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458" r:id="rId3"/>
    <p:sldId id="477" r:id="rId4"/>
    <p:sldId id="460" r:id="rId5"/>
    <p:sldId id="461" r:id="rId6"/>
    <p:sldId id="467" r:id="rId7"/>
    <p:sldId id="486" r:id="rId8"/>
    <p:sldId id="469" r:id="rId9"/>
    <p:sldId id="473" r:id="rId10"/>
    <p:sldId id="474" r:id="rId11"/>
    <p:sldId id="475" r:id="rId12"/>
    <p:sldId id="476" r:id="rId13"/>
    <p:sldId id="478" r:id="rId14"/>
    <p:sldId id="466" r:id="rId15"/>
    <p:sldId id="479" r:id="rId16"/>
    <p:sldId id="480" r:id="rId17"/>
    <p:sldId id="470" r:id="rId18"/>
    <p:sldId id="257" r:id="rId19"/>
    <p:sldId id="258" r:id="rId20"/>
    <p:sldId id="481" r:id="rId21"/>
    <p:sldId id="468" r:id="rId22"/>
    <p:sldId id="482" r:id="rId23"/>
    <p:sldId id="456" r:id="rId24"/>
    <p:sldId id="260" r:id="rId25"/>
    <p:sldId id="485" r:id="rId26"/>
    <p:sldId id="484" r:id="rId27"/>
    <p:sldId id="483" r:id="rId28"/>
    <p:sldId id="266" r:id="rId29"/>
    <p:sldId id="267" r:id="rId30"/>
    <p:sldId id="268" r:id="rId31"/>
    <p:sldId id="269" r:id="rId32"/>
    <p:sldId id="274" r:id="rId33"/>
    <p:sldId id="270" r:id="rId34"/>
  </p:sldIdLst>
  <p:sldSz cx="12192000" cy="6858000"/>
  <p:notesSz cx="6858000" cy="9144000"/>
  <p:defaultTextStyle>
    <a:defPPr>
      <a:defRPr lang="ja-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40FF"/>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895"/>
    <p:restoredTop sz="64085"/>
  </p:normalViewPr>
  <p:slideViewPr>
    <p:cSldViewPr snapToGrid="0">
      <p:cViewPr>
        <p:scale>
          <a:sx n="93" d="100"/>
          <a:sy n="93" d="100"/>
        </p:scale>
        <p:origin x="50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US"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D62EA-CDAF-1847-A397-CC268594EE92}" type="datetimeFigureOut">
              <a:rPr kumimoji="1" lang="ja-US" altLang="en-US" smtClean="0"/>
              <a:t>11/16/24</a:t>
            </a:fld>
            <a:endParaRPr kumimoji="1" lang="ja-US"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US"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US"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A78E31-BC21-2E46-AC6A-1D674E487502}" type="slidenum">
              <a:rPr kumimoji="1" lang="ja-US" altLang="en-US" smtClean="0"/>
              <a:t>‹#›</a:t>
            </a:fld>
            <a:endParaRPr kumimoji="1" lang="ja-US" altLang="en-US"/>
          </a:p>
        </p:txBody>
      </p:sp>
    </p:spTree>
    <p:extLst>
      <p:ext uri="{BB962C8B-B14F-4D97-AF65-F5344CB8AC3E}">
        <p14:creationId xmlns:p14="http://schemas.microsoft.com/office/powerpoint/2010/main" val="2003913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US" dirty="0"/>
              <a:t>Hello, everyone. I'm Yuta Kawakubo at Aoyama </a:t>
            </a:r>
            <a:r>
              <a:rPr kumimoji="1" lang="en-US" altLang="ja-US" dirty="0" err="1"/>
              <a:t>Gakuin</a:t>
            </a:r>
            <a:r>
              <a:rPr kumimoji="1" lang="en-US" altLang="ja-US" dirty="0"/>
              <a:t> University. Today, I will talk about the Multi-messenger observation Database and Viewer.</a:t>
            </a:r>
            <a:endParaRPr kumimoji="1" lang="ja-US" altLang="en-US" dirty="0"/>
          </a:p>
        </p:txBody>
      </p:sp>
      <p:sp>
        <p:nvSpPr>
          <p:cNvPr id="4" name="スライド番号プレースホルダー 3"/>
          <p:cNvSpPr>
            <a:spLocks noGrp="1"/>
          </p:cNvSpPr>
          <p:nvPr>
            <p:ph type="sldNum" sz="quarter" idx="5"/>
          </p:nvPr>
        </p:nvSpPr>
        <p:spPr/>
        <p:txBody>
          <a:bodyPr/>
          <a:lstStyle/>
          <a:p>
            <a:fld id="{C8A78E31-BC21-2E46-AC6A-1D674E487502}" type="slidenum">
              <a:rPr kumimoji="1" lang="ja-US" altLang="en-US" smtClean="0"/>
              <a:t>1</a:t>
            </a:fld>
            <a:endParaRPr kumimoji="1" lang="ja-US" altLang="en-US"/>
          </a:p>
        </p:txBody>
      </p:sp>
    </p:spTree>
    <p:extLst>
      <p:ext uri="{BB962C8B-B14F-4D97-AF65-F5344CB8AC3E}">
        <p14:creationId xmlns:p14="http://schemas.microsoft.com/office/powerpoint/2010/main" val="815081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F848F-A3DB-6DF6-C4A5-F8CF6812668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A1C660C-3714-18B3-008F-D8DDCC576D5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06DA3E-6BBE-1754-72E1-370F34C09EAD}"/>
              </a:ext>
            </a:extLst>
          </p:cNvPr>
          <p:cNvSpPr>
            <a:spLocks noGrp="1"/>
          </p:cNvSpPr>
          <p:nvPr>
            <p:ph type="body" idx="1"/>
          </p:nvPr>
        </p:nvSpPr>
        <p:spPr/>
        <p:txBody>
          <a:bodyPr/>
          <a:lstStyle/>
          <a:p>
            <a:r>
              <a:rPr kumimoji="1" lang="en-US" altLang="ja-US" dirty="0"/>
              <a:t>On the object search, we can search for objects recorded in the Database. with the object name or pointing keyword.</a:t>
            </a:r>
          </a:p>
          <a:p>
            <a:r>
              <a:rPr kumimoji="1" lang="en-US" altLang="ja-US" dirty="0"/>
              <a:t>If we search for GRB 230826A, the records for this GRB are listed, like this.</a:t>
            </a:r>
          </a:p>
          <a:p>
            <a:r>
              <a:rPr kumimoji="1" lang="en-US" altLang="ja-US" dirty="0"/>
              <a:t>The object information page will open if we click the link in the object column.</a:t>
            </a:r>
            <a:endParaRPr kumimoji="1" lang="ja-US" altLang="en-US" dirty="0"/>
          </a:p>
        </p:txBody>
      </p:sp>
      <p:sp>
        <p:nvSpPr>
          <p:cNvPr id="4" name="スライド番号プレースホルダー 3">
            <a:extLst>
              <a:ext uri="{FF2B5EF4-FFF2-40B4-BE49-F238E27FC236}">
                <a16:creationId xmlns:a16="http://schemas.microsoft.com/office/drawing/2014/main" id="{28C2BB03-D765-0445-4F3A-B5AE0CDA9391}"/>
              </a:ext>
            </a:extLst>
          </p:cNvPr>
          <p:cNvSpPr>
            <a:spLocks noGrp="1"/>
          </p:cNvSpPr>
          <p:nvPr>
            <p:ph type="sldNum" sz="quarter" idx="5"/>
          </p:nvPr>
        </p:nvSpPr>
        <p:spPr/>
        <p:txBody>
          <a:bodyPr/>
          <a:lstStyle/>
          <a:p>
            <a:fld id="{33165C43-C081-0745-8A64-17381AD9F202}" type="slidenum">
              <a:rPr kumimoji="1" lang="ja-US" altLang="en-US" smtClean="0"/>
              <a:t>10</a:t>
            </a:fld>
            <a:endParaRPr kumimoji="1" lang="ja-US" altLang="en-US"/>
          </a:p>
        </p:txBody>
      </p:sp>
    </p:spTree>
    <p:extLst>
      <p:ext uri="{BB962C8B-B14F-4D97-AF65-F5344CB8AC3E}">
        <p14:creationId xmlns:p14="http://schemas.microsoft.com/office/powerpoint/2010/main" val="428478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188AA-F55C-4522-7F10-54E9B4EBD0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260853D-794C-3E41-F664-4CCD4C8CFDD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6D5220A-3BF2-13DE-AE8D-2C9CB96BCBA5}"/>
              </a:ext>
            </a:extLst>
          </p:cNvPr>
          <p:cNvSpPr>
            <a:spLocks noGrp="1"/>
          </p:cNvSpPr>
          <p:nvPr>
            <p:ph type="body" idx="1"/>
          </p:nvPr>
        </p:nvSpPr>
        <p:spPr/>
        <p:txBody>
          <a:bodyPr/>
          <a:lstStyle/>
          <a:p>
            <a:r>
              <a:rPr kumimoji="1" lang="en-US" altLang="ja-US" dirty="0"/>
              <a:t>Object information includes all records, flux, and count light curves of the object. We are increasing object information now. </a:t>
            </a:r>
          </a:p>
          <a:p>
            <a:r>
              <a:rPr kumimoji="1" lang="en-US" altLang="ja-US" dirty="0"/>
              <a:t>In particular, we are adding light curves for GRBs. Since I'm interested in GRB prompt emission, I prioritize adding light curves. At least we plan to add light curves listed here.</a:t>
            </a:r>
            <a:endParaRPr kumimoji="1" lang="ja-US" altLang="en-US" dirty="0"/>
          </a:p>
        </p:txBody>
      </p:sp>
      <p:sp>
        <p:nvSpPr>
          <p:cNvPr id="4" name="スライド番号プレースホルダー 3">
            <a:extLst>
              <a:ext uri="{FF2B5EF4-FFF2-40B4-BE49-F238E27FC236}">
                <a16:creationId xmlns:a16="http://schemas.microsoft.com/office/drawing/2014/main" id="{5B448AA0-CB63-2F4B-C860-320A80502011}"/>
              </a:ext>
            </a:extLst>
          </p:cNvPr>
          <p:cNvSpPr>
            <a:spLocks noGrp="1"/>
          </p:cNvSpPr>
          <p:nvPr>
            <p:ph type="sldNum" sz="quarter" idx="5"/>
          </p:nvPr>
        </p:nvSpPr>
        <p:spPr/>
        <p:txBody>
          <a:bodyPr/>
          <a:lstStyle/>
          <a:p>
            <a:fld id="{33165C43-C081-0745-8A64-17381AD9F202}" type="slidenum">
              <a:rPr kumimoji="1" lang="ja-US" altLang="en-US" smtClean="0"/>
              <a:t>11</a:t>
            </a:fld>
            <a:endParaRPr kumimoji="1" lang="ja-US" altLang="en-US"/>
          </a:p>
        </p:txBody>
      </p:sp>
    </p:spTree>
    <p:extLst>
      <p:ext uri="{BB962C8B-B14F-4D97-AF65-F5344CB8AC3E}">
        <p14:creationId xmlns:p14="http://schemas.microsoft.com/office/powerpoint/2010/main" val="2368623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US" dirty="0"/>
              <a:t>OK, I have introduced each function of the Viewer very briefly.</a:t>
            </a:r>
          </a:p>
          <a:p>
            <a:r>
              <a:rPr kumimoji="1" lang="en-US" altLang="ja-US" dirty="0"/>
              <a:t>Here, I will show you the use case of the Viewer for GRB 180829A as an example.</a:t>
            </a:r>
          </a:p>
          <a:p>
            <a:r>
              <a:rPr kumimoji="1" lang="en-US" altLang="ja-US" dirty="0"/>
              <a:t>We wanted to know whether there were galaxies in MAXI's error box to schedule follow-up observations.</a:t>
            </a:r>
          </a:p>
          <a:p>
            <a:endParaRPr kumimoji="1" lang="en-US" altLang="ja-US" dirty="0"/>
          </a:p>
          <a:p>
            <a:r>
              <a:rPr kumimoji="1" lang="en-US" altLang="ja-US" dirty="0"/>
              <a:t>In this case, We can display them using the </a:t>
            </a:r>
            <a:r>
              <a:rPr kumimoji="1" lang="en-US" altLang="ja-US" dirty="0" err="1"/>
              <a:t>FoV</a:t>
            </a:r>
            <a:r>
              <a:rPr kumimoji="1" lang="en-US" altLang="ja-US" dirty="0"/>
              <a:t> filter and the catalog function. The purple box shows the MAXI's error box and the magenta points show the galaxies in the HYPERLEDA catalog. We can see galaxies in the MAXI's error box.</a:t>
            </a:r>
          </a:p>
          <a:p>
            <a:endParaRPr kumimoji="1" lang="en-US" altLang="ja-US" dirty="0"/>
          </a:p>
          <a:p>
            <a:r>
              <a:rPr kumimoji="1" lang="en-US" altLang="ja-US" dirty="0"/>
              <a:t>I think you have better examples than me. If you have good usage of the Viewer, please share it with us. It is essential to tune the Viewer for actual use.</a:t>
            </a:r>
          </a:p>
        </p:txBody>
      </p:sp>
      <p:sp>
        <p:nvSpPr>
          <p:cNvPr id="4" name="スライド番号プレースホルダー 3"/>
          <p:cNvSpPr>
            <a:spLocks noGrp="1"/>
          </p:cNvSpPr>
          <p:nvPr>
            <p:ph type="sldNum" sz="quarter" idx="5"/>
          </p:nvPr>
        </p:nvSpPr>
        <p:spPr/>
        <p:txBody>
          <a:bodyPr/>
          <a:lstStyle/>
          <a:p>
            <a:fld id="{C8A78E31-BC21-2E46-AC6A-1D674E487502}" type="slidenum">
              <a:rPr kumimoji="1" lang="ja-US" altLang="en-US" smtClean="0"/>
              <a:t>12</a:t>
            </a:fld>
            <a:endParaRPr kumimoji="1" lang="ja-US" altLang="en-US"/>
          </a:p>
        </p:txBody>
      </p:sp>
    </p:spTree>
    <p:extLst>
      <p:ext uri="{BB962C8B-B14F-4D97-AF65-F5344CB8AC3E}">
        <p14:creationId xmlns:p14="http://schemas.microsoft.com/office/powerpoint/2010/main" val="3040862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US" dirty="0"/>
              <a:t>Here, I will talk about ongoing and future tasks.</a:t>
            </a:r>
          </a:p>
          <a:p>
            <a:r>
              <a:rPr kumimoji="1" lang="en-US" altLang="ja-US" dirty="0"/>
              <a:t>We are working on enriching the existing content, particularly to register GRB light curves. We also plan to add events reported in the transient name server as the </a:t>
            </a:r>
            <a:r>
              <a:rPr kumimoji="1" lang="en-US" altLang="ja-US" dirty="0" err="1"/>
              <a:t>FoV</a:t>
            </a:r>
            <a:r>
              <a:rPr kumimoji="1" lang="en-US" altLang="ja-US" dirty="0"/>
              <a:t> filter. However, we have not yet worked on the Catalog and Status section. </a:t>
            </a:r>
          </a:p>
          <a:p>
            <a:endParaRPr kumimoji="1" lang="en-US" altLang="ja-US" dirty="0"/>
          </a:p>
          <a:p>
            <a:r>
              <a:rPr kumimoji="1" lang="en-US" altLang="ja-US" dirty="0"/>
              <a:t>The "Catalog" section can include non-public or manually created catalogs. We need to determine which catalogs should be listed here.</a:t>
            </a:r>
          </a:p>
          <a:p>
            <a:endParaRPr kumimoji="1" lang="en-US" altLang="ja-US" dirty="0"/>
          </a:p>
          <a:p>
            <a:r>
              <a:rPr kumimoji="1" lang="en-US" altLang="ja-US" dirty="0"/>
              <a:t>The "Status section" was prepared to share each mission's observation status. However, this is just a shell for now. We need to discuss which information should be shared in this section.</a:t>
            </a:r>
          </a:p>
          <a:p>
            <a:endParaRPr kumimoji="1" lang="en-US" altLang="ja-US" dirty="0"/>
          </a:p>
          <a:p>
            <a:r>
              <a:rPr kumimoji="1" lang="en-US" altLang="ja-US" dirty="0"/>
              <a:t>We have asked </a:t>
            </a:r>
            <a:r>
              <a:rPr kumimoji="1" lang="en-US" altLang="ja-US" dirty="0" err="1"/>
              <a:t>AstroArts</a:t>
            </a:r>
            <a:r>
              <a:rPr kumimoji="1" lang="en-US" altLang="ja-US" dirty="0"/>
              <a:t> to improve the UI in this fiscal year. If we need to apply a significant revision, we must order it in the next fiscal year. So, we want to decide what we order </a:t>
            </a:r>
            <a:r>
              <a:rPr kumimoji="1" lang="en-US" altLang="ja-US" dirty="0" err="1"/>
              <a:t>AstroArts</a:t>
            </a:r>
            <a:r>
              <a:rPr kumimoji="1" lang="en-US" altLang="ja-US" dirty="0"/>
              <a:t> by the end of this fiscal year.</a:t>
            </a:r>
          </a:p>
          <a:p>
            <a:endParaRPr kumimoji="1" lang="en-US" altLang="ja-US" dirty="0"/>
          </a:p>
          <a:p>
            <a:r>
              <a:rPr kumimoji="1" lang="en-US" altLang="ja-US" dirty="0"/>
              <a:t>Also, we have some ideas for improving the Database and Viewer.  But they are not well-considered yet.</a:t>
            </a:r>
          </a:p>
          <a:p>
            <a:endParaRPr kumimoji="1" lang="en-US" altLang="ja-US" dirty="0"/>
          </a:p>
          <a:p>
            <a:r>
              <a:rPr kumimoji="1" lang="en-US" altLang="ja-US" dirty="0"/>
              <a:t>One is the sharing the subthreshold events to promote more collaborative observations.</a:t>
            </a:r>
          </a:p>
          <a:p>
            <a:r>
              <a:rPr kumimoji="1" lang="en-US" altLang="ja-US" dirty="0"/>
              <a:t>The other one is preparing API to access the Database for future automatic analysis and observations in mind.</a:t>
            </a:r>
          </a:p>
          <a:p>
            <a:endParaRPr kumimoji="1" lang="en-US" altLang="ja-US" dirty="0"/>
          </a:p>
          <a:p>
            <a:r>
              <a:rPr kumimoji="1" lang="en-US" altLang="ja-US" dirty="0"/>
              <a:t>There are our development plans. But we can change this plan depending on your demands.</a:t>
            </a:r>
          </a:p>
          <a:p>
            <a:r>
              <a:rPr kumimoji="1" lang="en-US" altLang="ja-US" dirty="0"/>
              <a:t>Therefore, we need your feedback on the actual use.</a:t>
            </a:r>
            <a:endParaRPr kumimoji="1" lang="ja-US" altLang="en-US" dirty="0"/>
          </a:p>
        </p:txBody>
      </p:sp>
      <p:sp>
        <p:nvSpPr>
          <p:cNvPr id="4" name="スライド番号プレースホルダー 3"/>
          <p:cNvSpPr>
            <a:spLocks noGrp="1"/>
          </p:cNvSpPr>
          <p:nvPr>
            <p:ph type="sldNum" sz="quarter" idx="5"/>
          </p:nvPr>
        </p:nvSpPr>
        <p:spPr/>
        <p:txBody>
          <a:bodyPr/>
          <a:lstStyle/>
          <a:p>
            <a:fld id="{C8A78E31-BC21-2E46-AC6A-1D674E487502}" type="slidenum">
              <a:rPr kumimoji="1" lang="ja-US" altLang="en-US" smtClean="0"/>
              <a:t>13</a:t>
            </a:fld>
            <a:endParaRPr kumimoji="1" lang="ja-US" altLang="en-US"/>
          </a:p>
        </p:txBody>
      </p:sp>
    </p:spTree>
    <p:extLst>
      <p:ext uri="{BB962C8B-B14F-4D97-AF65-F5344CB8AC3E}">
        <p14:creationId xmlns:p14="http://schemas.microsoft.com/office/powerpoint/2010/main" val="2779210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US" dirty="0"/>
              <a:t>I will summarize my talk.</a:t>
            </a:r>
          </a:p>
          <a:p>
            <a:r>
              <a:rPr kumimoji="1" lang="en-US" altLang="ja-US" dirty="0"/>
              <a:t>The multi-messenger observation database and Viewer are under development.</a:t>
            </a:r>
          </a:p>
          <a:p>
            <a:endParaRPr kumimoji="1" lang="en-US" altLang="ja-US" dirty="0"/>
          </a:p>
          <a:p>
            <a:r>
              <a:rPr kumimoji="1" lang="en-US" altLang="ja-US" dirty="0"/>
              <a:t>The beta version is available on the web.</a:t>
            </a:r>
          </a:p>
          <a:p>
            <a:r>
              <a:rPr kumimoji="1" lang="en-US" altLang="ja-US" dirty="0"/>
              <a:t>We are working on enriching the existing content.</a:t>
            </a:r>
          </a:p>
          <a:p>
            <a:endParaRPr kumimoji="1" lang="en-US" altLang="ja-US" dirty="0"/>
          </a:p>
          <a:p>
            <a:r>
              <a:rPr kumimoji="1" lang="en-US" altLang="ja-US" dirty="0"/>
              <a:t>We need your input to proceed with the development of the catalog section and the status section.</a:t>
            </a:r>
          </a:p>
          <a:p>
            <a:r>
              <a:rPr kumimoji="1" lang="en-US" altLang="ja-US" dirty="0"/>
              <a:t>If we need a major revision, we should ask </a:t>
            </a:r>
            <a:r>
              <a:rPr kumimoji="1" lang="en-US" altLang="ja-US" dirty="0" err="1"/>
              <a:t>AstroArts</a:t>
            </a:r>
            <a:r>
              <a:rPr kumimoji="1" lang="en-US" altLang="ja-US" dirty="0"/>
              <a:t> in the next fiscal year.</a:t>
            </a:r>
          </a:p>
          <a:p>
            <a:endParaRPr kumimoji="1" lang="en-US" altLang="ja-US" dirty="0"/>
          </a:p>
          <a:p>
            <a:r>
              <a:rPr kumimoji="1" lang="en-US" altLang="ja-US" dirty="0"/>
              <a:t>I prepared the user's manual in backup slides.  Please play with the Viewer with manual.</a:t>
            </a:r>
          </a:p>
          <a:p>
            <a:r>
              <a:rPr kumimoji="1" lang="en-US" altLang="ja-US" dirty="0"/>
              <a:t>And, give us your feedback for further development.</a:t>
            </a:r>
          </a:p>
          <a:p>
            <a:endParaRPr kumimoji="1" lang="en-US" altLang="ja-US" dirty="0"/>
          </a:p>
          <a:p>
            <a:r>
              <a:rPr kumimoji="1" lang="en-US" altLang="ja-US" dirty="0"/>
              <a:t>That's all. Thank you for your attention.</a:t>
            </a:r>
            <a:endParaRPr kumimoji="1" lang="ja-US" altLang="en-US" dirty="0"/>
          </a:p>
        </p:txBody>
      </p:sp>
      <p:sp>
        <p:nvSpPr>
          <p:cNvPr id="4" name="スライド番号プレースホルダー 3"/>
          <p:cNvSpPr>
            <a:spLocks noGrp="1"/>
          </p:cNvSpPr>
          <p:nvPr>
            <p:ph type="sldNum" sz="quarter" idx="5"/>
          </p:nvPr>
        </p:nvSpPr>
        <p:spPr/>
        <p:txBody>
          <a:bodyPr/>
          <a:lstStyle/>
          <a:p>
            <a:fld id="{C8A78E31-BC21-2E46-AC6A-1D674E487502}" type="slidenum">
              <a:rPr kumimoji="1" lang="ja-US" altLang="en-US" smtClean="0"/>
              <a:t>14</a:t>
            </a:fld>
            <a:endParaRPr kumimoji="1" lang="ja-US" altLang="en-US"/>
          </a:p>
        </p:txBody>
      </p:sp>
    </p:spTree>
    <p:extLst>
      <p:ext uri="{BB962C8B-B14F-4D97-AF65-F5344CB8AC3E}">
        <p14:creationId xmlns:p14="http://schemas.microsoft.com/office/powerpoint/2010/main" val="3472858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63D0F121-2EC0-AE49-BF8A-E2D0119261DC}" type="slidenum">
              <a:rPr kumimoji="1" lang="ja-US" altLang="en-US" smtClean="0"/>
              <a:t>24</a:t>
            </a:fld>
            <a:endParaRPr kumimoji="1" lang="ja-US" altLang="en-US"/>
          </a:p>
        </p:txBody>
      </p:sp>
    </p:spTree>
    <p:extLst>
      <p:ext uri="{BB962C8B-B14F-4D97-AF65-F5344CB8AC3E}">
        <p14:creationId xmlns:p14="http://schemas.microsoft.com/office/powerpoint/2010/main" val="2439934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63D0F121-2EC0-AE49-BF8A-E2D0119261DC}" type="slidenum">
              <a:rPr kumimoji="1" lang="ja-US" altLang="en-US" smtClean="0"/>
              <a:t>28</a:t>
            </a:fld>
            <a:endParaRPr kumimoji="1" lang="ja-US" altLang="en-US"/>
          </a:p>
        </p:txBody>
      </p:sp>
    </p:spTree>
    <p:extLst>
      <p:ext uri="{BB962C8B-B14F-4D97-AF65-F5344CB8AC3E}">
        <p14:creationId xmlns:p14="http://schemas.microsoft.com/office/powerpoint/2010/main" val="970515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63D0F121-2EC0-AE49-BF8A-E2D0119261DC}" type="slidenum">
              <a:rPr kumimoji="1" lang="ja-US" altLang="en-US" smtClean="0"/>
              <a:t>29</a:t>
            </a:fld>
            <a:endParaRPr kumimoji="1" lang="ja-US" altLang="en-US"/>
          </a:p>
        </p:txBody>
      </p:sp>
    </p:spTree>
    <p:extLst>
      <p:ext uri="{BB962C8B-B14F-4D97-AF65-F5344CB8AC3E}">
        <p14:creationId xmlns:p14="http://schemas.microsoft.com/office/powerpoint/2010/main" val="2707949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63D0F121-2EC0-AE49-BF8A-E2D0119261DC}" type="slidenum">
              <a:rPr kumimoji="1" lang="ja-US" altLang="en-US" smtClean="0"/>
              <a:t>30</a:t>
            </a:fld>
            <a:endParaRPr kumimoji="1" lang="ja-US" altLang="en-US"/>
          </a:p>
        </p:txBody>
      </p:sp>
    </p:spTree>
    <p:extLst>
      <p:ext uri="{BB962C8B-B14F-4D97-AF65-F5344CB8AC3E}">
        <p14:creationId xmlns:p14="http://schemas.microsoft.com/office/powerpoint/2010/main" val="2109897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63D0F121-2EC0-AE49-BF8A-E2D0119261DC}" type="slidenum">
              <a:rPr kumimoji="1" lang="ja-US" altLang="en-US" smtClean="0"/>
              <a:t>31</a:t>
            </a:fld>
            <a:endParaRPr kumimoji="1" lang="ja-US" altLang="en-US"/>
          </a:p>
        </p:txBody>
      </p:sp>
    </p:spTree>
    <p:extLst>
      <p:ext uri="{BB962C8B-B14F-4D97-AF65-F5344CB8AC3E}">
        <p14:creationId xmlns:p14="http://schemas.microsoft.com/office/powerpoint/2010/main" val="2275417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F1E5F-63B0-DCCE-E629-42637655234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B5B30C5-A144-7754-65F8-CB6F39193E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69C334C-6445-03A8-B278-2473E61A6AA3}"/>
              </a:ext>
            </a:extLst>
          </p:cNvPr>
          <p:cNvSpPr>
            <a:spLocks noGrp="1"/>
          </p:cNvSpPr>
          <p:nvPr>
            <p:ph type="body" idx="1"/>
          </p:nvPr>
        </p:nvSpPr>
        <p:spPr/>
        <p:txBody>
          <a:bodyPr/>
          <a:lstStyle/>
          <a:p>
            <a:r>
              <a:rPr kumimoji="1" lang="en-US" altLang="ja-US" dirty="0"/>
              <a:t>This is the top page of the Viewer. You can access the Viewer from this URL. Please play with the Viewer and give us your feedback for further development.</a:t>
            </a:r>
            <a:endParaRPr kumimoji="1" lang="ja-US" altLang="en-US" dirty="0"/>
          </a:p>
        </p:txBody>
      </p:sp>
      <p:sp>
        <p:nvSpPr>
          <p:cNvPr id="4" name="スライド番号プレースホルダー 3">
            <a:extLst>
              <a:ext uri="{FF2B5EF4-FFF2-40B4-BE49-F238E27FC236}">
                <a16:creationId xmlns:a16="http://schemas.microsoft.com/office/drawing/2014/main" id="{5B38D670-B3E3-8B4B-83D9-CB9982202D97}"/>
              </a:ext>
            </a:extLst>
          </p:cNvPr>
          <p:cNvSpPr>
            <a:spLocks noGrp="1"/>
          </p:cNvSpPr>
          <p:nvPr>
            <p:ph type="sldNum" sz="quarter" idx="5"/>
          </p:nvPr>
        </p:nvSpPr>
        <p:spPr/>
        <p:txBody>
          <a:bodyPr/>
          <a:lstStyle/>
          <a:p>
            <a:fld id="{33165C43-C081-0745-8A64-17381AD9F202}" type="slidenum">
              <a:rPr kumimoji="1" lang="ja-US" altLang="en-US" smtClean="0"/>
              <a:t>2</a:t>
            </a:fld>
            <a:endParaRPr kumimoji="1" lang="ja-US" altLang="en-US"/>
          </a:p>
        </p:txBody>
      </p:sp>
    </p:spTree>
    <p:extLst>
      <p:ext uri="{BB962C8B-B14F-4D97-AF65-F5344CB8AC3E}">
        <p14:creationId xmlns:p14="http://schemas.microsoft.com/office/powerpoint/2010/main" val="3078050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63D0F121-2EC0-AE49-BF8A-E2D0119261DC}" type="slidenum">
              <a:rPr kumimoji="1" lang="ja-US" altLang="en-US" smtClean="0"/>
              <a:t>32</a:t>
            </a:fld>
            <a:endParaRPr kumimoji="1" lang="ja-US" altLang="en-US"/>
          </a:p>
        </p:txBody>
      </p:sp>
    </p:spTree>
    <p:extLst>
      <p:ext uri="{BB962C8B-B14F-4D97-AF65-F5344CB8AC3E}">
        <p14:creationId xmlns:p14="http://schemas.microsoft.com/office/powerpoint/2010/main" val="3040268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US" altLang="en-US" dirty="0"/>
          </a:p>
        </p:txBody>
      </p:sp>
      <p:sp>
        <p:nvSpPr>
          <p:cNvPr id="4" name="スライド番号プレースホルダー 3"/>
          <p:cNvSpPr>
            <a:spLocks noGrp="1"/>
          </p:cNvSpPr>
          <p:nvPr>
            <p:ph type="sldNum" sz="quarter" idx="5"/>
          </p:nvPr>
        </p:nvSpPr>
        <p:spPr/>
        <p:txBody>
          <a:bodyPr/>
          <a:lstStyle/>
          <a:p>
            <a:fld id="{63D0F121-2EC0-AE49-BF8A-E2D0119261DC}" type="slidenum">
              <a:rPr kumimoji="1" lang="ja-US" altLang="en-US" smtClean="0"/>
              <a:t>33</a:t>
            </a:fld>
            <a:endParaRPr kumimoji="1" lang="ja-US" altLang="en-US"/>
          </a:p>
        </p:txBody>
      </p:sp>
    </p:spTree>
    <p:extLst>
      <p:ext uri="{BB962C8B-B14F-4D97-AF65-F5344CB8AC3E}">
        <p14:creationId xmlns:p14="http://schemas.microsoft.com/office/powerpoint/2010/main" val="851221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US" dirty="0"/>
              <a:t>First, I want to talk about the aims of the Database and Viewer.</a:t>
            </a:r>
          </a:p>
          <a:p>
            <a:endParaRPr kumimoji="1" lang="en-US" altLang="ja-US" dirty="0"/>
          </a:p>
          <a:p>
            <a:r>
              <a:rPr kumimoji="1" lang="en-US" altLang="ja-US" dirty="0"/>
              <a:t>The Database collects and archives multi-messenger data from various observatories and telescopes.</a:t>
            </a:r>
          </a:p>
          <a:p>
            <a:endParaRPr kumimoji="1" lang="en-US" altLang="ja-US" dirty="0"/>
          </a:p>
          <a:p>
            <a:r>
              <a:rPr kumimoji="1" lang="en-US" altLang="ja-US" dirty="0"/>
              <a:t>The Viewer visualizes the observational data in the Database, providing information for devising strategies for future observations and analysis.</a:t>
            </a:r>
          </a:p>
          <a:p>
            <a:endParaRPr kumimoji="1" lang="en-US" altLang="ja-US" dirty="0"/>
          </a:p>
          <a:p>
            <a:r>
              <a:rPr kumimoji="1" lang="en-US" altLang="ja-US" dirty="0"/>
              <a:t>The Viewer may inspire us to potential targets for multi-messenger astronomy by overlaying various observational data.</a:t>
            </a:r>
          </a:p>
          <a:p>
            <a:endParaRPr kumimoji="1" lang="en-US" altLang="ja-US" dirty="0"/>
          </a:p>
          <a:p>
            <a:r>
              <a:rPr kumimoji="1" lang="en-US" altLang="ja-US" dirty="0"/>
              <a:t>These are the aims of the Database and Viewer, and we are developing them with these aims in mind.</a:t>
            </a:r>
            <a:endParaRPr kumimoji="1" lang="ja-US" altLang="en-US" dirty="0"/>
          </a:p>
        </p:txBody>
      </p:sp>
      <p:sp>
        <p:nvSpPr>
          <p:cNvPr id="4" name="スライド番号プレースホルダー 3"/>
          <p:cNvSpPr>
            <a:spLocks noGrp="1"/>
          </p:cNvSpPr>
          <p:nvPr>
            <p:ph type="sldNum" sz="quarter" idx="5"/>
          </p:nvPr>
        </p:nvSpPr>
        <p:spPr/>
        <p:txBody>
          <a:bodyPr/>
          <a:lstStyle/>
          <a:p>
            <a:fld id="{C8A78E31-BC21-2E46-AC6A-1D674E487502}" type="slidenum">
              <a:rPr kumimoji="1" lang="ja-US" altLang="en-US" smtClean="0"/>
              <a:t>3</a:t>
            </a:fld>
            <a:endParaRPr kumimoji="1" lang="ja-US" altLang="en-US"/>
          </a:p>
        </p:txBody>
      </p:sp>
    </p:spTree>
    <p:extLst>
      <p:ext uri="{BB962C8B-B14F-4D97-AF65-F5344CB8AC3E}">
        <p14:creationId xmlns:p14="http://schemas.microsoft.com/office/powerpoint/2010/main" val="2936172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US" dirty="0"/>
              <a:t>I will talk about the development status of the Database and Viewer.</a:t>
            </a:r>
          </a:p>
          <a:p>
            <a:r>
              <a:rPr kumimoji="1" lang="en-US" altLang="ja-US" dirty="0"/>
              <a:t>We outsourced the development of the main system to </a:t>
            </a:r>
            <a:r>
              <a:rPr kumimoji="1" lang="en-US" altLang="ja-US" dirty="0" err="1"/>
              <a:t>AstroArts</a:t>
            </a:r>
            <a:r>
              <a:rPr kumimoji="1" lang="en-US" altLang="ja-US" dirty="0"/>
              <a:t>.</a:t>
            </a:r>
          </a:p>
          <a:p>
            <a:r>
              <a:rPr kumimoji="1" lang="en-US" altLang="ja-US" dirty="0"/>
              <a:t>You know, </a:t>
            </a:r>
            <a:r>
              <a:rPr kumimoji="1" lang="en-US" altLang="ja-US" dirty="0" err="1"/>
              <a:t>AstroArts</a:t>
            </a:r>
            <a:r>
              <a:rPr kumimoji="1" lang="en-US" altLang="ja-US" dirty="0"/>
              <a:t> is the company that publishes the webpage and magazines about astronomy. They also develop software for astronomy.</a:t>
            </a:r>
          </a:p>
          <a:p>
            <a:endParaRPr kumimoji="1" lang="en-US" altLang="ja-US" dirty="0"/>
          </a:p>
          <a:p>
            <a:r>
              <a:rPr kumimoji="1" lang="en-US" altLang="ja-US" dirty="0"/>
              <a:t>The main system has already been developed by </a:t>
            </a:r>
            <a:r>
              <a:rPr kumimoji="1" lang="en-US" altLang="ja-US" dirty="0" err="1"/>
              <a:t>AstroArts</a:t>
            </a:r>
            <a:r>
              <a:rPr kumimoji="1" lang="en-US" altLang="ja-US" dirty="0"/>
              <a:t>. </a:t>
            </a:r>
          </a:p>
          <a:p>
            <a:r>
              <a:rPr kumimoji="1" lang="en-US" altLang="ja-US" dirty="0"/>
              <a:t>At Aoyama </a:t>
            </a:r>
            <a:r>
              <a:rPr kumimoji="1" lang="en-US" altLang="ja-US" dirty="0" err="1"/>
              <a:t>Gakuin</a:t>
            </a:r>
            <a:r>
              <a:rPr kumimoji="1" lang="en-US" altLang="ja-US" dirty="0"/>
              <a:t> University, we manage the servers for the Database and Viewer and we develop the data collection system for the Database.</a:t>
            </a:r>
          </a:p>
          <a:p>
            <a:endParaRPr kumimoji="1" lang="en-US" altLang="ja-US" dirty="0"/>
          </a:p>
          <a:p>
            <a:r>
              <a:rPr kumimoji="1" lang="en-US" altLang="ja-US" dirty="0"/>
              <a:t>We established an Ubuntu server for the Database. We use PostgreSQL and this is the actual tables of the Database. We are adding various data to these tables.</a:t>
            </a:r>
          </a:p>
          <a:p>
            <a:endParaRPr kumimoji="1" lang="en-US" altLang="ja-US" dirty="0"/>
          </a:p>
          <a:p>
            <a:r>
              <a:rPr kumimoji="1" lang="en-US" altLang="ja-US" dirty="0"/>
              <a:t>We also established another Ubuntu server for the Viewer. The Viewer is based on </a:t>
            </a:r>
            <a:r>
              <a:rPr kumimoji="1" lang="en-US" altLang="ja-US" dirty="0" err="1"/>
              <a:t>Aladin</a:t>
            </a:r>
            <a:r>
              <a:rPr kumimoji="1" lang="en-US" altLang="ja-US" dirty="0"/>
              <a:t> lite, which enables the Viewer to display observational data hierarchically.</a:t>
            </a:r>
            <a:endParaRPr kumimoji="1" lang="ja-US" altLang="en-US" dirty="0"/>
          </a:p>
        </p:txBody>
      </p:sp>
      <p:sp>
        <p:nvSpPr>
          <p:cNvPr id="4" name="スライド番号プレースホルダー 3"/>
          <p:cNvSpPr>
            <a:spLocks noGrp="1"/>
          </p:cNvSpPr>
          <p:nvPr>
            <p:ph type="sldNum" sz="quarter" idx="5"/>
          </p:nvPr>
        </p:nvSpPr>
        <p:spPr/>
        <p:txBody>
          <a:bodyPr/>
          <a:lstStyle/>
          <a:p>
            <a:fld id="{C8A78E31-BC21-2E46-AC6A-1D674E487502}" type="slidenum">
              <a:rPr kumimoji="1" lang="ja-US" altLang="en-US" smtClean="0"/>
              <a:t>4</a:t>
            </a:fld>
            <a:endParaRPr kumimoji="1" lang="ja-US" altLang="en-US"/>
          </a:p>
        </p:txBody>
      </p:sp>
    </p:spTree>
    <p:extLst>
      <p:ext uri="{BB962C8B-B14F-4D97-AF65-F5344CB8AC3E}">
        <p14:creationId xmlns:p14="http://schemas.microsoft.com/office/powerpoint/2010/main" val="2360822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US" dirty="0"/>
              <a:t>Next, I will overview the contents of the Viewer. Since time is limited, I will introduce them very briefly. Please see the user's manual in the backup slides for detailed instructions. Also, I plan to demonstrate how to use the Viewer in this conference. Of course, you can ask me about Viewer anytime.</a:t>
            </a:r>
          </a:p>
          <a:p>
            <a:endParaRPr kumimoji="1" lang="en-US" altLang="ja-US" dirty="0"/>
          </a:p>
          <a:p>
            <a:r>
              <a:rPr kumimoji="1" lang="en-US" altLang="ja-US" dirty="0"/>
              <a:t>First, I will show you the function of displaying survey images.</a:t>
            </a:r>
          </a:p>
          <a:p>
            <a:r>
              <a:rPr kumimoji="1" lang="en-US" altLang="ja-US" dirty="0"/>
              <a:t>The Viewer can display the survey image as a background image thanks to the </a:t>
            </a:r>
            <a:r>
              <a:rPr kumimoji="1" lang="en-US" altLang="ja-US" dirty="0" err="1"/>
              <a:t>Aladin</a:t>
            </a:r>
            <a:r>
              <a:rPr kumimoji="1" lang="en-US" altLang="ja-US" dirty="0"/>
              <a:t>-lite feature.   I showed the </a:t>
            </a:r>
            <a:r>
              <a:rPr kumimoji="1" lang="en-US" altLang="ja-US" dirty="0" err="1"/>
              <a:t>PanSTARRS</a:t>
            </a:r>
            <a:r>
              <a:rPr kumimoji="1" lang="en-US" altLang="ja-US" dirty="0"/>
              <a:t> survey image as an example. We can see where the survey covers the sky region. </a:t>
            </a:r>
          </a:p>
          <a:p>
            <a:endParaRPr kumimoji="1" lang="en-US" altLang="ja-US" dirty="0"/>
          </a:p>
          <a:p>
            <a:r>
              <a:rPr kumimoji="1" lang="en-US" altLang="ja-US" dirty="0"/>
              <a:t>There are many survey images available.  </a:t>
            </a:r>
          </a:p>
          <a:p>
            <a:r>
              <a:rPr kumimoji="1" lang="en-US" altLang="ja-US" dirty="0"/>
              <a:t>Please check the survey list on the Viewer.</a:t>
            </a:r>
            <a:endParaRPr kumimoji="1" lang="ja-US" altLang="en-US" dirty="0"/>
          </a:p>
        </p:txBody>
      </p:sp>
      <p:sp>
        <p:nvSpPr>
          <p:cNvPr id="4" name="スライド番号プレースホルダー 3"/>
          <p:cNvSpPr>
            <a:spLocks noGrp="1"/>
          </p:cNvSpPr>
          <p:nvPr>
            <p:ph type="sldNum" sz="quarter" idx="5"/>
          </p:nvPr>
        </p:nvSpPr>
        <p:spPr/>
        <p:txBody>
          <a:bodyPr/>
          <a:lstStyle/>
          <a:p>
            <a:fld id="{C8A78E31-BC21-2E46-AC6A-1D674E487502}" type="slidenum">
              <a:rPr kumimoji="1" lang="ja-US" altLang="en-US" smtClean="0"/>
              <a:t>5</a:t>
            </a:fld>
            <a:endParaRPr kumimoji="1" lang="ja-US" altLang="en-US"/>
          </a:p>
        </p:txBody>
      </p:sp>
    </p:spTree>
    <p:extLst>
      <p:ext uri="{BB962C8B-B14F-4D97-AF65-F5344CB8AC3E}">
        <p14:creationId xmlns:p14="http://schemas.microsoft.com/office/powerpoint/2010/main" val="3216170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US" dirty="0"/>
              <a:t>Next, I will talk about the function to display catalogs.</a:t>
            </a:r>
          </a:p>
          <a:p>
            <a:r>
              <a:rPr kumimoji="1" lang="en-US" altLang="ja-US" dirty="0"/>
              <a:t>The Viewer can display catalogs overlaid on the survey image.</a:t>
            </a:r>
          </a:p>
          <a:p>
            <a:r>
              <a:rPr kumimoji="1" lang="en-US" altLang="ja-US" dirty="0"/>
              <a:t>You can load publicly available catalogs you want, like this example. </a:t>
            </a:r>
          </a:p>
          <a:p>
            <a:r>
              <a:rPr kumimoji="1" lang="en-US" altLang="ja-US" dirty="0"/>
              <a:t>In this example, I showed the Gaia catalog.  </a:t>
            </a:r>
          </a:p>
          <a:p>
            <a:r>
              <a:rPr kumimoji="1" lang="en-US" altLang="ja-US" dirty="0"/>
              <a:t>We can see where objects in the catalog are distributed in the sky, like this. </a:t>
            </a:r>
          </a:p>
          <a:p>
            <a:endParaRPr kumimoji="1" lang="en-US" altLang="ja-US" dirty="0"/>
          </a:p>
          <a:p>
            <a:r>
              <a:rPr kumimoji="1" lang="en-US" altLang="ja-US" dirty="0"/>
              <a:t>Since there are many choices of survey images and catalogs, we need to know which one is essential for each messenger and group. If you find out which catalogs or surveys are helpful for us, please share them with us.</a:t>
            </a:r>
          </a:p>
          <a:p>
            <a:endParaRPr kumimoji="1" lang="en-US" altLang="ja-US" dirty="0"/>
          </a:p>
          <a:p>
            <a:r>
              <a:rPr kumimoji="1" lang="en-US" altLang="ja-US" dirty="0"/>
              <a:t>If you want to add unpublic or manually created catalogs, we can add them to the "Catalog" section.</a:t>
            </a:r>
            <a:endParaRPr kumimoji="1" lang="ja-US" altLang="en-US" dirty="0"/>
          </a:p>
        </p:txBody>
      </p:sp>
      <p:sp>
        <p:nvSpPr>
          <p:cNvPr id="4" name="スライド番号プレースホルダー 3"/>
          <p:cNvSpPr>
            <a:spLocks noGrp="1"/>
          </p:cNvSpPr>
          <p:nvPr>
            <p:ph type="sldNum" sz="quarter" idx="5"/>
          </p:nvPr>
        </p:nvSpPr>
        <p:spPr/>
        <p:txBody>
          <a:bodyPr/>
          <a:lstStyle/>
          <a:p>
            <a:fld id="{C8A78E31-BC21-2E46-AC6A-1D674E487502}" type="slidenum">
              <a:rPr kumimoji="1" lang="ja-US" altLang="en-US" smtClean="0"/>
              <a:t>6</a:t>
            </a:fld>
            <a:endParaRPr kumimoji="1" lang="ja-US" altLang="en-US"/>
          </a:p>
        </p:txBody>
      </p:sp>
    </p:spTree>
    <p:extLst>
      <p:ext uri="{BB962C8B-B14F-4D97-AF65-F5344CB8AC3E}">
        <p14:creationId xmlns:p14="http://schemas.microsoft.com/office/powerpoint/2010/main" val="3767748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US" dirty="0"/>
              <a:t>Next, I will talk about the </a:t>
            </a:r>
            <a:r>
              <a:rPr kumimoji="1" lang="en-US" altLang="ja-US" dirty="0" err="1"/>
              <a:t>FoV</a:t>
            </a:r>
            <a:r>
              <a:rPr kumimoji="1" lang="en-US" altLang="ja-US" dirty="0"/>
              <a:t> Filter.  </a:t>
            </a:r>
          </a:p>
          <a:p>
            <a:r>
              <a:rPr kumimoji="1" lang="en-US" altLang="ja-US" dirty="0"/>
              <a:t>Once a new object or </a:t>
            </a:r>
            <a:r>
              <a:rPr kumimoji="1" lang="en-US" altLang="ja-US" dirty="0" err="1"/>
              <a:t>FoV</a:t>
            </a:r>
            <a:r>
              <a:rPr kumimoji="1" lang="en-US" altLang="ja-US" dirty="0"/>
              <a:t> is registered to the Database, the record can be displayed by the </a:t>
            </a:r>
            <a:r>
              <a:rPr kumimoji="1" lang="en-US" altLang="ja-US" dirty="0" err="1"/>
              <a:t>FoV</a:t>
            </a:r>
            <a:r>
              <a:rPr kumimoji="1" lang="en-US" altLang="ja-US" dirty="0"/>
              <a:t> filter. Therefore, the </a:t>
            </a:r>
            <a:r>
              <a:rPr kumimoji="1" lang="en-US" altLang="ja-US" dirty="0" err="1"/>
              <a:t>FoV</a:t>
            </a:r>
            <a:r>
              <a:rPr kumimoji="1" lang="en-US" altLang="ja-US" dirty="0"/>
              <a:t> filter provides object or </a:t>
            </a:r>
            <a:r>
              <a:rPr kumimoji="1" lang="en-US" altLang="ja-US" dirty="0" err="1"/>
              <a:t>FoV</a:t>
            </a:r>
            <a:r>
              <a:rPr kumimoji="1" lang="en-US" altLang="ja-US" dirty="0"/>
              <a:t> information more flexibly and quickly than catalogs. So far, alerts from Swift-BAT, Fermi-GBM, IceCube, and Einstein Probe have been automatically added to Database from GCN/Notice.</a:t>
            </a:r>
          </a:p>
          <a:p>
            <a:endParaRPr kumimoji="1" lang="en-US" altLang="ja-US" dirty="0"/>
          </a:p>
          <a:p>
            <a:r>
              <a:rPr kumimoji="1" lang="en-US" altLang="ja-US" dirty="0"/>
              <a:t>In this example, I showed IceCube events and Swift-BAT events. We can see where events are distributed in the sky.</a:t>
            </a:r>
          </a:p>
          <a:p>
            <a:endParaRPr kumimoji="1" lang="en-US" altLang="ja-US" dirty="0"/>
          </a:p>
        </p:txBody>
      </p:sp>
      <p:sp>
        <p:nvSpPr>
          <p:cNvPr id="4" name="スライド番号プレースホルダー 3"/>
          <p:cNvSpPr>
            <a:spLocks noGrp="1"/>
          </p:cNvSpPr>
          <p:nvPr>
            <p:ph type="sldNum" sz="quarter" idx="5"/>
          </p:nvPr>
        </p:nvSpPr>
        <p:spPr/>
        <p:txBody>
          <a:bodyPr/>
          <a:lstStyle/>
          <a:p>
            <a:fld id="{C8A78E31-BC21-2E46-AC6A-1D674E487502}" type="slidenum">
              <a:rPr kumimoji="1" lang="ja-US" altLang="en-US" smtClean="0"/>
              <a:t>7</a:t>
            </a:fld>
            <a:endParaRPr kumimoji="1" lang="ja-US" altLang="en-US"/>
          </a:p>
        </p:txBody>
      </p:sp>
    </p:spTree>
    <p:extLst>
      <p:ext uri="{BB962C8B-B14F-4D97-AF65-F5344CB8AC3E}">
        <p14:creationId xmlns:p14="http://schemas.microsoft.com/office/powerpoint/2010/main" val="2752647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US" dirty="0"/>
              <a:t>Gravitational wave events are also automatically registered in the Database. Once the server receives the GCN/Notice, the gravitational wave filter can display the LIGO/Virgo/KAGRA 90 % localization region like this.</a:t>
            </a:r>
          </a:p>
          <a:p>
            <a:endParaRPr kumimoji="1" lang="en-US" altLang="ja-US" dirty="0"/>
          </a:p>
          <a:p>
            <a:r>
              <a:rPr kumimoji="1" lang="en-US" altLang="ja-US" dirty="0"/>
              <a:t>In this example, I showed the 90 % localization region of S 240422ed.  We can compare the localization region with other objects and events.</a:t>
            </a:r>
            <a:endParaRPr kumimoji="1" lang="ja-US" altLang="en-US" dirty="0"/>
          </a:p>
        </p:txBody>
      </p:sp>
      <p:sp>
        <p:nvSpPr>
          <p:cNvPr id="4" name="スライド番号プレースホルダー 3"/>
          <p:cNvSpPr>
            <a:spLocks noGrp="1"/>
          </p:cNvSpPr>
          <p:nvPr>
            <p:ph type="sldNum" sz="quarter" idx="5"/>
          </p:nvPr>
        </p:nvSpPr>
        <p:spPr/>
        <p:txBody>
          <a:bodyPr/>
          <a:lstStyle/>
          <a:p>
            <a:fld id="{C8A78E31-BC21-2E46-AC6A-1D674E487502}" type="slidenum">
              <a:rPr kumimoji="1" lang="ja-US" altLang="en-US" smtClean="0"/>
              <a:t>8</a:t>
            </a:fld>
            <a:endParaRPr kumimoji="1" lang="ja-US" altLang="en-US"/>
          </a:p>
        </p:txBody>
      </p:sp>
    </p:spTree>
    <p:extLst>
      <p:ext uri="{BB962C8B-B14F-4D97-AF65-F5344CB8AC3E}">
        <p14:creationId xmlns:p14="http://schemas.microsoft.com/office/powerpoint/2010/main" val="2918175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86392-3ED7-1621-ED72-15C45C7925C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AC124DC-A284-CFD9-06FE-7F7D0D7CD1F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D299663-8FB9-517D-6343-4D3BD8EAA514}"/>
              </a:ext>
            </a:extLst>
          </p:cNvPr>
          <p:cNvSpPr>
            <a:spLocks noGrp="1"/>
          </p:cNvSpPr>
          <p:nvPr>
            <p:ph type="body" idx="1"/>
          </p:nvPr>
        </p:nvSpPr>
        <p:spPr/>
        <p:txBody>
          <a:bodyPr/>
          <a:lstStyle/>
          <a:p>
            <a:r>
              <a:rPr kumimoji="1" lang="en-US" altLang="ja-US" dirty="0"/>
              <a:t>The web interface has an "Object search" tab. </a:t>
            </a:r>
          </a:p>
          <a:p>
            <a:r>
              <a:rPr kumimoji="1" lang="en-US" altLang="ja-US" dirty="0"/>
              <a:t>If you click the "Search" button, you can switch to the "Object search" tab.</a:t>
            </a:r>
            <a:endParaRPr kumimoji="1" lang="ja-US" altLang="en-US" dirty="0"/>
          </a:p>
        </p:txBody>
      </p:sp>
      <p:sp>
        <p:nvSpPr>
          <p:cNvPr id="4" name="スライド番号プレースホルダー 3">
            <a:extLst>
              <a:ext uri="{FF2B5EF4-FFF2-40B4-BE49-F238E27FC236}">
                <a16:creationId xmlns:a16="http://schemas.microsoft.com/office/drawing/2014/main" id="{FBB622E2-DB57-101D-6E4E-03E21993DC55}"/>
              </a:ext>
            </a:extLst>
          </p:cNvPr>
          <p:cNvSpPr>
            <a:spLocks noGrp="1"/>
          </p:cNvSpPr>
          <p:nvPr>
            <p:ph type="sldNum" sz="quarter" idx="5"/>
          </p:nvPr>
        </p:nvSpPr>
        <p:spPr/>
        <p:txBody>
          <a:bodyPr/>
          <a:lstStyle/>
          <a:p>
            <a:fld id="{33165C43-C081-0745-8A64-17381AD9F202}" type="slidenum">
              <a:rPr kumimoji="1" lang="ja-US" altLang="en-US" smtClean="0"/>
              <a:t>9</a:t>
            </a:fld>
            <a:endParaRPr kumimoji="1" lang="ja-US" altLang="en-US"/>
          </a:p>
        </p:txBody>
      </p:sp>
    </p:spTree>
    <p:extLst>
      <p:ext uri="{BB962C8B-B14F-4D97-AF65-F5344CB8AC3E}">
        <p14:creationId xmlns:p14="http://schemas.microsoft.com/office/powerpoint/2010/main" val="1791791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A169DC-B0B3-881C-E564-EDCAD22AA538}"/>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endParaRPr kumimoji="1" lang="ja-US" altLang="en-US"/>
          </a:p>
        </p:txBody>
      </p:sp>
      <p:sp>
        <p:nvSpPr>
          <p:cNvPr id="3" name="字幕 2">
            <a:extLst>
              <a:ext uri="{FF2B5EF4-FFF2-40B4-BE49-F238E27FC236}">
                <a16:creationId xmlns:a16="http://schemas.microsoft.com/office/drawing/2014/main" id="{433D8BD6-B8A4-DBDF-2B3F-D440BB0D8F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ja-US" altLang="en-US"/>
          </a:p>
        </p:txBody>
      </p:sp>
      <p:sp>
        <p:nvSpPr>
          <p:cNvPr id="4" name="日付プレースホルダー 3">
            <a:extLst>
              <a:ext uri="{FF2B5EF4-FFF2-40B4-BE49-F238E27FC236}">
                <a16:creationId xmlns:a16="http://schemas.microsoft.com/office/drawing/2014/main" id="{58A9811E-8BC9-20D2-D4DD-8CD23840CC7D}"/>
              </a:ext>
            </a:extLst>
          </p:cNvPr>
          <p:cNvSpPr>
            <a:spLocks noGrp="1"/>
          </p:cNvSpPr>
          <p:nvPr>
            <p:ph type="dt" sz="half" idx="10"/>
          </p:nvPr>
        </p:nvSpPr>
        <p:spPr/>
        <p:txBody>
          <a:bodyPr/>
          <a:lstStyle/>
          <a:p>
            <a:fld id="{DC193C10-DA7D-3F47-8909-3975144FE636}" type="datetime1">
              <a:rPr kumimoji="1" lang="ja-JP" altLang="en-US" smtClean="0"/>
              <a:t>2024/11/16</a:t>
            </a:fld>
            <a:endParaRPr kumimoji="1" lang="ja-US" altLang="en-US"/>
          </a:p>
        </p:txBody>
      </p:sp>
      <p:sp>
        <p:nvSpPr>
          <p:cNvPr id="5" name="フッター プレースホルダー 4">
            <a:extLst>
              <a:ext uri="{FF2B5EF4-FFF2-40B4-BE49-F238E27FC236}">
                <a16:creationId xmlns:a16="http://schemas.microsoft.com/office/drawing/2014/main" id="{6DB5D050-221D-B9A6-23E9-7C8C9F93630B}"/>
              </a:ext>
            </a:extLst>
          </p:cNvPr>
          <p:cNvSpPr>
            <a:spLocks noGrp="1"/>
          </p:cNvSpPr>
          <p:nvPr>
            <p:ph type="ftr" sz="quarter" idx="11"/>
          </p:nvPr>
        </p:nvSpPr>
        <p:spPr/>
        <p:txBody>
          <a:bodyPr/>
          <a:lstStyle/>
          <a:p>
            <a:endParaRPr kumimoji="1" lang="ja-US" altLang="en-US"/>
          </a:p>
        </p:txBody>
      </p:sp>
      <p:sp>
        <p:nvSpPr>
          <p:cNvPr id="6" name="スライド番号プレースホルダー 5">
            <a:extLst>
              <a:ext uri="{FF2B5EF4-FFF2-40B4-BE49-F238E27FC236}">
                <a16:creationId xmlns:a16="http://schemas.microsoft.com/office/drawing/2014/main" id="{80BE8DBE-D778-5846-B999-5B2CF84ABFC7}"/>
              </a:ext>
            </a:extLst>
          </p:cNvPr>
          <p:cNvSpPr>
            <a:spLocks noGrp="1"/>
          </p:cNvSpPr>
          <p:nvPr>
            <p:ph type="sldNum" sz="quarter" idx="12"/>
          </p:nvPr>
        </p:nvSpPr>
        <p:spPr/>
        <p:txBody>
          <a:bodyPr/>
          <a:lstStyle/>
          <a:p>
            <a:fld id="{A63DBE77-1D71-C64A-B169-893A17CDA6C2}" type="slidenum">
              <a:rPr kumimoji="1" lang="ja-US" altLang="en-US" smtClean="0"/>
              <a:t>‹#›</a:t>
            </a:fld>
            <a:endParaRPr kumimoji="1" lang="ja-US" altLang="en-US"/>
          </a:p>
        </p:txBody>
      </p:sp>
    </p:spTree>
    <p:extLst>
      <p:ext uri="{BB962C8B-B14F-4D97-AF65-F5344CB8AC3E}">
        <p14:creationId xmlns:p14="http://schemas.microsoft.com/office/powerpoint/2010/main" val="1822266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75284B-599F-7EDC-CD98-26339AABB7AD}"/>
              </a:ext>
            </a:extLst>
          </p:cNvPr>
          <p:cNvSpPr>
            <a:spLocks noGrp="1"/>
          </p:cNvSpPr>
          <p:nvPr>
            <p:ph type="title"/>
          </p:nvPr>
        </p:nvSpPr>
        <p:spPr/>
        <p:txBody>
          <a:bodyPr/>
          <a:lstStyle/>
          <a:p>
            <a:r>
              <a:rPr kumimoji="1" lang="ja-JP" altLang="en-US"/>
              <a:t>マスター タイトルの書式設定</a:t>
            </a:r>
            <a:endParaRPr kumimoji="1" lang="ja-US" altLang="en-US"/>
          </a:p>
        </p:txBody>
      </p:sp>
      <p:sp>
        <p:nvSpPr>
          <p:cNvPr id="3" name="縦書きテキスト プレースホルダー 2">
            <a:extLst>
              <a:ext uri="{FF2B5EF4-FFF2-40B4-BE49-F238E27FC236}">
                <a16:creationId xmlns:a16="http://schemas.microsoft.com/office/drawing/2014/main" id="{99A36761-8542-92DC-F497-3F455D34F3F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4" name="日付プレースホルダー 3">
            <a:extLst>
              <a:ext uri="{FF2B5EF4-FFF2-40B4-BE49-F238E27FC236}">
                <a16:creationId xmlns:a16="http://schemas.microsoft.com/office/drawing/2014/main" id="{9553F718-E7A2-DE5E-851D-5935E8F94786}"/>
              </a:ext>
            </a:extLst>
          </p:cNvPr>
          <p:cNvSpPr>
            <a:spLocks noGrp="1"/>
          </p:cNvSpPr>
          <p:nvPr>
            <p:ph type="dt" sz="half" idx="10"/>
          </p:nvPr>
        </p:nvSpPr>
        <p:spPr/>
        <p:txBody>
          <a:bodyPr/>
          <a:lstStyle/>
          <a:p>
            <a:fld id="{DB146728-E1B7-A241-A48B-9B021DA75E84}" type="datetime1">
              <a:rPr kumimoji="1" lang="ja-JP" altLang="en-US" smtClean="0"/>
              <a:t>2024/11/16</a:t>
            </a:fld>
            <a:endParaRPr kumimoji="1" lang="ja-US" altLang="en-US"/>
          </a:p>
        </p:txBody>
      </p:sp>
      <p:sp>
        <p:nvSpPr>
          <p:cNvPr id="5" name="フッター プレースホルダー 4">
            <a:extLst>
              <a:ext uri="{FF2B5EF4-FFF2-40B4-BE49-F238E27FC236}">
                <a16:creationId xmlns:a16="http://schemas.microsoft.com/office/drawing/2014/main" id="{E3DAA4DA-F6E9-CF06-6981-9AB254A2AFF3}"/>
              </a:ext>
            </a:extLst>
          </p:cNvPr>
          <p:cNvSpPr>
            <a:spLocks noGrp="1"/>
          </p:cNvSpPr>
          <p:nvPr>
            <p:ph type="ftr" sz="quarter" idx="11"/>
          </p:nvPr>
        </p:nvSpPr>
        <p:spPr/>
        <p:txBody>
          <a:bodyPr/>
          <a:lstStyle/>
          <a:p>
            <a:endParaRPr kumimoji="1" lang="ja-US" altLang="en-US"/>
          </a:p>
        </p:txBody>
      </p:sp>
      <p:sp>
        <p:nvSpPr>
          <p:cNvPr id="6" name="スライド番号プレースホルダー 5">
            <a:extLst>
              <a:ext uri="{FF2B5EF4-FFF2-40B4-BE49-F238E27FC236}">
                <a16:creationId xmlns:a16="http://schemas.microsoft.com/office/drawing/2014/main" id="{816B1455-6893-B36C-F175-CAFAA7A55C78}"/>
              </a:ext>
            </a:extLst>
          </p:cNvPr>
          <p:cNvSpPr>
            <a:spLocks noGrp="1"/>
          </p:cNvSpPr>
          <p:nvPr>
            <p:ph type="sldNum" sz="quarter" idx="12"/>
          </p:nvPr>
        </p:nvSpPr>
        <p:spPr/>
        <p:txBody>
          <a:bodyPr/>
          <a:lstStyle/>
          <a:p>
            <a:fld id="{A63DBE77-1D71-C64A-B169-893A17CDA6C2}" type="slidenum">
              <a:rPr kumimoji="1" lang="ja-US" altLang="en-US" smtClean="0"/>
              <a:t>‹#›</a:t>
            </a:fld>
            <a:endParaRPr kumimoji="1" lang="ja-US" altLang="en-US"/>
          </a:p>
        </p:txBody>
      </p:sp>
    </p:spTree>
    <p:extLst>
      <p:ext uri="{BB962C8B-B14F-4D97-AF65-F5344CB8AC3E}">
        <p14:creationId xmlns:p14="http://schemas.microsoft.com/office/powerpoint/2010/main" val="646669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8F66256-CD46-4861-5E60-3AFFDAD0377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endParaRPr kumimoji="1" lang="ja-US" altLang="en-US"/>
          </a:p>
        </p:txBody>
      </p:sp>
      <p:sp>
        <p:nvSpPr>
          <p:cNvPr id="3" name="縦書きテキスト プレースホルダー 2">
            <a:extLst>
              <a:ext uri="{FF2B5EF4-FFF2-40B4-BE49-F238E27FC236}">
                <a16:creationId xmlns:a16="http://schemas.microsoft.com/office/drawing/2014/main" id="{04CB360E-32AB-8FF4-1FB0-1365A872A65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4" name="日付プレースホルダー 3">
            <a:extLst>
              <a:ext uri="{FF2B5EF4-FFF2-40B4-BE49-F238E27FC236}">
                <a16:creationId xmlns:a16="http://schemas.microsoft.com/office/drawing/2014/main" id="{0857091D-EBD2-5FFB-85D1-54EB9EF9FEDE}"/>
              </a:ext>
            </a:extLst>
          </p:cNvPr>
          <p:cNvSpPr>
            <a:spLocks noGrp="1"/>
          </p:cNvSpPr>
          <p:nvPr>
            <p:ph type="dt" sz="half" idx="10"/>
          </p:nvPr>
        </p:nvSpPr>
        <p:spPr/>
        <p:txBody>
          <a:bodyPr/>
          <a:lstStyle/>
          <a:p>
            <a:fld id="{379E5DD0-B9E3-A943-BB34-13F312345752}" type="datetime1">
              <a:rPr kumimoji="1" lang="ja-JP" altLang="en-US" smtClean="0"/>
              <a:t>2024/11/16</a:t>
            </a:fld>
            <a:endParaRPr kumimoji="1" lang="ja-US" altLang="en-US"/>
          </a:p>
        </p:txBody>
      </p:sp>
      <p:sp>
        <p:nvSpPr>
          <p:cNvPr id="5" name="フッター プレースホルダー 4">
            <a:extLst>
              <a:ext uri="{FF2B5EF4-FFF2-40B4-BE49-F238E27FC236}">
                <a16:creationId xmlns:a16="http://schemas.microsoft.com/office/drawing/2014/main" id="{CEB5A0F4-D7DF-A523-3AF2-C8E521A84068}"/>
              </a:ext>
            </a:extLst>
          </p:cNvPr>
          <p:cNvSpPr>
            <a:spLocks noGrp="1"/>
          </p:cNvSpPr>
          <p:nvPr>
            <p:ph type="ftr" sz="quarter" idx="11"/>
          </p:nvPr>
        </p:nvSpPr>
        <p:spPr/>
        <p:txBody>
          <a:bodyPr/>
          <a:lstStyle/>
          <a:p>
            <a:endParaRPr kumimoji="1" lang="ja-US" altLang="en-US"/>
          </a:p>
        </p:txBody>
      </p:sp>
      <p:sp>
        <p:nvSpPr>
          <p:cNvPr id="6" name="スライド番号プレースホルダー 5">
            <a:extLst>
              <a:ext uri="{FF2B5EF4-FFF2-40B4-BE49-F238E27FC236}">
                <a16:creationId xmlns:a16="http://schemas.microsoft.com/office/drawing/2014/main" id="{72409609-F12E-C05B-FD3F-905E82393908}"/>
              </a:ext>
            </a:extLst>
          </p:cNvPr>
          <p:cNvSpPr>
            <a:spLocks noGrp="1"/>
          </p:cNvSpPr>
          <p:nvPr>
            <p:ph type="sldNum" sz="quarter" idx="12"/>
          </p:nvPr>
        </p:nvSpPr>
        <p:spPr/>
        <p:txBody>
          <a:bodyPr/>
          <a:lstStyle/>
          <a:p>
            <a:fld id="{A63DBE77-1D71-C64A-B169-893A17CDA6C2}" type="slidenum">
              <a:rPr kumimoji="1" lang="ja-US" altLang="en-US" smtClean="0"/>
              <a:t>‹#›</a:t>
            </a:fld>
            <a:endParaRPr kumimoji="1" lang="ja-US" altLang="en-US"/>
          </a:p>
        </p:txBody>
      </p:sp>
    </p:spTree>
    <p:extLst>
      <p:ext uri="{BB962C8B-B14F-4D97-AF65-F5344CB8AC3E}">
        <p14:creationId xmlns:p14="http://schemas.microsoft.com/office/powerpoint/2010/main" val="543085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4B38B8-F966-7BB5-7CAD-035174E8D57F}"/>
              </a:ext>
            </a:extLst>
          </p:cNvPr>
          <p:cNvSpPr>
            <a:spLocks noGrp="1"/>
          </p:cNvSpPr>
          <p:nvPr>
            <p:ph type="title"/>
          </p:nvPr>
        </p:nvSpPr>
        <p:spPr/>
        <p:txBody>
          <a:bodyPr/>
          <a:lstStyle/>
          <a:p>
            <a:r>
              <a:rPr kumimoji="1" lang="ja-JP" altLang="en-US"/>
              <a:t>マスター タイトルの書式設定</a:t>
            </a:r>
            <a:endParaRPr kumimoji="1" lang="ja-US" altLang="en-US"/>
          </a:p>
        </p:txBody>
      </p:sp>
      <p:sp>
        <p:nvSpPr>
          <p:cNvPr id="3" name="コンテンツ プレースホルダー 2">
            <a:extLst>
              <a:ext uri="{FF2B5EF4-FFF2-40B4-BE49-F238E27FC236}">
                <a16:creationId xmlns:a16="http://schemas.microsoft.com/office/drawing/2014/main" id="{625C8B14-FE52-A67F-EFCE-09CF5AF35AC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4" name="日付プレースホルダー 3">
            <a:extLst>
              <a:ext uri="{FF2B5EF4-FFF2-40B4-BE49-F238E27FC236}">
                <a16:creationId xmlns:a16="http://schemas.microsoft.com/office/drawing/2014/main" id="{A8B644B8-D5C9-BC38-4103-18EE241C02BA}"/>
              </a:ext>
            </a:extLst>
          </p:cNvPr>
          <p:cNvSpPr>
            <a:spLocks noGrp="1"/>
          </p:cNvSpPr>
          <p:nvPr>
            <p:ph type="dt" sz="half" idx="10"/>
          </p:nvPr>
        </p:nvSpPr>
        <p:spPr/>
        <p:txBody>
          <a:bodyPr/>
          <a:lstStyle/>
          <a:p>
            <a:fld id="{1772DA81-62BE-1E45-9039-9949B4011AAE}" type="datetime1">
              <a:rPr kumimoji="1" lang="ja-JP" altLang="en-US" smtClean="0"/>
              <a:t>2024/11/16</a:t>
            </a:fld>
            <a:endParaRPr kumimoji="1" lang="ja-US" altLang="en-US"/>
          </a:p>
        </p:txBody>
      </p:sp>
      <p:sp>
        <p:nvSpPr>
          <p:cNvPr id="5" name="フッター プレースホルダー 4">
            <a:extLst>
              <a:ext uri="{FF2B5EF4-FFF2-40B4-BE49-F238E27FC236}">
                <a16:creationId xmlns:a16="http://schemas.microsoft.com/office/drawing/2014/main" id="{4F69A463-92DD-1640-D1E0-3DDB3E36AE74}"/>
              </a:ext>
            </a:extLst>
          </p:cNvPr>
          <p:cNvSpPr>
            <a:spLocks noGrp="1"/>
          </p:cNvSpPr>
          <p:nvPr>
            <p:ph type="ftr" sz="quarter" idx="11"/>
          </p:nvPr>
        </p:nvSpPr>
        <p:spPr/>
        <p:txBody>
          <a:bodyPr/>
          <a:lstStyle/>
          <a:p>
            <a:endParaRPr kumimoji="1" lang="ja-US" altLang="en-US"/>
          </a:p>
        </p:txBody>
      </p:sp>
      <p:sp>
        <p:nvSpPr>
          <p:cNvPr id="6" name="スライド番号プレースホルダー 5">
            <a:extLst>
              <a:ext uri="{FF2B5EF4-FFF2-40B4-BE49-F238E27FC236}">
                <a16:creationId xmlns:a16="http://schemas.microsoft.com/office/drawing/2014/main" id="{2510734B-28B6-B3C9-CE94-A2C5C09E8BB5}"/>
              </a:ext>
            </a:extLst>
          </p:cNvPr>
          <p:cNvSpPr>
            <a:spLocks noGrp="1"/>
          </p:cNvSpPr>
          <p:nvPr>
            <p:ph type="sldNum" sz="quarter" idx="12"/>
          </p:nvPr>
        </p:nvSpPr>
        <p:spPr/>
        <p:txBody>
          <a:bodyPr/>
          <a:lstStyle/>
          <a:p>
            <a:fld id="{A63DBE77-1D71-C64A-B169-893A17CDA6C2}" type="slidenum">
              <a:rPr kumimoji="1" lang="ja-US" altLang="en-US" smtClean="0"/>
              <a:t>‹#›</a:t>
            </a:fld>
            <a:endParaRPr kumimoji="1" lang="ja-US" altLang="en-US"/>
          </a:p>
        </p:txBody>
      </p:sp>
    </p:spTree>
    <p:extLst>
      <p:ext uri="{BB962C8B-B14F-4D97-AF65-F5344CB8AC3E}">
        <p14:creationId xmlns:p14="http://schemas.microsoft.com/office/powerpoint/2010/main" val="467064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BD296B-72DE-F700-C2D2-5272257DFFA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endParaRPr kumimoji="1" lang="ja-US" altLang="en-US"/>
          </a:p>
        </p:txBody>
      </p:sp>
      <p:sp>
        <p:nvSpPr>
          <p:cNvPr id="3" name="テキスト プレースホルダー 2">
            <a:extLst>
              <a:ext uri="{FF2B5EF4-FFF2-40B4-BE49-F238E27FC236}">
                <a16:creationId xmlns:a16="http://schemas.microsoft.com/office/drawing/2014/main" id="{D71C5CA0-D1E2-888E-E1C3-42ADA6101C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854DCCE-B2E0-33FA-320A-E8FF931CA15A}"/>
              </a:ext>
            </a:extLst>
          </p:cNvPr>
          <p:cNvSpPr>
            <a:spLocks noGrp="1"/>
          </p:cNvSpPr>
          <p:nvPr>
            <p:ph type="dt" sz="half" idx="10"/>
          </p:nvPr>
        </p:nvSpPr>
        <p:spPr/>
        <p:txBody>
          <a:bodyPr/>
          <a:lstStyle/>
          <a:p>
            <a:fld id="{BAB15792-3320-1947-85B2-FFC1FA1D15EA}" type="datetime1">
              <a:rPr kumimoji="1" lang="ja-JP" altLang="en-US" smtClean="0"/>
              <a:t>2024/11/16</a:t>
            </a:fld>
            <a:endParaRPr kumimoji="1" lang="ja-US" altLang="en-US"/>
          </a:p>
        </p:txBody>
      </p:sp>
      <p:sp>
        <p:nvSpPr>
          <p:cNvPr id="5" name="フッター プレースホルダー 4">
            <a:extLst>
              <a:ext uri="{FF2B5EF4-FFF2-40B4-BE49-F238E27FC236}">
                <a16:creationId xmlns:a16="http://schemas.microsoft.com/office/drawing/2014/main" id="{829D4688-1334-D5F8-224F-B6EC79199B0D}"/>
              </a:ext>
            </a:extLst>
          </p:cNvPr>
          <p:cNvSpPr>
            <a:spLocks noGrp="1"/>
          </p:cNvSpPr>
          <p:nvPr>
            <p:ph type="ftr" sz="quarter" idx="11"/>
          </p:nvPr>
        </p:nvSpPr>
        <p:spPr/>
        <p:txBody>
          <a:bodyPr/>
          <a:lstStyle/>
          <a:p>
            <a:endParaRPr kumimoji="1" lang="ja-US" altLang="en-US"/>
          </a:p>
        </p:txBody>
      </p:sp>
      <p:sp>
        <p:nvSpPr>
          <p:cNvPr id="6" name="スライド番号プレースホルダー 5">
            <a:extLst>
              <a:ext uri="{FF2B5EF4-FFF2-40B4-BE49-F238E27FC236}">
                <a16:creationId xmlns:a16="http://schemas.microsoft.com/office/drawing/2014/main" id="{12A3CD80-E5C2-D91A-FEB7-D4ACADABB9EE}"/>
              </a:ext>
            </a:extLst>
          </p:cNvPr>
          <p:cNvSpPr>
            <a:spLocks noGrp="1"/>
          </p:cNvSpPr>
          <p:nvPr>
            <p:ph type="sldNum" sz="quarter" idx="12"/>
          </p:nvPr>
        </p:nvSpPr>
        <p:spPr/>
        <p:txBody>
          <a:bodyPr/>
          <a:lstStyle/>
          <a:p>
            <a:fld id="{A63DBE77-1D71-C64A-B169-893A17CDA6C2}" type="slidenum">
              <a:rPr kumimoji="1" lang="ja-US" altLang="en-US" smtClean="0"/>
              <a:t>‹#›</a:t>
            </a:fld>
            <a:endParaRPr kumimoji="1" lang="ja-US" altLang="en-US"/>
          </a:p>
        </p:txBody>
      </p:sp>
    </p:spTree>
    <p:extLst>
      <p:ext uri="{BB962C8B-B14F-4D97-AF65-F5344CB8AC3E}">
        <p14:creationId xmlns:p14="http://schemas.microsoft.com/office/powerpoint/2010/main" val="2341506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94D0D9-E9C2-BC8F-BFD8-8BE770C7BF34}"/>
              </a:ext>
            </a:extLst>
          </p:cNvPr>
          <p:cNvSpPr>
            <a:spLocks noGrp="1"/>
          </p:cNvSpPr>
          <p:nvPr>
            <p:ph type="title"/>
          </p:nvPr>
        </p:nvSpPr>
        <p:spPr/>
        <p:txBody>
          <a:bodyPr/>
          <a:lstStyle/>
          <a:p>
            <a:r>
              <a:rPr kumimoji="1" lang="ja-JP" altLang="en-US"/>
              <a:t>マスター タイトルの書式設定</a:t>
            </a:r>
            <a:endParaRPr kumimoji="1" lang="ja-US" altLang="en-US"/>
          </a:p>
        </p:txBody>
      </p:sp>
      <p:sp>
        <p:nvSpPr>
          <p:cNvPr id="3" name="コンテンツ プレースホルダー 2">
            <a:extLst>
              <a:ext uri="{FF2B5EF4-FFF2-40B4-BE49-F238E27FC236}">
                <a16:creationId xmlns:a16="http://schemas.microsoft.com/office/drawing/2014/main" id="{336032DA-5AB9-3ED1-3DB5-DB1C0F14A8D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4" name="コンテンツ プレースホルダー 3">
            <a:extLst>
              <a:ext uri="{FF2B5EF4-FFF2-40B4-BE49-F238E27FC236}">
                <a16:creationId xmlns:a16="http://schemas.microsoft.com/office/drawing/2014/main" id="{02F65512-C900-EB46-6077-F28AE07F385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5" name="日付プレースホルダー 4">
            <a:extLst>
              <a:ext uri="{FF2B5EF4-FFF2-40B4-BE49-F238E27FC236}">
                <a16:creationId xmlns:a16="http://schemas.microsoft.com/office/drawing/2014/main" id="{A63E1B77-EBAA-9137-903A-EEC251BAB6D4}"/>
              </a:ext>
            </a:extLst>
          </p:cNvPr>
          <p:cNvSpPr>
            <a:spLocks noGrp="1"/>
          </p:cNvSpPr>
          <p:nvPr>
            <p:ph type="dt" sz="half" idx="10"/>
          </p:nvPr>
        </p:nvSpPr>
        <p:spPr/>
        <p:txBody>
          <a:bodyPr/>
          <a:lstStyle/>
          <a:p>
            <a:fld id="{4F34E7F4-D4BE-5541-9784-7E11597702AA}" type="datetime1">
              <a:rPr kumimoji="1" lang="ja-JP" altLang="en-US" smtClean="0"/>
              <a:t>2024/11/16</a:t>
            </a:fld>
            <a:endParaRPr kumimoji="1" lang="ja-US" altLang="en-US"/>
          </a:p>
        </p:txBody>
      </p:sp>
      <p:sp>
        <p:nvSpPr>
          <p:cNvPr id="6" name="フッター プレースホルダー 5">
            <a:extLst>
              <a:ext uri="{FF2B5EF4-FFF2-40B4-BE49-F238E27FC236}">
                <a16:creationId xmlns:a16="http://schemas.microsoft.com/office/drawing/2014/main" id="{2D525888-B944-5F4F-03B2-264EF0B9AF98}"/>
              </a:ext>
            </a:extLst>
          </p:cNvPr>
          <p:cNvSpPr>
            <a:spLocks noGrp="1"/>
          </p:cNvSpPr>
          <p:nvPr>
            <p:ph type="ftr" sz="quarter" idx="11"/>
          </p:nvPr>
        </p:nvSpPr>
        <p:spPr/>
        <p:txBody>
          <a:bodyPr/>
          <a:lstStyle/>
          <a:p>
            <a:endParaRPr kumimoji="1" lang="ja-US" altLang="en-US"/>
          </a:p>
        </p:txBody>
      </p:sp>
      <p:sp>
        <p:nvSpPr>
          <p:cNvPr id="7" name="スライド番号プレースホルダー 6">
            <a:extLst>
              <a:ext uri="{FF2B5EF4-FFF2-40B4-BE49-F238E27FC236}">
                <a16:creationId xmlns:a16="http://schemas.microsoft.com/office/drawing/2014/main" id="{91E8554C-B376-8AE1-C4F2-74253B92A93E}"/>
              </a:ext>
            </a:extLst>
          </p:cNvPr>
          <p:cNvSpPr>
            <a:spLocks noGrp="1"/>
          </p:cNvSpPr>
          <p:nvPr>
            <p:ph type="sldNum" sz="quarter" idx="12"/>
          </p:nvPr>
        </p:nvSpPr>
        <p:spPr/>
        <p:txBody>
          <a:bodyPr/>
          <a:lstStyle/>
          <a:p>
            <a:fld id="{A63DBE77-1D71-C64A-B169-893A17CDA6C2}" type="slidenum">
              <a:rPr kumimoji="1" lang="ja-US" altLang="en-US" smtClean="0"/>
              <a:t>‹#›</a:t>
            </a:fld>
            <a:endParaRPr kumimoji="1" lang="ja-US" altLang="en-US"/>
          </a:p>
        </p:txBody>
      </p:sp>
    </p:spTree>
    <p:extLst>
      <p:ext uri="{BB962C8B-B14F-4D97-AF65-F5344CB8AC3E}">
        <p14:creationId xmlns:p14="http://schemas.microsoft.com/office/powerpoint/2010/main" val="458020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2C9595-58E9-DCD1-B156-BA3A134AE1B8}"/>
              </a:ext>
            </a:extLst>
          </p:cNvPr>
          <p:cNvSpPr>
            <a:spLocks noGrp="1"/>
          </p:cNvSpPr>
          <p:nvPr>
            <p:ph type="title"/>
          </p:nvPr>
        </p:nvSpPr>
        <p:spPr>
          <a:xfrm>
            <a:off x="839788" y="365125"/>
            <a:ext cx="10515600" cy="1325563"/>
          </a:xfrm>
        </p:spPr>
        <p:txBody>
          <a:bodyPr/>
          <a:lstStyle/>
          <a:p>
            <a:r>
              <a:rPr kumimoji="1" lang="ja-JP" altLang="en-US"/>
              <a:t>マスター タイトルの書式設定</a:t>
            </a:r>
            <a:endParaRPr kumimoji="1" lang="ja-US" altLang="en-US"/>
          </a:p>
        </p:txBody>
      </p:sp>
      <p:sp>
        <p:nvSpPr>
          <p:cNvPr id="3" name="テキスト プレースホルダー 2">
            <a:extLst>
              <a:ext uri="{FF2B5EF4-FFF2-40B4-BE49-F238E27FC236}">
                <a16:creationId xmlns:a16="http://schemas.microsoft.com/office/drawing/2014/main" id="{A459482E-2382-7911-0FBD-EC5E0394B3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0AD3C10-2C29-0A2E-9421-24946CFB8DE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5" name="テキスト プレースホルダー 4">
            <a:extLst>
              <a:ext uri="{FF2B5EF4-FFF2-40B4-BE49-F238E27FC236}">
                <a16:creationId xmlns:a16="http://schemas.microsoft.com/office/drawing/2014/main" id="{1F1A1701-92CF-A6BC-C93D-DD05D6009E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F8B345C-3B16-620A-5803-C1C49C4C890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7" name="日付プレースホルダー 6">
            <a:extLst>
              <a:ext uri="{FF2B5EF4-FFF2-40B4-BE49-F238E27FC236}">
                <a16:creationId xmlns:a16="http://schemas.microsoft.com/office/drawing/2014/main" id="{3DDBB11C-08D4-086F-0CFC-F574D0B74133}"/>
              </a:ext>
            </a:extLst>
          </p:cNvPr>
          <p:cNvSpPr>
            <a:spLocks noGrp="1"/>
          </p:cNvSpPr>
          <p:nvPr>
            <p:ph type="dt" sz="half" idx="10"/>
          </p:nvPr>
        </p:nvSpPr>
        <p:spPr/>
        <p:txBody>
          <a:bodyPr/>
          <a:lstStyle/>
          <a:p>
            <a:fld id="{B93A81F8-9A1D-B54C-9495-987F87BB2E60}" type="datetime1">
              <a:rPr kumimoji="1" lang="ja-JP" altLang="en-US" smtClean="0"/>
              <a:t>2024/11/16</a:t>
            </a:fld>
            <a:endParaRPr kumimoji="1" lang="ja-US" altLang="en-US"/>
          </a:p>
        </p:txBody>
      </p:sp>
      <p:sp>
        <p:nvSpPr>
          <p:cNvPr id="8" name="フッター プレースホルダー 7">
            <a:extLst>
              <a:ext uri="{FF2B5EF4-FFF2-40B4-BE49-F238E27FC236}">
                <a16:creationId xmlns:a16="http://schemas.microsoft.com/office/drawing/2014/main" id="{97606B99-51E5-5301-B662-08B7F7134E7A}"/>
              </a:ext>
            </a:extLst>
          </p:cNvPr>
          <p:cNvSpPr>
            <a:spLocks noGrp="1"/>
          </p:cNvSpPr>
          <p:nvPr>
            <p:ph type="ftr" sz="quarter" idx="11"/>
          </p:nvPr>
        </p:nvSpPr>
        <p:spPr/>
        <p:txBody>
          <a:bodyPr/>
          <a:lstStyle/>
          <a:p>
            <a:endParaRPr kumimoji="1" lang="ja-US" altLang="en-US"/>
          </a:p>
        </p:txBody>
      </p:sp>
      <p:sp>
        <p:nvSpPr>
          <p:cNvPr id="9" name="スライド番号プレースホルダー 8">
            <a:extLst>
              <a:ext uri="{FF2B5EF4-FFF2-40B4-BE49-F238E27FC236}">
                <a16:creationId xmlns:a16="http://schemas.microsoft.com/office/drawing/2014/main" id="{7B77F13F-356A-CAD4-441E-71548D7D6B0A}"/>
              </a:ext>
            </a:extLst>
          </p:cNvPr>
          <p:cNvSpPr>
            <a:spLocks noGrp="1"/>
          </p:cNvSpPr>
          <p:nvPr>
            <p:ph type="sldNum" sz="quarter" idx="12"/>
          </p:nvPr>
        </p:nvSpPr>
        <p:spPr/>
        <p:txBody>
          <a:bodyPr/>
          <a:lstStyle/>
          <a:p>
            <a:fld id="{A63DBE77-1D71-C64A-B169-893A17CDA6C2}" type="slidenum">
              <a:rPr kumimoji="1" lang="ja-US" altLang="en-US" smtClean="0"/>
              <a:t>‹#›</a:t>
            </a:fld>
            <a:endParaRPr kumimoji="1" lang="ja-US" altLang="en-US"/>
          </a:p>
        </p:txBody>
      </p:sp>
    </p:spTree>
    <p:extLst>
      <p:ext uri="{BB962C8B-B14F-4D97-AF65-F5344CB8AC3E}">
        <p14:creationId xmlns:p14="http://schemas.microsoft.com/office/powerpoint/2010/main" val="3500360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DB4DBF-3C7E-FD93-A610-39E751F5C52E}"/>
              </a:ext>
            </a:extLst>
          </p:cNvPr>
          <p:cNvSpPr>
            <a:spLocks noGrp="1"/>
          </p:cNvSpPr>
          <p:nvPr>
            <p:ph type="title"/>
          </p:nvPr>
        </p:nvSpPr>
        <p:spPr/>
        <p:txBody>
          <a:bodyPr/>
          <a:lstStyle/>
          <a:p>
            <a:r>
              <a:rPr kumimoji="1" lang="ja-JP" altLang="en-US"/>
              <a:t>マスター タイトルの書式設定</a:t>
            </a:r>
            <a:endParaRPr kumimoji="1" lang="ja-US" altLang="en-US"/>
          </a:p>
        </p:txBody>
      </p:sp>
      <p:sp>
        <p:nvSpPr>
          <p:cNvPr id="3" name="日付プレースホルダー 2">
            <a:extLst>
              <a:ext uri="{FF2B5EF4-FFF2-40B4-BE49-F238E27FC236}">
                <a16:creationId xmlns:a16="http://schemas.microsoft.com/office/drawing/2014/main" id="{D85CDCE3-19A7-DB2D-47F7-8168B6BFAF5D}"/>
              </a:ext>
            </a:extLst>
          </p:cNvPr>
          <p:cNvSpPr>
            <a:spLocks noGrp="1"/>
          </p:cNvSpPr>
          <p:nvPr>
            <p:ph type="dt" sz="half" idx="10"/>
          </p:nvPr>
        </p:nvSpPr>
        <p:spPr/>
        <p:txBody>
          <a:bodyPr/>
          <a:lstStyle/>
          <a:p>
            <a:fld id="{03DFEA8E-C6EC-924F-834F-1766DFC0C63E}" type="datetime1">
              <a:rPr kumimoji="1" lang="ja-JP" altLang="en-US" smtClean="0"/>
              <a:t>2024/11/16</a:t>
            </a:fld>
            <a:endParaRPr kumimoji="1" lang="ja-US" altLang="en-US"/>
          </a:p>
        </p:txBody>
      </p:sp>
      <p:sp>
        <p:nvSpPr>
          <p:cNvPr id="4" name="フッター プレースホルダー 3">
            <a:extLst>
              <a:ext uri="{FF2B5EF4-FFF2-40B4-BE49-F238E27FC236}">
                <a16:creationId xmlns:a16="http://schemas.microsoft.com/office/drawing/2014/main" id="{07E8127D-7A29-51FE-9E81-A9A4EC25816F}"/>
              </a:ext>
            </a:extLst>
          </p:cNvPr>
          <p:cNvSpPr>
            <a:spLocks noGrp="1"/>
          </p:cNvSpPr>
          <p:nvPr>
            <p:ph type="ftr" sz="quarter" idx="11"/>
          </p:nvPr>
        </p:nvSpPr>
        <p:spPr/>
        <p:txBody>
          <a:bodyPr/>
          <a:lstStyle/>
          <a:p>
            <a:endParaRPr kumimoji="1" lang="ja-US" altLang="en-US"/>
          </a:p>
        </p:txBody>
      </p:sp>
      <p:sp>
        <p:nvSpPr>
          <p:cNvPr id="5" name="スライド番号プレースホルダー 4">
            <a:extLst>
              <a:ext uri="{FF2B5EF4-FFF2-40B4-BE49-F238E27FC236}">
                <a16:creationId xmlns:a16="http://schemas.microsoft.com/office/drawing/2014/main" id="{A40DD3AA-9489-0F06-270A-31C46EF491A8}"/>
              </a:ext>
            </a:extLst>
          </p:cNvPr>
          <p:cNvSpPr>
            <a:spLocks noGrp="1"/>
          </p:cNvSpPr>
          <p:nvPr>
            <p:ph type="sldNum" sz="quarter" idx="12"/>
          </p:nvPr>
        </p:nvSpPr>
        <p:spPr/>
        <p:txBody>
          <a:bodyPr/>
          <a:lstStyle/>
          <a:p>
            <a:fld id="{A63DBE77-1D71-C64A-B169-893A17CDA6C2}" type="slidenum">
              <a:rPr kumimoji="1" lang="ja-US" altLang="en-US" smtClean="0"/>
              <a:t>‹#›</a:t>
            </a:fld>
            <a:endParaRPr kumimoji="1" lang="ja-US" altLang="en-US"/>
          </a:p>
        </p:txBody>
      </p:sp>
    </p:spTree>
    <p:extLst>
      <p:ext uri="{BB962C8B-B14F-4D97-AF65-F5344CB8AC3E}">
        <p14:creationId xmlns:p14="http://schemas.microsoft.com/office/powerpoint/2010/main" val="2963564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3176A0C-2CDF-11F9-E092-29872819AD44}"/>
              </a:ext>
            </a:extLst>
          </p:cNvPr>
          <p:cNvSpPr>
            <a:spLocks noGrp="1"/>
          </p:cNvSpPr>
          <p:nvPr>
            <p:ph type="dt" sz="half" idx="10"/>
          </p:nvPr>
        </p:nvSpPr>
        <p:spPr/>
        <p:txBody>
          <a:bodyPr/>
          <a:lstStyle/>
          <a:p>
            <a:fld id="{A5673D0E-2DCB-BE42-94FA-0F740EA0738A}" type="datetime1">
              <a:rPr kumimoji="1" lang="ja-JP" altLang="en-US" smtClean="0"/>
              <a:t>2024/11/16</a:t>
            </a:fld>
            <a:endParaRPr kumimoji="1" lang="ja-US" altLang="en-US"/>
          </a:p>
        </p:txBody>
      </p:sp>
      <p:sp>
        <p:nvSpPr>
          <p:cNvPr id="3" name="フッター プレースホルダー 2">
            <a:extLst>
              <a:ext uri="{FF2B5EF4-FFF2-40B4-BE49-F238E27FC236}">
                <a16:creationId xmlns:a16="http://schemas.microsoft.com/office/drawing/2014/main" id="{5C86C69F-4785-05FD-C28B-17DF34FE6CCC}"/>
              </a:ext>
            </a:extLst>
          </p:cNvPr>
          <p:cNvSpPr>
            <a:spLocks noGrp="1"/>
          </p:cNvSpPr>
          <p:nvPr>
            <p:ph type="ftr" sz="quarter" idx="11"/>
          </p:nvPr>
        </p:nvSpPr>
        <p:spPr/>
        <p:txBody>
          <a:bodyPr/>
          <a:lstStyle/>
          <a:p>
            <a:endParaRPr kumimoji="1" lang="ja-US" altLang="en-US"/>
          </a:p>
        </p:txBody>
      </p:sp>
      <p:sp>
        <p:nvSpPr>
          <p:cNvPr id="4" name="スライド番号プレースホルダー 3">
            <a:extLst>
              <a:ext uri="{FF2B5EF4-FFF2-40B4-BE49-F238E27FC236}">
                <a16:creationId xmlns:a16="http://schemas.microsoft.com/office/drawing/2014/main" id="{686A52D1-643A-EAEC-1C8A-259FE35BD779}"/>
              </a:ext>
            </a:extLst>
          </p:cNvPr>
          <p:cNvSpPr>
            <a:spLocks noGrp="1"/>
          </p:cNvSpPr>
          <p:nvPr>
            <p:ph type="sldNum" sz="quarter" idx="12"/>
          </p:nvPr>
        </p:nvSpPr>
        <p:spPr/>
        <p:txBody>
          <a:bodyPr/>
          <a:lstStyle/>
          <a:p>
            <a:fld id="{A63DBE77-1D71-C64A-B169-893A17CDA6C2}" type="slidenum">
              <a:rPr kumimoji="1" lang="ja-US" altLang="en-US" smtClean="0"/>
              <a:t>‹#›</a:t>
            </a:fld>
            <a:endParaRPr kumimoji="1" lang="ja-US" altLang="en-US"/>
          </a:p>
        </p:txBody>
      </p:sp>
    </p:spTree>
    <p:extLst>
      <p:ext uri="{BB962C8B-B14F-4D97-AF65-F5344CB8AC3E}">
        <p14:creationId xmlns:p14="http://schemas.microsoft.com/office/powerpoint/2010/main" val="3997666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06783E-EDDE-7964-E0A2-937B82DA6A8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endParaRPr kumimoji="1" lang="ja-US" altLang="en-US"/>
          </a:p>
        </p:txBody>
      </p:sp>
      <p:sp>
        <p:nvSpPr>
          <p:cNvPr id="3" name="コンテンツ プレースホルダー 2">
            <a:extLst>
              <a:ext uri="{FF2B5EF4-FFF2-40B4-BE49-F238E27FC236}">
                <a16:creationId xmlns:a16="http://schemas.microsoft.com/office/drawing/2014/main" id="{444A648B-056F-2E2D-3704-6A3ED672C6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4" name="テキスト プレースホルダー 3">
            <a:extLst>
              <a:ext uri="{FF2B5EF4-FFF2-40B4-BE49-F238E27FC236}">
                <a16:creationId xmlns:a16="http://schemas.microsoft.com/office/drawing/2014/main" id="{113916ED-0F0A-7250-E76B-DBE52186C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CFC1CFE-CDFE-CB70-5FAA-E8172D986758}"/>
              </a:ext>
            </a:extLst>
          </p:cNvPr>
          <p:cNvSpPr>
            <a:spLocks noGrp="1"/>
          </p:cNvSpPr>
          <p:nvPr>
            <p:ph type="dt" sz="half" idx="10"/>
          </p:nvPr>
        </p:nvSpPr>
        <p:spPr/>
        <p:txBody>
          <a:bodyPr/>
          <a:lstStyle/>
          <a:p>
            <a:fld id="{DED60F87-14DA-5042-BFC9-896FD4F9EB61}" type="datetime1">
              <a:rPr kumimoji="1" lang="ja-JP" altLang="en-US" smtClean="0"/>
              <a:t>2024/11/16</a:t>
            </a:fld>
            <a:endParaRPr kumimoji="1" lang="ja-US" altLang="en-US"/>
          </a:p>
        </p:txBody>
      </p:sp>
      <p:sp>
        <p:nvSpPr>
          <p:cNvPr id="6" name="フッター プレースホルダー 5">
            <a:extLst>
              <a:ext uri="{FF2B5EF4-FFF2-40B4-BE49-F238E27FC236}">
                <a16:creationId xmlns:a16="http://schemas.microsoft.com/office/drawing/2014/main" id="{29DE1649-90A4-8174-FD52-08A780675CFB}"/>
              </a:ext>
            </a:extLst>
          </p:cNvPr>
          <p:cNvSpPr>
            <a:spLocks noGrp="1"/>
          </p:cNvSpPr>
          <p:nvPr>
            <p:ph type="ftr" sz="quarter" idx="11"/>
          </p:nvPr>
        </p:nvSpPr>
        <p:spPr/>
        <p:txBody>
          <a:bodyPr/>
          <a:lstStyle/>
          <a:p>
            <a:endParaRPr kumimoji="1" lang="ja-US" altLang="en-US"/>
          </a:p>
        </p:txBody>
      </p:sp>
      <p:sp>
        <p:nvSpPr>
          <p:cNvPr id="7" name="スライド番号プレースホルダー 6">
            <a:extLst>
              <a:ext uri="{FF2B5EF4-FFF2-40B4-BE49-F238E27FC236}">
                <a16:creationId xmlns:a16="http://schemas.microsoft.com/office/drawing/2014/main" id="{5AA6FC19-494C-2C31-AE7F-CF3A71BDA7C8}"/>
              </a:ext>
            </a:extLst>
          </p:cNvPr>
          <p:cNvSpPr>
            <a:spLocks noGrp="1"/>
          </p:cNvSpPr>
          <p:nvPr>
            <p:ph type="sldNum" sz="quarter" idx="12"/>
          </p:nvPr>
        </p:nvSpPr>
        <p:spPr/>
        <p:txBody>
          <a:bodyPr/>
          <a:lstStyle/>
          <a:p>
            <a:fld id="{A63DBE77-1D71-C64A-B169-893A17CDA6C2}" type="slidenum">
              <a:rPr kumimoji="1" lang="ja-US" altLang="en-US" smtClean="0"/>
              <a:t>‹#›</a:t>
            </a:fld>
            <a:endParaRPr kumimoji="1" lang="ja-US" altLang="en-US"/>
          </a:p>
        </p:txBody>
      </p:sp>
    </p:spTree>
    <p:extLst>
      <p:ext uri="{BB962C8B-B14F-4D97-AF65-F5344CB8AC3E}">
        <p14:creationId xmlns:p14="http://schemas.microsoft.com/office/powerpoint/2010/main" val="486006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ACF989-A458-2BF1-A055-97B5BCF395B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endParaRPr kumimoji="1" lang="ja-US" altLang="en-US"/>
          </a:p>
        </p:txBody>
      </p:sp>
      <p:sp>
        <p:nvSpPr>
          <p:cNvPr id="3" name="図プレースホルダー 2">
            <a:extLst>
              <a:ext uri="{FF2B5EF4-FFF2-40B4-BE49-F238E27FC236}">
                <a16:creationId xmlns:a16="http://schemas.microsoft.com/office/drawing/2014/main" id="{6FAB83E2-108A-C23D-7BA6-530BFA400E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US" altLang="en-US"/>
          </a:p>
        </p:txBody>
      </p:sp>
      <p:sp>
        <p:nvSpPr>
          <p:cNvPr id="4" name="テキスト プレースホルダー 3">
            <a:extLst>
              <a:ext uri="{FF2B5EF4-FFF2-40B4-BE49-F238E27FC236}">
                <a16:creationId xmlns:a16="http://schemas.microsoft.com/office/drawing/2014/main" id="{31D1A14C-197E-1543-F401-D99A306C0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A52D6C3-DA85-9A7E-BAE4-7406A545C125}"/>
              </a:ext>
            </a:extLst>
          </p:cNvPr>
          <p:cNvSpPr>
            <a:spLocks noGrp="1"/>
          </p:cNvSpPr>
          <p:nvPr>
            <p:ph type="dt" sz="half" idx="10"/>
          </p:nvPr>
        </p:nvSpPr>
        <p:spPr/>
        <p:txBody>
          <a:bodyPr/>
          <a:lstStyle/>
          <a:p>
            <a:fld id="{2F5B4D6D-13FF-2649-B1D9-689653A42595}" type="datetime1">
              <a:rPr kumimoji="1" lang="ja-JP" altLang="en-US" smtClean="0"/>
              <a:t>2024/11/16</a:t>
            </a:fld>
            <a:endParaRPr kumimoji="1" lang="ja-US" altLang="en-US"/>
          </a:p>
        </p:txBody>
      </p:sp>
      <p:sp>
        <p:nvSpPr>
          <p:cNvPr id="6" name="フッター プレースホルダー 5">
            <a:extLst>
              <a:ext uri="{FF2B5EF4-FFF2-40B4-BE49-F238E27FC236}">
                <a16:creationId xmlns:a16="http://schemas.microsoft.com/office/drawing/2014/main" id="{59AF8A7B-9A64-09DB-3AEE-0ED2FC0F4D09}"/>
              </a:ext>
            </a:extLst>
          </p:cNvPr>
          <p:cNvSpPr>
            <a:spLocks noGrp="1"/>
          </p:cNvSpPr>
          <p:nvPr>
            <p:ph type="ftr" sz="quarter" idx="11"/>
          </p:nvPr>
        </p:nvSpPr>
        <p:spPr/>
        <p:txBody>
          <a:bodyPr/>
          <a:lstStyle/>
          <a:p>
            <a:endParaRPr kumimoji="1" lang="ja-US" altLang="en-US"/>
          </a:p>
        </p:txBody>
      </p:sp>
      <p:sp>
        <p:nvSpPr>
          <p:cNvPr id="7" name="スライド番号プレースホルダー 6">
            <a:extLst>
              <a:ext uri="{FF2B5EF4-FFF2-40B4-BE49-F238E27FC236}">
                <a16:creationId xmlns:a16="http://schemas.microsoft.com/office/drawing/2014/main" id="{146A290A-7B7D-FC8B-EA1E-7246C05DC021}"/>
              </a:ext>
            </a:extLst>
          </p:cNvPr>
          <p:cNvSpPr>
            <a:spLocks noGrp="1"/>
          </p:cNvSpPr>
          <p:nvPr>
            <p:ph type="sldNum" sz="quarter" idx="12"/>
          </p:nvPr>
        </p:nvSpPr>
        <p:spPr/>
        <p:txBody>
          <a:bodyPr/>
          <a:lstStyle/>
          <a:p>
            <a:fld id="{A63DBE77-1D71-C64A-B169-893A17CDA6C2}" type="slidenum">
              <a:rPr kumimoji="1" lang="ja-US" altLang="en-US" smtClean="0"/>
              <a:t>‹#›</a:t>
            </a:fld>
            <a:endParaRPr kumimoji="1" lang="ja-US" altLang="en-US"/>
          </a:p>
        </p:txBody>
      </p:sp>
    </p:spTree>
    <p:extLst>
      <p:ext uri="{BB962C8B-B14F-4D97-AF65-F5344CB8AC3E}">
        <p14:creationId xmlns:p14="http://schemas.microsoft.com/office/powerpoint/2010/main" val="2231999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24D2146-5638-BB0E-099E-01F433326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endParaRPr kumimoji="1" lang="ja-US" altLang="en-US"/>
          </a:p>
        </p:txBody>
      </p:sp>
      <p:sp>
        <p:nvSpPr>
          <p:cNvPr id="3" name="テキスト プレースホルダー 2">
            <a:extLst>
              <a:ext uri="{FF2B5EF4-FFF2-40B4-BE49-F238E27FC236}">
                <a16:creationId xmlns:a16="http://schemas.microsoft.com/office/drawing/2014/main" id="{4A9F91F9-F64E-6CF3-CD9C-39F7CB0F1A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4" name="日付プレースホルダー 3">
            <a:extLst>
              <a:ext uri="{FF2B5EF4-FFF2-40B4-BE49-F238E27FC236}">
                <a16:creationId xmlns:a16="http://schemas.microsoft.com/office/drawing/2014/main" id="{0EC6CBAA-E7DB-35C2-FC8E-30742A75B9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066BAE7-1585-1E40-A7EC-51C44A6A5B4E}" type="datetime1">
              <a:rPr kumimoji="1" lang="ja-JP" altLang="en-US" smtClean="0"/>
              <a:t>2024/11/16</a:t>
            </a:fld>
            <a:endParaRPr kumimoji="1" lang="ja-US" altLang="en-US"/>
          </a:p>
        </p:txBody>
      </p:sp>
      <p:sp>
        <p:nvSpPr>
          <p:cNvPr id="5" name="フッター プレースホルダー 4">
            <a:extLst>
              <a:ext uri="{FF2B5EF4-FFF2-40B4-BE49-F238E27FC236}">
                <a16:creationId xmlns:a16="http://schemas.microsoft.com/office/drawing/2014/main" id="{F858F33B-AAFC-4443-E60F-7B14E1A07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US" altLang="en-US"/>
          </a:p>
        </p:txBody>
      </p:sp>
      <p:sp>
        <p:nvSpPr>
          <p:cNvPr id="6" name="スライド番号プレースホルダー 5">
            <a:extLst>
              <a:ext uri="{FF2B5EF4-FFF2-40B4-BE49-F238E27FC236}">
                <a16:creationId xmlns:a16="http://schemas.microsoft.com/office/drawing/2014/main" id="{538C16C9-EDE2-210B-7E8E-A6973DE60A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3DBE77-1D71-C64A-B169-893A17CDA6C2}" type="slidenum">
              <a:rPr kumimoji="1" lang="ja-US" altLang="en-US" smtClean="0"/>
              <a:t>‹#›</a:t>
            </a:fld>
            <a:endParaRPr kumimoji="1" lang="ja-US" altLang="en-US"/>
          </a:p>
        </p:txBody>
      </p:sp>
    </p:spTree>
    <p:extLst>
      <p:ext uri="{BB962C8B-B14F-4D97-AF65-F5344CB8AC3E}">
        <p14:creationId xmlns:p14="http://schemas.microsoft.com/office/powerpoint/2010/main" val="678065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ja-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mma.phys.aoyama.ac.j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mma.phys.aoyama.ac.jp/"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mma.phys.aoyama.ac.j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aladin.cds.unistra.fr/hips/list"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ataverse.harvard.edu/dataset.xhtml?persistentId=doi:10.7910/DVN/SCRUCD"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astroarts.co.jp/official/corporate/index-j.s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aladin.cds.unistra.f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374E76-0387-0844-4611-F0FCE8463220}"/>
              </a:ext>
            </a:extLst>
          </p:cNvPr>
          <p:cNvSpPr>
            <a:spLocks noGrp="1"/>
          </p:cNvSpPr>
          <p:nvPr>
            <p:ph type="ctrTitle"/>
          </p:nvPr>
        </p:nvSpPr>
        <p:spPr>
          <a:xfrm>
            <a:off x="533400" y="1074057"/>
            <a:ext cx="11125200" cy="2387600"/>
          </a:xfrm>
        </p:spPr>
        <p:txBody>
          <a:bodyPr>
            <a:normAutofit/>
          </a:bodyPr>
          <a:lstStyle/>
          <a:p>
            <a:r>
              <a:rPr kumimoji="1" lang="en-US" altLang="ja-US" sz="4800" dirty="0"/>
              <a:t>Development of Multi-Messenger Observation Database &amp; Viewer</a:t>
            </a:r>
            <a:endParaRPr kumimoji="1" lang="ja-US" altLang="en-US" sz="4800" dirty="0"/>
          </a:p>
        </p:txBody>
      </p:sp>
      <p:sp>
        <p:nvSpPr>
          <p:cNvPr id="4" name="スライド番号プレースホルダー 3">
            <a:extLst>
              <a:ext uri="{FF2B5EF4-FFF2-40B4-BE49-F238E27FC236}">
                <a16:creationId xmlns:a16="http://schemas.microsoft.com/office/drawing/2014/main" id="{EDA7C508-2832-338A-3899-2044906CD96F}"/>
              </a:ext>
            </a:extLst>
          </p:cNvPr>
          <p:cNvSpPr>
            <a:spLocks noGrp="1"/>
          </p:cNvSpPr>
          <p:nvPr>
            <p:ph type="sldNum" sz="quarter" idx="12"/>
          </p:nvPr>
        </p:nvSpPr>
        <p:spPr/>
        <p:txBody>
          <a:bodyPr/>
          <a:lstStyle/>
          <a:p>
            <a:fld id="{A63DBE77-1D71-C64A-B169-893A17CDA6C2}" type="slidenum">
              <a:rPr kumimoji="1" lang="ja-US" altLang="en-US" smtClean="0"/>
              <a:t>1</a:t>
            </a:fld>
            <a:endParaRPr kumimoji="1" lang="ja-US" altLang="en-US"/>
          </a:p>
        </p:txBody>
      </p:sp>
      <p:sp>
        <p:nvSpPr>
          <p:cNvPr id="5" name="テキスト ボックス 4">
            <a:extLst>
              <a:ext uri="{FF2B5EF4-FFF2-40B4-BE49-F238E27FC236}">
                <a16:creationId xmlns:a16="http://schemas.microsoft.com/office/drawing/2014/main" id="{2FE22E87-8A12-776E-728A-DF298F2D2DC6}"/>
              </a:ext>
            </a:extLst>
          </p:cNvPr>
          <p:cNvSpPr txBox="1"/>
          <p:nvPr/>
        </p:nvSpPr>
        <p:spPr>
          <a:xfrm>
            <a:off x="1946365" y="3921159"/>
            <a:ext cx="8299269" cy="1600438"/>
          </a:xfrm>
          <a:prstGeom prst="rect">
            <a:avLst/>
          </a:prstGeom>
          <a:noFill/>
        </p:spPr>
        <p:txBody>
          <a:bodyPr wrap="square" rtlCol="0">
            <a:spAutoFit/>
          </a:bodyPr>
          <a:lstStyle/>
          <a:p>
            <a:pPr algn="ctr"/>
            <a:r>
              <a:rPr kumimoji="1" lang="en-US" altLang="ja-US" sz="3200" dirty="0"/>
              <a:t>Yuta Kawakubo </a:t>
            </a:r>
          </a:p>
          <a:p>
            <a:pPr algn="ctr"/>
            <a:r>
              <a:rPr kumimoji="1" lang="en-US" altLang="ja-US" sz="2400" dirty="0"/>
              <a:t>Aoyama </a:t>
            </a:r>
            <a:r>
              <a:rPr kumimoji="1" lang="en-US" altLang="ja-US" sz="2400" dirty="0" err="1"/>
              <a:t>Gakuin</a:t>
            </a:r>
            <a:r>
              <a:rPr kumimoji="1" lang="en-US" altLang="ja-US" sz="2400" dirty="0"/>
              <a:t> University</a:t>
            </a:r>
          </a:p>
          <a:p>
            <a:pPr algn="ctr"/>
            <a:endParaRPr kumimoji="1" lang="en-US" altLang="ja-US" dirty="0"/>
          </a:p>
          <a:p>
            <a:pPr algn="ctr"/>
            <a:r>
              <a:rPr kumimoji="1" lang="en-US" altLang="ja-US" sz="2400" dirty="0"/>
              <a:t>The second annual conference, Nov. 18-20, 2024</a:t>
            </a:r>
            <a:endParaRPr kumimoji="1" lang="ja-US" altLang="en-US" sz="2400" dirty="0"/>
          </a:p>
        </p:txBody>
      </p:sp>
    </p:spTree>
    <p:extLst>
      <p:ext uri="{BB962C8B-B14F-4D97-AF65-F5344CB8AC3E}">
        <p14:creationId xmlns:p14="http://schemas.microsoft.com/office/powerpoint/2010/main" val="3892978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C94C0-F826-088A-A26C-ABB1C47418A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6C8C059-EE16-FEA4-272C-EC4E3F2E142A}"/>
              </a:ext>
            </a:extLst>
          </p:cNvPr>
          <p:cNvSpPr>
            <a:spLocks noGrp="1"/>
          </p:cNvSpPr>
          <p:nvPr>
            <p:ph type="title"/>
          </p:nvPr>
        </p:nvSpPr>
        <p:spPr>
          <a:xfrm>
            <a:off x="42405" y="-334345"/>
            <a:ext cx="12107190" cy="1325563"/>
          </a:xfrm>
        </p:spPr>
        <p:txBody>
          <a:bodyPr>
            <a:normAutofit/>
          </a:bodyPr>
          <a:lstStyle/>
          <a:p>
            <a:pPr algn="ctr"/>
            <a:r>
              <a:rPr kumimoji="1" lang="en-US" altLang="ja-US" sz="4000" dirty="0"/>
              <a:t>Object Search</a:t>
            </a:r>
            <a:endParaRPr kumimoji="1" lang="ja-US" altLang="en-US" sz="4000" dirty="0"/>
          </a:p>
        </p:txBody>
      </p:sp>
      <p:sp>
        <p:nvSpPr>
          <p:cNvPr id="4" name="スライド番号プレースホルダー 3">
            <a:extLst>
              <a:ext uri="{FF2B5EF4-FFF2-40B4-BE49-F238E27FC236}">
                <a16:creationId xmlns:a16="http://schemas.microsoft.com/office/drawing/2014/main" id="{C611CD4D-3ACC-961D-3EA3-F36A18499E44}"/>
              </a:ext>
            </a:extLst>
          </p:cNvPr>
          <p:cNvSpPr>
            <a:spLocks noGrp="1"/>
          </p:cNvSpPr>
          <p:nvPr>
            <p:ph type="sldNum" sz="quarter" idx="12"/>
          </p:nvPr>
        </p:nvSpPr>
        <p:spPr/>
        <p:txBody>
          <a:bodyPr/>
          <a:lstStyle/>
          <a:p>
            <a:fld id="{7ECA03BD-CC95-CE4F-9E7E-4054D18B0CC8}" type="slidenum">
              <a:rPr kumimoji="1" lang="ja-US" altLang="en-US" smtClean="0"/>
              <a:t>10</a:t>
            </a:fld>
            <a:endParaRPr kumimoji="1" lang="ja-US" altLang="en-US"/>
          </a:p>
        </p:txBody>
      </p:sp>
      <p:pic>
        <p:nvPicPr>
          <p:cNvPr id="12" name="図 11" descr="モニター画面に映るウェブサイトのスクリーンショット&#10;&#10;自動的に生成された説明">
            <a:extLst>
              <a:ext uri="{FF2B5EF4-FFF2-40B4-BE49-F238E27FC236}">
                <a16:creationId xmlns:a16="http://schemas.microsoft.com/office/drawing/2014/main" id="{D1F47A69-2DAC-EDBA-1BD4-E162122BC069}"/>
              </a:ext>
            </a:extLst>
          </p:cNvPr>
          <p:cNvPicPr>
            <a:picLocks noChangeAspect="1"/>
          </p:cNvPicPr>
          <p:nvPr/>
        </p:nvPicPr>
        <p:blipFill>
          <a:blip r:embed="rId3"/>
          <a:stretch>
            <a:fillRect/>
          </a:stretch>
        </p:blipFill>
        <p:spPr>
          <a:xfrm>
            <a:off x="134798" y="708497"/>
            <a:ext cx="11934832" cy="5427506"/>
          </a:xfrm>
          <a:prstGeom prst="rect">
            <a:avLst/>
          </a:prstGeom>
        </p:spPr>
      </p:pic>
      <p:sp>
        <p:nvSpPr>
          <p:cNvPr id="5" name="正方形/長方形 4">
            <a:extLst>
              <a:ext uri="{FF2B5EF4-FFF2-40B4-BE49-F238E27FC236}">
                <a16:creationId xmlns:a16="http://schemas.microsoft.com/office/drawing/2014/main" id="{5AC67683-78D5-D2D0-020E-A6BCE4240D90}"/>
              </a:ext>
            </a:extLst>
          </p:cNvPr>
          <p:cNvSpPr/>
          <p:nvPr/>
        </p:nvSpPr>
        <p:spPr>
          <a:xfrm>
            <a:off x="122370" y="1009803"/>
            <a:ext cx="1830717" cy="2074527"/>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tx2">
                  <a:lumMod val="25000"/>
                  <a:lumOff val="75000"/>
                </a:schemeClr>
              </a:solidFill>
            </a:endParaRPr>
          </a:p>
        </p:txBody>
      </p:sp>
      <p:sp>
        <p:nvSpPr>
          <p:cNvPr id="6" name="テキスト ボックス 5">
            <a:extLst>
              <a:ext uri="{FF2B5EF4-FFF2-40B4-BE49-F238E27FC236}">
                <a16:creationId xmlns:a16="http://schemas.microsoft.com/office/drawing/2014/main" id="{088647C3-C0E7-D4CD-F18C-CFC286302F16}"/>
              </a:ext>
            </a:extLst>
          </p:cNvPr>
          <p:cNvSpPr txBox="1"/>
          <p:nvPr/>
        </p:nvSpPr>
        <p:spPr>
          <a:xfrm>
            <a:off x="2045479" y="944348"/>
            <a:ext cx="8483183" cy="461665"/>
          </a:xfrm>
          <a:prstGeom prst="rect">
            <a:avLst/>
          </a:prstGeom>
          <a:noFill/>
        </p:spPr>
        <p:txBody>
          <a:bodyPr wrap="square">
            <a:spAutoFit/>
          </a:bodyPr>
          <a:lstStyle/>
          <a:p>
            <a:r>
              <a:rPr kumimoji="1" lang="en-US" altLang="ja-US" sz="2200" dirty="0">
                <a:solidFill>
                  <a:srgbClr val="FFC000"/>
                </a:solidFill>
              </a:rPr>
              <a:t>Search with Object name or Pointing keyword (e.g., “</a:t>
            </a:r>
            <a:r>
              <a:rPr kumimoji="1" lang="en-US" altLang="ja-US" sz="2400" dirty="0">
                <a:solidFill>
                  <a:srgbClr val="FFC000"/>
                </a:solidFill>
              </a:rPr>
              <a:t>GRB 230826A”</a:t>
            </a:r>
            <a:r>
              <a:rPr kumimoji="1" lang="en-US" altLang="ja-US" sz="2200" dirty="0">
                <a:solidFill>
                  <a:srgbClr val="FFC000"/>
                </a:solidFill>
              </a:rPr>
              <a:t>).</a:t>
            </a:r>
          </a:p>
        </p:txBody>
      </p:sp>
      <p:sp>
        <p:nvSpPr>
          <p:cNvPr id="7" name="テキスト ボックス 6">
            <a:extLst>
              <a:ext uri="{FF2B5EF4-FFF2-40B4-BE49-F238E27FC236}">
                <a16:creationId xmlns:a16="http://schemas.microsoft.com/office/drawing/2014/main" id="{F76F2E7C-3156-CFB3-D55C-B7A05D814A18}"/>
              </a:ext>
            </a:extLst>
          </p:cNvPr>
          <p:cNvSpPr txBox="1"/>
          <p:nvPr/>
        </p:nvSpPr>
        <p:spPr>
          <a:xfrm>
            <a:off x="2045480" y="1603173"/>
            <a:ext cx="6100354" cy="430887"/>
          </a:xfrm>
          <a:prstGeom prst="rect">
            <a:avLst/>
          </a:prstGeom>
          <a:noFill/>
        </p:spPr>
        <p:txBody>
          <a:bodyPr wrap="square">
            <a:spAutoFit/>
          </a:bodyPr>
          <a:lstStyle/>
          <a:p>
            <a:r>
              <a:rPr kumimoji="1" lang="en-US" altLang="ja-US" sz="2200" dirty="0">
                <a:solidFill>
                  <a:srgbClr val="FFC000"/>
                </a:solidFill>
              </a:rPr>
              <a:t>Results can be filtered by time and coordinate.</a:t>
            </a:r>
          </a:p>
        </p:txBody>
      </p:sp>
    </p:spTree>
    <p:extLst>
      <p:ext uri="{BB962C8B-B14F-4D97-AF65-F5344CB8AC3E}">
        <p14:creationId xmlns:p14="http://schemas.microsoft.com/office/powerpoint/2010/main" val="1415479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5D5B3-3769-44B6-38ED-9D7E6537B82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20605CF-4E61-0DD1-5C43-28EB2CD438D3}"/>
              </a:ext>
            </a:extLst>
          </p:cNvPr>
          <p:cNvSpPr>
            <a:spLocks noGrp="1"/>
          </p:cNvSpPr>
          <p:nvPr>
            <p:ph type="title"/>
          </p:nvPr>
        </p:nvSpPr>
        <p:spPr>
          <a:xfrm>
            <a:off x="42405" y="-334345"/>
            <a:ext cx="12107190" cy="1325563"/>
          </a:xfrm>
        </p:spPr>
        <p:txBody>
          <a:bodyPr>
            <a:normAutofit/>
          </a:bodyPr>
          <a:lstStyle/>
          <a:p>
            <a:pPr algn="ctr"/>
            <a:r>
              <a:rPr kumimoji="1" lang="en-US" altLang="ja-US" sz="4000" dirty="0"/>
              <a:t>Object Search: GRB 230826A</a:t>
            </a:r>
            <a:endParaRPr kumimoji="1" lang="ja-US" altLang="en-US" sz="4000" dirty="0"/>
          </a:p>
        </p:txBody>
      </p:sp>
      <p:sp>
        <p:nvSpPr>
          <p:cNvPr id="4" name="スライド番号プレースホルダー 3">
            <a:extLst>
              <a:ext uri="{FF2B5EF4-FFF2-40B4-BE49-F238E27FC236}">
                <a16:creationId xmlns:a16="http://schemas.microsoft.com/office/drawing/2014/main" id="{F8E60423-7266-2B9C-71EC-163B40B0677E}"/>
              </a:ext>
            </a:extLst>
          </p:cNvPr>
          <p:cNvSpPr>
            <a:spLocks noGrp="1"/>
          </p:cNvSpPr>
          <p:nvPr>
            <p:ph type="sldNum" sz="quarter" idx="12"/>
          </p:nvPr>
        </p:nvSpPr>
        <p:spPr/>
        <p:txBody>
          <a:bodyPr/>
          <a:lstStyle/>
          <a:p>
            <a:fld id="{7ECA03BD-CC95-CE4F-9E7E-4054D18B0CC8}" type="slidenum">
              <a:rPr kumimoji="1" lang="ja-US" altLang="en-US" smtClean="0"/>
              <a:t>11</a:t>
            </a:fld>
            <a:endParaRPr kumimoji="1" lang="ja-US" altLang="en-US"/>
          </a:p>
        </p:txBody>
      </p:sp>
      <p:pic>
        <p:nvPicPr>
          <p:cNvPr id="9" name="図 8" descr="モニター画面に映るウェブサイトのスクリーンショット&#10;&#10;自動的に生成された説明">
            <a:extLst>
              <a:ext uri="{FF2B5EF4-FFF2-40B4-BE49-F238E27FC236}">
                <a16:creationId xmlns:a16="http://schemas.microsoft.com/office/drawing/2014/main" id="{43C61F76-7C49-ED9D-A445-25B0048760EE}"/>
              </a:ext>
            </a:extLst>
          </p:cNvPr>
          <p:cNvPicPr>
            <a:picLocks noChangeAspect="1"/>
          </p:cNvPicPr>
          <p:nvPr/>
        </p:nvPicPr>
        <p:blipFill>
          <a:blip r:embed="rId3"/>
          <a:stretch>
            <a:fillRect/>
          </a:stretch>
        </p:blipFill>
        <p:spPr>
          <a:xfrm>
            <a:off x="838200" y="826410"/>
            <a:ext cx="7772400" cy="1566363"/>
          </a:xfrm>
          <a:prstGeom prst="rect">
            <a:avLst/>
          </a:prstGeom>
        </p:spPr>
      </p:pic>
      <p:pic>
        <p:nvPicPr>
          <p:cNvPr id="11" name="図 10" descr="グラフ&#10;&#10;中程度の精度で自動的に生成された説明">
            <a:extLst>
              <a:ext uri="{FF2B5EF4-FFF2-40B4-BE49-F238E27FC236}">
                <a16:creationId xmlns:a16="http://schemas.microsoft.com/office/drawing/2014/main" id="{F0D1E8DB-50D6-D58A-9DD1-94A0CD044A5B}"/>
              </a:ext>
            </a:extLst>
          </p:cNvPr>
          <p:cNvPicPr>
            <a:picLocks noChangeAspect="1"/>
          </p:cNvPicPr>
          <p:nvPr/>
        </p:nvPicPr>
        <p:blipFill>
          <a:blip r:embed="rId4"/>
          <a:stretch>
            <a:fillRect/>
          </a:stretch>
        </p:blipFill>
        <p:spPr>
          <a:xfrm>
            <a:off x="838200" y="2633621"/>
            <a:ext cx="7772400" cy="3401950"/>
          </a:xfrm>
          <a:prstGeom prst="rect">
            <a:avLst/>
          </a:prstGeom>
        </p:spPr>
      </p:pic>
      <p:sp>
        <p:nvSpPr>
          <p:cNvPr id="3" name="テキスト ボックス 2">
            <a:extLst>
              <a:ext uri="{FF2B5EF4-FFF2-40B4-BE49-F238E27FC236}">
                <a16:creationId xmlns:a16="http://schemas.microsoft.com/office/drawing/2014/main" id="{43D00B12-3E52-5556-683F-69E45211F7E5}"/>
              </a:ext>
            </a:extLst>
          </p:cNvPr>
          <p:cNvSpPr txBox="1"/>
          <p:nvPr/>
        </p:nvSpPr>
        <p:spPr>
          <a:xfrm>
            <a:off x="8830491" y="733246"/>
            <a:ext cx="3762103" cy="5539978"/>
          </a:xfrm>
          <a:prstGeom prst="rect">
            <a:avLst/>
          </a:prstGeom>
          <a:noFill/>
        </p:spPr>
        <p:txBody>
          <a:bodyPr wrap="square" rtlCol="0">
            <a:spAutoFit/>
          </a:bodyPr>
          <a:lstStyle/>
          <a:p>
            <a:r>
              <a:rPr kumimoji="1" lang="en-US" altLang="ja-US" sz="2800" dirty="0"/>
              <a:t>Light curve (Count)</a:t>
            </a:r>
          </a:p>
          <a:p>
            <a:r>
              <a:rPr kumimoji="1" lang="en-US" altLang="ja-US" sz="2400" dirty="0">
                <a:solidFill>
                  <a:srgbClr val="0432FF"/>
                </a:solidFill>
              </a:rPr>
              <a:t>Implemented:</a:t>
            </a:r>
          </a:p>
          <a:p>
            <a:pPr marL="285750" indent="-285750">
              <a:buFont typeface="Arial" panose="020B0604020202020204" pitchFamily="34" charset="0"/>
              <a:buChar char="•"/>
            </a:pPr>
            <a:r>
              <a:rPr kumimoji="1" lang="en-US" altLang="ja-US" sz="2200" dirty="0" err="1"/>
              <a:t>GRBALpha</a:t>
            </a:r>
            <a:endParaRPr kumimoji="1" lang="en-US" altLang="ja-US" sz="2200" dirty="0"/>
          </a:p>
          <a:p>
            <a:pPr marL="285750" indent="-285750">
              <a:buFont typeface="Arial" panose="020B0604020202020204" pitchFamily="34" charset="0"/>
              <a:buChar char="•"/>
            </a:pPr>
            <a:r>
              <a:rPr kumimoji="1" lang="en-US" altLang="ja-US" sz="2200" dirty="0"/>
              <a:t>VZLUSAT-2</a:t>
            </a:r>
          </a:p>
          <a:p>
            <a:r>
              <a:rPr kumimoji="1" lang="en-US" altLang="ja-US" sz="2400" dirty="0">
                <a:solidFill>
                  <a:srgbClr val="00B050"/>
                </a:solidFill>
              </a:rPr>
              <a:t>In Progress:</a:t>
            </a:r>
          </a:p>
          <a:p>
            <a:pPr marL="285750" indent="-285750">
              <a:buFont typeface="Arial" panose="020B0604020202020204" pitchFamily="34" charset="0"/>
              <a:buChar char="•"/>
            </a:pPr>
            <a:r>
              <a:rPr kumimoji="1" lang="en-US" altLang="ja-US" sz="2200" dirty="0"/>
              <a:t>Swift/BAT</a:t>
            </a:r>
          </a:p>
          <a:p>
            <a:pPr marL="285750" indent="-285750">
              <a:buFont typeface="Arial" panose="020B0604020202020204" pitchFamily="34" charset="0"/>
              <a:buChar char="•"/>
            </a:pPr>
            <a:r>
              <a:rPr kumimoji="1" lang="en-US" altLang="ja-US" sz="2200" dirty="0"/>
              <a:t>MAXI/GSC</a:t>
            </a:r>
          </a:p>
          <a:p>
            <a:pPr marL="285750" indent="-285750">
              <a:buFont typeface="Arial" panose="020B0604020202020204" pitchFamily="34" charset="0"/>
              <a:buChar char="•"/>
            </a:pPr>
            <a:r>
              <a:rPr kumimoji="1" lang="en-US" altLang="ja-US" sz="2200" dirty="0"/>
              <a:t>Fermi/GBM</a:t>
            </a:r>
          </a:p>
          <a:p>
            <a:pPr marL="285750" indent="-285750">
              <a:buFont typeface="Arial" panose="020B0604020202020204" pitchFamily="34" charset="0"/>
              <a:buChar char="•"/>
            </a:pPr>
            <a:r>
              <a:rPr kumimoji="1" lang="en-US" altLang="ja-US" sz="2200" dirty="0"/>
              <a:t>CALET/GBM</a:t>
            </a:r>
          </a:p>
          <a:p>
            <a:pPr marL="285750" indent="-285750">
              <a:buFont typeface="Arial" panose="020B0604020202020204" pitchFamily="34" charset="0"/>
              <a:buChar char="•"/>
            </a:pPr>
            <a:endParaRPr kumimoji="1" lang="en-US" altLang="ja-US" sz="2800" dirty="0"/>
          </a:p>
          <a:p>
            <a:r>
              <a:rPr kumimoji="1" lang="en-US" altLang="ja-US" sz="2800" dirty="0"/>
              <a:t>Light curve (Flux)</a:t>
            </a:r>
          </a:p>
          <a:p>
            <a:r>
              <a:rPr kumimoji="1" lang="en-US" altLang="ja-US" sz="2400" dirty="0">
                <a:solidFill>
                  <a:srgbClr val="FF0000"/>
                </a:solidFill>
              </a:rPr>
              <a:t>Pending:</a:t>
            </a:r>
          </a:p>
          <a:p>
            <a:pPr marL="285750" indent="-285750">
              <a:buFont typeface="Arial" panose="020B0604020202020204" pitchFamily="34" charset="0"/>
              <a:buChar char="•"/>
            </a:pPr>
            <a:r>
              <a:rPr kumimoji="1" lang="en-US" altLang="ja-US" sz="2200" dirty="0"/>
              <a:t>Swift/XRT</a:t>
            </a:r>
          </a:p>
          <a:p>
            <a:pPr marL="285750" indent="-285750">
              <a:buFont typeface="Arial" panose="020B0604020202020204" pitchFamily="34" charset="0"/>
              <a:buChar char="•"/>
            </a:pPr>
            <a:r>
              <a:rPr kumimoji="1" lang="en-US" altLang="ja-US" sz="2200" dirty="0"/>
              <a:t>MAXI/GSC</a:t>
            </a:r>
          </a:p>
          <a:p>
            <a:pPr marL="285750" indent="-285750">
              <a:buFont typeface="Arial" panose="020B0604020202020204" pitchFamily="34" charset="0"/>
              <a:buChar char="•"/>
            </a:pPr>
            <a:r>
              <a:rPr kumimoji="1" lang="en-US" altLang="ja-US" sz="2200" dirty="0"/>
              <a:t>Optical</a:t>
            </a:r>
          </a:p>
        </p:txBody>
      </p:sp>
      <p:sp>
        <p:nvSpPr>
          <p:cNvPr id="5" name="テキスト ボックス 4">
            <a:extLst>
              <a:ext uri="{FF2B5EF4-FFF2-40B4-BE49-F238E27FC236}">
                <a16:creationId xmlns:a16="http://schemas.microsoft.com/office/drawing/2014/main" id="{5FF87743-20C7-9F78-23B3-5E269E0D4A1A}"/>
              </a:ext>
            </a:extLst>
          </p:cNvPr>
          <p:cNvSpPr txBox="1"/>
          <p:nvPr/>
        </p:nvSpPr>
        <p:spPr>
          <a:xfrm>
            <a:off x="5583381" y="3048000"/>
            <a:ext cx="2105891" cy="369332"/>
          </a:xfrm>
          <a:prstGeom prst="rect">
            <a:avLst/>
          </a:prstGeom>
          <a:noFill/>
        </p:spPr>
        <p:txBody>
          <a:bodyPr wrap="square" rtlCol="0">
            <a:spAutoFit/>
          </a:bodyPr>
          <a:lstStyle/>
          <a:p>
            <a:r>
              <a:rPr kumimoji="1" lang="en-US" altLang="ja-US" dirty="0"/>
              <a:t>BAT light curves</a:t>
            </a:r>
            <a:endParaRPr kumimoji="1" lang="ja-US" altLang="en-US" dirty="0"/>
          </a:p>
        </p:txBody>
      </p:sp>
    </p:spTree>
    <p:extLst>
      <p:ext uri="{BB962C8B-B14F-4D97-AF65-F5344CB8AC3E}">
        <p14:creationId xmlns:p14="http://schemas.microsoft.com/office/powerpoint/2010/main" val="3062399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7BE504-A85E-16B2-F029-F74307376BF9}"/>
              </a:ext>
            </a:extLst>
          </p:cNvPr>
          <p:cNvSpPr>
            <a:spLocks noGrp="1"/>
          </p:cNvSpPr>
          <p:nvPr>
            <p:ph type="title"/>
          </p:nvPr>
        </p:nvSpPr>
        <p:spPr>
          <a:xfrm>
            <a:off x="759822" y="-368574"/>
            <a:ext cx="10515600" cy="1325563"/>
          </a:xfrm>
        </p:spPr>
        <p:txBody>
          <a:bodyPr>
            <a:normAutofit/>
          </a:bodyPr>
          <a:lstStyle/>
          <a:p>
            <a:pPr algn="ctr"/>
            <a:r>
              <a:rPr kumimoji="1" lang="en-US" altLang="ja-US" sz="4000" dirty="0"/>
              <a:t>Use example: GRB180829A</a:t>
            </a:r>
            <a:endParaRPr kumimoji="1" lang="ja-US" altLang="en-US" sz="4000" dirty="0"/>
          </a:p>
        </p:txBody>
      </p:sp>
      <p:sp>
        <p:nvSpPr>
          <p:cNvPr id="4" name="スライド番号プレースホルダー 3">
            <a:extLst>
              <a:ext uri="{FF2B5EF4-FFF2-40B4-BE49-F238E27FC236}">
                <a16:creationId xmlns:a16="http://schemas.microsoft.com/office/drawing/2014/main" id="{3DE70B02-9F59-A6B7-60F9-7E08CCA54A29}"/>
              </a:ext>
            </a:extLst>
          </p:cNvPr>
          <p:cNvSpPr>
            <a:spLocks noGrp="1"/>
          </p:cNvSpPr>
          <p:nvPr>
            <p:ph type="sldNum" sz="quarter" idx="12"/>
          </p:nvPr>
        </p:nvSpPr>
        <p:spPr>
          <a:xfrm>
            <a:off x="8532222" y="6356350"/>
            <a:ext cx="2743200" cy="365125"/>
          </a:xfrm>
        </p:spPr>
        <p:txBody>
          <a:bodyPr/>
          <a:lstStyle/>
          <a:p>
            <a:fld id="{A63DBE77-1D71-C64A-B169-893A17CDA6C2}" type="slidenum">
              <a:rPr kumimoji="1" lang="ja-US" altLang="en-US" smtClean="0"/>
              <a:t>12</a:t>
            </a:fld>
            <a:endParaRPr kumimoji="1" lang="ja-US" altLang="en-US"/>
          </a:p>
        </p:txBody>
      </p:sp>
      <p:pic>
        <p:nvPicPr>
          <p:cNvPr id="6" name="図 5" descr="コンピューターの画面&#10;&#10;自動的に生成された説明">
            <a:extLst>
              <a:ext uri="{FF2B5EF4-FFF2-40B4-BE49-F238E27FC236}">
                <a16:creationId xmlns:a16="http://schemas.microsoft.com/office/drawing/2014/main" id="{0BA283C6-8B98-6D55-61B7-51407C781796}"/>
              </a:ext>
            </a:extLst>
          </p:cNvPr>
          <p:cNvPicPr>
            <a:picLocks noChangeAspect="1"/>
          </p:cNvPicPr>
          <p:nvPr/>
        </p:nvPicPr>
        <p:blipFill>
          <a:blip r:embed="rId3"/>
          <a:srcRect l="2508" t="12839" r="12407" b="5821"/>
          <a:stretch/>
        </p:blipFill>
        <p:spPr>
          <a:xfrm>
            <a:off x="391885" y="562521"/>
            <a:ext cx="11419113" cy="6269353"/>
          </a:xfrm>
          <a:prstGeom prst="rect">
            <a:avLst/>
          </a:prstGeom>
        </p:spPr>
      </p:pic>
      <p:sp>
        <p:nvSpPr>
          <p:cNvPr id="7" name="テキスト ボックス 6">
            <a:extLst>
              <a:ext uri="{FF2B5EF4-FFF2-40B4-BE49-F238E27FC236}">
                <a16:creationId xmlns:a16="http://schemas.microsoft.com/office/drawing/2014/main" id="{EA1DED20-C85D-F68F-D0A4-5648B453BB46}"/>
              </a:ext>
            </a:extLst>
          </p:cNvPr>
          <p:cNvSpPr txBox="1"/>
          <p:nvPr/>
        </p:nvSpPr>
        <p:spPr>
          <a:xfrm>
            <a:off x="2351312" y="2768181"/>
            <a:ext cx="2468882" cy="3385542"/>
          </a:xfrm>
          <a:prstGeom prst="rect">
            <a:avLst/>
          </a:prstGeom>
          <a:solidFill>
            <a:schemeClr val="bg1">
              <a:lumMod val="85000"/>
            </a:schemeClr>
          </a:solidFill>
          <a:ln>
            <a:solidFill>
              <a:srgbClr val="FFC000"/>
            </a:solidFill>
          </a:ln>
        </p:spPr>
        <p:txBody>
          <a:bodyPr wrap="square" rtlCol="0">
            <a:spAutoFit/>
          </a:bodyPr>
          <a:lstStyle/>
          <a:p>
            <a:r>
              <a:rPr kumimoji="1" lang="en-US" altLang="ja-US" sz="2200" dirty="0"/>
              <a:t>Survey image</a:t>
            </a:r>
          </a:p>
          <a:p>
            <a:r>
              <a:rPr kumimoji="1" lang="en-US" altLang="ja-US" sz="2200" dirty="0" err="1"/>
              <a:t>PanSTARSS</a:t>
            </a:r>
            <a:r>
              <a:rPr kumimoji="1" lang="en-US" altLang="ja-US" sz="2200" dirty="0"/>
              <a:t> DR1</a:t>
            </a:r>
          </a:p>
          <a:p>
            <a:endParaRPr kumimoji="1" lang="en-US" altLang="ja-US" sz="800" dirty="0">
              <a:solidFill>
                <a:srgbClr val="7030A0"/>
              </a:solidFill>
            </a:endParaRPr>
          </a:p>
          <a:p>
            <a:r>
              <a:rPr kumimoji="1" lang="en-US" altLang="ja-US" sz="2200" dirty="0">
                <a:solidFill>
                  <a:srgbClr val="FF40FF"/>
                </a:solidFill>
              </a:rPr>
              <a:t>Catalog</a:t>
            </a:r>
          </a:p>
          <a:p>
            <a:r>
              <a:rPr kumimoji="1" lang="en-US" altLang="ja-US" sz="2200" dirty="0">
                <a:solidFill>
                  <a:srgbClr val="FF40FF"/>
                </a:solidFill>
              </a:rPr>
              <a:t>HYPERLEDA </a:t>
            </a:r>
          </a:p>
          <a:p>
            <a:r>
              <a:rPr kumimoji="1" lang="en-US" altLang="ja-US" sz="2200" dirty="0" err="1">
                <a:solidFill>
                  <a:srgbClr val="FF40FF"/>
                </a:solidFill>
              </a:rPr>
              <a:t>Paturel</a:t>
            </a:r>
            <a:r>
              <a:rPr kumimoji="1" lang="en-US" altLang="ja-US" sz="2200" dirty="0">
                <a:solidFill>
                  <a:srgbClr val="FF40FF"/>
                </a:solidFill>
              </a:rPr>
              <a:t>+ 2003</a:t>
            </a:r>
          </a:p>
          <a:p>
            <a:endParaRPr kumimoji="1" lang="en-US" altLang="ja-US" sz="800" dirty="0">
              <a:solidFill>
                <a:srgbClr val="7030A0"/>
              </a:solidFill>
            </a:endParaRPr>
          </a:p>
          <a:p>
            <a:r>
              <a:rPr kumimoji="1" lang="en-US" altLang="ja-US" sz="2200" dirty="0">
                <a:solidFill>
                  <a:srgbClr val="7030A0"/>
                </a:solidFill>
              </a:rPr>
              <a:t>FOV Filter</a:t>
            </a:r>
          </a:p>
          <a:p>
            <a:r>
              <a:rPr kumimoji="1" lang="en-US" altLang="ja-US" sz="2200" dirty="0">
                <a:solidFill>
                  <a:srgbClr val="7030A0"/>
                </a:solidFill>
              </a:rPr>
              <a:t>MAXI GSC/object</a:t>
            </a:r>
          </a:p>
          <a:p>
            <a:r>
              <a:rPr kumimoji="1" lang="en-US" altLang="ja-US" sz="2200" dirty="0">
                <a:solidFill>
                  <a:srgbClr val="7030A0"/>
                </a:solidFill>
              </a:rPr>
              <a:t>2018/08/29</a:t>
            </a:r>
          </a:p>
          <a:p>
            <a:r>
              <a:rPr kumimoji="1" lang="en-US" altLang="ja-US" sz="2200" dirty="0">
                <a:solidFill>
                  <a:srgbClr val="7030A0"/>
                </a:solidFill>
              </a:rPr>
              <a:t>GRB 180829A</a:t>
            </a:r>
          </a:p>
        </p:txBody>
      </p:sp>
      <p:sp>
        <p:nvSpPr>
          <p:cNvPr id="8" name="テキスト ボックス 7">
            <a:extLst>
              <a:ext uri="{FF2B5EF4-FFF2-40B4-BE49-F238E27FC236}">
                <a16:creationId xmlns:a16="http://schemas.microsoft.com/office/drawing/2014/main" id="{5B8717BF-D056-A352-F894-4B81B1C5F6CB}"/>
              </a:ext>
            </a:extLst>
          </p:cNvPr>
          <p:cNvSpPr txBox="1"/>
          <p:nvPr/>
        </p:nvSpPr>
        <p:spPr>
          <a:xfrm>
            <a:off x="7421881" y="1009241"/>
            <a:ext cx="4221478" cy="1384995"/>
          </a:xfrm>
          <a:prstGeom prst="rect">
            <a:avLst/>
          </a:prstGeom>
          <a:noFill/>
        </p:spPr>
        <p:txBody>
          <a:bodyPr wrap="square" rtlCol="0">
            <a:spAutoFit/>
          </a:bodyPr>
          <a:lstStyle/>
          <a:p>
            <a:r>
              <a:rPr kumimoji="1" lang="en-US" altLang="ja-US" sz="2800" dirty="0">
                <a:solidFill>
                  <a:srgbClr val="FFC000"/>
                </a:solidFill>
              </a:rPr>
              <a:t>Are there any galaxies in the MAXI’s error box for GRB 180829A? </a:t>
            </a:r>
            <a:endParaRPr kumimoji="1" lang="ja-US" altLang="en-US" sz="2800" dirty="0">
              <a:solidFill>
                <a:srgbClr val="FFC000"/>
              </a:solidFill>
            </a:endParaRPr>
          </a:p>
        </p:txBody>
      </p:sp>
      <p:cxnSp>
        <p:nvCxnSpPr>
          <p:cNvPr id="9" name="直線コネクタ 8">
            <a:extLst>
              <a:ext uri="{FF2B5EF4-FFF2-40B4-BE49-F238E27FC236}">
                <a16:creationId xmlns:a16="http://schemas.microsoft.com/office/drawing/2014/main" id="{C13A0438-10CC-E215-5B2A-A7181D7BC2E6}"/>
              </a:ext>
            </a:extLst>
          </p:cNvPr>
          <p:cNvCxnSpPr/>
          <p:nvPr/>
        </p:nvCxnSpPr>
        <p:spPr>
          <a:xfrm>
            <a:off x="5860473" y="1579418"/>
            <a:ext cx="471054" cy="1634837"/>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DBBE2FC3-DCBB-1359-6316-4139C68F40AD}"/>
              </a:ext>
            </a:extLst>
          </p:cNvPr>
          <p:cNvCxnSpPr>
            <a:cxnSpLocks/>
          </p:cNvCxnSpPr>
          <p:nvPr/>
        </p:nvCxnSpPr>
        <p:spPr>
          <a:xfrm>
            <a:off x="6724201" y="1330036"/>
            <a:ext cx="530041" cy="1839557"/>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2" name="直線コネクタ 11">
            <a:extLst>
              <a:ext uri="{FF2B5EF4-FFF2-40B4-BE49-F238E27FC236}">
                <a16:creationId xmlns:a16="http://schemas.microsoft.com/office/drawing/2014/main" id="{1D529253-E87A-0ABD-2A3D-2E9EE317D26F}"/>
              </a:ext>
            </a:extLst>
          </p:cNvPr>
          <p:cNvCxnSpPr>
            <a:cxnSpLocks/>
          </p:cNvCxnSpPr>
          <p:nvPr/>
        </p:nvCxnSpPr>
        <p:spPr>
          <a:xfrm>
            <a:off x="6528455" y="3782290"/>
            <a:ext cx="725787" cy="2527044"/>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EEDB7C0E-5B0E-14EC-C243-0AFD9718D341}"/>
              </a:ext>
            </a:extLst>
          </p:cNvPr>
          <p:cNvCxnSpPr>
            <a:cxnSpLocks/>
          </p:cNvCxnSpPr>
          <p:nvPr/>
        </p:nvCxnSpPr>
        <p:spPr>
          <a:xfrm>
            <a:off x="7408026" y="3759948"/>
            <a:ext cx="689731" cy="2308294"/>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8B4E72B6-BADE-2141-0045-A6392972E93C}"/>
              </a:ext>
            </a:extLst>
          </p:cNvPr>
          <p:cNvCxnSpPr>
            <a:cxnSpLocks/>
          </p:cNvCxnSpPr>
          <p:nvPr/>
        </p:nvCxnSpPr>
        <p:spPr>
          <a:xfrm flipV="1">
            <a:off x="5846014" y="1330036"/>
            <a:ext cx="878187" cy="249382"/>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32" name="直線コネクタ 31">
            <a:extLst>
              <a:ext uri="{FF2B5EF4-FFF2-40B4-BE49-F238E27FC236}">
                <a16:creationId xmlns:a16="http://schemas.microsoft.com/office/drawing/2014/main" id="{09252BF7-6966-0D69-05CC-710E37526F27}"/>
              </a:ext>
            </a:extLst>
          </p:cNvPr>
          <p:cNvCxnSpPr>
            <a:cxnSpLocks/>
          </p:cNvCxnSpPr>
          <p:nvPr/>
        </p:nvCxnSpPr>
        <p:spPr>
          <a:xfrm flipV="1">
            <a:off x="7234733" y="6068242"/>
            <a:ext cx="863024" cy="268802"/>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7244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69F21-09E2-377D-DE13-64C134C091A5}"/>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9B74208-34F5-4E0D-7ED9-B2727DB42588}"/>
              </a:ext>
            </a:extLst>
          </p:cNvPr>
          <p:cNvSpPr txBox="1"/>
          <p:nvPr/>
        </p:nvSpPr>
        <p:spPr>
          <a:xfrm>
            <a:off x="210152" y="707467"/>
            <a:ext cx="5675646" cy="5940088"/>
          </a:xfrm>
          <a:prstGeom prst="rect">
            <a:avLst/>
          </a:prstGeom>
          <a:noFill/>
        </p:spPr>
        <p:txBody>
          <a:bodyPr wrap="square" rtlCol="0">
            <a:spAutoFit/>
          </a:bodyPr>
          <a:lstStyle/>
          <a:p>
            <a:r>
              <a:rPr kumimoji="1" lang="en-US" altLang="ja-US" sz="2400" b="1" dirty="0"/>
              <a:t>Enrichment of existing contents</a:t>
            </a:r>
            <a:r>
              <a:rPr kumimoji="1" lang="en-US" altLang="ja-US" sz="2800" b="1" dirty="0"/>
              <a:t> </a:t>
            </a:r>
          </a:p>
          <a:p>
            <a:pPr marL="342900" indent="-342900">
              <a:buFont typeface="Arial" panose="020B0604020202020204" pitchFamily="34" charset="0"/>
              <a:buChar char="•"/>
            </a:pPr>
            <a:r>
              <a:rPr kumimoji="1" lang="en-US" altLang="ja-US" sz="2200" dirty="0">
                <a:solidFill>
                  <a:srgbClr val="FF0000"/>
                </a:solidFill>
              </a:rPr>
              <a:t>Catalogs</a:t>
            </a:r>
          </a:p>
          <a:p>
            <a:pPr marL="342900" indent="-342900">
              <a:buFont typeface="Arial" panose="020B0604020202020204" pitchFamily="34" charset="0"/>
              <a:buChar char="•"/>
            </a:pPr>
            <a:r>
              <a:rPr kumimoji="1" lang="en-US" altLang="ja-US" sz="2200" dirty="0">
                <a:solidFill>
                  <a:srgbClr val="FF0000"/>
                </a:solidFill>
              </a:rPr>
              <a:t>Status</a:t>
            </a:r>
          </a:p>
          <a:p>
            <a:pPr marL="342900" indent="-342900">
              <a:buFont typeface="Arial" panose="020B0604020202020204" pitchFamily="34" charset="0"/>
              <a:buChar char="•"/>
            </a:pPr>
            <a:r>
              <a:rPr kumimoji="1" lang="en-US" altLang="ja-US" sz="2200" dirty="0">
                <a:solidFill>
                  <a:srgbClr val="0432FF"/>
                </a:solidFill>
              </a:rPr>
              <a:t>Light curves</a:t>
            </a:r>
          </a:p>
          <a:p>
            <a:pPr marL="342900" indent="-342900">
              <a:buFont typeface="Arial" panose="020B0604020202020204" pitchFamily="34" charset="0"/>
              <a:buChar char="•"/>
            </a:pPr>
            <a:r>
              <a:rPr kumimoji="1" lang="en-US" altLang="ja-US" sz="2200" dirty="0">
                <a:solidFill>
                  <a:srgbClr val="0432FF"/>
                </a:solidFill>
              </a:rPr>
              <a:t>Reported events (</a:t>
            </a:r>
            <a:r>
              <a:rPr kumimoji="1" lang="en-US" altLang="ja-US" sz="2200" dirty="0" err="1">
                <a:solidFill>
                  <a:srgbClr val="0432FF"/>
                </a:solidFill>
              </a:rPr>
              <a:t>FoV</a:t>
            </a:r>
            <a:r>
              <a:rPr kumimoji="1" lang="en-US" altLang="ja-US" sz="2200" dirty="0">
                <a:solidFill>
                  <a:srgbClr val="0432FF"/>
                </a:solidFill>
              </a:rPr>
              <a:t> Filter )</a:t>
            </a:r>
          </a:p>
          <a:p>
            <a:pPr marL="800100" lvl="1" indent="-342900">
              <a:buFont typeface="Arial" panose="020B0604020202020204" pitchFamily="34" charset="0"/>
              <a:buChar char="•"/>
            </a:pPr>
            <a:endParaRPr kumimoji="1" lang="en-US" altLang="ja-US" sz="800" dirty="0">
              <a:solidFill>
                <a:srgbClr val="0432FF"/>
              </a:solidFill>
            </a:endParaRPr>
          </a:p>
          <a:p>
            <a:r>
              <a:rPr kumimoji="1" lang="en-US" altLang="ja-US" sz="2400" b="1" dirty="0"/>
              <a:t>Outsourcing to </a:t>
            </a:r>
            <a:r>
              <a:rPr kumimoji="1" lang="en-US" altLang="ja-US" sz="2400" b="1" dirty="0" err="1"/>
              <a:t>AstroArts</a:t>
            </a:r>
            <a:endParaRPr kumimoji="1" lang="en-US" altLang="ja-US" sz="2400" b="1" dirty="0"/>
          </a:p>
          <a:p>
            <a:pPr marL="285750" indent="-285750">
              <a:buFont typeface="Arial" panose="020B0604020202020204" pitchFamily="34" charset="0"/>
              <a:buChar char="•"/>
            </a:pPr>
            <a:r>
              <a:rPr kumimoji="1" lang="en-US" altLang="ja-US" sz="2200" dirty="0">
                <a:solidFill>
                  <a:srgbClr val="0432FF"/>
                </a:solidFill>
              </a:rPr>
              <a:t>Improvement of UI</a:t>
            </a:r>
          </a:p>
          <a:p>
            <a:pPr marL="742950" lvl="1" indent="-285750">
              <a:buFont typeface="Arial" panose="020B0604020202020204" pitchFamily="34" charset="0"/>
              <a:buChar char="•"/>
            </a:pPr>
            <a:r>
              <a:rPr kumimoji="1" lang="en-US" altLang="ja-US" dirty="0">
                <a:solidFill>
                  <a:srgbClr val="0432FF"/>
                </a:solidFill>
              </a:rPr>
              <a:t>More convenient search </a:t>
            </a:r>
          </a:p>
          <a:p>
            <a:pPr marL="742950" lvl="1" indent="-285750">
              <a:buFont typeface="Arial" panose="020B0604020202020204" pitchFamily="34" charset="0"/>
              <a:buChar char="•"/>
            </a:pPr>
            <a:r>
              <a:rPr kumimoji="1" lang="en-US" altLang="ja-US" dirty="0">
                <a:solidFill>
                  <a:srgbClr val="0432FF"/>
                </a:solidFill>
              </a:rPr>
              <a:t>Link from the trigger ID to the object/event name</a:t>
            </a:r>
          </a:p>
          <a:p>
            <a:pPr marL="285750" indent="-285750">
              <a:buFont typeface="Arial" panose="020B0604020202020204" pitchFamily="34" charset="0"/>
              <a:buChar char="•"/>
            </a:pPr>
            <a:r>
              <a:rPr kumimoji="1" lang="en-US" altLang="ja-US" sz="2200" dirty="0">
                <a:solidFill>
                  <a:srgbClr val="FF0000"/>
                </a:solidFill>
              </a:rPr>
              <a:t>Major revision </a:t>
            </a:r>
            <a:r>
              <a:rPr kumimoji="1" lang="en-US" altLang="ja-US" sz="2000" dirty="0">
                <a:solidFill>
                  <a:srgbClr val="FF0000"/>
                </a:solidFill>
              </a:rPr>
              <a:t>(if needed, the next fiscal year)</a:t>
            </a:r>
            <a:endParaRPr kumimoji="1" lang="en-US" altLang="ja-US" sz="2200" dirty="0">
              <a:solidFill>
                <a:srgbClr val="FF0000"/>
              </a:solidFill>
            </a:endParaRPr>
          </a:p>
          <a:p>
            <a:pPr marL="285750" indent="-285750">
              <a:buFont typeface="Arial" panose="020B0604020202020204" pitchFamily="34" charset="0"/>
              <a:buChar char="•"/>
            </a:pPr>
            <a:endParaRPr kumimoji="1" lang="en-US" altLang="ja-US" sz="800" dirty="0">
              <a:solidFill>
                <a:srgbClr val="FF0000"/>
              </a:solidFill>
            </a:endParaRPr>
          </a:p>
          <a:p>
            <a:r>
              <a:rPr kumimoji="1" lang="en-US" altLang="ja-US" sz="2400" b="1" dirty="0">
                <a:solidFill>
                  <a:srgbClr val="7030A0"/>
                </a:solidFill>
              </a:rPr>
              <a:t>Sub-threshold events</a:t>
            </a:r>
          </a:p>
          <a:p>
            <a:r>
              <a:rPr kumimoji="1" lang="en-US" altLang="ja-US" sz="2200" dirty="0">
                <a:solidFill>
                  <a:srgbClr val="7030A0"/>
                </a:solidFill>
              </a:rPr>
              <a:t>  Promoting more collaborative observations </a:t>
            </a:r>
          </a:p>
          <a:p>
            <a:pPr marL="285750" indent="-285750">
              <a:buFont typeface="Arial" panose="020B0604020202020204" pitchFamily="34" charset="0"/>
              <a:buChar char="•"/>
            </a:pPr>
            <a:r>
              <a:rPr kumimoji="1" lang="en-US" altLang="ja-US" sz="2200" dirty="0">
                <a:solidFill>
                  <a:srgbClr val="7030A0"/>
                </a:solidFill>
              </a:rPr>
              <a:t>MAXI sub-threshold</a:t>
            </a:r>
          </a:p>
          <a:p>
            <a:pPr marL="285750" indent="-285750">
              <a:buFont typeface="Arial" panose="020B0604020202020204" pitchFamily="34" charset="0"/>
              <a:buChar char="•"/>
            </a:pPr>
            <a:r>
              <a:rPr kumimoji="1" lang="en-US" altLang="ja-US" sz="2200" dirty="0">
                <a:solidFill>
                  <a:srgbClr val="7030A0"/>
                </a:solidFill>
              </a:rPr>
              <a:t>Swift-BAT sub-threshold</a:t>
            </a:r>
          </a:p>
          <a:p>
            <a:pPr marL="285750" indent="-285750">
              <a:buFont typeface="Arial" panose="020B0604020202020204" pitchFamily="34" charset="0"/>
              <a:buChar char="•"/>
            </a:pPr>
            <a:endParaRPr kumimoji="1" lang="en-US" altLang="ja-US" sz="800" dirty="0">
              <a:solidFill>
                <a:srgbClr val="7030A0"/>
              </a:solidFill>
            </a:endParaRPr>
          </a:p>
          <a:p>
            <a:r>
              <a:rPr kumimoji="1" lang="en-US" altLang="ja-US" sz="2400" b="1" dirty="0">
                <a:solidFill>
                  <a:srgbClr val="7030A0"/>
                </a:solidFill>
              </a:rPr>
              <a:t>API to access data in the Database</a:t>
            </a:r>
          </a:p>
          <a:p>
            <a:r>
              <a:rPr kumimoji="1" lang="en-US" altLang="ja-US" sz="2200" dirty="0">
                <a:solidFill>
                  <a:srgbClr val="7030A0"/>
                </a:solidFill>
              </a:rPr>
              <a:t>  Anticipating future automatic analysis</a:t>
            </a:r>
            <a:endParaRPr kumimoji="1" lang="ja-US" altLang="en-US" sz="2200" dirty="0">
              <a:solidFill>
                <a:srgbClr val="7030A0"/>
              </a:solidFill>
            </a:endParaRPr>
          </a:p>
        </p:txBody>
      </p:sp>
      <p:sp>
        <p:nvSpPr>
          <p:cNvPr id="2" name="タイトル 1">
            <a:extLst>
              <a:ext uri="{FF2B5EF4-FFF2-40B4-BE49-F238E27FC236}">
                <a16:creationId xmlns:a16="http://schemas.microsoft.com/office/drawing/2014/main" id="{4BE87BF3-B5AF-8423-AC8C-17A7B3408E88}"/>
              </a:ext>
            </a:extLst>
          </p:cNvPr>
          <p:cNvSpPr>
            <a:spLocks noGrp="1"/>
          </p:cNvSpPr>
          <p:nvPr>
            <p:ph type="title"/>
          </p:nvPr>
        </p:nvSpPr>
        <p:spPr>
          <a:xfrm>
            <a:off x="838200" y="-272778"/>
            <a:ext cx="10515600" cy="1325563"/>
          </a:xfrm>
        </p:spPr>
        <p:txBody>
          <a:bodyPr>
            <a:normAutofit/>
          </a:bodyPr>
          <a:lstStyle/>
          <a:p>
            <a:pPr algn="ctr"/>
            <a:r>
              <a:rPr kumimoji="1" lang="en-US" altLang="ja-US" sz="4000" dirty="0"/>
              <a:t>Ongoing and future tasks</a:t>
            </a:r>
            <a:endParaRPr kumimoji="1" lang="ja-US" altLang="en-US" sz="4000" dirty="0"/>
          </a:p>
        </p:txBody>
      </p:sp>
      <p:pic>
        <p:nvPicPr>
          <p:cNvPr id="5" name="図 4" descr="ゲーム画面のスクリーンショット&#10;&#10;低い精度で自動的に生成された説明">
            <a:extLst>
              <a:ext uri="{FF2B5EF4-FFF2-40B4-BE49-F238E27FC236}">
                <a16:creationId xmlns:a16="http://schemas.microsoft.com/office/drawing/2014/main" id="{B79C9683-3C37-EF70-8E4A-329CCDA295F5}"/>
              </a:ext>
            </a:extLst>
          </p:cNvPr>
          <p:cNvPicPr>
            <a:picLocks noChangeAspect="1"/>
          </p:cNvPicPr>
          <p:nvPr/>
        </p:nvPicPr>
        <p:blipFill>
          <a:blip r:embed="rId3"/>
          <a:stretch>
            <a:fillRect/>
          </a:stretch>
        </p:blipFill>
        <p:spPr>
          <a:xfrm>
            <a:off x="6096000" y="3761723"/>
            <a:ext cx="1942122" cy="2388810"/>
          </a:xfrm>
          <a:prstGeom prst="rect">
            <a:avLst/>
          </a:prstGeom>
        </p:spPr>
      </p:pic>
      <p:pic>
        <p:nvPicPr>
          <p:cNvPr id="7" name="図 6" descr="テキスト&#10;&#10;自動的に生成された説明">
            <a:extLst>
              <a:ext uri="{FF2B5EF4-FFF2-40B4-BE49-F238E27FC236}">
                <a16:creationId xmlns:a16="http://schemas.microsoft.com/office/drawing/2014/main" id="{CAE60116-FA60-0F62-ABCA-32EAF1E7DB4C}"/>
              </a:ext>
            </a:extLst>
          </p:cNvPr>
          <p:cNvPicPr>
            <a:picLocks noChangeAspect="1"/>
          </p:cNvPicPr>
          <p:nvPr/>
        </p:nvPicPr>
        <p:blipFill>
          <a:blip r:embed="rId4"/>
          <a:stretch>
            <a:fillRect/>
          </a:stretch>
        </p:blipFill>
        <p:spPr>
          <a:xfrm>
            <a:off x="6137252" y="1279296"/>
            <a:ext cx="2460831" cy="1752112"/>
          </a:xfrm>
          <a:prstGeom prst="rect">
            <a:avLst/>
          </a:prstGeom>
        </p:spPr>
      </p:pic>
      <p:sp>
        <p:nvSpPr>
          <p:cNvPr id="8" name="テキスト ボックス 7">
            <a:extLst>
              <a:ext uri="{FF2B5EF4-FFF2-40B4-BE49-F238E27FC236}">
                <a16:creationId xmlns:a16="http://schemas.microsoft.com/office/drawing/2014/main" id="{332FE9AA-914B-4A24-7FBE-4B7916A63698}"/>
              </a:ext>
            </a:extLst>
          </p:cNvPr>
          <p:cNvSpPr txBox="1"/>
          <p:nvPr/>
        </p:nvSpPr>
        <p:spPr>
          <a:xfrm>
            <a:off x="3826464" y="1279296"/>
            <a:ext cx="1657838" cy="830997"/>
          </a:xfrm>
          <a:prstGeom prst="rect">
            <a:avLst/>
          </a:prstGeom>
          <a:noFill/>
          <a:ln>
            <a:solidFill>
              <a:schemeClr val="tx1"/>
            </a:solidFill>
          </a:ln>
        </p:spPr>
        <p:txBody>
          <a:bodyPr wrap="square" rtlCol="0">
            <a:spAutoFit/>
          </a:bodyPr>
          <a:lstStyle/>
          <a:p>
            <a:r>
              <a:rPr kumimoji="1" lang="en-US" altLang="ja-US" sz="1600" dirty="0">
                <a:solidFill>
                  <a:srgbClr val="0432FF"/>
                </a:solidFill>
              </a:rPr>
              <a:t>Ongoing</a:t>
            </a:r>
          </a:p>
          <a:p>
            <a:r>
              <a:rPr kumimoji="1" lang="en-US" altLang="ja-US" sz="1600" dirty="0">
                <a:solidFill>
                  <a:srgbClr val="FF0000"/>
                </a:solidFill>
              </a:rPr>
              <a:t>Pending</a:t>
            </a:r>
          </a:p>
          <a:p>
            <a:r>
              <a:rPr kumimoji="1" lang="en-US" altLang="ja-US" sz="1600" dirty="0">
                <a:solidFill>
                  <a:srgbClr val="7030A0"/>
                </a:solidFill>
              </a:rPr>
              <a:t>Under Review</a:t>
            </a:r>
            <a:endParaRPr kumimoji="1" lang="ja-US" altLang="en-US" sz="1600" dirty="0">
              <a:solidFill>
                <a:srgbClr val="7030A0"/>
              </a:solidFill>
            </a:endParaRPr>
          </a:p>
        </p:txBody>
      </p:sp>
      <p:sp>
        <p:nvSpPr>
          <p:cNvPr id="9" name="スライド番号プレースホルダー 8">
            <a:extLst>
              <a:ext uri="{FF2B5EF4-FFF2-40B4-BE49-F238E27FC236}">
                <a16:creationId xmlns:a16="http://schemas.microsoft.com/office/drawing/2014/main" id="{8DE41BB9-6CB2-ED99-8142-3D5B0693224D}"/>
              </a:ext>
            </a:extLst>
          </p:cNvPr>
          <p:cNvSpPr>
            <a:spLocks noGrp="1"/>
          </p:cNvSpPr>
          <p:nvPr>
            <p:ph type="sldNum" sz="quarter" idx="12"/>
          </p:nvPr>
        </p:nvSpPr>
        <p:spPr/>
        <p:txBody>
          <a:bodyPr/>
          <a:lstStyle/>
          <a:p>
            <a:fld id="{A63DBE77-1D71-C64A-B169-893A17CDA6C2}" type="slidenum">
              <a:rPr kumimoji="1" lang="ja-US" altLang="en-US" smtClean="0"/>
              <a:t>13</a:t>
            </a:fld>
            <a:endParaRPr kumimoji="1" lang="ja-US" altLang="en-US"/>
          </a:p>
        </p:txBody>
      </p:sp>
      <p:sp>
        <p:nvSpPr>
          <p:cNvPr id="6" name="テキスト ボックス 5">
            <a:extLst>
              <a:ext uri="{FF2B5EF4-FFF2-40B4-BE49-F238E27FC236}">
                <a16:creationId xmlns:a16="http://schemas.microsoft.com/office/drawing/2014/main" id="{68111D98-97C6-1B95-BD9E-711D510AC9E7}"/>
              </a:ext>
            </a:extLst>
          </p:cNvPr>
          <p:cNvSpPr txBox="1"/>
          <p:nvPr/>
        </p:nvSpPr>
        <p:spPr>
          <a:xfrm>
            <a:off x="8849537" y="1094630"/>
            <a:ext cx="3132310" cy="2031325"/>
          </a:xfrm>
          <a:prstGeom prst="rect">
            <a:avLst/>
          </a:prstGeom>
          <a:noFill/>
        </p:spPr>
        <p:txBody>
          <a:bodyPr wrap="square" rtlCol="0">
            <a:spAutoFit/>
          </a:bodyPr>
          <a:lstStyle/>
          <a:p>
            <a:endParaRPr kumimoji="1" lang="en-US" altLang="ja-US" sz="800" dirty="0"/>
          </a:p>
          <a:p>
            <a:r>
              <a:rPr kumimoji="1" lang="en-US" altLang="ja-US" sz="2200" dirty="0"/>
              <a:t>The “Catalog” section can have non-public catalogs.</a:t>
            </a:r>
          </a:p>
          <a:p>
            <a:endParaRPr kumimoji="1" lang="en-US" altLang="ja-US" sz="800" dirty="0"/>
          </a:p>
          <a:p>
            <a:r>
              <a:rPr kumimoji="1" lang="en-US" altLang="ja-US" sz="2200" dirty="0">
                <a:solidFill>
                  <a:srgbClr val="FF0000"/>
                </a:solidFill>
              </a:rPr>
              <a:t>What catalog should be listed here?</a:t>
            </a:r>
            <a:endParaRPr kumimoji="1" lang="ja-US" altLang="en-US" sz="2200" dirty="0">
              <a:solidFill>
                <a:srgbClr val="FF0000"/>
              </a:solidFill>
            </a:endParaRPr>
          </a:p>
        </p:txBody>
      </p:sp>
      <p:sp>
        <p:nvSpPr>
          <p:cNvPr id="10" name="テキスト ボックス 9">
            <a:extLst>
              <a:ext uri="{FF2B5EF4-FFF2-40B4-BE49-F238E27FC236}">
                <a16:creationId xmlns:a16="http://schemas.microsoft.com/office/drawing/2014/main" id="{A90B3542-7977-EBF6-E03A-08BBEAAA56F1}"/>
              </a:ext>
            </a:extLst>
          </p:cNvPr>
          <p:cNvSpPr txBox="1"/>
          <p:nvPr/>
        </p:nvSpPr>
        <p:spPr>
          <a:xfrm>
            <a:off x="8248326" y="4026875"/>
            <a:ext cx="3688080" cy="2246769"/>
          </a:xfrm>
          <a:prstGeom prst="rect">
            <a:avLst/>
          </a:prstGeom>
          <a:noFill/>
        </p:spPr>
        <p:txBody>
          <a:bodyPr wrap="square" rtlCol="0">
            <a:spAutoFit/>
          </a:bodyPr>
          <a:lstStyle/>
          <a:p>
            <a:r>
              <a:rPr kumimoji="1" lang="en-US" altLang="ja-US" sz="2200" dirty="0"/>
              <a:t>The ”Status” section was prepared to share observation status of each mission.</a:t>
            </a:r>
          </a:p>
          <a:p>
            <a:endParaRPr kumimoji="1" lang="en-US" altLang="ja-US" sz="800" dirty="0"/>
          </a:p>
          <a:p>
            <a:r>
              <a:rPr kumimoji="1" lang="en-US" altLang="ja-US" sz="2200" dirty="0">
                <a:solidFill>
                  <a:srgbClr val="FF0000"/>
                </a:solidFill>
              </a:rPr>
              <a:t>What information can/should be shared here?</a:t>
            </a:r>
            <a:endParaRPr kumimoji="1" lang="ja-US" altLang="en-US" sz="2200" dirty="0">
              <a:solidFill>
                <a:srgbClr val="FF0000"/>
              </a:solidFill>
            </a:endParaRPr>
          </a:p>
        </p:txBody>
      </p:sp>
    </p:spTree>
    <p:extLst>
      <p:ext uri="{BB962C8B-B14F-4D97-AF65-F5344CB8AC3E}">
        <p14:creationId xmlns:p14="http://schemas.microsoft.com/office/powerpoint/2010/main" val="759318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9C474-A323-1F35-CA79-1912DBD900B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F85A786-6728-08E7-697C-7D033A8599ED}"/>
              </a:ext>
            </a:extLst>
          </p:cNvPr>
          <p:cNvSpPr>
            <a:spLocks noGrp="1"/>
          </p:cNvSpPr>
          <p:nvPr>
            <p:ph type="title"/>
          </p:nvPr>
        </p:nvSpPr>
        <p:spPr>
          <a:xfrm>
            <a:off x="838200" y="-266247"/>
            <a:ext cx="10515600" cy="1325563"/>
          </a:xfrm>
        </p:spPr>
        <p:txBody>
          <a:bodyPr>
            <a:normAutofit/>
          </a:bodyPr>
          <a:lstStyle/>
          <a:p>
            <a:pPr algn="ctr"/>
            <a:r>
              <a:rPr kumimoji="1" lang="en-US" altLang="ja-US" sz="4000" dirty="0"/>
              <a:t>Summary</a:t>
            </a:r>
            <a:endParaRPr kumimoji="1" lang="ja-US" altLang="en-US" sz="4000" dirty="0"/>
          </a:p>
        </p:txBody>
      </p:sp>
      <p:sp>
        <p:nvSpPr>
          <p:cNvPr id="5" name="スライド番号プレースホルダー 4">
            <a:extLst>
              <a:ext uri="{FF2B5EF4-FFF2-40B4-BE49-F238E27FC236}">
                <a16:creationId xmlns:a16="http://schemas.microsoft.com/office/drawing/2014/main" id="{9A294B72-40E2-66E1-CDB2-6C1ED881FAEC}"/>
              </a:ext>
            </a:extLst>
          </p:cNvPr>
          <p:cNvSpPr>
            <a:spLocks noGrp="1"/>
          </p:cNvSpPr>
          <p:nvPr>
            <p:ph type="sldNum" sz="quarter" idx="12"/>
          </p:nvPr>
        </p:nvSpPr>
        <p:spPr/>
        <p:txBody>
          <a:bodyPr/>
          <a:lstStyle/>
          <a:p>
            <a:fld id="{A63DBE77-1D71-C64A-B169-893A17CDA6C2}" type="slidenum">
              <a:rPr kumimoji="1" lang="ja-US" altLang="en-US" smtClean="0"/>
              <a:t>14</a:t>
            </a:fld>
            <a:endParaRPr kumimoji="1" lang="ja-US" altLang="en-US"/>
          </a:p>
        </p:txBody>
      </p:sp>
      <p:sp>
        <p:nvSpPr>
          <p:cNvPr id="9" name="テキスト ボックス 8">
            <a:extLst>
              <a:ext uri="{FF2B5EF4-FFF2-40B4-BE49-F238E27FC236}">
                <a16:creationId xmlns:a16="http://schemas.microsoft.com/office/drawing/2014/main" id="{C3ECF2EA-3F27-B496-1F09-3041B5C1685F}"/>
              </a:ext>
            </a:extLst>
          </p:cNvPr>
          <p:cNvSpPr txBox="1"/>
          <p:nvPr/>
        </p:nvSpPr>
        <p:spPr>
          <a:xfrm>
            <a:off x="1018903" y="989887"/>
            <a:ext cx="10641874" cy="5386090"/>
          </a:xfrm>
          <a:prstGeom prst="rect">
            <a:avLst/>
          </a:prstGeom>
          <a:noFill/>
        </p:spPr>
        <p:txBody>
          <a:bodyPr wrap="square" rtlCol="0">
            <a:spAutoFit/>
          </a:bodyPr>
          <a:lstStyle/>
          <a:p>
            <a:pPr marL="285750" indent="-285750">
              <a:buFont typeface="Arial" panose="020B0604020202020204" pitchFamily="34" charset="0"/>
              <a:buChar char="•"/>
            </a:pPr>
            <a:r>
              <a:rPr kumimoji="1" lang="en-US" altLang="ja-US" sz="2800" dirty="0"/>
              <a:t>The multi-messenger observation Database and Viewer are under development.</a:t>
            </a:r>
          </a:p>
          <a:p>
            <a:pPr marL="285750" indent="-285750">
              <a:buFont typeface="Arial" panose="020B0604020202020204" pitchFamily="34" charset="0"/>
              <a:buChar char="•"/>
            </a:pPr>
            <a:endParaRPr kumimoji="1" lang="en-US" altLang="ja-US" sz="800" dirty="0"/>
          </a:p>
          <a:p>
            <a:pPr marL="285750" indent="-285750">
              <a:buFont typeface="Arial" panose="020B0604020202020204" pitchFamily="34" charset="0"/>
              <a:buChar char="•"/>
            </a:pPr>
            <a:r>
              <a:rPr kumimoji="1" lang="en-US" altLang="ja-US" sz="2800" b="1" dirty="0">
                <a:solidFill>
                  <a:srgbClr val="0432FF"/>
                </a:solidFill>
              </a:rPr>
              <a:t>The beta version is available on the web.</a:t>
            </a:r>
            <a:br>
              <a:rPr kumimoji="1" lang="en-US" altLang="ja-US" sz="2800" dirty="0">
                <a:solidFill>
                  <a:srgbClr val="0432FF"/>
                </a:solidFill>
              </a:rPr>
            </a:br>
            <a:r>
              <a:rPr kumimoji="1" lang="en-US" altLang="ja-US" sz="2400" dirty="0">
                <a:hlinkClick r:id="rId3"/>
              </a:rPr>
              <a:t>http://mma.phys.aoyama.ac.jp</a:t>
            </a:r>
            <a:endParaRPr kumimoji="1" lang="en-US" altLang="ja-US" sz="2400" dirty="0"/>
          </a:p>
          <a:p>
            <a:pPr marL="285750" indent="-285750">
              <a:buFont typeface="Arial" panose="020B0604020202020204" pitchFamily="34" charset="0"/>
              <a:buChar char="•"/>
            </a:pPr>
            <a:endParaRPr kumimoji="1" lang="en-US" altLang="ja-US" sz="800" dirty="0"/>
          </a:p>
          <a:p>
            <a:pPr marL="285750" indent="-285750">
              <a:buFont typeface="Arial" panose="020B0604020202020204" pitchFamily="34" charset="0"/>
              <a:buChar char="•"/>
            </a:pPr>
            <a:r>
              <a:rPr kumimoji="1" lang="en-US" altLang="ja-US" sz="2800" dirty="0"/>
              <a:t>We are working on the enrichment of existing content.</a:t>
            </a:r>
          </a:p>
          <a:p>
            <a:pPr marL="742950" lvl="1" indent="-285750">
              <a:buFont typeface="Arial" panose="020B0604020202020204" pitchFamily="34" charset="0"/>
              <a:buChar char="•"/>
            </a:pPr>
            <a:r>
              <a:rPr kumimoji="1" lang="en-US" altLang="ja-US" sz="2400" b="1" dirty="0">
                <a:solidFill>
                  <a:srgbClr val="0432FF"/>
                </a:solidFill>
              </a:rPr>
              <a:t>Light curves</a:t>
            </a:r>
          </a:p>
          <a:p>
            <a:pPr marL="742950" lvl="1" indent="-285750">
              <a:buFont typeface="Arial" panose="020B0604020202020204" pitchFamily="34" charset="0"/>
              <a:buChar char="•"/>
            </a:pPr>
            <a:r>
              <a:rPr kumimoji="1" lang="en-US" altLang="ja-US" sz="2400" b="1" dirty="0">
                <a:solidFill>
                  <a:srgbClr val="0432FF"/>
                </a:solidFill>
              </a:rPr>
              <a:t>Reported events (FOV Filter)</a:t>
            </a:r>
          </a:p>
          <a:p>
            <a:pPr marL="742950" lvl="1" indent="-285750">
              <a:buFont typeface="Arial" panose="020B0604020202020204" pitchFamily="34" charset="0"/>
              <a:buChar char="•"/>
            </a:pPr>
            <a:endParaRPr kumimoji="1" lang="en-US" altLang="ja-US" sz="800" dirty="0"/>
          </a:p>
          <a:p>
            <a:pPr marL="285750" indent="-285750">
              <a:buFont typeface="Arial" panose="020B0604020202020204" pitchFamily="34" charset="0"/>
              <a:buChar char="•"/>
            </a:pPr>
            <a:r>
              <a:rPr kumimoji="1" lang="en-US" altLang="ja-US" sz="2800" dirty="0"/>
              <a:t>We need inputs to proceed with the development below:</a:t>
            </a:r>
          </a:p>
          <a:p>
            <a:pPr marL="742950" lvl="1" indent="-285750">
              <a:buFont typeface="Arial" panose="020B0604020202020204" pitchFamily="34" charset="0"/>
              <a:buChar char="•"/>
            </a:pPr>
            <a:r>
              <a:rPr kumimoji="1" lang="en-US" altLang="ja-US" sz="2400" b="1" dirty="0">
                <a:solidFill>
                  <a:srgbClr val="FF0000"/>
                </a:solidFill>
              </a:rPr>
              <a:t>Catalog</a:t>
            </a:r>
          </a:p>
          <a:p>
            <a:pPr marL="742950" lvl="1" indent="-285750">
              <a:buFont typeface="Arial" panose="020B0604020202020204" pitchFamily="34" charset="0"/>
              <a:buChar char="•"/>
            </a:pPr>
            <a:r>
              <a:rPr kumimoji="1" lang="en-US" altLang="ja-US" sz="2400" b="1" dirty="0">
                <a:solidFill>
                  <a:srgbClr val="FF0000"/>
                </a:solidFill>
              </a:rPr>
              <a:t>Status</a:t>
            </a:r>
          </a:p>
          <a:p>
            <a:pPr marL="742950" lvl="1" indent="-285750">
              <a:buFont typeface="Arial" panose="020B0604020202020204" pitchFamily="34" charset="0"/>
              <a:buChar char="•"/>
            </a:pPr>
            <a:r>
              <a:rPr kumimoji="1" lang="en-US" altLang="ja-US" sz="2400" b="1" dirty="0">
                <a:solidFill>
                  <a:srgbClr val="FF0000"/>
                </a:solidFill>
              </a:rPr>
              <a:t>Major revision (if needed, the next fiscal year)</a:t>
            </a:r>
          </a:p>
          <a:p>
            <a:pPr marL="742950" lvl="1" indent="-285750">
              <a:buFont typeface="Arial" panose="020B0604020202020204" pitchFamily="34" charset="0"/>
              <a:buChar char="•"/>
            </a:pPr>
            <a:endParaRPr kumimoji="1" lang="en-US" altLang="ja-US" sz="800" b="1" dirty="0">
              <a:solidFill>
                <a:srgbClr val="FF0000"/>
              </a:solidFill>
            </a:endParaRPr>
          </a:p>
          <a:p>
            <a:pPr marL="285750" indent="-285750">
              <a:buFont typeface="Arial" panose="020B0604020202020204" pitchFamily="34" charset="0"/>
              <a:buChar char="•"/>
            </a:pPr>
            <a:r>
              <a:rPr kumimoji="1" lang="en-US" altLang="ja-US" sz="2800" b="1" dirty="0">
                <a:solidFill>
                  <a:srgbClr val="0432FF"/>
                </a:solidFill>
              </a:rPr>
              <a:t>The user’s manual is available in backup slides.</a:t>
            </a:r>
            <a:endParaRPr kumimoji="1" lang="ja-US" altLang="en-US" sz="2800" b="1" dirty="0">
              <a:solidFill>
                <a:srgbClr val="0432FF"/>
              </a:solidFill>
            </a:endParaRPr>
          </a:p>
        </p:txBody>
      </p:sp>
    </p:spTree>
    <p:extLst>
      <p:ext uri="{BB962C8B-B14F-4D97-AF65-F5344CB8AC3E}">
        <p14:creationId xmlns:p14="http://schemas.microsoft.com/office/powerpoint/2010/main" val="3737431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8B4F27-A49F-B61B-1D78-C587B8873699}"/>
              </a:ext>
            </a:extLst>
          </p:cNvPr>
          <p:cNvSpPr>
            <a:spLocks noGrp="1"/>
          </p:cNvSpPr>
          <p:nvPr>
            <p:ph type="title"/>
          </p:nvPr>
        </p:nvSpPr>
        <p:spPr>
          <a:xfrm>
            <a:off x="838200" y="2860131"/>
            <a:ext cx="10515600" cy="1325563"/>
          </a:xfrm>
        </p:spPr>
        <p:txBody>
          <a:bodyPr/>
          <a:lstStyle/>
          <a:p>
            <a:pPr algn="ctr"/>
            <a:r>
              <a:rPr kumimoji="1" lang="en-US" altLang="ja-US" dirty="0"/>
              <a:t>Backup</a:t>
            </a:r>
            <a:endParaRPr kumimoji="1" lang="ja-US" altLang="en-US" dirty="0"/>
          </a:p>
        </p:txBody>
      </p:sp>
      <p:sp>
        <p:nvSpPr>
          <p:cNvPr id="4" name="スライド番号プレースホルダー 3">
            <a:extLst>
              <a:ext uri="{FF2B5EF4-FFF2-40B4-BE49-F238E27FC236}">
                <a16:creationId xmlns:a16="http://schemas.microsoft.com/office/drawing/2014/main" id="{2B623B4D-DE24-DC95-6968-E3E83F5E9D68}"/>
              </a:ext>
            </a:extLst>
          </p:cNvPr>
          <p:cNvSpPr>
            <a:spLocks noGrp="1"/>
          </p:cNvSpPr>
          <p:nvPr>
            <p:ph type="sldNum" sz="quarter" idx="12"/>
          </p:nvPr>
        </p:nvSpPr>
        <p:spPr/>
        <p:txBody>
          <a:bodyPr/>
          <a:lstStyle/>
          <a:p>
            <a:fld id="{A63DBE77-1D71-C64A-B169-893A17CDA6C2}" type="slidenum">
              <a:rPr kumimoji="1" lang="ja-US" altLang="en-US" smtClean="0"/>
              <a:t>15</a:t>
            </a:fld>
            <a:endParaRPr kumimoji="1" lang="ja-US" altLang="en-US"/>
          </a:p>
        </p:txBody>
      </p:sp>
    </p:spTree>
    <p:extLst>
      <p:ext uri="{BB962C8B-B14F-4D97-AF65-F5344CB8AC3E}">
        <p14:creationId xmlns:p14="http://schemas.microsoft.com/office/powerpoint/2010/main" val="1602821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469BB-0165-589A-0E9B-B68FC6BA9611}"/>
              </a:ext>
            </a:extLst>
          </p:cNvPr>
          <p:cNvSpPr>
            <a:spLocks noGrp="1"/>
          </p:cNvSpPr>
          <p:nvPr>
            <p:ph type="title"/>
          </p:nvPr>
        </p:nvSpPr>
        <p:spPr>
          <a:xfrm>
            <a:off x="838200" y="-183519"/>
            <a:ext cx="10515600" cy="1325563"/>
          </a:xfrm>
        </p:spPr>
        <p:txBody>
          <a:bodyPr/>
          <a:lstStyle/>
          <a:p>
            <a:pPr algn="ctr"/>
            <a:r>
              <a:rPr kumimoji="1" lang="en-US" altLang="ja-US" sz="4000" dirty="0"/>
              <a:t>Implementation</a:t>
            </a:r>
            <a:r>
              <a:rPr kumimoji="1" lang="en-US" altLang="ja-US" dirty="0"/>
              <a:t> Items</a:t>
            </a:r>
            <a:endParaRPr kumimoji="1" lang="ja-US" altLang="en-US" dirty="0"/>
          </a:p>
        </p:txBody>
      </p:sp>
      <p:sp>
        <p:nvSpPr>
          <p:cNvPr id="4" name="スライド番号プレースホルダー 3">
            <a:extLst>
              <a:ext uri="{FF2B5EF4-FFF2-40B4-BE49-F238E27FC236}">
                <a16:creationId xmlns:a16="http://schemas.microsoft.com/office/drawing/2014/main" id="{1CAADB73-B3D2-0D90-A9D5-C0400ADB4D06}"/>
              </a:ext>
            </a:extLst>
          </p:cNvPr>
          <p:cNvSpPr>
            <a:spLocks noGrp="1"/>
          </p:cNvSpPr>
          <p:nvPr>
            <p:ph type="sldNum" sz="quarter" idx="12"/>
          </p:nvPr>
        </p:nvSpPr>
        <p:spPr/>
        <p:txBody>
          <a:bodyPr/>
          <a:lstStyle/>
          <a:p>
            <a:fld id="{A63DBE77-1D71-C64A-B169-893A17CDA6C2}" type="slidenum">
              <a:rPr kumimoji="1" lang="ja-US" altLang="en-US" smtClean="0"/>
              <a:t>16</a:t>
            </a:fld>
            <a:endParaRPr kumimoji="1" lang="ja-US" altLang="en-US"/>
          </a:p>
        </p:txBody>
      </p:sp>
      <p:sp>
        <p:nvSpPr>
          <p:cNvPr id="5" name="テキスト ボックス 4">
            <a:extLst>
              <a:ext uri="{FF2B5EF4-FFF2-40B4-BE49-F238E27FC236}">
                <a16:creationId xmlns:a16="http://schemas.microsoft.com/office/drawing/2014/main" id="{110C410B-A137-A707-D599-5D554FDBDC13}"/>
              </a:ext>
            </a:extLst>
          </p:cNvPr>
          <p:cNvSpPr txBox="1"/>
          <p:nvPr/>
        </p:nvSpPr>
        <p:spPr>
          <a:xfrm>
            <a:off x="769627" y="1332417"/>
            <a:ext cx="4075612" cy="3970318"/>
          </a:xfrm>
          <a:prstGeom prst="rect">
            <a:avLst/>
          </a:prstGeom>
          <a:noFill/>
          <a:ln>
            <a:noFill/>
          </a:ln>
        </p:spPr>
        <p:txBody>
          <a:bodyPr wrap="square" rtlCol="0">
            <a:spAutoFit/>
          </a:bodyPr>
          <a:lstStyle/>
          <a:p>
            <a:pPr marL="285750" indent="-285750">
              <a:buFont typeface="Arial" panose="020B0604020202020204" pitchFamily="34" charset="0"/>
              <a:buChar char="•"/>
            </a:pPr>
            <a:r>
              <a:rPr kumimoji="1" lang="en-US" altLang="ja-US" dirty="0"/>
              <a:t>FOV Filter</a:t>
            </a:r>
          </a:p>
          <a:p>
            <a:pPr marL="742950" lvl="1" indent="-285750">
              <a:buFont typeface="Arial" panose="020B0604020202020204" pitchFamily="34" charset="0"/>
              <a:buChar char="•"/>
            </a:pPr>
            <a:r>
              <a:rPr kumimoji="1" lang="en-US" altLang="ja-US" dirty="0">
                <a:solidFill>
                  <a:srgbClr val="0432FF"/>
                </a:solidFill>
              </a:rPr>
              <a:t>MAXI GSC/object</a:t>
            </a:r>
          </a:p>
          <a:p>
            <a:pPr marL="742950" lvl="1" indent="-285750">
              <a:buFont typeface="Arial" panose="020B0604020202020204" pitchFamily="34" charset="0"/>
              <a:buChar char="•"/>
            </a:pPr>
            <a:r>
              <a:rPr kumimoji="1" lang="en-US" altLang="ja-US" dirty="0">
                <a:solidFill>
                  <a:srgbClr val="0432FF"/>
                </a:solidFill>
              </a:rPr>
              <a:t>Swift XRT/</a:t>
            </a:r>
            <a:r>
              <a:rPr kumimoji="1" lang="en-US" altLang="ja-US" dirty="0" err="1">
                <a:solidFill>
                  <a:srgbClr val="0432FF"/>
                </a:solidFill>
              </a:rPr>
              <a:t>fov</a:t>
            </a:r>
            <a:r>
              <a:rPr kumimoji="1" lang="en-US" altLang="ja-US" dirty="0">
                <a:solidFill>
                  <a:srgbClr val="0432FF"/>
                </a:solidFill>
              </a:rPr>
              <a:t> </a:t>
            </a:r>
            <a:endParaRPr kumimoji="1" lang="en-US" altLang="ja-JP" dirty="0">
              <a:solidFill>
                <a:srgbClr val="0432FF"/>
              </a:solidFill>
            </a:endParaRPr>
          </a:p>
          <a:p>
            <a:pPr marL="742950" lvl="1" indent="-285750">
              <a:buFont typeface="Arial" panose="020B0604020202020204" pitchFamily="34" charset="0"/>
              <a:buChar char="•"/>
            </a:pPr>
            <a:r>
              <a:rPr kumimoji="1" lang="en-US" altLang="ja-US" dirty="0">
                <a:solidFill>
                  <a:srgbClr val="0432FF"/>
                </a:solidFill>
              </a:rPr>
              <a:t>Swift BAT/object </a:t>
            </a:r>
          </a:p>
          <a:p>
            <a:pPr marL="742950" lvl="1" indent="-285750">
              <a:buFont typeface="Arial" panose="020B0604020202020204" pitchFamily="34" charset="0"/>
              <a:buChar char="•"/>
            </a:pPr>
            <a:r>
              <a:rPr kumimoji="1" lang="en-US" altLang="ja-US" dirty="0">
                <a:solidFill>
                  <a:srgbClr val="0432FF"/>
                </a:solidFill>
              </a:rPr>
              <a:t>Fermi GBM/object</a:t>
            </a:r>
          </a:p>
          <a:p>
            <a:pPr marL="742950" lvl="1" indent="-285750">
              <a:buFont typeface="Arial" panose="020B0604020202020204" pitchFamily="34" charset="0"/>
              <a:buChar char="•"/>
            </a:pPr>
            <a:r>
              <a:rPr kumimoji="1" lang="en-US" altLang="ja-US" dirty="0">
                <a:solidFill>
                  <a:srgbClr val="0432FF"/>
                </a:solidFill>
              </a:rPr>
              <a:t>IceCube/object </a:t>
            </a:r>
          </a:p>
          <a:p>
            <a:pPr marL="742950" lvl="1" indent="-285750">
              <a:buFont typeface="Arial" panose="020B0604020202020204" pitchFamily="34" charset="0"/>
              <a:buChar char="•"/>
            </a:pPr>
            <a:r>
              <a:rPr kumimoji="1" lang="en-US" altLang="ja-US" dirty="0" err="1">
                <a:solidFill>
                  <a:srgbClr val="0432FF"/>
                </a:solidFill>
              </a:rPr>
              <a:t>EinsteinProbe</a:t>
            </a:r>
            <a:r>
              <a:rPr kumimoji="1" lang="en-US" altLang="ja-US" dirty="0">
                <a:solidFill>
                  <a:srgbClr val="0432FF"/>
                </a:solidFill>
              </a:rPr>
              <a:t> WXT/object</a:t>
            </a:r>
          </a:p>
          <a:p>
            <a:pPr marL="742950" lvl="1" indent="-285750">
              <a:buFont typeface="Arial" panose="020B0604020202020204" pitchFamily="34" charset="0"/>
              <a:buChar char="•"/>
            </a:pPr>
            <a:r>
              <a:rPr kumimoji="1" lang="en-US" altLang="ja-US" dirty="0">
                <a:solidFill>
                  <a:srgbClr val="7030A0"/>
                </a:solidFill>
              </a:rPr>
              <a:t>MAXI/GSC sub-threshold</a:t>
            </a:r>
          </a:p>
          <a:p>
            <a:pPr marL="742950" lvl="1" indent="-285750">
              <a:buFont typeface="Arial" panose="020B0604020202020204" pitchFamily="34" charset="0"/>
              <a:buChar char="•"/>
            </a:pPr>
            <a:r>
              <a:rPr kumimoji="1" lang="en-US" altLang="ja-US" dirty="0">
                <a:solidFill>
                  <a:srgbClr val="7030A0"/>
                </a:solidFill>
              </a:rPr>
              <a:t>Swift/BAT sub-threshold</a:t>
            </a:r>
          </a:p>
          <a:p>
            <a:pPr marL="742950" lvl="1" indent="-285750">
              <a:buFont typeface="Arial" panose="020B0604020202020204" pitchFamily="34" charset="0"/>
              <a:buChar char="•"/>
            </a:pPr>
            <a:r>
              <a:rPr kumimoji="1" lang="en-US" altLang="ja-US" dirty="0">
                <a:solidFill>
                  <a:srgbClr val="7030A0"/>
                </a:solidFill>
              </a:rPr>
              <a:t>GCN Circular events</a:t>
            </a:r>
          </a:p>
          <a:p>
            <a:pPr marL="742950" lvl="1" indent="-285750">
              <a:buFont typeface="Arial" panose="020B0604020202020204" pitchFamily="34" charset="0"/>
              <a:buChar char="•"/>
            </a:pPr>
            <a:r>
              <a:rPr kumimoji="1" lang="en-US" altLang="ja-US" dirty="0">
                <a:solidFill>
                  <a:srgbClr val="FF0000"/>
                </a:solidFill>
              </a:rPr>
              <a:t>Transient Name Server</a:t>
            </a:r>
          </a:p>
          <a:p>
            <a:pPr marL="742950" lvl="1" indent="-285750">
              <a:buFont typeface="Arial" panose="020B0604020202020204" pitchFamily="34" charset="0"/>
              <a:buChar char="•"/>
            </a:pPr>
            <a:r>
              <a:rPr kumimoji="1" lang="en-US" altLang="ja-US" dirty="0">
                <a:solidFill>
                  <a:schemeClr val="bg1">
                    <a:lumMod val="50000"/>
                  </a:schemeClr>
                </a:solidFill>
              </a:rPr>
              <a:t>Swift XRT/object</a:t>
            </a:r>
          </a:p>
          <a:p>
            <a:pPr marL="742950" lvl="1" indent="-285750">
              <a:buFont typeface="Arial" panose="020B0604020202020204" pitchFamily="34" charset="0"/>
              <a:buChar char="•"/>
            </a:pPr>
            <a:r>
              <a:rPr kumimoji="1" lang="en-US" altLang="ja-US" dirty="0">
                <a:solidFill>
                  <a:schemeClr val="bg1">
                    <a:lumMod val="50000"/>
                  </a:schemeClr>
                </a:solidFill>
              </a:rPr>
              <a:t>optical </a:t>
            </a:r>
            <a:r>
              <a:rPr kumimoji="1" lang="en-US" altLang="ja-US" dirty="0" err="1">
                <a:solidFill>
                  <a:schemeClr val="bg1">
                    <a:lumMod val="50000"/>
                  </a:schemeClr>
                </a:solidFill>
              </a:rPr>
              <a:t>agu</a:t>
            </a:r>
            <a:r>
              <a:rPr kumimoji="1" lang="en-US" altLang="ja-US" dirty="0">
                <a:solidFill>
                  <a:schemeClr val="bg1">
                    <a:lumMod val="50000"/>
                  </a:schemeClr>
                </a:solidFill>
              </a:rPr>
              <a:t>-target/</a:t>
            </a:r>
            <a:r>
              <a:rPr kumimoji="1" lang="en-US" altLang="ja-US" dirty="0" err="1">
                <a:solidFill>
                  <a:schemeClr val="bg1">
                    <a:lumMod val="50000"/>
                  </a:schemeClr>
                </a:solidFill>
              </a:rPr>
              <a:t>fov</a:t>
            </a:r>
            <a:endParaRPr kumimoji="1" lang="en-US" altLang="ja-US" dirty="0">
              <a:solidFill>
                <a:schemeClr val="bg1">
                  <a:lumMod val="50000"/>
                </a:schemeClr>
              </a:solidFill>
            </a:endParaRPr>
          </a:p>
          <a:p>
            <a:pPr marL="742950" lvl="1" indent="-285750">
              <a:buFont typeface="Arial" panose="020B0604020202020204" pitchFamily="34" charset="0"/>
              <a:buChar char="•"/>
            </a:pPr>
            <a:r>
              <a:rPr kumimoji="1" lang="en-US" altLang="ja-US" dirty="0">
                <a:solidFill>
                  <a:srgbClr val="FF0000"/>
                </a:solidFill>
              </a:rPr>
              <a:t>others</a:t>
            </a:r>
          </a:p>
        </p:txBody>
      </p:sp>
      <p:sp>
        <p:nvSpPr>
          <p:cNvPr id="6" name="テキスト ボックス 5">
            <a:extLst>
              <a:ext uri="{FF2B5EF4-FFF2-40B4-BE49-F238E27FC236}">
                <a16:creationId xmlns:a16="http://schemas.microsoft.com/office/drawing/2014/main" id="{8A265140-EC8E-58E4-23E7-0188BF51B1C9}"/>
              </a:ext>
            </a:extLst>
          </p:cNvPr>
          <p:cNvSpPr txBox="1"/>
          <p:nvPr/>
        </p:nvSpPr>
        <p:spPr>
          <a:xfrm>
            <a:off x="4162704" y="1332417"/>
            <a:ext cx="4075612" cy="1754326"/>
          </a:xfrm>
          <a:prstGeom prst="rect">
            <a:avLst/>
          </a:prstGeom>
          <a:noFill/>
        </p:spPr>
        <p:txBody>
          <a:bodyPr wrap="square" rtlCol="0">
            <a:spAutoFit/>
          </a:bodyPr>
          <a:lstStyle/>
          <a:p>
            <a:pPr marL="285750" indent="-285750">
              <a:buFont typeface="Arial" panose="020B0604020202020204" pitchFamily="34" charset="0"/>
              <a:buChar char="•"/>
            </a:pPr>
            <a:r>
              <a:rPr kumimoji="1" lang="en-US" altLang="ja-US" dirty="0">
                <a:solidFill>
                  <a:srgbClr val="FF0000"/>
                </a:solidFill>
              </a:rPr>
              <a:t>Status</a:t>
            </a:r>
          </a:p>
          <a:p>
            <a:pPr marL="742950" lvl="1" indent="-285750">
              <a:buFont typeface="Arial" panose="020B0604020202020204" pitchFamily="34" charset="0"/>
              <a:buChar char="•"/>
            </a:pPr>
            <a:r>
              <a:rPr kumimoji="1" lang="en-US" altLang="ja-US" dirty="0">
                <a:solidFill>
                  <a:schemeClr val="bg1">
                    <a:lumMod val="50000"/>
                  </a:schemeClr>
                </a:solidFill>
              </a:rPr>
              <a:t>LST</a:t>
            </a:r>
          </a:p>
          <a:p>
            <a:pPr marL="742950" lvl="1" indent="-285750">
              <a:buFont typeface="Arial" panose="020B0604020202020204" pitchFamily="34" charset="0"/>
              <a:buChar char="•"/>
            </a:pPr>
            <a:r>
              <a:rPr kumimoji="1" lang="en-US" altLang="ja-US" dirty="0">
                <a:solidFill>
                  <a:schemeClr val="bg1">
                    <a:lumMod val="50000"/>
                  </a:schemeClr>
                </a:solidFill>
              </a:rPr>
              <a:t>Swift</a:t>
            </a:r>
          </a:p>
          <a:p>
            <a:pPr marL="742950" lvl="1" indent="-285750">
              <a:buFont typeface="Arial" panose="020B0604020202020204" pitchFamily="34" charset="0"/>
              <a:buChar char="•"/>
            </a:pPr>
            <a:r>
              <a:rPr kumimoji="1" lang="en-US" altLang="ja-US" dirty="0">
                <a:solidFill>
                  <a:schemeClr val="bg1">
                    <a:lumMod val="50000"/>
                  </a:schemeClr>
                </a:solidFill>
              </a:rPr>
              <a:t>Subaru</a:t>
            </a:r>
          </a:p>
          <a:p>
            <a:pPr marL="742950" lvl="1" indent="-285750">
              <a:buFont typeface="Arial" panose="020B0604020202020204" pitchFamily="34" charset="0"/>
              <a:buChar char="•"/>
            </a:pPr>
            <a:r>
              <a:rPr kumimoji="1" lang="en-US" altLang="ja-US" dirty="0" err="1">
                <a:solidFill>
                  <a:schemeClr val="bg1">
                    <a:lumMod val="50000"/>
                  </a:schemeClr>
                </a:solidFill>
              </a:rPr>
              <a:t>Tomo</a:t>
            </a:r>
            <a:r>
              <a:rPr kumimoji="1" lang="en-US" altLang="ja-US" dirty="0">
                <a:solidFill>
                  <a:schemeClr val="bg1">
                    <a:lumMod val="50000"/>
                  </a:schemeClr>
                </a:solidFill>
              </a:rPr>
              <a:t>-e</a:t>
            </a:r>
          </a:p>
          <a:p>
            <a:pPr marL="742950" lvl="1" indent="-285750">
              <a:buFont typeface="Arial" panose="020B0604020202020204" pitchFamily="34" charset="0"/>
              <a:buChar char="•"/>
            </a:pPr>
            <a:r>
              <a:rPr kumimoji="1" lang="en-US" altLang="ja-US" dirty="0">
                <a:solidFill>
                  <a:schemeClr val="bg1">
                    <a:lumMod val="50000"/>
                  </a:schemeClr>
                </a:solidFill>
              </a:rPr>
              <a:t>others</a:t>
            </a:r>
          </a:p>
        </p:txBody>
      </p:sp>
      <p:sp>
        <p:nvSpPr>
          <p:cNvPr id="7" name="テキスト ボックス 6">
            <a:extLst>
              <a:ext uri="{FF2B5EF4-FFF2-40B4-BE49-F238E27FC236}">
                <a16:creationId xmlns:a16="http://schemas.microsoft.com/office/drawing/2014/main" id="{16498234-D963-1F5B-5218-19A2019A4D3F}"/>
              </a:ext>
            </a:extLst>
          </p:cNvPr>
          <p:cNvSpPr txBox="1"/>
          <p:nvPr/>
        </p:nvSpPr>
        <p:spPr>
          <a:xfrm>
            <a:off x="4162704" y="3189451"/>
            <a:ext cx="4114800" cy="646331"/>
          </a:xfrm>
          <a:prstGeom prst="rect">
            <a:avLst/>
          </a:prstGeom>
          <a:noFill/>
        </p:spPr>
        <p:txBody>
          <a:bodyPr wrap="square" rtlCol="0">
            <a:spAutoFit/>
          </a:bodyPr>
          <a:lstStyle/>
          <a:p>
            <a:pPr marL="285750" indent="-285750">
              <a:buFont typeface="Arial" panose="020B0604020202020204" pitchFamily="34" charset="0"/>
              <a:buChar char="•"/>
            </a:pPr>
            <a:r>
              <a:rPr kumimoji="1" lang="en-US" altLang="ja-US" dirty="0"/>
              <a:t>Gravitational Wave Filter</a:t>
            </a:r>
          </a:p>
          <a:p>
            <a:pPr marL="742950" lvl="1" indent="-285750">
              <a:buFont typeface="Arial" panose="020B0604020202020204" pitchFamily="34" charset="0"/>
              <a:buChar char="•"/>
            </a:pPr>
            <a:r>
              <a:rPr kumimoji="1" lang="en-US" altLang="ja-US" dirty="0">
                <a:solidFill>
                  <a:srgbClr val="0432FF"/>
                </a:solidFill>
              </a:rPr>
              <a:t>LVK GCN Notice</a:t>
            </a:r>
            <a:endParaRPr kumimoji="1" lang="ja-US" altLang="en-US" dirty="0">
              <a:solidFill>
                <a:srgbClr val="0432FF"/>
              </a:solidFill>
            </a:endParaRPr>
          </a:p>
        </p:txBody>
      </p:sp>
      <p:sp>
        <p:nvSpPr>
          <p:cNvPr id="9" name="テキスト ボックス 8">
            <a:extLst>
              <a:ext uri="{FF2B5EF4-FFF2-40B4-BE49-F238E27FC236}">
                <a16:creationId xmlns:a16="http://schemas.microsoft.com/office/drawing/2014/main" id="{57D44C4C-94CC-3108-6C8F-5B860CF86839}"/>
              </a:ext>
            </a:extLst>
          </p:cNvPr>
          <p:cNvSpPr txBox="1"/>
          <p:nvPr/>
        </p:nvSpPr>
        <p:spPr>
          <a:xfrm>
            <a:off x="4162704" y="4093222"/>
            <a:ext cx="6100354" cy="2308324"/>
          </a:xfrm>
          <a:prstGeom prst="rect">
            <a:avLst/>
          </a:prstGeom>
          <a:noFill/>
        </p:spPr>
        <p:txBody>
          <a:bodyPr wrap="square">
            <a:spAutoFit/>
          </a:bodyPr>
          <a:lstStyle/>
          <a:p>
            <a:pPr marL="285750" indent="-285750">
              <a:buFont typeface="Arial" panose="020B0604020202020204" pitchFamily="34" charset="0"/>
              <a:buChar char="•"/>
            </a:pPr>
            <a:r>
              <a:rPr kumimoji="1" lang="en-US" altLang="ja-US" dirty="0"/>
              <a:t>Light curve (count rate)</a:t>
            </a:r>
          </a:p>
          <a:p>
            <a:pPr marL="742950" lvl="1" indent="-285750">
              <a:buFont typeface="Arial" panose="020B0604020202020204" pitchFamily="34" charset="0"/>
              <a:buChar char="•"/>
            </a:pPr>
            <a:r>
              <a:rPr kumimoji="1" lang="en-US" altLang="ja-US" dirty="0" err="1">
                <a:solidFill>
                  <a:srgbClr val="0432FF"/>
                </a:solidFill>
              </a:rPr>
              <a:t>GRBAlpha</a:t>
            </a:r>
            <a:endParaRPr kumimoji="1" lang="en-US" altLang="ja-US" dirty="0">
              <a:solidFill>
                <a:srgbClr val="0432FF"/>
              </a:solidFill>
            </a:endParaRPr>
          </a:p>
          <a:p>
            <a:pPr marL="742950" lvl="1" indent="-285750">
              <a:buFont typeface="Arial" panose="020B0604020202020204" pitchFamily="34" charset="0"/>
              <a:buChar char="•"/>
            </a:pPr>
            <a:r>
              <a:rPr kumimoji="1" lang="en-US" altLang="ja-US" dirty="0">
                <a:solidFill>
                  <a:srgbClr val="0432FF"/>
                </a:solidFill>
              </a:rPr>
              <a:t>VZLUSAT-2</a:t>
            </a:r>
          </a:p>
          <a:p>
            <a:pPr marL="742950" lvl="1" indent="-285750">
              <a:buFont typeface="Arial" panose="020B0604020202020204" pitchFamily="34" charset="0"/>
              <a:buChar char="•"/>
            </a:pPr>
            <a:r>
              <a:rPr kumimoji="1" lang="en-US" altLang="ja-US" dirty="0">
                <a:solidFill>
                  <a:srgbClr val="00B050"/>
                </a:solidFill>
              </a:rPr>
              <a:t>Swift/BAT</a:t>
            </a:r>
          </a:p>
          <a:p>
            <a:pPr marL="742950" lvl="1" indent="-285750">
              <a:buFont typeface="Arial" panose="020B0604020202020204" pitchFamily="34" charset="0"/>
              <a:buChar char="•"/>
            </a:pPr>
            <a:r>
              <a:rPr kumimoji="1" lang="en-US" altLang="ja-US" dirty="0">
                <a:solidFill>
                  <a:srgbClr val="00B050"/>
                </a:solidFill>
              </a:rPr>
              <a:t>Fermi/GBM</a:t>
            </a:r>
          </a:p>
          <a:p>
            <a:pPr marL="742950" lvl="1" indent="-285750">
              <a:buFont typeface="Arial" panose="020B0604020202020204" pitchFamily="34" charset="0"/>
              <a:buChar char="•"/>
            </a:pPr>
            <a:r>
              <a:rPr kumimoji="1" lang="en-US" altLang="ja-US" dirty="0">
                <a:solidFill>
                  <a:srgbClr val="00B050"/>
                </a:solidFill>
              </a:rPr>
              <a:t>MAXI/GSC</a:t>
            </a:r>
          </a:p>
          <a:p>
            <a:pPr marL="742950" lvl="1" indent="-285750">
              <a:buFont typeface="Arial" panose="020B0604020202020204" pitchFamily="34" charset="0"/>
              <a:buChar char="•"/>
            </a:pPr>
            <a:r>
              <a:rPr kumimoji="1" lang="en-US" altLang="ja-US" dirty="0">
                <a:solidFill>
                  <a:srgbClr val="00B050"/>
                </a:solidFill>
              </a:rPr>
              <a:t>CALET/GBM</a:t>
            </a:r>
          </a:p>
          <a:p>
            <a:pPr marL="742950" lvl="1" indent="-285750">
              <a:buFont typeface="Arial" panose="020B0604020202020204" pitchFamily="34" charset="0"/>
              <a:buChar char="•"/>
            </a:pPr>
            <a:r>
              <a:rPr kumimoji="1" lang="en-US" altLang="ja-US" dirty="0">
                <a:solidFill>
                  <a:srgbClr val="FF0000"/>
                </a:solidFill>
              </a:rPr>
              <a:t>others</a:t>
            </a:r>
          </a:p>
        </p:txBody>
      </p:sp>
      <p:sp>
        <p:nvSpPr>
          <p:cNvPr id="11" name="テキスト ボックス 10">
            <a:extLst>
              <a:ext uri="{FF2B5EF4-FFF2-40B4-BE49-F238E27FC236}">
                <a16:creationId xmlns:a16="http://schemas.microsoft.com/office/drawing/2014/main" id="{0FC4A588-9F47-8C97-97FA-A5B1DCE31BFD}"/>
              </a:ext>
            </a:extLst>
          </p:cNvPr>
          <p:cNvSpPr txBox="1"/>
          <p:nvPr/>
        </p:nvSpPr>
        <p:spPr>
          <a:xfrm>
            <a:off x="7212881" y="1284050"/>
            <a:ext cx="2859674" cy="2031325"/>
          </a:xfrm>
          <a:prstGeom prst="rect">
            <a:avLst/>
          </a:prstGeom>
          <a:noFill/>
        </p:spPr>
        <p:txBody>
          <a:bodyPr wrap="square">
            <a:spAutoFit/>
          </a:bodyPr>
          <a:lstStyle/>
          <a:p>
            <a:pPr marL="285750" indent="-285750">
              <a:buFont typeface="Arial" panose="020B0604020202020204" pitchFamily="34" charset="0"/>
              <a:buChar char="•"/>
            </a:pPr>
            <a:r>
              <a:rPr kumimoji="1" lang="en-US" altLang="ja-US" dirty="0">
                <a:solidFill>
                  <a:srgbClr val="FF0000"/>
                </a:solidFill>
              </a:rPr>
              <a:t>Catalog</a:t>
            </a:r>
          </a:p>
          <a:p>
            <a:pPr marL="742950" lvl="1" indent="-285750">
              <a:buFont typeface="Arial" panose="020B0604020202020204" pitchFamily="34" charset="0"/>
              <a:buChar char="•"/>
            </a:pPr>
            <a:r>
              <a:rPr kumimoji="1" lang="en-US" altLang="ja-US" dirty="0">
                <a:solidFill>
                  <a:schemeClr val="bg1">
                    <a:lumMod val="50000"/>
                  </a:schemeClr>
                </a:solidFill>
              </a:rPr>
              <a:t>Suzaku WAM</a:t>
            </a:r>
          </a:p>
          <a:p>
            <a:pPr marL="742950" lvl="1" indent="-285750">
              <a:buFont typeface="Arial" panose="020B0604020202020204" pitchFamily="34" charset="0"/>
              <a:buChar char="•"/>
            </a:pPr>
            <a:r>
              <a:rPr kumimoji="1" lang="en-US" altLang="ja-US" dirty="0">
                <a:solidFill>
                  <a:schemeClr val="bg1">
                    <a:lumMod val="50000"/>
                  </a:schemeClr>
                </a:solidFill>
              </a:rPr>
              <a:t>XMM EPIC</a:t>
            </a:r>
          </a:p>
          <a:p>
            <a:pPr marL="742950" lvl="1" indent="-285750">
              <a:buFont typeface="Arial" panose="020B0604020202020204" pitchFamily="34" charset="0"/>
              <a:buChar char="•"/>
            </a:pPr>
            <a:r>
              <a:rPr kumimoji="1" lang="en-US" altLang="ja-US" dirty="0">
                <a:solidFill>
                  <a:schemeClr val="bg1">
                    <a:lumMod val="50000"/>
                  </a:schemeClr>
                </a:solidFill>
              </a:rPr>
              <a:t>MAXI PROG</a:t>
            </a:r>
          </a:p>
          <a:p>
            <a:pPr marL="742950" lvl="1" indent="-285750">
              <a:buFont typeface="Arial" panose="020B0604020202020204" pitchFamily="34" charset="0"/>
              <a:buChar char="•"/>
            </a:pPr>
            <a:r>
              <a:rPr kumimoji="1" lang="en-US" altLang="ja-US" dirty="0">
                <a:solidFill>
                  <a:schemeClr val="bg1">
                    <a:lumMod val="50000"/>
                  </a:schemeClr>
                </a:solidFill>
              </a:rPr>
              <a:t>Swift BAT</a:t>
            </a:r>
          </a:p>
          <a:p>
            <a:pPr marL="742950" lvl="1" indent="-285750">
              <a:buFont typeface="Arial" panose="020B0604020202020204" pitchFamily="34" charset="0"/>
              <a:buChar char="•"/>
            </a:pPr>
            <a:r>
              <a:rPr kumimoji="1" lang="en-US" altLang="ja-US" dirty="0">
                <a:solidFill>
                  <a:schemeClr val="bg1">
                    <a:lumMod val="50000"/>
                  </a:schemeClr>
                </a:solidFill>
              </a:rPr>
              <a:t>Chandra CSC2</a:t>
            </a:r>
          </a:p>
          <a:p>
            <a:pPr marL="742950" lvl="1" indent="-285750">
              <a:buFont typeface="Arial" panose="020B0604020202020204" pitchFamily="34" charset="0"/>
              <a:buChar char="•"/>
            </a:pPr>
            <a:r>
              <a:rPr kumimoji="1" lang="en-US" altLang="ja-US" dirty="0">
                <a:solidFill>
                  <a:schemeClr val="bg1">
                    <a:lumMod val="50000"/>
                  </a:schemeClr>
                </a:solidFill>
              </a:rPr>
              <a:t>Swift XRT</a:t>
            </a:r>
          </a:p>
        </p:txBody>
      </p:sp>
      <p:sp>
        <p:nvSpPr>
          <p:cNvPr id="12" name="テキスト ボックス 11">
            <a:extLst>
              <a:ext uri="{FF2B5EF4-FFF2-40B4-BE49-F238E27FC236}">
                <a16:creationId xmlns:a16="http://schemas.microsoft.com/office/drawing/2014/main" id="{F73F3A13-5DAF-7EDA-C8FA-EAF42096102F}"/>
              </a:ext>
            </a:extLst>
          </p:cNvPr>
          <p:cNvSpPr txBox="1"/>
          <p:nvPr/>
        </p:nvSpPr>
        <p:spPr>
          <a:xfrm>
            <a:off x="9947367" y="370365"/>
            <a:ext cx="2508070" cy="1477328"/>
          </a:xfrm>
          <a:prstGeom prst="rect">
            <a:avLst/>
          </a:prstGeom>
          <a:noFill/>
        </p:spPr>
        <p:txBody>
          <a:bodyPr wrap="square" rtlCol="0">
            <a:spAutoFit/>
          </a:bodyPr>
          <a:lstStyle/>
          <a:p>
            <a:r>
              <a:rPr kumimoji="1" lang="en-US" altLang="ja-US" dirty="0">
                <a:solidFill>
                  <a:srgbClr val="0432FF"/>
                </a:solidFill>
              </a:rPr>
              <a:t>Implemented</a:t>
            </a:r>
          </a:p>
          <a:p>
            <a:r>
              <a:rPr kumimoji="1" lang="en-US" altLang="ja-US" dirty="0">
                <a:solidFill>
                  <a:srgbClr val="00B050"/>
                </a:solidFill>
              </a:rPr>
              <a:t>Implementing</a:t>
            </a:r>
          </a:p>
          <a:p>
            <a:r>
              <a:rPr kumimoji="1" lang="en-US" altLang="ja-US" dirty="0">
                <a:solidFill>
                  <a:srgbClr val="FF0000"/>
                </a:solidFill>
              </a:rPr>
              <a:t>Pending</a:t>
            </a:r>
          </a:p>
          <a:p>
            <a:r>
              <a:rPr kumimoji="1" lang="en-US" altLang="ja-US" dirty="0">
                <a:solidFill>
                  <a:srgbClr val="7030A0"/>
                </a:solidFill>
              </a:rPr>
              <a:t>Under Review</a:t>
            </a:r>
          </a:p>
          <a:p>
            <a:r>
              <a:rPr kumimoji="1" lang="en-US" altLang="ja-US" dirty="0">
                <a:solidFill>
                  <a:schemeClr val="bg1">
                    <a:lumMod val="50000"/>
                  </a:schemeClr>
                </a:solidFill>
              </a:rPr>
              <a:t>Temporal</a:t>
            </a:r>
            <a:endParaRPr kumimoji="1" lang="ja-US" altLang="en-US" dirty="0">
              <a:solidFill>
                <a:schemeClr val="bg1">
                  <a:lumMod val="50000"/>
                </a:schemeClr>
              </a:solidFill>
            </a:endParaRPr>
          </a:p>
        </p:txBody>
      </p:sp>
      <p:sp>
        <p:nvSpPr>
          <p:cNvPr id="13" name="テキスト ボックス 12">
            <a:extLst>
              <a:ext uri="{FF2B5EF4-FFF2-40B4-BE49-F238E27FC236}">
                <a16:creationId xmlns:a16="http://schemas.microsoft.com/office/drawing/2014/main" id="{C00A90C9-B7E4-6B19-D425-E34658CEFFA6}"/>
              </a:ext>
            </a:extLst>
          </p:cNvPr>
          <p:cNvSpPr txBox="1"/>
          <p:nvPr/>
        </p:nvSpPr>
        <p:spPr>
          <a:xfrm>
            <a:off x="7212881" y="3390488"/>
            <a:ext cx="2244634" cy="1200329"/>
          </a:xfrm>
          <a:prstGeom prst="rect">
            <a:avLst/>
          </a:prstGeom>
          <a:noFill/>
        </p:spPr>
        <p:txBody>
          <a:bodyPr wrap="square">
            <a:spAutoFit/>
          </a:bodyPr>
          <a:lstStyle/>
          <a:p>
            <a:pPr marL="285750" indent="-285750">
              <a:buFont typeface="Arial" panose="020B0604020202020204" pitchFamily="34" charset="0"/>
              <a:buChar char="•"/>
            </a:pPr>
            <a:r>
              <a:rPr kumimoji="1" lang="en-US" altLang="ja-US" dirty="0"/>
              <a:t>Light curve (flux)</a:t>
            </a:r>
          </a:p>
          <a:p>
            <a:pPr marL="742950" lvl="1" indent="-285750">
              <a:buFont typeface="Arial" panose="020B0604020202020204" pitchFamily="34" charset="0"/>
              <a:buChar char="•"/>
            </a:pPr>
            <a:r>
              <a:rPr kumimoji="1" lang="en-US" altLang="ja-US" dirty="0">
                <a:solidFill>
                  <a:srgbClr val="FF0000"/>
                </a:solidFill>
              </a:rPr>
              <a:t>MAXI/GSC</a:t>
            </a:r>
          </a:p>
          <a:p>
            <a:pPr marL="742950" lvl="1" indent="-285750">
              <a:buFont typeface="Arial" panose="020B0604020202020204" pitchFamily="34" charset="0"/>
              <a:buChar char="•"/>
            </a:pPr>
            <a:r>
              <a:rPr kumimoji="1" lang="en-US" altLang="ja-US" dirty="0">
                <a:solidFill>
                  <a:srgbClr val="FF0000"/>
                </a:solidFill>
              </a:rPr>
              <a:t>Swift/XRT</a:t>
            </a:r>
          </a:p>
          <a:p>
            <a:pPr marL="742950" lvl="1" indent="-285750">
              <a:buFont typeface="Arial" panose="020B0604020202020204" pitchFamily="34" charset="0"/>
              <a:buChar char="•"/>
            </a:pPr>
            <a:r>
              <a:rPr kumimoji="1" lang="en-US" altLang="ja-US" dirty="0">
                <a:solidFill>
                  <a:srgbClr val="FF0000"/>
                </a:solidFill>
              </a:rPr>
              <a:t>others</a:t>
            </a:r>
          </a:p>
        </p:txBody>
      </p:sp>
    </p:spTree>
    <p:extLst>
      <p:ext uri="{BB962C8B-B14F-4D97-AF65-F5344CB8AC3E}">
        <p14:creationId xmlns:p14="http://schemas.microsoft.com/office/powerpoint/2010/main" val="3729707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B56A70-D53D-C28B-F05D-9ECE207000B6}"/>
              </a:ext>
            </a:extLst>
          </p:cNvPr>
          <p:cNvSpPr>
            <a:spLocks noGrp="1"/>
          </p:cNvSpPr>
          <p:nvPr>
            <p:ph type="title"/>
          </p:nvPr>
        </p:nvSpPr>
        <p:spPr>
          <a:xfrm>
            <a:off x="838200" y="1982304"/>
            <a:ext cx="10515600" cy="1325563"/>
          </a:xfrm>
        </p:spPr>
        <p:txBody>
          <a:bodyPr>
            <a:normAutofit fontScale="90000"/>
          </a:bodyPr>
          <a:lstStyle/>
          <a:p>
            <a:pPr algn="ctr"/>
            <a:r>
              <a:rPr kumimoji="1" lang="en-US" altLang="ja-US" dirty="0"/>
              <a:t>Multi-messenger Observation </a:t>
            </a:r>
            <a:br>
              <a:rPr kumimoji="1" lang="en-US" altLang="ja-US" dirty="0"/>
            </a:br>
            <a:r>
              <a:rPr kumimoji="1" lang="en-US" altLang="ja-US" dirty="0"/>
              <a:t>Database &amp; Viewer User’s manual </a:t>
            </a:r>
            <a:br>
              <a:rPr kumimoji="1" lang="en-US" altLang="ja-US" dirty="0"/>
            </a:br>
            <a:r>
              <a:rPr kumimoji="1" lang="en-US" altLang="ja-US" dirty="0"/>
              <a:t>ver. </a:t>
            </a:r>
            <a:r>
              <a:rPr kumimoji="1" lang="en-US" altLang="ja-US" sz="4400" dirty="0"/>
              <a:t>241117</a:t>
            </a:r>
            <a:endParaRPr kumimoji="1" lang="ja-US" altLang="en-US" dirty="0"/>
          </a:p>
        </p:txBody>
      </p:sp>
      <p:sp>
        <p:nvSpPr>
          <p:cNvPr id="4" name="タイトル 1">
            <a:extLst>
              <a:ext uri="{FF2B5EF4-FFF2-40B4-BE49-F238E27FC236}">
                <a16:creationId xmlns:a16="http://schemas.microsoft.com/office/drawing/2014/main" id="{7A1532E1-EE3B-D8F2-E88F-AE341B3659DF}"/>
              </a:ext>
            </a:extLst>
          </p:cNvPr>
          <p:cNvSpPr txBox="1">
            <a:spLocks/>
          </p:cNvSpPr>
          <p:nvPr/>
        </p:nvSpPr>
        <p:spPr>
          <a:xfrm>
            <a:off x="650285" y="35916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ja-US" sz="2800" dirty="0"/>
              <a:t>Yuta Kawakubo (Aoyama </a:t>
            </a:r>
            <a:r>
              <a:rPr kumimoji="1" lang="en-US" altLang="ja-US" sz="2800" dirty="0" err="1"/>
              <a:t>Gakuin</a:t>
            </a:r>
            <a:r>
              <a:rPr kumimoji="1" lang="en-US" altLang="ja-US" sz="2800" dirty="0"/>
              <a:t> University)</a:t>
            </a:r>
          </a:p>
        </p:txBody>
      </p:sp>
      <p:sp>
        <p:nvSpPr>
          <p:cNvPr id="5" name="スライド番号プレースホルダー 4">
            <a:extLst>
              <a:ext uri="{FF2B5EF4-FFF2-40B4-BE49-F238E27FC236}">
                <a16:creationId xmlns:a16="http://schemas.microsoft.com/office/drawing/2014/main" id="{4A252D05-E152-CE47-3A28-466153896B02}"/>
              </a:ext>
            </a:extLst>
          </p:cNvPr>
          <p:cNvSpPr>
            <a:spLocks noGrp="1"/>
          </p:cNvSpPr>
          <p:nvPr>
            <p:ph type="sldNum" sz="quarter" idx="12"/>
          </p:nvPr>
        </p:nvSpPr>
        <p:spPr/>
        <p:txBody>
          <a:bodyPr/>
          <a:lstStyle/>
          <a:p>
            <a:fld id="{A63DBE77-1D71-C64A-B169-893A17CDA6C2}" type="slidenum">
              <a:rPr kumimoji="1" lang="ja-US" altLang="en-US" smtClean="0"/>
              <a:t>17</a:t>
            </a:fld>
            <a:endParaRPr kumimoji="1" lang="ja-US" altLang="en-US"/>
          </a:p>
        </p:txBody>
      </p:sp>
    </p:spTree>
    <p:extLst>
      <p:ext uri="{BB962C8B-B14F-4D97-AF65-F5344CB8AC3E}">
        <p14:creationId xmlns:p14="http://schemas.microsoft.com/office/powerpoint/2010/main" val="708364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0E6B84-66D6-3D31-BA48-224BBD71D6DC}"/>
              </a:ext>
            </a:extLst>
          </p:cNvPr>
          <p:cNvSpPr>
            <a:spLocks noGrp="1"/>
          </p:cNvSpPr>
          <p:nvPr>
            <p:ph type="title"/>
          </p:nvPr>
        </p:nvSpPr>
        <p:spPr>
          <a:xfrm>
            <a:off x="0" y="-320673"/>
            <a:ext cx="12192000" cy="1325563"/>
          </a:xfrm>
        </p:spPr>
        <p:txBody>
          <a:bodyPr/>
          <a:lstStyle/>
          <a:p>
            <a:pPr algn="ctr"/>
            <a:r>
              <a:rPr kumimoji="1" lang="en-US" altLang="ja-US" dirty="0"/>
              <a:t>Top page (Viewer): </a:t>
            </a:r>
            <a:r>
              <a:rPr kumimoji="1" lang="en-US" altLang="ja-US" dirty="0">
                <a:hlinkClick r:id="rId2"/>
              </a:rPr>
              <a:t>http://mma.phys.aoyama.ac.jp</a:t>
            </a:r>
            <a:endParaRPr kumimoji="1" lang="ja-US" altLang="en-US" dirty="0"/>
          </a:p>
        </p:txBody>
      </p:sp>
      <p:pic>
        <p:nvPicPr>
          <p:cNvPr id="9" name="図 8">
            <a:extLst>
              <a:ext uri="{FF2B5EF4-FFF2-40B4-BE49-F238E27FC236}">
                <a16:creationId xmlns:a16="http://schemas.microsoft.com/office/drawing/2014/main" id="{9BC430A1-E4FB-0BB8-1810-3AAB83660192}"/>
              </a:ext>
            </a:extLst>
          </p:cNvPr>
          <p:cNvPicPr>
            <a:picLocks noChangeAspect="1"/>
          </p:cNvPicPr>
          <p:nvPr/>
        </p:nvPicPr>
        <p:blipFill>
          <a:blip r:embed="rId3"/>
          <a:srcRect/>
          <a:stretch/>
        </p:blipFill>
        <p:spPr>
          <a:xfrm>
            <a:off x="89208" y="776481"/>
            <a:ext cx="12021015" cy="5954100"/>
          </a:xfrm>
          <a:prstGeom prst="rect">
            <a:avLst/>
          </a:prstGeom>
        </p:spPr>
      </p:pic>
      <p:sp>
        <p:nvSpPr>
          <p:cNvPr id="3" name="スライド番号プレースホルダー 2">
            <a:extLst>
              <a:ext uri="{FF2B5EF4-FFF2-40B4-BE49-F238E27FC236}">
                <a16:creationId xmlns:a16="http://schemas.microsoft.com/office/drawing/2014/main" id="{CDF0BECB-C14E-E2FB-6C26-6C7F4A770D97}"/>
              </a:ext>
            </a:extLst>
          </p:cNvPr>
          <p:cNvSpPr>
            <a:spLocks noGrp="1"/>
          </p:cNvSpPr>
          <p:nvPr>
            <p:ph type="sldNum" sz="quarter" idx="12"/>
          </p:nvPr>
        </p:nvSpPr>
        <p:spPr/>
        <p:txBody>
          <a:bodyPr/>
          <a:lstStyle/>
          <a:p>
            <a:fld id="{A63DBE77-1D71-C64A-B169-893A17CDA6C2}" type="slidenum">
              <a:rPr kumimoji="1" lang="ja-US" altLang="en-US" smtClean="0"/>
              <a:t>18</a:t>
            </a:fld>
            <a:endParaRPr kumimoji="1" lang="ja-US" altLang="en-US"/>
          </a:p>
        </p:txBody>
      </p:sp>
    </p:spTree>
    <p:extLst>
      <p:ext uri="{BB962C8B-B14F-4D97-AF65-F5344CB8AC3E}">
        <p14:creationId xmlns:p14="http://schemas.microsoft.com/office/powerpoint/2010/main" val="730722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9BC430A1-E4FB-0BB8-1810-3AAB83660192}"/>
              </a:ext>
            </a:extLst>
          </p:cNvPr>
          <p:cNvPicPr>
            <a:picLocks noChangeAspect="1"/>
          </p:cNvPicPr>
          <p:nvPr/>
        </p:nvPicPr>
        <p:blipFill>
          <a:blip r:embed="rId2"/>
          <a:srcRect/>
          <a:stretch/>
        </p:blipFill>
        <p:spPr>
          <a:xfrm>
            <a:off x="89208" y="776481"/>
            <a:ext cx="12021015" cy="5954100"/>
          </a:xfrm>
          <a:prstGeom prst="rect">
            <a:avLst/>
          </a:prstGeom>
        </p:spPr>
      </p:pic>
      <p:sp>
        <p:nvSpPr>
          <p:cNvPr id="5" name="タイトル 1">
            <a:extLst>
              <a:ext uri="{FF2B5EF4-FFF2-40B4-BE49-F238E27FC236}">
                <a16:creationId xmlns:a16="http://schemas.microsoft.com/office/drawing/2014/main" id="{2B320D64-82A0-DE0A-085D-BB76F493AEC7}"/>
              </a:ext>
            </a:extLst>
          </p:cNvPr>
          <p:cNvSpPr>
            <a:spLocks noGrp="1"/>
          </p:cNvSpPr>
          <p:nvPr>
            <p:ph type="title"/>
          </p:nvPr>
        </p:nvSpPr>
        <p:spPr>
          <a:xfrm>
            <a:off x="838200" y="-217882"/>
            <a:ext cx="10515600" cy="1325563"/>
          </a:xfrm>
        </p:spPr>
        <p:txBody>
          <a:bodyPr/>
          <a:lstStyle/>
          <a:p>
            <a:pPr algn="ctr"/>
            <a:r>
              <a:rPr kumimoji="1" lang="en-US" altLang="ja-US" dirty="0"/>
              <a:t>Button Usage</a:t>
            </a:r>
            <a:endParaRPr kumimoji="1" lang="ja-US" altLang="en-US" dirty="0"/>
          </a:p>
        </p:txBody>
      </p:sp>
      <p:sp>
        <p:nvSpPr>
          <p:cNvPr id="6" name="正方形/長方形 5">
            <a:extLst>
              <a:ext uri="{FF2B5EF4-FFF2-40B4-BE49-F238E27FC236}">
                <a16:creationId xmlns:a16="http://schemas.microsoft.com/office/drawing/2014/main" id="{B4DA5EAC-B220-B96A-9AB3-CC57D803D984}"/>
              </a:ext>
            </a:extLst>
          </p:cNvPr>
          <p:cNvSpPr/>
          <p:nvPr/>
        </p:nvSpPr>
        <p:spPr>
          <a:xfrm>
            <a:off x="1639954" y="1013599"/>
            <a:ext cx="679419" cy="247440"/>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8" name="テキスト ボックス 7">
            <a:extLst>
              <a:ext uri="{FF2B5EF4-FFF2-40B4-BE49-F238E27FC236}">
                <a16:creationId xmlns:a16="http://schemas.microsoft.com/office/drawing/2014/main" id="{E8087B0E-BDD2-4772-3042-237C2B0E352B}"/>
              </a:ext>
            </a:extLst>
          </p:cNvPr>
          <p:cNvSpPr txBox="1"/>
          <p:nvPr/>
        </p:nvSpPr>
        <p:spPr>
          <a:xfrm>
            <a:off x="1939075" y="521293"/>
            <a:ext cx="2056455" cy="307777"/>
          </a:xfrm>
          <a:prstGeom prst="rect">
            <a:avLst/>
          </a:prstGeom>
          <a:noFill/>
        </p:spPr>
        <p:txBody>
          <a:bodyPr wrap="square" rtlCol="0">
            <a:spAutoFit/>
          </a:bodyPr>
          <a:lstStyle/>
          <a:p>
            <a:r>
              <a:rPr kumimoji="1" lang="en-US" altLang="ja-US" sz="1400" dirty="0">
                <a:solidFill>
                  <a:srgbClr val="00B050"/>
                </a:solidFill>
              </a:rPr>
              <a:t>Switching coordinates</a:t>
            </a:r>
            <a:endParaRPr kumimoji="1" lang="ja-US" altLang="en-US" sz="1400" dirty="0">
              <a:solidFill>
                <a:srgbClr val="00B050"/>
              </a:solidFill>
            </a:endParaRPr>
          </a:p>
        </p:txBody>
      </p:sp>
      <p:sp>
        <p:nvSpPr>
          <p:cNvPr id="10" name="正方形/長方形 9">
            <a:extLst>
              <a:ext uri="{FF2B5EF4-FFF2-40B4-BE49-F238E27FC236}">
                <a16:creationId xmlns:a16="http://schemas.microsoft.com/office/drawing/2014/main" id="{431D7791-9D7A-8E6A-D7C6-0429E5CF9E99}"/>
              </a:ext>
            </a:extLst>
          </p:cNvPr>
          <p:cNvSpPr/>
          <p:nvPr/>
        </p:nvSpPr>
        <p:spPr>
          <a:xfrm>
            <a:off x="2613991" y="1008203"/>
            <a:ext cx="1381539" cy="247440"/>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00B0F0"/>
              </a:solidFill>
            </a:endParaRPr>
          </a:p>
        </p:txBody>
      </p:sp>
      <p:sp>
        <p:nvSpPr>
          <p:cNvPr id="11" name="テキスト ボックス 10">
            <a:extLst>
              <a:ext uri="{FF2B5EF4-FFF2-40B4-BE49-F238E27FC236}">
                <a16:creationId xmlns:a16="http://schemas.microsoft.com/office/drawing/2014/main" id="{3C9E1070-56B4-1E34-D6AB-4F41E5134F6E}"/>
              </a:ext>
            </a:extLst>
          </p:cNvPr>
          <p:cNvSpPr txBox="1"/>
          <p:nvPr/>
        </p:nvSpPr>
        <p:spPr>
          <a:xfrm>
            <a:off x="4018229" y="1009788"/>
            <a:ext cx="5559780" cy="307777"/>
          </a:xfrm>
          <a:prstGeom prst="rect">
            <a:avLst/>
          </a:prstGeom>
          <a:noFill/>
        </p:spPr>
        <p:txBody>
          <a:bodyPr wrap="square" rtlCol="0">
            <a:spAutoFit/>
          </a:bodyPr>
          <a:lstStyle/>
          <a:p>
            <a:r>
              <a:rPr kumimoji="1" lang="en-US" altLang="ja-US" sz="1400" dirty="0">
                <a:solidFill>
                  <a:srgbClr val="00B0F0"/>
                </a:solidFill>
              </a:rPr>
              <a:t>Setting the central position of  Viewer</a:t>
            </a:r>
            <a:endParaRPr kumimoji="1" lang="ja-US" altLang="en-US" sz="1400" dirty="0">
              <a:solidFill>
                <a:srgbClr val="00B0F0"/>
              </a:solidFill>
            </a:endParaRPr>
          </a:p>
        </p:txBody>
      </p:sp>
      <p:sp>
        <p:nvSpPr>
          <p:cNvPr id="12" name="正方形/長方形 11">
            <a:extLst>
              <a:ext uri="{FF2B5EF4-FFF2-40B4-BE49-F238E27FC236}">
                <a16:creationId xmlns:a16="http://schemas.microsoft.com/office/drawing/2014/main" id="{5F620142-2C16-F27D-0250-3FC1A328B1F7}"/>
              </a:ext>
            </a:extLst>
          </p:cNvPr>
          <p:cNvSpPr/>
          <p:nvPr/>
        </p:nvSpPr>
        <p:spPr>
          <a:xfrm>
            <a:off x="2379009" y="1014805"/>
            <a:ext cx="175347" cy="247440"/>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00B050"/>
              </a:solidFill>
            </a:endParaRPr>
          </a:p>
        </p:txBody>
      </p:sp>
      <p:sp>
        <p:nvSpPr>
          <p:cNvPr id="13" name="テキスト ボックス 12">
            <a:extLst>
              <a:ext uri="{FF2B5EF4-FFF2-40B4-BE49-F238E27FC236}">
                <a16:creationId xmlns:a16="http://schemas.microsoft.com/office/drawing/2014/main" id="{4CCFE80F-2575-672C-6752-7C8C384A4555}"/>
              </a:ext>
            </a:extLst>
          </p:cNvPr>
          <p:cNvSpPr txBox="1"/>
          <p:nvPr/>
        </p:nvSpPr>
        <p:spPr>
          <a:xfrm>
            <a:off x="2379009" y="1280887"/>
            <a:ext cx="3399183" cy="307777"/>
          </a:xfrm>
          <a:prstGeom prst="rect">
            <a:avLst/>
          </a:prstGeom>
          <a:noFill/>
        </p:spPr>
        <p:txBody>
          <a:bodyPr wrap="square" rtlCol="0">
            <a:spAutoFit/>
          </a:bodyPr>
          <a:lstStyle/>
          <a:p>
            <a:r>
              <a:rPr kumimoji="1" lang="en-US" altLang="ja-US" sz="1400" dirty="0">
                <a:solidFill>
                  <a:schemeClr val="accent2"/>
                </a:solidFill>
              </a:rPr>
              <a:t>Copy coordinates to your clipboard</a:t>
            </a:r>
            <a:endParaRPr kumimoji="1" lang="ja-US" altLang="en-US" sz="1400" dirty="0">
              <a:solidFill>
                <a:schemeClr val="accent2"/>
              </a:solidFill>
            </a:endParaRPr>
          </a:p>
        </p:txBody>
      </p:sp>
      <p:sp>
        <p:nvSpPr>
          <p:cNvPr id="14" name="正方形/長方形 13">
            <a:extLst>
              <a:ext uri="{FF2B5EF4-FFF2-40B4-BE49-F238E27FC236}">
                <a16:creationId xmlns:a16="http://schemas.microsoft.com/office/drawing/2014/main" id="{9DF44EAB-4CFF-5AB4-50FA-4D0BD09A9E0A}"/>
              </a:ext>
            </a:extLst>
          </p:cNvPr>
          <p:cNvSpPr/>
          <p:nvPr/>
        </p:nvSpPr>
        <p:spPr>
          <a:xfrm>
            <a:off x="1684682" y="2018080"/>
            <a:ext cx="293205" cy="247440"/>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FFFF00"/>
              </a:solidFill>
            </a:endParaRPr>
          </a:p>
        </p:txBody>
      </p:sp>
      <p:sp>
        <p:nvSpPr>
          <p:cNvPr id="15" name="テキスト ボックス 14">
            <a:extLst>
              <a:ext uri="{FF2B5EF4-FFF2-40B4-BE49-F238E27FC236}">
                <a16:creationId xmlns:a16="http://schemas.microsoft.com/office/drawing/2014/main" id="{E94C8813-425A-5FCF-F570-4709BC7F3E09}"/>
              </a:ext>
            </a:extLst>
          </p:cNvPr>
          <p:cNvSpPr txBox="1"/>
          <p:nvPr/>
        </p:nvSpPr>
        <p:spPr>
          <a:xfrm>
            <a:off x="1977888" y="2011402"/>
            <a:ext cx="1808922" cy="307777"/>
          </a:xfrm>
          <a:prstGeom prst="rect">
            <a:avLst/>
          </a:prstGeom>
          <a:noFill/>
        </p:spPr>
        <p:txBody>
          <a:bodyPr wrap="square" rtlCol="0">
            <a:spAutoFit/>
          </a:bodyPr>
          <a:lstStyle/>
          <a:p>
            <a:r>
              <a:rPr kumimoji="1" lang="en-US" altLang="ja-US" sz="1400" dirty="0">
                <a:solidFill>
                  <a:srgbClr val="FFFF00"/>
                </a:solidFill>
              </a:rPr>
              <a:t>Turn on / off grid</a:t>
            </a:r>
            <a:endParaRPr kumimoji="1" lang="ja-US" altLang="en-US" sz="1400" dirty="0">
              <a:solidFill>
                <a:srgbClr val="FFFF00"/>
              </a:solidFill>
            </a:endParaRPr>
          </a:p>
        </p:txBody>
      </p:sp>
      <p:sp>
        <p:nvSpPr>
          <p:cNvPr id="16" name="正方形/長方形 15">
            <a:extLst>
              <a:ext uri="{FF2B5EF4-FFF2-40B4-BE49-F238E27FC236}">
                <a16:creationId xmlns:a16="http://schemas.microsoft.com/office/drawing/2014/main" id="{D90CD256-2538-BBBC-F23C-C27BEF8A55D9}"/>
              </a:ext>
            </a:extLst>
          </p:cNvPr>
          <p:cNvSpPr/>
          <p:nvPr/>
        </p:nvSpPr>
        <p:spPr>
          <a:xfrm>
            <a:off x="10096478" y="987722"/>
            <a:ext cx="445628" cy="247440"/>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FFFF00"/>
              </a:solidFill>
            </a:endParaRPr>
          </a:p>
        </p:txBody>
      </p:sp>
      <p:sp>
        <p:nvSpPr>
          <p:cNvPr id="17" name="テキスト ボックス 16">
            <a:extLst>
              <a:ext uri="{FF2B5EF4-FFF2-40B4-BE49-F238E27FC236}">
                <a16:creationId xmlns:a16="http://schemas.microsoft.com/office/drawing/2014/main" id="{21CD1302-00B4-EE62-57D2-C1E4B2A152E2}"/>
              </a:ext>
            </a:extLst>
          </p:cNvPr>
          <p:cNvSpPr txBox="1"/>
          <p:nvPr/>
        </p:nvSpPr>
        <p:spPr>
          <a:xfrm>
            <a:off x="9589097" y="477487"/>
            <a:ext cx="2123932" cy="307777"/>
          </a:xfrm>
          <a:prstGeom prst="rect">
            <a:avLst/>
          </a:prstGeom>
          <a:noFill/>
        </p:spPr>
        <p:txBody>
          <a:bodyPr wrap="square" rtlCol="0">
            <a:spAutoFit/>
          </a:bodyPr>
          <a:lstStyle/>
          <a:p>
            <a:r>
              <a:rPr kumimoji="1" lang="en-US" altLang="ja-US" sz="1400" dirty="0">
                <a:solidFill>
                  <a:srgbClr val="7030A0"/>
                </a:solidFill>
              </a:rPr>
              <a:t>Switching Projection</a:t>
            </a:r>
            <a:endParaRPr kumimoji="1" lang="ja-US" altLang="en-US" sz="1400" dirty="0">
              <a:solidFill>
                <a:srgbClr val="7030A0"/>
              </a:solidFill>
            </a:endParaRPr>
          </a:p>
        </p:txBody>
      </p:sp>
      <p:sp>
        <p:nvSpPr>
          <p:cNvPr id="18" name="正方形/長方形 17">
            <a:extLst>
              <a:ext uri="{FF2B5EF4-FFF2-40B4-BE49-F238E27FC236}">
                <a16:creationId xmlns:a16="http://schemas.microsoft.com/office/drawing/2014/main" id="{5A94DD58-3051-3802-6D4B-62F0FFD1F962}"/>
              </a:ext>
            </a:extLst>
          </p:cNvPr>
          <p:cNvSpPr/>
          <p:nvPr/>
        </p:nvSpPr>
        <p:spPr>
          <a:xfrm>
            <a:off x="10591801" y="987325"/>
            <a:ext cx="291547" cy="247440"/>
          </a:xfrm>
          <a:prstGeom prst="rect">
            <a:avLst/>
          </a:prstGeom>
          <a:noFill/>
          <a:ln w="38100">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FFFF00"/>
              </a:solidFill>
            </a:endParaRPr>
          </a:p>
        </p:txBody>
      </p:sp>
      <p:sp>
        <p:nvSpPr>
          <p:cNvPr id="19" name="テキスト ボックス 18">
            <a:extLst>
              <a:ext uri="{FF2B5EF4-FFF2-40B4-BE49-F238E27FC236}">
                <a16:creationId xmlns:a16="http://schemas.microsoft.com/office/drawing/2014/main" id="{86013FDD-4EA0-A19D-B81F-D01FA59D1D17}"/>
              </a:ext>
            </a:extLst>
          </p:cNvPr>
          <p:cNvSpPr txBox="1"/>
          <p:nvPr/>
        </p:nvSpPr>
        <p:spPr>
          <a:xfrm>
            <a:off x="9927772" y="1282446"/>
            <a:ext cx="1120052" cy="307777"/>
          </a:xfrm>
          <a:prstGeom prst="rect">
            <a:avLst/>
          </a:prstGeom>
          <a:noFill/>
          <a:ln>
            <a:noFill/>
          </a:ln>
        </p:spPr>
        <p:txBody>
          <a:bodyPr wrap="square" rtlCol="0">
            <a:spAutoFit/>
          </a:bodyPr>
          <a:lstStyle/>
          <a:p>
            <a:r>
              <a:rPr kumimoji="1" lang="en-US" altLang="ja-US" sz="1400" dirty="0">
                <a:solidFill>
                  <a:schemeClr val="accent5">
                    <a:lumMod val="20000"/>
                    <a:lumOff val="80000"/>
                  </a:schemeClr>
                </a:solidFill>
              </a:rPr>
              <a:t>Full screen </a:t>
            </a:r>
            <a:endParaRPr kumimoji="1" lang="ja-US" altLang="en-US" sz="1400" dirty="0">
              <a:solidFill>
                <a:schemeClr val="accent5">
                  <a:lumMod val="20000"/>
                  <a:lumOff val="80000"/>
                </a:schemeClr>
              </a:solidFill>
            </a:endParaRPr>
          </a:p>
        </p:txBody>
      </p:sp>
      <p:sp>
        <p:nvSpPr>
          <p:cNvPr id="21" name="テキスト ボックス 20">
            <a:extLst>
              <a:ext uri="{FF2B5EF4-FFF2-40B4-BE49-F238E27FC236}">
                <a16:creationId xmlns:a16="http://schemas.microsoft.com/office/drawing/2014/main" id="{CA346E74-DF78-28F7-30BE-50931354159E}"/>
              </a:ext>
            </a:extLst>
          </p:cNvPr>
          <p:cNvSpPr txBox="1"/>
          <p:nvPr/>
        </p:nvSpPr>
        <p:spPr>
          <a:xfrm>
            <a:off x="3679013" y="3352523"/>
            <a:ext cx="4198357" cy="307777"/>
          </a:xfrm>
          <a:prstGeom prst="rect">
            <a:avLst/>
          </a:prstGeom>
          <a:noFill/>
        </p:spPr>
        <p:txBody>
          <a:bodyPr wrap="square" rtlCol="0">
            <a:spAutoFit/>
          </a:bodyPr>
          <a:lstStyle/>
          <a:p>
            <a:pPr algn="ctr"/>
            <a:r>
              <a:rPr kumimoji="1" lang="en-US" altLang="ja-US" sz="1400" dirty="0">
                <a:solidFill>
                  <a:schemeClr val="bg1">
                    <a:lumMod val="85000"/>
                  </a:schemeClr>
                </a:solidFill>
              </a:rPr>
              <a:t>Zoom in / out by scrolling</a:t>
            </a:r>
          </a:p>
        </p:txBody>
      </p:sp>
      <p:sp>
        <p:nvSpPr>
          <p:cNvPr id="22" name="正方形/長方形 21">
            <a:extLst>
              <a:ext uri="{FF2B5EF4-FFF2-40B4-BE49-F238E27FC236}">
                <a16:creationId xmlns:a16="http://schemas.microsoft.com/office/drawing/2014/main" id="{C82F5EAA-353E-B3DD-EFF6-DA4DA19BF2F6}"/>
              </a:ext>
            </a:extLst>
          </p:cNvPr>
          <p:cNvSpPr/>
          <p:nvPr/>
        </p:nvSpPr>
        <p:spPr>
          <a:xfrm>
            <a:off x="986623" y="765425"/>
            <a:ext cx="445628" cy="24744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00B050"/>
              </a:solidFill>
            </a:endParaRPr>
          </a:p>
        </p:txBody>
      </p:sp>
      <p:sp>
        <p:nvSpPr>
          <p:cNvPr id="23" name="正方形/長方形 22">
            <a:extLst>
              <a:ext uri="{FF2B5EF4-FFF2-40B4-BE49-F238E27FC236}">
                <a16:creationId xmlns:a16="http://schemas.microsoft.com/office/drawing/2014/main" id="{6E3C3A5C-9AE4-61E9-2C23-12BCCF0D091F}"/>
              </a:ext>
            </a:extLst>
          </p:cNvPr>
          <p:cNvSpPr/>
          <p:nvPr/>
        </p:nvSpPr>
        <p:spPr>
          <a:xfrm>
            <a:off x="204027" y="765425"/>
            <a:ext cx="507438" cy="24744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FF0000"/>
              </a:solidFill>
            </a:endParaRPr>
          </a:p>
        </p:txBody>
      </p:sp>
      <p:sp>
        <p:nvSpPr>
          <p:cNvPr id="24" name="テキスト ボックス 23">
            <a:extLst>
              <a:ext uri="{FF2B5EF4-FFF2-40B4-BE49-F238E27FC236}">
                <a16:creationId xmlns:a16="http://schemas.microsoft.com/office/drawing/2014/main" id="{0971FBD1-9174-6718-04DA-242AE6F683C6}"/>
              </a:ext>
            </a:extLst>
          </p:cNvPr>
          <p:cNvSpPr txBox="1"/>
          <p:nvPr/>
        </p:nvSpPr>
        <p:spPr>
          <a:xfrm>
            <a:off x="12213" y="238866"/>
            <a:ext cx="2123932" cy="523220"/>
          </a:xfrm>
          <a:prstGeom prst="rect">
            <a:avLst/>
          </a:prstGeom>
          <a:noFill/>
        </p:spPr>
        <p:txBody>
          <a:bodyPr wrap="square" rtlCol="0">
            <a:spAutoFit/>
          </a:bodyPr>
          <a:lstStyle/>
          <a:p>
            <a:r>
              <a:rPr kumimoji="1" lang="en-US" altLang="ja-US" sz="1400" dirty="0">
                <a:solidFill>
                  <a:srgbClr val="FF0000"/>
                </a:solidFill>
              </a:rPr>
              <a:t>Switching between </a:t>
            </a:r>
          </a:p>
          <a:p>
            <a:r>
              <a:rPr kumimoji="1" lang="en-US" altLang="ja-US" sz="1400" dirty="0">
                <a:solidFill>
                  <a:srgbClr val="FF0000"/>
                </a:solidFill>
              </a:rPr>
              <a:t>Viewer  &amp; Object Search</a:t>
            </a:r>
            <a:endParaRPr kumimoji="1" lang="ja-US" altLang="en-US" sz="1400" dirty="0">
              <a:solidFill>
                <a:srgbClr val="FF0000"/>
              </a:solidFill>
            </a:endParaRPr>
          </a:p>
        </p:txBody>
      </p:sp>
      <p:sp>
        <p:nvSpPr>
          <p:cNvPr id="2" name="スライド番号プレースホルダー 1">
            <a:extLst>
              <a:ext uri="{FF2B5EF4-FFF2-40B4-BE49-F238E27FC236}">
                <a16:creationId xmlns:a16="http://schemas.microsoft.com/office/drawing/2014/main" id="{FAD9B249-5F5C-AF13-05A9-91FB9F238AAD}"/>
              </a:ext>
            </a:extLst>
          </p:cNvPr>
          <p:cNvSpPr>
            <a:spLocks noGrp="1"/>
          </p:cNvSpPr>
          <p:nvPr>
            <p:ph type="sldNum" sz="quarter" idx="12"/>
          </p:nvPr>
        </p:nvSpPr>
        <p:spPr/>
        <p:txBody>
          <a:bodyPr/>
          <a:lstStyle/>
          <a:p>
            <a:fld id="{A63DBE77-1D71-C64A-B169-893A17CDA6C2}" type="slidenum">
              <a:rPr kumimoji="1" lang="ja-US" altLang="en-US" smtClean="0"/>
              <a:t>19</a:t>
            </a:fld>
            <a:endParaRPr kumimoji="1" lang="ja-US" altLang="en-US"/>
          </a:p>
        </p:txBody>
      </p:sp>
      <p:sp>
        <p:nvSpPr>
          <p:cNvPr id="3" name="正方形/長方形 2">
            <a:extLst>
              <a:ext uri="{FF2B5EF4-FFF2-40B4-BE49-F238E27FC236}">
                <a16:creationId xmlns:a16="http://schemas.microsoft.com/office/drawing/2014/main" id="{59F18650-7317-2D71-CE8A-57040F2A1EB9}"/>
              </a:ext>
            </a:extLst>
          </p:cNvPr>
          <p:cNvSpPr/>
          <p:nvPr/>
        </p:nvSpPr>
        <p:spPr>
          <a:xfrm>
            <a:off x="1693538" y="1308572"/>
            <a:ext cx="293205" cy="24744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FFFF00"/>
              </a:solidFill>
            </a:endParaRPr>
          </a:p>
        </p:txBody>
      </p:sp>
      <p:sp>
        <p:nvSpPr>
          <p:cNvPr id="4" name="テキスト ボックス 3">
            <a:extLst>
              <a:ext uri="{FF2B5EF4-FFF2-40B4-BE49-F238E27FC236}">
                <a16:creationId xmlns:a16="http://schemas.microsoft.com/office/drawing/2014/main" id="{F63FE12A-48D1-707E-A073-C72767E0C3F0}"/>
              </a:ext>
            </a:extLst>
          </p:cNvPr>
          <p:cNvSpPr txBox="1"/>
          <p:nvPr/>
        </p:nvSpPr>
        <p:spPr>
          <a:xfrm>
            <a:off x="1717103" y="1576031"/>
            <a:ext cx="4198357" cy="307777"/>
          </a:xfrm>
          <a:prstGeom prst="rect">
            <a:avLst/>
          </a:prstGeom>
          <a:noFill/>
        </p:spPr>
        <p:txBody>
          <a:bodyPr wrap="square" rtlCol="0">
            <a:spAutoFit/>
          </a:bodyPr>
          <a:lstStyle/>
          <a:p>
            <a:r>
              <a:rPr kumimoji="1" lang="en-US" altLang="ja-US" sz="1400" dirty="0">
                <a:solidFill>
                  <a:srgbClr val="FFC000"/>
                </a:solidFill>
              </a:rPr>
              <a:t>Layer control (Change or Add surveys and  catalogs)</a:t>
            </a:r>
            <a:endParaRPr kumimoji="1" lang="ja-US" altLang="en-US" sz="1400" dirty="0">
              <a:solidFill>
                <a:srgbClr val="FFC000"/>
              </a:solidFill>
            </a:endParaRPr>
          </a:p>
        </p:txBody>
      </p:sp>
    </p:spTree>
    <p:extLst>
      <p:ext uri="{BB962C8B-B14F-4D97-AF65-F5344CB8AC3E}">
        <p14:creationId xmlns:p14="http://schemas.microsoft.com/office/powerpoint/2010/main" val="954750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C70DC-B5AB-2B23-8792-D648A6D73DA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8D8632C-3F09-F11A-005A-4E2388BF807B}"/>
              </a:ext>
            </a:extLst>
          </p:cNvPr>
          <p:cNvSpPr>
            <a:spLocks noGrp="1"/>
          </p:cNvSpPr>
          <p:nvPr>
            <p:ph type="title"/>
          </p:nvPr>
        </p:nvSpPr>
        <p:spPr>
          <a:xfrm>
            <a:off x="42405" y="-334345"/>
            <a:ext cx="12107190" cy="1325563"/>
          </a:xfrm>
        </p:spPr>
        <p:txBody>
          <a:bodyPr>
            <a:normAutofit/>
          </a:bodyPr>
          <a:lstStyle/>
          <a:p>
            <a:pPr algn="ctr"/>
            <a:r>
              <a:rPr kumimoji="1" lang="en-US" altLang="ja-US" sz="4000" dirty="0"/>
              <a:t>Multi-messenger observation Database &amp; Viewer </a:t>
            </a:r>
            <a:endParaRPr kumimoji="1" lang="ja-US" altLang="en-US" sz="4000" dirty="0"/>
          </a:p>
        </p:txBody>
      </p:sp>
      <p:sp>
        <p:nvSpPr>
          <p:cNvPr id="4" name="スライド番号プレースホルダー 3">
            <a:extLst>
              <a:ext uri="{FF2B5EF4-FFF2-40B4-BE49-F238E27FC236}">
                <a16:creationId xmlns:a16="http://schemas.microsoft.com/office/drawing/2014/main" id="{518ABBC4-9D0D-81A5-F658-914AF097A712}"/>
              </a:ext>
            </a:extLst>
          </p:cNvPr>
          <p:cNvSpPr>
            <a:spLocks noGrp="1"/>
          </p:cNvSpPr>
          <p:nvPr>
            <p:ph type="sldNum" sz="quarter" idx="12"/>
          </p:nvPr>
        </p:nvSpPr>
        <p:spPr/>
        <p:txBody>
          <a:bodyPr/>
          <a:lstStyle/>
          <a:p>
            <a:fld id="{7ECA03BD-CC95-CE4F-9E7E-4054D18B0CC8}" type="slidenum">
              <a:rPr kumimoji="1" lang="ja-US" altLang="en-US" smtClean="0"/>
              <a:t>2</a:t>
            </a:fld>
            <a:endParaRPr kumimoji="1" lang="ja-US" altLang="en-US"/>
          </a:p>
        </p:txBody>
      </p:sp>
      <p:sp>
        <p:nvSpPr>
          <p:cNvPr id="6" name="テキスト ボックス 5">
            <a:extLst>
              <a:ext uri="{FF2B5EF4-FFF2-40B4-BE49-F238E27FC236}">
                <a16:creationId xmlns:a16="http://schemas.microsoft.com/office/drawing/2014/main" id="{5A6ECD4D-1E4D-608F-8718-C4C395479E7A}"/>
              </a:ext>
            </a:extLst>
          </p:cNvPr>
          <p:cNvSpPr txBox="1"/>
          <p:nvPr/>
        </p:nvSpPr>
        <p:spPr>
          <a:xfrm>
            <a:off x="2846360" y="454495"/>
            <a:ext cx="6096000" cy="502766"/>
          </a:xfrm>
          <a:prstGeom prst="rect">
            <a:avLst/>
          </a:prstGeom>
          <a:noFill/>
        </p:spPr>
        <p:txBody>
          <a:bodyPr wrap="square">
            <a:spAutoFit/>
          </a:bodyPr>
          <a:lstStyle/>
          <a:p>
            <a:pPr algn="ctr"/>
            <a:r>
              <a:rPr lang="ja-US" altLang="en-US" sz="2667" dirty="0">
                <a:hlinkClick r:id="rId3"/>
              </a:rPr>
              <a:t>http://mma.phys.aoyama.ac.jp</a:t>
            </a:r>
            <a:endParaRPr lang="en-US" altLang="ja-US" sz="2667" dirty="0"/>
          </a:p>
        </p:txBody>
      </p:sp>
      <p:pic>
        <p:nvPicPr>
          <p:cNvPr id="7" name="図 6" descr="コンピューターの画面のスクリーンショット&#10;&#10;中程度の精度で自動的に生成された説明">
            <a:extLst>
              <a:ext uri="{FF2B5EF4-FFF2-40B4-BE49-F238E27FC236}">
                <a16:creationId xmlns:a16="http://schemas.microsoft.com/office/drawing/2014/main" id="{5985A0AB-0BFF-A08B-1420-08A6BEC750F2}"/>
              </a:ext>
            </a:extLst>
          </p:cNvPr>
          <p:cNvPicPr>
            <a:picLocks noChangeAspect="1"/>
          </p:cNvPicPr>
          <p:nvPr/>
        </p:nvPicPr>
        <p:blipFill>
          <a:blip r:embed="rId4"/>
          <a:srcRect t="8925"/>
          <a:stretch/>
        </p:blipFill>
        <p:spPr>
          <a:xfrm>
            <a:off x="56234" y="881022"/>
            <a:ext cx="12107190" cy="6228816"/>
          </a:xfrm>
          <a:prstGeom prst="rect">
            <a:avLst/>
          </a:prstGeom>
        </p:spPr>
      </p:pic>
    </p:spTree>
    <p:extLst>
      <p:ext uri="{BB962C8B-B14F-4D97-AF65-F5344CB8AC3E}">
        <p14:creationId xmlns:p14="http://schemas.microsoft.com/office/powerpoint/2010/main" val="3041330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2CE6D-6AFF-A97F-26A6-6E2493F7F38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35E98C3-5599-C27F-F459-1879F78663FF}"/>
              </a:ext>
            </a:extLst>
          </p:cNvPr>
          <p:cNvSpPr>
            <a:spLocks noGrp="1"/>
          </p:cNvSpPr>
          <p:nvPr>
            <p:ph type="title"/>
          </p:nvPr>
        </p:nvSpPr>
        <p:spPr>
          <a:xfrm>
            <a:off x="838200" y="-283667"/>
            <a:ext cx="10515600" cy="1213308"/>
          </a:xfrm>
        </p:spPr>
        <p:txBody>
          <a:bodyPr>
            <a:normAutofit/>
          </a:bodyPr>
          <a:lstStyle/>
          <a:p>
            <a:pPr algn="ctr"/>
            <a:r>
              <a:rPr kumimoji="1" lang="en-US" altLang="ja-US" sz="4000" dirty="0"/>
              <a:t>Viewer: Survey</a:t>
            </a:r>
            <a:endParaRPr kumimoji="1" lang="ja-US" altLang="en-US" sz="4000" dirty="0"/>
          </a:p>
        </p:txBody>
      </p:sp>
      <p:pic>
        <p:nvPicPr>
          <p:cNvPr id="5" name="図 4" descr="コンピューターの画面のスクリーンショット&#10;&#10;自動的に生成された説明">
            <a:extLst>
              <a:ext uri="{FF2B5EF4-FFF2-40B4-BE49-F238E27FC236}">
                <a16:creationId xmlns:a16="http://schemas.microsoft.com/office/drawing/2014/main" id="{4E7578FD-D237-2E3C-2084-E636E0CFDB12}"/>
              </a:ext>
            </a:extLst>
          </p:cNvPr>
          <p:cNvPicPr>
            <a:picLocks noChangeAspect="1"/>
          </p:cNvPicPr>
          <p:nvPr/>
        </p:nvPicPr>
        <p:blipFill>
          <a:blip r:embed="rId2"/>
          <a:srcRect t="9343"/>
          <a:stretch/>
        </p:blipFill>
        <p:spPr>
          <a:xfrm>
            <a:off x="-165917" y="668791"/>
            <a:ext cx="12523833" cy="6520559"/>
          </a:xfrm>
          <a:prstGeom prst="rect">
            <a:avLst/>
          </a:prstGeom>
        </p:spPr>
      </p:pic>
      <p:sp>
        <p:nvSpPr>
          <p:cNvPr id="6" name="正方形/長方形 5">
            <a:extLst>
              <a:ext uri="{FF2B5EF4-FFF2-40B4-BE49-F238E27FC236}">
                <a16:creationId xmlns:a16="http://schemas.microsoft.com/office/drawing/2014/main" id="{7BFB532D-FBBC-66DD-FFF3-C0C2AA483F38}"/>
              </a:ext>
            </a:extLst>
          </p:cNvPr>
          <p:cNvSpPr/>
          <p:nvPr/>
        </p:nvSpPr>
        <p:spPr>
          <a:xfrm>
            <a:off x="1741714" y="1175657"/>
            <a:ext cx="2002972" cy="947057"/>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7" name="テキスト ボックス 6">
            <a:extLst>
              <a:ext uri="{FF2B5EF4-FFF2-40B4-BE49-F238E27FC236}">
                <a16:creationId xmlns:a16="http://schemas.microsoft.com/office/drawing/2014/main" id="{2C007BA6-454A-5E29-F36E-02519002B707}"/>
              </a:ext>
            </a:extLst>
          </p:cNvPr>
          <p:cNvSpPr txBox="1"/>
          <p:nvPr/>
        </p:nvSpPr>
        <p:spPr>
          <a:xfrm>
            <a:off x="4005943" y="932215"/>
            <a:ext cx="6106886" cy="430887"/>
          </a:xfrm>
          <a:prstGeom prst="rect">
            <a:avLst/>
          </a:prstGeom>
          <a:noFill/>
        </p:spPr>
        <p:txBody>
          <a:bodyPr wrap="square" rtlCol="0">
            <a:spAutoFit/>
          </a:bodyPr>
          <a:lstStyle/>
          <a:p>
            <a:r>
              <a:rPr kumimoji="1" lang="en-US" altLang="ja-US" sz="2200" dirty="0">
                <a:solidFill>
                  <a:srgbClr val="FFC000"/>
                </a:solidFill>
              </a:rPr>
              <a:t>The background survey image can be changed.</a:t>
            </a:r>
          </a:p>
        </p:txBody>
      </p:sp>
      <p:sp>
        <p:nvSpPr>
          <p:cNvPr id="10" name="スライド番号プレースホルダー 9">
            <a:extLst>
              <a:ext uri="{FF2B5EF4-FFF2-40B4-BE49-F238E27FC236}">
                <a16:creationId xmlns:a16="http://schemas.microsoft.com/office/drawing/2014/main" id="{F1BE533C-3A1C-5D23-32F6-4B84BA3FE843}"/>
              </a:ext>
            </a:extLst>
          </p:cNvPr>
          <p:cNvSpPr>
            <a:spLocks noGrp="1"/>
          </p:cNvSpPr>
          <p:nvPr>
            <p:ph type="sldNum" sz="quarter" idx="12"/>
          </p:nvPr>
        </p:nvSpPr>
        <p:spPr/>
        <p:txBody>
          <a:bodyPr/>
          <a:lstStyle/>
          <a:p>
            <a:fld id="{A63DBE77-1D71-C64A-B169-893A17CDA6C2}" type="slidenum">
              <a:rPr kumimoji="1" lang="ja-US" altLang="en-US" smtClean="0"/>
              <a:t>20</a:t>
            </a:fld>
            <a:endParaRPr kumimoji="1" lang="ja-US" altLang="en-US"/>
          </a:p>
        </p:txBody>
      </p:sp>
    </p:spTree>
    <p:extLst>
      <p:ext uri="{BB962C8B-B14F-4D97-AF65-F5344CB8AC3E}">
        <p14:creationId xmlns:p14="http://schemas.microsoft.com/office/powerpoint/2010/main" val="740201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D27BA-52EF-2914-6D26-914C7173BC74}"/>
            </a:ext>
          </a:extLst>
        </p:cNvPr>
        <p:cNvGrpSpPr/>
        <p:nvPr/>
      </p:nvGrpSpPr>
      <p:grpSpPr>
        <a:xfrm>
          <a:off x="0" y="0"/>
          <a:ext cx="0" cy="0"/>
          <a:chOff x="0" y="0"/>
          <a:chExt cx="0" cy="0"/>
        </a:xfrm>
      </p:grpSpPr>
      <p:pic>
        <p:nvPicPr>
          <p:cNvPr id="4" name="図 3" descr="グラフィカル ユーザー インターフェイス&#10;&#10;自動的に生成された説明">
            <a:extLst>
              <a:ext uri="{FF2B5EF4-FFF2-40B4-BE49-F238E27FC236}">
                <a16:creationId xmlns:a16="http://schemas.microsoft.com/office/drawing/2014/main" id="{2529C2D1-6B1C-56BF-7B47-1280F9EDEE57}"/>
              </a:ext>
            </a:extLst>
          </p:cNvPr>
          <p:cNvPicPr>
            <a:picLocks noChangeAspect="1"/>
          </p:cNvPicPr>
          <p:nvPr/>
        </p:nvPicPr>
        <p:blipFill>
          <a:blip r:embed="rId2"/>
          <a:stretch>
            <a:fillRect/>
          </a:stretch>
        </p:blipFill>
        <p:spPr>
          <a:xfrm>
            <a:off x="227515" y="843507"/>
            <a:ext cx="3416542" cy="1994751"/>
          </a:xfrm>
          <a:prstGeom prst="rect">
            <a:avLst/>
          </a:prstGeom>
        </p:spPr>
      </p:pic>
      <p:sp>
        <p:nvSpPr>
          <p:cNvPr id="2" name="タイトル 1">
            <a:extLst>
              <a:ext uri="{FF2B5EF4-FFF2-40B4-BE49-F238E27FC236}">
                <a16:creationId xmlns:a16="http://schemas.microsoft.com/office/drawing/2014/main" id="{D4B0E7FF-B849-A1F1-D2FB-EACAC7C03E4B}"/>
              </a:ext>
            </a:extLst>
          </p:cNvPr>
          <p:cNvSpPr>
            <a:spLocks noGrp="1"/>
          </p:cNvSpPr>
          <p:nvPr>
            <p:ph type="title"/>
          </p:nvPr>
        </p:nvSpPr>
        <p:spPr>
          <a:xfrm>
            <a:off x="838200" y="-262165"/>
            <a:ext cx="10515600" cy="1325563"/>
          </a:xfrm>
        </p:spPr>
        <p:txBody>
          <a:bodyPr/>
          <a:lstStyle/>
          <a:p>
            <a:pPr algn="ctr"/>
            <a:r>
              <a:rPr kumimoji="1" lang="en-US" altLang="ja-US" dirty="0"/>
              <a:t>Display survey image</a:t>
            </a:r>
            <a:endParaRPr kumimoji="1" lang="ja-US" altLang="en-US" dirty="0"/>
          </a:p>
        </p:txBody>
      </p:sp>
      <p:pic>
        <p:nvPicPr>
          <p:cNvPr id="5" name="コンテンツ プレースホルダー 4" descr="グラフィカル ユーザー インターフェイス, テキスト&#10;&#10;自動的に生成された説明">
            <a:extLst>
              <a:ext uri="{FF2B5EF4-FFF2-40B4-BE49-F238E27FC236}">
                <a16:creationId xmlns:a16="http://schemas.microsoft.com/office/drawing/2014/main" id="{DFD49F16-DD89-C74B-A0AA-A700552FD299}"/>
              </a:ext>
            </a:extLst>
          </p:cNvPr>
          <p:cNvPicPr>
            <a:picLocks noGrp="1" noChangeAspect="1"/>
          </p:cNvPicPr>
          <p:nvPr>
            <p:ph idx="1"/>
          </p:nvPr>
        </p:nvPicPr>
        <p:blipFill>
          <a:blip r:embed="rId3"/>
          <a:srcRect l="1811"/>
          <a:stretch/>
        </p:blipFill>
        <p:spPr>
          <a:xfrm>
            <a:off x="5872840" y="869633"/>
            <a:ext cx="5873931" cy="5444790"/>
          </a:xfrm>
          <a:ln w="38100">
            <a:solidFill>
              <a:srgbClr val="FFC000"/>
            </a:solidFill>
          </a:ln>
        </p:spPr>
      </p:pic>
      <p:sp>
        <p:nvSpPr>
          <p:cNvPr id="6" name="テキスト ボックス 5">
            <a:extLst>
              <a:ext uri="{FF2B5EF4-FFF2-40B4-BE49-F238E27FC236}">
                <a16:creationId xmlns:a16="http://schemas.microsoft.com/office/drawing/2014/main" id="{81391377-973B-C99C-FB77-6ADB928C770D}"/>
              </a:ext>
            </a:extLst>
          </p:cNvPr>
          <p:cNvSpPr txBox="1"/>
          <p:nvPr/>
        </p:nvSpPr>
        <p:spPr>
          <a:xfrm>
            <a:off x="1614655" y="3240344"/>
            <a:ext cx="3416542" cy="1200329"/>
          </a:xfrm>
          <a:prstGeom prst="rect">
            <a:avLst/>
          </a:prstGeom>
          <a:noFill/>
          <a:ln w="38100">
            <a:solidFill>
              <a:srgbClr val="00B050"/>
            </a:solidFill>
          </a:ln>
        </p:spPr>
        <p:txBody>
          <a:bodyPr wrap="square" rtlCol="0">
            <a:spAutoFit/>
          </a:bodyPr>
          <a:lstStyle/>
          <a:p>
            <a:r>
              <a:rPr kumimoji="1" lang="en-US" altLang="ja-US" sz="2400" dirty="0"/>
              <a:t>More selections:</a:t>
            </a:r>
          </a:p>
          <a:p>
            <a:r>
              <a:rPr kumimoji="1" lang="en-US" altLang="ja-US" sz="2400" dirty="0">
                <a:hlinkClick r:id="rId4"/>
              </a:rPr>
              <a:t>https://aladin.cds.unistra.fr/hips/list</a:t>
            </a:r>
            <a:endParaRPr kumimoji="1" lang="en-US" altLang="ja-US" sz="2400" dirty="0"/>
          </a:p>
        </p:txBody>
      </p:sp>
      <p:cxnSp>
        <p:nvCxnSpPr>
          <p:cNvPr id="8" name="直線矢印コネクタ 7">
            <a:extLst>
              <a:ext uri="{FF2B5EF4-FFF2-40B4-BE49-F238E27FC236}">
                <a16:creationId xmlns:a16="http://schemas.microsoft.com/office/drawing/2014/main" id="{0856E041-28CB-0D85-4047-1799FF88C853}"/>
              </a:ext>
            </a:extLst>
          </p:cNvPr>
          <p:cNvCxnSpPr>
            <a:cxnSpLocks/>
            <a:stCxn id="9" idx="3"/>
          </p:cNvCxnSpPr>
          <p:nvPr/>
        </p:nvCxnSpPr>
        <p:spPr>
          <a:xfrm>
            <a:off x="2786744" y="1856122"/>
            <a:ext cx="3047999" cy="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9" name="正方形/長方形 8">
            <a:extLst>
              <a:ext uri="{FF2B5EF4-FFF2-40B4-BE49-F238E27FC236}">
                <a16:creationId xmlns:a16="http://schemas.microsoft.com/office/drawing/2014/main" id="{9A81C985-3A91-FC1C-7347-4333CE9A540B}"/>
              </a:ext>
            </a:extLst>
          </p:cNvPr>
          <p:cNvSpPr/>
          <p:nvPr/>
        </p:nvSpPr>
        <p:spPr>
          <a:xfrm>
            <a:off x="1015948" y="1676379"/>
            <a:ext cx="1770796" cy="359486"/>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12" name="正方形/長方形 11">
            <a:extLst>
              <a:ext uri="{FF2B5EF4-FFF2-40B4-BE49-F238E27FC236}">
                <a16:creationId xmlns:a16="http://schemas.microsoft.com/office/drawing/2014/main" id="{A06CB365-E16D-8F58-0D4E-FE4FF6280203}"/>
              </a:ext>
            </a:extLst>
          </p:cNvPr>
          <p:cNvSpPr/>
          <p:nvPr/>
        </p:nvSpPr>
        <p:spPr>
          <a:xfrm>
            <a:off x="1015948" y="2046751"/>
            <a:ext cx="1770796" cy="359486"/>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cxnSp>
        <p:nvCxnSpPr>
          <p:cNvPr id="13" name="直線矢印コネクタ 12">
            <a:extLst>
              <a:ext uri="{FF2B5EF4-FFF2-40B4-BE49-F238E27FC236}">
                <a16:creationId xmlns:a16="http://schemas.microsoft.com/office/drawing/2014/main" id="{611AAD27-6A0F-42D8-7B35-CEA84FD700C3}"/>
              </a:ext>
            </a:extLst>
          </p:cNvPr>
          <p:cNvCxnSpPr>
            <a:cxnSpLocks/>
          </p:cNvCxnSpPr>
          <p:nvPr/>
        </p:nvCxnSpPr>
        <p:spPr>
          <a:xfrm>
            <a:off x="1315301" y="2406237"/>
            <a:ext cx="0" cy="2154877"/>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17" name="図 16" descr="ゲーム画面のスクリーンショット&#10;&#10;中程度の精度で自動的に生成された説明">
            <a:extLst>
              <a:ext uri="{FF2B5EF4-FFF2-40B4-BE49-F238E27FC236}">
                <a16:creationId xmlns:a16="http://schemas.microsoft.com/office/drawing/2014/main" id="{8FD9D6AB-398C-54E9-ED5E-62A3104CBD60}"/>
              </a:ext>
            </a:extLst>
          </p:cNvPr>
          <p:cNvPicPr>
            <a:picLocks noChangeAspect="1"/>
          </p:cNvPicPr>
          <p:nvPr/>
        </p:nvPicPr>
        <p:blipFill>
          <a:blip r:embed="rId5"/>
          <a:stretch>
            <a:fillRect/>
          </a:stretch>
        </p:blipFill>
        <p:spPr>
          <a:xfrm>
            <a:off x="445229" y="4561114"/>
            <a:ext cx="4189181" cy="2251195"/>
          </a:xfrm>
          <a:prstGeom prst="rect">
            <a:avLst/>
          </a:prstGeom>
          <a:ln w="38100">
            <a:solidFill>
              <a:srgbClr val="00B050"/>
            </a:solidFill>
          </a:ln>
        </p:spPr>
      </p:pic>
      <p:sp>
        <p:nvSpPr>
          <p:cNvPr id="18" name="スライド番号プレースホルダー 17">
            <a:extLst>
              <a:ext uri="{FF2B5EF4-FFF2-40B4-BE49-F238E27FC236}">
                <a16:creationId xmlns:a16="http://schemas.microsoft.com/office/drawing/2014/main" id="{A9C4B394-316E-39B7-1F6E-DB4759C5B29A}"/>
              </a:ext>
            </a:extLst>
          </p:cNvPr>
          <p:cNvSpPr>
            <a:spLocks noGrp="1"/>
          </p:cNvSpPr>
          <p:nvPr>
            <p:ph type="sldNum" sz="quarter" idx="12"/>
          </p:nvPr>
        </p:nvSpPr>
        <p:spPr/>
        <p:txBody>
          <a:bodyPr/>
          <a:lstStyle/>
          <a:p>
            <a:fld id="{A63DBE77-1D71-C64A-B169-893A17CDA6C2}" type="slidenum">
              <a:rPr kumimoji="1" lang="ja-US" altLang="en-US" smtClean="0"/>
              <a:t>21</a:t>
            </a:fld>
            <a:endParaRPr kumimoji="1" lang="ja-US" altLang="en-US"/>
          </a:p>
        </p:txBody>
      </p:sp>
      <p:sp>
        <p:nvSpPr>
          <p:cNvPr id="3" name="正方形/長方形 2">
            <a:extLst>
              <a:ext uri="{FF2B5EF4-FFF2-40B4-BE49-F238E27FC236}">
                <a16:creationId xmlns:a16="http://schemas.microsoft.com/office/drawing/2014/main" id="{0FD82C95-D5E7-725C-4D66-676BD2175794}"/>
              </a:ext>
            </a:extLst>
          </p:cNvPr>
          <p:cNvSpPr/>
          <p:nvPr/>
        </p:nvSpPr>
        <p:spPr>
          <a:xfrm>
            <a:off x="280856" y="883655"/>
            <a:ext cx="411476" cy="359486"/>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Tree>
    <p:extLst>
      <p:ext uri="{BB962C8B-B14F-4D97-AF65-F5344CB8AC3E}">
        <p14:creationId xmlns:p14="http://schemas.microsoft.com/office/powerpoint/2010/main" val="3708759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25885-3323-D70B-A897-06E1D66BFD14}"/>
            </a:ext>
          </a:extLst>
        </p:cNvPr>
        <p:cNvGrpSpPr/>
        <p:nvPr/>
      </p:nvGrpSpPr>
      <p:grpSpPr>
        <a:xfrm>
          <a:off x="0" y="0"/>
          <a:ext cx="0" cy="0"/>
          <a:chOff x="0" y="0"/>
          <a:chExt cx="0" cy="0"/>
        </a:xfrm>
      </p:grpSpPr>
      <p:pic>
        <p:nvPicPr>
          <p:cNvPr id="4" name="図 3" descr="コンピューターの画面のスクリーンショット&#10;&#10;自動的に生成された説明">
            <a:extLst>
              <a:ext uri="{FF2B5EF4-FFF2-40B4-BE49-F238E27FC236}">
                <a16:creationId xmlns:a16="http://schemas.microsoft.com/office/drawing/2014/main" id="{D1971ABA-FEBB-EFD9-4F47-96F3ECE49D3A}"/>
              </a:ext>
            </a:extLst>
          </p:cNvPr>
          <p:cNvPicPr>
            <a:picLocks noChangeAspect="1"/>
          </p:cNvPicPr>
          <p:nvPr/>
        </p:nvPicPr>
        <p:blipFill>
          <a:blip r:embed="rId2"/>
          <a:srcRect t="9768"/>
          <a:stretch/>
        </p:blipFill>
        <p:spPr>
          <a:xfrm>
            <a:off x="-218857" y="609295"/>
            <a:ext cx="12726543" cy="6594987"/>
          </a:xfrm>
          <a:prstGeom prst="rect">
            <a:avLst/>
          </a:prstGeom>
        </p:spPr>
      </p:pic>
      <p:sp>
        <p:nvSpPr>
          <p:cNvPr id="2" name="タイトル 1">
            <a:extLst>
              <a:ext uri="{FF2B5EF4-FFF2-40B4-BE49-F238E27FC236}">
                <a16:creationId xmlns:a16="http://schemas.microsoft.com/office/drawing/2014/main" id="{0D84A273-0386-1927-69D0-D95BA61F73DF}"/>
              </a:ext>
            </a:extLst>
          </p:cNvPr>
          <p:cNvSpPr>
            <a:spLocks noGrp="1"/>
          </p:cNvSpPr>
          <p:nvPr>
            <p:ph type="title"/>
          </p:nvPr>
        </p:nvSpPr>
        <p:spPr>
          <a:xfrm>
            <a:off x="838200" y="-296730"/>
            <a:ext cx="10515600" cy="1213308"/>
          </a:xfrm>
        </p:spPr>
        <p:txBody>
          <a:bodyPr>
            <a:normAutofit/>
          </a:bodyPr>
          <a:lstStyle/>
          <a:p>
            <a:pPr algn="ctr"/>
            <a:r>
              <a:rPr kumimoji="1" lang="en-US" altLang="ja-US" sz="4000" dirty="0"/>
              <a:t>Viewer: Catalog</a:t>
            </a:r>
            <a:endParaRPr kumimoji="1" lang="ja-US" altLang="en-US" sz="4000" dirty="0"/>
          </a:p>
        </p:txBody>
      </p:sp>
      <p:sp>
        <p:nvSpPr>
          <p:cNvPr id="6" name="正方形/長方形 5">
            <a:extLst>
              <a:ext uri="{FF2B5EF4-FFF2-40B4-BE49-F238E27FC236}">
                <a16:creationId xmlns:a16="http://schemas.microsoft.com/office/drawing/2014/main" id="{E2C7FBB5-CE44-EBE4-66AE-8423B232FFFD}"/>
              </a:ext>
            </a:extLst>
          </p:cNvPr>
          <p:cNvSpPr/>
          <p:nvPr/>
        </p:nvSpPr>
        <p:spPr>
          <a:xfrm>
            <a:off x="1763486" y="1071460"/>
            <a:ext cx="2002972" cy="1213308"/>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tx2">
                  <a:lumMod val="25000"/>
                  <a:lumOff val="75000"/>
                </a:schemeClr>
              </a:solidFill>
            </a:endParaRPr>
          </a:p>
        </p:txBody>
      </p:sp>
      <p:sp>
        <p:nvSpPr>
          <p:cNvPr id="7" name="テキスト ボックス 6">
            <a:extLst>
              <a:ext uri="{FF2B5EF4-FFF2-40B4-BE49-F238E27FC236}">
                <a16:creationId xmlns:a16="http://schemas.microsoft.com/office/drawing/2014/main" id="{13B88543-0E91-F2CE-81B6-6C4E822D1A76}"/>
              </a:ext>
            </a:extLst>
          </p:cNvPr>
          <p:cNvSpPr txBox="1"/>
          <p:nvPr/>
        </p:nvSpPr>
        <p:spPr>
          <a:xfrm>
            <a:off x="3886201" y="865029"/>
            <a:ext cx="6106886" cy="430887"/>
          </a:xfrm>
          <a:prstGeom prst="rect">
            <a:avLst/>
          </a:prstGeom>
          <a:noFill/>
        </p:spPr>
        <p:txBody>
          <a:bodyPr wrap="square" rtlCol="0">
            <a:spAutoFit/>
          </a:bodyPr>
          <a:lstStyle/>
          <a:p>
            <a:r>
              <a:rPr kumimoji="1" lang="en-US" altLang="ja-US" sz="2200" dirty="0">
                <a:solidFill>
                  <a:srgbClr val="FFC000"/>
                </a:solidFill>
              </a:rPr>
              <a:t>Catalogs can be overlaid on the survey image.</a:t>
            </a:r>
          </a:p>
        </p:txBody>
      </p:sp>
      <p:sp>
        <p:nvSpPr>
          <p:cNvPr id="8" name="スライド番号プレースホルダー 7">
            <a:extLst>
              <a:ext uri="{FF2B5EF4-FFF2-40B4-BE49-F238E27FC236}">
                <a16:creationId xmlns:a16="http://schemas.microsoft.com/office/drawing/2014/main" id="{7034BFF3-1FC3-D2D7-A4EF-FA6A0AD9BA25}"/>
              </a:ext>
            </a:extLst>
          </p:cNvPr>
          <p:cNvSpPr>
            <a:spLocks noGrp="1"/>
          </p:cNvSpPr>
          <p:nvPr>
            <p:ph type="sldNum" sz="quarter" idx="12"/>
          </p:nvPr>
        </p:nvSpPr>
        <p:spPr/>
        <p:txBody>
          <a:bodyPr/>
          <a:lstStyle/>
          <a:p>
            <a:fld id="{A63DBE77-1D71-C64A-B169-893A17CDA6C2}" type="slidenum">
              <a:rPr kumimoji="1" lang="ja-US" altLang="en-US" smtClean="0"/>
              <a:t>22</a:t>
            </a:fld>
            <a:endParaRPr kumimoji="1" lang="ja-US" altLang="en-US"/>
          </a:p>
        </p:txBody>
      </p:sp>
      <p:sp>
        <p:nvSpPr>
          <p:cNvPr id="3" name="正方形/長方形 2">
            <a:extLst>
              <a:ext uri="{FF2B5EF4-FFF2-40B4-BE49-F238E27FC236}">
                <a16:creationId xmlns:a16="http://schemas.microsoft.com/office/drawing/2014/main" id="{6E0224A2-1386-AC0B-98D7-7675ABE33BB4}"/>
              </a:ext>
            </a:extLst>
          </p:cNvPr>
          <p:cNvSpPr/>
          <p:nvPr/>
        </p:nvSpPr>
        <p:spPr>
          <a:xfrm flipH="1" flipV="1">
            <a:off x="1763485" y="6109854"/>
            <a:ext cx="9148349" cy="365126"/>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accent3">
                  <a:lumMod val="60000"/>
                  <a:lumOff val="40000"/>
                </a:schemeClr>
              </a:solidFill>
            </a:endParaRPr>
          </a:p>
        </p:txBody>
      </p:sp>
      <p:sp>
        <p:nvSpPr>
          <p:cNvPr id="5" name="右矢印 4">
            <a:extLst>
              <a:ext uri="{FF2B5EF4-FFF2-40B4-BE49-F238E27FC236}">
                <a16:creationId xmlns:a16="http://schemas.microsoft.com/office/drawing/2014/main" id="{CD751A85-4A6A-8695-C985-FC1B1B6F028F}"/>
              </a:ext>
            </a:extLst>
          </p:cNvPr>
          <p:cNvSpPr/>
          <p:nvPr/>
        </p:nvSpPr>
        <p:spPr>
          <a:xfrm rot="18746042">
            <a:off x="7137261" y="2669756"/>
            <a:ext cx="292408" cy="141421"/>
          </a:xfrm>
          <a:prstGeom prst="right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accent3">
                  <a:lumMod val="60000"/>
                  <a:lumOff val="40000"/>
                </a:schemeClr>
              </a:solidFill>
            </a:endParaRPr>
          </a:p>
        </p:txBody>
      </p:sp>
      <p:sp>
        <p:nvSpPr>
          <p:cNvPr id="9" name="テキスト ボックス 8">
            <a:extLst>
              <a:ext uri="{FF2B5EF4-FFF2-40B4-BE49-F238E27FC236}">
                <a16:creationId xmlns:a16="http://schemas.microsoft.com/office/drawing/2014/main" id="{4D1AA010-0615-BE97-B806-9625D03061D8}"/>
              </a:ext>
            </a:extLst>
          </p:cNvPr>
          <p:cNvSpPr txBox="1"/>
          <p:nvPr/>
        </p:nvSpPr>
        <p:spPr>
          <a:xfrm>
            <a:off x="9484857" y="5416850"/>
            <a:ext cx="2610161" cy="646331"/>
          </a:xfrm>
          <a:prstGeom prst="rect">
            <a:avLst/>
          </a:prstGeom>
          <a:noFill/>
        </p:spPr>
        <p:txBody>
          <a:bodyPr wrap="square" rtlCol="0">
            <a:spAutoFit/>
          </a:bodyPr>
          <a:lstStyle/>
          <a:p>
            <a:r>
              <a:rPr kumimoji="1" lang="en-US" altLang="ja-US" dirty="0">
                <a:solidFill>
                  <a:srgbClr val="92D050"/>
                </a:solidFill>
              </a:rPr>
              <a:t>Information for clicked </a:t>
            </a:r>
            <a:br>
              <a:rPr kumimoji="1" lang="en-US" altLang="ja-US" dirty="0">
                <a:solidFill>
                  <a:srgbClr val="92D050"/>
                </a:solidFill>
              </a:rPr>
            </a:br>
            <a:r>
              <a:rPr kumimoji="1" lang="en-US" altLang="ja-US" dirty="0">
                <a:solidFill>
                  <a:srgbClr val="92D050"/>
                </a:solidFill>
              </a:rPr>
              <a:t>event/object are shown.</a:t>
            </a:r>
            <a:endParaRPr kumimoji="1" lang="ja-US" altLang="en-US" dirty="0">
              <a:solidFill>
                <a:srgbClr val="92D050"/>
              </a:solidFill>
            </a:endParaRPr>
          </a:p>
        </p:txBody>
      </p:sp>
    </p:spTree>
    <p:extLst>
      <p:ext uri="{BB962C8B-B14F-4D97-AF65-F5344CB8AC3E}">
        <p14:creationId xmlns:p14="http://schemas.microsoft.com/office/powerpoint/2010/main" val="2017668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88892-3067-6D48-92E2-556648F4E96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4AFAC74-5864-B7C8-DBFE-0C994E64D2CB}"/>
              </a:ext>
            </a:extLst>
          </p:cNvPr>
          <p:cNvSpPr>
            <a:spLocks noGrp="1"/>
          </p:cNvSpPr>
          <p:nvPr>
            <p:ph type="title"/>
          </p:nvPr>
        </p:nvSpPr>
        <p:spPr>
          <a:xfrm>
            <a:off x="838200" y="-298905"/>
            <a:ext cx="10515600" cy="1325563"/>
          </a:xfrm>
        </p:spPr>
        <p:txBody>
          <a:bodyPr/>
          <a:lstStyle/>
          <a:p>
            <a:pPr algn="ctr"/>
            <a:r>
              <a:rPr kumimoji="1" lang="en-US" altLang="ja-US" dirty="0"/>
              <a:t>Display catalogs</a:t>
            </a:r>
            <a:endParaRPr kumimoji="1" lang="ja-US" altLang="en-US" dirty="0"/>
          </a:p>
        </p:txBody>
      </p:sp>
      <p:pic>
        <p:nvPicPr>
          <p:cNvPr id="10" name="図 9" descr="グラフィカル ユーザー インターフェイス&#10;&#10;自動的に生成された説明">
            <a:extLst>
              <a:ext uri="{FF2B5EF4-FFF2-40B4-BE49-F238E27FC236}">
                <a16:creationId xmlns:a16="http://schemas.microsoft.com/office/drawing/2014/main" id="{E52F534A-8DF1-6E80-CBC1-5388B24B7DA9}"/>
              </a:ext>
            </a:extLst>
          </p:cNvPr>
          <p:cNvPicPr>
            <a:picLocks noChangeAspect="1"/>
          </p:cNvPicPr>
          <p:nvPr/>
        </p:nvPicPr>
        <p:blipFill>
          <a:blip r:embed="rId2"/>
          <a:stretch>
            <a:fillRect/>
          </a:stretch>
        </p:blipFill>
        <p:spPr>
          <a:xfrm>
            <a:off x="406400" y="731837"/>
            <a:ext cx="5587546" cy="3225800"/>
          </a:xfrm>
          <a:prstGeom prst="rect">
            <a:avLst/>
          </a:prstGeom>
        </p:spPr>
      </p:pic>
      <p:sp>
        <p:nvSpPr>
          <p:cNvPr id="11" name="正方形/長方形 10">
            <a:extLst>
              <a:ext uri="{FF2B5EF4-FFF2-40B4-BE49-F238E27FC236}">
                <a16:creationId xmlns:a16="http://schemas.microsoft.com/office/drawing/2014/main" id="{4528C9AA-46EC-ACA1-E4F6-83472B15BB9D}"/>
              </a:ext>
            </a:extLst>
          </p:cNvPr>
          <p:cNvSpPr/>
          <p:nvPr/>
        </p:nvSpPr>
        <p:spPr>
          <a:xfrm>
            <a:off x="2987623" y="1347766"/>
            <a:ext cx="2884540" cy="14668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12" name="正方形/長方形 11">
            <a:extLst>
              <a:ext uri="{FF2B5EF4-FFF2-40B4-BE49-F238E27FC236}">
                <a16:creationId xmlns:a16="http://schemas.microsoft.com/office/drawing/2014/main" id="{558C21D6-D149-1709-579E-7EA85B2B13C9}"/>
              </a:ext>
            </a:extLst>
          </p:cNvPr>
          <p:cNvSpPr/>
          <p:nvPr/>
        </p:nvSpPr>
        <p:spPr>
          <a:xfrm>
            <a:off x="2987623" y="3243263"/>
            <a:ext cx="2884540" cy="547676"/>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pic>
        <p:nvPicPr>
          <p:cNvPr id="17" name="図 16" descr="グラフィカル ユーザー インターフェイス&#10;&#10;自動的に生成された説明">
            <a:extLst>
              <a:ext uri="{FF2B5EF4-FFF2-40B4-BE49-F238E27FC236}">
                <a16:creationId xmlns:a16="http://schemas.microsoft.com/office/drawing/2014/main" id="{814D2018-AC48-8812-E610-46C39907291A}"/>
              </a:ext>
            </a:extLst>
          </p:cNvPr>
          <p:cNvPicPr>
            <a:picLocks noChangeAspect="1"/>
          </p:cNvPicPr>
          <p:nvPr/>
        </p:nvPicPr>
        <p:blipFill>
          <a:blip r:embed="rId3"/>
          <a:stretch>
            <a:fillRect/>
          </a:stretch>
        </p:blipFill>
        <p:spPr>
          <a:xfrm>
            <a:off x="6665560" y="731837"/>
            <a:ext cx="5120040" cy="5147130"/>
          </a:xfrm>
          <a:prstGeom prst="rect">
            <a:avLst/>
          </a:prstGeom>
          <a:ln w="38100">
            <a:solidFill>
              <a:srgbClr val="00B050"/>
            </a:solidFill>
          </a:ln>
        </p:spPr>
      </p:pic>
      <p:cxnSp>
        <p:nvCxnSpPr>
          <p:cNvPr id="18" name="直線矢印コネクタ 17">
            <a:extLst>
              <a:ext uri="{FF2B5EF4-FFF2-40B4-BE49-F238E27FC236}">
                <a16:creationId xmlns:a16="http://schemas.microsoft.com/office/drawing/2014/main" id="{D98F7812-FB3D-84EA-C55D-F57C496EC84A}"/>
              </a:ext>
            </a:extLst>
          </p:cNvPr>
          <p:cNvCxnSpPr>
            <a:cxnSpLocks/>
          </p:cNvCxnSpPr>
          <p:nvPr/>
        </p:nvCxnSpPr>
        <p:spPr>
          <a:xfrm>
            <a:off x="5872163" y="3429000"/>
            <a:ext cx="793397" cy="0"/>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B351C67B-F81E-2059-B3B5-1DFDEDA5932F}"/>
              </a:ext>
            </a:extLst>
          </p:cNvPr>
          <p:cNvSpPr txBox="1"/>
          <p:nvPr/>
        </p:nvSpPr>
        <p:spPr>
          <a:xfrm>
            <a:off x="7941634" y="1765628"/>
            <a:ext cx="2525486" cy="369332"/>
          </a:xfrm>
          <a:prstGeom prst="rect">
            <a:avLst/>
          </a:prstGeom>
          <a:noFill/>
        </p:spPr>
        <p:txBody>
          <a:bodyPr wrap="square" rtlCol="0">
            <a:spAutoFit/>
          </a:bodyPr>
          <a:lstStyle/>
          <a:p>
            <a:r>
              <a:rPr kumimoji="1" lang="en-US" altLang="ja-US" dirty="0">
                <a:solidFill>
                  <a:srgbClr val="92D050"/>
                </a:solidFill>
              </a:rPr>
              <a:t>Search &amp; select catalog</a:t>
            </a:r>
            <a:endParaRPr kumimoji="1" lang="ja-US" altLang="en-US" dirty="0">
              <a:solidFill>
                <a:srgbClr val="92D050"/>
              </a:solidFill>
            </a:endParaRPr>
          </a:p>
        </p:txBody>
      </p:sp>
      <p:sp>
        <p:nvSpPr>
          <p:cNvPr id="21" name="正方形/長方形 20">
            <a:extLst>
              <a:ext uri="{FF2B5EF4-FFF2-40B4-BE49-F238E27FC236}">
                <a16:creationId xmlns:a16="http://schemas.microsoft.com/office/drawing/2014/main" id="{CC3C2E2C-161F-71DE-DD3F-2F9632BA99C3}"/>
              </a:ext>
            </a:extLst>
          </p:cNvPr>
          <p:cNvSpPr/>
          <p:nvPr/>
        </p:nvSpPr>
        <p:spPr>
          <a:xfrm>
            <a:off x="8327571" y="2873930"/>
            <a:ext cx="3374572" cy="2318542"/>
          </a:xfrm>
          <a:prstGeom prst="rect">
            <a:avLst/>
          </a:prstGeom>
          <a:noFill/>
          <a:ln w="38100">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tx2">
                  <a:lumMod val="25000"/>
                  <a:lumOff val="75000"/>
                </a:schemeClr>
              </a:solidFill>
            </a:endParaRPr>
          </a:p>
        </p:txBody>
      </p:sp>
      <p:sp>
        <p:nvSpPr>
          <p:cNvPr id="22" name="正方形/長方形 21">
            <a:extLst>
              <a:ext uri="{FF2B5EF4-FFF2-40B4-BE49-F238E27FC236}">
                <a16:creationId xmlns:a16="http://schemas.microsoft.com/office/drawing/2014/main" id="{6C1EB5AA-FF3D-AD3B-D02E-CD3CDB11201B}"/>
              </a:ext>
            </a:extLst>
          </p:cNvPr>
          <p:cNvSpPr/>
          <p:nvPr/>
        </p:nvSpPr>
        <p:spPr>
          <a:xfrm>
            <a:off x="6749143" y="5399417"/>
            <a:ext cx="1070129" cy="402670"/>
          </a:xfrm>
          <a:prstGeom prst="rect">
            <a:avLst/>
          </a:prstGeom>
          <a:noFill/>
          <a:ln w="38100">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tx2">
                  <a:lumMod val="25000"/>
                  <a:lumOff val="75000"/>
                </a:schemeClr>
              </a:solidFill>
            </a:endParaRPr>
          </a:p>
        </p:txBody>
      </p:sp>
      <p:sp>
        <p:nvSpPr>
          <p:cNvPr id="23" name="テキスト ボックス 22">
            <a:extLst>
              <a:ext uri="{FF2B5EF4-FFF2-40B4-BE49-F238E27FC236}">
                <a16:creationId xmlns:a16="http://schemas.microsoft.com/office/drawing/2014/main" id="{539767EE-D4C4-B277-F048-EEA3ED7CB133}"/>
              </a:ext>
            </a:extLst>
          </p:cNvPr>
          <p:cNvSpPr txBox="1"/>
          <p:nvPr/>
        </p:nvSpPr>
        <p:spPr>
          <a:xfrm>
            <a:off x="8120743" y="5399417"/>
            <a:ext cx="3135086" cy="369332"/>
          </a:xfrm>
          <a:prstGeom prst="rect">
            <a:avLst/>
          </a:prstGeom>
          <a:noFill/>
          <a:ln>
            <a:noFill/>
          </a:ln>
        </p:spPr>
        <p:txBody>
          <a:bodyPr wrap="square" rtlCol="0">
            <a:spAutoFit/>
          </a:bodyPr>
          <a:lstStyle/>
          <a:p>
            <a:r>
              <a:rPr kumimoji="1" lang="en-US" altLang="ja-US" dirty="0">
                <a:solidFill>
                  <a:schemeClr val="tx2">
                    <a:lumMod val="25000"/>
                    <a:lumOff val="75000"/>
                  </a:schemeClr>
                </a:solidFill>
              </a:rPr>
              <a:t>Set the filter &amp; Push “Query”.</a:t>
            </a:r>
            <a:endParaRPr kumimoji="1" lang="ja-US" altLang="en-US" dirty="0">
              <a:solidFill>
                <a:schemeClr val="tx2">
                  <a:lumMod val="25000"/>
                  <a:lumOff val="75000"/>
                </a:schemeClr>
              </a:solidFill>
            </a:endParaRPr>
          </a:p>
        </p:txBody>
      </p:sp>
      <p:sp>
        <p:nvSpPr>
          <p:cNvPr id="24" name="正方形/長方形 23">
            <a:extLst>
              <a:ext uri="{FF2B5EF4-FFF2-40B4-BE49-F238E27FC236}">
                <a16:creationId xmlns:a16="http://schemas.microsoft.com/office/drawing/2014/main" id="{0EDEE0A1-C8A6-582B-9952-F8B455FEA418}"/>
              </a:ext>
            </a:extLst>
          </p:cNvPr>
          <p:cNvSpPr/>
          <p:nvPr/>
        </p:nvSpPr>
        <p:spPr>
          <a:xfrm>
            <a:off x="6749143" y="2416628"/>
            <a:ext cx="1915886" cy="457302"/>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25" name="テキスト ボックス 24">
            <a:extLst>
              <a:ext uri="{FF2B5EF4-FFF2-40B4-BE49-F238E27FC236}">
                <a16:creationId xmlns:a16="http://schemas.microsoft.com/office/drawing/2014/main" id="{E64A88C8-6143-D00A-F6D7-697CB26E58A2}"/>
              </a:ext>
            </a:extLst>
          </p:cNvPr>
          <p:cNvSpPr txBox="1"/>
          <p:nvPr/>
        </p:nvSpPr>
        <p:spPr>
          <a:xfrm>
            <a:off x="8683831" y="2227599"/>
            <a:ext cx="2297421" cy="646331"/>
          </a:xfrm>
          <a:prstGeom prst="rect">
            <a:avLst/>
          </a:prstGeom>
          <a:noFill/>
          <a:ln>
            <a:noFill/>
          </a:ln>
        </p:spPr>
        <p:txBody>
          <a:bodyPr wrap="square" rtlCol="0">
            <a:spAutoFit/>
          </a:bodyPr>
          <a:lstStyle/>
          <a:p>
            <a:r>
              <a:rPr kumimoji="1" lang="en-US" altLang="ja-US" dirty="0">
                <a:solidFill>
                  <a:srgbClr val="FFC000"/>
                </a:solidFill>
              </a:rPr>
              <a:t>“Cone search” can set the filter with GUI.</a:t>
            </a:r>
            <a:endParaRPr kumimoji="1" lang="ja-US" altLang="en-US" dirty="0">
              <a:solidFill>
                <a:srgbClr val="FFC000"/>
              </a:solidFill>
            </a:endParaRPr>
          </a:p>
        </p:txBody>
      </p:sp>
      <p:sp>
        <p:nvSpPr>
          <p:cNvPr id="26" name="テキスト ボックス 25">
            <a:extLst>
              <a:ext uri="{FF2B5EF4-FFF2-40B4-BE49-F238E27FC236}">
                <a16:creationId xmlns:a16="http://schemas.microsoft.com/office/drawing/2014/main" id="{A068BF57-2157-34DF-A756-8A84FE454EBC}"/>
              </a:ext>
            </a:extLst>
          </p:cNvPr>
          <p:cNvSpPr txBox="1"/>
          <p:nvPr/>
        </p:nvSpPr>
        <p:spPr>
          <a:xfrm>
            <a:off x="2999168" y="4753086"/>
            <a:ext cx="3448503" cy="1323439"/>
          </a:xfrm>
          <a:prstGeom prst="rect">
            <a:avLst/>
          </a:prstGeom>
          <a:noFill/>
        </p:spPr>
        <p:txBody>
          <a:bodyPr wrap="square" rtlCol="0">
            <a:spAutoFit/>
          </a:bodyPr>
          <a:lstStyle/>
          <a:p>
            <a:r>
              <a:rPr kumimoji="1" lang="en-US" altLang="ja-US" dirty="0"/>
              <a:t>Unavailable catalogs can be added to the “Catalog” section.</a:t>
            </a:r>
          </a:p>
          <a:p>
            <a:endParaRPr kumimoji="1" lang="en-US" altLang="ja-US" sz="800" dirty="0"/>
          </a:p>
          <a:p>
            <a:r>
              <a:rPr kumimoji="1" lang="en-US" altLang="ja-US" dirty="0"/>
              <a:t>The current catalogs listed are temporal for testing.</a:t>
            </a:r>
          </a:p>
        </p:txBody>
      </p:sp>
      <p:pic>
        <p:nvPicPr>
          <p:cNvPr id="28" name="図 27" descr="テキスト&#10;&#10;自動的に生成された説明">
            <a:extLst>
              <a:ext uri="{FF2B5EF4-FFF2-40B4-BE49-F238E27FC236}">
                <a16:creationId xmlns:a16="http://schemas.microsoft.com/office/drawing/2014/main" id="{8958E74D-08A7-C6DB-1BBE-00F9BD0D033E}"/>
              </a:ext>
            </a:extLst>
          </p:cNvPr>
          <p:cNvPicPr>
            <a:picLocks noChangeAspect="1"/>
          </p:cNvPicPr>
          <p:nvPr/>
        </p:nvPicPr>
        <p:blipFill>
          <a:blip r:embed="rId4"/>
          <a:stretch>
            <a:fillRect/>
          </a:stretch>
        </p:blipFill>
        <p:spPr>
          <a:xfrm>
            <a:off x="406400" y="4635469"/>
            <a:ext cx="2550036" cy="1897227"/>
          </a:xfrm>
          <a:prstGeom prst="rect">
            <a:avLst/>
          </a:prstGeom>
        </p:spPr>
      </p:pic>
      <p:sp>
        <p:nvSpPr>
          <p:cNvPr id="29" name="スライド番号プレースホルダー 28">
            <a:extLst>
              <a:ext uri="{FF2B5EF4-FFF2-40B4-BE49-F238E27FC236}">
                <a16:creationId xmlns:a16="http://schemas.microsoft.com/office/drawing/2014/main" id="{823D818E-9E2F-D05E-3E4A-5132EE59F0B0}"/>
              </a:ext>
            </a:extLst>
          </p:cNvPr>
          <p:cNvSpPr>
            <a:spLocks noGrp="1"/>
          </p:cNvSpPr>
          <p:nvPr>
            <p:ph type="sldNum" sz="quarter" idx="12"/>
          </p:nvPr>
        </p:nvSpPr>
        <p:spPr/>
        <p:txBody>
          <a:bodyPr/>
          <a:lstStyle/>
          <a:p>
            <a:fld id="{A63DBE77-1D71-C64A-B169-893A17CDA6C2}" type="slidenum">
              <a:rPr kumimoji="1" lang="ja-US" altLang="en-US" smtClean="0"/>
              <a:t>23</a:t>
            </a:fld>
            <a:endParaRPr kumimoji="1" lang="ja-US" altLang="en-US"/>
          </a:p>
        </p:txBody>
      </p:sp>
    </p:spTree>
    <p:extLst>
      <p:ext uri="{BB962C8B-B14F-4D97-AF65-F5344CB8AC3E}">
        <p14:creationId xmlns:p14="http://schemas.microsoft.com/office/powerpoint/2010/main" val="4258136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2B320D64-82A0-DE0A-085D-BB76F493AEC7}"/>
              </a:ext>
            </a:extLst>
          </p:cNvPr>
          <p:cNvSpPr>
            <a:spLocks noGrp="1"/>
          </p:cNvSpPr>
          <p:nvPr>
            <p:ph type="title"/>
          </p:nvPr>
        </p:nvSpPr>
        <p:spPr>
          <a:xfrm>
            <a:off x="838200" y="-367011"/>
            <a:ext cx="10515600" cy="1325563"/>
          </a:xfrm>
        </p:spPr>
        <p:txBody>
          <a:bodyPr>
            <a:normAutofit/>
          </a:bodyPr>
          <a:lstStyle/>
          <a:p>
            <a:pPr algn="ctr"/>
            <a:r>
              <a:rPr kumimoji="1" lang="en-US" altLang="ja-US" sz="4000" dirty="0"/>
              <a:t>Viewer: </a:t>
            </a:r>
            <a:r>
              <a:rPr kumimoji="1" lang="en-US" altLang="ja-US" sz="4000" dirty="0" err="1"/>
              <a:t>FoV</a:t>
            </a:r>
            <a:r>
              <a:rPr kumimoji="1" lang="en-US" altLang="ja-US" sz="4000" dirty="0"/>
              <a:t> Filter</a:t>
            </a:r>
            <a:endParaRPr kumimoji="1" lang="ja-US" altLang="en-US" sz="4000" dirty="0"/>
          </a:p>
        </p:txBody>
      </p:sp>
      <p:pic>
        <p:nvPicPr>
          <p:cNvPr id="3" name="図 2" descr="モニター, 屋内, コンピュータ, 画面 が含まれている画像&#10;&#10;自動的に生成された説明">
            <a:extLst>
              <a:ext uri="{FF2B5EF4-FFF2-40B4-BE49-F238E27FC236}">
                <a16:creationId xmlns:a16="http://schemas.microsoft.com/office/drawing/2014/main" id="{370DBD1C-1003-60FC-8179-FAC7F9F610B8}"/>
              </a:ext>
            </a:extLst>
          </p:cNvPr>
          <p:cNvPicPr>
            <a:picLocks noChangeAspect="1"/>
          </p:cNvPicPr>
          <p:nvPr/>
        </p:nvPicPr>
        <p:blipFill rotWithShape="1">
          <a:blip r:embed="rId3"/>
          <a:srcRect t="3798" r="86466" b="25218"/>
          <a:stretch/>
        </p:blipFill>
        <p:spPr>
          <a:xfrm>
            <a:off x="758688" y="596344"/>
            <a:ext cx="2266121" cy="5923792"/>
          </a:xfrm>
          <a:prstGeom prst="rect">
            <a:avLst/>
          </a:prstGeom>
        </p:spPr>
      </p:pic>
      <p:sp>
        <p:nvSpPr>
          <p:cNvPr id="2" name="正方形/長方形 1">
            <a:extLst>
              <a:ext uri="{FF2B5EF4-FFF2-40B4-BE49-F238E27FC236}">
                <a16:creationId xmlns:a16="http://schemas.microsoft.com/office/drawing/2014/main" id="{3E604D8B-2B77-AB97-6C36-6C264EEBA88A}"/>
              </a:ext>
            </a:extLst>
          </p:cNvPr>
          <p:cNvSpPr/>
          <p:nvPr/>
        </p:nvSpPr>
        <p:spPr>
          <a:xfrm flipH="1" flipV="1">
            <a:off x="767396" y="1351719"/>
            <a:ext cx="1994451" cy="3279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00B0F0"/>
              </a:solidFill>
            </a:endParaRPr>
          </a:p>
        </p:txBody>
      </p:sp>
      <p:sp>
        <p:nvSpPr>
          <p:cNvPr id="6" name="正方形/長方形 5">
            <a:extLst>
              <a:ext uri="{FF2B5EF4-FFF2-40B4-BE49-F238E27FC236}">
                <a16:creationId xmlns:a16="http://schemas.microsoft.com/office/drawing/2014/main" id="{F48CEB05-DFAF-2305-3CE4-32B635BC4E80}"/>
              </a:ext>
            </a:extLst>
          </p:cNvPr>
          <p:cNvSpPr/>
          <p:nvPr/>
        </p:nvSpPr>
        <p:spPr>
          <a:xfrm flipH="1" flipV="1">
            <a:off x="767395" y="2271091"/>
            <a:ext cx="1994451" cy="3279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00B0F0"/>
              </a:solidFill>
            </a:endParaRPr>
          </a:p>
        </p:txBody>
      </p:sp>
      <p:sp>
        <p:nvSpPr>
          <p:cNvPr id="7" name="テキスト ボックス 6">
            <a:extLst>
              <a:ext uri="{FF2B5EF4-FFF2-40B4-BE49-F238E27FC236}">
                <a16:creationId xmlns:a16="http://schemas.microsoft.com/office/drawing/2014/main" id="{598EE211-9480-9913-1F60-F3013182FBD1}"/>
              </a:ext>
            </a:extLst>
          </p:cNvPr>
          <p:cNvSpPr txBox="1"/>
          <p:nvPr/>
        </p:nvSpPr>
        <p:spPr>
          <a:xfrm>
            <a:off x="3147239" y="851594"/>
            <a:ext cx="7301950" cy="646331"/>
          </a:xfrm>
          <a:prstGeom prst="rect">
            <a:avLst/>
          </a:prstGeom>
          <a:noFill/>
        </p:spPr>
        <p:txBody>
          <a:bodyPr wrap="square" rtlCol="0">
            <a:spAutoFit/>
          </a:bodyPr>
          <a:lstStyle/>
          <a:p>
            <a:r>
              <a:rPr kumimoji="1" lang="en-US" altLang="ja-US" dirty="0">
                <a:solidFill>
                  <a:srgbClr val="FF0000"/>
                </a:solidFill>
              </a:rPr>
              <a:t>Objects/</a:t>
            </a:r>
            <a:r>
              <a:rPr kumimoji="1" lang="en-US" altLang="ja-US" dirty="0" err="1">
                <a:solidFill>
                  <a:srgbClr val="FF0000"/>
                </a:solidFill>
              </a:rPr>
              <a:t>FoV</a:t>
            </a:r>
            <a:r>
              <a:rPr kumimoji="1" lang="en-US" altLang="ja-US" dirty="0">
                <a:solidFill>
                  <a:srgbClr val="FF0000"/>
                </a:solidFill>
              </a:rPr>
              <a:t> can be filtered by time.   “Y/M/D” and “MJD” can be switched by the button.</a:t>
            </a:r>
            <a:endParaRPr kumimoji="1" lang="ja-US" altLang="en-US" dirty="0">
              <a:solidFill>
                <a:srgbClr val="FF0000"/>
              </a:solidFill>
            </a:endParaRPr>
          </a:p>
        </p:txBody>
      </p:sp>
      <p:sp>
        <p:nvSpPr>
          <p:cNvPr id="8" name="正方形/長方形 7">
            <a:extLst>
              <a:ext uri="{FF2B5EF4-FFF2-40B4-BE49-F238E27FC236}">
                <a16:creationId xmlns:a16="http://schemas.microsoft.com/office/drawing/2014/main" id="{16E5C634-63F5-21BF-DD1B-AD2CDFA6BE73}"/>
              </a:ext>
            </a:extLst>
          </p:cNvPr>
          <p:cNvSpPr/>
          <p:nvPr/>
        </p:nvSpPr>
        <p:spPr>
          <a:xfrm flipH="1" flipV="1">
            <a:off x="1252330" y="1744886"/>
            <a:ext cx="308113" cy="327994"/>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00B0F0"/>
              </a:solidFill>
            </a:endParaRPr>
          </a:p>
        </p:txBody>
      </p:sp>
      <p:sp>
        <p:nvSpPr>
          <p:cNvPr id="9" name="正方形/長方形 8">
            <a:extLst>
              <a:ext uri="{FF2B5EF4-FFF2-40B4-BE49-F238E27FC236}">
                <a16:creationId xmlns:a16="http://schemas.microsoft.com/office/drawing/2014/main" id="{47E11A7A-7C00-ED4E-B382-3E07E1A671D9}"/>
              </a:ext>
            </a:extLst>
          </p:cNvPr>
          <p:cNvSpPr/>
          <p:nvPr/>
        </p:nvSpPr>
        <p:spPr>
          <a:xfrm flipH="1" flipV="1">
            <a:off x="2168386" y="1725524"/>
            <a:ext cx="308113" cy="347356"/>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00B0F0"/>
              </a:solidFill>
            </a:endParaRPr>
          </a:p>
        </p:txBody>
      </p:sp>
      <p:sp>
        <p:nvSpPr>
          <p:cNvPr id="12" name="テキスト ボックス 11">
            <a:extLst>
              <a:ext uri="{FF2B5EF4-FFF2-40B4-BE49-F238E27FC236}">
                <a16:creationId xmlns:a16="http://schemas.microsoft.com/office/drawing/2014/main" id="{7F8B39FD-E22B-AD7C-455E-1148B1D1D4D3}"/>
              </a:ext>
            </a:extLst>
          </p:cNvPr>
          <p:cNvSpPr txBox="1"/>
          <p:nvPr/>
        </p:nvSpPr>
        <p:spPr>
          <a:xfrm>
            <a:off x="3147239" y="1552184"/>
            <a:ext cx="7301950" cy="369332"/>
          </a:xfrm>
          <a:prstGeom prst="rect">
            <a:avLst/>
          </a:prstGeom>
          <a:noFill/>
        </p:spPr>
        <p:txBody>
          <a:bodyPr wrap="square" rtlCol="0">
            <a:spAutoFit/>
          </a:bodyPr>
          <a:lstStyle/>
          <a:p>
            <a:r>
              <a:rPr kumimoji="1" lang="en-US" altLang="ja-US" dirty="0">
                <a:solidFill>
                  <a:srgbClr val="00B050"/>
                </a:solidFill>
              </a:rPr>
              <a:t>Upward (downward) arrow copy Stop (Start) time to Start (Stop) time.</a:t>
            </a:r>
          </a:p>
        </p:txBody>
      </p:sp>
      <p:sp>
        <p:nvSpPr>
          <p:cNvPr id="13" name="正方形/長方形 12">
            <a:extLst>
              <a:ext uri="{FF2B5EF4-FFF2-40B4-BE49-F238E27FC236}">
                <a16:creationId xmlns:a16="http://schemas.microsoft.com/office/drawing/2014/main" id="{28D09BD3-594C-6E68-55B4-F0D43EA90F82}"/>
              </a:ext>
            </a:extLst>
          </p:cNvPr>
          <p:cNvSpPr/>
          <p:nvPr/>
        </p:nvSpPr>
        <p:spPr>
          <a:xfrm flipH="1" flipV="1">
            <a:off x="1714498" y="1727892"/>
            <a:ext cx="308113" cy="34735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00B0F0"/>
              </a:solidFill>
            </a:endParaRPr>
          </a:p>
        </p:txBody>
      </p:sp>
      <p:sp>
        <p:nvSpPr>
          <p:cNvPr id="14" name="テキスト ボックス 13">
            <a:extLst>
              <a:ext uri="{FF2B5EF4-FFF2-40B4-BE49-F238E27FC236}">
                <a16:creationId xmlns:a16="http://schemas.microsoft.com/office/drawing/2014/main" id="{5FE28A0B-283D-E696-8426-68D3B0DD1339}"/>
              </a:ext>
            </a:extLst>
          </p:cNvPr>
          <p:cNvSpPr txBox="1"/>
          <p:nvPr/>
        </p:nvSpPr>
        <p:spPr>
          <a:xfrm>
            <a:off x="3413635" y="2028148"/>
            <a:ext cx="7301950" cy="646331"/>
          </a:xfrm>
          <a:prstGeom prst="rect">
            <a:avLst/>
          </a:prstGeom>
          <a:noFill/>
        </p:spPr>
        <p:txBody>
          <a:bodyPr wrap="square" rtlCol="0">
            <a:spAutoFit/>
          </a:bodyPr>
          <a:lstStyle/>
          <a:p>
            <a:r>
              <a:rPr kumimoji="1" lang="en-US" altLang="ja-US" dirty="0">
                <a:solidFill>
                  <a:schemeClr val="accent2"/>
                </a:solidFill>
              </a:rPr>
              <a:t>Start and Stop times increase/decrease independently.</a:t>
            </a:r>
          </a:p>
          <a:p>
            <a:r>
              <a:rPr kumimoji="1" lang="en-US" altLang="ja-US" dirty="0">
                <a:solidFill>
                  <a:schemeClr val="accent2"/>
                </a:solidFill>
              </a:rPr>
              <a:t>        </a:t>
            </a:r>
          </a:p>
        </p:txBody>
      </p:sp>
      <p:pic>
        <p:nvPicPr>
          <p:cNvPr id="16" name="図 15">
            <a:extLst>
              <a:ext uri="{FF2B5EF4-FFF2-40B4-BE49-F238E27FC236}">
                <a16:creationId xmlns:a16="http://schemas.microsoft.com/office/drawing/2014/main" id="{F32A7149-330F-85F6-20BA-CA0AA4B257D9}"/>
              </a:ext>
            </a:extLst>
          </p:cNvPr>
          <p:cNvPicPr>
            <a:picLocks noChangeAspect="1"/>
          </p:cNvPicPr>
          <p:nvPr/>
        </p:nvPicPr>
        <p:blipFill>
          <a:blip r:embed="rId4"/>
          <a:stretch>
            <a:fillRect/>
          </a:stretch>
        </p:blipFill>
        <p:spPr>
          <a:xfrm>
            <a:off x="3208224" y="2425167"/>
            <a:ext cx="215900" cy="241300"/>
          </a:xfrm>
          <a:prstGeom prst="rect">
            <a:avLst/>
          </a:prstGeom>
        </p:spPr>
      </p:pic>
      <p:sp>
        <p:nvSpPr>
          <p:cNvPr id="17" name="正方形/長方形 16">
            <a:extLst>
              <a:ext uri="{FF2B5EF4-FFF2-40B4-BE49-F238E27FC236}">
                <a16:creationId xmlns:a16="http://schemas.microsoft.com/office/drawing/2014/main" id="{43936FDD-2E81-44F1-11F5-5BECB8BE1168}"/>
              </a:ext>
            </a:extLst>
          </p:cNvPr>
          <p:cNvSpPr/>
          <p:nvPr/>
        </p:nvSpPr>
        <p:spPr>
          <a:xfrm flipH="1" flipV="1">
            <a:off x="767393" y="2847541"/>
            <a:ext cx="1994450" cy="1505797"/>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accent5">
                  <a:lumMod val="75000"/>
                </a:schemeClr>
              </a:solidFill>
            </a:endParaRPr>
          </a:p>
        </p:txBody>
      </p:sp>
      <p:pic>
        <p:nvPicPr>
          <p:cNvPr id="22" name="図 21">
            <a:extLst>
              <a:ext uri="{FF2B5EF4-FFF2-40B4-BE49-F238E27FC236}">
                <a16:creationId xmlns:a16="http://schemas.microsoft.com/office/drawing/2014/main" id="{89884398-10E0-FE21-B979-AFC47BB98B8A}"/>
              </a:ext>
            </a:extLst>
          </p:cNvPr>
          <p:cNvPicPr>
            <a:picLocks noChangeAspect="1"/>
          </p:cNvPicPr>
          <p:nvPr/>
        </p:nvPicPr>
        <p:blipFill>
          <a:blip r:embed="rId5"/>
          <a:stretch>
            <a:fillRect/>
          </a:stretch>
        </p:blipFill>
        <p:spPr>
          <a:xfrm>
            <a:off x="3208224" y="2074298"/>
            <a:ext cx="215900" cy="269875"/>
          </a:xfrm>
          <a:prstGeom prst="rect">
            <a:avLst/>
          </a:prstGeom>
        </p:spPr>
      </p:pic>
      <p:sp>
        <p:nvSpPr>
          <p:cNvPr id="24" name="テキスト ボックス 23">
            <a:extLst>
              <a:ext uri="{FF2B5EF4-FFF2-40B4-BE49-F238E27FC236}">
                <a16:creationId xmlns:a16="http://schemas.microsoft.com/office/drawing/2014/main" id="{E070CECE-921D-896D-B4F0-5AD78F571A14}"/>
              </a:ext>
            </a:extLst>
          </p:cNvPr>
          <p:cNvSpPr txBox="1"/>
          <p:nvPr/>
        </p:nvSpPr>
        <p:spPr>
          <a:xfrm>
            <a:off x="3147239" y="2826268"/>
            <a:ext cx="7301950" cy="369332"/>
          </a:xfrm>
          <a:prstGeom prst="rect">
            <a:avLst/>
          </a:prstGeom>
          <a:noFill/>
        </p:spPr>
        <p:txBody>
          <a:bodyPr wrap="square" rtlCol="0">
            <a:spAutoFit/>
          </a:bodyPr>
          <a:lstStyle/>
          <a:p>
            <a:r>
              <a:rPr kumimoji="1" lang="en-US" altLang="ja-US" dirty="0">
                <a:solidFill>
                  <a:srgbClr val="7030A0"/>
                </a:solidFill>
              </a:rPr>
              <a:t>Checkboxes can turn each item on/off. </a:t>
            </a:r>
          </a:p>
        </p:txBody>
      </p:sp>
      <p:sp>
        <p:nvSpPr>
          <p:cNvPr id="25" name="正方形/長方形 24">
            <a:extLst>
              <a:ext uri="{FF2B5EF4-FFF2-40B4-BE49-F238E27FC236}">
                <a16:creationId xmlns:a16="http://schemas.microsoft.com/office/drawing/2014/main" id="{EF8C3FCD-A7B1-5C5B-46BC-59E544B9ACE8}"/>
              </a:ext>
            </a:extLst>
          </p:cNvPr>
          <p:cNvSpPr/>
          <p:nvPr/>
        </p:nvSpPr>
        <p:spPr>
          <a:xfrm flipH="1" flipV="1">
            <a:off x="758684" y="4519842"/>
            <a:ext cx="2193238" cy="327994"/>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accent5">
                  <a:lumMod val="75000"/>
                </a:schemeClr>
              </a:solidFill>
            </a:endParaRPr>
          </a:p>
        </p:txBody>
      </p:sp>
      <p:sp>
        <p:nvSpPr>
          <p:cNvPr id="26" name="テキスト ボックス 25">
            <a:extLst>
              <a:ext uri="{FF2B5EF4-FFF2-40B4-BE49-F238E27FC236}">
                <a16:creationId xmlns:a16="http://schemas.microsoft.com/office/drawing/2014/main" id="{47A10221-7B37-D799-8F24-7EFF08C12116}"/>
              </a:ext>
            </a:extLst>
          </p:cNvPr>
          <p:cNvSpPr txBox="1"/>
          <p:nvPr/>
        </p:nvSpPr>
        <p:spPr>
          <a:xfrm>
            <a:off x="3115463" y="4478504"/>
            <a:ext cx="7600122" cy="369332"/>
          </a:xfrm>
          <a:prstGeom prst="rect">
            <a:avLst/>
          </a:prstGeom>
          <a:noFill/>
        </p:spPr>
        <p:txBody>
          <a:bodyPr wrap="square" rtlCol="0">
            <a:spAutoFit/>
          </a:bodyPr>
          <a:lstStyle/>
          <a:p>
            <a:r>
              <a:rPr kumimoji="1" lang="en-US" altLang="ja-US" dirty="0">
                <a:solidFill>
                  <a:srgbClr val="0070C0"/>
                </a:solidFill>
              </a:rPr>
              <a:t>Events/objects can be filtered by the name. </a:t>
            </a:r>
          </a:p>
        </p:txBody>
      </p:sp>
      <p:sp>
        <p:nvSpPr>
          <p:cNvPr id="27" name="テキスト ボックス 26">
            <a:extLst>
              <a:ext uri="{FF2B5EF4-FFF2-40B4-BE49-F238E27FC236}">
                <a16:creationId xmlns:a16="http://schemas.microsoft.com/office/drawing/2014/main" id="{68C8E502-09A2-DD17-A920-2BC0922CB972}"/>
              </a:ext>
            </a:extLst>
          </p:cNvPr>
          <p:cNvSpPr txBox="1"/>
          <p:nvPr/>
        </p:nvSpPr>
        <p:spPr>
          <a:xfrm>
            <a:off x="3115463" y="5115705"/>
            <a:ext cx="8219662" cy="646331"/>
          </a:xfrm>
          <a:prstGeom prst="rect">
            <a:avLst/>
          </a:prstGeom>
          <a:noFill/>
        </p:spPr>
        <p:txBody>
          <a:bodyPr wrap="square" rtlCol="0">
            <a:spAutoFit/>
          </a:bodyPr>
          <a:lstStyle/>
          <a:p>
            <a:r>
              <a:rPr kumimoji="1" lang="en-US" altLang="ja-US" dirty="0">
                <a:solidFill>
                  <a:srgbClr val="0432FF"/>
                </a:solidFill>
              </a:rPr>
              <a:t>If you input central position (equatorial coordinates) and radius (degrees, arcmin, arcsec), Objects/</a:t>
            </a:r>
            <a:r>
              <a:rPr kumimoji="1" lang="en-US" altLang="ja-US" dirty="0" err="1">
                <a:solidFill>
                  <a:srgbClr val="0432FF"/>
                </a:solidFill>
              </a:rPr>
              <a:t>FoV</a:t>
            </a:r>
            <a:r>
              <a:rPr kumimoji="1" lang="en-US" altLang="ja-US" dirty="0">
                <a:solidFill>
                  <a:srgbClr val="0432FF"/>
                </a:solidFill>
              </a:rPr>
              <a:t> can be filtered by the circle.</a:t>
            </a:r>
          </a:p>
        </p:txBody>
      </p:sp>
      <p:sp>
        <p:nvSpPr>
          <p:cNvPr id="29" name="正方形/長方形 28">
            <a:extLst>
              <a:ext uri="{FF2B5EF4-FFF2-40B4-BE49-F238E27FC236}">
                <a16:creationId xmlns:a16="http://schemas.microsoft.com/office/drawing/2014/main" id="{5CA9FC5A-A712-3506-E1FD-7B18A0AD1A11}"/>
              </a:ext>
            </a:extLst>
          </p:cNvPr>
          <p:cNvSpPr/>
          <p:nvPr/>
        </p:nvSpPr>
        <p:spPr>
          <a:xfrm flipH="1" flipV="1">
            <a:off x="771935" y="5097364"/>
            <a:ext cx="2193238" cy="713826"/>
          </a:xfrm>
          <a:prstGeom prst="rect">
            <a:avLst/>
          </a:prstGeom>
          <a:noFill/>
          <a:ln w="3810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0432FF"/>
              </a:solidFill>
            </a:endParaRPr>
          </a:p>
        </p:txBody>
      </p:sp>
      <p:sp>
        <p:nvSpPr>
          <p:cNvPr id="30" name="テキスト ボックス 29">
            <a:extLst>
              <a:ext uri="{FF2B5EF4-FFF2-40B4-BE49-F238E27FC236}">
                <a16:creationId xmlns:a16="http://schemas.microsoft.com/office/drawing/2014/main" id="{0B2DD74F-8B6E-AB09-766C-F66B693AE9CC}"/>
              </a:ext>
            </a:extLst>
          </p:cNvPr>
          <p:cNvSpPr txBox="1"/>
          <p:nvPr/>
        </p:nvSpPr>
        <p:spPr>
          <a:xfrm>
            <a:off x="3115463" y="5817087"/>
            <a:ext cx="6472933" cy="369332"/>
          </a:xfrm>
          <a:prstGeom prst="rect">
            <a:avLst/>
          </a:prstGeom>
          <a:noFill/>
        </p:spPr>
        <p:txBody>
          <a:bodyPr wrap="square" rtlCol="0">
            <a:spAutoFit/>
          </a:bodyPr>
          <a:lstStyle/>
          <a:p>
            <a:r>
              <a:rPr kumimoji="1" lang="en-US" altLang="ja-US" b="1" dirty="0">
                <a:solidFill>
                  <a:srgbClr val="FFC000"/>
                </a:solidFill>
              </a:rPr>
              <a:t>“Submit” applies the settings above.</a:t>
            </a:r>
            <a:endParaRPr kumimoji="1" lang="ja-US" altLang="en-US" b="1" dirty="0">
              <a:solidFill>
                <a:srgbClr val="FFC000"/>
              </a:solidFill>
            </a:endParaRPr>
          </a:p>
        </p:txBody>
      </p:sp>
      <p:sp>
        <p:nvSpPr>
          <p:cNvPr id="31" name="右矢印 30">
            <a:extLst>
              <a:ext uri="{FF2B5EF4-FFF2-40B4-BE49-F238E27FC236}">
                <a16:creationId xmlns:a16="http://schemas.microsoft.com/office/drawing/2014/main" id="{18727AEC-1BAA-A26A-8D5E-FD840EC6A304}"/>
              </a:ext>
            </a:extLst>
          </p:cNvPr>
          <p:cNvSpPr/>
          <p:nvPr/>
        </p:nvSpPr>
        <p:spPr>
          <a:xfrm rot="10800000">
            <a:off x="1438952" y="5929474"/>
            <a:ext cx="1530438" cy="179339"/>
          </a:xfrm>
          <a:prstGeom prst="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35" name="正方形/長方形 34">
            <a:extLst>
              <a:ext uri="{FF2B5EF4-FFF2-40B4-BE49-F238E27FC236}">
                <a16:creationId xmlns:a16="http://schemas.microsoft.com/office/drawing/2014/main" id="{654D9CE1-33CB-B30C-1DFD-466E05BE13AF}"/>
              </a:ext>
            </a:extLst>
          </p:cNvPr>
          <p:cNvSpPr/>
          <p:nvPr/>
        </p:nvSpPr>
        <p:spPr>
          <a:xfrm flipH="1" flipV="1">
            <a:off x="758684" y="879014"/>
            <a:ext cx="1095516" cy="3279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00B0F0"/>
              </a:solidFill>
            </a:endParaRPr>
          </a:p>
        </p:txBody>
      </p:sp>
      <p:sp>
        <p:nvSpPr>
          <p:cNvPr id="4" name="スライド番号プレースホルダー 3">
            <a:extLst>
              <a:ext uri="{FF2B5EF4-FFF2-40B4-BE49-F238E27FC236}">
                <a16:creationId xmlns:a16="http://schemas.microsoft.com/office/drawing/2014/main" id="{C48DAE03-729F-BF62-1D80-6E4A4D598CC3}"/>
              </a:ext>
            </a:extLst>
          </p:cNvPr>
          <p:cNvSpPr>
            <a:spLocks noGrp="1"/>
          </p:cNvSpPr>
          <p:nvPr>
            <p:ph type="sldNum" sz="quarter" idx="12"/>
          </p:nvPr>
        </p:nvSpPr>
        <p:spPr/>
        <p:txBody>
          <a:bodyPr/>
          <a:lstStyle/>
          <a:p>
            <a:fld id="{A63DBE77-1D71-C64A-B169-893A17CDA6C2}" type="slidenum">
              <a:rPr kumimoji="1" lang="ja-US" altLang="en-US" smtClean="0"/>
              <a:t>24</a:t>
            </a:fld>
            <a:endParaRPr kumimoji="1" lang="ja-US" altLang="en-US"/>
          </a:p>
        </p:txBody>
      </p:sp>
      <p:sp>
        <p:nvSpPr>
          <p:cNvPr id="10" name="テキスト ボックス 9">
            <a:extLst>
              <a:ext uri="{FF2B5EF4-FFF2-40B4-BE49-F238E27FC236}">
                <a16:creationId xmlns:a16="http://schemas.microsoft.com/office/drawing/2014/main" id="{AB86D386-EB07-D413-ADBF-E7A72B45CF04}"/>
              </a:ext>
            </a:extLst>
          </p:cNvPr>
          <p:cNvSpPr txBox="1"/>
          <p:nvPr/>
        </p:nvSpPr>
        <p:spPr>
          <a:xfrm>
            <a:off x="3424124" y="2345644"/>
            <a:ext cx="7301950" cy="369332"/>
          </a:xfrm>
          <a:prstGeom prst="rect">
            <a:avLst/>
          </a:prstGeom>
          <a:noFill/>
        </p:spPr>
        <p:txBody>
          <a:bodyPr wrap="square" rtlCol="0">
            <a:spAutoFit/>
          </a:bodyPr>
          <a:lstStyle/>
          <a:p>
            <a:r>
              <a:rPr kumimoji="1" lang="en-US" altLang="ja-US" dirty="0">
                <a:solidFill>
                  <a:schemeClr val="accent2"/>
                </a:solidFill>
              </a:rPr>
              <a:t>Start and Stop times increase/decrease synchronized.</a:t>
            </a:r>
          </a:p>
        </p:txBody>
      </p:sp>
      <p:sp>
        <p:nvSpPr>
          <p:cNvPr id="15" name="正方形/長方形 14">
            <a:extLst>
              <a:ext uri="{FF2B5EF4-FFF2-40B4-BE49-F238E27FC236}">
                <a16:creationId xmlns:a16="http://schemas.microsoft.com/office/drawing/2014/main" id="{AE3E5EFF-F1F5-5B56-9C55-DE86631E1A34}"/>
              </a:ext>
            </a:extLst>
          </p:cNvPr>
          <p:cNvSpPr/>
          <p:nvPr/>
        </p:nvSpPr>
        <p:spPr>
          <a:xfrm flipH="1" flipV="1">
            <a:off x="754035" y="5874527"/>
            <a:ext cx="617905" cy="291136"/>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0432FF"/>
              </a:solidFill>
            </a:endParaRPr>
          </a:p>
        </p:txBody>
      </p:sp>
    </p:spTree>
    <p:extLst>
      <p:ext uri="{BB962C8B-B14F-4D97-AF65-F5344CB8AC3E}">
        <p14:creationId xmlns:p14="http://schemas.microsoft.com/office/powerpoint/2010/main" val="3003683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D64AB-5A36-504A-21C9-8CA81FA62F8F}"/>
            </a:ext>
          </a:extLst>
        </p:cNvPr>
        <p:cNvGrpSpPr/>
        <p:nvPr/>
      </p:nvGrpSpPr>
      <p:grpSpPr>
        <a:xfrm>
          <a:off x="0" y="0"/>
          <a:ext cx="0" cy="0"/>
          <a:chOff x="0" y="0"/>
          <a:chExt cx="0" cy="0"/>
        </a:xfrm>
      </p:grpSpPr>
      <p:pic>
        <p:nvPicPr>
          <p:cNvPr id="4" name="図 3" descr="コンピューターのスクリーンショット&#10;&#10;自動的に生成された説明">
            <a:extLst>
              <a:ext uri="{FF2B5EF4-FFF2-40B4-BE49-F238E27FC236}">
                <a16:creationId xmlns:a16="http://schemas.microsoft.com/office/drawing/2014/main" id="{E42DB4C1-ED1D-CB0A-6712-43DD22F421F4}"/>
              </a:ext>
            </a:extLst>
          </p:cNvPr>
          <p:cNvPicPr>
            <a:picLocks noChangeAspect="1"/>
          </p:cNvPicPr>
          <p:nvPr/>
        </p:nvPicPr>
        <p:blipFill>
          <a:blip r:embed="rId2"/>
          <a:srcRect t="12302"/>
          <a:stretch/>
        </p:blipFill>
        <p:spPr>
          <a:xfrm>
            <a:off x="0" y="543603"/>
            <a:ext cx="12219859" cy="6799523"/>
          </a:xfrm>
          <a:prstGeom prst="rect">
            <a:avLst/>
          </a:prstGeom>
        </p:spPr>
      </p:pic>
      <p:sp>
        <p:nvSpPr>
          <p:cNvPr id="5" name="タイトル 1">
            <a:extLst>
              <a:ext uri="{FF2B5EF4-FFF2-40B4-BE49-F238E27FC236}">
                <a16:creationId xmlns:a16="http://schemas.microsoft.com/office/drawing/2014/main" id="{3A88CF7F-0520-FC74-A2C2-108B7E7C858E}"/>
              </a:ext>
            </a:extLst>
          </p:cNvPr>
          <p:cNvSpPr>
            <a:spLocks noGrp="1"/>
          </p:cNvSpPr>
          <p:nvPr>
            <p:ph type="title"/>
          </p:nvPr>
        </p:nvSpPr>
        <p:spPr>
          <a:xfrm>
            <a:off x="838200" y="-367011"/>
            <a:ext cx="10515600" cy="1325563"/>
          </a:xfrm>
        </p:spPr>
        <p:txBody>
          <a:bodyPr>
            <a:normAutofit/>
          </a:bodyPr>
          <a:lstStyle/>
          <a:p>
            <a:pPr algn="ctr"/>
            <a:r>
              <a:rPr kumimoji="1" lang="en-US" altLang="ja-US" sz="4000" dirty="0"/>
              <a:t>Viewer: </a:t>
            </a:r>
            <a:r>
              <a:rPr kumimoji="1" lang="en-US" altLang="ja-US" sz="4000" dirty="0" err="1"/>
              <a:t>FoV</a:t>
            </a:r>
            <a:r>
              <a:rPr kumimoji="1" lang="en-US" altLang="ja-US" sz="4000" dirty="0"/>
              <a:t> Filter</a:t>
            </a:r>
            <a:endParaRPr kumimoji="1" lang="ja-US" altLang="en-US" sz="4000" dirty="0"/>
          </a:p>
        </p:txBody>
      </p:sp>
      <p:sp>
        <p:nvSpPr>
          <p:cNvPr id="10" name="正方形/長方形 9">
            <a:extLst>
              <a:ext uri="{FF2B5EF4-FFF2-40B4-BE49-F238E27FC236}">
                <a16:creationId xmlns:a16="http://schemas.microsoft.com/office/drawing/2014/main" id="{33457529-00BF-EF61-F358-8D78BFFE099C}"/>
              </a:ext>
            </a:extLst>
          </p:cNvPr>
          <p:cNvSpPr/>
          <p:nvPr/>
        </p:nvSpPr>
        <p:spPr>
          <a:xfrm flipH="1" flipV="1">
            <a:off x="378062" y="809896"/>
            <a:ext cx="1705714" cy="4949063"/>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FFC000"/>
              </a:solidFill>
            </a:endParaRPr>
          </a:p>
        </p:txBody>
      </p:sp>
      <p:sp>
        <p:nvSpPr>
          <p:cNvPr id="6" name="スライド番号プレースホルダー 5">
            <a:extLst>
              <a:ext uri="{FF2B5EF4-FFF2-40B4-BE49-F238E27FC236}">
                <a16:creationId xmlns:a16="http://schemas.microsoft.com/office/drawing/2014/main" id="{F389902C-B584-62D5-60C6-5B6FB28695C5}"/>
              </a:ext>
            </a:extLst>
          </p:cNvPr>
          <p:cNvSpPr>
            <a:spLocks noGrp="1"/>
          </p:cNvSpPr>
          <p:nvPr>
            <p:ph type="sldNum" sz="quarter" idx="12"/>
          </p:nvPr>
        </p:nvSpPr>
        <p:spPr/>
        <p:txBody>
          <a:bodyPr/>
          <a:lstStyle/>
          <a:p>
            <a:fld id="{A63DBE77-1D71-C64A-B169-893A17CDA6C2}" type="slidenum">
              <a:rPr kumimoji="1" lang="ja-US" altLang="en-US" smtClean="0"/>
              <a:t>25</a:t>
            </a:fld>
            <a:endParaRPr kumimoji="1" lang="ja-US" altLang="en-US"/>
          </a:p>
        </p:txBody>
      </p:sp>
      <p:sp>
        <p:nvSpPr>
          <p:cNvPr id="2" name="テキスト ボックス 1">
            <a:extLst>
              <a:ext uri="{FF2B5EF4-FFF2-40B4-BE49-F238E27FC236}">
                <a16:creationId xmlns:a16="http://schemas.microsoft.com/office/drawing/2014/main" id="{814C5375-1B80-6E65-2C59-5A0FE396CC16}"/>
              </a:ext>
            </a:extLst>
          </p:cNvPr>
          <p:cNvSpPr txBox="1"/>
          <p:nvPr/>
        </p:nvSpPr>
        <p:spPr>
          <a:xfrm>
            <a:off x="2373083" y="1005840"/>
            <a:ext cx="8599716" cy="769441"/>
          </a:xfrm>
          <a:prstGeom prst="rect">
            <a:avLst/>
          </a:prstGeom>
          <a:noFill/>
        </p:spPr>
        <p:txBody>
          <a:bodyPr wrap="square" rtlCol="0">
            <a:spAutoFit/>
          </a:bodyPr>
          <a:lstStyle/>
          <a:p>
            <a:r>
              <a:rPr kumimoji="1" lang="en-US" altLang="ja-US" sz="2200" dirty="0">
                <a:solidFill>
                  <a:srgbClr val="FFC000"/>
                </a:solidFill>
              </a:rPr>
              <a:t>Objects/</a:t>
            </a:r>
            <a:r>
              <a:rPr kumimoji="1" lang="en-US" altLang="ja-US" sz="2200" dirty="0" err="1">
                <a:solidFill>
                  <a:srgbClr val="FFC000"/>
                </a:solidFill>
              </a:rPr>
              <a:t>FoV</a:t>
            </a:r>
            <a:r>
              <a:rPr kumimoji="1" lang="en-US" altLang="ja-US" sz="2200" dirty="0">
                <a:solidFill>
                  <a:srgbClr val="FFC000"/>
                </a:solidFill>
              </a:rPr>
              <a:t> can be turned on/off by checkboxes.</a:t>
            </a:r>
          </a:p>
          <a:p>
            <a:r>
              <a:rPr kumimoji="1" lang="en-US" altLang="ja-US" sz="2200" dirty="0">
                <a:solidFill>
                  <a:srgbClr val="FFC000"/>
                </a:solidFill>
              </a:rPr>
              <a:t>Filters by time, target name, and position are available.</a:t>
            </a:r>
          </a:p>
        </p:txBody>
      </p:sp>
      <p:sp>
        <p:nvSpPr>
          <p:cNvPr id="3" name="テキスト ボックス 2">
            <a:extLst>
              <a:ext uri="{FF2B5EF4-FFF2-40B4-BE49-F238E27FC236}">
                <a16:creationId xmlns:a16="http://schemas.microsoft.com/office/drawing/2014/main" id="{49832587-ABE4-4D59-11DF-D020D0DD9964}"/>
              </a:ext>
            </a:extLst>
          </p:cNvPr>
          <p:cNvSpPr txBox="1"/>
          <p:nvPr/>
        </p:nvSpPr>
        <p:spPr>
          <a:xfrm>
            <a:off x="2599286" y="5929676"/>
            <a:ext cx="6718663" cy="769441"/>
          </a:xfrm>
          <a:prstGeom prst="rect">
            <a:avLst/>
          </a:prstGeom>
          <a:noFill/>
        </p:spPr>
        <p:txBody>
          <a:bodyPr wrap="square" rtlCol="0">
            <a:spAutoFit/>
          </a:bodyPr>
          <a:lstStyle/>
          <a:p>
            <a:r>
              <a:rPr kumimoji="1" lang="en-US" altLang="ja-US" sz="2200" dirty="0">
                <a:solidFill>
                  <a:srgbClr val="FFC000"/>
                </a:solidFill>
              </a:rPr>
              <a:t>Swift/BAT, Fermi-GBM, IceCube, and Einstein Probe events are automatically added from GCN/Notices.</a:t>
            </a:r>
          </a:p>
        </p:txBody>
      </p:sp>
    </p:spTree>
    <p:extLst>
      <p:ext uri="{BB962C8B-B14F-4D97-AF65-F5344CB8AC3E}">
        <p14:creationId xmlns:p14="http://schemas.microsoft.com/office/powerpoint/2010/main" val="1635010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AFA9B-2B9E-4639-83B1-3A4967FA04F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ECF92B6-6AF1-ACFC-74B3-CAA77AD2C5C3}"/>
              </a:ext>
            </a:extLst>
          </p:cNvPr>
          <p:cNvSpPr>
            <a:spLocks noGrp="1"/>
          </p:cNvSpPr>
          <p:nvPr>
            <p:ph type="title"/>
          </p:nvPr>
        </p:nvSpPr>
        <p:spPr>
          <a:xfrm>
            <a:off x="838200" y="-348304"/>
            <a:ext cx="10515600" cy="1325563"/>
          </a:xfrm>
        </p:spPr>
        <p:txBody>
          <a:bodyPr>
            <a:normAutofit/>
          </a:bodyPr>
          <a:lstStyle/>
          <a:p>
            <a:pPr algn="ctr"/>
            <a:r>
              <a:rPr kumimoji="1" lang="en-US" altLang="ja-US" sz="4000" dirty="0"/>
              <a:t>Viewer: Gravitational Wave Filter</a:t>
            </a:r>
            <a:endParaRPr kumimoji="1" lang="ja-US" altLang="en-US" sz="4000" dirty="0"/>
          </a:p>
        </p:txBody>
      </p:sp>
      <p:pic>
        <p:nvPicPr>
          <p:cNvPr id="5" name="図 4" descr="モニター, 屋内, 画面, コンピュータ が含まれている画像&#10;&#10;自動的に生成された説明">
            <a:extLst>
              <a:ext uri="{FF2B5EF4-FFF2-40B4-BE49-F238E27FC236}">
                <a16:creationId xmlns:a16="http://schemas.microsoft.com/office/drawing/2014/main" id="{0C00340C-FAA3-389B-7862-A30A5F17308A}"/>
              </a:ext>
            </a:extLst>
          </p:cNvPr>
          <p:cNvPicPr>
            <a:picLocks noChangeAspect="1"/>
          </p:cNvPicPr>
          <p:nvPr/>
        </p:nvPicPr>
        <p:blipFill>
          <a:blip r:embed="rId2"/>
          <a:srcRect t="12230"/>
          <a:stretch/>
        </p:blipFill>
        <p:spPr>
          <a:xfrm>
            <a:off x="167055" y="598336"/>
            <a:ext cx="12124592" cy="6752034"/>
          </a:xfrm>
          <a:prstGeom prst="rect">
            <a:avLst/>
          </a:prstGeom>
          <a:ln>
            <a:noFill/>
          </a:ln>
        </p:spPr>
      </p:pic>
      <p:sp>
        <p:nvSpPr>
          <p:cNvPr id="6" name="正方形/長方形 5">
            <a:extLst>
              <a:ext uri="{FF2B5EF4-FFF2-40B4-BE49-F238E27FC236}">
                <a16:creationId xmlns:a16="http://schemas.microsoft.com/office/drawing/2014/main" id="{939476F6-8B13-07DC-353B-5A367DBCA84B}"/>
              </a:ext>
            </a:extLst>
          </p:cNvPr>
          <p:cNvSpPr/>
          <p:nvPr/>
        </p:nvSpPr>
        <p:spPr>
          <a:xfrm>
            <a:off x="532564" y="4826977"/>
            <a:ext cx="1727059" cy="1257297"/>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tx2">
                  <a:lumMod val="25000"/>
                  <a:lumOff val="75000"/>
                </a:schemeClr>
              </a:solidFill>
            </a:endParaRPr>
          </a:p>
        </p:txBody>
      </p:sp>
      <p:sp>
        <p:nvSpPr>
          <p:cNvPr id="7" name="スライド番号プレースホルダー 6">
            <a:extLst>
              <a:ext uri="{FF2B5EF4-FFF2-40B4-BE49-F238E27FC236}">
                <a16:creationId xmlns:a16="http://schemas.microsoft.com/office/drawing/2014/main" id="{3CC28982-9DBF-C8A9-B9C4-B2CD533AF614}"/>
              </a:ext>
            </a:extLst>
          </p:cNvPr>
          <p:cNvSpPr>
            <a:spLocks noGrp="1"/>
          </p:cNvSpPr>
          <p:nvPr>
            <p:ph type="sldNum" sz="quarter" idx="12"/>
          </p:nvPr>
        </p:nvSpPr>
        <p:spPr/>
        <p:txBody>
          <a:bodyPr/>
          <a:lstStyle/>
          <a:p>
            <a:fld id="{A63DBE77-1D71-C64A-B169-893A17CDA6C2}" type="slidenum">
              <a:rPr kumimoji="1" lang="ja-US" altLang="en-US" smtClean="0"/>
              <a:t>26</a:t>
            </a:fld>
            <a:endParaRPr kumimoji="1" lang="ja-US" altLang="en-US"/>
          </a:p>
        </p:txBody>
      </p:sp>
      <p:sp>
        <p:nvSpPr>
          <p:cNvPr id="3" name="テキスト ボックス 2">
            <a:extLst>
              <a:ext uri="{FF2B5EF4-FFF2-40B4-BE49-F238E27FC236}">
                <a16:creationId xmlns:a16="http://schemas.microsoft.com/office/drawing/2014/main" id="{05A5922D-1E69-FE46-9671-FF38BD9B4B88}"/>
              </a:ext>
            </a:extLst>
          </p:cNvPr>
          <p:cNvSpPr txBox="1"/>
          <p:nvPr/>
        </p:nvSpPr>
        <p:spPr>
          <a:xfrm>
            <a:off x="2377440" y="5802352"/>
            <a:ext cx="9914207" cy="1107996"/>
          </a:xfrm>
          <a:prstGeom prst="rect">
            <a:avLst/>
          </a:prstGeom>
          <a:noFill/>
        </p:spPr>
        <p:txBody>
          <a:bodyPr wrap="square" rtlCol="0">
            <a:spAutoFit/>
          </a:bodyPr>
          <a:lstStyle/>
          <a:p>
            <a:r>
              <a:rPr kumimoji="1" lang="en-US" altLang="ja-US" sz="2200" dirty="0">
                <a:solidFill>
                  <a:srgbClr val="FFC000"/>
                </a:solidFill>
              </a:rPr>
              <a:t>The LIGO/Virgo/KAGRA 90% localization region can be overlaid.</a:t>
            </a:r>
          </a:p>
          <a:p>
            <a:r>
              <a:rPr kumimoji="1" lang="en-US" altLang="ja-US" sz="2200" dirty="0">
                <a:solidFill>
                  <a:srgbClr val="FFC000"/>
                </a:solidFill>
              </a:rPr>
              <a:t>Gravitational wave events (FAR &lt; 6.34e-7) are automatically </a:t>
            </a:r>
            <a:br>
              <a:rPr kumimoji="1" lang="en-US" altLang="ja-US" sz="2200" dirty="0">
                <a:solidFill>
                  <a:srgbClr val="FFC000"/>
                </a:solidFill>
              </a:rPr>
            </a:br>
            <a:r>
              <a:rPr kumimoji="1" lang="en-US" altLang="ja-US" sz="2200" dirty="0">
                <a:solidFill>
                  <a:srgbClr val="FFC000"/>
                </a:solidFill>
              </a:rPr>
              <a:t>added from GCN/Notices. </a:t>
            </a:r>
          </a:p>
        </p:txBody>
      </p:sp>
      <p:sp>
        <p:nvSpPr>
          <p:cNvPr id="4" name="テキスト ボックス 3">
            <a:extLst>
              <a:ext uri="{FF2B5EF4-FFF2-40B4-BE49-F238E27FC236}">
                <a16:creationId xmlns:a16="http://schemas.microsoft.com/office/drawing/2014/main" id="{BDF2B3CE-53C1-063D-D322-78338914290C}"/>
              </a:ext>
            </a:extLst>
          </p:cNvPr>
          <p:cNvSpPr txBox="1"/>
          <p:nvPr/>
        </p:nvSpPr>
        <p:spPr>
          <a:xfrm>
            <a:off x="3796146" y="3387435"/>
            <a:ext cx="1316182" cy="369332"/>
          </a:xfrm>
          <a:prstGeom prst="rect">
            <a:avLst/>
          </a:prstGeom>
          <a:noFill/>
        </p:spPr>
        <p:txBody>
          <a:bodyPr wrap="square" rtlCol="0">
            <a:spAutoFit/>
          </a:bodyPr>
          <a:lstStyle/>
          <a:p>
            <a:pPr algn="ctr"/>
            <a:r>
              <a:rPr kumimoji="1" lang="en-US" altLang="ja-US" dirty="0">
                <a:solidFill>
                  <a:srgbClr val="FFC000"/>
                </a:solidFill>
              </a:rPr>
              <a:t>S240422ed</a:t>
            </a:r>
            <a:endParaRPr kumimoji="1" lang="ja-US" altLang="en-US" dirty="0">
              <a:solidFill>
                <a:srgbClr val="FFC000"/>
              </a:solidFill>
            </a:endParaRPr>
          </a:p>
        </p:txBody>
      </p:sp>
    </p:spTree>
    <p:extLst>
      <p:ext uri="{BB962C8B-B14F-4D97-AF65-F5344CB8AC3E}">
        <p14:creationId xmlns:p14="http://schemas.microsoft.com/office/powerpoint/2010/main" val="193138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7EE56-F026-A001-0AB1-B214769A9CA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FEDD787-4A30-E016-A186-EFA6F7970138}"/>
              </a:ext>
            </a:extLst>
          </p:cNvPr>
          <p:cNvSpPr>
            <a:spLocks noGrp="1"/>
          </p:cNvSpPr>
          <p:nvPr>
            <p:ph type="title"/>
          </p:nvPr>
        </p:nvSpPr>
        <p:spPr>
          <a:xfrm>
            <a:off x="759822" y="-368574"/>
            <a:ext cx="10515600" cy="1325563"/>
          </a:xfrm>
        </p:spPr>
        <p:txBody>
          <a:bodyPr>
            <a:normAutofit/>
          </a:bodyPr>
          <a:lstStyle/>
          <a:p>
            <a:pPr algn="ctr"/>
            <a:r>
              <a:rPr kumimoji="1" lang="en-US" altLang="ja-US" sz="4000" dirty="0"/>
              <a:t>Use example: GRB180829A</a:t>
            </a:r>
            <a:endParaRPr kumimoji="1" lang="ja-US" altLang="en-US" sz="4000" dirty="0"/>
          </a:p>
        </p:txBody>
      </p:sp>
      <p:sp>
        <p:nvSpPr>
          <p:cNvPr id="4" name="スライド番号プレースホルダー 3">
            <a:extLst>
              <a:ext uri="{FF2B5EF4-FFF2-40B4-BE49-F238E27FC236}">
                <a16:creationId xmlns:a16="http://schemas.microsoft.com/office/drawing/2014/main" id="{6E935512-AFA9-313D-0DD9-076BD28479F9}"/>
              </a:ext>
            </a:extLst>
          </p:cNvPr>
          <p:cNvSpPr>
            <a:spLocks noGrp="1"/>
          </p:cNvSpPr>
          <p:nvPr>
            <p:ph type="sldNum" sz="quarter" idx="12"/>
          </p:nvPr>
        </p:nvSpPr>
        <p:spPr>
          <a:xfrm>
            <a:off x="8532222" y="6356350"/>
            <a:ext cx="2743200" cy="365125"/>
          </a:xfrm>
        </p:spPr>
        <p:txBody>
          <a:bodyPr/>
          <a:lstStyle/>
          <a:p>
            <a:fld id="{A63DBE77-1D71-C64A-B169-893A17CDA6C2}" type="slidenum">
              <a:rPr kumimoji="1" lang="ja-US" altLang="en-US" smtClean="0"/>
              <a:t>27</a:t>
            </a:fld>
            <a:endParaRPr kumimoji="1" lang="ja-US" altLang="en-US"/>
          </a:p>
        </p:txBody>
      </p:sp>
      <p:pic>
        <p:nvPicPr>
          <p:cNvPr id="6" name="図 5" descr="コンピューターの画面&#10;&#10;自動的に生成された説明">
            <a:extLst>
              <a:ext uri="{FF2B5EF4-FFF2-40B4-BE49-F238E27FC236}">
                <a16:creationId xmlns:a16="http://schemas.microsoft.com/office/drawing/2014/main" id="{0F752C57-C508-1C4A-4336-D628FEF7BD82}"/>
              </a:ext>
            </a:extLst>
          </p:cNvPr>
          <p:cNvPicPr>
            <a:picLocks noChangeAspect="1"/>
          </p:cNvPicPr>
          <p:nvPr/>
        </p:nvPicPr>
        <p:blipFill>
          <a:blip r:embed="rId2"/>
          <a:srcRect l="2508" t="12839" r="12407" b="5821"/>
          <a:stretch/>
        </p:blipFill>
        <p:spPr>
          <a:xfrm>
            <a:off x="391885" y="562521"/>
            <a:ext cx="11419113" cy="6269353"/>
          </a:xfrm>
          <a:prstGeom prst="rect">
            <a:avLst/>
          </a:prstGeom>
        </p:spPr>
      </p:pic>
      <p:sp>
        <p:nvSpPr>
          <p:cNvPr id="7" name="テキスト ボックス 6">
            <a:extLst>
              <a:ext uri="{FF2B5EF4-FFF2-40B4-BE49-F238E27FC236}">
                <a16:creationId xmlns:a16="http://schemas.microsoft.com/office/drawing/2014/main" id="{FFE8696A-652A-4EAD-56A2-7FBEEC0FA000}"/>
              </a:ext>
            </a:extLst>
          </p:cNvPr>
          <p:cNvSpPr txBox="1"/>
          <p:nvPr/>
        </p:nvSpPr>
        <p:spPr>
          <a:xfrm>
            <a:off x="2351312" y="2768181"/>
            <a:ext cx="2468882" cy="3385542"/>
          </a:xfrm>
          <a:prstGeom prst="rect">
            <a:avLst/>
          </a:prstGeom>
          <a:solidFill>
            <a:schemeClr val="bg1">
              <a:lumMod val="85000"/>
            </a:schemeClr>
          </a:solidFill>
          <a:ln>
            <a:solidFill>
              <a:srgbClr val="FFC000"/>
            </a:solidFill>
          </a:ln>
        </p:spPr>
        <p:txBody>
          <a:bodyPr wrap="square" rtlCol="0">
            <a:spAutoFit/>
          </a:bodyPr>
          <a:lstStyle/>
          <a:p>
            <a:r>
              <a:rPr kumimoji="1" lang="en-US" altLang="ja-US" sz="2200" dirty="0"/>
              <a:t>Survey image</a:t>
            </a:r>
          </a:p>
          <a:p>
            <a:r>
              <a:rPr kumimoji="1" lang="en-US" altLang="ja-US" sz="2200" dirty="0" err="1"/>
              <a:t>PanSTARSS</a:t>
            </a:r>
            <a:r>
              <a:rPr kumimoji="1" lang="en-US" altLang="ja-US" sz="2200" dirty="0"/>
              <a:t> DR1</a:t>
            </a:r>
          </a:p>
          <a:p>
            <a:endParaRPr kumimoji="1" lang="en-US" altLang="ja-US" sz="800" dirty="0">
              <a:solidFill>
                <a:srgbClr val="7030A0"/>
              </a:solidFill>
            </a:endParaRPr>
          </a:p>
          <a:p>
            <a:r>
              <a:rPr kumimoji="1" lang="en-US" altLang="ja-US" sz="2200" dirty="0">
                <a:solidFill>
                  <a:srgbClr val="FF40FF"/>
                </a:solidFill>
              </a:rPr>
              <a:t>Catalog</a:t>
            </a:r>
          </a:p>
          <a:p>
            <a:r>
              <a:rPr kumimoji="1" lang="en-US" altLang="ja-US" sz="2200" dirty="0">
                <a:solidFill>
                  <a:srgbClr val="FF40FF"/>
                </a:solidFill>
              </a:rPr>
              <a:t>HYPERLEDA </a:t>
            </a:r>
          </a:p>
          <a:p>
            <a:r>
              <a:rPr kumimoji="1" lang="en-US" altLang="ja-US" sz="2200" dirty="0" err="1">
                <a:solidFill>
                  <a:srgbClr val="FF40FF"/>
                </a:solidFill>
              </a:rPr>
              <a:t>Paturel</a:t>
            </a:r>
            <a:r>
              <a:rPr kumimoji="1" lang="en-US" altLang="ja-US" sz="2200" dirty="0">
                <a:solidFill>
                  <a:srgbClr val="FF40FF"/>
                </a:solidFill>
              </a:rPr>
              <a:t>+ 2003</a:t>
            </a:r>
          </a:p>
          <a:p>
            <a:endParaRPr kumimoji="1" lang="en-US" altLang="ja-US" sz="800" dirty="0">
              <a:solidFill>
                <a:srgbClr val="7030A0"/>
              </a:solidFill>
            </a:endParaRPr>
          </a:p>
          <a:p>
            <a:r>
              <a:rPr kumimoji="1" lang="en-US" altLang="ja-US" sz="2200" dirty="0">
                <a:solidFill>
                  <a:srgbClr val="7030A0"/>
                </a:solidFill>
              </a:rPr>
              <a:t>FOV Filter</a:t>
            </a:r>
          </a:p>
          <a:p>
            <a:r>
              <a:rPr kumimoji="1" lang="en-US" altLang="ja-US" sz="2200" dirty="0">
                <a:solidFill>
                  <a:srgbClr val="7030A0"/>
                </a:solidFill>
              </a:rPr>
              <a:t>MAXI GSC/object</a:t>
            </a:r>
          </a:p>
          <a:p>
            <a:r>
              <a:rPr kumimoji="1" lang="en-US" altLang="ja-US" sz="2200" dirty="0">
                <a:solidFill>
                  <a:srgbClr val="7030A0"/>
                </a:solidFill>
              </a:rPr>
              <a:t>2018/08/29</a:t>
            </a:r>
          </a:p>
          <a:p>
            <a:r>
              <a:rPr kumimoji="1" lang="en-US" altLang="ja-US" sz="2200" dirty="0">
                <a:solidFill>
                  <a:srgbClr val="7030A0"/>
                </a:solidFill>
              </a:rPr>
              <a:t>GRB 180829A</a:t>
            </a:r>
          </a:p>
        </p:txBody>
      </p:sp>
      <p:sp>
        <p:nvSpPr>
          <p:cNvPr id="8" name="テキスト ボックス 7">
            <a:extLst>
              <a:ext uri="{FF2B5EF4-FFF2-40B4-BE49-F238E27FC236}">
                <a16:creationId xmlns:a16="http://schemas.microsoft.com/office/drawing/2014/main" id="{289E2A14-7FC1-788A-D3BB-0B022CABEDD3}"/>
              </a:ext>
            </a:extLst>
          </p:cNvPr>
          <p:cNvSpPr txBox="1"/>
          <p:nvPr/>
        </p:nvSpPr>
        <p:spPr>
          <a:xfrm>
            <a:off x="7421881" y="1009241"/>
            <a:ext cx="4221478" cy="1384995"/>
          </a:xfrm>
          <a:prstGeom prst="rect">
            <a:avLst/>
          </a:prstGeom>
          <a:noFill/>
        </p:spPr>
        <p:txBody>
          <a:bodyPr wrap="square" rtlCol="0">
            <a:spAutoFit/>
          </a:bodyPr>
          <a:lstStyle/>
          <a:p>
            <a:r>
              <a:rPr kumimoji="1" lang="en-US" altLang="ja-US" sz="2800" dirty="0">
                <a:solidFill>
                  <a:srgbClr val="FFC000"/>
                </a:solidFill>
              </a:rPr>
              <a:t>Are there any galaxies in the MAXI’s error box for GRB 180829A? </a:t>
            </a:r>
            <a:endParaRPr kumimoji="1" lang="ja-US" altLang="en-US" sz="2800" dirty="0">
              <a:solidFill>
                <a:srgbClr val="FFC000"/>
              </a:solidFill>
            </a:endParaRPr>
          </a:p>
        </p:txBody>
      </p:sp>
      <p:cxnSp>
        <p:nvCxnSpPr>
          <p:cNvPr id="9" name="直線コネクタ 8">
            <a:extLst>
              <a:ext uri="{FF2B5EF4-FFF2-40B4-BE49-F238E27FC236}">
                <a16:creationId xmlns:a16="http://schemas.microsoft.com/office/drawing/2014/main" id="{3B066727-D154-D42E-01D9-9B78FA957BBC}"/>
              </a:ext>
            </a:extLst>
          </p:cNvPr>
          <p:cNvCxnSpPr/>
          <p:nvPr/>
        </p:nvCxnSpPr>
        <p:spPr>
          <a:xfrm>
            <a:off x="5860473" y="1579418"/>
            <a:ext cx="471054" cy="1634837"/>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BDE5C4E9-E86F-1410-2690-1E68AB985047}"/>
              </a:ext>
            </a:extLst>
          </p:cNvPr>
          <p:cNvCxnSpPr>
            <a:cxnSpLocks/>
          </p:cNvCxnSpPr>
          <p:nvPr/>
        </p:nvCxnSpPr>
        <p:spPr>
          <a:xfrm>
            <a:off x="6724201" y="1330036"/>
            <a:ext cx="530041" cy="1839557"/>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2" name="直線コネクタ 11">
            <a:extLst>
              <a:ext uri="{FF2B5EF4-FFF2-40B4-BE49-F238E27FC236}">
                <a16:creationId xmlns:a16="http://schemas.microsoft.com/office/drawing/2014/main" id="{4D6A1855-4F55-F660-22D1-10AFF8D3706D}"/>
              </a:ext>
            </a:extLst>
          </p:cNvPr>
          <p:cNvCxnSpPr>
            <a:cxnSpLocks/>
          </p:cNvCxnSpPr>
          <p:nvPr/>
        </p:nvCxnSpPr>
        <p:spPr>
          <a:xfrm>
            <a:off x="6528455" y="3782290"/>
            <a:ext cx="725787" cy="2527044"/>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D4DF64AB-328C-6A12-DD70-40E484120378}"/>
              </a:ext>
            </a:extLst>
          </p:cNvPr>
          <p:cNvCxnSpPr>
            <a:cxnSpLocks/>
          </p:cNvCxnSpPr>
          <p:nvPr/>
        </p:nvCxnSpPr>
        <p:spPr>
          <a:xfrm>
            <a:off x="7408026" y="3759948"/>
            <a:ext cx="689731" cy="2308294"/>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0B84AB1C-D6CD-67AD-05E8-EB9641B7B4AB}"/>
              </a:ext>
            </a:extLst>
          </p:cNvPr>
          <p:cNvCxnSpPr>
            <a:cxnSpLocks/>
          </p:cNvCxnSpPr>
          <p:nvPr/>
        </p:nvCxnSpPr>
        <p:spPr>
          <a:xfrm flipV="1">
            <a:off x="5846014" y="1330036"/>
            <a:ext cx="878187" cy="249382"/>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32" name="直線コネクタ 31">
            <a:extLst>
              <a:ext uri="{FF2B5EF4-FFF2-40B4-BE49-F238E27FC236}">
                <a16:creationId xmlns:a16="http://schemas.microsoft.com/office/drawing/2014/main" id="{F4DB3DEE-F92D-72E7-1162-E773B1ECE0E7}"/>
              </a:ext>
            </a:extLst>
          </p:cNvPr>
          <p:cNvCxnSpPr>
            <a:cxnSpLocks/>
          </p:cNvCxnSpPr>
          <p:nvPr/>
        </p:nvCxnSpPr>
        <p:spPr>
          <a:xfrm flipV="1">
            <a:off x="7234733" y="6068242"/>
            <a:ext cx="863024" cy="268802"/>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6320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2B320D64-82A0-DE0A-085D-BB76F493AEC7}"/>
              </a:ext>
            </a:extLst>
          </p:cNvPr>
          <p:cNvSpPr>
            <a:spLocks noGrp="1"/>
          </p:cNvSpPr>
          <p:nvPr>
            <p:ph type="title"/>
          </p:nvPr>
        </p:nvSpPr>
        <p:spPr>
          <a:xfrm>
            <a:off x="838200" y="-270026"/>
            <a:ext cx="10515600" cy="1325563"/>
          </a:xfrm>
        </p:spPr>
        <p:txBody>
          <a:bodyPr/>
          <a:lstStyle/>
          <a:p>
            <a:pPr algn="ctr"/>
            <a:r>
              <a:rPr kumimoji="1" lang="en-US" altLang="ja-US" sz="4000" dirty="0"/>
              <a:t>Object</a:t>
            </a:r>
            <a:r>
              <a:rPr kumimoji="1" lang="en-US" altLang="ja-US" dirty="0"/>
              <a:t> Search</a:t>
            </a:r>
            <a:endParaRPr kumimoji="1" lang="ja-US" altLang="en-US" dirty="0"/>
          </a:p>
        </p:txBody>
      </p: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30DF82FE-ED2E-B7A1-DDD8-FB71E0383AFC}"/>
              </a:ext>
            </a:extLst>
          </p:cNvPr>
          <p:cNvPicPr>
            <a:picLocks noChangeAspect="1"/>
          </p:cNvPicPr>
          <p:nvPr/>
        </p:nvPicPr>
        <p:blipFill>
          <a:blip r:embed="rId3"/>
          <a:stretch>
            <a:fillRect/>
          </a:stretch>
        </p:blipFill>
        <p:spPr>
          <a:xfrm>
            <a:off x="1603827" y="1340760"/>
            <a:ext cx="2826658" cy="3593893"/>
          </a:xfrm>
          <a:prstGeom prst="rect">
            <a:avLst/>
          </a:prstGeom>
        </p:spPr>
      </p:pic>
      <p:sp>
        <p:nvSpPr>
          <p:cNvPr id="15" name="正方形/長方形 14">
            <a:extLst>
              <a:ext uri="{FF2B5EF4-FFF2-40B4-BE49-F238E27FC236}">
                <a16:creationId xmlns:a16="http://schemas.microsoft.com/office/drawing/2014/main" id="{2CCB24FE-A075-8FEA-5557-9799C7751500}"/>
              </a:ext>
            </a:extLst>
          </p:cNvPr>
          <p:cNvSpPr/>
          <p:nvPr/>
        </p:nvSpPr>
        <p:spPr>
          <a:xfrm flipH="1" flipV="1">
            <a:off x="1614712" y="2242456"/>
            <a:ext cx="2619830" cy="566057"/>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00B0F0"/>
              </a:solidFill>
            </a:endParaRPr>
          </a:p>
        </p:txBody>
      </p:sp>
      <p:sp>
        <p:nvSpPr>
          <p:cNvPr id="18" name="テキスト ボックス 17">
            <a:extLst>
              <a:ext uri="{FF2B5EF4-FFF2-40B4-BE49-F238E27FC236}">
                <a16:creationId xmlns:a16="http://schemas.microsoft.com/office/drawing/2014/main" id="{2860E0CA-6EF9-B010-BA4E-50509AF98984}"/>
              </a:ext>
            </a:extLst>
          </p:cNvPr>
          <p:cNvSpPr txBox="1"/>
          <p:nvPr/>
        </p:nvSpPr>
        <p:spPr>
          <a:xfrm>
            <a:off x="4397827" y="2245217"/>
            <a:ext cx="7301950" cy="1200329"/>
          </a:xfrm>
          <a:prstGeom prst="rect">
            <a:avLst/>
          </a:prstGeom>
          <a:noFill/>
        </p:spPr>
        <p:txBody>
          <a:bodyPr wrap="square" rtlCol="0">
            <a:spAutoFit/>
          </a:bodyPr>
          <a:lstStyle/>
          <a:p>
            <a:r>
              <a:rPr kumimoji="1" lang="en-US" altLang="ja-US" dirty="0">
                <a:solidFill>
                  <a:srgbClr val="00B050"/>
                </a:solidFill>
              </a:rPr>
              <a:t>Search with Target (Object) / Pointing keyword.</a:t>
            </a:r>
          </a:p>
          <a:p>
            <a:r>
              <a:rPr kumimoji="1" lang="en-US" altLang="ja-US" dirty="0">
                <a:solidFill>
                  <a:srgbClr val="00B050"/>
                </a:solidFill>
              </a:rPr>
              <a:t>The exact match is only available (a partial match will be </a:t>
            </a:r>
            <a:br>
              <a:rPr kumimoji="1" lang="en-US" altLang="ja-US" dirty="0">
                <a:solidFill>
                  <a:srgbClr val="00B050"/>
                </a:solidFill>
              </a:rPr>
            </a:br>
            <a:r>
              <a:rPr kumimoji="1" lang="en-US" altLang="ja-US" dirty="0">
                <a:solidFill>
                  <a:srgbClr val="00B050"/>
                </a:solidFill>
              </a:rPr>
              <a:t>available in the future).</a:t>
            </a:r>
          </a:p>
          <a:p>
            <a:endParaRPr kumimoji="1" lang="en-US" altLang="ja-US" dirty="0">
              <a:solidFill>
                <a:srgbClr val="00B050"/>
              </a:solidFill>
            </a:endParaRPr>
          </a:p>
        </p:txBody>
      </p:sp>
      <p:sp>
        <p:nvSpPr>
          <p:cNvPr id="19" name="正方形/長方形 18">
            <a:extLst>
              <a:ext uri="{FF2B5EF4-FFF2-40B4-BE49-F238E27FC236}">
                <a16:creationId xmlns:a16="http://schemas.microsoft.com/office/drawing/2014/main" id="{72C3E6CF-12A6-9188-4CE6-DE3A40C64459}"/>
              </a:ext>
            </a:extLst>
          </p:cNvPr>
          <p:cNvSpPr/>
          <p:nvPr/>
        </p:nvSpPr>
        <p:spPr>
          <a:xfrm flipH="1" flipV="1">
            <a:off x="1614711" y="2878468"/>
            <a:ext cx="2619829" cy="1430296"/>
          </a:xfrm>
          <a:prstGeom prst="rect">
            <a:avLst/>
          </a:prstGeom>
          <a:noFill/>
          <a:ln w="3810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00B0F0"/>
              </a:solidFill>
            </a:endParaRPr>
          </a:p>
        </p:txBody>
      </p:sp>
      <p:sp>
        <p:nvSpPr>
          <p:cNvPr id="33" name="テキスト ボックス 32">
            <a:extLst>
              <a:ext uri="{FF2B5EF4-FFF2-40B4-BE49-F238E27FC236}">
                <a16:creationId xmlns:a16="http://schemas.microsoft.com/office/drawing/2014/main" id="{1D54D142-5E2B-9371-2549-B3F74A07E53D}"/>
              </a:ext>
            </a:extLst>
          </p:cNvPr>
          <p:cNvSpPr txBox="1"/>
          <p:nvPr/>
        </p:nvSpPr>
        <p:spPr>
          <a:xfrm>
            <a:off x="4414156" y="3224284"/>
            <a:ext cx="7301950" cy="646331"/>
          </a:xfrm>
          <a:prstGeom prst="rect">
            <a:avLst/>
          </a:prstGeom>
          <a:noFill/>
        </p:spPr>
        <p:txBody>
          <a:bodyPr wrap="square" rtlCol="0">
            <a:spAutoFit/>
          </a:bodyPr>
          <a:lstStyle/>
          <a:p>
            <a:r>
              <a:rPr kumimoji="1" lang="en-US" altLang="ja-US" dirty="0">
                <a:solidFill>
                  <a:srgbClr val="0432FF"/>
                </a:solidFill>
              </a:rPr>
              <a:t>The filters by time and coordinate are also available in the same way as the Viewer.</a:t>
            </a:r>
          </a:p>
        </p:txBody>
      </p:sp>
      <p:sp>
        <p:nvSpPr>
          <p:cNvPr id="2" name="スライド番号プレースホルダー 1">
            <a:extLst>
              <a:ext uri="{FF2B5EF4-FFF2-40B4-BE49-F238E27FC236}">
                <a16:creationId xmlns:a16="http://schemas.microsoft.com/office/drawing/2014/main" id="{86A69519-0620-FAA4-0426-5933688BC022}"/>
              </a:ext>
            </a:extLst>
          </p:cNvPr>
          <p:cNvSpPr>
            <a:spLocks noGrp="1"/>
          </p:cNvSpPr>
          <p:nvPr>
            <p:ph type="sldNum" sz="quarter" idx="12"/>
          </p:nvPr>
        </p:nvSpPr>
        <p:spPr/>
        <p:txBody>
          <a:bodyPr/>
          <a:lstStyle/>
          <a:p>
            <a:fld id="{A63DBE77-1D71-C64A-B169-893A17CDA6C2}" type="slidenum">
              <a:rPr kumimoji="1" lang="ja-US" altLang="en-US" smtClean="0"/>
              <a:t>28</a:t>
            </a:fld>
            <a:endParaRPr kumimoji="1" lang="ja-US" altLang="en-US"/>
          </a:p>
        </p:txBody>
      </p:sp>
      <p:sp>
        <p:nvSpPr>
          <p:cNvPr id="3" name="正方形/長方形 2">
            <a:extLst>
              <a:ext uri="{FF2B5EF4-FFF2-40B4-BE49-F238E27FC236}">
                <a16:creationId xmlns:a16="http://schemas.microsoft.com/office/drawing/2014/main" id="{6C6B0A5E-003D-C3B3-D4D0-97EF3349C813}"/>
              </a:ext>
            </a:extLst>
          </p:cNvPr>
          <p:cNvSpPr/>
          <p:nvPr/>
        </p:nvSpPr>
        <p:spPr>
          <a:xfrm flipH="1" flipV="1">
            <a:off x="2938480" y="1385452"/>
            <a:ext cx="913084" cy="28653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FF0000"/>
              </a:solidFill>
            </a:endParaRPr>
          </a:p>
        </p:txBody>
      </p:sp>
      <p:sp>
        <p:nvSpPr>
          <p:cNvPr id="4" name="テキスト ボックス 3">
            <a:extLst>
              <a:ext uri="{FF2B5EF4-FFF2-40B4-BE49-F238E27FC236}">
                <a16:creationId xmlns:a16="http://schemas.microsoft.com/office/drawing/2014/main" id="{BF15157E-B541-33BC-17FF-45A16F1CDE9A}"/>
              </a:ext>
            </a:extLst>
          </p:cNvPr>
          <p:cNvSpPr txBox="1"/>
          <p:nvPr/>
        </p:nvSpPr>
        <p:spPr>
          <a:xfrm>
            <a:off x="4430484" y="1385452"/>
            <a:ext cx="4325589" cy="369332"/>
          </a:xfrm>
          <a:prstGeom prst="rect">
            <a:avLst/>
          </a:prstGeom>
          <a:noFill/>
        </p:spPr>
        <p:txBody>
          <a:bodyPr wrap="square" rtlCol="0">
            <a:spAutoFit/>
          </a:bodyPr>
          <a:lstStyle/>
          <a:p>
            <a:r>
              <a:rPr kumimoji="1" lang="en-US" altLang="ja-US" dirty="0">
                <a:solidFill>
                  <a:srgbClr val="FF0000"/>
                </a:solidFill>
              </a:rPr>
              <a:t>Click “Search” to switch to object search. </a:t>
            </a:r>
            <a:endParaRPr kumimoji="1" lang="ja-US" altLang="en-US" dirty="0">
              <a:solidFill>
                <a:srgbClr val="FF0000"/>
              </a:solidFill>
            </a:endParaRPr>
          </a:p>
        </p:txBody>
      </p:sp>
    </p:spTree>
    <p:extLst>
      <p:ext uri="{BB962C8B-B14F-4D97-AF65-F5344CB8AC3E}">
        <p14:creationId xmlns:p14="http://schemas.microsoft.com/office/powerpoint/2010/main" val="334761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2B320D64-82A0-DE0A-085D-BB76F493AEC7}"/>
              </a:ext>
            </a:extLst>
          </p:cNvPr>
          <p:cNvSpPr>
            <a:spLocks noGrp="1"/>
          </p:cNvSpPr>
          <p:nvPr>
            <p:ph type="title"/>
          </p:nvPr>
        </p:nvSpPr>
        <p:spPr>
          <a:xfrm>
            <a:off x="838200" y="-367011"/>
            <a:ext cx="10515600" cy="1325563"/>
          </a:xfrm>
        </p:spPr>
        <p:txBody>
          <a:bodyPr>
            <a:normAutofit/>
          </a:bodyPr>
          <a:lstStyle/>
          <a:p>
            <a:pPr algn="ctr"/>
            <a:r>
              <a:rPr kumimoji="1" lang="en-US" altLang="ja-US" sz="4000" dirty="0"/>
              <a:t>Object Search (GRB 231129C)</a:t>
            </a:r>
            <a:endParaRPr kumimoji="1" lang="ja-US" altLang="en-US" sz="4000" dirty="0"/>
          </a:p>
        </p:txBody>
      </p:sp>
      <p:pic>
        <p:nvPicPr>
          <p:cNvPr id="2" name="図 1">
            <a:extLst>
              <a:ext uri="{FF2B5EF4-FFF2-40B4-BE49-F238E27FC236}">
                <a16:creationId xmlns:a16="http://schemas.microsoft.com/office/drawing/2014/main" id="{A14EF192-62B5-477F-A76B-C3BE3087A8C1}"/>
              </a:ext>
            </a:extLst>
          </p:cNvPr>
          <p:cNvPicPr>
            <a:picLocks noChangeAspect="1"/>
          </p:cNvPicPr>
          <p:nvPr/>
        </p:nvPicPr>
        <p:blipFill>
          <a:blip r:embed="rId3"/>
          <a:srcRect/>
          <a:stretch/>
        </p:blipFill>
        <p:spPr>
          <a:xfrm>
            <a:off x="98207" y="675261"/>
            <a:ext cx="11995584" cy="5941504"/>
          </a:xfrm>
          <a:prstGeom prst="rect">
            <a:avLst/>
          </a:prstGeom>
          <a:solidFill>
            <a:schemeClr val="bg1">
              <a:lumMod val="50000"/>
            </a:schemeClr>
          </a:solidFill>
          <a:ln>
            <a:solidFill>
              <a:srgbClr val="0432FF"/>
            </a:solidFill>
          </a:ln>
        </p:spPr>
      </p:pic>
      <p:sp>
        <p:nvSpPr>
          <p:cNvPr id="3" name="正方形/長方形 2">
            <a:extLst>
              <a:ext uri="{FF2B5EF4-FFF2-40B4-BE49-F238E27FC236}">
                <a16:creationId xmlns:a16="http://schemas.microsoft.com/office/drawing/2014/main" id="{3195EA6D-B586-51F5-263B-73DACB9DC3AD}"/>
              </a:ext>
            </a:extLst>
          </p:cNvPr>
          <p:cNvSpPr/>
          <p:nvPr/>
        </p:nvSpPr>
        <p:spPr>
          <a:xfrm flipH="1" flipV="1">
            <a:off x="98207" y="1208313"/>
            <a:ext cx="1240736" cy="44631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00B0F0"/>
              </a:solidFill>
            </a:endParaRPr>
          </a:p>
        </p:txBody>
      </p:sp>
      <p:sp>
        <p:nvSpPr>
          <p:cNvPr id="6" name="テキスト ボックス 5">
            <a:extLst>
              <a:ext uri="{FF2B5EF4-FFF2-40B4-BE49-F238E27FC236}">
                <a16:creationId xmlns:a16="http://schemas.microsoft.com/office/drawing/2014/main" id="{CC164BC9-4A50-1EB4-746F-8BE5E1A34216}"/>
              </a:ext>
            </a:extLst>
          </p:cNvPr>
          <p:cNvSpPr txBox="1"/>
          <p:nvPr/>
        </p:nvSpPr>
        <p:spPr>
          <a:xfrm>
            <a:off x="718575" y="5011092"/>
            <a:ext cx="10972682" cy="923330"/>
          </a:xfrm>
          <a:prstGeom prst="rect">
            <a:avLst/>
          </a:prstGeom>
          <a:noFill/>
        </p:spPr>
        <p:txBody>
          <a:bodyPr wrap="square" rtlCol="0">
            <a:spAutoFit/>
          </a:bodyPr>
          <a:lstStyle/>
          <a:p>
            <a:r>
              <a:rPr kumimoji="1" lang="en-US" altLang="ja-US" dirty="0">
                <a:solidFill>
                  <a:srgbClr val="FF0000"/>
                </a:solidFill>
              </a:rPr>
              <a:t>If we search with “GRB 231129C”, observations are listed.</a:t>
            </a:r>
          </a:p>
          <a:p>
            <a:r>
              <a:rPr kumimoji="1" lang="en-US" altLang="ja-US" dirty="0">
                <a:solidFill>
                  <a:srgbClr val="00B050"/>
                </a:solidFill>
              </a:rPr>
              <a:t>If we click “GRB 231129C” in “object” column, a new tab for object information will open  (see next page).</a:t>
            </a:r>
          </a:p>
          <a:p>
            <a:r>
              <a:rPr kumimoji="1" lang="en-US" altLang="ja-US" dirty="0">
                <a:solidFill>
                  <a:schemeClr val="bg1"/>
                </a:solidFill>
              </a:rPr>
              <a:t>Keywords in </a:t>
            </a:r>
            <a:r>
              <a:rPr kumimoji="1" lang="en-US" altLang="ja-US" dirty="0">
                <a:solidFill>
                  <a:srgbClr val="00B050"/>
                </a:solidFill>
              </a:rPr>
              <a:t>“object” </a:t>
            </a:r>
            <a:r>
              <a:rPr kumimoji="1" lang="en-US" altLang="ja-US" dirty="0">
                <a:solidFill>
                  <a:schemeClr val="bg1"/>
                </a:solidFill>
              </a:rPr>
              <a:t>and </a:t>
            </a:r>
            <a:r>
              <a:rPr kumimoji="1" lang="en-US" altLang="ja-US" dirty="0">
                <a:solidFill>
                  <a:srgbClr val="FFC000"/>
                </a:solidFill>
              </a:rPr>
              <a:t>“</a:t>
            </a:r>
            <a:r>
              <a:rPr kumimoji="1" lang="en-US" altLang="ja-US" dirty="0" err="1">
                <a:solidFill>
                  <a:srgbClr val="FFC000"/>
                </a:solidFill>
              </a:rPr>
              <a:t>pointing_kw</a:t>
            </a:r>
            <a:r>
              <a:rPr kumimoji="1" lang="en-US" altLang="ja-US" dirty="0">
                <a:solidFill>
                  <a:srgbClr val="FFC000"/>
                </a:solidFill>
              </a:rPr>
              <a:t>” </a:t>
            </a:r>
            <a:r>
              <a:rPr kumimoji="1" lang="en-US" altLang="ja-US" dirty="0">
                <a:solidFill>
                  <a:schemeClr val="bg1"/>
                </a:solidFill>
              </a:rPr>
              <a:t>can be used for the search.</a:t>
            </a:r>
          </a:p>
        </p:txBody>
      </p:sp>
      <p:sp>
        <p:nvSpPr>
          <p:cNvPr id="7" name="正方形/長方形 6">
            <a:extLst>
              <a:ext uri="{FF2B5EF4-FFF2-40B4-BE49-F238E27FC236}">
                <a16:creationId xmlns:a16="http://schemas.microsoft.com/office/drawing/2014/main" id="{91AF7550-9355-05D8-5BED-B0B8DA98F767}"/>
              </a:ext>
            </a:extLst>
          </p:cNvPr>
          <p:cNvSpPr/>
          <p:nvPr/>
        </p:nvSpPr>
        <p:spPr>
          <a:xfrm flipH="1" flipV="1">
            <a:off x="1687521" y="1208312"/>
            <a:ext cx="772650" cy="322217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00B0F0"/>
              </a:solidFill>
            </a:endParaRPr>
          </a:p>
        </p:txBody>
      </p:sp>
      <p:sp>
        <p:nvSpPr>
          <p:cNvPr id="8" name="正方形/長方形 7">
            <a:extLst>
              <a:ext uri="{FF2B5EF4-FFF2-40B4-BE49-F238E27FC236}">
                <a16:creationId xmlns:a16="http://schemas.microsoft.com/office/drawing/2014/main" id="{568AC8F4-B452-CED2-D64B-036A9592FAF2}"/>
              </a:ext>
            </a:extLst>
          </p:cNvPr>
          <p:cNvSpPr/>
          <p:nvPr/>
        </p:nvSpPr>
        <p:spPr>
          <a:xfrm flipH="1" flipV="1">
            <a:off x="8654378" y="1208312"/>
            <a:ext cx="772650" cy="3222173"/>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0070C0"/>
              </a:solidFill>
            </a:endParaRPr>
          </a:p>
        </p:txBody>
      </p:sp>
      <p:sp>
        <p:nvSpPr>
          <p:cNvPr id="4" name="スライド番号プレースホルダー 3">
            <a:extLst>
              <a:ext uri="{FF2B5EF4-FFF2-40B4-BE49-F238E27FC236}">
                <a16:creationId xmlns:a16="http://schemas.microsoft.com/office/drawing/2014/main" id="{725E263F-1792-280C-8009-F5A89DDE6A50}"/>
              </a:ext>
            </a:extLst>
          </p:cNvPr>
          <p:cNvSpPr>
            <a:spLocks noGrp="1"/>
          </p:cNvSpPr>
          <p:nvPr>
            <p:ph type="sldNum" sz="quarter" idx="12"/>
          </p:nvPr>
        </p:nvSpPr>
        <p:spPr/>
        <p:txBody>
          <a:bodyPr/>
          <a:lstStyle/>
          <a:p>
            <a:fld id="{A63DBE77-1D71-C64A-B169-893A17CDA6C2}" type="slidenum">
              <a:rPr kumimoji="1" lang="ja-US" altLang="en-US" smtClean="0"/>
              <a:t>29</a:t>
            </a:fld>
            <a:endParaRPr kumimoji="1" lang="ja-US" altLang="en-US"/>
          </a:p>
        </p:txBody>
      </p:sp>
    </p:spTree>
    <p:extLst>
      <p:ext uri="{BB962C8B-B14F-4D97-AF65-F5344CB8AC3E}">
        <p14:creationId xmlns:p14="http://schemas.microsoft.com/office/powerpoint/2010/main" val="2395449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7FA46-5B99-BEAE-DC90-9A252F22036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D1A1D7D-DF57-CECB-1199-7CBE54FC6D76}"/>
              </a:ext>
            </a:extLst>
          </p:cNvPr>
          <p:cNvSpPr>
            <a:spLocks noGrp="1"/>
          </p:cNvSpPr>
          <p:nvPr>
            <p:ph type="title"/>
          </p:nvPr>
        </p:nvSpPr>
        <p:spPr>
          <a:xfrm>
            <a:off x="838200" y="-144327"/>
            <a:ext cx="10515600" cy="1325563"/>
          </a:xfrm>
        </p:spPr>
        <p:txBody>
          <a:bodyPr>
            <a:normAutofit/>
          </a:bodyPr>
          <a:lstStyle/>
          <a:p>
            <a:pPr algn="ctr"/>
            <a:r>
              <a:rPr kumimoji="1" lang="en-US" altLang="ja-US" sz="4000" dirty="0"/>
              <a:t>Aims of Database and Viewer</a:t>
            </a:r>
            <a:endParaRPr kumimoji="1" lang="ja-US" altLang="en-US" sz="4000" dirty="0"/>
          </a:p>
        </p:txBody>
      </p:sp>
      <p:sp>
        <p:nvSpPr>
          <p:cNvPr id="4" name="スライド番号プレースホルダー 3">
            <a:extLst>
              <a:ext uri="{FF2B5EF4-FFF2-40B4-BE49-F238E27FC236}">
                <a16:creationId xmlns:a16="http://schemas.microsoft.com/office/drawing/2014/main" id="{64E79C82-2847-5BC9-68B0-41F437A0A6C2}"/>
              </a:ext>
            </a:extLst>
          </p:cNvPr>
          <p:cNvSpPr>
            <a:spLocks noGrp="1"/>
          </p:cNvSpPr>
          <p:nvPr>
            <p:ph type="sldNum" sz="quarter" idx="12"/>
          </p:nvPr>
        </p:nvSpPr>
        <p:spPr/>
        <p:txBody>
          <a:bodyPr/>
          <a:lstStyle/>
          <a:p>
            <a:fld id="{A63DBE77-1D71-C64A-B169-893A17CDA6C2}" type="slidenum">
              <a:rPr kumimoji="1" lang="ja-US" altLang="en-US" smtClean="0"/>
              <a:t>3</a:t>
            </a:fld>
            <a:endParaRPr kumimoji="1" lang="ja-US" altLang="en-US"/>
          </a:p>
        </p:txBody>
      </p:sp>
      <p:sp>
        <p:nvSpPr>
          <p:cNvPr id="7" name="テキスト ボックス 6">
            <a:extLst>
              <a:ext uri="{FF2B5EF4-FFF2-40B4-BE49-F238E27FC236}">
                <a16:creationId xmlns:a16="http://schemas.microsoft.com/office/drawing/2014/main" id="{00073C45-C960-ECC9-7F1C-5CDF2C0BCE68}"/>
              </a:ext>
            </a:extLst>
          </p:cNvPr>
          <p:cNvSpPr txBox="1"/>
          <p:nvPr/>
        </p:nvSpPr>
        <p:spPr>
          <a:xfrm>
            <a:off x="699655" y="1659285"/>
            <a:ext cx="11140440" cy="3539430"/>
          </a:xfrm>
          <a:prstGeom prst="rect">
            <a:avLst/>
          </a:prstGeom>
          <a:noFill/>
        </p:spPr>
        <p:txBody>
          <a:bodyPr wrap="square" rtlCol="0">
            <a:spAutoFit/>
          </a:bodyPr>
          <a:lstStyle/>
          <a:p>
            <a:pPr marL="285750" indent="-285750">
              <a:buFont typeface="Arial" panose="020B0604020202020204" pitchFamily="34" charset="0"/>
              <a:buChar char="•"/>
            </a:pPr>
            <a:r>
              <a:rPr lang="en-US" altLang="ja-US" sz="2800" b="0" i="0" u="none" strike="noStrike" dirty="0">
                <a:effectLst/>
                <a:latin typeface="ui-sans-serif"/>
              </a:rPr>
              <a:t>The multi-messenger observation </a:t>
            </a:r>
            <a:r>
              <a:rPr lang="en-US" altLang="ja-US" sz="2800" b="1" i="0" u="none" strike="noStrike" dirty="0">
                <a:solidFill>
                  <a:srgbClr val="0432FF"/>
                </a:solidFill>
                <a:effectLst/>
                <a:latin typeface="ui-sans-serif"/>
              </a:rPr>
              <a:t>Database collects and archives data from various observatories and telescopes</a:t>
            </a:r>
            <a:r>
              <a:rPr lang="en-US" altLang="ja-US" sz="2800" b="0" i="0" u="none" strike="noStrike" dirty="0">
                <a:effectLst/>
                <a:latin typeface="ui-sans-serif"/>
              </a:rPr>
              <a:t>. </a:t>
            </a:r>
          </a:p>
          <a:p>
            <a:pPr marL="285750" indent="-285750">
              <a:buFont typeface="Arial" panose="020B0604020202020204" pitchFamily="34" charset="0"/>
              <a:buChar char="•"/>
            </a:pPr>
            <a:endParaRPr lang="en-US" altLang="ja-US" sz="2800" b="0" i="0" u="none" strike="noStrike" dirty="0">
              <a:effectLst/>
              <a:latin typeface="ui-sans-serif"/>
            </a:endParaRPr>
          </a:p>
          <a:p>
            <a:pPr marL="285750" indent="-285750">
              <a:buFont typeface="Arial" panose="020B0604020202020204" pitchFamily="34" charset="0"/>
              <a:buChar char="•"/>
            </a:pPr>
            <a:r>
              <a:rPr lang="en-US" altLang="ja-US" sz="2800" b="1" i="0" u="none" strike="noStrike" dirty="0">
                <a:solidFill>
                  <a:srgbClr val="0432FF"/>
                </a:solidFill>
                <a:effectLst/>
                <a:latin typeface="ui-sans-serif"/>
              </a:rPr>
              <a:t>Viewer visualizes the observational data, providing helpful information for devising strategies</a:t>
            </a:r>
            <a:r>
              <a:rPr lang="en-US" altLang="ja-US" sz="2800" b="1" i="0" u="none" strike="noStrike" dirty="0">
                <a:effectLst/>
                <a:latin typeface="ui-sans-serif"/>
              </a:rPr>
              <a:t> </a:t>
            </a:r>
            <a:r>
              <a:rPr lang="en-US" altLang="ja-US" sz="2800" b="0" i="0" u="none" strike="noStrike" dirty="0">
                <a:effectLst/>
                <a:latin typeface="ui-sans-serif"/>
              </a:rPr>
              <a:t>for future observations and analyses. </a:t>
            </a:r>
          </a:p>
          <a:p>
            <a:pPr marL="285750" indent="-285750">
              <a:buFont typeface="Arial" panose="020B0604020202020204" pitchFamily="34" charset="0"/>
              <a:buChar char="•"/>
            </a:pPr>
            <a:endParaRPr lang="en-US" altLang="ja-US" sz="2800" b="0" i="0" u="none" strike="noStrike" dirty="0">
              <a:effectLst/>
              <a:latin typeface="ui-sans-serif"/>
            </a:endParaRPr>
          </a:p>
          <a:p>
            <a:pPr marL="285750" indent="-285750">
              <a:buFont typeface="Arial" panose="020B0604020202020204" pitchFamily="34" charset="0"/>
              <a:buChar char="•"/>
            </a:pPr>
            <a:r>
              <a:rPr kumimoji="1" lang="en-US" altLang="ja-US" sz="2800" dirty="0"/>
              <a:t>The </a:t>
            </a:r>
            <a:r>
              <a:rPr kumimoji="1" lang="en-US" altLang="ja-US" sz="2800" b="1" dirty="0">
                <a:solidFill>
                  <a:srgbClr val="0432FF"/>
                </a:solidFill>
              </a:rPr>
              <a:t>Viewer may inspire us to potential targets for multi-messenger </a:t>
            </a:r>
            <a:r>
              <a:rPr kumimoji="1" lang="en-US" altLang="ja-US" sz="2800" dirty="0"/>
              <a:t>astronomy by </a:t>
            </a:r>
            <a:r>
              <a:rPr kumimoji="1" lang="en-US" altLang="ja-US" sz="2800" b="1">
                <a:solidFill>
                  <a:srgbClr val="0432FF"/>
                </a:solidFill>
              </a:rPr>
              <a:t>overlaying observational data</a:t>
            </a:r>
            <a:r>
              <a:rPr kumimoji="1" lang="en-US" altLang="ja-US" sz="2800"/>
              <a:t>.</a:t>
            </a:r>
            <a:endParaRPr kumimoji="1" lang="ja-US" altLang="en-US" sz="2800" dirty="0"/>
          </a:p>
        </p:txBody>
      </p:sp>
    </p:spTree>
    <p:extLst>
      <p:ext uri="{BB962C8B-B14F-4D97-AF65-F5344CB8AC3E}">
        <p14:creationId xmlns:p14="http://schemas.microsoft.com/office/powerpoint/2010/main" val="1928413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2B320D64-82A0-DE0A-085D-BB76F493AEC7}"/>
              </a:ext>
            </a:extLst>
          </p:cNvPr>
          <p:cNvSpPr>
            <a:spLocks noGrp="1"/>
          </p:cNvSpPr>
          <p:nvPr>
            <p:ph type="title"/>
          </p:nvPr>
        </p:nvSpPr>
        <p:spPr>
          <a:xfrm>
            <a:off x="838200" y="-367011"/>
            <a:ext cx="10515600" cy="1325563"/>
          </a:xfrm>
        </p:spPr>
        <p:txBody>
          <a:bodyPr>
            <a:normAutofit/>
          </a:bodyPr>
          <a:lstStyle/>
          <a:p>
            <a:pPr algn="ctr"/>
            <a:r>
              <a:rPr kumimoji="1" lang="en-US" altLang="ja-US" sz="4000" dirty="0"/>
              <a:t>Object Search (GRB 231129C)</a:t>
            </a:r>
            <a:endParaRPr kumimoji="1" lang="ja-US" altLang="en-US" sz="4000" dirty="0"/>
          </a:p>
        </p:txBody>
      </p:sp>
      <p:pic>
        <p:nvPicPr>
          <p:cNvPr id="2" name="図 1">
            <a:extLst>
              <a:ext uri="{FF2B5EF4-FFF2-40B4-BE49-F238E27FC236}">
                <a16:creationId xmlns:a16="http://schemas.microsoft.com/office/drawing/2014/main" id="{A14EF192-62B5-477F-A76B-C3BE3087A8C1}"/>
              </a:ext>
            </a:extLst>
          </p:cNvPr>
          <p:cNvPicPr>
            <a:picLocks noChangeAspect="1"/>
          </p:cNvPicPr>
          <p:nvPr/>
        </p:nvPicPr>
        <p:blipFill>
          <a:blip r:embed="rId3"/>
          <a:srcRect/>
          <a:stretch/>
        </p:blipFill>
        <p:spPr>
          <a:xfrm>
            <a:off x="141960" y="675261"/>
            <a:ext cx="11908077" cy="5941504"/>
          </a:xfrm>
          <a:prstGeom prst="rect">
            <a:avLst/>
          </a:prstGeom>
          <a:solidFill>
            <a:schemeClr val="bg1">
              <a:lumMod val="50000"/>
            </a:schemeClr>
          </a:solidFill>
          <a:ln>
            <a:solidFill>
              <a:srgbClr val="0432FF"/>
            </a:solidFill>
          </a:ln>
        </p:spPr>
      </p:pic>
      <p:sp>
        <p:nvSpPr>
          <p:cNvPr id="4" name="テキスト ボックス 3">
            <a:extLst>
              <a:ext uri="{FF2B5EF4-FFF2-40B4-BE49-F238E27FC236}">
                <a16:creationId xmlns:a16="http://schemas.microsoft.com/office/drawing/2014/main" id="{B23FDB57-B954-D4FC-D17D-38B1AC251A84}"/>
              </a:ext>
            </a:extLst>
          </p:cNvPr>
          <p:cNvSpPr txBox="1"/>
          <p:nvPr/>
        </p:nvSpPr>
        <p:spPr>
          <a:xfrm>
            <a:off x="5370918" y="4235806"/>
            <a:ext cx="7301950" cy="1600438"/>
          </a:xfrm>
          <a:prstGeom prst="rect">
            <a:avLst/>
          </a:prstGeom>
          <a:noFill/>
          <a:ln>
            <a:solidFill>
              <a:schemeClr val="accent3"/>
            </a:solidFill>
          </a:ln>
        </p:spPr>
        <p:txBody>
          <a:bodyPr wrap="square" rtlCol="0">
            <a:spAutoFit/>
          </a:bodyPr>
          <a:lstStyle/>
          <a:p>
            <a:r>
              <a:rPr kumimoji="1" lang="en-US" altLang="ja-US" sz="1400" dirty="0"/>
              <a:t>If the cursor is on the plot, function buttons appear. </a:t>
            </a:r>
          </a:p>
          <a:p>
            <a:r>
              <a:rPr kumimoji="1" lang="en-US" altLang="ja-US" sz="1400" dirty="0"/>
              <a:t>The label appears if the cursor is on each button. </a:t>
            </a:r>
          </a:p>
          <a:p>
            <a:r>
              <a:rPr kumimoji="1" lang="en-US" altLang="ja-US" sz="1400" dirty="0">
                <a:solidFill>
                  <a:schemeClr val="accent2"/>
                </a:solidFill>
              </a:rPr>
              <a:t>“Download plot as a </a:t>
            </a:r>
            <a:r>
              <a:rPr kumimoji="1" lang="en-US" altLang="ja-US" sz="1400" dirty="0" err="1">
                <a:solidFill>
                  <a:schemeClr val="accent2"/>
                </a:solidFill>
              </a:rPr>
              <a:t>png</a:t>
            </a:r>
            <a:r>
              <a:rPr kumimoji="1" lang="en-US" altLang="ja-US" sz="1400" dirty="0">
                <a:solidFill>
                  <a:schemeClr val="accent2"/>
                </a:solidFill>
              </a:rPr>
              <a:t>” saves plots as </a:t>
            </a:r>
            <a:r>
              <a:rPr kumimoji="1" lang="en-US" altLang="ja-US" sz="1400" dirty="0" err="1">
                <a:solidFill>
                  <a:schemeClr val="accent2"/>
                </a:solidFill>
              </a:rPr>
              <a:t>png</a:t>
            </a:r>
            <a:r>
              <a:rPr kumimoji="1" lang="en-US" altLang="ja-US" sz="1400" dirty="0">
                <a:solidFill>
                  <a:schemeClr val="accent2"/>
                </a:solidFill>
              </a:rPr>
              <a:t> file.</a:t>
            </a:r>
          </a:p>
          <a:p>
            <a:r>
              <a:rPr kumimoji="1" lang="en-US" altLang="ja-US" sz="1400" dirty="0">
                <a:solidFill>
                  <a:srgbClr val="7030A0"/>
                </a:solidFill>
              </a:rPr>
              <a:t>Pushing “Zoom” and dragging on the plot zoom in the plot. </a:t>
            </a:r>
          </a:p>
          <a:p>
            <a:r>
              <a:rPr kumimoji="1" lang="en-US" altLang="ja-US" sz="1400" dirty="0">
                <a:solidFill>
                  <a:srgbClr val="0070C0"/>
                </a:solidFill>
              </a:rPr>
              <a:t>Pushing “Pan”</a:t>
            </a:r>
            <a:r>
              <a:rPr kumimoji="1" lang="ja-US" altLang="en-US" sz="1400" dirty="0">
                <a:solidFill>
                  <a:srgbClr val="0070C0"/>
                </a:solidFill>
              </a:rPr>
              <a:t> </a:t>
            </a:r>
            <a:r>
              <a:rPr kumimoji="1" lang="en-US" altLang="ja-US" sz="1400" dirty="0">
                <a:solidFill>
                  <a:srgbClr val="0070C0"/>
                </a:solidFill>
              </a:rPr>
              <a:t> and dragging on the plot shifts the plot.</a:t>
            </a:r>
          </a:p>
          <a:p>
            <a:r>
              <a:rPr kumimoji="1" lang="en-US" altLang="ja-US" sz="1400" dirty="0">
                <a:solidFill>
                  <a:srgbClr val="00B050"/>
                </a:solidFill>
              </a:rPr>
              <a:t>“Zoom in/out” can  zoom in/out.</a:t>
            </a:r>
          </a:p>
          <a:p>
            <a:r>
              <a:rPr kumimoji="1" lang="en-US" altLang="ja-US" sz="1400" dirty="0">
                <a:solidFill>
                  <a:srgbClr val="0432FF"/>
                </a:solidFill>
              </a:rPr>
              <a:t>“Reset axes” (“Auto Scale”) reset the plot.</a:t>
            </a:r>
          </a:p>
        </p:txBody>
      </p:sp>
      <p:sp>
        <p:nvSpPr>
          <p:cNvPr id="9" name="正方形/長方形 8">
            <a:extLst>
              <a:ext uri="{FF2B5EF4-FFF2-40B4-BE49-F238E27FC236}">
                <a16:creationId xmlns:a16="http://schemas.microsoft.com/office/drawing/2014/main" id="{4A55E04F-18FA-3CB2-A87D-B1DF7FE7C1C1}"/>
              </a:ext>
            </a:extLst>
          </p:cNvPr>
          <p:cNvSpPr/>
          <p:nvPr/>
        </p:nvSpPr>
        <p:spPr>
          <a:xfrm>
            <a:off x="141960" y="3907971"/>
            <a:ext cx="1577983" cy="1850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10" name="テキスト ボックス 9">
            <a:extLst>
              <a:ext uri="{FF2B5EF4-FFF2-40B4-BE49-F238E27FC236}">
                <a16:creationId xmlns:a16="http://schemas.microsoft.com/office/drawing/2014/main" id="{122A79CE-EAF0-92F3-1519-08190A498714}"/>
              </a:ext>
            </a:extLst>
          </p:cNvPr>
          <p:cNvSpPr txBox="1"/>
          <p:nvPr/>
        </p:nvSpPr>
        <p:spPr>
          <a:xfrm>
            <a:off x="1719943" y="3826009"/>
            <a:ext cx="7301950" cy="369332"/>
          </a:xfrm>
          <a:prstGeom prst="rect">
            <a:avLst/>
          </a:prstGeom>
          <a:noFill/>
        </p:spPr>
        <p:txBody>
          <a:bodyPr wrap="square" rtlCol="0">
            <a:spAutoFit/>
          </a:bodyPr>
          <a:lstStyle/>
          <a:p>
            <a:r>
              <a:rPr kumimoji="1" lang="en-US" altLang="ja-US" dirty="0">
                <a:solidFill>
                  <a:srgbClr val="FF0000"/>
                </a:solidFill>
              </a:rPr>
              <a:t>Switch the x-axis scale (Linear/Log)</a:t>
            </a:r>
          </a:p>
        </p:txBody>
      </p:sp>
      <p:sp>
        <p:nvSpPr>
          <p:cNvPr id="11" name="テキスト ボックス 10">
            <a:extLst>
              <a:ext uri="{FF2B5EF4-FFF2-40B4-BE49-F238E27FC236}">
                <a16:creationId xmlns:a16="http://schemas.microsoft.com/office/drawing/2014/main" id="{9BDB6BBF-8287-2F3E-5854-8C5D007C5391}"/>
              </a:ext>
            </a:extLst>
          </p:cNvPr>
          <p:cNvSpPr txBox="1"/>
          <p:nvPr/>
        </p:nvSpPr>
        <p:spPr>
          <a:xfrm>
            <a:off x="141959" y="4773678"/>
            <a:ext cx="2379568" cy="646331"/>
          </a:xfrm>
          <a:prstGeom prst="rect">
            <a:avLst/>
          </a:prstGeom>
          <a:noFill/>
        </p:spPr>
        <p:txBody>
          <a:bodyPr wrap="square" rtlCol="0">
            <a:spAutoFit/>
          </a:bodyPr>
          <a:lstStyle/>
          <a:p>
            <a:r>
              <a:rPr kumimoji="1" lang="en-US" altLang="ja-US" dirty="0">
                <a:solidFill>
                  <a:srgbClr val="00B050"/>
                </a:solidFill>
              </a:rPr>
              <a:t>Change offset </a:t>
            </a:r>
            <a:br>
              <a:rPr kumimoji="1" lang="en-US" altLang="ja-US" dirty="0">
                <a:solidFill>
                  <a:srgbClr val="00B050"/>
                </a:solidFill>
              </a:rPr>
            </a:br>
            <a:r>
              <a:rPr kumimoji="1" lang="en-US" altLang="ja-US" dirty="0">
                <a:solidFill>
                  <a:srgbClr val="00B050"/>
                </a:solidFill>
              </a:rPr>
              <a:t>time (T0)</a:t>
            </a:r>
          </a:p>
        </p:txBody>
      </p:sp>
      <p:sp>
        <p:nvSpPr>
          <p:cNvPr id="12" name="正方形/長方形 11">
            <a:extLst>
              <a:ext uri="{FF2B5EF4-FFF2-40B4-BE49-F238E27FC236}">
                <a16:creationId xmlns:a16="http://schemas.microsoft.com/office/drawing/2014/main" id="{B373E93F-B954-6342-5A6C-DFF863EE01E2}"/>
              </a:ext>
            </a:extLst>
          </p:cNvPr>
          <p:cNvSpPr/>
          <p:nvPr/>
        </p:nvSpPr>
        <p:spPr>
          <a:xfrm>
            <a:off x="174617" y="4280953"/>
            <a:ext cx="1425583" cy="18505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13" name="テキスト ボックス 12">
            <a:extLst>
              <a:ext uri="{FF2B5EF4-FFF2-40B4-BE49-F238E27FC236}">
                <a16:creationId xmlns:a16="http://schemas.microsoft.com/office/drawing/2014/main" id="{738A3372-DD2D-205A-9FCF-7C4E812B1096}"/>
              </a:ext>
            </a:extLst>
          </p:cNvPr>
          <p:cNvSpPr txBox="1"/>
          <p:nvPr/>
        </p:nvSpPr>
        <p:spPr>
          <a:xfrm>
            <a:off x="133052" y="5466598"/>
            <a:ext cx="1586891" cy="1200329"/>
          </a:xfrm>
          <a:prstGeom prst="rect">
            <a:avLst/>
          </a:prstGeom>
          <a:noFill/>
        </p:spPr>
        <p:txBody>
          <a:bodyPr wrap="square" rtlCol="0">
            <a:spAutoFit/>
          </a:bodyPr>
          <a:lstStyle/>
          <a:p>
            <a:r>
              <a:rPr kumimoji="1" lang="en-US" altLang="ja-US" dirty="0">
                <a:solidFill>
                  <a:schemeClr val="bg1"/>
                </a:solidFill>
              </a:rPr>
              <a:t>”update chart” apply settings changed.</a:t>
            </a:r>
            <a:endParaRPr kumimoji="1" lang="ja-US" altLang="en-US" dirty="0">
              <a:solidFill>
                <a:schemeClr val="bg1"/>
              </a:solidFill>
            </a:endParaRPr>
          </a:p>
        </p:txBody>
      </p:sp>
      <p:pic>
        <p:nvPicPr>
          <p:cNvPr id="15" name="図 14">
            <a:extLst>
              <a:ext uri="{FF2B5EF4-FFF2-40B4-BE49-F238E27FC236}">
                <a16:creationId xmlns:a16="http://schemas.microsoft.com/office/drawing/2014/main" id="{826099FF-AABA-7AAF-1EFC-75466DE138AC}"/>
              </a:ext>
            </a:extLst>
          </p:cNvPr>
          <p:cNvPicPr>
            <a:picLocks noChangeAspect="1"/>
          </p:cNvPicPr>
          <p:nvPr/>
        </p:nvPicPr>
        <p:blipFill>
          <a:blip r:embed="rId4"/>
          <a:stretch>
            <a:fillRect/>
          </a:stretch>
        </p:blipFill>
        <p:spPr>
          <a:xfrm>
            <a:off x="7720407" y="3627583"/>
            <a:ext cx="4266579" cy="465445"/>
          </a:xfrm>
          <a:prstGeom prst="rect">
            <a:avLst/>
          </a:prstGeom>
        </p:spPr>
      </p:pic>
      <p:sp>
        <p:nvSpPr>
          <p:cNvPr id="16" name="正方形/長方形 15">
            <a:extLst>
              <a:ext uri="{FF2B5EF4-FFF2-40B4-BE49-F238E27FC236}">
                <a16:creationId xmlns:a16="http://schemas.microsoft.com/office/drawing/2014/main" id="{BBF3FE1A-0C91-FF7F-70B9-73F750954C5E}"/>
              </a:ext>
            </a:extLst>
          </p:cNvPr>
          <p:cNvSpPr/>
          <p:nvPr/>
        </p:nvSpPr>
        <p:spPr>
          <a:xfrm>
            <a:off x="7864182" y="3682803"/>
            <a:ext cx="419846" cy="307777"/>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accent2"/>
              </a:solidFill>
            </a:endParaRPr>
          </a:p>
        </p:txBody>
      </p:sp>
      <p:sp>
        <p:nvSpPr>
          <p:cNvPr id="17" name="正方形/長方形 16">
            <a:extLst>
              <a:ext uri="{FF2B5EF4-FFF2-40B4-BE49-F238E27FC236}">
                <a16:creationId xmlns:a16="http://schemas.microsoft.com/office/drawing/2014/main" id="{C6CD8B57-9240-0309-946C-58E35A3B3142}"/>
              </a:ext>
            </a:extLst>
          </p:cNvPr>
          <p:cNvSpPr/>
          <p:nvPr/>
        </p:nvSpPr>
        <p:spPr>
          <a:xfrm>
            <a:off x="8443037" y="3682803"/>
            <a:ext cx="419846" cy="307777"/>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accent2"/>
              </a:solidFill>
            </a:endParaRPr>
          </a:p>
        </p:txBody>
      </p:sp>
      <p:sp>
        <p:nvSpPr>
          <p:cNvPr id="18" name="正方形/長方形 17">
            <a:extLst>
              <a:ext uri="{FF2B5EF4-FFF2-40B4-BE49-F238E27FC236}">
                <a16:creationId xmlns:a16="http://schemas.microsoft.com/office/drawing/2014/main" id="{B3BF333C-4540-8552-A359-51F18FD3EF9A}"/>
              </a:ext>
            </a:extLst>
          </p:cNvPr>
          <p:cNvSpPr/>
          <p:nvPr/>
        </p:nvSpPr>
        <p:spPr>
          <a:xfrm>
            <a:off x="8923087" y="3682803"/>
            <a:ext cx="419846" cy="307777"/>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accent2"/>
              </a:solidFill>
            </a:endParaRPr>
          </a:p>
        </p:txBody>
      </p:sp>
      <p:sp>
        <p:nvSpPr>
          <p:cNvPr id="19" name="正方形/長方形 18">
            <a:extLst>
              <a:ext uri="{FF2B5EF4-FFF2-40B4-BE49-F238E27FC236}">
                <a16:creationId xmlns:a16="http://schemas.microsoft.com/office/drawing/2014/main" id="{8D16E233-DBFC-02CF-5D3F-50A6DB5ECA57}"/>
              </a:ext>
            </a:extLst>
          </p:cNvPr>
          <p:cNvSpPr/>
          <p:nvPr/>
        </p:nvSpPr>
        <p:spPr>
          <a:xfrm>
            <a:off x="174617" y="4527315"/>
            <a:ext cx="663583" cy="18505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bg1"/>
              </a:solidFill>
            </a:endParaRPr>
          </a:p>
        </p:txBody>
      </p:sp>
      <p:sp>
        <p:nvSpPr>
          <p:cNvPr id="20" name="正方形/長方形 19">
            <a:extLst>
              <a:ext uri="{FF2B5EF4-FFF2-40B4-BE49-F238E27FC236}">
                <a16:creationId xmlns:a16="http://schemas.microsoft.com/office/drawing/2014/main" id="{AB698E35-6497-3C34-96AE-E089E8C6DD0F}"/>
              </a:ext>
            </a:extLst>
          </p:cNvPr>
          <p:cNvSpPr/>
          <p:nvPr/>
        </p:nvSpPr>
        <p:spPr>
          <a:xfrm>
            <a:off x="10944840" y="3675349"/>
            <a:ext cx="419846" cy="307777"/>
          </a:xfrm>
          <a:prstGeom prst="rect">
            <a:avLst/>
          </a:prstGeom>
          <a:no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accent2"/>
              </a:solidFill>
            </a:endParaRPr>
          </a:p>
        </p:txBody>
      </p:sp>
      <p:sp>
        <p:nvSpPr>
          <p:cNvPr id="22" name="正方形/長方形 21">
            <a:extLst>
              <a:ext uri="{FF2B5EF4-FFF2-40B4-BE49-F238E27FC236}">
                <a16:creationId xmlns:a16="http://schemas.microsoft.com/office/drawing/2014/main" id="{5782F921-69EB-D77C-18AF-D94639F09F30}"/>
              </a:ext>
            </a:extLst>
          </p:cNvPr>
          <p:cNvSpPr/>
          <p:nvPr/>
        </p:nvSpPr>
        <p:spPr>
          <a:xfrm>
            <a:off x="10472057" y="3675349"/>
            <a:ext cx="419846" cy="307777"/>
          </a:xfrm>
          <a:prstGeom prst="rect">
            <a:avLst/>
          </a:prstGeom>
          <a:no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accent2"/>
              </a:solidFill>
            </a:endParaRPr>
          </a:p>
        </p:txBody>
      </p:sp>
      <p:sp>
        <p:nvSpPr>
          <p:cNvPr id="3" name="スライド番号プレースホルダー 2">
            <a:extLst>
              <a:ext uri="{FF2B5EF4-FFF2-40B4-BE49-F238E27FC236}">
                <a16:creationId xmlns:a16="http://schemas.microsoft.com/office/drawing/2014/main" id="{BDA58D07-E36D-93B1-123C-1873357F492C}"/>
              </a:ext>
            </a:extLst>
          </p:cNvPr>
          <p:cNvSpPr>
            <a:spLocks noGrp="1"/>
          </p:cNvSpPr>
          <p:nvPr>
            <p:ph type="sldNum" sz="quarter" idx="12"/>
          </p:nvPr>
        </p:nvSpPr>
        <p:spPr/>
        <p:txBody>
          <a:bodyPr/>
          <a:lstStyle/>
          <a:p>
            <a:fld id="{A63DBE77-1D71-C64A-B169-893A17CDA6C2}" type="slidenum">
              <a:rPr kumimoji="1" lang="ja-US" altLang="en-US" smtClean="0"/>
              <a:t>30</a:t>
            </a:fld>
            <a:endParaRPr kumimoji="1" lang="ja-US" altLang="en-US"/>
          </a:p>
        </p:txBody>
      </p:sp>
      <p:sp>
        <p:nvSpPr>
          <p:cNvPr id="6" name="正方形/長方形 5">
            <a:extLst>
              <a:ext uri="{FF2B5EF4-FFF2-40B4-BE49-F238E27FC236}">
                <a16:creationId xmlns:a16="http://schemas.microsoft.com/office/drawing/2014/main" id="{21143DD6-2C73-0377-E781-1A9F9A496DF0}"/>
              </a:ext>
            </a:extLst>
          </p:cNvPr>
          <p:cNvSpPr/>
          <p:nvPr/>
        </p:nvSpPr>
        <p:spPr>
          <a:xfrm>
            <a:off x="9555140" y="3682803"/>
            <a:ext cx="853866" cy="307777"/>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accent2"/>
              </a:solidFill>
            </a:endParaRPr>
          </a:p>
        </p:txBody>
      </p:sp>
    </p:spTree>
    <p:extLst>
      <p:ext uri="{BB962C8B-B14F-4D97-AF65-F5344CB8AC3E}">
        <p14:creationId xmlns:p14="http://schemas.microsoft.com/office/powerpoint/2010/main" val="1028379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2B320D64-82A0-DE0A-085D-BB76F493AEC7}"/>
              </a:ext>
            </a:extLst>
          </p:cNvPr>
          <p:cNvSpPr>
            <a:spLocks noGrp="1"/>
          </p:cNvSpPr>
          <p:nvPr>
            <p:ph type="title"/>
          </p:nvPr>
        </p:nvSpPr>
        <p:spPr>
          <a:xfrm>
            <a:off x="838200" y="-367011"/>
            <a:ext cx="10515600" cy="1325563"/>
          </a:xfrm>
        </p:spPr>
        <p:txBody>
          <a:bodyPr/>
          <a:lstStyle/>
          <a:p>
            <a:pPr algn="ctr"/>
            <a:r>
              <a:rPr kumimoji="1" lang="en-US" altLang="ja-US" dirty="0"/>
              <a:t>Object Search (GRB 231129C)</a:t>
            </a:r>
            <a:endParaRPr kumimoji="1" lang="ja-US" altLang="en-US" dirty="0"/>
          </a:p>
        </p:txBody>
      </p:sp>
      <p:pic>
        <p:nvPicPr>
          <p:cNvPr id="2" name="図 1">
            <a:extLst>
              <a:ext uri="{FF2B5EF4-FFF2-40B4-BE49-F238E27FC236}">
                <a16:creationId xmlns:a16="http://schemas.microsoft.com/office/drawing/2014/main" id="{A14EF192-62B5-477F-A76B-C3BE3087A8C1}"/>
              </a:ext>
            </a:extLst>
          </p:cNvPr>
          <p:cNvPicPr>
            <a:picLocks noChangeAspect="1"/>
          </p:cNvPicPr>
          <p:nvPr/>
        </p:nvPicPr>
        <p:blipFill>
          <a:blip r:embed="rId3"/>
          <a:srcRect/>
          <a:stretch/>
        </p:blipFill>
        <p:spPr>
          <a:xfrm>
            <a:off x="141960" y="706757"/>
            <a:ext cx="11908077" cy="5878511"/>
          </a:xfrm>
          <a:prstGeom prst="rect">
            <a:avLst/>
          </a:prstGeom>
          <a:solidFill>
            <a:schemeClr val="bg1">
              <a:lumMod val="50000"/>
            </a:schemeClr>
          </a:solidFill>
          <a:ln>
            <a:solidFill>
              <a:srgbClr val="0432FF"/>
            </a:solidFill>
          </a:ln>
        </p:spPr>
      </p:pic>
      <p:sp>
        <p:nvSpPr>
          <p:cNvPr id="3" name="正方形/長方形 2">
            <a:extLst>
              <a:ext uri="{FF2B5EF4-FFF2-40B4-BE49-F238E27FC236}">
                <a16:creationId xmlns:a16="http://schemas.microsoft.com/office/drawing/2014/main" id="{2DAFF90C-B55B-1091-F7CB-F9459765B26F}"/>
              </a:ext>
            </a:extLst>
          </p:cNvPr>
          <p:cNvSpPr/>
          <p:nvPr/>
        </p:nvSpPr>
        <p:spPr>
          <a:xfrm>
            <a:off x="141960" y="706757"/>
            <a:ext cx="1577983" cy="30597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4" name="テキスト ボックス 3">
            <a:extLst>
              <a:ext uri="{FF2B5EF4-FFF2-40B4-BE49-F238E27FC236}">
                <a16:creationId xmlns:a16="http://schemas.microsoft.com/office/drawing/2014/main" id="{00EF59E4-B4C0-B4C9-4DC7-EEB5351D9E26}"/>
              </a:ext>
            </a:extLst>
          </p:cNvPr>
          <p:cNvSpPr txBox="1"/>
          <p:nvPr/>
        </p:nvSpPr>
        <p:spPr>
          <a:xfrm>
            <a:off x="2024743" y="827314"/>
            <a:ext cx="3752602" cy="646331"/>
          </a:xfrm>
          <a:prstGeom prst="rect">
            <a:avLst/>
          </a:prstGeom>
          <a:noFill/>
        </p:spPr>
        <p:txBody>
          <a:bodyPr wrap="square" rtlCol="0">
            <a:spAutoFit/>
          </a:bodyPr>
          <a:lstStyle/>
          <a:p>
            <a:r>
              <a:rPr kumimoji="1" lang="en-US" altLang="ja-US" dirty="0">
                <a:solidFill>
                  <a:srgbClr val="FF0000"/>
                </a:solidFill>
              </a:rPr>
              <a:t>Each </a:t>
            </a:r>
            <a:r>
              <a:rPr kumimoji="1" lang="en-US" altLang="ja-US" dirty="0" err="1">
                <a:solidFill>
                  <a:srgbClr val="FF0000"/>
                </a:solidFill>
              </a:rPr>
              <a:t>lightcurve</a:t>
            </a:r>
            <a:r>
              <a:rPr kumimoji="1" lang="en-US" altLang="ja-US" dirty="0">
                <a:solidFill>
                  <a:srgbClr val="FF0000"/>
                </a:solidFill>
              </a:rPr>
              <a:t> can be turned on/off by the checkboxes.</a:t>
            </a:r>
            <a:endParaRPr kumimoji="1" lang="ja-US" altLang="en-US" dirty="0">
              <a:solidFill>
                <a:srgbClr val="FF0000"/>
              </a:solidFill>
            </a:endParaRPr>
          </a:p>
        </p:txBody>
      </p:sp>
      <p:sp>
        <p:nvSpPr>
          <p:cNvPr id="6" name="テキスト ボックス 5">
            <a:extLst>
              <a:ext uri="{FF2B5EF4-FFF2-40B4-BE49-F238E27FC236}">
                <a16:creationId xmlns:a16="http://schemas.microsoft.com/office/drawing/2014/main" id="{289C3FDC-9623-BD67-8ABE-A3BFEBE205AA}"/>
              </a:ext>
            </a:extLst>
          </p:cNvPr>
          <p:cNvSpPr txBox="1"/>
          <p:nvPr/>
        </p:nvSpPr>
        <p:spPr>
          <a:xfrm>
            <a:off x="7940904" y="1108990"/>
            <a:ext cx="2623457" cy="923330"/>
          </a:xfrm>
          <a:prstGeom prst="rect">
            <a:avLst/>
          </a:prstGeom>
          <a:noFill/>
        </p:spPr>
        <p:txBody>
          <a:bodyPr wrap="square" rtlCol="0">
            <a:spAutoFit/>
          </a:bodyPr>
          <a:lstStyle/>
          <a:p>
            <a:r>
              <a:rPr kumimoji="1" lang="en-US" altLang="ja-US" dirty="0"/>
              <a:t>The same function buttons are available as the flux light curves.</a:t>
            </a:r>
            <a:endParaRPr kumimoji="1" lang="ja-US" altLang="en-US" dirty="0"/>
          </a:p>
        </p:txBody>
      </p:sp>
      <p:sp>
        <p:nvSpPr>
          <p:cNvPr id="7" name="スライド番号プレースホルダー 6">
            <a:extLst>
              <a:ext uri="{FF2B5EF4-FFF2-40B4-BE49-F238E27FC236}">
                <a16:creationId xmlns:a16="http://schemas.microsoft.com/office/drawing/2014/main" id="{AAC488A8-AC1A-5558-8083-3F669378D584}"/>
              </a:ext>
            </a:extLst>
          </p:cNvPr>
          <p:cNvSpPr>
            <a:spLocks noGrp="1"/>
          </p:cNvSpPr>
          <p:nvPr>
            <p:ph type="sldNum" sz="quarter" idx="12"/>
          </p:nvPr>
        </p:nvSpPr>
        <p:spPr/>
        <p:txBody>
          <a:bodyPr/>
          <a:lstStyle/>
          <a:p>
            <a:fld id="{A63DBE77-1D71-C64A-B169-893A17CDA6C2}" type="slidenum">
              <a:rPr kumimoji="1" lang="ja-US" altLang="en-US" smtClean="0"/>
              <a:t>31</a:t>
            </a:fld>
            <a:endParaRPr kumimoji="1" lang="ja-US" altLang="en-US"/>
          </a:p>
        </p:txBody>
      </p:sp>
    </p:spTree>
    <p:extLst>
      <p:ext uri="{BB962C8B-B14F-4D97-AF65-F5344CB8AC3E}">
        <p14:creationId xmlns:p14="http://schemas.microsoft.com/office/powerpoint/2010/main" val="3722923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2B320D64-82A0-DE0A-085D-BB76F493AEC7}"/>
              </a:ext>
            </a:extLst>
          </p:cNvPr>
          <p:cNvSpPr>
            <a:spLocks noGrp="1"/>
          </p:cNvSpPr>
          <p:nvPr>
            <p:ph type="title"/>
          </p:nvPr>
        </p:nvSpPr>
        <p:spPr>
          <a:xfrm>
            <a:off x="838200" y="-339301"/>
            <a:ext cx="10515600" cy="1325563"/>
          </a:xfrm>
        </p:spPr>
        <p:txBody>
          <a:bodyPr>
            <a:normAutofit/>
          </a:bodyPr>
          <a:lstStyle/>
          <a:p>
            <a:pPr algn="ctr"/>
            <a:r>
              <a:rPr kumimoji="1" lang="en-US" altLang="ja-US" sz="4000" dirty="0"/>
              <a:t>Link from Viewer to Object information</a:t>
            </a:r>
            <a:endParaRPr kumimoji="1" lang="ja-US" altLang="en-US" sz="4000" dirty="0"/>
          </a:p>
        </p:txBody>
      </p:sp>
      <p:pic>
        <p:nvPicPr>
          <p:cNvPr id="2" name="図 1">
            <a:extLst>
              <a:ext uri="{FF2B5EF4-FFF2-40B4-BE49-F238E27FC236}">
                <a16:creationId xmlns:a16="http://schemas.microsoft.com/office/drawing/2014/main" id="{A14EF192-62B5-477F-A76B-C3BE3087A8C1}"/>
              </a:ext>
            </a:extLst>
          </p:cNvPr>
          <p:cNvPicPr>
            <a:picLocks noChangeAspect="1"/>
          </p:cNvPicPr>
          <p:nvPr/>
        </p:nvPicPr>
        <p:blipFill>
          <a:blip r:embed="rId3"/>
          <a:srcRect/>
          <a:stretch/>
        </p:blipFill>
        <p:spPr>
          <a:xfrm>
            <a:off x="205112" y="706757"/>
            <a:ext cx="11781773" cy="5878511"/>
          </a:xfrm>
          <a:prstGeom prst="rect">
            <a:avLst/>
          </a:prstGeom>
          <a:solidFill>
            <a:schemeClr val="bg1">
              <a:lumMod val="50000"/>
            </a:schemeClr>
          </a:solidFill>
          <a:ln>
            <a:solidFill>
              <a:srgbClr val="0432FF"/>
            </a:solidFill>
          </a:ln>
        </p:spPr>
      </p:pic>
      <p:sp>
        <p:nvSpPr>
          <p:cNvPr id="4" name="テキスト ボックス 3">
            <a:extLst>
              <a:ext uri="{FF2B5EF4-FFF2-40B4-BE49-F238E27FC236}">
                <a16:creationId xmlns:a16="http://schemas.microsoft.com/office/drawing/2014/main" id="{00EF59E4-B4C0-B4C9-4DC7-EEB5351D9E26}"/>
              </a:ext>
            </a:extLst>
          </p:cNvPr>
          <p:cNvSpPr txBox="1"/>
          <p:nvPr/>
        </p:nvSpPr>
        <p:spPr>
          <a:xfrm>
            <a:off x="2736267" y="5983499"/>
            <a:ext cx="7626926" cy="646331"/>
          </a:xfrm>
          <a:prstGeom prst="rect">
            <a:avLst/>
          </a:prstGeom>
          <a:noFill/>
        </p:spPr>
        <p:txBody>
          <a:bodyPr wrap="square" rtlCol="0">
            <a:spAutoFit/>
          </a:bodyPr>
          <a:lstStyle/>
          <a:p>
            <a:r>
              <a:rPr kumimoji="1" lang="en-US" altLang="ja-US" dirty="0">
                <a:solidFill>
                  <a:srgbClr val="FFC000"/>
                </a:solidFill>
              </a:rPr>
              <a:t>The popup appears if we click object/</a:t>
            </a:r>
            <a:r>
              <a:rPr kumimoji="1" lang="en-US" altLang="ja-US" dirty="0" err="1">
                <a:solidFill>
                  <a:srgbClr val="FFC000"/>
                </a:solidFill>
              </a:rPr>
              <a:t>FoV</a:t>
            </a:r>
            <a:r>
              <a:rPr kumimoji="1" lang="en-US" altLang="ja-US" dirty="0">
                <a:solidFill>
                  <a:srgbClr val="FFC000"/>
                </a:solidFill>
              </a:rPr>
              <a:t>. </a:t>
            </a:r>
          </a:p>
          <a:p>
            <a:r>
              <a:rPr kumimoji="1" lang="en-US" altLang="ja-US" dirty="0">
                <a:solidFill>
                  <a:srgbClr val="FFC000"/>
                </a:solidFill>
              </a:rPr>
              <a:t>“Object information”  in the popup is a direct link to the object information.</a:t>
            </a:r>
            <a:endParaRPr kumimoji="1" lang="ja-US" altLang="en-US" dirty="0">
              <a:solidFill>
                <a:srgbClr val="FFC000"/>
              </a:solidFill>
            </a:endParaRPr>
          </a:p>
        </p:txBody>
      </p:sp>
      <p:sp>
        <p:nvSpPr>
          <p:cNvPr id="7" name="正方形/長方形 6">
            <a:extLst>
              <a:ext uri="{FF2B5EF4-FFF2-40B4-BE49-F238E27FC236}">
                <a16:creationId xmlns:a16="http://schemas.microsoft.com/office/drawing/2014/main" id="{A85C6E6F-187B-504F-F2C7-B1912ECE4EC9}"/>
              </a:ext>
            </a:extLst>
          </p:cNvPr>
          <p:cNvSpPr/>
          <p:nvPr/>
        </p:nvSpPr>
        <p:spPr>
          <a:xfrm flipH="1" flipV="1">
            <a:off x="5566226" y="5234130"/>
            <a:ext cx="1280888" cy="52322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FFC000"/>
              </a:solidFill>
            </a:endParaRPr>
          </a:p>
        </p:txBody>
      </p:sp>
      <p:sp>
        <p:nvSpPr>
          <p:cNvPr id="3" name="スライド番号プレースホルダー 2">
            <a:extLst>
              <a:ext uri="{FF2B5EF4-FFF2-40B4-BE49-F238E27FC236}">
                <a16:creationId xmlns:a16="http://schemas.microsoft.com/office/drawing/2014/main" id="{B27D5977-2879-F239-1F96-27327178B2FD}"/>
              </a:ext>
            </a:extLst>
          </p:cNvPr>
          <p:cNvSpPr>
            <a:spLocks noGrp="1"/>
          </p:cNvSpPr>
          <p:nvPr>
            <p:ph type="sldNum" sz="quarter" idx="12"/>
          </p:nvPr>
        </p:nvSpPr>
        <p:spPr>
          <a:xfrm>
            <a:off x="8610600" y="6314785"/>
            <a:ext cx="2743200" cy="365125"/>
          </a:xfrm>
        </p:spPr>
        <p:txBody>
          <a:bodyPr/>
          <a:lstStyle/>
          <a:p>
            <a:fld id="{A63DBE77-1D71-C64A-B169-893A17CDA6C2}" type="slidenum">
              <a:rPr kumimoji="1" lang="ja-US" altLang="en-US" smtClean="0"/>
              <a:t>32</a:t>
            </a:fld>
            <a:endParaRPr kumimoji="1" lang="ja-US" altLang="en-US" dirty="0"/>
          </a:p>
        </p:txBody>
      </p:sp>
    </p:spTree>
    <p:extLst>
      <p:ext uri="{BB962C8B-B14F-4D97-AF65-F5344CB8AC3E}">
        <p14:creationId xmlns:p14="http://schemas.microsoft.com/office/powerpoint/2010/main" val="1957578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2B320D64-82A0-DE0A-085D-BB76F493AEC7}"/>
              </a:ext>
            </a:extLst>
          </p:cNvPr>
          <p:cNvSpPr>
            <a:spLocks noGrp="1"/>
          </p:cNvSpPr>
          <p:nvPr>
            <p:ph type="title"/>
          </p:nvPr>
        </p:nvSpPr>
        <p:spPr>
          <a:xfrm>
            <a:off x="838200" y="-235529"/>
            <a:ext cx="10515600" cy="1325563"/>
          </a:xfrm>
        </p:spPr>
        <p:txBody>
          <a:bodyPr>
            <a:normAutofit/>
          </a:bodyPr>
          <a:lstStyle/>
          <a:p>
            <a:pPr algn="ctr"/>
            <a:r>
              <a:rPr kumimoji="1" lang="en-US" altLang="ja-US" sz="4000" dirty="0"/>
              <a:t>Registered data (2024/11/14)</a:t>
            </a:r>
            <a:endParaRPr kumimoji="1" lang="ja-US" altLang="en-US" sz="4000" dirty="0"/>
          </a:p>
        </p:txBody>
      </p:sp>
      <p:sp>
        <p:nvSpPr>
          <p:cNvPr id="3" name="テキスト ボックス 2">
            <a:extLst>
              <a:ext uri="{FF2B5EF4-FFF2-40B4-BE49-F238E27FC236}">
                <a16:creationId xmlns:a16="http://schemas.microsoft.com/office/drawing/2014/main" id="{2FE7279F-1517-FE6F-07A3-D1AF109724E6}"/>
              </a:ext>
            </a:extLst>
          </p:cNvPr>
          <p:cNvSpPr txBox="1"/>
          <p:nvPr/>
        </p:nvSpPr>
        <p:spPr>
          <a:xfrm>
            <a:off x="341138" y="854507"/>
            <a:ext cx="5588607" cy="4893647"/>
          </a:xfrm>
          <a:prstGeom prst="rect">
            <a:avLst/>
          </a:prstGeom>
          <a:noFill/>
        </p:spPr>
        <p:txBody>
          <a:bodyPr wrap="square" rtlCol="0">
            <a:spAutoFit/>
          </a:bodyPr>
          <a:lstStyle/>
          <a:p>
            <a:pPr marL="285750" indent="-285750">
              <a:buFont typeface="Arial" panose="020B0604020202020204" pitchFamily="34" charset="0"/>
              <a:buChar char="•"/>
            </a:pPr>
            <a:r>
              <a:rPr kumimoji="1" lang="en-US" altLang="ja-US" sz="2400" dirty="0"/>
              <a:t>Swift XRT/</a:t>
            </a:r>
            <a:r>
              <a:rPr kumimoji="1" lang="en-US" altLang="ja-US" sz="2400" dirty="0" err="1"/>
              <a:t>fov</a:t>
            </a:r>
            <a:endParaRPr kumimoji="1" lang="en-US" altLang="ja-US" sz="2400" dirty="0"/>
          </a:p>
          <a:p>
            <a:pPr marL="742950" lvl="1" indent="-285750">
              <a:buFont typeface="Arial" panose="020B0604020202020204" pitchFamily="34" charset="0"/>
              <a:buChar char="•"/>
            </a:pPr>
            <a:r>
              <a:rPr kumimoji="1" lang="en-US" altLang="ja-US" sz="2400" dirty="0"/>
              <a:t>observation history (once / day)</a:t>
            </a:r>
          </a:p>
          <a:p>
            <a:pPr marL="285750" indent="-285750">
              <a:buFont typeface="Arial" panose="020B0604020202020204" pitchFamily="34" charset="0"/>
              <a:buChar char="•"/>
            </a:pPr>
            <a:r>
              <a:rPr kumimoji="1" lang="en-US" altLang="ja-US" sz="2400" dirty="0"/>
              <a:t>Swift BAT/object</a:t>
            </a:r>
          </a:p>
          <a:p>
            <a:pPr marL="742950" lvl="1" indent="-285750">
              <a:buFont typeface="Arial" panose="020B0604020202020204" pitchFamily="34" charset="0"/>
              <a:buChar char="•"/>
            </a:pPr>
            <a:r>
              <a:rPr kumimoji="1" lang="en-US" altLang="ja-US" dirty="0"/>
              <a:t>every GCN/Notice (near real-time)</a:t>
            </a:r>
          </a:p>
          <a:p>
            <a:pPr marL="285750" indent="-285750">
              <a:buFont typeface="Arial" panose="020B0604020202020204" pitchFamily="34" charset="0"/>
              <a:buChar char="•"/>
            </a:pPr>
            <a:r>
              <a:rPr kumimoji="1" lang="en-US" altLang="ja-US" sz="2400" dirty="0"/>
              <a:t>MAX GSC/object</a:t>
            </a:r>
          </a:p>
          <a:p>
            <a:pPr marL="742950" lvl="1" indent="-285750">
              <a:buFont typeface="Arial" panose="020B0604020202020204" pitchFamily="34" charset="0"/>
              <a:buChar char="•"/>
            </a:pPr>
            <a:r>
              <a:rPr kumimoji="1" lang="en-US" altLang="ja-US" dirty="0"/>
              <a:t>MAXI GRBs (manual) </a:t>
            </a:r>
          </a:p>
          <a:p>
            <a:pPr marL="285750" indent="-285750">
              <a:buFont typeface="Arial" panose="020B0604020202020204" pitchFamily="34" charset="0"/>
              <a:buChar char="•"/>
            </a:pPr>
            <a:r>
              <a:rPr kumimoji="1" lang="en-US" altLang="ja-US" sz="2400" dirty="0"/>
              <a:t>Fermi-GBM/object</a:t>
            </a:r>
          </a:p>
          <a:p>
            <a:pPr marL="742950" lvl="1" indent="-285750">
              <a:buFont typeface="Arial" panose="020B0604020202020204" pitchFamily="34" charset="0"/>
              <a:buChar char="•"/>
            </a:pPr>
            <a:r>
              <a:rPr kumimoji="1" lang="en-US" altLang="ja-US" dirty="0"/>
              <a:t>every GCN/Notice (near real-time)</a:t>
            </a:r>
          </a:p>
          <a:p>
            <a:pPr marL="285750" indent="-285750">
              <a:buFont typeface="Arial" panose="020B0604020202020204" pitchFamily="34" charset="0"/>
              <a:buChar char="•"/>
            </a:pPr>
            <a:r>
              <a:rPr kumimoji="1" lang="en-US" altLang="ja-US" sz="2400" dirty="0"/>
              <a:t>IceCube/object</a:t>
            </a:r>
          </a:p>
          <a:p>
            <a:pPr marL="742950" lvl="1" indent="-285750">
              <a:buFont typeface="Arial" panose="020B0604020202020204" pitchFamily="34" charset="0"/>
              <a:buChar char="•"/>
            </a:pPr>
            <a:r>
              <a:rPr kumimoji="1" lang="en-US" altLang="ja-US" dirty="0"/>
              <a:t>ICECAT-1 (Gold &amp; Bronze, 2011-2023)</a:t>
            </a:r>
            <a:br>
              <a:rPr kumimoji="1" lang="en-US" altLang="ja-US" dirty="0"/>
            </a:br>
            <a:r>
              <a:rPr kumimoji="1" lang="en-US" altLang="ja-US" dirty="0">
                <a:hlinkClick r:id="rId3"/>
              </a:rPr>
              <a:t>https://dataverse.harvard.edu/dataset.xhtml?persistentId=doi:10.7910/DVN/SCRUCD</a:t>
            </a:r>
            <a:endParaRPr kumimoji="1" lang="en-US" altLang="ja-US" dirty="0"/>
          </a:p>
          <a:p>
            <a:pPr marL="742950" lvl="1" indent="-285750">
              <a:buFont typeface="Arial" panose="020B0604020202020204" pitchFamily="34" charset="0"/>
              <a:buChar char="•"/>
            </a:pPr>
            <a:r>
              <a:rPr kumimoji="1" lang="en-US" altLang="ja-US" dirty="0"/>
              <a:t>every GCN/Notice (near real-time)</a:t>
            </a:r>
          </a:p>
          <a:p>
            <a:pPr marL="285750" indent="-285750">
              <a:buFont typeface="Arial" panose="020B0604020202020204" pitchFamily="34" charset="0"/>
              <a:buChar char="•"/>
            </a:pPr>
            <a:r>
              <a:rPr kumimoji="1" lang="en-US" altLang="ja-US" sz="2400" dirty="0"/>
              <a:t>optical </a:t>
            </a:r>
            <a:r>
              <a:rPr kumimoji="1" lang="en-US" altLang="ja-US" sz="2400" dirty="0" err="1"/>
              <a:t>agu</a:t>
            </a:r>
            <a:r>
              <a:rPr kumimoji="1" lang="en-US" altLang="ja-US" sz="2400" dirty="0"/>
              <a:t>-target/</a:t>
            </a:r>
            <a:r>
              <a:rPr kumimoji="1" lang="en-US" altLang="ja-US" sz="2400" dirty="0" err="1"/>
              <a:t>fov</a:t>
            </a:r>
            <a:r>
              <a:rPr kumimoji="1" lang="en-US" altLang="ja-US" sz="2400" dirty="0"/>
              <a:t> (temporary)</a:t>
            </a:r>
          </a:p>
          <a:p>
            <a:pPr marL="742950" lvl="1" indent="-285750">
              <a:buFont typeface="Arial" panose="020B0604020202020204" pitchFamily="34" charset="0"/>
              <a:buChar char="•"/>
            </a:pPr>
            <a:r>
              <a:rPr kumimoji="1" lang="en-US" altLang="ja-US" dirty="0"/>
              <a:t>S230927ba (for testing)</a:t>
            </a:r>
          </a:p>
        </p:txBody>
      </p:sp>
      <p:sp>
        <p:nvSpPr>
          <p:cNvPr id="4" name="テキスト ボックス 3">
            <a:extLst>
              <a:ext uri="{FF2B5EF4-FFF2-40B4-BE49-F238E27FC236}">
                <a16:creationId xmlns:a16="http://schemas.microsoft.com/office/drawing/2014/main" id="{5D221D6F-6A1B-CF22-5EF1-042800E09E6B}"/>
              </a:ext>
            </a:extLst>
          </p:cNvPr>
          <p:cNvSpPr txBox="1"/>
          <p:nvPr/>
        </p:nvSpPr>
        <p:spPr>
          <a:xfrm>
            <a:off x="6605563" y="854507"/>
            <a:ext cx="4505093" cy="1569660"/>
          </a:xfrm>
          <a:prstGeom prst="rect">
            <a:avLst/>
          </a:prstGeom>
          <a:noFill/>
        </p:spPr>
        <p:txBody>
          <a:bodyPr wrap="square" rtlCol="0">
            <a:spAutoFit/>
          </a:bodyPr>
          <a:lstStyle/>
          <a:p>
            <a:r>
              <a:rPr kumimoji="1" lang="en-US" altLang="ja-US" sz="2400" dirty="0"/>
              <a:t>Gravitational wave filter </a:t>
            </a:r>
          </a:p>
          <a:p>
            <a:pPr marL="285750" indent="-285750">
              <a:buFont typeface="Arial" panose="020B0604020202020204" pitchFamily="34" charset="0"/>
              <a:buChar char="•"/>
            </a:pPr>
            <a:r>
              <a:rPr kumimoji="1" lang="en-US" altLang="ja-US" dirty="0"/>
              <a:t>GW150914</a:t>
            </a:r>
          </a:p>
          <a:p>
            <a:pPr marL="285750" indent="-285750">
              <a:buFont typeface="Arial" panose="020B0604020202020204" pitchFamily="34" charset="0"/>
              <a:buChar char="•"/>
            </a:pPr>
            <a:r>
              <a:rPr kumimoji="1" lang="en-US" altLang="ja-US" dirty="0"/>
              <a:t>GW170817</a:t>
            </a:r>
          </a:p>
          <a:p>
            <a:pPr marL="285750" indent="-285750">
              <a:buFont typeface="Arial" panose="020B0604020202020204" pitchFamily="34" charset="0"/>
              <a:buChar char="•"/>
            </a:pPr>
            <a:r>
              <a:rPr kumimoji="1" lang="en-US" altLang="ja-US" dirty="0"/>
              <a:t>O4b (FAR </a:t>
            </a:r>
            <a:r>
              <a:rPr lang="en-US" altLang="ja-US" b="0" i="0" u="none" strike="noStrike" dirty="0">
                <a:solidFill>
                  <a:srgbClr val="000000"/>
                </a:solidFill>
                <a:effectLst/>
                <a:highlight>
                  <a:srgbClr val="FFFFFF"/>
                </a:highlight>
                <a:latin typeface="verdana" panose="020B0604030504040204" pitchFamily="34" charset="0"/>
              </a:rPr>
              <a:t>&lt; 6.34e-7</a:t>
            </a:r>
            <a:r>
              <a:rPr kumimoji="1" lang="en-US" altLang="ja-US" dirty="0"/>
              <a:t> )</a:t>
            </a:r>
          </a:p>
          <a:p>
            <a:pPr marL="800100" lvl="1" indent="-342900">
              <a:buFont typeface="Arial" panose="020B0604020202020204" pitchFamily="34" charset="0"/>
              <a:buChar char="•"/>
            </a:pPr>
            <a:r>
              <a:rPr kumimoji="1" lang="en-US" altLang="ja-US" dirty="0"/>
              <a:t>every GCN/Notice (near real-time)</a:t>
            </a:r>
          </a:p>
        </p:txBody>
      </p:sp>
      <p:sp>
        <p:nvSpPr>
          <p:cNvPr id="2" name="スライド番号プレースホルダー 1">
            <a:extLst>
              <a:ext uri="{FF2B5EF4-FFF2-40B4-BE49-F238E27FC236}">
                <a16:creationId xmlns:a16="http://schemas.microsoft.com/office/drawing/2014/main" id="{BDA5C893-4B65-6E79-EAFA-D48265F32629}"/>
              </a:ext>
            </a:extLst>
          </p:cNvPr>
          <p:cNvSpPr>
            <a:spLocks noGrp="1"/>
          </p:cNvSpPr>
          <p:nvPr>
            <p:ph type="sldNum" sz="quarter" idx="12"/>
          </p:nvPr>
        </p:nvSpPr>
        <p:spPr/>
        <p:txBody>
          <a:bodyPr/>
          <a:lstStyle/>
          <a:p>
            <a:fld id="{A63DBE77-1D71-C64A-B169-893A17CDA6C2}" type="slidenum">
              <a:rPr kumimoji="1" lang="ja-US" altLang="en-US" smtClean="0"/>
              <a:t>33</a:t>
            </a:fld>
            <a:endParaRPr kumimoji="1" lang="ja-US" altLang="en-US"/>
          </a:p>
        </p:txBody>
      </p:sp>
      <p:sp>
        <p:nvSpPr>
          <p:cNvPr id="6" name="テキスト ボックス 5">
            <a:extLst>
              <a:ext uri="{FF2B5EF4-FFF2-40B4-BE49-F238E27FC236}">
                <a16:creationId xmlns:a16="http://schemas.microsoft.com/office/drawing/2014/main" id="{A2D22CB0-9DD2-4009-EBAC-860A915058D0}"/>
              </a:ext>
            </a:extLst>
          </p:cNvPr>
          <p:cNvSpPr txBox="1"/>
          <p:nvPr/>
        </p:nvSpPr>
        <p:spPr>
          <a:xfrm>
            <a:off x="6605562" y="2519457"/>
            <a:ext cx="4505093" cy="2400657"/>
          </a:xfrm>
          <a:prstGeom prst="rect">
            <a:avLst/>
          </a:prstGeom>
          <a:noFill/>
        </p:spPr>
        <p:txBody>
          <a:bodyPr wrap="square" rtlCol="0">
            <a:spAutoFit/>
          </a:bodyPr>
          <a:lstStyle/>
          <a:p>
            <a:r>
              <a:rPr kumimoji="1" lang="en-US" altLang="ja-US" sz="2400" dirty="0"/>
              <a:t>Light curves (count) </a:t>
            </a:r>
          </a:p>
          <a:p>
            <a:pPr marL="285750" indent="-285750">
              <a:buFont typeface="Arial" panose="020B0604020202020204" pitchFamily="34" charset="0"/>
              <a:buChar char="•"/>
            </a:pPr>
            <a:r>
              <a:rPr kumimoji="1" lang="en-US" altLang="ja-US" dirty="0"/>
              <a:t>GRB 241129C (for testing)</a:t>
            </a:r>
          </a:p>
          <a:p>
            <a:pPr marL="742950" lvl="1" indent="-285750">
              <a:buFont typeface="Arial" panose="020B0604020202020204" pitchFamily="34" charset="0"/>
              <a:buChar char="•"/>
            </a:pPr>
            <a:r>
              <a:rPr kumimoji="1" lang="en-US" altLang="ja-US" dirty="0"/>
              <a:t>MAXI/GSC</a:t>
            </a:r>
          </a:p>
          <a:p>
            <a:pPr marL="742950" lvl="1" indent="-285750">
              <a:buFont typeface="Arial" panose="020B0604020202020204" pitchFamily="34" charset="0"/>
              <a:buChar char="•"/>
            </a:pPr>
            <a:r>
              <a:rPr kumimoji="1" lang="en-US" altLang="ja-US" dirty="0"/>
              <a:t>CALET/GBM</a:t>
            </a:r>
          </a:p>
          <a:p>
            <a:pPr marL="742950" lvl="1" indent="-285750">
              <a:buFont typeface="Arial" panose="020B0604020202020204" pitchFamily="34" charset="0"/>
              <a:buChar char="•"/>
            </a:pPr>
            <a:r>
              <a:rPr kumimoji="1" lang="en-US" altLang="ja-US" dirty="0" err="1"/>
              <a:t>GRBAlpha</a:t>
            </a:r>
            <a:endParaRPr kumimoji="1" lang="en-US" altLang="ja-US" dirty="0"/>
          </a:p>
          <a:p>
            <a:pPr marL="285750" indent="-285750">
              <a:buFont typeface="Arial" panose="020B0604020202020204" pitchFamily="34" charset="0"/>
              <a:buChar char="•"/>
            </a:pPr>
            <a:r>
              <a:rPr kumimoji="1" lang="en-US" altLang="ja-US" dirty="0" err="1"/>
              <a:t>GRBAlpha</a:t>
            </a:r>
            <a:r>
              <a:rPr kumimoji="1" lang="en-US" altLang="ja-US" dirty="0"/>
              <a:t> GRBs</a:t>
            </a:r>
          </a:p>
          <a:p>
            <a:pPr marL="285750" indent="-285750">
              <a:buFont typeface="Arial" panose="020B0604020202020204" pitchFamily="34" charset="0"/>
              <a:buChar char="•"/>
            </a:pPr>
            <a:r>
              <a:rPr kumimoji="1" lang="en-US" altLang="ja-US" dirty="0"/>
              <a:t>VZLUSAT-2 GRBs</a:t>
            </a:r>
          </a:p>
          <a:p>
            <a:pPr marL="285750" indent="-285750">
              <a:buFont typeface="Arial" panose="020B0604020202020204" pitchFamily="34" charset="0"/>
              <a:buChar char="•"/>
            </a:pPr>
            <a:r>
              <a:rPr kumimoji="1" lang="en-US" altLang="ja-US" dirty="0"/>
              <a:t>Swift/BAT GRBs (~ 2023)</a:t>
            </a:r>
          </a:p>
        </p:txBody>
      </p:sp>
      <p:sp>
        <p:nvSpPr>
          <p:cNvPr id="7" name="テキスト ボックス 6">
            <a:extLst>
              <a:ext uri="{FF2B5EF4-FFF2-40B4-BE49-F238E27FC236}">
                <a16:creationId xmlns:a16="http://schemas.microsoft.com/office/drawing/2014/main" id="{10244B2C-F343-26D7-7681-8209D19E9EC7}"/>
              </a:ext>
            </a:extLst>
          </p:cNvPr>
          <p:cNvSpPr txBox="1"/>
          <p:nvPr/>
        </p:nvSpPr>
        <p:spPr>
          <a:xfrm>
            <a:off x="6605562" y="4969252"/>
            <a:ext cx="4505093" cy="1569660"/>
          </a:xfrm>
          <a:prstGeom prst="rect">
            <a:avLst/>
          </a:prstGeom>
          <a:noFill/>
        </p:spPr>
        <p:txBody>
          <a:bodyPr wrap="square" rtlCol="0">
            <a:spAutoFit/>
          </a:bodyPr>
          <a:lstStyle/>
          <a:p>
            <a:r>
              <a:rPr kumimoji="1" lang="en-US" altLang="ja-US" sz="2400" dirty="0"/>
              <a:t>Light curves (flux) </a:t>
            </a:r>
          </a:p>
          <a:p>
            <a:pPr marL="285750" indent="-285750">
              <a:buFont typeface="Arial" panose="020B0604020202020204" pitchFamily="34" charset="0"/>
              <a:buChar char="•"/>
            </a:pPr>
            <a:r>
              <a:rPr kumimoji="1" lang="en-US" altLang="ja-US" dirty="0"/>
              <a:t>GRB 241129C (for testing)</a:t>
            </a:r>
          </a:p>
          <a:p>
            <a:pPr marL="742950" lvl="1" indent="-285750">
              <a:buFont typeface="Arial" panose="020B0604020202020204" pitchFamily="34" charset="0"/>
              <a:buChar char="•"/>
            </a:pPr>
            <a:r>
              <a:rPr kumimoji="1" lang="en-US" altLang="ja-US" dirty="0"/>
              <a:t>MAXI/GSC</a:t>
            </a:r>
          </a:p>
          <a:p>
            <a:pPr marL="742950" lvl="1" indent="-285750">
              <a:buFont typeface="Arial" panose="020B0604020202020204" pitchFamily="34" charset="0"/>
              <a:buChar char="•"/>
            </a:pPr>
            <a:r>
              <a:rPr kumimoji="1" lang="en-US" altLang="ja-US" dirty="0"/>
              <a:t>Swift/XRT</a:t>
            </a:r>
          </a:p>
          <a:p>
            <a:pPr marL="742950" lvl="1" indent="-285750">
              <a:buFont typeface="Arial" panose="020B0604020202020204" pitchFamily="34" charset="0"/>
              <a:buChar char="•"/>
            </a:pPr>
            <a:r>
              <a:rPr kumimoji="1" lang="en-US" altLang="ja-US" dirty="0"/>
              <a:t>Optical</a:t>
            </a:r>
          </a:p>
        </p:txBody>
      </p:sp>
    </p:spTree>
    <p:extLst>
      <p:ext uri="{BB962C8B-B14F-4D97-AF65-F5344CB8AC3E}">
        <p14:creationId xmlns:p14="http://schemas.microsoft.com/office/powerpoint/2010/main" val="3845727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9F3954-7B58-F5C2-469A-6252C49725A8}"/>
              </a:ext>
            </a:extLst>
          </p:cNvPr>
          <p:cNvSpPr>
            <a:spLocks noGrp="1"/>
          </p:cNvSpPr>
          <p:nvPr>
            <p:ph type="title"/>
          </p:nvPr>
        </p:nvSpPr>
        <p:spPr>
          <a:xfrm>
            <a:off x="838200" y="-196581"/>
            <a:ext cx="10515600" cy="1325563"/>
          </a:xfrm>
        </p:spPr>
        <p:txBody>
          <a:bodyPr>
            <a:normAutofit/>
          </a:bodyPr>
          <a:lstStyle/>
          <a:p>
            <a:pPr algn="ctr"/>
            <a:r>
              <a:rPr kumimoji="1" lang="en-US" altLang="ja-US" sz="4000" dirty="0"/>
              <a:t>Development of Database and Viewer</a:t>
            </a:r>
            <a:endParaRPr kumimoji="1" lang="ja-US" altLang="en-US" sz="4000" dirty="0"/>
          </a:p>
        </p:txBody>
      </p:sp>
      <p:sp>
        <p:nvSpPr>
          <p:cNvPr id="3" name="コンテンツ プレースホルダー 2">
            <a:extLst>
              <a:ext uri="{FF2B5EF4-FFF2-40B4-BE49-F238E27FC236}">
                <a16:creationId xmlns:a16="http://schemas.microsoft.com/office/drawing/2014/main" id="{9A593770-E729-0006-3B3D-0A074C811A08}"/>
              </a:ext>
            </a:extLst>
          </p:cNvPr>
          <p:cNvSpPr>
            <a:spLocks noGrp="1"/>
          </p:cNvSpPr>
          <p:nvPr>
            <p:ph idx="1"/>
          </p:nvPr>
        </p:nvSpPr>
        <p:spPr>
          <a:xfrm>
            <a:off x="838200" y="1157284"/>
            <a:ext cx="10515600" cy="5276172"/>
          </a:xfrm>
        </p:spPr>
        <p:txBody>
          <a:bodyPr>
            <a:normAutofit fontScale="92500" lnSpcReduction="10000"/>
          </a:bodyPr>
          <a:lstStyle/>
          <a:p>
            <a:r>
              <a:rPr kumimoji="1" lang="en-US" altLang="ja-US" sz="3000" dirty="0"/>
              <a:t>The development of the main system was outsourced to </a:t>
            </a:r>
            <a:r>
              <a:rPr kumimoji="1" lang="en-US" altLang="ja-US" sz="3000" dirty="0" err="1"/>
              <a:t>AstroArts</a:t>
            </a:r>
            <a:r>
              <a:rPr kumimoji="1" lang="en-US" altLang="ja-US" sz="3000" dirty="0"/>
              <a:t>.</a:t>
            </a:r>
          </a:p>
          <a:p>
            <a:pPr lvl="1"/>
            <a:r>
              <a:rPr kumimoji="1" lang="en-US" altLang="ja-US" dirty="0">
                <a:hlinkClick r:id="rId3"/>
              </a:rPr>
              <a:t>https://www.astroarts.co.jp/official/corporate/index-j.shtml</a:t>
            </a:r>
            <a:endParaRPr kumimoji="1" lang="en-US" altLang="ja-US" dirty="0"/>
          </a:p>
          <a:p>
            <a:r>
              <a:rPr kumimoji="1" lang="en-US" altLang="ja-US" sz="3000" dirty="0"/>
              <a:t>We manage the servers and develop the data collection system for the Database at Aoyama </a:t>
            </a:r>
            <a:r>
              <a:rPr kumimoji="1" lang="en-US" altLang="ja-US" sz="3000" dirty="0" err="1"/>
              <a:t>Gakuin</a:t>
            </a:r>
            <a:r>
              <a:rPr kumimoji="1" lang="en-US" altLang="ja-US" sz="3000" dirty="0"/>
              <a:t> University.</a:t>
            </a:r>
          </a:p>
          <a:p>
            <a:pPr marL="457200" lvl="1" indent="0">
              <a:buNone/>
            </a:pPr>
            <a:endParaRPr kumimoji="1" lang="en-US" altLang="ja-US" dirty="0"/>
          </a:p>
          <a:p>
            <a:r>
              <a:rPr kumimoji="1" lang="en-US" altLang="ja-US" sz="3000" dirty="0"/>
              <a:t>Database</a:t>
            </a:r>
          </a:p>
          <a:p>
            <a:pPr lvl="1"/>
            <a:r>
              <a:rPr kumimoji="1" lang="en-US" altLang="ja-US" dirty="0" err="1"/>
              <a:t>Ubunts</a:t>
            </a:r>
            <a:r>
              <a:rPr kumimoji="1" lang="en-US" altLang="ja-US" dirty="0"/>
              <a:t> 22.04 LTS</a:t>
            </a:r>
          </a:p>
          <a:p>
            <a:pPr lvl="1"/>
            <a:r>
              <a:rPr kumimoji="1" lang="en-US" altLang="ja-US" dirty="0"/>
              <a:t>PostgreSQL </a:t>
            </a:r>
          </a:p>
          <a:p>
            <a:pPr marL="457200" lvl="1" indent="0">
              <a:buNone/>
            </a:pPr>
            <a:endParaRPr kumimoji="1" lang="en-US" altLang="ja-US" dirty="0"/>
          </a:p>
          <a:p>
            <a:r>
              <a:rPr kumimoji="1" lang="en-US" altLang="ja-US" sz="3000" dirty="0"/>
              <a:t>Viewer (+ Object Search)</a:t>
            </a:r>
          </a:p>
          <a:p>
            <a:pPr lvl="1"/>
            <a:r>
              <a:rPr kumimoji="1" lang="en-US" altLang="ja-US" dirty="0" err="1"/>
              <a:t>Ubunts</a:t>
            </a:r>
            <a:r>
              <a:rPr kumimoji="1" lang="en-US" altLang="ja-US" dirty="0"/>
              <a:t> 22.04 LTS</a:t>
            </a:r>
          </a:p>
          <a:p>
            <a:pPr lvl="1"/>
            <a:r>
              <a:rPr kumimoji="1" lang="en-US" altLang="ja-US" dirty="0"/>
              <a:t>HTTP server: nginx</a:t>
            </a:r>
          </a:p>
          <a:p>
            <a:pPr lvl="1"/>
            <a:r>
              <a:rPr kumimoji="1" lang="en-US" altLang="ja-US" dirty="0" err="1"/>
              <a:t>Aladin</a:t>
            </a:r>
            <a:r>
              <a:rPr kumimoji="1" lang="en-US" altLang="ja-US" dirty="0"/>
              <a:t> Lite (</a:t>
            </a:r>
            <a:r>
              <a:rPr kumimoji="1" lang="en-US" altLang="ja-US" dirty="0">
                <a:hlinkClick r:id="rId4"/>
              </a:rPr>
              <a:t>https://aladin.cds.unistra.fr</a:t>
            </a:r>
            <a:r>
              <a:rPr kumimoji="1" lang="en-US" altLang="ja-US" dirty="0"/>
              <a:t>)</a:t>
            </a:r>
          </a:p>
          <a:p>
            <a:pPr lvl="1"/>
            <a:r>
              <a:rPr kumimoji="1" lang="en-US" altLang="ja-US" dirty="0"/>
              <a:t> © Centre de Données </a:t>
            </a:r>
            <a:r>
              <a:rPr kumimoji="1" lang="en-US" altLang="ja-US" dirty="0" err="1"/>
              <a:t>astronomiques</a:t>
            </a:r>
            <a:r>
              <a:rPr kumimoji="1" lang="en-US" altLang="ja-US" dirty="0"/>
              <a:t> de Strasbourg.</a:t>
            </a:r>
          </a:p>
        </p:txBody>
      </p:sp>
      <p:pic>
        <p:nvPicPr>
          <p:cNvPr id="5" name="図 4">
            <a:extLst>
              <a:ext uri="{FF2B5EF4-FFF2-40B4-BE49-F238E27FC236}">
                <a16:creationId xmlns:a16="http://schemas.microsoft.com/office/drawing/2014/main" id="{59573306-B2F2-E496-ADA2-AE29EFA957EE}"/>
              </a:ext>
            </a:extLst>
          </p:cNvPr>
          <p:cNvPicPr>
            <a:picLocks noChangeAspect="1"/>
          </p:cNvPicPr>
          <p:nvPr/>
        </p:nvPicPr>
        <p:blipFill>
          <a:blip r:embed="rId5"/>
          <a:stretch>
            <a:fillRect/>
          </a:stretch>
        </p:blipFill>
        <p:spPr>
          <a:xfrm>
            <a:off x="6569197" y="5186113"/>
            <a:ext cx="1152091" cy="667000"/>
          </a:xfrm>
          <a:prstGeom prst="rect">
            <a:avLst/>
          </a:prstGeom>
        </p:spPr>
      </p:pic>
      <p:pic>
        <p:nvPicPr>
          <p:cNvPr id="7" name="図 6" descr="テキスト&#10;&#10;自動的に生成された説明">
            <a:extLst>
              <a:ext uri="{FF2B5EF4-FFF2-40B4-BE49-F238E27FC236}">
                <a16:creationId xmlns:a16="http://schemas.microsoft.com/office/drawing/2014/main" id="{3576C4E9-9A96-5751-BA5C-7331424B3C00}"/>
              </a:ext>
            </a:extLst>
          </p:cNvPr>
          <p:cNvPicPr>
            <a:picLocks noChangeAspect="1"/>
          </p:cNvPicPr>
          <p:nvPr/>
        </p:nvPicPr>
        <p:blipFill>
          <a:blip r:embed="rId6"/>
          <a:stretch>
            <a:fillRect/>
          </a:stretch>
        </p:blipFill>
        <p:spPr>
          <a:xfrm>
            <a:off x="5062806" y="2749527"/>
            <a:ext cx="5924292" cy="2022929"/>
          </a:xfrm>
          <a:prstGeom prst="rect">
            <a:avLst/>
          </a:prstGeom>
        </p:spPr>
      </p:pic>
      <p:sp>
        <p:nvSpPr>
          <p:cNvPr id="8" name="スライド番号プレースホルダー 7">
            <a:extLst>
              <a:ext uri="{FF2B5EF4-FFF2-40B4-BE49-F238E27FC236}">
                <a16:creationId xmlns:a16="http://schemas.microsoft.com/office/drawing/2014/main" id="{EBFE0BDE-DF41-FDE0-8F48-B748DD298498}"/>
              </a:ext>
            </a:extLst>
          </p:cNvPr>
          <p:cNvSpPr>
            <a:spLocks noGrp="1"/>
          </p:cNvSpPr>
          <p:nvPr>
            <p:ph type="sldNum" sz="quarter" idx="12"/>
          </p:nvPr>
        </p:nvSpPr>
        <p:spPr>
          <a:xfrm>
            <a:off x="8610600" y="6225720"/>
            <a:ext cx="2743200" cy="365125"/>
          </a:xfrm>
        </p:spPr>
        <p:txBody>
          <a:bodyPr/>
          <a:lstStyle/>
          <a:p>
            <a:fld id="{A63DBE77-1D71-C64A-B169-893A17CDA6C2}" type="slidenum">
              <a:rPr kumimoji="1" lang="ja-US" altLang="en-US" smtClean="0"/>
              <a:t>4</a:t>
            </a:fld>
            <a:endParaRPr kumimoji="1" lang="ja-US" altLang="en-US"/>
          </a:p>
        </p:txBody>
      </p:sp>
    </p:spTree>
    <p:extLst>
      <p:ext uri="{BB962C8B-B14F-4D97-AF65-F5344CB8AC3E}">
        <p14:creationId xmlns:p14="http://schemas.microsoft.com/office/powerpoint/2010/main" val="3104470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046E8B-EA30-E817-6BFB-47996E320D3D}"/>
              </a:ext>
            </a:extLst>
          </p:cNvPr>
          <p:cNvSpPr>
            <a:spLocks noGrp="1"/>
          </p:cNvSpPr>
          <p:nvPr>
            <p:ph type="title"/>
          </p:nvPr>
        </p:nvSpPr>
        <p:spPr>
          <a:xfrm>
            <a:off x="838200" y="-283667"/>
            <a:ext cx="10515600" cy="1213308"/>
          </a:xfrm>
        </p:spPr>
        <p:txBody>
          <a:bodyPr>
            <a:normAutofit/>
          </a:bodyPr>
          <a:lstStyle/>
          <a:p>
            <a:pPr algn="ctr"/>
            <a:r>
              <a:rPr kumimoji="1" lang="en-US" altLang="ja-US" sz="4000" dirty="0"/>
              <a:t>Viewer: Survey</a:t>
            </a:r>
            <a:endParaRPr kumimoji="1" lang="ja-US" altLang="en-US" sz="4000" dirty="0"/>
          </a:p>
        </p:txBody>
      </p:sp>
      <p:pic>
        <p:nvPicPr>
          <p:cNvPr id="5" name="図 4" descr="コンピューターの画面のスクリーンショット&#10;&#10;自動的に生成された説明">
            <a:extLst>
              <a:ext uri="{FF2B5EF4-FFF2-40B4-BE49-F238E27FC236}">
                <a16:creationId xmlns:a16="http://schemas.microsoft.com/office/drawing/2014/main" id="{FCEC6FF2-8C1A-88F8-C491-D1170D2B01C4}"/>
              </a:ext>
            </a:extLst>
          </p:cNvPr>
          <p:cNvPicPr>
            <a:picLocks noChangeAspect="1"/>
          </p:cNvPicPr>
          <p:nvPr/>
        </p:nvPicPr>
        <p:blipFill>
          <a:blip r:embed="rId3"/>
          <a:srcRect t="9343"/>
          <a:stretch/>
        </p:blipFill>
        <p:spPr>
          <a:xfrm>
            <a:off x="-165917" y="668791"/>
            <a:ext cx="12523833" cy="6520559"/>
          </a:xfrm>
          <a:prstGeom prst="rect">
            <a:avLst/>
          </a:prstGeom>
        </p:spPr>
      </p:pic>
      <p:sp>
        <p:nvSpPr>
          <p:cNvPr id="6" name="正方形/長方形 5">
            <a:extLst>
              <a:ext uri="{FF2B5EF4-FFF2-40B4-BE49-F238E27FC236}">
                <a16:creationId xmlns:a16="http://schemas.microsoft.com/office/drawing/2014/main" id="{94384CBC-D409-3BF4-51DF-5FF5BEC3CBAF}"/>
              </a:ext>
            </a:extLst>
          </p:cNvPr>
          <p:cNvSpPr/>
          <p:nvPr/>
        </p:nvSpPr>
        <p:spPr>
          <a:xfrm>
            <a:off x="1741714" y="1175657"/>
            <a:ext cx="2002972" cy="947057"/>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7" name="テキスト ボックス 6">
            <a:extLst>
              <a:ext uri="{FF2B5EF4-FFF2-40B4-BE49-F238E27FC236}">
                <a16:creationId xmlns:a16="http://schemas.microsoft.com/office/drawing/2014/main" id="{AF7565FB-EC47-AC1C-A9E2-3DE1E1F6A2AE}"/>
              </a:ext>
            </a:extLst>
          </p:cNvPr>
          <p:cNvSpPr txBox="1"/>
          <p:nvPr/>
        </p:nvSpPr>
        <p:spPr>
          <a:xfrm>
            <a:off x="4005943" y="849085"/>
            <a:ext cx="6106886" cy="769441"/>
          </a:xfrm>
          <a:prstGeom prst="rect">
            <a:avLst/>
          </a:prstGeom>
          <a:noFill/>
        </p:spPr>
        <p:txBody>
          <a:bodyPr wrap="square" rtlCol="0">
            <a:spAutoFit/>
          </a:bodyPr>
          <a:lstStyle/>
          <a:p>
            <a:r>
              <a:rPr kumimoji="1" lang="en-US" altLang="ja-US" sz="2200" dirty="0">
                <a:solidFill>
                  <a:srgbClr val="FFC000"/>
                </a:solidFill>
              </a:rPr>
              <a:t>The background survey image can be changed.</a:t>
            </a:r>
          </a:p>
          <a:p>
            <a:r>
              <a:rPr kumimoji="1" lang="en-US" altLang="ja-US" sz="2200" dirty="0">
                <a:solidFill>
                  <a:srgbClr val="FFC000"/>
                </a:solidFill>
              </a:rPr>
              <a:t>Detailed instructions are in the backup slides.</a:t>
            </a:r>
            <a:endParaRPr kumimoji="1" lang="ja-US" altLang="en-US" sz="2200" dirty="0">
              <a:solidFill>
                <a:srgbClr val="FFC000"/>
              </a:solidFill>
            </a:endParaRPr>
          </a:p>
        </p:txBody>
      </p:sp>
      <p:sp>
        <p:nvSpPr>
          <p:cNvPr id="10" name="スライド番号プレースホルダー 9">
            <a:extLst>
              <a:ext uri="{FF2B5EF4-FFF2-40B4-BE49-F238E27FC236}">
                <a16:creationId xmlns:a16="http://schemas.microsoft.com/office/drawing/2014/main" id="{06C1F61A-BD3A-CB3F-C99D-1108C7538507}"/>
              </a:ext>
            </a:extLst>
          </p:cNvPr>
          <p:cNvSpPr>
            <a:spLocks noGrp="1"/>
          </p:cNvSpPr>
          <p:nvPr>
            <p:ph type="sldNum" sz="quarter" idx="12"/>
          </p:nvPr>
        </p:nvSpPr>
        <p:spPr/>
        <p:txBody>
          <a:bodyPr/>
          <a:lstStyle/>
          <a:p>
            <a:fld id="{A63DBE77-1D71-C64A-B169-893A17CDA6C2}" type="slidenum">
              <a:rPr kumimoji="1" lang="ja-US" altLang="en-US" smtClean="0"/>
              <a:t>5</a:t>
            </a:fld>
            <a:endParaRPr kumimoji="1" lang="ja-US" altLang="en-US"/>
          </a:p>
        </p:txBody>
      </p:sp>
      <p:sp>
        <p:nvSpPr>
          <p:cNvPr id="3" name="テキスト ボックス 2">
            <a:extLst>
              <a:ext uri="{FF2B5EF4-FFF2-40B4-BE49-F238E27FC236}">
                <a16:creationId xmlns:a16="http://schemas.microsoft.com/office/drawing/2014/main" id="{D76224C0-A921-7576-5B71-91B9A5A59767}"/>
              </a:ext>
            </a:extLst>
          </p:cNvPr>
          <p:cNvSpPr txBox="1"/>
          <p:nvPr/>
        </p:nvSpPr>
        <p:spPr>
          <a:xfrm>
            <a:off x="9279466" y="1870761"/>
            <a:ext cx="1405467" cy="369332"/>
          </a:xfrm>
          <a:prstGeom prst="rect">
            <a:avLst/>
          </a:prstGeom>
          <a:noFill/>
        </p:spPr>
        <p:txBody>
          <a:bodyPr wrap="square" rtlCol="0">
            <a:spAutoFit/>
          </a:bodyPr>
          <a:lstStyle/>
          <a:p>
            <a:r>
              <a:rPr kumimoji="1" lang="en-US" altLang="ja-US" dirty="0" err="1">
                <a:solidFill>
                  <a:srgbClr val="FFC000"/>
                </a:solidFill>
              </a:rPr>
              <a:t>PanSTARRS</a:t>
            </a:r>
            <a:endParaRPr kumimoji="1" lang="ja-US" altLang="en-US" dirty="0">
              <a:solidFill>
                <a:srgbClr val="FFC000"/>
              </a:solidFill>
            </a:endParaRPr>
          </a:p>
        </p:txBody>
      </p:sp>
    </p:spTree>
    <p:extLst>
      <p:ext uri="{BB962C8B-B14F-4D97-AF65-F5344CB8AC3E}">
        <p14:creationId xmlns:p14="http://schemas.microsoft.com/office/powerpoint/2010/main" val="3503416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521FC-87C5-B919-B55C-030B8BFDA031}"/>
            </a:ext>
          </a:extLst>
        </p:cNvPr>
        <p:cNvGrpSpPr/>
        <p:nvPr/>
      </p:nvGrpSpPr>
      <p:grpSpPr>
        <a:xfrm>
          <a:off x="0" y="0"/>
          <a:ext cx="0" cy="0"/>
          <a:chOff x="0" y="0"/>
          <a:chExt cx="0" cy="0"/>
        </a:xfrm>
      </p:grpSpPr>
      <p:pic>
        <p:nvPicPr>
          <p:cNvPr id="4" name="図 3" descr="コンピューターの画面のスクリーンショット&#10;&#10;自動的に生成された説明">
            <a:extLst>
              <a:ext uri="{FF2B5EF4-FFF2-40B4-BE49-F238E27FC236}">
                <a16:creationId xmlns:a16="http://schemas.microsoft.com/office/drawing/2014/main" id="{09F0D676-44EA-C300-7E5F-1314322EE198}"/>
              </a:ext>
            </a:extLst>
          </p:cNvPr>
          <p:cNvPicPr>
            <a:picLocks noChangeAspect="1"/>
          </p:cNvPicPr>
          <p:nvPr/>
        </p:nvPicPr>
        <p:blipFill>
          <a:blip r:embed="rId3"/>
          <a:srcRect t="9768"/>
          <a:stretch/>
        </p:blipFill>
        <p:spPr>
          <a:xfrm>
            <a:off x="-218857" y="609295"/>
            <a:ext cx="12726543" cy="6594987"/>
          </a:xfrm>
          <a:prstGeom prst="rect">
            <a:avLst/>
          </a:prstGeom>
        </p:spPr>
      </p:pic>
      <p:sp>
        <p:nvSpPr>
          <p:cNvPr id="2" name="タイトル 1">
            <a:extLst>
              <a:ext uri="{FF2B5EF4-FFF2-40B4-BE49-F238E27FC236}">
                <a16:creationId xmlns:a16="http://schemas.microsoft.com/office/drawing/2014/main" id="{A26DC9CF-D637-AD9B-B251-FF39DD331B7D}"/>
              </a:ext>
            </a:extLst>
          </p:cNvPr>
          <p:cNvSpPr>
            <a:spLocks noGrp="1"/>
          </p:cNvSpPr>
          <p:nvPr>
            <p:ph type="title"/>
          </p:nvPr>
        </p:nvSpPr>
        <p:spPr>
          <a:xfrm>
            <a:off x="838200" y="-296730"/>
            <a:ext cx="10515600" cy="1213308"/>
          </a:xfrm>
        </p:spPr>
        <p:txBody>
          <a:bodyPr>
            <a:normAutofit/>
          </a:bodyPr>
          <a:lstStyle/>
          <a:p>
            <a:pPr algn="ctr"/>
            <a:r>
              <a:rPr kumimoji="1" lang="en-US" altLang="ja-US" sz="4000" dirty="0"/>
              <a:t>Viewer: Catalog</a:t>
            </a:r>
            <a:endParaRPr kumimoji="1" lang="ja-US" altLang="en-US" sz="4000" dirty="0"/>
          </a:p>
        </p:txBody>
      </p:sp>
      <p:sp>
        <p:nvSpPr>
          <p:cNvPr id="6" name="正方形/長方形 5">
            <a:extLst>
              <a:ext uri="{FF2B5EF4-FFF2-40B4-BE49-F238E27FC236}">
                <a16:creationId xmlns:a16="http://schemas.microsoft.com/office/drawing/2014/main" id="{A96841AF-AC87-2824-7649-B750F109F854}"/>
              </a:ext>
            </a:extLst>
          </p:cNvPr>
          <p:cNvSpPr/>
          <p:nvPr/>
        </p:nvSpPr>
        <p:spPr>
          <a:xfrm>
            <a:off x="1763486" y="1071460"/>
            <a:ext cx="2002972" cy="1213308"/>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tx2">
                  <a:lumMod val="25000"/>
                  <a:lumOff val="75000"/>
                </a:schemeClr>
              </a:solidFill>
            </a:endParaRPr>
          </a:p>
        </p:txBody>
      </p:sp>
      <p:sp>
        <p:nvSpPr>
          <p:cNvPr id="7" name="テキスト ボックス 6">
            <a:extLst>
              <a:ext uri="{FF2B5EF4-FFF2-40B4-BE49-F238E27FC236}">
                <a16:creationId xmlns:a16="http://schemas.microsoft.com/office/drawing/2014/main" id="{23EDE126-6D49-8BBF-9EDB-D322F5A4CA1E}"/>
              </a:ext>
            </a:extLst>
          </p:cNvPr>
          <p:cNvSpPr txBox="1"/>
          <p:nvPr/>
        </p:nvSpPr>
        <p:spPr>
          <a:xfrm>
            <a:off x="3886201" y="781899"/>
            <a:ext cx="6106886" cy="769441"/>
          </a:xfrm>
          <a:prstGeom prst="rect">
            <a:avLst/>
          </a:prstGeom>
          <a:noFill/>
        </p:spPr>
        <p:txBody>
          <a:bodyPr wrap="square" rtlCol="0">
            <a:spAutoFit/>
          </a:bodyPr>
          <a:lstStyle/>
          <a:p>
            <a:r>
              <a:rPr kumimoji="1" lang="en-US" altLang="ja-US" sz="2200" dirty="0">
                <a:solidFill>
                  <a:srgbClr val="FFC000"/>
                </a:solidFill>
              </a:rPr>
              <a:t>Catalogs can be overlaid on the survey image.</a:t>
            </a:r>
          </a:p>
          <a:p>
            <a:r>
              <a:rPr kumimoji="1" lang="en-US" altLang="ja-US" sz="2200" dirty="0">
                <a:solidFill>
                  <a:srgbClr val="FFC000"/>
                </a:solidFill>
              </a:rPr>
              <a:t>Detailed instructions are in the backup slides.</a:t>
            </a:r>
          </a:p>
        </p:txBody>
      </p:sp>
      <p:sp>
        <p:nvSpPr>
          <p:cNvPr id="8" name="スライド番号プレースホルダー 7">
            <a:extLst>
              <a:ext uri="{FF2B5EF4-FFF2-40B4-BE49-F238E27FC236}">
                <a16:creationId xmlns:a16="http://schemas.microsoft.com/office/drawing/2014/main" id="{86C2354A-77FA-4E15-CDAE-28A6C9FF8B49}"/>
              </a:ext>
            </a:extLst>
          </p:cNvPr>
          <p:cNvSpPr>
            <a:spLocks noGrp="1"/>
          </p:cNvSpPr>
          <p:nvPr>
            <p:ph type="sldNum" sz="quarter" idx="12"/>
          </p:nvPr>
        </p:nvSpPr>
        <p:spPr/>
        <p:txBody>
          <a:bodyPr/>
          <a:lstStyle/>
          <a:p>
            <a:fld id="{A63DBE77-1D71-C64A-B169-893A17CDA6C2}" type="slidenum">
              <a:rPr kumimoji="1" lang="ja-US" altLang="en-US" smtClean="0"/>
              <a:t>6</a:t>
            </a:fld>
            <a:endParaRPr kumimoji="1" lang="ja-US" altLang="en-US"/>
          </a:p>
        </p:txBody>
      </p:sp>
      <p:sp>
        <p:nvSpPr>
          <p:cNvPr id="3" name="テキスト ボックス 2">
            <a:extLst>
              <a:ext uri="{FF2B5EF4-FFF2-40B4-BE49-F238E27FC236}">
                <a16:creationId xmlns:a16="http://schemas.microsoft.com/office/drawing/2014/main" id="{AAF415B5-D18F-B2C7-FB86-F59C9114FA7D}"/>
              </a:ext>
            </a:extLst>
          </p:cNvPr>
          <p:cNvSpPr txBox="1"/>
          <p:nvPr/>
        </p:nvSpPr>
        <p:spPr>
          <a:xfrm>
            <a:off x="9279466" y="1723944"/>
            <a:ext cx="1405467" cy="369332"/>
          </a:xfrm>
          <a:prstGeom prst="rect">
            <a:avLst/>
          </a:prstGeom>
          <a:noFill/>
        </p:spPr>
        <p:txBody>
          <a:bodyPr wrap="square" rtlCol="0">
            <a:spAutoFit/>
          </a:bodyPr>
          <a:lstStyle/>
          <a:p>
            <a:r>
              <a:rPr kumimoji="1" lang="en-US" altLang="ja-US" dirty="0">
                <a:solidFill>
                  <a:schemeClr val="accent1">
                    <a:lumMod val="40000"/>
                    <a:lumOff val="60000"/>
                  </a:schemeClr>
                </a:solidFill>
              </a:rPr>
              <a:t>Gaia</a:t>
            </a:r>
            <a:endParaRPr kumimoji="1" lang="ja-US" altLang="en-US" dirty="0">
              <a:solidFill>
                <a:schemeClr val="accent1">
                  <a:lumMod val="40000"/>
                  <a:lumOff val="60000"/>
                </a:schemeClr>
              </a:solidFill>
            </a:endParaRPr>
          </a:p>
        </p:txBody>
      </p:sp>
    </p:spTree>
    <p:extLst>
      <p:ext uri="{BB962C8B-B14F-4D97-AF65-F5344CB8AC3E}">
        <p14:creationId xmlns:p14="http://schemas.microsoft.com/office/powerpoint/2010/main" val="3433866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C6597-7D90-8EA1-DB27-AD9022F46D5B}"/>
            </a:ext>
          </a:extLst>
        </p:cNvPr>
        <p:cNvGrpSpPr/>
        <p:nvPr/>
      </p:nvGrpSpPr>
      <p:grpSpPr>
        <a:xfrm>
          <a:off x="0" y="0"/>
          <a:ext cx="0" cy="0"/>
          <a:chOff x="0" y="0"/>
          <a:chExt cx="0" cy="0"/>
        </a:xfrm>
      </p:grpSpPr>
      <p:pic>
        <p:nvPicPr>
          <p:cNvPr id="4" name="図 3" descr="コンピューターのスクリーンショット&#10;&#10;自動的に生成された説明">
            <a:extLst>
              <a:ext uri="{FF2B5EF4-FFF2-40B4-BE49-F238E27FC236}">
                <a16:creationId xmlns:a16="http://schemas.microsoft.com/office/drawing/2014/main" id="{51684E03-EC14-1411-3D71-BBC7A6FDAE99}"/>
              </a:ext>
            </a:extLst>
          </p:cNvPr>
          <p:cNvPicPr>
            <a:picLocks noChangeAspect="1"/>
          </p:cNvPicPr>
          <p:nvPr/>
        </p:nvPicPr>
        <p:blipFill>
          <a:blip r:embed="rId3"/>
          <a:srcRect t="12302"/>
          <a:stretch/>
        </p:blipFill>
        <p:spPr>
          <a:xfrm>
            <a:off x="0" y="543603"/>
            <a:ext cx="12219859" cy="6799523"/>
          </a:xfrm>
          <a:prstGeom prst="rect">
            <a:avLst/>
          </a:prstGeom>
        </p:spPr>
      </p:pic>
      <p:sp>
        <p:nvSpPr>
          <p:cNvPr id="5" name="タイトル 1">
            <a:extLst>
              <a:ext uri="{FF2B5EF4-FFF2-40B4-BE49-F238E27FC236}">
                <a16:creationId xmlns:a16="http://schemas.microsoft.com/office/drawing/2014/main" id="{A30193E0-B4DE-B010-2EE1-7369130C25AF}"/>
              </a:ext>
            </a:extLst>
          </p:cNvPr>
          <p:cNvSpPr>
            <a:spLocks noGrp="1"/>
          </p:cNvSpPr>
          <p:nvPr>
            <p:ph type="title"/>
          </p:nvPr>
        </p:nvSpPr>
        <p:spPr>
          <a:xfrm>
            <a:off x="838200" y="-367011"/>
            <a:ext cx="10515600" cy="1325563"/>
          </a:xfrm>
        </p:spPr>
        <p:txBody>
          <a:bodyPr>
            <a:normAutofit/>
          </a:bodyPr>
          <a:lstStyle/>
          <a:p>
            <a:pPr algn="ctr"/>
            <a:r>
              <a:rPr kumimoji="1" lang="en-US" altLang="ja-US" sz="4000" dirty="0"/>
              <a:t>Viewer: </a:t>
            </a:r>
            <a:r>
              <a:rPr kumimoji="1" lang="en-US" altLang="ja-US" sz="4000" dirty="0" err="1"/>
              <a:t>FoV</a:t>
            </a:r>
            <a:r>
              <a:rPr kumimoji="1" lang="en-US" altLang="ja-US" sz="4000" dirty="0"/>
              <a:t> Filter</a:t>
            </a:r>
            <a:endParaRPr kumimoji="1" lang="ja-US" altLang="en-US" sz="4000" dirty="0"/>
          </a:p>
        </p:txBody>
      </p:sp>
      <p:sp>
        <p:nvSpPr>
          <p:cNvPr id="10" name="正方形/長方形 9">
            <a:extLst>
              <a:ext uri="{FF2B5EF4-FFF2-40B4-BE49-F238E27FC236}">
                <a16:creationId xmlns:a16="http://schemas.microsoft.com/office/drawing/2014/main" id="{5C66BEA4-2BF7-DDD8-BFAE-F03FDB971E5F}"/>
              </a:ext>
            </a:extLst>
          </p:cNvPr>
          <p:cNvSpPr/>
          <p:nvPr/>
        </p:nvSpPr>
        <p:spPr>
          <a:xfrm flipH="1" flipV="1">
            <a:off x="378062" y="809896"/>
            <a:ext cx="1705714" cy="4949063"/>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rgbClr val="FFC000"/>
              </a:solidFill>
            </a:endParaRPr>
          </a:p>
        </p:txBody>
      </p:sp>
      <p:sp>
        <p:nvSpPr>
          <p:cNvPr id="6" name="スライド番号プレースホルダー 5">
            <a:extLst>
              <a:ext uri="{FF2B5EF4-FFF2-40B4-BE49-F238E27FC236}">
                <a16:creationId xmlns:a16="http://schemas.microsoft.com/office/drawing/2014/main" id="{AA066A3A-66B6-8E58-4382-6292B3F6D580}"/>
              </a:ext>
            </a:extLst>
          </p:cNvPr>
          <p:cNvSpPr>
            <a:spLocks noGrp="1"/>
          </p:cNvSpPr>
          <p:nvPr>
            <p:ph type="sldNum" sz="quarter" idx="12"/>
          </p:nvPr>
        </p:nvSpPr>
        <p:spPr/>
        <p:txBody>
          <a:bodyPr/>
          <a:lstStyle/>
          <a:p>
            <a:fld id="{A63DBE77-1D71-C64A-B169-893A17CDA6C2}" type="slidenum">
              <a:rPr kumimoji="1" lang="ja-US" altLang="en-US" smtClean="0"/>
              <a:t>7</a:t>
            </a:fld>
            <a:endParaRPr kumimoji="1" lang="ja-US" altLang="en-US"/>
          </a:p>
        </p:txBody>
      </p:sp>
      <p:sp>
        <p:nvSpPr>
          <p:cNvPr id="2" name="テキスト ボックス 1">
            <a:extLst>
              <a:ext uri="{FF2B5EF4-FFF2-40B4-BE49-F238E27FC236}">
                <a16:creationId xmlns:a16="http://schemas.microsoft.com/office/drawing/2014/main" id="{3F02DFA3-E58B-FBF6-6D27-14A6BE442C40}"/>
              </a:ext>
            </a:extLst>
          </p:cNvPr>
          <p:cNvSpPr txBox="1"/>
          <p:nvPr/>
        </p:nvSpPr>
        <p:spPr>
          <a:xfrm>
            <a:off x="2373083" y="1005840"/>
            <a:ext cx="8599716" cy="769441"/>
          </a:xfrm>
          <a:prstGeom prst="rect">
            <a:avLst/>
          </a:prstGeom>
          <a:noFill/>
        </p:spPr>
        <p:txBody>
          <a:bodyPr wrap="square" rtlCol="0">
            <a:spAutoFit/>
          </a:bodyPr>
          <a:lstStyle/>
          <a:p>
            <a:r>
              <a:rPr kumimoji="1" lang="en-US" altLang="ja-US" sz="2200" dirty="0">
                <a:solidFill>
                  <a:srgbClr val="FFC000"/>
                </a:solidFill>
              </a:rPr>
              <a:t>Objects/</a:t>
            </a:r>
            <a:r>
              <a:rPr kumimoji="1" lang="en-US" altLang="ja-US" sz="2200" dirty="0" err="1">
                <a:solidFill>
                  <a:srgbClr val="FFC000"/>
                </a:solidFill>
              </a:rPr>
              <a:t>FoV</a:t>
            </a:r>
            <a:r>
              <a:rPr kumimoji="1" lang="en-US" altLang="ja-US" sz="2200" dirty="0">
                <a:solidFill>
                  <a:srgbClr val="FFC000"/>
                </a:solidFill>
              </a:rPr>
              <a:t> can be turned on/off by checkboxes.</a:t>
            </a:r>
          </a:p>
          <a:p>
            <a:r>
              <a:rPr kumimoji="1" lang="en-US" altLang="ja-US" sz="2200" dirty="0">
                <a:solidFill>
                  <a:srgbClr val="FFC000"/>
                </a:solidFill>
              </a:rPr>
              <a:t>Filters by time, target name, and position are available.</a:t>
            </a:r>
          </a:p>
        </p:txBody>
      </p:sp>
      <p:sp>
        <p:nvSpPr>
          <p:cNvPr id="3" name="テキスト ボックス 2">
            <a:extLst>
              <a:ext uri="{FF2B5EF4-FFF2-40B4-BE49-F238E27FC236}">
                <a16:creationId xmlns:a16="http://schemas.microsoft.com/office/drawing/2014/main" id="{3EC88927-320F-971E-ECE7-6E06BBAF4349}"/>
              </a:ext>
            </a:extLst>
          </p:cNvPr>
          <p:cNvSpPr txBox="1"/>
          <p:nvPr/>
        </p:nvSpPr>
        <p:spPr>
          <a:xfrm>
            <a:off x="2599286" y="5929676"/>
            <a:ext cx="6718663" cy="769441"/>
          </a:xfrm>
          <a:prstGeom prst="rect">
            <a:avLst/>
          </a:prstGeom>
          <a:noFill/>
        </p:spPr>
        <p:txBody>
          <a:bodyPr wrap="square" rtlCol="0">
            <a:spAutoFit/>
          </a:bodyPr>
          <a:lstStyle/>
          <a:p>
            <a:r>
              <a:rPr kumimoji="1" lang="en-US" altLang="ja-US" sz="2200" dirty="0">
                <a:solidFill>
                  <a:srgbClr val="FFC000"/>
                </a:solidFill>
              </a:rPr>
              <a:t>Swift/BAT, Fermi/GBM, IceCube, and Einstein Probe events are automatically added from GCN/Notices.</a:t>
            </a:r>
          </a:p>
        </p:txBody>
      </p:sp>
      <p:sp>
        <p:nvSpPr>
          <p:cNvPr id="7" name="テキスト ボックス 6">
            <a:extLst>
              <a:ext uri="{FF2B5EF4-FFF2-40B4-BE49-F238E27FC236}">
                <a16:creationId xmlns:a16="http://schemas.microsoft.com/office/drawing/2014/main" id="{9891732A-A4D8-F107-DF2D-2BAD18FF3D98}"/>
              </a:ext>
            </a:extLst>
          </p:cNvPr>
          <p:cNvSpPr txBox="1"/>
          <p:nvPr/>
        </p:nvSpPr>
        <p:spPr>
          <a:xfrm>
            <a:off x="9317949" y="5389175"/>
            <a:ext cx="1270000" cy="646331"/>
          </a:xfrm>
          <a:prstGeom prst="rect">
            <a:avLst/>
          </a:prstGeom>
          <a:solidFill>
            <a:schemeClr val="bg1"/>
          </a:solidFill>
        </p:spPr>
        <p:txBody>
          <a:bodyPr wrap="square" rtlCol="0">
            <a:spAutoFit/>
          </a:bodyPr>
          <a:lstStyle/>
          <a:p>
            <a:r>
              <a:rPr kumimoji="1" lang="en-US" altLang="ja-US" dirty="0">
                <a:solidFill>
                  <a:srgbClr val="7030A0"/>
                </a:solidFill>
              </a:rPr>
              <a:t>Swift/BAT</a:t>
            </a:r>
          </a:p>
          <a:p>
            <a:r>
              <a:rPr kumimoji="1" lang="en-US" altLang="ja-US" dirty="0">
                <a:solidFill>
                  <a:srgbClr val="00B0F0"/>
                </a:solidFill>
              </a:rPr>
              <a:t>IceCube</a:t>
            </a:r>
            <a:endParaRPr kumimoji="1" lang="ja-US" altLang="en-US" dirty="0">
              <a:solidFill>
                <a:srgbClr val="00B0F0"/>
              </a:solidFill>
            </a:endParaRPr>
          </a:p>
        </p:txBody>
      </p:sp>
    </p:spTree>
    <p:extLst>
      <p:ext uri="{BB962C8B-B14F-4D97-AF65-F5344CB8AC3E}">
        <p14:creationId xmlns:p14="http://schemas.microsoft.com/office/powerpoint/2010/main" val="3160490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DCE5C-3F7F-D556-955A-E2745151995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48B0751-3FD2-259A-B3E2-14C8C26381BE}"/>
              </a:ext>
            </a:extLst>
          </p:cNvPr>
          <p:cNvSpPr>
            <a:spLocks noGrp="1"/>
          </p:cNvSpPr>
          <p:nvPr>
            <p:ph type="title"/>
          </p:nvPr>
        </p:nvSpPr>
        <p:spPr>
          <a:xfrm>
            <a:off x="838200" y="-348304"/>
            <a:ext cx="10515600" cy="1325563"/>
          </a:xfrm>
        </p:spPr>
        <p:txBody>
          <a:bodyPr>
            <a:normAutofit/>
          </a:bodyPr>
          <a:lstStyle/>
          <a:p>
            <a:pPr algn="ctr"/>
            <a:r>
              <a:rPr kumimoji="1" lang="en-US" altLang="ja-US" sz="4000" dirty="0"/>
              <a:t>Viewer: Gravitational Wave Filter</a:t>
            </a:r>
            <a:endParaRPr kumimoji="1" lang="ja-US" altLang="en-US" sz="4000" dirty="0"/>
          </a:p>
        </p:txBody>
      </p:sp>
      <p:pic>
        <p:nvPicPr>
          <p:cNvPr id="5" name="図 4" descr="モニター, 屋内, 画面, コンピュータ が含まれている画像&#10;&#10;自動的に生成された説明">
            <a:extLst>
              <a:ext uri="{FF2B5EF4-FFF2-40B4-BE49-F238E27FC236}">
                <a16:creationId xmlns:a16="http://schemas.microsoft.com/office/drawing/2014/main" id="{077D72DB-3EE6-C8E8-0A25-97F6581424CF}"/>
              </a:ext>
            </a:extLst>
          </p:cNvPr>
          <p:cNvPicPr>
            <a:picLocks noChangeAspect="1"/>
          </p:cNvPicPr>
          <p:nvPr/>
        </p:nvPicPr>
        <p:blipFill>
          <a:blip r:embed="rId3"/>
          <a:srcRect t="12230"/>
          <a:stretch/>
        </p:blipFill>
        <p:spPr>
          <a:xfrm>
            <a:off x="167055" y="598336"/>
            <a:ext cx="12124592" cy="6752034"/>
          </a:xfrm>
          <a:prstGeom prst="rect">
            <a:avLst/>
          </a:prstGeom>
          <a:ln>
            <a:noFill/>
          </a:ln>
        </p:spPr>
      </p:pic>
      <p:sp>
        <p:nvSpPr>
          <p:cNvPr id="6" name="正方形/長方形 5">
            <a:extLst>
              <a:ext uri="{FF2B5EF4-FFF2-40B4-BE49-F238E27FC236}">
                <a16:creationId xmlns:a16="http://schemas.microsoft.com/office/drawing/2014/main" id="{F3D7915A-F8C8-1554-5EAB-A59D5B235F49}"/>
              </a:ext>
            </a:extLst>
          </p:cNvPr>
          <p:cNvSpPr/>
          <p:nvPr/>
        </p:nvSpPr>
        <p:spPr>
          <a:xfrm>
            <a:off x="532564" y="4826977"/>
            <a:ext cx="1727059" cy="1257297"/>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solidFill>
                <a:schemeClr val="tx2">
                  <a:lumMod val="25000"/>
                  <a:lumOff val="75000"/>
                </a:schemeClr>
              </a:solidFill>
            </a:endParaRPr>
          </a:p>
        </p:txBody>
      </p:sp>
      <p:sp>
        <p:nvSpPr>
          <p:cNvPr id="7" name="スライド番号プレースホルダー 6">
            <a:extLst>
              <a:ext uri="{FF2B5EF4-FFF2-40B4-BE49-F238E27FC236}">
                <a16:creationId xmlns:a16="http://schemas.microsoft.com/office/drawing/2014/main" id="{6446DCE8-3AB6-D716-34A4-43968EF23F85}"/>
              </a:ext>
            </a:extLst>
          </p:cNvPr>
          <p:cNvSpPr>
            <a:spLocks noGrp="1"/>
          </p:cNvSpPr>
          <p:nvPr>
            <p:ph type="sldNum" sz="quarter" idx="12"/>
          </p:nvPr>
        </p:nvSpPr>
        <p:spPr/>
        <p:txBody>
          <a:bodyPr/>
          <a:lstStyle/>
          <a:p>
            <a:fld id="{A63DBE77-1D71-C64A-B169-893A17CDA6C2}" type="slidenum">
              <a:rPr kumimoji="1" lang="ja-US" altLang="en-US" smtClean="0"/>
              <a:t>8</a:t>
            </a:fld>
            <a:endParaRPr kumimoji="1" lang="ja-US" altLang="en-US"/>
          </a:p>
        </p:txBody>
      </p:sp>
      <p:sp>
        <p:nvSpPr>
          <p:cNvPr id="3" name="テキスト ボックス 2">
            <a:extLst>
              <a:ext uri="{FF2B5EF4-FFF2-40B4-BE49-F238E27FC236}">
                <a16:creationId xmlns:a16="http://schemas.microsoft.com/office/drawing/2014/main" id="{2B6BB67F-27D5-17B3-B6DD-7A3F46F3CE84}"/>
              </a:ext>
            </a:extLst>
          </p:cNvPr>
          <p:cNvSpPr txBox="1"/>
          <p:nvPr/>
        </p:nvSpPr>
        <p:spPr>
          <a:xfrm>
            <a:off x="2377440" y="5802352"/>
            <a:ext cx="9914207" cy="1107996"/>
          </a:xfrm>
          <a:prstGeom prst="rect">
            <a:avLst/>
          </a:prstGeom>
          <a:noFill/>
        </p:spPr>
        <p:txBody>
          <a:bodyPr wrap="square" rtlCol="0">
            <a:spAutoFit/>
          </a:bodyPr>
          <a:lstStyle/>
          <a:p>
            <a:r>
              <a:rPr kumimoji="1" lang="en-US" altLang="ja-US" sz="2200" dirty="0">
                <a:solidFill>
                  <a:srgbClr val="FFC000"/>
                </a:solidFill>
              </a:rPr>
              <a:t>The LIGO/Virgo/KAGRA 90% localization region can be overlaid.</a:t>
            </a:r>
          </a:p>
          <a:p>
            <a:r>
              <a:rPr kumimoji="1" lang="en-US" altLang="ja-US" sz="2200" dirty="0">
                <a:solidFill>
                  <a:srgbClr val="FFC000"/>
                </a:solidFill>
              </a:rPr>
              <a:t>Gravitational wave events (FAR &lt; 6.34e-7) are automatically </a:t>
            </a:r>
            <a:br>
              <a:rPr kumimoji="1" lang="en-US" altLang="ja-US" sz="2200" dirty="0">
                <a:solidFill>
                  <a:srgbClr val="FFC000"/>
                </a:solidFill>
              </a:rPr>
            </a:br>
            <a:r>
              <a:rPr kumimoji="1" lang="en-US" altLang="ja-US" sz="2200" dirty="0">
                <a:solidFill>
                  <a:srgbClr val="FFC000"/>
                </a:solidFill>
              </a:rPr>
              <a:t>added from GCN/Notices. </a:t>
            </a:r>
          </a:p>
        </p:txBody>
      </p:sp>
      <p:sp>
        <p:nvSpPr>
          <p:cNvPr id="4" name="テキスト ボックス 3">
            <a:extLst>
              <a:ext uri="{FF2B5EF4-FFF2-40B4-BE49-F238E27FC236}">
                <a16:creationId xmlns:a16="http://schemas.microsoft.com/office/drawing/2014/main" id="{4DA02BE7-AE05-65C2-CC4C-704EBE6C22BA}"/>
              </a:ext>
            </a:extLst>
          </p:cNvPr>
          <p:cNvSpPr txBox="1"/>
          <p:nvPr/>
        </p:nvSpPr>
        <p:spPr>
          <a:xfrm>
            <a:off x="3796146" y="3387435"/>
            <a:ext cx="1316182" cy="369332"/>
          </a:xfrm>
          <a:prstGeom prst="rect">
            <a:avLst/>
          </a:prstGeom>
          <a:noFill/>
        </p:spPr>
        <p:txBody>
          <a:bodyPr wrap="square" rtlCol="0">
            <a:spAutoFit/>
          </a:bodyPr>
          <a:lstStyle/>
          <a:p>
            <a:pPr algn="ctr"/>
            <a:r>
              <a:rPr kumimoji="1" lang="en-US" altLang="ja-US" dirty="0">
                <a:solidFill>
                  <a:srgbClr val="FFC000"/>
                </a:solidFill>
              </a:rPr>
              <a:t>S240422ed</a:t>
            </a:r>
            <a:endParaRPr kumimoji="1" lang="ja-US" altLang="en-US" dirty="0">
              <a:solidFill>
                <a:srgbClr val="FFC000"/>
              </a:solidFill>
            </a:endParaRPr>
          </a:p>
        </p:txBody>
      </p:sp>
    </p:spTree>
    <p:extLst>
      <p:ext uri="{BB962C8B-B14F-4D97-AF65-F5344CB8AC3E}">
        <p14:creationId xmlns:p14="http://schemas.microsoft.com/office/powerpoint/2010/main" val="2055876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F403C-F87F-86F9-D2C0-6508ABC0C0A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881978D-8265-C564-ADB5-C32C00BD3C36}"/>
              </a:ext>
            </a:extLst>
          </p:cNvPr>
          <p:cNvSpPr>
            <a:spLocks noGrp="1"/>
          </p:cNvSpPr>
          <p:nvPr>
            <p:ph type="title"/>
          </p:nvPr>
        </p:nvSpPr>
        <p:spPr>
          <a:xfrm>
            <a:off x="42405" y="-334345"/>
            <a:ext cx="12107190" cy="1325563"/>
          </a:xfrm>
        </p:spPr>
        <p:txBody>
          <a:bodyPr>
            <a:normAutofit/>
          </a:bodyPr>
          <a:lstStyle/>
          <a:p>
            <a:pPr algn="ctr"/>
            <a:r>
              <a:rPr kumimoji="1" lang="en-US" altLang="ja-US" sz="4000" dirty="0"/>
              <a:t>Object Search</a:t>
            </a:r>
            <a:endParaRPr kumimoji="1" lang="ja-US" altLang="en-US" sz="4000" dirty="0"/>
          </a:p>
        </p:txBody>
      </p:sp>
      <p:sp>
        <p:nvSpPr>
          <p:cNvPr id="4" name="スライド番号プレースホルダー 3">
            <a:extLst>
              <a:ext uri="{FF2B5EF4-FFF2-40B4-BE49-F238E27FC236}">
                <a16:creationId xmlns:a16="http://schemas.microsoft.com/office/drawing/2014/main" id="{67C31B57-70C6-FF20-5152-5B5555A15DE1}"/>
              </a:ext>
            </a:extLst>
          </p:cNvPr>
          <p:cNvSpPr>
            <a:spLocks noGrp="1"/>
          </p:cNvSpPr>
          <p:nvPr>
            <p:ph type="sldNum" sz="quarter" idx="12"/>
          </p:nvPr>
        </p:nvSpPr>
        <p:spPr/>
        <p:txBody>
          <a:bodyPr/>
          <a:lstStyle/>
          <a:p>
            <a:fld id="{7ECA03BD-CC95-CE4F-9E7E-4054D18B0CC8}" type="slidenum">
              <a:rPr kumimoji="1" lang="ja-US" altLang="en-US" smtClean="0"/>
              <a:t>9</a:t>
            </a:fld>
            <a:endParaRPr kumimoji="1" lang="ja-US" altLang="en-US"/>
          </a:p>
        </p:txBody>
      </p:sp>
      <p:pic>
        <p:nvPicPr>
          <p:cNvPr id="7" name="図 6" descr="コンピューターの画面のスクリーンショット&#10;&#10;中程度の精度で自動的に生成された説明">
            <a:extLst>
              <a:ext uri="{FF2B5EF4-FFF2-40B4-BE49-F238E27FC236}">
                <a16:creationId xmlns:a16="http://schemas.microsoft.com/office/drawing/2014/main" id="{5186B554-5FA9-A167-5981-EBD1B552E39A}"/>
              </a:ext>
            </a:extLst>
          </p:cNvPr>
          <p:cNvPicPr>
            <a:picLocks noChangeAspect="1"/>
          </p:cNvPicPr>
          <p:nvPr/>
        </p:nvPicPr>
        <p:blipFill>
          <a:blip r:embed="rId3"/>
          <a:srcRect t="8925"/>
          <a:stretch/>
        </p:blipFill>
        <p:spPr>
          <a:xfrm>
            <a:off x="-152327" y="667047"/>
            <a:ext cx="12523104" cy="6442792"/>
          </a:xfrm>
          <a:prstGeom prst="rect">
            <a:avLst/>
          </a:prstGeom>
        </p:spPr>
      </p:pic>
      <p:sp>
        <p:nvSpPr>
          <p:cNvPr id="3" name="正方形/長方形 2">
            <a:extLst>
              <a:ext uri="{FF2B5EF4-FFF2-40B4-BE49-F238E27FC236}">
                <a16:creationId xmlns:a16="http://schemas.microsoft.com/office/drawing/2014/main" id="{304F0814-15C0-BEE8-31DC-76218C0BF059}"/>
              </a:ext>
            </a:extLst>
          </p:cNvPr>
          <p:cNvSpPr/>
          <p:nvPr/>
        </p:nvSpPr>
        <p:spPr>
          <a:xfrm>
            <a:off x="888859" y="675839"/>
            <a:ext cx="641001" cy="247353"/>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8" name="テキスト ボックス 7">
            <a:extLst>
              <a:ext uri="{FF2B5EF4-FFF2-40B4-BE49-F238E27FC236}">
                <a16:creationId xmlns:a16="http://schemas.microsoft.com/office/drawing/2014/main" id="{37C44C5F-FDEC-C730-5838-520CD995B3A9}"/>
              </a:ext>
            </a:extLst>
          </p:cNvPr>
          <p:cNvSpPr txBox="1"/>
          <p:nvPr/>
        </p:nvSpPr>
        <p:spPr>
          <a:xfrm>
            <a:off x="862733" y="1054126"/>
            <a:ext cx="846454" cy="430887"/>
          </a:xfrm>
          <a:prstGeom prst="rect">
            <a:avLst/>
          </a:prstGeom>
          <a:noFill/>
        </p:spPr>
        <p:txBody>
          <a:bodyPr wrap="square">
            <a:spAutoFit/>
          </a:bodyPr>
          <a:lstStyle/>
          <a:p>
            <a:r>
              <a:rPr kumimoji="1" lang="en-US" altLang="ja-US" sz="2200" dirty="0">
                <a:solidFill>
                  <a:srgbClr val="FFC000"/>
                </a:solidFill>
              </a:rPr>
              <a:t>Click.</a:t>
            </a:r>
          </a:p>
        </p:txBody>
      </p:sp>
    </p:spTree>
    <p:extLst>
      <p:ext uri="{BB962C8B-B14F-4D97-AF65-F5344CB8AC3E}">
        <p14:creationId xmlns:p14="http://schemas.microsoft.com/office/powerpoint/2010/main" val="156888168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7674</TotalTime>
  <Words>3018</Words>
  <Application>Microsoft Macintosh PowerPoint</Application>
  <PresentationFormat>ワイド画面</PresentationFormat>
  <Paragraphs>432</Paragraphs>
  <Slides>33</Slides>
  <Notes>21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33</vt:i4>
      </vt:variant>
    </vt:vector>
  </HeadingPairs>
  <TitlesOfParts>
    <vt:vector size="39" baseType="lpstr">
      <vt:lpstr>ui-sans-serif</vt:lpstr>
      <vt:lpstr>Aptos</vt:lpstr>
      <vt:lpstr>Aptos Display</vt:lpstr>
      <vt:lpstr>Arial</vt:lpstr>
      <vt:lpstr>verdana</vt:lpstr>
      <vt:lpstr>Office テーマ</vt:lpstr>
      <vt:lpstr>Development of Multi-Messenger Observation Database &amp; Viewer</vt:lpstr>
      <vt:lpstr>Multi-messenger observation Database &amp; Viewer </vt:lpstr>
      <vt:lpstr>Aims of Database and Viewer</vt:lpstr>
      <vt:lpstr>Development of Database and Viewer</vt:lpstr>
      <vt:lpstr>Viewer: Survey</vt:lpstr>
      <vt:lpstr>Viewer: Catalog</vt:lpstr>
      <vt:lpstr>Viewer: FoV Filter</vt:lpstr>
      <vt:lpstr>Viewer: Gravitational Wave Filter</vt:lpstr>
      <vt:lpstr>Object Search</vt:lpstr>
      <vt:lpstr>Object Search</vt:lpstr>
      <vt:lpstr>Object Search: GRB 230826A</vt:lpstr>
      <vt:lpstr>Use example: GRB180829A</vt:lpstr>
      <vt:lpstr>Ongoing and future tasks</vt:lpstr>
      <vt:lpstr>Summary</vt:lpstr>
      <vt:lpstr>Backup</vt:lpstr>
      <vt:lpstr>Implementation Items</vt:lpstr>
      <vt:lpstr>Multi-messenger Observation  Database &amp; Viewer User’s manual  ver. 241117</vt:lpstr>
      <vt:lpstr>Top page (Viewer): http://mma.phys.aoyama.ac.jp</vt:lpstr>
      <vt:lpstr>Button Usage</vt:lpstr>
      <vt:lpstr>Viewer: Survey</vt:lpstr>
      <vt:lpstr>Display survey image</vt:lpstr>
      <vt:lpstr>Viewer: Catalog</vt:lpstr>
      <vt:lpstr>Display catalogs</vt:lpstr>
      <vt:lpstr>Viewer: FoV Filter</vt:lpstr>
      <vt:lpstr>Viewer: FoV Filter</vt:lpstr>
      <vt:lpstr>Viewer: Gravitational Wave Filter</vt:lpstr>
      <vt:lpstr>Use example: GRB180829A</vt:lpstr>
      <vt:lpstr>Object Search</vt:lpstr>
      <vt:lpstr>Object Search (GRB 231129C)</vt:lpstr>
      <vt:lpstr>Object Search (GRB 231129C)</vt:lpstr>
      <vt:lpstr>Object Search (GRB 231129C)</vt:lpstr>
      <vt:lpstr>Link from Viewer to Object information</vt:lpstr>
      <vt:lpstr>Registered data (2024/11/14)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Yuta Kawakubo</dc:creator>
  <cp:lastModifiedBy>Yuta Kawakubo</cp:lastModifiedBy>
  <cp:revision>91</cp:revision>
  <cp:lastPrinted>2024-11-13T09:23:50Z</cp:lastPrinted>
  <dcterms:created xsi:type="dcterms:W3CDTF">2024-10-07T04:18:35Z</dcterms:created>
  <dcterms:modified xsi:type="dcterms:W3CDTF">2024-11-17T08:36:36Z</dcterms:modified>
</cp:coreProperties>
</file>