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6"/>
  </p:notesMasterIdLst>
  <p:sldIdLst>
    <p:sldId id="256" r:id="rId3"/>
    <p:sldId id="408" r:id="rId4"/>
    <p:sldId id="1605" r:id="rId5"/>
    <p:sldId id="412" r:id="rId6"/>
    <p:sldId id="1588" r:id="rId7"/>
    <p:sldId id="1595" r:id="rId8"/>
    <p:sldId id="1575" r:id="rId9"/>
    <p:sldId id="1582" r:id="rId10"/>
    <p:sldId id="1778" r:id="rId11"/>
    <p:sldId id="258" r:id="rId12"/>
    <p:sldId id="1585" r:id="rId13"/>
    <p:sldId id="1436" r:id="rId14"/>
    <p:sldId id="1779" r:id="rId15"/>
    <p:sldId id="270" r:id="rId16"/>
    <p:sldId id="1886" r:id="rId17"/>
    <p:sldId id="1060" r:id="rId18"/>
    <p:sldId id="1604" r:id="rId19"/>
    <p:sldId id="1887" r:id="rId20"/>
    <p:sldId id="411" r:id="rId21"/>
    <p:sldId id="1590" r:id="rId22"/>
    <p:sldId id="1601" r:id="rId23"/>
    <p:sldId id="1885" r:id="rId24"/>
    <p:sldId id="1780"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98E51-608A-4BCE-9B20-AB536107D936}" v="32" dt="2024-11-16T13:43:00.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7" autoAdjust="0"/>
    <p:restoredTop sz="96245"/>
  </p:normalViewPr>
  <p:slideViewPr>
    <p:cSldViewPr snapToGrid="0">
      <p:cViewPr>
        <p:scale>
          <a:sx n="68" d="100"/>
          <a:sy n="68" d="100"/>
        </p:scale>
        <p:origin x="288" y="653"/>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DEO MATSUHARA" userId="e623672c9e5710a7" providerId="LiveId" clId="{C6698E51-608A-4BCE-9B20-AB536107D936}"/>
    <pc:docChg chg="undo custSel addSld delSld modSld sldOrd">
      <pc:chgData name="HIDEO MATSUHARA" userId="e623672c9e5710a7" providerId="LiveId" clId="{C6698E51-608A-4BCE-9B20-AB536107D936}" dt="2024-11-16T13:43:00.509" v="4196"/>
      <pc:docMkLst>
        <pc:docMk/>
      </pc:docMkLst>
      <pc:sldChg chg="modSp mod">
        <pc:chgData name="HIDEO MATSUHARA" userId="e623672c9e5710a7" providerId="LiveId" clId="{C6698E51-608A-4BCE-9B20-AB536107D936}" dt="2024-11-15T02:20:51.527" v="403" actId="20577"/>
        <pc:sldMkLst>
          <pc:docMk/>
          <pc:sldMk cId="4152639605" sldId="256"/>
        </pc:sldMkLst>
        <pc:spChg chg="mod">
          <ac:chgData name="HIDEO MATSUHARA" userId="e623672c9e5710a7" providerId="LiveId" clId="{C6698E51-608A-4BCE-9B20-AB536107D936}" dt="2024-11-15T01:41:12.524" v="3" actId="20577"/>
          <ac:spMkLst>
            <pc:docMk/>
            <pc:sldMk cId="4152639605" sldId="256"/>
            <ac:spMk id="2" creationId="{F0313E50-313D-958A-94BA-5D72935B0092}"/>
          </ac:spMkLst>
        </pc:spChg>
        <pc:spChg chg="mod">
          <ac:chgData name="HIDEO MATSUHARA" userId="e623672c9e5710a7" providerId="LiveId" clId="{C6698E51-608A-4BCE-9B20-AB536107D936}" dt="2024-11-15T02:20:51.527" v="403" actId="20577"/>
          <ac:spMkLst>
            <pc:docMk/>
            <pc:sldMk cId="4152639605" sldId="256"/>
            <ac:spMk id="3" creationId="{1413F979-2090-9230-214E-25A7AD2A53F3}"/>
          </ac:spMkLst>
        </pc:spChg>
      </pc:sldChg>
      <pc:sldChg chg="modSp add mod ord">
        <pc:chgData name="HIDEO MATSUHARA" userId="e623672c9e5710a7" providerId="LiveId" clId="{C6698E51-608A-4BCE-9B20-AB536107D936}" dt="2024-11-16T01:26:13.488" v="449"/>
        <pc:sldMkLst>
          <pc:docMk/>
          <pc:sldMk cId="0" sldId="258"/>
        </pc:sldMkLst>
        <pc:spChg chg="mod">
          <ac:chgData name="HIDEO MATSUHARA" userId="e623672c9e5710a7" providerId="LiveId" clId="{C6698E51-608A-4BCE-9B20-AB536107D936}" dt="2024-11-15T13:38:30.062" v="437" actId="14100"/>
          <ac:spMkLst>
            <pc:docMk/>
            <pc:sldMk cId="0" sldId="258"/>
            <ac:spMk id="6" creationId="{00000000-0000-0000-0000-000000000000}"/>
          </ac:spMkLst>
        </pc:spChg>
        <pc:spChg chg="mod">
          <ac:chgData name="HIDEO MATSUHARA" userId="e623672c9e5710a7" providerId="LiveId" clId="{C6698E51-608A-4BCE-9B20-AB536107D936}" dt="2024-11-15T13:40:09.789" v="441" actId="1076"/>
          <ac:spMkLst>
            <pc:docMk/>
            <pc:sldMk cId="0" sldId="258"/>
            <ac:spMk id="8" creationId="{00000000-0000-0000-0000-000000000000}"/>
          </ac:spMkLst>
        </pc:spChg>
        <pc:spChg chg="mod">
          <ac:chgData name="HIDEO MATSUHARA" userId="e623672c9e5710a7" providerId="LiveId" clId="{C6698E51-608A-4BCE-9B20-AB536107D936}" dt="2024-11-15T13:39:31.542" v="440" actId="1076"/>
          <ac:spMkLst>
            <pc:docMk/>
            <pc:sldMk cId="0" sldId="258"/>
            <ac:spMk id="9" creationId="{00000000-0000-0000-0000-000000000000}"/>
          </ac:spMkLst>
        </pc:spChg>
        <pc:spChg chg="mod">
          <ac:chgData name="HIDEO MATSUHARA" userId="e623672c9e5710a7" providerId="LiveId" clId="{C6698E51-608A-4BCE-9B20-AB536107D936}" dt="2024-11-15T13:39:31.542" v="440" actId="1076"/>
          <ac:spMkLst>
            <pc:docMk/>
            <pc:sldMk cId="0" sldId="258"/>
            <ac:spMk id="15" creationId="{00000000-0000-0000-0000-000000000000}"/>
          </ac:spMkLst>
        </pc:spChg>
        <pc:spChg chg="mod">
          <ac:chgData name="HIDEO MATSUHARA" userId="e623672c9e5710a7" providerId="LiveId" clId="{C6698E51-608A-4BCE-9B20-AB536107D936}" dt="2024-11-15T13:39:31.542" v="440" actId="1076"/>
          <ac:spMkLst>
            <pc:docMk/>
            <pc:sldMk cId="0" sldId="258"/>
            <ac:spMk id="16" creationId="{00000000-0000-0000-0000-000000000000}"/>
          </ac:spMkLst>
        </pc:spChg>
        <pc:spChg chg="mod">
          <ac:chgData name="HIDEO MATSUHARA" userId="e623672c9e5710a7" providerId="LiveId" clId="{C6698E51-608A-4BCE-9B20-AB536107D936}" dt="2024-11-15T13:40:09.789" v="441" actId="1076"/>
          <ac:spMkLst>
            <pc:docMk/>
            <pc:sldMk cId="0" sldId="258"/>
            <ac:spMk id="20" creationId="{00000000-0000-0000-0000-000000000000}"/>
          </ac:spMkLst>
        </pc:spChg>
        <pc:spChg chg="mod">
          <ac:chgData name="HIDEO MATSUHARA" userId="e623672c9e5710a7" providerId="LiveId" clId="{C6698E51-608A-4BCE-9B20-AB536107D936}" dt="2024-11-15T13:39:31.542" v="440" actId="1076"/>
          <ac:spMkLst>
            <pc:docMk/>
            <pc:sldMk cId="0" sldId="258"/>
            <ac:spMk id="22" creationId="{FBFC290A-E394-90BF-1196-369BA3A3D964}"/>
          </ac:spMkLst>
        </pc:spChg>
        <pc:grpChg chg="mod">
          <ac:chgData name="HIDEO MATSUHARA" userId="e623672c9e5710a7" providerId="LiveId" clId="{C6698E51-608A-4BCE-9B20-AB536107D936}" dt="2024-11-15T13:39:31.542" v="440" actId="1076"/>
          <ac:grpSpMkLst>
            <pc:docMk/>
            <pc:sldMk cId="0" sldId="258"/>
            <ac:grpSpMk id="2" creationId="{00000000-0000-0000-0000-000000000000}"/>
          </ac:grpSpMkLst>
        </pc:grpChg>
        <pc:grpChg chg="mod">
          <ac:chgData name="HIDEO MATSUHARA" userId="e623672c9e5710a7" providerId="LiveId" clId="{C6698E51-608A-4BCE-9B20-AB536107D936}" dt="2024-11-15T13:39:31.542" v="440" actId="1076"/>
          <ac:grpSpMkLst>
            <pc:docMk/>
            <pc:sldMk cId="0" sldId="258"/>
            <ac:grpSpMk id="11" creationId="{00000000-0000-0000-0000-000000000000}"/>
          </ac:grpSpMkLst>
        </pc:grpChg>
        <pc:graphicFrameChg chg="mod modGraphic">
          <ac:chgData name="HIDEO MATSUHARA" userId="e623672c9e5710a7" providerId="LiveId" clId="{C6698E51-608A-4BCE-9B20-AB536107D936}" dt="2024-11-15T13:38:41.965" v="439" actId="14100"/>
          <ac:graphicFrameMkLst>
            <pc:docMk/>
            <pc:sldMk cId="0" sldId="258"/>
            <ac:graphicFrameMk id="7" creationId="{00000000-0000-0000-0000-000000000000}"/>
          </ac:graphicFrameMkLst>
        </pc:graphicFrameChg>
        <pc:picChg chg="mod">
          <ac:chgData name="HIDEO MATSUHARA" userId="e623672c9e5710a7" providerId="LiveId" clId="{C6698E51-608A-4BCE-9B20-AB536107D936}" dt="2024-11-15T13:40:09.789" v="441" actId="1076"/>
          <ac:picMkLst>
            <pc:docMk/>
            <pc:sldMk cId="0" sldId="258"/>
            <ac:picMk id="17" creationId="{00000000-0000-0000-0000-000000000000}"/>
          </ac:picMkLst>
        </pc:picChg>
        <pc:picChg chg="mod">
          <ac:chgData name="HIDEO MATSUHARA" userId="e623672c9e5710a7" providerId="LiveId" clId="{C6698E51-608A-4BCE-9B20-AB536107D936}" dt="2024-11-15T13:40:09.789" v="441" actId="1076"/>
          <ac:picMkLst>
            <pc:docMk/>
            <pc:sldMk cId="0" sldId="258"/>
            <ac:picMk id="18" creationId="{00000000-0000-0000-0000-000000000000}"/>
          </ac:picMkLst>
        </pc:picChg>
        <pc:cxnChg chg="mod">
          <ac:chgData name="HIDEO MATSUHARA" userId="e623672c9e5710a7" providerId="LiveId" clId="{C6698E51-608A-4BCE-9B20-AB536107D936}" dt="2024-11-15T13:39:31.542" v="440" actId="1076"/>
          <ac:cxnSpMkLst>
            <pc:docMk/>
            <pc:sldMk cId="0" sldId="258"/>
            <ac:cxnSpMk id="24" creationId="{30C30065-5F0F-27AE-B14D-3509B1825320}"/>
          </ac:cxnSpMkLst>
        </pc:cxnChg>
        <pc:cxnChg chg="mod">
          <ac:chgData name="HIDEO MATSUHARA" userId="e623672c9e5710a7" providerId="LiveId" clId="{C6698E51-608A-4BCE-9B20-AB536107D936}" dt="2024-11-15T13:40:15.543" v="442" actId="14100"/>
          <ac:cxnSpMkLst>
            <pc:docMk/>
            <pc:sldMk cId="0" sldId="258"/>
            <ac:cxnSpMk id="25" creationId="{EF9F4AF1-5ABD-A028-94F2-79CB7EB3C4EF}"/>
          </ac:cxnSpMkLst>
        </pc:cxnChg>
        <pc:cxnChg chg="mod">
          <ac:chgData name="HIDEO MATSUHARA" userId="e623672c9e5710a7" providerId="LiveId" clId="{C6698E51-608A-4BCE-9B20-AB536107D936}" dt="2024-11-15T13:39:31.542" v="440" actId="1076"/>
          <ac:cxnSpMkLst>
            <pc:docMk/>
            <pc:sldMk cId="0" sldId="258"/>
            <ac:cxnSpMk id="27" creationId="{651823B3-DD5F-4882-F7CA-808F707658D4}"/>
          </ac:cxnSpMkLst>
        </pc:cxnChg>
      </pc:sldChg>
      <pc:sldChg chg="modSp mod ord">
        <pc:chgData name="HIDEO MATSUHARA" userId="e623672c9e5710a7" providerId="LiveId" clId="{C6698E51-608A-4BCE-9B20-AB536107D936}" dt="2024-11-16T13:24:55.635" v="3480" actId="14100"/>
        <pc:sldMkLst>
          <pc:docMk/>
          <pc:sldMk cId="2430652971" sldId="270"/>
        </pc:sldMkLst>
        <pc:spChg chg="mod">
          <ac:chgData name="HIDEO MATSUHARA" userId="e623672c9e5710a7" providerId="LiveId" clId="{C6698E51-608A-4BCE-9B20-AB536107D936}" dt="2024-11-16T13:21:28.472" v="3181" actId="20577"/>
          <ac:spMkLst>
            <pc:docMk/>
            <pc:sldMk cId="2430652971" sldId="270"/>
            <ac:spMk id="2" creationId="{D73E8949-4BDF-AB42-B3B2-A685A12018A0}"/>
          </ac:spMkLst>
        </pc:spChg>
        <pc:spChg chg="mod">
          <ac:chgData name="HIDEO MATSUHARA" userId="e623672c9e5710a7" providerId="LiveId" clId="{C6698E51-608A-4BCE-9B20-AB536107D936}" dt="2024-11-16T13:24:55.635" v="3480" actId="14100"/>
          <ac:spMkLst>
            <pc:docMk/>
            <pc:sldMk cId="2430652971" sldId="270"/>
            <ac:spMk id="3" creationId="{BEFDF370-C74B-7A4F-B90E-F21D116EF88E}"/>
          </ac:spMkLst>
        </pc:spChg>
        <pc:spChg chg="mod">
          <ac:chgData name="HIDEO MATSUHARA" userId="e623672c9e5710a7" providerId="LiveId" clId="{C6698E51-608A-4BCE-9B20-AB536107D936}" dt="2024-11-16T13:23:01.392" v="3361" actId="27636"/>
          <ac:spMkLst>
            <pc:docMk/>
            <pc:sldMk cId="2430652971" sldId="270"/>
            <ac:spMk id="6" creationId="{673D8C0D-8BD2-2087-03C7-17DC3793E0AB}"/>
          </ac:spMkLst>
        </pc:spChg>
      </pc:sldChg>
      <pc:sldChg chg="modSp add mod">
        <pc:chgData name="HIDEO MATSUHARA" userId="e623672c9e5710a7" providerId="LiveId" clId="{C6698E51-608A-4BCE-9B20-AB536107D936}" dt="2024-11-16T12:55:28.509" v="2168" actId="14100"/>
        <pc:sldMkLst>
          <pc:docMk/>
          <pc:sldMk cId="2033412556" sldId="408"/>
        </pc:sldMkLst>
        <pc:spChg chg="mod">
          <ac:chgData name="HIDEO MATSUHARA" userId="e623672c9e5710a7" providerId="LiveId" clId="{C6698E51-608A-4BCE-9B20-AB536107D936}" dt="2024-11-16T12:55:28.509" v="2168" actId="14100"/>
          <ac:spMkLst>
            <pc:docMk/>
            <pc:sldMk cId="2033412556" sldId="408"/>
            <ac:spMk id="7" creationId="{A710D5C3-3534-C543-9FD5-EAFC5A8CD673}"/>
          </ac:spMkLst>
        </pc:spChg>
      </pc:sldChg>
      <pc:sldChg chg="mod ord modShow">
        <pc:chgData name="HIDEO MATSUHARA" userId="e623672c9e5710a7" providerId="LiveId" clId="{C6698E51-608A-4BCE-9B20-AB536107D936}" dt="2024-11-16T13:41:10.852" v="4191" actId="729"/>
        <pc:sldMkLst>
          <pc:docMk/>
          <pc:sldMk cId="3526217290" sldId="411"/>
        </pc:sldMkLst>
      </pc:sldChg>
      <pc:sldChg chg="modSp mod ord modShow">
        <pc:chgData name="HIDEO MATSUHARA" userId="e623672c9e5710a7" providerId="LiveId" clId="{C6698E51-608A-4BCE-9B20-AB536107D936}" dt="2024-11-16T01:56:14.245" v="694" actId="207"/>
        <pc:sldMkLst>
          <pc:docMk/>
          <pc:sldMk cId="2770996923" sldId="412"/>
        </pc:sldMkLst>
        <pc:spChg chg="mod">
          <ac:chgData name="HIDEO MATSUHARA" userId="e623672c9e5710a7" providerId="LiveId" clId="{C6698E51-608A-4BCE-9B20-AB536107D936}" dt="2024-11-16T01:53:19.227" v="515" actId="14100"/>
          <ac:spMkLst>
            <pc:docMk/>
            <pc:sldMk cId="2770996923" sldId="412"/>
            <ac:spMk id="2" creationId="{C9960814-0F85-A442-AD22-7BCCF7C9167A}"/>
          </ac:spMkLst>
        </pc:spChg>
        <pc:spChg chg="mod">
          <ac:chgData name="HIDEO MATSUHARA" userId="e623672c9e5710a7" providerId="LiveId" clId="{C6698E51-608A-4BCE-9B20-AB536107D936}" dt="2024-11-16T01:56:14.245" v="694" actId="207"/>
          <ac:spMkLst>
            <pc:docMk/>
            <pc:sldMk cId="2770996923" sldId="412"/>
            <ac:spMk id="3" creationId="{FA96A2C8-69DD-5940-A644-BB6169A1A641}"/>
          </ac:spMkLst>
        </pc:spChg>
      </pc:sldChg>
      <pc:sldChg chg="del">
        <pc:chgData name="HIDEO MATSUHARA" userId="e623672c9e5710a7" providerId="LiveId" clId="{C6698E51-608A-4BCE-9B20-AB536107D936}" dt="2024-11-16T12:26:59.525" v="1615" actId="2696"/>
        <pc:sldMkLst>
          <pc:docMk/>
          <pc:sldMk cId="3780966955" sldId="416"/>
        </pc:sldMkLst>
      </pc:sldChg>
      <pc:sldChg chg="del">
        <pc:chgData name="HIDEO MATSUHARA" userId="e623672c9e5710a7" providerId="LiveId" clId="{C6698E51-608A-4BCE-9B20-AB536107D936}" dt="2024-11-16T12:26:59.525" v="1615" actId="2696"/>
        <pc:sldMkLst>
          <pc:docMk/>
          <pc:sldMk cId="3102178224" sldId="417"/>
        </pc:sldMkLst>
      </pc:sldChg>
      <pc:sldChg chg="addSp delSp modSp add mod delAnim modAnim">
        <pc:chgData name="HIDEO MATSUHARA" userId="e623672c9e5710a7" providerId="LiveId" clId="{C6698E51-608A-4BCE-9B20-AB536107D936}" dt="2024-11-16T13:40:50.635" v="4190" actId="12"/>
        <pc:sldMkLst>
          <pc:docMk/>
          <pc:sldMk cId="1235624607" sldId="1060"/>
        </pc:sldMkLst>
        <pc:spChg chg="add mod">
          <ac:chgData name="HIDEO MATSUHARA" userId="e623672c9e5710a7" providerId="LiveId" clId="{C6698E51-608A-4BCE-9B20-AB536107D936}" dt="2024-11-16T13:40:50.635" v="4190" actId="12"/>
          <ac:spMkLst>
            <pc:docMk/>
            <pc:sldMk cId="1235624607" sldId="1060"/>
            <ac:spMk id="4" creationId="{2718FB64-2423-C0AB-1192-FADBA3CF5174}"/>
          </ac:spMkLst>
        </pc:spChg>
        <pc:spChg chg="add mod">
          <ac:chgData name="HIDEO MATSUHARA" userId="e623672c9e5710a7" providerId="LiveId" clId="{C6698E51-608A-4BCE-9B20-AB536107D936}" dt="2024-11-16T13:31:55.282" v="3847"/>
          <ac:spMkLst>
            <pc:docMk/>
            <pc:sldMk cId="1235624607" sldId="1060"/>
            <ac:spMk id="5" creationId="{55ED6514-7F55-8CEF-02EE-42F792F0C10A}"/>
          </ac:spMkLst>
        </pc:spChg>
        <pc:spChg chg="add mod">
          <ac:chgData name="HIDEO MATSUHARA" userId="e623672c9e5710a7" providerId="LiveId" clId="{C6698E51-608A-4BCE-9B20-AB536107D936}" dt="2024-11-16T13:32:04.415" v="3849"/>
          <ac:spMkLst>
            <pc:docMk/>
            <pc:sldMk cId="1235624607" sldId="1060"/>
            <ac:spMk id="6" creationId="{02A76D6D-CD78-7A0A-FF7D-7BC3123B93FA}"/>
          </ac:spMkLst>
        </pc:spChg>
        <pc:spChg chg="mod">
          <ac:chgData name="HIDEO MATSUHARA" userId="e623672c9e5710a7" providerId="LiveId" clId="{C6698E51-608A-4BCE-9B20-AB536107D936}" dt="2024-11-16T13:39:55.268" v="4183" actId="207"/>
          <ac:spMkLst>
            <pc:docMk/>
            <pc:sldMk cId="1235624607" sldId="1060"/>
            <ac:spMk id="7" creationId="{86F35ADD-5AB8-9142-9703-2543D25ADD6C}"/>
          </ac:spMkLst>
        </pc:spChg>
        <pc:spChg chg="mod">
          <ac:chgData name="HIDEO MATSUHARA" userId="e623672c9e5710a7" providerId="LiveId" clId="{C6698E51-608A-4BCE-9B20-AB536107D936}" dt="2024-11-16T13:40:21.598" v="4186" actId="6549"/>
          <ac:spMkLst>
            <pc:docMk/>
            <pc:sldMk cId="1235624607" sldId="1060"/>
            <ac:spMk id="8" creationId="{627BC1D2-F7C4-FE4B-9624-99DAA3AC3954}"/>
          </ac:spMkLst>
        </pc:spChg>
        <pc:spChg chg="del mod">
          <ac:chgData name="HIDEO MATSUHARA" userId="e623672c9e5710a7" providerId="LiveId" clId="{C6698E51-608A-4BCE-9B20-AB536107D936}" dt="2024-11-16T01:57:51.382" v="713"/>
          <ac:spMkLst>
            <pc:docMk/>
            <pc:sldMk cId="1235624607" sldId="1060"/>
            <ac:spMk id="11" creationId="{8A7F4B97-BD33-9744-9D1F-9D96AEA1C076}"/>
          </ac:spMkLst>
        </pc:spChg>
        <pc:cxnChg chg="mod">
          <ac:chgData name="HIDEO MATSUHARA" userId="e623672c9e5710a7" providerId="LiveId" clId="{C6698E51-608A-4BCE-9B20-AB536107D936}" dt="2024-11-16T13:40:14.905" v="4185" actId="1076"/>
          <ac:cxnSpMkLst>
            <pc:docMk/>
            <pc:sldMk cId="1235624607" sldId="1060"/>
            <ac:cxnSpMk id="15" creationId="{998355F0-C6EE-9243-9587-8056403C1C7A}"/>
          </ac:cxnSpMkLst>
        </pc:cxnChg>
      </pc:sldChg>
      <pc:sldChg chg="modSp add mod ord">
        <pc:chgData name="HIDEO MATSUHARA" userId="e623672c9e5710a7" providerId="LiveId" clId="{C6698E51-608A-4BCE-9B20-AB536107D936}" dt="2024-11-16T13:03:16.550" v="2291" actId="1076"/>
        <pc:sldMkLst>
          <pc:docMk/>
          <pc:sldMk cId="2176352312" sldId="1436"/>
        </pc:sldMkLst>
        <pc:spChg chg="mod">
          <ac:chgData name="HIDEO MATSUHARA" userId="e623672c9e5710a7" providerId="LiveId" clId="{C6698E51-608A-4BCE-9B20-AB536107D936}" dt="2024-11-16T13:03:16.550" v="2291" actId="1076"/>
          <ac:spMkLst>
            <pc:docMk/>
            <pc:sldMk cId="2176352312" sldId="1436"/>
            <ac:spMk id="4" creationId="{2DBF868E-4F5E-5819-617E-DA91E8BF8A81}"/>
          </ac:spMkLst>
        </pc:spChg>
        <pc:spChg chg="mod">
          <ac:chgData name="HIDEO MATSUHARA" userId="e623672c9e5710a7" providerId="LiveId" clId="{C6698E51-608A-4BCE-9B20-AB536107D936}" dt="2024-11-16T13:03:04.278" v="2289" actId="1076"/>
          <ac:spMkLst>
            <pc:docMk/>
            <pc:sldMk cId="2176352312" sldId="1436"/>
            <ac:spMk id="6" creationId="{24C01167-0F64-1D45-1FAA-45E7EEB70ABC}"/>
          </ac:spMkLst>
        </pc:spChg>
        <pc:spChg chg="mod">
          <ac:chgData name="HIDEO MATSUHARA" userId="e623672c9e5710a7" providerId="LiveId" clId="{C6698E51-608A-4BCE-9B20-AB536107D936}" dt="2024-11-16T13:03:10.414" v="2290" actId="14100"/>
          <ac:spMkLst>
            <pc:docMk/>
            <pc:sldMk cId="2176352312" sldId="1436"/>
            <ac:spMk id="7" creationId="{60C56C24-898F-A4DA-9F52-2BBC9E455D0F}"/>
          </ac:spMkLst>
        </pc:spChg>
      </pc:sldChg>
      <pc:sldChg chg="addSp modSp add ord">
        <pc:chgData name="HIDEO MATSUHARA" userId="e623672c9e5710a7" providerId="LiveId" clId="{C6698E51-608A-4BCE-9B20-AB536107D936}" dt="2024-11-16T01:26:29.829" v="450"/>
        <pc:sldMkLst>
          <pc:docMk/>
          <pc:sldMk cId="404311760" sldId="1575"/>
        </pc:sldMkLst>
        <pc:spChg chg="add mod">
          <ac:chgData name="HIDEO MATSUHARA" userId="e623672c9e5710a7" providerId="LiveId" clId="{C6698E51-608A-4BCE-9B20-AB536107D936}" dt="2024-11-16T01:26:29.829" v="450"/>
          <ac:spMkLst>
            <pc:docMk/>
            <pc:sldMk cId="404311760" sldId="1575"/>
            <ac:spMk id="9" creationId="{F479584E-F05B-6A02-904A-0A2E1C617DE3}"/>
          </ac:spMkLst>
        </pc:spChg>
      </pc:sldChg>
      <pc:sldChg chg="modSp add mod">
        <pc:chgData name="HIDEO MATSUHARA" userId="e623672c9e5710a7" providerId="LiveId" clId="{C6698E51-608A-4BCE-9B20-AB536107D936}" dt="2024-11-16T12:58:26.327" v="2223" actId="1076"/>
        <pc:sldMkLst>
          <pc:docMk/>
          <pc:sldMk cId="4181387158" sldId="1582"/>
        </pc:sldMkLst>
        <pc:spChg chg="mod">
          <ac:chgData name="HIDEO MATSUHARA" userId="e623672c9e5710a7" providerId="LiveId" clId="{C6698E51-608A-4BCE-9B20-AB536107D936}" dt="2024-11-16T12:58:18.120" v="2222" actId="1076"/>
          <ac:spMkLst>
            <pc:docMk/>
            <pc:sldMk cId="4181387158" sldId="1582"/>
            <ac:spMk id="22" creationId="{E8CC2925-92D9-A7C4-12B3-2EE76C2E1F6D}"/>
          </ac:spMkLst>
        </pc:spChg>
        <pc:spChg chg="mod">
          <ac:chgData name="HIDEO MATSUHARA" userId="e623672c9e5710a7" providerId="LiveId" clId="{C6698E51-608A-4BCE-9B20-AB536107D936}" dt="2024-11-16T12:56:46.464" v="2171" actId="1076"/>
          <ac:spMkLst>
            <pc:docMk/>
            <pc:sldMk cId="4181387158" sldId="1582"/>
            <ac:spMk id="24" creationId="{FE506CEF-74BF-9107-801E-CDEE6659BEC3}"/>
          </ac:spMkLst>
        </pc:spChg>
        <pc:spChg chg="mod">
          <ac:chgData name="HIDEO MATSUHARA" userId="e623672c9e5710a7" providerId="LiveId" clId="{C6698E51-608A-4BCE-9B20-AB536107D936}" dt="2024-11-16T12:56:51.324" v="2172" actId="1076"/>
          <ac:spMkLst>
            <pc:docMk/>
            <pc:sldMk cId="4181387158" sldId="1582"/>
            <ac:spMk id="25" creationId="{B32AC443-E0FD-BD91-D359-E7367A1EAA72}"/>
          </ac:spMkLst>
        </pc:spChg>
        <pc:spChg chg="mod">
          <ac:chgData name="HIDEO MATSUHARA" userId="e623672c9e5710a7" providerId="LiveId" clId="{C6698E51-608A-4BCE-9B20-AB536107D936}" dt="2024-11-16T12:56:30.652" v="2170" actId="1076"/>
          <ac:spMkLst>
            <pc:docMk/>
            <pc:sldMk cId="4181387158" sldId="1582"/>
            <ac:spMk id="32" creationId="{B3AA5BE9-3C8A-FB52-2C16-AB63F843BEEB}"/>
          </ac:spMkLst>
        </pc:spChg>
        <pc:spChg chg="mod">
          <ac:chgData name="HIDEO MATSUHARA" userId="e623672c9e5710a7" providerId="LiveId" clId="{C6698E51-608A-4BCE-9B20-AB536107D936}" dt="2024-11-16T12:58:10.908" v="2221" actId="403"/>
          <ac:spMkLst>
            <pc:docMk/>
            <pc:sldMk cId="4181387158" sldId="1582"/>
            <ac:spMk id="35" creationId="{97F9705E-2472-4DD5-F92B-530C7053EC09}"/>
          </ac:spMkLst>
        </pc:spChg>
        <pc:grpChg chg="mod">
          <ac:chgData name="HIDEO MATSUHARA" userId="e623672c9e5710a7" providerId="LiveId" clId="{C6698E51-608A-4BCE-9B20-AB536107D936}" dt="2024-11-16T12:58:26.327" v="2223" actId="1076"/>
          <ac:grpSpMkLst>
            <pc:docMk/>
            <pc:sldMk cId="4181387158" sldId="1582"/>
            <ac:grpSpMk id="36" creationId="{183E851D-BA16-6004-37EF-17B206980662}"/>
          </ac:grpSpMkLst>
        </pc:grpChg>
        <pc:picChg chg="mod">
          <ac:chgData name="HIDEO MATSUHARA" userId="e623672c9e5710a7" providerId="LiveId" clId="{C6698E51-608A-4BCE-9B20-AB536107D936}" dt="2024-11-16T12:56:46.464" v="2171" actId="1076"/>
          <ac:picMkLst>
            <pc:docMk/>
            <pc:sldMk cId="4181387158" sldId="1582"/>
            <ac:picMk id="21" creationId="{D0C60CA8-749F-F72D-281D-5156649C2BE8}"/>
          </ac:picMkLst>
        </pc:picChg>
        <pc:picChg chg="mod">
          <ac:chgData name="HIDEO MATSUHARA" userId="e623672c9e5710a7" providerId="LiveId" clId="{C6698E51-608A-4BCE-9B20-AB536107D936}" dt="2024-11-16T12:57:00.195" v="2173" actId="1076"/>
          <ac:picMkLst>
            <pc:docMk/>
            <pc:sldMk cId="4181387158" sldId="1582"/>
            <ac:picMk id="23" creationId="{D796E391-FF1D-4B11-25BB-3981CCD165A1}"/>
          </ac:picMkLst>
        </pc:picChg>
      </pc:sldChg>
      <pc:sldChg chg="del">
        <pc:chgData name="HIDEO MATSUHARA" userId="e623672c9e5710a7" providerId="LiveId" clId="{C6698E51-608A-4BCE-9B20-AB536107D936}" dt="2024-11-16T01:30:21.696" v="458" actId="47"/>
        <pc:sldMkLst>
          <pc:docMk/>
          <pc:sldMk cId="2110916340" sldId="1583"/>
        </pc:sldMkLst>
      </pc:sldChg>
      <pc:sldChg chg="del">
        <pc:chgData name="HIDEO MATSUHARA" userId="e623672c9e5710a7" providerId="LiveId" clId="{C6698E51-608A-4BCE-9B20-AB536107D936}" dt="2024-11-16T01:30:21.696" v="458" actId="47"/>
        <pc:sldMkLst>
          <pc:docMk/>
          <pc:sldMk cId="3768524232" sldId="1584"/>
        </pc:sldMkLst>
      </pc:sldChg>
      <pc:sldChg chg="modSp mod">
        <pc:chgData name="HIDEO MATSUHARA" userId="e623672c9e5710a7" providerId="LiveId" clId="{C6698E51-608A-4BCE-9B20-AB536107D936}" dt="2024-11-16T13:19:33.731" v="3138" actId="1076"/>
        <pc:sldMkLst>
          <pc:docMk/>
          <pc:sldMk cId="4225545567" sldId="1585"/>
        </pc:sldMkLst>
        <pc:spChg chg="mod">
          <ac:chgData name="HIDEO MATSUHARA" userId="e623672c9e5710a7" providerId="LiveId" clId="{C6698E51-608A-4BCE-9B20-AB536107D936}" dt="2024-11-16T13:18:55.115" v="3134" actId="14100"/>
          <ac:spMkLst>
            <pc:docMk/>
            <pc:sldMk cId="4225545567" sldId="1585"/>
            <ac:spMk id="2" creationId="{4F45DE67-10E7-E278-5848-F6D43F0942FF}"/>
          </ac:spMkLst>
        </pc:spChg>
        <pc:spChg chg="mod">
          <ac:chgData name="HIDEO MATSUHARA" userId="e623672c9e5710a7" providerId="LiveId" clId="{C6698E51-608A-4BCE-9B20-AB536107D936}" dt="2024-11-16T13:19:33.731" v="3138" actId="1076"/>
          <ac:spMkLst>
            <pc:docMk/>
            <pc:sldMk cId="4225545567" sldId="1585"/>
            <ac:spMk id="23" creationId="{159BC513-F84A-4CDE-A827-FDB42DD71790}"/>
          </ac:spMkLst>
        </pc:spChg>
      </pc:sldChg>
      <pc:sldChg chg="del">
        <pc:chgData name="HIDEO MATSUHARA" userId="e623672c9e5710a7" providerId="LiveId" clId="{C6698E51-608A-4BCE-9B20-AB536107D936}" dt="2024-11-16T12:26:59.525" v="1615" actId="2696"/>
        <pc:sldMkLst>
          <pc:docMk/>
          <pc:sldMk cId="1313457117" sldId="1586"/>
        </pc:sldMkLst>
      </pc:sldChg>
      <pc:sldChg chg="modSp add mod modAnim">
        <pc:chgData name="HIDEO MATSUHARA" userId="e623672c9e5710a7" providerId="LiveId" clId="{C6698E51-608A-4BCE-9B20-AB536107D936}" dt="2024-11-16T13:43:00.509" v="4196"/>
        <pc:sldMkLst>
          <pc:docMk/>
          <pc:sldMk cId="333459079" sldId="1588"/>
        </pc:sldMkLst>
        <pc:spChg chg="mod">
          <ac:chgData name="HIDEO MATSUHARA" userId="e623672c9e5710a7" providerId="LiveId" clId="{C6698E51-608A-4BCE-9B20-AB536107D936}" dt="2024-11-15T02:26:18.376" v="433" actId="27636"/>
          <ac:spMkLst>
            <pc:docMk/>
            <pc:sldMk cId="333459079" sldId="1588"/>
            <ac:spMk id="3" creationId="{CC9581E3-DDE5-ECA1-227A-E8F45AFFEB9D}"/>
          </ac:spMkLst>
        </pc:spChg>
        <pc:spChg chg="mod">
          <ac:chgData name="HIDEO MATSUHARA" userId="e623672c9e5710a7" providerId="LiveId" clId="{C6698E51-608A-4BCE-9B20-AB536107D936}" dt="2024-11-16T01:56:31.977" v="696" actId="27636"/>
          <ac:spMkLst>
            <pc:docMk/>
            <pc:sldMk cId="333459079" sldId="1588"/>
            <ac:spMk id="5" creationId="{0D9C0F46-A37E-1492-B185-CC2CFCD7B0D5}"/>
          </ac:spMkLst>
        </pc:spChg>
        <pc:spChg chg="mod">
          <ac:chgData name="HIDEO MATSUHARA" userId="e623672c9e5710a7" providerId="LiveId" clId="{C6698E51-608A-4BCE-9B20-AB536107D936}" dt="2024-11-16T13:41:45.670" v="4194" actId="1076"/>
          <ac:spMkLst>
            <pc:docMk/>
            <pc:sldMk cId="333459079" sldId="1588"/>
            <ac:spMk id="11" creationId="{A200C52F-C3D2-F97B-9B69-207B3756402A}"/>
          </ac:spMkLst>
        </pc:spChg>
      </pc:sldChg>
      <pc:sldChg chg="del">
        <pc:chgData name="HIDEO MATSUHARA" userId="e623672c9e5710a7" providerId="LiveId" clId="{C6698E51-608A-4BCE-9B20-AB536107D936}" dt="2024-11-16T13:36:28.770" v="4152" actId="47"/>
        <pc:sldMkLst>
          <pc:docMk/>
          <pc:sldMk cId="1449068564" sldId="1589"/>
        </pc:sldMkLst>
      </pc:sldChg>
      <pc:sldChg chg="mod ord modShow">
        <pc:chgData name="HIDEO MATSUHARA" userId="e623672c9e5710a7" providerId="LiveId" clId="{C6698E51-608A-4BCE-9B20-AB536107D936}" dt="2024-11-16T13:41:10.852" v="4191" actId="729"/>
        <pc:sldMkLst>
          <pc:docMk/>
          <pc:sldMk cId="813639181" sldId="1590"/>
        </pc:sldMkLst>
      </pc:sldChg>
      <pc:sldChg chg="modSp add mod ord modShow">
        <pc:chgData name="HIDEO MATSUHARA" userId="e623672c9e5710a7" providerId="LiveId" clId="{C6698E51-608A-4BCE-9B20-AB536107D936}" dt="2024-11-16T13:37:28.514" v="4157" actId="729"/>
        <pc:sldMkLst>
          <pc:docMk/>
          <pc:sldMk cId="220932988" sldId="1595"/>
        </pc:sldMkLst>
        <pc:spChg chg="mod">
          <ac:chgData name="HIDEO MATSUHARA" userId="e623672c9e5710a7" providerId="LiveId" clId="{C6698E51-608A-4BCE-9B20-AB536107D936}" dt="2024-11-16T12:27:35.438" v="1620" actId="1076"/>
          <ac:spMkLst>
            <pc:docMk/>
            <pc:sldMk cId="220932988" sldId="1595"/>
            <ac:spMk id="8" creationId="{00ED1DFB-EC86-F724-F579-FFA3962F5581}"/>
          </ac:spMkLst>
        </pc:spChg>
      </pc:sldChg>
      <pc:sldChg chg="del">
        <pc:chgData name="HIDEO MATSUHARA" userId="e623672c9e5710a7" providerId="LiveId" clId="{C6698E51-608A-4BCE-9B20-AB536107D936}" dt="2024-11-16T01:30:09.757" v="457" actId="47"/>
        <pc:sldMkLst>
          <pc:docMk/>
          <pc:sldMk cId="3667163301" sldId="1595"/>
        </pc:sldMkLst>
      </pc:sldChg>
      <pc:sldChg chg="del">
        <pc:chgData name="HIDEO MATSUHARA" userId="e623672c9e5710a7" providerId="LiveId" clId="{C6698E51-608A-4BCE-9B20-AB536107D936}" dt="2024-11-16T12:31:25.878" v="1621" actId="47"/>
        <pc:sldMkLst>
          <pc:docMk/>
          <pc:sldMk cId="858657019" sldId="1596"/>
        </pc:sldMkLst>
      </pc:sldChg>
      <pc:sldChg chg="add del setBg">
        <pc:chgData name="HIDEO MATSUHARA" userId="e623672c9e5710a7" providerId="LiveId" clId="{C6698E51-608A-4BCE-9B20-AB536107D936}" dt="2024-11-16T02:04:53.120" v="794"/>
        <pc:sldMkLst>
          <pc:docMk/>
          <pc:sldMk cId="896035712" sldId="1601"/>
        </pc:sldMkLst>
      </pc:sldChg>
      <pc:sldChg chg="del">
        <pc:chgData name="HIDEO MATSUHARA" userId="e623672c9e5710a7" providerId="LiveId" clId="{C6698E51-608A-4BCE-9B20-AB536107D936}" dt="2024-11-16T12:26:59.525" v="1615" actId="2696"/>
        <pc:sldMkLst>
          <pc:docMk/>
          <pc:sldMk cId="2526151426" sldId="1602"/>
        </pc:sldMkLst>
      </pc:sldChg>
      <pc:sldChg chg="del">
        <pc:chgData name="HIDEO MATSUHARA" userId="e623672c9e5710a7" providerId="LiveId" clId="{C6698E51-608A-4BCE-9B20-AB536107D936}" dt="2024-11-16T12:26:59.525" v="1615" actId="2696"/>
        <pc:sldMkLst>
          <pc:docMk/>
          <pc:sldMk cId="778221885" sldId="1603"/>
        </pc:sldMkLst>
      </pc:sldChg>
      <pc:sldChg chg="addSp delSp modSp new mod ord modClrScheme modShow chgLayout">
        <pc:chgData name="HIDEO MATSUHARA" userId="e623672c9e5710a7" providerId="LiveId" clId="{C6698E51-608A-4BCE-9B20-AB536107D936}" dt="2024-11-16T13:41:16.130" v="4192" actId="729"/>
        <pc:sldMkLst>
          <pc:docMk/>
          <pc:sldMk cId="3229295534" sldId="1604"/>
        </pc:sldMkLst>
        <pc:spChg chg="del mod ord">
          <ac:chgData name="HIDEO MATSUHARA" userId="e623672c9e5710a7" providerId="LiveId" clId="{C6698E51-608A-4BCE-9B20-AB536107D936}" dt="2024-11-15T02:24:06.324" v="411" actId="700"/>
          <ac:spMkLst>
            <pc:docMk/>
            <pc:sldMk cId="3229295534" sldId="1604"/>
            <ac:spMk id="2" creationId="{C1EBACF4-F618-DC75-3BFD-573F6AC85557}"/>
          </ac:spMkLst>
        </pc:spChg>
        <pc:spChg chg="del mod ord">
          <ac:chgData name="HIDEO MATSUHARA" userId="e623672c9e5710a7" providerId="LiveId" clId="{C6698E51-608A-4BCE-9B20-AB536107D936}" dt="2024-11-15T02:24:06.324" v="411" actId="700"/>
          <ac:spMkLst>
            <pc:docMk/>
            <pc:sldMk cId="3229295534" sldId="1604"/>
            <ac:spMk id="3" creationId="{CEFBD7A7-0CA3-1F68-CE74-F28F31F41834}"/>
          </ac:spMkLst>
        </pc:spChg>
        <pc:spChg chg="add mod ord">
          <ac:chgData name="HIDEO MATSUHARA" userId="e623672c9e5710a7" providerId="LiveId" clId="{C6698E51-608A-4BCE-9B20-AB536107D936}" dt="2024-11-15T02:24:20.143" v="430" actId="20577"/>
          <ac:spMkLst>
            <pc:docMk/>
            <pc:sldMk cId="3229295534" sldId="1604"/>
            <ac:spMk id="4" creationId="{6C8A0E3D-36F7-9EDB-35A1-3CE8BBED617A}"/>
          </ac:spMkLst>
        </pc:spChg>
        <pc:spChg chg="add mod ord">
          <ac:chgData name="HIDEO MATSUHARA" userId="e623672c9e5710a7" providerId="LiveId" clId="{C6698E51-608A-4BCE-9B20-AB536107D936}" dt="2024-11-15T02:24:06.324" v="411" actId="700"/>
          <ac:spMkLst>
            <pc:docMk/>
            <pc:sldMk cId="3229295534" sldId="1604"/>
            <ac:spMk id="5" creationId="{6F60CFFE-BD6D-443C-A28B-E4BCBD59D497}"/>
          </ac:spMkLst>
        </pc:spChg>
      </pc:sldChg>
      <pc:sldChg chg="modSp add mod">
        <pc:chgData name="HIDEO MATSUHARA" userId="e623672c9e5710a7" providerId="LiveId" clId="{C6698E51-608A-4BCE-9B20-AB536107D936}" dt="2024-11-15T02:28:24.260" v="434" actId="14100"/>
        <pc:sldMkLst>
          <pc:docMk/>
          <pc:sldMk cId="626835944" sldId="1605"/>
        </pc:sldMkLst>
        <pc:spChg chg="mod">
          <ac:chgData name="HIDEO MATSUHARA" userId="e623672c9e5710a7" providerId="LiveId" clId="{C6698E51-608A-4BCE-9B20-AB536107D936}" dt="2024-11-15T02:26:18.339" v="432" actId="27636"/>
          <ac:spMkLst>
            <pc:docMk/>
            <pc:sldMk cId="626835944" sldId="1605"/>
            <ac:spMk id="3" creationId="{CC9581E3-DDE5-ECA1-227A-E8F45AFFEB9D}"/>
          </ac:spMkLst>
        </pc:spChg>
        <pc:spChg chg="mod">
          <ac:chgData name="HIDEO MATSUHARA" userId="e623672c9e5710a7" providerId="LiveId" clId="{C6698E51-608A-4BCE-9B20-AB536107D936}" dt="2024-11-15T02:28:24.260" v="434" actId="14100"/>
          <ac:spMkLst>
            <pc:docMk/>
            <pc:sldMk cId="626835944" sldId="1605"/>
            <ac:spMk id="4" creationId="{0D9C0F46-A37E-1492-B185-CC2CFCD7B0D5}"/>
          </ac:spMkLst>
        </pc:spChg>
      </pc:sldChg>
      <pc:sldChg chg="modSp add mod">
        <pc:chgData name="HIDEO MATSUHARA" userId="e623672c9e5710a7" providerId="LiveId" clId="{C6698E51-608A-4BCE-9B20-AB536107D936}" dt="2024-11-16T13:01:05.861" v="2281" actId="14100"/>
        <pc:sldMkLst>
          <pc:docMk/>
          <pc:sldMk cId="253149438" sldId="1778"/>
        </pc:sldMkLst>
        <pc:spChg chg="mod">
          <ac:chgData name="HIDEO MATSUHARA" userId="e623672c9e5710a7" providerId="LiveId" clId="{C6698E51-608A-4BCE-9B20-AB536107D936}" dt="2024-11-16T13:00:46.743" v="2278" actId="6549"/>
          <ac:spMkLst>
            <pc:docMk/>
            <pc:sldMk cId="253149438" sldId="1778"/>
            <ac:spMk id="4" creationId="{AC7D0A3C-87BF-F248-A47F-4792AD041175}"/>
          </ac:spMkLst>
        </pc:spChg>
        <pc:spChg chg="mod">
          <ac:chgData name="HIDEO MATSUHARA" userId="e623672c9e5710a7" providerId="LiveId" clId="{C6698E51-608A-4BCE-9B20-AB536107D936}" dt="2024-11-16T13:01:05.861" v="2281" actId="14100"/>
          <ac:spMkLst>
            <pc:docMk/>
            <pc:sldMk cId="253149438" sldId="1778"/>
            <ac:spMk id="24" creationId="{E283CDB9-EFAD-1246-B6EC-2C66AA26484C}"/>
          </ac:spMkLst>
        </pc:spChg>
      </pc:sldChg>
      <pc:sldChg chg="modSp new mod">
        <pc:chgData name="HIDEO MATSUHARA" userId="e623672c9e5710a7" providerId="LiveId" clId="{C6698E51-608A-4BCE-9B20-AB536107D936}" dt="2024-11-16T13:20:40.563" v="3142" actId="207"/>
        <pc:sldMkLst>
          <pc:docMk/>
          <pc:sldMk cId="475518155" sldId="1779"/>
        </pc:sldMkLst>
        <pc:spChg chg="mod">
          <ac:chgData name="HIDEO MATSUHARA" userId="e623672c9e5710a7" providerId="LiveId" clId="{C6698E51-608A-4BCE-9B20-AB536107D936}" dt="2024-11-16T01:59:25.756" v="781" actId="20577"/>
          <ac:spMkLst>
            <pc:docMk/>
            <pc:sldMk cId="475518155" sldId="1779"/>
            <ac:spMk id="2" creationId="{34850184-14B3-29D4-0638-6BF6047F8A93}"/>
          </ac:spMkLst>
        </pc:spChg>
        <pc:spChg chg="mod">
          <ac:chgData name="HIDEO MATSUHARA" userId="e623672c9e5710a7" providerId="LiveId" clId="{C6698E51-608A-4BCE-9B20-AB536107D936}" dt="2024-11-16T13:20:40.563" v="3142" actId="207"/>
          <ac:spMkLst>
            <pc:docMk/>
            <pc:sldMk cId="475518155" sldId="1779"/>
            <ac:spMk id="3" creationId="{4BA59E77-795A-53CA-CB27-A35765BA295B}"/>
          </ac:spMkLst>
        </pc:spChg>
      </pc:sldChg>
      <pc:sldChg chg="add del">
        <pc:chgData name="HIDEO MATSUHARA" userId="e623672c9e5710a7" providerId="LiveId" clId="{C6698E51-608A-4BCE-9B20-AB536107D936}" dt="2024-11-16T01:23:43.240" v="445"/>
        <pc:sldMkLst>
          <pc:docMk/>
          <pc:sldMk cId="733666918" sldId="1779"/>
        </pc:sldMkLst>
      </pc:sldChg>
      <pc:sldChg chg="add">
        <pc:chgData name="HIDEO MATSUHARA" userId="e623672c9e5710a7" providerId="LiveId" clId="{C6698E51-608A-4BCE-9B20-AB536107D936}" dt="2024-11-16T02:04:18.358" v="790"/>
        <pc:sldMkLst>
          <pc:docMk/>
          <pc:sldMk cId="2353843425" sldId="1780"/>
        </pc:sldMkLst>
      </pc:sldChg>
      <pc:sldChg chg="add del">
        <pc:chgData name="HIDEO MATSUHARA" userId="e623672c9e5710a7" providerId="LiveId" clId="{C6698E51-608A-4BCE-9B20-AB536107D936}" dt="2024-11-16T02:04:53.120" v="794"/>
        <pc:sldMkLst>
          <pc:docMk/>
          <pc:sldMk cId="3981198115" sldId="1885"/>
        </pc:sldMkLst>
      </pc:sldChg>
      <pc:sldChg chg="addSp modSp new mod">
        <pc:chgData name="HIDEO MATSUHARA" userId="e623672c9e5710a7" providerId="LiveId" clId="{C6698E51-608A-4BCE-9B20-AB536107D936}" dt="2024-11-16T13:28:03.301" v="3581" actId="14100"/>
        <pc:sldMkLst>
          <pc:docMk/>
          <pc:sldMk cId="2745935433" sldId="1886"/>
        </pc:sldMkLst>
        <pc:spChg chg="mod">
          <ac:chgData name="HIDEO MATSUHARA" userId="e623672c9e5710a7" providerId="LiveId" clId="{C6698E51-608A-4BCE-9B20-AB536107D936}" dt="2024-11-16T13:26:52.231" v="3548" actId="14100"/>
          <ac:spMkLst>
            <pc:docMk/>
            <pc:sldMk cId="2745935433" sldId="1886"/>
            <ac:spMk id="2" creationId="{F7AFECF2-18C6-B3FC-E91F-9EBEE62A20E4}"/>
          </ac:spMkLst>
        </pc:spChg>
        <pc:spChg chg="mod">
          <ac:chgData name="HIDEO MATSUHARA" userId="e623672c9e5710a7" providerId="LiveId" clId="{C6698E51-608A-4BCE-9B20-AB536107D936}" dt="2024-11-16T13:27:24.270" v="3554" actId="14100"/>
          <ac:spMkLst>
            <pc:docMk/>
            <pc:sldMk cId="2745935433" sldId="1886"/>
            <ac:spMk id="3" creationId="{0C18712D-C1FB-5642-B384-DF7D139009D7}"/>
          </ac:spMkLst>
        </pc:spChg>
        <pc:spChg chg="add mod">
          <ac:chgData name="HIDEO MATSUHARA" userId="e623672c9e5710a7" providerId="LiveId" clId="{C6698E51-608A-4BCE-9B20-AB536107D936}" dt="2024-11-16T13:28:03.301" v="3581" actId="14100"/>
          <ac:spMkLst>
            <pc:docMk/>
            <pc:sldMk cId="2745935433" sldId="1886"/>
            <ac:spMk id="6" creationId="{45C6E9DB-6B9A-264C-972C-FBEB873B4F82}"/>
          </ac:spMkLst>
        </pc:spChg>
        <pc:picChg chg="add mod modCrop">
          <ac:chgData name="HIDEO MATSUHARA" userId="e623672c9e5710a7" providerId="LiveId" clId="{C6698E51-608A-4BCE-9B20-AB536107D936}" dt="2024-11-16T13:27:10.328" v="3551" actId="14100"/>
          <ac:picMkLst>
            <pc:docMk/>
            <pc:sldMk cId="2745935433" sldId="1886"/>
            <ac:picMk id="5" creationId="{761662BC-9FD4-F703-9440-BDFA907FB7F7}"/>
          </ac:picMkLst>
        </pc:picChg>
      </pc:sldChg>
      <pc:sldChg chg="add mod modShow">
        <pc:chgData name="HIDEO MATSUHARA" userId="e623672c9e5710a7" providerId="LiveId" clId="{C6698E51-608A-4BCE-9B20-AB536107D936}" dt="2024-11-16T13:41:10.852" v="4191" actId="729"/>
        <pc:sldMkLst>
          <pc:docMk/>
          <pc:sldMk cId="1523550652" sldId="18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219D7-16A8-D547-9DA3-D607D8A15918}" type="datetimeFigureOut">
              <a:rPr kumimoji="1" lang="ja-JP" altLang="en-US" smtClean="0"/>
              <a:t>2024/11/16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B18C8-EF20-D941-BC07-081B04FD38DD}" type="slidenum">
              <a:rPr kumimoji="1" lang="ja-JP" altLang="en-US" smtClean="0"/>
              <a:t>‹#›</a:t>
            </a:fld>
            <a:endParaRPr kumimoji="1" lang="ja-JP" altLang="en-US"/>
          </a:p>
        </p:txBody>
      </p:sp>
    </p:spTree>
    <p:extLst>
      <p:ext uri="{BB962C8B-B14F-4D97-AF65-F5344CB8AC3E}">
        <p14:creationId xmlns:p14="http://schemas.microsoft.com/office/powerpoint/2010/main" val="7235703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lectromagnetic_radia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wikipedia.org/wiki/Univers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Gamma_ra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HiZ</a:t>
            </a:r>
            <a:r>
              <a:rPr kumimoji="1" lang="en-US" altLang="ja-JP" dirty="0"/>
              <a:t>-GUNDAM is a space mission for both Time domain </a:t>
            </a:r>
            <a:r>
              <a:rPr kumimoji="1" lang="ja-JP" altLang="en-US" dirty="0"/>
              <a:t>＆ </a:t>
            </a:r>
            <a:r>
              <a:rPr kumimoji="1" lang="en-US" altLang="ja-JP" dirty="0"/>
              <a:t>Multi-messenger astronomy, like GW. </a:t>
            </a:r>
            <a:r>
              <a:rPr lang="en-US" altLang="ja-JP" dirty="0"/>
              <a:t>I would emphasize here that, this mission has very unique capability </a:t>
            </a:r>
            <a:r>
              <a:rPr kumimoji="1" lang="en-US" altLang="ja-JP" dirty="0"/>
              <a:t>for GRB in the early </a:t>
            </a:r>
            <a:r>
              <a:rPr kumimoji="1" lang="en-US" altLang="ja-JP" baseline="0" dirty="0"/>
              <a:t>Universe with its unique capability, which I will explain in the following</a:t>
            </a:r>
            <a:endParaRPr kumimoji="1" lang="ja-JP" altLang="en-US" baseline="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a:t>
            </a:fld>
            <a:endParaRPr kumimoji="1" lang="ja-JP" altLang="en-US"/>
          </a:p>
        </p:txBody>
      </p:sp>
    </p:spTree>
    <p:extLst>
      <p:ext uri="{BB962C8B-B14F-4D97-AF65-F5344CB8AC3E}">
        <p14:creationId xmlns:p14="http://schemas.microsoft.com/office/powerpoint/2010/main" val="214908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16</a:t>
            </a:fld>
            <a:endParaRPr kumimoji="1" lang="ja-JP" altLang="en-US"/>
          </a:p>
        </p:txBody>
      </p:sp>
    </p:spTree>
    <p:extLst>
      <p:ext uri="{BB962C8B-B14F-4D97-AF65-F5344CB8AC3E}">
        <p14:creationId xmlns:p14="http://schemas.microsoft.com/office/powerpoint/2010/main" val="411638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Gamma-ray bursts </a:t>
            </a:r>
            <a:r>
              <a:rPr kumimoji="1" lang="en-US" altLang="ja-JP" sz="1200" b="0" i="0" kern="1200" dirty="0">
                <a:solidFill>
                  <a:schemeClr val="tx1"/>
                </a:solidFill>
                <a:effectLst/>
                <a:latin typeface="+mn-lt"/>
                <a:ea typeface="+mn-ea"/>
                <a:cs typeface="+mn-cs"/>
              </a:rPr>
              <a:t>are extremely energetic </a:t>
            </a:r>
            <a:r>
              <a:rPr kumimoji="1" lang="en-US" altLang="ja-JP" sz="1200" b="0" i="0" kern="1200" dirty="0" err="1">
                <a:solidFill>
                  <a:schemeClr val="tx1"/>
                </a:solidFill>
                <a:effectLst/>
                <a:latin typeface="+mn-lt"/>
                <a:ea typeface="+mn-ea"/>
                <a:cs typeface="+mn-cs"/>
              </a:rPr>
              <a:t>exposions</a:t>
            </a:r>
            <a:r>
              <a:rPr kumimoji="1" lang="en-US" altLang="ja-JP" sz="1200" b="0" i="0" kern="1200" dirty="0">
                <a:solidFill>
                  <a:schemeClr val="tx1"/>
                </a:solidFill>
                <a:effectLst/>
                <a:latin typeface="+mn-lt"/>
                <a:ea typeface="+mn-ea"/>
                <a:cs typeface="+mn-cs"/>
              </a:rPr>
              <a:t> and they are the brightest and most energetic </a:t>
            </a:r>
            <a:r>
              <a:rPr kumimoji="1" lang="en-US" altLang="ja-JP" sz="1200" b="0" i="0" u="none" strike="noStrike" kern="1200" dirty="0">
                <a:solidFill>
                  <a:schemeClr val="tx1"/>
                </a:solidFill>
                <a:effectLst/>
                <a:latin typeface="+mn-lt"/>
                <a:ea typeface="+mn-ea"/>
                <a:cs typeface="+mn-cs"/>
                <a:hlinkClick r:id="rId3" tooltip="Electromagnetic radiation"/>
              </a:rPr>
              <a:t>electromagnetic</a:t>
            </a:r>
            <a:r>
              <a:rPr kumimoji="1" lang="en-US" altLang="ja-JP" sz="1200" b="0" i="0" kern="1200" dirty="0">
                <a:solidFill>
                  <a:schemeClr val="tx1"/>
                </a:solidFill>
                <a:effectLst/>
                <a:latin typeface="+mn-lt"/>
                <a:ea typeface="+mn-ea"/>
                <a:cs typeface="+mn-cs"/>
              </a:rPr>
              <a:t> events known to occur in the </a:t>
            </a:r>
            <a:r>
              <a:rPr kumimoji="1" lang="en-US" altLang="ja-JP" sz="1200" b="0" i="0" u="none" strike="noStrike" kern="1200" dirty="0">
                <a:solidFill>
                  <a:schemeClr val="tx1"/>
                </a:solidFill>
                <a:effectLst/>
                <a:latin typeface="+mn-lt"/>
                <a:ea typeface="+mn-ea"/>
                <a:cs typeface="+mn-cs"/>
                <a:hlinkClick r:id="rId4" tooltip="Universe"/>
              </a:rPr>
              <a:t>universe</a:t>
            </a:r>
            <a:r>
              <a:rPr kumimoji="1" lang="en-US" altLang="ja-JP"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There a re two type of GRBs. One is the long GRBs, which are the </a:t>
            </a:r>
            <a:r>
              <a:rPr lang="en-US" altLang="ja-JP" sz="1200" dirty="0"/>
              <a:t>Massive</a:t>
            </a:r>
            <a:r>
              <a:rPr lang="ja-JP" altLang="en-US" sz="1200"/>
              <a:t> </a:t>
            </a:r>
            <a:r>
              <a:rPr lang="en-US" altLang="ja-JP" sz="1200" dirty="0"/>
              <a:t>star</a:t>
            </a:r>
            <a:r>
              <a:rPr lang="ja-JP" altLang="en-US" sz="1200"/>
              <a:t> </a:t>
            </a:r>
            <a:r>
              <a:rPr lang="en-US" altLang="ja-JP" sz="1200" dirty="0"/>
              <a:t>explosions, </a:t>
            </a:r>
            <a:r>
              <a:rPr lang="en-US" altLang="ja-JP" sz="1200" dirty="0" err="1"/>
              <a:t>therefoe</a:t>
            </a:r>
            <a:r>
              <a:rPr lang="en-US" altLang="ja-JP" sz="1200" dirty="0"/>
              <a:t> we can explorer the </a:t>
            </a:r>
            <a:r>
              <a:rPr lang="en-US" altLang="ja-JP" sz="1200" dirty="0" err="1"/>
              <a:t>eary</a:t>
            </a:r>
            <a:r>
              <a:rPr lang="en-US" altLang="ja-JP" sz="1200" dirty="0"/>
              <a:t> universe at high-z by observing the long GRBs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other </a:t>
            </a:r>
            <a:r>
              <a:rPr lang="en-US" altLang="ja-JP" sz="1200" dirty="0" err="1"/>
              <a:t>tyoe</a:t>
            </a:r>
            <a:r>
              <a:rPr lang="en-US" altLang="ja-JP" sz="1200" dirty="0"/>
              <a:t> of GRBs is the short GRB, which caused by the NS-NS merger </a:t>
            </a:r>
            <a:r>
              <a:rPr lang="en-US" altLang="ja-JP" sz="1200" dirty="0" err="1"/>
              <a:t>eith</a:t>
            </a:r>
            <a:r>
              <a:rPr lang="en-US" altLang="ja-JP" sz="1200" dirty="0"/>
              <a:t> gravitational wave. Therefore, observing short-GRB is very important for the gravitational wave </a:t>
            </a:r>
            <a:r>
              <a:rPr lang="en-US" altLang="ja-JP" sz="1200" dirty="0" err="1"/>
              <a:t>astronomuy</a:t>
            </a:r>
            <a:r>
              <a:rPr lang="en-US" altLang="ja-JP" sz="1200" dirty="0"/>
              <a:t> </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41A08D81-D87B-49FF-A526-FDFD0F934359}" type="slidenum">
              <a:rPr kumimoji="1" lang="ja-JP" altLang="en-US" smtClean="0"/>
              <a:t>19</a:t>
            </a:fld>
            <a:endParaRPr kumimoji="1" lang="ja-JP" altLang="en-US"/>
          </a:p>
        </p:txBody>
      </p:sp>
    </p:spTree>
    <p:extLst>
      <p:ext uri="{BB962C8B-B14F-4D97-AF65-F5344CB8AC3E}">
        <p14:creationId xmlns:p14="http://schemas.microsoft.com/office/powerpoint/2010/main" val="276143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RIX-17: </a:t>
            </a:r>
            <a:r>
              <a:rPr kumimoji="1" lang="ja-JP" altLang="en-US"/>
              <a:t>黒と灰色のデータ</a:t>
            </a:r>
            <a:r>
              <a:rPr kumimoji="1" lang="en-US" altLang="ja-JP" dirty="0"/>
              <a:t> (Watanabe)</a:t>
            </a:r>
          </a:p>
          <a:p>
            <a:r>
              <a:rPr kumimoji="1" lang="en-US" altLang="ja-JP" dirty="0"/>
              <a:t>RIX-24: </a:t>
            </a:r>
            <a:r>
              <a:rPr kumimoji="1" lang="ja-JP" altLang="en-US"/>
              <a:t>図の意味がわからない</a:t>
            </a:r>
            <a:r>
              <a:rPr kumimoji="1" lang="en-US" altLang="ja-JP" dirty="0"/>
              <a:t> (Yamasaki)</a:t>
            </a:r>
          </a:p>
          <a:p>
            <a:r>
              <a:rPr kumimoji="1" lang="en-US" altLang="ja-JP" dirty="0"/>
              <a:t>RIX-53: </a:t>
            </a:r>
            <a:r>
              <a:rPr kumimoji="1" lang="ja-JP" altLang="en-US"/>
              <a:t>全ての</a:t>
            </a:r>
            <a:r>
              <a:rPr kumimoji="1" lang="en-US" altLang="ja-JP" dirty="0"/>
              <a:t>GRB</a:t>
            </a:r>
            <a:r>
              <a:rPr kumimoji="1" lang="ja-JP" altLang="en-US"/>
              <a:t>について描かれているのか</a:t>
            </a:r>
            <a:r>
              <a:rPr kumimoji="1" lang="en-US" altLang="ja-JP" dirty="0"/>
              <a:t> (</a:t>
            </a:r>
            <a:r>
              <a:rPr kumimoji="1" lang="en-US" altLang="ja-JP" dirty="0" err="1"/>
              <a:t>Ouchi</a:t>
            </a:r>
            <a:r>
              <a:rPr kumimoji="1" lang="en-US" altLang="ja-JP" dirty="0"/>
              <a:t>)</a:t>
            </a:r>
          </a:p>
          <a:p>
            <a:endParaRPr kumimoji="1" lang="en-US" altLang="ja-JP" dirty="0"/>
          </a:p>
          <a:p>
            <a:r>
              <a:rPr kumimoji="1" lang="ja-JP" altLang="en-US"/>
              <a:t>まず、この図は実際に観測されて距離も測定された</a:t>
            </a:r>
            <a:r>
              <a:rPr kumimoji="1" lang="en-US" altLang="ja-JP" dirty="0"/>
              <a:t>GRB</a:t>
            </a:r>
            <a:r>
              <a:rPr kumimoji="1" lang="ja-JP" altLang="en-US"/>
              <a:t>を用いて、もしそれらが</a:t>
            </a:r>
            <a:r>
              <a:rPr kumimoji="1" lang="en-US" altLang="ja-JP" dirty="0"/>
              <a:t>z=7</a:t>
            </a:r>
            <a:r>
              <a:rPr kumimoji="1" lang="ja-JP" altLang="en-US"/>
              <a:t>に存在したら</a:t>
            </a:r>
            <a:endParaRPr kumimoji="1" lang="en-US" altLang="ja-JP" dirty="0"/>
          </a:p>
          <a:p>
            <a:r>
              <a:rPr kumimoji="1" lang="ja-JP" altLang="en-US"/>
              <a:t>どのような光度曲線になるかを示したもので、距離が遠くなる効果、</a:t>
            </a:r>
            <a:r>
              <a:rPr kumimoji="1" lang="en-US" altLang="ja-JP" dirty="0"/>
              <a:t>time dilation, </a:t>
            </a:r>
            <a:r>
              <a:rPr kumimoji="1" lang="ja-JP" altLang="en-US"/>
              <a:t>波長依存性</a:t>
            </a:r>
            <a:r>
              <a:rPr kumimoji="1" lang="en-US" altLang="ja-JP" dirty="0"/>
              <a:t> </a:t>
            </a:r>
            <a:r>
              <a:rPr kumimoji="1" lang="en-US" altLang="ja-JP" dirty="0" err="1"/>
              <a:t>K^correction</a:t>
            </a:r>
            <a:endParaRPr kumimoji="1" lang="en-US" altLang="ja-JP" dirty="0"/>
          </a:p>
          <a:p>
            <a:r>
              <a:rPr kumimoji="1" lang="ja-JP" altLang="en-US"/>
              <a:t>を施して変換したもの。</a:t>
            </a:r>
            <a:endParaRPr kumimoji="1" lang="en-US" altLang="ja-JP" dirty="0"/>
          </a:p>
          <a:p>
            <a:r>
              <a:rPr kumimoji="1" lang="en-US" altLang="ja-JP" dirty="0" err="1"/>
              <a:t>Hiz</a:t>
            </a:r>
            <a:r>
              <a:rPr kumimoji="1" lang="en-US" altLang="ja-JP" dirty="0"/>
              <a:t>-GUNDAM</a:t>
            </a:r>
            <a:r>
              <a:rPr kumimoji="1" lang="ja-JP" altLang="en-US"/>
              <a:t>の望遠鏡と地上１</a:t>
            </a:r>
            <a:r>
              <a:rPr kumimoji="1" lang="en-US" altLang="ja-JP" dirty="0"/>
              <a:t>m</a:t>
            </a:r>
            <a:r>
              <a:rPr kumimoji="1" lang="ja-JP" altLang="en-US"/>
              <a:t>望遠鏡で検出できる割合を比較すると、</a:t>
            </a:r>
            <a:endParaRPr kumimoji="1" lang="en-US" altLang="ja-JP" dirty="0"/>
          </a:p>
          <a:p>
            <a:r>
              <a:rPr kumimoji="1" lang="ja-JP" altLang="en-US"/>
              <a:t>感度を換算しただけの場合は</a:t>
            </a:r>
            <a:r>
              <a:rPr kumimoji="1" lang="en-US" altLang="ja-JP" dirty="0"/>
              <a:t>6〜7</a:t>
            </a:r>
            <a:r>
              <a:rPr kumimoji="1" lang="ja-JP" altLang="en-US"/>
              <a:t>倍多く、</a:t>
            </a:r>
            <a:endParaRPr kumimoji="1" lang="en-US" altLang="ja-JP" dirty="0"/>
          </a:p>
          <a:p>
            <a:r>
              <a:rPr kumimoji="1" lang="ja-JP" altLang="en-US"/>
              <a:t>地上１ｍに近赤外線望遠鏡が付いていることは稀であることから、</a:t>
            </a:r>
            <a:endParaRPr kumimoji="1" lang="en-US" altLang="ja-JP" dirty="0"/>
          </a:p>
          <a:p>
            <a:r>
              <a:rPr kumimoji="1" lang="ja-JP" altLang="en-US"/>
              <a:t>それを含めると</a:t>
            </a:r>
            <a:r>
              <a:rPr kumimoji="1" lang="en-US" altLang="ja-JP" dirty="0"/>
              <a:t>20〜40</a:t>
            </a:r>
            <a:r>
              <a:rPr kumimoji="1" lang="ja-JP" altLang="en-US"/>
              <a:t>倍程度と考えられる。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90478">
              <a:defRPr/>
            </a:pPr>
            <a:fld id="{41A08D81-D87B-49FF-A526-FDFD0F934359}" type="slidenum">
              <a:rPr lang="ja-JP" altLang="en-US">
                <a:solidFill>
                  <a:prstClr val="black"/>
                </a:solidFill>
                <a:latin typeface="游ゴシック" panose="020F0502020204030204"/>
                <a:ea typeface="游ゴシック" panose="020B0400000000000000" pitchFamily="34" charset="-128"/>
              </a:rPr>
              <a:pPr defTabSz="990478">
                <a:defRPr/>
              </a:pPr>
              <a:t>23</a:t>
            </a:fld>
            <a:endParaRPr lang="ja-JP" altLang="en-US">
              <a:solidFill>
                <a:prstClr val="black"/>
              </a:solidFill>
              <a:latin typeface="游ゴシック" panose="020F0502020204030204"/>
              <a:ea typeface="游ゴシック" panose="020B0400000000000000" pitchFamily="34" charset="-128"/>
            </a:endParaRPr>
          </a:p>
        </p:txBody>
      </p:sp>
    </p:spTree>
    <p:extLst>
      <p:ext uri="{BB962C8B-B14F-4D97-AF65-F5344CB8AC3E}">
        <p14:creationId xmlns:p14="http://schemas.microsoft.com/office/powerpoint/2010/main" val="232317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Current situation of GRB follow-</a:t>
            </a:r>
            <a:r>
              <a:rPr lang="en-US" altLang="ja-JP" dirty="0"/>
              <a:t>ups is: </a:t>
            </a:r>
            <a:endParaRPr kumimoji="1" lang="ja-JP" altLang="en-US"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3</a:t>
            </a:fld>
            <a:endParaRPr kumimoji="1" lang="ja-JP" altLang="en-US"/>
          </a:p>
        </p:txBody>
      </p:sp>
    </p:spTree>
    <p:extLst>
      <p:ext uri="{BB962C8B-B14F-4D97-AF65-F5344CB8AC3E}">
        <p14:creationId xmlns:p14="http://schemas.microsoft.com/office/powerpoint/2010/main" val="226153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After an initial flash of </a:t>
            </a:r>
            <a:r>
              <a:rPr kumimoji="1" lang="en-US" altLang="ja-JP" sz="1200" b="0" i="0" u="none" strike="noStrike" kern="1200" dirty="0">
                <a:solidFill>
                  <a:schemeClr val="tx1"/>
                </a:solidFill>
                <a:effectLst/>
                <a:latin typeface="+mn-lt"/>
                <a:ea typeface="+mn-ea"/>
                <a:cs typeface="+mn-cs"/>
                <a:hlinkClick r:id="rId3" tooltip="Gamma ray"/>
              </a:rPr>
              <a:t>gamma rays</a:t>
            </a:r>
            <a:r>
              <a:rPr kumimoji="1" lang="en-US" altLang="ja-JP" sz="1200" b="0" i="0" kern="1200" dirty="0">
                <a:solidFill>
                  <a:schemeClr val="tx1"/>
                </a:solidFill>
                <a:effectLst/>
                <a:latin typeface="+mn-lt"/>
                <a:ea typeface="+mn-ea"/>
                <a:cs typeface="+mn-cs"/>
              </a:rPr>
              <a:t>, a longer-lived "afterglow" is usually emitted.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The brightness of this afterglow become darker with time, so quick follow-up observation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However, the ground based telescopes start to observe them after receiving the alert of GRB from satellites.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So there would be a time lag between finding GRB and starting the follow-up observation of GRB afterglow.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In addition, to observe GRB afterglow at high-redshift GRBs, near-infrared observation is important because optical light are absorbed by the neutral hydrogen.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0B152612-8465-9942-AC61-D5D2C361FA3D}" type="slidenum">
              <a:rPr kumimoji="1" lang="ja-JP" altLang="en-US" smtClean="0"/>
              <a:t>4</a:t>
            </a:fld>
            <a:endParaRPr kumimoji="1" lang="ja-JP" altLang="en-US"/>
          </a:p>
        </p:txBody>
      </p:sp>
    </p:spTree>
    <p:extLst>
      <p:ext uri="{BB962C8B-B14F-4D97-AF65-F5344CB8AC3E}">
        <p14:creationId xmlns:p14="http://schemas.microsoft.com/office/powerpoint/2010/main" val="542644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5</a:t>
            </a:fld>
            <a:endParaRPr kumimoji="1" lang="ja-JP" altLang="en-US"/>
          </a:p>
        </p:txBody>
      </p:sp>
    </p:spTree>
    <p:extLst>
      <p:ext uri="{BB962C8B-B14F-4D97-AF65-F5344CB8AC3E}">
        <p14:creationId xmlns:p14="http://schemas.microsoft.com/office/powerpoint/2010/main" val="243812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8</a:t>
            </a:fld>
            <a:endParaRPr kumimoji="1" lang="ja-JP" altLang="en-US"/>
          </a:p>
        </p:txBody>
      </p:sp>
    </p:spTree>
    <p:extLst>
      <p:ext uri="{BB962C8B-B14F-4D97-AF65-F5344CB8AC3E}">
        <p14:creationId xmlns:p14="http://schemas.microsoft.com/office/powerpoint/2010/main" val="377671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20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0D000-F907-3E46-B96C-ACEF73C340C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5078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Here I will show the mission instruments, one is Wide</a:t>
            </a:r>
            <a:r>
              <a:rPr kumimoji="1" lang="ja-JP" altLang="en-US" sz="1100" dirty="0"/>
              <a:t>　</a:t>
            </a:r>
            <a:r>
              <a:rPr kumimoji="1" lang="en-US" altLang="ja-JP" sz="1100" dirty="0"/>
              <a:t>Field X-ray monitor, and the another is a near-IR telescope.</a:t>
            </a:r>
          </a:p>
          <a:p>
            <a:r>
              <a:rPr lang="en-US" altLang="ja-JP" sz="1100" dirty="0"/>
              <a:t>The X ray monitor consists of 16 modules of Lobster-Eye Optics and </a:t>
            </a:r>
            <a:r>
              <a:rPr lang="en-US" altLang="ja-JP" sz="1100" dirty="0" err="1"/>
              <a:t>pnCCD</a:t>
            </a:r>
            <a:r>
              <a:rPr lang="en-US" altLang="ja-JP" sz="1100" dirty="0"/>
              <a:t> focal plane detectors, monitoring 0.5 str simultaneously.</a:t>
            </a:r>
          </a:p>
          <a:p>
            <a:r>
              <a:rPr kumimoji="1" lang="en-US" altLang="ja-JP" sz="1100" dirty="0"/>
              <a:t>The NIR telescope is a small</a:t>
            </a:r>
            <a:r>
              <a:rPr lang="en-US" altLang="ja-JP" sz="1100" dirty="0"/>
              <a:t>, 30 cm diameter offset Gregorian telescope, with two focal plane arrays covering 5 photometric bands. Although small diameter telescope, thanks to very low </a:t>
            </a:r>
            <a:r>
              <a:rPr lang="en-US" altLang="ja-JP" sz="1100" dirty="0" err="1"/>
              <a:t>backgropund</a:t>
            </a:r>
            <a:r>
              <a:rPr lang="en-US" altLang="ja-JP" sz="1100" dirty="0"/>
              <a:t>, the sensitivity is as good as the 2-3 m class telescope in the ground.</a:t>
            </a:r>
            <a:r>
              <a:rPr kumimoji="1" lang="en-US" altLang="ja-JP" sz="1100" dirty="0"/>
              <a:t> </a:t>
            </a:r>
            <a:endParaRPr kumimoji="1" lang="ja-JP" altLang="en-US" sz="110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10</a:t>
            </a:fld>
            <a:endParaRPr kumimoji="1" lang="ja-JP" altLang="en-US"/>
          </a:p>
        </p:txBody>
      </p:sp>
    </p:spTree>
    <p:extLst>
      <p:ext uri="{BB962C8B-B14F-4D97-AF65-F5344CB8AC3E}">
        <p14:creationId xmlns:p14="http://schemas.microsoft.com/office/powerpoint/2010/main" val="46746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baseline="-25000" dirty="0"/>
              <a:t>We survived the down-selection </a:t>
            </a:r>
            <a:r>
              <a:rPr kumimoji="1" lang="en-US" altLang="ja-JP" sz="2000" baseline="-25000" dirty="0" err="1"/>
              <a:t>eview</a:t>
            </a:r>
            <a:r>
              <a:rPr kumimoji="1" lang="en-US" altLang="ja-JP" sz="2000" baseline="-25000" dirty="0"/>
              <a:t>  this year , however</a:t>
            </a:r>
          </a:p>
          <a:p>
            <a:endParaRPr lang="en-US" altLang="ja-JP" sz="2000" baseline="-25000" dirty="0"/>
          </a:p>
          <a:p>
            <a:r>
              <a:rPr lang="en-US" altLang="ja-JP" sz="2000" dirty="0"/>
              <a:t>due to serious problems in human resources in both ISAS, JAXA and the industries in charge of  spacecraft system</a:t>
            </a:r>
            <a:endParaRPr kumimoji="1" lang="ja-JP" altLang="en-US" sz="2000" baseline="-2500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12</a:t>
            </a:fld>
            <a:endParaRPr kumimoji="1" lang="ja-JP" altLang="en-US"/>
          </a:p>
        </p:txBody>
      </p:sp>
    </p:spTree>
    <p:extLst>
      <p:ext uri="{BB962C8B-B14F-4D97-AF65-F5344CB8AC3E}">
        <p14:creationId xmlns:p14="http://schemas.microsoft.com/office/powerpoint/2010/main" val="82041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We are planning to use </a:t>
            </a:r>
            <a:r>
              <a:rPr lang="en-US" altLang="ja-JP" dirty="0"/>
              <a:t>Teledyne </a:t>
            </a:r>
            <a:r>
              <a:rPr kumimoji="1" lang="en-US" altLang="ja-JP" dirty="0"/>
              <a:t>H1RG for </a:t>
            </a:r>
            <a:r>
              <a:rPr kumimoji="1" lang="en-US" altLang="ja-JP" dirty="0" err="1"/>
              <a:t>HiZ</a:t>
            </a:r>
            <a:r>
              <a:rPr kumimoji="1" lang="en-US" altLang="ja-JP" dirty="0"/>
              <a:t>-GUNDAM mission.</a:t>
            </a:r>
          </a:p>
          <a:p>
            <a:r>
              <a:rPr kumimoji="1" lang="en-US" altLang="ja-JP" dirty="0"/>
              <a:t>To </a:t>
            </a:r>
            <a:r>
              <a:rPr kumimoji="1" lang="en-US" altLang="ja-JP" dirty="0" err="1"/>
              <a:t>obtaine</a:t>
            </a:r>
            <a:r>
              <a:rPr kumimoji="1" lang="en-US" altLang="ja-JP" dirty="0"/>
              <a:t> a good sensitivity, dark current needs to be low, and it depends on the temperature of the detector.</a:t>
            </a:r>
          </a:p>
          <a:p>
            <a:r>
              <a:rPr kumimoji="1" lang="en-US" altLang="ja-JP" dirty="0"/>
              <a:t>In our </a:t>
            </a:r>
            <a:r>
              <a:rPr kumimoji="1" lang="en-US" altLang="ja-JP" dirty="0" err="1"/>
              <a:t>currucuration</a:t>
            </a:r>
            <a:r>
              <a:rPr kumimoji="1" lang="en-US" altLang="ja-JP" dirty="0"/>
              <a:t>, the detector need to be lower than 150K for channel 2 , and lower than 120 K for channel 3 and 4.</a:t>
            </a:r>
          </a:p>
          <a:p>
            <a:r>
              <a:rPr kumimoji="1" lang="en-US" altLang="ja-JP" dirty="0"/>
              <a:t>It is difficult to obtain such a low </a:t>
            </a:r>
            <a:r>
              <a:rPr kumimoji="1" lang="en-US" altLang="ja-JP" dirty="0" err="1"/>
              <a:t>temoerarute</a:t>
            </a:r>
            <a:r>
              <a:rPr kumimoji="1" lang="en-US" altLang="ja-JP" dirty="0"/>
              <a:t> only by </a:t>
            </a:r>
            <a:r>
              <a:rPr kumimoji="1" lang="en-US" altLang="ja-JP" dirty="0" err="1"/>
              <a:t>radation</a:t>
            </a:r>
            <a:r>
              <a:rPr kumimoji="1" lang="en-US" altLang="ja-JP" dirty="0"/>
              <a:t> cooling, so a mechanical cooler is required.</a:t>
            </a:r>
          </a:p>
          <a:p>
            <a:endParaRPr kumimoji="1" lang="ja-JP" altLang="en-US"/>
          </a:p>
        </p:txBody>
      </p:sp>
      <p:sp>
        <p:nvSpPr>
          <p:cNvPr id="4" name="スライド番号プレースホルダー 3"/>
          <p:cNvSpPr>
            <a:spLocks noGrp="1"/>
          </p:cNvSpPr>
          <p:nvPr>
            <p:ph type="sldNum" sz="quarter" idx="5"/>
          </p:nvPr>
        </p:nvSpPr>
        <p:spPr/>
        <p:txBody>
          <a:bodyPr/>
          <a:lstStyle/>
          <a:p>
            <a:fld id="{A59BC714-3368-3D40-BB82-A7D3E66842B9}" type="slidenum">
              <a:rPr kumimoji="1" lang="ja-JP" altLang="en-US" smtClean="0"/>
              <a:t>14</a:t>
            </a:fld>
            <a:endParaRPr kumimoji="1" lang="ja-JP" altLang="en-US"/>
          </a:p>
        </p:txBody>
      </p:sp>
    </p:spTree>
    <p:extLst>
      <p:ext uri="{BB962C8B-B14F-4D97-AF65-F5344CB8AC3E}">
        <p14:creationId xmlns:p14="http://schemas.microsoft.com/office/powerpoint/2010/main" val="78559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0956F-4876-AC00-5E0D-D1306BD6A29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9874CA7-AE4E-B63D-B2CD-9A2C0B1A3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94850F1-744A-D5AF-9F8C-1CC5D7FF676A}"/>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36411C8C-F57B-A17B-6CBA-CBF5EA56C9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19EA6-C2DB-ED90-6C49-DB171D0136F3}"/>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384472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03467-1904-C6DD-2054-4EDA5B705D2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DABEA6-0CF9-C3B8-3932-55EABA48E5C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09178F-E59B-F927-2859-A9AA40F0A0E1}"/>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AB72A1FE-7623-42EA-D459-8D90947927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421C78-AC2D-AD3F-0F21-B07D7106483A}"/>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1989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9718C78-C05E-4285-7D34-2959C26769E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BBD2F9-A934-28A1-DAE9-49ADC533723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097F43-79D6-9D65-1195-3F87790DD196}"/>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ADC7042D-AB65-CAA2-2E36-28C0514E8B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22C7B8-DCB4-9F14-88F1-1D280E219C2E}"/>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159923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D666DBB-D3A4-4949-AF1D-34D76B25CAAA}" type="datetime1">
              <a:rPr kumimoji="1" lang="ja-JP" altLang="en-US" smtClean="0"/>
              <a:t>2024/11/16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972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E24E674-63D4-4F05-BDE2-5CE22B5E5EC0}" type="datetime1">
              <a:rPr kumimoji="1" lang="ja-JP" altLang="en-US" smtClean="0"/>
              <a:t>2024/11/16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22730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2093821-0B2B-4288-B67B-44E0A2FFD911}" type="datetime1">
              <a:rPr kumimoji="1" lang="ja-JP" altLang="en-US" smtClean="0"/>
              <a:t>2024/11/16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231095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75BDADF-9B08-458C-AF03-210F1E711661}" type="datetime1">
              <a:rPr kumimoji="1" lang="ja-JP" altLang="en-US" smtClean="0"/>
              <a:t>2024/11/16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1648797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5CF89AE-E5F1-45F1-8C5A-1253B3E489C6}" type="datetime1">
              <a:rPr kumimoji="1" lang="ja-JP" altLang="en-US" smtClean="0"/>
              <a:t>2024/11/16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244176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62F12B2-4669-4E76-B311-0DFB00C5AA53}" type="datetime1">
              <a:rPr kumimoji="1" lang="ja-JP" altLang="en-US" smtClean="0"/>
              <a:t>2024/11/16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797778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6D101F6-8231-46EC-8C3C-81C5B631E769}" type="datetime1">
              <a:rPr kumimoji="1" lang="ja-JP" altLang="en-US" smtClean="0"/>
              <a:t>2024/11/16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1980189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99DEF45-47B3-4589-860F-4F49FCAD4B46}" type="datetime1">
              <a:rPr kumimoji="1" lang="ja-JP" altLang="en-US" smtClean="0"/>
              <a:t>2024/11/16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13876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7A6EB3-EB70-B430-6B7C-14E3AEEE422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587D7E-BD17-8B2F-223E-AA31F7E775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1B6CDE-CF85-45AE-88AE-F9909F260B45}"/>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29ED1817-39B8-CE8B-8C8F-493A5FBDF3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B6B714-E05B-4805-F1C9-5CD9ADDECD41}"/>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253931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A2C22EB-7FF0-4A77-B2FE-284D1CC06BD2}" type="datetime1">
              <a:rPr kumimoji="1" lang="ja-JP" altLang="en-US" smtClean="0"/>
              <a:t>2024/11/16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3051416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F4DD821-F5B9-4066-BFCD-061ACC3E200D}" type="datetime1">
              <a:rPr kumimoji="1" lang="ja-JP" altLang="en-US" smtClean="0"/>
              <a:t>2024/11/16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02181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FEFF26D-E350-4BCA-89ED-603C387A889A}" type="datetime1">
              <a:rPr kumimoji="1" lang="ja-JP" altLang="en-US" smtClean="0"/>
              <a:t>2024/11/16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103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549A7A-4C62-7CBB-0809-F72DF39F1A4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CE3E2AF-2E4A-BA01-D001-D581213EA8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7EB1F4-5493-4211-DB3E-2606B23B5052}"/>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E8871F45-6AD5-5D44-3297-221E3B809F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207B8A-AB50-03E3-7850-7AFEA282751E}"/>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32918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CEB37-7256-2838-4B33-EBF30EB9FE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D42F5C-4237-7D5A-7CF7-D6056A8D8D0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768566-A0EC-01F6-DC2E-450CAC5E8C9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4DAA37B-FB07-A2ED-09AC-3D75BC725621}"/>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6" name="フッター プレースホルダー 5">
            <a:extLst>
              <a:ext uri="{FF2B5EF4-FFF2-40B4-BE49-F238E27FC236}">
                <a16:creationId xmlns:a16="http://schemas.microsoft.com/office/drawing/2014/main" id="{2FC935DD-46C6-DDD8-39E6-AB2287EB5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5E131C-B2C8-9414-CDF0-98F9DD86C424}"/>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60721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123A6-5E00-458C-A46F-8B9113ED809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D5FFBA-26C1-5DA2-91BD-0C9D0CB8C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4B5A3FF-FB65-4766-0AD3-4F355FD0EC8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8267BA2-1A11-3B19-6B76-EAB37A5FC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56FFCC-482F-85A0-FBC6-CE968D7C7FA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D8C7E2F-3E5D-0C3B-5DE7-87D14F20D3B8}"/>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8" name="フッター プレースホルダー 7">
            <a:extLst>
              <a:ext uri="{FF2B5EF4-FFF2-40B4-BE49-F238E27FC236}">
                <a16:creationId xmlns:a16="http://schemas.microsoft.com/office/drawing/2014/main" id="{EF73920D-7FC5-F92F-27BA-DF2F554B11B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8E6E028-987C-C0BA-412D-07C81FBEC9D4}"/>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01206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03EBAF-420A-6698-4886-31B49F513D0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7E090E9-F865-821A-0B8E-4D1CD811AA97}"/>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4" name="フッター プレースホルダー 3">
            <a:extLst>
              <a:ext uri="{FF2B5EF4-FFF2-40B4-BE49-F238E27FC236}">
                <a16:creationId xmlns:a16="http://schemas.microsoft.com/office/drawing/2014/main" id="{9B9C9D63-41BD-F0A4-134C-1AC1030AB43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FC25FC-6F00-DBA5-DD72-8223FC0F19B6}"/>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14366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2479E75-7F03-AA91-7A8E-D20057E557A4}"/>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3" name="フッター プレースホルダー 2">
            <a:extLst>
              <a:ext uri="{FF2B5EF4-FFF2-40B4-BE49-F238E27FC236}">
                <a16:creationId xmlns:a16="http://schemas.microsoft.com/office/drawing/2014/main" id="{5ED81913-628B-8B3C-2F2B-10751DCFB6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E8E4D2-FBDE-1549-BE14-68868CC07A7C}"/>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87358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001686-B47A-29CA-588E-2811EAD229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000E26-1409-F3D1-C140-557690D1C6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1164BD7-0228-45A5-005A-58B2DCBBF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58106C4-F05F-9D33-77FE-4A4949318A47}"/>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6" name="フッター プレースホルダー 5">
            <a:extLst>
              <a:ext uri="{FF2B5EF4-FFF2-40B4-BE49-F238E27FC236}">
                <a16:creationId xmlns:a16="http://schemas.microsoft.com/office/drawing/2014/main" id="{C4CFB2BF-6F26-28B8-5F07-BAFF7F0E8F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94B2432-67B7-DAC0-3460-68B75F3F9EA1}"/>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58535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10219-1384-4309-E522-B9562A021C7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6004784-C12D-38F2-55B8-2C67D5F43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84C665-05AC-1ECC-2CD1-7E99CB356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5BA135-FFDE-6949-07BB-EA758C6026FF}"/>
              </a:ext>
            </a:extLst>
          </p:cNvPr>
          <p:cNvSpPr>
            <a:spLocks noGrp="1"/>
          </p:cNvSpPr>
          <p:nvPr>
            <p:ph type="dt" sz="half" idx="10"/>
          </p:nvPr>
        </p:nvSpPr>
        <p:spPr/>
        <p:txBody>
          <a:bodyPr/>
          <a:lstStyle/>
          <a:p>
            <a:fld id="{DC2FC904-EA46-8E42-834B-03EC12C9B18A}" type="datetimeFigureOut">
              <a:rPr kumimoji="1" lang="ja-JP" altLang="en-US" smtClean="0"/>
              <a:t>2024/11/16</a:t>
            </a:fld>
            <a:endParaRPr kumimoji="1" lang="ja-JP" altLang="en-US"/>
          </a:p>
        </p:txBody>
      </p:sp>
      <p:sp>
        <p:nvSpPr>
          <p:cNvPr id="6" name="フッター プレースホルダー 5">
            <a:extLst>
              <a:ext uri="{FF2B5EF4-FFF2-40B4-BE49-F238E27FC236}">
                <a16:creationId xmlns:a16="http://schemas.microsoft.com/office/drawing/2014/main" id="{FBC2D154-E492-EDF2-04CB-43A3E1E812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2E2943-26D4-E8E3-0C2C-F9FC66E00D1A}"/>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15822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F1C3F28-1F21-D2F9-B327-1762C81B5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768F2-0E0F-90E7-A3B9-A4B242AFF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DD491B-A991-AC2F-022E-FE6F5CE3A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C904-EA46-8E42-834B-03EC12C9B18A}" type="datetimeFigureOut">
              <a:rPr kumimoji="1" lang="ja-JP" altLang="en-US" smtClean="0"/>
              <a:t>2024/11/16</a:t>
            </a:fld>
            <a:endParaRPr kumimoji="1" lang="ja-JP" altLang="en-US"/>
          </a:p>
        </p:txBody>
      </p:sp>
      <p:sp>
        <p:nvSpPr>
          <p:cNvPr id="5" name="フッター プレースホルダー 4">
            <a:extLst>
              <a:ext uri="{FF2B5EF4-FFF2-40B4-BE49-F238E27FC236}">
                <a16:creationId xmlns:a16="http://schemas.microsoft.com/office/drawing/2014/main" id="{29738D9F-EB1F-503E-A66A-12676FA28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B4690F5-0966-272C-1BC4-3BD82D98D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56988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61B05-863C-48D2-83CB-A888F01DB2CA}" type="datetime1">
              <a:rPr kumimoji="1" lang="ja-JP" altLang="en-US" smtClean="0"/>
              <a:t>2024/11/16</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3512645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1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12"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tiff"/><Relationship Id="rId11" Type="http://schemas.openxmlformats.org/officeDocument/2006/relationships/image" Target="../media/image26.tiff"/><Relationship Id="rId5" Type="http://schemas.openxmlformats.org/officeDocument/2006/relationships/image" Target="../media/image20.tiff"/><Relationship Id="rId10" Type="http://schemas.openxmlformats.org/officeDocument/2006/relationships/image" Target="../media/image25.tiff"/><Relationship Id="rId4" Type="http://schemas.openxmlformats.org/officeDocument/2006/relationships/image" Target="../media/image19.tiff"/><Relationship Id="rId9"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313E50-313D-958A-94BA-5D72935B0092}"/>
              </a:ext>
            </a:extLst>
          </p:cNvPr>
          <p:cNvSpPr>
            <a:spLocks noGrp="1"/>
          </p:cNvSpPr>
          <p:nvPr>
            <p:ph type="ctrTitle"/>
          </p:nvPr>
        </p:nvSpPr>
        <p:spPr>
          <a:xfrm>
            <a:off x="0" y="1573322"/>
            <a:ext cx="12192000" cy="1544444"/>
          </a:xfrm>
        </p:spPr>
        <p:txBody>
          <a:bodyPr>
            <a:normAutofit/>
          </a:bodyPr>
          <a:lstStyle/>
          <a:p>
            <a:r>
              <a:rPr kumimoji="1" lang="en-US" altLang="ja-JP" sz="4400" dirty="0"/>
              <a:t>Visible and Near-IR Telescope onboard </a:t>
            </a:r>
            <a:br>
              <a:rPr kumimoji="1" lang="en-US" altLang="ja-JP" sz="4400" dirty="0"/>
            </a:br>
            <a:r>
              <a:rPr kumimoji="1" lang="en-US" altLang="ja-JP" sz="4400" dirty="0" err="1"/>
              <a:t>HiZ</a:t>
            </a:r>
            <a:r>
              <a:rPr kumimoji="1" lang="en-US" altLang="ja-JP" sz="4400" dirty="0"/>
              <a:t>-GUNDAM</a:t>
            </a:r>
            <a:endParaRPr kumimoji="1" lang="ja-JP" altLang="en-US" sz="4400" dirty="0"/>
          </a:p>
        </p:txBody>
      </p:sp>
      <p:sp>
        <p:nvSpPr>
          <p:cNvPr id="3" name="字幕 2">
            <a:extLst>
              <a:ext uri="{FF2B5EF4-FFF2-40B4-BE49-F238E27FC236}">
                <a16:creationId xmlns:a16="http://schemas.microsoft.com/office/drawing/2014/main" id="{1413F979-2090-9230-214E-25A7AD2A53F3}"/>
              </a:ext>
            </a:extLst>
          </p:cNvPr>
          <p:cNvSpPr>
            <a:spLocks noGrp="1"/>
          </p:cNvSpPr>
          <p:nvPr>
            <p:ph type="subTitle" idx="1"/>
          </p:nvPr>
        </p:nvSpPr>
        <p:spPr>
          <a:xfrm>
            <a:off x="258336" y="4285227"/>
            <a:ext cx="11296185" cy="2381044"/>
          </a:xfrm>
        </p:spPr>
        <p:txBody>
          <a:bodyPr>
            <a:normAutofit/>
          </a:bodyPr>
          <a:lstStyle/>
          <a:p>
            <a:r>
              <a:rPr lang="en-US" altLang="ja-JP" dirty="0"/>
              <a:t>Kohji</a:t>
            </a:r>
            <a:r>
              <a:rPr lang="ja-JP" altLang="en-US" dirty="0"/>
              <a:t> </a:t>
            </a:r>
            <a:r>
              <a:rPr lang="en-US" altLang="ja-JP" dirty="0"/>
              <a:t>Tsumura, Akihiro </a:t>
            </a:r>
            <a:r>
              <a:rPr lang="en-US" altLang="ja-JP" dirty="0" err="1"/>
              <a:t>Miyasaka</a:t>
            </a:r>
            <a:r>
              <a:rPr lang="en-US" altLang="ja-JP" dirty="0"/>
              <a:t> (Tokyo City Univ.), </a:t>
            </a:r>
            <a:r>
              <a:rPr lang="en-US" altLang="ja-JP" b="1" dirty="0"/>
              <a:t>Hideo Matsuhara</a:t>
            </a:r>
            <a:r>
              <a:rPr lang="en-US" altLang="ja-JP" dirty="0"/>
              <a:t>, Akihiro Doi, Keisuke Shinozaki (ISAS, JAXA), Shuji Matsuura (</a:t>
            </a:r>
            <a:r>
              <a:rPr lang="en-US" altLang="ja-JP" dirty="0" err="1"/>
              <a:t>Kwansei</a:t>
            </a:r>
            <a:r>
              <a:rPr lang="en-US" altLang="ja-JP" dirty="0"/>
              <a:t> </a:t>
            </a:r>
            <a:r>
              <a:rPr lang="en-US" altLang="ja-JP" dirty="0" err="1"/>
              <a:t>Gakuin</a:t>
            </a:r>
            <a:r>
              <a:rPr lang="en-US" altLang="ja-JP" dirty="0"/>
              <a:t> Univ.), Koji Kawabata (Hiroshima Univ.), Hiroshi </a:t>
            </a:r>
            <a:r>
              <a:rPr lang="en-US" altLang="ja-JP" dirty="0" err="1"/>
              <a:t>Akitaya</a:t>
            </a:r>
            <a:r>
              <a:rPr lang="en-US" altLang="ja-JP" dirty="0"/>
              <a:t> (</a:t>
            </a:r>
            <a:r>
              <a:rPr lang="en-US" altLang="ja-JP" b="0" i="0" dirty="0">
                <a:solidFill>
                  <a:srgbClr val="666666"/>
                </a:solidFill>
                <a:effectLst/>
                <a:latin typeface="Roboto" panose="02000000000000000000" pitchFamily="2" charset="0"/>
              </a:rPr>
              <a:t>Chiba Institute of Technology</a:t>
            </a:r>
            <a:r>
              <a:rPr lang="en-US" altLang="ja-JP" dirty="0"/>
              <a:t>), Daisuke </a:t>
            </a:r>
            <a:r>
              <a:rPr lang="en-US" altLang="ja-JP" dirty="0" err="1"/>
              <a:t>Yonetoku</a:t>
            </a:r>
            <a:r>
              <a:rPr lang="en-US" altLang="ja-JP" dirty="0"/>
              <a:t> (Kanazawa Univ.)  </a:t>
            </a:r>
            <a:r>
              <a:rPr lang="en-US" altLang="ja-JP" dirty="0" err="1"/>
              <a:t>HiZ</a:t>
            </a:r>
            <a:r>
              <a:rPr lang="en-US" altLang="ja-JP" dirty="0"/>
              <a:t>-GUNDAM team </a:t>
            </a:r>
          </a:p>
          <a:p>
            <a:pPr>
              <a:tabLst>
                <a:tab pos="7078663" algn="l"/>
              </a:tabLst>
            </a:pPr>
            <a:r>
              <a:rPr kumimoji="1" lang="en-US" altLang="ja-JP" dirty="0"/>
              <a:t>The second annual conference of Transformative Research Areas (A), “</a:t>
            </a:r>
            <a:r>
              <a:rPr kumimoji="1" lang="en-US" altLang="ja-JP" dirty="0" err="1"/>
              <a:t>Multimessenger</a:t>
            </a:r>
            <a:r>
              <a:rPr kumimoji="1" lang="en-US" altLang="ja-JP" dirty="0"/>
              <a:t> Astrophysics” 18-20 Nov. 2024</a:t>
            </a:r>
          </a:p>
          <a:p>
            <a:endParaRPr kumimoji="1" lang="en-US" altLang="ja-JP" dirty="0"/>
          </a:p>
        </p:txBody>
      </p:sp>
    </p:spTree>
    <p:extLst>
      <p:ext uri="{BB962C8B-B14F-4D97-AF65-F5344CB8AC3E}">
        <p14:creationId xmlns:p14="http://schemas.microsoft.com/office/powerpoint/2010/main" val="4152639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CB5968E-746B-5018-91F3-2C13ED68D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9243">
            <a:off x="3714829" y="-46653"/>
            <a:ext cx="3973010" cy="2153808"/>
          </a:xfrm>
          <a:prstGeom prst="rect">
            <a:avLst/>
          </a:prstGeom>
        </p:spPr>
      </p:pic>
      <p:grpSp>
        <p:nvGrpSpPr>
          <p:cNvPr id="2" name="object 2"/>
          <p:cNvGrpSpPr/>
          <p:nvPr/>
        </p:nvGrpSpPr>
        <p:grpSpPr>
          <a:xfrm>
            <a:off x="2149836" y="1345107"/>
            <a:ext cx="2799671" cy="2926732"/>
            <a:chOff x="1103739" y="930986"/>
            <a:chExt cx="3274060" cy="3422650"/>
          </a:xfrm>
        </p:grpSpPr>
        <p:pic>
          <p:nvPicPr>
            <p:cNvPr id="3" name="object 3"/>
            <p:cNvPicPr/>
            <p:nvPr/>
          </p:nvPicPr>
          <p:blipFill>
            <a:blip r:embed="rId4" cstate="print"/>
            <a:stretch>
              <a:fillRect/>
            </a:stretch>
          </p:blipFill>
          <p:spPr>
            <a:xfrm>
              <a:off x="1103739" y="930986"/>
              <a:ext cx="3273786" cy="2720774"/>
            </a:xfrm>
            <a:prstGeom prst="rect">
              <a:avLst/>
            </a:prstGeom>
          </p:spPr>
        </p:pic>
        <p:pic>
          <p:nvPicPr>
            <p:cNvPr id="4" name="object 4"/>
            <p:cNvPicPr/>
            <p:nvPr/>
          </p:nvPicPr>
          <p:blipFill>
            <a:blip r:embed="rId5" cstate="print"/>
            <a:stretch>
              <a:fillRect/>
            </a:stretch>
          </p:blipFill>
          <p:spPr>
            <a:xfrm>
              <a:off x="2137525" y="3258776"/>
              <a:ext cx="1095057" cy="1094576"/>
            </a:xfrm>
            <a:prstGeom prst="rect">
              <a:avLst/>
            </a:prstGeom>
          </p:spPr>
        </p:pic>
      </p:grpSp>
      <p:sp>
        <p:nvSpPr>
          <p:cNvPr id="5" name="object 5"/>
          <p:cNvSpPr txBox="1"/>
          <p:nvPr/>
        </p:nvSpPr>
        <p:spPr>
          <a:xfrm>
            <a:off x="9564792" y="6360876"/>
            <a:ext cx="71675" cy="166712"/>
          </a:xfrm>
          <a:prstGeom prst="rect">
            <a:avLst/>
          </a:prstGeom>
        </p:spPr>
        <p:txBody>
          <a:bodyPr vert="horz" wrap="square" lIns="0" tIns="0" rIns="0" bIns="0" rtlCol="0">
            <a:spAutoFit/>
          </a:bodyPr>
          <a:lstStyle/>
          <a:p>
            <a:pPr defTabSz="781903">
              <a:lnSpc>
                <a:spcPts val="1278"/>
              </a:lnSpc>
            </a:pPr>
            <a:r>
              <a:rPr kumimoji="0" sz="1112" kern="0" dirty="0">
                <a:solidFill>
                  <a:srgbClr val="898989"/>
                </a:solidFill>
                <a:latin typeface="Calibri"/>
                <a:cs typeface="Calibri"/>
              </a:rPr>
              <a:t>3</a:t>
            </a:r>
            <a:endParaRPr kumimoji="0" sz="1112" kern="0">
              <a:solidFill>
                <a:sysClr val="windowText" lastClr="000000"/>
              </a:solidFill>
              <a:latin typeface="Calibri"/>
              <a:cs typeface="Calibri"/>
            </a:endParaRPr>
          </a:p>
        </p:txBody>
      </p:sp>
      <p:sp>
        <p:nvSpPr>
          <p:cNvPr id="6" name="object 6"/>
          <p:cNvSpPr txBox="1">
            <a:spLocks noGrp="1"/>
          </p:cNvSpPr>
          <p:nvPr>
            <p:ph type="title"/>
          </p:nvPr>
        </p:nvSpPr>
        <p:spPr>
          <a:xfrm>
            <a:off x="1112363" y="188161"/>
            <a:ext cx="3121279" cy="420164"/>
          </a:xfrm>
          <a:prstGeom prst="rect">
            <a:avLst/>
          </a:prstGeom>
          <a:ln w="10036">
            <a:noFill/>
          </a:ln>
        </p:spPr>
        <p:txBody>
          <a:bodyPr vert="horz" wrap="square" lIns="0" tIns="29322" rIns="0" bIns="0" rtlCol="0" anchor="ctr">
            <a:spAutoFit/>
          </a:bodyPr>
          <a:lstStyle/>
          <a:p>
            <a:pPr marL="81991">
              <a:spcBef>
                <a:spcPts val="231"/>
              </a:spcBef>
            </a:pPr>
            <a:r>
              <a:rPr lang="en-US" sz="2800" b="1" dirty="0"/>
              <a:t>Mission Payload</a:t>
            </a:r>
            <a:endParaRPr sz="2800" b="1" dirty="0"/>
          </a:p>
        </p:txBody>
      </p:sp>
      <p:graphicFrame>
        <p:nvGraphicFramePr>
          <p:cNvPr id="7" name="object 7"/>
          <p:cNvGraphicFramePr>
            <a:graphicFrameLocks noGrp="1"/>
          </p:cNvGraphicFramePr>
          <p:nvPr>
            <p:extLst>
              <p:ext uri="{D42A27DB-BD31-4B8C-83A1-F6EECF244321}">
                <p14:modId xmlns:p14="http://schemas.microsoft.com/office/powerpoint/2010/main" val="3582073951"/>
              </p:ext>
            </p:extLst>
          </p:nvPr>
        </p:nvGraphicFramePr>
        <p:xfrm>
          <a:off x="1725106" y="3873200"/>
          <a:ext cx="8964888" cy="2868168"/>
        </p:xfrm>
        <a:graphic>
          <a:graphicData uri="http://schemas.openxmlformats.org/drawingml/2006/table">
            <a:tbl>
              <a:tblPr firstRow="1" bandRow="1">
                <a:tableStyleId>{2D5ABB26-0587-4C30-8999-92F81FD0307C}</a:tableStyleId>
              </a:tblPr>
              <a:tblGrid>
                <a:gridCol w="2024984">
                  <a:extLst>
                    <a:ext uri="{9D8B030D-6E8A-4147-A177-3AD203B41FA5}">
                      <a16:colId xmlns:a16="http://schemas.microsoft.com/office/drawing/2014/main" val="20000"/>
                    </a:ext>
                  </a:extLst>
                </a:gridCol>
                <a:gridCol w="1836872">
                  <a:extLst>
                    <a:ext uri="{9D8B030D-6E8A-4147-A177-3AD203B41FA5}">
                      <a16:colId xmlns:a16="http://schemas.microsoft.com/office/drawing/2014/main" val="20001"/>
                    </a:ext>
                  </a:extLst>
                </a:gridCol>
                <a:gridCol w="63318">
                  <a:extLst>
                    <a:ext uri="{9D8B030D-6E8A-4147-A177-3AD203B41FA5}">
                      <a16:colId xmlns:a16="http://schemas.microsoft.com/office/drawing/2014/main" val="20002"/>
                    </a:ext>
                  </a:extLst>
                </a:gridCol>
                <a:gridCol w="1717609">
                  <a:extLst>
                    <a:ext uri="{9D8B030D-6E8A-4147-A177-3AD203B41FA5}">
                      <a16:colId xmlns:a16="http://schemas.microsoft.com/office/drawing/2014/main" val="20003"/>
                    </a:ext>
                  </a:extLst>
                </a:gridCol>
                <a:gridCol w="649175">
                  <a:extLst>
                    <a:ext uri="{9D8B030D-6E8A-4147-A177-3AD203B41FA5}">
                      <a16:colId xmlns:a16="http://schemas.microsoft.com/office/drawing/2014/main" val="20004"/>
                    </a:ext>
                  </a:extLst>
                </a:gridCol>
                <a:gridCol w="684831">
                  <a:extLst>
                    <a:ext uri="{9D8B030D-6E8A-4147-A177-3AD203B41FA5}">
                      <a16:colId xmlns:a16="http://schemas.microsoft.com/office/drawing/2014/main" val="20005"/>
                    </a:ext>
                  </a:extLst>
                </a:gridCol>
                <a:gridCol w="684831">
                  <a:extLst>
                    <a:ext uri="{9D8B030D-6E8A-4147-A177-3AD203B41FA5}">
                      <a16:colId xmlns:a16="http://schemas.microsoft.com/office/drawing/2014/main" val="20006"/>
                    </a:ext>
                  </a:extLst>
                </a:gridCol>
                <a:gridCol w="684831">
                  <a:extLst>
                    <a:ext uri="{9D8B030D-6E8A-4147-A177-3AD203B41FA5}">
                      <a16:colId xmlns:a16="http://schemas.microsoft.com/office/drawing/2014/main" val="20007"/>
                    </a:ext>
                  </a:extLst>
                </a:gridCol>
                <a:gridCol w="618437">
                  <a:extLst>
                    <a:ext uri="{9D8B030D-6E8A-4147-A177-3AD203B41FA5}">
                      <a16:colId xmlns:a16="http://schemas.microsoft.com/office/drawing/2014/main" val="20008"/>
                    </a:ext>
                  </a:extLst>
                </a:gridCol>
              </a:tblGrid>
              <a:tr h="192219">
                <a:tc rowSpan="2" gridSpan="3">
                  <a:txBody>
                    <a:bodyPr/>
                    <a:lstStyle/>
                    <a:p>
                      <a:pPr>
                        <a:lnSpc>
                          <a:spcPct val="100000"/>
                        </a:lnSpc>
                      </a:pPr>
                      <a:endParaRPr sz="1300">
                        <a:latin typeface="Times New Roman"/>
                        <a:cs typeface="Times New Roman"/>
                      </a:endParaRPr>
                    </a:p>
                  </a:txBody>
                  <a:tcPr marL="0" marR="0" marT="0" marB="0">
                    <a:lnR w="19050">
                      <a:solidFill>
                        <a:srgbClr val="FFFFFF"/>
                      </a:solidFill>
                      <a:prstDash val="solid"/>
                    </a:lnR>
                    <a:lnB w="19050">
                      <a:solidFill>
                        <a:srgbClr val="FFFFFF"/>
                      </a:solidFill>
                      <a:prstDash val="solid"/>
                    </a:lnB>
                  </a:tcPr>
                </a:tc>
                <a:tc rowSpan="2" hMerge="1">
                  <a:txBody>
                    <a:bodyPr/>
                    <a:lstStyle/>
                    <a:p>
                      <a:endParaRPr/>
                    </a:p>
                  </a:txBody>
                  <a:tcPr marL="0" marR="0" marT="0" marB="0"/>
                </a:tc>
                <a:tc rowSpan="2" hMerge="1">
                  <a:txBody>
                    <a:bodyPr/>
                    <a:lstStyle/>
                    <a:p>
                      <a:endParaRPr/>
                    </a:p>
                  </a:txBody>
                  <a:tcPr marL="0" marR="0" marT="0" marB="0"/>
                </a:tc>
                <a:tc>
                  <a:txBody>
                    <a:bodyPr/>
                    <a:lstStyle/>
                    <a:p>
                      <a:pPr marL="71755">
                        <a:lnSpc>
                          <a:spcPts val="1670"/>
                        </a:lnSpc>
                      </a:pPr>
                      <a:r>
                        <a:rPr sz="1300" b="1" spc="-10" dirty="0">
                          <a:solidFill>
                            <a:srgbClr val="FFFFFF"/>
                          </a:solidFill>
                          <a:latin typeface="Calibri"/>
                          <a:cs typeface="Calibri"/>
                        </a:rPr>
                        <a:t>Items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C0504D"/>
                    </a:solidFill>
                  </a:tcPr>
                </a:tc>
                <a:tc gridSpan="5">
                  <a:txBody>
                    <a:bodyPr/>
                    <a:lstStyle/>
                    <a:p>
                      <a:pPr marL="635" algn="ctr">
                        <a:lnSpc>
                          <a:spcPts val="1670"/>
                        </a:lnSpc>
                      </a:pPr>
                      <a:r>
                        <a:rPr sz="1300" b="1" spc="-10" dirty="0">
                          <a:solidFill>
                            <a:srgbClr val="FFFFFF"/>
                          </a:solidFill>
                          <a:latin typeface="Calibri"/>
                          <a:cs typeface="Calibri"/>
                        </a:rPr>
                        <a:t>Parameters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C0504D"/>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99278">
                <a:tc gridSpan="3" vMerge="1">
                  <a:txBody>
                    <a:bodyPr/>
                    <a:lstStyle/>
                    <a:p>
                      <a:endParaRPr/>
                    </a:p>
                  </a:txBody>
                  <a:tcPr marL="0" marR="0" marT="0" marB="0">
                    <a:lnR w="19050">
                      <a:solidFill>
                        <a:srgbClr val="FFFFFF"/>
                      </a:solidFill>
                      <a:prstDash val="solid"/>
                    </a:lnR>
                    <a:lnB w="19050">
                      <a:solidFill>
                        <a:srgbClr val="FFFFFF"/>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71755">
                        <a:lnSpc>
                          <a:spcPts val="1695"/>
                        </a:lnSpc>
                      </a:pPr>
                      <a:r>
                        <a:rPr sz="1300" b="1" spc="-30" dirty="0">
                          <a:solidFill>
                            <a:srgbClr val="FFFFFF"/>
                          </a:solidFill>
                          <a:latin typeface="Calibri"/>
                          <a:cs typeface="Calibri"/>
                        </a:rPr>
                        <a:t>Telescope</a:t>
                      </a:r>
                      <a:r>
                        <a:rPr sz="1300" b="1" spc="-20" dirty="0">
                          <a:solidFill>
                            <a:srgbClr val="FFFFFF"/>
                          </a:solidFill>
                          <a:latin typeface="Calibri"/>
                          <a:cs typeface="Calibri"/>
                        </a:rPr>
                        <a:t> type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0504D"/>
                    </a:solidFill>
                  </a:tcPr>
                </a:tc>
                <a:tc gridSpan="5">
                  <a:txBody>
                    <a:bodyPr/>
                    <a:lstStyle/>
                    <a:p>
                      <a:pPr marL="635" algn="ctr">
                        <a:lnSpc>
                          <a:spcPts val="1695"/>
                        </a:lnSpc>
                      </a:pPr>
                      <a:r>
                        <a:rPr sz="1300" spc="-10" dirty="0">
                          <a:latin typeface="Calibri"/>
                          <a:cs typeface="Calibri"/>
                        </a:rPr>
                        <a:t>Offset</a:t>
                      </a:r>
                      <a:r>
                        <a:rPr sz="1300" spc="-60" dirty="0">
                          <a:latin typeface="Calibri"/>
                          <a:cs typeface="Calibri"/>
                        </a:rPr>
                        <a:t> </a:t>
                      </a:r>
                      <a:r>
                        <a:rPr sz="1300" spc="-10" dirty="0">
                          <a:latin typeface="Calibri"/>
                          <a:cs typeface="Calibri"/>
                        </a:rPr>
                        <a:t>Optics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97649">
                <a:tc>
                  <a:txBody>
                    <a:bodyPr/>
                    <a:lstStyle/>
                    <a:p>
                      <a:pPr marL="71755">
                        <a:lnSpc>
                          <a:spcPts val="1725"/>
                        </a:lnSpc>
                      </a:pPr>
                      <a:r>
                        <a:rPr sz="1300" b="1" spc="-10" dirty="0">
                          <a:solidFill>
                            <a:srgbClr val="FFFFFF"/>
                          </a:solidFill>
                          <a:latin typeface="Calibri"/>
                          <a:cs typeface="Calibri"/>
                        </a:rPr>
                        <a:t>Items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BACC6"/>
                    </a:solidFill>
                  </a:tcPr>
                </a:tc>
                <a:tc>
                  <a:txBody>
                    <a:bodyPr/>
                    <a:lstStyle/>
                    <a:p>
                      <a:pPr marL="71755">
                        <a:lnSpc>
                          <a:spcPts val="1725"/>
                        </a:lnSpc>
                      </a:pPr>
                      <a:r>
                        <a:rPr sz="1300" b="1" spc="-10" dirty="0">
                          <a:solidFill>
                            <a:srgbClr val="FFFFFF"/>
                          </a:solidFill>
                          <a:latin typeface="Calibri"/>
                          <a:cs typeface="Calibri"/>
                        </a:rPr>
                        <a:t>Parameters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BACC6"/>
                    </a:solidFill>
                  </a:tcPr>
                </a:tc>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0"/>
                        </a:lnSpc>
                      </a:pPr>
                      <a:r>
                        <a:rPr sz="1300" b="1" spc="-10" dirty="0">
                          <a:solidFill>
                            <a:srgbClr val="FFFFFF"/>
                          </a:solidFill>
                          <a:latin typeface="Calibri"/>
                          <a:cs typeface="Calibri"/>
                        </a:rPr>
                        <a:t>Aperture</a:t>
                      </a:r>
                      <a:r>
                        <a:rPr sz="1300" b="1" spc="-70" dirty="0">
                          <a:solidFill>
                            <a:srgbClr val="FFFFFF"/>
                          </a:solidFill>
                          <a:latin typeface="Calibri"/>
                          <a:cs typeface="Calibri"/>
                        </a:rPr>
                        <a:t> </a:t>
                      </a:r>
                      <a:r>
                        <a:rPr sz="1300" b="1" spc="-20" dirty="0">
                          <a:solidFill>
                            <a:srgbClr val="FFFFFF"/>
                          </a:solidFill>
                          <a:latin typeface="Calibri"/>
                          <a:cs typeface="Calibri"/>
                        </a:rPr>
                        <a:t>size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2540" algn="ctr">
                        <a:lnSpc>
                          <a:spcPts val="1610"/>
                        </a:lnSpc>
                      </a:pPr>
                      <a:r>
                        <a:rPr sz="1300" b="1" dirty="0">
                          <a:solidFill>
                            <a:srgbClr val="FF0000"/>
                          </a:solidFill>
                          <a:latin typeface="Calibri"/>
                          <a:cs typeface="Calibri"/>
                        </a:rPr>
                        <a:t>30</a:t>
                      </a:r>
                      <a:r>
                        <a:rPr sz="1300" b="1" spc="-30" dirty="0">
                          <a:solidFill>
                            <a:srgbClr val="FF0000"/>
                          </a:solidFill>
                          <a:latin typeface="Calibri"/>
                          <a:cs typeface="Calibri"/>
                        </a:rPr>
                        <a:t> </a:t>
                      </a:r>
                      <a:r>
                        <a:rPr sz="1300" b="1" spc="-25" dirty="0">
                          <a:solidFill>
                            <a:srgbClr val="FF0000"/>
                          </a:solidFill>
                          <a:latin typeface="Calibri"/>
                          <a:cs typeface="Calibri"/>
                        </a:rPr>
                        <a:t>cm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86246">
                <a:tc>
                  <a:txBody>
                    <a:bodyPr/>
                    <a:lstStyle/>
                    <a:p>
                      <a:pPr marL="71755">
                        <a:lnSpc>
                          <a:spcPts val="1620"/>
                        </a:lnSpc>
                      </a:pPr>
                      <a:r>
                        <a:rPr sz="1300" b="1" spc="-10" dirty="0">
                          <a:solidFill>
                            <a:srgbClr val="FFFFFF"/>
                          </a:solidFill>
                          <a:latin typeface="Calibri"/>
                          <a:cs typeface="Calibri"/>
                        </a:rPr>
                        <a:t>Energy</a:t>
                      </a:r>
                      <a:r>
                        <a:rPr sz="1300" b="1" spc="-75" dirty="0">
                          <a:solidFill>
                            <a:srgbClr val="FFFFFF"/>
                          </a:solidFill>
                          <a:latin typeface="Calibri"/>
                          <a:cs typeface="Calibri"/>
                        </a:rPr>
                        <a:t> </a:t>
                      </a:r>
                      <a:r>
                        <a:rPr sz="1300" b="1" dirty="0">
                          <a:solidFill>
                            <a:srgbClr val="FFFFFF"/>
                          </a:solidFill>
                          <a:latin typeface="Calibri"/>
                          <a:cs typeface="Calibri"/>
                        </a:rPr>
                        <a:t>band</a:t>
                      </a:r>
                      <a:r>
                        <a:rPr sz="1300" b="1" spc="-60" dirty="0">
                          <a:solidFill>
                            <a:srgbClr val="FFFFFF"/>
                          </a:solidFill>
                          <a:latin typeface="Calibri"/>
                          <a:cs typeface="Calibri"/>
                        </a:rPr>
                        <a:t> </a:t>
                      </a:r>
                      <a:r>
                        <a:rPr sz="1300" b="1" spc="-20" dirty="0">
                          <a:solidFill>
                            <a:srgbClr val="FFFFFF"/>
                          </a:solidFill>
                          <a:latin typeface="Calibri"/>
                          <a:cs typeface="Calibri"/>
                        </a:rPr>
                        <a:t>(keV)</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4BACC6"/>
                    </a:solidFill>
                  </a:tcPr>
                </a:tc>
                <a:tc>
                  <a:txBody>
                    <a:bodyPr/>
                    <a:lstStyle/>
                    <a:p>
                      <a:pPr marL="71755">
                        <a:lnSpc>
                          <a:spcPts val="1620"/>
                        </a:lnSpc>
                      </a:pPr>
                      <a:r>
                        <a:rPr sz="1300" b="1" dirty="0">
                          <a:solidFill>
                            <a:srgbClr val="FF0000"/>
                          </a:solidFill>
                          <a:latin typeface="Calibri"/>
                          <a:cs typeface="Calibri"/>
                        </a:rPr>
                        <a:t>0.4</a:t>
                      </a:r>
                      <a:r>
                        <a:rPr sz="1300" b="1" spc="-35" dirty="0">
                          <a:solidFill>
                            <a:srgbClr val="FF0000"/>
                          </a:solidFill>
                          <a:latin typeface="Calibri"/>
                          <a:cs typeface="Calibri"/>
                        </a:rPr>
                        <a:t> </a:t>
                      </a:r>
                      <a:r>
                        <a:rPr sz="1300" b="1" dirty="0">
                          <a:solidFill>
                            <a:srgbClr val="FF0000"/>
                          </a:solidFill>
                          <a:latin typeface="Calibri"/>
                          <a:cs typeface="Calibri"/>
                        </a:rPr>
                        <a:t>–</a:t>
                      </a:r>
                      <a:r>
                        <a:rPr sz="1300" b="1" spc="-25" dirty="0">
                          <a:solidFill>
                            <a:srgbClr val="FF0000"/>
                          </a:solidFill>
                          <a:latin typeface="Calibri"/>
                          <a:cs typeface="Calibri"/>
                        </a:rPr>
                        <a:t> </a:t>
                      </a:r>
                      <a:r>
                        <a:rPr sz="1300" b="1" dirty="0">
                          <a:solidFill>
                            <a:srgbClr val="FF0000"/>
                          </a:solidFill>
                          <a:latin typeface="Calibri"/>
                          <a:cs typeface="Calibri"/>
                        </a:rPr>
                        <a:t>4</a:t>
                      </a:r>
                      <a:r>
                        <a:rPr sz="1300" b="1" spc="295" dirty="0">
                          <a:solidFill>
                            <a:srgbClr val="FF0000"/>
                          </a:solidFill>
                          <a:latin typeface="Calibri"/>
                          <a:cs typeface="Calibri"/>
                        </a:rPr>
                        <a:t> </a:t>
                      </a:r>
                      <a:r>
                        <a:rPr sz="1300" b="1" spc="-25" dirty="0">
                          <a:solidFill>
                            <a:srgbClr val="FF0000"/>
                          </a:solidFill>
                          <a:latin typeface="Calibri"/>
                          <a:cs typeface="Calibri"/>
                        </a:rPr>
                        <a:t>keV</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565"/>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length</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365250">
                        <a:lnSpc>
                          <a:spcPts val="1565"/>
                        </a:lnSpc>
                      </a:pPr>
                      <a:r>
                        <a:rPr sz="1300" dirty="0">
                          <a:latin typeface="Calibri"/>
                          <a:cs typeface="Calibri"/>
                        </a:rPr>
                        <a:t>183.5</a:t>
                      </a:r>
                      <a:r>
                        <a:rPr sz="1300" spc="-60" dirty="0">
                          <a:latin typeface="Calibri"/>
                          <a:cs typeface="Calibri"/>
                        </a:rPr>
                        <a:t> </a:t>
                      </a:r>
                      <a:r>
                        <a:rPr sz="1300" spc="-25" dirty="0">
                          <a:latin typeface="Calibri"/>
                          <a:cs typeface="Calibri"/>
                        </a:rPr>
                        <a:t>cm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92219">
                <a:tc>
                  <a:txBody>
                    <a:bodyPr/>
                    <a:lstStyle/>
                    <a:p>
                      <a:pPr marL="71755">
                        <a:lnSpc>
                          <a:spcPts val="1670"/>
                        </a:lnSpc>
                      </a:pPr>
                      <a:r>
                        <a:rPr sz="1300" b="1" spc="-30" dirty="0">
                          <a:solidFill>
                            <a:srgbClr val="FFFFFF"/>
                          </a:solidFill>
                          <a:latin typeface="Calibri"/>
                          <a:cs typeface="Calibri"/>
                        </a:rPr>
                        <a:t>Telescope</a:t>
                      </a:r>
                      <a:r>
                        <a:rPr sz="1300" b="1" spc="-20" dirty="0">
                          <a:solidFill>
                            <a:srgbClr val="FFFFFF"/>
                          </a:solidFill>
                          <a:latin typeface="Calibri"/>
                          <a:cs typeface="Calibri"/>
                        </a:rPr>
                        <a:t> type:</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spc="-10" dirty="0">
                          <a:latin typeface="Calibri"/>
                          <a:cs typeface="Calibri"/>
                        </a:rPr>
                        <a:t>Lobster</a:t>
                      </a:r>
                      <a:r>
                        <a:rPr sz="1300" spc="-70" dirty="0">
                          <a:latin typeface="Calibri"/>
                          <a:cs typeface="Calibri"/>
                        </a:rPr>
                        <a:t> </a:t>
                      </a:r>
                      <a:r>
                        <a:rPr sz="1300" spc="-10" dirty="0">
                          <a:latin typeface="Calibri"/>
                          <a:cs typeface="Calibri"/>
                        </a:rPr>
                        <a:t>Eye</a:t>
                      </a:r>
                      <a:r>
                        <a:rPr sz="1300" spc="-60" dirty="0">
                          <a:latin typeface="Calibri"/>
                          <a:cs typeface="Calibri"/>
                        </a:rPr>
                        <a:t> </a:t>
                      </a:r>
                      <a:r>
                        <a:rPr sz="1300" spc="-10" dirty="0">
                          <a:latin typeface="Calibri"/>
                          <a:cs typeface="Calibri"/>
                        </a:rPr>
                        <a:t>Optics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20"/>
                        </a:lnSpc>
                      </a:pPr>
                      <a:r>
                        <a:rPr sz="1300" b="1" dirty="0">
                          <a:solidFill>
                            <a:srgbClr val="FFFFFF"/>
                          </a:solidFill>
                          <a:latin typeface="Calibri"/>
                          <a:cs typeface="Calibri"/>
                        </a:rPr>
                        <a:t>F</a:t>
                      </a:r>
                      <a:r>
                        <a:rPr sz="1300" b="1" spc="-30" dirty="0">
                          <a:solidFill>
                            <a:srgbClr val="FFFFFF"/>
                          </a:solidFill>
                          <a:latin typeface="Calibri"/>
                          <a:cs typeface="Calibri"/>
                        </a:rPr>
                        <a:t> </a:t>
                      </a:r>
                      <a:r>
                        <a:rPr sz="1300" b="1" spc="-10" dirty="0">
                          <a:solidFill>
                            <a:srgbClr val="FFFFFF"/>
                          </a:solidFill>
                          <a:latin typeface="Calibri"/>
                          <a:cs typeface="Calibri"/>
                        </a:rPr>
                        <a:t>number</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270" algn="ctr">
                        <a:lnSpc>
                          <a:spcPts val="1620"/>
                        </a:lnSpc>
                      </a:pPr>
                      <a:r>
                        <a:rPr sz="1300" spc="-20" dirty="0">
                          <a:latin typeface="Calibri"/>
                          <a:cs typeface="Calibri"/>
                        </a:rPr>
                        <a:t>F6.1</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92219">
                <a:tc>
                  <a:txBody>
                    <a:bodyPr/>
                    <a:lstStyle/>
                    <a:p>
                      <a:pPr marL="71755">
                        <a:lnSpc>
                          <a:spcPts val="1670"/>
                        </a:lnSpc>
                      </a:pPr>
                      <a:r>
                        <a:rPr lang="en-US" sz="1300" b="1" dirty="0">
                          <a:solidFill>
                            <a:schemeClr val="bg1"/>
                          </a:solidFill>
                          <a:latin typeface="Calibri"/>
                          <a:cs typeface="Calibri"/>
                        </a:rPr>
                        <a:t>Module Aperture Size</a:t>
                      </a:r>
                      <a:endParaRPr sz="1300" b="1" dirty="0">
                        <a:solidFill>
                          <a:schemeClr val="bg1"/>
                        </a:solidFill>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marR="0" lvl="0" indent="0" algn="l" defTabSz="914400" eaLnBrk="1" fontAlgn="auto" latinLnBrk="0" hangingPunct="1">
                        <a:lnSpc>
                          <a:spcPts val="1670"/>
                        </a:lnSpc>
                        <a:spcBef>
                          <a:spcPts val="0"/>
                        </a:spcBef>
                        <a:spcAft>
                          <a:spcPts val="0"/>
                        </a:spcAft>
                        <a:buClrTx/>
                        <a:buSzTx/>
                        <a:buFontTx/>
                        <a:buNone/>
                        <a:tabLst/>
                        <a:defRPr/>
                      </a:pPr>
                      <a:r>
                        <a:rPr lang="en-US" altLang="ja-JP" sz="1200" dirty="0">
                          <a:solidFill>
                            <a:schemeClr val="tx1"/>
                          </a:solidFill>
                          <a:effectLst/>
                          <a:latin typeface="+mn-lt"/>
                          <a:ea typeface="+mn-ea"/>
                          <a:cs typeface="+mn-cs"/>
                        </a:rPr>
                        <a:t>192 x 192 mm</a:t>
                      </a:r>
                      <a:r>
                        <a:rPr lang="en-US" altLang="ja-JP" sz="1200" baseline="30000" dirty="0">
                          <a:solidFill>
                            <a:schemeClr val="tx1"/>
                          </a:solidFill>
                          <a:effectLst/>
                          <a:latin typeface="+mn-lt"/>
                          <a:ea typeface="+mn-ea"/>
                          <a:cs typeface="+mn-cs"/>
                        </a:rPr>
                        <a:t>2</a:t>
                      </a:r>
                      <a:endParaRPr lang="ja-JP" altLang="ja-JP" sz="1200" baseline="30000" dirty="0">
                        <a:solidFill>
                          <a:schemeClr val="tx1"/>
                        </a:solidFill>
                        <a:effectLst/>
                        <a:latin typeface="+mn-lt"/>
                        <a:ea typeface="ＭＳ 明朝" panose="02020609040205080304" pitchFamily="49" charset="-128"/>
                        <a:cs typeface="+mn-cs"/>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05"/>
                        </a:lnSpc>
                      </a:pPr>
                      <a:r>
                        <a:rPr sz="1300" b="1" dirty="0">
                          <a:solidFill>
                            <a:srgbClr val="FFFFFF"/>
                          </a:solidFill>
                          <a:latin typeface="Calibri"/>
                          <a:cs typeface="Calibri"/>
                        </a:rPr>
                        <a:t>Field</a:t>
                      </a:r>
                      <a:r>
                        <a:rPr sz="1300" b="1" spc="-70" dirty="0">
                          <a:solidFill>
                            <a:srgbClr val="FFFFFF"/>
                          </a:solidFill>
                          <a:latin typeface="Calibri"/>
                          <a:cs typeface="Calibri"/>
                        </a:rPr>
                        <a:t> </a:t>
                      </a:r>
                      <a:r>
                        <a:rPr sz="1300" b="1" dirty="0">
                          <a:solidFill>
                            <a:srgbClr val="FFFFFF"/>
                          </a:solidFill>
                          <a:latin typeface="Calibri"/>
                          <a:cs typeface="Calibri"/>
                        </a:rPr>
                        <a:t>of</a:t>
                      </a:r>
                      <a:r>
                        <a:rPr sz="1300" b="1" spc="-55" dirty="0">
                          <a:solidFill>
                            <a:srgbClr val="FFFFFF"/>
                          </a:solidFill>
                          <a:latin typeface="Calibri"/>
                          <a:cs typeface="Calibri"/>
                        </a:rPr>
                        <a:t> </a:t>
                      </a:r>
                      <a:r>
                        <a:rPr sz="1300" b="1" spc="-20" dirty="0">
                          <a:solidFill>
                            <a:srgbClr val="FFFFFF"/>
                          </a:solidFill>
                          <a:latin typeface="Calibri"/>
                          <a:cs typeface="Calibri"/>
                        </a:rPr>
                        <a:t>view</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869950">
                        <a:lnSpc>
                          <a:spcPts val="1605"/>
                        </a:lnSpc>
                      </a:pPr>
                      <a:r>
                        <a:rPr sz="1300" dirty="0">
                          <a:latin typeface="Calibri"/>
                          <a:cs typeface="Calibri"/>
                        </a:rPr>
                        <a:t>12</a:t>
                      </a:r>
                      <a:r>
                        <a:rPr sz="1300" spc="-40" dirty="0">
                          <a:latin typeface="Calibri"/>
                          <a:cs typeface="Calibri"/>
                        </a:rPr>
                        <a:t> </a:t>
                      </a:r>
                      <a:r>
                        <a:rPr sz="1300" spc="-10" dirty="0">
                          <a:latin typeface="Calibri"/>
                          <a:cs typeface="Calibri"/>
                        </a:rPr>
                        <a:t>arcmin</a:t>
                      </a:r>
                      <a:r>
                        <a:rPr sz="1300" spc="-35" dirty="0">
                          <a:latin typeface="Calibri"/>
                          <a:cs typeface="Calibri"/>
                        </a:rPr>
                        <a:t> </a:t>
                      </a:r>
                      <a:r>
                        <a:rPr sz="1300" dirty="0">
                          <a:latin typeface="Calibri"/>
                          <a:cs typeface="Calibri"/>
                        </a:rPr>
                        <a:t>×</a:t>
                      </a:r>
                      <a:r>
                        <a:rPr sz="1300" spc="-35" dirty="0">
                          <a:latin typeface="Calibri"/>
                          <a:cs typeface="Calibri"/>
                        </a:rPr>
                        <a:t> </a:t>
                      </a:r>
                      <a:r>
                        <a:rPr sz="1300" dirty="0">
                          <a:latin typeface="Calibri"/>
                          <a:cs typeface="Calibri"/>
                        </a:rPr>
                        <a:t>12</a:t>
                      </a:r>
                      <a:r>
                        <a:rPr sz="1300" spc="-35" dirty="0">
                          <a:latin typeface="Calibri"/>
                          <a:cs typeface="Calibri"/>
                        </a:rPr>
                        <a:t> </a:t>
                      </a:r>
                      <a:r>
                        <a:rPr sz="1300" spc="-10" dirty="0">
                          <a:latin typeface="Calibri"/>
                          <a:cs typeface="Calibri"/>
                        </a:rPr>
                        <a:t>arcmin</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92219">
                <a:tc>
                  <a:txBody>
                    <a:bodyPr/>
                    <a:lstStyle/>
                    <a:p>
                      <a:pPr marL="71755">
                        <a:lnSpc>
                          <a:spcPts val="1670"/>
                        </a:lnSpc>
                      </a:pPr>
                      <a:r>
                        <a:rPr sz="1300" b="1" spc="-10" dirty="0">
                          <a:solidFill>
                            <a:srgbClr val="FFFFFF"/>
                          </a:solidFill>
                          <a:latin typeface="Calibri"/>
                          <a:cs typeface="Calibri"/>
                        </a:rPr>
                        <a:t>Number</a:t>
                      </a:r>
                      <a:r>
                        <a:rPr sz="1300" b="1" spc="-60" dirty="0">
                          <a:solidFill>
                            <a:srgbClr val="FFFFFF"/>
                          </a:solidFill>
                          <a:latin typeface="Calibri"/>
                          <a:cs typeface="Calibri"/>
                        </a:rPr>
                        <a:t> </a:t>
                      </a:r>
                      <a:r>
                        <a:rPr sz="1300" b="1" dirty="0">
                          <a:solidFill>
                            <a:srgbClr val="FFFFFF"/>
                          </a:solidFill>
                          <a:latin typeface="Calibri"/>
                          <a:cs typeface="Calibri"/>
                        </a:rPr>
                        <a:t>of</a:t>
                      </a:r>
                      <a:r>
                        <a:rPr sz="1300" b="1" spc="-45" dirty="0">
                          <a:solidFill>
                            <a:srgbClr val="FFFFFF"/>
                          </a:solidFill>
                          <a:latin typeface="Calibri"/>
                          <a:cs typeface="Calibri"/>
                        </a:rPr>
                        <a:t> </a:t>
                      </a:r>
                      <a:r>
                        <a:rPr lang="en-US" sz="1300" b="1" spc="-45" dirty="0">
                          <a:solidFill>
                            <a:srgbClr val="FFFFFF"/>
                          </a:solidFill>
                          <a:latin typeface="Calibri"/>
                          <a:cs typeface="Calibri"/>
                        </a:rPr>
                        <a:t>Module</a:t>
                      </a:r>
                      <a:endParaRPr sz="1300" dirty="0">
                        <a:latin typeface="Calibri"/>
                        <a:cs typeface="Calibri"/>
                      </a:endParaRPr>
                    </a:p>
                  </a:txBody>
                  <a:tcPr marL="0" marR="0" marT="0" marB="0">
                    <a:lnL w="19050">
                      <a:solidFill>
                        <a:srgbClr val="FFFFFF"/>
                      </a:solid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4BACC6"/>
                    </a:solidFill>
                  </a:tcPr>
                </a:tc>
                <a:tc>
                  <a:txBody>
                    <a:bodyPr/>
                    <a:lstStyle/>
                    <a:p>
                      <a:pPr marL="71755">
                        <a:lnSpc>
                          <a:spcPts val="1670"/>
                        </a:lnSpc>
                      </a:pPr>
                      <a:r>
                        <a:rPr lang="en-US" sz="1300" dirty="0">
                          <a:latin typeface="Calibri"/>
                          <a:cs typeface="Calibri"/>
                        </a:rPr>
                        <a:t>16</a:t>
                      </a:r>
                      <a:endParaRPr sz="1300" dirty="0">
                        <a:latin typeface="Calibri"/>
                        <a:cs typeface="Calibri"/>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tcPr>
                </a:tc>
                <a:tc>
                  <a:txBody>
                    <a:bodyPr/>
                    <a:lstStyle/>
                    <a:p>
                      <a:pPr marL="71755">
                        <a:lnSpc>
                          <a:spcPts val="1610"/>
                        </a:lnSpc>
                      </a:pPr>
                      <a:r>
                        <a:rPr sz="1300" b="1" spc="-10" dirty="0">
                          <a:solidFill>
                            <a:srgbClr val="FFFFFF"/>
                          </a:solidFill>
                          <a:latin typeface="Calibri"/>
                          <a:cs typeface="Calibri"/>
                        </a:rPr>
                        <a:t>FoV</a:t>
                      </a:r>
                      <a:r>
                        <a:rPr sz="1300" b="1" spc="-60" dirty="0">
                          <a:solidFill>
                            <a:srgbClr val="FFFFFF"/>
                          </a:solidFill>
                          <a:latin typeface="Calibri"/>
                          <a:cs typeface="Calibri"/>
                        </a:rPr>
                        <a:t> </a:t>
                      </a:r>
                      <a:r>
                        <a:rPr sz="1300" b="1" dirty="0">
                          <a:solidFill>
                            <a:srgbClr val="FFFFFF"/>
                          </a:solidFill>
                          <a:latin typeface="Calibri"/>
                          <a:cs typeface="Calibri"/>
                        </a:rPr>
                        <a:t>per</a:t>
                      </a:r>
                      <a:r>
                        <a:rPr sz="1300" b="1" spc="-50" dirty="0">
                          <a:solidFill>
                            <a:srgbClr val="FFFFFF"/>
                          </a:solidFill>
                          <a:latin typeface="Calibri"/>
                          <a:cs typeface="Calibri"/>
                        </a:rPr>
                        <a:t> </a:t>
                      </a:r>
                      <a:r>
                        <a:rPr sz="1300" b="1" spc="-10" dirty="0">
                          <a:solidFill>
                            <a:srgbClr val="FFFFFF"/>
                          </a:solidFill>
                          <a:latin typeface="Calibri"/>
                          <a:cs typeface="Calibri"/>
                        </a:rPr>
                        <a:t>pixel</a:t>
                      </a:r>
                      <a:endParaRPr sz="1300">
                        <a:latin typeface="Calibri"/>
                        <a:cs typeface="Calibri"/>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C0504D"/>
                    </a:solidFill>
                  </a:tcPr>
                </a:tc>
                <a:tc gridSpan="5">
                  <a:txBody>
                    <a:bodyPr/>
                    <a:lstStyle/>
                    <a:p>
                      <a:pPr marL="1042035">
                        <a:lnSpc>
                          <a:spcPts val="1610"/>
                        </a:lnSpc>
                      </a:pPr>
                      <a:r>
                        <a:rPr sz="1300" dirty="0">
                          <a:latin typeface="Calibri"/>
                          <a:cs typeface="Calibri"/>
                        </a:rPr>
                        <a:t>2</a:t>
                      </a:r>
                      <a:r>
                        <a:rPr sz="1300" spc="-35" dirty="0">
                          <a:latin typeface="Calibri"/>
                          <a:cs typeface="Calibri"/>
                        </a:rPr>
                        <a:t> </a:t>
                      </a:r>
                      <a:r>
                        <a:rPr sz="1300" dirty="0">
                          <a:latin typeface="Calibri"/>
                          <a:cs typeface="Calibri"/>
                        </a:rPr>
                        <a:t>acsec</a:t>
                      </a:r>
                      <a:r>
                        <a:rPr sz="1300" spc="-35" dirty="0">
                          <a:latin typeface="Calibri"/>
                          <a:cs typeface="Calibri"/>
                        </a:rPr>
                        <a:t> </a:t>
                      </a:r>
                      <a:r>
                        <a:rPr sz="1300" dirty="0">
                          <a:latin typeface="Calibri"/>
                          <a:cs typeface="Calibri"/>
                        </a:rPr>
                        <a:t>×</a:t>
                      </a:r>
                      <a:r>
                        <a:rPr sz="1300" spc="-35" dirty="0">
                          <a:latin typeface="Calibri"/>
                          <a:cs typeface="Calibri"/>
                        </a:rPr>
                        <a:t> </a:t>
                      </a:r>
                      <a:r>
                        <a:rPr sz="1300" dirty="0">
                          <a:latin typeface="Calibri"/>
                          <a:cs typeface="Calibri"/>
                        </a:rPr>
                        <a:t>2</a:t>
                      </a:r>
                      <a:r>
                        <a:rPr sz="1300" spc="-30" dirty="0">
                          <a:latin typeface="Calibri"/>
                          <a:cs typeface="Calibri"/>
                        </a:rPr>
                        <a:t> </a:t>
                      </a:r>
                      <a:r>
                        <a:rPr sz="1300" spc="-10" dirty="0">
                          <a:latin typeface="Calibri"/>
                          <a:cs typeface="Calibri"/>
                        </a:rPr>
                        <a:t>arcsec</a:t>
                      </a:r>
                      <a:endParaRPr sz="1300" dirty="0">
                        <a:latin typeface="Calibri"/>
                        <a:cs typeface="Calibri"/>
                      </a:endParaRPr>
                    </a:p>
                  </a:txBody>
                  <a:tcPr marL="0" marR="0" marT="0" marB="0">
                    <a:lnL w="19050" cap="flat" cmpd="sng" algn="ctr">
                      <a:solidFill>
                        <a:srgbClr val="FFFFFF"/>
                      </a:solidFill>
                      <a:prstDash val="solid"/>
                      <a:round/>
                      <a:headEnd type="none" w="med" len="med"/>
                      <a:tailEnd type="none" w="med" len="med"/>
                    </a:lnL>
                    <a:lnR w="19050">
                      <a:solidFill>
                        <a:srgbClr val="FFFFFF"/>
                      </a:solidFill>
                      <a:prstDash val="solid"/>
                    </a:lnR>
                    <a:lnT w="19050" cap="flat" cmpd="sng" algn="ctr">
                      <a:solidFill>
                        <a:srgbClr val="FFFFFF"/>
                      </a:solidFill>
                      <a:prstDash val="solid"/>
                      <a:round/>
                      <a:headEnd type="none" w="med" len="med"/>
                      <a:tailEnd type="none" w="med" len="me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92219">
                <a:tc>
                  <a:txBody>
                    <a:bodyPr/>
                    <a:lstStyle/>
                    <a:p>
                      <a:pPr marL="71755">
                        <a:lnSpc>
                          <a:spcPts val="1670"/>
                        </a:lnSpc>
                      </a:pPr>
                      <a:r>
                        <a:rPr sz="1300" b="1" dirty="0">
                          <a:solidFill>
                            <a:srgbClr val="FFFFFF"/>
                          </a:solidFill>
                          <a:latin typeface="Calibri"/>
                          <a:cs typeface="Calibri"/>
                        </a:rPr>
                        <a:t>Field</a:t>
                      </a:r>
                      <a:r>
                        <a:rPr sz="1300" b="1" spc="-70" dirty="0">
                          <a:solidFill>
                            <a:srgbClr val="FFFFFF"/>
                          </a:solidFill>
                          <a:latin typeface="Calibri"/>
                          <a:cs typeface="Calibri"/>
                        </a:rPr>
                        <a:t> </a:t>
                      </a:r>
                      <a:r>
                        <a:rPr sz="1300" b="1" dirty="0">
                          <a:solidFill>
                            <a:srgbClr val="FFFFFF"/>
                          </a:solidFill>
                          <a:latin typeface="Calibri"/>
                          <a:cs typeface="Calibri"/>
                        </a:rPr>
                        <a:t>of</a:t>
                      </a:r>
                      <a:r>
                        <a:rPr sz="1300" b="1" spc="-55" dirty="0">
                          <a:solidFill>
                            <a:srgbClr val="FFFFFF"/>
                          </a:solidFill>
                          <a:latin typeface="Calibri"/>
                          <a:cs typeface="Calibri"/>
                        </a:rPr>
                        <a:t> </a:t>
                      </a:r>
                      <a:r>
                        <a:rPr sz="1300" b="1" spc="-20" dirty="0">
                          <a:solidFill>
                            <a:srgbClr val="FFFFFF"/>
                          </a:solidFill>
                          <a:latin typeface="Calibri"/>
                          <a:cs typeface="Calibri"/>
                        </a:rPr>
                        <a:t>View</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b="1" dirty="0">
                          <a:solidFill>
                            <a:srgbClr val="FF0000"/>
                          </a:solidFill>
                          <a:latin typeface="Calibri"/>
                          <a:cs typeface="Calibri"/>
                        </a:rPr>
                        <a:t>0.5</a:t>
                      </a:r>
                      <a:r>
                        <a:rPr sz="1300" b="1" spc="280" dirty="0">
                          <a:solidFill>
                            <a:srgbClr val="FF0000"/>
                          </a:solidFill>
                          <a:latin typeface="Calibri"/>
                          <a:cs typeface="Calibri"/>
                        </a:rPr>
                        <a:t> </a:t>
                      </a:r>
                      <a:r>
                        <a:rPr sz="1300" b="1" dirty="0">
                          <a:solidFill>
                            <a:srgbClr val="FF0000"/>
                          </a:solidFill>
                          <a:latin typeface="Calibri"/>
                          <a:cs typeface="Calibri"/>
                        </a:rPr>
                        <a:t>str</a:t>
                      </a:r>
                      <a:r>
                        <a:rPr sz="1300" b="1" spc="-35" dirty="0">
                          <a:solidFill>
                            <a:srgbClr val="FF0000"/>
                          </a:solidFill>
                          <a:latin typeface="Calibri"/>
                          <a:cs typeface="Calibri"/>
                        </a:rPr>
                        <a:t> </a:t>
                      </a:r>
                      <a:r>
                        <a:rPr sz="1300" b="1" dirty="0">
                          <a:solidFill>
                            <a:srgbClr val="FF0000"/>
                          </a:solidFill>
                          <a:latin typeface="Calibri"/>
                          <a:cs typeface="Calibri"/>
                        </a:rPr>
                        <a:t>(</a:t>
                      </a:r>
                      <a:r>
                        <a:rPr lang="en-US" sz="1300" b="1" dirty="0">
                          <a:solidFill>
                            <a:srgbClr val="FF0000"/>
                          </a:solidFill>
                          <a:latin typeface="Calibri"/>
                          <a:cs typeface="Calibri"/>
                        </a:rPr>
                        <a:t>in total</a:t>
                      </a:r>
                      <a:r>
                        <a:rPr sz="1300" b="1" spc="-10" dirty="0">
                          <a:solidFill>
                            <a:srgbClr val="FF0000"/>
                          </a:solidFill>
                          <a:latin typeface="Calibri"/>
                          <a:cs typeface="Calibri"/>
                        </a:rPr>
                        <a:t>)</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4"/>
                        </a:lnSpc>
                      </a:pPr>
                      <a:r>
                        <a:rPr sz="1300" b="1" spc="-10" dirty="0">
                          <a:solidFill>
                            <a:srgbClr val="FFFFFF"/>
                          </a:solidFill>
                          <a:latin typeface="Calibri"/>
                          <a:cs typeface="Calibri"/>
                        </a:rPr>
                        <a:t>Image</a:t>
                      </a:r>
                      <a:r>
                        <a:rPr sz="1300" b="1" spc="-60" dirty="0">
                          <a:solidFill>
                            <a:srgbClr val="FFFFFF"/>
                          </a:solidFill>
                          <a:latin typeface="Calibri"/>
                          <a:cs typeface="Calibri"/>
                        </a:rPr>
                        <a:t> </a:t>
                      </a:r>
                      <a:r>
                        <a:rPr sz="1300" b="1" spc="-20" dirty="0">
                          <a:solidFill>
                            <a:srgbClr val="FFFFFF"/>
                          </a:solidFill>
                          <a:latin typeface="Calibri"/>
                          <a:cs typeface="Calibri"/>
                        </a:rPr>
                        <a:t>size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131570">
                        <a:lnSpc>
                          <a:spcPts val="1614"/>
                        </a:lnSpc>
                      </a:pPr>
                      <a:r>
                        <a:rPr sz="1300" dirty="0">
                          <a:latin typeface="Calibri"/>
                          <a:cs typeface="Calibri"/>
                        </a:rPr>
                        <a:t>3</a:t>
                      </a:r>
                      <a:r>
                        <a:rPr sz="1300" spc="-40" dirty="0">
                          <a:latin typeface="Calibri"/>
                          <a:cs typeface="Calibri"/>
                        </a:rPr>
                        <a:t> </a:t>
                      </a:r>
                      <a:r>
                        <a:rPr sz="1300" spc="-10" dirty="0">
                          <a:latin typeface="Calibri"/>
                          <a:cs typeface="Calibri"/>
                        </a:rPr>
                        <a:t>pixel</a:t>
                      </a:r>
                      <a:r>
                        <a:rPr sz="1300" spc="-25" dirty="0">
                          <a:latin typeface="Calibri"/>
                          <a:cs typeface="Calibri"/>
                        </a:rPr>
                        <a:t> </a:t>
                      </a:r>
                      <a:r>
                        <a:rPr sz="1300" dirty="0">
                          <a:latin typeface="Calibri"/>
                          <a:cs typeface="Calibri"/>
                        </a:rPr>
                        <a:t>×</a:t>
                      </a:r>
                      <a:r>
                        <a:rPr sz="1300" spc="-25" dirty="0">
                          <a:latin typeface="Calibri"/>
                          <a:cs typeface="Calibri"/>
                        </a:rPr>
                        <a:t> </a:t>
                      </a:r>
                      <a:r>
                        <a:rPr sz="1300" dirty="0">
                          <a:latin typeface="Calibri"/>
                          <a:cs typeface="Calibri"/>
                        </a:rPr>
                        <a:t>3</a:t>
                      </a:r>
                      <a:r>
                        <a:rPr sz="1300" spc="-25" dirty="0">
                          <a:latin typeface="Calibri"/>
                          <a:cs typeface="Calibri"/>
                        </a:rPr>
                        <a:t> </a:t>
                      </a:r>
                      <a:r>
                        <a:rPr sz="1300" spc="-20" dirty="0">
                          <a:latin typeface="Calibri"/>
                          <a:cs typeface="Calibri"/>
                        </a:rPr>
                        <a:t>pixel</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192219">
                <a:tc>
                  <a:txBody>
                    <a:bodyPr/>
                    <a:lstStyle/>
                    <a:p>
                      <a:pPr marL="71755">
                        <a:lnSpc>
                          <a:spcPts val="1670"/>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length</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dirty="0">
                          <a:latin typeface="Calibri"/>
                          <a:cs typeface="Calibri"/>
                        </a:rPr>
                        <a:t>300</a:t>
                      </a:r>
                      <a:r>
                        <a:rPr sz="1300" spc="-40" dirty="0">
                          <a:latin typeface="Calibri"/>
                          <a:cs typeface="Calibri"/>
                        </a:rPr>
                        <a:t> </a:t>
                      </a:r>
                      <a:r>
                        <a:rPr sz="1300" spc="-25" dirty="0">
                          <a:latin typeface="Calibri"/>
                          <a:cs typeface="Calibri"/>
                        </a:rPr>
                        <a:t>mm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20"/>
                        </a:lnSpc>
                      </a:pPr>
                      <a:r>
                        <a:rPr sz="1300" b="1" spc="-20" dirty="0">
                          <a:solidFill>
                            <a:srgbClr val="FFFFFF"/>
                          </a:solidFill>
                          <a:latin typeface="Calibri"/>
                          <a:cs typeface="Calibri"/>
                        </a:rPr>
                        <a:t>Integration</a:t>
                      </a:r>
                      <a:r>
                        <a:rPr sz="1300" b="1" dirty="0">
                          <a:solidFill>
                            <a:srgbClr val="FFFFFF"/>
                          </a:solidFill>
                          <a:latin typeface="Calibri"/>
                          <a:cs typeface="Calibri"/>
                        </a:rPr>
                        <a:t> </a:t>
                      </a:r>
                      <a:r>
                        <a:rPr sz="1300" b="1" spc="-20" dirty="0">
                          <a:solidFill>
                            <a:srgbClr val="FFFFFF"/>
                          </a:solidFill>
                          <a:latin typeface="Calibri"/>
                          <a:cs typeface="Calibri"/>
                        </a:rPr>
                        <a:t>time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270" algn="ctr">
                        <a:lnSpc>
                          <a:spcPts val="1620"/>
                        </a:lnSpc>
                      </a:pPr>
                      <a:r>
                        <a:rPr sz="1300" dirty="0">
                          <a:latin typeface="Calibri"/>
                          <a:cs typeface="Calibri"/>
                        </a:rPr>
                        <a:t>10</a:t>
                      </a:r>
                      <a:r>
                        <a:rPr sz="1300" spc="-30" dirty="0">
                          <a:latin typeface="Calibri"/>
                          <a:cs typeface="Calibri"/>
                        </a:rPr>
                        <a:t> </a:t>
                      </a:r>
                      <a:r>
                        <a:rPr sz="1300" spc="-10" dirty="0">
                          <a:latin typeface="Calibri"/>
                          <a:cs typeface="Calibri"/>
                        </a:rPr>
                        <a:t>minutes</a:t>
                      </a:r>
                      <a:r>
                        <a:rPr sz="1300" spc="-30" dirty="0">
                          <a:latin typeface="Calibri"/>
                          <a:cs typeface="Calibri"/>
                        </a:rPr>
                        <a:t> </a:t>
                      </a:r>
                      <a:r>
                        <a:rPr sz="1300" dirty="0">
                          <a:latin typeface="Calibri"/>
                          <a:cs typeface="Calibri"/>
                        </a:rPr>
                        <a:t>(2</a:t>
                      </a:r>
                      <a:r>
                        <a:rPr sz="1300" spc="-25" dirty="0">
                          <a:latin typeface="Calibri"/>
                          <a:cs typeface="Calibri"/>
                        </a:rPr>
                        <a:t> </a:t>
                      </a:r>
                      <a:r>
                        <a:rPr sz="1300" spc="-10" dirty="0">
                          <a:latin typeface="Calibri"/>
                          <a:cs typeface="Calibri"/>
                        </a:rPr>
                        <a:t>minutes</a:t>
                      </a:r>
                      <a:r>
                        <a:rPr sz="1300" spc="-30" dirty="0">
                          <a:latin typeface="Calibri"/>
                          <a:cs typeface="Calibri"/>
                        </a:rPr>
                        <a:t> </a:t>
                      </a:r>
                      <a:r>
                        <a:rPr sz="1300" dirty="0">
                          <a:latin typeface="Calibri"/>
                          <a:cs typeface="Calibri"/>
                        </a:rPr>
                        <a:t>x</a:t>
                      </a:r>
                      <a:r>
                        <a:rPr sz="1300" spc="-25" dirty="0">
                          <a:latin typeface="Calibri"/>
                          <a:cs typeface="Calibri"/>
                        </a:rPr>
                        <a:t> </a:t>
                      </a:r>
                      <a:r>
                        <a:rPr sz="1300" dirty="0">
                          <a:latin typeface="Calibri"/>
                          <a:cs typeface="Calibri"/>
                        </a:rPr>
                        <a:t>5</a:t>
                      </a:r>
                      <a:r>
                        <a:rPr sz="1300" spc="-25" dirty="0">
                          <a:latin typeface="Calibri"/>
                          <a:cs typeface="Calibri"/>
                        </a:rPr>
                        <a:t> </a:t>
                      </a:r>
                      <a:r>
                        <a:rPr sz="1300" spc="-10" dirty="0">
                          <a:latin typeface="Calibri"/>
                          <a:cs typeface="Calibri"/>
                        </a:rPr>
                        <a:t>frames)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199278">
                <a:tc>
                  <a:txBody>
                    <a:bodyPr/>
                    <a:lstStyle/>
                    <a:p>
                      <a:pPr marL="71755">
                        <a:lnSpc>
                          <a:spcPts val="1735"/>
                        </a:lnSpc>
                      </a:pPr>
                      <a:r>
                        <a:rPr sz="1300" b="1" spc="-10" dirty="0">
                          <a:solidFill>
                            <a:srgbClr val="FFFFFF"/>
                          </a:solidFill>
                          <a:latin typeface="Calibri"/>
                          <a:cs typeface="Calibri"/>
                        </a:rPr>
                        <a:t>Focal</a:t>
                      </a:r>
                      <a:r>
                        <a:rPr sz="1300" b="1" spc="-60" dirty="0">
                          <a:solidFill>
                            <a:srgbClr val="FFFFFF"/>
                          </a:solidFill>
                          <a:latin typeface="Calibri"/>
                          <a:cs typeface="Calibri"/>
                        </a:rPr>
                        <a:t> </a:t>
                      </a:r>
                      <a:r>
                        <a:rPr sz="1300" b="1" dirty="0">
                          <a:solidFill>
                            <a:srgbClr val="FFFFFF"/>
                          </a:solidFill>
                          <a:latin typeface="Calibri"/>
                          <a:cs typeface="Calibri"/>
                        </a:rPr>
                        <a:t>plane</a:t>
                      </a:r>
                      <a:r>
                        <a:rPr sz="1300" b="1" spc="-75" dirty="0">
                          <a:solidFill>
                            <a:srgbClr val="FFFFFF"/>
                          </a:solidFill>
                          <a:latin typeface="Calibri"/>
                          <a:cs typeface="Calibri"/>
                        </a:rPr>
                        <a:t> </a:t>
                      </a:r>
                      <a:r>
                        <a:rPr sz="1300" b="1" spc="-10" dirty="0">
                          <a:solidFill>
                            <a:srgbClr val="FFFFFF"/>
                          </a:solidFill>
                          <a:latin typeface="Calibri"/>
                          <a:cs typeface="Calibri"/>
                        </a:rPr>
                        <a:t>detectors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735"/>
                        </a:lnSpc>
                      </a:pPr>
                      <a:r>
                        <a:rPr sz="1300" dirty="0">
                          <a:latin typeface="Calibri"/>
                          <a:cs typeface="Calibri"/>
                        </a:rPr>
                        <a:t>pnCCD</a:t>
                      </a:r>
                      <a:r>
                        <a:rPr sz="1300" spc="-75" dirty="0">
                          <a:latin typeface="Calibri"/>
                          <a:cs typeface="Calibri"/>
                        </a:rPr>
                        <a:t> </a:t>
                      </a:r>
                      <a:r>
                        <a:rPr sz="1300" spc="-10" dirty="0">
                          <a:latin typeface="Calibri"/>
                          <a:cs typeface="Calibri"/>
                        </a:rPr>
                        <a:t>array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rowSpan="2">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rowSpan="2">
                  <a:txBody>
                    <a:bodyPr/>
                    <a:lstStyle/>
                    <a:p>
                      <a:pPr marL="71755">
                        <a:lnSpc>
                          <a:spcPts val="1605"/>
                        </a:lnSpc>
                      </a:pPr>
                      <a:r>
                        <a:rPr sz="1300" b="1" spc="-10" dirty="0">
                          <a:solidFill>
                            <a:srgbClr val="FFFFFF"/>
                          </a:solidFill>
                          <a:latin typeface="Calibri"/>
                          <a:cs typeface="Calibri"/>
                        </a:rPr>
                        <a:t>Observation</a:t>
                      </a:r>
                      <a:endParaRPr sz="1300">
                        <a:latin typeface="Calibri"/>
                        <a:cs typeface="Calibri"/>
                      </a:endParaRPr>
                    </a:p>
                    <a:p>
                      <a:pPr marL="71755">
                        <a:lnSpc>
                          <a:spcPct val="100000"/>
                        </a:lnSpc>
                      </a:pPr>
                      <a:r>
                        <a:rPr sz="1300" b="1" dirty="0">
                          <a:solidFill>
                            <a:srgbClr val="FFFFFF"/>
                          </a:solidFill>
                          <a:latin typeface="Calibri"/>
                          <a:cs typeface="Calibri"/>
                        </a:rPr>
                        <a:t>Band</a:t>
                      </a:r>
                      <a:r>
                        <a:rPr sz="1300" b="1" spc="-85" dirty="0">
                          <a:solidFill>
                            <a:srgbClr val="FFFFFF"/>
                          </a:solidFill>
                          <a:latin typeface="Calibri"/>
                          <a:cs typeface="Calibri"/>
                        </a:rPr>
                        <a:t> </a:t>
                      </a:r>
                      <a:r>
                        <a:rPr sz="1300" b="1" spc="-20" dirty="0">
                          <a:solidFill>
                            <a:srgbClr val="FFFFFF"/>
                          </a:solidFill>
                          <a:latin typeface="Calibri"/>
                          <a:cs typeface="Calibri"/>
                        </a:rPr>
                        <a:t>(μm)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rowSpan="2">
                  <a:txBody>
                    <a:bodyPr/>
                    <a:lstStyle/>
                    <a:p>
                      <a:pPr marL="73660">
                        <a:lnSpc>
                          <a:spcPct val="100000"/>
                        </a:lnSpc>
                        <a:spcBef>
                          <a:spcPts val="690"/>
                        </a:spcBef>
                      </a:pPr>
                      <a:r>
                        <a:rPr sz="1300" spc="-10" dirty="0">
                          <a:solidFill>
                            <a:srgbClr val="FF0000"/>
                          </a:solidFill>
                          <a:latin typeface="Calibri"/>
                          <a:cs typeface="Calibri"/>
                        </a:rPr>
                        <a:t>0.5</a:t>
                      </a:r>
                      <a:r>
                        <a:rPr sz="1100" spc="-10" dirty="0">
                          <a:latin typeface="Calibri"/>
                          <a:cs typeface="Calibri"/>
                        </a:rPr>
                        <a:t>−0.9</a:t>
                      </a:r>
                      <a:endParaRPr sz="1100">
                        <a:latin typeface="Calibri"/>
                        <a:cs typeface="Calibri"/>
                      </a:endParaRPr>
                    </a:p>
                  </a:txBody>
                  <a:tcPr marL="0" marR="0" marT="7493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0.9−1.3</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1.3−1.7</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1.7−2.1</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73660">
                        <a:lnSpc>
                          <a:spcPct val="100000"/>
                        </a:lnSpc>
                        <a:spcBef>
                          <a:spcPts val="690"/>
                        </a:spcBef>
                      </a:pPr>
                      <a:r>
                        <a:rPr sz="1100" spc="-25" dirty="0">
                          <a:latin typeface="Calibri"/>
                          <a:cs typeface="Calibri"/>
                        </a:rPr>
                        <a:t>2.1-</a:t>
                      </a:r>
                      <a:r>
                        <a:rPr sz="1300" spc="-25" dirty="0">
                          <a:solidFill>
                            <a:srgbClr val="FF0000"/>
                          </a:solidFill>
                          <a:latin typeface="Calibri"/>
                          <a:cs typeface="Calibri"/>
                        </a:rPr>
                        <a:t>2.5</a:t>
                      </a:r>
                      <a:endParaRPr sz="1300">
                        <a:latin typeface="Calibri"/>
                        <a:cs typeface="Calibri"/>
                      </a:endParaRPr>
                    </a:p>
                  </a:txBody>
                  <a:tcPr marL="0" marR="0" marT="7493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extLst>
                  <a:ext uri="{0D108BD9-81ED-4DB2-BD59-A6C34878D82A}">
                    <a16:rowId xmlns:a16="http://schemas.microsoft.com/office/drawing/2014/main" val="10009"/>
                  </a:ext>
                </a:extLst>
              </a:tr>
              <a:tr h="185161">
                <a:tc>
                  <a:txBody>
                    <a:bodyPr/>
                    <a:lstStyle/>
                    <a:p>
                      <a:pPr marL="71755">
                        <a:lnSpc>
                          <a:spcPts val="1605"/>
                        </a:lnSpc>
                      </a:pPr>
                      <a:r>
                        <a:rPr sz="1300" b="1" spc="-10" dirty="0">
                          <a:solidFill>
                            <a:srgbClr val="FFFFFF"/>
                          </a:solidFill>
                          <a:latin typeface="Calibri"/>
                          <a:cs typeface="Calibri"/>
                        </a:rPr>
                        <a:t>Number</a:t>
                      </a:r>
                      <a:r>
                        <a:rPr sz="1300" b="1" spc="-50" dirty="0">
                          <a:solidFill>
                            <a:srgbClr val="FFFFFF"/>
                          </a:solidFill>
                          <a:latin typeface="Calibri"/>
                          <a:cs typeface="Calibri"/>
                        </a:rPr>
                        <a:t> </a:t>
                      </a:r>
                      <a:r>
                        <a:rPr sz="1300" b="1" dirty="0">
                          <a:solidFill>
                            <a:srgbClr val="FFFFFF"/>
                          </a:solidFill>
                          <a:latin typeface="Calibri"/>
                          <a:cs typeface="Calibri"/>
                        </a:rPr>
                        <a:t>of</a:t>
                      </a:r>
                      <a:r>
                        <a:rPr sz="1300" b="1" spc="-45" dirty="0">
                          <a:solidFill>
                            <a:srgbClr val="FFFFFF"/>
                          </a:solidFill>
                          <a:latin typeface="Calibri"/>
                          <a:cs typeface="Calibri"/>
                        </a:rPr>
                        <a:t> </a:t>
                      </a:r>
                      <a:r>
                        <a:rPr lang="en-US" sz="1300" b="1" spc="-10" dirty="0" err="1">
                          <a:solidFill>
                            <a:srgbClr val="FFFFFF"/>
                          </a:solidFill>
                          <a:latin typeface="Calibri"/>
                          <a:cs typeface="Calibri"/>
                        </a:rPr>
                        <a:t>pnCCD</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05"/>
                        </a:lnSpc>
                      </a:pPr>
                      <a:r>
                        <a:rPr sz="1300" spc="-25" dirty="0">
                          <a:latin typeface="Calibri"/>
                          <a:cs typeface="Calibri"/>
                        </a:rPr>
                        <a:t>16</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vMerge="1">
                  <a:txBody>
                    <a:bodyPr/>
                    <a:lstStyle/>
                    <a:p>
                      <a:endParaRPr/>
                    </a:p>
                  </a:txBody>
                  <a:tcPr marL="0" marR="0" marT="0" marB="0">
                    <a:lnL w="19050">
                      <a:solidFill>
                        <a:srgbClr val="FFFFFF"/>
                      </a:solidFill>
                      <a:prstDash val="solid"/>
                    </a:lnL>
                    <a:lnR w="19050">
                      <a:solidFill>
                        <a:srgbClr val="FFFFFF"/>
                      </a:solidFill>
                      <a:prstDash val="solid"/>
                    </a:lnR>
                  </a:tcPr>
                </a:tc>
                <a:tc vMerge="1">
                  <a:txBody>
                    <a:bodyPr/>
                    <a:lstStyle/>
                    <a:p>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vMerge="1">
                  <a:txBody>
                    <a:bodyPr/>
                    <a:lstStyle/>
                    <a:p>
                      <a:endParaRPr/>
                    </a:p>
                  </a:txBody>
                  <a:tcPr marL="0" marR="0" marT="876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876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extLst>
                  <a:ext uri="{0D108BD9-81ED-4DB2-BD59-A6C34878D82A}">
                    <a16:rowId xmlns:a16="http://schemas.microsoft.com/office/drawing/2014/main" val="10010"/>
                  </a:ext>
                </a:extLst>
              </a:tr>
              <a:tr h="384439">
                <a:tc>
                  <a:txBody>
                    <a:bodyPr/>
                    <a:lstStyle/>
                    <a:p>
                      <a:pPr marL="71755">
                        <a:lnSpc>
                          <a:spcPts val="1735"/>
                        </a:lnSpc>
                      </a:pPr>
                      <a:r>
                        <a:rPr sz="1300" b="1" spc="-10" dirty="0">
                          <a:solidFill>
                            <a:srgbClr val="FFFFFF"/>
                          </a:solidFill>
                          <a:latin typeface="Calibri"/>
                          <a:cs typeface="Calibri"/>
                        </a:rPr>
                        <a:t>Sensitivity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735"/>
                        </a:lnSpc>
                      </a:pPr>
                      <a:r>
                        <a:rPr lang="en-US" sz="1300" b="1" spc="-25" dirty="0">
                          <a:solidFill>
                            <a:srgbClr val="FF0000"/>
                          </a:solidFill>
                          <a:latin typeface="Calibri"/>
                          <a:cs typeface="Calibri"/>
                        </a:rPr>
                        <a:t>~</a:t>
                      </a:r>
                      <a:r>
                        <a:rPr sz="1300" b="1" spc="-25" dirty="0">
                          <a:solidFill>
                            <a:srgbClr val="FF0000"/>
                          </a:solidFill>
                          <a:latin typeface="Calibri"/>
                          <a:cs typeface="Calibri"/>
                        </a:rPr>
                        <a:t>1e-</a:t>
                      </a:r>
                      <a:r>
                        <a:rPr sz="1300" b="1" dirty="0">
                          <a:solidFill>
                            <a:srgbClr val="FF0000"/>
                          </a:solidFill>
                          <a:latin typeface="Calibri"/>
                          <a:cs typeface="Calibri"/>
                        </a:rPr>
                        <a:t>10</a:t>
                      </a:r>
                      <a:r>
                        <a:rPr sz="1300" b="1" spc="-5" dirty="0">
                          <a:solidFill>
                            <a:srgbClr val="FF0000"/>
                          </a:solidFill>
                          <a:latin typeface="Calibri"/>
                          <a:cs typeface="Calibri"/>
                        </a:rPr>
                        <a:t> </a:t>
                      </a:r>
                      <a:r>
                        <a:rPr sz="1300" b="1" spc="-10" dirty="0">
                          <a:solidFill>
                            <a:srgbClr val="FF0000"/>
                          </a:solidFill>
                          <a:latin typeface="Calibri"/>
                          <a:cs typeface="Calibri"/>
                        </a:rPr>
                        <a:t>(erg/cm2/s)</a:t>
                      </a:r>
                      <a:endParaRPr sz="1300" dirty="0">
                        <a:latin typeface="Calibri"/>
                        <a:cs typeface="Calibri"/>
                      </a:endParaRPr>
                    </a:p>
                    <a:p>
                      <a:pPr marL="71755">
                        <a:lnSpc>
                          <a:spcPts val="1705"/>
                        </a:lnSpc>
                      </a:pPr>
                      <a:r>
                        <a:rPr lang="en-US" sz="1300" b="1" dirty="0">
                          <a:solidFill>
                            <a:srgbClr val="FF0000"/>
                          </a:solidFill>
                          <a:latin typeface="Calibri"/>
                          <a:cs typeface="Calibri"/>
                        </a:rPr>
                        <a:t>f</a:t>
                      </a:r>
                      <a:r>
                        <a:rPr sz="1300" b="1" dirty="0">
                          <a:solidFill>
                            <a:srgbClr val="FF0000"/>
                          </a:solidFill>
                          <a:latin typeface="Calibri"/>
                          <a:cs typeface="Calibri"/>
                        </a:rPr>
                        <a:t>or</a:t>
                      </a:r>
                      <a:r>
                        <a:rPr sz="1300" b="1" spc="-60" dirty="0">
                          <a:solidFill>
                            <a:srgbClr val="FF0000"/>
                          </a:solidFill>
                          <a:latin typeface="Calibri"/>
                          <a:cs typeface="Calibri"/>
                        </a:rPr>
                        <a:t> </a:t>
                      </a:r>
                      <a:r>
                        <a:rPr sz="1300" b="1" dirty="0">
                          <a:solidFill>
                            <a:srgbClr val="FF0000"/>
                          </a:solidFill>
                          <a:latin typeface="Calibri"/>
                          <a:cs typeface="Calibri"/>
                        </a:rPr>
                        <a:t>100</a:t>
                      </a:r>
                      <a:r>
                        <a:rPr sz="1300" b="1" spc="-55" dirty="0">
                          <a:solidFill>
                            <a:srgbClr val="FF0000"/>
                          </a:solidFill>
                          <a:latin typeface="Calibri"/>
                          <a:cs typeface="Calibri"/>
                        </a:rPr>
                        <a:t> </a:t>
                      </a:r>
                      <a:r>
                        <a:rPr sz="1300" b="1" spc="-25" dirty="0">
                          <a:solidFill>
                            <a:srgbClr val="FF0000"/>
                          </a:solidFill>
                          <a:latin typeface="Calibri"/>
                          <a:cs typeface="Calibri"/>
                        </a:rPr>
                        <a:t>sec</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4"/>
                        </a:lnSpc>
                      </a:pPr>
                      <a:r>
                        <a:rPr sz="1300" b="1" spc="-10" dirty="0">
                          <a:solidFill>
                            <a:srgbClr val="FFFFFF"/>
                          </a:solidFill>
                          <a:latin typeface="Calibri"/>
                          <a:cs typeface="Calibri"/>
                        </a:rPr>
                        <a:t>Limiting</a:t>
                      </a:r>
                      <a:endParaRPr sz="1300">
                        <a:latin typeface="Calibri"/>
                        <a:cs typeface="Calibri"/>
                      </a:endParaRPr>
                    </a:p>
                    <a:p>
                      <a:pPr marL="71755">
                        <a:lnSpc>
                          <a:spcPct val="100000"/>
                        </a:lnSpc>
                      </a:pPr>
                      <a:r>
                        <a:rPr sz="1300" b="1" spc="-10" dirty="0">
                          <a:solidFill>
                            <a:srgbClr val="FFFFFF"/>
                          </a:solidFill>
                          <a:latin typeface="Calibri"/>
                          <a:cs typeface="Calibri"/>
                        </a:rPr>
                        <a:t>Magnitude</a:t>
                      </a:r>
                      <a:r>
                        <a:rPr sz="1300" b="1" spc="-75" dirty="0">
                          <a:solidFill>
                            <a:srgbClr val="FFFFFF"/>
                          </a:solidFill>
                          <a:latin typeface="Calibri"/>
                          <a:cs typeface="Calibri"/>
                        </a:rPr>
                        <a:t> </a:t>
                      </a:r>
                      <a:r>
                        <a:rPr sz="1300" b="1" dirty="0">
                          <a:solidFill>
                            <a:srgbClr val="FFFFFF"/>
                          </a:solidFill>
                          <a:latin typeface="Calibri"/>
                          <a:cs typeface="Calibri"/>
                        </a:rPr>
                        <a:t>mag</a:t>
                      </a:r>
                      <a:r>
                        <a:rPr sz="1300" b="1" spc="-55" dirty="0">
                          <a:solidFill>
                            <a:srgbClr val="FFFFFF"/>
                          </a:solidFill>
                          <a:latin typeface="Calibri"/>
                          <a:cs typeface="Calibri"/>
                        </a:rPr>
                        <a:t> </a:t>
                      </a:r>
                      <a:r>
                        <a:rPr sz="1300" b="1" spc="-20" dirty="0">
                          <a:solidFill>
                            <a:srgbClr val="FFFFFF"/>
                          </a:solidFill>
                          <a:latin typeface="Calibri"/>
                          <a:cs typeface="Calibri"/>
                        </a:rPr>
                        <a:t>(AB)</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a:txBody>
                    <a:bodyPr/>
                    <a:lstStyle/>
                    <a:p>
                      <a:pPr algn="ctr">
                        <a:lnSpc>
                          <a:spcPct val="100000"/>
                        </a:lnSpc>
                        <a:spcBef>
                          <a:spcPts val="700"/>
                        </a:spcBef>
                      </a:pPr>
                      <a:r>
                        <a:rPr sz="1300" spc="-20" dirty="0">
                          <a:latin typeface="Calibri"/>
                          <a:cs typeface="Calibri"/>
                        </a:rPr>
                        <a:t>21.4</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21.3</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21.4</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20.8</a:t>
                      </a:r>
                      <a:endParaRPr sz="1300" dirty="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52400">
                        <a:lnSpc>
                          <a:spcPct val="100000"/>
                        </a:lnSpc>
                        <a:spcBef>
                          <a:spcPts val="700"/>
                        </a:spcBef>
                      </a:pPr>
                      <a:r>
                        <a:rPr sz="1300" spc="-20" dirty="0">
                          <a:latin typeface="Calibri"/>
                          <a:cs typeface="Calibri"/>
                        </a:rPr>
                        <a:t>20.7</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extLst>
                  <a:ext uri="{0D108BD9-81ED-4DB2-BD59-A6C34878D82A}">
                    <a16:rowId xmlns:a16="http://schemas.microsoft.com/office/drawing/2014/main" val="10011"/>
                  </a:ext>
                </a:extLst>
              </a:tr>
              <a:tr h="192219">
                <a:tc>
                  <a:txBody>
                    <a:bodyPr/>
                    <a:lstStyle/>
                    <a:p>
                      <a:pPr marL="71755">
                        <a:lnSpc>
                          <a:spcPts val="1670"/>
                        </a:lnSpc>
                      </a:pPr>
                      <a:r>
                        <a:rPr sz="1300" b="1" spc="-10" dirty="0">
                          <a:solidFill>
                            <a:srgbClr val="FFFFFF"/>
                          </a:solidFill>
                          <a:latin typeface="Calibri"/>
                          <a:cs typeface="Calibri"/>
                        </a:rPr>
                        <a:t>Position</a:t>
                      </a:r>
                      <a:r>
                        <a:rPr sz="1300" b="1" spc="-40" dirty="0">
                          <a:solidFill>
                            <a:srgbClr val="FFFFFF"/>
                          </a:solidFill>
                          <a:latin typeface="Calibri"/>
                          <a:cs typeface="Calibri"/>
                        </a:rPr>
                        <a:t> </a:t>
                      </a:r>
                      <a:r>
                        <a:rPr sz="1300" b="1" spc="-10" dirty="0">
                          <a:solidFill>
                            <a:srgbClr val="FFFFFF"/>
                          </a:solidFill>
                          <a:latin typeface="Calibri"/>
                          <a:cs typeface="Calibri"/>
                        </a:rPr>
                        <a:t>accuracy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dirty="0">
                          <a:latin typeface="Calibri"/>
                          <a:cs typeface="Calibri"/>
                        </a:rPr>
                        <a:t>3</a:t>
                      </a:r>
                      <a:r>
                        <a:rPr sz="1300" spc="-30" dirty="0">
                          <a:latin typeface="Calibri"/>
                          <a:cs typeface="Calibri"/>
                        </a:rPr>
                        <a:t> </a:t>
                      </a:r>
                      <a:r>
                        <a:rPr sz="1300" spc="-10" dirty="0">
                          <a:latin typeface="Calibri"/>
                          <a:cs typeface="Calibri"/>
                        </a:rPr>
                        <a:t>arcmin</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00"/>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detector</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a:txBody>
                    <a:bodyPr/>
                    <a:lstStyle/>
                    <a:p>
                      <a:pPr algn="ctr">
                        <a:lnSpc>
                          <a:spcPts val="1600"/>
                        </a:lnSpc>
                      </a:pPr>
                      <a:r>
                        <a:rPr sz="1300" spc="-10" dirty="0">
                          <a:latin typeface="Calibri"/>
                          <a:cs typeface="Calibri"/>
                        </a:rPr>
                        <a:t>HyViSi</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gridSpan="4">
                  <a:txBody>
                    <a:bodyPr/>
                    <a:lstStyle/>
                    <a:p>
                      <a:pPr marL="798195">
                        <a:lnSpc>
                          <a:spcPts val="1600"/>
                        </a:lnSpc>
                      </a:pPr>
                      <a:r>
                        <a:rPr sz="1300" spc="-30" dirty="0">
                          <a:latin typeface="Calibri"/>
                          <a:cs typeface="Calibri"/>
                        </a:rPr>
                        <a:t>HgCdTe </a:t>
                      </a:r>
                      <a:r>
                        <a:rPr sz="1300" spc="-10" dirty="0">
                          <a:latin typeface="Calibri"/>
                          <a:cs typeface="Calibri"/>
                        </a:rPr>
                        <a:t>(H1RG)</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bl>
          </a:graphicData>
        </a:graphic>
      </p:graphicFrame>
      <p:sp>
        <p:nvSpPr>
          <p:cNvPr id="8" name="object 8"/>
          <p:cNvSpPr txBox="1"/>
          <p:nvPr/>
        </p:nvSpPr>
        <p:spPr>
          <a:xfrm>
            <a:off x="7709375" y="614260"/>
            <a:ext cx="2434237" cy="305418"/>
          </a:xfrm>
          <a:prstGeom prst="rect">
            <a:avLst/>
          </a:prstGeom>
          <a:ln w="10036">
            <a:solidFill>
              <a:srgbClr val="000000"/>
            </a:solidFill>
          </a:ln>
        </p:spPr>
        <p:txBody>
          <a:bodyPr vert="horz" wrap="square" lIns="0" tIns="28779" rIns="0" bIns="0" rtlCol="0">
            <a:spAutoFit/>
          </a:bodyPr>
          <a:lstStyle/>
          <a:p>
            <a:pPr marL="81991" defTabSz="781903">
              <a:spcBef>
                <a:spcPts val="227"/>
              </a:spcBef>
            </a:pPr>
            <a:r>
              <a:rPr kumimoji="0" sz="1796" kern="0" dirty="0">
                <a:solidFill>
                  <a:sysClr val="windowText" lastClr="000000"/>
                </a:solidFill>
                <a:latin typeface="Calibri"/>
                <a:cs typeface="Calibri"/>
              </a:rPr>
              <a:t>Near</a:t>
            </a:r>
            <a:r>
              <a:rPr kumimoji="0" sz="1796" kern="0" spc="-21" dirty="0">
                <a:solidFill>
                  <a:sysClr val="windowText" lastClr="000000"/>
                </a:solidFill>
                <a:latin typeface="Calibri"/>
                <a:cs typeface="Calibri"/>
              </a:rPr>
              <a:t> </a:t>
            </a:r>
            <a:r>
              <a:rPr kumimoji="0" sz="1796" kern="0" dirty="0">
                <a:solidFill>
                  <a:sysClr val="windowText" lastClr="000000"/>
                </a:solidFill>
                <a:latin typeface="Calibri"/>
                <a:cs typeface="Calibri"/>
              </a:rPr>
              <a:t>Infrared</a:t>
            </a:r>
            <a:r>
              <a:rPr kumimoji="0" sz="1796" kern="0" spc="-17" dirty="0">
                <a:solidFill>
                  <a:sysClr val="windowText" lastClr="000000"/>
                </a:solidFill>
                <a:latin typeface="Calibri"/>
                <a:cs typeface="Calibri"/>
              </a:rPr>
              <a:t> </a:t>
            </a:r>
            <a:r>
              <a:rPr kumimoji="0" sz="1796" kern="0" spc="-9" dirty="0">
                <a:solidFill>
                  <a:sysClr val="windowText" lastClr="000000"/>
                </a:solidFill>
                <a:latin typeface="Calibri"/>
                <a:cs typeface="Calibri"/>
              </a:rPr>
              <a:t>Telescope</a:t>
            </a:r>
            <a:endParaRPr kumimoji="0" sz="1796" kern="0" dirty="0">
              <a:solidFill>
                <a:sysClr val="windowText" lastClr="000000"/>
              </a:solidFill>
              <a:latin typeface="Calibri"/>
              <a:cs typeface="Calibri"/>
            </a:endParaRPr>
          </a:p>
        </p:txBody>
      </p:sp>
      <p:sp>
        <p:nvSpPr>
          <p:cNvPr id="9" name="object 9"/>
          <p:cNvSpPr txBox="1"/>
          <p:nvPr/>
        </p:nvSpPr>
        <p:spPr>
          <a:xfrm>
            <a:off x="3270279" y="3325369"/>
            <a:ext cx="677660" cy="300533"/>
          </a:xfrm>
          <a:prstGeom prst="rect">
            <a:avLst/>
          </a:prstGeom>
        </p:spPr>
        <p:txBody>
          <a:bodyPr vert="horz" wrap="square" lIns="0" tIns="10860" rIns="0" bIns="0" rtlCol="0">
            <a:spAutoFit/>
          </a:bodyPr>
          <a:lstStyle/>
          <a:p>
            <a:pPr marL="10860" algn="r" defTabSz="781903">
              <a:spcBef>
                <a:spcPts val="86"/>
              </a:spcBef>
            </a:pPr>
            <a:r>
              <a:rPr kumimoji="0" lang="en-US" sz="941" kern="0" spc="-17" dirty="0">
                <a:solidFill>
                  <a:srgbClr val="FFFFFF"/>
                </a:solidFill>
                <a:latin typeface="ＭＳ Ｐゴシック"/>
                <a:cs typeface="ＭＳ Ｐゴシック"/>
              </a:rPr>
              <a:t>Focal Plane Image</a:t>
            </a:r>
            <a:endParaRPr kumimoji="0" sz="941" kern="0" dirty="0">
              <a:solidFill>
                <a:sysClr val="windowText" lastClr="000000"/>
              </a:solidFill>
              <a:latin typeface="ＭＳ Ｐゴシック"/>
              <a:cs typeface="ＭＳ Ｐゴシック"/>
            </a:endParaRPr>
          </a:p>
        </p:txBody>
      </p:sp>
      <p:grpSp>
        <p:nvGrpSpPr>
          <p:cNvPr id="11" name="object 11"/>
          <p:cNvGrpSpPr/>
          <p:nvPr/>
        </p:nvGrpSpPr>
        <p:grpSpPr>
          <a:xfrm>
            <a:off x="1770848" y="1828486"/>
            <a:ext cx="3512621" cy="2477133"/>
            <a:chOff x="660533" y="1496270"/>
            <a:chExt cx="4107815" cy="2896870"/>
          </a:xfrm>
        </p:grpSpPr>
        <p:pic>
          <p:nvPicPr>
            <p:cNvPr id="12" name="object 12"/>
            <p:cNvPicPr/>
            <p:nvPr/>
          </p:nvPicPr>
          <p:blipFill>
            <a:blip r:embed="rId6" cstate="print"/>
            <a:stretch>
              <a:fillRect/>
            </a:stretch>
          </p:blipFill>
          <p:spPr>
            <a:xfrm>
              <a:off x="660533" y="3409156"/>
              <a:ext cx="1374767" cy="892578"/>
            </a:xfrm>
            <a:prstGeom prst="rect">
              <a:avLst/>
            </a:prstGeom>
          </p:spPr>
        </p:pic>
        <p:sp>
          <p:nvSpPr>
            <p:cNvPr id="13" name="object 13"/>
            <p:cNvSpPr/>
            <p:nvPr/>
          </p:nvSpPr>
          <p:spPr>
            <a:xfrm>
              <a:off x="1580413" y="1496270"/>
              <a:ext cx="151130" cy="1913255"/>
            </a:xfrm>
            <a:custGeom>
              <a:avLst/>
              <a:gdLst/>
              <a:ahLst/>
              <a:cxnLst/>
              <a:rect l="l" t="t" r="r" b="b"/>
              <a:pathLst>
                <a:path w="151130" h="1913254">
                  <a:moveTo>
                    <a:pt x="75307" y="90328"/>
                  </a:moveTo>
                  <a:lnTo>
                    <a:pt x="60246" y="102372"/>
                  </a:lnTo>
                  <a:lnTo>
                    <a:pt x="60243" y="1912887"/>
                  </a:lnTo>
                  <a:lnTo>
                    <a:pt x="90366" y="1912887"/>
                  </a:lnTo>
                  <a:lnTo>
                    <a:pt x="90368" y="102372"/>
                  </a:lnTo>
                  <a:lnTo>
                    <a:pt x="75307" y="90328"/>
                  </a:lnTo>
                  <a:close/>
                </a:path>
                <a:path w="151130" h="1913254">
                  <a:moveTo>
                    <a:pt x="75307" y="0"/>
                  </a:moveTo>
                  <a:lnTo>
                    <a:pt x="0" y="150548"/>
                  </a:lnTo>
                  <a:lnTo>
                    <a:pt x="60244" y="102373"/>
                  </a:lnTo>
                  <a:lnTo>
                    <a:pt x="60244" y="90327"/>
                  </a:lnTo>
                  <a:lnTo>
                    <a:pt x="120490" y="90327"/>
                  </a:lnTo>
                  <a:lnTo>
                    <a:pt x="75307" y="0"/>
                  </a:lnTo>
                  <a:close/>
                </a:path>
                <a:path w="151130" h="1913254">
                  <a:moveTo>
                    <a:pt x="120490" y="90327"/>
                  </a:moveTo>
                  <a:lnTo>
                    <a:pt x="90368" y="90327"/>
                  </a:lnTo>
                  <a:lnTo>
                    <a:pt x="90369" y="102373"/>
                  </a:lnTo>
                  <a:lnTo>
                    <a:pt x="150614" y="150548"/>
                  </a:lnTo>
                  <a:lnTo>
                    <a:pt x="120490" y="90327"/>
                  </a:lnTo>
                  <a:close/>
                </a:path>
                <a:path w="151130" h="1913254">
                  <a:moveTo>
                    <a:pt x="90368" y="90327"/>
                  </a:moveTo>
                  <a:lnTo>
                    <a:pt x="60244" y="90327"/>
                  </a:lnTo>
                  <a:lnTo>
                    <a:pt x="60244" y="102373"/>
                  </a:lnTo>
                  <a:lnTo>
                    <a:pt x="75307" y="90328"/>
                  </a:lnTo>
                  <a:lnTo>
                    <a:pt x="90368" y="90327"/>
                  </a:lnTo>
                  <a:close/>
                </a:path>
                <a:path w="151130" h="1913254">
                  <a:moveTo>
                    <a:pt x="90368" y="90328"/>
                  </a:moveTo>
                  <a:lnTo>
                    <a:pt x="75307" y="90328"/>
                  </a:lnTo>
                  <a:lnTo>
                    <a:pt x="90368" y="102372"/>
                  </a:lnTo>
                  <a:lnTo>
                    <a:pt x="90368" y="90328"/>
                  </a:lnTo>
                  <a:close/>
                </a:path>
              </a:pathLst>
            </a:custGeom>
            <a:solidFill>
              <a:srgbClr val="000000"/>
            </a:solidFill>
          </p:spPr>
          <p:txBody>
            <a:bodyPr wrap="square" lIns="0" tIns="0" rIns="0" bIns="0" rtlCol="0"/>
            <a:lstStyle/>
            <a:p>
              <a:pPr defTabSz="781903"/>
              <a:endParaRPr kumimoji="0" sz="1539" kern="0">
                <a:solidFill>
                  <a:sysClr val="windowText" lastClr="000000"/>
                </a:solidFill>
              </a:endParaRPr>
            </a:p>
          </p:txBody>
        </p:sp>
        <p:pic>
          <p:nvPicPr>
            <p:cNvPr id="14" name="object 14"/>
            <p:cNvPicPr/>
            <p:nvPr/>
          </p:nvPicPr>
          <p:blipFill>
            <a:blip r:embed="rId7" cstate="print"/>
            <a:stretch>
              <a:fillRect/>
            </a:stretch>
          </p:blipFill>
          <p:spPr>
            <a:xfrm>
              <a:off x="3281502" y="3234500"/>
              <a:ext cx="1486462" cy="1158057"/>
            </a:xfrm>
            <a:prstGeom prst="rect">
              <a:avLst/>
            </a:prstGeom>
          </p:spPr>
        </p:pic>
      </p:grpSp>
      <p:sp>
        <p:nvSpPr>
          <p:cNvPr id="15" name="object 15"/>
          <p:cNvSpPr txBox="1"/>
          <p:nvPr/>
        </p:nvSpPr>
        <p:spPr>
          <a:xfrm>
            <a:off x="4373519" y="3611150"/>
            <a:ext cx="586975" cy="261035"/>
          </a:xfrm>
          <a:prstGeom prst="rect">
            <a:avLst/>
          </a:prstGeom>
        </p:spPr>
        <p:txBody>
          <a:bodyPr vert="horz" wrap="square" lIns="0" tIns="10860" rIns="0" bIns="0" rtlCol="0">
            <a:spAutoFit/>
          </a:bodyPr>
          <a:lstStyle/>
          <a:p>
            <a:pPr marL="10860" defTabSz="781903">
              <a:spcBef>
                <a:spcPts val="86"/>
              </a:spcBef>
            </a:pPr>
            <a:r>
              <a:rPr kumimoji="0" sz="1625" kern="0" spc="-9" dirty="0">
                <a:solidFill>
                  <a:srgbClr val="FFFFFF"/>
                </a:solidFill>
                <a:latin typeface="Calibri"/>
                <a:cs typeface="Calibri"/>
              </a:rPr>
              <a:t>pnCCD</a:t>
            </a:r>
            <a:endParaRPr kumimoji="0" sz="1625" kern="0">
              <a:solidFill>
                <a:sysClr val="windowText" lastClr="000000"/>
              </a:solidFill>
              <a:latin typeface="Calibri"/>
              <a:cs typeface="Calibri"/>
            </a:endParaRPr>
          </a:p>
        </p:txBody>
      </p:sp>
      <p:sp>
        <p:nvSpPr>
          <p:cNvPr id="16" name="object 16"/>
          <p:cNvSpPr txBox="1"/>
          <p:nvPr/>
        </p:nvSpPr>
        <p:spPr>
          <a:xfrm>
            <a:off x="1719755" y="3031649"/>
            <a:ext cx="769964" cy="405818"/>
          </a:xfrm>
          <a:prstGeom prst="rect">
            <a:avLst/>
          </a:prstGeom>
        </p:spPr>
        <p:txBody>
          <a:bodyPr vert="horz" wrap="square" lIns="0" tIns="10860" rIns="0" bIns="0" rtlCol="0">
            <a:spAutoFit/>
          </a:bodyPr>
          <a:lstStyle/>
          <a:p>
            <a:pPr marL="10860" marR="4344" defTabSz="781903">
              <a:spcBef>
                <a:spcPts val="86"/>
              </a:spcBef>
            </a:pPr>
            <a:r>
              <a:rPr kumimoji="0" sz="1283" kern="0" spc="-9" dirty="0">
                <a:solidFill>
                  <a:sysClr val="windowText" lastClr="000000"/>
                </a:solidFill>
                <a:latin typeface="Calibri"/>
                <a:cs typeface="Calibri"/>
              </a:rPr>
              <a:t>Lobster</a:t>
            </a:r>
            <a:r>
              <a:rPr kumimoji="0" sz="1283" kern="0" spc="-47" dirty="0">
                <a:solidFill>
                  <a:sysClr val="windowText" lastClr="000000"/>
                </a:solidFill>
                <a:latin typeface="Calibri"/>
                <a:cs typeface="Calibri"/>
              </a:rPr>
              <a:t> </a:t>
            </a:r>
            <a:r>
              <a:rPr kumimoji="0" sz="1283" kern="0" spc="-26" dirty="0">
                <a:solidFill>
                  <a:sysClr val="windowText" lastClr="000000"/>
                </a:solidFill>
                <a:latin typeface="Calibri"/>
                <a:cs typeface="Calibri"/>
              </a:rPr>
              <a:t>Eye </a:t>
            </a:r>
            <a:r>
              <a:rPr kumimoji="0" sz="1283" kern="0" spc="-9" dirty="0">
                <a:solidFill>
                  <a:sysClr val="windowText" lastClr="000000"/>
                </a:solidFill>
                <a:latin typeface="Calibri"/>
                <a:cs typeface="Calibri"/>
              </a:rPr>
              <a:t>Optics</a:t>
            </a:r>
            <a:endParaRPr kumimoji="0" sz="1283" kern="0" dirty="0">
              <a:solidFill>
                <a:sysClr val="windowText" lastClr="000000"/>
              </a:solidFill>
              <a:latin typeface="Calibri"/>
              <a:cs typeface="Calibri"/>
            </a:endParaRPr>
          </a:p>
        </p:txBody>
      </p:sp>
      <p:pic>
        <p:nvPicPr>
          <p:cNvPr id="17" name="object 17"/>
          <p:cNvPicPr/>
          <p:nvPr/>
        </p:nvPicPr>
        <p:blipFill>
          <a:blip r:embed="rId8" cstate="print"/>
          <a:stretch>
            <a:fillRect/>
          </a:stretch>
        </p:blipFill>
        <p:spPr>
          <a:xfrm>
            <a:off x="8153469" y="1345107"/>
            <a:ext cx="1481087" cy="2449055"/>
          </a:xfrm>
          <a:prstGeom prst="rect">
            <a:avLst/>
          </a:prstGeom>
        </p:spPr>
      </p:pic>
      <p:pic>
        <p:nvPicPr>
          <p:cNvPr id="18" name="object 18"/>
          <p:cNvPicPr>
            <a:picLocks noChangeAspect="1"/>
          </p:cNvPicPr>
          <p:nvPr/>
        </p:nvPicPr>
        <p:blipFill>
          <a:blip r:embed="rId9" cstate="print"/>
          <a:stretch>
            <a:fillRect/>
          </a:stretch>
        </p:blipFill>
        <p:spPr>
          <a:xfrm>
            <a:off x="6568123" y="1610709"/>
            <a:ext cx="1518667" cy="2069143"/>
          </a:xfrm>
          <a:prstGeom prst="rect">
            <a:avLst/>
          </a:prstGeom>
        </p:spPr>
      </p:pic>
      <p:sp>
        <p:nvSpPr>
          <p:cNvPr id="19" name="object 19"/>
          <p:cNvSpPr txBox="1"/>
          <p:nvPr/>
        </p:nvSpPr>
        <p:spPr>
          <a:xfrm>
            <a:off x="7005741" y="3467842"/>
            <a:ext cx="1271084" cy="208392"/>
          </a:xfrm>
          <a:prstGeom prst="rect">
            <a:avLst/>
          </a:prstGeom>
        </p:spPr>
        <p:txBody>
          <a:bodyPr vert="horz" wrap="square" lIns="0" tIns="10860" rIns="0" bIns="0" rtlCol="0">
            <a:spAutoFit/>
          </a:bodyPr>
          <a:lstStyle/>
          <a:p>
            <a:pPr marL="10860" defTabSz="781903">
              <a:spcBef>
                <a:spcPts val="86"/>
              </a:spcBef>
            </a:pPr>
            <a:r>
              <a:rPr kumimoji="0" sz="1283" kern="0" spc="-56" dirty="0">
                <a:solidFill>
                  <a:sysClr val="windowText" lastClr="000000"/>
                </a:solidFill>
                <a:latin typeface="ＭＳ Ｐゴシック"/>
                <a:cs typeface="ＭＳ Ｐゴシック"/>
              </a:rPr>
              <a:t> </a:t>
            </a:r>
            <a:r>
              <a:rPr kumimoji="0" sz="1283" kern="0" dirty="0">
                <a:solidFill>
                  <a:sysClr val="windowText" lastClr="000000"/>
                </a:solidFill>
                <a:latin typeface="Calibri"/>
                <a:cs typeface="Calibri"/>
              </a:rPr>
              <a:t>φ300</a:t>
            </a:r>
            <a:r>
              <a:rPr kumimoji="0" sz="1283" kern="0" spc="-47" dirty="0">
                <a:solidFill>
                  <a:sysClr val="windowText" lastClr="000000"/>
                </a:solidFill>
                <a:latin typeface="Calibri"/>
                <a:cs typeface="Calibri"/>
              </a:rPr>
              <a:t> </a:t>
            </a:r>
            <a:r>
              <a:rPr kumimoji="0" sz="1283" kern="0" spc="-21" dirty="0">
                <a:solidFill>
                  <a:sysClr val="windowText" lastClr="000000"/>
                </a:solidFill>
                <a:latin typeface="Calibri"/>
                <a:cs typeface="Calibri"/>
              </a:rPr>
              <a:t>mm</a:t>
            </a:r>
            <a:r>
              <a:rPr kumimoji="0" lang="en-US" sz="1283" kern="0" spc="-21" dirty="0">
                <a:solidFill>
                  <a:sysClr val="windowText" lastClr="000000"/>
                </a:solidFill>
                <a:latin typeface="Calibri"/>
                <a:cs typeface="Calibri"/>
              </a:rPr>
              <a:t> primary</a:t>
            </a:r>
            <a:endParaRPr kumimoji="0" sz="1283" kern="0" dirty="0">
              <a:solidFill>
                <a:sysClr val="windowText" lastClr="000000"/>
              </a:solidFill>
              <a:latin typeface="Calibri"/>
              <a:cs typeface="Calibri"/>
            </a:endParaRPr>
          </a:p>
        </p:txBody>
      </p:sp>
      <p:sp>
        <p:nvSpPr>
          <p:cNvPr id="20" name="object 20"/>
          <p:cNvSpPr txBox="1"/>
          <p:nvPr/>
        </p:nvSpPr>
        <p:spPr>
          <a:xfrm>
            <a:off x="9634555" y="2183869"/>
            <a:ext cx="1018112" cy="676505"/>
          </a:xfrm>
          <a:prstGeom prst="rect">
            <a:avLst/>
          </a:prstGeom>
        </p:spPr>
        <p:txBody>
          <a:bodyPr vert="horz" wrap="square" lIns="0" tIns="22262" rIns="0" bIns="0" rtlCol="0">
            <a:spAutoFit/>
          </a:bodyPr>
          <a:lstStyle/>
          <a:p>
            <a:pPr marL="10860" marR="4344" defTabSz="781903">
              <a:lnSpc>
                <a:spcPts val="1701"/>
              </a:lnSpc>
              <a:spcBef>
                <a:spcPts val="174"/>
              </a:spcBef>
            </a:pPr>
            <a:r>
              <a:rPr kumimoji="0" sz="1454" kern="0" spc="-9" dirty="0">
                <a:solidFill>
                  <a:srgbClr val="FF0000"/>
                </a:solidFill>
                <a:latin typeface="Calibri"/>
                <a:cs typeface="Calibri"/>
              </a:rPr>
              <a:t>5-</a:t>
            </a:r>
            <a:r>
              <a:rPr kumimoji="0" sz="1454" kern="0" spc="-17" dirty="0">
                <a:solidFill>
                  <a:srgbClr val="FF0000"/>
                </a:solidFill>
                <a:latin typeface="Calibri"/>
                <a:cs typeface="Calibri"/>
              </a:rPr>
              <a:t>band simultaneous </a:t>
            </a:r>
            <a:r>
              <a:rPr kumimoji="0" sz="1454" kern="0" spc="-9" dirty="0">
                <a:solidFill>
                  <a:srgbClr val="FF0000"/>
                </a:solidFill>
                <a:latin typeface="Calibri"/>
                <a:cs typeface="Calibri"/>
              </a:rPr>
              <a:t>photometry</a:t>
            </a:r>
            <a:endParaRPr kumimoji="0" sz="1454" kern="0" dirty="0">
              <a:solidFill>
                <a:sysClr val="windowText" lastClr="000000"/>
              </a:solidFill>
              <a:latin typeface="Calibri"/>
              <a:cs typeface="Calibri"/>
            </a:endParaRPr>
          </a:p>
        </p:txBody>
      </p:sp>
      <p:sp>
        <p:nvSpPr>
          <p:cNvPr id="22" name="object 8">
            <a:extLst>
              <a:ext uri="{FF2B5EF4-FFF2-40B4-BE49-F238E27FC236}">
                <a16:creationId xmlns:a16="http://schemas.microsoft.com/office/drawing/2014/main" id="{FBFC290A-E394-90BF-1196-369BA3A3D964}"/>
              </a:ext>
            </a:extLst>
          </p:cNvPr>
          <p:cNvSpPr txBox="1"/>
          <p:nvPr/>
        </p:nvSpPr>
        <p:spPr>
          <a:xfrm>
            <a:off x="1577820" y="890065"/>
            <a:ext cx="2434237" cy="581775"/>
          </a:xfrm>
          <a:prstGeom prst="rect">
            <a:avLst/>
          </a:prstGeom>
          <a:ln w="10036">
            <a:solidFill>
              <a:srgbClr val="000000"/>
            </a:solidFill>
          </a:ln>
        </p:spPr>
        <p:txBody>
          <a:bodyPr vert="horz" wrap="square" lIns="0" tIns="28779" rIns="0" bIns="0" rtlCol="0">
            <a:spAutoFit/>
          </a:bodyPr>
          <a:lstStyle/>
          <a:p>
            <a:pPr marL="81991" defTabSz="781903">
              <a:spcBef>
                <a:spcPts val="227"/>
              </a:spcBef>
            </a:pPr>
            <a:r>
              <a:rPr lang="en-US" altLang="ja-JP" sz="1796" dirty="0"/>
              <a:t>Wide</a:t>
            </a:r>
            <a:r>
              <a:rPr lang="en-US" altLang="ja-JP" sz="1796" spc="-13" dirty="0"/>
              <a:t> </a:t>
            </a:r>
            <a:r>
              <a:rPr lang="en-US" altLang="ja-JP" sz="1796" dirty="0"/>
              <a:t>Field</a:t>
            </a:r>
            <a:r>
              <a:rPr lang="en-US" altLang="ja-JP" sz="1796" spc="-13" dirty="0"/>
              <a:t> </a:t>
            </a:r>
            <a:r>
              <a:rPr lang="en-US" altLang="ja-JP" sz="1796" spc="-34" dirty="0"/>
              <a:t>X-</a:t>
            </a:r>
            <a:r>
              <a:rPr lang="en-US" altLang="ja-JP" sz="1796" dirty="0"/>
              <a:t>ray</a:t>
            </a:r>
            <a:r>
              <a:rPr lang="en-US" altLang="ja-JP" sz="1796" spc="-13" dirty="0"/>
              <a:t> </a:t>
            </a:r>
            <a:r>
              <a:rPr lang="en-US" altLang="ja-JP" sz="1796" spc="-9" dirty="0"/>
              <a:t>Monitor</a:t>
            </a:r>
            <a:endParaRPr kumimoji="0" sz="1796" kern="0" dirty="0">
              <a:solidFill>
                <a:sysClr val="windowText" lastClr="000000"/>
              </a:solidFill>
              <a:latin typeface="Calibri"/>
              <a:cs typeface="Calibri"/>
            </a:endParaRPr>
          </a:p>
        </p:txBody>
      </p:sp>
      <p:cxnSp>
        <p:nvCxnSpPr>
          <p:cNvPr id="24" name="直線コネクタ 23">
            <a:extLst>
              <a:ext uri="{FF2B5EF4-FFF2-40B4-BE49-F238E27FC236}">
                <a16:creationId xmlns:a16="http://schemas.microsoft.com/office/drawing/2014/main" id="{30C30065-5F0F-27AE-B14D-3509B1825320}"/>
              </a:ext>
            </a:extLst>
          </p:cNvPr>
          <p:cNvCxnSpPr>
            <a:cxnSpLocks/>
            <a:stCxn id="22" idx="3"/>
          </p:cNvCxnSpPr>
          <p:nvPr/>
        </p:nvCxnSpPr>
        <p:spPr>
          <a:xfrm flipV="1">
            <a:off x="4012056" y="588652"/>
            <a:ext cx="1529572" cy="592301"/>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9F4AF1-5ABD-A028-94F2-79CB7EB3C4EF}"/>
              </a:ext>
            </a:extLst>
          </p:cNvPr>
          <p:cNvCxnSpPr>
            <a:cxnSpLocks/>
            <a:stCxn id="8" idx="1"/>
          </p:cNvCxnSpPr>
          <p:nvPr/>
        </p:nvCxnSpPr>
        <p:spPr>
          <a:xfrm flipH="1" flipV="1">
            <a:off x="6378585" y="622070"/>
            <a:ext cx="1330790" cy="144899"/>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51823B3-DD5F-4882-F7CA-808F707658D4}"/>
              </a:ext>
            </a:extLst>
          </p:cNvPr>
          <p:cNvCxnSpPr>
            <a:cxnSpLocks/>
            <a:stCxn id="22" idx="3"/>
          </p:cNvCxnSpPr>
          <p:nvPr/>
        </p:nvCxnSpPr>
        <p:spPr>
          <a:xfrm flipV="1">
            <a:off x="4012057" y="1010556"/>
            <a:ext cx="1579775" cy="170397"/>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90466"/>
    </mc:Choice>
    <mc:Fallback xmlns="">
      <p:transition spd="slow" advTm="9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折れ線グラフ&#10;&#10;自動的に生成された説明">
            <a:extLst>
              <a:ext uri="{FF2B5EF4-FFF2-40B4-BE49-F238E27FC236}">
                <a16:creationId xmlns:a16="http://schemas.microsoft.com/office/drawing/2014/main" id="{5482CEFC-D91F-3318-C86F-284FF4DD8D47}"/>
              </a:ext>
            </a:extLst>
          </p:cNvPr>
          <p:cNvPicPr>
            <a:picLocks noChangeAspect="1"/>
          </p:cNvPicPr>
          <p:nvPr/>
        </p:nvPicPr>
        <p:blipFill>
          <a:blip r:embed="rId2"/>
          <a:stretch>
            <a:fillRect/>
          </a:stretch>
        </p:blipFill>
        <p:spPr>
          <a:xfrm>
            <a:off x="506104" y="3390206"/>
            <a:ext cx="5141322" cy="3305715"/>
          </a:xfrm>
          <a:prstGeom prst="rect">
            <a:avLst/>
          </a:prstGeom>
        </p:spPr>
      </p:pic>
      <p:sp>
        <p:nvSpPr>
          <p:cNvPr id="2" name="タイトル 1">
            <a:extLst>
              <a:ext uri="{FF2B5EF4-FFF2-40B4-BE49-F238E27FC236}">
                <a16:creationId xmlns:a16="http://schemas.microsoft.com/office/drawing/2014/main" id="{4F45DE67-10E7-E278-5848-F6D43F0942FF}"/>
              </a:ext>
            </a:extLst>
          </p:cNvPr>
          <p:cNvSpPr>
            <a:spLocks noGrp="1"/>
          </p:cNvSpPr>
          <p:nvPr>
            <p:ph type="title"/>
          </p:nvPr>
        </p:nvSpPr>
        <p:spPr>
          <a:xfrm>
            <a:off x="506104" y="238490"/>
            <a:ext cx="11442551" cy="849290"/>
          </a:xfrm>
        </p:spPr>
        <p:txBody>
          <a:bodyPr>
            <a:normAutofit/>
          </a:bodyPr>
          <a:lstStyle/>
          <a:p>
            <a:r>
              <a:rPr kumimoji="1" lang="en-US" altLang="ja-JP" sz="3600" dirty="0"/>
              <a:t>Visible and Near-IR Telescope onboard </a:t>
            </a:r>
            <a:r>
              <a:rPr kumimoji="1" lang="en-US" altLang="ja-JP" sz="3600" dirty="0" err="1"/>
              <a:t>HiZ</a:t>
            </a:r>
            <a:r>
              <a:rPr kumimoji="1" lang="en-US" altLang="ja-JP" sz="3600" dirty="0"/>
              <a:t>-GUNDAM</a:t>
            </a:r>
            <a:endParaRPr kumimoji="1" lang="ja-JP" altLang="en-US" sz="3600" dirty="0"/>
          </a:p>
        </p:txBody>
      </p:sp>
      <p:pic>
        <p:nvPicPr>
          <p:cNvPr id="18" name="図 17" descr="グラフ&#10;&#10;自動的に生成された説明">
            <a:extLst>
              <a:ext uri="{FF2B5EF4-FFF2-40B4-BE49-F238E27FC236}">
                <a16:creationId xmlns:a16="http://schemas.microsoft.com/office/drawing/2014/main" id="{FE9C0360-6445-6019-F90C-6ECA57E75E7E}"/>
              </a:ext>
            </a:extLst>
          </p:cNvPr>
          <p:cNvPicPr>
            <a:picLocks noChangeAspect="1"/>
          </p:cNvPicPr>
          <p:nvPr/>
        </p:nvPicPr>
        <p:blipFill>
          <a:blip r:embed="rId3"/>
          <a:stretch>
            <a:fillRect/>
          </a:stretch>
        </p:blipFill>
        <p:spPr>
          <a:xfrm>
            <a:off x="6386510" y="4082020"/>
            <a:ext cx="3903231" cy="2480557"/>
          </a:xfrm>
          <a:prstGeom prst="rect">
            <a:avLst/>
          </a:prstGeom>
          <a:ln>
            <a:solidFill>
              <a:schemeClr val="tx1"/>
            </a:solidFill>
          </a:ln>
        </p:spPr>
      </p:pic>
      <p:sp>
        <p:nvSpPr>
          <p:cNvPr id="19" name="正方形/長方形 18">
            <a:extLst>
              <a:ext uri="{FF2B5EF4-FFF2-40B4-BE49-F238E27FC236}">
                <a16:creationId xmlns:a16="http://schemas.microsoft.com/office/drawing/2014/main" id="{D1C26155-E040-956E-9C85-AC67F59453AC}"/>
              </a:ext>
            </a:extLst>
          </p:cNvPr>
          <p:cNvSpPr/>
          <p:nvPr/>
        </p:nvSpPr>
        <p:spPr>
          <a:xfrm>
            <a:off x="1817650" y="5374130"/>
            <a:ext cx="1596110" cy="7701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kumimoji="1" lang="ja-JP" altLang="en-US"/>
          </a:p>
        </p:txBody>
      </p:sp>
      <p:cxnSp>
        <p:nvCxnSpPr>
          <p:cNvPr id="20" name="直線コネクタ 19">
            <a:extLst>
              <a:ext uri="{FF2B5EF4-FFF2-40B4-BE49-F238E27FC236}">
                <a16:creationId xmlns:a16="http://schemas.microsoft.com/office/drawing/2014/main" id="{9316D289-2F85-605D-1C9B-2ACF558C7CA3}"/>
              </a:ext>
            </a:extLst>
          </p:cNvPr>
          <p:cNvCxnSpPr>
            <a:cxnSpLocks/>
          </p:cNvCxnSpPr>
          <p:nvPr/>
        </p:nvCxnSpPr>
        <p:spPr>
          <a:xfrm flipV="1">
            <a:off x="3413759" y="4082020"/>
            <a:ext cx="2972751" cy="12921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80A010F-8820-0EF7-C53A-7C42DC5EB90E}"/>
              </a:ext>
            </a:extLst>
          </p:cNvPr>
          <p:cNvCxnSpPr>
            <a:cxnSpLocks/>
          </p:cNvCxnSpPr>
          <p:nvPr/>
        </p:nvCxnSpPr>
        <p:spPr>
          <a:xfrm>
            <a:off x="3413759" y="6144322"/>
            <a:ext cx="2972751" cy="41825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159BC513-F84A-4CDE-A827-FDB42DD71790}"/>
              </a:ext>
            </a:extLst>
          </p:cNvPr>
          <p:cNvSpPr txBox="1"/>
          <p:nvPr/>
        </p:nvSpPr>
        <p:spPr>
          <a:xfrm>
            <a:off x="121672" y="1009986"/>
            <a:ext cx="11948655" cy="2246769"/>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dirty="0"/>
              <a:t>A reflective (offset Gregorian) telescope with 30 cm aperture </a:t>
            </a:r>
          </a:p>
          <a:p>
            <a:pPr marL="342900" indent="-342900">
              <a:buFont typeface="Arial" panose="020B0604020202020204" pitchFamily="34" charset="0"/>
              <a:buChar char="•"/>
            </a:pPr>
            <a:r>
              <a:rPr kumimoji="1" lang="en-US" altLang="ja-JP" sz="2000" dirty="0"/>
              <a:t>Simultaneous 5-band (visible + 4 NIR) imaging via dichroic mirror and a </a:t>
            </a:r>
            <a:r>
              <a:rPr kumimoji="1" lang="en-US" altLang="ja-JP" sz="2000" dirty="0" err="1"/>
              <a:t>Kösters</a:t>
            </a:r>
            <a:r>
              <a:rPr kumimoji="1" lang="en-US" altLang="ja-JP" sz="2000" dirty="0"/>
              <a:t> prism</a:t>
            </a:r>
          </a:p>
          <a:p>
            <a:pPr marL="342900" indent="-342900">
              <a:buFont typeface="Arial" panose="020B0604020202020204" pitchFamily="34" charset="0"/>
              <a:buChar char="•"/>
            </a:pPr>
            <a:r>
              <a:rPr lang="en-US" altLang="ja-JP" sz="2000" dirty="0"/>
              <a:t>Field of View: 15 x 15 arcmin2,  two image sensors( visible and NIR)</a:t>
            </a:r>
            <a:endParaRPr kumimoji="1" lang="en-US" altLang="ja-JP" sz="2000" dirty="0"/>
          </a:p>
          <a:p>
            <a:pPr marL="342900" indent="-342900">
              <a:buFont typeface="Arial" panose="020B0604020202020204" pitchFamily="34" charset="0"/>
              <a:buChar char="•"/>
            </a:pPr>
            <a:r>
              <a:rPr lang="en-US" altLang="ja-JP" sz="2000" dirty="0"/>
              <a:t>Telescope shall be below 200 K, while the NIR sensor is below 120 K by only passive, radiative cooling</a:t>
            </a:r>
          </a:p>
          <a:p>
            <a:pPr marL="342900" indent="-342900">
              <a:buFont typeface="Arial" panose="020B0604020202020204" pitchFamily="34" charset="0"/>
              <a:buChar char="•"/>
            </a:pPr>
            <a:r>
              <a:rPr lang="en-US" altLang="ja-JP" sz="2000" dirty="0"/>
              <a:t>Telescope structure: all aluminum, </a:t>
            </a:r>
            <a:r>
              <a:rPr lang="en-US" altLang="ja-JP" sz="2000" dirty="0" err="1"/>
              <a:t>athermal</a:t>
            </a:r>
            <a:r>
              <a:rPr lang="en-US" altLang="ja-JP" sz="2000" dirty="0"/>
              <a:t> design (similarly contraction by cooling) </a:t>
            </a:r>
          </a:p>
          <a:p>
            <a:pPr marL="342900" indent="-342900">
              <a:buFont typeface="Arial" panose="020B0604020202020204" pitchFamily="34" charset="0"/>
              <a:buChar char="•"/>
            </a:pPr>
            <a:r>
              <a:rPr kumimoji="1" lang="en-US" altLang="ja-JP" sz="2000" dirty="0"/>
              <a:t>Currently conceptual design is ongoing </a:t>
            </a:r>
            <a:r>
              <a:rPr lang="en-US" altLang="ja-JP" sz="2000" dirty="0"/>
              <a:t>for</a:t>
            </a:r>
            <a:r>
              <a:rPr lang="ja-JP" altLang="en-US" sz="2000" dirty="0"/>
              <a:t> </a:t>
            </a:r>
            <a:r>
              <a:rPr lang="en-US" altLang="ja-JP" sz="2000" dirty="0"/>
              <a:t>optics,</a:t>
            </a:r>
            <a:r>
              <a:rPr lang="ja-JP" altLang="en-US" sz="2000" dirty="0"/>
              <a:t> </a:t>
            </a:r>
            <a:r>
              <a:rPr lang="en-US" altLang="ja-JP" sz="2000" dirty="0"/>
              <a:t>structure and thermal design,</a:t>
            </a:r>
            <a:r>
              <a:rPr lang="ja-JP" altLang="en-US" sz="2000" dirty="0"/>
              <a:t> </a:t>
            </a:r>
            <a:r>
              <a:rPr lang="en-US" altLang="ja-JP" sz="2000" dirty="0"/>
              <a:t>and</a:t>
            </a:r>
            <a:r>
              <a:rPr lang="ja-JP" altLang="en-US" sz="2000" dirty="0"/>
              <a:t> </a:t>
            </a:r>
            <a:r>
              <a:rPr lang="en-US" altLang="ja-JP" sz="2000" dirty="0"/>
              <a:t>electronics.</a:t>
            </a:r>
            <a:endParaRPr kumimoji="1" lang="en-US" altLang="ja-JP" sz="2000" dirty="0"/>
          </a:p>
        </p:txBody>
      </p:sp>
      <p:sp>
        <p:nvSpPr>
          <p:cNvPr id="4" name="テキスト ボックス 3">
            <a:extLst>
              <a:ext uri="{FF2B5EF4-FFF2-40B4-BE49-F238E27FC236}">
                <a16:creationId xmlns:a16="http://schemas.microsoft.com/office/drawing/2014/main" id="{2D1100D1-C8D6-46FD-4293-DE81FE72A753}"/>
              </a:ext>
            </a:extLst>
          </p:cNvPr>
          <p:cNvSpPr txBox="1"/>
          <p:nvPr/>
        </p:nvSpPr>
        <p:spPr>
          <a:xfrm>
            <a:off x="6322925" y="6325217"/>
            <a:ext cx="992579" cy="253916"/>
          </a:xfrm>
          <a:prstGeom prst="rect">
            <a:avLst/>
          </a:prstGeom>
          <a:noFill/>
        </p:spPr>
        <p:txBody>
          <a:bodyPr wrap="none" rtlCol="0">
            <a:spAutoFit/>
          </a:bodyPr>
          <a:lstStyle/>
          <a:p>
            <a:r>
              <a:rPr kumimoji="1" lang="ja-JP" altLang="en-US" sz="1050" b="1"/>
              <a:t>可視光検出器</a:t>
            </a:r>
          </a:p>
        </p:txBody>
      </p:sp>
      <p:sp>
        <p:nvSpPr>
          <p:cNvPr id="5" name="テキスト ボックス 4">
            <a:extLst>
              <a:ext uri="{FF2B5EF4-FFF2-40B4-BE49-F238E27FC236}">
                <a16:creationId xmlns:a16="http://schemas.microsoft.com/office/drawing/2014/main" id="{E3F2D9D6-F36B-5CF2-6CC4-6A3B3F93AD07}"/>
              </a:ext>
            </a:extLst>
          </p:cNvPr>
          <p:cNvSpPr txBox="1"/>
          <p:nvPr/>
        </p:nvSpPr>
        <p:spPr>
          <a:xfrm>
            <a:off x="9151618" y="6070001"/>
            <a:ext cx="1127232" cy="253916"/>
          </a:xfrm>
          <a:prstGeom prst="rect">
            <a:avLst/>
          </a:prstGeom>
          <a:noFill/>
        </p:spPr>
        <p:txBody>
          <a:bodyPr wrap="none" rtlCol="0">
            <a:spAutoFit/>
          </a:bodyPr>
          <a:lstStyle/>
          <a:p>
            <a:r>
              <a:rPr lang="ja-JP" altLang="en-US" sz="1050" b="1"/>
              <a:t>近赤外線</a:t>
            </a:r>
            <a:r>
              <a:rPr kumimoji="1" lang="ja-JP" altLang="en-US" sz="1050" b="1"/>
              <a:t>検出器</a:t>
            </a:r>
          </a:p>
        </p:txBody>
      </p:sp>
    </p:spTree>
    <p:extLst>
      <p:ext uri="{BB962C8B-B14F-4D97-AF65-F5344CB8AC3E}">
        <p14:creationId xmlns:p14="http://schemas.microsoft.com/office/powerpoint/2010/main" val="422554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4C01167-0F64-1D45-1FAA-45E7EEB70ABC}"/>
              </a:ext>
            </a:extLst>
          </p:cNvPr>
          <p:cNvSpPr>
            <a:spLocks noGrp="1"/>
          </p:cNvSpPr>
          <p:nvPr>
            <p:ph type="title"/>
          </p:nvPr>
        </p:nvSpPr>
        <p:spPr>
          <a:xfrm>
            <a:off x="575733" y="134152"/>
            <a:ext cx="9691510" cy="932776"/>
          </a:xfrm>
        </p:spPr>
        <p:txBody>
          <a:bodyPr>
            <a:noAutofit/>
          </a:bodyPr>
          <a:lstStyle/>
          <a:p>
            <a:r>
              <a:rPr lang="en-US" altLang="ja-JP" sz="3600" dirty="0"/>
              <a:t>Project Status and Planed Master Schedule</a:t>
            </a:r>
            <a:endParaRPr lang="ja-JP" altLang="en-US" sz="3600" dirty="0"/>
          </a:p>
        </p:txBody>
      </p:sp>
      <p:sp>
        <p:nvSpPr>
          <p:cNvPr id="7" name="コンテンツ プレースホルダー 6">
            <a:extLst>
              <a:ext uri="{FF2B5EF4-FFF2-40B4-BE49-F238E27FC236}">
                <a16:creationId xmlns:a16="http://schemas.microsoft.com/office/drawing/2014/main" id="{60C56C24-898F-A4DA-9F52-2BBC9E455D0F}"/>
              </a:ext>
            </a:extLst>
          </p:cNvPr>
          <p:cNvSpPr>
            <a:spLocks noGrp="1"/>
          </p:cNvSpPr>
          <p:nvPr>
            <p:ph idx="1"/>
          </p:nvPr>
        </p:nvSpPr>
        <p:spPr>
          <a:xfrm>
            <a:off x="656948" y="2370337"/>
            <a:ext cx="10804124" cy="4351137"/>
          </a:xfrm>
        </p:spPr>
        <p:txBody>
          <a:bodyPr>
            <a:noAutofit/>
          </a:bodyPr>
          <a:lstStyle/>
          <a:p>
            <a:pPr marL="263525" indent="-263525"/>
            <a:r>
              <a:rPr lang="en-US" altLang="ja-JP" sz="2400" b="1" dirty="0"/>
              <a:t>Down selection review </a:t>
            </a:r>
            <a:r>
              <a:rPr lang="en-US" altLang="ja-JP" sz="2400" dirty="0"/>
              <a:t>was held in April-May 2023</a:t>
            </a:r>
          </a:p>
          <a:p>
            <a:pPr marL="663575" lvl="1" indent="-263525"/>
            <a:r>
              <a:rPr lang="en-US" altLang="ja-JP" sz="2000" dirty="0"/>
              <a:t>The ISAS Executives recommended that the mission scope be "to </a:t>
            </a:r>
            <a:r>
              <a:rPr lang="en-US" altLang="ja-JP" sz="2000" dirty="0">
                <a:solidFill>
                  <a:srgbClr val="0432FF"/>
                </a:solidFill>
              </a:rPr>
              <a:t>produce Key Science results through coordinated observations with space and ground-based telescopes</a:t>
            </a:r>
            <a:r>
              <a:rPr lang="en-US" altLang="ja-JP" sz="2000" dirty="0"/>
              <a:t> that have been alerted from </a:t>
            </a:r>
            <a:r>
              <a:rPr lang="en-US" altLang="ja-JP" sz="2000" dirty="0" err="1"/>
              <a:t>HiZ</a:t>
            </a:r>
            <a:r>
              <a:rPr lang="en-US" altLang="ja-JP" sz="2000" dirty="0"/>
              <a:t>-GUNDAM”. </a:t>
            </a:r>
          </a:p>
          <a:p>
            <a:r>
              <a:rPr lang="en-US" altLang="ja-JP" sz="2400" dirty="0"/>
              <a:t>Down selection review (</a:t>
            </a:r>
            <a:r>
              <a:rPr lang="en-US" altLang="ja-JP" sz="2400" b="1" dirty="0"/>
              <a:t>re-examination</a:t>
            </a:r>
            <a:r>
              <a:rPr lang="en-US" altLang="ja-JP" sz="2400" dirty="0"/>
              <a:t>) in March 2024</a:t>
            </a:r>
          </a:p>
          <a:p>
            <a:pPr lvl="1"/>
            <a:r>
              <a:rPr lang="en-US" altLang="ja-JP" sz="2000" dirty="0"/>
              <a:t>Passed for all the review items</a:t>
            </a:r>
          </a:p>
          <a:p>
            <a:pPr lvl="1"/>
            <a:r>
              <a:rPr lang="en-US" altLang="ja-JP" sz="2000" dirty="0"/>
              <a:t>But the selection is on-hold</a:t>
            </a:r>
            <a:r>
              <a:rPr lang="ja-JP" altLang="en-US" sz="2000" dirty="0"/>
              <a:t>　</a:t>
            </a:r>
            <a:r>
              <a:rPr lang="en-US" altLang="ja-JP" sz="2000" dirty="0"/>
              <a:t>…</a:t>
            </a:r>
          </a:p>
          <a:p>
            <a:r>
              <a:rPr lang="en-US" altLang="ja-JP" sz="2400" b="1" dirty="0"/>
              <a:t>New schedule </a:t>
            </a:r>
          </a:p>
          <a:p>
            <a:pPr lvl="1"/>
            <a:r>
              <a:rPr lang="en-US" altLang="ja-JP" sz="2000" dirty="0"/>
              <a:t>Pre-phase-A study continued</a:t>
            </a:r>
          </a:p>
          <a:p>
            <a:pPr lvl="1"/>
            <a:r>
              <a:rPr lang="en-US" altLang="ja-JP" sz="2000" dirty="0"/>
              <a:t>Continued Mid-2026: Down selection Review with two other candidates</a:t>
            </a:r>
          </a:p>
          <a:p>
            <a:pPr lvl="1"/>
            <a:r>
              <a:rPr lang="en-US" altLang="ja-JP" sz="2000" dirty="0"/>
              <a:t>~2027: Mission Definition Review</a:t>
            </a:r>
          </a:p>
          <a:p>
            <a:pPr lvl="1"/>
            <a:r>
              <a:rPr lang="en-US" altLang="ja-JP" dirty="0"/>
              <a:t>A new target launch : 2034</a:t>
            </a:r>
            <a:endParaRPr lang="ja-JP" altLang="en-US" sz="2000" dirty="0"/>
          </a:p>
        </p:txBody>
      </p:sp>
      <p:sp>
        <p:nvSpPr>
          <p:cNvPr id="2" name="スライド番号プレースホルダー 1">
            <a:extLst>
              <a:ext uri="{FF2B5EF4-FFF2-40B4-BE49-F238E27FC236}">
                <a16:creationId xmlns:a16="http://schemas.microsoft.com/office/drawing/2014/main" id="{67B1EFFE-E7A6-484B-B61A-1B3511F0E563}"/>
              </a:ext>
            </a:extLst>
          </p:cNvPr>
          <p:cNvSpPr>
            <a:spLocks noGrp="1"/>
          </p:cNvSpPr>
          <p:nvPr>
            <p:ph type="sldNum" sz="quarter" idx="12"/>
          </p:nvPr>
        </p:nvSpPr>
        <p:spPr/>
        <p:txBody>
          <a:bodyPr/>
          <a:lstStyle/>
          <a:p>
            <a:fld id="{37795D70-7FA7-4606-9050-0258564817C4}" type="slidenum">
              <a:rPr kumimoji="1" lang="ja-JP" altLang="en-US" smtClean="0"/>
              <a:t>12</a:t>
            </a:fld>
            <a:endParaRPr kumimoji="1" lang="ja-JP" altLang="en-US"/>
          </a:p>
        </p:txBody>
      </p:sp>
      <p:sp>
        <p:nvSpPr>
          <p:cNvPr id="4" name="コンテンツ プレースホルダー 6">
            <a:extLst>
              <a:ext uri="{FF2B5EF4-FFF2-40B4-BE49-F238E27FC236}">
                <a16:creationId xmlns:a16="http://schemas.microsoft.com/office/drawing/2014/main" id="{2DBF868E-4F5E-5819-617E-DA91E8BF8A81}"/>
              </a:ext>
            </a:extLst>
          </p:cNvPr>
          <p:cNvSpPr txBox="1">
            <a:spLocks/>
          </p:cNvSpPr>
          <p:nvPr/>
        </p:nvSpPr>
        <p:spPr>
          <a:xfrm>
            <a:off x="656948" y="1272589"/>
            <a:ext cx="10696852" cy="12896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63525" indent="-263525"/>
            <a:r>
              <a:rPr lang="en-US" altLang="ja-JP" sz="2400" dirty="0"/>
              <a:t>Mission concept was selected in 2018 as Competitive M-class Mission </a:t>
            </a:r>
          </a:p>
          <a:p>
            <a:pPr marL="263525" indent="-263525"/>
            <a:r>
              <a:rPr lang="en-US" altLang="ja-JP" sz="2400" dirty="0"/>
              <a:t>Now in the pre-Phase A study in ISAS/JAXA</a:t>
            </a:r>
          </a:p>
        </p:txBody>
      </p:sp>
    </p:spTree>
    <p:custDataLst>
      <p:tags r:id="rId1"/>
    </p:custDataLst>
    <p:extLst>
      <p:ext uri="{BB962C8B-B14F-4D97-AF65-F5344CB8AC3E}">
        <p14:creationId xmlns:p14="http://schemas.microsoft.com/office/powerpoint/2010/main" val="2176352312"/>
      </p:ext>
    </p:extLst>
  </p:cSld>
  <p:clrMapOvr>
    <a:masterClrMapping/>
  </p:clrMapOvr>
  <mc:AlternateContent xmlns:mc="http://schemas.openxmlformats.org/markup-compatibility/2006" xmlns:p14="http://schemas.microsoft.com/office/powerpoint/2010/main">
    <mc:Choice Requires="p14">
      <p:transition spd="slow" p14:dur="2000" advTm="40821"/>
    </mc:Choice>
    <mc:Fallback xmlns="">
      <p:transition spd="slow" advTm="4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50184-14B3-29D4-0638-6BF6047F8A93}"/>
              </a:ext>
            </a:extLst>
          </p:cNvPr>
          <p:cNvSpPr>
            <a:spLocks noGrp="1"/>
          </p:cNvSpPr>
          <p:nvPr>
            <p:ph type="title"/>
          </p:nvPr>
        </p:nvSpPr>
        <p:spPr/>
        <p:txBody>
          <a:bodyPr/>
          <a:lstStyle/>
          <a:p>
            <a:r>
              <a:rPr kumimoji="1" lang="en-US" altLang="ja-JP" dirty="0"/>
              <a:t>On-going works (FY2024-26)</a:t>
            </a:r>
            <a:endParaRPr kumimoji="1" lang="ja-JP" altLang="en-US" dirty="0"/>
          </a:p>
        </p:txBody>
      </p:sp>
      <p:sp>
        <p:nvSpPr>
          <p:cNvPr id="3" name="コンテンツ プレースホルダー 2">
            <a:extLst>
              <a:ext uri="{FF2B5EF4-FFF2-40B4-BE49-F238E27FC236}">
                <a16:creationId xmlns:a16="http://schemas.microsoft.com/office/drawing/2014/main" id="{4BA59E77-795A-53CA-CB27-A35765BA295B}"/>
              </a:ext>
            </a:extLst>
          </p:cNvPr>
          <p:cNvSpPr>
            <a:spLocks noGrp="1"/>
          </p:cNvSpPr>
          <p:nvPr>
            <p:ph idx="1"/>
          </p:nvPr>
        </p:nvSpPr>
        <p:spPr/>
        <p:txBody>
          <a:bodyPr>
            <a:normAutofit/>
          </a:bodyPr>
          <a:lstStyle/>
          <a:p>
            <a:r>
              <a:rPr lang="en-US" altLang="ja-JP" dirty="0"/>
              <a:t>Double </a:t>
            </a:r>
            <a:r>
              <a:rPr kumimoji="1" lang="en-US" altLang="ja-JP" sz="2800" dirty="0" err="1"/>
              <a:t>K</a:t>
            </a:r>
            <a:r>
              <a:rPr lang="en-US" altLang="ja-JP" sz="2800" b="0" i="0" dirty="0" err="1">
                <a:solidFill>
                  <a:srgbClr val="333333"/>
                </a:solidFill>
                <a:effectLst/>
              </a:rPr>
              <a:t>ö</a:t>
            </a:r>
            <a:r>
              <a:rPr kumimoji="1" lang="en-US" altLang="ja-JP" sz="2800" dirty="0" err="1"/>
              <a:t>sters</a:t>
            </a:r>
            <a:r>
              <a:rPr lang="en-US" altLang="ja-JP" dirty="0"/>
              <a:t> prism (</a:t>
            </a:r>
            <a:r>
              <a:rPr lang="en-US" altLang="ja-JP" b="1" dirty="0">
                <a:solidFill>
                  <a:srgbClr val="0070C0"/>
                </a:solidFill>
              </a:rPr>
              <a:t>see K. Tsumura’s presentation</a:t>
            </a:r>
            <a:r>
              <a:rPr lang="en-US" altLang="ja-JP" dirty="0"/>
              <a:t>)</a:t>
            </a:r>
          </a:p>
          <a:p>
            <a:pPr lvl="1"/>
            <a:r>
              <a:rPr kumimoji="1" lang="en-US" altLang="ja-JP" dirty="0"/>
              <a:t>A noble beam</a:t>
            </a:r>
            <a:r>
              <a:rPr lang="en-US" altLang="ja-JP" dirty="0"/>
              <a:t>-splitter splitting incident light into multiple wavelengths</a:t>
            </a:r>
          </a:p>
          <a:p>
            <a:r>
              <a:rPr lang="en-US" altLang="ja-JP" dirty="0"/>
              <a:t>Thermal model analysis of passively cooled telescope (i.e., without mechanical cooler)</a:t>
            </a:r>
          </a:p>
          <a:p>
            <a:pPr lvl="1"/>
            <a:r>
              <a:rPr lang="en-US" altLang="ja-JP" dirty="0"/>
              <a:t>Updating for the new optics</a:t>
            </a:r>
          </a:p>
          <a:p>
            <a:pPr lvl="1"/>
            <a:r>
              <a:rPr lang="en-US" altLang="ja-JP" dirty="0"/>
              <a:t>Two industrial study in parallel</a:t>
            </a:r>
          </a:p>
          <a:p>
            <a:pPr lvl="1"/>
            <a:r>
              <a:rPr lang="en-US" altLang="ja-JP" dirty="0"/>
              <a:t>In house study (</a:t>
            </a:r>
            <a:r>
              <a:rPr lang="en-US" altLang="ja-JP" b="1" dirty="0">
                <a:solidFill>
                  <a:srgbClr val="0070C0"/>
                </a:solidFill>
              </a:rPr>
              <a:t>see R. Kageyama’s presentation</a:t>
            </a:r>
            <a:r>
              <a:rPr lang="en-US" altLang="ja-JP" dirty="0"/>
              <a:t>)</a:t>
            </a:r>
          </a:p>
          <a:p>
            <a:r>
              <a:rPr lang="en-US" altLang="ja-JP" dirty="0"/>
              <a:t>Visible-band imaging sensor</a:t>
            </a:r>
          </a:p>
          <a:p>
            <a:r>
              <a:rPr lang="en-US" altLang="ja-JP" dirty="0"/>
              <a:t>BBM development of visible and near-IR telescope</a:t>
            </a:r>
          </a:p>
          <a:p>
            <a:endParaRPr lang="en-US" altLang="ja-JP" dirty="0"/>
          </a:p>
          <a:p>
            <a:pPr lvl="1"/>
            <a:endParaRPr kumimoji="1" lang="ja-JP" altLang="en-US" dirty="0"/>
          </a:p>
        </p:txBody>
      </p:sp>
    </p:spTree>
    <p:extLst>
      <p:ext uri="{BB962C8B-B14F-4D97-AF65-F5344CB8AC3E}">
        <p14:creationId xmlns:p14="http://schemas.microsoft.com/office/powerpoint/2010/main" val="47551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C444845-77DD-ABDF-F5DA-823A4EC320B8}"/>
              </a:ext>
            </a:extLst>
          </p:cNvPr>
          <p:cNvPicPr>
            <a:picLocks noChangeAspect="1"/>
          </p:cNvPicPr>
          <p:nvPr/>
        </p:nvPicPr>
        <p:blipFill>
          <a:blip r:embed="rId3"/>
          <a:stretch>
            <a:fillRect/>
          </a:stretch>
        </p:blipFill>
        <p:spPr>
          <a:xfrm rot="19764304">
            <a:off x="5972941" y="-273081"/>
            <a:ext cx="3406070" cy="2382484"/>
          </a:xfrm>
          <a:prstGeom prst="rect">
            <a:avLst/>
          </a:prstGeom>
        </p:spPr>
      </p:pic>
      <p:pic>
        <p:nvPicPr>
          <p:cNvPr id="9" name="図 8">
            <a:extLst>
              <a:ext uri="{FF2B5EF4-FFF2-40B4-BE49-F238E27FC236}">
                <a16:creationId xmlns:a16="http://schemas.microsoft.com/office/drawing/2014/main" id="{FF82B42E-7EB3-EF44-B7C4-2E44215BFB84}"/>
              </a:ext>
            </a:extLst>
          </p:cNvPr>
          <p:cNvPicPr>
            <a:picLocks noChangeAspect="1"/>
          </p:cNvPicPr>
          <p:nvPr/>
        </p:nvPicPr>
        <p:blipFill>
          <a:blip r:embed="rId4"/>
          <a:stretch>
            <a:fillRect/>
          </a:stretch>
        </p:blipFill>
        <p:spPr>
          <a:xfrm>
            <a:off x="7864257" y="3680053"/>
            <a:ext cx="4267300" cy="3172152"/>
          </a:xfrm>
          <a:prstGeom prst="rect">
            <a:avLst/>
          </a:prstGeom>
        </p:spPr>
      </p:pic>
      <p:sp>
        <p:nvSpPr>
          <p:cNvPr id="2" name="タイトル 1">
            <a:extLst>
              <a:ext uri="{FF2B5EF4-FFF2-40B4-BE49-F238E27FC236}">
                <a16:creationId xmlns:a16="http://schemas.microsoft.com/office/drawing/2014/main" id="{D73E8949-4BDF-AB42-B3B2-A685A12018A0}"/>
              </a:ext>
            </a:extLst>
          </p:cNvPr>
          <p:cNvSpPr>
            <a:spLocks noGrp="1"/>
          </p:cNvSpPr>
          <p:nvPr>
            <p:ph type="title"/>
          </p:nvPr>
        </p:nvSpPr>
        <p:spPr>
          <a:xfrm>
            <a:off x="406229" y="111319"/>
            <a:ext cx="6063805" cy="1325563"/>
          </a:xfrm>
        </p:spPr>
        <p:txBody>
          <a:bodyPr/>
          <a:lstStyle/>
          <a:p>
            <a:r>
              <a:rPr lang="en-US" altLang="ja-JP" dirty="0"/>
              <a:t>Imaging sensors</a:t>
            </a:r>
            <a:endParaRPr kumimoji="1" lang="ja-JP" altLang="en-US" dirty="0"/>
          </a:p>
        </p:txBody>
      </p:sp>
      <p:sp>
        <p:nvSpPr>
          <p:cNvPr id="3" name="コンテンツ プレースホルダー 2">
            <a:extLst>
              <a:ext uri="{FF2B5EF4-FFF2-40B4-BE49-F238E27FC236}">
                <a16:creationId xmlns:a16="http://schemas.microsoft.com/office/drawing/2014/main" id="{BEFDF370-C74B-7A4F-B90E-F21D116EF88E}"/>
              </a:ext>
            </a:extLst>
          </p:cNvPr>
          <p:cNvSpPr>
            <a:spLocks noGrp="1"/>
          </p:cNvSpPr>
          <p:nvPr>
            <p:ph idx="1"/>
          </p:nvPr>
        </p:nvSpPr>
        <p:spPr>
          <a:xfrm>
            <a:off x="24526" y="4529417"/>
            <a:ext cx="7934141" cy="2274191"/>
          </a:xfrm>
        </p:spPr>
        <p:txBody>
          <a:bodyPr>
            <a:normAutofit lnSpcReduction="10000"/>
          </a:bodyPr>
          <a:lstStyle/>
          <a:p>
            <a:pPr marL="0" indent="0">
              <a:buNone/>
            </a:pPr>
            <a:r>
              <a:rPr lang="en-US" altLang="ja-JP" dirty="0"/>
              <a:t>[ Near-IR detector ]</a:t>
            </a:r>
          </a:p>
          <a:p>
            <a:r>
              <a:rPr lang="en-US" altLang="ja-JP" dirty="0"/>
              <a:t>Teledyne</a:t>
            </a:r>
            <a:r>
              <a:rPr kumimoji="1" lang="en-US" altLang="ja-JP" dirty="0"/>
              <a:t> H1RG</a:t>
            </a:r>
            <a:r>
              <a:rPr lang="en-US" altLang="ja-JP" dirty="0"/>
              <a:t> + SIDCAR (or ACADIA) ASIC</a:t>
            </a:r>
          </a:p>
          <a:p>
            <a:r>
              <a:rPr lang="en-US" altLang="ja-JP" dirty="0"/>
              <a:t>Dark current must be &lt;0.3 e</a:t>
            </a:r>
            <a:r>
              <a:rPr lang="en-US" altLang="ja-JP" baseline="30000" dirty="0"/>
              <a:t>-</a:t>
            </a:r>
            <a:r>
              <a:rPr lang="en-US" altLang="ja-JP" dirty="0"/>
              <a:t>/s from sensitivity requirement</a:t>
            </a:r>
          </a:p>
          <a:p>
            <a:pPr marL="0" indent="0">
              <a:buNone/>
            </a:pPr>
            <a:r>
              <a:rPr lang="en-US" altLang="ja-JP" dirty="0"/>
              <a:t>        </a:t>
            </a:r>
            <a:r>
              <a:rPr lang="en-US" altLang="ja-JP" dirty="0">
                <a:sym typeface="Wingdings" panose="05000000000000000000" pitchFamily="2" charset="2"/>
              </a:rPr>
              <a:t> temperature </a:t>
            </a:r>
            <a:r>
              <a:rPr lang="en-US" altLang="ja-JP" dirty="0"/>
              <a:t> &lt; 120 K </a:t>
            </a:r>
            <a:endParaRPr lang="en-US" altLang="ja-JP" dirty="0">
              <a:solidFill>
                <a:srgbClr val="FF0000"/>
              </a:solidFill>
            </a:endParaRPr>
          </a:p>
          <a:p>
            <a:pPr marL="457200" lvl="1" indent="0">
              <a:buNone/>
            </a:pPr>
            <a:endParaRPr lang="en-US" altLang="ja-JP" dirty="0"/>
          </a:p>
          <a:p>
            <a:pPr lvl="1"/>
            <a:endParaRPr lang="en-US" altLang="ja-JP" dirty="0"/>
          </a:p>
        </p:txBody>
      </p:sp>
      <p:pic>
        <p:nvPicPr>
          <p:cNvPr id="5" name="図 4" descr="ボックス が含まれている画像&#10;&#10;自動的に生成された説明">
            <a:extLst>
              <a:ext uri="{FF2B5EF4-FFF2-40B4-BE49-F238E27FC236}">
                <a16:creationId xmlns:a16="http://schemas.microsoft.com/office/drawing/2014/main" id="{92DF9F3B-AC47-1D40-AD19-AFE68C22A8A9}"/>
              </a:ext>
            </a:extLst>
          </p:cNvPr>
          <p:cNvPicPr>
            <a:picLocks noChangeAspect="1"/>
          </p:cNvPicPr>
          <p:nvPr/>
        </p:nvPicPr>
        <p:blipFill>
          <a:blip r:embed="rId5"/>
          <a:stretch>
            <a:fillRect/>
          </a:stretch>
        </p:blipFill>
        <p:spPr>
          <a:xfrm>
            <a:off x="9644869" y="123072"/>
            <a:ext cx="2246473" cy="1872061"/>
          </a:xfrm>
          <a:prstGeom prst="rect">
            <a:avLst/>
          </a:prstGeom>
        </p:spPr>
      </p:pic>
      <p:pic>
        <p:nvPicPr>
          <p:cNvPr id="7" name="図 6" descr="電子機器, 回路 が含まれている画像&#10;&#10;自動的に生成された説明">
            <a:extLst>
              <a:ext uri="{FF2B5EF4-FFF2-40B4-BE49-F238E27FC236}">
                <a16:creationId xmlns:a16="http://schemas.microsoft.com/office/drawing/2014/main" id="{46FC5B25-D762-D94C-AB36-84D73DF1A4F7}"/>
              </a:ext>
            </a:extLst>
          </p:cNvPr>
          <p:cNvPicPr>
            <a:picLocks noChangeAspect="1"/>
          </p:cNvPicPr>
          <p:nvPr/>
        </p:nvPicPr>
        <p:blipFill>
          <a:blip r:embed="rId6"/>
          <a:stretch>
            <a:fillRect/>
          </a:stretch>
        </p:blipFill>
        <p:spPr>
          <a:xfrm>
            <a:off x="9161953" y="1909809"/>
            <a:ext cx="3060192" cy="1828764"/>
          </a:xfrm>
          <a:prstGeom prst="rect">
            <a:avLst/>
          </a:prstGeom>
        </p:spPr>
      </p:pic>
      <p:cxnSp>
        <p:nvCxnSpPr>
          <p:cNvPr id="11" name="直線コネクタ 10">
            <a:extLst>
              <a:ext uri="{FF2B5EF4-FFF2-40B4-BE49-F238E27FC236}">
                <a16:creationId xmlns:a16="http://schemas.microsoft.com/office/drawing/2014/main" id="{85FC13CB-2B7B-4F46-A0CE-DB2AD8950E1C}"/>
              </a:ext>
            </a:extLst>
          </p:cNvPr>
          <p:cNvCxnSpPr>
            <a:cxnSpLocks/>
          </p:cNvCxnSpPr>
          <p:nvPr/>
        </p:nvCxnSpPr>
        <p:spPr>
          <a:xfrm>
            <a:off x="8837285" y="5666513"/>
            <a:ext cx="319663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10ECF7DD-67B3-AC45-9DFF-332E843531D4}"/>
              </a:ext>
            </a:extLst>
          </p:cNvPr>
          <p:cNvSpPr txBox="1"/>
          <p:nvPr/>
        </p:nvSpPr>
        <p:spPr>
          <a:xfrm>
            <a:off x="9997907" y="5874217"/>
            <a:ext cx="1718740" cy="400110"/>
          </a:xfrm>
          <a:prstGeom prst="rect">
            <a:avLst/>
          </a:prstGeom>
          <a:noFill/>
        </p:spPr>
        <p:txBody>
          <a:bodyPr wrap="none" rtlCol="0">
            <a:spAutoFit/>
          </a:bodyPr>
          <a:lstStyle/>
          <a:p>
            <a:r>
              <a:rPr lang="en-US" altLang="ja-JP" sz="2000" b="1" dirty="0">
                <a:solidFill>
                  <a:srgbClr val="FF0000"/>
                </a:solidFill>
              </a:rPr>
              <a:t>requirement</a:t>
            </a:r>
            <a:endParaRPr lang="ja-JP" altLang="en-US" sz="2000" b="1">
              <a:solidFill>
                <a:srgbClr val="FF0000"/>
              </a:solidFill>
            </a:endParaRPr>
          </a:p>
        </p:txBody>
      </p:sp>
      <p:sp>
        <p:nvSpPr>
          <p:cNvPr id="14" name="円/楕円 13">
            <a:extLst>
              <a:ext uri="{FF2B5EF4-FFF2-40B4-BE49-F238E27FC236}">
                <a16:creationId xmlns:a16="http://schemas.microsoft.com/office/drawing/2014/main" id="{4C92258F-EF36-D545-A44C-F3EE661421BE}"/>
              </a:ext>
            </a:extLst>
          </p:cNvPr>
          <p:cNvSpPr/>
          <p:nvPr/>
        </p:nvSpPr>
        <p:spPr>
          <a:xfrm>
            <a:off x="10135223" y="5532402"/>
            <a:ext cx="308382" cy="30296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コンテンツ プレースホルダー 2">
            <a:extLst>
              <a:ext uri="{FF2B5EF4-FFF2-40B4-BE49-F238E27FC236}">
                <a16:creationId xmlns:a16="http://schemas.microsoft.com/office/drawing/2014/main" id="{673D8C0D-8BD2-2087-03C7-17DC3793E0AB}"/>
              </a:ext>
            </a:extLst>
          </p:cNvPr>
          <p:cNvSpPr txBox="1">
            <a:spLocks/>
          </p:cNvSpPr>
          <p:nvPr/>
        </p:nvSpPr>
        <p:spPr>
          <a:xfrm>
            <a:off x="93386" y="1757997"/>
            <a:ext cx="9068567" cy="24402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 Visible-band detector ] </a:t>
            </a:r>
          </a:p>
          <a:p>
            <a:r>
              <a:rPr lang="en-US" altLang="ja-JP" dirty="0"/>
              <a:t>Teledyne </a:t>
            </a:r>
            <a:r>
              <a:rPr lang="en-US" altLang="ja-JP" dirty="0" err="1"/>
              <a:t>HyViSI</a:t>
            </a:r>
            <a:r>
              <a:rPr lang="en-US" altLang="ja-JP" dirty="0"/>
              <a:t> or Canon LI3030SAM</a:t>
            </a:r>
          </a:p>
          <a:p>
            <a:r>
              <a:rPr lang="en-US" altLang="ja-JP" dirty="0" err="1"/>
              <a:t>HyViSI</a:t>
            </a:r>
            <a:r>
              <a:rPr lang="en-US" altLang="ja-JP" dirty="0"/>
              <a:t> is current baseline, but we also seek for the possibility to use commercially available C-MOS detectors</a:t>
            </a:r>
          </a:p>
          <a:p>
            <a:pPr lvl="1"/>
            <a:r>
              <a:rPr lang="en-US" altLang="ja-JP" dirty="0"/>
              <a:t>Cryogenic and radiation tests are on-going</a:t>
            </a:r>
          </a:p>
          <a:p>
            <a:pPr lvl="1"/>
            <a:endParaRPr lang="en-US" altLang="ja-JP" dirty="0"/>
          </a:p>
        </p:txBody>
      </p:sp>
      <p:sp>
        <p:nvSpPr>
          <p:cNvPr id="15" name="テキスト ボックス 14">
            <a:extLst>
              <a:ext uri="{FF2B5EF4-FFF2-40B4-BE49-F238E27FC236}">
                <a16:creationId xmlns:a16="http://schemas.microsoft.com/office/drawing/2014/main" id="{777CCC83-2B67-D7FB-B52F-CA20F2575499}"/>
              </a:ext>
            </a:extLst>
          </p:cNvPr>
          <p:cNvSpPr txBox="1"/>
          <p:nvPr/>
        </p:nvSpPr>
        <p:spPr>
          <a:xfrm>
            <a:off x="4312071" y="1398674"/>
            <a:ext cx="2157963" cy="369332"/>
          </a:xfrm>
          <a:prstGeom prst="rect">
            <a:avLst/>
          </a:prstGeom>
          <a:noFill/>
        </p:spPr>
        <p:txBody>
          <a:bodyPr wrap="none" rtlCol="0">
            <a:spAutoFit/>
          </a:bodyPr>
          <a:lstStyle/>
          <a:p>
            <a:r>
              <a:rPr kumimoji="1" lang="en-US" altLang="ja-JP" dirty="0"/>
              <a:t>Canon LI3030SAM</a:t>
            </a:r>
            <a:endParaRPr kumimoji="1" lang="ja-JP" altLang="en-US"/>
          </a:p>
        </p:txBody>
      </p:sp>
      <p:sp>
        <p:nvSpPr>
          <p:cNvPr id="17" name="テキスト ボックス 16">
            <a:extLst>
              <a:ext uri="{FF2B5EF4-FFF2-40B4-BE49-F238E27FC236}">
                <a16:creationId xmlns:a16="http://schemas.microsoft.com/office/drawing/2014/main" id="{26F1E0C0-8FB5-8E35-9B67-35EECA440215}"/>
              </a:ext>
            </a:extLst>
          </p:cNvPr>
          <p:cNvSpPr txBox="1"/>
          <p:nvPr/>
        </p:nvSpPr>
        <p:spPr>
          <a:xfrm>
            <a:off x="10412346" y="24266"/>
            <a:ext cx="1779654" cy="369332"/>
          </a:xfrm>
          <a:prstGeom prst="rect">
            <a:avLst/>
          </a:prstGeom>
          <a:noFill/>
        </p:spPr>
        <p:txBody>
          <a:bodyPr wrap="none" rtlCol="0">
            <a:spAutoFit/>
          </a:bodyPr>
          <a:lstStyle/>
          <a:p>
            <a:r>
              <a:rPr lang="en-US" altLang="ja-JP" dirty="0"/>
              <a:t>TeledyneH1RG</a:t>
            </a:r>
            <a:endParaRPr kumimoji="1" lang="ja-JP" altLang="en-US"/>
          </a:p>
        </p:txBody>
      </p:sp>
    </p:spTree>
    <p:extLst>
      <p:ext uri="{BB962C8B-B14F-4D97-AF65-F5344CB8AC3E}">
        <p14:creationId xmlns:p14="http://schemas.microsoft.com/office/powerpoint/2010/main" val="2430652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AFECF2-18C6-B3FC-E91F-9EBEE62A20E4}"/>
              </a:ext>
            </a:extLst>
          </p:cNvPr>
          <p:cNvSpPr>
            <a:spLocks noGrp="1"/>
          </p:cNvSpPr>
          <p:nvPr>
            <p:ph type="title"/>
          </p:nvPr>
        </p:nvSpPr>
        <p:spPr>
          <a:xfrm>
            <a:off x="316221" y="127405"/>
            <a:ext cx="7247335" cy="1325563"/>
          </a:xfrm>
        </p:spPr>
        <p:txBody>
          <a:bodyPr/>
          <a:lstStyle/>
          <a:p>
            <a:r>
              <a:rPr kumimoji="1" lang="en-US" altLang="ja-JP" dirty="0"/>
              <a:t>BBM development of Visible and Near-infrared Telescope</a:t>
            </a:r>
            <a:endParaRPr kumimoji="1" lang="ja-JP" altLang="en-US" dirty="0"/>
          </a:p>
        </p:txBody>
      </p:sp>
      <p:sp>
        <p:nvSpPr>
          <p:cNvPr id="3" name="コンテンツ プレースホルダー 2">
            <a:extLst>
              <a:ext uri="{FF2B5EF4-FFF2-40B4-BE49-F238E27FC236}">
                <a16:creationId xmlns:a16="http://schemas.microsoft.com/office/drawing/2014/main" id="{0C18712D-C1FB-5642-B384-DF7D139009D7}"/>
              </a:ext>
            </a:extLst>
          </p:cNvPr>
          <p:cNvSpPr>
            <a:spLocks noGrp="1"/>
          </p:cNvSpPr>
          <p:nvPr>
            <p:ph idx="1"/>
          </p:nvPr>
        </p:nvSpPr>
        <p:spPr>
          <a:xfrm>
            <a:off x="316221" y="1577146"/>
            <a:ext cx="8331068" cy="2024010"/>
          </a:xfrm>
        </p:spPr>
        <p:txBody>
          <a:bodyPr>
            <a:normAutofit/>
          </a:bodyPr>
          <a:lstStyle/>
          <a:p>
            <a:r>
              <a:rPr lang="en-US" altLang="ja-JP" dirty="0"/>
              <a:t>Purpose</a:t>
            </a:r>
          </a:p>
          <a:p>
            <a:pPr lvl="1"/>
            <a:r>
              <a:rPr kumimoji="1" lang="en-US" altLang="ja-JP" dirty="0"/>
              <a:t>Verify the cryogenic optical performance is within the re</a:t>
            </a:r>
            <a:r>
              <a:rPr lang="en-US" altLang="ja-JP" dirty="0"/>
              <a:t>quirement</a:t>
            </a:r>
          </a:p>
          <a:p>
            <a:pPr lvl="2"/>
            <a:r>
              <a:rPr lang="en-US" altLang="ja-JP" dirty="0"/>
              <a:t>demonstration of </a:t>
            </a:r>
            <a:r>
              <a:rPr lang="en-US" altLang="ja-JP" dirty="0" err="1"/>
              <a:t>athermal</a:t>
            </a:r>
            <a:r>
              <a:rPr lang="en-US" altLang="ja-JP" dirty="0"/>
              <a:t> design (all major structure components are  made of Aluminum)</a:t>
            </a:r>
          </a:p>
        </p:txBody>
      </p:sp>
      <p:pic>
        <p:nvPicPr>
          <p:cNvPr id="5" name="図 4" descr="コンピューターのスクリーンショット&#10;&#10;中程度の精度で自動的に生成された説明">
            <a:extLst>
              <a:ext uri="{FF2B5EF4-FFF2-40B4-BE49-F238E27FC236}">
                <a16:creationId xmlns:a16="http://schemas.microsoft.com/office/drawing/2014/main" id="{761662BC-9FD4-F703-9440-BDFA907FB7F7}"/>
              </a:ext>
            </a:extLst>
          </p:cNvPr>
          <p:cNvPicPr>
            <a:picLocks noChangeAspect="1"/>
          </p:cNvPicPr>
          <p:nvPr/>
        </p:nvPicPr>
        <p:blipFill>
          <a:blip r:embed="rId2"/>
          <a:srcRect l="18951" t="15811" r="23134" b="1209"/>
          <a:stretch/>
        </p:blipFill>
        <p:spPr>
          <a:xfrm>
            <a:off x="8161867" y="319316"/>
            <a:ext cx="3804355" cy="3113669"/>
          </a:xfrm>
          <a:prstGeom prst="rect">
            <a:avLst/>
          </a:prstGeom>
        </p:spPr>
      </p:pic>
      <p:sp>
        <p:nvSpPr>
          <p:cNvPr id="6" name="コンテンツ プレースホルダー 2">
            <a:extLst>
              <a:ext uri="{FF2B5EF4-FFF2-40B4-BE49-F238E27FC236}">
                <a16:creationId xmlns:a16="http://schemas.microsoft.com/office/drawing/2014/main" id="{45C6E9DB-6B9A-264C-972C-FBEB873B4F82}"/>
              </a:ext>
            </a:extLst>
          </p:cNvPr>
          <p:cNvSpPr txBox="1">
            <a:spLocks/>
          </p:cNvSpPr>
          <p:nvPr/>
        </p:nvSpPr>
        <p:spPr>
          <a:xfrm>
            <a:off x="316221" y="3429001"/>
            <a:ext cx="11559558"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tabLst>
                <a:tab pos="2514600" algn="l"/>
              </a:tabLst>
            </a:pPr>
            <a:r>
              <a:rPr lang="en-US" altLang="ja-JP" dirty="0"/>
              <a:t>Method</a:t>
            </a:r>
          </a:p>
          <a:p>
            <a:pPr lvl="1">
              <a:tabLst>
                <a:tab pos="2514600" algn="l"/>
              </a:tabLst>
            </a:pPr>
            <a:r>
              <a:rPr lang="en-US" altLang="ja-JP" dirty="0"/>
              <a:t>Modify the existing cryo-vacuum chamber at Kanazawa University</a:t>
            </a:r>
          </a:p>
          <a:p>
            <a:pPr lvl="1">
              <a:tabLst>
                <a:tab pos="2514600" algn="l"/>
              </a:tabLst>
            </a:pPr>
            <a:r>
              <a:rPr lang="en-US" altLang="ja-JP" dirty="0"/>
              <a:t>Image quality at cold is to be measured by introducing a ~30 cm</a:t>
            </a:r>
            <a:r>
              <a:rPr lang="el-GR" altLang="ja-JP" dirty="0"/>
              <a:t>φ</a:t>
            </a:r>
            <a:r>
              <a:rPr lang="en-US" altLang="ja-JP" dirty="0"/>
              <a:t> collimated beam</a:t>
            </a:r>
          </a:p>
          <a:p>
            <a:pPr>
              <a:tabLst>
                <a:tab pos="2514600" algn="l"/>
              </a:tabLst>
            </a:pPr>
            <a:r>
              <a:rPr lang="en-US" altLang="ja-JP" dirty="0"/>
              <a:t>Planned Schedule</a:t>
            </a:r>
          </a:p>
          <a:p>
            <a:pPr lvl="1">
              <a:tabLst>
                <a:tab pos="2514600" algn="l"/>
              </a:tabLst>
            </a:pPr>
            <a:r>
              <a:rPr lang="en-US" altLang="ja-JP" dirty="0"/>
              <a:t>FY24: mechanical and thermal design of test configuration</a:t>
            </a:r>
          </a:p>
          <a:p>
            <a:pPr lvl="1">
              <a:tabLst>
                <a:tab pos="2514600" algn="l"/>
              </a:tabLst>
            </a:pPr>
            <a:r>
              <a:rPr lang="en-US" altLang="ja-JP" dirty="0"/>
              <a:t>FY25 1Q-2Q: design and fabrication of BBM mirrors and structures</a:t>
            </a:r>
          </a:p>
          <a:p>
            <a:pPr lvl="1">
              <a:tabLst>
                <a:tab pos="2514600" algn="l"/>
              </a:tabLst>
            </a:pPr>
            <a:r>
              <a:rPr lang="en-US" altLang="ja-JP" dirty="0"/>
              <a:t>FY25 3Q~ : BBM test in the cryo-vacuum chamber at Kanazawa University</a:t>
            </a:r>
          </a:p>
          <a:p>
            <a:pPr lvl="1">
              <a:tabLst>
                <a:tab pos="2514600" algn="l"/>
              </a:tabLst>
            </a:pPr>
            <a:endParaRPr lang="ja-JP" altLang="en-US" dirty="0"/>
          </a:p>
        </p:txBody>
      </p:sp>
    </p:spTree>
    <p:extLst>
      <p:ext uri="{BB962C8B-B14F-4D97-AF65-F5344CB8AC3E}">
        <p14:creationId xmlns:p14="http://schemas.microsoft.com/office/powerpoint/2010/main" val="2745935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BEC9B3-FE25-6F49-835F-6A7CF7BD7459}"/>
              </a:ext>
            </a:extLst>
          </p:cNvPr>
          <p:cNvSpPr>
            <a:spLocks noGrp="1"/>
          </p:cNvSpPr>
          <p:nvPr>
            <p:ph type="sldNum" sz="quarter" idx="12"/>
          </p:nvPr>
        </p:nvSpPr>
        <p:spPr/>
        <p:txBody>
          <a:bodyPr/>
          <a:lstStyle/>
          <a:p>
            <a:fld id="{37795D70-7FA7-4606-9050-0258564817C4}" type="slidenum">
              <a:rPr kumimoji="1" lang="ja-JP" altLang="en-US" smtClean="0"/>
              <a:t>16</a:t>
            </a:fld>
            <a:endParaRPr kumimoji="1" lang="ja-JP" altLang="en-US"/>
          </a:p>
        </p:txBody>
      </p:sp>
      <p:sp>
        <p:nvSpPr>
          <p:cNvPr id="7" name="テキスト ボックス 6">
            <a:extLst>
              <a:ext uri="{FF2B5EF4-FFF2-40B4-BE49-F238E27FC236}">
                <a16:creationId xmlns:a16="http://schemas.microsoft.com/office/drawing/2014/main" id="{86F35ADD-5AB8-9142-9703-2543D25ADD6C}"/>
              </a:ext>
            </a:extLst>
          </p:cNvPr>
          <p:cNvSpPr txBox="1"/>
          <p:nvPr/>
        </p:nvSpPr>
        <p:spPr>
          <a:xfrm>
            <a:off x="820048" y="219920"/>
            <a:ext cx="2074607" cy="584775"/>
          </a:xfrm>
          <a:prstGeom prst="rect">
            <a:avLst/>
          </a:prstGeom>
          <a:noFill/>
        </p:spPr>
        <p:txBody>
          <a:bodyPr wrap="none" rtlCol="0">
            <a:spAutoFit/>
          </a:bodyPr>
          <a:lstStyle/>
          <a:p>
            <a:r>
              <a:rPr lang="en-US" altLang="ja-JP" sz="3200" b="1" dirty="0"/>
              <a:t>Summary</a:t>
            </a:r>
            <a:endParaRPr lang="ja-JP" altLang="en-US" sz="3200" b="1" dirty="0"/>
          </a:p>
        </p:txBody>
      </p:sp>
      <p:sp>
        <p:nvSpPr>
          <p:cNvPr id="8" name="テキスト ボックス 7">
            <a:extLst>
              <a:ext uri="{FF2B5EF4-FFF2-40B4-BE49-F238E27FC236}">
                <a16:creationId xmlns:a16="http://schemas.microsoft.com/office/drawing/2014/main" id="{627BC1D2-F7C4-FE4B-9624-99DAA3AC3954}"/>
              </a:ext>
            </a:extLst>
          </p:cNvPr>
          <p:cNvSpPr txBox="1"/>
          <p:nvPr/>
        </p:nvSpPr>
        <p:spPr>
          <a:xfrm>
            <a:off x="635251" y="1222930"/>
            <a:ext cx="7612752" cy="2077492"/>
          </a:xfrm>
          <a:prstGeom prst="rect">
            <a:avLst/>
          </a:prstGeom>
          <a:noFill/>
        </p:spPr>
        <p:txBody>
          <a:bodyPr wrap="square" rtlCol="0">
            <a:spAutoFit/>
          </a:bodyPr>
          <a:lstStyle/>
          <a:p>
            <a:r>
              <a:rPr lang="ja-JP" altLang="en-US" sz="2000" dirty="0"/>
              <a:t>・</a:t>
            </a:r>
            <a:r>
              <a:rPr lang="en-US" altLang="ja-JP" sz="2000" dirty="0"/>
              <a:t> </a:t>
            </a:r>
            <a:r>
              <a:rPr lang="en-US" altLang="ja-JP" sz="2000" dirty="0" err="1"/>
              <a:t>HiZ</a:t>
            </a:r>
            <a:r>
              <a:rPr lang="en-US" altLang="ja-JP" sz="2000" dirty="0"/>
              <a:t>-GUNDAM will provide us with new scientific opportunity for</a:t>
            </a:r>
          </a:p>
          <a:p>
            <a:r>
              <a:rPr lang="en-US" altLang="ja-JP" sz="2000" dirty="0"/>
              <a:t>   (1) exploration of early universe</a:t>
            </a:r>
          </a:p>
          <a:p>
            <a:r>
              <a:rPr lang="en-US" altLang="ja-JP" sz="2000" dirty="0"/>
              <a:t>   (2) multi-messenger astronomy</a:t>
            </a:r>
          </a:p>
          <a:p>
            <a:endParaRPr lang="en-US" altLang="ja-JP" sz="900" dirty="0"/>
          </a:p>
          <a:p>
            <a:r>
              <a:rPr lang="ja-JP" altLang="en-US" sz="2000" dirty="0"/>
              <a:t>・</a:t>
            </a:r>
            <a:r>
              <a:rPr lang="en-US" altLang="ja-JP" sz="2000" dirty="0"/>
              <a:t> A candidate of competitive M-class mission of ISAS/JAXA; the new launch target is around 2034.</a:t>
            </a:r>
          </a:p>
        </p:txBody>
      </p:sp>
      <p:cxnSp>
        <p:nvCxnSpPr>
          <p:cNvPr id="15" name="直線コネクタ 14">
            <a:extLst>
              <a:ext uri="{FF2B5EF4-FFF2-40B4-BE49-F238E27FC236}">
                <a16:creationId xmlns:a16="http://schemas.microsoft.com/office/drawing/2014/main" id="{998355F0-C6EE-9243-9587-8056403C1C7A}"/>
              </a:ext>
            </a:extLst>
          </p:cNvPr>
          <p:cNvCxnSpPr/>
          <p:nvPr/>
        </p:nvCxnSpPr>
        <p:spPr>
          <a:xfrm>
            <a:off x="635251" y="3429000"/>
            <a:ext cx="105519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暗い, 座る, 記号, 明かり が含まれている画像&#10;&#10;自動的に生成された説明">
            <a:extLst>
              <a:ext uri="{FF2B5EF4-FFF2-40B4-BE49-F238E27FC236}">
                <a16:creationId xmlns:a16="http://schemas.microsoft.com/office/drawing/2014/main" id="{CA7EE3B1-C803-0E16-0742-9C814A28CB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6000" y="-381594"/>
            <a:ext cx="6190164" cy="3353005"/>
          </a:xfrm>
          <a:prstGeom prst="rect">
            <a:avLst/>
          </a:prstGeom>
        </p:spPr>
      </p:pic>
      <p:sp>
        <p:nvSpPr>
          <p:cNvPr id="4" name="テキスト ボックス 3">
            <a:extLst>
              <a:ext uri="{FF2B5EF4-FFF2-40B4-BE49-F238E27FC236}">
                <a16:creationId xmlns:a16="http://schemas.microsoft.com/office/drawing/2014/main" id="{2718FB64-2423-C0AB-1192-FADBA3CF5174}"/>
              </a:ext>
            </a:extLst>
          </p:cNvPr>
          <p:cNvSpPr txBox="1"/>
          <p:nvPr/>
        </p:nvSpPr>
        <p:spPr>
          <a:xfrm>
            <a:off x="635251" y="3629433"/>
            <a:ext cx="11071327" cy="329320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en-US" altLang="ja-JP" sz="2000" dirty="0"/>
              <a:t>Rapid follow-up with th</a:t>
            </a:r>
            <a:r>
              <a:rPr lang="en-US" altLang="ja-JP" sz="2000" dirty="0"/>
              <a:t>e on-board visible and near-IR telescope</a:t>
            </a:r>
            <a:endParaRPr kumimoji="1" lang="en-US" altLang="ja-JP" sz="2000" dirty="0"/>
          </a:p>
          <a:p>
            <a:pPr marL="742950" lvl="1" indent="-285750">
              <a:spcBef>
                <a:spcPts val="600"/>
              </a:spcBef>
              <a:buFont typeface="Arial" panose="020B0604020202020204" pitchFamily="34" charset="0"/>
              <a:buChar char="•"/>
            </a:pPr>
            <a:r>
              <a:rPr lang="en-US" altLang="ja-JP" sz="2000" dirty="0"/>
              <a:t>30 cm off-axis telescope,  with simultaneous 5-band imaging at 0.5 – 2.5 </a:t>
            </a:r>
            <a:r>
              <a:rPr lang="el-GR" altLang="ja-JP" sz="2000" dirty="0"/>
              <a:t>μ</a:t>
            </a:r>
            <a:r>
              <a:rPr lang="en-US" altLang="ja-JP" sz="2000" dirty="0"/>
              <a:t>m</a:t>
            </a:r>
          </a:p>
          <a:p>
            <a:pPr marL="742950" lvl="1" indent="-285750">
              <a:spcBef>
                <a:spcPts val="600"/>
              </a:spcBef>
              <a:buFont typeface="Arial" panose="020B0604020202020204" pitchFamily="34" charset="0"/>
              <a:buChar char="•"/>
            </a:pPr>
            <a:r>
              <a:rPr lang="en-US" altLang="ja-JP" sz="2000" dirty="0"/>
              <a:t>Passively cooled (radiatively) telescope (&lt; 200 K), and a near-IR detector (&lt;120 K)</a:t>
            </a:r>
          </a:p>
          <a:p>
            <a:pPr marL="285750" indent="-285750">
              <a:spcBef>
                <a:spcPts val="600"/>
              </a:spcBef>
              <a:buFont typeface="Arial" panose="020B0604020202020204" pitchFamily="34" charset="0"/>
              <a:buChar char="•"/>
            </a:pPr>
            <a:r>
              <a:rPr kumimoji="1" lang="en-US" altLang="ja-JP" sz="2000" dirty="0"/>
              <a:t>Near future Plan</a:t>
            </a:r>
          </a:p>
          <a:p>
            <a:pPr marL="800100" lvl="1" indent="-342900">
              <a:spcBef>
                <a:spcPts val="600"/>
              </a:spcBef>
              <a:buFont typeface="Arial" panose="020B0604020202020204" pitchFamily="34" charset="0"/>
              <a:buChar char="•"/>
            </a:pPr>
            <a:r>
              <a:rPr kumimoji="1" lang="en-US" altLang="ja-JP" sz="2000" dirty="0"/>
              <a:t>Establish the thermal / mechanical design based on industrial study</a:t>
            </a:r>
          </a:p>
          <a:p>
            <a:pPr marL="800100" lvl="1" indent="-342900">
              <a:spcBef>
                <a:spcPts val="600"/>
              </a:spcBef>
              <a:buFont typeface="Arial" panose="020B0604020202020204" pitchFamily="34" charset="0"/>
              <a:buChar char="•"/>
            </a:pPr>
            <a:r>
              <a:rPr kumimoji="1" lang="en-US" altLang="ja-JP" sz="2000" dirty="0"/>
              <a:t>FY 2024-25: Design and construction of BBM telescope, verification of </a:t>
            </a:r>
            <a:r>
              <a:rPr kumimoji="1" lang="en-US" altLang="ja-JP" sz="2000" dirty="0" err="1"/>
              <a:t>athermal</a:t>
            </a:r>
            <a:r>
              <a:rPr kumimoji="1" lang="en-US" altLang="ja-JP" sz="2000" dirty="0"/>
              <a:t> design concept </a:t>
            </a:r>
          </a:p>
          <a:p>
            <a:pPr marL="800100" lvl="1" indent="-342900">
              <a:spcBef>
                <a:spcPts val="600"/>
              </a:spcBef>
              <a:buFont typeface="Arial" panose="020B0604020202020204" pitchFamily="34" charset="0"/>
              <a:buChar char="•"/>
            </a:pPr>
            <a:r>
              <a:rPr lang="en-US" altLang="ja-JP" sz="2000" i="1" dirty="0"/>
              <a:t>Mid-2026: down-selection </a:t>
            </a:r>
            <a:r>
              <a:rPr lang="en-US" altLang="ja-JP" sz="2000" dirty="0"/>
              <a:t>review</a:t>
            </a:r>
            <a:endParaRPr kumimoji="1" lang="en-US" altLang="ja-JP" dirty="0"/>
          </a:p>
          <a:p>
            <a:endParaRPr kumimoji="1" lang="ja-JP" altLang="en-US" dirty="0"/>
          </a:p>
        </p:txBody>
      </p:sp>
    </p:spTree>
    <p:custDataLst>
      <p:tags r:id="rId1"/>
    </p:custDataLst>
    <p:extLst>
      <p:ext uri="{BB962C8B-B14F-4D97-AF65-F5344CB8AC3E}">
        <p14:creationId xmlns:p14="http://schemas.microsoft.com/office/powerpoint/2010/main" val="1235624607"/>
      </p:ext>
    </p:extLst>
  </p:cSld>
  <p:clrMapOvr>
    <a:masterClrMapping/>
  </p:clrMapOvr>
  <mc:AlternateContent xmlns:mc="http://schemas.openxmlformats.org/markup-compatibility/2006" xmlns:p14="http://schemas.microsoft.com/office/powerpoint/2010/main">
    <mc:Choice Requires="p14">
      <p:transition spd="slow" p14:dur="2000" advTm="34721"/>
    </mc:Choice>
    <mc:Fallback xmlns="">
      <p:transition spd="slow" advTm="34721"/>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8A0E3D-36F7-9EDB-35A1-3CE8BBED617A}"/>
              </a:ext>
            </a:extLst>
          </p:cNvPr>
          <p:cNvSpPr>
            <a:spLocks noGrp="1"/>
          </p:cNvSpPr>
          <p:nvPr>
            <p:ph type="title"/>
          </p:nvPr>
        </p:nvSpPr>
        <p:spPr/>
        <p:txBody>
          <a:bodyPr/>
          <a:lstStyle/>
          <a:p>
            <a:r>
              <a:rPr lang="en-US" altLang="ja-JP" dirty="0"/>
              <a:t>Backup Slides</a:t>
            </a:r>
            <a:br>
              <a:rPr lang="en-US" altLang="ja-JP" dirty="0"/>
            </a:br>
            <a:endParaRPr lang="ja-JP" altLang="en-US" dirty="0"/>
          </a:p>
        </p:txBody>
      </p:sp>
      <p:sp>
        <p:nvSpPr>
          <p:cNvPr id="5" name="テキスト プレースホルダー 4">
            <a:extLst>
              <a:ext uri="{FF2B5EF4-FFF2-40B4-BE49-F238E27FC236}">
                <a16:creationId xmlns:a16="http://schemas.microsoft.com/office/drawing/2014/main" id="{6F60CFFE-BD6D-443C-A28B-E4BCBD59D497}"/>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3229295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A8B82-BD2F-7905-1D29-05F623500BD5}"/>
              </a:ext>
            </a:extLst>
          </p:cNvPr>
          <p:cNvSpPr>
            <a:spLocks noGrp="1"/>
          </p:cNvSpPr>
          <p:nvPr>
            <p:ph type="title"/>
          </p:nvPr>
        </p:nvSpPr>
        <p:spPr>
          <a:xfrm>
            <a:off x="838200" y="284739"/>
            <a:ext cx="10948516" cy="635970"/>
          </a:xfrm>
        </p:spPr>
        <p:txBody>
          <a:bodyPr>
            <a:normAutofit fontScale="90000"/>
          </a:bodyPr>
          <a:lstStyle/>
          <a:p>
            <a:r>
              <a:rPr kumimoji="1" lang="ja-JP" altLang="en-US" sz="3600" dirty="0"/>
              <a:t>可視光・近赤外線望遠鏡</a:t>
            </a:r>
            <a:r>
              <a:rPr kumimoji="1" lang="en-US" altLang="ja-JP" sz="3600" dirty="0"/>
              <a:t>BBM</a:t>
            </a:r>
            <a:r>
              <a:rPr kumimoji="1" lang="ja-JP" altLang="en-US" sz="3600" dirty="0"/>
              <a:t>試作・実証（</a:t>
            </a:r>
            <a:r>
              <a:rPr kumimoji="1" lang="en-US" altLang="ja-JP" sz="3600" dirty="0"/>
              <a:t>2024</a:t>
            </a:r>
            <a:r>
              <a:rPr kumimoji="1" lang="ja-JP" altLang="en-US" sz="3600" dirty="0"/>
              <a:t>－</a:t>
            </a:r>
            <a:r>
              <a:rPr kumimoji="1" lang="en-US" altLang="ja-JP" sz="3600" dirty="0"/>
              <a:t>6</a:t>
            </a:r>
            <a:r>
              <a:rPr kumimoji="1" lang="ja-JP" altLang="en-US" sz="3600" dirty="0"/>
              <a:t>年度）</a:t>
            </a:r>
          </a:p>
        </p:txBody>
      </p:sp>
      <p:graphicFrame>
        <p:nvGraphicFramePr>
          <p:cNvPr id="4" name="コンテンツ プレースホルダー 3">
            <a:extLst>
              <a:ext uri="{FF2B5EF4-FFF2-40B4-BE49-F238E27FC236}">
                <a16:creationId xmlns:a16="http://schemas.microsoft.com/office/drawing/2014/main" id="{A0426CFE-F785-9D0B-41A1-AC8315897C12}"/>
              </a:ext>
            </a:extLst>
          </p:cNvPr>
          <p:cNvGraphicFramePr>
            <a:graphicFrameLocks noGrp="1"/>
          </p:cNvGraphicFramePr>
          <p:nvPr>
            <p:ph idx="1"/>
          </p:nvPr>
        </p:nvGraphicFramePr>
        <p:xfrm>
          <a:off x="124767" y="1001095"/>
          <a:ext cx="11661949" cy="5679440"/>
        </p:xfrm>
        <a:graphic>
          <a:graphicData uri="http://schemas.openxmlformats.org/drawingml/2006/table">
            <a:tbl>
              <a:tblPr firstRow="1" bandRow="1">
                <a:tableStyleId>{5C22544A-7EE6-4342-B048-85BDC9FD1C3A}</a:tableStyleId>
              </a:tblPr>
              <a:tblGrid>
                <a:gridCol w="4216121">
                  <a:extLst>
                    <a:ext uri="{9D8B030D-6E8A-4147-A177-3AD203B41FA5}">
                      <a16:colId xmlns:a16="http://schemas.microsoft.com/office/drawing/2014/main" val="1052067331"/>
                    </a:ext>
                  </a:extLst>
                </a:gridCol>
                <a:gridCol w="5204288">
                  <a:extLst>
                    <a:ext uri="{9D8B030D-6E8A-4147-A177-3AD203B41FA5}">
                      <a16:colId xmlns:a16="http://schemas.microsoft.com/office/drawing/2014/main" val="3456607719"/>
                    </a:ext>
                  </a:extLst>
                </a:gridCol>
                <a:gridCol w="2241540">
                  <a:extLst>
                    <a:ext uri="{9D8B030D-6E8A-4147-A177-3AD203B41FA5}">
                      <a16:colId xmlns:a16="http://schemas.microsoft.com/office/drawing/2014/main" val="3445219120"/>
                    </a:ext>
                  </a:extLst>
                </a:gridCol>
              </a:tblGrid>
              <a:tr h="370840">
                <a:tc>
                  <a:txBody>
                    <a:bodyPr/>
                    <a:lstStyle/>
                    <a:p>
                      <a:r>
                        <a:rPr kumimoji="1" lang="ja-JP" altLang="en-US" dirty="0"/>
                        <a:t>課題</a:t>
                      </a:r>
                    </a:p>
                  </a:txBody>
                  <a:tcPr/>
                </a:tc>
                <a:tc>
                  <a:txBody>
                    <a:bodyPr/>
                    <a:lstStyle/>
                    <a:p>
                      <a:r>
                        <a:rPr kumimoji="1" lang="ja-JP" altLang="en-US" dirty="0"/>
                        <a:t>必要な作業</a:t>
                      </a:r>
                    </a:p>
                  </a:txBody>
                  <a:tcPr/>
                </a:tc>
                <a:tc>
                  <a:txBody>
                    <a:bodyPr/>
                    <a:lstStyle/>
                    <a:p>
                      <a:r>
                        <a:rPr kumimoji="1" lang="ja-JP" altLang="en-US" dirty="0"/>
                        <a:t>実施担当</a:t>
                      </a:r>
                    </a:p>
                  </a:txBody>
                  <a:tcPr/>
                </a:tc>
                <a:extLst>
                  <a:ext uri="{0D108BD9-81ED-4DB2-BD59-A6C34878D82A}">
                    <a16:rowId xmlns:a16="http://schemas.microsoft.com/office/drawing/2014/main" val="2143208842"/>
                  </a:ext>
                </a:extLst>
              </a:tr>
              <a:tr h="370840">
                <a:tc>
                  <a:txBody>
                    <a:bodyPr/>
                    <a:lstStyle/>
                    <a:p>
                      <a:pPr rtl="0" fontAlgn="b"/>
                      <a:r>
                        <a:rPr lang="en-US" altLang="ja-JP" sz="1600">
                          <a:effectLst/>
                        </a:rPr>
                        <a:t>BBM</a:t>
                      </a:r>
                      <a:r>
                        <a:rPr lang="ja-JP" altLang="en-US" sz="1600">
                          <a:effectLst/>
                        </a:rPr>
                        <a:t>鏡の製造に向けた検討</a:t>
                      </a:r>
                    </a:p>
                  </a:txBody>
                  <a:tcPr marL="22860" marR="22860" marT="15240" marB="15240" anchor="b"/>
                </a:tc>
                <a:tc>
                  <a:txBody>
                    <a:bodyPr/>
                    <a:lstStyle/>
                    <a:p>
                      <a:pPr rtl="0" fontAlgn="b"/>
                      <a:r>
                        <a:rPr lang="ja-JP" altLang="en-US" sz="1600" dirty="0">
                          <a:effectLst/>
                        </a:rPr>
                        <a:t>鏡の製造に必要な検討を実施</a:t>
                      </a:r>
                    </a:p>
                  </a:txBody>
                  <a:tcPr marL="22860" marR="22860" marT="15240" marB="15240" anchor="b"/>
                </a:tc>
                <a:tc>
                  <a:txBody>
                    <a:bodyPr/>
                    <a:lstStyle/>
                    <a:p>
                      <a:pPr rtl="0" fontAlgn="b"/>
                      <a:r>
                        <a:rPr lang="ja-JP" altLang="en-US" dirty="0">
                          <a:effectLst/>
                        </a:rPr>
                        <a:t>クリスタル光学</a:t>
                      </a:r>
                    </a:p>
                  </a:txBody>
                  <a:tcPr marL="22860" marR="22860" marT="15240" marB="15240" anchor="b"/>
                </a:tc>
                <a:extLst>
                  <a:ext uri="{0D108BD9-81ED-4DB2-BD59-A6C34878D82A}">
                    <a16:rowId xmlns:a16="http://schemas.microsoft.com/office/drawing/2014/main" val="1421510962"/>
                  </a:ext>
                </a:extLst>
              </a:tr>
              <a:tr h="370840">
                <a:tc>
                  <a:txBody>
                    <a:bodyPr/>
                    <a:lstStyle/>
                    <a:p>
                      <a:pPr rtl="0" fontAlgn="b"/>
                      <a:r>
                        <a:rPr lang="en-US" sz="1600" dirty="0">
                          <a:effectLst/>
                        </a:rPr>
                        <a:t>BBM</a:t>
                      </a:r>
                      <a:r>
                        <a:rPr lang="ja-JP" altLang="en-US" sz="1600" dirty="0">
                          <a:effectLst/>
                        </a:rPr>
                        <a:t>鏡の製造</a:t>
                      </a:r>
                    </a:p>
                  </a:txBody>
                  <a:tcPr marL="22860" marR="22860" marT="15240" marB="15240" anchor="b"/>
                </a:tc>
                <a:tc>
                  <a:txBody>
                    <a:bodyPr/>
                    <a:lstStyle/>
                    <a:p>
                      <a:pPr rtl="0" fontAlgn="b"/>
                      <a:r>
                        <a:rPr lang="ja-JP" altLang="en-US" sz="1600" dirty="0">
                          <a:effectLst/>
                        </a:rPr>
                        <a:t>実際の鏡の製造、保持機構</a:t>
                      </a:r>
                      <a:r>
                        <a:rPr lang="en-US" altLang="ja-JP" sz="1600" dirty="0">
                          <a:effectLst/>
                        </a:rPr>
                        <a:t>(</a:t>
                      </a:r>
                      <a:r>
                        <a:rPr lang="ja-JP" altLang="en-US" sz="1600" dirty="0">
                          <a:effectLst/>
                        </a:rPr>
                        <a:t>裏面構造</a:t>
                      </a:r>
                      <a:r>
                        <a:rPr lang="en-US" altLang="ja-JP" sz="1600" dirty="0">
                          <a:effectLst/>
                        </a:rPr>
                        <a:t>)</a:t>
                      </a:r>
                      <a:r>
                        <a:rPr lang="ja-JP" altLang="en-US" sz="1600" dirty="0">
                          <a:effectLst/>
                        </a:rPr>
                        <a:t>含む</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111405832"/>
                  </a:ext>
                </a:extLst>
              </a:tr>
              <a:tr h="370840">
                <a:tc>
                  <a:txBody>
                    <a:bodyPr/>
                    <a:lstStyle/>
                    <a:p>
                      <a:pPr rtl="0" fontAlgn="b"/>
                      <a:r>
                        <a:rPr lang="ja-JP" altLang="en-US" sz="1600">
                          <a:effectLst/>
                        </a:rPr>
                        <a:t>鏡単体の評価</a:t>
                      </a:r>
                      <a:r>
                        <a:rPr lang="en-US" altLang="ja-JP" sz="1600">
                          <a:effectLst/>
                        </a:rPr>
                        <a:t>(</a:t>
                      </a:r>
                      <a:r>
                        <a:rPr lang="ja-JP" altLang="en-US" sz="1600">
                          <a:effectLst/>
                        </a:rPr>
                        <a:t>常温</a:t>
                      </a:r>
                      <a:r>
                        <a:rPr lang="en-US" altLang="ja-JP" sz="1600">
                          <a:effectLst/>
                        </a:rPr>
                        <a:t>)</a:t>
                      </a:r>
                    </a:p>
                  </a:txBody>
                  <a:tcPr marL="22860" marR="22860" marT="15240" marB="15240" anchor="b"/>
                </a:tc>
                <a:tc>
                  <a:txBody>
                    <a:bodyPr/>
                    <a:lstStyle/>
                    <a:p>
                      <a:pPr rtl="0" fontAlgn="b"/>
                      <a:r>
                        <a:rPr lang="ja-JP" altLang="en-US" sz="1600" dirty="0">
                          <a:effectLst/>
                        </a:rPr>
                        <a:t>鏡単体の性能評価</a:t>
                      </a:r>
                      <a:r>
                        <a:rPr lang="en-US" altLang="ja-JP" sz="1600" dirty="0">
                          <a:effectLst/>
                        </a:rPr>
                        <a:t>(</a:t>
                      </a:r>
                      <a:r>
                        <a:rPr lang="ja-JP" altLang="en-US" sz="1600" dirty="0">
                          <a:effectLst/>
                        </a:rPr>
                        <a:t>干渉計を用いた測定？</a:t>
                      </a:r>
                      <a:r>
                        <a:rPr lang="en-US" altLang="ja-JP" sz="1600" dirty="0">
                          <a:effectLst/>
                        </a:rPr>
                        <a:t>)</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2315090620"/>
                  </a:ext>
                </a:extLst>
              </a:tr>
              <a:tr h="370840">
                <a:tc>
                  <a:txBody>
                    <a:bodyPr/>
                    <a:lstStyle/>
                    <a:p>
                      <a:pPr rtl="0" fontAlgn="b"/>
                      <a:r>
                        <a:rPr lang="ja-JP" altLang="en-US" sz="1600">
                          <a:effectLst/>
                        </a:rPr>
                        <a:t>望遠鏡システムとしての評価</a:t>
                      </a:r>
                      <a:r>
                        <a:rPr lang="en-US" altLang="ja-JP" sz="1600">
                          <a:effectLst/>
                        </a:rPr>
                        <a:t>(</a:t>
                      </a:r>
                      <a:r>
                        <a:rPr lang="ja-JP" altLang="en-US" sz="1600">
                          <a:effectLst/>
                        </a:rPr>
                        <a:t>常温</a:t>
                      </a:r>
                      <a:r>
                        <a:rPr lang="en-US" altLang="ja-JP" sz="1600">
                          <a:effectLst/>
                        </a:rPr>
                        <a:t>)</a:t>
                      </a:r>
                    </a:p>
                  </a:txBody>
                  <a:tcPr marL="22860" marR="22860" marT="15240" marB="15240" anchor="b"/>
                </a:tc>
                <a:tc>
                  <a:txBody>
                    <a:bodyPr/>
                    <a:lstStyle/>
                    <a:p>
                      <a:pPr rtl="0" fontAlgn="b"/>
                      <a:r>
                        <a:rPr lang="ja-JP" altLang="en-US" sz="1600" dirty="0">
                          <a:effectLst/>
                        </a:rPr>
                        <a:t>２枚の鏡を組み合わせた望遠鏡システムとしての性能評価</a:t>
                      </a:r>
                      <a:r>
                        <a:rPr lang="en-US" altLang="ja-JP" sz="1600" dirty="0">
                          <a:effectLst/>
                        </a:rPr>
                        <a:t>(</a:t>
                      </a:r>
                      <a:r>
                        <a:rPr lang="ja-JP" altLang="en-US" sz="1600" dirty="0">
                          <a:effectLst/>
                        </a:rPr>
                        <a:t>干渉計を用いた測定？</a:t>
                      </a:r>
                      <a:r>
                        <a:rPr lang="en-US" altLang="ja-JP" sz="1600" dirty="0">
                          <a:effectLst/>
                        </a:rPr>
                        <a:t>)</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2175805810"/>
                  </a:ext>
                </a:extLst>
              </a:tr>
              <a:tr h="370840">
                <a:tc>
                  <a:txBody>
                    <a:bodyPr/>
                    <a:lstStyle/>
                    <a:p>
                      <a:pPr rtl="0" fontAlgn="b"/>
                      <a:r>
                        <a:rPr lang="ja-JP" altLang="en-US" sz="1600" dirty="0">
                          <a:effectLst/>
                        </a:rPr>
                        <a:t>鏡の保持機構の設計</a:t>
                      </a:r>
                    </a:p>
                  </a:txBody>
                  <a:tcPr marL="22860" marR="22860" marT="15240" marB="15240" anchor="b"/>
                </a:tc>
                <a:tc>
                  <a:txBody>
                    <a:bodyPr/>
                    <a:lstStyle/>
                    <a:p>
                      <a:pPr rtl="0" fontAlgn="b"/>
                      <a:r>
                        <a:rPr lang="ja-JP" altLang="en-US" sz="1600" dirty="0">
                          <a:effectLst/>
                        </a:rPr>
                        <a:t>オプティカルベンチへの鏡の保持機構</a:t>
                      </a:r>
                      <a:r>
                        <a:rPr lang="en-US" altLang="ja-JP" sz="1600" dirty="0">
                          <a:effectLst/>
                        </a:rPr>
                        <a:t>(</a:t>
                      </a:r>
                      <a:r>
                        <a:rPr lang="ja-JP" altLang="en-US" sz="1600" dirty="0">
                          <a:effectLst/>
                        </a:rPr>
                        <a:t>望遠鏡裏面でのねじ止めの方法</a:t>
                      </a:r>
                      <a:r>
                        <a:rPr lang="en-US" altLang="ja-JP" sz="1600" dirty="0">
                          <a:effectLst/>
                        </a:rPr>
                        <a:t>)</a:t>
                      </a:r>
                      <a:r>
                        <a:rPr lang="ja-JP" altLang="en-US" sz="1600" dirty="0">
                          <a:effectLst/>
                        </a:rPr>
                        <a:t>の検討</a:t>
                      </a:r>
                      <a:r>
                        <a:rPr lang="en-US" altLang="ja-JP" sz="1600" dirty="0">
                          <a:effectLst/>
                        </a:rPr>
                        <a:t>(</a:t>
                      </a:r>
                      <a:r>
                        <a:rPr lang="ja-JP" altLang="en-US" sz="1600" dirty="0">
                          <a:effectLst/>
                        </a:rPr>
                        <a:t>表面形状への影響の解析など</a:t>
                      </a:r>
                      <a:r>
                        <a:rPr lang="en-US" altLang="ja-JP" sz="1600" dirty="0">
                          <a:effectLst/>
                        </a:rPr>
                        <a:t>)</a:t>
                      </a:r>
                    </a:p>
                  </a:txBody>
                  <a:tcPr marL="22860" marR="22860" marT="15240" marB="15240" anchor="b"/>
                </a:tc>
                <a:tc>
                  <a:txBody>
                    <a:bodyPr/>
                    <a:lstStyle/>
                    <a:p>
                      <a:pPr rtl="0" fontAlgn="b"/>
                      <a:r>
                        <a:rPr lang="ja-JP" altLang="en-US">
                          <a:effectLst/>
                        </a:rPr>
                        <a:t>オプトクラフト</a:t>
                      </a:r>
                    </a:p>
                  </a:txBody>
                  <a:tcPr marL="22860" marR="22860" marT="15240" marB="15240" anchor="b"/>
                </a:tc>
                <a:extLst>
                  <a:ext uri="{0D108BD9-81ED-4DB2-BD59-A6C34878D82A}">
                    <a16:rowId xmlns:a16="http://schemas.microsoft.com/office/drawing/2014/main" val="3793500765"/>
                  </a:ext>
                </a:extLst>
              </a:tr>
              <a:tr h="370840">
                <a:tc>
                  <a:txBody>
                    <a:bodyPr/>
                    <a:lstStyle/>
                    <a:p>
                      <a:pPr rtl="0" fontAlgn="b"/>
                      <a:r>
                        <a:rPr lang="ja-JP" altLang="en-US" sz="1600">
                          <a:effectLst/>
                        </a:rPr>
                        <a:t>望遠鏡のオプティカルベンチの設計</a:t>
                      </a:r>
                    </a:p>
                  </a:txBody>
                  <a:tcPr marL="22860" marR="22860" marT="15240" marB="15240" anchor="b"/>
                </a:tc>
                <a:tc>
                  <a:txBody>
                    <a:bodyPr/>
                    <a:lstStyle/>
                    <a:p>
                      <a:pPr rtl="0" fontAlgn="b"/>
                      <a:r>
                        <a:rPr lang="ja-JP" altLang="en-US" sz="1600" dirty="0">
                          <a:effectLst/>
                        </a:rPr>
                        <a:t>金沢チャンバーに入る支持構造の検討</a:t>
                      </a:r>
                    </a:p>
                  </a:txBody>
                  <a:tcPr marL="22860" marR="22860" marT="15240" marB="15240" anchor="b"/>
                </a:tc>
                <a:tc>
                  <a:txBody>
                    <a:bodyPr/>
                    <a:lstStyle/>
                    <a:p>
                      <a:pPr rtl="0" fontAlgn="b"/>
                      <a:r>
                        <a:rPr lang="ja-JP" altLang="en-US">
                          <a:effectLst/>
                        </a:rPr>
                        <a:t>オプトクラフト・クリスタル光学</a:t>
                      </a:r>
                    </a:p>
                  </a:txBody>
                  <a:tcPr marL="0" marR="0" marT="15240" marB="15240" anchor="b"/>
                </a:tc>
                <a:extLst>
                  <a:ext uri="{0D108BD9-81ED-4DB2-BD59-A6C34878D82A}">
                    <a16:rowId xmlns:a16="http://schemas.microsoft.com/office/drawing/2014/main" val="1733205613"/>
                  </a:ext>
                </a:extLst>
              </a:tr>
              <a:tr h="370840">
                <a:tc>
                  <a:txBody>
                    <a:bodyPr/>
                    <a:lstStyle/>
                    <a:p>
                      <a:pPr rtl="0" fontAlgn="b"/>
                      <a:r>
                        <a:rPr lang="ja-JP" altLang="en-US" sz="1600">
                          <a:effectLst/>
                        </a:rPr>
                        <a:t>金沢チャンバーでの冷却構造の検討</a:t>
                      </a:r>
                    </a:p>
                  </a:txBody>
                  <a:tcPr marL="22860" marR="22860" marT="15240" marB="15240" anchor="b"/>
                </a:tc>
                <a:tc>
                  <a:txBody>
                    <a:bodyPr/>
                    <a:lstStyle/>
                    <a:p>
                      <a:pPr rtl="0" fontAlgn="b"/>
                      <a:r>
                        <a:rPr lang="ja-JP" altLang="en-US" sz="1600" dirty="0">
                          <a:effectLst/>
                        </a:rPr>
                        <a:t>金沢チャンバー内への</a:t>
                      </a:r>
                      <a:r>
                        <a:rPr lang="en-US" altLang="ja-JP" sz="1600" dirty="0">
                          <a:effectLst/>
                        </a:rPr>
                        <a:t>BBM</a:t>
                      </a:r>
                      <a:r>
                        <a:rPr lang="ja-JP" altLang="en-US" sz="1600" dirty="0">
                          <a:effectLst/>
                        </a:rPr>
                        <a:t>望遠鏡の設置および冷却の方法についての検討</a:t>
                      </a:r>
                    </a:p>
                  </a:txBody>
                  <a:tcPr marL="22860" marR="22860" marT="15240" marB="15240" anchor="b"/>
                </a:tc>
                <a:tc>
                  <a:txBody>
                    <a:bodyPr/>
                    <a:lstStyle/>
                    <a:p>
                      <a:pPr rtl="0" fontAlgn="b"/>
                      <a:r>
                        <a:rPr lang="ja-JP" altLang="en-US" dirty="0">
                          <a:effectLst/>
                        </a:rPr>
                        <a:t>オプトクラフト・</a:t>
                      </a:r>
                      <a:r>
                        <a:rPr lang="en-US" altLang="ja-JP" dirty="0">
                          <a:effectLst/>
                        </a:rPr>
                        <a:t>TA</a:t>
                      </a:r>
                      <a:r>
                        <a:rPr lang="ja-JP" altLang="en-US" dirty="0">
                          <a:effectLst/>
                        </a:rPr>
                        <a:t>エンジニアリング</a:t>
                      </a:r>
                    </a:p>
                  </a:txBody>
                  <a:tcPr marL="0" marR="0" marT="15240" marB="15240" anchor="b"/>
                </a:tc>
                <a:extLst>
                  <a:ext uri="{0D108BD9-81ED-4DB2-BD59-A6C34878D82A}">
                    <a16:rowId xmlns:a16="http://schemas.microsoft.com/office/drawing/2014/main" val="1571360251"/>
                  </a:ext>
                </a:extLst>
              </a:tr>
              <a:tr h="370840">
                <a:tc>
                  <a:txBody>
                    <a:bodyPr/>
                    <a:lstStyle/>
                    <a:p>
                      <a:pPr rtl="0" fontAlgn="b"/>
                      <a:r>
                        <a:rPr lang="ja-JP" altLang="en-US" sz="1600">
                          <a:effectLst/>
                        </a:rPr>
                        <a:t>金沢チャンバーの整備</a:t>
                      </a:r>
                    </a:p>
                  </a:txBody>
                  <a:tcPr marL="22860" marR="22860" marT="15240" marB="15240" anchor="b"/>
                </a:tc>
                <a:tc>
                  <a:txBody>
                    <a:bodyPr/>
                    <a:lstStyle/>
                    <a:p>
                      <a:pPr rtl="0" fontAlgn="b"/>
                      <a:r>
                        <a:rPr lang="en-US" altLang="ja-JP" sz="1600" dirty="0">
                          <a:effectLst/>
                        </a:rPr>
                        <a:t>30cm</a:t>
                      </a:r>
                      <a:r>
                        <a:rPr lang="ja-JP" altLang="en-US" sz="1600" dirty="0">
                          <a:effectLst/>
                        </a:rPr>
                        <a:t>光学窓の延長など</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3806144603"/>
                  </a:ext>
                </a:extLst>
              </a:tr>
              <a:tr h="370840">
                <a:tc>
                  <a:txBody>
                    <a:bodyPr/>
                    <a:lstStyle/>
                    <a:p>
                      <a:pPr rtl="0" fontAlgn="b"/>
                      <a:r>
                        <a:rPr lang="ja-JP" altLang="en-US" sz="1600">
                          <a:effectLst/>
                        </a:rPr>
                        <a:t>望遠鏡のオプティカルベンチの製造</a:t>
                      </a:r>
                    </a:p>
                  </a:txBody>
                  <a:tcPr marL="22860" marR="22860" marT="15240" marB="15240" anchor="b"/>
                </a:tc>
                <a:tc>
                  <a:txBody>
                    <a:bodyPr/>
                    <a:lstStyle/>
                    <a:p>
                      <a:pPr rtl="0" fontAlgn="b"/>
                      <a:r>
                        <a:rPr lang="ja-JP" altLang="en-US" sz="1600" dirty="0">
                          <a:effectLst/>
                        </a:rPr>
                        <a:t>望遠鏡のオプティカルベンチを製造する</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3209691694"/>
                  </a:ext>
                </a:extLst>
              </a:tr>
              <a:tr h="370840">
                <a:tc>
                  <a:txBody>
                    <a:bodyPr/>
                    <a:lstStyle/>
                    <a:p>
                      <a:pPr rtl="0" fontAlgn="b"/>
                      <a:r>
                        <a:rPr lang="ja-JP" altLang="en-US" sz="1600">
                          <a:effectLst/>
                        </a:rPr>
                        <a:t>低温光学実験で用いるコリメーターの選定</a:t>
                      </a:r>
                    </a:p>
                  </a:txBody>
                  <a:tcPr marL="22860" marR="22860" marT="15240" marB="15240" anchor="b"/>
                </a:tc>
                <a:tc>
                  <a:txBody>
                    <a:bodyPr/>
                    <a:lstStyle/>
                    <a:p>
                      <a:pPr rtl="0" fontAlgn="b"/>
                      <a:r>
                        <a:rPr lang="ja-JP" altLang="en-US" sz="1600">
                          <a:effectLst/>
                        </a:rPr>
                        <a:t>低温光学試験で用いる口径</a:t>
                      </a:r>
                      <a:r>
                        <a:rPr lang="en-US" altLang="ja-JP" sz="1600">
                          <a:effectLst/>
                        </a:rPr>
                        <a:t>&gt;30cm</a:t>
                      </a:r>
                      <a:r>
                        <a:rPr lang="ja-JP" altLang="en-US" sz="1600">
                          <a:effectLst/>
                        </a:rPr>
                        <a:t>のコリメーターの選定</a:t>
                      </a:r>
                    </a:p>
                  </a:txBody>
                  <a:tcPr marL="22860" marR="22860" marT="15240" marB="15240" anchor="b"/>
                </a:tc>
                <a:tc>
                  <a:txBody>
                    <a:bodyPr/>
                    <a:lstStyle/>
                    <a:p>
                      <a:pPr rtl="0" fontAlgn="b"/>
                      <a:endParaRPr lang="ja-JP" altLang="en-US" sz="1600">
                        <a:effectLst/>
                      </a:endParaRPr>
                    </a:p>
                  </a:txBody>
                  <a:tcPr marL="22860" marR="22860" marT="15240" marB="15240" anchor="b"/>
                </a:tc>
                <a:extLst>
                  <a:ext uri="{0D108BD9-81ED-4DB2-BD59-A6C34878D82A}">
                    <a16:rowId xmlns:a16="http://schemas.microsoft.com/office/drawing/2014/main" val="446871172"/>
                  </a:ext>
                </a:extLst>
              </a:tr>
              <a:tr h="370840">
                <a:tc>
                  <a:txBody>
                    <a:bodyPr/>
                    <a:lstStyle/>
                    <a:p>
                      <a:pPr rtl="0" fontAlgn="b"/>
                      <a:r>
                        <a:rPr lang="ja-JP" altLang="en-US" sz="1600">
                          <a:effectLst/>
                        </a:rPr>
                        <a:t>低温光学実験で用いる検出器の選定</a:t>
                      </a:r>
                    </a:p>
                  </a:txBody>
                  <a:tcPr marL="22860" marR="22860" marT="15240" marB="15240" anchor="b"/>
                </a:tc>
                <a:tc>
                  <a:txBody>
                    <a:bodyPr/>
                    <a:lstStyle/>
                    <a:p>
                      <a:pPr rtl="0" fontAlgn="b"/>
                      <a:r>
                        <a:rPr lang="ja-JP" altLang="en-US" sz="1600" dirty="0">
                          <a:effectLst/>
                        </a:rPr>
                        <a:t>低温で駆動する必要あり、解像度は必要だが高感度は不要。購入済みの</a:t>
                      </a:r>
                      <a:r>
                        <a:rPr lang="en-US" altLang="ja-JP" sz="1600" dirty="0">
                          <a:effectLst/>
                        </a:rPr>
                        <a:t>Canon</a:t>
                      </a:r>
                      <a:r>
                        <a:rPr lang="ja-JP" altLang="en-US" sz="1600" dirty="0">
                          <a:effectLst/>
                        </a:rPr>
                        <a:t>検出期が候補？</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2342625684"/>
                  </a:ext>
                </a:extLst>
              </a:tr>
              <a:tr h="370840">
                <a:tc>
                  <a:txBody>
                    <a:bodyPr/>
                    <a:lstStyle/>
                    <a:p>
                      <a:pPr rtl="0" fontAlgn="b"/>
                      <a:r>
                        <a:rPr lang="ja-JP" altLang="en-US" sz="1600">
                          <a:effectLst/>
                        </a:rPr>
                        <a:t>金沢チャンバーを用いた低温光学試験の実施</a:t>
                      </a:r>
                    </a:p>
                  </a:txBody>
                  <a:tcPr marL="22860" marR="22860" marT="15240" marB="15240" anchor="b"/>
                </a:tc>
                <a:tc>
                  <a:txBody>
                    <a:bodyPr/>
                    <a:lstStyle/>
                    <a:p>
                      <a:pPr rtl="0" fontAlgn="b"/>
                      <a:r>
                        <a:rPr lang="en-US" altLang="ja-JP" sz="1600" dirty="0">
                          <a:effectLst/>
                        </a:rPr>
                        <a:t>BBM</a:t>
                      </a:r>
                      <a:r>
                        <a:rPr lang="ja-JP" altLang="en-US" sz="1600" dirty="0">
                          <a:effectLst/>
                        </a:rPr>
                        <a:t>望遠鏡を冷却</a:t>
                      </a:r>
                      <a:r>
                        <a:rPr lang="en-US" altLang="ja-JP" sz="1600" dirty="0">
                          <a:effectLst/>
                        </a:rPr>
                        <a:t>(~160K)</a:t>
                      </a:r>
                      <a:r>
                        <a:rPr lang="ja-JP" altLang="en-US" sz="1600" dirty="0">
                          <a:effectLst/>
                        </a:rPr>
                        <a:t>して光学試験を実施する</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2121094450"/>
                  </a:ext>
                </a:extLst>
              </a:tr>
            </a:tbl>
          </a:graphicData>
        </a:graphic>
      </p:graphicFrame>
      <p:sp>
        <p:nvSpPr>
          <p:cNvPr id="3" name="スライド番号プレースホルダー 2">
            <a:extLst>
              <a:ext uri="{FF2B5EF4-FFF2-40B4-BE49-F238E27FC236}">
                <a16:creationId xmlns:a16="http://schemas.microsoft.com/office/drawing/2014/main" id="{05ED2BB2-EE18-BE85-656E-ACC07F6AFC5D}"/>
              </a:ext>
            </a:extLst>
          </p:cNvPr>
          <p:cNvSpPr>
            <a:spLocks noGrp="1"/>
          </p:cNvSpPr>
          <p:nvPr>
            <p:ph type="sldNum" sz="quarter" idx="12"/>
          </p:nvPr>
        </p:nvSpPr>
        <p:spPr/>
        <p:txBody>
          <a:bodyPr/>
          <a:lstStyle/>
          <a:p>
            <a:fld id="{BA291B06-D0F0-457C-B958-8504DFC263CB}" type="slidenum">
              <a:rPr kumimoji="1" lang="ja-JP" altLang="en-US" smtClean="0"/>
              <a:t>18</a:t>
            </a:fld>
            <a:endParaRPr kumimoji="1" lang="ja-JP" altLang="en-US"/>
          </a:p>
        </p:txBody>
      </p:sp>
    </p:spTree>
    <p:extLst>
      <p:ext uri="{BB962C8B-B14F-4D97-AF65-F5344CB8AC3E}">
        <p14:creationId xmlns:p14="http://schemas.microsoft.com/office/powerpoint/2010/main" val="152355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135523" y="57849"/>
            <a:ext cx="4184159" cy="523220"/>
          </a:xfrm>
          <a:prstGeom prst="rect">
            <a:avLst/>
          </a:prstGeom>
          <a:noFill/>
        </p:spPr>
        <p:txBody>
          <a:bodyPr wrap="none" rtlCol="0">
            <a:spAutoFit/>
          </a:bodyPr>
          <a:lstStyle/>
          <a:p>
            <a:r>
              <a:rPr lang="ja-JP" altLang="en-US" sz="2800"/>
              <a:t>ガンマ線バースト </a:t>
            </a:r>
            <a:r>
              <a:rPr lang="en-US" altLang="ja-JP" sz="2800" dirty="0"/>
              <a:t>(GRB)</a:t>
            </a:r>
          </a:p>
        </p:txBody>
      </p:sp>
      <p:sp>
        <p:nvSpPr>
          <p:cNvPr id="8" name="テキスト ボックス 7"/>
          <p:cNvSpPr txBox="1"/>
          <p:nvPr/>
        </p:nvSpPr>
        <p:spPr>
          <a:xfrm>
            <a:off x="302192" y="4156514"/>
            <a:ext cx="6265876" cy="1015663"/>
          </a:xfrm>
          <a:prstGeom prst="rect">
            <a:avLst/>
          </a:prstGeom>
          <a:noFill/>
        </p:spPr>
        <p:txBody>
          <a:bodyPr wrap="square" rtlCol="0">
            <a:spAutoFit/>
          </a:bodyPr>
          <a:lstStyle/>
          <a:p>
            <a:r>
              <a:rPr lang="ja-JP" altLang="en-US" sz="2000"/>
              <a:t>・大質量星の爆発</a:t>
            </a:r>
            <a:r>
              <a:rPr lang="en-US" altLang="ja-JP" sz="2000" dirty="0"/>
              <a:t> (M&gt;40M</a:t>
            </a:r>
            <a:r>
              <a:rPr lang="en-US" altLang="ja-JP" sz="2000" baseline="-25000" dirty="0"/>
              <a:t>sun</a:t>
            </a:r>
            <a:r>
              <a:rPr lang="en-US" altLang="ja-JP" sz="2000" dirty="0"/>
              <a:t>)</a:t>
            </a:r>
          </a:p>
          <a:p>
            <a:r>
              <a:rPr lang="ja-JP" altLang="en-US" sz="2000" dirty="0"/>
              <a:t>・</a:t>
            </a:r>
            <a:r>
              <a:rPr lang="en-US" altLang="ja-JP" sz="2000" dirty="0"/>
              <a:t>E = 10</a:t>
            </a:r>
            <a:r>
              <a:rPr lang="en-US" altLang="ja-JP" sz="2000" baseline="30000" dirty="0"/>
              <a:t>50</a:t>
            </a:r>
            <a:r>
              <a:rPr lang="en-US" altLang="ja-JP" sz="2000" dirty="0"/>
              <a:t> – 10</a:t>
            </a:r>
            <a:r>
              <a:rPr lang="en-US" altLang="ja-JP" sz="2000" baseline="30000" dirty="0"/>
              <a:t>54</a:t>
            </a:r>
            <a:r>
              <a:rPr lang="en-US" altLang="ja-JP" sz="2000" dirty="0"/>
              <a:t> ergs</a:t>
            </a:r>
          </a:p>
          <a:p>
            <a:r>
              <a:rPr lang="ja-JP" altLang="en-US" sz="2000"/>
              <a:t>・非常に明るいため、遠方宇宙の探査に活用できる</a:t>
            </a:r>
            <a:endParaRPr lang="en-US" altLang="ja-JP" sz="2000" dirty="0"/>
          </a:p>
        </p:txBody>
      </p:sp>
      <p:sp>
        <p:nvSpPr>
          <p:cNvPr id="10" name="テキスト ボックス 9"/>
          <p:cNvSpPr txBox="1"/>
          <p:nvPr/>
        </p:nvSpPr>
        <p:spPr>
          <a:xfrm>
            <a:off x="309649" y="5315340"/>
            <a:ext cx="6509202" cy="400110"/>
          </a:xfrm>
          <a:prstGeom prst="rect">
            <a:avLst/>
          </a:prstGeom>
          <a:noFill/>
        </p:spPr>
        <p:txBody>
          <a:bodyPr wrap="square" rtlCol="0">
            <a:spAutoFit/>
          </a:bodyPr>
          <a:lstStyle/>
          <a:p>
            <a:r>
              <a:rPr lang="en-US" altLang="ja-JP" sz="2000" dirty="0">
                <a:solidFill>
                  <a:srgbClr val="FF0000"/>
                </a:solidFill>
              </a:rPr>
              <a:t>Short GRBs (T &lt; 2 sec): </a:t>
            </a:r>
            <a:r>
              <a:rPr lang="ja-JP" altLang="en-US" sz="2000"/>
              <a:t>極限環境物理の探査</a:t>
            </a:r>
            <a:r>
              <a:rPr lang="en-US" altLang="ja-JP" sz="2000" dirty="0"/>
              <a:t> </a:t>
            </a:r>
            <a:endParaRPr lang="ja-JP" altLang="en-US" sz="2000" dirty="0"/>
          </a:p>
        </p:txBody>
      </p:sp>
      <p:sp>
        <p:nvSpPr>
          <p:cNvPr id="11" name="テキスト ボックス 10"/>
          <p:cNvSpPr txBox="1"/>
          <p:nvPr/>
        </p:nvSpPr>
        <p:spPr>
          <a:xfrm>
            <a:off x="293883" y="5609339"/>
            <a:ext cx="4499950" cy="1015663"/>
          </a:xfrm>
          <a:prstGeom prst="rect">
            <a:avLst/>
          </a:prstGeom>
          <a:noFill/>
        </p:spPr>
        <p:txBody>
          <a:bodyPr wrap="square" rtlCol="0">
            <a:spAutoFit/>
          </a:bodyPr>
          <a:lstStyle/>
          <a:p>
            <a:r>
              <a:rPr lang="ja-JP" altLang="en-US" sz="2000"/>
              <a:t>・中性子星連星の合体</a:t>
            </a:r>
            <a:endParaRPr lang="en-US" altLang="ja-JP" sz="2000" dirty="0"/>
          </a:p>
          <a:p>
            <a:r>
              <a:rPr lang="ja-JP" altLang="en-US" sz="2000" dirty="0"/>
              <a:t>・</a:t>
            </a:r>
            <a:r>
              <a:rPr lang="en-US" altLang="ja-JP" sz="2000" dirty="0"/>
              <a:t>E = 10</a:t>
            </a:r>
            <a:r>
              <a:rPr lang="en-US" altLang="ja-JP" sz="2000" baseline="30000" dirty="0"/>
              <a:t>48</a:t>
            </a:r>
            <a:r>
              <a:rPr lang="en-US" altLang="ja-JP" sz="2000" dirty="0"/>
              <a:t> – 10</a:t>
            </a:r>
            <a:r>
              <a:rPr lang="en-US" altLang="ja-JP" sz="2000" baseline="30000" dirty="0"/>
              <a:t>51</a:t>
            </a:r>
            <a:r>
              <a:rPr lang="en-US" altLang="ja-JP" sz="2000" dirty="0"/>
              <a:t> ergs</a:t>
            </a:r>
          </a:p>
          <a:p>
            <a:r>
              <a:rPr lang="ja-JP" altLang="en-US" sz="2000"/>
              <a:t>・重力波との協調観測</a:t>
            </a:r>
            <a:endParaRPr lang="ja-JP" altLang="en-US" sz="2000" dirty="0"/>
          </a:p>
        </p:txBody>
      </p:sp>
      <p:sp>
        <p:nvSpPr>
          <p:cNvPr id="5" name="テキスト ボックス 4"/>
          <p:cNvSpPr txBox="1"/>
          <p:nvPr/>
        </p:nvSpPr>
        <p:spPr>
          <a:xfrm>
            <a:off x="342667" y="3840120"/>
            <a:ext cx="6401411" cy="400110"/>
          </a:xfrm>
          <a:prstGeom prst="rect">
            <a:avLst/>
          </a:prstGeom>
          <a:noFill/>
        </p:spPr>
        <p:txBody>
          <a:bodyPr wrap="square" rtlCol="0">
            <a:spAutoFit/>
          </a:bodyPr>
          <a:lstStyle/>
          <a:p>
            <a:r>
              <a:rPr lang="en-US" altLang="ja-JP" sz="2000" dirty="0">
                <a:solidFill>
                  <a:srgbClr val="FF0000"/>
                </a:solidFill>
              </a:rPr>
              <a:t>Long GRBs</a:t>
            </a:r>
            <a:r>
              <a:rPr lang="ja-JP" altLang="en-US" sz="2000" dirty="0">
                <a:solidFill>
                  <a:srgbClr val="FF0000"/>
                </a:solidFill>
              </a:rPr>
              <a:t> </a:t>
            </a:r>
            <a:r>
              <a:rPr lang="en-US" altLang="ja-JP" sz="2000" dirty="0">
                <a:solidFill>
                  <a:srgbClr val="FF0000"/>
                </a:solidFill>
              </a:rPr>
              <a:t>(T &gt; 2 sec)</a:t>
            </a:r>
            <a:r>
              <a:rPr lang="en-US" altLang="ja-JP" sz="2000" dirty="0"/>
              <a:t>: </a:t>
            </a:r>
            <a:r>
              <a:rPr lang="ja-JP" altLang="en-US" sz="2000"/>
              <a:t>初期宇宙の探査</a:t>
            </a:r>
            <a:r>
              <a:rPr lang="en-US" altLang="ja-JP" sz="2000" dirty="0">
                <a:solidFill>
                  <a:srgbClr val="FF0000"/>
                </a:solidFill>
              </a:rPr>
              <a:t> </a:t>
            </a:r>
            <a:endParaRPr lang="ja-JP" altLang="en-US" sz="2000" dirty="0">
              <a:solidFill>
                <a:srgbClr val="FF0000"/>
              </a:solidFill>
            </a:endParaRPr>
          </a:p>
        </p:txBody>
      </p:sp>
      <p:sp>
        <p:nvSpPr>
          <p:cNvPr id="17" name="テキスト ボックス 16"/>
          <p:cNvSpPr txBox="1"/>
          <p:nvPr/>
        </p:nvSpPr>
        <p:spPr>
          <a:xfrm>
            <a:off x="9260896" y="2013323"/>
            <a:ext cx="1415772" cy="584775"/>
          </a:xfrm>
          <a:prstGeom prst="rect">
            <a:avLst/>
          </a:prstGeom>
          <a:noFill/>
        </p:spPr>
        <p:txBody>
          <a:bodyPr wrap="none" rtlCol="0">
            <a:spAutoFit/>
          </a:bodyPr>
          <a:lstStyle/>
          <a:p>
            <a:r>
              <a:rPr lang="ja-JP" altLang="en-US" sz="1600" dirty="0">
                <a:solidFill>
                  <a:schemeClr val="bg1"/>
                </a:solidFill>
              </a:rPr>
              <a:t>中性子星連星</a:t>
            </a:r>
            <a:endParaRPr lang="en-US" altLang="ja-JP" sz="1600" dirty="0">
              <a:solidFill>
                <a:schemeClr val="bg1"/>
              </a:solidFill>
            </a:endParaRPr>
          </a:p>
          <a:p>
            <a:r>
              <a:rPr lang="ja-JP" altLang="en-US" sz="1600" dirty="0">
                <a:solidFill>
                  <a:schemeClr val="bg1"/>
                </a:solidFill>
              </a:rPr>
              <a:t>など</a:t>
            </a:r>
            <a:endParaRPr lang="en-US" altLang="ja-JP" sz="1600" dirty="0">
              <a:solidFill>
                <a:schemeClr val="bg1"/>
              </a:solidFill>
            </a:endParaRPr>
          </a:p>
        </p:txBody>
      </p:sp>
      <p:sp>
        <p:nvSpPr>
          <p:cNvPr id="9" name="スライド番号プレースホルダー 8"/>
          <p:cNvSpPr>
            <a:spLocks noGrp="1"/>
          </p:cNvSpPr>
          <p:nvPr>
            <p:ph type="sldNum" sz="quarter" idx="12"/>
          </p:nvPr>
        </p:nvSpPr>
        <p:spPr/>
        <p:txBody>
          <a:bodyPr/>
          <a:lstStyle/>
          <a:p>
            <a:fld id="{3E915135-DC75-4B50-A81A-21A75CDC24F5}" type="slidenum">
              <a:rPr kumimoji="1" lang="ja-JP" altLang="en-US" smtClean="0"/>
              <a:t>19</a:t>
            </a:fld>
            <a:endParaRPr kumimoji="1" lang="ja-JP" altLang="en-US"/>
          </a:p>
        </p:txBody>
      </p:sp>
      <p:pic>
        <p:nvPicPr>
          <p:cNvPr id="7" name="Picture 2" descr="gamma-ray bur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851" y="-43931"/>
            <a:ext cx="5373149" cy="6783601"/>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09" y="626848"/>
            <a:ext cx="3082451" cy="2883960"/>
          </a:xfrm>
          <a:prstGeom prst="rect">
            <a:avLst/>
          </a:prstGeom>
        </p:spPr>
      </p:pic>
      <p:pic>
        <p:nvPicPr>
          <p:cNvPr id="18" name="Picture 4" descr="990123"/>
          <p:cNvPicPr>
            <a:picLocks noChangeAspect="1" noChangeArrowheads="1"/>
          </p:cNvPicPr>
          <p:nvPr/>
        </p:nvPicPr>
        <p:blipFill>
          <a:blip r:embed="rId5" cstate="print"/>
          <a:srcRect/>
          <a:stretch>
            <a:fillRect/>
          </a:stretch>
        </p:blipFill>
        <p:spPr bwMode="auto">
          <a:xfrm>
            <a:off x="3297657" y="751949"/>
            <a:ext cx="3476796" cy="2677051"/>
          </a:xfrm>
          <a:prstGeom prst="rect">
            <a:avLst/>
          </a:prstGeom>
          <a:noFill/>
          <a:ln w="9525">
            <a:noFill/>
            <a:miter lim="800000"/>
            <a:headEnd/>
            <a:tailEnd/>
          </a:ln>
        </p:spPr>
      </p:pic>
      <p:sp>
        <p:nvSpPr>
          <p:cNvPr id="2" name="テキスト ボックス 1"/>
          <p:cNvSpPr txBox="1"/>
          <p:nvPr/>
        </p:nvSpPr>
        <p:spPr>
          <a:xfrm>
            <a:off x="-1322363" y="1800665"/>
            <a:ext cx="184731" cy="369332"/>
          </a:xfrm>
          <a:prstGeom prst="rect">
            <a:avLst/>
          </a:prstGeom>
          <a:noFill/>
        </p:spPr>
        <p:txBody>
          <a:bodyPr wrap="none" rtlCol="0">
            <a:spAutoFit/>
          </a:bodyPr>
          <a:lstStyle/>
          <a:p>
            <a:endParaRPr lang="ja-JP" altLang="en-US"/>
          </a:p>
        </p:txBody>
      </p:sp>
    </p:spTree>
    <p:extLst>
      <p:ext uri="{BB962C8B-B14F-4D97-AF65-F5344CB8AC3E}">
        <p14:creationId xmlns:p14="http://schemas.microsoft.com/office/powerpoint/2010/main" val="352621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F6F74E-CE75-9D4D-BAA0-E1BD0D09469E}"/>
              </a:ext>
            </a:extLst>
          </p:cNvPr>
          <p:cNvSpPr>
            <a:spLocks noGrp="1"/>
          </p:cNvSpPr>
          <p:nvPr>
            <p:ph type="sldNum" sz="quarter" idx="12"/>
          </p:nvPr>
        </p:nvSpPr>
        <p:spPr>
          <a:xfrm>
            <a:off x="8376195" y="6448793"/>
            <a:ext cx="2133600" cy="365125"/>
          </a:xfrm>
        </p:spPr>
        <p:txBody>
          <a:bodyPr/>
          <a:lstStyle/>
          <a:p>
            <a:fld id="{37795D70-7FA7-4606-9050-0258564817C4}" type="slidenum">
              <a:rPr kumimoji="1" lang="ja-JP" altLang="en-US" smtClean="0"/>
              <a:t>2</a:t>
            </a:fld>
            <a:endParaRPr kumimoji="1" lang="ja-JP" altLang="en-US" dirty="0"/>
          </a:p>
        </p:txBody>
      </p:sp>
      <p:sp>
        <p:nvSpPr>
          <p:cNvPr id="7" name="テキスト ボックス 6">
            <a:extLst>
              <a:ext uri="{FF2B5EF4-FFF2-40B4-BE49-F238E27FC236}">
                <a16:creationId xmlns:a16="http://schemas.microsoft.com/office/drawing/2014/main" id="{A710D5C3-3534-C543-9FD5-EAFC5A8CD673}"/>
              </a:ext>
            </a:extLst>
          </p:cNvPr>
          <p:cNvSpPr txBox="1"/>
          <p:nvPr/>
        </p:nvSpPr>
        <p:spPr>
          <a:xfrm>
            <a:off x="530579" y="132088"/>
            <a:ext cx="12062470" cy="584775"/>
          </a:xfrm>
          <a:prstGeom prst="rect">
            <a:avLst/>
          </a:prstGeom>
          <a:noFill/>
        </p:spPr>
        <p:txBody>
          <a:bodyPr wrap="square" rtlCol="0">
            <a:spAutoFit/>
          </a:bodyPr>
          <a:lstStyle/>
          <a:p>
            <a:r>
              <a:rPr lang="en-US" altLang="ja-JP" sz="3200" dirty="0">
                <a:solidFill>
                  <a:srgbClr val="FF0000"/>
                </a:solidFill>
              </a:rPr>
              <a:t>Time Domain Astronomy &amp; Multi Messenger Astronomy</a:t>
            </a:r>
            <a:endParaRPr lang="ja-JP" altLang="en-US" sz="3200" dirty="0">
              <a:solidFill>
                <a:srgbClr val="FF0000"/>
              </a:solidFill>
            </a:endParaRPr>
          </a:p>
        </p:txBody>
      </p:sp>
      <p:pic>
        <p:nvPicPr>
          <p:cNvPr id="14" name="Picture 2" descr="http://upload.wikimedia.org/wikipedia/commons/2/29/Reion_diagram.jpg">
            <a:extLst>
              <a:ext uri="{FF2B5EF4-FFF2-40B4-BE49-F238E27FC236}">
                <a16:creationId xmlns:a16="http://schemas.microsoft.com/office/drawing/2014/main" id="{477AB96F-AE07-1D4B-8584-CD669867F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6" t="6476" r="1794" b="2734"/>
          <a:stretch/>
        </p:blipFill>
        <p:spPr bwMode="auto">
          <a:xfrm>
            <a:off x="1801586" y="755138"/>
            <a:ext cx="5086502" cy="5986231"/>
          </a:xfrm>
          <a:prstGeom prst="rect">
            <a:avLst/>
          </a:prstGeom>
          <a:noFill/>
          <a:extLst>
            <a:ext uri="{909E8E84-426E-40DD-AFC4-6F175D3DCCD1}">
              <a14:hiddenFill xmlns:a14="http://schemas.microsoft.com/office/drawing/2010/main">
                <a:solidFill>
                  <a:srgbClr val="FFFFFF"/>
                </a:solidFill>
              </a14:hiddenFill>
            </a:ext>
          </a:extLst>
        </p:spPr>
      </p:pic>
      <p:sp>
        <p:nvSpPr>
          <p:cNvPr id="15" name="スライド番号プレースホルダー 1">
            <a:extLst>
              <a:ext uri="{FF2B5EF4-FFF2-40B4-BE49-F238E27FC236}">
                <a16:creationId xmlns:a16="http://schemas.microsoft.com/office/drawing/2014/main" id="{F8DF9AFB-6E08-C247-AB8E-B108C2E34F8F}"/>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7EEF0A5-0D7A-437B-BB66-422134CE27FD}" type="slidenum">
              <a:rPr lang="ja-JP" altLang="en-US">
                <a:solidFill>
                  <a:schemeClr val="bg1"/>
                </a:solidFill>
              </a:rPr>
              <a:pPr/>
              <a:t>2</a:t>
            </a:fld>
            <a:endParaRPr lang="ja-JP" altLang="en-US">
              <a:solidFill>
                <a:schemeClr val="bg1"/>
              </a:solidFill>
            </a:endParaRPr>
          </a:p>
        </p:txBody>
      </p:sp>
      <p:sp>
        <p:nvSpPr>
          <p:cNvPr id="16" name="テキスト ボックス 15">
            <a:extLst>
              <a:ext uri="{FF2B5EF4-FFF2-40B4-BE49-F238E27FC236}">
                <a16:creationId xmlns:a16="http://schemas.microsoft.com/office/drawing/2014/main" id="{D66009A5-683C-6C44-B612-2505AB701DCA}"/>
              </a:ext>
            </a:extLst>
          </p:cNvPr>
          <p:cNvSpPr txBox="1"/>
          <p:nvPr/>
        </p:nvSpPr>
        <p:spPr>
          <a:xfrm>
            <a:off x="1817902" y="1300699"/>
            <a:ext cx="1088760"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z=1000</a:t>
            </a:r>
            <a:endParaRPr lang="ja-JP" altLang="en-US" sz="2000" b="1" dirty="0">
              <a:solidFill>
                <a:srgbClr val="FFFF00"/>
              </a:solidFill>
            </a:endParaRPr>
          </a:p>
        </p:txBody>
      </p:sp>
      <p:sp>
        <p:nvSpPr>
          <p:cNvPr id="17" name="テキスト ボックス 16">
            <a:extLst>
              <a:ext uri="{FF2B5EF4-FFF2-40B4-BE49-F238E27FC236}">
                <a16:creationId xmlns:a16="http://schemas.microsoft.com/office/drawing/2014/main" id="{957D46DB-4064-054E-B87A-BAF7B2CF41C5}"/>
              </a:ext>
            </a:extLst>
          </p:cNvPr>
          <p:cNvSpPr txBox="1"/>
          <p:nvPr/>
        </p:nvSpPr>
        <p:spPr>
          <a:xfrm>
            <a:off x="2057746" y="4253027"/>
            <a:ext cx="646331"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z=7</a:t>
            </a:r>
            <a:endParaRPr lang="ja-JP" altLang="en-US" sz="2000" b="1" dirty="0">
              <a:solidFill>
                <a:srgbClr val="FFFF00"/>
              </a:solidFill>
            </a:endParaRPr>
          </a:p>
        </p:txBody>
      </p:sp>
      <p:sp>
        <p:nvSpPr>
          <p:cNvPr id="18" name="テキスト ボックス 17">
            <a:extLst>
              <a:ext uri="{FF2B5EF4-FFF2-40B4-BE49-F238E27FC236}">
                <a16:creationId xmlns:a16="http://schemas.microsoft.com/office/drawing/2014/main" id="{B7D7C881-5189-B241-B715-D321308B9787}"/>
              </a:ext>
            </a:extLst>
          </p:cNvPr>
          <p:cNvSpPr txBox="1"/>
          <p:nvPr/>
        </p:nvSpPr>
        <p:spPr>
          <a:xfrm>
            <a:off x="1987779" y="2780929"/>
            <a:ext cx="793807"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z=12</a:t>
            </a:r>
            <a:endParaRPr lang="ja-JP" altLang="en-US" sz="2000" b="1" dirty="0">
              <a:solidFill>
                <a:srgbClr val="FFFF00"/>
              </a:solidFill>
            </a:endParaRPr>
          </a:p>
        </p:txBody>
      </p:sp>
      <p:sp>
        <p:nvSpPr>
          <p:cNvPr id="19" name="テキスト ボックス 18">
            <a:extLst>
              <a:ext uri="{FF2B5EF4-FFF2-40B4-BE49-F238E27FC236}">
                <a16:creationId xmlns:a16="http://schemas.microsoft.com/office/drawing/2014/main" id="{8D1C774C-34EA-6D4D-A281-9E0CB649BEF0}"/>
              </a:ext>
            </a:extLst>
          </p:cNvPr>
          <p:cNvSpPr txBox="1"/>
          <p:nvPr/>
        </p:nvSpPr>
        <p:spPr>
          <a:xfrm>
            <a:off x="2092300" y="6262023"/>
            <a:ext cx="601447" cy="369332"/>
          </a:xfrm>
          <a:prstGeom prst="rect">
            <a:avLst/>
          </a:prstGeom>
          <a:solidFill>
            <a:srgbClr val="00B0F0"/>
          </a:solidFill>
          <a:ln w="38100">
            <a:solidFill>
              <a:srgbClr val="FFFF00"/>
            </a:solidFill>
          </a:ln>
        </p:spPr>
        <p:txBody>
          <a:bodyPr wrap="none" rtlCol="0">
            <a:spAutoFit/>
          </a:bodyPr>
          <a:lstStyle/>
          <a:p>
            <a:r>
              <a:rPr lang="en-US" altLang="ja-JP" b="1" dirty="0">
                <a:solidFill>
                  <a:srgbClr val="FFFF00"/>
                </a:solidFill>
              </a:rPr>
              <a:t>z=0</a:t>
            </a:r>
            <a:endParaRPr lang="ja-JP" altLang="en-US" b="1" dirty="0">
              <a:solidFill>
                <a:srgbClr val="FFFF00"/>
              </a:solidFill>
            </a:endParaRPr>
          </a:p>
        </p:txBody>
      </p:sp>
      <p:sp>
        <p:nvSpPr>
          <p:cNvPr id="20" name="テキスト ボックス 19">
            <a:extLst>
              <a:ext uri="{FF2B5EF4-FFF2-40B4-BE49-F238E27FC236}">
                <a16:creationId xmlns:a16="http://schemas.microsoft.com/office/drawing/2014/main" id="{669A7B7C-0214-234F-86DC-EB5AFC2C8C11}"/>
              </a:ext>
            </a:extLst>
          </p:cNvPr>
          <p:cNvSpPr txBox="1"/>
          <p:nvPr/>
        </p:nvSpPr>
        <p:spPr>
          <a:xfrm>
            <a:off x="1990048" y="5435933"/>
            <a:ext cx="798617" cy="369332"/>
          </a:xfrm>
          <a:prstGeom prst="rect">
            <a:avLst/>
          </a:prstGeom>
          <a:solidFill>
            <a:srgbClr val="00B0F0"/>
          </a:solidFill>
          <a:ln w="38100">
            <a:solidFill>
              <a:srgbClr val="FFFF00"/>
            </a:solidFill>
          </a:ln>
        </p:spPr>
        <p:txBody>
          <a:bodyPr wrap="none" rtlCol="0">
            <a:spAutoFit/>
          </a:bodyPr>
          <a:lstStyle/>
          <a:p>
            <a:r>
              <a:rPr lang="en-US" altLang="ja-JP" b="1" dirty="0">
                <a:solidFill>
                  <a:srgbClr val="FFFF00"/>
                </a:solidFill>
              </a:rPr>
              <a:t>z=0.5</a:t>
            </a:r>
            <a:endParaRPr lang="ja-JP" altLang="en-US" b="1" dirty="0">
              <a:solidFill>
                <a:srgbClr val="FFFF00"/>
              </a:solidFill>
            </a:endParaRPr>
          </a:p>
        </p:txBody>
      </p:sp>
      <p:sp>
        <p:nvSpPr>
          <p:cNvPr id="22" name="角丸四角形 21">
            <a:extLst>
              <a:ext uri="{FF2B5EF4-FFF2-40B4-BE49-F238E27FC236}">
                <a16:creationId xmlns:a16="http://schemas.microsoft.com/office/drawing/2014/main" id="{0902D144-C174-754D-B638-E34D210C54F5}"/>
              </a:ext>
            </a:extLst>
          </p:cNvPr>
          <p:cNvSpPr/>
          <p:nvPr/>
        </p:nvSpPr>
        <p:spPr>
          <a:xfrm>
            <a:off x="2900250" y="2437369"/>
            <a:ext cx="3043352" cy="3824654"/>
          </a:xfrm>
          <a:prstGeom prst="roundRect">
            <a:avLst>
              <a:gd name="adj" fmla="val 12120"/>
            </a:avLst>
          </a:prstGeom>
          <a:noFill/>
          <a:ln w="76200">
            <a:solidFill>
              <a:srgbClr val="FF0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AF1B2738-664F-2C49-8666-CA54FE803B95}"/>
              </a:ext>
            </a:extLst>
          </p:cNvPr>
          <p:cNvSpPr txBox="1"/>
          <p:nvPr/>
        </p:nvSpPr>
        <p:spPr>
          <a:xfrm>
            <a:off x="2051140" y="4757083"/>
            <a:ext cx="646331"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z=6</a:t>
            </a:r>
            <a:endParaRPr lang="ja-JP" altLang="en-US" sz="2000" b="1" dirty="0">
              <a:solidFill>
                <a:srgbClr val="FFFF00"/>
              </a:solidFill>
            </a:endParaRPr>
          </a:p>
        </p:txBody>
      </p:sp>
      <p:sp>
        <p:nvSpPr>
          <p:cNvPr id="25" name="テキスト ボックス 24">
            <a:extLst>
              <a:ext uri="{FF2B5EF4-FFF2-40B4-BE49-F238E27FC236}">
                <a16:creationId xmlns:a16="http://schemas.microsoft.com/office/drawing/2014/main" id="{7C7FF0A8-204A-E54D-AFBA-29560999F9D2}"/>
              </a:ext>
            </a:extLst>
          </p:cNvPr>
          <p:cNvSpPr txBox="1"/>
          <p:nvPr/>
        </p:nvSpPr>
        <p:spPr>
          <a:xfrm>
            <a:off x="7331376" y="2420888"/>
            <a:ext cx="4156907" cy="3416320"/>
          </a:xfrm>
          <a:prstGeom prst="rect">
            <a:avLst/>
          </a:prstGeom>
          <a:noFill/>
        </p:spPr>
        <p:txBody>
          <a:bodyPr wrap="none" rtlCol="0">
            <a:spAutoFit/>
          </a:bodyPr>
          <a:lstStyle/>
          <a:p>
            <a:r>
              <a:rPr lang="ja-JP" altLang="en-US" sz="2400">
                <a:solidFill>
                  <a:srgbClr val="FF0000"/>
                </a:solidFill>
              </a:rPr>
              <a:t>・</a:t>
            </a:r>
            <a:r>
              <a:rPr lang="en-US" altLang="ja-JP" sz="2400" dirty="0">
                <a:solidFill>
                  <a:srgbClr val="FF0000"/>
                </a:solidFill>
              </a:rPr>
              <a:t>Gravitational Wave </a:t>
            </a:r>
          </a:p>
          <a:p>
            <a:r>
              <a:rPr lang="en-US" altLang="ja-JP" sz="2400" dirty="0">
                <a:solidFill>
                  <a:srgbClr val="FF0000"/>
                </a:solidFill>
              </a:rPr>
              <a:t>  </a:t>
            </a:r>
            <a:r>
              <a:rPr lang="en-US" altLang="ja-JP" sz="2400" dirty="0">
                <a:solidFill>
                  <a:srgbClr val="0432FF"/>
                </a:solidFill>
              </a:rPr>
              <a:t>(Short GRB?)</a:t>
            </a:r>
          </a:p>
          <a:p>
            <a:r>
              <a:rPr lang="en-US" altLang="ja-JP" sz="2400" dirty="0"/>
              <a:t>  NS-NS, NS-BH (+ BH-BH)</a:t>
            </a:r>
          </a:p>
          <a:p>
            <a:r>
              <a:rPr lang="en-US" altLang="ja-JP" sz="2400" dirty="0"/>
              <a:t>  </a:t>
            </a:r>
            <a:r>
              <a:rPr lang="en-US" altLang="ja-JP" sz="2400" dirty="0" err="1"/>
              <a:t>kilonova</a:t>
            </a:r>
            <a:endParaRPr lang="en-US" altLang="ja-JP" sz="2400" dirty="0"/>
          </a:p>
          <a:p>
            <a:r>
              <a:rPr lang="ja-JP" altLang="en-US" sz="2400" dirty="0">
                <a:solidFill>
                  <a:srgbClr val="FF0000"/>
                </a:solidFill>
              </a:rPr>
              <a:t>・</a:t>
            </a:r>
            <a:r>
              <a:rPr lang="en-US" altLang="ja-JP" sz="2400" dirty="0" err="1">
                <a:solidFill>
                  <a:srgbClr val="FF0000"/>
                </a:solidFill>
              </a:rPr>
              <a:t>TeV</a:t>
            </a:r>
            <a:r>
              <a:rPr lang="en-US" altLang="ja-JP" sz="2400" dirty="0">
                <a:solidFill>
                  <a:srgbClr val="FF0000"/>
                </a:solidFill>
              </a:rPr>
              <a:t>/</a:t>
            </a:r>
            <a:r>
              <a:rPr lang="en-US" altLang="ja-JP" sz="2400" dirty="0" err="1">
                <a:solidFill>
                  <a:srgbClr val="FF0000"/>
                </a:solidFill>
              </a:rPr>
              <a:t>PeV</a:t>
            </a:r>
            <a:r>
              <a:rPr lang="ja-JP" altLang="en-US" sz="2400">
                <a:solidFill>
                  <a:srgbClr val="FF0000"/>
                </a:solidFill>
              </a:rPr>
              <a:t> </a:t>
            </a:r>
            <a:r>
              <a:rPr lang="en-US" altLang="ja-JP" sz="2400" dirty="0">
                <a:solidFill>
                  <a:srgbClr val="FF0000"/>
                </a:solidFill>
              </a:rPr>
              <a:t>neutrino</a:t>
            </a:r>
          </a:p>
          <a:p>
            <a:r>
              <a:rPr lang="ja-JP" altLang="en-US" sz="2400"/>
              <a:t>・</a:t>
            </a:r>
            <a:r>
              <a:rPr lang="en-US" altLang="ja-JP" sz="2400" dirty="0"/>
              <a:t>SN Shock Breakout</a:t>
            </a:r>
          </a:p>
          <a:p>
            <a:r>
              <a:rPr lang="ja-JP" altLang="en-US" sz="2400" dirty="0"/>
              <a:t>・</a:t>
            </a:r>
            <a:r>
              <a:rPr lang="en-US" altLang="ja-JP" sz="2400" dirty="0"/>
              <a:t>Tidal Disruption</a:t>
            </a:r>
          </a:p>
          <a:p>
            <a:r>
              <a:rPr lang="ja-JP" altLang="en-US" sz="2400" dirty="0"/>
              <a:t>・</a:t>
            </a:r>
            <a:r>
              <a:rPr lang="en-US" altLang="ja-JP" sz="2400" dirty="0"/>
              <a:t>Fast Radio Burst</a:t>
            </a:r>
          </a:p>
          <a:p>
            <a:r>
              <a:rPr lang="ja-JP" altLang="en-US" sz="2400"/>
              <a:t>・</a:t>
            </a:r>
            <a:r>
              <a:rPr lang="en-US" altLang="ja-JP" sz="2400" dirty="0"/>
              <a:t>AGN                          etc.</a:t>
            </a:r>
            <a:endParaRPr lang="ja-JP" altLang="en-US" sz="2400" dirty="0"/>
          </a:p>
        </p:txBody>
      </p:sp>
      <p:sp>
        <p:nvSpPr>
          <p:cNvPr id="26" name="テキスト ボックス 25">
            <a:extLst>
              <a:ext uri="{FF2B5EF4-FFF2-40B4-BE49-F238E27FC236}">
                <a16:creationId xmlns:a16="http://schemas.microsoft.com/office/drawing/2014/main" id="{BC27EFE4-2786-AC49-A9A0-37C5A2E27BFC}"/>
              </a:ext>
            </a:extLst>
          </p:cNvPr>
          <p:cNvSpPr txBox="1"/>
          <p:nvPr/>
        </p:nvSpPr>
        <p:spPr>
          <a:xfrm>
            <a:off x="7336483" y="5877273"/>
            <a:ext cx="3241593" cy="830997"/>
          </a:xfrm>
          <a:prstGeom prst="rect">
            <a:avLst/>
          </a:prstGeom>
          <a:noFill/>
        </p:spPr>
        <p:txBody>
          <a:bodyPr wrap="none" rtlCol="0">
            <a:spAutoFit/>
          </a:bodyPr>
          <a:lstStyle/>
          <a:p>
            <a:r>
              <a:rPr lang="ja-JP" altLang="en-US" sz="2400"/>
              <a:t>・</a:t>
            </a:r>
            <a:r>
              <a:rPr lang="en-US" altLang="ja-JP" sz="2400" dirty="0"/>
              <a:t>Stellar Flare</a:t>
            </a:r>
          </a:p>
          <a:p>
            <a:r>
              <a:rPr lang="ja-JP" altLang="en-US" sz="2400"/>
              <a:t>・</a:t>
            </a:r>
            <a:r>
              <a:rPr lang="en-US" altLang="ja-JP" sz="2400" dirty="0"/>
              <a:t>Galactic Transients</a:t>
            </a:r>
            <a:endParaRPr lang="ja-JP" altLang="en-US" sz="2400" dirty="0"/>
          </a:p>
        </p:txBody>
      </p:sp>
      <p:sp>
        <p:nvSpPr>
          <p:cNvPr id="27" name="角丸四角形 26">
            <a:extLst>
              <a:ext uri="{FF2B5EF4-FFF2-40B4-BE49-F238E27FC236}">
                <a16:creationId xmlns:a16="http://schemas.microsoft.com/office/drawing/2014/main" id="{B5AB05E6-2D14-FA4C-A312-17674A96F875}"/>
              </a:ext>
            </a:extLst>
          </p:cNvPr>
          <p:cNvSpPr/>
          <p:nvPr/>
        </p:nvSpPr>
        <p:spPr>
          <a:xfrm>
            <a:off x="2759144" y="5761682"/>
            <a:ext cx="3336859" cy="595271"/>
          </a:xfrm>
          <a:prstGeom prst="roundRect">
            <a:avLst>
              <a:gd name="adj" fmla="val 12120"/>
            </a:avLst>
          </a:prstGeom>
          <a:noFill/>
          <a:ln w="76200">
            <a:solidFill>
              <a:srgbClr val="FFC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角丸四角形 27">
            <a:extLst>
              <a:ext uri="{FF2B5EF4-FFF2-40B4-BE49-F238E27FC236}">
                <a16:creationId xmlns:a16="http://schemas.microsoft.com/office/drawing/2014/main" id="{6C46FB48-9513-BE43-8C11-12A4D2AAA81C}"/>
              </a:ext>
            </a:extLst>
          </p:cNvPr>
          <p:cNvSpPr/>
          <p:nvPr/>
        </p:nvSpPr>
        <p:spPr>
          <a:xfrm flipV="1">
            <a:off x="2759143" y="6428360"/>
            <a:ext cx="3336859" cy="58037"/>
          </a:xfrm>
          <a:prstGeom prst="roundRect">
            <a:avLst>
              <a:gd name="adj" fmla="val 12120"/>
            </a:avLst>
          </a:prstGeom>
          <a:noFill/>
          <a:ln w="76200">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 name="直線矢印コネクタ 28">
            <a:extLst>
              <a:ext uri="{FF2B5EF4-FFF2-40B4-BE49-F238E27FC236}">
                <a16:creationId xmlns:a16="http://schemas.microsoft.com/office/drawing/2014/main" id="{79ACE0B8-FBA6-CA4D-A865-F26427198150}"/>
              </a:ext>
            </a:extLst>
          </p:cNvPr>
          <p:cNvCxnSpPr/>
          <p:nvPr/>
        </p:nvCxnSpPr>
        <p:spPr>
          <a:xfrm flipH="1">
            <a:off x="6096001" y="6133869"/>
            <a:ext cx="1101606" cy="29449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D20F2456-E82A-144A-8069-2A34F2B74CF0}"/>
              </a:ext>
            </a:extLst>
          </p:cNvPr>
          <p:cNvCxnSpPr/>
          <p:nvPr/>
        </p:nvCxnSpPr>
        <p:spPr>
          <a:xfrm flipH="1">
            <a:off x="6160169" y="4985682"/>
            <a:ext cx="1037439" cy="11481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8ADEBCB7-DA0F-E640-8043-44EF4EA14E8F}"/>
              </a:ext>
            </a:extLst>
          </p:cNvPr>
          <p:cNvSpPr txBox="1"/>
          <p:nvPr/>
        </p:nvSpPr>
        <p:spPr>
          <a:xfrm>
            <a:off x="7303485" y="764704"/>
            <a:ext cx="4067139" cy="1569660"/>
          </a:xfrm>
          <a:prstGeom prst="rect">
            <a:avLst/>
          </a:prstGeom>
          <a:noFill/>
        </p:spPr>
        <p:txBody>
          <a:bodyPr wrap="none" rtlCol="0">
            <a:spAutoFit/>
          </a:bodyPr>
          <a:lstStyle/>
          <a:p>
            <a:r>
              <a:rPr lang="ja-JP" altLang="en-US" sz="2400">
                <a:solidFill>
                  <a:srgbClr val="FF0000"/>
                </a:solidFill>
              </a:rPr>
              <a:t>・</a:t>
            </a:r>
            <a:r>
              <a:rPr lang="en-US" altLang="ja-JP" sz="2400" dirty="0">
                <a:solidFill>
                  <a:srgbClr val="FF0000"/>
                </a:solidFill>
              </a:rPr>
              <a:t>Gamma-Ray Burst </a:t>
            </a:r>
            <a:r>
              <a:rPr lang="en-US" altLang="ja-JP" sz="2400" dirty="0">
                <a:solidFill>
                  <a:srgbClr val="0432FF"/>
                </a:solidFill>
              </a:rPr>
              <a:t>(GRB)</a:t>
            </a:r>
          </a:p>
          <a:p>
            <a:r>
              <a:rPr lang="ja-JP" altLang="en-US" sz="2400"/>
              <a:t>   </a:t>
            </a:r>
            <a:r>
              <a:rPr lang="en-US" altLang="ja-JP" sz="2400" dirty="0"/>
              <a:t>First Stars (Pop-III)</a:t>
            </a:r>
          </a:p>
          <a:p>
            <a:r>
              <a:rPr lang="ja-JP" altLang="en-US" sz="2400"/>
              <a:t>   </a:t>
            </a:r>
            <a:r>
              <a:rPr lang="en-US" altLang="ja-JP" sz="2400" dirty="0"/>
              <a:t>Cosmic Reionization</a:t>
            </a:r>
          </a:p>
          <a:p>
            <a:r>
              <a:rPr lang="ja-JP" altLang="en-US" sz="2400"/>
              <a:t>  </a:t>
            </a:r>
            <a:r>
              <a:rPr lang="en-US" altLang="ja-JP" sz="2400" dirty="0"/>
              <a:t> Chemical Evolution</a:t>
            </a:r>
          </a:p>
        </p:txBody>
      </p:sp>
      <p:cxnSp>
        <p:nvCxnSpPr>
          <p:cNvPr id="32" name="直線矢印コネクタ 31">
            <a:extLst>
              <a:ext uri="{FF2B5EF4-FFF2-40B4-BE49-F238E27FC236}">
                <a16:creationId xmlns:a16="http://schemas.microsoft.com/office/drawing/2014/main" id="{EE31A962-56D1-4948-9641-C0E0C29A726E}"/>
              </a:ext>
            </a:extLst>
          </p:cNvPr>
          <p:cNvCxnSpPr>
            <a:cxnSpLocks/>
            <a:stCxn id="34" idx="1"/>
          </p:cNvCxnSpPr>
          <p:nvPr/>
        </p:nvCxnSpPr>
        <p:spPr>
          <a:xfrm flipH="1">
            <a:off x="6002891" y="1629352"/>
            <a:ext cx="1189558" cy="10543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左大かっこ 32">
            <a:extLst>
              <a:ext uri="{FF2B5EF4-FFF2-40B4-BE49-F238E27FC236}">
                <a16:creationId xmlns:a16="http://schemas.microsoft.com/office/drawing/2014/main" id="{A9C737AC-0496-3E44-B99A-68A5E15E6A59}"/>
              </a:ext>
            </a:extLst>
          </p:cNvPr>
          <p:cNvSpPr/>
          <p:nvPr/>
        </p:nvSpPr>
        <p:spPr>
          <a:xfrm>
            <a:off x="7197608" y="2603395"/>
            <a:ext cx="211407" cy="3074054"/>
          </a:xfrm>
          <a:prstGeom prst="leftBracket">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左大かっこ 33">
            <a:extLst>
              <a:ext uri="{FF2B5EF4-FFF2-40B4-BE49-F238E27FC236}">
                <a16:creationId xmlns:a16="http://schemas.microsoft.com/office/drawing/2014/main" id="{2625DECE-2145-DC4E-9AD0-F30966988956}"/>
              </a:ext>
            </a:extLst>
          </p:cNvPr>
          <p:cNvSpPr/>
          <p:nvPr/>
        </p:nvSpPr>
        <p:spPr>
          <a:xfrm>
            <a:off x="7192449" y="836872"/>
            <a:ext cx="196034" cy="1584958"/>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Tree>
    <p:extLst>
      <p:ext uri="{BB962C8B-B14F-4D97-AF65-F5344CB8AC3E}">
        <p14:creationId xmlns:p14="http://schemas.microsoft.com/office/powerpoint/2010/main" val="2033412556"/>
      </p:ext>
    </p:extLst>
  </p:cSld>
  <p:clrMapOvr>
    <a:masterClrMapping/>
  </p:clrMapOvr>
  <mc:AlternateContent xmlns:mc="http://schemas.openxmlformats.org/markup-compatibility/2006" xmlns:p14="http://schemas.microsoft.com/office/powerpoint/2010/main">
    <mc:Choice Requires="p14">
      <p:transition spd="slow" p14:dur="2000" advTm="42588"/>
    </mc:Choice>
    <mc:Fallback xmlns="">
      <p:transition spd="slow" advTm="42588"/>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3E241-0F0A-A8C5-6375-5EEB87DC6339}"/>
              </a:ext>
            </a:extLst>
          </p:cNvPr>
          <p:cNvSpPr>
            <a:spLocks noGrp="1"/>
          </p:cNvSpPr>
          <p:nvPr>
            <p:ph type="title"/>
          </p:nvPr>
        </p:nvSpPr>
        <p:spPr/>
        <p:txBody>
          <a:bodyPr/>
          <a:lstStyle/>
          <a:p>
            <a:r>
              <a:rPr kumimoji="1" lang="en-US" altLang="ja-JP" dirty="0"/>
              <a:t>GRB</a:t>
            </a:r>
            <a:r>
              <a:rPr kumimoji="1" lang="ja-JP" altLang="en-US"/>
              <a:t>を用いた初期宇宙探査の意義</a:t>
            </a:r>
          </a:p>
        </p:txBody>
      </p:sp>
      <p:sp>
        <p:nvSpPr>
          <p:cNvPr id="3" name="コンテンツ プレースホルダー 2">
            <a:extLst>
              <a:ext uri="{FF2B5EF4-FFF2-40B4-BE49-F238E27FC236}">
                <a16:creationId xmlns:a16="http://schemas.microsoft.com/office/drawing/2014/main" id="{B35DE191-1C02-F3EB-D167-E7049BCC1021}"/>
              </a:ext>
            </a:extLst>
          </p:cNvPr>
          <p:cNvSpPr>
            <a:spLocks noGrp="1"/>
          </p:cNvSpPr>
          <p:nvPr>
            <p:ph idx="1"/>
          </p:nvPr>
        </p:nvSpPr>
        <p:spPr>
          <a:xfrm>
            <a:off x="0" y="1690688"/>
            <a:ext cx="12192000" cy="4351338"/>
          </a:xfrm>
        </p:spPr>
        <p:txBody>
          <a:bodyPr>
            <a:normAutofit/>
          </a:bodyPr>
          <a:lstStyle/>
          <a:p>
            <a:r>
              <a:rPr kumimoji="1" lang="ja-JP" altLang="en-US"/>
              <a:t>銀河やクェーサーの観測と比較した、</a:t>
            </a:r>
            <a:r>
              <a:rPr kumimoji="1" lang="en-US" altLang="ja-JP" dirty="0"/>
              <a:t>GRB</a:t>
            </a:r>
            <a:r>
              <a:rPr kumimoji="1" lang="ja-JP" altLang="en-US"/>
              <a:t>での初期宇宙探査の利点</a:t>
            </a:r>
            <a:endParaRPr kumimoji="1" lang="en-US" altLang="ja-JP" dirty="0"/>
          </a:p>
          <a:p>
            <a:pPr marL="0" indent="0">
              <a:buNone/>
            </a:pPr>
            <a:endParaRPr kumimoji="1" lang="en-US" altLang="ja-JP" sz="600" dirty="0"/>
          </a:p>
          <a:p>
            <a:pPr marL="914400" lvl="1" indent="-457200">
              <a:buFont typeface="+mj-lt"/>
              <a:buAutoNum type="arabicPeriod"/>
            </a:pPr>
            <a:r>
              <a:rPr kumimoji="1" lang="ja-JP" altLang="en-US"/>
              <a:t>銀河と比較して</a:t>
            </a:r>
            <a:r>
              <a:rPr kumimoji="1" lang="en-US" altLang="ja-JP" b="1" dirty="0">
                <a:solidFill>
                  <a:srgbClr val="FF0000"/>
                </a:solidFill>
              </a:rPr>
              <a:t>GRB</a:t>
            </a:r>
            <a:r>
              <a:rPr kumimoji="1" lang="ja-JP" altLang="en-US" b="1">
                <a:solidFill>
                  <a:srgbClr val="FF0000"/>
                </a:solidFill>
              </a:rPr>
              <a:t>発生直後の残光は数</a:t>
            </a:r>
            <a:r>
              <a:rPr kumimoji="1" lang="en-US" altLang="ja-JP" b="1" dirty="0">
                <a:solidFill>
                  <a:srgbClr val="FF0000"/>
                </a:solidFill>
              </a:rPr>
              <a:t>1000</a:t>
            </a:r>
            <a:r>
              <a:rPr kumimoji="1" lang="ja-JP" altLang="en-US" b="1">
                <a:solidFill>
                  <a:srgbClr val="FF0000"/>
                </a:solidFill>
              </a:rPr>
              <a:t>倍以上と圧倒的に明るい</a:t>
            </a:r>
            <a:r>
              <a:rPr kumimoji="1" lang="ja-JP" altLang="en-US"/>
              <a:t>ため、</a:t>
            </a:r>
            <a:br>
              <a:rPr kumimoji="1" lang="en-US" altLang="ja-JP" dirty="0"/>
            </a:br>
            <a:r>
              <a:rPr kumimoji="1" lang="ja-JP" altLang="en-US"/>
              <a:t>短時間の観測でも</a:t>
            </a:r>
            <a:r>
              <a:rPr kumimoji="1" lang="en-US" altLang="ja-JP" dirty="0"/>
              <a:t>S/N</a:t>
            </a:r>
            <a:r>
              <a:rPr kumimoji="1" lang="ja-JP" altLang="en-US"/>
              <a:t>比の高いデータを獲得できる</a:t>
            </a:r>
            <a:endParaRPr kumimoji="1" lang="en-US" altLang="ja-JP" dirty="0"/>
          </a:p>
          <a:p>
            <a:pPr marL="457200" lvl="1" indent="0">
              <a:buNone/>
            </a:pPr>
            <a:endParaRPr kumimoji="1" lang="ja-JP" altLang="en-US" sz="600"/>
          </a:p>
          <a:p>
            <a:pPr marL="914400" lvl="1" indent="-457200">
              <a:buFont typeface="+mj-lt"/>
              <a:buAutoNum type="arabicPeriod" startAt="2"/>
            </a:pPr>
            <a:r>
              <a:rPr kumimoji="1" lang="ja-JP" altLang="en-US"/>
              <a:t>大規模な銀河は長期間にわたって輝いているため銀河間空間を電離してしまう（観測バイアスが存在する）が、突発天体である</a:t>
            </a:r>
            <a:r>
              <a:rPr kumimoji="1" lang="en-US" altLang="ja-JP" dirty="0"/>
              <a:t>GRB</a:t>
            </a:r>
            <a:r>
              <a:rPr kumimoji="1" lang="ja-JP" altLang="en-US"/>
              <a:t>は爆発より前に銀河間空間へ与える影響はほとんど無いことから、初期宇宙の普遍的な状態を計測できる（</a:t>
            </a:r>
            <a:r>
              <a:rPr kumimoji="1" lang="ja-JP" altLang="en-US" b="1">
                <a:solidFill>
                  <a:srgbClr val="FF0000"/>
                </a:solidFill>
              </a:rPr>
              <a:t>無バイアス性の高い計測が可能</a:t>
            </a:r>
            <a:r>
              <a:rPr kumimoji="1" lang="ja-JP" altLang="en-US"/>
              <a:t>である）</a:t>
            </a:r>
            <a:endParaRPr kumimoji="1" lang="en-US" altLang="ja-JP" dirty="0"/>
          </a:p>
          <a:p>
            <a:pPr marL="457200" lvl="1" indent="0">
              <a:buNone/>
            </a:pPr>
            <a:endParaRPr kumimoji="1" lang="ja-JP" altLang="en-US" sz="500"/>
          </a:p>
          <a:p>
            <a:pPr marL="914400" lvl="1" indent="-457200">
              <a:buFont typeface="+mj-lt"/>
              <a:buAutoNum type="arabicPeriod" startAt="3"/>
            </a:pPr>
            <a:r>
              <a:rPr kumimoji="1" lang="ja-JP" altLang="en-US"/>
              <a:t>銀河やクェーサーのスペクトル形状は複雑で、かつ個性があるためにライマン</a:t>
            </a:r>
            <a:r>
              <a:rPr kumimoji="1" lang="el-GR" altLang="ja-JP" dirty="0"/>
              <a:t>α</a:t>
            </a:r>
            <a:r>
              <a:rPr kumimoji="1" lang="ja-JP" altLang="en-US"/>
              <a:t>吸収端の減衰翼形状の測定が困難であるが、</a:t>
            </a:r>
            <a:r>
              <a:rPr kumimoji="1" lang="en-US" altLang="ja-JP" dirty="0"/>
              <a:t>GRB</a:t>
            </a:r>
            <a:r>
              <a:rPr kumimoji="1" lang="ja-JP" altLang="en-US"/>
              <a:t>は単純なベキ型のスペクトルであることから同形状を測定しやすい（</a:t>
            </a:r>
            <a:r>
              <a:rPr kumimoji="1" lang="ja-JP" altLang="en-US" b="1">
                <a:solidFill>
                  <a:srgbClr val="FF0000"/>
                </a:solidFill>
              </a:rPr>
              <a:t>モデル依存性の少ない計測が可能</a:t>
            </a:r>
            <a:r>
              <a:rPr kumimoji="1" lang="ja-JP" altLang="en-US"/>
              <a:t>である）</a:t>
            </a:r>
          </a:p>
          <a:p>
            <a:pPr marL="914400" lvl="1" indent="-457200">
              <a:buFont typeface="+mj-lt"/>
              <a:buAutoNum type="arabicPeriod" startAt="3"/>
            </a:pPr>
            <a:endParaRPr kumimoji="1" lang="ja-JP" altLang="en-US"/>
          </a:p>
        </p:txBody>
      </p:sp>
    </p:spTree>
    <p:extLst>
      <p:ext uri="{BB962C8B-B14F-4D97-AF65-F5344CB8AC3E}">
        <p14:creationId xmlns:p14="http://schemas.microsoft.com/office/powerpoint/2010/main" val="81363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AE38D82-057C-DE42-8F56-B302BC80759E}"/>
              </a:ext>
            </a:extLst>
          </p:cNvPr>
          <p:cNvSpPr>
            <a:spLocks noGrp="1"/>
          </p:cNvSpPr>
          <p:nvPr>
            <p:ph type="sldNum" sz="quarter" idx="12"/>
          </p:nvPr>
        </p:nvSpPr>
        <p:spPr/>
        <p:txBody>
          <a:bodyPr/>
          <a:lstStyle/>
          <a:p>
            <a:pPr>
              <a:defRPr/>
            </a:pPr>
            <a:fld id="{37795D70-7FA7-4606-9050-0258564817C4}" type="slidenum">
              <a:rPr lang="ja-JP" altLang="en-US">
                <a:solidFill>
                  <a:prstClr val="black">
                    <a:tint val="75000"/>
                  </a:prstClr>
                </a:solidFill>
                <a:latin typeface="Calibri"/>
                <a:ea typeface="ＭＳ Ｐゴシック" panose="020B0600070205080204" pitchFamily="34" charset="-128"/>
              </a:rPr>
              <a:pPr>
                <a:defRPr/>
              </a:pPr>
              <a:t>21</a:t>
            </a:fld>
            <a:endParaRPr lang="ja-JP" altLang="en-US">
              <a:solidFill>
                <a:prstClr val="black">
                  <a:tint val="75000"/>
                </a:prstClr>
              </a:solidFill>
              <a:latin typeface="Calibri"/>
              <a:ea typeface="ＭＳ Ｐゴシック" panose="020B0600070205080204" pitchFamily="34" charset="-128"/>
            </a:endParaRPr>
          </a:p>
        </p:txBody>
      </p:sp>
      <p:sp>
        <p:nvSpPr>
          <p:cNvPr id="4" name="円/楕円 3">
            <a:extLst>
              <a:ext uri="{FF2B5EF4-FFF2-40B4-BE49-F238E27FC236}">
                <a16:creationId xmlns:a16="http://schemas.microsoft.com/office/drawing/2014/main" id="{185C31FA-9487-2345-8B27-30113A3AD12D}"/>
              </a:ext>
            </a:extLst>
          </p:cNvPr>
          <p:cNvSpPr/>
          <p:nvPr/>
        </p:nvSpPr>
        <p:spPr>
          <a:xfrm>
            <a:off x="3510610" y="933179"/>
            <a:ext cx="5149551" cy="5149551"/>
          </a:xfrm>
          <a:prstGeom prst="ellipse">
            <a:avLst/>
          </a:prstGeom>
          <a:solidFill>
            <a:schemeClr val="bg1">
              <a:lumMod val="95000"/>
            </a:schemeClr>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sp>
        <p:nvSpPr>
          <p:cNvPr id="5" name="円/楕円 4">
            <a:extLst>
              <a:ext uri="{FF2B5EF4-FFF2-40B4-BE49-F238E27FC236}">
                <a16:creationId xmlns:a16="http://schemas.microsoft.com/office/drawing/2014/main" id="{0C563537-5C2A-754E-A243-137D306E27A7}"/>
              </a:ext>
            </a:extLst>
          </p:cNvPr>
          <p:cNvSpPr/>
          <p:nvPr/>
        </p:nvSpPr>
        <p:spPr>
          <a:xfrm>
            <a:off x="3148236" y="569972"/>
            <a:ext cx="5895527" cy="5895527"/>
          </a:xfrm>
          <a:prstGeom prst="ellipse">
            <a:avLst/>
          </a:prstGeom>
          <a:noFill/>
          <a:ln>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pic>
        <p:nvPicPr>
          <p:cNvPr id="3" name="図 2">
            <a:extLst>
              <a:ext uri="{FF2B5EF4-FFF2-40B4-BE49-F238E27FC236}">
                <a16:creationId xmlns:a16="http://schemas.microsoft.com/office/drawing/2014/main" id="{968FC6AC-3AE9-244A-B17D-84107EA7679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321922" y="905441"/>
            <a:ext cx="1273348" cy="854484"/>
          </a:xfrm>
          <a:prstGeom prst="rect">
            <a:avLst/>
          </a:prstGeom>
        </p:spPr>
      </p:pic>
      <p:pic>
        <p:nvPicPr>
          <p:cNvPr id="6" name="図 5">
            <a:extLst>
              <a:ext uri="{FF2B5EF4-FFF2-40B4-BE49-F238E27FC236}">
                <a16:creationId xmlns:a16="http://schemas.microsoft.com/office/drawing/2014/main" id="{E3E54310-6399-5C4A-BA22-E9A837FCC110}"/>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9988524">
            <a:off x="2511561" y="3090492"/>
            <a:ext cx="1273348" cy="854484"/>
          </a:xfrm>
          <a:prstGeom prst="rect">
            <a:avLst/>
          </a:prstGeom>
        </p:spPr>
      </p:pic>
      <p:pic>
        <p:nvPicPr>
          <p:cNvPr id="7" name="図 6">
            <a:extLst>
              <a:ext uri="{FF2B5EF4-FFF2-40B4-BE49-F238E27FC236}">
                <a16:creationId xmlns:a16="http://schemas.microsoft.com/office/drawing/2014/main" id="{EEB8785F-839B-114C-8183-8241B6CCC6DD}"/>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8000000">
            <a:off x="3272576" y="5047263"/>
            <a:ext cx="1273348" cy="854484"/>
          </a:xfrm>
          <a:prstGeom prst="rect">
            <a:avLst/>
          </a:prstGeom>
        </p:spPr>
      </p:pic>
      <p:pic>
        <p:nvPicPr>
          <p:cNvPr id="8" name="図 7">
            <a:extLst>
              <a:ext uri="{FF2B5EF4-FFF2-40B4-BE49-F238E27FC236}">
                <a16:creationId xmlns:a16="http://schemas.microsoft.com/office/drawing/2014/main" id="{21C9B2DE-E0F0-7049-A676-402EE9631C6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5321036">
            <a:off x="5585149" y="6022146"/>
            <a:ext cx="1273348" cy="854484"/>
          </a:xfrm>
          <a:prstGeom prst="rect">
            <a:avLst/>
          </a:prstGeom>
        </p:spPr>
      </p:pic>
      <p:pic>
        <p:nvPicPr>
          <p:cNvPr id="9" name="図 8">
            <a:extLst>
              <a:ext uri="{FF2B5EF4-FFF2-40B4-BE49-F238E27FC236}">
                <a16:creationId xmlns:a16="http://schemas.microsoft.com/office/drawing/2014/main" id="{9D215A5B-E585-6C4B-9957-AB43E531FD0A}"/>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577826">
            <a:off x="5585149" y="142729"/>
            <a:ext cx="1273348" cy="854484"/>
          </a:xfrm>
          <a:prstGeom prst="rect">
            <a:avLst/>
          </a:prstGeom>
        </p:spPr>
      </p:pic>
      <p:pic>
        <p:nvPicPr>
          <p:cNvPr id="10" name="図 9">
            <a:extLst>
              <a:ext uri="{FF2B5EF4-FFF2-40B4-BE49-F238E27FC236}">
                <a16:creationId xmlns:a16="http://schemas.microsoft.com/office/drawing/2014/main" id="{7E822500-3201-7741-B289-126278DCFC5F}"/>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9848020">
            <a:off x="8424705" y="3108588"/>
            <a:ext cx="1273348" cy="854484"/>
          </a:xfrm>
          <a:prstGeom prst="rect">
            <a:avLst/>
          </a:prstGeom>
        </p:spPr>
      </p:pic>
      <p:pic>
        <p:nvPicPr>
          <p:cNvPr id="11" name="図 10">
            <a:extLst>
              <a:ext uri="{FF2B5EF4-FFF2-40B4-BE49-F238E27FC236}">
                <a16:creationId xmlns:a16="http://schemas.microsoft.com/office/drawing/2014/main" id="{CFB1DE13-BB9C-5B4C-89D6-22F9554FA0D7}"/>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6714922">
            <a:off x="7641289" y="1063228"/>
            <a:ext cx="1273348" cy="854484"/>
          </a:xfrm>
          <a:prstGeom prst="rect">
            <a:avLst/>
          </a:prstGeom>
        </p:spPr>
      </p:pic>
      <p:pic>
        <p:nvPicPr>
          <p:cNvPr id="12" name="図 11">
            <a:extLst>
              <a:ext uri="{FF2B5EF4-FFF2-40B4-BE49-F238E27FC236}">
                <a16:creationId xmlns:a16="http://schemas.microsoft.com/office/drawing/2014/main" id="{B60B9BFD-A544-AC46-8E68-5EB2F866EBF0}"/>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2313776">
            <a:off x="7641289" y="5047263"/>
            <a:ext cx="1273348" cy="854484"/>
          </a:xfrm>
          <a:prstGeom prst="rect">
            <a:avLst/>
          </a:prstGeom>
        </p:spPr>
      </p:pic>
      <p:sp>
        <p:nvSpPr>
          <p:cNvPr id="13" name="テキスト ボックス 12">
            <a:extLst>
              <a:ext uri="{FF2B5EF4-FFF2-40B4-BE49-F238E27FC236}">
                <a16:creationId xmlns:a16="http://schemas.microsoft.com/office/drawing/2014/main" id="{BDCEA8F5-A784-D247-958D-867E57D81936}"/>
              </a:ext>
            </a:extLst>
          </p:cNvPr>
          <p:cNvSpPr txBox="1"/>
          <p:nvPr/>
        </p:nvSpPr>
        <p:spPr>
          <a:xfrm>
            <a:off x="1686532" y="188640"/>
            <a:ext cx="2969595" cy="523220"/>
          </a:xfrm>
          <a:prstGeom prst="rect">
            <a:avLst/>
          </a:prstGeom>
          <a:noFill/>
        </p:spPr>
        <p:txBody>
          <a:bodyPr wrap="none" rtlCol="0">
            <a:spAutoFit/>
          </a:bodyPr>
          <a:lstStyle/>
          <a:p>
            <a:pPr>
              <a:defRPr/>
            </a:pPr>
            <a:r>
              <a:rPr lang="en-US" altLang="ja-JP" sz="2800" dirty="0">
                <a:solidFill>
                  <a:prstClr val="white"/>
                </a:solidFill>
                <a:latin typeface="Calibri"/>
                <a:ea typeface="ＭＳ Ｐゴシック" panose="020B0600070205080204" pitchFamily="34" charset="-128"/>
              </a:rPr>
              <a:t>Nominal Operation</a:t>
            </a:r>
            <a:endParaRPr lang="ja-JP" altLang="en-US" sz="2800" dirty="0">
              <a:solidFill>
                <a:prstClr val="white"/>
              </a:solidFill>
              <a:latin typeface="Calibri"/>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4E2156D4-4F0C-734E-9595-2F29AA1BAB97}"/>
              </a:ext>
            </a:extLst>
          </p:cNvPr>
          <p:cNvSpPr txBox="1"/>
          <p:nvPr/>
        </p:nvSpPr>
        <p:spPr>
          <a:xfrm>
            <a:off x="3979266" y="2694826"/>
            <a:ext cx="4388253" cy="1323439"/>
          </a:xfrm>
          <a:prstGeom prst="rect">
            <a:avLst/>
          </a:prstGeom>
          <a:noFill/>
        </p:spPr>
        <p:txBody>
          <a:bodyPr wrap="none" rtlCol="0">
            <a:spAutoFit/>
          </a:bodyPr>
          <a:lstStyle/>
          <a:p>
            <a:pPr>
              <a:defRPr/>
            </a:pPr>
            <a:r>
              <a:rPr lang="en-US" altLang="ja-JP" sz="1600" dirty="0">
                <a:solidFill>
                  <a:prstClr val="black"/>
                </a:solidFill>
                <a:latin typeface="Calibri"/>
                <a:ea typeface="ＭＳ Ｐゴシック" panose="020B0600070205080204" pitchFamily="34" charset="-128"/>
              </a:rPr>
              <a:t>(1) 120 degrees of solar separation angle and </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50 degrees of moving forward</a:t>
            </a:r>
            <a:endParaRPr lang="ja-JP" altLang="ja-JP" sz="1600">
              <a:solidFill>
                <a:prstClr val="black"/>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(2) Keeping the inertial pointing during 560 sec</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a:t>
            </a:r>
            <a:r>
              <a:rPr lang="en-US" altLang="ja-JP" sz="1600" dirty="0" err="1">
                <a:solidFill>
                  <a:prstClr val="black"/>
                </a:solidFill>
                <a:latin typeface="Calibri"/>
                <a:ea typeface="ＭＳ Ｐゴシック" panose="020B0600070205080204" pitchFamily="34" charset="-128"/>
              </a:rPr>
              <a:t>HiZ</a:t>
            </a:r>
            <a:r>
              <a:rPr lang="en-US" altLang="ja-JP" sz="1600" dirty="0">
                <a:solidFill>
                  <a:prstClr val="black"/>
                </a:solidFill>
                <a:latin typeface="Calibri"/>
                <a:ea typeface="ＭＳ Ｐゴシック" panose="020B0600070205080204" pitchFamily="34" charset="-128"/>
              </a:rPr>
              <a:t>-GUNDAM monitors X-ray transients</a:t>
            </a:r>
            <a:endParaRPr lang="ja-JP" altLang="ja-JP" sz="1600">
              <a:solidFill>
                <a:prstClr val="black"/>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(3) The satellite slews to the next nominal pointing</a:t>
            </a:r>
          </a:p>
        </p:txBody>
      </p:sp>
      <p:sp>
        <p:nvSpPr>
          <p:cNvPr id="15" name="円弧 14">
            <a:extLst>
              <a:ext uri="{FF2B5EF4-FFF2-40B4-BE49-F238E27FC236}">
                <a16:creationId xmlns:a16="http://schemas.microsoft.com/office/drawing/2014/main" id="{520E45E6-CDFE-804F-988C-9DE0F6798E44}"/>
              </a:ext>
            </a:extLst>
          </p:cNvPr>
          <p:cNvSpPr/>
          <p:nvPr/>
        </p:nvSpPr>
        <p:spPr>
          <a:xfrm rot="13782903">
            <a:off x="2917673" y="510753"/>
            <a:ext cx="6013963" cy="6013963"/>
          </a:xfrm>
          <a:prstGeom prst="arc">
            <a:avLst>
              <a:gd name="adj1" fmla="val 19263404"/>
              <a:gd name="adj2" fmla="val 21115942"/>
            </a:avLst>
          </a:prstGeom>
          <a:ln w="25400">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6" name="円弧 15">
            <a:extLst>
              <a:ext uri="{FF2B5EF4-FFF2-40B4-BE49-F238E27FC236}">
                <a16:creationId xmlns:a16="http://schemas.microsoft.com/office/drawing/2014/main" id="{E907D609-63E1-ED48-9B43-0F0FFC6D6B3E}"/>
              </a:ext>
            </a:extLst>
          </p:cNvPr>
          <p:cNvSpPr/>
          <p:nvPr/>
        </p:nvSpPr>
        <p:spPr>
          <a:xfrm rot="13217735">
            <a:off x="2917089" y="479460"/>
            <a:ext cx="6013963" cy="6013963"/>
          </a:xfrm>
          <a:prstGeom prst="arc">
            <a:avLst>
              <a:gd name="adj1" fmla="val 19263404"/>
              <a:gd name="adj2" fmla="val 19764250"/>
            </a:avLst>
          </a:prstGeom>
          <a:ln w="25400">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7" name="テキスト ボックス 16">
            <a:extLst>
              <a:ext uri="{FF2B5EF4-FFF2-40B4-BE49-F238E27FC236}">
                <a16:creationId xmlns:a16="http://schemas.microsoft.com/office/drawing/2014/main" id="{CB0845E3-13EA-FE45-9E1F-A58C975FCE77}"/>
              </a:ext>
            </a:extLst>
          </p:cNvPr>
          <p:cNvSpPr txBox="1"/>
          <p:nvPr/>
        </p:nvSpPr>
        <p:spPr>
          <a:xfrm>
            <a:off x="1637859" y="2817715"/>
            <a:ext cx="1149033" cy="646331"/>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Maneuver</a:t>
            </a:r>
          </a:p>
          <a:p>
            <a:pPr>
              <a:defRPr/>
            </a:pPr>
            <a:r>
              <a:rPr lang="en-US" altLang="ja-JP" dirty="0">
                <a:solidFill>
                  <a:srgbClr val="FF0000"/>
                </a:solidFill>
                <a:latin typeface="Calibri"/>
                <a:ea typeface="ＭＳ Ｐゴシック" panose="020B0600070205080204" pitchFamily="34" charset="-128"/>
              </a:rPr>
              <a:t>150 sec</a:t>
            </a:r>
            <a:endParaRPr lang="ja-JP" altLang="en-US">
              <a:solidFill>
                <a:srgbClr val="FF0000"/>
              </a:solidFill>
              <a:latin typeface="Calibri"/>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72F114AE-A562-B54D-ACA8-27F772CC69A6}"/>
              </a:ext>
            </a:extLst>
          </p:cNvPr>
          <p:cNvSpPr txBox="1"/>
          <p:nvPr/>
        </p:nvSpPr>
        <p:spPr>
          <a:xfrm>
            <a:off x="2269344" y="1594268"/>
            <a:ext cx="953787" cy="646331"/>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Pointing</a:t>
            </a:r>
          </a:p>
          <a:p>
            <a:pPr>
              <a:defRPr/>
            </a:pPr>
            <a:r>
              <a:rPr lang="en-US" altLang="ja-JP" dirty="0">
                <a:solidFill>
                  <a:srgbClr val="FF0000"/>
                </a:solidFill>
                <a:latin typeface="Calibri"/>
                <a:ea typeface="ＭＳ Ｐゴシック" panose="020B0600070205080204" pitchFamily="34" charset="-128"/>
              </a:rPr>
              <a:t>560 sec</a:t>
            </a:r>
            <a:endParaRPr lang="ja-JP" altLang="en-US">
              <a:solidFill>
                <a:srgbClr val="FF0000"/>
              </a:solidFill>
              <a:latin typeface="Calibri"/>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D193BFC1-9DAA-C44B-9C03-DA650118ED42}"/>
              </a:ext>
            </a:extLst>
          </p:cNvPr>
          <p:cNvSpPr txBox="1"/>
          <p:nvPr/>
        </p:nvSpPr>
        <p:spPr>
          <a:xfrm>
            <a:off x="1860744" y="5734595"/>
            <a:ext cx="490840" cy="461665"/>
          </a:xfrm>
          <a:prstGeom prst="rect">
            <a:avLst/>
          </a:prstGeom>
          <a:noFill/>
        </p:spPr>
        <p:txBody>
          <a:bodyPr wrap="none" rtlCol="0">
            <a:spAutoFit/>
          </a:bodyPr>
          <a:lstStyle/>
          <a:p>
            <a:pPr>
              <a:defRPr/>
            </a:pPr>
            <a:r>
              <a:rPr lang="ja-JP" altLang="en-US" sz="2400">
                <a:solidFill>
                  <a:srgbClr val="FF0000"/>
                </a:solidFill>
                <a:latin typeface="Calibri"/>
                <a:ea typeface="ＭＳ Ｐゴシック" panose="020B0600070205080204" pitchFamily="34" charset="-128"/>
              </a:rPr>
              <a:t>⦿</a:t>
            </a:r>
          </a:p>
        </p:txBody>
      </p:sp>
      <p:sp>
        <p:nvSpPr>
          <p:cNvPr id="20" name="テキスト ボックス 19">
            <a:extLst>
              <a:ext uri="{FF2B5EF4-FFF2-40B4-BE49-F238E27FC236}">
                <a16:creationId xmlns:a16="http://schemas.microsoft.com/office/drawing/2014/main" id="{F10E0F32-D9AA-414A-AFC7-A36148F2493A}"/>
              </a:ext>
            </a:extLst>
          </p:cNvPr>
          <p:cNvSpPr txBox="1"/>
          <p:nvPr/>
        </p:nvSpPr>
        <p:spPr>
          <a:xfrm>
            <a:off x="1775521" y="6156012"/>
            <a:ext cx="655949" cy="369332"/>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Solar</a:t>
            </a:r>
            <a:endParaRPr lang="ja-JP" altLang="en-US">
              <a:solidFill>
                <a:srgbClr val="FF0000"/>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707C0C62-3AF3-5A4F-A6E0-FE9FAE024928}"/>
              </a:ext>
            </a:extLst>
          </p:cNvPr>
          <p:cNvSpPr txBox="1"/>
          <p:nvPr/>
        </p:nvSpPr>
        <p:spPr>
          <a:xfrm>
            <a:off x="4020965" y="1917432"/>
            <a:ext cx="4256999" cy="707886"/>
          </a:xfrm>
          <a:prstGeom prst="rect">
            <a:avLst/>
          </a:prstGeom>
          <a:noFill/>
        </p:spPr>
        <p:txBody>
          <a:bodyPr wrap="none" rtlCol="0">
            <a:spAutoFit/>
          </a:bodyPr>
          <a:lstStyle/>
          <a:p>
            <a:pPr>
              <a:defRPr/>
            </a:pPr>
            <a:r>
              <a:rPr lang="en-US" altLang="ja-JP" sz="2000" b="1" dirty="0">
                <a:solidFill>
                  <a:srgbClr val="FF0000"/>
                </a:solidFill>
                <a:latin typeface="Calibri"/>
                <a:ea typeface="ＭＳ Ｐゴシック" panose="020B0600070205080204" pitchFamily="34" charset="-128"/>
              </a:rPr>
              <a:t>Satellite orbit:</a:t>
            </a:r>
          </a:p>
          <a:p>
            <a:pPr>
              <a:defRPr/>
            </a:pPr>
            <a:r>
              <a:rPr lang="en-US" altLang="ja-JP" sz="2000" b="1" dirty="0">
                <a:solidFill>
                  <a:srgbClr val="FF0000"/>
                </a:solidFill>
                <a:latin typeface="Calibri"/>
                <a:ea typeface="ＭＳ Ｐゴシック" panose="020B0600070205080204" pitchFamily="34" charset="-128"/>
              </a:rPr>
              <a:t>Sun-synchronous polar orbit (Twilight)</a:t>
            </a:r>
            <a:endParaRPr lang="ja-JP" altLang="en-US" sz="2000" b="1">
              <a:solidFill>
                <a:srgbClr val="FF0000"/>
              </a:solidFill>
              <a:latin typeface="Calibri"/>
              <a:ea typeface="ＭＳ Ｐゴシック" panose="020B0600070205080204" pitchFamily="34" charset="-128"/>
            </a:endParaRPr>
          </a:p>
        </p:txBody>
      </p:sp>
      <p:sp>
        <p:nvSpPr>
          <p:cNvPr id="23" name="テキスト ボックス 22">
            <a:extLst>
              <a:ext uri="{FF2B5EF4-FFF2-40B4-BE49-F238E27FC236}">
                <a16:creationId xmlns:a16="http://schemas.microsoft.com/office/drawing/2014/main" id="{1F9E64F2-BCF3-A440-8DA9-B5F661D1D0F5}"/>
              </a:ext>
            </a:extLst>
          </p:cNvPr>
          <p:cNvSpPr txBox="1"/>
          <p:nvPr/>
        </p:nvSpPr>
        <p:spPr>
          <a:xfrm>
            <a:off x="2146328" y="4205105"/>
            <a:ext cx="7691016" cy="923330"/>
          </a:xfrm>
          <a:prstGeom prst="rect">
            <a:avLst/>
          </a:prstGeom>
          <a:solidFill>
            <a:srgbClr val="000000">
              <a:alpha val="69804"/>
            </a:srgbClr>
          </a:solidFill>
        </p:spPr>
        <p:txBody>
          <a:bodyPr wrap="none" rtlCol="0">
            <a:spAutoFit/>
          </a:bodyPr>
          <a:lstStyle/>
          <a:p>
            <a:pPr>
              <a:defRPr/>
            </a:pPr>
            <a:r>
              <a:rPr lang="en-US" altLang="ja-JP" b="1" dirty="0">
                <a:solidFill>
                  <a:srgbClr val="FF8AD8"/>
                </a:solidFill>
                <a:latin typeface="Calibri"/>
                <a:ea typeface="ＭＳ Ｐゴシック" panose="020B0600070205080204" pitchFamily="34" charset="-128"/>
              </a:rPr>
              <a:t>We observe roughly eight different fields of view in every orbit. </a:t>
            </a:r>
          </a:p>
          <a:p>
            <a:pPr>
              <a:defRPr/>
            </a:pPr>
            <a:r>
              <a:rPr lang="en-US" altLang="ja-JP" b="1" dirty="0">
                <a:solidFill>
                  <a:srgbClr val="FF8AD8"/>
                </a:solidFill>
                <a:latin typeface="Calibri"/>
                <a:ea typeface="ＭＳ Ｐゴシック" panose="020B0600070205080204" pitchFamily="34" charset="-128"/>
              </a:rPr>
              <a:t>This sequence is optimized for follow-up observations with the NIR telescope,  </a:t>
            </a:r>
            <a:br>
              <a:rPr lang="en-US" altLang="ja-JP" b="1" dirty="0">
                <a:solidFill>
                  <a:srgbClr val="FF8AD8"/>
                </a:solidFill>
                <a:latin typeface="Calibri"/>
                <a:ea typeface="ＭＳ Ｐゴシック" panose="020B0600070205080204" pitchFamily="34" charset="-128"/>
              </a:rPr>
            </a:br>
            <a:r>
              <a:rPr lang="en-US" altLang="ja-JP" b="1" dirty="0">
                <a:solidFill>
                  <a:srgbClr val="FF8AD8"/>
                </a:solidFill>
                <a:latin typeface="Calibri"/>
                <a:ea typeface="ＭＳ Ｐゴシック" panose="020B0600070205080204" pitchFamily="34" charset="-128"/>
              </a:rPr>
              <a:t>we make sure of more than 10 minutes for 97% GRBs discovered by itself.</a:t>
            </a:r>
            <a:endParaRPr lang="ja-JP" altLang="ja-JP" b="1">
              <a:solidFill>
                <a:srgbClr val="FF8AD8"/>
              </a:solidFill>
              <a:latin typeface="Calibri"/>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01494713-D4CF-64D9-AA04-AE096DCE0C68}"/>
              </a:ext>
            </a:extLst>
          </p:cNvPr>
          <p:cNvSpPr txBox="1"/>
          <p:nvPr/>
        </p:nvSpPr>
        <p:spPr>
          <a:xfrm>
            <a:off x="5759846" y="1055973"/>
            <a:ext cx="651076"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KSAT</a:t>
            </a:r>
            <a:endParaRPr lang="ja-JP" altLang="en-US" b="1">
              <a:solidFill>
                <a:srgbClr val="FF0000"/>
              </a:solidFill>
              <a:latin typeface="Calibri"/>
              <a:ea typeface="ＭＳ Ｐゴシック" panose="020B0600070205080204" pitchFamily="34" charset="-128"/>
            </a:endParaRPr>
          </a:p>
        </p:txBody>
      </p:sp>
      <p:sp>
        <p:nvSpPr>
          <p:cNvPr id="24" name="テキスト ボックス 23">
            <a:extLst>
              <a:ext uri="{FF2B5EF4-FFF2-40B4-BE49-F238E27FC236}">
                <a16:creationId xmlns:a16="http://schemas.microsoft.com/office/drawing/2014/main" id="{10F609E6-FDD1-6038-9BC3-81D395D21BF7}"/>
              </a:ext>
            </a:extLst>
          </p:cNvPr>
          <p:cNvSpPr txBox="1"/>
          <p:nvPr/>
        </p:nvSpPr>
        <p:spPr>
          <a:xfrm>
            <a:off x="5876972" y="5589240"/>
            <a:ext cx="651076"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KSAT</a:t>
            </a:r>
            <a:endParaRPr lang="ja-JP" altLang="en-US" b="1">
              <a:solidFill>
                <a:srgbClr val="FF0000"/>
              </a:solidFill>
              <a:latin typeface="Calibri"/>
              <a:ea typeface="ＭＳ Ｐゴシック" panose="020B0600070205080204" pitchFamily="34" charset="-128"/>
            </a:endParaRPr>
          </a:p>
        </p:txBody>
      </p:sp>
      <p:sp>
        <p:nvSpPr>
          <p:cNvPr id="26" name="テキスト ボックス 25">
            <a:extLst>
              <a:ext uri="{FF2B5EF4-FFF2-40B4-BE49-F238E27FC236}">
                <a16:creationId xmlns:a16="http://schemas.microsoft.com/office/drawing/2014/main" id="{E463E515-3287-BCC8-8CB0-F229A6EB5329}"/>
              </a:ext>
            </a:extLst>
          </p:cNvPr>
          <p:cNvSpPr txBox="1"/>
          <p:nvPr/>
        </p:nvSpPr>
        <p:spPr>
          <a:xfrm>
            <a:off x="3355497" y="2982027"/>
            <a:ext cx="572593"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VHF</a:t>
            </a:r>
            <a:endParaRPr lang="ja-JP" altLang="en-US" b="1">
              <a:solidFill>
                <a:srgbClr val="FF0000"/>
              </a:solidFill>
              <a:latin typeface="Calibri"/>
              <a:ea typeface="ＭＳ Ｐゴシック" panose="020B0600070205080204" pitchFamily="34" charset="-128"/>
            </a:endParaRPr>
          </a:p>
        </p:txBody>
      </p:sp>
      <p:sp>
        <p:nvSpPr>
          <p:cNvPr id="27" name="テキスト ボックス 26">
            <a:extLst>
              <a:ext uri="{FF2B5EF4-FFF2-40B4-BE49-F238E27FC236}">
                <a16:creationId xmlns:a16="http://schemas.microsoft.com/office/drawing/2014/main" id="{F43193A6-06AB-64D0-988C-EE636DAAF25F}"/>
              </a:ext>
            </a:extLst>
          </p:cNvPr>
          <p:cNvSpPr txBox="1"/>
          <p:nvPr/>
        </p:nvSpPr>
        <p:spPr>
          <a:xfrm>
            <a:off x="8233889" y="2869943"/>
            <a:ext cx="572593"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VHF</a:t>
            </a:r>
            <a:endParaRPr lang="ja-JP" altLang="en-US" b="1">
              <a:solidFill>
                <a:srgbClr val="FF0000"/>
              </a:solidFill>
              <a:latin typeface="Calibri"/>
              <a:ea typeface="ＭＳ Ｐゴシック" panose="020B0600070205080204" pitchFamily="34" charset="-128"/>
            </a:endParaRPr>
          </a:p>
        </p:txBody>
      </p:sp>
      <p:sp>
        <p:nvSpPr>
          <p:cNvPr id="28" name="テキスト ボックス 27">
            <a:extLst>
              <a:ext uri="{FF2B5EF4-FFF2-40B4-BE49-F238E27FC236}">
                <a16:creationId xmlns:a16="http://schemas.microsoft.com/office/drawing/2014/main" id="{C61C99E7-D2A8-99F5-153A-AD7CA07BBF00}"/>
              </a:ext>
            </a:extLst>
          </p:cNvPr>
          <p:cNvSpPr txBox="1"/>
          <p:nvPr/>
        </p:nvSpPr>
        <p:spPr>
          <a:xfrm>
            <a:off x="9467700" y="882880"/>
            <a:ext cx="1032527" cy="369332"/>
          </a:xfrm>
          <a:prstGeom prst="rect">
            <a:avLst/>
          </a:prstGeom>
          <a:solidFill>
            <a:schemeClr val="bg1"/>
          </a:solidFill>
          <a:ln>
            <a:solidFill>
              <a:srgbClr val="FF0000"/>
            </a:solidFill>
          </a:ln>
        </p:spPr>
        <p:txBody>
          <a:bodyPr wrap="none" rtlCol="0">
            <a:spAutoFit/>
          </a:bodyPr>
          <a:lstStyle/>
          <a:p>
            <a:pPr algn="ctr">
              <a:defRPr/>
            </a:pPr>
            <a:r>
              <a:rPr lang="en-US" altLang="ja-JP" b="1" dirty="0">
                <a:solidFill>
                  <a:srgbClr val="FF0000"/>
                </a:solidFill>
                <a:latin typeface="Calibri"/>
                <a:ea typeface="ＭＳ Ｐゴシック" panose="020B0600070205080204" pitchFamily="34" charset="-128"/>
              </a:rPr>
              <a:t>Inmarsat</a:t>
            </a:r>
            <a:endParaRPr lang="ja-JP" altLang="en-US" b="1">
              <a:solidFill>
                <a:srgbClr val="FF0000"/>
              </a:solidFill>
              <a:latin typeface="Calibri"/>
              <a:ea typeface="ＭＳ Ｐゴシック" panose="020B0600070205080204" pitchFamily="34" charset="-128"/>
            </a:endParaRPr>
          </a:p>
        </p:txBody>
      </p:sp>
      <p:cxnSp>
        <p:nvCxnSpPr>
          <p:cNvPr id="30" name="曲線コネクタ 29">
            <a:extLst>
              <a:ext uri="{FF2B5EF4-FFF2-40B4-BE49-F238E27FC236}">
                <a16:creationId xmlns:a16="http://schemas.microsoft.com/office/drawing/2014/main" id="{B997C2D2-D0BF-FACC-58AD-D0D4E840C50C}"/>
              </a:ext>
            </a:extLst>
          </p:cNvPr>
          <p:cNvCxnSpPr/>
          <p:nvPr/>
        </p:nvCxnSpPr>
        <p:spPr>
          <a:xfrm flipV="1">
            <a:off x="8708183" y="1091951"/>
            <a:ext cx="604192" cy="363207"/>
          </a:xfrm>
          <a:prstGeom prst="curvedConnector3">
            <a:avLst/>
          </a:prstGeom>
          <a:ln w="28575">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325D6C6-BE5E-E647-CAB5-44802EA50E3E}"/>
              </a:ext>
            </a:extLst>
          </p:cNvPr>
          <p:cNvSpPr txBox="1"/>
          <p:nvPr/>
        </p:nvSpPr>
        <p:spPr>
          <a:xfrm rot="19800000">
            <a:off x="8727479" y="720775"/>
            <a:ext cx="714363" cy="369332"/>
          </a:xfrm>
          <a:prstGeom prst="rect">
            <a:avLst/>
          </a:prstGeom>
          <a:noFill/>
        </p:spPr>
        <p:txBody>
          <a:bodyPr wrap="none" rtlCol="0">
            <a:spAutoFit/>
          </a:bodyPr>
          <a:lstStyle/>
          <a:p>
            <a:pPr>
              <a:defRPr/>
            </a:pPr>
            <a:r>
              <a:rPr lang="en-US" altLang="ja-JP" dirty="0">
                <a:solidFill>
                  <a:prstClr val="white"/>
                </a:solidFill>
                <a:latin typeface="Calibri"/>
                <a:ea typeface="ＭＳ Ｐゴシック" panose="020B0600070205080204" pitchFamily="34" charset="-128"/>
              </a:rPr>
              <a:t>down</a:t>
            </a:r>
            <a:endParaRPr lang="ja-JP" altLang="en-US">
              <a:solidFill>
                <a:prstClr val="white"/>
              </a:solidFill>
              <a:latin typeface="Calibri"/>
              <a:ea typeface="ＭＳ Ｐゴシック" panose="020B0600070205080204" pitchFamily="34" charset="-128"/>
            </a:endParaRPr>
          </a:p>
        </p:txBody>
      </p:sp>
      <p:sp>
        <p:nvSpPr>
          <p:cNvPr id="32" name="テキスト ボックス 31">
            <a:extLst>
              <a:ext uri="{FF2B5EF4-FFF2-40B4-BE49-F238E27FC236}">
                <a16:creationId xmlns:a16="http://schemas.microsoft.com/office/drawing/2014/main" id="{3D2A100E-7FC9-A9D2-0CB2-CD0E6BFB7306}"/>
              </a:ext>
            </a:extLst>
          </p:cNvPr>
          <p:cNvSpPr txBox="1"/>
          <p:nvPr/>
        </p:nvSpPr>
        <p:spPr>
          <a:xfrm rot="19800000">
            <a:off x="8684764" y="1427832"/>
            <a:ext cx="760144" cy="369332"/>
          </a:xfrm>
          <a:prstGeom prst="rect">
            <a:avLst/>
          </a:prstGeom>
          <a:noFill/>
        </p:spPr>
        <p:txBody>
          <a:bodyPr wrap="none" rtlCol="0">
            <a:spAutoFit/>
          </a:bodyPr>
          <a:lstStyle/>
          <a:p>
            <a:pPr>
              <a:defRPr/>
            </a:pPr>
            <a:r>
              <a:rPr lang="en-US" altLang="ja-JP" dirty="0">
                <a:solidFill>
                  <a:prstClr val="white"/>
                </a:solidFill>
                <a:latin typeface="Calibri"/>
                <a:ea typeface="ＭＳ Ｐゴシック" panose="020B0600070205080204" pitchFamily="34" charset="-128"/>
              </a:rPr>
              <a:t>uplink</a:t>
            </a:r>
            <a:endParaRPr lang="ja-JP" altLang="en-US">
              <a:solidFill>
                <a:prstClr val="white"/>
              </a:solidFill>
              <a:latin typeface="Calibri"/>
              <a:ea typeface="ＭＳ Ｐゴシック" panose="020B0600070205080204" pitchFamily="34" charset="-128"/>
            </a:endParaRPr>
          </a:p>
        </p:txBody>
      </p:sp>
    </p:spTree>
    <p:extLst>
      <p:ext uri="{BB962C8B-B14F-4D97-AF65-F5344CB8AC3E}">
        <p14:creationId xmlns:p14="http://schemas.microsoft.com/office/powerpoint/2010/main" val="896035712"/>
      </p:ext>
    </p:extLst>
  </p:cSld>
  <p:clrMapOvr>
    <a:masterClrMapping/>
  </p:clrMapOvr>
  <mc:AlternateContent xmlns:mc="http://schemas.openxmlformats.org/markup-compatibility/2006" xmlns:p14="http://schemas.microsoft.com/office/powerpoint/2010/main">
    <mc:Choice Requires="p14">
      <p:transition spd="slow" p14:dur="2000" advTm="78409"/>
    </mc:Choice>
    <mc:Fallback xmlns="">
      <p:transition spd="slow" advTm="78409"/>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446527-6824-E9D0-AB57-2AD101306DA4}"/>
              </a:ext>
            </a:extLst>
          </p:cNvPr>
          <p:cNvSpPr>
            <a:spLocks noGrp="1"/>
          </p:cNvSpPr>
          <p:nvPr>
            <p:ph type="sldNum" sz="quarter" idx="12"/>
          </p:nvPr>
        </p:nvSpPr>
        <p:spPr/>
        <p:txBody>
          <a:bodyPr/>
          <a:lstStyle/>
          <a:p>
            <a:fld id="{37795D70-7FA7-4606-9050-0258564817C4}" type="slidenum">
              <a:rPr lang="ja-JP" altLang="en-US">
                <a:solidFill>
                  <a:prstClr val="black">
                    <a:tint val="75000"/>
                  </a:prstClr>
                </a:solidFill>
                <a:latin typeface="Calibri"/>
                <a:ea typeface="ＭＳ Ｐゴシック" panose="020B0600070205080204" pitchFamily="50" charset="-128"/>
              </a:rPr>
              <a:pPr/>
              <a:t>22</a:t>
            </a:fld>
            <a:endParaRPr lang="ja-JP" altLang="en-US">
              <a:solidFill>
                <a:prstClr val="black">
                  <a:tint val="75000"/>
                </a:prstClr>
              </a:solidFill>
              <a:latin typeface="Calibri"/>
              <a:ea typeface="ＭＳ Ｐゴシック" panose="020B0600070205080204" pitchFamily="50" charset="-128"/>
            </a:endParaRPr>
          </a:p>
        </p:txBody>
      </p:sp>
      <p:pic>
        <p:nvPicPr>
          <p:cNvPr id="10" name="図 9">
            <a:extLst>
              <a:ext uri="{FF2B5EF4-FFF2-40B4-BE49-F238E27FC236}">
                <a16:creationId xmlns:a16="http://schemas.microsoft.com/office/drawing/2014/main" id="{206B8B09-1D13-821F-16E8-949BB5194408}"/>
              </a:ext>
            </a:extLst>
          </p:cNvPr>
          <p:cNvPicPr>
            <a:picLocks noChangeAspect="1"/>
          </p:cNvPicPr>
          <p:nvPr/>
        </p:nvPicPr>
        <p:blipFill>
          <a:blip r:embed="rId2"/>
          <a:stretch>
            <a:fillRect/>
          </a:stretch>
        </p:blipFill>
        <p:spPr>
          <a:xfrm>
            <a:off x="1981200" y="267364"/>
            <a:ext cx="8435280" cy="6481308"/>
          </a:xfrm>
          <a:prstGeom prst="rect">
            <a:avLst/>
          </a:prstGeom>
        </p:spPr>
      </p:pic>
      <p:sp>
        <p:nvSpPr>
          <p:cNvPr id="12" name="角丸四角形 11">
            <a:extLst>
              <a:ext uri="{FF2B5EF4-FFF2-40B4-BE49-F238E27FC236}">
                <a16:creationId xmlns:a16="http://schemas.microsoft.com/office/drawing/2014/main" id="{25A2B43A-760B-0BF1-CFFE-8F5BB60C287E}"/>
              </a:ext>
            </a:extLst>
          </p:cNvPr>
          <p:cNvSpPr/>
          <p:nvPr/>
        </p:nvSpPr>
        <p:spPr>
          <a:xfrm>
            <a:off x="8400256" y="142156"/>
            <a:ext cx="1440160" cy="6639344"/>
          </a:xfrm>
          <a:prstGeom prst="roundRect">
            <a:avLst>
              <a:gd name="adj" fmla="val 11719"/>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81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4.07407E-6 L 0.09306 0.0007 " pathEditMode="relative" rAng="0" ptsTypes="AA">
                                      <p:cBhvr>
                                        <p:cTn id="6" dur="2000" fill="hold"/>
                                        <p:tgtEl>
                                          <p:spTgt spid="12"/>
                                        </p:tgtEl>
                                        <p:attrNameLst>
                                          <p:attrName>ppt_x</p:attrName>
                                          <p:attrName>ppt_y</p:attrName>
                                        </p:attrNameLst>
                                      </p:cBhvr>
                                      <p:rCtr x="46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9C29991-9148-58E9-AD5C-561BE15BC201}"/>
              </a:ext>
            </a:extLst>
          </p:cNvPr>
          <p:cNvSpPr txBox="1">
            <a:spLocks/>
          </p:cNvSpPr>
          <p:nvPr/>
        </p:nvSpPr>
        <p:spPr>
          <a:xfrm>
            <a:off x="1756936" y="997934"/>
            <a:ext cx="7886700" cy="47670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ja-JP" altLang="en-US" sz="3300">
                <a:solidFill>
                  <a:prstClr val="black"/>
                </a:solidFill>
                <a:latin typeface="游ゴシック Light" panose="020F0302020204030204"/>
                <a:ea typeface="游ゴシック Light" panose="020B0300000000000000" pitchFamily="34" charset="-128"/>
              </a:rPr>
              <a:t>追観測可能な</a:t>
            </a:r>
            <a:r>
              <a:rPr lang="en-US" altLang="ja-JP" sz="3300" dirty="0">
                <a:solidFill>
                  <a:prstClr val="black"/>
                </a:solidFill>
                <a:latin typeface="游ゴシック Light" panose="020F0302020204030204"/>
                <a:ea typeface="游ゴシック Light" panose="020B0300000000000000" pitchFamily="34" charset="-128"/>
              </a:rPr>
              <a:t>8m</a:t>
            </a:r>
            <a:r>
              <a:rPr lang="ja-JP" altLang="en-US" sz="3300">
                <a:solidFill>
                  <a:prstClr val="black"/>
                </a:solidFill>
                <a:latin typeface="游ゴシック Light" panose="020F0302020204030204"/>
                <a:ea typeface="游ゴシック Light" panose="020B0300000000000000" pitchFamily="34" charset="-128"/>
              </a:rPr>
              <a:t>級望遠鏡の分光器の比較</a:t>
            </a:r>
          </a:p>
        </p:txBody>
      </p:sp>
      <p:graphicFrame>
        <p:nvGraphicFramePr>
          <p:cNvPr id="2" name="コンテンツ プレースホルダー 3">
            <a:extLst>
              <a:ext uri="{FF2B5EF4-FFF2-40B4-BE49-F238E27FC236}">
                <a16:creationId xmlns:a16="http://schemas.microsoft.com/office/drawing/2014/main" id="{688F9B17-E566-E989-850F-2D32486268BD}"/>
              </a:ext>
            </a:extLst>
          </p:cNvPr>
          <p:cNvGraphicFramePr>
            <a:graphicFrameLocks/>
          </p:cNvGraphicFramePr>
          <p:nvPr/>
        </p:nvGraphicFramePr>
        <p:xfrm>
          <a:off x="2049780" y="2037212"/>
          <a:ext cx="8449630" cy="3913340"/>
        </p:xfrm>
        <a:graphic>
          <a:graphicData uri="http://schemas.openxmlformats.org/drawingml/2006/table">
            <a:tbl>
              <a:tblPr firstRow="1" bandRow="1">
                <a:tableStyleId>{5C22544A-7EE6-4342-B048-85BDC9FD1C3A}</a:tableStyleId>
              </a:tblPr>
              <a:tblGrid>
                <a:gridCol w="1689926">
                  <a:extLst>
                    <a:ext uri="{9D8B030D-6E8A-4147-A177-3AD203B41FA5}">
                      <a16:colId xmlns:a16="http://schemas.microsoft.com/office/drawing/2014/main" val="3552027794"/>
                    </a:ext>
                  </a:extLst>
                </a:gridCol>
                <a:gridCol w="1689926">
                  <a:extLst>
                    <a:ext uri="{9D8B030D-6E8A-4147-A177-3AD203B41FA5}">
                      <a16:colId xmlns:a16="http://schemas.microsoft.com/office/drawing/2014/main" val="1848087505"/>
                    </a:ext>
                  </a:extLst>
                </a:gridCol>
                <a:gridCol w="1689926">
                  <a:extLst>
                    <a:ext uri="{9D8B030D-6E8A-4147-A177-3AD203B41FA5}">
                      <a16:colId xmlns:a16="http://schemas.microsoft.com/office/drawing/2014/main" val="1913993729"/>
                    </a:ext>
                  </a:extLst>
                </a:gridCol>
                <a:gridCol w="1689926">
                  <a:extLst>
                    <a:ext uri="{9D8B030D-6E8A-4147-A177-3AD203B41FA5}">
                      <a16:colId xmlns:a16="http://schemas.microsoft.com/office/drawing/2014/main" val="3425664356"/>
                    </a:ext>
                  </a:extLst>
                </a:gridCol>
                <a:gridCol w="1689926">
                  <a:extLst>
                    <a:ext uri="{9D8B030D-6E8A-4147-A177-3AD203B41FA5}">
                      <a16:colId xmlns:a16="http://schemas.microsoft.com/office/drawing/2014/main" val="234642592"/>
                    </a:ext>
                  </a:extLst>
                </a:gridCol>
              </a:tblGrid>
              <a:tr h="747830">
                <a:tc>
                  <a:txBody>
                    <a:bodyPr/>
                    <a:lstStyle/>
                    <a:p>
                      <a:endParaRPr kumimoji="1" lang="ja-JP" altLang="en-US" sz="1400"/>
                    </a:p>
                  </a:txBody>
                  <a:tcPr marL="68580" marR="68580" marT="34290" marB="34290"/>
                </a:tc>
                <a:tc>
                  <a:txBody>
                    <a:bodyPr/>
                    <a:lstStyle/>
                    <a:p>
                      <a:r>
                        <a:rPr kumimoji="1" lang="en-US" altLang="ja-JP" sz="1400" dirty="0"/>
                        <a:t>Wavelength coverage</a:t>
                      </a:r>
                      <a:endParaRPr kumimoji="1" lang="ja-JP" altLang="en-US" sz="1400"/>
                    </a:p>
                  </a:txBody>
                  <a:tcPr marL="68580" marR="68580" marT="34290" marB="34290"/>
                </a:tc>
                <a:tc>
                  <a:txBody>
                    <a:bodyPr/>
                    <a:lstStyle/>
                    <a:p>
                      <a:r>
                        <a:rPr kumimoji="1" lang="en-US" altLang="ja-JP" sz="1400" dirty="0"/>
                        <a:t>Resolution</a:t>
                      </a:r>
                    </a:p>
                    <a:p>
                      <a:r>
                        <a:rPr kumimoji="1" lang="en-US" altLang="ja-JP" sz="1400" dirty="0"/>
                        <a:t>R = R/</a:t>
                      </a:r>
                      <a:r>
                        <a:rPr kumimoji="1" lang="el-GR" altLang="ja-JP" sz="1400" dirty="0"/>
                        <a:t>Δ</a:t>
                      </a:r>
                      <a:r>
                        <a:rPr kumimoji="1" lang="en-US" altLang="ja-JP" sz="1400" dirty="0"/>
                        <a:t>R</a:t>
                      </a:r>
                      <a:endParaRPr kumimoji="1" lang="ja-JP" altLang="en-US" sz="1400"/>
                    </a:p>
                  </a:txBody>
                  <a:tcPr marL="68580" marR="68580" marT="34290" marB="34290"/>
                </a:tc>
                <a:tc>
                  <a:txBody>
                    <a:bodyPr/>
                    <a:lstStyle/>
                    <a:p>
                      <a:r>
                        <a:rPr kumimoji="1" lang="en-US" altLang="ja-JP" sz="1400" dirty="0"/>
                        <a:t>Multiplicity</a:t>
                      </a:r>
                      <a:endParaRPr kumimoji="1" lang="ja-JP" altLang="en-US" sz="1400"/>
                    </a:p>
                  </a:txBody>
                  <a:tcPr marL="68580" marR="68580" marT="34290" marB="34290"/>
                </a:tc>
                <a:tc>
                  <a:txBody>
                    <a:bodyPr/>
                    <a:lstStyle/>
                    <a:p>
                      <a:r>
                        <a:rPr kumimoji="1" lang="en-US" altLang="ja-JP" sz="1400" dirty="0"/>
                        <a:t>Notes</a:t>
                      </a:r>
                      <a:endParaRPr kumimoji="1" lang="ja-JP" altLang="en-US" sz="1400"/>
                    </a:p>
                  </a:txBody>
                  <a:tcPr marL="68580" marR="68580" marT="34290" marB="34290"/>
                </a:tc>
                <a:extLst>
                  <a:ext uri="{0D108BD9-81ED-4DB2-BD59-A6C34878D82A}">
                    <a16:rowId xmlns:a16="http://schemas.microsoft.com/office/drawing/2014/main" val="3991068137"/>
                  </a:ext>
                </a:extLst>
              </a:tr>
              <a:tr h="747830">
                <a:tc>
                  <a:txBody>
                    <a:bodyPr/>
                    <a:lstStyle/>
                    <a:p>
                      <a:r>
                        <a:rPr kumimoji="1" lang="en-US" altLang="ja-JP" sz="1400" dirty="0"/>
                        <a:t>Subaru/PFS</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 J-band</a:t>
                      </a:r>
                    </a:p>
                    <a:p>
                      <a:r>
                        <a:rPr kumimoji="1" lang="en-US" altLang="ja-JP" sz="1400" dirty="0">
                          <a:solidFill>
                            <a:srgbClr val="FF0000"/>
                          </a:solidFill>
                        </a:rPr>
                        <a:t>simultaneous</a:t>
                      </a:r>
                      <a:endParaRPr kumimoji="1" lang="ja-JP" altLang="en-US" sz="1400">
                        <a:solidFill>
                          <a:srgbClr val="FF0000"/>
                        </a:solidFill>
                      </a:endParaRPr>
                    </a:p>
                  </a:txBody>
                  <a:tcPr marL="68580" marR="68580" marT="34290" marB="34290"/>
                </a:tc>
                <a:tc>
                  <a:txBody>
                    <a:bodyPr/>
                    <a:lstStyle/>
                    <a:p>
                      <a:r>
                        <a:rPr kumimoji="1" lang="en-US" altLang="ja-JP" sz="1400" dirty="0"/>
                        <a:t>2000 (blue)</a:t>
                      </a:r>
                    </a:p>
                    <a:p>
                      <a:r>
                        <a:rPr kumimoji="1" lang="en-US" altLang="ja-JP" sz="1400" dirty="0"/>
                        <a:t>3000 (red)</a:t>
                      </a:r>
                    </a:p>
                    <a:p>
                      <a:r>
                        <a:rPr kumimoji="1" lang="en-US" altLang="ja-JP" sz="1400" dirty="0"/>
                        <a:t>4000 (NIR)</a:t>
                      </a:r>
                      <a:endParaRPr kumimoji="1" lang="ja-JP" altLang="en-US" sz="1400"/>
                    </a:p>
                  </a:txBody>
                  <a:tcPr marL="68580" marR="68580" marT="34290" marB="34290"/>
                </a:tc>
                <a:tc>
                  <a:txBody>
                    <a:bodyPr/>
                    <a:lstStyle/>
                    <a:p>
                      <a:r>
                        <a:rPr lang="en-US" altLang="ja-JP" sz="1400" dirty="0"/>
                        <a:t>2394 fibers</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1265119846"/>
                  </a:ext>
                </a:extLst>
              </a:tr>
              <a:tr h="891540">
                <a:tc>
                  <a:txBody>
                    <a:bodyPr/>
                    <a:lstStyle/>
                    <a:p>
                      <a:r>
                        <a:rPr kumimoji="1" lang="en-US" altLang="ja-JP" sz="1400" dirty="0"/>
                        <a:t>Subaru/NINJA</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to J, H (+K)-band</a:t>
                      </a:r>
                    </a:p>
                    <a:p>
                      <a:r>
                        <a:rPr kumimoji="1" lang="en-US" altLang="ja-JP" sz="1400" dirty="0">
                          <a:solidFill>
                            <a:srgbClr val="FF0000"/>
                          </a:solidFill>
                        </a:rPr>
                        <a:t>simultaneous</a:t>
                      </a:r>
                      <a:endParaRPr kumimoji="1" lang="ja-JP" altLang="en-US" sz="1400">
                        <a:solidFill>
                          <a:srgbClr val="FF0000"/>
                        </a:solidFill>
                      </a:endParaRPr>
                    </a:p>
                  </a:txBody>
                  <a:tcPr marL="68580" marR="68580" marT="34290" marB="34290"/>
                </a:tc>
                <a:tc>
                  <a:txBody>
                    <a:bodyPr/>
                    <a:lstStyle/>
                    <a:p>
                      <a:r>
                        <a:rPr kumimoji="1" lang="en-US" altLang="ja-JP" sz="1400" dirty="0"/>
                        <a:t>5000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r>
                        <a:rPr kumimoji="1" lang="en-US" altLang="ja-JP" sz="1400" dirty="0">
                          <a:solidFill>
                            <a:srgbClr val="FF0000"/>
                          </a:solidFill>
                        </a:rPr>
                        <a:t>LTAO</a:t>
                      </a:r>
                    </a:p>
                    <a:p>
                      <a:r>
                        <a:rPr kumimoji="1" lang="en-US" altLang="ja-JP" sz="1400" dirty="0">
                          <a:solidFill>
                            <a:srgbClr val="FF0000"/>
                          </a:solidFill>
                        </a:rPr>
                        <a:t>=&gt; 0.5-1.0 mag deeper than X-shooter</a:t>
                      </a:r>
                      <a:endParaRPr kumimoji="1" lang="ja-JP" altLang="en-US" sz="1400">
                        <a:solidFill>
                          <a:srgbClr val="FF0000"/>
                        </a:solidFill>
                      </a:endParaRPr>
                    </a:p>
                  </a:txBody>
                  <a:tcPr marL="68580" marR="68580" marT="34290" marB="34290"/>
                </a:tc>
                <a:extLst>
                  <a:ext uri="{0D108BD9-81ED-4DB2-BD59-A6C34878D82A}">
                    <a16:rowId xmlns:a16="http://schemas.microsoft.com/office/drawing/2014/main" val="3784517479"/>
                  </a:ext>
                </a:extLst>
              </a:tr>
              <a:tr h="747830">
                <a:tc>
                  <a:txBody>
                    <a:bodyPr/>
                    <a:lstStyle/>
                    <a:p>
                      <a:r>
                        <a:rPr kumimoji="1" lang="en-US" altLang="ja-JP" sz="1400" dirty="0"/>
                        <a:t>Keck/NIRES</a:t>
                      </a:r>
                      <a:endParaRPr kumimoji="1" lang="ja-JP" altLang="en-US" sz="1400"/>
                    </a:p>
                  </a:txBody>
                  <a:tcPr marL="68580" marR="68580" marT="34290" marB="34290"/>
                </a:tc>
                <a:tc>
                  <a:txBody>
                    <a:bodyPr/>
                    <a:lstStyle/>
                    <a:p>
                      <a:r>
                        <a:rPr kumimoji="1" lang="en-US" altLang="ja-JP" sz="1400" dirty="0"/>
                        <a:t>Y, J, H, K</a:t>
                      </a:r>
                    </a:p>
                    <a:p>
                      <a:r>
                        <a:rPr kumimoji="1" lang="en-US" altLang="ja-JP" sz="1400" dirty="0">
                          <a:solidFill>
                            <a:srgbClr val="FF0000"/>
                          </a:solidFill>
                        </a:rPr>
                        <a:t>simultaneous</a:t>
                      </a:r>
                      <a:endParaRPr kumimoji="1" lang="ja-JP" altLang="en-US" sz="1400"/>
                    </a:p>
                  </a:txBody>
                  <a:tcPr marL="68580" marR="68580" marT="34290" marB="34290"/>
                </a:tc>
                <a:tc>
                  <a:txBody>
                    <a:bodyPr/>
                    <a:lstStyle/>
                    <a:p>
                      <a:r>
                        <a:rPr kumimoji="1" lang="en-US" altLang="ja-JP" sz="1400" dirty="0"/>
                        <a:t>2900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3564480134"/>
                  </a:ext>
                </a:extLst>
              </a:tr>
              <a:tr h="747830">
                <a:tc>
                  <a:txBody>
                    <a:bodyPr/>
                    <a:lstStyle/>
                    <a:p>
                      <a:r>
                        <a:rPr kumimoji="1" lang="en-US" altLang="ja-JP" sz="1400" dirty="0"/>
                        <a:t>VLT/X-shooter</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to J, H, and K-band</a:t>
                      </a:r>
                    </a:p>
                    <a:p>
                      <a:r>
                        <a:rPr kumimoji="1" lang="en-US" altLang="ja-JP" sz="1400" dirty="0">
                          <a:solidFill>
                            <a:srgbClr val="FF0000"/>
                          </a:solidFill>
                        </a:rPr>
                        <a:t>simultaneous</a:t>
                      </a:r>
                      <a:endParaRPr kumimoji="1" lang="ja-JP" altLang="en-US" sz="1400"/>
                    </a:p>
                  </a:txBody>
                  <a:tcPr marL="68580" marR="68580" marT="34290" marB="34290"/>
                </a:tc>
                <a:tc>
                  <a:txBody>
                    <a:bodyPr/>
                    <a:lstStyle/>
                    <a:p>
                      <a:r>
                        <a:rPr kumimoji="1" lang="en-US" altLang="ja-JP" sz="1400" dirty="0"/>
                        <a:t>5000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3878449392"/>
                  </a:ext>
                </a:extLst>
              </a:tr>
            </a:tbl>
          </a:graphicData>
        </a:graphic>
      </p:graphicFrame>
      <p:sp>
        <p:nvSpPr>
          <p:cNvPr id="3" name="テキスト ボックス 2">
            <a:extLst>
              <a:ext uri="{FF2B5EF4-FFF2-40B4-BE49-F238E27FC236}">
                <a16:creationId xmlns:a16="http://schemas.microsoft.com/office/drawing/2014/main" id="{385D0C33-3966-8909-9D87-69F00F766470}"/>
              </a:ext>
            </a:extLst>
          </p:cNvPr>
          <p:cNvSpPr txBox="1"/>
          <p:nvPr/>
        </p:nvSpPr>
        <p:spPr>
          <a:xfrm>
            <a:off x="2049780" y="1645728"/>
            <a:ext cx="7066358" cy="415498"/>
          </a:xfrm>
          <a:prstGeom prst="rect">
            <a:avLst/>
          </a:prstGeom>
          <a:noFill/>
        </p:spPr>
        <p:txBody>
          <a:bodyPr wrap="none" rtlCol="0">
            <a:spAutoFit/>
          </a:bodyPr>
          <a:lstStyle/>
          <a:p>
            <a:r>
              <a:rPr lang="ja-JP" altLang="en-US" sz="2100"/>
              <a:t>可視光</a:t>
            </a:r>
            <a:r>
              <a:rPr lang="en-US" altLang="ja-JP" sz="2100" dirty="0"/>
              <a:t>〜</a:t>
            </a:r>
            <a:r>
              <a:rPr lang="ja-JP" altLang="en-US" sz="2100"/>
              <a:t>近赤外線を</a:t>
            </a:r>
            <a:r>
              <a:rPr lang="en-US" altLang="ja-JP" sz="2100" dirty="0"/>
              <a:t>1</a:t>
            </a:r>
            <a:r>
              <a:rPr lang="ja-JP" altLang="en-US" sz="2100"/>
              <a:t>度の観測でカバーできることが重要</a:t>
            </a:r>
          </a:p>
        </p:txBody>
      </p:sp>
    </p:spTree>
    <p:extLst>
      <p:ext uri="{BB962C8B-B14F-4D97-AF65-F5344CB8AC3E}">
        <p14:creationId xmlns:p14="http://schemas.microsoft.com/office/powerpoint/2010/main" val="2353843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0666D-ABC3-FEEC-C48D-C75F853AFD2A}"/>
              </a:ext>
            </a:extLst>
          </p:cNvPr>
          <p:cNvSpPr>
            <a:spLocks noGrp="1"/>
          </p:cNvSpPr>
          <p:nvPr>
            <p:ph type="title"/>
          </p:nvPr>
        </p:nvSpPr>
        <p:spPr>
          <a:xfrm>
            <a:off x="1866900" y="442622"/>
            <a:ext cx="7886700" cy="994172"/>
          </a:xfrm>
        </p:spPr>
        <p:txBody>
          <a:bodyPr>
            <a:normAutofit/>
          </a:bodyPr>
          <a:lstStyle/>
          <a:p>
            <a:r>
              <a:rPr lang="en-US" altLang="ja-JP" sz="2800" dirty="0"/>
              <a:t>Problems in early universe exploration with conventional GRB follow-ups</a:t>
            </a:r>
            <a:endParaRPr lang="ja-JP" altLang="en-US" sz="2800" dirty="0"/>
          </a:p>
        </p:txBody>
      </p:sp>
      <p:sp>
        <p:nvSpPr>
          <p:cNvPr id="3" name="コンテンツ プレースホルダー 2">
            <a:extLst>
              <a:ext uri="{FF2B5EF4-FFF2-40B4-BE49-F238E27FC236}">
                <a16:creationId xmlns:a16="http://schemas.microsoft.com/office/drawing/2014/main" id="{CC9581E3-DDE5-ECA1-227A-E8F45AFFEB9D}"/>
              </a:ext>
            </a:extLst>
          </p:cNvPr>
          <p:cNvSpPr>
            <a:spLocks noGrp="1"/>
          </p:cNvSpPr>
          <p:nvPr>
            <p:ph idx="1"/>
          </p:nvPr>
        </p:nvSpPr>
        <p:spPr>
          <a:xfrm>
            <a:off x="1738697" y="1971677"/>
            <a:ext cx="8701420" cy="2537444"/>
          </a:xfrm>
          <a:ln>
            <a:solidFill>
              <a:schemeClr val="tx1"/>
            </a:solidFill>
          </a:ln>
        </p:spPr>
        <p:txBody>
          <a:bodyPr>
            <a:normAutofit fontScale="92500" lnSpcReduction="10000"/>
          </a:bodyPr>
          <a:lstStyle/>
          <a:p>
            <a:pPr marL="385763" indent="-385763">
              <a:buFont typeface="+mj-lt"/>
              <a:buAutoNum type="arabicPeriod"/>
            </a:pPr>
            <a:r>
              <a:rPr lang="en-US" altLang="ja-JP" sz="1800" dirty="0"/>
              <a:t>Satellite detection of GRBs; alerting it to the ground</a:t>
            </a:r>
          </a:p>
          <a:p>
            <a:pPr marL="0" indent="0">
              <a:buNone/>
            </a:pPr>
            <a:r>
              <a:rPr lang="ja-JP" altLang="en-US" sz="1800" dirty="0"/>
              <a:t>          ⬇︎</a:t>
            </a:r>
            <a:r>
              <a:rPr lang="en-US" altLang="ja-JP" sz="1800" dirty="0"/>
              <a:t>within 1 hour</a:t>
            </a:r>
          </a:p>
          <a:p>
            <a:pPr marL="385763" indent="-385763">
              <a:buFont typeface="+mj-lt"/>
              <a:buAutoNum type="arabicPeriod" startAt="2"/>
            </a:pPr>
            <a:r>
              <a:rPr lang="en-US" altLang="ja-JP" sz="1800" dirty="0"/>
              <a:t>Small (30cm-1m) telescopes will detect the afterglow</a:t>
            </a:r>
          </a:p>
          <a:p>
            <a:pPr marL="0" indent="0">
              <a:buNone/>
            </a:pPr>
            <a:r>
              <a:rPr lang="ja-JP" altLang="en-US" sz="1800" dirty="0"/>
              <a:t>          ⬇</a:t>
            </a:r>
            <a:r>
              <a:rPr lang="en-US" altLang="ja-JP" sz="1800" dirty="0"/>
              <a:t>Within a few hours~1 day</a:t>
            </a:r>
          </a:p>
          <a:p>
            <a:pPr marL="385763" indent="-385763">
              <a:buFont typeface="+mj-lt"/>
              <a:buAutoNum type="arabicPeriod" startAt="3"/>
            </a:pPr>
            <a:r>
              <a:rPr lang="en-US" altLang="ja-JP" sz="1800" dirty="0"/>
              <a:t>Identify the redshift with a medium size (2~4m) telescope </a:t>
            </a:r>
            <a:r>
              <a:rPr lang="ja-JP" altLang="en-US" sz="1800" dirty="0"/>
              <a:t>　　　</a:t>
            </a:r>
            <a:endParaRPr lang="en-US" altLang="ja-JP" sz="1800" dirty="0"/>
          </a:p>
          <a:p>
            <a:pPr marL="0" indent="0">
              <a:buNone/>
            </a:pPr>
            <a:r>
              <a:rPr lang="ja-JP" altLang="en-US" sz="1800" dirty="0"/>
              <a:t>          ⬇︎</a:t>
            </a:r>
            <a:r>
              <a:rPr lang="en-US" altLang="ja-JP" sz="1800" dirty="0"/>
              <a:t>after about 1 day</a:t>
            </a:r>
          </a:p>
          <a:p>
            <a:pPr marL="385763" indent="-385763">
              <a:buFont typeface="+mj-lt"/>
              <a:buAutoNum type="arabicPeriod" startAt="4"/>
            </a:pPr>
            <a:r>
              <a:rPr lang="en-US" altLang="ja-JP" sz="1800" dirty="0"/>
              <a:t>Spectroscopic observation of high-redshift GRBs with a large 8-m class telescope</a:t>
            </a:r>
            <a:endParaRPr lang="ja-JP" altLang="en-US" sz="1800" dirty="0"/>
          </a:p>
        </p:txBody>
      </p:sp>
      <p:sp>
        <p:nvSpPr>
          <p:cNvPr id="4" name="コンテンツ プレースホルダー 2">
            <a:extLst>
              <a:ext uri="{FF2B5EF4-FFF2-40B4-BE49-F238E27FC236}">
                <a16:creationId xmlns:a16="http://schemas.microsoft.com/office/drawing/2014/main" id="{0D9C0F46-A37E-1492-B185-CC2CFCD7B0D5}"/>
              </a:ext>
            </a:extLst>
          </p:cNvPr>
          <p:cNvSpPr txBox="1">
            <a:spLocks/>
          </p:cNvSpPr>
          <p:nvPr/>
        </p:nvSpPr>
        <p:spPr>
          <a:xfrm>
            <a:off x="1866899" y="4958862"/>
            <a:ext cx="9633801" cy="14565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b="1" dirty="0"/>
              <a:t>By the time a large telescope observes, the GRB afterglow has faded.</a:t>
            </a:r>
          </a:p>
          <a:p>
            <a:pPr marL="0" indent="0">
              <a:buNone/>
            </a:pPr>
            <a:r>
              <a:rPr lang="en-US" altLang="ja-JP" sz="1800" dirty="0"/>
              <a:t>In the 18 years of observations with SWIFT, there have been only two GRBs with z&gt;6.</a:t>
            </a:r>
          </a:p>
          <a:p>
            <a:pPr marL="0" indent="0">
              <a:buNone/>
            </a:pPr>
            <a:r>
              <a:rPr lang="en-US" altLang="ja-JP" sz="1800" dirty="0"/>
              <a:t>Moreover, statistical accuracy of these spectra is low…</a:t>
            </a:r>
          </a:p>
          <a:p>
            <a:pPr marL="0" indent="0">
              <a:buNone/>
            </a:pPr>
            <a:r>
              <a:rPr lang="en-US" altLang="ja-JP" sz="1800" i="1" dirty="0">
                <a:solidFill>
                  <a:srgbClr val="0432FF"/>
                </a:solidFill>
              </a:rPr>
              <a:t>This situation does not change even after the launch of Einstein Probe and SVOM.</a:t>
            </a:r>
            <a:endParaRPr lang="ja-JP" altLang="en-US" sz="1800" i="1" dirty="0">
              <a:solidFill>
                <a:srgbClr val="0432FF"/>
              </a:solidFill>
            </a:endParaRPr>
          </a:p>
        </p:txBody>
      </p:sp>
      <p:sp>
        <p:nvSpPr>
          <p:cNvPr id="5" name="スライド番号プレースホルダー 4">
            <a:extLst>
              <a:ext uri="{FF2B5EF4-FFF2-40B4-BE49-F238E27FC236}">
                <a16:creationId xmlns:a16="http://schemas.microsoft.com/office/drawing/2014/main" id="{82347E7C-C257-0FC1-8373-331AFC5731E1}"/>
              </a:ext>
            </a:extLst>
          </p:cNvPr>
          <p:cNvSpPr>
            <a:spLocks noGrp="1"/>
          </p:cNvSpPr>
          <p:nvPr>
            <p:ph type="sldNum" sz="quarter" idx="12"/>
          </p:nvPr>
        </p:nvSpPr>
        <p:spPr/>
        <p:txBody>
          <a:bodyPr/>
          <a:lstStyle/>
          <a:p>
            <a:fld id="{37795D70-7FA7-4606-9050-0258564817C4}" type="slidenum">
              <a:rPr kumimoji="1" lang="ja-JP" altLang="en-US" smtClean="0"/>
              <a:t>3</a:t>
            </a:fld>
            <a:endParaRPr kumimoji="1" lang="ja-JP" altLang="en-US"/>
          </a:p>
        </p:txBody>
      </p:sp>
    </p:spTree>
    <p:custDataLst>
      <p:tags r:id="rId1"/>
    </p:custDataLst>
    <p:extLst>
      <p:ext uri="{BB962C8B-B14F-4D97-AF65-F5344CB8AC3E}">
        <p14:creationId xmlns:p14="http://schemas.microsoft.com/office/powerpoint/2010/main" val="626835944"/>
      </p:ext>
    </p:extLst>
  </p:cSld>
  <p:clrMapOvr>
    <a:masterClrMapping/>
  </p:clrMapOvr>
  <mc:AlternateContent xmlns:mc="http://schemas.openxmlformats.org/markup-compatibility/2006" xmlns:p14="http://schemas.microsoft.com/office/powerpoint/2010/main">
    <mc:Choice Requires="p14">
      <p:transition spd="slow" p14:dur="2000" advTm="64190"/>
    </mc:Choice>
    <mc:Fallback xmlns="">
      <p:transition spd="slow" advTm="6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60814-0F85-A442-AD22-7BCCF7C9167A}"/>
              </a:ext>
            </a:extLst>
          </p:cNvPr>
          <p:cNvSpPr>
            <a:spLocks noGrp="1"/>
          </p:cNvSpPr>
          <p:nvPr>
            <p:ph type="title"/>
          </p:nvPr>
        </p:nvSpPr>
        <p:spPr>
          <a:xfrm>
            <a:off x="415582" y="-19474"/>
            <a:ext cx="10515600" cy="922301"/>
          </a:xfrm>
        </p:spPr>
        <p:txBody>
          <a:bodyPr>
            <a:normAutofit/>
          </a:bodyPr>
          <a:lstStyle/>
          <a:p>
            <a:r>
              <a:rPr kumimoji="1" lang="en-US" altLang="ja-JP" sz="3600" dirty="0"/>
              <a:t>Quick follow-up is a Key to solve this problem</a:t>
            </a:r>
            <a:endParaRPr kumimoji="1" lang="ja-JP" altLang="en-US" sz="3600" dirty="0"/>
          </a:p>
        </p:txBody>
      </p:sp>
      <p:sp>
        <p:nvSpPr>
          <p:cNvPr id="3" name="コンテンツ プレースホルダー 2">
            <a:extLst>
              <a:ext uri="{FF2B5EF4-FFF2-40B4-BE49-F238E27FC236}">
                <a16:creationId xmlns:a16="http://schemas.microsoft.com/office/drawing/2014/main" id="{FA96A2C8-69DD-5940-A644-BB6169A1A641}"/>
              </a:ext>
            </a:extLst>
          </p:cNvPr>
          <p:cNvSpPr>
            <a:spLocks noGrp="1"/>
          </p:cNvSpPr>
          <p:nvPr>
            <p:ph idx="1"/>
          </p:nvPr>
        </p:nvSpPr>
        <p:spPr>
          <a:xfrm>
            <a:off x="5716544" y="935010"/>
            <a:ext cx="6304891" cy="1471083"/>
          </a:xfrm>
        </p:spPr>
        <p:txBody>
          <a:bodyPr>
            <a:normAutofit/>
          </a:bodyPr>
          <a:lstStyle/>
          <a:p>
            <a:pPr marL="0" indent="0">
              <a:buFont typeface="Arial" panose="020B0604020202020204" pitchFamily="34" charset="0"/>
              <a:buNone/>
            </a:pPr>
            <a:r>
              <a:rPr lang="en-US" altLang="ja-JP" sz="2800" dirty="0"/>
              <a:t>The afterglow is expected to be brighter than </a:t>
            </a:r>
            <a:r>
              <a:rPr lang="en-US" altLang="ja-JP" sz="2800" dirty="0">
                <a:solidFill>
                  <a:srgbClr val="FF0000"/>
                </a:solidFill>
              </a:rPr>
              <a:t>21</a:t>
            </a:r>
            <a:r>
              <a:rPr lang="en-US" altLang="ja-JP" dirty="0">
                <a:solidFill>
                  <a:srgbClr val="FF0000"/>
                </a:solidFill>
              </a:rPr>
              <a:t>mag</a:t>
            </a:r>
            <a:r>
              <a:rPr lang="ja-JP" altLang="en-US" dirty="0">
                <a:solidFill>
                  <a:srgbClr val="FF0000"/>
                </a:solidFill>
              </a:rPr>
              <a:t> </a:t>
            </a:r>
            <a:r>
              <a:rPr lang="en-US" altLang="ja-JP" dirty="0">
                <a:solidFill>
                  <a:srgbClr val="FF0000"/>
                </a:solidFill>
              </a:rPr>
              <a:t>at 1 hour </a:t>
            </a:r>
            <a:r>
              <a:rPr lang="en-US" altLang="ja-JP" dirty="0"/>
              <a:t>after the burst (in &gt;90% probability)</a:t>
            </a:r>
            <a:endParaRPr lang="en-US" altLang="ja-JP" sz="2800" dirty="0"/>
          </a:p>
        </p:txBody>
      </p:sp>
      <p:grpSp>
        <p:nvGrpSpPr>
          <p:cNvPr id="4" name="グループ化 95">
            <a:extLst>
              <a:ext uri="{FF2B5EF4-FFF2-40B4-BE49-F238E27FC236}">
                <a16:creationId xmlns:a16="http://schemas.microsoft.com/office/drawing/2014/main" id="{1F0277B5-A5D1-7346-9226-CA302E2C8ED8}"/>
              </a:ext>
            </a:extLst>
          </p:cNvPr>
          <p:cNvGrpSpPr/>
          <p:nvPr/>
        </p:nvGrpSpPr>
        <p:grpSpPr>
          <a:xfrm>
            <a:off x="6699383" y="2208986"/>
            <a:ext cx="5066007" cy="4696148"/>
            <a:chOff x="3970489" y="238030"/>
            <a:chExt cx="5066007" cy="4696148"/>
          </a:xfrm>
        </p:grpSpPr>
        <p:grpSp>
          <p:nvGrpSpPr>
            <p:cNvPr id="5" name="グループ化 51">
              <a:extLst>
                <a:ext uri="{FF2B5EF4-FFF2-40B4-BE49-F238E27FC236}">
                  <a16:creationId xmlns:a16="http://schemas.microsoft.com/office/drawing/2014/main" id="{1390C484-49F6-0142-9F75-9670FCA6ADAB}"/>
                </a:ext>
              </a:extLst>
            </p:cNvPr>
            <p:cNvGrpSpPr/>
            <p:nvPr/>
          </p:nvGrpSpPr>
          <p:grpSpPr>
            <a:xfrm>
              <a:off x="3970489" y="652220"/>
              <a:ext cx="5066007" cy="4281958"/>
              <a:chOff x="3970489" y="778352"/>
              <a:chExt cx="5066007" cy="4281958"/>
            </a:xfrm>
          </p:grpSpPr>
          <p:grpSp>
            <p:nvGrpSpPr>
              <p:cNvPr id="27" name="グループ化 47">
                <a:extLst>
                  <a:ext uri="{FF2B5EF4-FFF2-40B4-BE49-F238E27FC236}">
                    <a16:creationId xmlns:a16="http://schemas.microsoft.com/office/drawing/2014/main" id="{94809762-B3F4-954A-AED5-B3B6314283E5}"/>
                  </a:ext>
                </a:extLst>
              </p:cNvPr>
              <p:cNvGrpSpPr/>
              <p:nvPr/>
            </p:nvGrpSpPr>
            <p:grpSpPr>
              <a:xfrm>
                <a:off x="3970489" y="778352"/>
                <a:ext cx="5066007" cy="4281958"/>
                <a:chOff x="3970489" y="418312"/>
                <a:chExt cx="5066007" cy="4281958"/>
              </a:xfrm>
            </p:grpSpPr>
            <p:grpSp>
              <p:nvGrpSpPr>
                <p:cNvPr id="30" name="グループ化 39">
                  <a:extLst>
                    <a:ext uri="{FF2B5EF4-FFF2-40B4-BE49-F238E27FC236}">
                      <a16:creationId xmlns:a16="http://schemas.microsoft.com/office/drawing/2014/main" id="{B49AB859-967A-5344-BD06-C193300BAEF5}"/>
                    </a:ext>
                  </a:extLst>
                </p:cNvPr>
                <p:cNvGrpSpPr/>
                <p:nvPr/>
              </p:nvGrpSpPr>
              <p:grpSpPr>
                <a:xfrm>
                  <a:off x="3970489" y="836712"/>
                  <a:ext cx="5066007" cy="3863558"/>
                  <a:chOff x="3970489" y="836712"/>
                  <a:chExt cx="5066007" cy="3863558"/>
                </a:xfrm>
              </p:grpSpPr>
              <p:grpSp>
                <p:nvGrpSpPr>
                  <p:cNvPr id="35" name="グループ化 37">
                    <a:extLst>
                      <a:ext uri="{FF2B5EF4-FFF2-40B4-BE49-F238E27FC236}">
                        <a16:creationId xmlns:a16="http://schemas.microsoft.com/office/drawing/2014/main" id="{03249DBB-1C4C-7D4B-B64C-6A1B7AA92307}"/>
                      </a:ext>
                    </a:extLst>
                  </p:cNvPr>
                  <p:cNvGrpSpPr/>
                  <p:nvPr/>
                </p:nvGrpSpPr>
                <p:grpSpPr>
                  <a:xfrm>
                    <a:off x="3970489" y="836712"/>
                    <a:ext cx="5066007" cy="3863558"/>
                    <a:chOff x="3970489" y="836712"/>
                    <a:chExt cx="5066007" cy="3863558"/>
                  </a:xfrm>
                </p:grpSpPr>
                <p:sp>
                  <p:nvSpPr>
                    <p:cNvPr id="38" name="テキスト ボックス 37">
                      <a:extLst>
                        <a:ext uri="{FF2B5EF4-FFF2-40B4-BE49-F238E27FC236}">
                          <a16:creationId xmlns:a16="http://schemas.microsoft.com/office/drawing/2014/main" id="{A870C51E-FB90-0745-8857-40514B0DB7C1}"/>
                        </a:ext>
                      </a:extLst>
                    </p:cNvPr>
                    <p:cNvSpPr txBox="1"/>
                    <p:nvPr/>
                  </p:nvSpPr>
                  <p:spPr>
                    <a:xfrm>
                      <a:off x="4451734" y="836712"/>
                      <a:ext cx="341760" cy="276999"/>
                    </a:xfrm>
                    <a:prstGeom prst="rect">
                      <a:avLst/>
                    </a:prstGeom>
                    <a:solidFill>
                      <a:schemeClr val="bg1"/>
                    </a:solidFill>
                  </p:spPr>
                  <p:txBody>
                    <a:bodyPr wrap="none" rtlCol="0">
                      <a:spAutoFit/>
                    </a:bodyPr>
                    <a:lstStyle/>
                    <a:p>
                      <a:r>
                        <a:rPr kumimoji="1" lang="en-US" altLang="ja-JP" sz="1200" dirty="0"/>
                        <a:t>19</a:t>
                      </a:r>
                      <a:endParaRPr kumimoji="1" lang="ja-JP" altLang="en-US" sz="1200" dirty="0"/>
                    </a:p>
                  </p:txBody>
                </p:sp>
                <p:sp>
                  <p:nvSpPr>
                    <p:cNvPr id="39" name="テキスト ボックス 38">
                      <a:extLst>
                        <a:ext uri="{FF2B5EF4-FFF2-40B4-BE49-F238E27FC236}">
                          <a16:creationId xmlns:a16="http://schemas.microsoft.com/office/drawing/2014/main" id="{377D6FF8-F242-A94D-AD1F-C0C0A12E9A55}"/>
                        </a:ext>
                      </a:extLst>
                    </p:cNvPr>
                    <p:cNvSpPr txBox="1"/>
                    <p:nvPr/>
                  </p:nvSpPr>
                  <p:spPr>
                    <a:xfrm>
                      <a:off x="4434212" y="1279793"/>
                      <a:ext cx="341760" cy="276999"/>
                    </a:xfrm>
                    <a:prstGeom prst="rect">
                      <a:avLst/>
                    </a:prstGeom>
                    <a:solidFill>
                      <a:schemeClr val="bg1"/>
                    </a:solidFill>
                  </p:spPr>
                  <p:txBody>
                    <a:bodyPr wrap="none" rtlCol="0">
                      <a:spAutoFit/>
                    </a:bodyPr>
                    <a:lstStyle/>
                    <a:p>
                      <a:r>
                        <a:rPr lang="en-US" altLang="ja-JP" sz="1200" dirty="0"/>
                        <a:t>20</a:t>
                      </a:r>
                      <a:endParaRPr kumimoji="1" lang="ja-JP" altLang="en-US" sz="1200" dirty="0"/>
                    </a:p>
                  </p:txBody>
                </p:sp>
                <p:sp>
                  <p:nvSpPr>
                    <p:cNvPr id="40" name="テキスト ボックス 39">
                      <a:extLst>
                        <a:ext uri="{FF2B5EF4-FFF2-40B4-BE49-F238E27FC236}">
                          <a16:creationId xmlns:a16="http://schemas.microsoft.com/office/drawing/2014/main" id="{B1D01F9B-6305-0644-8485-4C2D4F6DD054}"/>
                        </a:ext>
                      </a:extLst>
                    </p:cNvPr>
                    <p:cNvSpPr txBox="1"/>
                    <p:nvPr/>
                  </p:nvSpPr>
                  <p:spPr>
                    <a:xfrm>
                      <a:off x="4433454" y="1711841"/>
                      <a:ext cx="341760" cy="276999"/>
                    </a:xfrm>
                    <a:prstGeom prst="rect">
                      <a:avLst/>
                    </a:prstGeom>
                    <a:solidFill>
                      <a:schemeClr val="bg1"/>
                    </a:solidFill>
                  </p:spPr>
                  <p:txBody>
                    <a:bodyPr wrap="none" rtlCol="0">
                      <a:spAutoFit/>
                    </a:bodyPr>
                    <a:lstStyle/>
                    <a:p>
                      <a:r>
                        <a:rPr lang="en-US" altLang="ja-JP" sz="1200" dirty="0"/>
                        <a:t>21</a:t>
                      </a:r>
                      <a:endParaRPr kumimoji="1" lang="ja-JP" altLang="en-US" sz="1200" dirty="0"/>
                    </a:p>
                  </p:txBody>
                </p:sp>
                <p:sp>
                  <p:nvSpPr>
                    <p:cNvPr id="41" name="テキスト ボックス 40">
                      <a:extLst>
                        <a:ext uri="{FF2B5EF4-FFF2-40B4-BE49-F238E27FC236}">
                          <a16:creationId xmlns:a16="http://schemas.microsoft.com/office/drawing/2014/main" id="{78702471-3A2F-D24E-9203-92B7AB198C2F}"/>
                        </a:ext>
                      </a:extLst>
                    </p:cNvPr>
                    <p:cNvSpPr txBox="1"/>
                    <p:nvPr/>
                  </p:nvSpPr>
                  <p:spPr>
                    <a:xfrm>
                      <a:off x="4433454" y="2168481"/>
                      <a:ext cx="341760" cy="276999"/>
                    </a:xfrm>
                    <a:prstGeom prst="rect">
                      <a:avLst/>
                    </a:prstGeom>
                    <a:solidFill>
                      <a:schemeClr val="bg1"/>
                    </a:solidFill>
                  </p:spPr>
                  <p:txBody>
                    <a:bodyPr wrap="none" rtlCol="0">
                      <a:spAutoFit/>
                    </a:bodyPr>
                    <a:lstStyle/>
                    <a:p>
                      <a:r>
                        <a:rPr lang="en-US" altLang="ja-JP" sz="1200" dirty="0"/>
                        <a:t>22</a:t>
                      </a:r>
                      <a:endParaRPr kumimoji="1" lang="ja-JP" altLang="en-US" sz="1200" dirty="0"/>
                    </a:p>
                  </p:txBody>
                </p:sp>
                <p:sp>
                  <p:nvSpPr>
                    <p:cNvPr id="42" name="テキスト ボックス 41">
                      <a:extLst>
                        <a:ext uri="{FF2B5EF4-FFF2-40B4-BE49-F238E27FC236}">
                          <a16:creationId xmlns:a16="http://schemas.microsoft.com/office/drawing/2014/main" id="{70483A0B-E1F6-7248-9F5A-E36CF8973C66}"/>
                        </a:ext>
                      </a:extLst>
                    </p:cNvPr>
                    <p:cNvSpPr txBox="1"/>
                    <p:nvPr/>
                  </p:nvSpPr>
                  <p:spPr>
                    <a:xfrm>
                      <a:off x="4433454" y="2612320"/>
                      <a:ext cx="341760" cy="276999"/>
                    </a:xfrm>
                    <a:prstGeom prst="rect">
                      <a:avLst/>
                    </a:prstGeom>
                    <a:solidFill>
                      <a:schemeClr val="bg1"/>
                    </a:solidFill>
                  </p:spPr>
                  <p:txBody>
                    <a:bodyPr wrap="none" rtlCol="0">
                      <a:spAutoFit/>
                    </a:bodyPr>
                    <a:lstStyle/>
                    <a:p>
                      <a:r>
                        <a:rPr lang="en-US" altLang="ja-JP" sz="1200" dirty="0"/>
                        <a:t>23</a:t>
                      </a:r>
                      <a:endParaRPr kumimoji="1" lang="ja-JP" altLang="en-US" sz="1200" dirty="0"/>
                    </a:p>
                  </p:txBody>
                </p:sp>
                <p:sp>
                  <p:nvSpPr>
                    <p:cNvPr id="43" name="テキスト ボックス 42">
                      <a:extLst>
                        <a:ext uri="{FF2B5EF4-FFF2-40B4-BE49-F238E27FC236}">
                          <a16:creationId xmlns:a16="http://schemas.microsoft.com/office/drawing/2014/main" id="{00C33BD0-D524-8442-B472-8DDCA49B69A2}"/>
                        </a:ext>
                      </a:extLst>
                    </p:cNvPr>
                    <p:cNvSpPr txBox="1"/>
                    <p:nvPr/>
                  </p:nvSpPr>
                  <p:spPr>
                    <a:xfrm>
                      <a:off x="4433454" y="3079993"/>
                      <a:ext cx="341760" cy="276999"/>
                    </a:xfrm>
                    <a:prstGeom prst="rect">
                      <a:avLst/>
                    </a:prstGeom>
                    <a:solidFill>
                      <a:schemeClr val="bg1"/>
                    </a:solidFill>
                  </p:spPr>
                  <p:txBody>
                    <a:bodyPr wrap="none" rtlCol="0">
                      <a:spAutoFit/>
                    </a:bodyPr>
                    <a:lstStyle/>
                    <a:p>
                      <a:r>
                        <a:rPr lang="en-US" altLang="ja-JP" sz="1200" dirty="0"/>
                        <a:t>24</a:t>
                      </a:r>
                      <a:endParaRPr kumimoji="1" lang="ja-JP" altLang="en-US" sz="1200" dirty="0"/>
                    </a:p>
                  </p:txBody>
                </p:sp>
                <p:sp>
                  <p:nvSpPr>
                    <p:cNvPr id="44" name="テキスト ボックス 43">
                      <a:extLst>
                        <a:ext uri="{FF2B5EF4-FFF2-40B4-BE49-F238E27FC236}">
                          <a16:creationId xmlns:a16="http://schemas.microsoft.com/office/drawing/2014/main" id="{4DEC0245-E382-1C40-BD03-1EA23ACAC62D}"/>
                        </a:ext>
                      </a:extLst>
                    </p:cNvPr>
                    <p:cNvSpPr txBox="1"/>
                    <p:nvPr/>
                  </p:nvSpPr>
                  <p:spPr>
                    <a:xfrm>
                      <a:off x="4433454" y="3476500"/>
                      <a:ext cx="341760" cy="276999"/>
                    </a:xfrm>
                    <a:prstGeom prst="rect">
                      <a:avLst/>
                    </a:prstGeom>
                    <a:solidFill>
                      <a:schemeClr val="bg1"/>
                    </a:solidFill>
                  </p:spPr>
                  <p:txBody>
                    <a:bodyPr wrap="none" rtlCol="0">
                      <a:spAutoFit/>
                    </a:bodyPr>
                    <a:lstStyle/>
                    <a:p>
                      <a:r>
                        <a:rPr lang="en-US" altLang="ja-JP" sz="1200" dirty="0"/>
                        <a:t>25</a:t>
                      </a:r>
                      <a:endParaRPr kumimoji="1" lang="ja-JP" altLang="en-US" sz="1200" dirty="0"/>
                    </a:p>
                  </p:txBody>
                </p:sp>
                <p:sp>
                  <p:nvSpPr>
                    <p:cNvPr id="45" name="テキスト ボックス 44">
                      <a:extLst>
                        <a:ext uri="{FF2B5EF4-FFF2-40B4-BE49-F238E27FC236}">
                          <a16:creationId xmlns:a16="http://schemas.microsoft.com/office/drawing/2014/main" id="{1F6496A6-AC92-7443-B3E9-221F43531F33}"/>
                        </a:ext>
                      </a:extLst>
                    </p:cNvPr>
                    <p:cNvSpPr txBox="1"/>
                    <p:nvPr/>
                  </p:nvSpPr>
                  <p:spPr>
                    <a:xfrm>
                      <a:off x="4427984" y="3944089"/>
                      <a:ext cx="341760" cy="276999"/>
                    </a:xfrm>
                    <a:prstGeom prst="rect">
                      <a:avLst/>
                    </a:prstGeom>
                    <a:solidFill>
                      <a:schemeClr val="bg1"/>
                    </a:solidFill>
                  </p:spPr>
                  <p:txBody>
                    <a:bodyPr wrap="none" rtlCol="0">
                      <a:spAutoFit/>
                    </a:bodyPr>
                    <a:lstStyle/>
                    <a:p>
                      <a:r>
                        <a:rPr lang="en-US" altLang="ja-JP" sz="1200" dirty="0"/>
                        <a:t>26</a:t>
                      </a:r>
                      <a:endParaRPr kumimoji="1" lang="ja-JP" altLang="en-US" sz="1200" dirty="0"/>
                    </a:p>
                  </p:txBody>
                </p:sp>
                <p:grpSp>
                  <p:nvGrpSpPr>
                    <p:cNvPr id="46" name="グループ化 36">
                      <a:extLst>
                        <a:ext uri="{FF2B5EF4-FFF2-40B4-BE49-F238E27FC236}">
                          <a16:creationId xmlns:a16="http://schemas.microsoft.com/office/drawing/2014/main" id="{36B653E0-77A8-9F42-8924-4FFF5434D39B}"/>
                        </a:ext>
                      </a:extLst>
                    </p:cNvPr>
                    <p:cNvGrpSpPr/>
                    <p:nvPr/>
                  </p:nvGrpSpPr>
                  <p:grpSpPr>
                    <a:xfrm>
                      <a:off x="3970489" y="908720"/>
                      <a:ext cx="5066007" cy="3791550"/>
                      <a:chOff x="3970489" y="908720"/>
                      <a:chExt cx="5066007" cy="3791550"/>
                    </a:xfrm>
                  </p:grpSpPr>
                  <p:pic>
                    <p:nvPicPr>
                      <p:cNvPr id="47" name="図 46" descr="grb090423_SED2.jpg">
                        <a:extLst>
                          <a:ext uri="{FF2B5EF4-FFF2-40B4-BE49-F238E27FC236}">
                            <a16:creationId xmlns:a16="http://schemas.microsoft.com/office/drawing/2014/main" id="{37C8DC03-8F6F-6148-9AD3-C56D260C9824}"/>
                          </a:ext>
                        </a:extLst>
                      </p:cNvPr>
                      <p:cNvPicPr>
                        <a:picLocks noChangeAspect="1"/>
                      </p:cNvPicPr>
                      <p:nvPr/>
                    </p:nvPicPr>
                    <p:blipFill>
                      <a:blip r:embed="rId3" cstate="print"/>
                      <a:srcRect l="6791" r="5691"/>
                      <a:stretch>
                        <a:fillRect/>
                      </a:stretch>
                    </p:blipFill>
                    <p:spPr>
                      <a:xfrm>
                        <a:off x="4716016" y="908720"/>
                        <a:ext cx="4320480" cy="3456384"/>
                      </a:xfrm>
                      <a:prstGeom prst="rect">
                        <a:avLst/>
                      </a:prstGeom>
                    </p:spPr>
                  </p:pic>
                  <p:sp>
                    <p:nvSpPr>
                      <p:cNvPr id="48" name="テキスト ボックス 47">
                        <a:extLst>
                          <a:ext uri="{FF2B5EF4-FFF2-40B4-BE49-F238E27FC236}">
                            <a16:creationId xmlns:a16="http://schemas.microsoft.com/office/drawing/2014/main" id="{23331A56-5149-0F44-B622-1EAC0706FB4A}"/>
                          </a:ext>
                        </a:extLst>
                      </p:cNvPr>
                      <p:cNvSpPr txBox="1"/>
                      <p:nvPr/>
                    </p:nvSpPr>
                    <p:spPr>
                      <a:xfrm>
                        <a:off x="3970489" y="4361716"/>
                        <a:ext cx="1862433" cy="338554"/>
                      </a:xfrm>
                      <a:prstGeom prst="rect">
                        <a:avLst/>
                      </a:prstGeom>
                      <a:solidFill>
                        <a:schemeClr val="bg1"/>
                      </a:solidFill>
                    </p:spPr>
                    <p:txBody>
                      <a:bodyPr wrap="none" rtlCol="0">
                        <a:spAutoFit/>
                      </a:bodyPr>
                      <a:lstStyle/>
                      <a:p>
                        <a:r>
                          <a:rPr kumimoji="1" lang="en-US" altLang="ja-JP" sz="1600" dirty="0"/>
                          <a:t>Greiner et al. </a:t>
                        </a:r>
                        <a:r>
                          <a:rPr lang="en-US" altLang="ja-JP" sz="1600" dirty="0"/>
                          <a:t>(</a:t>
                        </a:r>
                        <a:r>
                          <a:rPr kumimoji="1" lang="en-US" altLang="ja-JP" sz="1600" dirty="0"/>
                          <a:t>2009)</a:t>
                        </a:r>
                        <a:endParaRPr kumimoji="1" lang="ja-JP" altLang="en-US" sz="1600" dirty="0"/>
                      </a:p>
                    </p:txBody>
                  </p:sp>
                  <p:sp>
                    <p:nvSpPr>
                      <p:cNvPr id="49" name="テキスト ボックス 48">
                        <a:extLst>
                          <a:ext uri="{FF2B5EF4-FFF2-40B4-BE49-F238E27FC236}">
                            <a16:creationId xmlns:a16="http://schemas.microsoft.com/office/drawing/2014/main" id="{8D40F12B-485E-2747-BA45-01E82BC431E2}"/>
                          </a:ext>
                        </a:extLst>
                      </p:cNvPr>
                      <p:cNvSpPr txBox="1"/>
                      <p:nvPr/>
                    </p:nvSpPr>
                    <p:spPr>
                      <a:xfrm>
                        <a:off x="4811774" y="4100738"/>
                        <a:ext cx="420308" cy="276999"/>
                      </a:xfrm>
                      <a:prstGeom prst="rect">
                        <a:avLst/>
                      </a:prstGeom>
                      <a:solidFill>
                        <a:schemeClr val="bg1"/>
                      </a:solidFill>
                    </p:spPr>
                    <p:txBody>
                      <a:bodyPr wrap="none" rtlCol="0">
                        <a:spAutoFit/>
                      </a:bodyPr>
                      <a:lstStyle/>
                      <a:p>
                        <a:r>
                          <a:rPr kumimoji="1" lang="en-US" altLang="ja-JP" sz="1200" dirty="0"/>
                          <a:t>400</a:t>
                        </a:r>
                        <a:endParaRPr kumimoji="1" lang="ja-JP" altLang="en-US" sz="1200" dirty="0"/>
                      </a:p>
                    </p:txBody>
                  </p:sp>
                  <p:sp>
                    <p:nvSpPr>
                      <p:cNvPr id="50" name="テキスト ボックス 49">
                        <a:extLst>
                          <a:ext uri="{FF2B5EF4-FFF2-40B4-BE49-F238E27FC236}">
                            <a16:creationId xmlns:a16="http://schemas.microsoft.com/office/drawing/2014/main" id="{F64BB343-ADA6-F14C-801C-A134A58DE087}"/>
                          </a:ext>
                        </a:extLst>
                      </p:cNvPr>
                      <p:cNvSpPr txBox="1"/>
                      <p:nvPr/>
                    </p:nvSpPr>
                    <p:spPr>
                      <a:xfrm>
                        <a:off x="5663860" y="4100822"/>
                        <a:ext cx="420308" cy="276999"/>
                      </a:xfrm>
                      <a:prstGeom prst="rect">
                        <a:avLst/>
                      </a:prstGeom>
                      <a:solidFill>
                        <a:schemeClr val="bg1"/>
                      </a:solidFill>
                    </p:spPr>
                    <p:txBody>
                      <a:bodyPr wrap="none" rtlCol="0">
                        <a:spAutoFit/>
                      </a:bodyPr>
                      <a:lstStyle/>
                      <a:p>
                        <a:r>
                          <a:rPr lang="en-US" altLang="ja-JP" sz="1200" dirty="0"/>
                          <a:t>6</a:t>
                        </a:r>
                        <a:r>
                          <a:rPr kumimoji="1" lang="en-US" altLang="ja-JP" sz="1200" dirty="0"/>
                          <a:t>00</a:t>
                        </a:r>
                        <a:endParaRPr kumimoji="1" lang="ja-JP" altLang="en-US" sz="1200" dirty="0"/>
                      </a:p>
                    </p:txBody>
                  </p:sp>
                  <p:sp>
                    <p:nvSpPr>
                      <p:cNvPr id="51" name="テキスト ボックス 50">
                        <a:extLst>
                          <a:ext uri="{FF2B5EF4-FFF2-40B4-BE49-F238E27FC236}">
                            <a16:creationId xmlns:a16="http://schemas.microsoft.com/office/drawing/2014/main" id="{FD68B2D6-E152-0E4C-8FC9-789FCE301552}"/>
                          </a:ext>
                        </a:extLst>
                      </p:cNvPr>
                      <p:cNvSpPr txBox="1"/>
                      <p:nvPr/>
                    </p:nvSpPr>
                    <p:spPr>
                      <a:xfrm>
                        <a:off x="6288182" y="4100738"/>
                        <a:ext cx="420308" cy="276999"/>
                      </a:xfrm>
                      <a:prstGeom prst="rect">
                        <a:avLst/>
                      </a:prstGeom>
                      <a:solidFill>
                        <a:schemeClr val="bg1"/>
                      </a:solidFill>
                    </p:spPr>
                    <p:txBody>
                      <a:bodyPr wrap="none" rtlCol="0">
                        <a:spAutoFit/>
                      </a:bodyPr>
                      <a:lstStyle/>
                      <a:p>
                        <a:r>
                          <a:rPr lang="en-US" altLang="ja-JP" sz="1200" dirty="0"/>
                          <a:t>8</a:t>
                        </a:r>
                        <a:r>
                          <a:rPr kumimoji="1" lang="en-US" altLang="ja-JP" sz="1200" dirty="0"/>
                          <a:t>00</a:t>
                        </a:r>
                        <a:endParaRPr kumimoji="1" lang="ja-JP" altLang="en-US" sz="1200" dirty="0"/>
                      </a:p>
                    </p:txBody>
                  </p:sp>
                  <p:sp>
                    <p:nvSpPr>
                      <p:cNvPr id="52" name="テキスト ボックス 51">
                        <a:extLst>
                          <a:ext uri="{FF2B5EF4-FFF2-40B4-BE49-F238E27FC236}">
                            <a16:creationId xmlns:a16="http://schemas.microsoft.com/office/drawing/2014/main" id="{DDC35E6D-5F64-7741-894B-CD22E919DFE1}"/>
                          </a:ext>
                        </a:extLst>
                      </p:cNvPr>
                      <p:cNvSpPr txBox="1"/>
                      <p:nvPr/>
                    </p:nvSpPr>
                    <p:spPr>
                      <a:xfrm>
                        <a:off x="6684740" y="4100738"/>
                        <a:ext cx="569387" cy="276999"/>
                      </a:xfrm>
                      <a:prstGeom prst="rect">
                        <a:avLst/>
                      </a:prstGeom>
                      <a:solidFill>
                        <a:schemeClr val="bg1"/>
                      </a:solidFill>
                    </p:spPr>
                    <p:txBody>
                      <a:bodyPr wrap="none" rtlCol="0">
                        <a:spAutoFit/>
                      </a:bodyPr>
                      <a:lstStyle/>
                      <a:p>
                        <a:r>
                          <a:rPr lang="en-US" altLang="ja-JP" sz="1200" dirty="0"/>
                          <a:t>  1</a:t>
                        </a:r>
                        <a:r>
                          <a:rPr kumimoji="1" lang="en-US" altLang="ja-JP" sz="1200" dirty="0"/>
                          <a:t>000</a:t>
                        </a:r>
                        <a:endParaRPr kumimoji="1" lang="ja-JP" altLang="en-US" sz="1200" dirty="0"/>
                      </a:p>
                    </p:txBody>
                  </p:sp>
                  <p:sp>
                    <p:nvSpPr>
                      <p:cNvPr id="53" name="テキスト ボックス 52">
                        <a:extLst>
                          <a:ext uri="{FF2B5EF4-FFF2-40B4-BE49-F238E27FC236}">
                            <a16:creationId xmlns:a16="http://schemas.microsoft.com/office/drawing/2014/main" id="{E598D4D5-CAD5-4747-897D-BE05DB69517B}"/>
                          </a:ext>
                        </a:extLst>
                      </p:cNvPr>
                      <p:cNvSpPr txBox="1"/>
                      <p:nvPr/>
                    </p:nvSpPr>
                    <p:spPr>
                      <a:xfrm>
                        <a:off x="8244273" y="4100822"/>
                        <a:ext cx="498855" cy="276999"/>
                      </a:xfrm>
                      <a:prstGeom prst="rect">
                        <a:avLst/>
                      </a:prstGeom>
                      <a:solidFill>
                        <a:schemeClr val="bg1"/>
                      </a:solidFill>
                    </p:spPr>
                    <p:txBody>
                      <a:bodyPr wrap="none" rtlCol="0">
                        <a:spAutoFit/>
                      </a:bodyPr>
                      <a:lstStyle/>
                      <a:p>
                        <a:r>
                          <a:rPr lang="en-US" altLang="ja-JP" sz="1200" dirty="0"/>
                          <a:t>20</a:t>
                        </a:r>
                        <a:r>
                          <a:rPr kumimoji="1" lang="en-US" altLang="ja-JP" sz="1200" dirty="0"/>
                          <a:t>00</a:t>
                        </a:r>
                        <a:endParaRPr kumimoji="1" lang="ja-JP" altLang="en-US" sz="1200" dirty="0"/>
                      </a:p>
                    </p:txBody>
                  </p:sp>
                </p:grpSp>
              </p:grpSp>
              <p:sp>
                <p:nvSpPr>
                  <p:cNvPr id="36" name="テキスト ボックス 35">
                    <a:extLst>
                      <a:ext uri="{FF2B5EF4-FFF2-40B4-BE49-F238E27FC236}">
                        <a16:creationId xmlns:a16="http://schemas.microsoft.com/office/drawing/2014/main" id="{3BAA0264-4BB4-7C40-BF9C-D21BB86C9CBF}"/>
                      </a:ext>
                    </a:extLst>
                  </p:cNvPr>
                  <p:cNvSpPr txBox="1"/>
                  <p:nvPr/>
                </p:nvSpPr>
                <p:spPr>
                  <a:xfrm>
                    <a:off x="6300192" y="4345359"/>
                    <a:ext cx="1482329" cy="307777"/>
                  </a:xfrm>
                  <a:prstGeom prst="rect">
                    <a:avLst/>
                  </a:prstGeom>
                  <a:noFill/>
                </p:spPr>
                <p:txBody>
                  <a:bodyPr wrap="none" rtlCol="0">
                    <a:spAutoFit/>
                  </a:bodyPr>
                  <a:lstStyle/>
                  <a:p>
                    <a:r>
                      <a:rPr lang="en-US" altLang="ja-JP" sz="1400" dirty="0"/>
                      <a:t>Wavelength</a:t>
                    </a:r>
                    <a:r>
                      <a:rPr lang="ja-JP" altLang="en-US" sz="1400" dirty="0"/>
                      <a:t> </a:t>
                    </a:r>
                    <a:r>
                      <a:rPr lang="en-US" altLang="ja-JP" sz="1400" dirty="0"/>
                      <a:t>(nm)</a:t>
                    </a:r>
                    <a:endParaRPr kumimoji="1" lang="ja-JP" altLang="en-US" sz="1400" dirty="0"/>
                  </a:p>
                </p:txBody>
              </p:sp>
              <p:sp>
                <p:nvSpPr>
                  <p:cNvPr id="37" name="テキスト ボックス 36">
                    <a:extLst>
                      <a:ext uri="{FF2B5EF4-FFF2-40B4-BE49-F238E27FC236}">
                        <a16:creationId xmlns:a16="http://schemas.microsoft.com/office/drawing/2014/main" id="{0C8AE1D6-5639-C04C-8E82-3F91E7564D4A}"/>
                      </a:ext>
                    </a:extLst>
                  </p:cNvPr>
                  <p:cNvSpPr txBox="1"/>
                  <p:nvPr/>
                </p:nvSpPr>
                <p:spPr>
                  <a:xfrm rot="16200000">
                    <a:off x="3904298" y="2335489"/>
                    <a:ext cx="986167" cy="307777"/>
                  </a:xfrm>
                  <a:prstGeom prst="rect">
                    <a:avLst/>
                  </a:prstGeom>
                  <a:noFill/>
                </p:spPr>
                <p:txBody>
                  <a:bodyPr wrap="none" rtlCol="0">
                    <a:spAutoFit/>
                  </a:bodyPr>
                  <a:lstStyle/>
                  <a:p>
                    <a:r>
                      <a:rPr lang="en-US" altLang="ja-JP" sz="1400" dirty="0"/>
                      <a:t>Magnitude</a:t>
                    </a:r>
                    <a:endParaRPr kumimoji="1" lang="ja-JP" altLang="en-US" sz="1400" dirty="0"/>
                  </a:p>
                </p:txBody>
              </p:sp>
            </p:grpSp>
            <p:sp>
              <p:nvSpPr>
                <p:cNvPr id="31" name="テキスト ボックス 30">
                  <a:extLst>
                    <a:ext uri="{FF2B5EF4-FFF2-40B4-BE49-F238E27FC236}">
                      <a16:creationId xmlns:a16="http://schemas.microsoft.com/office/drawing/2014/main" id="{D69E16F2-BBEB-C644-AAC1-BA38EE289E3F}"/>
                    </a:ext>
                  </a:extLst>
                </p:cNvPr>
                <p:cNvSpPr txBox="1"/>
                <p:nvPr/>
              </p:nvSpPr>
              <p:spPr>
                <a:xfrm>
                  <a:off x="5391384" y="418312"/>
                  <a:ext cx="818429" cy="338554"/>
                </a:xfrm>
                <a:prstGeom prst="rect">
                  <a:avLst/>
                </a:prstGeom>
                <a:noFill/>
              </p:spPr>
              <p:txBody>
                <a:bodyPr wrap="none" rtlCol="0">
                  <a:spAutoFit/>
                </a:bodyPr>
                <a:lstStyle/>
                <a:p>
                  <a:r>
                    <a:rPr lang="en-US" altLang="ja-JP" sz="1600" dirty="0"/>
                    <a:t>Optical </a:t>
                  </a:r>
                  <a:endParaRPr kumimoji="1" lang="ja-JP" altLang="en-US" sz="1600" dirty="0"/>
                </a:p>
              </p:txBody>
            </p:sp>
            <p:sp>
              <p:nvSpPr>
                <p:cNvPr id="32" name="テキスト ボックス 31">
                  <a:extLst>
                    <a:ext uri="{FF2B5EF4-FFF2-40B4-BE49-F238E27FC236}">
                      <a16:creationId xmlns:a16="http://schemas.microsoft.com/office/drawing/2014/main" id="{02F246CD-E168-004C-8E09-6D4740F2503E}"/>
                    </a:ext>
                  </a:extLst>
                </p:cNvPr>
                <p:cNvSpPr txBox="1"/>
                <p:nvPr/>
              </p:nvSpPr>
              <p:spPr>
                <a:xfrm>
                  <a:off x="7758238" y="443482"/>
                  <a:ext cx="481222" cy="338554"/>
                </a:xfrm>
                <a:prstGeom prst="rect">
                  <a:avLst/>
                </a:prstGeom>
                <a:noFill/>
              </p:spPr>
              <p:txBody>
                <a:bodyPr wrap="none" rtlCol="0">
                  <a:spAutoFit/>
                </a:bodyPr>
                <a:lstStyle/>
                <a:p>
                  <a:r>
                    <a:rPr kumimoji="1" lang="en-US" altLang="ja-JP" sz="1600" dirty="0"/>
                    <a:t>NIR</a:t>
                  </a:r>
                  <a:endParaRPr kumimoji="1" lang="ja-JP" altLang="en-US" sz="1600" dirty="0"/>
                </a:p>
              </p:txBody>
            </p:sp>
            <p:sp>
              <p:nvSpPr>
                <p:cNvPr id="33" name="左右矢印 32">
                  <a:extLst>
                    <a:ext uri="{FF2B5EF4-FFF2-40B4-BE49-F238E27FC236}">
                      <a16:creationId xmlns:a16="http://schemas.microsoft.com/office/drawing/2014/main" id="{0366805E-D07E-A144-BB2F-4681DD55A866}"/>
                    </a:ext>
                  </a:extLst>
                </p:cNvPr>
                <p:cNvSpPr/>
                <p:nvPr/>
              </p:nvSpPr>
              <p:spPr>
                <a:xfrm>
                  <a:off x="4795560" y="706344"/>
                  <a:ext cx="2304256" cy="216024"/>
                </a:xfrm>
                <a:prstGeom prst="left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左右矢印 33">
                  <a:extLst>
                    <a:ext uri="{FF2B5EF4-FFF2-40B4-BE49-F238E27FC236}">
                      <a16:creationId xmlns:a16="http://schemas.microsoft.com/office/drawing/2014/main" id="{DB0A499D-ED3C-0344-A298-E229EB1C0506}"/>
                    </a:ext>
                  </a:extLst>
                </p:cNvPr>
                <p:cNvSpPr/>
                <p:nvPr/>
              </p:nvSpPr>
              <p:spPr>
                <a:xfrm>
                  <a:off x="7177936" y="706344"/>
                  <a:ext cx="1728192" cy="216024"/>
                </a:xfrm>
                <a:prstGeom prst="lef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sp>
            <p:nvSpPr>
              <p:cNvPr id="28" name="テキスト ボックス 27">
                <a:extLst>
                  <a:ext uri="{FF2B5EF4-FFF2-40B4-BE49-F238E27FC236}">
                    <a16:creationId xmlns:a16="http://schemas.microsoft.com/office/drawing/2014/main" id="{F9A2B924-A4E4-0A4A-A2C9-7FB2F3919033}"/>
                  </a:ext>
                </a:extLst>
              </p:cNvPr>
              <p:cNvSpPr txBox="1"/>
              <p:nvPr/>
            </p:nvSpPr>
            <p:spPr>
              <a:xfrm>
                <a:off x="4852482" y="2052137"/>
                <a:ext cx="2208258" cy="584775"/>
              </a:xfrm>
              <a:prstGeom prst="rect">
                <a:avLst/>
              </a:prstGeom>
              <a:noFill/>
              <a:ln w="28575">
                <a:solidFill>
                  <a:srgbClr val="FF0000"/>
                </a:solidFill>
              </a:ln>
            </p:spPr>
            <p:txBody>
              <a:bodyPr wrap="square" rtlCol="0">
                <a:spAutoFit/>
              </a:bodyPr>
              <a:lstStyle/>
              <a:p>
                <a:pPr algn="ctr"/>
                <a:r>
                  <a:rPr kumimoji="1" lang="en-US" altLang="ja-JP" sz="1600" dirty="0"/>
                  <a:t>Lyα absorption edge</a:t>
                </a:r>
              </a:p>
              <a:p>
                <a:pPr algn="ctr"/>
                <a:r>
                  <a:rPr lang="en-US" altLang="ja-JP" sz="1600" dirty="0"/>
                  <a:t>(121.6 nm @ z=8.3)</a:t>
                </a:r>
                <a:endParaRPr kumimoji="1" lang="ja-JP" altLang="en-US" sz="1600" dirty="0"/>
              </a:p>
            </p:txBody>
          </p:sp>
          <p:cxnSp>
            <p:nvCxnSpPr>
              <p:cNvPr id="29" name="直線コネクタ 28">
                <a:extLst>
                  <a:ext uri="{FF2B5EF4-FFF2-40B4-BE49-F238E27FC236}">
                    <a16:creationId xmlns:a16="http://schemas.microsoft.com/office/drawing/2014/main" id="{DE8521C3-7A02-CD4C-AEC5-E5D2EDF3B8BE}"/>
                  </a:ext>
                </a:extLst>
              </p:cNvPr>
              <p:cNvCxnSpPr/>
              <p:nvPr/>
            </p:nvCxnSpPr>
            <p:spPr>
              <a:xfrm rot="5400000">
                <a:off x="5931444" y="3176972"/>
                <a:ext cx="2376264" cy="0"/>
              </a:xfrm>
              <a:prstGeom prst="line">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grpSp>
        <p:sp>
          <p:nvSpPr>
            <p:cNvPr id="6" name="テキスト ボックス 5">
              <a:extLst>
                <a:ext uri="{FF2B5EF4-FFF2-40B4-BE49-F238E27FC236}">
                  <a16:creationId xmlns:a16="http://schemas.microsoft.com/office/drawing/2014/main" id="{8C2040CC-CA90-5C45-A0DC-37C2221FC4DC}"/>
                </a:ext>
              </a:extLst>
            </p:cNvPr>
            <p:cNvSpPr txBox="1"/>
            <p:nvPr/>
          </p:nvSpPr>
          <p:spPr>
            <a:xfrm>
              <a:off x="5051168" y="238030"/>
              <a:ext cx="3553280" cy="400110"/>
            </a:xfrm>
            <a:prstGeom prst="rect">
              <a:avLst/>
            </a:prstGeom>
            <a:noFill/>
          </p:spPr>
          <p:txBody>
            <a:bodyPr wrap="none" rtlCol="0">
              <a:spAutoFit/>
            </a:bodyPr>
            <a:lstStyle/>
            <a:p>
              <a:r>
                <a:rPr kumimoji="1" lang="en-US" altLang="ja-JP" sz="2000" dirty="0"/>
                <a:t>Photometric Redshift by GROND</a:t>
              </a:r>
              <a:endParaRPr kumimoji="1" lang="ja-JP" altLang="en-US" sz="2000" dirty="0"/>
            </a:p>
          </p:txBody>
        </p:sp>
        <p:sp>
          <p:nvSpPr>
            <p:cNvPr id="7" name="正方形/長方形 6">
              <a:extLst>
                <a:ext uri="{FF2B5EF4-FFF2-40B4-BE49-F238E27FC236}">
                  <a16:creationId xmlns:a16="http://schemas.microsoft.com/office/drawing/2014/main" id="{26BAF5FE-3D75-5642-8E55-81C181709685}"/>
                </a:ext>
              </a:extLst>
            </p:cNvPr>
            <p:cNvSpPr/>
            <p:nvPr/>
          </p:nvSpPr>
          <p:spPr>
            <a:xfrm>
              <a:off x="8604448" y="1988840"/>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E65730E-5B97-0D4C-B882-A611B86A48D2}"/>
                </a:ext>
              </a:extLst>
            </p:cNvPr>
            <p:cNvSpPr/>
            <p:nvPr/>
          </p:nvSpPr>
          <p:spPr>
            <a:xfrm>
              <a:off x="8028384" y="2141240"/>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3FBD24A-97A6-E94A-8286-F35E9B8E442A}"/>
                </a:ext>
              </a:extLst>
            </p:cNvPr>
            <p:cNvSpPr/>
            <p:nvPr/>
          </p:nvSpPr>
          <p:spPr>
            <a:xfrm>
              <a:off x="7420788" y="2309406"/>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A16BFD3-FD9B-8B43-9FD3-A9A9CDF8E26D}"/>
                </a:ext>
              </a:extLst>
            </p:cNvPr>
            <p:cNvSpPr/>
            <p:nvPr/>
          </p:nvSpPr>
          <p:spPr>
            <a:xfrm>
              <a:off x="6723296" y="3372758"/>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D60D1AE-92ED-6946-8D40-F9D4780BA203}"/>
                </a:ext>
              </a:extLst>
            </p:cNvPr>
            <p:cNvSpPr/>
            <p:nvPr/>
          </p:nvSpPr>
          <p:spPr>
            <a:xfrm>
              <a:off x="6372200" y="3462094"/>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65E1DDC-1231-EB43-B69A-B464F8D71597}"/>
                </a:ext>
              </a:extLst>
            </p:cNvPr>
            <p:cNvSpPr/>
            <p:nvPr/>
          </p:nvSpPr>
          <p:spPr>
            <a:xfrm>
              <a:off x="5940152" y="3836338"/>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13041E0-7D46-A947-8155-449478B12B63}"/>
                </a:ext>
              </a:extLst>
            </p:cNvPr>
            <p:cNvSpPr/>
            <p:nvPr/>
          </p:nvSpPr>
          <p:spPr>
            <a:xfrm>
              <a:off x="5276314" y="3736482"/>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E8F2E707-5E36-AF46-8787-027B1174AB09}"/>
                </a:ext>
              </a:extLst>
            </p:cNvPr>
            <p:cNvCxnSpPr/>
            <p:nvPr/>
          </p:nvCxnSpPr>
          <p:spPr>
            <a:xfrm rot="5400000">
              <a:off x="6604784" y="3528296"/>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E67A607E-244E-7E4D-AEFD-C794CD8B767B}"/>
                </a:ext>
              </a:extLst>
            </p:cNvPr>
            <p:cNvCxnSpPr/>
            <p:nvPr/>
          </p:nvCxnSpPr>
          <p:spPr>
            <a:xfrm rot="5400000">
              <a:off x="6253688" y="3633398"/>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DDB0040-A346-4549-B8CC-CCC62BE0689D}"/>
                </a:ext>
              </a:extLst>
            </p:cNvPr>
            <p:cNvCxnSpPr/>
            <p:nvPr/>
          </p:nvCxnSpPr>
          <p:spPr>
            <a:xfrm rot="5400000">
              <a:off x="5835818" y="3979560"/>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CF9E41B2-2784-544B-A341-911CB1500ACB}"/>
                </a:ext>
              </a:extLst>
            </p:cNvPr>
            <p:cNvCxnSpPr/>
            <p:nvPr/>
          </p:nvCxnSpPr>
          <p:spPr>
            <a:xfrm rot="5400000">
              <a:off x="5164624" y="3900730"/>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0096A99-A1FB-EC49-BBF2-E51B342313C1}"/>
                </a:ext>
              </a:extLst>
            </p:cNvPr>
            <p:cNvCxnSpPr/>
            <p:nvPr/>
          </p:nvCxnSpPr>
          <p:spPr>
            <a:xfrm>
              <a:off x="4932040" y="3789040"/>
              <a:ext cx="72008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79558DF-69F0-C448-9A55-8BC7F796093A}"/>
                </a:ext>
              </a:extLst>
            </p:cNvPr>
            <p:cNvCxnSpPr/>
            <p:nvPr/>
          </p:nvCxnSpPr>
          <p:spPr>
            <a:xfrm>
              <a:off x="5652120" y="3861048"/>
              <a:ext cx="57606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D161941-D324-5341-99C5-7D19ABDFFC69}"/>
                </a:ext>
              </a:extLst>
            </p:cNvPr>
            <p:cNvCxnSpPr/>
            <p:nvPr/>
          </p:nvCxnSpPr>
          <p:spPr>
            <a:xfrm>
              <a:off x="6572458" y="3413234"/>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44689DC-C2CE-EB4E-B061-EFB3E7F376CC}"/>
                </a:ext>
              </a:extLst>
            </p:cNvPr>
            <p:cNvCxnSpPr/>
            <p:nvPr/>
          </p:nvCxnSpPr>
          <p:spPr>
            <a:xfrm>
              <a:off x="6243950" y="3501008"/>
              <a:ext cx="34427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EC7DB92-86A1-FE42-AC23-FB657D403321}"/>
                </a:ext>
              </a:extLst>
            </p:cNvPr>
            <p:cNvCxnSpPr/>
            <p:nvPr/>
          </p:nvCxnSpPr>
          <p:spPr>
            <a:xfrm>
              <a:off x="7236296" y="2333114"/>
              <a:ext cx="40733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0A08132-9801-2443-97B2-A8902F33C240}"/>
                </a:ext>
              </a:extLst>
            </p:cNvPr>
            <p:cNvCxnSpPr/>
            <p:nvPr/>
          </p:nvCxnSpPr>
          <p:spPr>
            <a:xfrm>
              <a:off x="7877546" y="2173332"/>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15C626C-8BC9-5145-9DF3-59365DA9D318}"/>
                </a:ext>
              </a:extLst>
            </p:cNvPr>
            <p:cNvCxnSpPr/>
            <p:nvPr/>
          </p:nvCxnSpPr>
          <p:spPr>
            <a:xfrm>
              <a:off x="8460432" y="2036138"/>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8D4DAC0-0EB3-C34F-9C3A-53251A981B47}"/>
                </a:ext>
              </a:extLst>
            </p:cNvPr>
            <p:cNvCxnSpPr/>
            <p:nvPr/>
          </p:nvCxnSpPr>
          <p:spPr>
            <a:xfrm rot="10800000" flipV="1">
              <a:off x="7299360" y="1988840"/>
              <a:ext cx="1593120" cy="344274"/>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3081B170-7918-2D40-9F0B-1144C4988644}"/>
                </a:ext>
              </a:extLst>
            </p:cNvPr>
            <p:cNvCxnSpPr/>
            <p:nvPr/>
          </p:nvCxnSpPr>
          <p:spPr>
            <a:xfrm rot="5400000">
              <a:off x="6436325" y="3133085"/>
              <a:ext cx="1656184" cy="87774"/>
            </a:xfrm>
            <a:prstGeom prst="line">
              <a:avLst/>
            </a:prstGeom>
          </p:spPr>
          <p:style>
            <a:lnRef idx="1">
              <a:schemeClr val="dk1"/>
            </a:lnRef>
            <a:fillRef idx="0">
              <a:schemeClr val="dk1"/>
            </a:fillRef>
            <a:effectRef idx="0">
              <a:schemeClr val="dk1"/>
            </a:effectRef>
            <a:fontRef idx="minor">
              <a:schemeClr val="tx1"/>
            </a:fontRef>
          </p:style>
        </p:cxnSp>
      </p:grpSp>
      <p:grpSp>
        <p:nvGrpSpPr>
          <p:cNvPr id="54" name="グループ化 53">
            <a:extLst>
              <a:ext uri="{FF2B5EF4-FFF2-40B4-BE49-F238E27FC236}">
                <a16:creationId xmlns:a16="http://schemas.microsoft.com/office/drawing/2014/main" id="{5B647348-E282-D790-C1C0-B2C6B5C95C47}"/>
              </a:ext>
            </a:extLst>
          </p:cNvPr>
          <p:cNvGrpSpPr/>
          <p:nvPr/>
        </p:nvGrpSpPr>
        <p:grpSpPr>
          <a:xfrm>
            <a:off x="469188" y="1500957"/>
            <a:ext cx="5130367" cy="4997993"/>
            <a:chOff x="1403649" y="1412776"/>
            <a:chExt cx="5449302" cy="5308699"/>
          </a:xfrm>
        </p:grpSpPr>
        <p:pic>
          <p:nvPicPr>
            <p:cNvPr id="57" name="図 56">
              <a:extLst>
                <a:ext uri="{FF2B5EF4-FFF2-40B4-BE49-F238E27FC236}">
                  <a16:creationId xmlns:a16="http://schemas.microsoft.com/office/drawing/2014/main" id="{E90A905F-D6B0-EB95-9F6A-540EA6B348B4}"/>
                </a:ext>
              </a:extLst>
            </p:cNvPr>
            <p:cNvPicPr/>
            <p:nvPr/>
          </p:nvPicPr>
          <p:blipFill rotWithShape="1">
            <a:blip r:embed="rId4">
              <a:extLst>
                <a:ext uri="{28A0092B-C50C-407E-A947-70E740481C1C}">
                  <a14:useLocalDpi xmlns:a14="http://schemas.microsoft.com/office/drawing/2010/main" val="0"/>
                </a:ext>
              </a:extLst>
            </a:blip>
            <a:srcRect l="22084" t="10854" r="21146" b="11003"/>
            <a:stretch/>
          </p:blipFill>
          <p:spPr>
            <a:xfrm>
              <a:off x="1403649" y="1412776"/>
              <a:ext cx="5449302" cy="5308699"/>
            </a:xfrm>
            <a:prstGeom prst="rect">
              <a:avLst/>
            </a:prstGeom>
          </p:spPr>
        </p:pic>
        <p:cxnSp>
          <p:nvCxnSpPr>
            <p:cNvPr id="58" name="直線コネクタ 57">
              <a:extLst>
                <a:ext uri="{FF2B5EF4-FFF2-40B4-BE49-F238E27FC236}">
                  <a16:creationId xmlns:a16="http://schemas.microsoft.com/office/drawing/2014/main" id="{934321DE-3AB0-B86F-8DFC-2381438A122A}"/>
                </a:ext>
              </a:extLst>
            </p:cNvPr>
            <p:cNvCxnSpPr>
              <a:cxnSpLocks/>
            </p:cNvCxnSpPr>
            <p:nvPr/>
          </p:nvCxnSpPr>
          <p:spPr>
            <a:xfrm flipV="1">
              <a:off x="3724233" y="3460541"/>
              <a:ext cx="0" cy="27798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F24A6D2-6129-93B3-1410-187A4F09A2E5}"/>
                </a:ext>
              </a:extLst>
            </p:cNvPr>
            <p:cNvCxnSpPr>
              <a:cxnSpLocks/>
            </p:cNvCxnSpPr>
            <p:nvPr/>
          </p:nvCxnSpPr>
          <p:spPr>
            <a:xfrm flipH="1">
              <a:off x="1939504" y="3460541"/>
              <a:ext cx="17847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A800194F-B892-261A-1873-5A2F0059F68F}"/>
                </a:ext>
              </a:extLst>
            </p:cNvPr>
            <p:cNvSpPr txBox="1"/>
            <p:nvPr/>
          </p:nvSpPr>
          <p:spPr>
            <a:xfrm>
              <a:off x="2496614" y="5625366"/>
              <a:ext cx="1154741" cy="490365"/>
            </a:xfrm>
            <a:prstGeom prst="rect">
              <a:avLst/>
            </a:prstGeom>
            <a:noFill/>
          </p:spPr>
          <p:txBody>
            <a:bodyPr wrap="none" rtlCol="0">
              <a:spAutoFit/>
            </a:bodyPr>
            <a:lstStyle/>
            <a:p>
              <a:r>
                <a:rPr lang="en-US" altLang="ja-JP" sz="2400" dirty="0"/>
                <a:t>1 hour</a:t>
              </a:r>
              <a:endParaRPr lang="ja-JP" altLang="en-US" sz="2400" dirty="0"/>
            </a:p>
          </p:txBody>
        </p:sp>
      </p:grpSp>
      <p:sp>
        <p:nvSpPr>
          <p:cNvPr id="61" name="テキスト ボックス 60">
            <a:extLst>
              <a:ext uri="{FF2B5EF4-FFF2-40B4-BE49-F238E27FC236}">
                <a16:creationId xmlns:a16="http://schemas.microsoft.com/office/drawing/2014/main" id="{B8BA953C-B8D4-9347-6FAE-F08A84336A86}"/>
              </a:ext>
            </a:extLst>
          </p:cNvPr>
          <p:cNvSpPr txBox="1"/>
          <p:nvPr/>
        </p:nvSpPr>
        <p:spPr>
          <a:xfrm>
            <a:off x="3283270" y="1818582"/>
            <a:ext cx="2021707" cy="646331"/>
          </a:xfrm>
          <a:prstGeom prst="rect">
            <a:avLst/>
          </a:prstGeom>
          <a:noFill/>
        </p:spPr>
        <p:txBody>
          <a:bodyPr wrap="none" rtlCol="0">
            <a:spAutoFit/>
          </a:bodyPr>
          <a:lstStyle/>
          <a:p>
            <a:r>
              <a:rPr lang="en-US" altLang="ja-JP" dirty="0"/>
              <a:t>Gray: Long GRB</a:t>
            </a:r>
          </a:p>
          <a:p>
            <a:r>
              <a:rPr lang="en-US" altLang="ja-JP" dirty="0"/>
              <a:t>Black: Short GRB</a:t>
            </a:r>
            <a:endParaRPr lang="ja-JP" altLang="en-US"/>
          </a:p>
        </p:txBody>
      </p:sp>
      <p:sp>
        <p:nvSpPr>
          <p:cNvPr id="62" name="テキスト ボックス 61">
            <a:extLst>
              <a:ext uri="{FF2B5EF4-FFF2-40B4-BE49-F238E27FC236}">
                <a16:creationId xmlns:a16="http://schemas.microsoft.com/office/drawing/2014/main" id="{CEE45C41-E50D-2042-55A3-0C9DCF372D66}"/>
              </a:ext>
            </a:extLst>
          </p:cNvPr>
          <p:cNvSpPr txBox="1"/>
          <p:nvPr/>
        </p:nvSpPr>
        <p:spPr>
          <a:xfrm>
            <a:off x="877673" y="1160173"/>
            <a:ext cx="4690708" cy="400110"/>
          </a:xfrm>
          <a:prstGeom prst="rect">
            <a:avLst/>
          </a:prstGeom>
          <a:noFill/>
        </p:spPr>
        <p:txBody>
          <a:bodyPr wrap="none" rtlCol="0">
            <a:spAutoFit/>
          </a:bodyPr>
          <a:lstStyle/>
          <a:p>
            <a:r>
              <a:rPr lang="en-US" altLang="ja-JP" sz="2000" dirty="0"/>
              <a:t>Expected </a:t>
            </a:r>
            <a:r>
              <a:rPr lang="en-US" altLang="ja-JP" sz="2000" dirty="0" err="1"/>
              <a:t>Lightcurve</a:t>
            </a:r>
            <a:r>
              <a:rPr lang="en-US" altLang="ja-JP" sz="2000" dirty="0"/>
              <a:t> for GRBs @ z = 7</a:t>
            </a:r>
            <a:endParaRPr lang="ja-JP" altLang="en-US" sz="2000"/>
          </a:p>
        </p:txBody>
      </p:sp>
      <p:sp>
        <p:nvSpPr>
          <p:cNvPr id="63" name="テキスト ボックス 62">
            <a:extLst>
              <a:ext uri="{FF2B5EF4-FFF2-40B4-BE49-F238E27FC236}">
                <a16:creationId xmlns:a16="http://schemas.microsoft.com/office/drawing/2014/main" id="{CC3B29C6-1528-2457-12E0-8BC1490C4BF7}"/>
              </a:ext>
            </a:extLst>
          </p:cNvPr>
          <p:cNvSpPr txBox="1"/>
          <p:nvPr/>
        </p:nvSpPr>
        <p:spPr>
          <a:xfrm>
            <a:off x="2092842" y="6480414"/>
            <a:ext cx="3482043" cy="400110"/>
          </a:xfrm>
          <a:prstGeom prst="rect">
            <a:avLst/>
          </a:prstGeom>
          <a:noFill/>
        </p:spPr>
        <p:txBody>
          <a:bodyPr wrap="none" rtlCol="0">
            <a:spAutoFit/>
          </a:bodyPr>
          <a:lstStyle/>
          <a:p>
            <a:r>
              <a:rPr lang="en-US" altLang="ja-JP" sz="2000" dirty="0"/>
              <a:t>Based on </a:t>
            </a:r>
            <a:r>
              <a:rPr lang="en-US" altLang="ja-JP" sz="2000" dirty="0" err="1"/>
              <a:t>Kann</a:t>
            </a:r>
            <a:r>
              <a:rPr lang="en-US" altLang="ja-JP" sz="2000" dirty="0"/>
              <a:t> et al. (2010)</a:t>
            </a:r>
            <a:endParaRPr lang="ja-JP" altLang="en-US" sz="2000"/>
          </a:p>
        </p:txBody>
      </p:sp>
      <p:cxnSp>
        <p:nvCxnSpPr>
          <p:cNvPr id="64" name="直線コネクタ 63">
            <a:extLst>
              <a:ext uri="{FF2B5EF4-FFF2-40B4-BE49-F238E27FC236}">
                <a16:creationId xmlns:a16="http://schemas.microsoft.com/office/drawing/2014/main" id="{F7367280-6F99-C2B5-5600-C5144E04204E}"/>
              </a:ext>
            </a:extLst>
          </p:cNvPr>
          <p:cNvCxnSpPr>
            <a:cxnSpLocks/>
          </p:cNvCxnSpPr>
          <p:nvPr/>
        </p:nvCxnSpPr>
        <p:spPr>
          <a:xfrm flipV="1">
            <a:off x="3637678" y="3428871"/>
            <a:ext cx="0" cy="261717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31130A5D-6616-EEDE-D7ED-9CC1740D61F1}"/>
              </a:ext>
            </a:extLst>
          </p:cNvPr>
          <p:cNvSpPr txBox="1"/>
          <p:nvPr/>
        </p:nvSpPr>
        <p:spPr>
          <a:xfrm>
            <a:off x="2690101" y="5466994"/>
            <a:ext cx="946093" cy="461665"/>
          </a:xfrm>
          <a:prstGeom prst="rect">
            <a:avLst/>
          </a:prstGeom>
          <a:noFill/>
        </p:spPr>
        <p:txBody>
          <a:bodyPr wrap="none" rtlCol="0">
            <a:spAutoFit/>
          </a:bodyPr>
          <a:lstStyle/>
          <a:p>
            <a:r>
              <a:rPr lang="en-US" altLang="ja-JP" sz="2400" dirty="0"/>
              <a:t>1 day</a:t>
            </a:r>
            <a:endParaRPr lang="ja-JP" altLang="en-US" sz="2400" dirty="0"/>
          </a:p>
        </p:txBody>
      </p:sp>
      <p:cxnSp>
        <p:nvCxnSpPr>
          <p:cNvPr id="66" name="直線コネクタ 65">
            <a:extLst>
              <a:ext uri="{FF2B5EF4-FFF2-40B4-BE49-F238E27FC236}">
                <a16:creationId xmlns:a16="http://schemas.microsoft.com/office/drawing/2014/main" id="{912C2449-2F5A-BE1B-BEEC-AEC373962EBE}"/>
              </a:ext>
            </a:extLst>
          </p:cNvPr>
          <p:cNvCxnSpPr>
            <a:cxnSpLocks/>
          </p:cNvCxnSpPr>
          <p:nvPr/>
        </p:nvCxnSpPr>
        <p:spPr>
          <a:xfrm flipH="1">
            <a:off x="2690101" y="3428871"/>
            <a:ext cx="9460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99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0666D-ABC3-FEEC-C48D-C75F853AFD2A}"/>
              </a:ext>
            </a:extLst>
          </p:cNvPr>
          <p:cNvSpPr>
            <a:spLocks noGrp="1"/>
          </p:cNvSpPr>
          <p:nvPr>
            <p:ph type="title"/>
          </p:nvPr>
        </p:nvSpPr>
        <p:spPr>
          <a:xfrm>
            <a:off x="1919536" y="340036"/>
            <a:ext cx="7886700" cy="754380"/>
          </a:xfrm>
        </p:spPr>
        <p:txBody>
          <a:bodyPr>
            <a:normAutofit/>
          </a:bodyPr>
          <a:lstStyle/>
          <a:p>
            <a:r>
              <a:rPr lang="en-US" altLang="ja-JP" sz="3000" dirty="0"/>
              <a:t>Our goal with </a:t>
            </a:r>
            <a:r>
              <a:rPr lang="en-US" altLang="ja-JP" sz="3000" dirty="0" err="1"/>
              <a:t>HiZ</a:t>
            </a:r>
            <a:r>
              <a:rPr lang="en-US" altLang="ja-JP" sz="3000" dirty="0"/>
              <a:t>-GUNDAM</a:t>
            </a:r>
            <a:endParaRPr lang="ja-JP" altLang="en-US" sz="3000" dirty="0"/>
          </a:p>
        </p:txBody>
      </p:sp>
      <p:sp>
        <p:nvSpPr>
          <p:cNvPr id="3" name="コンテンツ プレースホルダー 2">
            <a:extLst>
              <a:ext uri="{FF2B5EF4-FFF2-40B4-BE49-F238E27FC236}">
                <a16:creationId xmlns:a16="http://schemas.microsoft.com/office/drawing/2014/main" id="{CC9581E3-DDE5-ECA1-227A-E8F45AFFEB9D}"/>
              </a:ext>
            </a:extLst>
          </p:cNvPr>
          <p:cNvSpPr>
            <a:spLocks noGrp="1"/>
          </p:cNvSpPr>
          <p:nvPr>
            <p:ph idx="1"/>
          </p:nvPr>
        </p:nvSpPr>
        <p:spPr>
          <a:xfrm>
            <a:off x="1738697" y="1758318"/>
            <a:ext cx="8701420" cy="2534779"/>
          </a:xfrm>
          <a:ln>
            <a:solidFill>
              <a:schemeClr val="tx1"/>
            </a:solidFill>
          </a:ln>
        </p:spPr>
        <p:txBody>
          <a:bodyPr>
            <a:normAutofit fontScale="92500" lnSpcReduction="10000"/>
          </a:bodyPr>
          <a:lstStyle/>
          <a:p>
            <a:pPr marL="385763" indent="-385763">
              <a:buFont typeface="+mj-lt"/>
              <a:buAutoNum type="arabicPeriod"/>
            </a:pPr>
            <a:r>
              <a:rPr lang="en-US" altLang="ja-JP" sz="1800" dirty="0"/>
              <a:t>Satellite detection of GRBs; alerting it to the ground</a:t>
            </a:r>
          </a:p>
          <a:p>
            <a:pPr marL="0" indent="0">
              <a:buNone/>
            </a:pPr>
            <a:r>
              <a:rPr lang="ja-JP" altLang="en-US" sz="1800" dirty="0"/>
              <a:t>          ⬇︎</a:t>
            </a:r>
            <a:r>
              <a:rPr lang="en-US" altLang="ja-JP" sz="1800" strike="dblStrike" dirty="0"/>
              <a:t>within 1 hour</a:t>
            </a:r>
          </a:p>
          <a:p>
            <a:pPr marL="385763" indent="-385763">
              <a:buFont typeface="+mj-lt"/>
              <a:buAutoNum type="arabicPeriod" startAt="2"/>
            </a:pPr>
            <a:r>
              <a:rPr lang="en-US" altLang="ja-JP" sz="1800" strike="dblStrike" dirty="0"/>
              <a:t>Small (30cm-1m) telescopes will detect the afterglow</a:t>
            </a:r>
          </a:p>
          <a:p>
            <a:pPr marL="0" indent="0">
              <a:buNone/>
            </a:pPr>
            <a:r>
              <a:rPr lang="ja-JP" altLang="en-US" sz="1800" strike="dblStrike" dirty="0"/>
              <a:t>          ⬇</a:t>
            </a:r>
            <a:r>
              <a:rPr lang="en-US" altLang="ja-JP" sz="1800" strike="dblStrike" dirty="0"/>
              <a:t>Within a few hours~1 day</a:t>
            </a:r>
          </a:p>
          <a:p>
            <a:pPr marL="385763" indent="-385763">
              <a:buFont typeface="+mj-lt"/>
              <a:buAutoNum type="arabicPeriod" startAt="3"/>
            </a:pPr>
            <a:r>
              <a:rPr lang="en-US" altLang="ja-JP" sz="1800" b="1" dirty="0">
                <a:solidFill>
                  <a:srgbClr val="FF0000"/>
                </a:solidFill>
              </a:rPr>
              <a:t>Identify the redshift </a:t>
            </a:r>
            <a:r>
              <a:rPr lang="en-US" altLang="ja-JP" sz="1800" strike="dblStrike" dirty="0"/>
              <a:t>with a medium size (2~4m) telescope </a:t>
            </a:r>
            <a:r>
              <a:rPr lang="ja-JP" altLang="en-US" sz="1800" dirty="0"/>
              <a:t>　　　</a:t>
            </a:r>
            <a:endParaRPr lang="en-US" altLang="ja-JP" sz="1800" dirty="0"/>
          </a:p>
          <a:p>
            <a:pPr marL="0" indent="0">
              <a:buNone/>
            </a:pPr>
            <a:r>
              <a:rPr lang="ja-JP" altLang="en-US" sz="1800" dirty="0"/>
              <a:t>          ⬇︎</a:t>
            </a:r>
            <a:r>
              <a:rPr lang="en-US" altLang="ja-JP" sz="1800" strike="dblStrike" dirty="0"/>
              <a:t>after about 1 day</a:t>
            </a:r>
          </a:p>
          <a:p>
            <a:pPr marL="385763" indent="-385763">
              <a:buFont typeface="+mj-lt"/>
              <a:buAutoNum type="arabicPeriod" startAt="4"/>
            </a:pPr>
            <a:r>
              <a:rPr lang="en-US" altLang="ja-JP" sz="1800" dirty="0"/>
              <a:t>Spectroscopic observation of high-redshift GRBs with a large 8-m class telescope</a:t>
            </a:r>
            <a:endParaRPr lang="ja-JP" altLang="en-US" sz="1800" dirty="0"/>
          </a:p>
        </p:txBody>
      </p:sp>
      <p:sp>
        <p:nvSpPr>
          <p:cNvPr id="5" name="コンテンツ プレースホルダー 2">
            <a:extLst>
              <a:ext uri="{FF2B5EF4-FFF2-40B4-BE49-F238E27FC236}">
                <a16:creationId xmlns:a16="http://schemas.microsoft.com/office/drawing/2014/main" id="{0D9C0F46-A37E-1492-B185-CC2CFCD7B0D5}"/>
              </a:ext>
            </a:extLst>
          </p:cNvPr>
          <p:cNvSpPr txBox="1">
            <a:spLocks/>
          </p:cNvSpPr>
          <p:nvPr/>
        </p:nvSpPr>
        <p:spPr>
          <a:xfrm>
            <a:off x="1738697" y="4692779"/>
            <a:ext cx="8701420" cy="1576647"/>
          </a:xfrm>
          <a:prstGeom prst="rect">
            <a:avLst/>
          </a:prstGeom>
          <a:ln w="31750">
            <a:solidFill>
              <a:srgbClr val="FF000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solidFill>
                  <a:srgbClr val="FF0000"/>
                </a:solidFill>
              </a:rPr>
              <a:t>Accelerates the process from GRB discovery to the realization of follow-up observations with large telescopes.</a:t>
            </a:r>
          </a:p>
          <a:p>
            <a:pPr marL="0" indent="0">
              <a:buNone/>
            </a:pPr>
            <a:r>
              <a:rPr lang="en-US" altLang="ja-JP" sz="2200" dirty="0">
                <a:solidFill>
                  <a:srgbClr val="FF0000"/>
                </a:solidFill>
              </a:rPr>
              <a:t>Because redshifts are measured for all GRBs discovered by </a:t>
            </a:r>
            <a:r>
              <a:rPr lang="en-US" altLang="ja-JP" sz="2200" dirty="0" err="1">
                <a:solidFill>
                  <a:srgbClr val="FF0000"/>
                </a:solidFill>
              </a:rPr>
              <a:t>HiZ</a:t>
            </a:r>
            <a:r>
              <a:rPr lang="en-US" altLang="ja-JP" sz="2200" dirty="0">
                <a:solidFill>
                  <a:srgbClr val="FF0000"/>
                </a:solidFill>
              </a:rPr>
              <a:t>-GUNDAM, almost no high redshift GRBs are missed</a:t>
            </a:r>
            <a:r>
              <a:rPr lang="en-US" altLang="ja-JP" sz="2100" dirty="0">
                <a:solidFill>
                  <a:srgbClr val="FF0000"/>
                </a:solidFill>
              </a:rPr>
              <a:t>.</a:t>
            </a:r>
          </a:p>
        </p:txBody>
      </p:sp>
      <p:sp>
        <p:nvSpPr>
          <p:cNvPr id="6" name="下矢印 5">
            <a:extLst>
              <a:ext uri="{FF2B5EF4-FFF2-40B4-BE49-F238E27FC236}">
                <a16:creationId xmlns:a16="http://schemas.microsoft.com/office/drawing/2014/main" id="{CC497017-4845-5740-2EA5-3EA3AF702CE3}"/>
              </a:ext>
            </a:extLst>
          </p:cNvPr>
          <p:cNvSpPr/>
          <p:nvPr/>
        </p:nvSpPr>
        <p:spPr>
          <a:xfrm>
            <a:off x="3860821" y="2080616"/>
            <a:ext cx="611372" cy="96949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A79BCC23-9DB7-CF6F-3637-2C574717AB3D}"/>
              </a:ext>
            </a:extLst>
          </p:cNvPr>
          <p:cNvSpPr txBox="1"/>
          <p:nvPr/>
        </p:nvSpPr>
        <p:spPr>
          <a:xfrm>
            <a:off x="4418156" y="2129576"/>
            <a:ext cx="6249845" cy="415498"/>
          </a:xfrm>
          <a:prstGeom prst="rect">
            <a:avLst/>
          </a:prstGeom>
          <a:noFill/>
        </p:spPr>
        <p:txBody>
          <a:bodyPr wrap="square" rtlCol="0">
            <a:spAutoFit/>
          </a:bodyPr>
          <a:lstStyle/>
          <a:p>
            <a:r>
              <a:rPr lang="en-US" altLang="ja-JP" sz="2100" b="1" dirty="0">
                <a:solidFill>
                  <a:srgbClr val="FF0000"/>
                </a:solidFill>
              </a:rPr>
              <a:t>Automatic on-board follow-up within 300 sec</a:t>
            </a:r>
            <a:endParaRPr lang="ja-JP" altLang="en-US" sz="2100" b="1" dirty="0">
              <a:solidFill>
                <a:srgbClr val="FF0000"/>
              </a:solidFill>
            </a:endParaRPr>
          </a:p>
        </p:txBody>
      </p:sp>
      <p:sp>
        <p:nvSpPr>
          <p:cNvPr id="8" name="下矢印 7">
            <a:extLst>
              <a:ext uri="{FF2B5EF4-FFF2-40B4-BE49-F238E27FC236}">
                <a16:creationId xmlns:a16="http://schemas.microsoft.com/office/drawing/2014/main" id="{4F3D17CA-8DB4-BC3E-4C6A-E41FD2F4592D}"/>
              </a:ext>
            </a:extLst>
          </p:cNvPr>
          <p:cNvSpPr/>
          <p:nvPr/>
        </p:nvSpPr>
        <p:spPr>
          <a:xfrm>
            <a:off x="3860821" y="3410497"/>
            <a:ext cx="611372" cy="39241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8DD3713A-7DB2-183C-7B65-F88B9B2D14B6}"/>
              </a:ext>
            </a:extLst>
          </p:cNvPr>
          <p:cNvSpPr txBox="1"/>
          <p:nvPr/>
        </p:nvSpPr>
        <p:spPr>
          <a:xfrm>
            <a:off x="4726208" y="3411884"/>
            <a:ext cx="2715808" cy="415498"/>
          </a:xfrm>
          <a:prstGeom prst="rect">
            <a:avLst/>
          </a:prstGeom>
          <a:noFill/>
        </p:spPr>
        <p:txBody>
          <a:bodyPr wrap="none" rtlCol="0">
            <a:spAutoFit/>
          </a:bodyPr>
          <a:lstStyle/>
          <a:p>
            <a:r>
              <a:rPr lang="en-US" altLang="ja-JP" sz="2100" b="1" dirty="0">
                <a:solidFill>
                  <a:srgbClr val="FF0000"/>
                </a:solidFill>
              </a:rPr>
              <a:t>Within an half-hour</a:t>
            </a:r>
          </a:p>
        </p:txBody>
      </p:sp>
      <p:sp>
        <p:nvSpPr>
          <p:cNvPr id="10" name="正方形/長方形 9">
            <a:extLst>
              <a:ext uri="{FF2B5EF4-FFF2-40B4-BE49-F238E27FC236}">
                <a16:creationId xmlns:a16="http://schemas.microsoft.com/office/drawing/2014/main" id="{21516FFE-9312-969E-C810-570E3DAEDFB5}"/>
              </a:ext>
            </a:extLst>
          </p:cNvPr>
          <p:cNvSpPr/>
          <p:nvPr/>
        </p:nvSpPr>
        <p:spPr>
          <a:xfrm>
            <a:off x="2083524" y="1699792"/>
            <a:ext cx="8403772" cy="208353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テキスト ボックス 10">
            <a:extLst>
              <a:ext uri="{FF2B5EF4-FFF2-40B4-BE49-F238E27FC236}">
                <a16:creationId xmlns:a16="http://schemas.microsoft.com/office/drawing/2014/main" id="{A200C52F-C3D2-F97B-9B69-207B3756402A}"/>
              </a:ext>
            </a:extLst>
          </p:cNvPr>
          <p:cNvSpPr txBox="1"/>
          <p:nvPr/>
        </p:nvSpPr>
        <p:spPr>
          <a:xfrm>
            <a:off x="3069540" y="1174933"/>
            <a:ext cx="5586692" cy="415498"/>
          </a:xfrm>
          <a:prstGeom prst="rect">
            <a:avLst/>
          </a:prstGeom>
          <a:noFill/>
        </p:spPr>
        <p:txBody>
          <a:bodyPr wrap="square" rtlCol="0">
            <a:spAutoFit/>
          </a:bodyPr>
          <a:lstStyle/>
          <a:p>
            <a:r>
              <a:rPr lang="en-US" altLang="ja-JP" sz="2100" b="1" dirty="0">
                <a:solidFill>
                  <a:srgbClr val="FF0000"/>
                </a:solidFill>
              </a:rPr>
              <a:t>Make this happen with </a:t>
            </a:r>
            <a:r>
              <a:rPr lang="en-US" altLang="ja-JP" sz="2100" b="1" dirty="0" err="1">
                <a:solidFill>
                  <a:srgbClr val="FF0000"/>
                </a:solidFill>
              </a:rPr>
              <a:t>HiZ</a:t>
            </a:r>
            <a:r>
              <a:rPr lang="en-US" altLang="ja-JP" sz="2100" b="1" dirty="0">
                <a:solidFill>
                  <a:srgbClr val="FF0000"/>
                </a:solidFill>
              </a:rPr>
              <a:t>-GUNDAM</a:t>
            </a:r>
          </a:p>
        </p:txBody>
      </p:sp>
      <p:sp>
        <p:nvSpPr>
          <p:cNvPr id="12" name="object 38">
            <a:extLst>
              <a:ext uri="{FF2B5EF4-FFF2-40B4-BE49-F238E27FC236}">
                <a16:creationId xmlns:a16="http://schemas.microsoft.com/office/drawing/2014/main" id="{D626512C-42EE-D25F-ADBE-738E06DEC6FA}"/>
              </a:ext>
            </a:extLst>
          </p:cNvPr>
          <p:cNvSpPr txBox="1"/>
          <p:nvPr/>
        </p:nvSpPr>
        <p:spPr>
          <a:xfrm>
            <a:off x="8956056" y="158660"/>
            <a:ext cx="1531240" cy="458496"/>
          </a:xfrm>
          <a:prstGeom prst="rect">
            <a:avLst/>
          </a:prstGeom>
        </p:spPr>
        <p:txBody>
          <a:bodyPr vert="horz" wrap="square" lIns="0" tIns="22262" rIns="0" bIns="0" rtlCol="0">
            <a:spAutoFit/>
          </a:bodyPr>
          <a:lstStyle/>
          <a:p>
            <a:pPr marL="255748" marR="4344" indent="-245431" defTabSz="781903">
              <a:lnSpc>
                <a:spcPts val="1701"/>
              </a:lnSpc>
              <a:spcBef>
                <a:spcPts val="174"/>
              </a:spcBef>
            </a:pPr>
            <a:r>
              <a:rPr kumimoji="0" sz="1454" kern="0" spc="-9" dirty="0">
                <a:solidFill>
                  <a:sysClr val="windowText" lastClr="000000"/>
                </a:solidFill>
                <a:latin typeface="Calibri"/>
                <a:cs typeface="Calibri"/>
              </a:rPr>
              <a:t>Competitive</a:t>
            </a:r>
            <a:r>
              <a:rPr kumimoji="0" sz="1454" kern="0" spc="-4" dirty="0">
                <a:solidFill>
                  <a:sysClr val="windowText" lastClr="000000"/>
                </a:solidFill>
                <a:latin typeface="Calibri"/>
                <a:cs typeface="Calibri"/>
              </a:rPr>
              <a:t> </a:t>
            </a:r>
            <a:r>
              <a:rPr kumimoji="0" sz="1454" kern="0" spc="-13" dirty="0">
                <a:solidFill>
                  <a:sysClr val="windowText" lastClr="000000"/>
                </a:solidFill>
                <a:latin typeface="Calibri"/>
                <a:cs typeface="Calibri"/>
              </a:rPr>
              <a:t>M-</a:t>
            </a:r>
            <a:r>
              <a:rPr kumimoji="0" sz="1454" kern="0" spc="-9" dirty="0">
                <a:solidFill>
                  <a:sysClr val="windowText" lastClr="000000"/>
                </a:solidFill>
                <a:latin typeface="Calibri"/>
                <a:cs typeface="Calibri"/>
              </a:rPr>
              <a:t>class </a:t>
            </a:r>
            <a:r>
              <a:rPr kumimoji="0" sz="1454" kern="0" spc="-21" dirty="0">
                <a:solidFill>
                  <a:sysClr val="windowText" lastClr="000000"/>
                </a:solidFill>
                <a:latin typeface="Calibri"/>
                <a:cs typeface="Calibri"/>
              </a:rPr>
              <a:t>HiZ-</a:t>
            </a:r>
            <a:r>
              <a:rPr kumimoji="0" sz="1454" kern="0" spc="-9" dirty="0">
                <a:solidFill>
                  <a:sysClr val="windowText" lastClr="000000"/>
                </a:solidFill>
                <a:latin typeface="Calibri"/>
                <a:cs typeface="Calibri"/>
              </a:rPr>
              <a:t>GUNDAM</a:t>
            </a:r>
            <a:endParaRPr kumimoji="0" sz="1454" kern="0" dirty="0">
              <a:solidFill>
                <a:sysClr val="windowText" lastClr="000000"/>
              </a:solidFill>
              <a:latin typeface="Calibri"/>
              <a:cs typeface="Calibri"/>
            </a:endParaRPr>
          </a:p>
        </p:txBody>
      </p:sp>
      <p:sp>
        <p:nvSpPr>
          <p:cNvPr id="13" name="スライド番号プレースホルダー 12">
            <a:extLst>
              <a:ext uri="{FF2B5EF4-FFF2-40B4-BE49-F238E27FC236}">
                <a16:creationId xmlns:a16="http://schemas.microsoft.com/office/drawing/2014/main" id="{6D61FE78-98B9-3EB5-CD09-AC578F552A4D}"/>
              </a:ext>
            </a:extLst>
          </p:cNvPr>
          <p:cNvSpPr>
            <a:spLocks noGrp="1"/>
          </p:cNvSpPr>
          <p:nvPr>
            <p:ph type="sldNum" sz="quarter" idx="12"/>
          </p:nvPr>
        </p:nvSpPr>
        <p:spPr/>
        <p:txBody>
          <a:bodyPr/>
          <a:lstStyle/>
          <a:p>
            <a:fld id="{37795D70-7FA7-4606-9050-0258564817C4}" type="slidenum">
              <a:rPr kumimoji="1" lang="ja-JP" altLang="en-US" smtClean="0"/>
              <a:t>5</a:t>
            </a:fld>
            <a:endParaRPr kumimoji="1" lang="ja-JP" altLang="en-US"/>
          </a:p>
        </p:txBody>
      </p:sp>
      <p:pic>
        <p:nvPicPr>
          <p:cNvPr id="14" name="図 13" descr="衛星のcg&#10;&#10;自動的に生成された説明">
            <a:extLst>
              <a:ext uri="{FF2B5EF4-FFF2-40B4-BE49-F238E27FC236}">
                <a16:creationId xmlns:a16="http://schemas.microsoft.com/office/drawing/2014/main" id="{16126C07-AC2D-4C9A-714A-DD41E3032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3771">
            <a:off x="6569196" y="-123494"/>
            <a:ext cx="4513498" cy="2446812"/>
          </a:xfrm>
          <a:prstGeom prst="rect">
            <a:avLst/>
          </a:prstGeom>
        </p:spPr>
      </p:pic>
    </p:spTree>
    <p:custDataLst>
      <p:tags r:id="rId1"/>
    </p:custDataLst>
    <p:extLst>
      <p:ext uri="{BB962C8B-B14F-4D97-AF65-F5344CB8AC3E}">
        <p14:creationId xmlns:p14="http://schemas.microsoft.com/office/powerpoint/2010/main" val="333459079"/>
      </p:ext>
    </p:extLst>
  </p:cSld>
  <p:clrMapOvr>
    <a:masterClrMapping/>
  </p:clrMapOvr>
  <mc:AlternateContent xmlns:mc="http://schemas.openxmlformats.org/markup-compatibility/2006" xmlns:p14="http://schemas.microsoft.com/office/powerpoint/2010/main">
    <mc:Choice Requires="p14">
      <p:transition spd="slow" p14:dur="2000" advTm="44663"/>
    </mc:Choice>
    <mc:Fallback xmlns="">
      <p:transition spd="slow" advTm="4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B6817-E8FF-2149-9AB5-77C63D28B1BB}"/>
              </a:ext>
            </a:extLst>
          </p:cNvPr>
          <p:cNvSpPr>
            <a:spLocks noGrp="1"/>
          </p:cNvSpPr>
          <p:nvPr>
            <p:ph type="title"/>
          </p:nvPr>
        </p:nvSpPr>
        <p:spPr>
          <a:xfrm>
            <a:off x="1768493" y="375795"/>
            <a:ext cx="7886700" cy="994172"/>
          </a:xfrm>
        </p:spPr>
        <p:txBody>
          <a:bodyPr>
            <a:normAutofit/>
          </a:bodyPr>
          <a:lstStyle/>
          <a:p>
            <a:r>
              <a:rPr lang="en-US" altLang="ja-JP" sz="3600" dirty="0"/>
              <a:t>NIRT Wavebands &amp; Redshift</a:t>
            </a:r>
            <a:endParaRPr lang="ja-JP" altLang="en-US" sz="3600" dirty="0"/>
          </a:p>
        </p:txBody>
      </p:sp>
      <p:sp>
        <p:nvSpPr>
          <p:cNvPr id="70" name="左右矢印 69">
            <a:extLst>
              <a:ext uri="{FF2B5EF4-FFF2-40B4-BE49-F238E27FC236}">
                <a16:creationId xmlns:a16="http://schemas.microsoft.com/office/drawing/2014/main" id="{C0450007-134E-2240-BA1A-095CF60EDC84}"/>
              </a:ext>
            </a:extLst>
          </p:cNvPr>
          <p:cNvSpPr/>
          <p:nvPr/>
        </p:nvSpPr>
        <p:spPr>
          <a:xfrm>
            <a:off x="2369176" y="2551379"/>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1" name="テキスト ボックス 70">
            <a:extLst>
              <a:ext uri="{FF2B5EF4-FFF2-40B4-BE49-F238E27FC236}">
                <a16:creationId xmlns:a16="http://schemas.microsoft.com/office/drawing/2014/main" id="{D3E5BB9E-33ED-B74B-AE05-6282179960AA}"/>
              </a:ext>
            </a:extLst>
          </p:cNvPr>
          <p:cNvSpPr txBox="1"/>
          <p:nvPr/>
        </p:nvSpPr>
        <p:spPr>
          <a:xfrm>
            <a:off x="2686684" y="2807284"/>
            <a:ext cx="663964" cy="369332"/>
          </a:xfrm>
          <a:prstGeom prst="rect">
            <a:avLst/>
          </a:prstGeom>
          <a:noFill/>
        </p:spPr>
        <p:txBody>
          <a:bodyPr wrap="none" rtlCol="0">
            <a:spAutoFit/>
          </a:bodyPr>
          <a:lstStyle/>
          <a:p>
            <a:r>
              <a:rPr lang="en-US" altLang="ja-JP" dirty="0"/>
              <a:t>Ch.1</a:t>
            </a:r>
            <a:endParaRPr lang="ja-JP" altLang="en-US"/>
          </a:p>
        </p:txBody>
      </p:sp>
      <p:sp>
        <p:nvSpPr>
          <p:cNvPr id="72" name="左右矢印 71">
            <a:extLst>
              <a:ext uri="{FF2B5EF4-FFF2-40B4-BE49-F238E27FC236}">
                <a16:creationId xmlns:a16="http://schemas.microsoft.com/office/drawing/2014/main" id="{CEE2DB15-2333-5045-9803-0AD4BDC1C2B9}"/>
              </a:ext>
            </a:extLst>
          </p:cNvPr>
          <p:cNvSpPr/>
          <p:nvPr/>
        </p:nvSpPr>
        <p:spPr>
          <a:xfrm>
            <a:off x="3640023" y="2551379"/>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3" name="左右矢印 72">
            <a:extLst>
              <a:ext uri="{FF2B5EF4-FFF2-40B4-BE49-F238E27FC236}">
                <a16:creationId xmlns:a16="http://schemas.microsoft.com/office/drawing/2014/main" id="{16DCA65C-BB4E-CB45-B5F1-E60F78580320}"/>
              </a:ext>
            </a:extLst>
          </p:cNvPr>
          <p:cNvSpPr/>
          <p:nvPr/>
        </p:nvSpPr>
        <p:spPr>
          <a:xfrm>
            <a:off x="4953733" y="2565613"/>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4" name="左右矢印 73">
            <a:extLst>
              <a:ext uri="{FF2B5EF4-FFF2-40B4-BE49-F238E27FC236}">
                <a16:creationId xmlns:a16="http://schemas.microsoft.com/office/drawing/2014/main" id="{CC88908B-E8D1-CD49-83B5-F926191E6F36}"/>
              </a:ext>
            </a:extLst>
          </p:cNvPr>
          <p:cNvSpPr/>
          <p:nvPr/>
        </p:nvSpPr>
        <p:spPr>
          <a:xfrm>
            <a:off x="6276471" y="2577239"/>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82" name="直線矢印コネクタ 81">
            <a:extLst>
              <a:ext uri="{FF2B5EF4-FFF2-40B4-BE49-F238E27FC236}">
                <a16:creationId xmlns:a16="http://schemas.microsoft.com/office/drawing/2014/main" id="{BF2B9878-A8DD-7C45-96F4-BC12094D2172}"/>
              </a:ext>
            </a:extLst>
          </p:cNvPr>
          <p:cNvCxnSpPr>
            <a:cxnSpLocks/>
            <a:endCxn id="110" idx="1"/>
          </p:cNvCxnSpPr>
          <p:nvPr/>
        </p:nvCxnSpPr>
        <p:spPr>
          <a:xfrm flipV="1">
            <a:off x="1925402" y="2404029"/>
            <a:ext cx="7625216" cy="1821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E55071B-BAC3-4F45-94FC-18227B50ED0B}"/>
              </a:ext>
            </a:extLst>
          </p:cNvPr>
          <p:cNvSpPr txBox="1"/>
          <p:nvPr/>
        </p:nvSpPr>
        <p:spPr>
          <a:xfrm>
            <a:off x="2155628" y="2076698"/>
            <a:ext cx="500458" cy="369332"/>
          </a:xfrm>
          <a:prstGeom prst="rect">
            <a:avLst/>
          </a:prstGeom>
          <a:noFill/>
        </p:spPr>
        <p:txBody>
          <a:bodyPr wrap="none" rtlCol="0">
            <a:spAutoFit/>
          </a:bodyPr>
          <a:lstStyle/>
          <a:p>
            <a:r>
              <a:rPr lang="en-US" altLang="ja-JP" dirty="0"/>
              <a:t>0.5</a:t>
            </a:r>
            <a:endParaRPr lang="ja-JP" altLang="en-US"/>
          </a:p>
        </p:txBody>
      </p:sp>
      <p:sp>
        <p:nvSpPr>
          <p:cNvPr id="85" name="テキスト ボックス 84">
            <a:extLst>
              <a:ext uri="{FF2B5EF4-FFF2-40B4-BE49-F238E27FC236}">
                <a16:creationId xmlns:a16="http://schemas.microsoft.com/office/drawing/2014/main" id="{006C8C98-6CCA-5248-B8E2-2B0833EB0BD1}"/>
              </a:ext>
            </a:extLst>
          </p:cNvPr>
          <p:cNvSpPr txBox="1"/>
          <p:nvPr/>
        </p:nvSpPr>
        <p:spPr>
          <a:xfrm>
            <a:off x="6037292" y="2086578"/>
            <a:ext cx="500458" cy="369332"/>
          </a:xfrm>
          <a:prstGeom prst="rect">
            <a:avLst/>
          </a:prstGeom>
          <a:noFill/>
        </p:spPr>
        <p:txBody>
          <a:bodyPr wrap="none" rtlCol="0">
            <a:spAutoFit/>
          </a:bodyPr>
          <a:lstStyle/>
          <a:p>
            <a:r>
              <a:rPr lang="en-US" altLang="ja-JP" dirty="0"/>
              <a:t>1.7</a:t>
            </a:r>
            <a:endParaRPr lang="ja-JP" altLang="en-US"/>
          </a:p>
        </p:txBody>
      </p:sp>
      <p:sp>
        <p:nvSpPr>
          <p:cNvPr id="86" name="テキスト ボックス 85">
            <a:extLst>
              <a:ext uri="{FF2B5EF4-FFF2-40B4-BE49-F238E27FC236}">
                <a16:creationId xmlns:a16="http://schemas.microsoft.com/office/drawing/2014/main" id="{D93A2C1D-A046-EC41-88E4-73E0FEDE7950}"/>
              </a:ext>
            </a:extLst>
          </p:cNvPr>
          <p:cNvSpPr txBox="1"/>
          <p:nvPr/>
        </p:nvSpPr>
        <p:spPr>
          <a:xfrm>
            <a:off x="7356354" y="2094767"/>
            <a:ext cx="500458" cy="369332"/>
          </a:xfrm>
          <a:prstGeom prst="rect">
            <a:avLst/>
          </a:prstGeom>
          <a:noFill/>
        </p:spPr>
        <p:txBody>
          <a:bodyPr wrap="none" rtlCol="0">
            <a:spAutoFit/>
          </a:bodyPr>
          <a:lstStyle/>
          <a:p>
            <a:r>
              <a:rPr lang="en-US" altLang="ja-JP" dirty="0"/>
              <a:t>2.1</a:t>
            </a:r>
            <a:endParaRPr lang="ja-JP" altLang="en-US"/>
          </a:p>
        </p:txBody>
      </p:sp>
      <p:sp>
        <p:nvSpPr>
          <p:cNvPr id="87" name="テキスト ボックス 86">
            <a:extLst>
              <a:ext uri="{FF2B5EF4-FFF2-40B4-BE49-F238E27FC236}">
                <a16:creationId xmlns:a16="http://schemas.microsoft.com/office/drawing/2014/main" id="{22E8CE29-653A-054C-BE1E-19A48B04DFC0}"/>
              </a:ext>
            </a:extLst>
          </p:cNvPr>
          <p:cNvSpPr txBox="1"/>
          <p:nvPr/>
        </p:nvSpPr>
        <p:spPr>
          <a:xfrm>
            <a:off x="3412928" y="2076698"/>
            <a:ext cx="500458" cy="369332"/>
          </a:xfrm>
          <a:prstGeom prst="rect">
            <a:avLst/>
          </a:prstGeom>
          <a:noFill/>
        </p:spPr>
        <p:txBody>
          <a:bodyPr wrap="none" rtlCol="0">
            <a:spAutoFit/>
          </a:bodyPr>
          <a:lstStyle/>
          <a:p>
            <a:r>
              <a:rPr lang="en-US" altLang="ja-JP" dirty="0"/>
              <a:t>0.9</a:t>
            </a:r>
            <a:endParaRPr lang="ja-JP" altLang="en-US"/>
          </a:p>
        </p:txBody>
      </p:sp>
      <p:sp>
        <p:nvSpPr>
          <p:cNvPr id="88" name="テキスト ボックス 87">
            <a:extLst>
              <a:ext uri="{FF2B5EF4-FFF2-40B4-BE49-F238E27FC236}">
                <a16:creationId xmlns:a16="http://schemas.microsoft.com/office/drawing/2014/main" id="{F6B1D88F-3697-9143-86A6-4539FF16D0C1}"/>
              </a:ext>
            </a:extLst>
          </p:cNvPr>
          <p:cNvSpPr txBox="1"/>
          <p:nvPr/>
        </p:nvSpPr>
        <p:spPr>
          <a:xfrm>
            <a:off x="4748732" y="2086578"/>
            <a:ext cx="500458" cy="369332"/>
          </a:xfrm>
          <a:prstGeom prst="rect">
            <a:avLst/>
          </a:prstGeom>
          <a:noFill/>
        </p:spPr>
        <p:txBody>
          <a:bodyPr wrap="none" rtlCol="0">
            <a:spAutoFit/>
          </a:bodyPr>
          <a:lstStyle/>
          <a:p>
            <a:r>
              <a:rPr lang="en-US" altLang="ja-JP" dirty="0"/>
              <a:t>1.3</a:t>
            </a:r>
            <a:endParaRPr lang="ja-JP" altLang="en-US"/>
          </a:p>
        </p:txBody>
      </p:sp>
      <p:cxnSp>
        <p:nvCxnSpPr>
          <p:cNvPr id="90" name="直線コネクタ 89">
            <a:extLst>
              <a:ext uri="{FF2B5EF4-FFF2-40B4-BE49-F238E27FC236}">
                <a16:creationId xmlns:a16="http://schemas.microsoft.com/office/drawing/2014/main" id="{3E3E4B4A-5218-0F40-B6F9-C6E5289F4D38}"/>
              </a:ext>
            </a:extLst>
          </p:cNvPr>
          <p:cNvCxnSpPr>
            <a:cxnSpLocks/>
          </p:cNvCxnSpPr>
          <p:nvPr/>
        </p:nvCxnSpPr>
        <p:spPr>
          <a:xfrm flipV="1">
            <a:off x="2391410" y="2444231"/>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C370240-21C9-204F-9C97-B807507C4CB8}"/>
              </a:ext>
            </a:extLst>
          </p:cNvPr>
          <p:cNvCxnSpPr>
            <a:cxnSpLocks/>
          </p:cNvCxnSpPr>
          <p:nvPr/>
        </p:nvCxnSpPr>
        <p:spPr>
          <a:xfrm flipV="1">
            <a:off x="4931710" y="2441016"/>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AACBEDB1-7AE9-ED4A-A1A9-186C4BAF3C5A}"/>
              </a:ext>
            </a:extLst>
          </p:cNvPr>
          <p:cNvCxnSpPr>
            <a:cxnSpLocks/>
          </p:cNvCxnSpPr>
          <p:nvPr/>
        </p:nvCxnSpPr>
        <p:spPr>
          <a:xfrm flipV="1">
            <a:off x="3644626" y="2449484"/>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0C201EE-6D2A-C645-8C83-696F753E4EB0}"/>
              </a:ext>
            </a:extLst>
          </p:cNvPr>
          <p:cNvCxnSpPr>
            <a:cxnSpLocks/>
          </p:cNvCxnSpPr>
          <p:nvPr/>
        </p:nvCxnSpPr>
        <p:spPr>
          <a:xfrm>
            <a:off x="3648298" y="2509582"/>
            <a:ext cx="0" cy="148489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AB6221B-F395-7049-B100-F1218C85D5F6}"/>
              </a:ext>
            </a:extLst>
          </p:cNvPr>
          <p:cNvSpPr txBox="1"/>
          <p:nvPr/>
        </p:nvSpPr>
        <p:spPr>
          <a:xfrm>
            <a:off x="3985495" y="2805935"/>
            <a:ext cx="663964" cy="369332"/>
          </a:xfrm>
          <a:prstGeom prst="rect">
            <a:avLst/>
          </a:prstGeom>
          <a:noFill/>
        </p:spPr>
        <p:txBody>
          <a:bodyPr wrap="none" rtlCol="0">
            <a:spAutoFit/>
          </a:bodyPr>
          <a:lstStyle/>
          <a:p>
            <a:r>
              <a:rPr lang="en-US" altLang="ja-JP" dirty="0"/>
              <a:t>Ch.2</a:t>
            </a:r>
            <a:endParaRPr lang="ja-JP" altLang="en-US"/>
          </a:p>
        </p:txBody>
      </p:sp>
      <p:sp>
        <p:nvSpPr>
          <p:cNvPr id="95" name="テキスト ボックス 94">
            <a:extLst>
              <a:ext uri="{FF2B5EF4-FFF2-40B4-BE49-F238E27FC236}">
                <a16:creationId xmlns:a16="http://schemas.microsoft.com/office/drawing/2014/main" id="{63D4FCDC-538C-604C-94FA-CC99F0D7410A}"/>
              </a:ext>
            </a:extLst>
          </p:cNvPr>
          <p:cNvSpPr txBox="1"/>
          <p:nvPr/>
        </p:nvSpPr>
        <p:spPr>
          <a:xfrm>
            <a:off x="5280122" y="2822120"/>
            <a:ext cx="663964" cy="369332"/>
          </a:xfrm>
          <a:prstGeom prst="rect">
            <a:avLst/>
          </a:prstGeom>
          <a:noFill/>
        </p:spPr>
        <p:txBody>
          <a:bodyPr wrap="none" rtlCol="0">
            <a:spAutoFit/>
          </a:bodyPr>
          <a:lstStyle/>
          <a:p>
            <a:r>
              <a:rPr lang="en-US" altLang="ja-JP" dirty="0"/>
              <a:t>Ch.3</a:t>
            </a:r>
            <a:endParaRPr lang="ja-JP" altLang="en-US"/>
          </a:p>
        </p:txBody>
      </p:sp>
      <p:sp>
        <p:nvSpPr>
          <p:cNvPr id="96" name="テキスト ボックス 95">
            <a:extLst>
              <a:ext uri="{FF2B5EF4-FFF2-40B4-BE49-F238E27FC236}">
                <a16:creationId xmlns:a16="http://schemas.microsoft.com/office/drawing/2014/main" id="{FF4739CC-A492-214A-9CB4-FF845EBAC289}"/>
              </a:ext>
            </a:extLst>
          </p:cNvPr>
          <p:cNvSpPr txBox="1"/>
          <p:nvPr/>
        </p:nvSpPr>
        <p:spPr>
          <a:xfrm>
            <a:off x="6625657" y="2822058"/>
            <a:ext cx="663964" cy="369332"/>
          </a:xfrm>
          <a:prstGeom prst="rect">
            <a:avLst/>
          </a:prstGeom>
          <a:noFill/>
        </p:spPr>
        <p:txBody>
          <a:bodyPr wrap="none" rtlCol="0">
            <a:spAutoFit/>
          </a:bodyPr>
          <a:lstStyle/>
          <a:p>
            <a:r>
              <a:rPr lang="en-US" altLang="ja-JP" dirty="0"/>
              <a:t>Ch.4</a:t>
            </a:r>
            <a:endParaRPr lang="ja-JP" altLang="en-US"/>
          </a:p>
        </p:txBody>
      </p:sp>
      <p:cxnSp>
        <p:nvCxnSpPr>
          <p:cNvPr id="97" name="直線コネクタ 96">
            <a:extLst>
              <a:ext uri="{FF2B5EF4-FFF2-40B4-BE49-F238E27FC236}">
                <a16:creationId xmlns:a16="http://schemas.microsoft.com/office/drawing/2014/main" id="{3D943656-A128-BD49-B6DC-E917083260E5}"/>
              </a:ext>
            </a:extLst>
          </p:cNvPr>
          <p:cNvCxnSpPr>
            <a:cxnSpLocks/>
          </p:cNvCxnSpPr>
          <p:nvPr/>
        </p:nvCxnSpPr>
        <p:spPr>
          <a:xfrm flipH="1">
            <a:off x="4871214" y="2449484"/>
            <a:ext cx="61634" cy="154499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53A21AC9-6920-A844-97EA-988E4F3F93FF}"/>
              </a:ext>
            </a:extLst>
          </p:cNvPr>
          <p:cNvCxnSpPr>
            <a:cxnSpLocks/>
          </p:cNvCxnSpPr>
          <p:nvPr/>
        </p:nvCxnSpPr>
        <p:spPr>
          <a:xfrm flipH="1">
            <a:off x="6220954" y="2449484"/>
            <a:ext cx="14000" cy="152438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4BB95579-F983-7B4D-9598-94E1277C188E}"/>
              </a:ext>
            </a:extLst>
          </p:cNvPr>
          <p:cNvSpPr txBox="1"/>
          <p:nvPr/>
        </p:nvSpPr>
        <p:spPr>
          <a:xfrm>
            <a:off x="3235612" y="4028410"/>
            <a:ext cx="904415" cy="369332"/>
          </a:xfrm>
          <a:prstGeom prst="rect">
            <a:avLst/>
          </a:prstGeom>
          <a:noFill/>
        </p:spPr>
        <p:txBody>
          <a:bodyPr wrap="none" rtlCol="0">
            <a:spAutoFit/>
          </a:bodyPr>
          <a:lstStyle/>
          <a:p>
            <a:r>
              <a:rPr lang="en-US" altLang="ja-JP" dirty="0"/>
              <a:t>z = 6.4</a:t>
            </a:r>
            <a:endParaRPr lang="ja-JP" altLang="en-US"/>
          </a:p>
        </p:txBody>
      </p:sp>
      <p:sp>
        <p:nvSpPr>
          <p:cNvPr id="104" name="テキスト ボックス 103">
            <a:extLst>
              <a:ext uri="{FF2B5EF4-FFF2-40B4-BE49-F238E27FC236}">
                <a16:creationId xmlns:a16="http://schemas.microsoft.com/office/drawing/2014/main" id="{C22BA029-F7AF-E449-9CC8-9E581866EE62}"/>
              </a:ext>
            </a:extLst>
          </p:cNvPr>
          <p:cNvSpPr txBox="1"/>
          <p:nvPr/>
        </p:nvSpPr>
        <p:spPr>
          <a:xfrm>
            <a:off x="4499582" y="3996947"/>
            <a:ext cx="904415" cy="369332"/>
          </a:xfrm>
          <a:prstGeom prst="rect">
            <a:avLst/>
          </a:prstGeom>
          <a:noFill/>
        </p:spPr>
        <p:txBody>
          <a:bodyPr wrap="none" rtlCol="0">
            <a:spAutoFit/>
          </a:bodyPr>
          <a:lstStyle/>
          <a:p>
            <a:r>
              <a:rPr lang="en-US" altLang="ja-JP" dirty="0"/>
              <a:t>z = 9.7</a:t>
            </a:r>
            <a:endParaRPr lang="ja-JP" altLang="en-US"/>
          </a:p>
        </p:txBody>
      </p:sp>
      <p:sp>
        <p:nvSpPr>
          <p:cNvPr id="105" name="テキスト ボックス 104">
            <a:extLst>
              <a:ext uri="{FF2B5EF4-FFF2-40B4-BE49-F238E27FC236}">
                <a16:creationId xmlns:a16="http://schemas.microsoft.com/office/drawing/2014/main" id="{44F71A68-3107-D349-9244-C70D01DFAE91}"/>
              </a:ext>
            </a:extLst>
          </p:cNvPr>
          <p:cNvSpPr txBox="1"/>
          <p:nvPr/>
        </p:nvSpPr>
        <p:spPr>
          <a:xfrm>
            <a:off x="5763553" y="4019621"/>
            <a:ext cx="1032655" cy="369332"/>
          </a:xfrm>
          <a:prstGeom prst="rect">
            <a:avLst/>
          </a:prstGeom>
          <a:noFill/>
        </p:spPr>
        <p:txBody>
          <a:bodyPr wrap="none" rtlCol="0">
            <a:spAutoFit/>
          </a:bodyPr>
          <a:lstStyle/>
          <a:p>
            <a:r>
              <a:rPr lang="en-US" altLang="ja-JP" dirty="0">
                <a:solidFill>
                  <a:srgbClr val="FF0000"/>
                </a:solidFill>
              </a:rPr>
              <a:t>z = 13.0</a:t>
            </a:r>
          </a:p>
        </p:txBody>
      </p:sp>
      <p:sp>
        <p:nvSpPr>
          <p:cNvPr id="106" name="テキスト ボックス 105">
            <a:extLst>
              <a:ext uri="{FF2B5EF4-FFF2-40B4-BE49-F238E27FC236}">
                <a16:creationId xmlns:a16="http://schemas.microsoft.com/office/drawing/2014/main" id="{826220B3-D6AD-C847-BECE-2CF83B4BA062}"/>
              </a:ext>
            </a:extLst>
          </p:cNvPr>
          <p:cNvSpPr txBox="1"/>
          <p:nvPr/>
        </p:nvSpPr>
        <p:spPr>
          <a:xfrm>
            <a:off x="1566070" y="3993193"/>
            <a:ext cx="1585690" cy="369332"/>
          </a:xfrm>
          <a:prstGeom prst="rect">
            <a:avLst/>
          </a:prstGeom>
          <a:noFill/>
        </p:spPr>
        <p:txBody>
          <a:bodyPr wrap="none" rtlCol="0">
            <a:spAutoFit/>
          </a:bodyPr>
          <a:lstStyle/>
          <a:p>
            <a:r>
              <a:rPr lang="en-US" altLang="ja-JP" dirty="0"/>
              <a:t>Lyman-alpha</a:t>
            </a:r>
          </a:p>
        </p:txBody>
      </p:sp>
      <p:sp>
        <p:nvSpPr>
          <p:cNvPr id="110" name="テキスト ボックス 109">
            <a:extLst>
              <a:ext uri="{FF2B5EF4-FFF2-40B4-BE49-F238E27FC236}">
                <a16:creationId xmlns:a16="http://schemas.microsoft.com/office/drawing/2014/main" id="{0AF9A2DB-6F94-6645-A0AA-4FF77CE1D33F}"/>
              </a:ext>
            </a:extLst>
          </p:cNvPr>
          <p:cNvSpPr txBox="1"/>
          <p:nvPr/>
        </p:nvSpPr>
        <p:spPr>
          <a:xfrm>
            <a:off x="9550619" y="2219363"/>
            <a:ext cx="889987" cy="369332"/>
          </a:xfrm>
          <a:prstGeom prst="rect">
            <a:avLst/>
          </a:prstGeom>
          <a:noFill/>
        </p:spPr>
        <p:txBody>
          <a:bodyPr wrap="none" rtlCol="0">
            <a:spAutoFit/>
          </a:bodyPr>
          <a:lstStyle/>
          <a:p>
            <a:r>
              <a:rPr lang="ja-JP" altLang="en-US" dirty="0">
                <a:sym typeface="Symbol" panose="05050102010706020507" pitchFamily="18" charset="2"/>
              </a:rPr>
              <a:t></a:t>
            </a:r>
            <a:r>
              <a:rPr lang="en-US" altLang="ja-JP" dirty="0"/>
              <a:t> [µm]</a:t>
            </a:r>
            <a:endParaRPr lang="ja-JP" altLang="en-US" dirty="0"/>
          </a:p>
        </p:txBody>
      </p:sp>
      <p:cxnSp>
        <p:nvCxnSpPr>
          <p:cNvPr id="68" name="直線コネクタ 67">
            <a:extLst>
              <a:ext uri="{FF2B5EF4-FFF2-40B4-BE49-F238E27FC236}">
                <a16:creationId xmlns:a16="http://schemas.microsoft.com/office/drawing/2014/main" id="{8F89E6E0-732C-F340-801A-8E9FC3358C97}"/>
              </a:ext>
            </a:extLst>
          </p:cNvPr>
          <p:cNvCxnSpPr>
            <a:cxnSpLocks/>
          </p:cNvCxnSpPr>
          <p:nvPr/>
        </p:nvCxnSpPr>
        <p:spPr>
          <a:xfrm flipH="1">
            <a:off x="7573864" y="2434499"/>
            <a:ext cx="14000" cy="152438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A1C10370-5E63-E14E-A101-715A2F7778BD}"/>
              </a:ext>
            </a:extLst>
          </p:cNvPr>
          <p:cNvSpPr txBox="1"/>
          <p:nvPr/>
        </p:nvSpPr>
        <p:spPr>
          <a:xfrm>
            <a:off x="7041365" y="3987943"/>
            <a:ext cx="1032655" cy="369332"/>
          </a:xfrm>
          <a:prstGeom prst="rect">
            <a:avLst/>
          </a:prstGeom>
          <a:noFill/>
        </p:spPr>
        <p:txBody>
          <a:bodyPr wrap="none" rtlCol="0">
            <a:spAutoFit/>
          </a:bodyPr>
          <a:lstStyle/>
          <a:p>
            <a:r>
              <a:rPr lang="en-US" altLang="ja-JP" dirty="0"/>
              <a:t>z = 16.3</a:t>
            </a:r>
          </a:p>
        </p:txBody>
      </p:sp>
      <p:sp>
        <p:nvSpPr>
          <p:cNvPr id="3" name="左右矢印 2">
            <a:extLst>
              <a:ext uri="{FF2B5EF4-FFF2-40B4-BE49-F238E27FC236}">
                <a16:creationId xmlns:a16="http://schemas.microsoft.com/office/drawing/2014/main" id="{155F6A43-3A32-3A5A-DF2D-7416037F0EB5}"/>
              </a:ext>
            </a:extLst>
          </p:cNvPr>
          <p:cNvSpPr/>
          <p:nvPr/>
        </p:nvSpPr>
        <p:spPr>
          <a:xfrm>
            <a:off x="7592800" y="2579827"/>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ECD4565B-83F6-5F44-491E-47D6043C2803}"/>
              </a:ext>
            </a:extLst>
          </p:cNvPr>
          <p:cNvSpPr txBox="1"/>
          <p:nvPr/>
        </p:nvSpPr>
        <p:spPr>
          <a:xfrm>
            <a:off x="7941986" y="2824646"/>
            <a:ext cx="663964" cy="369332"/>
          </a:xfrm>
          <a:prstGeom prst="rect">
            <a:avLst/>
          </a:prstGeom>
          <a:noFill/>
        </p:spPr>
        <p:txBody>
          <a:bodyPr wrap="none" rtlCol="0">
            <a:spAutoFit/>
          </a:bodyPr>
          <a:lstStyle/>
          <a:p>
            <a:r>
              <a:rPr lang="en-US" altLang="ja-JP" dirty="0"/>
              <a:t>Ch.5</a:t>
            </a:r>
            <a:endParaRPr lang="ja-JP" altLang="en-US"/>
          </a:p>
        </p:txBody>
      </p:sp>
      <p:sp>
        <p:nvSpPr>
          <p:cNvPr id="6" name="テキスト ボックス 5">
            <a:extLst>
              <a:ext uri="{FF2B5EF4-FFF2-40B4-BE49-F238E27FC236}">
                <a16:creationId xmlns:a16="http://schemas.microsoft.com/office/drawing/2014/main" id="{F3E4AB27-32A0-4118-D45E-5B254409F286}"/>
              </a:ext>
            </a:extLst>
          </p:cNvPr>
          <p:cNvSpPr txBox="1"/>
          <p:nvPr/>
        </p:nvSpPr>
        <p:spPr>
          <a:xfrm>
            <a:off x="8718072" y="2104402"/>
            <a:ext cx="500458" cy="369332"/>
          </a:xfrm>
          <a:prstGeom prst="rect">
            <a:avLst/>
          </a:prstGeom>
          <a:noFill/>
        </p:spPr>
        <p:txBody>
          <a:bodyPr wrap="none" rtlCol="0">
            <a:spAutoFit/>
          </a:bodyPr>
          <a:lstStyle/>
          <a:p>
            <a:r>
              <a:rPr lang="en-US" altLang="ja-JP" dirty="0"/>
              <a:t>2.5</a:t>
            </a:r>
            <a:endParaRPr lang="ja-JP" altLang="en-US"/>
          </a:p>
        </p:txBody>
      </p:sp>
      <p:cxnSp>
        <p:nvCxnSpPr>
          <p:cNvPr id="7" name="直線コネクタ 6">
            <a:extLst>
              <a:ext uri="{FF2B5EF4-FFF2-40B4-BE49-F238E27FC236}">
                <a16:creationId xmlns:a16="http://schemas.microsoft.com/office/drawing/2014/main" id="{D09D9F97-4EA8-801D-2520-51C69A8F081F}"/>
              </a:ext>
            </a:extLst>
          </p:cNvPr>
          <p:cNvCxnSpPr>
            <a:cxnSpLocks/>
            <a:endCxn id="9" idx="0"/>
          </p:cNvCxnSpPr>
          <p:nvPr/>
        </p:nvCxnSpPr>
        <p:spPr>
          <a:xfrm flipH="1">
            <a:off x="8892905" y="2438847"/>
            <a:ext cx="25937" cy="155434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A3669B6-FF5B-C625-7DE4-5F119800A749}"/>
              </a:ext>
            </a:extLst>
          </p:cNvPr>
          <p:cNvSpPr txBox="1"/>
          <p:nvPr/>
        </p:nvSpPr>
        <p:spPr>
          <a:xfrm>
            <a:off x="8376577" y="3993193"/>
            <a:ext cx="1032655" cy="369332"/>
          </a:xfrm>
          <a:prstGeom prst="rect">
            <a:avLst/>
          </a:prstGeom>
          <a:noFill/>
        </p:spPr>
        <p:txBody>
          <a:bodyPr wrap="none" rtlCol="0">
            <a:spAutoFit/>
          </a:bodyPr>
          <a:lstStyle/>
          <a:p>
            <a:r>
              <a:rPr lang="en-US" altLang="ja-JP" dirty="0"/>
              <a:t>z = 19.6</a:t>
            </a:r>
          </a:p>
        </p:txBody>
      </p:sp>
      <p:sp>
        <p:nvSpPr>
          <p:cNvPr id="5" name="テキスト ボックス 4">
            <a:extLst>
              <a:ext uri="{FF2B5EF4-FFF2-40B4-BE49-F238E27FC236}">
                <a16:creationId xmlns:a16="http://schemas.microsoft.com/office/drawing/2014/main" id="{57E928FD-F1E4-CAF9-7AA1-B65E8150D199}"/>
              </a:ext>
            </a:extLst>
          </p:cNvPr>
          <p:cNvSpPr txBox="1"/>
          <p:nvPr/>
        </p:nvSpPr>
        <p:spPr>
          <a:xfrm>
            <a:off x="8944249" y="2721422"/>
            <a:ext cx="1449436" cy="553998"/>
          </a:xfrm>
          <a:prstGeom prst="rect">
            <a:avLst/>
          </a:prstGeom>
          <a:noFill/>
        </p:spPr>
        <p:txBody>
          <a:bodyPr wrap="none" rtlCol="0">
            <a:spAutoFit/>
          </a:bodyPr>
          <a:lstStyle/>
          <a:p>
            <a:r>
              <a:rPr lang="en-US" altLang="ja-JP" sz="1500" dirty="0" err="1"/>
              <a:t>HiZ</a:t>
            </a:r>
            <a:r>
              <a:rPr lang="en-US" altLang="ja-JP" sz="1500" dirty="0"/>
              <a:t>-GUNDAM</a:t>
            </a:r>
          </a:p>
          <a:p>
            <a:r>
              <a:rPr lang="en-US" altLang="ja-JP" sz="1500" dirty="0"/>
              <a:t>NIRT bands</a:t>
            </a:r>
            <a:endParaRPr lang="ja-JP" altLang="en-US" sz="1500" dirty="0"/>
          </a:p>
        </p:txBody>
      </p:sp>
      <p:sp>
        <p:nvSpPr>
          <p:cNvPr id="8" name="テキスト ボックス 7">
            <a:extLst>
              <a:ext uri="{FF2B5EF4-FFF2-40B4-BE49-F238E27FC236}">
                <a16:creationId xmlns:a16="http://schemas.microsoft.com/office/drawing/2014/main" id="{00ED1DFB-EC86-F724-F579-FFA3962F5581}"/>
              </a:ext>
            </a:extLst>
          </p:cNvPr>
          <p:cNvSpPr txBox="1"/>
          <p:nvPr/>
        </p:nvSpPr>
        <p:spPr>
          <a:xfrm>
            <a:off x="1122062" y="4684803"/>
            <a:ext cx="9777866" cy="1384995"/>
          </a:xfrm>
          <a:prstGeom prst="rect">
            <a:avLst/>
          </a:prstGeom>
          <a:noFill/>
        </p:spPr>
        <p:txBody>
          <a:bodyPr wrap="square" rtlCol="0">
            <a:spAutoFit/>
          </a:bodyPr>
          <a:lstStyle/>
          <a:p>
            <a:pPr marL="214313" indent="-214313">
              <a:buFont typeface="Arial" panose="020B0604020202020204" pitchFamily="34" charset="0"/>
              <a:buChar char="•"/>
            </a:pPr>
            <a:r>
              <a:rPr lang="en-US" altLang="ja-JP" sz="2100" dirty="0"/>
              <a:t>In order to distinguish high-redshift objects from nearby objects reddened by dust, detection of two bands on the long wavelength side is necessary.</a:t>
            </a:r>
          </a:p>
          <a:p>
            <a:pPr marL="214313" indent="-214313">
              <a:buFont typeface="Arial" panose="020B0604020202020204" pitchFamily="34" charset="0"/>
              <a:buChar char="•"/>
            </a:pPr>
            <a:r>
              <a:rPr lang="en-US" altLang="ja-JP" sz="2100" dirty="0"/>
              <a:t>Photometric redshifts can be determined with good accuracy up to z &lt; 13.0.</a:t>
            </a:r>
          </a:p>
          <a:p>
            <a:pPr marL="214313" indent="-214313">
              <a:buFont typeface="Arial" panose="020B0604020202020204" pitchFamily="34" charset="0"/>
              <a:buChar char="•"/>
            </a:pPr>
            <a:r>
              <a:rPr lang="en-US" altLang="ja-JP" sz="2100" dirty="0"/>
              <a:t>In principle, detection is possible up to z &lt; 19.6</a:t>
            </a:r>
            <a:endParaRPr lang="ja-JP" altLang="en-US" sz="2100" dirty="0"/>
          </a:p>
        </p:txBody>
      </p:sp>
      <p:sp>
        <p:nvSpPr>
          <p:cNvPr id="10" name="左右矢印 9">
            <a:extLst>
              <a:ext uri="{FF2B5EF4-FFF2-40B4-BE49-F238E27FC236}">
                <a16:creationId xmlns:a16="http://schemas.microsoft.com/office/drawing/2014/main" id="{FBFE8FC5-7881-2E5B-75BD-C02348958106}"/>
              </a:ext>
            </a:extLst>
          </p:cNvPr>
          <p:cNvSpPr/>
          <p:nvPr/>
        </p:nvSpPr>
        <p:spPr>
          <a:xfrm>
            <a:off x="4603694" y="1587131"/>
            <a:ext cx="529098"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テキスト ボックス 10">
            <a:extLst>
              <a:ext uri="{FF2B5EF4-FFF2-40B4-BE49-F238E27FC236}">
                <a16:creationId xmlns:a16="http://schemas.microsoft.com/office/drawing/2014/main" id="{1CE40CB9-1861-19C9-0F75-516B4AF1ACA3}"/>
              </a:ext>
            </a:extLst>
          </p:cNvPr>
          <p:cNvSpPr txBox="1"/>
          <p:nvPr/>
        </p:nvSpPr>
        <p:spPr>
          <a:xfrm>
            <a:off x="4785517" y="1673227"/>
            <a:ext cx="261610" cy="323165"/>
          </a:xfrm>
          <a:prstGeom prst="rect">
            <a:avLst/>
          </a:prstGeom>
          <a:noFill/>
        </p:spPr>
        <p:txBody>
          <a:bodyPr wrap="none" rtlCol="0">
            <a:spAutoFit/>
          </a:bodyPr>
          <a:lstStyle/>
          <a:p>
            <a:r>
              <a:rPr lang="en-US" altLang="ja-JP" sz="1500" dirty="0"/>
              <a:t>J</a:t>
            </a:r>
            <a:endParaRPr lang="ja-JP" altLang="en-US" sz="1500"/>
          </a:p>
        </p:txBody>
      </p:sp>
      <p:sp>
        <p:nvSpPr>
          <p:cNvPr id="13" name="左右矢印 12">
            <a:extLst>
              <a:ext uri="{FF2B5EF4-FFF2-40B4-BE49-F238E27FC236}">
                <a16:creationId xmlns:a16="http://schemas.microsoft.com/office/drawing/2014/main" id="{FC5379D8-8CC7-B233-C1F3-3AB5B1DA382A}"/>
              </a:ext>
            </a:extLst>
          </p:cNvPr>
          <p:cNvSpPr/>
          <p:nvPr/>
        </p:nvSpPr>
        <p:spPr>
          <a:xfrm>
            <a:off x="5612431" y="1589755"/>
            <a:ext cx="1081807"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テキスト ボックス 13">
            <a:extLst>
              <a:ext uri="{FF2B5EF4-FFF2-40B4-BE49-F238E27FC236}">
                <a16:creationId xmlns:a16="http://schemas.microsoft.com/office/drawing/2014/main" id="{BF4DA3F6-1E5F-65D6-E86A-D5A93639E5B5}"/>
              </a:ext>
            </a:extLst>
          </p:cNvPr>
          <p:cNvSpPr txBox="1"/>
          <p:nvPr/>
        </p:nvSpPr>
        <p:spPr>
          <a:xfrm>
            <a:off x="6010995" y="1668482"/>
            <a:ext cx="327334" cy="323165"/>
          </a:xfrm>
          <a:prstGeom prst="rect">
            <a:avLst/>
          </a:prstGeom>
          <a:noFill/>
        </p:spPr>
        <p:txBody>
          <a:bodyPr wrap="none" rtlCol="0">
            <a:spAutoFit/>
          </a:bodyPr>
          <a:lstStyle/>
          <a:p>
            <a:r>
              <a:rPr lang="en-US" altLang="ja-JP" sz="1500" dirty="0"/>
              <a:t>H</a:t>
            </a:r>
            <a:endParaRPr lang="ja-JP" altLang="en-US" sz="1500"/>
          </a:p>
        </p:txBody>
      </p:sp>
      <p:sp>
        <p:nvSpPr>
          <p:cNvPr id="15" name="左右矢印 14">
            <a:extLst>
              <a:ext uri="{FF2B5EF4-FFF2-40B4-BE49-F238E27FC236}">
                <a16:creationId xmlns:a16="http://schemas.microsoft.com/office/drawing/2014/main" id="{A082F93B-1440-39DA-A325-0755C474D737}"/>
              </a:ext>
            </a:extLst>
          </p:cNvPr>
          <p:cNvSpPr/>
          <p:nvPr/>
        </p:nvSpPr>
        <p:spPr>
          <a:xfrm>
            <a:off x="7271345" y="1590435"/>
            <a:ext cx="1288840"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a:extLst>
              <a:ext uri="{FF2B5EF4-FFF2-40B4-BE49-F238E27FC236}">
                <a16:creationId xmlns:a16="http://schemas.microsoft.com/office/drawing/2014/main" id="{35187564-9FB3-B008-7912-B21B351B29E9}"/>
              </a:ext>
            </a:extLst>
          </p:cNvPr>
          <p:cNvSpPr txBox="1"/>
          <p:nvPr/>
        </p:nvSpPr>
        <p:spPr>
          <a:xfrm>
            <a:off x="7806011" y="1658465"/>
            <a:ext cx="317716" cy="323165"/>
          </a:xfrm>
          <a:prstGeom prst="rect">
            <a:avLst/>
          </a:prstGeom>
          <a:noFill/>
        </p:spPr>
        <p:txBody>
          <a:bodyPr wrap="none" rtlCol="0">
            <a:spAutoFit/>
          </a:bodyPr>
          <a:lstStyle/>
          <a:p>
            <a:r>
              <a:rPr lang="en-US" altLang="ja-JP" sz="1500" dirty="0"/>
              <a:t>K</a:t>
            </a:r>
            <a:endParaRPr lang="ja-JP" altLang="en-US" sz="1500"/>
          </a:p>
        </p:txBody>
      </p:sp>
      <p:sp>
        <p:nvSpPr>
          <p:cNvPr id="17" name="テキスト ボックス 16">
            <a:extLst>
              <a:ext uri="{FF2B5EF4-FFF2-40B4-BE49-F238E27FC236}">
                <a16:creationId xmlns:a16="http://schemas.microsoft.com/office/drawing/2014/main" id="{081A138E-DBB2-71C7-E60D-934D48CFAEE0}"/>
              </a:ext>
            </a:extLst>
          </p:cNvPr>
          <p:cNvSpPr txBox="1"/>
          <p:nvPr/>
        </p:nvSpPr>
        <p:spPr>
          <a:xfrm>
            <a:off x="8560185" y="1480699"/>
            <a:ext cx="1747594" cy="553998"/>
          </a:xfrm>
          <a:prstGeom prst="rect">
            <a:avLst/>
          </a:prstGeom>
          <a:noFill/>
        </p:spPr>
        <p:txBody>
          <a:bodyPr wrap="none" rtlCol="0">
            <a:spAutoFit/>
          </a:bodyPr>
          <a:lstStyle/>
          <a:p>
            <a:r>
              <a:rPr lang="en-US" altLang="ja-JP" sz="1500" dirty="0"/>
              <a:t>Ground telescope</a:t>
            </a:r>
          </a:p>
          <a:p>
            <a:r>
              <a:rPr lang="en-US" altLang="ja-JP" sz="1500" dirty="0"/>
              <a:t>wavebands</a:t>
            </a:r>
            <a:endParaRPr lang="ja-JP" altLang="en-US" sz="1500" dirty="0"/>
          </a:p>
        </p:txBody>
      </p:sp>
    </p:spTree>
    <p:extLst>
      <p:ext uri="{BB962C8B-B14F-4D97-AF65-F5344CB8AC3E}">
        <p14:creationId xmlns:p14="http://schemas.microsoft.com/office/powerpoint/2010/main" val="22093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a:extLst>
              <a:ext uri="{FF2B5EF4-FFF2-40B4-BE49-F238E27FC236}">
                <a16:creationId xmlns:a16="http://schemas.microsoft.com/office/drawing/2014/main" id="{78F918B6-F6CC-65C2-BD42-C2C6516D4F4D}"/>
              </a:ext>
            </a:extLst>
          </p:cNvPr>
          <p:cNvSpPr/>
          <p:nvPr/>
        </p:nvSpPr>
        <p:spPr>
          <a:xfrm>
            <a:off x="1574526" y="4725144"/>
            <a:ext cx="9046730" cy="2075532"/>
          </a:xfrm>
          <a:prstGeom prst="roundRect">
            <a:avLst>
              <a:gd name="adj" fmla="val 943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grpSp>
        <p:nvGrpSpPr>
          <p:cNvPr id="41" name="グループ化 40">
            <a:extLst>
              <a:ext uri="{FF2B5EF4-FFF2-40B4-BE49-F238E27FC236}">
                <a16:creationId xmlns:a16="http://schemas.microsoft.com/office/drawing/2014/main" id="{2DE9F831-8A98-618D-733C-EC294B3C0999}"/>
              </a:ext>
            </a:extLst>
          </p:cNvPr>
          <p:cNvGrpSpPr/>
          <p:nvPr/>
        </p:nvGrpSpPr>
        <p:grpSpPr>
          <a:xfrm>
            <a:off x="5169075" y="757809"/>
            <a:ext cx="7630324" cy="4133092"/>
            <a:chOff x="3645075" y="757809"/>
            <a:chExt cx="7630324" cy="4133092"/>
          </a:xfrm>
        </p:grpSpPr>
        <p:pic>
          <p:nvPicPr>
            <p:cNvPr id="3" name="図 2" descr="暗い, 座る, 記号, 明かり が含まれている画像&#10;&#10;自動的に生成された説明">
              <a:extLst>
                <a:ext uri="{FF2B5EF4-FFF2-40B4-BE49-F238E27FC236}">
                  <a16:creationId xmlns:a16="http://schemas.microsoft.com/office/drawing/2014/main" id="{81B9A07F-2F98-2731-BA61-BE77FB7BB2C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45075" y="757809"/>
              <a:ext cx="7630324" cy="4133092"/>
            </a:xfrm>
            <a:prstGeom prst="rect">
              <a:avLst/>
            </a:prstGeom>
          </p:spPr>
        </p:pic>
        <p:grpSp>
          <p:nvGrpSpPr>
            <p:cNvPr id="40" name="グループ化 39">
              <a:extLst>
                <a:ext uri="{FF2B5EF4-FFF2-40B4-BE49-F238E27FC236}">
                  <a16:creationId xmlns:a16="http://schemas.microsoft.com/office/drawing/2014/main" id="{985C38A8-D919-6DB2-85D1-B72B2A2EFCC3}"/>
                </a:ext>
              </a:extLst>
            </p:cNvPr>
            <p:cNvGrpSpPr/>
            <p:nvPr/>
          </p:nvGrpSpPr>
          <p:grpSpPr>
            <a:xfrm>
              <a:off x="6416012" y="892817"/>
              <a:ext cx="2704317" cy="1015597"/>
              <a:chOff x="6416012" y="892817"/>
              <a:chExt cx="2704317" cy="1015597"/>
            </a:xfrm>
          </p:grpSpPr>
          <p:sp>
            <p:nvSpPr>
              <p:cNvPr id="22" name="テキスト ボックス 21">
                <a:extLst>
                  <a:ext uri="{FF2B5EF4-FFF2-40B4-BE49-F238E27FC236}">
                    <a16:creationId xmlns:a16="http://schemas.microsoft.com/office/drawing/2014/main" id="{4BF60775-E15D-0D41-AE15-A4B8CD96F3C1}"/>
                  </a:ext>
                </a:extLst>
              </p:cNvPr>
              <p:cNvSpPr txBox="1"/>
              <p:nvPr/>
            </p:nvSpPr>
            <p:spPr>
              <a:xfrm>
                <a:off x="7114459" y="892817"/>
                <a:ext cx="2005870" cy="738664"/>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Wide Field X-ray Monitor</a:t>
                </a:r>
              </a:p>
              <a:p>
                <a:pPr>
                  <a:defRPr/>
                </a:pP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 Lobster Eye optics</a:t>
                </a:r>
              </a:p>
              <a:p>
                <a:pPr>
                  <a:defRPr/>
                </a:pP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 </a:t>
                </a:r>
                <a:r>
                  <a:rPr lang="en-US" altLang="ja-JP" sz="1400" dirty="0" err="1">
                    <a:solidFill>
                      <a:prstClr val="black"/>
                    </a:solidFill>
                    <a:latin typeface="Calibri"/>
                    <a:ea typeface="ＭＳ Ｐゴシック" panose="020B0600070205080204" pitchFamily="34" charset="-128"/>
                  </a:rPr>
                  <a:t>pnCCD</a:t>
                </a:r>
                <a:r>
                  <a:rPr lang="en-US" altLang="ja-JP" sz="1400" dirty="0">
                    <a:solidFill>
                      <a:prstClr val="black"/>
                    </a:solidFill>
                    <a:latin typeface="Calibri"/>
                    <a:ea typeface="ＭＳ Ｐゴシック" panose="020B0600070205080204" pitchFamily="34" charset="-128"/>
                  </a:rPr>
                  <a:t> </a:t>
                </a:r>
                <a:endParaRPr lang="ja-JP" altLang="en-US" sz="1400" dirty="0">
                  <a:solidFill>
                    <a:prstClr val="black"/>
                  </a:solidFill>
                  <a:latin typeface="Calibri"/>
                  <a:ea typeface="ＭＳ Ｐゴシック" panose="020B0600070205080204" pitchFamily="34" charset="-128"/>
                </a:endParaRPr>
              </a:p>
            </p:txBody>
          </p:sp>
          <p:grpSp>
            <p:nvGrpSpPr>
              <p:cNvPr id="33" name="グループ化 32">
                <a:extLst>
                  <a:ext uri="{FF2B5EF4-FFF2-40B4-BE49-F238E27FC236}">
                    <a16:creationId xmlns:a16="http://schemas.microsoft.com/office/drawing/2014/main" id="{AC206E11-8D64-FB4F-8C7D-FD8C605EB983}"/>
                  </a:ext>
                </a:extLst>
              </p:cNvPr>
              <p:cNvGrpSpPr/>
              <p:nvPr/>
            </p:nvGrpSpPr>
            <p:grpSpPr>
              <a:xfrm>
                <a:off x="6416012" y="1159946"/>
                <a:ext cx="2681244" cy="748468"/>
                <a:chOff x="6339658" y="3131562"/>
                <a:chExt cx="2681244" cy="748468"/>
              </a:xfrm>
            </p:grpSpPr>
            <p:cxnSp>
              <p:nvCxnSpPr>
                <p:cNvPr id="24" name="直線コネクタ 23">
                  <a:extLst>
                    <a:ext uri="{FF2B5EF4-FFF2-40B4-BE49-F238E27FC236}">
                      <a16:creationId xmlns:a16="http://schemas.microsoft.com/office/drawing/2014/main" id="{4D18F5B9-801B-1A47-B393-E50B930FBF98}"/>
                    </a:ext>
                  </a:extLst>
                </p:cNvPr>
                <p:cNvCxnSpPr>
                  <a:cxnSpLocks/>
                </p:cNvCxnSpPr>
                <p:nvPr/>
              </p:nvCxnSpPr>
              <p:spPr>
                <a:xfrm>
                  <a:off x="6339658" y="3131562"/>
                  <a:ext cx="26812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FB91665-ECDE-674D-B753-54CBD3077E0C}"/>
                    </a:ext>
                  </a:extLst>
                </p:cNvPr>
                <p:cNvCxnSpPr>
                  <a:cxnSpLocks/>
                </p:cNvCxnSpPr>
                <p:nvPr/>
              </p:nvCxnSpPr>
              <p:spPr>
                <a:xfrm>
                  <a:off x="6339658" y="3138284"/>
                  <a:ext cx="890584" cy="7417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4" name="グループ化 13">
              <a:extLst>
                <a:ext uri="{FF2B5EF4-FFF2-40B4-BE49-F238E27FC236}">
                  <a16:creationId xmlns:a16="http://schemas.microsoft.com/office/drawing/2014/main" id="{580641A9-6573-1078-369F-87032FD92BDE}"/>
                </a:ext>
              </a:extLst>
            </p:cNvPr>
            <p:cNvGrpSpPr/>
            <p:nvPr/>
          </p:nvGrpSpPr>
          <p:grpSpPr>
            <a:xfrm>
              <a:off x="6861304" y="2513676"/>
              <a:ext cx="2204180" cy="2064172"/>
              <a:chOff x="6861304" y="2340678"/>
              <a:chExt cx="2204180" cy="2064172"/>
            </a:xfrm>
          </p:grpSpPr>
          <p:grpSp>
            <p:nvGrpSpPr>
              <p:cNvPr id="7" name="グループ化 6">
                <a:extLst>
                  <a:ext uri="{FF2B5EF4-FFF2-40B4-BE49-F238E27FC236}">
                    <a16:creationId xmlns:a16="http://schemas.microsoft.com/office/drawing/2014/main" id="{09BCBA1B-2DA8-C825-6CFA-B95ADD21EBEA}"/>
                  </a:ext>
                </a:extLst>
              </p:cNvPr>
              <p:cNvGrpSpPr/>
              <p:nvPr/>
            </p:nvGrpSpPr>
            <p:grpSpPr>
              <a:xfrm>
                <a:off x="6861304" y="2340678"/>
                <a:ext cx="2204180" cy="1819505"/>
                <a:chOff x="6861304" y="2340678"/>
                <a:chExt cx="2204180" cy="1819505"/>
              </a:xfrm>
            </p:grpSpPr>
            <p:cxnSp>
              <p:nvCxnSpPr>
                <p:cNvPr id="27" name="直線コネクタ 26">
                  <a:extLst>
                    <a:ext uri="{FF2B5EF4-FFF2-40B4-BE49-F238E27FC236}">
                      <a16:creationId xmlns:a16="http://schemas.microsoft.com/office/drawing/2014/main" id="{54CA09D9-0281-F04D-8A81-4EEF1A40A937}"/>
                    </a:ext>
                  </a:extLst>
                </p:cNvPr>
                <p:cNvCxnSpPr>
                  <a:cxnSpLocks/>
                </p:cNvCxnSpPr>
                <p:nvPr/>
              </p:nvCxnSpPr>
              <p:spPr>
                <a:xfrm flipH="1" flipV="1">
                  <a:off x="6918651" y="2340678"/>
                  <a:ext cx="2146833" cy="1819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881B095-7082-614E-B221-EB2F741AAA9D}"/>
                    </a:ext>
                  </a:extLst>
                </p:cNvPr>
                <p:cNvCxnSpPr>
                  <a:cxnSpLocks/>
                </p:cNvCxnSpPr>
                <p:nvPr/>
              </p:nvCxnSpPr>
              <p:spPr>
                <a:xfrm>
                  <a:off x="6861304" y="4136554"/>
                  <a:ext cx="21786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7BC6370C-CB50-E54B-B446-57E012BC335B}"/>
                  </a:ext>
                </a:extLst>
              </p:cNvPr>
              <p:cNvSpPr txBox="1"/>
              <p:nvPr/>
            </p:nvSpPr>
            <p:spPr>
              <a:xfrm>
                <a:off x="6869223" y="3881630"/>
                <a:ext cx="1918667" cy="523220"/>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Near Infrared Telescope</a:t>
                </a:r>
              </a:p>
              <a:p>
                <a:pPr>
                  <a:defRPr/>
                </a:pPr>
                <a:r>
                  <a:rPr lang="ja-JP" altLang="en-US" sz="1400">
                    <a:solidFill>
                      <a:prstClr val="black"/>
                    </a:solidFill>
                    <a:latin typeface="Calibri"/>
                    <a:ea typeface="ＭＳ Ｐゴシック" panose="020B0600070205080204" pitchFamily="34" charset="-128"/>
                  </a:rPr>
                  <a:t>・</a:t>
                </a:r>
                <a:r>
                  <a:rPr lang="en-US" altLang="ja-JP" sz="1400" dirty="0">
                    <a:solidFill>
                      <a:prstClr val="black"/>
                    </a:solidFill>
                    <a:latin typeface="Calibri"/>
                    <a:ea typeface="ＭＳ Ｐゴシック" panose="020B0600070205080204" pitchFamily="34" charset="-128"/>
                  </a:rPr>
                  <a:t> 5-band photometry</a:t>
                </a:r>
              </a:p>
            </p:txBody>
          </p:sp>
        </p:grpSp>
      </p:grpSp>
      <p:sp>
        <p:nvSpPr>
          <p:cNvPr id="5" name="テキスト ボックス 4">
            <a:extLst>
              <a:ext uri="{FF2B5EF4-FFF2-40B4-BE49-F238E27FC236}">
                <a16:creationId xmlns:a16="http://schemas.microsoft.com/office/drawing/2014/main" id="{8BEBF275-9FC8-C644-86F3-67F5721533A1}"/>
              </a:ext>
            </a:extLst>
          </p:cNvPr>
          <p:cNvSpPr txBox="1"/>
          <p:nvPr/>
        </p:nvSpPr>
        <p:spPr>
          <a:xfrm>
            <a:off x="1477504" y="57325"/>
            <a:ext cx="9324345" cy="584775"/>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defRPr/>
            </a:pPr>
            <a:r>
              <a:rPr lang="en-US" altLang="ja-JP" sz="3200" dirty="0">
                <a:solidFill>
                  <a:prstClr val="white"/>
                </a:solidFill>
                <a:latin typeface="Calibri"/>
                <a:ea typeface="ＭＳ Ｐゴシック" panose="020B0600070205080204" pitchFamily="34" charset="-128"/>
              </a:rPr>
              <a:t> </a:t>
            </a:r>
            <a:r>
              <a:rPr lang="en-US" altLang="ja-JP" sz="3200" dirty="0" err="1">
                <a:solidFill>
                  <a:prstClr val="white"/>
                </a:solidFill>
                <a:latin typeface="Calibri"/>
                <a:ea typeface="ＭＳ Ｐゴシック" panose="020B0600070205080204" pitchFamily="34" charset="-128"/>
              </a:rPr>
              <a:t>HiZ</a:t>
            </a:r>
            <a:r>
              <a:rPr lang="en-US" altLang="ja-JP" sz="3200" dirty="0">
                <a:solidFill>
                  <a:prstClr val="white"/>
                </a:solidFill>
                <a:latin typeface="Calibri"/>
                <a:ea typeface="ＭＳ Ｐゴシック" panose="020B0600070205080204" pitchFamily="34" charset="-128"/>
              </a:rPr>
              <a:t>-GUNDAM</a:t>
            </a:r>
            <a:r>
              <a:rPr lang="en-US" altLang="ja-JP" dirty="0">
                <a:solidFill>
                  <a:prstClr val="white"/>
                </a:solidFill>
                <a:latin typeface="Calibri"/>
                <a:ea typeface="ＭＳ Ｐゴシック" panose="020B0600070205080204" pitchFamily="34" charset="-128"/>
              </a:rPr>
              <a:t> </a:t>
            </a:r>
            <a:r>
              <a:rPr lang="ja-JP" altLang="en-US">
                <a:solidFill>
                  <a:prstClr val="white"/>
                </a:solidFill>
                <a:latin typeface="Calibri"/>
                <a:ea typeface="ＭＳ Ｐゴシック" panose="020B0600070205080204" pitchFamily="34" charset="-128"/>
              </a:rPr>
              <a:t> </a:t>
            </a:r>
            <a:r>
              <a:rPr lang="en-US" altLang="ja-JP" sz="2000" dirty="0">
                <a:solidFill>
                  <a:prstClr val="white"/>
                </a:solidFill>
                <a:latin typeface="Calibri"/>
                <a:ea typeface="ＭＳ Ｐゴシック" panose="020B0600070205080204" pitchFamily="34" charset="-128"/>
              </a:rPr>
              <a:t>(</a:t>
            </a:r>
            <a:r>
              <a:rPr lang="en-US" altLang="ja-JP" sz="2000" dirty="0">
                <a:solidFill>
                  <a:srgbClr val="FF0000"/>
                </a:solidFill>
                <a:latin typeface="Calibri"/>
                <a:ea typeface="ＭＳ Ｐゴシック" panose="020B0600070205080204" pitchFamily="34" charset="-128"/>
              </a:rPr>
              <a:t>Hi</a:t>
            </a:r>
            <a:r>
              <a:rPr lang="en-US" altLang="ja-JP" sz="2000" dirty="0">
                <a:solidFill>
                  <a:prstClr val="white"/>
                </a:solidFill>
                <a:latin typeface="Calibri"/>
                <a:ea typeface="ＭＳ Ｐゴシック" panose="020B0600070205080204" pitchFamily="34" charset="-128"/>
              </a:rPr>
              <a:t>gh-</a:t>
            </a:r>
            <a:r>
              <a:rPr lang="en-US" altLang="ja-JP" sz="2000" dirty="0">
                <a:solidFill>
                  <a:srgbClr val="FF0000"/>
                </a:solidFill>
                <a:latin typeface="Calibri"/>
                <a:ea typeface="ＭＳ Ｐゴシック" panose="020B0600070205080204" pitchFamily="34" charset="-128"/>
              </a:rPr>
              <a:t>z</a:t>
            </a:r>
            <a:r>
              <a:rPr lang="en-US" altLang="ja-JP" sz="2000" dirty="0">
                <a:solidFill>
                  <a:prstClr val="white"/>
                </a:solidFill>
                <a:latin typeface="Calibri"/>
                <a:ea typeface="ＭＳ Ｐゴシック" panose="020B0600070205080204" pitchFamily="34" charset="-128"/>
              </a:rPr>
              <a:t> </a:t>
            </a:r>
            <a:r>
              <a:rPr lang="en-US" altLang="ja-JP" sz="2000" dirty="0">
                <a:solidFill>
                  <a:srgbClr val="FF0000"/>
                </a:solidFill>
                <a:latin typeface="Calibri"/>
                <a:ea typeface="ＭＳ Ｐゴシック" panose="020B0600070205080204" pitchFamily="34" charset="-128"/>
              </a:rPr>
              <a:t>G</a:t>
            </a:r>
            <a:r>
              <a:rPr lang="en-US" altLang="ja-JP" sz="2000" dirty="0">
                <a:solidFill>
                  <a:prstClr val="white"/>
                </a:solidFill>
                <a:latin typeface="Calibri"/>
                <a:ea typeface="ＭＳ Ｐゴシック" panose="020B0600070205080204" pitchFamily="34" charset="-128"/>
              </a:rPr>
              <a:t>amma-ray bursts for </a:t>
            </a:r>
            <a:r>
              <a:rPr lang="en-US" altLang="ja-JP" sz="2000" dirty="0">
                <a:solidFill>
                  <a:srgbClr val="FF0000"/>
                </a:solidFill>
                <a:latin typeface="Calibri"/>
                <a:ea typeface="ＭＳ Ｐゴシック" panose="020B0600070205080204" pitchFamily="34" charset="-128"/>
              </a:rPr>
              <a:t>Un</a:t>
            </a:r>
            <a:r>
              <a:rPr lang="en-US" altLang="ja-JP" sz="2000" dirty="0">
                <a:solidFill>
                  <a:prstClr val="white"/>
                </a:solidFill>
                <a:latin typeface="Calibri"/>
                <a:ea typeface="ＭＳ Ｐゴシック" panose="020B0600070205080204" pitchFamily="34" charset="-128"/>
              </a:rPr>
              <a:t>raveling the </a:t>
            </a:r>
            <a:r>
              <a:rPr lang="en-US" altLang="ja-JP" sz="2000" dirty="0">
                <a:solidFill>
                  <a:srgbClr val="FF0000"/>
                </a:solidFill>
                <a:latin typeface="Calibri"/>
                <a:ea typeface="ＭＳ Ｐゴシック" panose="020B0600070205080204" pitchFamily="34" charset="-128"/>
              </a:rPr>
              <a:t>D</a:t>
            </a:r>
            <a:r>
              <a:rPr lang="en-US" altLang="ja-JP" sz="2000" dirty="0">
                <a:solidFill>
                  <a:prstClr val="white"/>
                </a:solidFill>
                <a:latin typeface="Calibri"/>
                <a:ea typeface="ＭＳ Ｐゴシック" panose="020B0600070205080204" pitchFamily="34" charset="-128"/>
              </a:rPr>
              <a:t>ark </a:t>
            </a:r>
            <a:r>
              <a:rPr lang="en-US" altLang="ja-JP" sz="2000" dirty="0">
                <a:solidFill>
                  <a:srgbClr val="FF0000"/>
                </a:solidFill>
                <a:latin typeface="Calibri"/>
                <a:ea typeface="ＭＳ Ｐゴシック" panose="020B0600070205080204" pitchFamily="34" charset="-128"/>
              </a:rPr>
              <a:t>A</a:t>
            </a:r>
            <a:r>
              <a:rPr lang="en-US" altLang="ja-JP" sz="2000" dirty="0">
                <a:solidFill>
                  <a:prstClr val="white"/>
                </a:solidFill>
                <a:latin typeface="Calibri"/>
                <a:ea typeface="ＭＳ Ｐゴシック" panose="020B0600070205080204" pitchFamily="34" charset="-128"/>
              </a:rPr>
              <a:t>ges </a:t>
            </a:r>
            <a:r>
              <a:rPr lang="en-US" altLang="ja-JP" sz="2000" dirty="0">
                <a:solidFill>
                  <a:srgbClr val="FF0000"/>
                </a:solidFill>
                <a:latin typeface="Calibri"/>
                <a:ea typeface="ＭＳ Ｐゴシック" panose="020B0600070205080204" pitchFamily="34" charset="-128"/>
              </a:rPr>
              <a:t>M</a:t>
            </a:r>
            <a:r>
              <a:rPr lang="en-US" altLang="ja-JP" sz="2000" dirty="0">
                <a:solidFill>
                  <a:prstClr val="white"/>
                </a:solidFill>
                <a:latin typeface="Calibri"/>
                <a:ea typeface="ＭＳ Ｐゴシック" panose="020B0600070205080204" pitchFamily="34" charset="-128"/>
              </a:rPr>
              <a:t>ission)</a:t>
            </a:r>
            <a:endParaRPr lang="ja-JP" altLang="en-US" dirty="0">
              <a:solidFill>
                <a:prstClr val="white"/>
              </a:solidFill>
              <a:latin typeface="Calibri"/>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0E8AE6D9-F0DB-D34A-9C7E-CCE099F2997F}"/>
              </a:ext>
            </a:extLst>
          </p:cNvPr>
          <p:cNvSpPr txBox="1"/>
          <p:nvPr/>
        </p:nvSpPr>
        <p:spPr>
          <a:xfrm>
            <a:off x="1574526" y="828002"/>
            <a:ext cx="6108660" cy="615553"/>
          </a:xfrm>
          <a:prstGeom prst="rect">
            <a:avLst/>
          </a:prstGeom>
          <a:noFill/>
        </p:spPr>
        <p:txBody>
          <a:bodyPr wrap="none" rtlCol="0">
            <a:spAutoFit/>
          </a:bodyPr>
          <a:lstStyle/>
          <a:p>
            <a:pPr>
              <a:defRPr/>
            </a:pPr>
            <a:r>
              <a:rPr lang="en-US" altLang="ja-JP" dirty="0">
                <a:solidFill>
                  <a:prstClr val="black"/>
                </a:solidFill>
                <a:latin typeface="Calibri"/>
                <a:ea typeface="ＭＳ Ｐゴシック" panose="020B0600070205080204" pitchFamily="34" charset="-128"/>
              </a:rPr>
              <a:t>Mission</a:t>
            </a:r>
            <a:r>
              <a:rPr lang="ja-JP" altLang="en-US">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 Time Domain Astronomy</a:t>
            </a:r>
          </a:p>
          <a:p>
            <a:pPr>
              <a:defRPr/>
            </a:pPr>
            <a:r>
              <a:rPr lang="en-US" altLang="ja-JP" sz="1600" dirty="0">
                <a:solidFill>
                  <a:prstClr val="black"/>
                </a:solidFill>
                <a:latin typeface="Calibri"/>
                <a:ea typeface="ＭＳ Ｐゴシック" panose="020B0600070205080204" pitchFamily="34" charset="-128"/>
              </a:rPr>
              <a:t>“</a:t>
            </a:r>
            <a:r>
              <a:rPr lang="en-US" altLang="ja-JP" sz="1600" b="1" dirty="0">
                <a:solidFill>
                  <a:srgbClr val="FF0000"/>
                </a:solidFill>
                <a:latin typeface="Calibri"/>
                <a:ea typeface="ＭＳ Ｐゴシック" panose="020B0600070205080204" pitchFamily="34" charset="-128"/>
              </a:rPr>
              <a:t>Multi-messenger astronomy</a:t>
            </a:r>
            <a:r>
              <a:rPr lang="en-US" altLang="ja-JP" sz="1600" dirty="0">
                <a:solidFill>
                  <a:prstClr val="black"/>
                </a:solidFill>
                <a:latin typeface="Calibri"/>
                <a:ea typeface="ＭＳ Ｐゴシック" panose="020B0600070205080204" pitchFamily="34" charset="-128"/>
              </a:rPr>
              <a:t>” and “</a:t>
            </a:r>
            <a:r>
              <a:rPr lang="en-US" altLang="ja-JP" sz="1600" b="1" dirty="0">
                <a:solidFill>
                  <a:srgbClr val="FF0000"/>
                </a:solidFill>
                <a:latin typeface="Calibri"/>
                <a:ea typeface="ＭＳ Ｐゴシック" panose="020B0600070205080204" pitchFamily="34" charset="-128"/>
              </a:rPr>
              <a:t>Exploration of the early universe</a:t>
            </a:r>
            <a:r>
              <a:rPr lang="en-US" altLang="ja-JP" sz="1600" dirty="0">
                <a:solidFill>
                  <a:prstClr val="black"/>
                </a:solidFill>
                <a:latin typeface="Calibri"/>
                <a:ea typeface="ＭＳ Ｐゴシック" panose="020B0600070205080204" pitchFamily="34" charset="-128"/>
              </a:rPr>
              <a:t>”</a:t>
            </a:r>
          </a:p>
        </p:txBody>
      </p:sp>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B20EAC19-30AA-DC47-8818-51D82B7E2999}"/>
                  </a:ext>
                </a:extLst>
              </p:cNvPr>
              <p:cNvSpPr txBox="1"/>
              <p:nvPr/>
            </p:nvSpPr>
            <p:spPr>
              <a:xfrm>
                <a:off x="1602516" y="1499300"/>
                <a:ext cx="5865084"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defRPr/>
                </a:pPr>
                <a:r>
                  <a:rPr lang="en-US" altLang="ja-JP" sz="1600" dirty="0">
                    <a:solidFill>
                      <a:prstClr val="black"/>
                    </a:solidFill>
                    <a:latin typeface="Calibri"/>
                    <a:ea typeface="ＭＳ Ｐゴシック" panose="020B0600070205080204" pitchFamily="34" charset="-128"/>
                  </a:rPr>
                  <a:t>Observation strategy</a:t>
                </a:r>
              </a:p>
              <a:p>
                <a:pPr>
                  <a:defRPr/>
                </a:pPr>
                <a:r>
                  <a:rPr lang="en-US" altLang="ja-JP" sz="1600" dirty="0">
                    <a:solidFill>
                      <a:prstClr val="black"/>
                    </a:solidFill>
                    <a:latin typeface="Calibri"/>
                    <a:ea typeface="ＭＳ Ｐゴシック" panose="020B0600070205080204" pitchFamily="34" charset="-128"/>
                  </a:rPr>
                  <a:t> (1) Discovery of GRBs/transients with the wide field X-ray monitor</a:t>
                </a:r>
                <a:endParaRPr lang="en-US" altLang="ja-JP" sz="1600" dirty="0">
                  <a:solidFill>
                    <a:srgbClr val="FF0000"/>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 (2) Automatic repointing (</a:t>
                </a:r>
                <a:r>
                  <a:rPr lang="en-US" altLang="ja-JP" sz="1600" dirty="0">
                    <a:solidFill>
                      <a:srgbClr val="FF0000"/>
                    </a:solidFill>
                    <a:latin typeface="Calibri"/>
                    <a:ea typeface="ＭＳ Ｐゴシック" panose="020B0600070205080204" pitchFamily="34" charset="-128"/>
                  </a:rPr>
                  <a:t>T &lt; 300 sec</a:t>
                </a:r>
                <a:r>
                  <a:rPr lang="en-US" altLang="ja-JP" sz="1600" dirty="0">
                    <a:solidFill>
                      <a:prstClr val="black"/>
                    </a:solidFill>
                    <a:latin typeface="Calibri"/>
                    <a:ea typeface="ＭＳ Ｐゴシック" panose="020B0600070205080204" pitchFamily="34" charset="-128"/>
                  </a:rPr>
                  <a:t>)</a:t>
                </a:r>
              </a:p>
              <a:p>
                <a:pPr>
                  <a:defRPr/>
                </a:pPr>
                <a:r>
                  <a:rPr lang="en-US" altLang="ja-JP" sz="1600" dirty="0">
                    <a:solidFill>
                      <a:prstClr val="black"/>
                    </a:solidFill>
                    <a:latin typeface="Calibri"/>
                    <a:ea typeface="ＭＳ Ｐゴシック" panose="020B0600070205080204" pitchFamily="34" charset="-128"/>
                  </a:rPr>
                  <a:t> (3) Identification of counterpart with the near infrared telescope</a:t>
                </a:r>
                <a:endParaRPr lang="en-US" altLang="ja-JP" sz="1600" dirty="0">
                  <a:solidFill>
                    <a:srgbClr val="FF0000"/>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 (4) Alert message (</a:t>
                </a:r>
                <a:r>
                  <a:rPr lang="en-US" altLang="ja-JP" sz="1600" dirty="0">
                    <a:solidFill>
                      <a:srgbClr val="FF0000"/>
                    </a:solidFill>
                    <a:latin typeface="Calibri"/>
                    <a:ea typeface="ＭＳ Ｐゴシック" panose="020B0600070205080204" pitchFamily="34" charset="-128"/>
                  </a:rPr>
                  <a:t>T &lt;&lt; 1 hour</a:t>
                </a:r>
                <a:r>
                  <a:rPr lang="en-US" altLang="ja-JP" sz="1600" dirty="0">
                    <a:solidFill>
                      <a:prstClr val="black"/>
                    </a:solidFill>
                    <a:latin typeface="Calibri"/>
                    <a:ea typeface="ＭＳ Ｐゴシック" panose="020B0600070205080204" pitchFamily="34" charset="-128"/>
                  </a:rPr>
                  <a:t>)</a:t>
                </a:r>
              </a:p>
              <a:p>
                <a:pPr>
                  <a:defRPr/>
                </a:pPr>
                <a:r>
                  <a:rPr lang="en-US" altLang="ja-JP" sz="1600" dirty="0">
                    <a:solidFill>
                      <a:prstClr val="black"/>
                    </a:solidFill>
                    <a:latin typeface="Calibri"/>
                    <a:ea typeface="ＭＳ Ｐゴシック" panose="020B0600070205080204" pitchFamily="34" charset="-128"/>
                  </a:rPr>
                  <a:t> (5) Spectroscopic observation with large area telescopes (</a:t>
                </a:r>
                <a:r>
                  <a:rPr lang="en-US" altLang="ja-JP" sz="1600" dirty="0">
                    <a:solidFill>
                      <a:srgbClr val="FF0000"/>
                    </a:solidFill>
                    <a:latin typeface="Calibri"/>
                    <a:ea typeface="ＭＳ Ｐゴシック" panose="020B0600070205080204" pitchFamily="34" charset="-128"/>
                  </a:rPr>
                  <a:t>T </a:t>
                </a:r>
                <a14:m>
                  <m:oMath xmlns:m="http://schemas.openxmlformats.org/officeDocument/2006/math">
                    <m:r>
                      <a:rPr lang="en-US" altLang="ja-JP" sz="1600" i="1">
                        <a:solidFill>
                          <a:srgbClr val="FF0000"/>
                        </a:solidFill>
                        <a:latin typeface="Cambria Math" panose="02040503050406030204" pitchFamily="18" charset="0"/>
                        <a:ea typeface="Cambria Math" panose="02040503050406030204" pitchFamily="18" charset="0"/>
                      </a:rPr>
                      <m:t>∼</m:t>
                    </m:r>
                  </m:oMath>
                </a14:m>
                <a:r>
                  <a:rPr lang="en-US" altLang="ja-JP" sz="1600" dirty="0">
                    <a:solidFill>
                      <a:srgbClr val="FF0000"/>
                    </a:solidFill>
                    <a:latin typeface="Calibri"/>
                    <a:ea typeface="ＭＳ Ｐゴシック" panose="020B0600070205080204" pitchFamily="34" charset="-128"/>
                  </a:rPr>
                  <a:t> 1.5 </a:t>
                </a:r>
                <a:r>
                  <a:rPr lang="en-US" altLang="ja-JP" sz="1600" dirty="0" err="1">
                    <a:solidFill>
                      <a:srgbClr val="FF0000"/>
                    </a:solidFill>
                    <a:latin typeface="Calibri"/>
                    <a:ea typeface="ＭＳ Ｐゴシック" panose="020B0600070205080204" pitchFamily="34" charset="-128"/>
                  </a:rPr>
                  <a:t>hr</a:t>
                </a:r>
                <a:r>
                  <a:rPr lang="en-US" altLang="ja-JP" sz="1600" dirty="0">
                    <a:solidFill>
                      <a:prstClr val="black"/>
                    </a:solidFill>
                    <a:latin typeface="Calibri"/>
                    <a:ea typeface="ＭＳ Ｐゴシック" panose="020B0600070205080204" pitchFamily="34" charset="-128"/>
                  </a:rPr>
                  <a:t>)</a:t>
                </a:r>
                <a:endParaRPr lang="ja-JP" altLang="en-US" sz="1600">
                  <a:solidFill>
                    <a:srgbClr val="FF0000"/>
                  </a:solidFill>
                  <a:latin typeface="Calibri"/>
                  <a:ea typeface="ＭＳ Ｐゴシック" panose="020B0600070205080204" pitchFamily="34" charset="-128"/>
                </a:endParaRPr>
              </a:p>
            </p:txBody>
          </p:sp>
        </mc:Choice>
        <mc:Fallback>
          <p:sp>
            <p:nvSpPr>
              <p:cNvPr id="18" name="テキスト ボックス 17">
                <a:extLst>
                  <a:ext uri="{FF2B5EF4-FFF2-40B4-BE49-F238E27FC236}">
                    <a16:creationId xmlns:a16="http://schemas.microsoft.com/office/drawing/2014/main" id="{B20EAC19-30AA-DC47-8818-51D82B7E2999}"/>
                  </a:ext>
                </a:extLst>
              </p:cNvPr>
              <p:cNvSpPr txBox="1">
                <a:spLocks noRot="1" noChangeAspect="1" noMove="1" noResize="1" noEditPoints="1" noAdjustHandles="1" noChangeArrowheads="1" noChangeShapeType="1" noTextEdit="1"/>
              </p:cNvSpPr>
              <p:nvPr/>
            </p:nvSpPr>
            <p:spPr>
              <a:xfrm>
                <a:off x="1602516" y="1499300"/>
                <a:ext cx="5865084" cy="1569660"/>
              </a:xfrm>
              <a:prstGeom prst="rect">
                <a:avLst/>
              </a:prstGeom>
              <a:blipFill>
                <a:blip r:embed="rId4"/>
                <a:stretch>
                  <a:fillRect l="-623" t="-1163" r="-208" b="-3876"/>
                </a:stretch>
              </a:blipFill>
            </p:spPr>
            <p:txBody>
              <a:bodyPr/>
              <a:lstStyle/>
              <a:p>
                <a:r>
                  <a:rPr lang="ja-JP" altLang="en-US">
                    <a:noFill/>
                  </a:rPr>
                  <a:t> </a:t>
                </a:r>
              </a:p>
            </p:txBody>
          </p:sp>
        </mc:Fallback>
      </mc:AlternateContent>
      <p:pic>
        <p:nvPicPr>
          <p:cNvPr id="1026" name="Picture 2" descr="The James Webb telescope spotted the earliest known 'quenched' galaxy">
            <a:extLst>
              <a:ext uri="{FF2B5EF4-FFF2-40B4-BE49-F238E27FC236}">
                <a16:creationId xmlns:a16="http://schemas.microsoft.com/office/drawing/2014/main" id="{DB63BE56-788C-6FFE-1D28-7F2BF6165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08" r="15043"/>
          <a:stretch/>
        </p:blipFill>
        <p:spPr bwMode="auto">
          <a:xfrm>
            <a:off x="1692807" y="4870023"/>
            <a:ext cx="2113272" cy="1654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すばる望遠鏡 | 国立天文台(NAOJ)">
            <a:extLst>
              <a:ext uri="{FF2B5EF4-FFF2-40B4-BE49-F238E27FC236}">
                <a16:creationId xmlns:a16="http://schemas.microsoft.com/office/drawing/2014/main" id="{E51FEA2E-3084-D11F-5463-CF88E21B03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94" r="16021"/>
          <a:stretch/>
        </p:blipFill>
        <p:spPr bwMode="auto">
          <a:xfrm>
            <a:off x="3832688" y="4878123"/>
            <a:ext cx="1484702" cy="1654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すばる望遠鏡と次世代30m望遠鏡で見る宇宙 | イベントレポート | スルガ銀行 Dバンク支店">
            <a:extLst>
              <a:ext uri="{FF2B5EF4-FFF2-40B4-BE49-F238E27FC236}">
                <a16:creationId xmlns:a16="http://schemas.microsoft.com/office/drawing/2014/main" id="{50AB468F-0BFA-92EA-D368-D18C97EB05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889"/>
          <a:stretch/>
        </p:blipFill>
        <p:spPr bwMode="auto">
          <a:xfrm>
            <a:off x="5359120" y="4879457"/>
            <a:ext cx="1589876" cy="1653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ELT | 天文学辞典">
            <a:extLst>
              <a:ext uri="{FF2B5EF4-FFF2-40B4-BE49-F238E27FC236}">
                <a16:creationId xmlns:a16="http://schemas.microsoft.com/office/drawing/2014/main" id="{AF628F2E-1F29-39B0-94AA-4223C4C8C6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434" r="10083"/>
          <a:stretch/>
        </p:blipFill>
        <p:spPr bwMode="auto">
          <a:xfrm>
            <a:off x="6990727" y="4884893"/>
            <a:ext cx="2060753" cy="166227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D0C9493-3416-BFA8-1BF5-BA1F7B7BC301}"/>
              </a:ext>
            </a:extLst>
          </p:cNvPr>
          <p:cNvSpPr txBox="1"/>
          <p:nvPr/>
        </p:nvSpPr>
        <p:spPr>
          <a:xfrm>
            <a:off x="2000174" y="6524942"/>
            <a:ext cx="1356269"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Space telescope</a:t>
            </a:r>
            <a:endParaRPr lang="ja-JP" altLang="en-US" sz="1400">
              <a:solidFill>
                <a:prstClr val="black"/>
              </a:solidFill>
              <a:latin typeface="Calibri"/>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8CEB26C8-562E-CB29-BAEC-23F6492206E1}"/>
              </a:ext>
            </a:extLst>
          </p:cNvPr>
          <p:cNvSpPr txBox="1"/>
          <p:nvPr/>
        </p:nvSpPr>
        <p:spPr>
          <a:xfrm>
            <a:off x="4087048" y="6511274"/>
            <a:ext cx="817853"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8m-class</a:t>
            </a:r>
            <a:endParaRPr lang="ja-JP" altLang="en-US" sz="1400">
              <a:solidFill>
                <a:prstClr val="black"/>
              </a:solidFill>
              <a:latin typeface="Calibri"/>
              <a:ea typeface="ＭＳ Ｐゴシック" panose="020B0600070205080204" pitchFamily="34" charset="-128"/>
            </a:endParaRPr>
          </a:p>
        </p:txBody>
      </p:sp>
      <p:sp>
        <p:nvSpPr>
          <p:cNvPr id="15" name="テキスト ボックス 14">
            <a:extLst>
              <a:ext uri="{FF2B5EF4-FFF2-40B4-BE49-F238E27FC236}">
                <a16:creationId xmlns:a16="http://schemas.microsoft.com/office/drawing/2014/main" id="{D16CC038-CE01-F7D0-397F-7CEFDD3F657B}"/>
              </a:ext>
            </a:extLst>
          </p:cNvPr>
          <p:cNvSpPr txBox="1"/>
          <p:nvPr/>
        </p:nvSpPr>
        <p:spPr>
          <a:xfrm>
            <a:off x="1692807" y="4924681"/>
            <a:ext cx="624658"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JWST</a:t>
            </a:r>
            <a:endParaRPr lang="ja-JP" altLang="en-US" sz="1600">
              <a:solidFill>
                <a:prstClr val="white"/>
              </a:solidFill>
              <a:latin typeface="Calibri"/>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F32E21BA-9D60-9FBC-FCD4-8CEE2821C7B1}"/>
              </a:ext>
            </a:extLst>
          </p:cNvPr>
          <p:cNvSpPr txBox="1"/>
          <p:nvPr/>
        </p:nvSpPr>
        <p:spPr>
          <a:xfrm>
            <a:off x="3889698" y="4924681"/>
            <a:ext cx="771365"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Subaru</a:t>
            </a:r>
            <a:endParaRPr lang="ja-JP" altLang="en-US" sz="1600">
              <a:solidFill>
                <a:prstClr val="white"/>
              </a:solidFill>
              <a:latin typeface="Calibri"/>
              <a:ea typeface="ＭＳ Ｐゴシック" panose="020B0600070205080204" pitchFamily="34" charset="-128"/>
            </a:endParaRPr>
          </a:p>
        </p:txBody>
      </p:sp>
      <p:pic>
        <p:nvPicPr>
          <p:cNvPr id="1036" name="Picture 12" descr="巨大マゼラン望遠鏡 | 天文学辞典">
            <a:extLst>
              <a:ext uri="{FF2B5EF4-FFF2-40B4-BE49-F238E27FC236}">
                <a16:creationId xmlns:a16="http://schemas.microsoft.com/office/drawing/2014/main" id="{B95DCD4F-9C3C-2606-74BD-585AB9A894B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66"/>
          <a:stretch/>
        </p:blipFill>
        <p:spPr bwMode="auto">
          <a:xfrm>
            <a:off x="9093210" y="4871878"/>
            <a:ext cx="1453639" cy="1640048"/>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79E43F4D-5388-8728-A6C1-611A77494C2E}"/>
              </a:ext>
            </a:extLst>
          </p:cNvPr>
          <p:cNvSpPr txBox="1"/>
          <p:nvPr/>
        </p:nvSpPr>
        <p:spPr>
          <a:xfrm>
            <a:off x="5353161" y="4924681"/>
            <a:ext cx="558166"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TMT</a:t>
            </a:r>
            <a:endParaRPr lang="ja-JP" altLang="en-US" sz="1600">
              <a:solidFill>
                <a:prstClr val="white"/>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E5D34FD7-6EB5-0D0A-BE4C-88A3D4D8C0B8}"/>
              </a:ext>
            </a:extLst>
          </p:cNvPr>
          <p:cNvSpPr txBox="1"/>
          <p:nvPr/>
        </p:nvSpPr>
        <p:spPr>
          <a:xfrm>
            <a:off x="9067714" y="4921170"/>
            <a:ext cx="588623"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GMT</a:t>
            </a:r>
            <a:endParaRPr lang="ja-JP" altLang="en-US" sz="1600">
              <a:solidFill>
                <a:prstClr val="white"/>
              </a:solidFill>
              <a:latin typeface="Calibri"/>
              <a:ea typeface="ＭＳ Ｐゴシック" panose="020B0600070205080204" pitchFamily="34" charset="-128"/>
            </a:endParaRPr>
          </a:p>
        </p:txBody>
      </p:sp>
      <p:sp>
        <p:nvSpPr>
          <p:cNvPr id="23" name="テキスト ボックス 22">
            <a:extLst>
              <a:ext uri="{FF2B5EF4-FFF2-40B4-BE49-F238E27FC236}">
                <a16:creationId xmlns:a16="http://schemas.microsoft.com/office/drawing/2014/main" id="{3C61807F-1EBA-3F11-E39A-5FD6518A68C2}"/>
              </a:ext>
            </a:extLst>
          </p:cNvPr>
          <p:cNvSpPr txBox="1"/>
          <p:nvPr/>
        </p:nvSpPr>
        <p:spPr>
          <a:xfrm>
            <a:off x="8428610" y="4931094"/>
            <a:ext cx="617413"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E-ELT</a:t>
            </a:r>
            <a:endParaRPr lang="ja-JP" altLang="en-US" sz="1600">
              <a:solidFill>
                <a:prstClr val="white"/>
              </a:solidFill>
              <a:latin typeface="Calibri"/>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6F888301-492B-4FF2-4F36-ACDFFA2ECA3C}"/>
              </a:ext>
            </a:extLst>
          </p:cNvPr>
          <p:cNvSpPr txBox="1"/>
          <p:nvPr/>
        </p:nvSpPr>
        <p:spPr>
          <a:xfrm>
            <a:off x="7072018" y="6503377"/>
            <a:ext cx="1431033"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Future 30m-class</a:t>
            </a:r>
            <a:endParaRPr lang="ja-JP" altLang="en-US" sz="1400">
              <a:solidFill>
                <a:prstClr val="black"/>
              </a:solidFill>
              <a:latin typeface="Calibri"/>
              <a:ea typeface="ＭＳ Ｐゴシック" panose="020B0600070205080204" pitchFamily="34" charset="-128"/>
            </a:endParaRPr>
          </a:p>
        </p:txBody>
      </p:sp>
      <p:sp>
        <p:nvSpPr>
          <p:cNvPr id="28" name="ストライプ矢印 27">
            <a:extLst>
              <a:ext uri="{FF2B5EF4-FFF2-40B4-BE49-F238E27FC236}">
                <a16:creationId xmlns:a16="http://schemas.microsoft.com/office/drawing/2014/main" id="{A1AAE478-DADF-CF19-BDA2-ED1D7BE3C60F}"/>
              </a:ext>
            </a:extLst>
          </p:cNvPr>
          <p:cNvSpPr/>
          <p:nvPr/>
        </p:nvSpPr>
        <p:spPr>
          <a:xfrm rot="7478216">
            <a:off x="6567018" y="4143408"/>
            <a:ext cx="2053294" cy="802153"/>
          </a:xfrm>
          <a:prstGeom prst="stripedRightArrow">
            <a:avLst>
              <a:gd name="adj1" fmla="val 50863"/>
              <a:gd name="adj2" fmla="val 50000"/>
            </a:avLst>
          </a:prstGeom>
          <a:gradFill flip="none" rotWithShape="1">
            <a:gsLst>
              <a:gs pos="0">
                <a:schemeClr val="accent2">
                  <a:lumMod val="0"/>
                  <a:lumOff val="100000"/>
                </a:schemeClr>
              </a:gs>
              <a:gs pos="35000">
                <a:schemeClr val="accent2">
                  <a:lumMod val="20000"/>
                  <a:lumOff val="80000"/>
                </a:schemeClr>
              </a:gs>
              <a:gs pos="100000">
                <a:schemeClr val="accent2">
                  <a:lumMod val="100000"/>
                </a:schemeClr>
              </a:gs>
            </a:gsLst>
            <a:lin ang="6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sp>
        <p:nvSpPr>
          <p:cNvPr id="2" name="テキスト ボックス 1">
            <a:extLst>
              <a:ext uri="{FF2B5EF4-FFF2-40B4-BE49-F238E27FC236}">
                <a16:creationId xmlns:a16="http://schemas.microsoft.com/office/drawing/2014/main" id="{612265C9-E8BE-FCB4-AA2C-08A9E7DC1F99}"/>
              </a:ext>
            </a:extLst>
          </p:cNvPr>
          <p:cNvSpPr txBox="1"/>
          <p:nvPr/>
        </p:nvSpPr>
        <p:spPr>
          <a:xfrm>
            <a:off x="1610470" y="3173220"/>
            <a:ext cx="5865084" cy="1477328"/>
          </a:xfrm>
          <a:prstGeom prst="rect">
            <a:avLst/>
          </a:prstGeom>
          <a:solidFill>
            <a:schemeClr val="bg1">
              <a:alpha val="80000"/>
            </a:schemeClr>
          </a:solidFill>
          <a:ln w="50800" cmpd="thinThick">
            <a:solidFill>
              <a:srgbClr val="FF0000"/>
            </a:solidFill>
          </a:ln>
        </p:spPr>
        <p:txBody>
          <a:bodyPr wrap="square" rtlCol="0">
            <a:spAutoFit/>
          </a:bodyPr>
          <a:lstStyle/>
          <a:p>
            <a:pPr>
              <a:defRPr/>
            </a:pPr>
            <a:r>
              <a:rPr lang="en-US" altLang="ja-JP" dirty="0">
                <a:solidFill>
                  <a:prstClr val="black"/>
                </a:solidFill>
                <a:latin typeface="Times"/>
                <a:ea typeface="ＭＳ Ｐゴシック" panose="020B0600070205080204" pitchFamily="34" charset="-128"/>
              </a:rPr>
              <a:t>We will discover treasured targets from a large amount of </a:t>
            </a:r>
            <a:br>
              <a:rPr lang="en-US" altLang="ja-JP" dirty="0">
                <a:solidFill>
                  <a:prstClr val="black"/>
                </a:solidFill>
                <a:latin typeface="Times"/>
                <a:ea typeface="ＭＳ Ｐゴシック" panose="020B0600070205080204" pitchFamily="34" charset="-128"/>
              </a:rPr>
            </a:br>
            <a:r>
              <a:rPr lang="en-US" altLang="ja-JP" dirty="0">
                <a:solidFill>
                  <a:prstClr val="black"/>
                </a:solidFill>
                <a:latin typeface="Times"/>
                <a:ea typeface="ＭＳ Ｐゴシック" panose="020B0600070205080204" pitchFamily="34" charset="-128"/>
              </a:rPr>
              <a:t>transient sources, and provide important observation targets </a:t>
            </a:r>
            <a:br>
              <a:rPr lang="en-US" altLang="ja-JP" dirty="0">
                <a:solidFill>
                  <a:prstClr val="black"/>
                </a:solidFill>
                <a:latin typeface="Times"/>
                <a:ea typeface="ＭＳ Ｐゴシック" panose="020B0600070205080204" pitchFamily="34" charset="-128"/>
              </a:rPr>
            </a:br>
            <a:r>
              <a:rPr lang="en-US" altLang="ja-JP" dirty="0">
                <a:solidFill>
                  <a:prstClr val="black"/>
                </a:solidFill>
                <a:latin typeface="Times"/>
                <a:ea typeface="ＭＳ Ｐゴシック" panose="020B0600070205080204" pitchFamily="34" charset="-128"/>
              </a:rPr>
              <a:t>to large area telescopes. </a:t>
            </a:r>
            <a:r>
              <a:rPr lang="en-US" altLang="ja-JP" dirty="0">
                <a:solidFill>
                  <a:srgbClr val="000000"/>
                </a:solidFill>
                <a:latin typeface="Calibri"/>
                <a:ea typeface="ＭＳ ゴシック" panose="020B0609070205080204" pitchFamily="49" charset="-128"/>
                <a:cs typeface="Times New Roman" panose="02020603050405020304" pitchFamily="18" charset="0"/>
              </a:rPr>
              <a:t>We will promote </a:t>
            </a:r>
          </a:p>
          <a:p>
            <a:pPr>
              <a:defRPr/>
            </a:pPr>
            <a:r>
              <a:rPr lang="en-US" altLang="ja-JP" dirty="0">
                <a:solidFill>
                  <a:srgbClr val="000000"/>
                </a:solidFill>
                <a:latin typeface="Calibri"/>
                <a:ea typeface="ＭＳ ゴシック" panose="020B0609070205080204" pitchFamily="49" charset="-128"/>
                <a:cs typeface="Times New Roman" panose="02020603050405020304" pitchFamily="18" charset="0"/>
              </a:rPr>
              <a:t>"exploration of the early universe” &amp; ”MM astronomy"</a:t>
            </a:r>
          </a:p>
          <a:p>
            <a:pPr>
              <a:defRPr/>
            </a:pPr>
            <a:r>
              <a:rPr lang="en-US" altLang="ja-JP" dirty="0">
                <a:solidFill>
                  <a:srgbClr val="000000"/>
                </a:solidFill>
                <a:latin typeface="Calibri"/>
                <a:ea typeface="ＭＳ ゴシック" panose="020B0609070205080204" pitchFamily="49" charset="-128"/>
                <a:cs typeface="Times New Roman" panose="02020603050405020304" pitchFamily="18" charset="0"/>
              </a:rPr>
              <a:t>with all the power of astronomy.</a:t>
            </a:r>
            <a:endParaRPr lang="ja-JP" altLang="en-US">
              <a:solidFill>
                <a:prstClr val="black"/>
              </a:solidFill>
              <a:latin typeface="Calibri"/>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F479584E-F05B-6A02-904A-0A2E1C617DE3}"/>
              </a:ext>
            </a:extLst>
          </p:cNvPr>
          <p:cNvSpPr txBox="1"/>
          <p:nvPr/>
        </p:nvSpPr>
        <p:spPr>
          <a:xfrm>
            <a:off x="199852" y="57324"/>
            <a:ext cx="11585748" cy="584775"/>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ja-JP" sz="3200" dirty="0"/>
              <a:t> </a:t>
            </a:r>
            <a:r>
              <a:rPr lang="en-US" altLang="ja-JP" sz="3200" dirty="0" err="1"/>
              <a:t>HiZ</a:t>
            </a:r>
            <a:r>
              <a:rPr lang="en-US" altLang="ja-JP" sz="3200" dirty="0"/>
              <a:t>-GUNDAM</a:t>
            </a:r>
            <a:r>
              <a:rPr lang="en-US" altLang="ja-JP" dirty="0"/>
              <a:t> </a:t>
            </a:r>
            <a:r>
              <a:rPr lang="ja-JP" altLang="en-US"/>
              <a:t> </a:t>
            </a:r>
            <a:r>
              <a:rPr lang="en-US" altLang="ja-JP" sz="2000" dirty="0"/>
              <a:t>(</a:t>
            </a:r>
            <a:r>
              <a:rPr lang="en-US" altLang="ja-JP" sz="2000" dirty="0">
                <a:solidFill>
                  <a:srgbClr val="FF0000"/>
                </a:solidFill>
              </a:rPr>
              <a:t>Hi</a:t>
            </a:r>
            <a:r>
              <a:rPr lang="en-US" altLang="ja-JP" sz="2000" dirty="0"/>
              <a:t>gh-</a:t>
            </a:r>
            <a:r>
              <a:rPr lang="en-US" altLang="ja-JP" sz="2000" dirty="0">
                <a:solidFill>
                  <a:srgbClr val="FF0000"/>
                </a:solidFill>
              </a:rPr>
              <a:t>z</a:t>
            </a:r>
            <a:r>
              <a:rPr lang="en-US" altLang="ja-JP" sz="2000" dirty="0"/>
              <a:t> </a:t>
            </a:r>
            <a:r>
              <a:rPr lang="en-US" altLang="ja-JP" sz="2000" dirty="0">
                <a:solidFill>
                  <a:srgbClr val="FF0000"/>
                </a:solidFill>
              </a:rPr>
              <a:t>G</a:t>
            </a:r>
            <a:r>
              <a:rPr lang="en-US" altLang="ja-JP" sz="2000" dirty="0"/>
              <a:t>amma-ray bursts for </a:t>
            </a:r>
            <a:r>
              <a:rPr lang="en-US" altLang="ja-JP" sz="2000" dirty="0">
                <a:solidFill>
                  <a:srgbClr val="FF0000"/>
                </a:solidFill>
              </a:rPr>
              <a:t>Un</a:t>
            </a:r>
            <a:r>
              <a:rPr lang="en-US" altLang="ja-JP" sz="2000" dirty="0"/>
              <a:t>raveling the </a:t>
            </a:r>
            <a:r>
              <a:rPr lang="en-US" altLang="ja-JP" sz="2000" dirty="0">
                <a:solidFill>
                  <a:srgbClr val="FF0000"/>
                </a:solidFill>
              </a:rPr>
              <a:t>D</a:t>
            </a:r>
            <a:r>
              <a:rPr lang="en-US" altLang="ja-JP" sz="2000" dirty="0"/>
              <a:t>ark </a:t>
            </a:r>
            <a:r>
              <a:rPr lang="en-US" altLang="ja-JP" sz="2000" dirty="0">
                <a:solidFill>
                  <a:srgbClr val="FF0000"/>
                </a:solidFill>
              </a:rPr>
              <a:t>A</a:t>
            </a:r>
            <a:r>
              <a:rPr lang="en-US" altLang="ja-JP" sz="2000" dirty="0"/>
              <a:t>ges </a:t>
            </a:r>
            <a:r>
              <a:rPr lang="en-US" altLang="ja-JP" sz="2000" dirty="0">
                <a:solidFill>
                  <a:srgbClr val="FF0000"/>
                </a:solidFill>
              </a:rPr>
              <a:t>M</a:t>
            </a:r>
            <a:r>
              <a:rPr lang="en-US" altLang="ja-JP" sz="2000" dirty="0"/>
              <a:t>ission)</a:t>
            </a:r>
            <a:endParaRPr lang="ja-JP" altLang="en-US" dirty="0"/>
          </a:p>
        </p:txBody>
      </p:sp>
    </p:spTree>
    <p:extLst>
      <p:ext uri="{BB962C8B-B14F-4D97-AF65-F5344CB8AC3E}">
        <p14:creationId xmlns:p14="http://schemas.microsoft.com/office/powerpoint/2010/main" val="40431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ダイアグラム&#10;&#10;自動的に生成された説明">
            <a:extLst>
              <a:ext uri="{FF2B5EF4-FFF2-40B4-BE49-F238E27FC236}">
                <a16:creationId xmlns:a16="http://schemas.microsoft.com/office/drawing/2014/main" id="{DF9E1ECB-FCD7-25DF-6AEB-5FA9AC1D7453}"/>
              </a:ext>
            </a:extLst>
          </p:cNvPr>
          <p:cNvPicPr>
            <a:picLocks noChangeAspect="1"/>
          </p:cNvPicPr>
          <p:nvPr/>
        </p:nvPicPr>
        <p:blipFill>
          <a:blip r:embed="rId3"/>
          <a:stretch>
            <a:fillRect/>
          </a:stretch>
        </p:blipFill>
        <p:spPr>
          <a:xfrm>
            <a:off x="5155795" y="4336942"/>
            <a:ext cx="2383417" cy="2384533"/>
          </a:xfrm>
          <a:prstGeom prst="rect">
            <a:avLst/>
          </a:prstGeom>
        </p:spPr>
      </p:pic>
      <p:pic>
        <p:nvPicPr>
          <p:cNvPr id="12" name="図 11" descr="ダイアグラム&#10;&#10;自動的に生成された説明">
            <a:extLst>
              <a:ext uri="{FF2B5EF4-FFF2-40B4-BE49-F238E27FC236}">
                <a16:creationId xmlns:a16="http://schemas.microsoft.com/office/drawing/2014/main" id="{FA2BB9B2-E5F6-839B-2FFD-5876B66B4EB5}"/>
              </a:ext>
            </a:extLst>
          </p:cNvPr>
          <p:cNvPicPr>
            <a:picLocks noChangeAspect="1"/>
          </p:cNvPicPr>
          <p:nvPr/>
        </p:nvPicPr>
        <p:blipFill>
          <a:blip r:embed="rId4"/>
          <a:stretch>
            <a:fillRect/>
          </a:stretch>
        </p:blipFill>
        <p:spPr>
          <a:xfrm>
            <a:off x="1898144" y="717616"/>
            <a:ext cx="4748359" cy="3484863"/>
          </a:xfrm>
          <a:prstGeom prst="rect">
            <a:avLst/>
          </a:prstGeom>
        </p:spPr>
      </p:pic>
      <p:sp>
        <p:nvSpPr>
          <p:cNvPr id="2" name="スライド番号プレースホルダー 1">
            <a:extLst>
              <a:ext uri="{FF2B5EF4-FFF2-40B4-BE49-F238E27FC236}">
                <a16:creationId xmlns:a16="http://schemas.microsoft.com/office/drawing/2014/main" id="{5AE9480F-CA2A-09E9-B70E-A9F8D94EAC79}"/>
              </a:ext>
            </a:extLst>
          </p:cNvPr>
          <p:cNvSpPr>
            <a:spLocks noGrp="1"/>
          </p:cNvSpPr>
          <p:nvPr>
            <p:ph type="sldNum" sz="quarter" idx="12"/>
          </p:nvPr>
        </p:nvSpPr>
        <p:spPr/>
        <p:txBody>
          <a:bodyPr/>
          <a:lstStyle/>
          <a:p>
            <a:pPr>
              <a:defRPr/>
            </a:pPr>
            <a:fld id="{99FB6A91-6EA3-478A-8FFE-B9E7D26A74B8}" type="slidenum">
              <a:rPr lang="ja-JP" altLang="en-US">
                <a:solidFill>
                  <a:prstClr val="black">
                    <a:tint val="75000"/>
                  </a:prstClr>
                </a:solidFill>
                <a:latin typeface="Calibri"/>
                <a:ea typeface="ＭＳ Ｐゴシック" panose="020B0600070205080204" pitchFamily="34" charset="-128"/>
              </a:rPr>
              <a:pPr>
                <a:defRPr/>
              </a:pPr>
              <a:t>8</a:t>
            </a:fld>
            <a:endParaRPr lang="ja-JP" altLang="en-US">
              <a:solidFill>
                <a:prstClr val="black">
                  <a:tint val="75000"/>
                </a:prstClr>
              </a:solidFill>
              <a:latin typeface="Calibri"/>
              <a:ea typeface="ＭＳ Ｐゴシック" panose="020B0600070205080204" pitchFamily="34" charset="-128"/>
            </a:endParaRPr>
          </a:p>
        </p:txBody>
      </p:sp>
      <p:pic>
        <p:nvPicPr>
          <p:cNvPr id="4" name="図 3" descr="グラフ&#10;&#10;自動的に生成された説明">
            <a:extLst>
              <a:ext uri="{FF2B5EF4-FFF2-40B4-BE49-F238E27FC236}">
                <a16:creationId xmlns:a16="http://schemas.microsoft.com/office/drawing/2014/main" id="{25D99025-DBB5-0091-07F6-56C316A16B1D}"/>
              </a:ext>
            </a:extLst>
          </p:cNvPr>
          <p:cNvPicPr>
            <a:picLocks noChangeAspect="1"/>
          </p:cNvPicPr>
          <p:nvPr/>
        </p:nvPicPr>
        <p:blipFill>
          <a:blip r:embed="rId5"/>
          <a:stretch>
            <a:fillRect/>
          </a:stretch>
        </p:blipFill>
        <p:spPr>
          <a:xfrm>
            <a:off x="1881358" y="698567"/>
            <a:ext cx="4772387" cy="3502497"/>
          </a:xfrm>
          <a:prstGeom prst="rect">
            <a:avLst/>
          </a:prstGeom>
        </p:spPr>
      </p:pic>
      <p:sp>
        <p:nvSpPr>
          <p:cNvPr id="5" name="テキスト ボックス 4">
            <a:extLst>
              <a:ext uri="{FF2B5EF4-FFF2-40B4-BE49-F238E27FC236}">
                <a16:creationId xmlns:a16="http://schemas.microsoft.com/office/drawing/2014/main" id="{23431DFC-BB7D-A399-5F31-2F890B4C48C2}"/>
              </a:ext>
            </a:extLst>
          </p:cNvPr>
          <p:cNvSpPr txBox="1"/>
          <p:nvPr/>
        </p:nvSpPr>
        <p:spPr>
          <a:xfrm rot="16200000">
            <a:off x="517804" y="2127953"/>
            <a:ext cx="2503588" cy="338554"/>
          </a:xfrm>
          <a:prstGeom prst="rect">
            <a:avLst/>
          </a:prstGeom>
          <a:noFill/>
        </p:spPr>
        <p:txBody>
          <a:bodyPr wrap="square" rtlCol="0">
            <a:spAutoFit/>
          </a:bodyPr>
          <a:lstStyle/>
          <a:p>
            <a:pPr>
              <a:defRPr/>
            </a:pPr>
            <a:r>
              <a:rPr lang="en-US" altLang="ja-JP" sz="1600" b="1" dirty="0">
                <a:solidFill>
                  <a:prstClr val="black"/>
                </a:solidFill>
                <a:latin typeface="Hiragino Kaku Gothic Pro W3" panose="020B0300000000000000" pitchFamily="34" charset="-128"/>
                <a:ea typeface="Hiragino Kaku Gothic Pro W3" panose="020B0300000000000000" pitchFamily="34" charset="-128"/>
              </a:rPr>
              <a:t>Neutral Fraction of H</a:t>
            </a:r>
            <a:endParaRPr lang="ja-JP" altLang="en-US" sz="1600" b="1">
              <a:solidFill>
                <a:prstClr val="black"/>
              </a:solidFill>
              <a:latin typeface="Hiragino Kaku Gothic Pro W3" panose="020B0300000000000000" pitchFamily="34" charset="-128"/>
              <a:ea typeface="Hiragino Kaku Gothic Pro W3" panose="020B0300000000000000" pitchFamily="34" charset="-128"/>
            </a:endParaRPr>
          </a:p>
        </p:txBody>
      </p:sp>
      <p:sp>
        <p:nvSpPr>
          <p:cNvPr id="7" name="テキスト ボックス 6">
            <a:extLst>
              <a:ext uri="{FF2B5EF4-FFF2-40B4-BE49-F238E27FC236}">
                <a16:creationId xmlns:a16="http://schemas.microsoft.com/office/drawing/2014/main" id="{5889428D-D729-CECD-3974-4C81E5C0C0D0}"/>
              </a:ext>
            </a:extLst>
          </p:cNvPr>
          <p:cNvSpPr txBox="1"/>
          <p:nvPr/>
        </p:nvSpPr>
        <p:spPr>
          <a:xfrm>
            <a:off x="2477296" y="1534739"/>
            <a:ext cx="1006213" cy="584775"/>
          </a:xfrm>
          <a:prstGeom prst="rect">
            <a:avLst/>
          </a:prstGeom>
          <a:noFill/>
        </p:spPr>
        <p:txBody>
          <a:bodyPr wrap="square" rtlCol="0">
            <a:spAutoFit/>
          </a:bodyPr>
          <a:lstStyle/>
          <a:p>
            <a:pPr algn="ctr">
              <a:defRPr/>
            </a:pPr>
            <a:r>
              <a:rPr lang="en-US" altLang="ja-JP" sz="1600" b="1" dirty="0">
                <a:solidFill>
                  <a:prstClr val="black">
                    <a:lumMod val="50000"/>
                    <a:lumOff val="50000"/>
                  </a:prstClr>
                </a:solidFill>
                <a:latin typeface="Hiragino Kaku Gothic Pro W3" panose="020B0300000000000000" pitchFamily="34" charset="-128"/>
                <a:ea typeface="Hiragino Kaku Gothic Pro W3" panose="020B0300000000000000" pitchFamily="34" charset="-128"/>
              </a:rPr>
              <a:t>GRB+</a:t>
            </a:r>
          </a:p>
          <a:p>
            <a:pPr algn="ctr">
              <a:defRPr/>
            </a:pPr>
            <a:r>
              <a:rPr lang="en-US" altLang="ja-JP" sz="1600" b="1" dirty="0">
                <a:solidFill>
                  <a:prstClr val="black">
                    <a:lumMod val="50000"/>
                    <a:lumOff val="50000"/>
                  </a:prstClr>
                </a:solidFill>
                <a:latin typeface="Hiragino Kaku Gothic Pro W3" panose="020B0300000000000000" pitchFamily="34" charset="-128"/>
                <a:ea typeface="Hiragino Kaku Gothic Pro W3" panose="020B0300000000000000" pitchFamily="34" charset="-128"/>
              </a:rPr>
              <a:t>Quasar</a:t>
            </a:r>
            <a:endParaRPr lang="ja-JP" altLang="en-US" sz="1600" b="1">
              <a:solidFill>
                <a:prstClr val="black">
                  <a:lumMod val="50000"/>
                  <a:lumOff val="50000"/>
                </a:prstClr>
              </a:solidFill>
              <a:latin typeface="Hiragino Kaku Gothic Pro W3" panose="020B0300000000000000" pitchFamily="34" charset="-128"/>
              <a:ea typeface="Hiragino Kaku Gothic Pro W3" panose="020B0300000000000000" pitchFamily="34" charset="-128"/>
            </a:endParaRPr>
          </a:p>
        </p:txBody>
      </p:sp>
      <p:sp>
        <p:nvSpPr>
          <p:cNvPr id="8" name="テキスト ボックス 7">
            <a:extLst>
              <a:ext uri="{FF2B5EF4-FFF2-40B4-BE49-F238E27FC236}">
                <a16:creationId xmlns:a16="http://schemas.microsoft.com/office/drawing/2014/main" id="{0299ECBA-A4B8-B43F-970D-8A328915EF4B}"/>
              </a:ext>
            </a:extLst>
          </p:cNvPr>
          <p:cNvSpPr txBox="1"/>
          <p:nvPr/>
        </p:nvSpPr>
        <p:spPr>
          <a:xfrm>
            <a:off x="4579137" y="1156907"/>
            <a:ext cx="1006212" cy="584775"/>
          </a:xfrm>
          <a:prstGeom prst="rect">
            <a:avLst/>
          </a:prstGeom>
          <a:noFill/>
        </p:spPr>
        <p:txBody>
          <a:bodyPr wrap="square" rtlCol="0">
            <a:spAutoFit/>
          </a:bodyPr>
          <a:lstStyle/>
          <a:p>
            <a:pPr algn="ctr">
              <a:defRPr/>
            </a:pPr>
            <a:r>
              <a:rPr lang="en-US" altLang="ja-JP" sz="1600" b="1" dirty="0">
                <a:solidFill>
                  <a:srgbClr val="4B72B0"/>
                </a:solidFill>
                <a:latin typeface="Hiragino Kaku Gothic Pro W3" panose="020B0300000000000000" pitchFamily="34" charset="-128"/>
                <a:ea typeface="Hiragino Kaku Gothic Pro W3" panose="020B0300000000000000" pitchFamily="34" charset="-128"/>
              </a:rPr>
              <a:t>Galaxy</a:t>
            </a:r>
          </a:p>
          <a:p>
            <a:pPr algn="ctr">
              <a:defRPr/>
            </a:pPr>
            <a:r>
              <a:rPr lang="en-US" altLang="ja-JP" sz="1600" b="1" dirty="0">
                <a:solidFill>
                  <a:srgbClr val="4B72B0"/>
                </a:solidFill>
                <a:latin typeface="Hiragino Kaku Gothic Pro W3" panose="020B0300000000000000" pitchFamily="34" charset="-128"/>
                <a:ea typeface="Hiragino Kaku Gothic Pro W3" panose="020B0300000000000000" pitchFamily="34" charset="-128"/>
              </a:rPr>
              <a:t>(JWST)</a:t>
            </a:r>
            <a:endParaRPr lang="ja-JP" altLang="en-US" sz="1600" b="1">
              <a:solidFill>
                <a:srgbClr val="4B72B0"/>
              </a:solidFill>
              <a:latin typeface="Hiragino Kaku Gothic Pro W3" panose="020B0300000000000000" pitchFamily="34" charset="-128"/>
              <a:ea typeface="Hiragino Kaku Gothic Pro W3" panose="020B0300000000000000" pitchFamily="34" charset="-128"/>
            </a:endParaRPr>
          </a:p>
        </p:txBody>
      </p:sp>
      <p:sp>
        <p:nvSpPr>
          <p:cNvPr id="9" name="テキスト ボックス 8">
            <a:extLst>
              <a:ext uri="{FF2B5EF4-FFF2-40B4-BE49-F238E27FC236}">
                <a16:creationId xmlns:a16="http://schemas.microsoft.com/office/drawing/2014/main" id="{CEA7AC57-6ABE-AA8F-070E-509CF1236481}"/>
              </a:ext>
            </a:extLst>
          </p:cNvPr>
          <p:cNvSpPr txBox="1"/>
          <p:nvPr/>
        </p:nvSpPr>
        <p:spPr>
          <a:xfrm>
            <a:off x="3937872" y="2819535"/>
            <a:ext cx="2573314" cy="307777"/>
          </a:xfrm>
          <a:prstGeom prst="rect">
            <a:avLst/>
          </a:prstGeom>
          <a:noFill/>
        </p:spPr>
        <p:txBody>
          <a:bodyPr wrap="square" rtlCol="0">
            <a:spAutoFit/>
          </a:bodyPr>
          <a:lstStyle/>
          <a:p>
            <a:pPr algn="ctr">
              <a:defRPr/>
            </a:pPr>
            <a:r>
              <a:rPr lang="en-US" altLang="ja-JP" sz="1400" b="1" dirty="0">
                <a:solidFill>
                  <a:srgbClr val="DE8452"/>
                </a:solidFill>
                <a:latin typeface="Hiragino Kaku Gothic Pro W3" panose="020B0300000000000000" pitchFamily="34" charset="-128"/>
                <a:ea typeface="Hiragino Kaku Gothic Pro W3" panose="020B0300000000000000" pitchFamily="34" charset="-128"/>
              </a:rPr>
              <a:t>Early Epoch Reionization</a:t>
            </a:r>
            <a:endParaRPr lang="ja-JP" altLang="en-US" sz="1400" b="1">
              <a:solidFill>
                <a:srgbClr val="DE8452"/>
              </a:solidFill>
              <a:latin typeface="Hiragino Kaku Gothic Pro W3" panose="020B0300000000000000" pitchFamily="34" charset="-128"/>
              <a:ea typeface="Hiragino Kaku Gothic Pro W3" panose="020B0300000000000000" pitchFamily="34" charset="-128"/>
            </a:endParaRPr>
          </a:p>
        </p:txBody>
      </p:sp>
      <p:sp>
        <p:nvSpPr>
          <p:cNvPr id="10" name="テキスト ボックス 9">
            <a:extLst>
              <a:ext uri="{FF2B5EF4-FFF2-40B4-BE49-F238E27FC236}">
                <a16:creationId xmlns:a16="http://schemas.microsoft.com/office/drawing/2014/main" id="{252D02D3-A590-18C7-2008-F1B2681C1855}"/>
              </a:ext>
            </a:extLst>
          </p:cNvPr>
          <p:cNvSpPr txBox="1"/>
          <p:nvPr/>
        </p:nvSpPr>
        <p:spPr>
          <a:xfrm>
            <a:off x="3351404" y="698567"/>
            <a:ext cx="2518412" cy="307777"/>
          </a:xfrm>
          <a:prstGeom prst="rect">
            <a:avLst/>
          </a:prstGeom>
          <a:noFill/>
        </p:spPr>
        <p:txBody>
          <a:bodyPr wrap="square" rtlCol="0">
            <a:spAutoFit/>
          </a:bodyPr>
          <a:lstStyle/>
          <a:p>
            <a:pPr algn="ctr">
              <a:defRPr/>
            </a:pPr>
            <a:r>
              <a:rPr lang="en-US" altLang="ja-JP" sz="1400" b="1" dirty="0">
                <a:solidFill>
                  <a:srgbClr val="DE8452"/>
                </a:solidFill>
                <a:latin typeface="Hiragino Kaku Gothic Pro W3" panose="020B0300000000000000" pitchFamily="34" charset="-128"/>
                <a:ea typeface="Hiragino Kaku Gothic Pro W3" panose="020B0300000000000000" pitchFamily="34" charset="-128"/>
              </a:rPr>
              <a:t>Late Epoch Reionization</a:t>
            </a:r>
            <a:endParaRPr lang="ja-JP" altLang="en-US" sz="1400" b="1">
              <a:solidFill>
                <a:srgbClr val="DE8452"/>
              </a:solidFill>
              <a:latin typeface="Hiragino Kaku Gothic Pro W3" panose="020B0300000000000000" pitchFamily="34" charset="-128"/>
              <a:ea typeface="Hiragino Kaku Gothic Pro W3" panose="020B0300000000000000" pitchFamily="34" charset="-128"/>
            </a:endParaRPr>
          </a:p>
        </p:txBody>
      </p:sp>
      <p:sp>
        <p:nvSpPr>
          <p:cNvPr id="11" name="テキスト ボックス 10">
            <a:extLst>
              <a:ext uri="{FF2B5EF4-FFF2-40B4-BE49-F238E27FC236}">
                <a16:creationId xmlns:a16="http://schemas.microsoft.com/office/drawing/2014/main" id="{EA760A06-2E7C-6C8C-5BA1-88CFA725CA8B}"/>
              </a:ext>
            </a:extLst>
          </p:cNvPr>
          <p:cNvSpPr txBox="1"/>
          <p:nvPr/>
        </p:nvSpPr>
        <p:spPr>
          <a:xfrm>
            <a:off x="4268379" y="1555607"/>
            <a:ext cx="654680" cy="707886"/>
          </a:xfrm>
          <a:prstGeom prst="rect">
            <a:avLst/>
          </a:prstGeom>
          <a:noFill/>
        </p:spPr>
        <p:txBody>
          <a:bodyPr wrap="square" rtlCol="0">
            <a:spAutoFit/>
          </a:bodyPr>
          <a:lstStyle/>
          <a:p>
            <a:pPr>
              <a:defRPr/>
            </a:pPr>
            <a:r>
              <a:rPr lang="ja-JP" altLang="en-US" sz="4000" b="1">
                <a:solidFill>
                  <a:srgbClr val="DE8452"/>
                </a:solidFill>
                <a:latin typeface="Hiragino Kaku Gothic Pro W3" panose="020B0300000000000000" pitchFamily="34" charset="-128"/>
                <a:ea typeface="Hiragino Kaku Gothic Pro W3" panose="020B0300000000000000" pitchFamily="34" charset="-128"/>
                <a:cs typeface="Arial" panose="020B0604020202020204" pitchFamily="34" charset="0"/>
              </a:rPr>
              <a:t>？</a:t>
            </a:r>
          </a:p>
        </p:txBody>
      </p:sp>
      <p:grpSp>
        <p:nvGrpSpPr>
          <p:cNvPr id="36" name="グループ化 35">
            <a:extLst>
              <a:ext uri="{FF2B5EF4-FFF2-40B4-BE49-F238E27FC236}">
                <a16:creationId xmlns:a16="http://schemas.microsoft.com/office/drawing/2014/main" id="{183E851D-BA16-6004-37EF-17B206980662}"/>
              </a:ext>
            </a:extLst>
          </p:cNvPr>
          <p:cNvGrpSpPr/>
          <p:nvPr/>
        </p:nvGrpSpPr>
        <p:grpSpPr>
          <a:xfrm>
            <a:off x="7539212" y="114362"/>
            <a:ext cx="3973431" cy="5012641"/>
            <a:chOff x="5627401" y="314940"/>
            <a:chExt cx="3973431" cy="5012641"/>
          </a:xfrm>
        </p:grpSpPr>
        <p:pic>
          <p:nvPicPr>
            <p:cNvPr id="21" name="図 20">
              <a:extLst>
                <a:ext uri="{FF2B5EF4-FFF2-40B4-BE49-F238E27FC236}">
                  <a16:creationId xmlns:a16="http://schemas.microsoft.com/office/drawing/2014/main" id="{D0C60CA8-749F-F72D-281D-5156649C2BE8}"/>
                </a:ext>
              </a:extLst>
            </p:cNvPr>
            <p:cNvPicPr>
              <a:picLocks noChangeAspect="1"/>
            </p:cNvPicPr>
            <p:nvPr/>
          </p:nvPicPr>
          <p:blipFill>
            <a:blip r:embed="rId6"/>
            <a:stretch>
              <a:fillRect/>
            </a:stretch>
          </p:blipFill>
          <p:spPr>
            <a:xfrm>
              <a:off x="5677664" y="937966"/>
              <a:ext cx="3923168" cy="1726841"/>
            </a:xfrm>
            <a:prstGeom prst="rect">
              <a:avLst/>
            </a:prstGeom>
          </p:spPr>
        </p:pic>
        <p:sp>
          <p:nvSpPr>
            <p:cNvPr id="22" name="テキスト ボックス 21">
              <a:extLst>
                <a:ext uri="{FF2B5EF4-FFF2-40B4-BE49-F238E27FC236}">
                  <a16:creationId xmlns:a16="http://schemas.microsoft.com/office/drawing/2014/main" id="{E8CC2925-92D9-A7C4-12B3-2EE76C2E1F6D}"/>
                </a:ext>
              </a:extLst>
            </p:cNvPr>
            <p:cNvSpPr txBox="1"/>
            <p:nvPr/>
          </p:nvSpPr>
          <p:spPr>
            <a:xfrm>
              <a:off x="6694734" y="314940"/>
              <a:ext cx="2905667" cy="584775"/>
            </a:xfrm>
            <a:prstGeom prst="rect">
              <a:avLst/>
            </a:prstGeom>
            <a:noFill/>
          </p:spPr>
          <p:txBody>
            <a:bodyPr wrap="none" rtlCol="0">
              <a:spAutoFit/>
            </a:bodyPr>
            <a:lstStyle/>
            <a:p>
              <a:pPr>
                <a:defRPr/>
              </a:pPr>
              <a:r>
                <a:rPr lang="en-US" altLang="ja-JP" sz="1600" dirty="0">
                  <a:solidFill>
                    <a:srgbClr val="FF0000"/>
                  </a:solidFill>
                  <a:latin typeface="Calibri"/>
                  <a:ea typeface="ＭＳ Ｐゴシック" panose="020B0600070205080204" pitchFamily="34" charset="-128"/>
                </a:rPr>
                <a:t>Brightest galaxy </a:t>
              </a:r>
              <a:r>
                <a:rPr lang="en-US" altLang="ja-JP" sz="1600" dirty="0">
                  <a:solidFill>
                    <a:prstClr val="black"/>
                  </a:solidFill>
                  <a:latin typeface="Calibri"/>
                  <a:ea typeface="Hiragino Kaku Gothic Pro W3" panose="020B0300000000000000" pitchFamily="34" charset="-128"/>
                </a:rPr>
                <a:t>GN-z11, z=10.60</a:t>
              </a:r>
            </a:p>
            <a:p>
              <a:pPr>
                <a:defRPr/>
              </a:pPr>
              <a:r>
                <a:rPr lang="en-US" altLang="ja-JP" sz="1600" dirty="0">
                  <a:solidFill>
                    <a:prstClr val="black"/>
                  </a:solidFill>
                  <a:latin typeface="Calibri"/>
                  <a:ea typeface="Hiragino Kaku Gothic Pro W3" panose="020B0300000000000000" pitchFamily="34" charset="-128"/>
                </a:rPr>
                <a:t>6 hours exposure (JWST)</a:t>
              </a:r>
              <a:endParaRPr lang="ja-JP" altLang="en-US" sz="1600" dirty="0">
                <a:solidFill>
                  <a:prstClr val="black"/>
                </a:solidFill>
                <a:latin typeface="Calibri"/>
                <a:ea typeface="ＭＳ Ｐゴシック" panose="020B0600070205080204" pitchFamily="34" charset="-128"/>
              </a:endParaRPr>
            </a:p>
          </p:txBody>
        </p:sp>
        <p:pic>
          <p:nvPicPr>
            <p:cNvPr id="23" name="図 22">
              <a:extLst>
                <a:ext uri="{FF2B5EF4-FFF2-40B4-BE49-F238E27FC236}">
                  <a16:creationId xmlns:a16="http://schemas.microsoft.com/office/drawing/2014/main" id="{D796E391-FF1D-4B11-25BB-3981CCD165A1}"/>
                </a:ext>
              </a:extLst>
            </p:cNvPr>
            <p:cNvPicPr>
              <a:picLocks noChangeAspect="1"/>
            </p:cNvPicPr>
            <p:nvPr/>
          </p:nvPicPr>
          <p:blipFill rotWithShape="1">
            <a:blip r:embed="rId7"/>
            <a:srcRect t="1891" r="602"/>
            <a:stretch/>
          </p:blipFill>
          <p:spPr>
            <a:xfrm>
              <a:off x="5627401" y="3070802"/>
              <a:ext cx="3973000" cy="2256779"/>
            </a:xfrm>
            <a:prstGeom prst="rect">
              <a:avLst/>
            </a:prstGeom>
          </p:spPr>
        </p:pic>
        <p:sp>
          <p:nvSpPr>
            <p:cNvPr id="24" name="テキスト ボックス 23">
              <a:extLst>
                <a:ext uri="{FF2B5EF4-FFF2-40B4-BE49-F238E27FC236}">
                  <a16:creationId xmlns:a16="http://schemas.microsoft.com/office/drawing/2014/main" id="{FE506CEF-74BF-9107-801E-CDEE6659BEC3}"/>
                </a:ext>
              </a:extLst>
            </p:cNvPr>
            <p:cNvSpPr txBox="1"/>
            <p:nvPr/>
          </p:nvSpPr>
          <p:spPr>
            <a:xfrm>
              <a:off x="6172987" y="2761966"/>
              <a:ext cx="3039614" cy="307777"/>
            </a:xfrm>
            <a:prstGeom prst="rect">
              <a:avLst/>
            </a:prstGeom>
            <a:noFill/>
          </p:spPr>
          <p:txBody>
            <a:bodyPr wrap="none" rtlCol="0">
              <a:spAutoFit/>
            </a:bodyPr>
            <a:lstStyle/>
            <a:p>
              <a:pPr algn="ctr">
                <a:defRPr/>
              </a:pPr>
              <a:r>
                <a:rPr lang="en-US" altLang="ja-JP" sz="1400" b="1" dirty="0">
                  <a:solidFill>
                    <a:srgbClr val="FF0000"/>
                  </a:solidFill>
                  <a:latin typeface="Hiragino Kaku Gothic Pro W3" panose="020B0300000000000000" pitchFamily="34" charset="-128"/>
                  <a:ea typeface="Hiragino Kaku Gothic Pro W3" panose="020B0300000000000000" pitchFamily="34" charset="-128"/>
                </a:rPr>
                <a:t>Quasar</a:t>
              </a:r>
              <a:r>
                <a:rPr lang="en-US" altLang="ja-JP" sz="1400" b="1" dirty="0">
                  <a:solidFill>
                    <a:prstClr val="black"/>
                  </a:solidFill>
                  <a:latin typeface="Hiragino Kaku Gothic Pro W3" panose="020B0300000000000000" pitchFamily="34" charset="-128"/>
                  <a:ea typeface="Hiragino Kaku Gothic Pro W3" panose="020B0300000000000000" pitchFamily="34" charset="-128"/>
                </a:rPr>
                <a:t> z=7.5    8 hours exposure</a:t>
              </a:r>
              <a:endParaRPr lang="ja-JP" altLang="en-US" sz="1400" b="1">
                <a:solidFill>
                  <a:prstClr val="black"/>
                </a:solidFill>
                <a:latin typeface="Hiragino Kaku Gothic Pro W3" panose="020B0300000000000000" pitchFamily="34" charset="-128"/>
                <a:ea typeface="Hiragino Kaku Gothic Pro W3" panose="020B0300000000000000" pitchFamily="34" charset="-128"/>
              </a:endParaRPr>
            </a:p>
          </p:txBody>
        </p:sp>
        <p:sp>
          <p:nvSpPr>
            <p:cNvPr id="25" name="テキスト ボックス 24">
              <a:extLst>
                <a:ext uri="{FF2B5EF4-FFF2-40B4-BE49-F238E27FC236}">
                  <a16:creationId xmlns:a16="http://schemas.microsoft.com/office/drawing/2014/main" id="{B32AC443-E0FD-BD91-D359-E7367A1EAA72}"/>
                </a:ext>
              </a:extLst>
            </p:cNvPr>
            <p:cNvSpPr txBox="1"/>
            <p:nvPr/>
          </p:nvSpPr>
          <p:spPr>
            <a:xfrm>
              <a:off x="6172987" y="1537101"/>
              <a:ext cx="974947" cy="276999"/>
            </a:xfrm>
            <a:prstGeom prst="rect">
              <a:avLst/>
            </a:prstGeom>
            <a:noFill/>
          </p:spPr>
          <p:txBody>
            <a:bodyPr wrap="none" rtlCol="0">
              <a:spAutoFit/>
            </a:bodyPr>
            <a:lstStyle/>
            <a:p>
              <a:pPr>
                <a:defRPr/>
              </a:pPr>
              <a:r>
                <a:rPr lang="en-US" altLang="ja-JP" sz="1200" dirty="0">
                  <a:solidFill>
                    <a:prstClr val="black"/>
                  </a:solidFill>
                  <a:latin typeface="Hiragino Kaku Gothic Pro W3" panose="020B0300000000000000" pitchFamily="34" charset="-128"/>
                  <a:ea typeface="Hiragino Kaku Gothic Pro W3" panose="020B0300000000000000" pitchFamily="34" charset="-128"/>
                </a:rPr>
                <a:t>Bunker+23</a:t>
              </a:r>
              <a:endParaRPr lang="ja-JP" altLang="en-US" sz="12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26" name="テキスト ボックス 25">
              <a:extLst>
                <a:ext uri="{FF2B5EF4-FFF2-40B4-BE49-F238E27FC236}">
                  <a16:creationId xmlns:a16="http://schemas.microsoft.com/office/drawing/2014/main" id="{396EC61D-90E5-00EA-E935-DAAD7BF4C350}"/>
                </a:ext>
              </a:extLst>
            </p:cNvPr>
            <p:cNvSpPr txBox="1"/>
            <p:nvPr/>
          </p:nvSpPr>
          <p:spPr>
            <a:xfrm>
              <a:off x="7950147" y="3453806"/>
              <a:ext cx="1088760" cy="276999"/>
            </a:xfrm>
            <a:prstGeom prst="rect">
              <a:avLst/>
            </a:prstGeom>
            <a:noFill/>
          </p:spPr>
          <p:txBody>
            <a:bodyPr wrap="none" rtlCol="0">
              <a:spAutoFit/>
            </a:bodyPr>
            <a:lstStyle/>
            <a:p>
              <a:pPr>
                <a:defRPr/>
              </a:pPr>
              <a:r>
                <a:rPr lang="en-US" altLang="ja-JP" sz="1200" dirty="0">
                  <a:solidFill>
                    <a:prstClr val="black"/>
                  </a:solidFill>
                  <a:latin typeface="Hiragino Kaku Gothic Pro W3" panose="020B0300000000000000" pitchFamily="34" charset="-128"/>
                  <a:ea typeface="Hiragino Kaku Gothic Pro W3" panose="020B0300000000000000" pitchFamily="34" charset="-128"/>
                </a:rPr>
                <a:t>Banados+17</a:t>
              </a:r>
              <a:endParaRPr lang="ja-JP" altLang="en-US" sz="1200">
                <a:solidFill>
                  <a:prstClr val="black"/>
                </a:solidFill>
                <a:latin typeface="Hiragino Kaku Gothic Pro W3" panose="020B0300000000000000" pitchFamily="34" charset="-128"/>
                <a:ea typeface="Hiragino Kaku Gothic Pro W3" panose="020B0300000000000000" pitchFamily="34" charset="-128"/>
              </a:endParaRPr>
            </a:p>
          </p:txBody>
        </p:sp>
      </p:grpSp>
      <p:pic>
        <p:nvPicPr>
          <p:cNvPr id="29" name="図 28" descr="ダイアグラム&#10;&#10;自動的に生成された説明">
            <a:extLst>
              <a:ext uri="{FF2B5EF4-FFF2-40B4-BE49-F238E27FC236}">
                <a16:creationId xmlns:a16="http://schemas.microsoft.com/office/drawing/2014/main" id="{8BFE0216-2615-5722-4B83-50E56D8A8D46}"/>
              </a:ext>
            </a:extLst>
          </p:cNvPr>
          <p:cNvPicPr>
            <a:picLocks noChangeAspect="1"/>
          </p:cNvPicPr>
          <p:nvPr/>
        </p:nvPicPr>
        <p:blipFill>
          <a:blip r:embed="rId8"/>
          <a:stretch>
            <a:fillRect/>
          </a:stretch>
        </p:blipFill>
        <p:spPr>
          <a:xfrm>
            <a:off x="1714641" y="4204302"/>
            <a:ext cx="3318588" cy="2653698"/>
          </a:xfrm>
          <a:prstGeom prst="rect">
            <a:avLst/>
          </a:prstGeom>
        </p:spPr>
      </p:pic>
      <p:sp>
        <p:nvSpPr>
          <p:cNvPr id="31" name="テキスト ボックス 30">
            <a:extLst>
              <a:ext uri="{FF2B5EF4-FFF2-40B4-BE49-F238E27FC236}">
                <a16:creationId xmlns:a16="http://schemas.microsoft.com/office/drawing/2014/main" id="{8BC85EB0-FDB1-0766-A77F-43AC7EAAB588}"/>
              </a:ext>
            </a:extLst>
          </p:cNvPr>
          <p:cNvSpPr txBox="1"/>
          <p:nvPr/>
        </p:nvSpPr>
        <p:spPr>
          <a:xfrm>
            <a:off x="2477296" y="4623747"/>
            <a:ext cx="2496261" cy="523220"/>
          </a:xfrm>
          <a:prstGeom prst="rect">
            <a:avLst/>
          </a:prstGeom>
          <a:solidFill>
            <a:schemeClr val="bg1">
              <a:alpha val="90035"/>
            </a:schemeClr>
          </a:solidFill>
        </p:spPr>
        <p:txBody>
          <a:bodyPr wrap="none" rtlCol="0">
            <a:spAutoFit/>
          </a:bodyPr>
          <a:lstStyle/>
          <a:p>
            <a:pPr>
              <a:defRPr/>
            </a:pPr>
            <a:r>
              <a:rPr lang="en-US" altLang="ja-JP" sz="1400" dirty="0">
                <a:solidFill>
                  <a:srgbClr val="FF0000"/>
                </a:solidFill>
                <a:latin typeface="Calibri"/>
                <a:ea typeface="ＭＳ Ｐゴシック" panose="020B0600070205080204" pitchFamily="34" charset="-128"/>
              </a:rPr>
              <a:t>Simulation (Umeda &amp; </a:t>
            </a:r>
            <a:r>
              <a:rPr lang="en-US" altLang="ja-JP" sz="1400" dirty="0" err="1">
                <a:solidFill>
                  <a:srgbClr val="FF0000"/>
                </a:solidFill>
                <a:latin typeface="Calibri"/>
                <a:ea typeface="ＭＳ Ｐゴシック" panose="020B0600070205080204" pitchFamily="34" charset="-128"/>
              </a:rPr>
              <a:t>Harikane</a:t>
            </a:r>
            <a:r>
              <a:rPr lang="en-US" altLang="ja-JP" sz="1400" dirty="0">
                <a:solidFill>
                  <a:srgbClr val="FF0000"/>
                </a:solidFill>
                <a:latin typeface="Calibri"/>
                <a:ea typeface="ＭＳ Ｐゴシック" panose="020B0600070205080204" pitchFamily="34" charset="-128"/>
              </a:rPr>
              <a:t>)</a:t>
            </a:r>
          </a:p>
          <a:p>
            <a:pPr>
              <a:defRPr/>
            </a:pPr>
            <a:r>
              <a:rPr lang="en-US" altLang="ja-JP" sz="1400" dirty="0">
                <a:solidFill>
                  <a:prstClr val="black"/>
                </a:solidFill>
                <a:latin typeface="Calibri"/>
                <a:ea typeface="ＭＳ Ｐゴシック" panose="020B0600070205080204" pitchFamily="34" charset="-128"/>
              </a:rPr>
              <a:t>2 hours exposure (Subaru)</a:t>
            </a:r>
            <a:endParaRPr lang="ja-JP" altLang="en-US" sz="1400">
              <a:solidFill>
                <a:prstClr val="black"/>
              </a:solidFill>
              <a:latin typeface="Calibri"/>
              <a:ea typeface="ＭＳ Ｐゴシック" panose="020B0600070205080204" pitchFamily="34" charset="-128"/>
            </a:endParaRPr>
          </a:p>
        </p:txBody>
      </p:sp>
      <p:sp>
        <p:nvSpPr>
          <p:cNvPr id="32" name="テキスト ボックス 31">
            <a:extLst>
              <a:ext uri="{FF2B5EF4-FFF2-40B4-BE49-F238E27FC236}">
                <a16:creationId xmlns:a16="http://schemas.microsoft.com/office/drawing/2014/main" id="{B3AA5BE9-3C8A-FB52-2C16-AB63F843BEEB}"/>
              </a:ext>
            </a:extLst>
          </p:cNvPr>
          <p:cNvSpPr txBox="1"/>
          <p:nvPr/>
        </p:nvSpPr>
        <p:spPr>
          <a:xfrm>
            <a:off x="7841259" y="5266942"/>
            <a:ext cx="3512541" cy="1261884"/>
          </a:xfrm>
          <a:prstGeom prst="rect">
            <a:avLst/>
          </a:prstGeom>
          <a:solidFill>
            <a:srgbClr val="FFFF00"/>
          </a:solidFill>
        </p:spPr>
        <p:txBody>
          <a:bodyPr wrap="square" rtlCol="0">
            <a:spAutoFit/>
          </a:bodyPr>
          <a:lstStyle/>
          <a:p>
            <a:pPr>
              <a:defRPr/>
            </a:pPr>
            <a:r>
              <a:rPr lang="en-US" altLang="ja-JP" sz="1600" dirty="0">
                <a:solidFill>
                  <a:prstClr val="black"/>
                </a:solidFill>
                <a:latin typeface="Calibri"/>
                <a:ea typeface="ＭＳ Ｐゴシック" panose="020B0600070205080204" pitchFamily="34" charset="-128"/>
              </a:rPr>
              <a:t>High-redshift GRBs are</a:t>
            </a:r>
          </a:p>
          <a:p>
            <a:pPr>
              <a:defRPr/>
            </a:pPr>
            <a:r>
              <a:rPr lang="en-US" altLang="ja-JP" sz="1600" dirty="0">
                <a:solidFill>
                  <a:prstClr val="black"/>
                </a:solidFill>
                <a:latin typeface="Calibri"/>
                <a:ea typeface="ＭＳ Ｐゴシック" panose="020B0600070205080204" pitchFamily="34" charset="-128"/>
              </a:rPr>
              <a:t>- Enough bright</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Simple spectrum </a:t>
            </a:r>
            <a:br>
              <a:rPr lang="en-US" altLang="ja-JP" sz="1600" dirty="0">
                <a:solidFill>
                  <a:prstClr val="black"/>
                </a:solidFill>
                <a:latin typeface="Calibri"/>
                <a:ea typeface="ＭＳ Ｐゴシック" panose="020B0600070205080204" pitchFamily="34" charset="-128"/>
              </a:rPr>
            </a:b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redshift, </a:t>
            </a:r>
            <a:r>
              <a:rPr lang="en-US" altLang="ja-JP" sz="1400" dirty="0" err="1">
                <a:solidFill>
                  <a:prstClr val="black"/>
                </a:solidFill>
                <a:latin typeface="Calibri"/>
                <a:ea typeface="ＭＳ Ｐゴシック" panose="020B0600070205080204" pitchFamily="34" charset="-128"/>
              </a:rPr>
              <a:t>x</a:t>
            </a:r>
            <a:r>
              <a:rPr lang="en-US" altLang="ja-JP" sz="1400" baseline="-25000" dirty="0" err="1">
                <a:solidFill>
                  <a:prstClr val="black"/>
                </a:solidFill>
                <a:latin typeface="Calibri"/>
                <a:ea typeface="ＭＳ Ｐゴシック" panose="020B0600070205080204" pitchFamily="34" charset="-128"/>
              </a:rPr>
              <a:t>HI</a:t>
            </a:r>
            <a:r>
              <a:rPr lang="en-US" altLang="ja-JP" sz="1400" dirty="0">
                <a:solidFill>
                  <a:prstClr val="black"/>
                </a:solidFill>
                <a:latin typeface="Calibri"/>
                <a:ea typeface="ＭＳ Ｐゴシック" panose="020B0600070205080204" pitchFamily="34" charset="-128"/>
              </a:rPr>
              <a:t>, galactic neutral gas, </a:t>
            </a:r>
            <a:br>
              <a:rPr lang="en-US" altLang="ja-JP" sz="1400" dirty="0">
                <a:solidFill>
                  <a:prstClr val="black"/>
                </a:solidFill>
                <a:latin typeface="Calibri"/>
                <a:ea typeface="ＭＳ Ｐゴシック" panose="020B0600070205080204" pitchFamily="34" charset="-128"/>
              </a:rPr>
            </a:b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metallicity, ionization bubble size, etc.</a:t>
            </a:r>
            <a:endParaRPr lang="ja-JP" altLang="en-US" sz="1400" dirty="0">
              <a:solidFill>
                <a:prstClr val="black"/>
              </a:solidFill>
              <a:latin typeface="Calibri"/>
              <a:ea typeface="ＭＳ Ｐゴシック" panose="020B0600070205080204" pitchFamily="34" charset="-128"/>
            </a:endParaRPr>
          </a:p>
        </p:txBody>
      </p:sp>
      <p:sp>
        <p:nvSpPr>
          <p:cNvPr id="33" name="テキスト ボックス 32">
            <a:extLst>
              <a:ext uri="{FF2B5EF4-FFF2-40B4-BE49-F238E27FC236}">
                <a16:creationId xmlns:a16="http://schemas.microsoft.com/office/drawing/2014/main" id="{54D0EDDB-180C-86F5-DCAC-2A4909FAC616}"/>
              </a:ext>
            </a:extLst>
          </p:cNvPr>
          <p:cNvSpPr txBox="1"/>
          <p:nvPr/>
        </p:nvSpPr>
        <p:spPr>
          <a:xfrm>
            <a:off x="2703711" y="6009320"/>
            <a:ext cx="184731" cy="338554"/>
          </a:xfrm>
          <a:prstGeom prst="rect">
            <a:avLst/>
          </a:prstGeom>
          <a:solidFill>
            <a:schemeClr val="bg1"/>
          </a:solidFill>
        </p:spPr>
        <p:txBody>
          <a:bodyPr wrap="none" rtlCol="0">
            <a:spAutoFit/>
          </a:bodyPr>
          <a:lstStyle/>
          <a:p>
            <a:pPr>
              <a:defRPr/>
            </a:pPr>
            <a:endParaRPr lang="ja-JP" altLang="en-US" sz="1600">
              <a:solidFill>
                <a:prstClr val="black"/>
              </a:solidFill>
              <a:latin typeface="Calibri"/>
              <a:ea typeface="ＭＳ Ｐゴシック" panose="020B0600070205080204" pitchFamily="34" charset="-128"/>
            </a:endParaRPr>
          </a:p>
        </p:txBody>
      </p:sp>
      <p:sp>
        <p:nvSpPr>
          <p:cNvPr id="35" name="テキスト ボックス 34">
            <a:extLst>
              <a:ext uri="{FF2B5EF4-FFF2-40B4-BE49-F238E27FC236}">
                <a16:creationId xmlns:a16="http://schemas.microsoft.com/office/drawing/2014/main" id="{97F9705E-2472-4DD5-F92B-530C7053EC09}"/>
              </a:ext>
            </a:extLst>
          </p:cNvPr>
          <p:cNvSpPr txBox="1"/>
          <p:nvPr/>
        </p:nvSpPr>
        <p:spPr>
          <a:xfrm>
            <a:off x="370591" y="114362"/>
            <a:ext cx="7862217" cy="523220"/>
          </a:xfrm>
          <a:prstGeom prst="rect">
            <a:avLst/>
          </a:prstGeom>
          <a:noFill/>
        </p:spPr>
        <p:txBody>
          <a:bodyPr wrap="none" rtlCol="0">
            <a:spAutoFit/>
          </a:bodyPr>
          <a:lstStyle/>
          <a:p>
            <a:pPr>
              <a:defRPr/>
            </a:pPr>
            <a:r>
              <a:rPr lang="en-US" altLang="ja-JP" sz="2800" dirty="0">
                <a:solidFill>
                  <a:prstClr val="black"/>
                </a:solidFill>
                <a:latin typeface="Calibri"/>
                <a:ea typeface="ＭＳ Ｐゴシック" panose="020B0600070205080204" pitchFamily="34" charset="-128"/>
              </a:rPr>
              <a:t>GRBs are the best probe for the Cosmic Reionization </a:t>
            </a:r>
            <a:endParaRPr lang="ja-JP" altLang="en-US" sz="2800" dirty="0">
              <a:solidFill>
                <a:prstClr val="black"/>
              </a:solidFill>
              <a:latin typeface="Calibri"/>
              <a:ea typeface="ＭＳ Ｐゴシック" panose="020B0600070205080204" pitchFamily="34" charset="-128"/>
            </a:endParaRPr>
          </a:p>
        </p:txBody>
      </p:sp>
      <p:sp>
        <p:nvSpPr>
          <p:cNvPr id="3" name="テキスト ボックス 2">
            <a:extLst>
              <a:ext uri="{FF2B5EF4-FFF2-40B4-BE49-F238E27FC236}">
                <a16:creationId xmlns:a16="http://schemas.microsoft.com/office/drawing/2014/main" id="{31D75D5C-9F12-EEC2-5728-E37D05A05CA8}"/>
              </a:ext>
            </a:extLst>
          </p:cNvPr>
          <p:cNvSpPr txBox="1"/>
          <p:nvPr/>
        </p:nvSpPr>
        <p:spPr>
          <a:xfrm>
            <a:off x="4597126" y="3314782"/>
            <a:ext cx="2198038" cy="369332"/>
          </a:xfrm>
          <a:prstGeom prst="rect">
            <a:avLst/>
          </a:prstGeom>
          <a:noFill/>
        </p:spPr>
        <p:txBody>
          <a:bodyPr wrap="none" rtlCol="0">
            <a:spAutoFit/>
          </a:bodyPr>
          <a:lstStyle/>
          <a:p>
            <a:r>
              <a:rPr lang="en-US" altLang="ja-JP" dirty="0"/>
              <a:t>Umeda &amp; </a:t>
            </a:r>
            <a:r>
              <a:rPr lang="en-US" altLang="ja-JP" dirty="0" err="1"/>
              <a:t>Harikane</a:t>
            </a:r>
            <a:endParaRPr lang="ja-JP" altLang="en-US"/>
          </a:p>
        </p:txBody>
      </p:sp>
    </p:spTree>
    <p:extLst>
      <p:ext uri="{BB962C8B-B14F-4D97-AF65-F5344CB8AC3E}">
        <p14:creationId xmlns:p14="http://schemas.microsoft.com/office/powerpoint/2010/main" val="41813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7D0A3C-87BF-F248-A47F-4792AD041175}"/>
              </a:ext>
            </a:extLst>
          </p:cNvPr>
          <p:cNvSpPr txBox="1"/>
          <p:nvPr/>
        </p:nvSpPr>
        <p:spPr>
          <a:xfrm>
            <a:off x="582392" y="134455"/>
            <a:ext cx="6842719" cy="707886"/>
          </a:xfrm>
          <a:prstGeom prst="rect">
            <a:avLst/>
          </a:prstGeom>
          <a:noFill/>
        </p:spPr>
        <p:txBody>
          <a:bodyPr wrap="square" rtlCol="0">
            <a:spAutoFit/>
          </a:bodyPr>
          <a:lstStyle/>
          <a:p>
            <a:pPr>
              <a:defRPr/>
            </a:pP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Further Outcome from </a:t>
            </a:r>
            <a:r>
              <a:rPr lang="en-US" altLang="ja-JP" sz="2000" b="1" dirty="0" err="1">
                <a:solidFill>
                  <a:prstClr val="black"/>
                </a:solidFill>
                <a:latin typeface="Hiragino Kaku Gothic Pro W3" panose="020B0300000000000000" pitchFamily="34" charset="-128"/>
                <a:ea typeface="Hiragino Kaku Gothic Pro W3" panose="020B0300000000000000" pitchFamily="34" charset="-128"/>
              </a:rPr>
              <a:t>HiZ</a:t>
            </a: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-GUNDAM:</a:t>
            </a:r>
          </a:p>
          <a:p>
            <a:pPr>
              <a:defRPr/>
            </a:pP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Nucleosynthesis of diverse NS mergers</a:t>
            </a:r>
            <a:endParaRPr lang="ja-JP" altLang="en-US" sz="2000" b="1"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22" name="テキスト ボックス 21">
            <a:extLst>
              <a:ext uri="{FF2B5EF4-FFF2-40B4-BE49-F238E27FC236}">
                <a16:creationId xmlns:a16="http://schemas.microsoft.com/office/drawing/2014/main" id="{DC07F815-E77F-A949-B418-E668AA1EED4D}"/>
              </a:ext>
            </a:extLst>
          </p:cNvPr>
          <p:cNvSpPr txBox="1"/>
          <p:nvPr/>
        </p:nvSpPr>
        <p:spPr>
          <a:xfrm>
            <a:off x="2004647" y="3535896"/>
            <a:ext cx="1447675" cy="369332"/>
          </a:xfrm>
          <a:prstGeom prst="rect">
            <a:avLst/>
          </a:prstGeom>
          <a:noFill/>
        </p:spPr>
        <p:txBody>
          <a:bodyPr wrap="square" rtlCol="0">
            <a:spAutoFit/>
          </a:bodyPr>
          <a:lstStyle/>
          <a:p>
            <a:pPr>
              <a:defRPr/>
            </a:pPr>
            <a:r>
              <a:rPr lang="en-US" altLang="ja-JP" b="1" dirty="0">
                <a:solidFill>
                  <a:prstClr val="black"/>
                </a:solidFill>
                <a:latin typeface="Hiragino Kaku Gothic Pro W3" panose="020B0300000000000000" pitchFamily="34" charset="-128"/>
                <a:ea typeface="Hiragino Kaku Gothic Pro W3" panose="020B0300000000000000" pitchFamily="34" charset="-128"/>
              </a:rPr>
              <a:t>NS – BH</a:t>
            </a:r>
            <a:endParaRPr lang="ja-JP" altLang="en-US" b="1">
              <a:solidFill>
                <a:prstClr val="black"/>
              </a:solidFill>
              <a:latin typeface="Hiragino Kaku Gothic Pro W3" panose="020B0300000000000000" pitchFamily="34" charset="-128"/>
              <a:ea typeface="Hiragino Kaku Gothic Pro W3" panose="020B0300000000000000" pitchFamily="34" charset="-128"/>
            </a:endParaRPr>
          </a:p>
        </p:txBody>
      </p:sp>
      <p:sp>
        <p:nvSpPr>
          <p:cNvPr id="24" name="正方形/長方形 23">
            <a:extLst>
              <a:ext uri="{FF2B5EF4-FFF2-40B4-BE49-F238E27FC236}">
                <a16:creationId xmlns:a16="http://schemas.microsoft.com/office/drawing/2014/main" id="{E283CDB9-EFAD-1246-B6EC-2C66AA26484C}"/>
              </a:ext>
            </a:extLst>
          </p:cNvPr>
          <p:cNvSpPr/>
          <p:nvPr/>
        </p:nvSpPr>
        <p:spPr>
          <a:xfrm>
            <a:off x="8177854" y="405753"/>
            <a:ext cx="3431754" cy="933204"/>
          </a:xfrm>
          <a:prstGeom prst="rect">
            <a:avLst/>
          </a:prstGeom>
        </p:spPr>
        <p:txBody>
          <a:bodyPr wrap="square">
            <a:spAutoFit/>
          </a:bodyPr>
          <a:lstStyle/>
          <a:p>
            <a:pPr>
              <a:lnSpc>
                <a:spcPts val="2200"/>
              </a:lnSpc>
              <a:defRPr/>
            </a:pPr>
            <a:r>
              <a:rPr lang="en-US" altLang="ja-JP" dirty="0">
                <a:solidFill>
                  <a:prstClr val="black"/>
                </a:solidFill>
                <a:latin typeface="Hiragino Kaku Gothic Pro W3" panose="020B0300000000000000" pitchFamily="34" charset="-128"/>
                <a:ea typeface="Hiragino Kaku Gothic Pro W3" panose="020B0300000000000000" pitchFamily="34" charset="-128"/>
              </a:rPr>
              <a:t>Infrared = heavy element</a:t>
            </a:r>
          </a:p>
          <a:p>
            <a:pPr>
              <a:lnSpc>
                <a:spcPts val="2200"/>
              </a:lnSpc>
              <a:defRPr/>
            </a:pPr>
            <a:r>
              <a:rPr lang="en-US" altLang="ja-JP" dirty="0">
                <a:solidFill>
                  <a:srgbClr val="FF3232"/>
                </a:solidFill>
                <a:latin typeface="Hiragino Kaku Gothic Pro W3" panose="020B0300000000000000" pitchFamily="34" charset="-128"/>
                <a:ea typeface="Hiragino Kaku Gothic Pro W3" panose="020B0300000000000000" pitchFamily="34" charset="-128"/>
              </a:rPr>
              <a:t>IR (red) </a:t>
            </a:r>
            <a:r>
              <a:rPr lang="en-US" altLang="ja-JP" dirty="0" err="1">
                <a:solidFill>
                  <a:srgbClr val="FF3232"/>
                </a:solidFill>
                <a:latin typeface="Hiragino Kaku Gothic Pro W3" panose="020B0300000000000000" pitchFamily="34" charset="-128"/>
                <a:ea typeface="Hiragino Kaku Gothic Pro W3" panose="020B0300000000000000" pitchFamily="34" charset="-128"/>
              </a:rPr>
              <a:t>kilonova</a:t>
            </a:r>
            <a:r>
              <a:rPr lang="en-US" altLang="ja-JP" dirty="0">
                <a:solidFill>
                  <a:srgbClr val="FF3232"/>
                </a:solidFill>
                <a:latin typeface="Hiragino Kaku Gothic Pro W3" panose="020B0300000000000000" pitchFamily="34" charset="-128"/>
                <a:ea typeface="Hiragino Kaku Gothic Pro W3" panose="020B0300000000000000" pitchFamily="34" charset="-128"/>
              </a:rPr>
              <a:t> </a:t>
            </a:r>
            <a:r>
              <a:rPr lang="en" altLang="ja-JP" dirty="0">
                <a:solidFill>
                  <a:srgbClr val="FF3232"/>
                </a:solidFill>
                <a:latin typeface="Hiragino Kaku Gothic Pro W3" panose="020B0300000000000000" pitchFamily="34" charset="-128"/>
                <a:ea typeface="Hiragino Kaku Gothic Pro W3" panose="020B0300000000000000" pitchFamily="34" charset="-128"/>
              </a:rPr>
              <a:t>(heavy)</a:t>
            </a:r>
          </a:p>
          <a:p>
            <a:pPr>
              <a:lnSpc>
                <a:spcPts val="2200"/>
              </a:lnSpc>
              <a:defRPr/>
            </a:pPr>
            <a:r>
              <a:rPr lang="en-US" altLang="ja-JP" dirty="0" err="1">
                <a:solidFill>
                  <a:srgbClr val="58C4F9"/>
                </a:solidFill>
                <a:latin typeface="Hiragino Kaku Gothic Pro W3" panose="020B0300000000000000" pitchFamily="34" charset="-128"/>
                <a:ea typeface="Hiragino Kaku Gothic Pro W3" panose="020B0300000000000000" pitchFamily="34" charset="-128"/>
              </a:rPr>
              <a:t>Opt</a:t>
            </a:r>
            <a:r>
              <a:rPr lang="en-US" altLang="ja-JP" dirty="0">
                <a:solidFill>
                  <a:srgbClr val="58C4F9"/>
                </a:solidFill>
                <a:latin typeface="Hiragino Kaku Gothic Pro W3" panose="020B0300000000000000" pitchFamily="34" charset="-128"/>
                <a:ea typeface="Hiragino Kaku Gothic Pro W3" panose="020B0300000000000000" pitchFamily="34" charset="-128"/>
              </a:rPr>
              <a:t> (blue) </a:t>
            </a:r>
            <a:r>
              <a:rPr lang="en-US" altLang="ja-JP" dirty="0" err="1">
                <a:solidFill>
                  <a:srgbClr val="58C4F9"/>
                </a:solidFill>
                <a:latin typeface="Hiragino Kaku Gothic Pro W3" panose="020B0300000000000000" pitchFamily="34" charset="-128"/>
                <a:ea typeface="Hiragino Kaku Gothic Pro W3" panose="020B0300000000000000" pitchFamily="34" charset="-128"/>
              </a:rPr>
              <a:t>kilonova</a:t>
            </a:r>
            <a:r>
              <a:rPr lang="ja-JP" altLang="en-US" dirty="0">
                <a:solidFill>
                  <a:srgbClr val="58C4F9"/>
                </a:solidFill>
                <a:latin typeface="Hiragino Kaku Gothic Pro W3" panose="020B0300000000000000" pitchFamily="34" charset="-128"/>
                <a:ea typeface="Hiragino Kaku Gothic Pro W3" panose="020B0300000000000000" pitchFamily="34" charset="-128"/>
              </a:rPr>
              <a:t> </a:t>
            </a:r>
            <a:r>
              <a:rPr lang="en" altLang="ja-JP" dirty="0">
                <a:solidFill>
                  <a:srgbClr val="58C4F9"/>
                </a:solidFill>
                <a:latin typeface="Hiragino Kaku Gothic Pro W3" panose="020B0300000000000000" pitchFamily="34" charset="-128"/>
                <a:ea typeface="Hiragino Kaku Gothic Pro W3" panose="020B0300000000000000" pitchFamily="34" charset="-128"/>
              </a:rPr>
              <a:t>(light)</a:t>
            </a:r>
          </a:p>
        </p:txBody>
      </p:sp>
      <p:cxnSp>
        <p:nvCxnSpPr>
          <p:cNvPr id="36" name="直線矢印コネクタ 35">
            <a:extLst>
              <a:ext uri="{FF2B5EF4-FFF2-40B4-BE49-F238E27FC236}">
                <a16:creationId xmlns:a16="http://schemas.microsoft.com/office/drawing/2014/main" id="{A73FC1E4-7FB0-144A-AA86-E373177767B5}"/>
              </a:ext>
            </a:extLst>
          </p:cNvPr>
          <p:cNvCxnSpPr>
            <a:cxnSpLocks/>
          </p:cNvCxnSpPr>
          <p:nvPr/>
        </p:nvCxnSpPr>
        <p:spPr>
          <a:xfrm>
            <a:off x="2584706" y="1355947"/>
            <a:ext cx="0" cy="19201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94BB3436-2173-AF4E-A9BD-2917BFAF5987}"/>
              </a:ext>
            </a:extLst>
          </p:cNvPr>
          <p:cNvSpPr/>
          <p:nvPr/>
        </p:nvSpPr>
        <p:spPr>
          <a:xfrm>
            <a:off x="1773036" y="3022947"/>
            <a:ext cx="884800"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Mass</a:t>
            </a:r>
            <a:endParaRPr lang="en" altLang="ja-JP" sz="1600" dirty="0">
              <a:solidFill>
                <a:prstClr val="black"/>
              </a:solidFill>
              <a:latin typeface="Calibri" panose="020F0502020204030204"/>
              <a:ea typeface="游ゴシック" panose="020B0400000000000000" pitchFamily="34" charset="-128"/>
            </a:endParaRPr>
          </a:p>
        </p:txBody>
      </p:sp>
      <p:cxnSp>
        <p:nvCxnSpPr>
          <p:cNvPr id="40" name="直線矢印コネクタ 39">
            <a:extLst>
              <a:ext uri="{FF2B5EF4-FFF2-40B4-BE49-F238E27FC236}">
                <a16:creationId xmlns:a16="http://schemas.microsoft.com/office/drawing/2014/main" id="{F1FD149F-27F4-A040-8E7C-3521BA319C10}"/>
              </a:ext>
            </a:extLst>
          </p:cNvPr>
          <p:cNvCxnSpPr>
            <a:cxnSpLocks/>
          </p:cNvCxnSpPr>
          <p:nvPr/>
        </p:nvCxnSpPr>
        <p:spPr>
          <a:xfrm>
            <a:off x="2584706" y="4343712"/>
            <a:ext cx="0" cy="12233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B80BD9D5-3629-FF46-9746-E065B5871170}"/>
              </a:ext>
            </a:extLst>
          </p:cNvPr>
          <p:cNvSpPr/>
          <p:nvPr/>
        </p:nvSpPr>
        <p:spPr>
          <a:xfrm>
            <a:off x="7682536" y="2119543"/>
            <a:ext cx="2943296"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2017</a:t>
            </a:r>
            <a:endParaRPr lang="en-US" altLang="ja-JP" sz="1400" dirty="0">
              <a:solidFill>
                <a:prstClr val="black"/>
              </a:solidFill>
              <a:latin typeface="Hiragino Kaku Gothic Pro W3" panose="020B0300000000000000" pitchFamily="34" charset="-128"/>
              <a:ea typeface="Hiragino Kaku Gothic Pro W3" panose="020B0300000000000000" pitchFamily="34" charset="-128"/>
            </a:endParaRPr>
          </a:p>
          <a:p>
            <a:pPr algn="ctr">
              <a:defRPr/>
            </a:pPr>
            <a:r>
              <a:rPr lang="ja-JP" altLang="en-US" sz="1400">
                <a:solidFill>
                  <a:prstClr val="black"/>
                </a:solidFill>
                <a:latin typeface="Hiragino Kaku Gothic Pro W3" panose="020B0300000000000000" pitchFamily="34" charset="-128"/>
                <a:ea typeface="Hiragino Kaku Gothic Pro W3" panose="020B0300000000000000" pitchFamily="34" charset="-128"/>
              </a:rPr>
              <a:t> </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(GW170817</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EM)</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grpSp>
        <p:nvGrpSpPr>
          <p:cNvPr id="9" name="グループ化 8">
            <a:extLst>
              <a:ext uri="{FF2B5EF4-FFF2-40B4-BE49-F238E27FC236}">
                <a16:creationId xmlns:a16="http://schemas.microsoft.com/office/drawing/2014/main" id="{876BEAAF-D7FB-551A-3515-3EF59639EFEA}"/>
              </a:ext>
            </a:extLst>
          </p:cNvPr>
          <p:cNvGrpSpPr/>
          <p:nvPr/>
        </p:nvGrpSpPr>
        <p:grpSpPr>
          <a:xfrm>
            <a:off x="2701674" y="844680"/>
            <a:ext cx="5102524" cy="2970984"/>
            <a:chOff x="1211388" y="672124"/>
            <a:chExt cx="6479817" cy="3772923"/>
          </a:xfrm>
        </p:grpSpPr>
        <p:pic>
          <p:nvPicPr>
            <p:cNvPr id="15" name="図 14">
              <a:extLst>
                <a:ext uri="{FF2B5EF4-FFF2-40B4-BE49-F238E27FC236}">
                  <a16:creationId xmlns:a16="http://schemas.microsoft.com/office/drawing/2014/main" id="{BFB4468D-5884-D040-8A4B-688BE840B100}"/>
                </a:ext>
              </a:extLst>
            </p:cNvPr>
            <p:cNvPicPr>
              <a:picLocks noChangeAspect="1"/>
            </p:cNvPicPr>
            <p:nvPr/>
          </p:nvPicPr>
          <p:blipFill>
            <a:blip r:embed="rId3"/>
            <a:stretch>
              <a:fillRect/>
            </a:stretch>
          </p:blipFill>
          <p:spPr>
            <a:xfrm>
              <a:off x="6078305" y="1982396"/>
              <a:ext cx="1612900" cy="1308100"/>
            </a:xfrm>
            <a:prstGeom prst="rect">
              <a:avLst/>
            </a:prstGeom>
          </p:spPr>
        </p:pic>
        <p:pic>
          <p:nvPicPr>
            <p:cNvPr id="13" name="図 12">
              <a:extLst>
                <a:ext uri="{FF2B5EF4-FFF2-40B4-BE49-F238E27FC236}">
                  <a16:creationId xmlns:a16="http://schemas.microsoft.com/office/drawing/2014/main" id="{20FB6B35-D898-8A44-8832-F9D32A569E72}"/>
                </a:ext>
              </a:extLst>
            </p:cNvPr>
            <p:cNvPicPr>
              <a:picLocks noChangeAspect="1"/>
            </p:cNvPicPr>
            <p:nvPr/>
          </p:nvPicPr>
          <p:blipFill>
            <a:blip r:embed="rId4"/>
            <a:stretch>
              <a:fillRect/>
            </a:stretch>
          </p:blipFill>
          <p:spPr>
            <a:xfrm>
              <a:off x="6177740" y="672124"/>
              <a:ext cx="1371176" cy="1425159"/>
            </a:xfrm>
            <a:prstGeom prst="rect">
              <a:avLst/>
            </a:prstGeom>
          </p:spPr>
        </p:pic>
        <p:sp>
          <p:nvSpPr>
            <p:cNvPr id="25" name="右矢印 24">
              <a:extLst>
                <a:ext uri="{FF2B5EF4-FFF2-40B4-BE49-F238E27FC236}">
                  <a16:creationId xmlns:a16="http://schemas.microsoft.com/office/drawing/2014/main" id="{D8581F13-44BB-D245-8787-B98ABD38E27C}"/>
                </a:ext>
              </a:extLst>
            </p:cNvPr>
            <p:cNvSpPr/>
            <p:nvPr/>
          </p:nvSpPr>
          <p:spPr>
            <a:xfrm>
              <a:off x="5312192" y="1155263"/>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6" name="右矢印 25">
              <a:extLst>
                <a:ext uri="{FF2B5EF4-FFF2-40B4-BE49-F238E27FC236}">
                  <a16:creationId xmlns:a16="http://schemas.microsoft.com/office/drawing/2014/main" id="{D79FC246-867C-C747-9FC7-3FC323A18FD7}"/>
                </a:ext>
              </a:extLst>
            </p:cNvPr>
            <p:cNvSpPr/>
            <p:nvPr/>
          </p:nvSpPr>
          <p:spPr>
            <a:xfrm>
              <a:off x="5362108" y="245302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8" name="右矢印 27">
              <a:extLst>
                <a:ext uri="{FF2B5EF4-FFF2-40B4-BE49-F238E27FC236}">
                  <a16:creationId xmlns:a16="http://schemas.microsoft.com/office/drawing/2014/main" id="{C820F4AD-9D49-4C49-85C4-E3AB330E4210}"/>
                </a:ext>
              </a:extLst>
            </p:cNvPr>
            <p:cNvSpPr/>
            <p:nvPr/>
          </p:nvSpPr>
          <p:spPr>
            <a:xfrm>
              <a:off x="2864928" y="2421457"/>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9" name="右矢印 28">
              <a:extLst>
                <a:ext uri="{FF2B5EF4-FFF2-40B4-BE49-F238E27FC236}">
                  <a16:creationId xmlns:a16="http://schemas.microsoft.com/office/drawing/2014/main" id="{F6D51C50-1AFD-AD47-AB68-6F06CEC16129}"/>
                </a:ext>
              </a:extLst>
            </p:cNvPr>
            <p:cNvSpPr/>
            <p:nvPr/>
          </p:nvSpPr>
          <p:spPr>
            <a:xfrm rot="19800000">
              <a:off x="2882615" y="1539387"/>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0" name="右矢印 29">
              <a:extLst>
                <a:ext uri="{FF2B5EF4-FFF2-40B4-BE49-F238E27FC236}">
                  <a16:creationId xmlns:a16="http://schemas.microsoft.com/office/drawing/2014/main" id="{9C34FC90-5650-2442-ADF1-073995A1163D}"/>
                </a:ext>
              </a:extLst>
            </p:cNvPr>
            <p:cNvSpPr/>
            <p:nvPr/>
          </p:nvSpPr>
          <p:spPr>
            <a:xfrm rot="1800000">
              <a:off x="2876813" y="323354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pic>
          <p:nvPicPr>
            <p:cNvPr id="2" name="図 1">
              <a:extLst>
                <a:ext uri="{FF2B5EF4-FFF2-40B4-BE49-F238E27FC236}">
                  <a16:creationId xmlns:a16="http://schemas.microsoft.com/office/drawing/2014/main" id="{41CA8905-8FF0-4448-8382-3BE784AD32F8}"/>
                </a:ext>
              </a:extLst>
            </p:cNvPr>
            <p:cNvPicPr>
              <a:picLocks noChangeAspect="1"/>
            </p:cNvPicPr>
            <p:nvPr/>
          </p:nvPicPr>
          <p:blipFill>
            <a:blip r:embed="rId5"/>
            <a:stretch>
              <a:fillRect/>
            </a:stretch>
          </p:blipFill>
          <p:spPr>
            <a:xfrm>
              <a:off x="1211388" y="2207172"/>
              <a:ext cx="1549400" cy="939800"/>
            </a:xfrm>
            <a:prstGeom prst="rect">
              <a:avLst/>
            </a:prstGeom>
          </p:spPr>
        </p:pic>
        <p:pic>
          <p:nvPicPr>
            <p:cNvPr id="6" name="図 5">
              <a:extLst>
                <a:ext uri="{FF2B5EF4-FFF2-40B4-BE49-F238E27FC236}">
                  <a16:creationId xmlns:a16="http://schemas.microsoft.com/office/drawing/2014/main" id="{D8A81DAB-5375-B144-9CA2-2B36ECDD762A}"/>
                </a:ext>
              </a:extLst>
            </p:cNvPr>
            <p:cNvPicPr>
              <a:picLocks noChangeAspect="1"/>
            </p:cNvPicPr>
            <p:nvPr/>
          </p:nvPicPr>
          <p:blipFill>
            <a:blip r:embed="rId6"/>
            <a:stretch>
              <a:fillRect/>
            </a:stretch>
          </p:blipFill>
          <p:spPr>
            <a:xfrm>
              <a:off x="3813536" y="1056187"/>
              <a:ext cx="1308100" cy="749300"/>
            </a:xfrm>
            <a:prstGeom prst="rect">
              <a:avLst/>
            </a:prstGeom>
          </p:spPr>
        </p:pic>
        <p:pic>
          <p:nvPicPr>
            <p:cNvPr id="7" name="図 6">
              <a:extLst>
                <a:ext uri="{FF2B5EF4-FFF2-40B4-BE49-F238E27FC236}">
                  <a16:creationId xmlns:a16="http://schemas.microsoft.com/office/drawing/2014/main" id="{5636E826-D426-B340-AC29-B69C75B3CBFA}"/>
                </a:ext>
              </a:extLst>
            </p:cNvPr>
            <p:cNvPicPr>
              <a:picLocks noChangeAspect="1"/>
            </p:cNvPicPr>
            <p:nvPr/>
          </p:nvPicPr>
          <p:blipFill>
            <a:blip r:embed="rId7"/>
            <a:stretch>
              <a:fillRect/>
            </a:stretch>
          </p:blipFill>
          <p:spPr>
            <a:xfrm>
              <a:off x="3763360" y="2179813"/>
              <a:ext cx="1422400" cy="965200"/>
            </a:xfrm>
            <a:prstGeom prst="rect">
              <a:avLst/>
            </a:prstGeom>
          </p:spPr>
        </p:pic>
        <p:pic>
          <p:nvPicPr>
            <p:cNvPr id="8" name="図 7">
              <a:extLst>
                <a:ext uri="{FF2B5EF4-FFF2-40B4-BE49-F238E27FC236}">
                  <a16:creationId xmlns:a16="http://schemas.microsoft.com/office/drawing/2014/main" id="{9D902678-21B7-7944-8F15-D940A3686A56}"/>
                </a:ext>
              </a:extLst>
            </p:cNvPr>
            <p:cNvPicPr>
              <a:picLocks noChangeAspect="1"/>
            </p:cNvPicPr>
            <p:nvPr/>
          </p:nvPicPr>
          <p:blipFill>
            <a:blip r:embed="rId8"/>
            <a:stretch>
              <a:fillRect/>
            </a:stretch>
          </p:blipFill>
          <p:spPr>
            <a:xfrm>
              <a:off x="3813404" y="3479847"/>
              <a:ext cx="1422400" cy="965200"/>
            </a:xfrm>
            <a:prstGeom prst="rect">
              <a:avLst/>
            </a:prstGeom>
          </p:spPr>
        </p:pic>
      </p:grpSp>
      <p:grpSp>
        <p:nvGrpSpPr>
          <p:cNvPr id="11" name="グループ化 10">
            <a:extLst>
              <a:ext uri="{FF2B5EF4-FFF2-40B4-BE49-F238E27FC236}">
                <a16:creationId xmlns:a16="http://schemas.microsoft.com/office/drawing/2014/main" id="{7C29069C-A21C-38EC-E585-D7B093632F98}"/>
              </a:ext>
            </a:extLst>
          </p:cNvPr>
          <p:cNvGrpSpPr/>
          <p:nvPr/>
        </p:nvGrpSpPr>
        <p:grpSpPr>
          <a:xfrm>
            <a:off x="2643898" y="3784395"/>
            <a:ext cx="5038638" cy="1406850"/>
            <a:chOff x="1148341" y="4524840"/>
            <a:chExt cx="6432634" cy="1796071"/>
          </a:xfrm>
        </p:grpSpPr>
        <p:sp>
          <p:nvSpPr>
            <p:cNvPr id="27" name="右矢印 26">
              <a:extLst>
                <a:ext uri="{FF2B5EF4-FFF2-40B4-BE49-F238E27FC236}">
                  <a16:creationId xmlns:a16="http://schemas.microsoft.com/office/drawing/2014/main" id="{CBBE161F-C9AE-FB4E-BCDE-7C2329A7B0B7}"/>
                </a:ext>
              </a:extLst>
            </p:cNvPr>
            <p:cNvSpPr/>
            <p:nvPr/>
          </p:nvSpPr>
          <p:spPr>
            <a:xfrm>
              <a:off x="5469981" y="508205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1" name="右矢印 30">
              <a:extLst>
                <a:ext uri="{FF2B5EF4-FFF2-40B4-BE49-F238E27FC236}">
                  <a16:creationId xmlns:a16="http://schemas.microsoft.com/office/drawing/2014/main" id="{7B0D1CE2-C477-7341-BD32-5608577BA396}"/>
                </a:ext>
              </a:extLst>
            </p:cNvPr>
            <p:cNvSpPr/>
            <p:nvPr/>
          </p:nvSpPr>
          <p:spPr>
            <a:xfrm rot="900000">
              <a:off x="3110155" y="5716542"/>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2" name="右矢印 31">
              <a:extLst>
                <a:ext uri="{FF2B5EF4-FFF2-40B4-BE49-F238E27FC236}">
                  <a16:creationId xmlns:a16="http://schemas.microsoft.com/office/drawing/2014/main" id="{1D8FB036-50CB-EC44-8543-8F0D1C213924}"/>
                </a:ext>
              </a:extLst>
            </p:cNvPr>
            <p:cNvSpPr/>
            <p:nvPr/>
          </p:nvSpPr>
          <p:spPr>
            <a:xfrm rot="20700000">
              <a:off x="3138837" y="5252743"/>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pic>
          <p:nvPicPr>
            <p:cNvPr id="3" name="図 2">
              <a:extLst>
                <a:ext uri="{FF2B5EF4-FFF2-40B4-BE49-F238E27FC236}">
                  <a16:creationId xmlns:a16="http://schemas.microsoft.com/office/drawing/2014/main" id="{D2F6DE25-8BD8-3F48-B463-5A5DDB63F19C}"/>
                </a:ext>
              </a:extLst>
            </p:cNvPr>
            <p:cNvPicPr>
              <a:picLocks noChangeAspect="1"/>
            </p:cNvPicPr>
            <p:nvPr/>
          </p:nvPicPr>
          <p:blipFill>
            <a:blip r:embed="rId9"/>
            <a:stretch>
              <a:fillRect/>
            </a:stretch>
          </p:blipFill>
          <p:spPr>
            <a:xfrm>
              <a:off x="1148341" y="5175951"/>
              <a:ext cx="1713478" cy="1055625"/>
            </a:xfrm>
            <a:prstGeom prst="rect">
              <a:avLst/>
            </a:prstGeom>
          </p:spPr>
        </p:pic>
        <p:pic>
          <p:nvPicPr>
            <p:cNvPr id="33" name="図 32">
              <a:extLst>
                <a:ext uri="{FF2B5EF4-FFF2-40B4-BE49-F238E27FC236}">
                  <a16:creationId xmlns:a16="http://schemas.microsoft.com/office/drawing/2014/main" id="{D2F42603-21AF-CA4F-A5F3-A884EF42E8AA}"/>
                </a:ext>
              </a:extLst>
            </p:cNvPr>
            <p:cNvPicPr>
              <a:picLocks noChangeAspect="1"/>
            </p:cNvPicPr>
            <p:nvPr/>
          </p:nvPicPr>
          <p:blipFill>
            <a:blip r:embed="rId10"/>
            <a:stretch>
              <a:fillRect/>
            </a:stretch>
          </p:blipFill>
          <p:spPr>
            <a:xfrm>
              <a:off x="4031660" y="4817150"/>
              <a:ext cx="1485900" cy="1028700"/>
            </a:xfrm>
            <a:prstGeom prst="rect">
              <a:avLst/>
            </a:prstGeom>
          </p:spPr>
        </p:pic>
        <p:pic>
          <p:nvPicPr>
            <p:cNvPr id="34" name="図 33">
              <a:extLst>
                <a:ext uri="{FF2B5EF4-FFF2-40B4-BE49-F238E27FC236}">
                  <a16:creationId xmlns:a16="http://schemas.microsoft.com/office/drawing/2014/main" id="{B8F022B0-E016-7047-9C0B-509C00CF0DE2}"/>
                </a:ext>
              </a:extLst>
            </p:cNvPr>
            <p:cNvPicPr>
              <a:picLocks noChangeAspect="1"/>
            </p:cNvPicPr>
            <p:nvPr/>
          </p:nvPicPr>
          <p:blipFill>
            <a:blip r:embed="rId11"/>
            <a:stretch>
              <a:fillRect/>
            </a:stretch>
          </p:blipFill>
          <p:spPr>
            <a:xfrm>
              <a:off x="4169461" y="5749411"/>
              <a:ext cx="673100" cy="571500"/>
            </a:xfrm>
            <a:prstGeom prst="rect">
              <a:avLst/>
            </a:prstGeom>
          </p:spPr>
        </p:pic>
        <p:pic>
          <p:nvPicPr>
            <p:cNvPr id="35" name="図 34">
              <a:extLst>
                <a:ext uri="{FF2B5EF4-FFF2-40B4-BE49-F238E27FC236}">
                  <a16:creationId xmlns:a16="http://schemas.microsoft.com/office/drawing/2014/main" id="{09A27C41-680F-9A4E-AD34-635B4D67151B}"/>
                </a:ext>
              </a:extLst>
            </p:cNvPr>
            <p:cNvPicPr>
              <a:picLocks noChangeAspect="1"/>
            </p:cNvPicPr>
            <p:nvPr/>
          </p:nvPicPr>
          <p:blipFill>
            <a:blip r:embed="rId12"/>
            <a:stretch>
              <a:fillRect/>
            </a:stretch>
          </p:blipFill>
          <p:spPr>
            <a:xfrm>
              <a:off x="6120475" y="4524840"/>
              <a:ext cx="1460500" cy="1346200"/>
            </a:xfrm>
            <a:prstGeom prst="rect">
              <a:avLst/>
            </a:prstGeom>
          </p:spPr>
        </p:pic>
      </p:grpSp>
      <p:sp>
        <p:nvSpPr>
          <p:cNvPr id="12" name="テキスト ボックス 11">
            <a:extLst>
              <a:ext uri="{FF2B5EF4-FFF2-40B4-BE49-F238E27FC236}">
                <a16:creationId xmlns:a16="http://schemas.microsoft.com/office/drawing/2014/main" id="{B1D0393E-9C0C-CB39-2D2C-2FBA364A41E1}"/>
              </a:ext>
            </a:extLst>
          </p:cNvPr>
          <p:cNvSpPr txBox="1"/>
          <p:nvPr/>
        </p:nvSpPr>
        <p:spPr>
          <a:xfrm>
            <a:off x="2004646" y="962444"/>
            <a:ext cx="1546278" cy="369332"/>
          </a:xfrm>
          <a:prstGeom prst="rect">
            <a:avLst/>
          </a:prstGeom>
          <a:noFill/>
        </p:spPr>
        <p:txBody>
          <a:bodyPr wrap="square" rtlCol="0">
            <a:spAutoFit/>
          </a:bodyPr>
          <a:lstStyle/>
          <a:p>
            <a:pPr>
              <a:defRPr/>
            </a:pPr>
            <a:r>
              <a:rPr lang="en-US" altLang="ja-JP" b="1" dirty="0">
                <a:solidFill>
                  <a:prstClr val="black"/>
                </a:solidFill>
                <a:latin typeface="Hiragino Kaku Gothic Pro W3" panose="020B0300000000000000" pitchFamily="34" charset="-128"/>
                <a:ea typeface="Hiragino Kaku Gothic Pro W3" panose="020B0300000000000000" pitchFamily="34" charset="-128"/>
              </a:rPr>
              <a:t>NS – NS</a:t>
            </a:r>
            <a:endParaRPr lang="ja-JP" altLang="en-US" b="1">
              <a:solidFill>
                <a:prstClr val="black"/>
              </a:solidFill>
              <a:latin typeface="Hiragino Kaku Gothic Pro W3" panose="020B0300000000000000" pitchFamily="34" charset="-128"/>
              <a:ea typeface="Hiragino Kaku Gothic Pro W3" panose="020B0300000000000000" pitchFamily="34" charset="-128"/>
            </a:endParaRPr>
          </a:p>
        </p:txBody>
      </p:sp>
      <p:sp>
        <p:nvSpPr>
          <p:cNvPr id="14" name="正方形/長方形 13">
            <a:extLst>
              <a:ext uri="{FF2B5EF4-FFF2-40B4-BE49-F238E27FC236}">
                <a16:creationId xmlns:a16="http://schemas.microsoft.com/office/drawing/2014/main" id="{B71C0F47-2F28-45BB-A289-72277AFE03C7}"/>
              </a:ext>
            </a:extLst>
          </p:cNvPr>
          <p:cNvSpPr/>
          <p:nvPr/>
        </p:nvSpPr>
        <p:spPr>
          <a:xfrm>
            <a:off x="2004647" y="5556252"/>
            <a:ext cx="8182707" cy="1236044"/>
          </a:xfrm>
          <a:prstGeom prst="rect">
            <a:avLst/>
          </a:prstGeom>
        </p:spPr>
        <p:txBody>
          <a:bodyPr wrap="square">
            <a:spAutoFit/>
          </a:bodyPr>
          <a:lstStyle/>
          <a:p>
            <a:pPr algn="ctr">
              <a:lnSpc>
                <a:spcPts val="3000"/>
              </a:lnSpc>
              <a:defRPr/>
            </a:pPr>
            <a:r>
              <a:rPr lang="en-US" altLang="ja-JP" sz="2000" dirty="0">
                <a:solidFill>
                  <a:prstClr val="black"/>
                </a:solidFill>
                <a:latin typeface="Hiragino Kaku Gothic Pro W3" panose="020B0300000000000000" pitchFamily="34" charset="-128"/>
                <a:ea typeface="Hiragino Kaku Gothic Pro W3" panose="020B0300000000000000" pitchFamily="34" charset="-128"/>
              </a:rPr>
              <a:t>We expect “Infrared dominated” </a:t>
            </a:r>
            <a:r>
              <a:rPr lang="en-US" altLang="ja-JP" sz="2000" dirty="0" err="1">
                <a:solidFill>
                  <a:prstClr val="black"/>
                </a:solidFill>
                <a:latin typeface="Hiragino Kaku Gothic Pro W3" panose="020B0300000000000000" pitchFamily="34" charset="-128"/>
                <a:ea typeface="Hiragino Kaku Gothic Pro W3" panose="020B0300000000000000" pitchFamily="34" charset="-128"/>
              </a:rPr>
              <a:t>kilonova</a:t>
            </a:r>
            <a:endParaRPr lang="en-US" altLang="ja-JP" sz="2000" dirty="0">
              <a:solidFill>
                <a:prstClr val="black"/>
              </a:solidFill>
              <a:latin typeface="Hiragino Kaku Gothic Pro W3" panose="020B0300000000000000" pitchFamily="34" charset="-128"/>
              <a:ea typeface="Hiragino Kaku Gothic Pro W3" panose="020B0300000000000000" pitchFamily="34" charset="-128"/>
            </a:endParaRPr>
          </a:p>
          <a:p>
            <a:pPr algn="ctr">
              <a:lnSpc>
                <a:spcPts val="3000"/>
              </a:lnSpc>
              <a:defRPr/>
            </a:pPr>
            <a:r>
              <a:rPr lang="en-US" altLang="ja-JP" sz="2000" dirty="0">
                <a:solidFill>
                  <a:prstClr val="black"/>
                </a:solidFill>
                <a:latin typeface="Hiragino Kaku Gothic Pro W3" panose="020B0300000000000000" pitchFamily="34" charset="-128"/>
                <a:ea typeface="Hiragino Kaku Gothic Pro W3" panose="020B0300000000000000" pitchFamily="34" charset="-128"/>
              </a:rPr>
              <a:t> (Enriched heavy elements, Observed from equatorial direction)</a:t>
            </a:r>
          </a:p>
          <a:p>
            <a:pPr algn="ctr">
              <a:lnSpc>
                <a:spcPts val="3000"/>
              </a:lnSpc>
              <a:defRPr/>
            </a:pPr>
            <a:r>
              <a:rPr lang="en-US" altLang="ja-JP" sz="2400" b="1" dirty="0">
                <a:solidFill>
                  <a:srgbClr val="FF4E50"/>
                </a:solidFill>
                <a:latin typeface="Hiragino Kaku Gothic Pro W3" panose="020B0300000000000000" pitchFamily="34" charset="-128"/>
                <a:ea typeface="Hiragino Kaku Gothic Pro W3" panose="020B0300000000000000" pitchFamily="34" charset="-128"/>
              </a:rPr>
              <a:t>Sensitive Infrared follow-up by </a:t>
            </a:r>
            <a:r>
              <a:rPr lang="en-US" altLang="ja-JP" sz="2400" b="1" dirty="0" err="1">
                <a:solidFill>
                  <a:srgbClr val="FF4E50"/>
                </a:solidFill>
                <a:latin typeface="Hiragino Kaku Gothic Pro W3" panose="020B0300000000000000" pitchFamily="34" charset="-128"/>
                <a:ea typeface="Hiragino Kaku Gothic Pro W3" panose="020B0300000000000000" pitchFamily="34" charset="-128"/>
              </a:rPr>
              <a:t>HiZ</a:t>
            </a:r>
            <a:r>
              <a:rPr lang="en-US" altLang="ja-JP" sz="2400" b="1" dirty="0">
                <a:solidFill>
                  <a:srgbClr val="FF4E50"/>
                </a:solidFill>
                <a:latin typeface="Hiragino Kaku Gothic Pro W3" panose="020B0300000000000000" pitchFamily="34" charset="-128"/>
                <a:ea typeface="Hiragino Kaku Gothic Pro W3" panose="020B0300000000000000" pitchFamily="34" charset="-128"/>
              </a:rPr>
              <a:t>-GUNDAM</a:t>
            </a:r>
            <a:endParaRPr lang="en" altLang="ja-JP" sz="2400" b="1" dirty="0">
              <a:solidFill>
                <a:srgbClr val="FF4E50"/>
              </a:solidFill>
              <a:latin typeface="Hiragino Kaku Gothic Pro W3" panose="020B0300000000000000" pitchFamily="34" charset="-128"/>
              <a:ea typeface="Hiragino Kaku Gothic Pro W3" panose="020B0300000000000000" pitchFamily="34" charset="-128"/>
            </a:endParaRPr>
          </a:p>
        </p:txBody>
      </p:sp>
      <p:sp>
        <p:nvSpPr>
          <p:cNvPr id="10" name="正方形/長方形 9">
            <a:extLst>
              <a:ext uri="{FF2B5EF4-FFF2-40B4-BE49-F238E27FC236}">
                <a16:creationId xmlns:a16="http://schemas.microsoft.com/office/drawing/2014/main" id="{0D97599B-1A3F-0565-1F88-75FB4C680405}"/>
              </a:ext>
            </a:extLst>
          </p:cNvPr>
          <p:cNvSpPr/>
          <p:nvPr/>
        </p:nvSpPr>
        <p:spPr>
          <a:xfrm>
            <a:off x="7868822" y="2906514"/>
            <a:ext cx="2570725"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2019</a:t>
            </a:r>
            <a:endParaRPr lang="en-US" altLang="ja-JP" sz="1400" dirty="0">
              <a:solidFill>
                <a:prstClr val="black"/>
              </a:solidFill>
              <a:latin typeface="Hiragino Kaku Gothic Pro W3" panose="020B0300000000000000" pitchFamily="34" charset="-128"/>
              <a:ea typeface="Hiragino Kaku Gothic Pro W3" panose="020B0300000000000000" pitchFamily="34" charset="-128"/>
            </a:endParaRPr>
          </a:p>
          <a:p>
            <a:pPr algn="ctr">
              <a:defRPr/>
            </a:pP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(GW190425</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 Only)</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16" name="正方形/長方形 15">
            <a:extLst>
              <a:ext uri="{FF2B5EF4-FFF2-40B4-BE49-F238E27FC236}">
                <a16:creationId xmlns:a16="http://schemas.microsoft.com/office/drawing/2014/main" id="{B6E9903A-65A2-8E47-52F6-3209A7D3D2C2}"/>
              </a:ext>
            </a:extLst>
          </p:cNvPr>
          <p:cNvSpPr/>
          <p:nvPr/>
        </p:nvSpPr>
        <p:spPr>
          <a:xfrm>
            <a:off x="8007778" y="4142352"/>
            <a:ext cx="2292810"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2019</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a:t>
            </a:r>
            <a:r>
              <a:rPr lang="ja-JP" altLang="en-US" sz="1400">
                <a:solidFill>
                  <a:prstClr val="black"/>
                </a:solidFill>
                <a:latin typeface="Hiragino Kaku Gothic Pro W3" panose="020B0300000000000000" pitchFamily="34" charset="-128"/>
                <a:ea typeface="Hiragino Kaku Gothic Pro W3" panose="020B0300000000000000" pitchFamily="34" charset="-128"/>
              </a:rPr>
              <a:t> </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2020</a:t>
            </a:r>
          </a:p>
          <a:p>
            <a:pPr algn="ctr">
              <a:defRPr/>
            </a:pP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 Only)</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17" name="正方形/長方形 16">
            <a:extLst>
              <a:ext uri="{FF2B5EF4-FFF2-40B4-BE49-F238E27FC236}">
                <a16:creationId xmlns:a16="http://schemas.microsoft.com/office/drawing/2014/main" id="{AE0D29D5-2293-6423-243E-271CEE05097D}"/>
              </a:ext>
            </a:extLst>
          </p:cNvPr>
          <p:cNvSpPr/>
          <p:nvPr/>
        </p:nvSpPr>
        <p:spPr>
          <a:xfrm>
            <a:off x="6255460" y="781014"/>
            <a:ext cx="557325"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NS</a:t>
            </a:r>
            <a:endParaRPr lang="en" altLang="ja-JP" sz="1600" dirty="0">
              <a:solidFill>
                <a:prstClr val="black"/>
              </a:solidFill>
              <a:latin typeface="Calibri" panose="020F0502020204030204"/>
              <a:ea typeface="游ゴシック" panose="020B0400000000000000" pitchFamily="34" charset="-128"/>
            </a:endParaRPr>
          </a:p>
        </p:txBody>
      </p:sp>
      <p:sp>
        <p:nvSpPr>
          <p:cNvPr id="18" name="正方形/長方形 17">
            <a:extLst>
              <a:ext uri="{FF2B5EF4-FFF2-40B4-BE49-F238E27FC236}">
                <a16:creationId xmlns:a16="http://schemas.microsoft.com/office/drawing/2014/main" id="{A617304E-F760-5D0C-38FE-DD7CD8F64180}"/>
              </a:ext>
            </a:extLst>
          </p:cNvPr>
          <p:cNvSpPr/>
          <p:nvPr/>
        </p:nvSpPr>
        <p:spPr>
          <a:xfrm>
            <a:off x="6284699" y="1779388"/>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19" name="正方形/長方形 18">
            <a:extLst>
              <a:ext uri="{FF2B5EF4-FFF2-40B4-BE49-F238E27FC236}">
                <a16:creationId xmlns:a16="http://schemas.microsoft.com/office/drawing/2014/main" id="{80FC80C0-5E47-8BDE-D155-8DFDAD7B29C5}"/>
              </a:ext>
            </a:extLst>
          </p:cNvPr>
          <p:cNvSpPr/>
          <p:nvPr/>
        </p:nvSpPr>
        <p:spPr>
          <a:xfrm>
            <a:off x="4750628" y="2975512"/>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20" name="正方形/長方形 19">
            <a:extLst>
              <a:ext uri="{FF2B5EF4-FFF2-40B4-BE49-F238E27FC236}">
                <a16:creationId xmlns:a16="http://schemas.microsoft.com/office/drawing/2014/main" id="{E6D07553-BB89-C6EF-EA32-EA86F2755994}"/>
              </a:ext>
            </a:extLst>
          </p:cNvPr>
          <p:cNvSpPr/>
          <p:nvPr/>
        </p:nvSpPr>
        <p:spPr>
          <a:xfrm>
            <a:off x="4750628" y="3973075"/>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21" name="正方形/長方形 20">
            <a:extLst>
              <a:ext uri="{FF2B5EF4-FFF2-40B4-BE49-F238E27FC236}">
                <a16:creationId xmlns:a16="http://schemas.microsoft.com/office/drawing/2014/main" id="{C9EE0580-1428-7FAD-C1AC-BBB0F3B99013}"/>
              </a:ext>
            </a:extLst>
          </p:cNvPr>
          <p:cNvSpPr/>
          <p:nvPr/>
        </p:nvSpPr>
        <p:spPr>
          <a:xfrm>
            <a:off x="6270151" y="3762344"/>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pic>
        <p:nvPicPr>
          <p:cNvPr id="37" name="図 36">
            <a:extLst>
              <a:ext uri="{FF2B5EF4-FFF2-40B4-BE49-F238E27FC236}">
                <a16:creationId xmlns:a16="http://schemas.microsoft.com/office/drawing/2014/main" id="{EFAEC537-C478-1452-88A3-998EE6F89CD9}"/>
              </a:ext>
            </a:extLst>
          </p:cNvPr>
          <p:cNvPicPr>
            <a:picLocks noChangeAspect="1"/>
          </p:cNvPicPr>
          <p:nvPr/>
        </p:nvPicPr>
        <p:blipFill rotWithShape="1">
          <a:blip r:embed="rId12"/>
          <a:srcRect l="76893" t="31462" r="1574" b="27536"/>
          <a:stretch/>
        </p:blipFill>
        <p:spPr>
          <a:xfrm>
            <a:off x="7395875" y="2197023"/>
            <a:ext cx="246314" cy="432349"/>
          </a:xfrm>
          <a:prstGeom prst="rect">
            <a:avLst/>
          </a:prstGeom>
        </p:spPr>
      </p:pic>
      <p:pic>
        <p:nvPicPr>
          <p:cNvPr id="43" name="図 42">
            <a:extLst>
              <a:ext uri="{FF2B5EF4-FFF2-40B4-BE49-F238E27FC236}">
                <a16:creationId xmlns:a16="http://schemas.microsoft.com/office/drawing/2014/main" id="{2F14D7F7-7E12-86D8-319C-D6D4E12B1482}"/>
              </a:ext>
            </a:extLst>
          </p:cNvPr>
          <p:cNvPicPr>
            <a:picLocks noChangeAspect="1"/>
          </p:cNvPicPr>
          <p:nvPr/>
        </p:nvPicPr>
        <p:blipFill rotWithShape="1">
          <a:blip r:embed="rId12"/>
          <a:srcRect l="76893" t="31712" r="1574" b="27536"/>
          <a:stretch/>
        </p:blipFill>
        <p:spPr>
          <a:xfrm rot="10800000">
            <a:off x="6650158" y="2197022"/>
            <a:ext cx="246314" cy="429718"/>
          </a:xfrm>
          <a:prstGeom prst="rect">
            <a:avLst/>
          </a:prstGeom>
        </p:spPr>
      </p:pic>
      <p:sp>
        <p:nvSpPr>
          <p:cNvPr id="46" name="正方形/長方形 45">
            <a:extLst>
              <a:ext uri="{FF2B5EF4-FFF2-40B4-BE49-F238E27FC236}">
                <a16:creationId xmlns:a16="http://schemas.microsoft.com/office/drawing/2014/main" id="{1D3FB328-8230-D64F-33A1-27EF11CF459B}"/>
              </a:ext>
            </a:extLst>
          </p:cNvPr>
          <p:cNvSpPr/>
          <p:nvPr/>
        </p:nvSpPr>
        <p:spPr>
          <a:xfrm>
            <a:off x="1742771" y="5354492"/>
            <a:ext cx="884800"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Mass</a:t>
            </a:r>
            <a:endParaRPr lang="en" altLang="ja-JP" sz="1600" dirty="0">
              <a:solidFill>
                <a:prstClr val="black"/>
              </a:solidFill>
              <a:latin typeface="Calibri" panose="020F0502020204030204"/>
              <a:ea typeface="游ゴシック" panose="020B0400000000000000" pitchFamily="34" charset="-128"/>
            </a:endParaRPr>
          </a:p>
        </p:txBody>
      </p:sp>
      <p:sp>
        <p:nvSpPr>
          <p:cNvPr id="23" name="スライド番号プレースホルダー 22">
            <a:extLst>
              <a:ext uri="{FF2B5EF4-FFF2-40B4-BE49-F238E27FC236}">
                <a16:creationId xmlns:a16="http://schemas.microsoft.com/office/drawing/2014/main" id="{93E49D47-908C-CEF3-5C19-992C77F04194}"/>
              </a:ext>
            </a:extLst>
          </p:cNvPr>
          <p:cNvSpPr>
            <a:spLocks noGrp="1"/>
          </p:cNvSpPr>
          <p:nvPr>
            <p:ph type="sldNum" sz="quarter" idx="12"/>
          </p:nvPr>
        </p:nvSpPr>
        <p:spPr/>
        <p:txBody>
          <a:bodyPr/>
          <a:lstStyle/>
          <a:p>
            <a:pPr>
              <a:defRPr/>
            </a:pPr>
            <a:fld id="{1C09F64F-6457-1940-9A68-110B77B3DAFF}" type="slidenum">
              <a:rPr lang="ja-JP" altLang="en-US" sz="2000">
                <a:solidFill>
                  <a:prstClr val="black">
                    <a:tint val="75000"/>
                  </a:prstClr>
                </a:solidFill>
                <a:latin typeface="Calibri"/>
                <a:ea typeface="ＭＳ Ｐゴシック" panose="020B0600070205080204" pitchFamily="34" charset="-128"/>
              </a:rPr>
              <a:pPr>
                <a:defRPr/>
              </a:pPr>
              <a:t>9</a:t>
            </a:fld>
            <a:endParaRPr lang="ja-JP" altLang="en-US" sz="2000">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53149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4|14.8|9"/>
</p:tagLst>
</file>

<file path=ppt/tags/tag2.xml><?xml version="1.0" encoding="utf-8"?>
<p:tagLst xmlns:a="http://schemas.openxmlformats.org/drawingml/2006/main" xmlns:r="http://schemas.openxmlformats.org/officeDocument/2006/relationships" xmlns:p="http://schemas.openxmlformats.org/presentationml/2006/main">
  <p:tag name="TIMING" val="|20.2"/>
</p:tagLst>
</file>

<file path=ppt/tags/tag3.xml><?xml version="1.0" encoding="utf-8"?>
<p:tagLst xmlns:a="http://schemas.openxmlformats.org/drawingml/2006/main" xmlns:r="http://schemas.openxmlformats.org/officeDocument/2006/relationships" xmlns:p="http://schemas.openxmlformats.org/presentationml/2006/main">
  <p:tag name="TIMING" val="|19.5"/>
</p:tagLst>
</file>

<file path=ppt/tags/tag4.xml><?xml version="1.0" encoding="utf-8"?>
<p:tagLst xmlns:a="http://schemas.openxmlformats.org/drawingml/2006/main" xmlns:r="http://schemas.openxmlformats.org/officeDocument/2006/relationships" xmlns:p="http://schemas.openxmlformats.org/presentationml/2006/main">
  <p:tag name="TIMING" val="|2.3|10.3|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8563</TotalTime>
  <Words>3124</Words>
  <Application>Microsoft Office PowerPoint</Application>
  <PresentationFormat>ワイド画面</PresentationFormat>
  <Paragraphs>473</Paragraphs>
  <Slides>23</Slides>
  <Notes>12</Notes>
  <HiddenSlides>7</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23</vt:i4>
      </vt:variant>
    </vt:vector>
  </HeadingPairs>
  <TitlesOfParts>
    <vt:vector size="37" baseType="lpstr">
      <vt:lpstr>Hiragino Kaku Gothic Pro W3</vt:lpstr>
      <vt:lpstr>ＭＳ Ｐゴシック</vt:lpstr>
      <vt:lpstr>游ゴシック</vt:lpstr>
      <vt:lpstr>游ゴシック Light</vt:lpstr>
      <vt:lpstr>Arial</vt:lpstr>
      <vt:lpstr>Calibri</vt:lpstr>
      <vt:lpstr>Cambria Math</vt:lpstr>
      <vt:lpstr>Roboto</vt:lpstr>
      <vt:lpstr>Symbol</vt:lpstr>
      <vt:lpstr>Times</vt:lpstr>
      <vt:lpstr>Times New Roman</vt:lpstr>
      <vt:lpstr>Wingdings</vt:lpstr>
      <vt:lpstr>Office テーマ</vt:lpstr>
      <vt:lpstr>2_Office ​​テーマ</vt:lpstr>
      <vt:lpstr>Visible and Near-IR Telescope onboard  HiZ-GUNDAM</vt:lpstr>
      <vt:lpstr>PowerPoint プレゼンテーション</vt:lpstr>
      <vt:lpstr>Problems in early universe exploration with conventional GRB follow-ups</vt:lpstr>
      <vt:lpstr>Quick follow-up is a Key to solve this problem</vt:lpstr>
      <vt:lpstr>Our goal with HiZ-GUNDAM</vt:lpstr>
      <vt:lpstr>NIRT Wavebands &amp; Redshift</vt:lpstr>
      <vt:lpstr>PowerPoint プレゼンテーション</vt:lpstr>
      <vt:lpstr>PowerPoint プレゼンテーション</vt:lpstr>
      <vt:lpstr>PowerPoint プレゼンテーション</vt:lpstr>
      <vt:lpstr>Mission Payload</vt:lpstr>
      <vt:lpstr>Visible and Near-IR Telescope onboard HiZ-GUNDAM</vt:lpstr>
      <vt:lpstr>Project Status and Planed Master Schedule</vt:lpstr>
      <vt:lpstr>On-going works (FY2024-26)</vt:lpstr>
      <vt:lpstr>Imaging sensors</vt:lpstr>
      <vt:lpstr>BBM development of Visible and Near-infrared Telescope</vt:lpstr>
      <vt:lpstr>PowerPoint プレゼンテーション</vt:lpstr>
      <vt:lpstr>Backup Slides </vt:lpstr>
      <vt:lpstr>可視光・近赤外線望遠鏡BBM試作・実証（2024－6年度）</vt:lpstr>
      <vt:lpstr>PowerPoint プレゼンテーション</vt:lpstr>
      <vt:lpstr>GRBを用いた初期宇宙探査の意義</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TSUMURA Koji</dc:creator>
  <cp:lastModifiedBy>HIDEO MATSUHARA</cp:lastModifiedBy>
  <cp:revision>115</cp:revision>
  <dcterms:created xsi:type="dcterms:W3CDTF">2023-07-06T00:17:08Z</dcterms:created>
  <dcterms:modified xsi:type="dcterms:W3CDTF">2024-11-16T13:43:09Z</dcterms:modified>
</cp:coreProperties>
</file>