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2" r:id="rId3"/>
    <p:sldId id="264" r:id="rId4"/>
    <p:sldId id="266" r:id="rId5"/>
    <p:sldId id="275" r:id="rId6"/>
    <p:sldId id="265" r:id="rId7"/>
    <p:sldId id="269" r:id="rId8"/>
    <p:sldId id="272" r:id="rId9"/>
    <p:sldId id="270" r:id="rId10"/>
    <p:sldId id="271" r:id="rId11"/>
    <p:sldId id="273" r:id="rId12"/>
    <p:sldId id="274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B8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71"/>
  </p:normalViewPr>
  <p:slideViewPr>
    <p:cSldViewPr snapToGrid="0">
      <p:cViewPr>
        <p:scale>
          <a:sx n="113" d="100"/>
          <a:sy n="113" d="100"/>
        </p:scale>
        <p:origin x="520" y="216"/>
      </p:cViewPr>
      <p:guideLst/>
    </p:cSldViewPr>
  </p:slideViewPr>
  <p:notesTextViewPr>
    <p:cViewPr>
      <p:scale>
        <a:sx n="1" d="1"/>
        <a:sy n="1" d="1"/>
      </p:scale>
      <p:origin x="0" y="-55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8913A-3687-3546-A46A-0D131542B9E6}" type="datetimeFigureOut">
              <a:rPr kumimoji="1" lang="ja-JP" altLang="en-US" smtClean="0"/>
              <a:t>2024/11/18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4D89C-0DE4-6E43-9C87-AB311CB10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4924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I’m </a:t>
            </a:r>
            <a:r>
              <a:rPr lang="en-US" altLang="ja-JP" sz="1800" kern="100" dirty="0" err="1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Rinon</a:t>
            </a:r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 Kageyama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This is </a:t>
            </a:r>
            <a:r>
              <a:rPr lang="en-US" altLang="ja-JP" sz="1800" kern="100" dirty="0" err="1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HiZ</a:t>
            </a:r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-GUNDAM satellite.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Several people before me were talking about this satellite.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In particular, I’m going to talk about thermal analysis of the near-infrared telescope on bord the </a:t>
            </a:r>
            <a:r>
              <a:rPr lang="en-US" altLang="ja-JP" sz="1800" kern="100" dirty="0" err="1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HiZ</a:t>
            </a:r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-GUNDAM satellite.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This part is the near-infrared telescope.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en-US" altLang="ja-JP" sz="1800" dirty="0">
                <a:effectLst/>
                <a:latin typeface="游明朝" panose="02020400000000000000" pitchFamily="18" charset="-128"/>
                <a:cs typeface="Times New Roman" panose="02020603050405020304" pitchFamily="18" charset="0"/>
              </a:rPr>
              <a:t>Here are the collaborators.</a:t>
            </a:r>
            <a:r>
              <a:rPr lang="ja-JP" altLang="ja-JP">
                <a:effectLst/>
              </a:rPr>
              <a:t> 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4D89C-0DE4-6E43-9C87-AB311CB1018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6707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The conditions for heat input and output to the satellite model used in the analysis are as follows: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Heat inputs are Earth infrared radiation, Albedo, sunlight irradiation and instrument heat.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Heat outputs are radiator for detector, radiator for telescope and sun shield.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Thermal analysis was performed using the finite element method with the Thermal Desktop.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4D89C-0DE4-6E43-9C87-AB311CB10182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345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Finally, I would discuss the results.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As can be seen from this table, the allowable expansion has increased from 18 </a:t>
            </a:r>
            <a:r>
              <a:rPr lang="ja-JP" altLang="ja-JP" sz="18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μ</a:t>
            </a:r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m in the previous model to 40 </a:t>
            </a:r>
            <a:r>
              <a:rPr lang="ja-JP" altLang="ja-JP" sz="18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μ</a:t>
            </a:r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m in the new model.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In addition, the actual expansion of new model has also been reduced from 34μm to 27.0μm compared to the previous model.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So, actual expansion is within the allowable expansion.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4D89C-0DE4-6E43-9C87-AB311CB10182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06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And also, the temperature conditions.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The telescope body and detector temperatures were kept below the requirement.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Furthermore, the new model’s temperature of the detector was lower than in previous studies.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en-US" altLang="ja-JP" sz="1800" dirty="0">
                <a:effectLst/>
                <a:latin typeface="游明朝" panose="02020400000000000000" pitchFamily="18" charset="-128"/>
                <a:cs typeface="Times New Roman" panose="02020603050405020304" pitchFamily="18" charset="0"/>
              </a:rPr>
              <a:t>As for future prospects, the results of the manufacturer’s conceptual study are also incorporated.</a:t>
            </a:r>
            <a:r>
              <a:rPr lang="ja-JP" altLang="ja-JP">
                <a:effectLst/>
              </a:rPr>
              <a:t> 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4D89C-0DE4-6E43-9C87-AB311CB10182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8039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First, I would like to talk about one of the problems of this satellite, the thermal challenge.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The telescope must be cooled to the required temperature only by radiative cooling without a cooler to obtain high sensitivity.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The temperatures are below 200K for the telescope body installed here and below 120K for the near-infrared detector installed here.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4D89C-0DE4-6E43-9C87-AB311CB1018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3285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A previous study has succeeded in temperature requirements.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In this model, the temperature of telescope body was below 165K and the detector was below 105K.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4D89C-0DE4-6E43-9C87-AB311CB1018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4560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I will explain the new problem with this model.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The satellite changes its attitude after finding a GRB.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After the attitude change, the heat input from the Earth is greater than before the attitude change.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4D89C-0DE4-6E43-9C87-AB311CB1018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7481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This is an image of the telescope body for that model.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Before changing the attitude, an image is formed on the detector and in focus.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4D89C-0DE4-6E43-9C87-AB311CB1018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8150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But the satellite changes the attitude and heats up</a:t>
            </a:r>
            <a:r>
              <a:rPr lang="ja-JP" altLang="ja-JP" sz="18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、</a:t>
            </a:r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the telescope body expands with heat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And the distance between the primary and secondary mirrors increases.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At that time, an image is created here and out of focus.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4D89C-0DE4-6E43-9C87-AB311CB1018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75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The allowable expansion of telescope body in previous study was 18</a:t>
            </a:r>
            <a:r>
              <a:rPr lang="ja-JP" altLang="ja-JP" sz="18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μ</a:t>
            </a:r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m, whereas the actual expansion was 34.0</a:t>
            </a:r>
            <a:r>
              <a:rPr lang="ja-JP" altLang="ja-JP" sz="18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μ</a:t>
            </a:r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m.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Actual expansion exceeded the allowable expansion.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That’s why, purpose of this study is verifying thermal feasibility in new optical designs.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4D89C-0DE4-6E43-9C87-AB311CB1018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9098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Seconds, I’m going talk about thermal model change.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The first model change is the telescope body extended vertically to extend the focal length of primary mirror.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The second model change is the focal point is moved to the top, so the detector is placed at the top.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That’s why longer focal lengths allow for greater displacement tolerance.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This yellow line shows the light path.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And the detector to be cooled has been moved from the satellite bus to the position closer to the radiator.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4D89C-0DE4-6E43-9C87-AB311CB1018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3561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Thirds, I would like to talk about methods of thermal analysis.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This is the condition under which the thermal analysis was performed.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This is a diagram of the orbit and attitude of the </a:t>
            </a:r>
            <a:r>
              <a:rPr lang="en-US" altLang="ja-JP" sz="1800" kern="100" dirty="0" err="1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HiZ</a:t>
            </a:r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-GUNDAM satellite as seen from the sun.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An orbit of </a:t>
            </a:r>
            <a:r>
              <a:rPr lang="en-US" altLang="ja-JP" sz="1800" kern="100" dirty="0" err="1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HiZ</a:t>
            </a:r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-GUNDAM is a sun-synchronous polar orbit on the day-night boundary.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During GRB search, the satellite is in a GRB survey attitude tilted 30 degrees away from the sun.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After a GRB is found, the satellite is in a GRB tracking attitude that can tilt up to 60 degrees away from the sun.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The thermal analysis was carried out under the condition that the satellite would be in a GRB tracking position at the South Pole on the winter solstice.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This is the worst case, assuming a large amount of heat input.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4D89C-0DE4-6E43-9C87-AB311CB1018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7305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8FE9E4-F808-27F3-B6C0-D8A22116E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D8B497C-74D6-A7E6-AFE1-F0F58E366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22CAD8-1F0E-A1E0-6993-AC19EB5C9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02F7-0A58-8041-BBB6-665096E25D2C}" type="datetimeFigureOut">
              <a:rPr kumimoji="1" lang="ja-JP" altLang="en-US" smtClean="0"/>
              <a:t>2024/11/17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B3AE26F-25B4-DF0F-0AE8-BEC0CCC0D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0DF5D2C-A9BE-36F5-E9FC-179B0C594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7F86-894F-4143-8BE0-F79B2EAAFC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4027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54E671-31F8-DC24-CD3B-ABA7D6CDE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19A8DE6-CAD6-F36E-C630-4A7905F6D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6CF377B-FEE4-3C00-3EFD-4DC76BBA1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02F7-0A58-8041-BBB6-665096E25D2C}" type="datetimeFigureOut">
              <a:rPr kumimoji="1" lang="ja-JP" altLang="en-US" smtClean="0"/>
              <a:t>2024/11/17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454C2D3-080A-1BDD-58D4-4E07AA964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6A7330-3510-CE89-B169-80B30CF34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7F86-894F-4143-8BE0-F79B2EAAFC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0265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BCE5628-68F2-CD89-27C2-63B7B1FE35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AB8B6E3-F417-F465-1C79-8DEB9061EA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932F70C-8727-21C2-9546-894953093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02F7-0A58-8041-BBB6-665096E25D2C}" type="datetimeFigureOut">
              <a:rPr kumimoji="1" lang="ja-JP" altLang="en-US" smtClean="0"/>
              <a:t>2024/11/17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233F91-0E06-0A01-D1AB-7CDAFA69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F6D98E6-1F8B-C64D-49B6-39CE698B3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7F86-894F-4143-8BE0-F79B2EAAFC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071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223CA9-11DA-ADCB-8DA6-7F9D24D73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690B0F-2CC5-2814-FE28-CD3E29CD9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649D8B9-D527-13E1-4EA9-9B13FB10C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02F7-0A58-8041-BBB6-665096E25D2C}" type="datetimeFigureOut">
              <a:rPr kumimoji="1" lang="ja-JP" altLang="en-US" smtClean="0"/>
              <a:t>2024/11/17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56DB01F-6E2C-93C3-D267-04F6A72A7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FCD9A7-9681-A9DA-1CA9-2626CAAEB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7F86-894F-4143-8BE0-F79B2EAAFC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4359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5C3C16-8440-A55A-08B9-6D7F79DB1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EA5519-B19B-D434-26F5-8E8BFD820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157B7E0-122A-263A-3B9F-5015C3A25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02F7-0A58-8041-BBB6-665096E25D2C}" type="datetimeFigureOut">
              <a:rPr kumimoji="1" lang="ja-JP" altLang="en-US" smtClean="0"/>
              <a:t>2024/11/17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EBE8924-178C-9E01-0D64-39B453B77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255C0A-9FFD-1B84-34A7-01904FA3A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7F86-894F-4143-8BE0-F79B2EAAFC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1001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F17138-6AEF-707E-EB5C-76680F795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DCE17B8-AB32-D721-F037-F9346864B9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6747A36-3DC4-5BF5-5991-CD20DB409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1FA06E5-DEE5-6096-D0A5-3AD10BC87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02F7-0A58-8041-BBB6-665096E25D2C}" type="datetimeFigureOut">
              <a:rPr kumimoji="1" lang="ja-JP" altLang="en-US" smtClean="0"/>
              <a:t>2024/11/17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02A36E0-DC2E-AA46-4C59-C72E79319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5C1FB5D-68F4-0B32-A63E-5673DD7E2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7F86-894F-4143-8BE0-F79B2EAAFC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3800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1FCAAD-865F-DFE6-3D29-3D947AFA7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701538E-90E8-7D43-4921-FFA9E26C8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0BC1B37-1711-5A43-33A7-80F5C32B3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9817222-F5B0-6A3F-1B97-D6FA0E7E9C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DC2005F-9B36-B6F8-D458-2EEBC18FF2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67E0EA7-8DFA-E94B-C892-2E5A975E2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02F7-0A58-8041-BBB6-665096E25D2C}" type="datetimeFigureOut">
              <a:rPr kumimoji="1" lang="ja-JP" altLang="en-US" smtClean="0"/>
              <a:t>2024/11/17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1B4DE52-9EDE-0393-C403-C011046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8E9883E-1262-2C56-9663-A3072AA6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7F86-894F-4143-8BE0-F79B2EAAFC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0233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2FD025-CF77-FE4C-0B13-276978C2A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5C3F0FB-0EB8-96C2-1F9B-8A5756DA4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02F7-0A58-8041-BBB6-665096E25D2C}" type="datetimeFigureOut">
              <a:rPr kumimoji="1" lang="ja-JP" altLang="en-US" smtClean="0"/>
              <a:t>2024/11/17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AC8CCFB-4A3C-52A2-E362-AB7E12DC8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A4042C0-284B-9937-79E7-74F0CCAE6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7F86-894F-4143-8BE0-F79B2EAAFC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697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BED20AD-434C-108D-9D63-241486AD1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02F7-0A58-8041-BBB6-665096E25D2C}" type="datetimeFigureOut">
              <a:rPr kumimoji="1" lang="ja-JP" altLang="en-US" smtClean="0"/>
              <a:t>2024/11/17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3F7CED9-7B7D-7B87-56FA-7CBD00AFB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97099C0-9200-7DEC-FC83-995610CA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7F86-894F-4143-8BE0-F79B2EAAFC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318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724FDD-DE65-7410-B442-0B6D2B19F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CE9FBA5-10EB-6A84-38E2-A6C234532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D302019-5245-0B3E-BE03-A6710DBE2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D2DDFDE-32D3-4B28-354E-F161F3681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02F7-0A58-8041-BBB6-665096E25D2C}" type="datetimeFigureOut">
              <a:rPr kumimoji="1" lang="ja-JP" altLang="en-US" smtClean="0"/>
              <a:t>2024/11/17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156B1DF-AF2D-71B7-495B-CB2FD47B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65E4B6B-9482-7A78-BF8C-16948D5B5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7F86-894F-4143-8BE0-F79B2EAAFC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164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0CABD7-8ADF-BA85-10E8-787B16E4F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220BFF5-B7CC-CC3B-7DD0-70D11D52C1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5981B21-752E-5E7F-284C-91685AA64D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F93E8DA-97F1-E091-E7AE-C86934B52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02F7-0A58-8041-BBB6-665096E25D2C}" type="datetimeFigureOut">
              <a:rPr kumimoji="1" lang="ja-JP" altLang="en-US" smtClean="0"/>
              <a:t>2024/11/17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E836B0C-73D8-29D6-4FFD-89EA2B7C3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A3D2B63-72AB-2363-09BB-6BE0BBD93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7F86-894F-4143-8BE0-F79B2EAAFC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0376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959ADCB-762D-9247-460D-9B5AA891D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889E689-F25B-7CC3-E186-353AAE084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BB102B-D894-2517-5782-17ECDA694A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FE02F7-0A58-8041-BBB6-665096E25D2C}" type="datetimeFigureOut">
              <a:rPr kumimoji="1" lang="ja-JP" altLang="en-US" smtClean="0"/>
              <a:t>2024/11/17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9EF0D2-40C2-A3F4-3813-FBE317F28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905BAE-59F0-9790-BED0-5279D78414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CD7F86-894F-4143-8BE0-F79B2EAAFC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186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E8E1C94-E703-C3EE-DAD4-0FF261BDB8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017"/>
          <a:stretch/>
        </p:blipFill>
        <p:spPr>
          <a:xfrm>
            <a:off x="-1" y="1702487"/>
            <a:ext cx="12192000" cy="515551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FC4DF4B-2E0C-3902-8A05-3A563FCD80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93"/>
          <a:stretch/>
        </p:blipFill>
        <p:spPr>
          <a:xfrm>
            <a:off x="-1" y="0"/>
            <a:ext cx="12192000" cy="1871649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187DB2F-CCE5-C76F-39C0-DFD94A7D44E4}"/>
              </a:ext>
            </a:extLst>
          </p:cNvPr>
          <p:cNvSpPr/>
          <p:nvPr/>
        </p:nvSpPr>
        <p:spPr>
          <a:xfrm>
            <a:off x="1764027" y="352540"/>
            <a:ext cx="8862250" cy="31250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6684598-4AF8-2B66-D1A4-5B44CF745DF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1" r="3831"/>
          <a:stretch/>
        </p:blipFill>
        <p:spPr>
          <a:xfrm>
            <a:off x="1657857" y="3096891"/>
            <a:ext cx="9074590" cy="377892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904A509-E528-87A8-ED23-A5CBBBF86921}"/>
              </a:ext>
            </a:extLst>
          </p:cNvPr>
          <p:cNvSpPr txBox="1"/>
          <p:nvPr/>
        </p:nvSpPr>
        <p:spPr>
          <a:xfrm>
            <a:off x="1921136" y="740233"/>
            <a:ext cx="85520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ja-JP" sz="3200" b="1" dirty="0">
                <a:effectLst/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Thermal analysis of the near-infrared telescope </a:t>
            </a:r>
          </a:p>
          <a:p>
            <a:pPr algn="ctr"/>
            <a:r>
              <a:rPr kumimoji="1" lang="en" altLang="ja-JP" sz="3200" b="1" dirty="0">
                <a:effectLst/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on board the </a:t>
            </a:r>
            <a:r>
              <a:rPr kumimoji="1" lang="en" altLang="ja-JP" sz="3200" b="1" dirty="0" err="1">
                <a:effectLst/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HiZ</a:t>
            </a:r>
            <a:r>
              <a:rPr kumimoji="1" lang="en" altLang="ja-JP" sz="3200" b="1" dirty="0">
                <a:effectLst/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-GUNDAM satellite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799D270-4A81-AB97-F52A-94680702E304}"/>
              </a:ext>
            </a:extLst>
          </p:cNvPr>
          <p:cNvSpPr txBox="1"/>
          <p:nvPr/>
        </p:nvSpPr>
        <p:spPr>
          <a:xfrm>
            <a:off x="5123035" y="1982190"/>
            <a:ext cx="2327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Rinon</a:t>
            </a:r>
            <a:r>
              <a:rPr kumimoji="1" lang="en-US" altLang="ja-JP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Kageyama</a:t>
            </a:r>
            <a:endParaRPr kumimoji="1" lang="ja-JP" altLang="en-US" sz="2400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726CEAD-69AF-0BB9-BEF8-0776D29EF1C8}"/>
              </a:ext>
            </a:extLst>
          </p:cNvPr>
          <p:cNvSpPr txBox="1"/>
          <p:nvPr/>
        </p:nvSpPr>
        <p:spPr>
          <a:xfrm>
            <a:off x="1860215" y="2613017"/>
            <a:ext cx="8766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" altLang="ja-JP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Kohji</a:t>
            </a:r>
            <a:r>
              <a:rPr lang="en" altLang="ja-JP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Tsumura</a:t>
            </a:r>
            <a:r>
              <a:rPr lang="en" altLang="ja-JP" sz="16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" altLang="ja-JP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altLang="ja-JP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Hideo</a:t>
            </a:r>
            <a:r>
              <a:rPr lang="en" altLang="ja-JP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Matsuhara</a:t>
            </a:r>
            <a:r>
              <a:rPr lang="en" altLang="ja-JP" sz="16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" altLang="ja-JP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Akihiro Doi</a:t>
            </a:r>
            <a:r>
              <a:rPr lang="en" altLang="ja-JP" sz="1600" b="0" i="0" u="none" strike="noStrike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" altLang="ja-JP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altLang="ja-JP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Daisuke Yonetoku</a:t>
            </a:r>
            <a:r>
              <a:rPr lang="en" altLang="ja-JP" sz="1600" b="0" i="0" u="none" strike="noStrike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" altLang="ja-JP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" altLang="ja-JP" sz="1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HiZ</a:t>
            </a:r>
            <a:r>
              <a:rPr lang="en" altLang="ja-JP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-GUNDAM collaboration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EC5279D-B5BF-36EC-76BA-DB46FAEA2ECD}"/>
              </a:ext>
            </a:extLst>
          </p:cNvPr>
          <p:cNvSpPr txBox="1"/>
          <p:nvPr/>
        </p:nvSpPr>
        <p:spPr>
          <a:xfrm>
            <a:off x="3832681" y="2915542"/>
            <a:ext cx="46082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Tokyo City University, </a:t>
            </a:r>
            <a:r>
              <a:rPr kumimoji="1" lang="en-US" altLang="ja-JP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ISAS, </a:t>
            </a:r>
            <a:r>
              <a:rPr kumimoji="1" lang="en-US" altLang="ja-JP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Kanazawa University</a:t>
            </a:r>
            <a:endParaRPr kumimoji="1" lang="ja-JP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283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9CBB5-CC5F-6814-389F-D22F56B88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B39ED50-06F1-B382-F1FF-BD752DB411C3}"/>
              </a:ext>
            </a:extLst>
          </p:cNvPr>
          <p:cNvSpPr/>
          <p:nvPr/>
        </p:nvSpPr>
        <p:spPr>
          <a:xfrm>
            <a:off x="0" y="630741"/>
            <a:ext cx="12192000" cy="124187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351" b="1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DD5A95CF-F07A-3087-7E20-B09F3A750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012" y="916622"/>
            <a:ext cx="5297394" cy="472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35186AB-93AA-4733-14E9-4C946F6DEC9F}"/>
              </a:ext>
            </a:extLst>
          </p:cNvPr>
          <p:cNvSpPr txBox="1"/>
          <p:nvPr/>
        </p:nvSpPr>
        <p:spPr>
          <a:xfrm>
            <a:off x="7961470" y="3328218"/>
            <a:ext cx="2034531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cs typeface="Times New Roman" panose="02020603050405020304" pitchFamily="18" charset="0"/>
              </a:rPr>
              <a:t>Radiator </a:t>
            </a:r>
          </a:p>
          <a:p>
            <a:r>
              <a:rPr kumimoji="1" lang="en-US" altLang="ja-JP" sz="2400" dirty="0">
                <a:cs typeface="Times New Roman" panose="02020603050405020304" pitchFamily="18" charset="0"/>
              </a:rPr>
              <a:t>for telescope</a:t>
            </a:r>
            <a:endParaRPr kumimoji="1" lang="ja-JP" altLang="en-US" sz="2400"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F251FC6-F0D7-23C3-AB8C-1488459DCE2A}"/>
              </a:ext>
            </a:extLst>
          </p:cNvPr>
          <p:cNvSpPr txBox="1"/>
          <p:nvPr/>
        </p:nvSpPr>
        <p:spPr>
          <a:xfrm>
            <a:off x="7902757" y="1522613"/>
            <a:ext cx="1927131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cs typeface="Times New Roman" panose="02020603050405020304" pitchFamily="18" charset="0"/>
              </a:rPr>
              <a:t>Radiator </a:t>
            </a:r>
          </a:p>
          <a:p>
            <a:r>
              <a:rPr kumimoji="1" lang="en-US" altLang="ja-JP" sz="2400" dirty="0">
                <a:cs typeface="Times New Roman" panose="02020603050405020304" pitchFamily="18" charset="0"/>
              </a:rPr>
              <a:t>for detector</a:t>
            </a:r>
            <a:endParaRPr kumimoji="1" lang="ja-JP" altLang="en-US" sz="2400"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4C2759C-5C9C-4346-A691-0780C8A6D4D2}"/>
              </a:ext>
            </a:extLst>
          </p:cNvPr>
          <p:cNvSpPr txBox="1"/>
          <p:nvPr/>
        </p:nvSpPr>
        <p:spPr>
          <a:xfrm>
            <a:off x="4161389" y="4663626"/>
            <a:ext cx="166904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cs typeface="Times New Roman" panose="02020603050405020304" pitchFamily="18" charset="0"/>
              </a:rPr>
              <a:t>Sun shield</a:t>
            </a:r>
            <a:endParaRPr kumimoji="1" lang="ja-JP" altLang="en-US" sz="2400">
              <a:cs typeface="Times New Roman" panose="02020603050405020304" pitchFamily="18" charset="0"/>
            </a:endParaRPr>
          </a:p>
        </p:txBody>
      </p:sp>
      <p:cxnSp>
        <p:nvCxnSpPr>
          <p:cNvPr id="9" name="曲線コネクタ 8">
            <a:extLst>
              <a:ext uri="{FF2B5EF4-FFF2-40B4-BE49-F238E27FC236}">
                <a16:creationId xmlns:a16="http://schemas.microsoft.com/office/drawing/2014/main" id="{3D524820-D1D5-658F-EA4F-BF5E09E5FBFE}"/>
              </a:ext>
            </a:extLst>
          </p:cNvPr>
          <p:cNvCxnSpPr>
            <a:cxnSpLocks/>
          </p:cNvCxnSpPr>
          <p:nvPr/>
        </p:nvCxnSpPr>
        <p:spPr>
          <a:xfrm flipV="1">
            <a:off x="7169937" y="1117690"/>
            <a:ext cx="914841" cy="809847"/>
          </a:xfrm>
          <a:prstGeom prst="curvedConnector3">
            <a:avLst/>
          </a:prstGeom>
          <a:ln w="1270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曲線コネクタ 9">
            <a:extLst>
              <a:ext uri="{FF2B5EF4-FFF2-40B4-BE49-F238E27FC236}">
                <a16:creationId xmlns:a16="http://schemas.microsoft.com/office/drawing/2014/main" id="{569BE1DA-5DFC-4991-69A2-7BA1842BB02A}"/>
              </a:ext>
            </a:extLst>
          </p:cNvPr>
          <p:cNvCxnSpPr>
            <a:cxnSpLocks/>
          </p:cNvCxnSpPr>
          <p:nvPr/>
        </p:nvCxnSpPr>
        <p:spPr>
          <a:xfrm flipV="1">
            <a:off x="7366907" y="2727943"/>
            <a:ext cx="914841" cy="809847"/>
          </a:xfrm>
          <a:prstGeom prst="curvedConnector3">
            <a:avLst/>
          </a:prstGeom>
          <a:ln w="1270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0A7C3C4-179F-F635-2F3A-12A30427C702}"/>
              </a:ext>
            </a:extLst>
          </p:cNvPr>
          <p:cNvSpPr txBox="1"/>
          <p:nvPr/>
        </p:nvSpPr>
        <p:spPr>
          <a:xfrm>
            <a:off x="1357765" y="4446005"/>
            <a:ext cx="1630575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cs typeface="Times New Roman" panose="02020603050405020304" pitchFamily="18" charset="0"/>
              </a:rPr>
              <a:t>Sunlight </a:t>
            </a:r>
          </a:p>
          <a:p>
            <a:r>
              <a:rPr kumimoji="1" lang="en-US" altLang="ja-JP" sz="2400" dirty="0">
                <a:cs typeface="Times New Roman" panose="02020603050405020304" pitchFamily="18" charset="0"/>
              </a:rPr>
              <a:t>irradiation</a:t>
            </a:r>
            <a:endParaRPr kumimoji="1" lang="ja-JP" altLang="en-US" sz="2400"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F0EFE95-9232-17DC-5389-510EF59DDE0C}"/>
              </a:ext>
            </a:extLst>
          </p:cNvPr>
          <p:cNvSpPr txBox="1"/>
          <p:nvPr/>
        </p:nvSpPr>
        <p:spPr>
          <a:xfrm>
            <a:off x="1202340" y="1252069"/>
            <a:ext cx="3485249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cs typeface="Times New Roman" panose="02020603050405020304" pitchFamily="18" charset="0"/>
              </a:rPr>
              <a:t>Earth infrared radiation</a:t>
            </a:r>
            <a:endParaRPr kumimoji="1" lang="ja-JP" altLang="en-US" sz="2400">
              <a:cs typeface="Times New Roman" panose="02020603050405020304" pitchFamily="18" charset="0"/>
            </a:endParaRPr>
          </a:p>
        </p:txBody>
      </p:sp>
      <p:cxnSp>
        <p:nvCxnSpPr>
          <p:cNvPr id="13" name="曲線コネクタ 12">
            <a:extLst>
              <a:ext uri="{FF2B5EF4-FFF2-40B4-BE49-F238E27FC236}">
                <a16:creationId xmlns:a16="http://schemas.microsoft.com/office/drawing/2014/main" id="{37ABE74D-50D4-47D8-4DBB-EAA129FE752D}"/>
              </a:ext>
            </a:extLst>
          </p:cNvPr>
          <p:cNvCxnSpPr>
            <a:cxnSpLocks/>
          </p:cNvCxnSpPr>
          <p:nvPr/>
        </p:nvCxnSpPr>
        <p:spPr>
          <a:xfrm>
            <a:off x="4687589" y="1522614"/>
            <a:ext cx="992564" cy="695531"/>
          </a:xfrm>
          <a:prstGeom prst="curvedConnector3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曲線コネクタ 13">
            <a:extLst>
              <a:ext uri="{FF2B5EF4-FFF2-40B4-BE49-F238E27FC236}">
                <a16:creationId xmlns:a16="http://schemas.microsoft.com/office/drawing/2014/main" id="{730EF4CE-23BE-E8A4-7DE9-A01BCA5628E8}"/>
              </a:ext>
            </a:extLst>
          </p:cNvPr>
          <p:cNvCxnSpPr>
            <a:cxnSpLocks/>
          </p:cNvCxnSpPr>
          <p:nvPr/>
        </p:nvCxnSpPr>
        <p:spPr>
          <a:xfrm flipV="1">
            <a:off x="2997167" y="4159215"/>
            <a:ext cx="1288178" cy="659945"/>
          </a:xfrm>
          <a:prstGeom prst="curvedConnector3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9E70FC9-E80C-6CB9-3ECB-45D5C07E521F}"/>
              </a:ext>
            </a:extLst>
          </p:cNvPr>
          <p:cNvSpPr txBox="1"/>
          <p:nvPr/>
        </p:nvSpPr>
        <p:spPr>
          <a:xfrm>
            <a:off x="2362112" y="1815203"/>
            <a:ext cx="1165704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cs typeface="Times New Roman" panose="02020603050405020304" pitchFamily="18" charset="0"/>
              </a:rPr>
              <a:t>Albedo</a:t>
            </a:r>
            <a:endParaRPr kumimoji="1" lang="ja-JP" altLang="en-US" sz="2400"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5EBCC3A-FAA2-E5A2-BEE3-950887741E4B}"/>
              </a:ext>
            </a:extLst>
          </p:cNvPr>
          <p:cNvSpPr txBox="1"/>
          <p:nvPr/>
        </p:nvSpPr>
        <p:spPr>
          <a:xfrm>
            <a:off x="5944281" y="5046169"/>
            <a:ext cx="2451312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cs typeface="Times New Roman" panose="02020603050405020304" pitchFamily="18" charset="0"/>
              </a:rPr>
              <a:t>Instrument heat</a:t>
            </a:r>
            <a:endParaRPr kumimoji="1" lang="ja-JP" altLang="en-US" sz="2400"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956F2F7-5E04-2367-BDF5-0F4A321F85C5}"/>
              </a:ext>
            </a:extLst>
          </p:cNvPr>
          <p:cNvSpPr txBox="1"/>
          <p:nvPr/>
        </p:nvSpPr>
        <p:spPr>
          <a:xfrm>
            <a:off x="2822766" y="6023872"/>
            <a:ext cx="7260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・</a:t>
            </a:r>
            <a:r>
              <a:rPr kumimoji="1" lang="en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finite element method is used for thermal analysis.</a:t>
            </a:r>
            <a:endParaRPr kumimoji="1"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CD385FF-5E62-CC65-0708-94A5CEC45847}"/>
              </a:ext>
            </a:extLst>
          </p:cNvPr>
          <p:cNvSpPr txBox="1"/>
          <p:nvPr/>
        </p:nvSpPr>
        <p:spPr>
          <a:xfrm>
            <a:off x="2962831" y="88846"/>
            <a:ext cx="626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Meiryo" panose="020B0604030504040204" pitchFamily="34" charset="-128"/>
                <a:ea typeface="Meiryo" panose="020B0604030504040204" pitchFamily="34" charset="-128"/>
              </a:rPr>
              <a:t>Methods of thermal analysis</a:t>
            </a:r>
            <a:endParaRPr lang="ja-JP" altLang="en-US" sz="3200" b="1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5347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19006-BE76-2FFA-AA66-C49E79FBC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94250C2-3CCC-9379-4497-56B8BEBC54AC}"/>
              </a:ext>
            </a:extLst>
          </p:cNvPr>
          <p:cNvSpPr/>
          <p:nvPr/>
        </p:nvSpPr>
        <p:spPr>
          <a:xfrm>
            <a:off x="0" y="630741"/>
            <a:ext cx="12192000" cy="124187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351" b="1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A345ADC-1583-19DE-1062-2175C7738BD9}"/>
              </a:ext>
            </a:extLst>
          </p:cNvPr>
          <p:cNvSpPr txBox="1"/>
          <p:nvPr/>
        </p:nvSpPr>
        <p:spPr>
          <a:xfrm>
            <a:off x="5213248" y="119275"/>
            <a:ext cx="1765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Meiryo" panose="020B0604030504040204" pitchFamily="34" charset="-128"/>
                <a:ea typeface="Meiryo" panose="020B0604030504040204" pitchFamily="34" charset="-128"/>
              </a:rPr>
              <a:t>Results</a:t>
            </a:r>
            <a:endParaRPr lang="ja-JP" altLang="en-US" sz="3200" b="1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 1">
                <a:extLst>
                  <a:ext uri="{FF2B5EF4-FFF2-40B4-BE49-F238E27FC236}">
                    <a16:creationId xmlns:a16="http://schemas.microsoft.com/office/drawing/2014/main" id="{E1A8A0AB-F968-C49F-8082-3A9767D29E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7544746"/>
                  </p:ext>
                </p:extLst>
              </p:nvPr>
            </p:nvGraphicFramePr>
            <p:xfrm>
              <a:off x="1411101" y="1898506"/>
              <a:ext cx="8990035" cy="18565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65213">
                      <a:extLst>
                        <a:ext uri="{9D8B030D-6E8A-4147-A177-3AD203B41FA5}">
                          <a16:colId xmlns:a16="http://schemas.microsoft.com/office/drawing/2014/main" val="2439994645"/>
                        </a:ext>
                      </a:extLst>
                    </a:gridCol>
                    <a:gridCol w="3249108">
                      <a:extLst>
                        <a:ext uri="{9D8B030D-6E8A-4147-A177-3AD203B41FA5}">
                          <a16:colId xmlns:a16="http://schemas.microsoft.com/office/drawing/2014/main" val="4187524168"/>
                        </a:ext>
                      </a:extLst>
                    </a:gridCol>
                    <a:gridCol w="3175714">
                      <a:extLst>
                        <a:ext uri="{9D8B030D-6E8A-4147-A177-3AD203B41FA5}">
                          <a16:colId xmlns:a16="http://schemas.microsoft.com/office/drawing/2014/main" val="484576912"/>
                        </a:ext>
                      </a:extLst>
                    </a:gridCol>
                  </a:tblGrid>
                  <a:tr h="618838"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" altLang="ja-JP" sz="2400" b="1" dirty="0"/>
                            <a:t>Allowable expansion</a:t>
                          </a:r>
                          <a:endParaRPr kumimoji="1" lang="en" altLang="ja-JP" sz="2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" altLang="ja-JP" sz="2400" b="1" dirty="0">
                              <a:solidFill>
                                <a:schemeClr val="tx1"/>
                              </a:solidFill>
                            </a:rPr>
                            <a:t>Actual expansion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16837647"/>
                      </a:ext>
                    </a:extLst>
                  </a:tr>
                  <a:tr h="6188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" altLang="ja-JP" sz="2000" b="1" dirty="0"/>
                            <a:t>Previous model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18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800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kumimoji="1" lang="en-US" altLang="ja-JP" sz="2800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endParaRPr kumimoji="1" lang="ja-JP" altLang="en-US" sz="28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34.0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800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kumimoji="1" lang="en-US" altLang="ja-JP" sz="2800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endParaRPr kumimoji="1" lang="ja-JP" altLang="en-US" sz="280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81475476"/>
                      </a:ext>
                    </a:extLst>
                  </a:tr>
                  <a:tr h="618838">
                    <a:tc>
                      <a:txBody>
                        <a:bodyPr/>
                        <a:lstStyle/>
                        <a:p>
                          <a:pPr marL="0" marR="0" indent="0" algn="ctr" defTabSz="30274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b="1" dirty="0"/>
                            <a:t>New model</a:t>
                          </a:r>
                          <a:endParaRPr kumimoji="1" lang="ja-JP" altLang="en-US" sz="2000" b="1">
                            <a:latin typeface="+mn-lt"/>
                            <a:ea typeface="Meiryo" panose="020B0604030504040204" pitchFamily="34" charset="-128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>
                              <a:solidFill>
                                <a:srgbClr val="FF0000"/>
                              </a:solidFill>
                            </a:rPr>
                            <a:t>40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800" b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  <m:r>
                                <a:rPr kumimoji="1" lang="en-US" altLang="ja-JP" sz="2800" b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oMath>
                          </a14:m>
                          <a:endParaRPr kumimoji="1" lang="ja-JP" altLang="en-US" sz="2800" b="1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>
                              <a:solidFill>
                                <a:srgbClr val="FF0000"/>
                              </a:solidFill>
                            </a:rPr>
                            <a:t>27.0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800" b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  <m:r>
                                <a:rPr kumimoji="1" lang="en-US" altLang="ja-JP" sz="2800" b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oMath>
                          </a14:m>
                          <a:endParaRPr kumimoji="1" lang="ja-JP" altLang="en-US" sz="2800" b="1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735279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 1">
                <a:extLst>
                  <a:ext uri="{FF2B5EF4-FFF2-40B4-BE49-F238E27FC236}">
                    <a16:creationId xmlns:a16="http://schemas.microsoft.com/office/drawing/2014/main" id="{E1A8A0AB-F968-C49F-8082-3A9767D29E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7544746"/>
                  </p:ext>
                </p:extLst>
              </p:nvPr>
            </p:nvGraphicFramePr>
            <p:xfrm>
              <a:off x="1411101" y="1898506"/>
              <a:ext cx="8990035" cy="18565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65213">
                      <a:extLst>
                        <a:ext uri="{9D8B030D-6E8A-4147-A177-3AD203B41FA5}">
                          <a16:colId xmlns:a16="http://schemas.microsoft.com/office/drawing/2014/main" val="2439994645"/>
                        </a:ext>
                      </a:extLst>
                    </a:gridCol>
                    <a:gridCol w="3249108">
                      <a:extLst>
                        <a:ext uri="{9D8B030D-6E8A-4147-A177-3AD203B41FA5}">
                          <a16:colId xmlns:a16="http://schemas.microsoft.com/office/drawing/2014/main" val="4187524168"/>
                        </a:ext>
                      </a:extLst>
                    </a:gridCol>
                    <a:gridCol w="3175714">
                      <a:extLst>
                        <a:ext uri="{9D8B030D-6E8A-4147-A177-3AD203B41FA5}">
                          <a16:colId xmlns:a16="http://schemas.microsoft.com/office/drawing/2014/main" val="484576912"/>
                        </a:ext>
                      </a:extLst>
                    </a:gridCol>
                  </a:tblGrid>
                  <a:tr h="618838"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" altLang="ja-JP" sz="2400" b="1" dirty="0"/>
                            <a:t>Allowable expansion</a:t>
                          </a:r>
                          <a:endParaRPr kumimoji="1" lang="en" altLang="ja-JP" sz="2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" altLang="ja-JP" sz="2400" b="1" dirty="0">
                              <a:solidFill>
                                <a:schemeClr val="tx1"/>
                              </a:solidFill>
                            </a:rPr>
                            <a:t>Actual expansion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16837647"/>
                      </a:ext>
                    </a:extLst>
                  </a:tr>
                  <a:tr h="6188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" altLang="ja-JP" sz="2000" b="1" dirty="0"/>
                            <a:t>Previous model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9297" t="-102041" r="-98438" b="-120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83600" t="-102041" r="-800" b="-1204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1475476"/>
                      </a:ext>
                    </a:extLst>
                  </a:tr>
                  <a:tr h="618838">
                    <a:tc>
                      <a:txBody>
                        <a:bodyPr/>
                        <a:lstStyle/>
                        <a:p>
                          <a:pPr marL="0" marR="0" indent="0" algn="ctr" defTabSz="30274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b="1" dirty="0"/>
                            <a:t>New model</a:t>
                          </a:r>
                          <a:endParaRPr kumimoji="1" lang="ja-JP" altLang="en-US" sz="2000" b="1">
                            <a:latin typeface="+mn-lt"/>
                            <a:ea typeface="Meiryo" panose="020B0604030504040204" pitchFamily="34" charset="-128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9297" t="-202041" r="-98438" b="-20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83600" t="-202041" r="-800" b="-204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352795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FAE1920-DD14-D72F-F95F-DAD2D070742B}"/>
              </a:ext>
            </a:extLst>
          </p:cNvPr>
          <p:cNvSpPr txBox="1"/>
          <p:nvPr/>
        </p:nvSpPr>
        <p:spPr>
          <a:xfrm>
            <a:off x="2140045" y="5032646"/>
            <a:ext cx="80217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・</a:t>
            </a:r>
            <a:r>
              <a:rPr kumimoji="1" lang="en" altLang="ja-JP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Tolerances have been relaxed to meet the requirements.</a:t>
            </a:r>
          </a:p>
          <a:p>
            <a:r>
              <a:rPr kumimoji="1"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・</a:t>
            </a: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Actual expansion is within the allowable expansion.</a:t>
            </a:r>
          </a:p>
        </p:txBody>
      </p:sp>
      <p:sp>
        <p:nvSpPr>
          <p:cNvPr id="5" name="下矢印 4">
            <a:extLst>
              <a:ext uri="{FF2B5EF4-FFF2-40B4-BE49-F238E27FC236}">
                <a16:creationId xmlns:a16="http://schemas.microsoft.com/office/drawing/2014/main" id="{2DF6B02D-47CE-DBFE-E34F-4882D87E8D82}"/>
              </a:ext>
            </a:extLst>
          </p:cNvPr>
          <p:cNvSpPr/>
          <p:nvPr/>
        </p:nvSpPr>
        <p:spPr>
          <a:xfrm>
            <a:off x="4419600" y="2685114"/>
            <a:ext cx="304800" cy="1048512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4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A0533D2-9458-F61F-2939-3180D2611423}"/>
              </a:ext>
            </a:extLst>
          </p:cNvPr>
          <p:cNvSpPr txBox="1"/>
          <p:nvPr/>
        </p:nvSpPr>
        <p:spPr>
          <a:xfrm>
            <a:off x="3699806" y="3877055"/>
            <a:ext cx="1744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highlight>
                  <a:srgbClr val="FFFF00"/>
                </a:highlight>
              </a:rPr>
              <a:t>E</a:t>
            </a:r>
            <a:r>
              <a:rPr kumimoji="1" lang="en-US" altLang="ja-JP" sz="2400" dirty="0">
                <a:highlight>
                  <a:srgbClr val="FFFF00"/>
                </a:highlight>
              </a:rPr>
              <a:t>xpansion!</a:t>
            </a:r>
            <a:endParaRPr kumimoji="1" lang="ja-JP" altLang="en-US" sz="2400">
              <a:highlight>
                <a:srgbClr val="FFFF00"/>
              </a:highlight>
            </a:endParaRPr>
          </a:p>
        </p:txBody>
      </p:sp>
      <p:sp>
        <p:nvSpPr>
          <p:cNvPr id="8" name="下矢印 7">
            <a:extLst>
              <a:ext uri="{FF2B5EF4-FFF2-40B4-BE49-F238E27FC236}">
                <a16:creationId xmlns:a16="http://schemas.microsoft.com/office/drawing/2014/main" id="{59E2429B-99CF-AB01-5BFB-416E0423F143}"/>
              </a:ext>
            </a:extLst>
          </p:cNvPr>
          <p:cNvSpPr/>
          <p:nvPr/>
        </p:nvSpPr>
        <p:spPr>
          <a:xfrm>
            <a:off x="9899555" y="2685172"/>
            <a:ext cx="304800" cy="1048512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4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3853BE7-8217-63AF-A8DC-7F667562DFAC}"/>
              </a:ext>
            </a:extLst>
          </p:cNvPr>
          <p:cNvSpPr txBox="1"/>
          <p:nvPr/>
        </p:nvSpPr>
        <p:spPr>
          <a:xfrm>
            <a:off x="9191783" y="3877054"/>
            <a:ext cx="1720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ja-JP" sz="2400" dirty="0">
                <a:highlight>
                  <a:srgbClr val="FFFF00"/>
                </a:highlight>
              </a:rPr>
              <a:t>R</a:t>
            </a:r>
            <a:r>
              <a:rPr kumimoji="1" lang="en" altLang="ja-JP" sz="2400" dirty="0">
                <a:highlight>
                  <a:srgbClr val="FFFF00"/>
                </a:highlight>
              </a:rPr>
              <a:t>eduction!</a:t>
            </a:r>
            <a:endParaRPr kumimoji="1" lang="ja-JP" altLang="en-US" sz="240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90996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5B354-DBE8-6B0D-C96F-EE7C40D33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>
            <a:extLst>
              <a:ext uri="{FF2B5EF4-FFF2-40B4-BE49-F238E27FC236}">
                <a16:creationId xmlns:a16="http://schemas.microsoft.com/office/drawing/2014/main" id="{1CBA64DD-049A-F48E-C123-70B4E24ED415}"/>
              </a:ext>
            </a:extLst>
          </p:cNvPr>
          <p:cNvSpPr/>
          <p:nvPr/>
        </p:nvSpPr>
        <p:spPr>
          <a:xfrm>
            <a:off x="1408002" y="5532119"/>
            <a:ext cx="9375993" cy="11826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6AF0B3E-7C58-79EB-2A1A-6A551400ED60}"/>
              </a:ext>
            </a:extLst>
          </p:cNvPr>
          <p:cNvSpPr/>
          <p:nvPr/>
        </p:nvSpPr>
        <p:spPr>
          <a:xfrm>
            <a:off x="0" y="630741"/>
            <a:ext cx="12192000" cy="124187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351" b="1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58E9514-2ED7-674A-F872-33E9487F47D0}"/>
              </a:ext>
            </a:extLst>
          </p:cNvPr>
          <p:cNvSpPr txBox="1"/>
          <p:nvPr/>
        </p:nvSpPr>
        <p:spPr>
          <a:xfrm>
            <a:off x="5213248" y="119275"/>
            <a:ext cx="1765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Meiryo" panose="020B0604030504040204" pitchFamily="34" charset="-128"/>
                <a:ea typeface="Meiryo" panose="020B0604030504040204" pitchFamily="34" charset="-128"/>
              </a:rPr>
              <a:t>Results</a:t>
            </a:r>
            <a:endParaRPr lang="ja-JP" altLang="en-US" sz="3200" b="1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9977667A-3085-1EB1-16CB-EF08D90E84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7521"/>
              </p:ext>
            </p:extLst>
          </p:nvPr>
        </p:nvGraphicFramePr>
        <p:xfrm>
          <a:off x="1635761" y="1266394"/>
          <a:ext cx="8920476" cy="23137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3740">
                  <a:extLst>
                    <a:ext uri="{9D8B030D-6E8A-4147-A177-3AD203B41FA5}">
                      <a16:colId xmlns:a16="http://schemas.microsoft.com/office/drawing/2014/main" val="2439994645"/>
                    </a:ext>
                  </a:extLst>
                </a:gridCol>
                <a:gridCol w="3224463">
                  <a:extLst>
                    <a:ext uri="{9D8B030D-6E8A-4147-A177-3AD203B41FA5}">
                      <a16:colId xmlns:a16="http://schemas.microsoft.com/office/drawing/2014/main" val="1179527347"/>
                    </a:ext>
                  </a:extLst>
                </a:gridCol>
                <a:gridCol w="3152273">
                  <a:extLst>
                    <a:ext uri="{9D8B030D-6E8A-4147-A177-3AD203B41FA5}">
                      <a16:colId xmlns:a16="http://schemas.microsoft.com/office/drawing/2014/main" val="41875241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" altLang="ja-JP" sz="2400" b="1" dirty="0">
                          <a:solidFill>
                            <a:schemeClr val="tx1"/>
                          </a:solidFill>
                        </a:rPr>
                        <a:t>Telescope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" altLang="ja-JP" sz="2400" b="1" dirty="0">
                          <a:solidFill>
                            <a:schemeClr val="tx1"/>
                          </a:solidFill>
                        </a:rPr>
                        <a:t>Detector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6837647"/>
                  </a:ext>
                </a:extLst>
              </a:tr>
              <a:tr h="618838">
                <a:tc>
                  <a:txBody>
                    <a:bodyPr/>
                    <a:lstStyle/>
                    <a:p>
                      <a:pPr algn="ctr"/>
                      <a:r>
                        <a:rPr kumimoji="1" lang="en" altLang="ja-JP" sz="2000" b="1" dirty="0"/>
                        <a:t>Requirement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200 K</a:t>
                      </a:r>
                      <a:endParaRPr kumimoji="1" lang="ja-JP" alt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120 K</a:t>
                      </a:r>
                      <a:endParaRPr kumimoji="1" lang="ja-JP" altLang="en-US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1475476"/>
                  </a:ext>
                </a:extLst>
              </a:tr>
              <a:tr h="618838">
                <a:tc>
                  <a:txBody>
                    <a:bodyPr/>
                    <a:lstStyle/>
                    <a:p>
                      <a:pPr marL="0" marR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2000" b="1" dirty="0"/>
                        <a:t>Previous model</a:t>
                      </a:r>
                      <a:endParaRPr kumimoji="1" lang="ja-JP" altLang="en-US" sz="2000" b="1">
                        <a:latin typeface="+mn-lt"/>
                        <a:ea typeface="Meiryo" panose="020B0604030504040204" pitchFamily="34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0" dirty="0">
                          <a:solidFill>
                            <a:schemeClr val="tx1"/>
                          </a:solidFill>
                        </a:rPr>
                        <a:t>164.5 K</a:t>
                      </a:r>
                      <a:endParaRPr kumimoji="1" lang="ja-JP" altLang="en-US" sz="28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0" dirty="0">
                          <a:solidFill>
                            <a:schemeClr val="tx1"/>
                          </a:solidFill>
                        </a:rPr>
                        <a:t>104.1 K</a:t>
                      </a:r>
                      <a:endParaRPr kumimoji="1" lang="ja-JP" altLang="en-US" sz="28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3527959"/>
                  </a:ext>
                </a:extLst>
              </a:tr>
              <a:tr h="618838">
                <a:tc>
                  <a:txBody>
                    <a:bodyPr/>
                    <a:lstStyle/>
                    <a:p>
                      <a:pPr marL="0" marR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dirty="0"/>
                        <a:t>New model</a:t>
                      </a:r>
                      <a:endParaRPr kumimoji="1" lang="ja-JP" altLang="en-US" sz="2000" b="1">
                        <a:latin typeface="+mn-lt"/>
                        <a:ea typeface="Meiryo" panose="020B0604030504040204" pitchFamily="34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</a:rPr>
                        <a:t>164.5 K</a:t>
                      </a:r>
                      <a:endParaRPr kumimoji="1" lang="ja-JP" altLang="en-US" sz="2800" b="1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</a:rPr>
                        <a:t>96.9 K</a:t>
                      </a:r>
                      <a:endParaRPr kumimoji="1" lang="ja-JP" altLang="en-US" sz="2800" b="1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1028755"/>
                  </a:ext>
                </a:extLst>
              </a:tr>
            </a:tbl>
          </a:graphicData>
        </a:graphic>
      </p:graphicFrame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8B5AD56-1FF7-419C-EBE5-4FD21E837AE7}"/>
              </a:ext>
            </a:extLst>
          </p:cNvPr>
          <p:cNvSpPr txBox="1"/>
          <p:nvPr/>
        </p:nvSpPr>
        <p:spPr>
          <a:xfrm>
            <a:off x="1055517" y="4393114"/>
            <a:ext cx="10080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・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Telescope and detector temperatures also remained below the required values.</a:t>
            </a:r>
          </a:p>
        </p:txBody>
      </p:sp>
      <p:sp>
        <p:nvSpPr>
          <p:cNvPr id="12" name="下矢印 11">
            <a:extLst>
              <a:ext uri="{FF2B5EF4-FFF2-40B4-BE49-F238E27FC236}">
                <a16:creationId xmlns:a16="http://schemas.microsoft.com/office/drawing/2014/main" id="{13B4F2DF-44C0-C8E3-389C-1AF49FEAEEF9}"/>
              </a:ext>
            </a:extLst>
          </p:cNvPr>
          <p:cNvSpPr/>
          <p:nvPr/>
        </p:nvSpPr>
        <p:spPr>
          <a:xfrm>
            <a:off x="9948322" y="1987296"/>
            <a:ext cx="304800" cy="1441704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4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96D9858-4A98-A44C-70C6-BF8AF828701F}"/>
              </a:ext>
            </a:extLst>
          </p:cNvPr>
          <p:cNvSpPr txBox="1"/>
          <p:nvPr/>
        </p:nvSpPr>
        <p:spPr>
          <a:xfrm>
            <a:off x="9203567" y="3688237"/>
            <a:ext cx="1489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highlight>
                  <a:srgbClr val="FFFF00"/>
                </a:highlight>
              </a:rPr>
              <a:t>lowering!</a:t>
            </a:r>
            <a:endParaRPr kumimoji="1" lang="ja-JP" altLang="en-US" sz="2400">
              <a:highlight>
                <a:srgbClr val="FFFF00"/>
              </a:highlight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12BC55B-F6C1-50A8-5BE4-D1C48F9D130C}"/>
              </a:ext>
            </a:extLst>
          </p:cNvPr>
          <p:cNvSpPr txBox="1"/>
          <p:nvPr/>
        </p:nvSpPr>
        <p:spPr>
          <a:xfrm>
            <a:off x="1544913" y="5892599"/>
            <a:ext cx="9102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results of the manufacturer's conceptual study are also incorporated.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FAC65B6-216C-E109-92A8-5794C54BB3A6}"/>
              </a:ext>
            </a:extLst>
          </p:cNvPr>
          <p:cNvSpPr txBox="1"/>
          <p:nvPr/>
        </p:nvSpPr>
        <p:spPr>
          <a:xfrm>
            <a:off x="1267968" y="5301286"/>
            <a:ext cx="108478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endParaRPr kumimoji="1" lang="ja-JP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112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57CB1E6B-79D5-B57F-7394-A8603195C3AD}"/>
              </a:ext>
            </a:extLst>
          </p:cNvPr>
          <p:cNvSpPr/>
          <p:nvPr/>
        </p:nvSpPr>
        <p:spPr>
          <a:xfrm>
            <a:off x="2402735" y="966764"/>
            <a:ext cx="7386529" cy="132963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CF4BF7F-BA34-43D2-238E-46A94C357C31}"/>
              </a:ext>
            </a:extLst>
          </p:cNvPr>
          <p:cNvSpPr/>
          <p:nvPr/>
        </p:nvSpPr>
        <p:spPr>
          <a:xfrm>
            <a:off x="0" y="630741"/>
            <a:ext cx="12192000" cy="124187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351" b="1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A3CD040-D789-625C-46E2-D934B820E0EA}"/>
              </a:ext>
            </a:extLst>
          </p:cNvPr>
          <p:cNvSpPr txBox="1"/>
          <p:nvPr/>
        </p:nvSpPr>
        <p:spPr>
          <a:xfrm>
            <a:off x="1825922" y="108059"/>
            <a:ext cx="8204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Meiryo" panose="020B0604030504040204" pitchFamily="34" charset="-128"/>
                <a:ea typeface="Meiryo" panose="020B0604030504040204" pitchFamily="34" charset="-128"/>
              </a:rPr>
              <a:t>One of the problems of </a:t>
            </a:r>
            <a:r>
              <a:rPr lang="en-US" altLang="ja-JP" sz="3200" b="1" dirty="0" err="1">
                <a:latin typeface="Meiryo" panose="020B0604030504040204" pitchFamily="34" charset="-128"/>
                <a:ea typeface="Meiryo" panose="020B0604030504040204" pitchFamily="34" charset="-128"/>
              </a:rPr>
              <a:t>HiZ</a:t>
            </a:r>
            <a:r>
              <a:rPr lang="en-US" altLang="ja-JP" sz="3200" b="1" dirty="0">
                <a:latin typeface="Meiryo" panose="020B0604030504040204" pitchFamily="34" charset="-128"/>
                <a:ea typeface="Meiryo" panose="020B0604030504040204" pitchFamily="34" charset="-128"/>
              </a:rPr>
              <a:t>-GUNDAM</a:t>
            </a:r>
            <a:endParaRPr lang="ja-JP" altLang="en-US" sz="3200" b="1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C2626F96-5724-E190-4ABE-F51EA5FF4B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3412" r="6806"/>
          <a:stretch/>
        </p:blipFill>
        <p:spPr bwMode="auto">
          <a:xfrm>
            <a:off x="3005395" y="2508238"/>
            <a:ext cx="5667585" cy="414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29EDBBD-8EE8-8808-60B9-6586670BC659}"/>
              </a:ext>
            </a:extLst>
          </p:cNvPr>
          <p:cNvSpPr txBox="1"/>
          <p:nvPr/>
        </p:nvSpPr>
        <p:spPr>
          <a:xfrm>
            <a:off x="2032225" y="3456493"/>
            <a:ext cx="2972289" cy="95410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" altLang="ja-JP" sz="28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The telescope body</a:t>
            </a:r>
          </a:p>
          <a:p>
            <a:r>
              <a:rPr lang="en" altLang="ja-JP" sz="28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:  below</a:t>
            </a:r>
            <a:r>
              <a:rPr lang="ja-JP" altLang="en-US" sz="280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lang="en" altLang="ja-JP" sz="28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200 K</a:t>
            </a:r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B952F1D6-0818-C310-5846-6F5C0FF6C884}"/>
              </a:ext>
            </a:extLst>
          </p:cNvPr>
          <p:cNvSpPr/>
          <p:nvPr/>
        </p:nvSpPr>
        <p:spPr>
          <a:xfrm>
            <a:off x="6509319" y="3535812"/>
            <a:ext cx="197708" cy="18535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F6CED435-2FAF-9B92-7309-03FEE9A8532E}"/>
              </a:ext>
            </a:extLst>
          </p:cNvPr>
          <p:cNvCxnSpPr>
            <a:cxnSpLocks/>
            <a:stCxn id="7" idx="2"/>
            <a:endCxn id="3" idx="3"/>
          </p:cNvCxnSpPr>
          <p:nvPr/>
        </p:nvCxnSpPr>
        <p:spPr>
          <a:xfrm flipH="1">
            <a:off x="5004514" y="3628488"/>
            <a:ext cx="1504805" cy="30505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6B7BD76-68B0-37C1-515C-F26BCD32A9D6}"/>
              </a:ext>
            </a:extLst>
          </p:cNvPr>
          <p:cNvSpPr txBox="1"/>
          <p:nvPr/>
        </p:nvSpPr>
        <p:spPr>
          <a:xfrm>
            <a:off x="7978873" y="4752594"/>
            <a:ext cx="2525050" cy="95410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" altLang="ja-JP" sz="28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The IR detector </a:t>
            </a:r>
          </a:p>
          <a:p>
            <a:r>
              <a:rPr lang="en" altLang="ja-JP" sz="28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: below 120 K </a:t>
            </a:r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918F98A2-5FE4-AD06-50B9-19F28C3929AA}"/>
              </a:ext>
            </a:extLst>
          </p:cNvPr>
          <p:cNvSpPr/>
          <p:nvPr/>
        </p:nvSpPr>
        <p:spPr>
          <a:xfrm>
            <a:off x="6819064" y="5229648"/>
            <a:ext cx="197708" cy="18535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9B5DF24F-A76E-FD7E-FC93-E0EE6AD4A900}"/>
              </a:ext>
            </a:extLst>
          </p:cNvPr>
          <p:cNvCxnSpPr>
            <a:cxnSpLocks/>
            <a:stCxn id="16" idx="6"/>
            <a:endCxn id="15" idx="1"/>
          </p:cNvCxnSpPr>
          <p:nvPr/>
        </p:nvCxnSpPr>
        <p:spPr>
          <a:xfrm flipV="1">
            <a:off x="7016772" y="5229648"/>
            <a:ext cx="962101" cy="9267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99C8056-312F-4D6F-3C9E-DB12F631499B}"/>
              </a:ext>
            </a:extLst>
          </p:cNvPr>
          <p:cNvSpPr txBox="1"/>
          <p:nvPr/>
        </p:nvSpPr>
        <p:spPr>
          <a:xfrm>
            <a:off x="3403893" y="1056844"/>
            <a:ext cx="52693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The telescope must be cooled</a:t>
            </a:r>
          </a:p>
          <a:p>
            <a:r>
              <a:rPr lang="en" altLang="ja-JP" sz="24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to achieve high sensitivity.</a:t>
            </a:r>
          </a:p>
          <a:p>
            <a:r>
              <a:rPr kumimoji="1" lang="en" altLang="ja-JP" sz="2400" dirty="0">
                <a:highlight>
                  <a:srgbClr val="FFFF00"/>
                </a:highlight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Radiative cooling (no mechanical cooler)</a:t>
            </a:r>
            <a:endParaRPr lang="ja-JP" altLang="en-US" sz="2400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A2109BE-0FE3-0C31-5B14-46D4CC8C87F1}"/>
              </a:ext>
            </a:extLst>
          </p:cNvPr>
          <p:cNvSpPr txBox="1"/>
          <p:nvPr/>
        </p:nvSpPr>
        <p:spPr>
          <a:xfrm>
            <a:off x="2705977" y="1374195"/>
            <a:ext cx="5693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⚠️</a:t>
            </a:r>
          </a:p>
        </p:txBody>
      </p:sp>
    </p:spTree>
    <p:extLst>
      <p:ext uri="{BB962C8B-B14F-4D97-AF65-F5344CB8AC3E}">
        <p14:creationId xmlns:p14="http://schemas.microsoft.com/office/powerpoint/2010/main" val="259563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70F9C-C124-A728-D17F-92454FE12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EA24A49-8F85-331E-A886-0A49B802946C}"/>
              </a:ext>
            </a:extLst>
          </p:cNvPr>
          <p:cNvSpPr/>
          <p:nvPr/>
        </p:nvSpPr>
        <p:spPr>
          <a:xfrm>
            <a:off x="2032225" y="966764"/>
            <a:ext cx="8026175" cy="13296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C34EBB6-C2F6-85DD-DF3C-4B11E3B6C504}"/>
              </a:ext>
            </a:extLst>
          </p:cNvPr>
          <p:cNvSpPr/>
          <p:nvPr/>
        </p:nvSpPr>
        <p:spPr>
          <a:xfrm>
            <a:off x="0" y="630741"/>
            <a:ext cx="12192000" cy="124187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351" b="1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FB3339F-4256-A153-8C22-629DF59E4357}"/>
              </a:ext>
            </a:extLst>
          </p:cNvPr>
          <p:cNvSpPr txBox="1"/>
          <p:nvPr/>
        </p:nvSpPr>
        <p:spPr>
          <a:xfrm>
            <a:off x="1825922" y="108059"/>
            <a:ext cx="8232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Meiryo" panose="020B0604030504040204" pitchFamily="34" charset="-128"/>
                <a:ea typeface="Meiryo" panose="020B0604030504040204" pitchFamily="34" charset="-128"/>
              </a:rPr>
              <a:t>One of the problems of </a:t>
            </a:r>
            <a:r>
              <a:rPr lang="en-US" altLang="ja-JP" sz="3200" b="1" dirty="0" err="1">
                <a:latin typeface="Meiryo" panose="020B0604030504040204" pitchFamily="34" charset="-128"/>
                <a:ea typeface="Meiryo" panose="020B0604030504040204" pitchFamily="34" charset="-128"/>
              </a:rPr>
              <a:t>HiZ</a:t>
            </a:r>
            <a:r>
              <a:rPr lang="en-US" altLang="ja-JP" sz="3200" b="1" dirty="0">
                <a:latin typeface="Meiryo" panose="020B0604030504040204" pitchFamily="34" charset="-128"/>
                <a:ea typeface="Meiryo" panose="020B0604030504040204" pitchFamily="34" charset="-128"/>
              </a:rPr>
              <a:t>-GUNDAM</a:t>
            </a:r>
            <a:endParaRPr lang="ja-JP" altLang="en-US" sz="3200" b="1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3AD61A54-DF3B-70D6-FD54-FC4A77C587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3412" r="6806"/>
          <a:stretch/>
        </p:blipFill>
        <p:spPr bwMode="auto">
          <a:xfrm>
            <a:off x="3005395" y="2508238"/>
            <a:ext cx="5667585" cy="414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E6B139E-5AFC-773D-BB75-6E4858BC5236}"/>
              </a:ext>
            </a:extLst>
          </p:cNvPr>
          <p:cNvSpPr txBox="1"/>
          <p:nvPr/>
        </p:nvSpPr>
        <p:spPr>
          <a:xfrm>
            <a:off x="2032225" y="3456493"/>
            <a:ext cx="3611886" cy="181588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" altLang="ja-JP" sz="28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The telescope body</a:t>
            </a:r>
          </a:p>
          <a:p>
            <a:endParaRPr lang="en" altLang="ja-JP" sz="2800" dirty="0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algn="r"/>
            <a:r>
              <a:rPr lang="en" altLang="ja-JP" sz="28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requirement:200 K</a:t>
            </a:r>
          </a:p>
          <a:p>
            <a:pPr algn="r"/>
            <a:r>
              <a:rPr lang="en" altLang="ja-JP" sz="28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result:</a:t>
            </a:r>
            <a:r>
              <a:rPr lang="en" altLang="ja-JP" sz="2800" dirty="0">
                <a:highlight>
                  <a:srgbClr val="FFFF00"/>
                </a:highlight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165 K</a:t>
            </a:r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9D188FCA-30AE-2AE5-077D-BF1BF293E61A}"/>
              </a:ext>
            </a:extLst>
          </p:cNvPr>
          <p:cNvSpPr/>
          <p:nvPr/>
        </p:nvSpPr>
        <p:spPr>
          <a:xfrm>
            <a:off x="6509319" y="3535812"/>
            <a:ext cx="197708" cy="18535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A3CFD19A-2EAA-666A-EDFB-870807D57ED3}"/>
              </a:ext>
            </a:extLst>
          </p:cNvPr>
          <p:cNvCxnSpPr>
            <a:cxnSpLocks/>
            <a:stCxn id="7" idx="2"/>
            <a:endCxn id="3" idx="3"/>
          </p:cNvCxnSpPr>
          <p:nvPr/>
        </p:nvCxnSpPr>
        <p:spPr>
          <a:xfrm flipH="1">
            <a:off x="5644111" y="3628488"/>
            <a:ext cx="865208" cy="73594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D0A905C-54A6-AE0E-FFFA-8C5C98AFD102}"/>
              </a:ext>
            </a:extLst>
          </p:cNvPr>
          <p:cNvSpPr txBox="1"/>
          <p:nvPr/>
        </p:nvSpPr>
        <p:spPr>
          <a:xfrm>
            <a:off x="7978873" y="4752594"/>
            <a:ext cx="3517310" cy="181588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" altLang="ja-JP" sz="28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The IR detector </a:t>
            </a:r>
          </a:p>
          <a:p>
            <a:endParaRPr lang="en" altLang="ja-JP" sz="2800" dirty="0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algn="r"/>
            <a:r>
              <a:rPr lang="en" altLang="ja-JP" sz="28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requirement:120 K</a:t>
            </a:r>
          </a:p>
          <a:p>
            <a:pPr algn="r"/>
            <a:r>
              <a:rPr lang="en" altLang="ja-JP" sz="28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result:</a:t>
            </a:r>
            <a:r>
              <a:rPr lang="en" altLang="ja-JP" sz="2800" dirty="0">
                <a:highlight>
                  <a:srgbClr val="FFFF00"/>
                </a:highlight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105 K</a:t>
            </a:r>
            <a:endParaRPr lang="en" altLang="ja-JP" sz="2800" dirty="0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BEE2694D-AF82-CB49-DBF7-057235254BB6}"/>
              </a:ext>
            </a:extLst>
          </p:cNvPr>
          <p:cNvSpPr/>
          <p:nvPr/>
        </p:nvSpPr>
        <p:spPr>
          <a:xfrm>
            <a:off x="6819064" y="5229648"/>
            <a:ext cx="197708" cy="18535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3DEE4849-D09B-26A2-AC4D-20B04D1F417D}"/>
              </a:ext>
            </a:extLst>
          </p:cNvPr>
          <p:cNvCxnSpPr>
            <a:cxnSpLocks/>
            <a:stCxn id="16" idx="6"/>
            <a:endCxn id="15" idx="1"/>
          </p:cNvCxnSpPr>
          <p:nvPr/>
        </p:nvCxnSpPr>
        <p:spPr>
          <a:xfrm>
            <a:off x="7016772" y="5322324"/>
            <a:ext cx="962101" cy="33821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C9EE96F-E020-88BB-C750-E5E8451C2F43}"/>
              </a:ext>
            </a:extLst>
          </p:cNvPr>
          <p:cNvSpPr txBox="1"/>
          <p:nvPr/>
        </p:nvSpPr>
        <p:spPr>
          <a:xfrm>
            <a:off x="2238212" y="1413213"/>
            <a:ext cx="771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previous study has succeeded in temperature requirements.</a:t>
            </a:r>
            <a:endParaRPr lang="ja-JP" altLang="en-US" sz="2400"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" name="右カーブ矢印 1">
            <a:extLst>
              <a:ext uri="{FF2B5EF4-FFF2-40B4-BE49-F238E27FC236}">
                <a16:creationId xmlns:a16="http://schemas.microsoft.com/office/drawing/2014/main" id="{6B78D271-2A76-6D36-2FC2-7E81326238FD}"/>
              </a:ext>
            </a:extLst>
          </p:cNvPr>
          <p:cNvSpPr/>
          <p:nvPr/>
        </p:nvSpPr>
        <p:spPr>
          <a:xfrm>
            <a:off x="1688073" y="4515665"/>
            <a:ext cx="469557" cy="605481"/>
          </a:xfrm>
          <a:prstGeom prst="curv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左カーブ矢印 7">
            <a:extLst>
              <a:ext uri="{FF2B5EF4-FFF2-40B4-BE49-F238E27FC236}">
                <a16:creationId xmlns:a16="http://schemas.microsoft.com/office/drawing/2014/main" id="{CF9E455B-FC96-91BB-737C-C043AB6BEBC0}"/>
              </a:ext>
            </a:extLst>
          </p:cNvPr>
          <p:cNvSpPr/>
          <p:nvPr/>
        </p:nvSpPr>
        <p:spPr>
          <a:xfrm>
            <a:off x="11486499" y="5701076"/>
            <a:ext cx="484792" cy="605481"/>
          </a:xfrm>
          <a:prstGeom prst="curvedLef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614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5010F2A8-DC18-6925-4E3A-45296295D6F8}"/>
              </a:ext>
            </a:extLst>
          </p:cNvPr>
          <p:cNvGrpSpPr/>
          <p:nvPr/>
        </p:nvGrpSpPr>
        <p:grpSpPr>
          <a:xfrm>
            <a:off x="2263170" y="1622624"/>
            <a:ext cx="1741422" cy="2150166"/>
            <a:chOff x="10226204" y="4637056"/>
            <a:chExt cx="1741422" cy="2150166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84411B09-9BF8-3D07-1A97-E23FF9EAA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694263">
              <a:off x="10226204" y="4699076"/>
              <a:ext cx="1741422" cy="2088146"/>
            </a:xfrm>
            <a:prstGeom prst="rect">
              <a:avLst/>
            </a:prstGeom>
          </p:spPr>
        </p:pic>
        <p:sp>
          <p:nvSpPr>
            <p:cNvPr id="6" name="フローチャート: 処理 5">
              <a:extLst>
                <a:ext uri="{FF2B5EF4-FFF2-40B4-BE49-F238E27FC236}">
                  <a16:creationId xmlns:a16="http://schemas.microsoft.com/office/drawing/2014/main" id="{BBDED398-045B-4115-3EF4-7176334F8035}"/>
                </a:ext>
              </a:extLst>
            </p:cNvPr>
            <p:cNvSpPr/>
            <p:nvPr/>
          </p:nvSpPr>
          <p:spPr>
            <a:xfrm>
              <a:off x="10315734" y="4637056"/>
              <a:ext cx="25200" cy="1776499"/>
            </a:xfrm>
            <a:prstGeom prst="flowChartProcess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C2EE3349-50DD-4DB2-1C04-43CD5CE61A9C}"/>
                </a:ext>
              </a:extLst>
            </p:cNvPr>
            <p:cNvSpPr txBox="1"/>
            <p:nvPr/>
          </p:nvSpPr>
          <p:spPr>
            <a:xfrm>
              <a:off x="10299268" y="5271728"/>
              <a:ext cx="7317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/>
                <a:t>3</a:t>
              </a:r>
              <a:r>
                <a:rPr kumimoji="1" lang="en-US" altLang="ja-JP" b="1" dirty="0"/>
                <a:t>0°</a:t>
              </a:r>
              <a:endParaRPr kumimoji="1" lang="ja-JP" altLang="en-US" b="1" dirty="0"/>
            </a:p>
          </p:txBody>
        </p:sp>
        <p:sp>
          <p:nvSpPr>
            <p:cNvPr id="8" name="円弧 7">
              <a:extLst>
                <a:ext uri="{FF2B5EF4-FFF2-40B4-BE49-F238E27FC236}">
                  <a16:creationId xmlns:a16="http://schemas.microsoft.com/office/drawing/2014/main" id="{497A0A20-3D93-3BD5-CD3F-60EC840C2BE9}"/>
                </a:ext>
              </a:extLst>
            </p:cNvPr>
            <p:cNvSpPr/>
            <p:nvPr/>
          </p:nvSpPr>
          <p:spPr>
            <a:xfrm rot="17572380">
              <a:off x="10209449" y="5864549"/>
              <a:ext cx="444127" cy="360055"/>
            </a:xfrm>
            <a:prstGeom prst="arc">
              <a:avLst>
                <a:gd name="adj1" fmla="val 18683099"/>
                <a:gd name="adj2" fmla="val 1566777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D29786B5-A802-9FD8-24EF-36DA64807118}"/>
              </a:ext>
            </a:extLst>
          </p:cNvPr>
          <p:cNvGrpSpPr/>
          <p:nvPr/>
        </p:nvGrpSpPr>
        <p:grpSpPr>
          <a:xfrm>
            <a:off x="8359971" y="1705767"/>
            <a:ext cx="1978304" cy="2045899"/>
            <a:chOff x="7825308" y="4389317"/>
            <a:chExt cx="1978304" cy="2045899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692AF26A-C490-2CA6-80E3-770EA3471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3018898">
              <a:off x="7989550" y="4621155"/>
              <a:ext cx="1649819" cy="1978304"/>
            </a:xfrm>
            <a:prstGeom prst="rect">
              <a:avLst/>
            </a:prstGeom>
          </p:spPr>
        </p:pic>
        <p:sp>
          <p:nvSpPr>
            <p:cNvPr id="11" name="フローチャート: 処理 10">
              <a:extLst>
                <a:ext uri="{FF2B5EF4-FFF2-40B4-BE49-F238E27FC236}">
                  <a16:creationId xmlns:a16="http://schemas.microsoft.com/office/drawing/2014/main" id="{D96D595E-33B6-9523-5371-A36C6DE91614}"/>
                </a:ext>
              </a:extLst>
            </p:cNvPr>
            <p:cNvSpPr/>
            <p:nvPr/>
          </p:nvSpPr>
          <p:spPr>
            <a:xfrm>
              <a:off x="7923652" y="4389317"/>
              <a:ext cx="25200" cy="1539795"/>
            </a:xfrm>
            <a:prstGeom prst="flowChartProcess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A9095F51-92B0-0F1D-C1E9-48F563D5304B}"/>
                </a:ext>
              </a:extLst>
            </p:cNvPr>
            <p:cNvSpPr txBox="1"/>
            <p:nvPr/>
          </p:nvSpPr>
          <p:spPr>
            <a:xfrm>
              <a:off x="8002399" y="5134911"/>
              <a:ext cx="7317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/>
                <a:t>60°</a:t>
              </a:r>
              <a:endParaRPr kumimoji="1" lang="ja-JP" altLang="en-US" b="1" dirty="0"/>
            </a:p>
          </p:txBody>
        </p:sp>
        <p:sp>
          <p:nvSpPr>
            <p:cNvPr id="13" name="円弧 12">
              <a:extLst>
                <a:ext uri="{FF2B5EF4-FFF2-40B4-BE49-F238E27FC236}">
                  <a16:creationId xmlns:a16="http://schemas.microsoft.com/office/drawing/2014/main" id="{A4539D33-367E-5936-48E0-B327747BAA26}"/>
                </a:ext>
              </a:extLst>
            </p:cNvPr>
            <p:cNvSpPr/>
            <p:nvPr/>
          </p:nvSpPr>
          <p:spPr>
            <a:xfrm rot="16964602">
              <a:off x="7904570" y="5453087"/>
              <a:ext cx="364818" cy="436217"/>
            </a:xfrm>
            <a:prstGeom prst="arc">
              <a:avLst>
                <a:gd name="adj1" fmla="val 18683099"/>
                <a:gd name="adj2" fmla="val 4045139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4" name="図 13">
            <a:extLst>
              <a:ext uri="{FF2B5EF4-FFF2-40B4-BE49-F238E27FC236}">
                <a16:creationId xmlns:a16="http://schemas.microsoft.com/office/drawing/2014/main" id="{40B3ED90-E6DA-8C57-2032-E84A98239E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017"/>
          <a:stretch/>
        </p:blipFill>
        <p:spPr>
          <a:xfrm>
            <a:off x="470101" y="4605186"/>
            <a:ext cx="5327560" cy="225281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0AE1EDBB-DABB-0B99-34CF-47E314FC1A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017"/>
          <a:stretch/>
        </p:blipFill>
        <p:spPr>
          <a:xfrm>
            <a:off x="6394341" y="4605186"/>
            <a:ext cx="5327560" cy="2252814"/>
          </a:xfrm>
          <a:prstGeom prst="rect">
            <a:avLst/>
          </a:prstGeom>
        </p:spPr>
      </p:pic>
      <p:sp>
        <p:nvSpPr>
          <p:cNvPr id="18" name="上矢印 17">
            <a:extLst>
              <a:ext uri="{FF2B5EF4-FFF2-40B4-BE49-F238E27FC236}">
                <a16:creationId xmlns:a16="http://schemas.microsoft.com/office/drawing/2014/main" id="{B6B18B2C-8E4C-5B64-BF77-9DB7109BF2FF}"/>
              </a:ext>
            </a:extLst>
          </p:cNvPr>
          <p:cNvSpPr/>
          <p:nvPr/>
        </p:nvSpPr>
        <p:spPr>
          <a:xfrm>
            <a:off x="8808501" y="3961242"/>
            <a:ext cx="410975" cy="1287887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上矢印 18">
            <a:extLst>
              <a:ext uri="{FF2B5EF4-FFF2-40B4-BE49-F238E27FC236}">
                <a16:creationId xmlns:a16="http://schemas.microsoft.com/office/drawing/2014/main" id="{1E1D1DE3-CD46-B91A-DACC-448F8D022C93}"/>
              </a:ext>
            </a:extLst>
          </p:cNvPr>
          <p:cNvSpPr/>
          <p:nvPr/>
        </p:nvSpPr>
        <p:spPr>
          <a:xfrm rot="21100602">
            <a:off x="9504693" y="3953591"/>
            <a:ext cx="410975" cy="1287887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上矢印 19">
            <a:extLst>
              <a:ext uri="{FF2B5EF4-FFF2-40B4-BE49-F238E27FC236}">
                <a16:creationId xmlns:a16="http://schemas.microsoft.com/office/drawing/2014/main" id="{7FE5E680-2381-58AF-EC90-0B244B05F6F3}"/>
              </a:ext>
            </a:extLst>
          </p:cNvPr>
          <p:cNvSpPr/>
          <p:nvPr/>
        </p:nvSpPr>
        <p:spPr>
          <a:xfrm rot="20758013">
            <a:off x="10165393" y="3846585"/>
            <a:ext cx="410975" cy="1404278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上矢印 20">
            <a:extLst>
              <a:ext uri="{FF2B5EF4-FFF2-40B4-BE49-F238E27FC236}">
                <a16:creationId xmlns:a16="http://schemas.microsoft.com/office/drawing/2014/main" id="{F8B06491-3BE0-1854-5165-BE29B20B2832}"/>
              </a:ext>
            </a:extLst>
          </p:cNvPr>
          <p:cNvSpPr/>
          <p:nvPr/>
        </p:nvSpPr>
        <p:spPr>
          <a:xfrm>
            <a:off x="2991247" y="3961240"/>
            <a:ext cx="410975" cy="1287887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上矢印 21">
            <a:extLst>
              <a:ext uri="{FF2B5EF4-FFF2-40B4-BE49-F238E27FC236}">
                <a16:creationId xmlns:a16="http://schemas.microsoft.com/office/drawing/2014/main" id="{74490881-712F-F165-7030-75B5BBA27FD6}"/>
              </a:ext>
            </a:extLst>
          </p:cNvPr>
          <p:cNvSpPr/>
          <p:nvPr/>
        </p:nvSpPr>
        <p:spPr>
          <a:xfrm rot="21100602">
            <a:off x="3687439" y="3953589"/>
            <a:ext cx="410975" cy="1287887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D4F0E69-B525-C445-E456-0FC5B09A2C68}"/>
              </a:ext>
            </a:extLst>
          </p:cNvPr>
          <p:cNvSpPr txBox="1"/>
          <p:nvPr/>
        </p:nvSpPr>
        <p:spPr>
          <a:xfrm>
            <a:off x="5107247" y="2425754"/>
            <a:ext cx="2215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Attitude change</a:t>
            </a:r>
            <a:endParaRPr kumimoji="1" lang="ja-JP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右矢印 23">
            <a:extLst>
              <a:ext uri="{FF2B5EF4-FFF2-40B4-BE49-F238E27FC236}">
                <a16:creationId xmlns:a16="http://schemas.microsoft.com/office/drawing/2014/main" id="{5B1C5F9F-0E09-AFB6-950F-7D0BF2DF0CAD}"/>
              </a:ext>
            </a:extLst>
          </p:cNvPr>
          <p:cNvSpPr/>
          <p:nvPr/>
        </p:nvSpPr>
        <p:spPr>
          <a:xfrm>
            <a:off x="4916086" y="2952963"/>
            <a:ext cx="2597994" cy="703517"/>
          </a:xfrm>
          <a:prstGeom prst="rightArrow">
            <a:avLst/>
          </a:prstGeom>
          <a:gradFill flip="none" rotWithShape="1">
            <a:gsLst>
              <a:gs pos="45000">
                <a:srgbClr val="FF0000">
                  <a:tint val="66000"/>
                  <a:satMod val="160000"/>
                </a:srgbClr>
              </a:gs>
              <a:gs pos="8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351C155A-2565-8A31-2584-5FEB207B0FA7}"/>
              </a:ext>
            </a:extLst>
          </p:cNvPr>
          <p:cNvSpPr/>
          <p:nvPr/>
        </p:nvSpPr>
        <p:spPr>
          <a:xfrm>
            <a:off x="0" y="630741"/>
            <a:ext cx="12192000" cy="124187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351" b="1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F8B6EE1-00AE-0242-07F1-0D06D88E1931}"/>
              </a:ext>
            </a:extLst>
          </p:cNvPr>
          <p:cNvSpPr txBox="1"/>
          <p:nvPr/>
        </p:nvSpPr>
        <p:spPr>
          <a:xfrm>
            <a:off x="1825922" y="108059"/>
            <a:ext cx="8175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Meiryo" panose="020B0604030504040204" pitchFamily="34" charset="-128"/>
                <a:ea typeface="Meiryo" panose="020B0604030504040204" pitchFamily="34" charset="-128"/>
              </a:rPr>
              <a:t>One of the problems of </a:t>
            </a:r>
            <a:r>
              <a:rPr lang="en-US" altLang="ja-JP" sz="3200" b="1" dirty="0" err="1">
                <a:latin typeface="Meiryo" panose="020B0604030504040204" pitchFamily="34" charset="-128"/>
                <a:ea typeface="Meiryo" panose="020B0604030504040204" pitchFamily="34" charset="-128"/>
              </a:rPr>
              <a:t>HiZ</a:t>
            </a:r>
            <a:r>
              <a:rPr lang="en-US" altLang="ja-JP" sz="3200" b="1" dirty="0">
                <a:latin typeface="Meiryo" panose="020B0604030504040204" pitchFamily="34" charset="-128"/>
                <a:ea typeface="Meiryo" panose="020B0604030504040204" pitchFamily="34" charset="-128"/>
              </a:rPr>
              <a:t>-GUNDAM</a:t>
            </a:r>
            <a:endParaRPr lang="ja-JP" altLang="en-US" sz="3200" b="1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A135195-B8DD-E131-CCE7-A37A29934D9F}"/>
              </a:ext>
            </a:extLst>
          </p:cNvPr>
          <p:cNvSpPr txBox="1"/>
          <p:nvPr/>
        </p:nvSpPr>
        <p:spPr>
          <a:xfrm>
            <a:off x="1439986" y="901983"/>
            <a:ext cx="3924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satellite finds GRBs</a:t>
            </a:r>
            <a:endParaRPr kumimoji="1" lang="ja-JP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570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A323F-FD07-E414-AF96-CD8913DF5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F38990F1-1E48-A469-9478-F3B3ABD912D0}"/>
              </a:ext>
            </a:extLst>
          </p:cNvPr>
          <p:cNvSpPr/>
          <p:nvPr/>
        </p:nvSpPr>
        <p:spPr>
          <a:xfrm>
            <a:off x="964850" y="1680285"/>
            <a:ext cx="9936480" cy="33659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9B3D154-16DE-3C60-C24B-A4A152D1871B}"/>
              </a:ext>
            </a:extLst>
          </p:cNvPr>
          <p:cNvSpPr/>
          <p:nvPr/>
        </p:nvSpPr>
        <p:spPr>
          <a:xfrm>
            <a:off x="0" y="630741"/>
            <a:ext cx="12192000" cy="124187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351" b="1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CF05445-FCC7-8848-7EE5-F0E28628EE8A}"/>
              </a:ext>
            </a:extLst>
          </p:cNvPr>
          <p:cNvSpPr txBox="1"/>
          <p:nvPr/>
        </p:nvSpPr>
        <p:spPr>
          <a:xfrm>
            <a:off x="1825922" y="108059"/>
            <a:ext cx="8154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Meiryo" panose="020B0604030504040204" pitchFamily="34" charset="-128"/>
                <a:ea typeface="Meiryo" panose="020B0604030504040204" pitchFamily="34" charset="-128"/>
              </a:rPr>
              <a:t>One of the problems of </a:t>
            </a:r>
            <a:r>
              <a:rPr lang="en-US" altLang="ja-JP" sz="3200" b="1" dirty="0" err="1">
                <a:latin typeface="Meiryo" panose="020B0604030504040204" pitchFamily="34" charset="-128"/>
                <a:ea typeface="Meiryo" panose="020B0604030504040204" pitchFamily="34" charset="-128"/>
              </a:rPr>
              <a:t>HiZ</a:t>
            </a:r>
            <a:r>
              <a:rPr lang="en-US" altLang="ja-JP" sz="3200" b="1" dirty="0">
                <a:latin typeface="Meiryo" panose="020B0604030504040204" pitchFamily="34" charset="-128"/>
                <a:ea typeface="Meiryo" panose="020B0604030504040204" pitchFamily="34" charset="-128"/>
              </a:rPr>
              <a:t>-GUNDAM</a:t>
            </a:r>
            <a:endParaRPr lang="ja-JP" altLang="en-US" sz="3200" b="1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07026E9-6F98-A8DA-9BBA-BBE09DBBFF2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20" b="2748"/>
          <a:stretch/>
        </p:blipFill>
        <p:spPr>
          <a:xfrm>
            <a:off x="1531343" y="1686436"/>
            <a:ext cx="2645209" cy="3365939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2C05B0C-415C-1AD2-05CC-38CD89D6E4A9}"/>
              </a:ext>
            </a:extLst>
          </p:cNvPr>
          <p:cNvSpPr txBox="1"/>
          <p:nvPr/>
        </p:nvSpPr>
        <p:spPr>
          <a:xfrm>
            <a:off x="670022" y="892040"/>
            <a:ext cx="439799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model’s t</a:t>
            </a:r>
            <a:r>
              <a:rPr kumimoji="1"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elescope body</a:t>
            </a:r>
            <a:endParaRPr kumimoji="1" lang="ja-JP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D7060EA-4218-4B2B-E023-D3BD72CC2622}"/>
              </a:ext>
            </a:extLst>
          </p:cNvPr>
          <p:cNvSpPr txBox="1"/>
          <p:nvPr/>
        </p:nvSpPr>
        <p:spPr>
          <a:xfrm>
            <a:off x="4141655" y="4618920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detector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816F173-7D61-48F6-4BC2-8609356DC0C5}"/>
              </a:ext>
            </a:extLst>
          </p:cNvPr>
          <p:cNvSpPr txBox="1"/>
          <p:nvPr/>
        </p:nvSpPr>
        <p:spPr>
          <a:xfrm>
            <a:off x="4613851" y="3078332"/>
            <a:ext cx="2816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increase</a:t>
            </a:r>
            <a:endParaRPr kumimoji="1" lang="ja-JP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右矢印 13">
            <a:extLst>
              <a:ext uri="{FF2B5EF4-FFF2-40B4-BE49-F238E27FC236}">
                <a16:creationId xmlns:a16="http://schemas.microsoft.com/office/drawing/2014/main" id="{6D88D47E-DD42-F0A6-2DBF-BC081D21719A}"/>
              </a:ext>
            </a:extLst>
          </p:cNvPr>
          <p:cNvSpPr/>
          <p:nvPr/>
        </p:nvSpPr>
        <p:spPr>
          <a:xfrm>
            <a:off x="4786492" y="3655368"/>
            <a:ext cx="2597994" cy="703517"/>
          </a:xfrm>
          <a:prstGeom prst="rightArrow">
            <a:avLst/>
          </a:prstGeom>
          <a:gradFill flip="none" rotWithShape="1">
            <a:gsLst>
              <a:gs pos="45000">
                <a:srgbClr val="FF0000">
                  <a:tint val="66000"/>
                  <a:satMod val="160000"/>
                </a:srgbClr>
              </a:gs>
              <a:gs pos="8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5F4446F-7CF3-38D2-5580-A9FBE57A190C}"/>
              </a:ext>
            </a:extLst>
          </p:cNvPr>
          <p:cNvSpPr txBox="1"/>
          <p:nvPr/>
        </p:nvSpPr>
        <p:spPr>
          <a:xfrm>
            <a:off x="1847437" y="5141971"/>
            <a:ext cx="2294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Image is in focus</a:t>
            </a:r>
            <a:endParaRPr kumimoji="1" lang="ja-JP" altLang="en-US" sz="240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C0BEF0B7-CFB6-6ACD-406D-951A059924ED}"/>
              </a:ext>
            </a:extLst>
          </p:cNvPr>
          <p:cNvSpPr/>
          <p:nvPr/>
        </p:nvSpPr>
        <p:spPr>
          <a:xfrm>
            <a:off x="3489712" y="4618920"/>
            <a:ext cx="242371" cy="2533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263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C16264DB-F47E-45B9-DF1A-3A2699374D64}"/>
              </a:ext>
            </a:extLst>
          </p:cNvPr>
          <p:cNvSpPr/>
          <p:nvPr/>
        </p:nvSpPr>
        <p:spPr>
          <a:xfrm>
            <a:off x="964850" y="1680285"/>
            <a:ext cx="9936480" cy="33659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883EAF5-DCCB-D413-B8BD-0836E47933CA}"/>
              </a:ext>
            </a:extLst>
          </p:cNvPr>
          <p:cNvSpPr/>
          <p:nvPr/>
        </p:nvSpPr>
        <p:spPr>
          <a:xfrm>
            <a:off x="0" y="630741"/>
            <a:ext cx="12192000" cy="124187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351" b="1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1FBCE1E-25DA-5CF5-3428-2281EE323E74}"/>
              </a:ext>
            </a:extLst>
          </p:cNvPr>
          <p:cNvSpPr txBox="1"/>
          <p:nvPr/>
        </p:nvSpPr>
        <p:spPr>
          <a:xfrm>
            <a:off x="1825922" y="108059"/>
            <a:ext cx="8423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Meiryo" panose="020B0604030504040204" pitchFamily="34" charset="-128"/>
                <a:ea typeface="Meiryo" panose="020B0604030504040204" pitchFamily="34" charset="-128"/>
              </a:rPr>
              <a:t>One of the problems of </a:t>
            </a:r>
            <a:r>
              <a:rPr lang="en-US" altLang="ja-JP" sz="3200" b="1" dirty="0" err="1">
                <a:latin typeface="Meiryo" panose="020B0604030504040204" pitchFamily="34" charset="-128"/>
                <a:ea typeface="Meiryo" panose="020B0604030504040204" pitchFamily="34" charset="-128"/>
              </a:rPr>
              <a:t>HiZ</a:t>
            </a:r>
            <a:r>
              <a:rPr lang="en-US" altLang="ja-JP" sz="3200" b="1" dirty="0">
                <a:latin typeface="Meiryo" panose="020B0604030504040204" pitchFamily="34" charset="-128"/>
                <a:ea typeface="Meiryo" panose="020B0604030504040204" pitchFamily="34" charset="-128"/>
              </a:rPr>
              <a:t>-GUNDAM</a:t>
            </a:r>
            <a:endParaRPr lang="ja-JP" altLang="en-US" sz="3200" b="1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1CF727F-99DD-F658-E7D2-4511CC819C1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20" b="2748"/>
          <a:stretch/>
        </p:blipFill>
        <p:spPr>
          <a:xfrm>
            <a:off x="1531343" y="1686436"/>
            <a:ext cx="2645209" cy="336593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8269CE7-2131-D794-AC8F-AA940DE2F18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2" r="522" b="2903"/>
          <a:stretch/>
        </p:blipFill>
        <p:spPr>
          <a:xfrm>
            <a:off x="7604178" y="1353705"/>
            <a:ext cx="2645209" cy="3692519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1B7A2D9-72DA-49A7-FAA7-B408AC64BE17}"/>
              </a:ext>
            </a:extLst>
          </p:cNvPr>
          <p:cNvSpPr txBox="1"/>
          <p:nvPr/>
        </p:nvSpPr>
        <p:spPr>
          <a:xfrm>
            <a:off x="670022" y="892040"/>
            <a:ext cx="439799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model’s t</a:t>
            </a:r>
            <a:r>
              <a:rPr kumimoji="1"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elescope body</a:t>
            </a:r>
            <a:endParaRPr kumimoji="1" lang="ja-JP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6412EA7-6417-A2F7-DFE4-64D7B25D4966}"/>
              </a:ext>
            </a:extLst>
          </p:cNvPr>
          <p:cNvSpPr txBox="1"/>
          <p:nvPr/>
        </p:nvSpPr>
        <p:spPr>
          <a:xfrm>
            <a:off x="4141655" y="4618920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detector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BF4D3B4-D77F-1D06-3E15-946E80464DAB}"/>
              </a:ext>
            </a:extLst>
          </p:cNvPr>
          <p:cNvSpPr txBox="1"/>
          <p:nvPr/>
        </p:nvSpPr>
        <p:spPr>
          <a:xfrm>
            <a:off x="4613851" y="3078332"/>
            <a:ext cx="2816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increase</a:t>
            </a:r>
            <a:endParaRPr kumimoji="1" lang="ja-JP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346E4E0-4131-2424-6FBA-21DBD989BDDF}"/>
              </a:ext>
            </a:extLst>
          </p:cNvPr>
          <p:cNvSpPr txBox="1"/>
          <p:nvPr/>
        </p:nvSpPr>
        <p:spPr>
          <a:xfrm>
            <a:off x="6022249" y="5808473"/>
            <a:ext cx="5333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⚠️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telescope body expands with heat.</a:t>
            </a:r>
            <a:endParaRPr kumimoji="1" lang="ja-JP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右矢印 13">
            <a:extLst>
              <a:ext uri="{FF2B5EF4-FFF2-40B4-BE49-F238E27FC236}">
                <a16:creationId xmlns:a16="http://schemas.microsoft.com/office/drawing/2014/main" id="{10AB8A97-513F-5B68-01DA-9928FABD2895}"/>
              </a:ext>
            </a:extLst>
          </p:cNvPr>
          <p:cNvSpPr/>
          <p:nvPr/>
        </p:nvSpPr>
        <p:spPr>
          <a:xfrm>
            <a:off x="4786492" y="3655368"/>
            <a:ext cx="2597994" cy="703517"/>
          </a:xfrm>
          <a:prstGeom prst="rightArrow">
            <a:avLst/>
          </a:prstGeom>
          <a:gradFill flip="none" rotWithShape="1">
            <a:gsLst>
              <a:gs pos="45000">
                <a:srgbClr val="FF0000">
                  <a:tint val="66000"/>
                  <a:satMod val="160000"/>
                </a:srgbClr>
              </a:gs>
              <a:gs pos="8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D8F586C-EAFC-599E-E2FA-C68ABEAC1441}"/>
              </a:ext>
            </a:extLst>
          </p:cNvPr>
          <p:cNvSpPr txBox="1"/>
          <p:nvPr/>
        </p:nvSpPr>
        <p:spPr>
          <a:xfrm>
            <a:off x="1847437" y="5141971"/>
            <a:ext cx="2294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Image is in focus</a:t>
            </a:r>
            <a:endParaRPr kumimoji="1" lang="ja-JP" altLang="en-US" sz="240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E76F820-0FB9-9527-3F62-DB0F5F9B132B}"/>
              </a:ext>
            </a:extLst>
          </p:cNvPr>
          <p:cNvSpPr txBox="1"/>
          <p:nvPr/>
        </p:nvSpPr>
        <p:spPr>
          <a:xfrm>
            <a:off x="7707688" y="5141970"/>
            <a:ext cx="278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Image is out of focus</a:t>
            </a:r>
            <a:endParaRPr kumimoji="1" lang="ja-JP" altLang="en-US" sz="240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8A725D9B-6AC7-02CE-B5D8-B74E966E5B10}"/>
              </a:ext>
            </a:extLst>
          </p:cNvPr>
          <p:cNvSpPr/>
          <p:nvPr/>
        </p:nvSpPr>
        <p:spPr>
          <a:xfrm>
            <a:off x="3489712" y="4618920"/>
            <a:ext cx="242371" cy="2533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円/楕円 17">
            <a:extLst>
              <a:ext uri="{FF2B5EF4-FFF2-40B4-BE49-F238E27FC236}">
                <a16:creationId xmlns:a16="http://schemas.microsoft.com/office/drawing/2014/main" id="{E01DB14C-9ED6-09DB-D2A0-DD730EDE80F7}"/>
              </a:ext>
            </a:extLst>
          </p:cNvPr>
          <p:cNvSpPr/>
          <p:nvPr/>
        </p:nvSpPr>
        <p:spPr>
          <a:xfrm>
            <a:off x="9550177" y="4105497"/>
            <a:ext cx="242371" cy="2533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052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7B92F-7D5D-F101-4EE4-866039C04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26C3BE7-0970-C857-D337-81ACE0CC4752}"/>
              </a:ext>
            </a:extLst>
          </p:cNvPr>
          <p:cNvSpPr/>
          <p:nvPr/>
        </p:nvSpPr>
        <p:spPr>
          <a:xfrm>
            <a:off x="0" y="630741"/>
            <a:ext cx="12192000" cy="124187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351" b="1"/>
          </a:p>
        </p:txBody>
      </p:sp>
      <p:graphicFrame>
        <p:nvGraphicFramePr>
          <p:cNvPr id="22" name="表 86">
            <a:extLst>
              <a:ext uri="{FF2B5EF4-FFF2-40B4-BE49-F238E27FC236}">
                <a16:creationId xmlns:a16="http://schemas.microsoft.com/office/drawing/2014/main" id="{A3EA7187-F877-3E02-4800-86FE736A06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125739"/>
              </p:ext>
            </p:extLst>
          </p:nvPr>
        </p:nvGraphicFramePr>
        <p:xfrm>
          <a:off x="5960538" y="2361314"/>
          <a:ext cx="4978334" cy="1524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34054">
                  <a:extLst>
                    <a:ext uri="{9D8B030D-6E8A-4147-A177-3AD203B41FA5}">
                      <a16:colId xmlns:a16="http://schemas.microsoft.com/office/drawing/2014/main" val="2013041049"/>
                    </a:ext>
                  </a:extLst>
                </a:gridCol>
                <a:gridCol w="2044280">
                  <a:extLst>
                    <a:ext uri="{9D8B030D-6E8A-4147-A177-3AD203B41FA5}">
                      <a16:colId xmlns:a16="http://schemas.microsoft.com/office/drawing/2014/main" val="974855024"/>
                    </a:ext>
                  </a:extLst>
                </a:gridCol>
              </a:tblGrid>
              <a:tr h="416791">
                <a:tc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latin typeface="+mn-lt"/>
                        <a:ea typeface="Meiryo" panose="020B0604030504040204" pitchFamily="34" charset="-128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Previous study</a:t>
                      </a:r>
                      <a:endParaRPr lang="en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Meiryo" panose="020B060403050404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93654349"/>
                  </a:ext>
                </a:extLst>
              </a:tr>
              <a:tr h="561246">
                <a:tc>
                  <a:txBody>
                    <a:bodyPr/>
                    <a:lstStyle/>
                    <a:p>
                      <a:pPr marL="0" marR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2000" dirty="0"/>
                        <a:t>Allowable expansion</a:t>
                      </a:r>
                      <a:endParaRPr kumimoji="1" lang="ja-JP" altLang="en-US" sz="2000" b="1">
                        <a:latin typeface="+mn-lt"/>
                        <a:ea typeface="Meiryo" panose="020B0604030504040204" pitchFamily="34" charset="-128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" altLang="ja-JP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18 </a:t>
                      </a:r>
                      <a:r>
                        <a:rPr kumimoji="1" lang="en-US" altLang="ja-JP" sz="2000" b="1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μm</a:t>
                      </a:r>
                      <a:endParaRPr kumimoji="1" lang="ja-JP" altLang="en-US" sz="2000" b="1">
                        <a:solidFill>
                          <a:srgbClr val="0070C0"/>
                        </a:solidFill>
                        <a:latin typeface="+mn-lt"/>
                        <a:ea typeface="Meiryo" panose="020B0604030504040204" pitchFamily="34" charset="-128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694993678"/>
                  </a:ext>
                </a:extLst>
              </a:tr>
              <a:tr h="546043">
                <a:tc>
                  <a:txBody>
                    <a:bodyPr/>
                    <a:lstStyle/>
                    <a:p>
                      <a:pPr algn="ctr"/>
                      <a:r>
                        <a:rPr kumimoji="1" lang="en" altLang="ja-JP" sz="2000" dirty="0"/>
                        <a:t>Actual expansion</a:t>
                      </a:r>
                      <a:endParaRPr kumimoji="1" lang="ja-JP" altLang="en-US" sz="2000" b="1">
                        <a:latin typeface="+mn-lt"/>
                        <a:ea typeface="Meiryo" panose="020B0604030504040204" pitchFamily="34" charset="-128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>
                          <a:solidFill>
                            <a:srgbClr val="FF0000"/>
                          </a:solidFill>
                        </a:rPr>
                        <a:t>34.0 </a:t>
                      </a:r>
                      <a:r>
                        <a:rPr kumimoji="1" lang="en-US" altLang="ja-JP" sz="2000" b="1" dirty="0" err="1">
                          <a:solidFill>
                            <a:srgbClr val="FF0000"/>
                          </a:solidFill>
                        </a:rPr>
                        <a:t>μm</a:t>
                      </a:r>
                      <a:endParaRPr kumimoji="1" lang="en-US" altLang="ja-JP" sz="2000" b="1" dirty="0">
                        <a:solidFill>
                          <a:srgbClr val="FF0000"/>
                        </a:solidFill>
                        <a:latin typeface="+mn-lt"/>
                        <a:ea typeface="Meiryo" panose="020B0604030504040204" pitchFamily="34" charset="-128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954095060"/>
                  </a:ext>
                </a:extLst>
              </a:tr>
            </a:tbl>
          </a:graphicData>
        </a:graphic>
      </p:graphicFrame>
      <p:sp>
        <p:nvSpPr>
          <p:cNvPr id="2" name="角丸四角形 1">
            <a:extLst>
              <a:ext uri="{FF2B5EF4-FFF2-40B4-BE49-F238E27FC236}">
                <a16:creationId xmlns:a16="http://schemas.microsoft.com/office/drawing/2014/main" id="{5B008DBA-A21D-1CB9-8808-EA17400C9351}"/>
              </a:ext>
            </a:extLst>
          </p:cNvPr>
          <p:cNvSpPr/>
          <p:nvPr/>
        </p:nvSpPr>
        <p:spPr>
          <a:xfrm>
            <a:off x="1980152" y="5431804"/>
            <a:ext cx="8231694" cy="121061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672265C-0FAF-1400-D7EB-6F65D0B0FE7F}"/>
              </a:ext>
            </a:extLst>
          </p:cNvPr>
          <p:cNvSpPr txBox="1"/>
          <p:nvPr/>
        </p:nvSpPr>
        <p:spPr>
          <a:xfrm>
            <a:off x="2512998" y="5756528"/>
            <a:ext cx="7166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ja-JP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Verify thermal feasibility in new optical designs.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BC65416-1F5A-2799-D830-7C05A56CC778}"/>
              </a:ext>
            </a:extLst>
          </p:cNvPr>
          <p:cNvSpPr txBox="1"/>
          <p:nvPr/>
        </p:nvSpPr>
        <p:spPr>
          <a:xfrm>
            <a:off x="1634760" y="5198886"/>
            <a:ext cx="29482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 of this study</a:t>
            </a:r>
            <a:endParaRPr kumimoji="1" lang="ja-JP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BAE664E-8C29-A526-95F9-F9ED1F37C3C3}"/>
              </a:ext>
            </a:extLst>
          </p:cNvPr>
          <p:cNvSpPr txBox="1"/>
          <p:nvPr/>
        </p:nvSpPr>
        <p:spPr>
          <a:xfrm>
            <a:off x="2591313" y="4618453"/>
            <a:ext cx="278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Image is out of focus</a:t>
            </a:r>
            <a:endParaRPr kumimoji="1" lang="ja-JP" altLang="en-US" sz="240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10FF5CA-DEF6-6794-78BE-DD06CEE637A6}"/>
              </a:ext>
            </a:extLst>
          </p:cNvPr>
          <p:cNvSpPr txBox="1"/>
          <p:nvPr/>
        </p:nvSpPr>
        <p:spPr>
          <a:xfrm>
            <a:off x="1204412" y="875781"/>
            <a:ext cx="439799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model’s t</a:t>
            </a:r>
            <a:r>
              <a:rPr kumimoji="1"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elescope body</a:t>
            </a:r>
            <a:endParaRPr kumimoji="1" lang="ja-JP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92F2F2E-0B32-177A-3BDF-F6A96F486113}"/>
              </a:ext>
            </a:extLst>
          </p:cNvPr>
          <p:cNvSpPr txBox="1"/>
          <p:nvPr/>
        </p:nvSpPr>
        <p:spPr>
          <a:xfrm>
            <a:off x="6171028" y="3966101"/>
            <a:ext cx="5944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⚠️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Actual value exceeded the maximum value.</a:t>
            </a:r>
            <a:endParaRPr kumimoji="1" lang="ja-JP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F1AFDA4-8AE1-FCA5-34EE-9207FF4D6A37}"/>
              </a:ext>
            </a:extLst>
          </p:cNvPr>
          <p:cNvSpPr txBox="1"/>
          <p:nvPr/>
        </p:nvSpPr>
        <p:spPr>
          <a:xfrm>
            <a:off x="1825922" y="108059"/>
            <a:ext cx="8231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Meiryo" panose="020B0604030504040204" pitchFamily="34" charset="-128"/>
                <a:ea typeface="Meiryo" panose="020B0604030504040204" pitchFamily="34" charset="-128"/>
              </a:rPr>
              <a:t>One of the problems of </a:t>
            </a:r>
            <a:r>
              <a:rPr lang="en-US" altLang="ja-JP" sz="3200" b="1" dirty="0" err="1">
                <a:latin typeface="Meiryo" panose="020B0604030504040204" pitchFamily="34" charset="-128"/>
                <a:ea typeface="Meiryo" panose="020B0604030504040204" pitchFamily="34" charset="-128"/>
              </a:rPr>
              <a:t>HiZ</a:t>
            </a:r>
            <a:r>
              <a:rPr lang="en-US" altLang="ja-JP" sz="3200" b="1" dirty="0">
                <a:latin typeface="Meiryo" panose="020B0604030504040204" pitchFamily="34" charset="-128"/>
                <a:ea typeface="Meiryo" panose="020B0604030504040204" pitchFamily="34" charset="-128"/>
              </a:rPr>
              <a:t>-GUNDAM</a:t>
            </a:r>
            <a:endParaRPr lang="ja-JP" altLang="en-US" sz="3200" b="1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E5147467-B42A-75C8-90E0-3999C09C0264}"/>
              </a:ext>
            </a:extLst>
          </p:cNvPr>
          <p:cNvSpPr/>
          <p:nvPr/>
        </p:nvSpPr>
        <p:spPr>
          <a:xfrm>
            <a:off x="2703906" y="1681422"/>
            <a:ext cx="2501379" cy="29370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75FE6920-4740-564E-1007-77044716CDD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2" r="522" b="2903"/>
          <a:stretch/>
        </p:blipFill>
        <p:spPr>
          <a:xfrm>
            <a:off x="2860626" y="1537090"/>
            <a:ext cx="2207395" cy="3081363"/>
          </a:xfrm>
          <a:prstGeom prst="rect">
            <a:avLst/>
          </a:prstGeom>
        </p:spPr>
      </p:pic>
      <p:sp>
        <p:nvSpPr>
          <p:cNvPr id="31" name="円/楕円 30">
            <a:extLst>
              <a:ext uri="{FF2B5EF4-FFF2-40B4-BE49-F238E27FC236}">
                <a16:creationId xmlns:a16="http://schemas.microsoft.com/office/drawing/2014/main" id="{42E5DDC5-E9D5-6F1A-F440-7CF1659EF388}"/>
              </a:ext>
            </a:extLst>
          </p:cNvPr>
          <p:cNvSpPr/>
          <p:nvPr/>
        </p:nvSpPr>
        <p:spPr>
          <a:xfrm>
            <a:off x="4455289" y="3804421"/>
            <a:ext cx="242371" cy="2533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398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58D1D-610A-3919-B17F-814F86C95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図 85">
            <a:extLst>
              <a:ext uri="{FF2B5EF4-FFF2-40B4-BE49-F238E27FC236}">
                <a16:creationId xmlns:a16="http://schemas.microsoft.com/office/drawing/2014/main" id="{9E5807D4-3911-51DB-9CE4-2B187CA8CB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75" b="1656"/>
          <a:stretch/>
        </p:blipFill>
        <p:spPr>
          <a:xfrm>
            <a:off x="1177772" y="1371932"/>
            <a:ext cx="3450671" cy="3701772"/>
          </a:xfrm>
          <a:prstGeom prst="rect">
            <a:avLst/>
          </a:prstGeom>
        </p:spPr>
      </p:pic>
      <p:sp>
        <p:nvSpPr>
          <p:cNvPr id="64" name="角丸四角形 63">
            <a:extLst>
              <a:ext uri="{FF2B5EF4-FFF2-40B4-BE49-F238E27FC236}">
                <a16:creationId xmlns:a16="http://schemas.microsoft.com/office/drawing/2014/main" id="{6607CBCC-ABFD-4FE7-3B8C-2F6029DB79DA}"/>
              </a:ext>
            </a:extLst>
          </p:cNvPr>
          <p:cNvSpPr/>
          <p:nvPr/>
        </p:nvSpPr>
        <p:spPr>
          <a:xfrm>
            <a:off x="1630710" y="5441114"/>
            <a:ext cx="8918344" cy="12436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FAAC5D11-2CFA-3484-9B28-0EF17C947DA3}"/>
              </a:ext>
            </a:extLst>
          </p:cNvPr>
          <p:cNvSpPr/>
          <p:nvPr/>
        </p:nvSpPr>
        <p:spPr>
          <a:xfrm>
            <a:off x="1502580" y="5073704"/>
            <a:ext cx="1245597" cy="595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  <a:endParaRPr kumimoji="1" lang="ja-JP" alt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図 66">
            <a:extLst>
              <a:ext uri="{FF2B5EF4-FFF2-40B4-BE49-F238E27FC236}">
                <a16:creationId xmlns:a16="http://schemas.microsoft.com/office/drawing/2014/main" id="{318C6534-75DB-AFE2-99DA-BA929DF1075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-32"/>
          <a:stretch/>
        </p:blipFill>
        <p:spPr>
          <a:xfrm>
            <a:off x="7809186" y="1267010"/>
            <a:ext cx="2807298" cy="3876102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74C68E0-50C6-C1A5-F29A-95594ECEB39B}"/>
              </a:ext>
            </a:extLst>
          </p:cNvPr>
          <p:cNvSpPr/>
          <p:nvPr/>
        </p:nvSpPr>
        <p:spPr>
          <a:xfrm>
            <a:off x="0" y="630741"/>
            <a:ext cx="12192000" cy="124187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351" b="1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14C7BD0-751F-A14F-BC1C-94E6D8D08CFF}"/>
              </a:ext>
            </a:extLst>
          </p:cNvPr>
          <p:cNvSpPr txBox="1"/>
          <p:nvPr/>
        </p:nvSpPr>
        <p:spPr>
          <a:xfrm>
            <a:off x="3160064" y="107429"/>
            <a:ext cx="5116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Meiryo" panose="020B0604030504040204" pitchFamily="34" charset="-128"/>
                <a:ea typeface="Meiryo" panose="020B0604030504040204" pitchFamily="34" charset="-128"/>
              </a:rPr>
              <a:t>Thermal model change</a:t>
            </a:r>
            <a:endParaRPr lang="ja-JP" altLang="en-US" sz="3200" b="1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F6361ED1-CE36-8360-ED97-78A669C72092}"/>
              </a:ext>
            </a:extLst>
          </p:cNvPr>
          <p:cNvSpPr txBox="1"/>
          <p:nvPr/>
        </p:nvSpPr>
        <p:spPr>
          <a:xfrm>
            <a:off x="4221817" y="3429000"/>
            <a:ext cx="965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Meiryo" panose="020B0604030504040204" pitchFamily="34" charset="-128"/>
                <a:ea typeface="Meiryo" panose="020B0604030504040204" pitchFamily="34" charset="-128"/>
              </a:rPr>
              <a:t>70 cm</a:t>
            </a:r>
            <a:endParaRPr kumimoji="1" lang="ja-JP" altLang="en-US" sz="20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2D0D6C1-354F-4710-980B-F5E430D15BED}"/>
              </a:ext>
            </a:extLst>
          </p:cNvPr>
          <p:cNvSpPr txBox="1"/>
          <p:nvPr/>
        </p:nvSpPr>
        <p:spPr>
          <a:xfrm>
            <a:off x="10338123" y="3309429"/>
            <a:ext cx="965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Meiryo" panose="020B0604030504040204" pitchFamily="34" charset="-128"/>
                <a:ea typeface="Meiryo" panose="020B0604030504040204" pitchFamily="34" charset="-128"/>
              </a:rPr>
              <a:t>95</a:t>
            </a:r>
            <a:r>
              <a:rPr kumimoji="1" lang="en-US" altLang="ja-JP" sz="2000" dirty="0">
                <a:latin typeface="Meiryo" panose="020B0604030504040204" pitchFamily="34" charset="-128"/>
                <a:ea typeface="Meiryo" panose="020B0604030504040204" pitchFamily="34" charset="-128"/>
              </a:rPr>
              <a:t> cm</a:t>
            </a:r>
            <a:endParaRPr kumimoji="1" lang="ja-JP" altLang="en-US" sz="20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0" name="三角形 49">
            <a:extLst>
              <a:ext uri="{FF2B5EF4-FFF2-40B4-BE49-F238E27FC236}">
                <a16:creationId xmlns:a16="http://schemas.microsoft.com/office/drawing/2014/main" id="{FAF8087F-0462-3A56-19E2-93CFF8561AE2}"/>
              </a:ext>
            </a:extLst>
          </p:cNvPr>
          <p:cNvSpPr/>
          <p:nvPr/>
        </p:nvSpPr>
        <p:spPr>
          <a:xfrm rot="5400000">
            <a:off x="5247533" y="2479487"/>
            <a:ext cx="1696934" cy="106802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7AD3483C-7807-BE92-4592-5C509D08FE0D}"/>
              </a:ext>
            </a:extLst>
          </p:cNvPr>
          <p:cNvSpPr txBox="1"/>
          <p:nvPr/>
        </p:nvSpPr>
        <p:spPr>
          <a:xfrm>
            <a:off x="1853877" y="5679827"/>
            <a:ext cx="84842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① Longer focal lengths allow for </a:t>
            </a:r>
            <a:r>
              <a:rPr kumimoji="1" lang="en-US" altLang="ja-JP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greater displacement tolerance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1" lang="en-US" altLang="ja-JP" sz="24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② </a:t>
            </a:r>
            <a:r>
              <a:rPr kumimoji="1" lang="en-US" altLang="ja-JP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detector to be cooled 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been moved from the satellite bus.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AF336F5E-BBF4-62A6-47E9-2F6FCBD12950}"/>
              </a:ext>
            </a:extLst>
          </p:cNvPr>
          <p:cNvSpPr txBox="1"/>
          <p:nvPr/>
        </p:nvSpPr>
        <p:spPr>
          <a:xfrm>
            <a:off x="7697895" y="4873649"/>
            <a:ext cx="2991525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Satellite bus (300 K)</a:t>
            </a:r>
            <a:endParaRPr kumimoji="1" lang="ja-JP" altLang="en-US" sz="2000" b="1">
              <a:solidFill>
                <a:srgbClr val="FF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8" name="円/楕円 57">
            <a:extLst>
              <a:ext uri="{FF2B5EF4-FFF2-40B4-BE49-F238E27FC236}">
                <a16:creationId xmlns:a16="http://schemas.microsoft.com/office/drawing/2014/main" id="{5581A226-470C-5A4F-A72A-7BE76AA04493}"/>
              </a:ext>
            </a:extLst>
          </p:cNvPr>
          <p:cNvSpPr/>
          <p:nvPr/>
        </p:nvSpPr>
        <p:spPr>
          <a:xfrm>
            <a:off x="9144892" y="4562294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095F372D-BF6A-80BF-DF38-85954EBFF4C1}"/>
              </a:ext>
            </a:extLst>
          </p:cNvPr>
          <p:cNvCxnSpPr>
            <a:cxnSpLocks/>
            <a:stCxn id="57" idx="0"/>
            <a:endCxn id="58" idx="4"/>
          </p:cNvCxnSpPr>
          <p:nvPr/>
        </p:nvCxnSpPr>
        <p:spPr>
          <a:xfrm flipV="1">
            <a:off x="9193658" y="4706294"/>
            <a:ext cx="23234" cy="1673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4" name="図 73">
            <a:extLst>
              <a:ext uri="{FF2B5EF4-FFF2-40B4-BE49-F238E27FC236}">
                <a16:creationId xmlns:a16="http://schemas.microsoft.com/office/drawing/2014/main" id="{F82E24C0-EEF1-76D5-5D95-9FA42DD05D9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063184">
            <a:off x="9332318" y="4429710"/>
            <a:ext cx="379187" cy="365398"/>
          </a:xfrm>
          <a:prstGeom prst="rect">
            <a:avLst/>
          </a:prstGeom>
        </p:spPr>
      </p:pic>
      <p:pic>
        <p:nvPicPr>
          <p:cNvPr id="75" name="図 74">
            <a:extLst>
              <a:ext uri="{FF2B5EF4-FFF2-40B4-BE49-F238E27FC236}">
                <a16:creationId xmlns:a16="http://schemas.microsoft.com/office/drawing/2014/main" id="{DB75C7B4-B931-80D3-6479-95937C56396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063184">
            <a:off x="9595503" y="4428227"/>
            <a:ext cx="379187" cy="365398"/>
          </a:xfrm>
          <a:prstGeom prst="rect">
            <a:avLst/>
          </a:prstGeom>
        </p:spPr>
      </p:pic>
      <p:pic>
        <p:nvPicPr>
          <p:cNvPr id="77" name="図 76">
            <a:extLst>
              <a:ext uri="{FF2B5EF4-FFF2-40B4-BE49-F238E27FC236}">
                <a16:creationId xmlns:a16="http://schemas.microsoft.com/office/drawing/2014/main" id="{C2D7DB2A-9C50-5934-B9AE-02F595502DA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063184">
            <a:off x="3233657" y="4429711"/>
            <a:ext cx="379187" cy="365398"/>
          </a:xfrm>
          <a:prstGeom prst="rect">
            <a:avLst/>
          </a:prstGeom>
        </p:spPr>
      </p:pic>
      <p:pic>
        <p:nvPicPr>
          <p:cNvPr id="78" name="図 77">
            <a:extLst>
              <a:ext uri="{FF2B5EF4-FFF2-40B4-BE49-F238E27FC236}">
                <a16:creationId xmlns:a16="http://schemas.microsoft.com/office/drawing/2014/main" id="{6FD5BF03-F4F5-54D7-76CD-BB5DC75AD57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063184">
            <a:off x="3496842" y="4428228"/>
            <a:ext cx="379187" cy="365398"/>
          </a:xfrm>
          <a:prstGeom prst="rect">
            <a:avLst/>
          </a:prstGeom>
        </p:spPr>
      </p:pic>
      <p:cxnSp>
        <p:nvCxnSpPr>
          <p:cNvPr id="79" name="曲線コネクタ 78">
            <a:extLst>
              <a:ext uri="{FF2B5EF4-FFF2-40B4-BE49-F238E27FC236}">
                <a16:creationId xmlns:a16="http://schemas.microsoft.com/office/drawing/2014/main" id="{A4C35A4A-C317-125B-EC16-2192C249B7B1}"/>
              </a:ext>
            </a:extLst>
          </p:cNvPr>
          <p:cNvCxnSpPr>
            <a:cxnSpLocks/>
          </p:cNvCxnSpPr>
          <p:nvPr/>
        </p:nvCxnSpPr>
        <p:spPr>
          <a:xfrm flipV="1">
            <a:off x="3736281" y="1974411"/>
            <a:ext cx="336331" cy="296939"/>
          </a:xfrm>
          <a:prstGeom prst="curvedConnector3">
            <a:avLst>
              <a:gd name="adj1" fmla="val 50000"/>
            </a:avLst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曲線コネクタ 81">
            <a:extLst>
              <a:ext uri="{FF2B5EF4-FFF2-40B4-BE49-F238E27FC236}">
                <a16:creationId xmlns:a16="http://schemas.microsoft.com/office/drawing/2014/main" id="{0A1C4011-B138-C6D3-C79D-9F809E7A673A}"/>
              </a:ext>
            </a:extLst>
          </p:cNvPr>
          <p:cNvCxnSpPr>
            <a:cxnSpLocks/>
          </p:cNvCxnSpPr>
          <p:nvPr/>
        </p:nvCxnSpPr>
        <p:spPr>
          <a:xfrm flipV="1">
            <a:off x="9863048" y="1622099"/>
            <a:ext cx="336331" cy="296939"/>
          </a:xfrm>
          <a:prstGeom prst="curvedConnector3">
            <a:avLst>
              <a:gd name="adj1" fmla="val 50000"/>
            </a:avLst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69E7DD06-400E-030D-74DB-2556186C563F}"/>
              </a:ext>
            </a:extLst>
          </p:cNvPr>
          <p:cNvSpPr txBox="1"/>
          <p:nvPr/>
        </p:nvSpPr>
        <p:spPr>
          <a:xfrm>
            <a:off x="1460560" y="819802"/>
            <a:ext cx="1699504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model</a:t>
            </a:r>
            <a:endParaRPr kumimoji="1" lang="ja-JP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E2897B69-E3EB-133A-C1A4-F1070CC72222}"/>
              </a:ext>
            </a:extLst>
          </p:cNvPr>
          <p:cNvSpPr txBox="1"/>
          <p:nvPr/>
        </p:nvSpPr>
        <p:spPr>
          <a:xfrm>
            <a:off x="7870105" y="813939"/>
            <a:ext cx="1281120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model</a:t>
            </a:r>
            <a:endParaRPr kumimoji="1" lang="ja-JP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884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1E4F9-03C3-2ED0-FE40-8296EE0F2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B6B46B3-ED30-40BC-361B-D0CFADA155B4}"/>
              </a:ext>
            </a:extLst>
          </p:cNvPr>
          <p:cNvSpPr/>
          <p:nvPr/>
        </p:nvSpPr>
        <p:spPr>
          <a:xfrm>
            <a:off x="0" y="630741"/>
            <a:ext cx="12192000" cy="124187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351" b="1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32CCE7A-0335-8F40-49DD-FC32408CACFA}"/>
              </a:ext>
            </a:extLst>
          </p:cNvPr>
          <p:cNvSpPr txBox="1"/>
          <p:nvPr/>
        </p:nvSpPr>
        <p:spPr>
          <a:xfrm>
            <a:off x="2962831" y="88846"/>
            <a:ext cx="626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Meiryo" panose="020B0604030504040204" pitchFamily="34" charset="-128"/>
                <a:ea typeface="Meiryo" panose="020B0604030504040204" pitchFamily="34" charset="-128"/>
              </a:rPr>
              <a:t>Methods of thermal analysis</a:t>
            </a:r>
            <a:endParaRPr lang="ja-JP" altLang="en-US" sz="3200" b="1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4DB01A31-14AB-A8D7-BEF7-EA77B977B09A}"/>
              </a:ext>
            </a:extLst>
          </p:cNvPr>
          <p:cNvSpPr/>
          <p:nvPr/>
        </p:nvSpPr>
        <p:spPr>
          <a:xfrm>
            <a:off x="5149569" y="2760161"/>
            <a:ext cx="1888688" cy="595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Attitude</a:t>
            </a:r>
            <a:endParaRPr kumimoji="1" lang="ja-JP" alt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67ED3835-1004-93A3-FA17-2A221B0215D2}"/>
              </a:ext>
            </a:extLst>
          </p:cNvPr>
          <p:cNvSpPr/>
          <p:nvPr/>
        </p:nvSpPr>
        <p:spPr>
          <a:xfrm>
            <a:off x="5145313" y="946854"/>
            <a:ext cx="1245597" cy="595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Orbit</a:t>
            </a:r>
            <a:endParaRPr kumimoji="1" lang="ja-JP" alt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154FE6E0-10A5-3C85-E344-60BD3F0628D0}"/>
              </a:ext>
            </a:extLst>
          </p:cNvPr>
          <p:cNvSpPr txBox="1"/>
          <p:nvPr/>
        </p:nvSpPr>
        <p:spPr>
          <a:xfrm>
            <a:off x="5145313" y="1640506"/>
            <a:ext cx="63754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ja-JP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sun-synchronous polar orbit on the day-night boundary</a:t>
            </a:r>
          </a:p>
          <a:p>
            <a:r>
              <a:rPr kumimoji="1" lang="en" altLang="ja-JP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(Dawn-Dusk orbit)</a:t>
            </a:r>
            <a:r>
              <a:rPr kumimoji="1" lang="en-US" altLang="ja-JP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ja-JP" altLang="en-US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3DFA078E-A3B2-81C3-1AA5-9FE997F4CFBE}"/>
              </a:ext>
            </a:extLst>
          </p:cNvPr>
          <p:cNvSpPr txBox="1"/>
          <p:nvPr/>
        </p:nvSpPr>
        <p:spPr>
          <a:xfrm>
            <a:off x="5221513" y="5197791"/>
            <a:ext cx="6769097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＜</a:t>
            </a:r>
            <a:r>
              <a:rPr kumimoji="1" lang="en" altLang="ja-JP" sz="21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Worst-case conditions with high heat input from the sun</a:t>
            </a:r>
            <a:r>
              <a:rPr kumimoji="1" lang="ja-JP" altLang="en-US" sz="210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＞</a:t>
            </a:r>
            <a:endParaRPr kumimoji="1" lang="en" altLang="ja-JP" sz="2100" dirty="0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algn="ctr"/>
            <a:r>
              <a:rPr kumimoji="1" lang="en" altLang="ja-JP" sz="21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Analysis in </a:t>
            </a:r>
            <a:r>
              <a:rPr lang="en" altLang="ja-JP" sz="2100" dirty="0">
                <a:highlight>
                  <a:srgbClr val="FFFF00"/>
                </a:highlight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tracking attitude</a:t>
            </a:r>
            <a:endParaRPr kumimoji="1" lang="en" altLang="ja-JP" sz="2100" dirty="0">
              <a:highlight>
                <a:srgbClr val="FFFF00"/>
              </a:highlight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algn="ctr"/>
            <a:r>
              <a:rPr kumimoji="1" lang="en" altLang="ja-JP" sz="2100" dirty="0">
                <a:highlight>
                  <a:srgbClr val="FFFF00"/>
                </a:highlight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at the South Pole during the winter solstice</a:t>
            </a:r>
            <a:r>
              <a:rPr kumimoji="1" lang="en" altLang="ja-JP" sz="21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6F4757B-D01C-55C4-1B02-AE410533518B}"/>
              </a:ext>
            </a:extLst>
          </p:cNvPr>
          <p:cNvSpPr txBox="1"/>
          <p:nvPr/>
        </p:nvSpPr>
        <p:spPr>
          <a:xfrm>
            <a:off x="5145313" y="3475153"/>
            <a:ext cx="64921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10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・</a:t>
            </a:r>
            <a:r>
              <a:rPr kumimoji="1" lang="en-US" altLang="ja-JP" sz="21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During GRB exploration </a:t>
            </a:r>
            <a:r>
              <a:rPr lang="ja-JP" altLang="en-US" sz="210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→</a:t>
            </a:r>
            <a:r>
              <a:rPr kumimoji="1" lang="en-US" altLang="ja-JP" sz="21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100" b="1" dirty="0">
                <a:solidFill>
                  <a:srgbClr val="00B0F0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GRB survey attitude</a:t>
            </a:r>
            <a:endParaRPr lang="en-US" altLang="ja-JP" sz="2100" dirty="0">
              <a:solidFill>
                <a:srgbClr val="00B0F0"/>
              </a:solidFill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r>
              <a:rPr kumimoji="1" lang="ja-JP" altLang="en-US" sz="210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・</a:t>
            </a:r>
            <a:r>
              <a:rPr kumimoji="1" lang="en-US" altLang="ja-JP" sz="21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After discovering a GRB </a:t>
            </a:r>
            <a:r>
              <a:rPr lang="ja-JP" altLang="en-US" sz="210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→</a:t>
            </a:r>
            <a:r>
              <a:rPr lang="en" altLang="ja-JP" sz="21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lang="en" altLang="ja-JP" sz="2100" dirty="0">
                <a:solidFill>
                  <a:srgbClr val="FF0000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GRB</a:t>
            </a:r>
            <a:r>
              <a:rPr lang="en" altLang="ja-JP" sz="21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lang="en" altLang="ja-JP" sz="2100" b="1" dirty="0">
                <a:solidFill>
                  <a:srgbClr val="FF0000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tracking attitude</a:t>
            </a:r>
            <a:r>
              <a:rPr lang="en-US" altLang="ja-JP" sz="2100" b="1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3" name="図 52">
            <a:extLst>
              <a:ext uri="{FF2B5EF4-FFF2-40B4-BE49-F238E27FC236}">
                <a16:creationId xmlns:a16="http://schemas.microsoft.com/office/drawing/2014/main" id="{0AD4F916-6A08-9355-F913-694C5E550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98" y="837624"/>
            <a:ext cx="3769305" cy="5940424"/>
          </a:xfrm>
          <a:prstGeom prst="rect">
            <a:avLst/>
          </a:prstGeom>
        </p:spPr>
      </p:pic>
      <p:sp>
        <p:nvSpPr>
          <p:cNvPr id="54" name="角丸四角形 53">
            <a:extLst>
              <a:ext uri="{FF2B5EF4-FFF2-40B4-BE49-F238E27FC236}">
                <a16:creationId xmlns:a16="http://schemas.microsoft.com/office/drawing/2014/main" id="{E612F312-EA77-B94F-B0E6-8ABE5CAA9054}"/>
              </a:ext>
            </a:extLst>
          </p:cNvPr>
          <p:cNvSpPr/>
          <p:nvPr/>
        </p:nvSpPr>
        <p:spPr>
          <a:xfrm>
            <a:off x="5047711" y="4898571"/>
            <a:ext cx="7064829" cy="16110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A5578037-B000-4A7C-B2B7-32B76C3F1443}"/>
              </a:ext>
            </a:extLst>
          </p:cNvPr>
          <p:cNvSpPr txBox="1"/>
          <p:nvPr/>
        </p:nvSpPr>
        <p:spPr>
          <a:xfrm>
            <a:off x="9734928" y="4233036"/>
            <a:ext cx="225568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Heat input is larger</a:t>
            </a:r>
            <a:endParaRPr kumimoji="1" lang="ja-JP" altLang="en-US" sz="210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曲折矢印 58">
            <a:extLst>
              <a:ext uri="{FF2B5EF4-FFF2-40B4-BE49-F238E27FC236}">
                <a16:creationId xmlns:a16="http://schemas.microsoft.com/office/drawing/2014/main" id="{2A2F092E-608D-748D-9156-929FBA13B58C}"/>
              </a:ext>
            </a:extLst>
          </p:cNvPr>
          <p:cNvSpPr/>
          <p:nvPr/>
        </p:nvSpPr>
        <p:spPr>
          <a:xfrm rot="10800000" flipV="1">
            <a:off x="11211038" y="3915191"/>
            <a:ext cx="619476" cy="333728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3360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29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4824</TotalTime>
  <Words>1168</Words>
  <Application>Microsoft Macintosh PowerPoint</Application>
  <PresentationFormat>ワイド画面</PresentationFormat>
  <Paragraphs>173</Paragraphs>
  <Slides>12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0" baseType="lpstr">
      <vt:lpstr>Meiryo</vt:lpstr>
      <vt:lpstr>游ゴシック</vt:lpstr>
      <vt:lpstr>游ゴシック Light</vt:lpstr>
      <vt:lpstr>游明朝</vt:lpstr>
      <vt:lpstr>Arial</vt:lpstr>
      <vt:lpstr>Cambria Math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g2481904</dc:creator>
  <cp:lastModifiedBy>g2481904</cp:lastModifiedBy>
  <cp:revision>13</cp:revision>
  <dcterms:created xsi:type="dcterms:W3CDTF">2024-11-14T14:30:45Z</dcterms:created>
  <dcterms:modified xsi:type="dcterms:W3CDTF">2024-11-18T00:08:05Z</dcterms:modified>
</cp:coreProperties>
</file>