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67" r:id="rId2"/>
    <p:sldId id="297" r:id="rId3"/>
    <p:sldId id="298" r:id="rId4"/>
    <p:sldId id="257" r:id="rId5"/>
    <p:sldId id="266" r:id="rId6"/>
    <p:sldId id="302" r:id="rId7"/>
    <p:sldId id="325" r:id="rId8"/>
    <p:sldId id="482" r:id="rId9"/>
    <p:sldId id="311" r:id="rId10"/>
    <p:sldId id="551" r:id="rId11"/>
    <p:sldId id="555" r:id="rId12"/>
    <p:sldId id="552" r:id="rId13"/>
    <p:sldId id="546" r:id="rId14"/>
    <p:sldId id="547" r:id="rId15"/>
    <p:sldId id="548" r:id="rId16"/>
    <p:sldId id="549" r:id="rId17"/>
    <p:sldId id="550" r:id="rId18"/>
    <p:sldId id="553" r:id="rId19"/>
    <p:sldId id="543" r:id="rId20"/>
    <p:sldId id="540" r:id="rId21"/>
    <p:sldId id="556" r:id="rId22"/>
    <p:sldId id="263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3" userDrawn="1">
          <p15:clr>
            <a:srgbClr val="A4A3A4"/>
          </p15:clr>
        </p15:guide>
        <p15:guide id="2" pos="2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943" autoAdjust="0"/>
    <p:restoredTop sz="96405" autoAdjust="0"/>
  </p:normalViewPr>
  <p:slideViewPr>
    <p:cSldViewPr showGuides="1">
      <p:cViewPr varScale="1">
        <p:scale>
          <a:sx n="58" d="100"/>
          <a:sy n="58" d="100"/>
        </p:scale>
        <p:origin x="240" y="784"/>
      </p:cViewPr>
      <p:guideLst>
        <p:guide orient="horz" pos="913"/>
        <p:guide pos="25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>
        <p:scale>
          <a:sx n="100" d="100"/>
          <a:sy n="100" d="100"/>
        </p:scale>
        <p:origin x="5388" y="6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75E6C4-5F43-4FF9-96D4-21B8157BE639}" type="datetimeFigureOut">
              <a:rPr lang="de-DE" smtClean="0"/>
              <a:t>09.09.26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E8B182-0F75-451D-B88B-ABD1C205B431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096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1BD367-6A7A-405A-BFB1-15817186491F}" type="datetimeFigureOut">
              <a:rPr lang="de-DE" smtClean="0"/>
              <a:t>09.09.26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413189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7B5255-5329-45F9-87F3-A2F9FB4734DF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76767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7800" indent="-177800" algn="l" defTabSz="914400" rtl="0" eaLnBrk="1" latinLnBrk="0" hangingPunct="1">
      <a:buFont typeface="Arial" panose="020B0604020202020204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355600" indent="-177800" algn="l" defTabSz="914400" rtl="0" eaLnBrk="1" latinLnBrk="0" hangingPunct="1">
      <a:buFont typeface="Arial" panose="020B0604020202020204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542925" indent="-187325" algn="l" defTabSz="914400" rtl="0" eaLnBrk="1" latinLnBrk="0" hangingPunct="1">
      <a:buFont typeface="Arial" panose="020B0604020202020204" pitchFamily="34" charset="0"/>
      <a:buChar char="•"/>
      <a:tabLst/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720725" indent="-177800" algn="l" defTabSz="914400" rtl="0" eaLnBrk="1" latinLnBrk="0" hangingPunct="1">
      <a:buFont typeface="Arial" panose="020B0604020202020204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898525" indent="-177800" algn="l" defTabSz="914400" rtl="0" eaLnBrk="1" latinLnBrk="0" hangingPunct="1">
      <a:buFont typeface="Arial" panose="020B0604020202020204" pitchFamily="34" charset="0"/>
      <a:buChar char="•"/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01A502-4A3C-69F1-DA20-1A98BF511A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BD5CF8-3D7B-9C73-1C26-D6C98D3CA1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3F4B2B-13E4-6DF6-F636-107788E728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9D8107-C0BF-961B-A4D3-D701C66ECF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25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CAEA4-263A-4EEF-6E42-3BF5B48629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4211F5-FEFB-0FFF-B508-4A94666D5D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1C286E-C26F-F41E-5048-D97A510148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9A9462-A109-7AE8-D344-C2BF42E46E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01BAFD-BDF1-4073-A261-64C06A00B82D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1013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7B5255-5329-45F9-87F3-A2F9FB4734DF}" type="slidenum">
              <a:rPr lang="de-DE" smtClean="0"/>
              <a:t>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7112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988" y="349611"/>
            <a:ext cx="11376025" cy="1855254"/>
          </a:xfrm>
        </p:spPr>
        <p:txBody>
          <a:bodyPr anchor="t"/>
          <a:lstStyle>
            <a:lvl1pPr algn="l">
              <a:lnSpc>
                <a:spcPct val="100000"/>
              </a:lnSpc>
              <a:defRPr sz="6000"/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7987" y="2335014"/>
            <a:ext cx="11376025" cy="1525787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US" noProof="0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0"/>
          </p:nvPr>
        </p:nvSpPr>
        <p:spPr>
          <a:xfrm>
            <a:off x="414396" y="4096780"/>
            <a:ext cx="11369549" cy="700373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8" name="Grafik 7" descr="Logo Helmholtz">
            <a:extLst>
              <a:ext uri="{FF2B5EF4-FFF2-40B4-BE49-F238E27FC236}">
                <a16:creationId xmlns:a16="http://schemas.microsoft.com/office/drawing/2014/main" id="{68086B43-9215-4588-8439-4D7C07453A0C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" y="6258632"/>
            <a:ext cx="1188244" cy="161813"/>
          </a:xfrm>
          <a:prstGeom prst="rect">
            <a:avLst/>
          </a:prstGeom>
        </p:spPr>
      </p:pic>
      <p:pic>
        <p:nvPicPr>
          <p:cNvPr id="9" name="Grafik 8" descr="Logo DESY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310" y="5585299"/>
            <a:ext cx="899498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419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(with Pictur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Bildplatzhalter 6"/>
          <p:cNvSpPr>
            <a:spLocks noGrp="1"/>
          </p:cNvSpPr>
          <p:nvPr>
            <p:ph type="pic" sz="quarter" idx="14"/>
          </p:nvPr>
        </p:nvSpPr>
        <p:spPr>
          <a:xfrm>
            <a:off x="2" y="1"/>
            <a:ext cx="12191997" cy="3429001"/>
          </a:xfrm>
          <a:solidFill>
            <a:schemeClr val="tx2"/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988" y="349612"/>
            <a:ext cx="11376025" cy="1099777"/>
          </a:xfrm>
        </p:spPr>
        <p:txBody>
          <a:bodyPr anchor="t"/>
          <a:lstStyle>
            <a:lvl1pPr algn="l">
              <a:lnSpc>
                <a:spcPct val="100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7987" y="2335014"/>
            <a:ext cx="11376025" cy="889339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  <a:endParaRPr lang="en-US" noProof="0" dirty="0"/>
          </a:p>
        </p:txBody>
      </p:sp>
      <p:sp>
        <p:nvSpPr>
          <p:cNvPr id="12" name="Textplatzhalter 11"/>
          <p:cNvSpPr>
            <a:spLocks noGrp="1"/>
          </p:cNvSpPr>
          <p:nvPr>
            <p:ph type="body" sz="quarter" idx="10"/>
          </p:nvPr>
        </p:nvSpPr>
        <p:spPr>
          <a:xfrm>
            <a:off x="414396" y="4096780"/>
            <a:ext cx="11369548" cy="700373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/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pic>
        <p:nvPicPr>
          <p:cNvPr id="10" name="Grafik 9" descr="Logo DESY">
            <a:extLst>
              <a:ext uri="{FF2B5EF4-FFF2-40B4-BE49-F238E27FC236}">
                <a16:creationId xmlns:a16="http://schemas.microsoft.com/office/drawing/2014/main" id="{338F9ECC-B605-4D88-9A7C-3D46425084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5310" y="5585299"/>
            <a:ext cx="899498" cy="900000"/>
          </a:xfrm>
          <a:prstGeom prst="rect">
            <a:avLst/>
          </a:prstGeom>
        </p:spPr>
      </p:pic>
      <p:pic>
        <p:nvPicPr>
          <p:cNvPr id="11" name="Grafik 10" descr="Logo Helmholtz">
            <a:extLst>
              <a:ext uri="{FF2B5EF4-FFF2-40B4-BE49-F238E27FC236}">
                <a16:creationId xmlns:a16="http://schemas.microsoft.com/office/drawing/2014/main" id="{E1F0CB03-64D6-4EAD-B501-8CD3255D9F9B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" y="6258632"/>
            <a:ext cx="1188244" cy="16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56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cya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988" y="349610"/>
            <a:ext cx="11376025" cy="3511190"/>
          </a:xfrm>
        </p:spPr>
        <p:txBody>
          <a:bodyPr anchor="t"/>
          <a:lstStyle>
            <a:lvl1pPr algn="l">
              <a:lnSpc>
                <a:spcPct val="100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57579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7988" y="349610"/>
            <a:ext cx="11376025" cy="3511190"/>
          </a:xfrm>
        </p:spPr>
        <p:txBody>
          <a:bodyPr anchor="t"/>
          <a:lstStyle>
            <a:lvl1pPr algn="l">
              <a:lnSpc>
                <a:spcPct val="100000"/>
              </a:lnSpc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20239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8" y="817500"/>
            <a:ext cx="11376024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1733408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988" y="1406427"/>
            <a:ext cx="5616575" cy="501024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4"/>
          </p:nvPr>
        </p:nvSpPr>
        <p:spPr>
          <a:xfrm>
            <a:off x="6167439" y="1406427"/>
            <a:ext cx="5616574" cy="501024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3548715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7989" y="1406427"/>
            <a:ext cx="3708400" cy="501024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4"/>
          </p:nvPr>
        </p:nvSpPr>
        <p:spPr>
          <a:xfrm>
            <a:off x="4259263" y="1406427"/>
            <a:ext cx="3673475" cy="501024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5"/>
          </p:nvPr>
        </p:nvSpPr>
        <p:spPr>
          <a:xfrm>
            <a:off x="8075612" y="1406427"/>
            <a:ext cx="3708399" cy="5010249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3834802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5"/>
          </p:nvPr>
        </p:nvSpPr>
        <p:spPr>
          <a:xfrm>
            <a:off x="407988" y="1406427"/>
            <a:ext cx="5616575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6"/>
          </p:nvPr>
        </p:nvSpPr>
        <p:spPr>
          <a:xfrm>
            <a:off x="407988" y="3963533"/>
            <a:ext cx="5616575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0" name="Bildplatzhalter 6"/>
          <p:cNvSpPr>
            <a:spLocks noGrp="1"/>
          </p:cNvSpPr>
          <p:nvPr>
            <p:ph type="pic" sz="quarter" idx="14"/>
          </p:nvPr>
        </p:nvSpPr>
        <p:spPr>
          <a:xfrm>
            <a:off x="6167437" y="1449389"/>
            <a:ext cx="5616576" cy="2411412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1" name="Bildplatzhalter 6"/>
          <p:cNvSpPr>
            <a:spLocks noGrp="1"/>
          </p:cNvSpPr>
          <p:nvPr>
            <p:ph type="pic" sz="quarter" idx="17"/>
          </p:nvPr>
        </p:nvSpPr>
        <p:spPr>
          <a:xfrm>
            <a:off x="6167438" y="4005263"/>
            <a:ext cx="5616576" cy="241264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471160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2 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5"/>
          </p:nvPr>
        </p:nvSpPr>
        <p:spPr>
          <a:xfrm>
            <a:off x="407988" y="1406427"/>
            <a:ext cx="5616575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6"/>
          </p:nvPr>
        </p:nvSpPr>
        <p:spPr>
          <a:xfrm>
            <a:off x="407988" y="3963533"/>
            <a:ext cx="5616575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2" name="Inhaltsplatzhalter 5">
            <a:extLst>
              <a:ext uri="{FF2B5EF4-FFF2-40B4-BE49-F238E27FC236}">
                <a16:creationId xmlns:a16="http://schemas.microsoft.com/office/drawing/2014/main" id="{2E8BFC49-6C4E-4A78-A7A9-0AB60943F6F7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6167438" y="1449388"/>
            <a:ext cx="5616574" cy="2411412"/>
          </a:xfrm>
          <a:solidFill>
            <a:schemeClr val="bg1">
              <a:lumMod val="95000"/>
            </a:schemeClr>
          </a:solidFill>
        </p:spPr>
        <p:txBody>
          <a:bodyPr lIns="72000" tIns="36000" rIns="72000" bIns="36000"/>
          <a:lstStyle>
            <a:lvl1pPr marL="0" indent="0">
              <a:buNone/>
              <a:defRPr/>
            </a:lvl1pPr>
          </a:lstStyle>
          <a:p>
            <a:pPr lvl="0"/>
            <a:r>
              <a:rPr lang="de-DE" dirty="0" err="1"/>
              <a:t>Object</a:t>
            </a:r>
            <a:r>
              <a:rPr lang="de-DE" dirty="0"/>
              <a:t> </a:t>
            </a:r>
          </a:p>
        </p:txBody>
      </p:sp>
      <p:sp>
        <p:nvSpPr>
          <p:cNvPr id="13" name="Inhaltsplatzhalter 5">
            <a:extLst>
              <a:ext uri="{FF2B5EF4-FFF2-40B4-BE49-F238E27FC236}">
                <a16:creationId xmlns:a16="http://schemas.microsoft.com/office/drawing/2014/main" id="{6B2B23C8-8ABC-4DC4-A6B8-3AA482F34140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6167438" y="4005263"/>
            <a:ext cx="5616574" cy="2411412"/>
          </a:xfrm>
          <a:solidFill>
            <a:schemeClr val="bg1">
              <a:lumMod val="95000"/>
            </a:schemeClr>
          </a:solidFill>
        </p:spPr>
        <p:txBody>
          <a:bodyPr lIns="72000" tIns="36000" rIns="72000" bIns="36000"/>
          <a:lstStyle>
            <a:lvl1pPr marL="0" indent="0">
              <a:buNone/>
              <a:defRPr/>
            </a:lvl1pPr>
          </a:lstStyle>
          <a:p>
            <a:pPr lvl="0"/>
            <a:r>
              <a:rPr lang="de-DE" dirty="0" err="1"/>
              <a:t>Object</a:t>
            </a:r>
            <a:r>
              <a:rPr lang="de-DE" dirty="0"/>
              <a:t>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285878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2 Pictures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5"/>
          </p:nvPr>
        </p:nvSpPr>
        <p:spPr>
          <a:xfrm>
            <a:off x="407988" y="1406427"/>
            <a:ext cx="7524750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6"/>
          </p:nvPr>
        </p:nvSpPr>
        <p:spPr>
          <a:xfrm>
            <a:off x="407988" y="3963533"/>
            <a:ext cx="7524750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0" name="Bildplatzhalter 6"/>
          <p:cNvSpPr>
            <a:spLocks noGrp="1"/>
          </p:cNvSpPr>
          <p:nvPr>
            <p:ph type="pic" sz="quarter" idx="14"/>
          </p:nvPr>
        </p:nvSpPr>
        <p:spPr>
          <a:xfrm>
            <a:off x="8075611" y="1449389"/>
            <a:ext cx="3708401" cy="2411412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1" name="Bildplatzhalter 6"/>
          <p:cNvSpPr>
            <a:spLocks noGrp="1"/>
          </p:cNvSpPr>
          <p:nvPr>
            <p:ph type="pic" sz="quarter" idx="17"/>
          </p:nvPr>
        </p:nvSpPr>
        <p:spPr>
          <a:xfrm>
            <a:off x="8075612" y="4005263"/>
            <a:ext cx="3708401" cy="241264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1447463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2 Objects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5"/>
          </p:nvPr>
        </p:nvSpPr>
        <p:spPr>
          <a:xfrm>
            <a:off x="407988" y="1406427"/>
            <a:ext cx="7524750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6"/>
          </p:nvPr>
        </p:nvSpPr>
        <p:spPr>
          <a:xfrm>
            <a:off x="407988" y="3963533"/>
            <a:ext cx="7524750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2" name="Inhaltsplatzhalter 5">
            <a:extLst>
              <a:ext uri="{FF2B5EF4-FFF2-40B4-BE49-F238E27FC236}">
                <a16:creationId xmlns:a16="http://schemas.microsoft.com/office/drawing/2014/main" id="{9C675125-65B7-4F5B-AEF0-C38D81E746CF}"/>
              </a:ext>
            </a:extLst>
          </p:cNvPr>
          <p:cNvSpPr>
            <a:spLocks noGrp="1"/>
          </p:cNvSpPr>
          <p:nvPr>
            <p:ph sz="quarter" idx="18" hasCustomPrompt="1"/>
          </p:nvPr>
        </p:nvSpPr>
        <p:spPr>
          <a:xfrm>
            <a:off x="8075612" y="1449388"/>
            <a:ext cx="3708399" cy="2411412"/>
          </a:xfrm>
          <a:solidFill>
            <a:schemeClr val="bg1">
              <a:lumMod val="95000"/>
            </a:schemeClr>
          </a:solidFill>
        </p:spPr>
        <p:txBody>
          <a:bodyPr lIns="72000" tIns="36000" rIns="72000" bIns="36000"/>
          <a:lstStyle>
            <a:lvl1pPr marL="0" indent="0">
              <a:buNone/>
              <a:defRPr/>
            </a:lvl1pPr>
          </a:lstStyle>
          <a:p>
            <a:pPr lvl="0"/>
            <a:r>
              <a:rPr lang="de-DE" dirty="0" err="1"/>
              <a:t>Object</a:t>
            </a:r>
            <a:r>
              <a:rPr lang="de-DE" dirty="0"/>
              <a:t> </a:t>
            </a:r>
          </a:p>
        </p:txBody>
      </p:sp>
      <p:sp>
        <p:nvSpPr>
          <p:cNvPr id="13" name="Inhaltsplatzhalter 5">
            <a:extLst>
              <a:ext uri="{FF2B5EF4-FFF2-40B4-BE49-F238E27FC236}">
                <a16:creationId xmlns:a16="http://schemas.microsoft.com/office/drawing/2014/main" id="{23FA31D8-E476-4ADE-8ED0-89F2667028D2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8075612" y="4005263"/>
            <a:ext cx="3708399" cy="2411412"/>
          </a:xfrm>
          <a:solidFill>
            <a:schemeClr val="bg1">
              <a:lumMod val="95000"/>
            </a:schemeClr>
          </a:solidFill>
        </p:spPr>
        <p:txBody>
          <a:bodyPr lIns="72000" tIns="36000" rIns="72000" bIns="36000"/>
          <a:lstStyle>
            <a:lvl1pPr marL="0" indent="0">
              <a:buNone/>
              <a:defRPr/>
            </a:lvl1pPr>
          </a:lstStyle>
          <a:p>
            <a:pPr lvl="0"/>
            <a:r>
              <a:rPr lang="de-DE" dirty="0" err="1"/>
              <a:t>Object</a:t>
            </a:r>
            <a:r>
              <a:rPr lang="de-DE" dirty="0"/>
              <a:t>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9168109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 and 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5"/>
          </p:nvPr>
        </p:nvSpPr>
        <p:spPr>
          <a:xfrm>
            <a:off x="407989" y="1406427"/>
            <a:ext cx="3708400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6"/>
          </p:nvPr>
        </p:nvSpPr>
        <p:spPr>
          <a:xfrm>
            <a:off x="407989" y="3963533"/>
            <a:ext cx="3708400" cy="245437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0" name="Bildplatzhalter 6"/>
          <p:cNvSpPr>
            <a:spLocks noGrp="1"/>
          </p:cNvSpPr>
          <p:nvPr>
            <p:ph type="pic" sz="quarter" idx="14"/>
          </p:nvPr>
        </p:nvSpPr>
        <p:spPr>
          <a:xfrm>
            <a:off x="4259262" y="1449389"/>
            <a:ext cx="3673475" cy="2411412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1" name="Bildplatzhalter 6"/>
          <p:cNvSpPr>
            <a:spLocks noGrp="1"/>
          </p:cNvSpPr>
          <p:nvPr>
            <p:ph type="pic" sz="quarter" idx="17"/>
          </p:nvPr>
        </p:nvSpPr>
        <p:spPr>
          <a:xfrm>
            <a:off x="4259263" y="4005263"/>
            <a:ext cx="3673475" cy="241264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2" name="Bildplatzhalter 6">
            <a:extLst>
              <a:ext uri="{FF2B5EF4-FFF2-40B4-BE49-F238E27FC236}">
                <a16:creationId xmlns:a16="http://schemas.microsoft.com/office/drawing/2014/main" id="{68AD19F6-8B2A-4294-9E9A-47F8C86A5D6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075611" y="1449389"/>
            <a:ext cx="3708401" cy="2411412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13" name="Bildplatzhalter 6">
            <a:extLst>
              <a:ext uri="{FF2B5EF4-FFF2-40B4-BE49-F238E27FC236}">
                <a16:creationId xmlns:a16="http://schemas.microsoft.com/office/drawing/2014/main" id="{B0BE3BFA-E3C5-48E6-ADE2-3072C916F3FE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075612" y="4005263"/>
            <a:ext cx="3708401" cy="2412644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75302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Bildplatzhalter 6"/>
          <p:cNvSpPr>
            <a:spLocks noGrp="1"/>
          </p:cNvSpPr>
          <p:nvPr>
            <p:ph type="pic" sz="quarter" idx="14"/>
          </p:nvPr>
        </p:nvSpPr>
        <p:spPr>
          <a:xfrm>
            <a:off x="407989" y="1449389"/>
            <a:ext cx="11376024" cy="4967287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38969432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Bildplatzhalter 6"/>
          <p:cNvSpPr>
            <a:spLocks noGrp="1"/>
          </p:cNvSpPr>
          <p:nvPr>
            <p:ph type="pic" sz="quarter" idx="14"/>
          </p:nvPr>
        </p:nvSpPr>
        <p:spPr>
          <a:xfrm>
            <a:off x="407989" y="1449389"/>
            <a:ext cx="5616574" cy="4967287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6" name="Bildplatzhalter 6"/>
          <p:cNvSpPr>
            <a:spLocks noGrp="1"/>
          </p:cNvSpPr>
          <p:nvPr>
            <p:ph type="pic" sz="quarter" idx="15"/>
          </p:nvPr>
        </p:nvSpPr>
        <p:spPr>
          <a:xfrm>
            <a:off x="6167437" y="1449389"/>
            <a:ext cx="5616575" cy="4967287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3675352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Pictures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Bildplatzhalter 6"/>
          <p:cNvSpPr>
            <a:spLocks noGrp="1"/>
          </p:cNvSpPr>
          <p:nvPr>
            <p:ph type="pic" sz="quarter" idx="14"/>
          </p:nvPr>
        </p:nvSpPr>
        <p:spPr>
          <a:xfrm>
            <a:off x="407989" y="1449389"/>
            <a:ext cx="3708399" cy="4967287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6" name="Bildplatzhalter 6"/>
          <p:cNvSpPr>
            <a:spLocks noGrp="1"/>
          </p:cNvSpPr>
          <p:nvPr>
            <p:ph type="pic" sz="quarter" idx="15"/>
          </p:nvPr>
        </p:nvSpPr>
        <p:spPr>
          <a:xfrm>
            <a:off x="4259263" y="1449389"/>
            <a:ext cx="7524749" cy="4967287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7414256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>
          <a:xfrm>
            <a:off x="407987" y="817500"/>
            <a:ext cx="11376025" cy="379252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b="1">
                <a:solidFill>
                  <a:schemeClr val="accent2"/>
                </a:solidFill>
              </a:defRPr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34722976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</p:spTree>
    <p:extLst>
      <p:ext uri="{BB962C8B-B14F-4D97-AF65-F5344CB8AC3E}">
        <p14:creationId xmlns:p14="http://schemas.microsoft.com/office/powerpoint/2010/main" val="37598946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2955C6E6-DAFB-471E-9050-E05D2B8F3D0D}"/>
              </a:ext>
            </a:extLst>
          </p:cNvPr>
          <p:cNvSpPr/>
          <p:nvPr userDrawn="1"/>
        </p:nvSpPr>
        <p:spPr>
          <a:xfrm>
            <a:off x="395288" y="3980131"/>
            <a:ext cx="4572000" cy="373107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ct val="110000"/>
              </a:lnSpc>
            </a:pPr>
            <a:r>
              <a:rPr lang="de-DE" b="1"/>
              <a:t>Contact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3F6E932F-91BF-4BB6-A060-480141891B9A}"/>
              </a:ext>
            </a:extLst>
          </p:cNvPr>
          <p:cNvSpPr/>
          <p:nvPr userDrawn="1"/>
        </p:nvSpPr>
        <p:spPr>
          <a:xfrm>
            <a:off x="395288" y="4516739"/>
            <a:ext cx="2700548" cy="1899935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>
              <a:lnSpc>
                <a:spcPct val="120000"/>
              </a:lnSpc>
              <a:tabLst/>
            </a:pPr>
            <a:r>
              <a:rPr lang="de-DE"/>
              <a:t>Deutsches Elektronen-</a:t>
            </a:r>
          </a:p>
          <a:p>
            <a:pPr>
              <a:lnSpc>
                <a:spcPct val="120000"/>
              </a:lnSpc>
              <a:tabLst/>
            </a:pPr>
            <a:r>
              <a:rPr lang="de-DE"/>
              <a:t>Synchrotron DESY</a:t>
            </a:r>
          </a:p>
          <a:p>
            <a:pPr>
              <a:lnSpc>
                <a:spcPct val="120000"/>
              </a:lnSpc>
            </a:pPr>
            <a:endParaRPr lang="de-DE"/>
          </a:p>
          <a:p>
            <a:pPr>
              <a:lnSpc>
                <a:spcPct val="120000"/>
              </a:lnSpc>
            </a:pPr>
            <a:r>
              <a:rPr lang="de-DE"/>
              <a:t>www.desy.de</a:t>
            </a:r>
          </a:p>
        </p:txBody>
      </p:sp>
      <p:sp>
        <p:nvSpPr>
          <p:cNvPr id="7" name="Textplatzhalter 7">
            <a:extLst>
              <a:ext uri="{FF2B5EF4-FFF2-40B4-BE49-F238E27FC236}">
                <a16:creationId xmlns:a16="http://schemas.microsoft.com/office/drawing/2014/main" id="{79C784CF-EB19-427C-881F-56D046C308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9891" y="4516739"/>
            <a:ext cx="5148821" cy="1899936"/>
          </a:xfrm>
        </p:spPr>
        <p:txBody>
          <a:bodyPr/>
          <a:lstStyle>
            <a:lvl1pPr marL="0" indent="0">
              <a:lnSpc>
                <a:spcPct val="120000"/>
              </a:lnSpc>
              <a:spcAft>
                <a:spcPts val="0"/>
              </a:spcAft>
              <a:buNone/>
              <a:defRPr/>
            </a:lvl1pPr>
            <a:lvl2pPr marL="36195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30797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, Text and 2 Obje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826302" y="6518961"/>
            <a:ext cx="182216" cy="172816"/>
          </a:xfrm>
          <a:prstGeom prst="rect">
            <a:avLst/>
          </a:prstGeom>
        </p:spPr>
        <p:txBody>
          <a:bodyPr lIns="0" tIns="0" rIns="0" bIns="0" anchor="t">
            <a:spAutoFit/>
          </a:bodyPr>
          <a:lstStyle>
            <a:lvl1pPr algn="l" defTabSz="457200">
              <a:defRPr sz="12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5" name="Title Text"/>
          <p:cNvSpPr txBox="1">
            <a:spLocks noGrp="1"/>
          </p:cNvSpPr>
          <p:nvPr>
            <p:ph type="title"/>
          </p:nvPr>
        </p:nvSpPr>
        <p:spPr>
          <a:xfrm>
            <a:off x="407987" y="349611"/>
            <a:ext cx="11376026" cy="451098"/>
          </a:xfrm>
          <a:prstGeom prst="rect">
            <a:avLst/>
          </a:prstGeom>
        </p:spPr>
        <p:txBody>
          <a:bodyPr lIns="0" tIns="0" rIns="0" bIns="0" anchor="t"/>
          <a:lstStyle>
            <a:lvl1pPr>
              <a:defRPr sz="3000" b="1">
                <a:solidFill>
                  <a:schemeClr val="accent1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t>Title Text</a:t>
            </a:r>
          </a:p>
        </p:txBody>
      </p:sp>
      <p:sp>
        <p:nvSpPr>
          <p:cNvPr id="2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07987" y="817500"/>
            <a:ext cx="11376026" cy="37925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tabLst>
                <a:tab pos="355600" algn="l"/>
              </a:tabLst>
              <a:defRPr b="1">
                <a:solidFill>
                  <a:schemeClr val="accent2"/>
                </a:solidFill>
              </a:defRPr>
            </a:lvl1pPr>
            <a:lvl2pPr marL="0" indent="26670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tabLst>
                <a:tab pos="355600" algn="l"/>
              </a:tabLst>
              <a:defRPr b="1">
                <a:solidFill>
                  <a:schemeClr val="accent2"/>
                </a:solidFill>
              </a:defRPr>
            </a:lvl2pPr>
            <a:lvl3pPr marL="928687" indent="-300037">
              <a:lnSpc>
                <a:spcPct val="110000"/>
              </a:lnSpc>
              <a:spcBef>
                <a:spcPts val="0"/>
              </a:spcBef>
              <a:buClrTx/>
              <a:buSzPct val="100000"/>
              <a:buFontTx/>
              <a:buChar char="•"/>
              <a:tabLst>
                <a:tab pos="355600" algn="l"/>
              </a:tabLst>
              <a:defRPr b="1">
                <a:solidFill>
                  <a:schemeClr val="accent2"/>
                </a:solidFill>
              </a:defRPr>
            </a:lvl3pPr>
            <a:lvl4pPr marL="1195387" indent="-300037">
              <a:lnSpc>
                <a:spcPct val="110000"/>
              </a:lnSpc>
              <a:spcBef>
                <a:spcPts val="0"/>
              </a:spcBef>
              <a:buClrTx/>
              <a:buSzPct val="100000"/>
              <a:buFontTx/>
              <a:buChar char="•"/>
              <a:tabLst>
                <a:tab pos="355600" algn="l"/>
              </a:tabLst>
              <a:defRPr b="1">
                <a:solidFill>
                  <a:schemeClr val="accent2"/>
                </a:solidFill>
              </a:defRPr>
            </a:lvl4pPr>
            <a:lvl5pPr marL="1472803" indent="-310753">
              <a:lnSpc>
                <a:spcPct val="110000"/>
              </a:lnSpc>
              <a:spcBef>
                <a:spcPts val="0"/>
              </a:spcBef>
              <a:buClrTx/>
              <a:buSzPct val="100000"/>
              <a:buFontTx/>
              <a:buChar char="•"/>
              <a:tabLst>
                <a:tab pos="355600" algn="l"/>
              </a:tabLst>
              <a:defRPr b="1">
                <a:solidFill>
                  <a:schemeClr val="accent2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" name="Textplatzhalter 6"/>
          <p:cNvSpPr>
            <a:spLocks noGrp="1"/>
          </p:cNvSpPr>
          <p:nvPr>
            <p:ph type="body" sz="quarter" idx="21"/>
          </p:nvPr>
        </p:nvSpPr>
        <p:spPr>
          <a:xfrm>
            <a:off x="407987" y="1406427"/>
            <a:ext cx="5616576" cy="2454375"/>
          </a:xfrm>
          <a:prstGeom prst="rect">
            <a:avLst/>
          </a:prstGeom>
        </p:spPr>
        <p:txBody>
          <a:bodyPr lIns="0" tIns="0" rIns="0" bIns="0"/>
          <a:lstStyle/>
          <a:p>
            <a:pPr marL="361950" indent="-361950">
              <a:lnSpc>
                <a:spcPct val="110000"/>
              </a:lnSpc>
              <a:spcBef>
                <a:spcPts val="1200"/>
              </a:spcBef>
              <a:buClrTx/>
              <a:buSzPct val="100000"/>
              <a:buChar char="•"/>
              <a:tabLst>
                <a:tab pos="355600" algn="l"/>
              </a:tabLst>
              <a:defRPr>
                <a:solidFill>
                  <a:srgbClr val="000000"/>
                </a:solidFill>
              </a:defRPr>
            </a:pPr>
            <a:endParaRPr/>
          </a:p>
        </p:txBody>
      </p:sp>
      <p:sp>
        <p:nvSpPr>
          <p:cNvPr id="28" name="Textplatzhalter 6"/>
          <p:cNvSpPr>
            <a:spLocks noGrp="1"/>
          </p:cNvSpPr>
          <p:nvPr>
            <p:ph type="body" sz="quarter" idx="22"/>
          </p:nvPr>
        </p:nvSpPr>
        <p:spPr>
          <a:xfrm>
            <a:off x="407987" y="3963532"/>
            <a:ext cx="5616576" cy="2454375"/>
          </a:xfrm>
          <a:prstGeom prst="rect">
            <a:avLst/>
          </a:prstGeom>
        </p:spPr>
        <p:txBody>
          <a:bodyPr lIns="0" tIns="0" rIns="0" bIns="0"/>
          <a:lstStyle/>
          <a:p>
            <a:pPr marL="361950" indent="-361950">
              <a:lnSpc>
                <a:spcPct val="110000"/>
              </a:lnSpc>
              <a:spcBef>
                <a:spcPts val="1200"/>
              </a:spcBef>
              <a:buClrTx/>
              <a:buSzPct val="100000"/>
              <a:buChar char="•"/>
              <a:tabLst>
                <a:tab pos="355600" algn="l"/>
              </a:tabLst>
              <a:defRPr>
                <a:solidFill>
                  <a:srgbClr val="000000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01886220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and 2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0848527" y="6580799"/>
            <a:ext cx="266974" cy="259223"/>
          </a:xfrm>
          <a:prstGeom prst="rect">
            <a:avLst/>
          </a:prstGeom>
        </p:spPr>
        <p:txBody>
          <a:bodyPr lIns="0" tIns="0" rIns="0" bIns="0" anchor="t">
            <a:spAutoFit/>
          </a:bodyPr>
          <a:lstStyle>
            <a:lvl1pPr algn="l" defTabSz="457200">
              <a:defRPr sz="180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0" name="Grafik 9" descr="Grafik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111" y="6614018"/>
            <a:ext cx="325554" cy="100640"/>
          </a:xfrm>
          <a:prstGeom prst="rect">
            <a:avLst/>
          </a:prstGeom>
          <a:ln w="12700">
            <a:miter lim="400000"/>
          </a:ln>
        </p:spPr>
      </p:pic>
      <p:sp>
        <p:nvSpPr>
          <p:cNvPr id="71" name="Title Text"/>
          <p:cNvSpPr txBox="1">
            <a:spLocks noGrp="1"/>
          </p:cNvSpPr>
          <p:nvPr>
            <p:ph type="title"/>
          </p:nvPr>
        </p:nvSpPr>
        <p:spPr>
          <a:xfrm>
            <a:off x="407987" y="349611"/>
            <a:ext cx="11376026" cy="451098"/>
          </a:xfrm>
          <a:prstGeom prst="rect">
            <a:avLst/>
          </a:prstGeom>
        </p:spPr>
        <p:txBody>
          <a:bodyPr lIns="0" tIns="0" rIns="0" bIns="0" anchor="t"/>
          <a:lstStyle>
            <a:lvl1pPr>
              <a:defRPr sz="3000" b="1">
                <a:solidFill>
                  <a:srgbClr val="009FDF"/>
                </a:solidFill>
                <a:latin typeface="+mj-lt"/>
                <a:ea typeface="+mj-ea"/>
                <a:cs typeface="+mj-cs"/>
                <a:sym typeface="Arial"/>
              </a:defRPr>
            </a:lvl1pPr>
          </a:lstStyle>
          <a:p>
            <a:r>
              <a:t>Title Text</a:t>
            </a:r>
          </a:p>
        </p:txBody>
      </p:sp>
      <p:sp>
        <p:nvSpPr>
          <p:cNvPr id="72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07987" y="1406427"/>
            <a:ext cx="5616576" cy="5010249"/>
          </a:xfrm>
          <a:prstGeom prst="rect">
            <a:avLst/>
          </a:prstGeom>
        </p:spPr>
        <p:txBody>
          <a:bodyPr lIns="0" tIns="0" rIns="0" bIns="0"/>
          <a:lstStyle>
            <a:lvl1pPr marL="361950" indent="-361950">
              <a:lnSpc>
                <a:spcPct val="110000"/>
              </a:lnSpc>
              <a:spcBef>
                <a:spcPts val="1200"/>
              </a:spcBef>
              <a:buClrTx/>
              <a:buSzPct val="100000"/>
              <a:buChar char="•"/>
              <a:tabLst>
                <a:tab pos="355600" algn="l"/>
              </a:tabLst>
              <a:defRPr>
                <a:solidFill>
                  <a:srgbClr val="000000"/>
                </a:solidFill>
              </a:defRPr>
            </a:lvl1pPr>
            <a:lvl2pPr marL="661987" indent="-300037">
              <a:lnSpc>
                <a:spcPct val="110000"/>
              </a:lnSpc>
              <a:spcBef>
                <a:spcPts val="1200"/>
              </a:spcBef>
              <a:buClrTx/>
              <a:buSzPct val="100000"/>
              <a:buChar char="•"/>
              <a:tabLst>
                <a:tab pos="355600" algn="l"/>
              </a:tabLst>
              <a:defRPr>
                <a:solidFill>
                  <a:srgbClr val="000000"/>
                </a:solidFill>
              </a:defRPr>
            </a:lvl2pPr>
            <a:lvl3pPr marL="928687" indent="-300037">
              <a:lnSpc>
                <a:spcPct val="110000"/>
              </a:lnSpc>
              <a:spcBef>
                <a:spcPts val="1200"/>
              </a:spcBef>
              <a:buClrTx/>
              <a:buSzPct val="100000"/>
              <a:buChar char="•"/>
              <a:tabLst>
                <a:tab pos="355600" algn="l"/>
              </a:tabLst>
              <a:defRPr>
                <a:solidFill>
                  <a:srgbClr val="000000"/>
                </a:solidFill>
              </a:defRPr>
            </a:lvl3pPr>
            <a:lvl4pPr marL="1195387" indent="-300037">
              <a:lnSpc>
                <a:spcPct val="110000"/>
              </a:lnSpc>
              <a:spcBef>
                <a:spcPts val="1200"/>
              </a:spcBef>
              <a:buClrTx/>
              <a:buSzPct val="100000"/>
              <a:buChar char="•"/>
              <a:tabLst>
                <a:tab pos="355600" algn="l"/>
              </a:tabLst>
              <a:defRPr>
                <a:solidFill>
                  <a:srgbClr val="000000"/>
                </a:solidFill>
              </a:defRPr>
            </a:lvl4pPr>
            <a:lvl5pPr marL="1472803" indent="-310753">
              <a:lnSpc>
                <a:spcPct val="110000"/>
              </a:lnSpc>
              <a:spcBef>
                <a:spcPts val="1200"/>
              </a:spcBef>
              <a:buClrTx/>
              <a:buSzPct val="100000"/>
              <a:buChar char="•"/>
              <a:tabLst>
                <a:tab pos="355600" algn="l"/>
              </a:tabLst>
              <a:defRPr>
                <a:solidFill>
                  <a:srgbClr val="000000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3" name="Textplatzhalter 7"/>
          <p:cNvSpPr>
            <a:spLocks noGrp="1"/>
          </p:cNvSpPr>
          <p:nvPr>
            <p:ph type="body" sz="quarter" idx="21"/>
          </p:nvPr>
        </p:nvSpPr>
        <p:spPr>
          <a:xfrm>
            <a:off x="407987" y="817500"/>
            <a:ext cx="11376026" cy="379253"/>
          </a:xfrm>
          <a:prstGeom prst="rect">
            <a:avLst/>
          </a:prstGeom>
        </p:spPr>
        <p:txBody>
          <a:bodyPr lIns="0" tIns="0" rIns="0" bIns="0"/>
          <a:lstStyle/>
          <a:p>
            <a:pPr marL="0" indent="0">
              <a:lnSpc>
                <a:spcPct val="110000"/>
              </a:lnSpc>
              <a:spcBef>
                <a:spcPts val="0"/>
              </a:spcBef>
              <a:buClrTx/>
              <a:buSzTx/>
              <a:buFontTx/>
              <a:buNone/>
              <a:tabLst>
                <a:tab pos="355600" algn="l"/>
              </a:tabLst>
              <a:defRPr b="1">
                <a:solidFill>
                  <a:srgbClr val="F18F1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081333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3" hidden="1"/>
          <p:cNvSpPr/>
          <p:nvPr/>
        </p:nvSpPr>
        <p:spPr>
          <a:xfrm>
            <a:off x="403200" y="6580800"/>
            <a:ext cx="435960" cy="186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457200">
              <a:lnSpc>
                <a:spcPct val="100000"/>
              </a:lnSpc>
            </a:pPr>
            <a:r>
              <a:rPr lang="de-DE" sz="1000" b="1" u="none" strike="noStrike">
                <a:solidFill>
                  <a:schemeClr val="accent1"/>
                </a:solidFill>
                <a:effectLst/>
                <a:uFillTx/>
                <a:latin typeface="Arial"/>
              </a:rPr>
              <a:t>DESY</a:t>
            </a:r>
            <a:r>
              <a:rPr lang="de-DE" sz="1000" b="1" u="none" strike="noStrike">
                <a:solidFill>
                  <a:schemeClr val="accent2"/>
                </a:solidFill>
                <a:effectLst/>
                <a:uFillTx/>
                <a:latin typeface="Arial"/>
              </a:rPr>
              <a:t>.</a:t>
            </a:r>
            <a:endParaRPr lang="de-DE" sz="10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3" name="Textfeld 13" hidden="1"/>
          <p:cNvSpPr/>
          <p:nvPr/>
        </p:nvSpPr>
        <p:spPr>
          <a:xfrm>
            <a:off x="10848600" y="6580800"/>
            <a:ext cx="935280" cy="186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algn="r" defTabSz="457200">
              <a:lnSpc>
                <a:spcPct val="100000"/>
              </a:lnSpc>
            </a:pPr>
            <a:r>
              <a:rPr lang="en-US" sz="1000" b="1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Page </a:t>
            </a:r>
            <a:fld id="{651C4422-8D06-42B2-9B9A-BA3A97AD9C92}" type="slidenum">
              <a:rPr lang="en-US" sz="1000" b="1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‹#›</a:t>
            </a:fld>
            <a:endParaRPr lang="de-DE" sz="1000" b="0" u="none" strike="noStrike">
              <a:solidFill>
                <a:srgbClr val="000000"/>
              </a:solidFill>
              <a:effectLst/>
              <a:uFillTx/>
              <a:latin typeface="Calibri"/>
            </a:endParaRPr>
          </a:p>
        </p:txBody>
      </p:sp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07880" y="349560"/>
            <a:ext cx="11375640" cy="1854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defTabSz="914400">
              <a:lnSpc>
                <a:spcPct val="100000"/>
              </a:lnSpc>
              <a:buNone/>
              <a:defRPr lang="en-US" sz="6000" b="1" u="none" strike="noStrike">
                <a:solidFill>
                  <a:schemeClr val="accent1"/>
                </a:solidFill>
                <a:effectLst/>
                <a:uFillTx/>
                <a:latin typeface="Arial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lang="en-US" sz="6000" b="1" u="none" strike="noStrike">
                <a:solidFill>
                  <a:schemeClr val="accent1"/>
                </a:solidFill>
                <a:effectLst/>
                <a:uFillTx/>
                <a:latin typeface="Arial"/>
              </a:rPr>
              <a:t>Click to edit Master title style</a:t>
            </a: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14360" y="4096800"/>
            <a:ext cx="11369160" cy="699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defTabSz="914400">
              <a:lnSpc>
                <a:spcPct val="110000"/>
              </a:lnSpc>
              <a:buNone/>
              <a:tabLst>
                <a:tab pos="0" algn="l"/>
              </a:tabLst>
              <a:def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defRPr>
            </a:lvl1pPr>
          </a:lstStyle>
          <a:p>
            <a:pPr indent="0" defTabSz="914400">
              <a:lnSpc>
                <a:spcPct val="110000"/>
              </a:lnSpc>
              <a:buNone/>
              <a:tabLst>
                <a:tab pos="0" algn="l"/>
              </a:tabLst>
            </a:pPr>
            <a:r>
              <a:rPr lang="en-US" sz="1800" b="0" u="none" strike="noStrike">
                <a:solidFill>
                  <a:schemeClr val="dk1"/>
                </a:solidFill>
                <a:effectLst/>
                <a:uFillTx/>
                <a:latin typeface="Arial"/>
              </a:rPr>
              <a:t>Click to edit Master text styles</a:t>
            </a:r>
          </a:p>
        </p:txBody>
      </p:sp>
      <p:pic>
        <p:nvPicPr>
          <p:cNvPr id="6" name="Grafik 7" descr="Logo Helmholtz"/>
          <p:cNvPicPr/>
          <p:nvPr/>
        </p:nvPicPr>
        <p:blipFill>
          <a:blip r:embed="rId2"/>
          <a:stretch/>
        </p:blipFill>
        <p:spPr>
          <a:xfrm>
            <a:off x="395280" y="6258600"/>
            <a:ext cx="1188000" cy="161280"/>
          </a:xfrm>
          <a:prstGeom prst="rect">
            <a:avLst/>
          </a:prstGeom>
          <a:noFill/>
          <a:ln w="0">
            <a:noFill/>
          </a:ln>
        </p:spPr>
      </p:pic>
    </p:spTree>
    <p:extLst>
      <p:ext uri="{BB962C8B-B14F-4D97-AF65-F5344CB8AC3E}">
        <p14:creationId xmlns:p14="http://schemas.microsoft.com/office/powerpoint/2010/main" val="26821566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isch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2933">
                <a:solidFill>
                  <a:srgbClr val="002864"/>
                </a:solidFill>
              </a:defRPr>
            </a:lvl1pPr>
          </a:lstStyle>
          <a:p>
            <a:r>
              <a:rPr lang="de-DE" dirty="0"/>
              <a:t>Folientitel, insgesamt zweizeilig</a:t>
            </a:r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4"/>
          </p:nvPr>
        </p:nvSpPr>
        <p:spPr>
          <a:xfrm>
            <a:off x="478367" y="921600"/>
            <a:ext cx="11232000" cy="355200"/>
          </a:xfrm>
        </p:spPr>
        <p:txBody>
          <a:bodyPr/>
          <a:lstStyle>
            <a:lvl1pPr marL="0" indent="0">
              <a:buNone/>
              <a:defRPr sz="3200">
                <a:solidFill>
                  <a:srgbClr val="002864"/>
                </a:solidFill>
              </a:defRPr>
            </a:lvl1pPr>
          </a:lstStyle>
          <a:p>
            <a:pPr lvl="0"/>
            <a:endParaRPr lang="de-DE" dirty="0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16"/>
          </p:nvPr>
        </p:nvSpPr>
        <p:spPr>
          <a:xfrm>
            <a:off x="480002" y="1748367"/>
            <a:ext cx="5472065" cy="4563533"/>
          </a:xfrm>
        </p:spPr>
        <p:txBody>
          <a:bodyPr/>
          <a:lstStyle>
            <a:lvl1pPr>
              <a:buClr>
                <a:srgbClr val="002864"/>
              </a:buClr>
              <a:defRPr/>
            </a:lvl1pPr>
            <a:lvl2pPr>
              <a:buClr>
                <a:srgbClr val="002864"/>
              </a:buClr>
              <a:defRPr/>
            </a:lvl2pPr>
            <a:lvl3pPr>
              <a:buClr>
                <a:srgbClr val="002864"/>
              </a:buClr>
              <a:defRPr/>
            </a:lvl3pPr>
            <a:lvl4pPr>
              <a:buClr>
                <a:srgbClr val="002864"/>
              </a:buClr>
              <a:defRPr/>
            </a:lvl4pPr>
            <a:lvl5pPr>
              <a:buClr>
                <a:srgbClr val="002864"/>
              </a:buClr>
              <a:defRPr/>
            </a:lvl5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8114256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12">
          <p15:clr>
            <a:srgbClr val="FBAE40"/>
          </p15:clr>
        </p15:guide>
        <p15:guide id="2" pos="2945">
          <p15:clr>
            <a:srgbClr val="FBAE40"/>
          </p15:clr>
        </p15:guide>
        <p15:guide id="3" orient="horz" pos="312">
          <p15:clr>
            <a:srgbClr val="FBAE40"/>
          </p15:clr>
        </p15:guide>
        <p15:guide id="4" orient="horz" pos="539">
          <p15:clr>
            <a:srgbClr val="FBAE40"/>
          </p15:clr>
        </p15:guide>
        <p15:guide id="5" orient="horz" pos="823">
          <p15:clr>
            <a:srgbClr val="FBAE40"/>
          </p15:clr>
        </p15:guide>
        <p15:guide id="6" orient="horz" pos="2982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07988" y="349611"/>
            <a:ext cx="11376024" cy="451098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987" y="1406427"/>
            <a:ext cx="11376025" cy="5010249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A2648930-2178-4877-B88B-682D2D03C299}"/>
              </a:ext>
            </a:extLst>
          </p:cNvPr>
          <p:cNvSpPr txBox="1"/>
          <p:nvPr userDrawn="1"/>
        </p:nvSpPr>
        <p:spPr>
          <a:xfrm>
            <a:off x="403112" y="6580800"/>
            <a:ext cx="436304" cy="18684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/>
            <a:r>
              <a:rPr lang="de-DE" b="1">
                <a:solidFill>
                  <a:schemeClr val="accent1"/>
                </a:solidFill>
              </a:rPr>
              <a:t>DESY</a:t>
            </a:r>
            <a:r>
              <a:rPr lang="de-DE" b="1">
                <a:solidFill>
                  <a:schemeClr val="accent2"/>
                </a:solidFill>
              </a:rPr>
              <a:t>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9416" y="6580800"/>
            <a:ext cx="9901099" cy="18684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/>
              <a:t>| IceCube-Gen2 | Marek Kowalski</a:t>
            </a:r>
          </a:p>
        </p:txBody>
      </p:sp>
      <p:sp>
        <p:nvSpPr>
          <p:cNvPr id="14" name="Textfeld 13"/>
          <p:cNvSpPr txBox="1"/>
          <p:nvPr userDrawn="1"/>
        </p:nvSpPr>
        <p:spPr>
          <a:xfrm>
            <a:off x="10848528" y="6580800"/>
            <a:ext cx="935485" cy="186841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lang="en-US" sz="1000" b="1" noProof="0"/>
              <a:t>Page </a:t>
            </a:r>
            <a:fld id="{0427E4B2-AC28-443E-BE04-5CD55098A90B}" type="slidenum">
              <a:rPr lang="en-US" sz="1000" b="1" noProof="0" smtClean="0"/>
              <a:pPr algn="r"/>
              <a:t>‹#›</a:t>
            </a:fld>
            <a:endParaRPr lang="en-US" sz="1000" b="1" noProof="0"/>
          </a:p>
        </p:txBody>
      </p:sp>
    </p:spTree>
    <p:extLst>
      <p:ext uri="{BB962C8B-B14F-4D97-AF65-F5344CB8AC3E}">
        <p14:creationId xmlns:p14="http://schemas.microsoft.com/office/powerpoint/2010/main" val="284529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1" r:id="rId2"/>
    <p:sldLayoutId id="2147483672" r:id="rId3"/>
    <p:sldLayoutId id="2147483680" r:id="rId4"/>
    <p:sldLayoutId id="2147483662" r:id="rId5"/>
    <p:sldLayoutId id="2147483668" r:id="rId6"/>
    <p:sldLayoutId id="2147483673" r:id="rId7"/>
    <p:sldLayoutId id="2147483670" r:id="rId8"/>
    <p:sldLayoutId id="2147483678" r:id="rId9"/>
    <p:sldLayoutId id="2147483674" r:id="rId10"/>
    <p:sldLayoutId id="2147483679" r:id="rId11"/>
    <p:sldLayoutId id="2147483675" r:id="rId12"/>
    <p:sldLayoutId id="2147483669" r:id="rId13"/>
    <p:sldLayoutId id="2147483676" r:id="rId14"/>
    <p:sldLayoutId id="2147483677" r:id="rId15"/>
    <p:sldLayoutId id="2147483666" r:id="rId16"/>
    <p:sldLayoutId id="2147483667" r:id="rId17"/>
    <p:sldLayoutId id="2147483681" r:id="rId18"/>
    <p:sldLayoutId id="2147483682" r:id="rId19"/>
    <p:sldLayoutId id="2147483683" r:id="rId20"/>
    <p:sldLayoutId id="2147483685" r:id="rId21"/>
    <p:sldLayoutId id="2147483686" r:id="rId2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0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61950" indent="-361950" algn="l" defTabSz="914400" rtl="0" eaLnBrk="1" latinLnBrk="0" hangingPunct="1">
        <a:lnSpc>
          <a:spcPct val="110000"/>
        </a:lnSpc>
        <a:spcBef>
          <a:spcPts val="0"/>
        </a:spcBef>
        <a:spcAft>
          <a:spcPts val="1200"/>
        </a:spcAft>
        <a:buFont typeface="Arial" panose="020B0604020202020204" pitchFamily="34" charset="0"/>
        <a:buChar char="•"/>
        <a:tabLst>
          <a:tab pos="361950" algn="l"/>
        </a:tabLst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2865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9535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6205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438275" indent="-276225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913" userDrawn="1">
          <p15:clr>
            <a:srgbClr val="F26B43"/>
          </p15:clr>
        </p15:guide>
        <p15:guide id="2" pos="3885" userDrawn="1">
          <p15:clr>
            <a:srgbClr val="F26B43"/>
          </p15:clr>
        </p15:guide>
        <p15:guide id="3" pos="3795" userDrawn="1">
          <p15:clr>
            <a:srgbClr val="F26B43"/>
          </p15:clr>
        </p15:guide>
        <p15:guide id="4" pos="7423" userDrawn="1">
          <p15:clr>
            <a:srgbClr val="F26B43"/>
          </p15:clr>
        </p15:guide>
        <p15:guide id="5" pos="257" userDrawn="1">
          <p15:clr>
            <a:srgbClr val="F26B43"/>
          </p15:clr>
        </p15:guide>
        <p15:guide id="6" orient="horz" pos="4042" userDrawn="1">
          <p15:clr>
            <a:srgbClr val="F26B43"/>
          </p15:clr>
        </p15:guide>
        <p15:guide id="7" orient="horz" pos="2432" userDrawn="1">
          <p15:clr>
            <a:srgbClr val="F26B43"/>
          </p15:clr>
        </p15:guide>
        <p15:guide id="8" orient="horz" pos="2523" userDrawn="1">
          <p15:clr>
            <a:srgbClr val="F26B43"/>
          </p15:clr>
        </p15:guide>
        <p15:guide id="9" pos="2593" userDrawn="1">
          <p15:clr>
            <a:srgbClr val="F26B43"/>
          </p15:clr>
        </p15:guide>
        <p15:guide id="10" pos="2683" userDrawn="1">
          <p15:clr>
            <a:srgbClr val="F26B43"/>
          </p15:clr>
        </p15:guide>
        <p15:guide id="11" pos="4997" userDrawn="1">
          <p15:clr>
            <a:srgbClr val="F26B43"/>
          </p15:clr>
        </p15:guide>
        <p15:guide id="12" pos="508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um.de/en/news-and-events/all-news/press-releases/details/erstes-neutrino-bild-einer-aktiven-galaxie" TargetMode="External"/><Relationship Id="rId3" Type="http://schemas.openxmlformats.org/officeDocument/2006/relationships/image" Target="../media/image10.jpeg"/><Relationship Id="rId7" Type="http://schemas.openxmlformats.org/officeDocument/2006/relationships/hyperlink" Target="http://www.desy.de/news/news_search/index_eng.html?openDirectAnchor=1431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3.png"/><Relationship Id="rId5" Type="http://schemas.openxmlformats.org/officeDocument/2006/relationships/image" Target="../media/image12.tif"/><Relationship Id="rId4" Type="http://schemas.openxmlformats.org/officeDocument/2006/relationships/image" Target="../media/image11.png"/><Relationship Id="rId9" Type="http://schemas.openxmlformats.org/officeDocument/2006/relationships/hyperlink" Target="http://www.tu-dortmund.de/nachrichtendetail/icecube-entdeckt-neutrinos-aus-der-milchstrasse-32775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5.png"/><Relationship Id="rId5" Type="http://schemas.openxmlformats.org/officeDocument/2006/relationships/hyperlink" Target="https://icecube-gen2.wisc.edu/science/publications/TDR/" TargetMode="Externa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icecube-gen2.wisc.edu/science/publications/TDR/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hyperlink" Target="https://icecube-gen2.wisc.edu/science/publications/TDR/" TargetMode="Externa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1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6.xml"/><Relationship Id="rId6" Type="http://schemas.openxmlformats.org/officeDocument/2006/relationships/hyperlink" Target="https://inspirehep.net/literature/1838099" TargetMode="External"/><Relationship Id="rId5" Type="http://schemas.openxmlformats.org/officeDocument/2006/relationships/hyperlink" Target="https://inspirehep.net/literature/1375006" TargetMode="External"/><Relationship Id="rId4" Type="http://schemas.openxmlformats.org/officeDocument/2006/relationships/hyperlink" Target="https://inspirehep.net/literature/2065305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icecube-gen2.wisc.edu/science/publications/tdr/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15.png"/><Relationship Id="rId7" Type="http://schemas.openxmlformats.org/officeDocument/2006/relationships/image" Target="../media/image5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3.png"/><Relationship Id="rId4" Type="http://schemas.openxmlformats.org/officeDocument/2006/relationships/hyperlink" Target="https://icecube-gen2.wisc.edu/science/publications/td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cl_crop.jpg" descr="icl_crop.jpg">
            <a:extLst>
              <a:ext uri="{FF2B5EF4-FFF2-40B4-BE49-F238E27FC236}">
                <a16:creationId xmlns:a16="http://schemas.microsoft.com/office/drawing/2014/main" id="{7B1D0075-47AF-0126-D39C-9C49240431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19" b="619"/>
          <a:stretch>
            <a:fillRect/>
          </a:stretch>
        </p:blipFill>
        <p:spPr>
          <a:xfrm>
            <a:off x="-914400" y="-48864"/>
            <a:ext cx="15558743" cy="6923642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000" dirty="0">
                <a:solidFill>
                  <a:schemeClr val="bg1"/>
                </a:solidFill>
              </a:rPr>
              <a:t>The IceCube-Gen2 Project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57200" y="1219200"/>
            <a:ext cx="11376025" cy="1525787"/>
          </a:xfrm>
        </p:spPr>
        <p:txBody>
          <a:bodyPr/>
          <a:lstStyle/>
          <a:p>
            <a:r>
              <a:rPr lang="en-US" sz="2400" dirty="0" err="1">
                <a:solidFill>
                  <a:schemeClr val="bg1"/>
                </a:solidFill>
              </a:rPr>
              <a:t>IceCube</a:t>
            </a:r>
            <a:r>
              <a:rPr lang="en-US" sz="2400" dirty="0">
                <a:solidFill>
                  <a:schemeClr val="bg1"/>
                </a:solidFill>
              </a:rPr>
              <a:t> 15 year symposium</a:t>
            </a:r>
          </a:p>
          <a:p>
            <a:r>
              <a:rPr lang="en-US" sz="2400" dirty="0">
                <a:solidFill>
                  <a:schemeClr val="bg1"/>
                </a:solidFill>
              </a:rPr>
              <a:t>Chiba, 9.9.2026</a:t>
            </a:r>
          </a:p>
          <a:p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492407" y="2901711"/>
            <a:ext cx="11369549" cy="700373"/>
          </a:xfrm>
        </p:spPr>
        <p:txBody>
          <a:bodyPr/>
          <a:lstStyle/>
          <a:p>
            <a:endParaRPr lang="en-US" sz="2200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chemeClr val="bg1"/>
              </a:solidFill>
            </a:endParaRPr>
          </a:p>
          <a:p>
            <a:r>
              <a:rPr lang="en-US" sz="2200" dirty="0">
                <a:solidFill>
                  <a:schemeClr val="bg1"/>
                </a:solidFill>
              </a:rPr>
              <a:t>Marek Kowalski</a:t>
            </a:r>
          </a:p>
          <a:p>
            <a:r>
              <a:rPr lang="en-US" sz="2200" dirty="0">
                <a:solidFill>
                  <a:schemeClr val="bg1"/>
                </a:solidFill>
              </a:rPr>
              <a:t>DESY &amp; Humboldt-University of Berlin </a:t>
            </a:r>
          </a:p>
        </p:txBody>
      </p:sp>
      <p:pic>
        <p:nvPicPr>
          <p:cNvPr id="6" name="Picture 5" descr="IceCube-Gen2-Logo">
            <a:extLst>
              <a:ext uri="{FF2B5EF4-FFF2-40B4-BE49-F238E27FC236}">
                <a16:creationId xmlns:a16="http://schemas.microsoft.com/office/drawing/2014/main" id="{D0639831-DEE6-487B-3D13-B742DA386C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400" y="5350307"/>
            <a:ext cx="4498298" cy="1196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234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25544-1099-E214-8FFA-FFC1499C0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 energy neutrino astronomy in a nutshell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14E6C5-86B3-8817-F6B5-30FB44C565A9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7D0FB3-4A7E-0914-2F05-27AF6BA3FF9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1454CBA-E940-54B6-E7BF-F1E5815A6C4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1DC974-FCFD-FB98-FD20-6EC8EA0902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014" y="1196753"/>
            <a:ext cx="9480777" cy="50857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2FAC2C8-81FD-D53C-BFF6-F376C6E008D5}"/>
              </a:ext>
            </a:extLst>
          </p:cNvPr>
          <p:cNvSpPr txBox="1"/>
          <p:nvPr/>
        </p:nvSpPr>
        <p:spPr>
          <a:xfrm>
            <a:off x="2333285" y="6335971"/>
            <a:ext cx="7525430" cy="40011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Universe is opaque to photons for ¼ of the spectrum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EE88542-F344-FCB7-32A8-B3BB6F00D9F4}"/>
              </a:ext>
            </a:extLst>
          </p:cNvPr>
          <p:cNvSpPr txBox="1"/>
          <p:nvPr/>
        </p:nvSpPr>
        <p:spPr>
          <a:xfrm>
            <a:off x="7838901" y="901547"/>
            <a:ext cx="6101542" cy="33855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n-US" sz="1600" i="1" dirty="0" err="1"/>
              <a:t>Bartos</a:t>
            </a:r>
            <a:r>
              <a:rPr lang="en-US" sz="1600" i="1" dirty="0"/>
              <a:t> &amp; Kowalski, IOP 2018 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E1BCFC0-2230-FF87-338B-4408A7F0E1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5705" y="2505395"/>
            <a:ext cx="2171700" cy="838200"/>
          </a:xfrm>
          <a:prstGeom prst="rect">
            <a:avLst/>
          </a:prstGeom>
        </p:spPr>
      </p:pic>
      <p:grpSp>
        <p:nvGrpSpPr>
          <p:cNvPr id="10" name="Group">
            <a:extLst>
              <a:ext uri="{FF2B5EF4-FFF2-40B4-BE49-F238E27FC236}">
                <a16:creationId xmlns:a16="http://schemas.microsoft.com/office/drawing/2014/main" id="{F847DC86-140C-1E06-F6DB-6EE6FF8B3918}"/>
              </a:ext>
            </a:extLst>
          </p:cNvPr>
          <p:cNvGrpSpPr/>
          <p:nvPr/>
        </p:nvGrpSpPr>
        <p:grpSpPr>
          <a:xfrm>
            <a:off x="8254051" y="2349613"/>
            <a:ext cx="1642427" cy="1921674"/>
            <a:chOff x="4726" y="0"/>
            <a:chExt cx="1642425" cy="1921673"/>
          </a:xfrm>
        </p:grpSpPr>
        <p:sp>
          <p:nvSpPr>
            <p:cNvPr id="11" name="Line">
              <a:extLst>
                <a:ext uri="{FF2B5EF4-FFF2-40B4-BE49-F238E27FC236}">
                  <a16:creationId xmlns:a16="http://schemas.microsoft.com/office/drawing/2014/main" id="{44B4B3FC-465B-DCDF-96B8-231115214385}"/>
                </a:ext>
              </a:extLst>
            </p:cNvPr>
            <p:cNvSpPr/>
            <p:nvPr/>
          </p:nvSpPr>
          <p:spPr>
            <a:xfrm rot="7815508">
              <a:off x="389306" y="298350"/>
              <a:ext cx="203201" cy="850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9878" h="21600" extrusionOk="0">
                  <a:moveTo>
                    <a:pt x="4235" y="21600"/>
                  </a:moveTo>
                  <a:cubicBezTo>
                    <a:pt x="4235" y="21600"/>
                    <a:pt x="14938" y="19902"/>
                    <a:pt x="4517" y="17051"/>
                  </a:cubicBezTo>
                  <a:cubicBezTo>
                    <a:pt x="-5904" y="14200"/>
                    <a:pt x="4970" y="11856"/>
                    <a:pt x="4970" y="11856"/>
                  </a:cubicBezTo>
                  <a:cubicBezTo>
                    <a:pt x="4970" y="11856"/>
                    <a:pt x="15696" y="9610"/>
                    <a:pt x="5436" y="6262"/>
                  </a:cubicBezTo>
                  <a:cubicBezTo>
                    <a:pt x="-4824" y="2915"/>
                    <a:pt x="9352" y="0"/>
                    <a:pt x="9352" y="0"/>
                  </a:cubicBezTo>
                </a:path>
              </a:pathLst>
            </a:custGeom>
            <a:noFill/>
            <a:ln w="38100" cap="flat">
              <a:solidFill>
                <a:schemeClr val="accent1">
                  <a:satOff val="-22299"/>
                  <a:lumOff val="28137"/>
                </a:schemeClr>
              </a:solidFill>
              <a:prstDash val="solid"/>
              <a:miter lim="400000"/>
              <a:tailEnd type="stealth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buClr>
                  <a:srgbClr val="000000"/>
                </a:buClr>
                <a:defRPr sz="5800"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2" name="γTeV">
              <a:extLst>
                <a:ext uri="{FF2B5EF4-FFF2-40B4-BE49-F238E27FC236}">
                  <a16:creationId xmlns:a16="http://schemas.microsoft.com/office/drawing/2014/main" id="{0248FFD9-A9A8-AD09-FB54-DFAC3946168C}"/>
                </a:ext>
              </a:extLst>
            </p:cNvPr>
            <p:cNvSpPr txBox="1"/>
            <p:nvPr/>
          </p:nvSpPr>
          <p:spPr>
            <a:xfrm>
              <a:off x="310405" y="0"/>
              <a:ext cx="245260" cy="5693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38100" tIns="38100" rIns="38100" bIns="38100" numCol="1" anchor="t">
              <a:spAutoFit/>
            </a:bodyPr>
            <a:lstStyle/>
            <a:p>
              <a:pPr defTabSz="1295400">
                <a:buClr>
                  <a:srgbClr val="000000"/>
                </a:buClr>
                <a:defRPr sz="3200">
                  <a:solidFill>
                    <a:schemeClr val="accent1">
                      <a:satOff val="-22299"/>
                      <a:lumOff val="28137"/>
                    </a:schemeClr>
                  </a:solidFill>
                  <a:uFill>
                    <a:solidFill>
                      <a:srgbClr val="0061FF"/>
                    </a:solidFill>
                  </a:uFill>
                  <a:latin typeface="Symbol"/>
                  <a:ea typeface="Symbol"/>
                  <a:cs typeface="Symbol"/>
                  <a:sym typeface="Symbol"/>
                </a:defRPr>
              </a:pPr>
              <a:r>
                <a:rPr dirty="0"/>
                <a:t>g</a:t>
              </a:r>
              <a:endParaRPr sz="2200" baseline="-5999" dirty="0"/>
            </a:p>
          </p:txBody>
        </p:sp>
        <p:sp>
          <p:nvSpPr>
            <p:cNvPr id="13" name="Line">
              <a:extLst>
                <a:ext uri="{FF2B5EF4-FFF2-40B4-BE49-F238E27FC236}">
                  <a16:creationId xmlns:a16="http://schemas.microsoft.com/office/drawing/2014/main" id="{294EF9A1-F6EF-D3D1-5966-20BA86C519F0}"/>
                </a:ext>
              </a:extLst>
            </p:cNvPr>
            <p:cNvSpPr/>
            <p:nvPr/>
          </p:nvSpPr>
          <p:spPr>
            <a:xfrm rot="3967938">
              <a:off x="328576" y="916339"/>
              <a:ext cx="203201" cy="8509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9878" h="21600" extrusionOk="0">
                  <a:moveTo>
                    <a:pt x="4235" y="21600"/>
                  </a:moveTo>
                  <a:cubicBezTo>
                    <a:pt x="4235" y="21600"/>
                    <a:pt x="14938" y="19902"/>
                    <a:pt x="4517" y="17051"/>
                  </a:cubicBezTo>
                  <a:cubicBezTo>
                    <a:pt x="-5904" y="14200"/>
                    <a:pt x="4970" y="11856"/>
                    <a:pt x="4970" y="11856"/>
                  </a:cubicBezTo>
                  <a:cubicBezTo>
                    <a:pt x="4970" y="11856"/>
                    <a:pt x="15696" y="9610"/>
                    <a:pt x="5436" y="6262"/>
                  </a:cubicBezTo>
                  <a:cubicBezTo>
                    <a:pt x="-4824" y="2915"/>
                    <a:pt x="9352" y="0"/>
                    <a:pt x="9352" y="0"/>
                  </a:cubicBezTo>
                </a:path>
              </a:pathLst>
            </a:custGeom>
            <a:noFill/>
            <a:ln w="38100" cap="flat">
              <a:solidFill>
                <a:schemeClr val="accent1">
                  <a:satOff val="-22299"/>
                  <a:lumOff val="28137"/>
                </a:schemeClr>
              </a:solidFill>
              <a:prstDash val="solid"/>
              <a:miter lim="400000"/>
              <a:tailEnd type="stealth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algn="ctr" defTabSz="825500">
                <a:buClr>
                  <a:srgbClr val="000000"/>
                </a:buClr>
                <a:defRPr sz="5800"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4" name="Line">
              <a:extLst>
                <a:ext uri="{FF2B5EF4-FFF2-40B4-BE49-F238E27FC236}">
                  <a16:creationId xmlns:a16="http://schemas.microsoft.com/office/drawing/2014/main" id="{5E64EC65-15D9-75AF-0F2C-A3FE3CD31F4E}"/>
                </a:ext>
              </a:extLst>
            </p:cNvPr>
            <p:cNvSpPr/>
            <p:nvPr/>
          </p:nvSpPr>
          <p:spPr>
            <a:xfrm flipH="1" flipV="1">
              <a:off x="843532" y="1114321"/>
              <a:ext cx="769776" cy="405155"/>
            </a:xfrm>
            <a:prstGeom prst="line">
              <a:avLst/>
            </a:prstGeom>
            <a:noFill/>
            <a:ln w="38100" cap="flat">
              <a:solidFill>
                <a:schemeClr val="accent2">
                  <a:lumOff val="23333"/>
                </a:schemeClr>
              </a:solidFill>
              <a:prstDash val="solid"/>
              <a:miter lim="400000"/>
              <a:headEnd type="stealth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457200">
                <a:defRPr sz="1200">
                  <a:latin typeface="+mn-lt"/>
                  <a:ea typeface="+mn-ea"/>
                  <a:cs typeface="+mn-cs"/>
                  <a:sym typeface="Helvetica"/>
                </a:defRPr>
              </a:pPr>
              <a:endParaRPr dirty="0"/>
            </a:p>
          </p:txBody>
        </p:sp>
        <p:sp>
          <p:nvSpPr>
            <p:cNvPr id="15" name="e+">
              <a:extLst>
                <a:ext uri="{FF2B5EF4-FFF2-40B4-BE49-F238E27FC236}">
                  <a16:creationId xmlns:a16="http://schemas.microsoft.com/office/drawing/2014/main" id="{97487D92-BCD9-E09C-29E8-E7C00483B869}"/>
                </a:ext>
              </a:extLst>
            </p:cNvPr>
            <p:cNvSpPr txBox="1"/>
            <p:nvPr/>
          </p:nvSpPr>
          <p:spPr>
            <a:xfrm>
              <a:off x="1161276" y="1371036"/>
              <a:ext cx="377081" cy="42183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38100" tIns="38100" rIns="38100" bIns="38100" numCol="1" anchor="t">
              <a:spAutoFit/>
            </a:bodyPr>
            <a:lstStyle/>
            <a:p>
              <a:pPr defTabSz="1295400">
                <a:buClr>
                  <a:srgbClr val="000000"/>
                </a:buClr>
                <a:defRPr>
                  <a:solidFill>
                    <a:schemeClr val="accent2">
                      <a:lumOff val="11666"/>
                    </a:schemeClr>
                  </a:solidFill>
                  <a:uFill>
                    <a:solidFill>
                      <a:srgbClr val="669C35"/>
                    </a:solidFill>
                  </a:uFill>
                </a:defRPr>
              </a:pPr>
              <a:r>
                <a:t>e</a:t>
              </a:r>
              <a:r>
                <a:rPr baseline="31999"/>
                <a:t>+</a:t>
              </a:r>
            </a:p>
          </p:txBody>
        </p:sp>
        <p:sp>
          <p:nvSpPr>
            <p:cNvPr id="16" name="γIR">
              <a:extLst>
                <a:ext uri="{FF2B5EF4-FFF2-40B4-BE49-F238E27FC236}">
                  <a16:creationId xmlns:a16="http://schemas.microsoft.com/office/drawing/2014/main" id="{68A85994-D18C-C85C-9275-DE7185A033E4}"/>
                </a:ext>
              </a:extLst>
            </p:cNvPr>
            <p:cNvSpPr txBox="1"/>
            <p:nvPr/>
          </p:nvSpPr>
          <p:spPr>
            <a:xfrm>
              <a:off x="247790" y="1352286"/>
              <a:ext cx="245260" cy="5693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38100" tIns="38100" rIns="38100" bIns="38100" numCol="1" anchor="t">
              <a:spAutoFit/>
            </a:bodyPr>
            <a:lstStyle/>
            <a:p>
              <a:pPr defTabSz="1295400">
                <a:buClr>
                  <a:srgbClr val="000000"/>
                </a:buClr>
                <a:defRPr sz="3200">
                  <a:solidFill>
                    <a:schemeClr val="accent1">
                      <a:satOff val="-22299"/>
                      <a:lumOff val="28137"/>
                    </a:schemeClr>
                  </a:solidFill>
                  <a:uFill>
                    <a:solidFill>
                      <a:srgbClr val="0061FF"/>
                    </a:solidFill>
                  </a:uFill>
                  <a:latin typeface="Symbol"/>
                  <a:ea typeface="Symbol"/>
                  <a:cs typeface="Symbol"/>
                  <a:sym typeface="Symbol"/>
                </a:defRPr>
              </a:pPr>
              <a:r>
                <a:rPr dirty="0"/>
                <a:t>g</a:t>
              </a:r>
              <a:endParaRPr baseline="-5999" dirty="0"/>
            </a:p>
          </p:txBody>
        </p:sp>
        <p:sp>
          <p:nvSpPr>
            <p:cNvPr id="17" name="Line">
              <a:extLst>
                <a:ext uri="{FF2B5EF4-FFF2-40B4-BE49-F238E27FC236}">
                  <a16:creationId xmlns:a16="http://schemas.microsoft.com/office/drawing/2014/main" id="{1BBA1DDD-D882-9684-41B0-E9912A836D57}"/>
                </a:ext>
              </a:extLst>
            </p:cNvPr>
            <p:cNvSpPr/>
            <p:nvPr/>
          </p:nvSpPr>
          <p:spPr>
            <a:xfrm flipH="1">
              <a:off x="878157" y="596707"/>
              <a:ext cx="768994" cy="453364"/>
            </a:xfrm>
            <a:prstGeom prst="line">
              <a:avLst/>
            </a:prstGeom>
            <a:noFill/>
            <a:ln w="38100" cap="flat">
              <a:solidFill>
                <a:schemeClr val="accent2">
                  <a:lumOff val="23333"/>
                </a:schemeClr>
              </a:solidFill>
              <a:prstDash val="solid"/>
              <a:miter lim="400000"/>
              <a:headEnd type="stealth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defTabSz="457200">
                <a:defRPr sz="1200">
                  <a:latin typeface="+mn-lt"/>
                  <a:ea typeface="+mn-ea"/>
                  <a:cs typeface="+mn-cs"/>
                  <a:sym typeface="Helvetica"/>
                </a:defRPr>
              </a:pPr>
              <a:endParaRPr/>
            </a:p>
          </p:txBody>
        </p:sp>
        <p:sp>
          <p:nvSpPr>
            <p:cNvPr id="18" name="e-">
              <a:extLst>
                <a:ext uri="{FF2B5EF4-FFF2-40B4-BE49-F238E27FC236}">
                  <a16:creationId xmlns:a16="http://schemas.microsoft.com/office/drawing/2014/main" id="{F32C205D-923E-FA29-3626-C74E8C70E392}"/>
                </a:ext>
              </a:extLst>
            </p:cNvPr>
            <p:cNvSpPr txBox="1"/>
            <p:nvPr/>
          </p:nvSpPr>
          <p:spPr>
            <a:xfrm>
              <a:off x="1186775" y="385289"/>
              <a:ext cx="326083" cy="42182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none" lIns="38100" tIns="38100" rIns="38100" bIns="38100" numCol="1" anchor="t">
              <a:spAutoFit/>
            </a:bodyPr>
            <a:lstStyle/>
            <a:p>
              <a:pPr defTabSz="1295400">
                <a:buClr>
                  <a:srgbClr val="000000"/>
                </a:buClr>
                <a:defRPr>
                  <a:solidFill>
                    <a:schemeClr val="accent2">
                      <a:lumOff val="11666"/>
                    </a:schemeClr>
                  </a:solidFill>
                  <a:uFill>
                    <a:solidFill>
                      <a:srgbClr val="669C35"/>
                    </a:solidFill>
                  </a:uFill>
                </a:defRPr>
              </a:pPr>
              <a:r>
                <a:rPr dirty="0"/>
                <a:t>e</a:t>
              </a:r>
              <a:r>
                <a:rPr baseline="31999" dirty="0"/>
                <a:t>-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5288960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390E2C-3842-418D-63BC-383924F8B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656-5B3D-2E24-8609-4DA106EB8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High energy neutrino astronomy in a nutshell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F13840-467B-12BD-1EEE-3BE1ACB77EDF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616695-9441-8C40-DF8C-7D7823868AC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F585D4-A883-A4B4-CF33-5B213657D60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F96EB43-E157-1CFD-D555-D04D2AED15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4014" y="1196753"/>
            <a:ext cx="9480777" cy="50857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0FEDC42-BB14-1BD0-8026-AD2519BDCAED}"/>
              </a:ext>
            </a:extLst>
          </p:cNvPr>
          <p:cNvSpPr txBox="1"/>
          <p:nvPr/>
        </p:nvSpPr>
        <p:spPr>
          <a:xfrm>
            <a:off x="2333285" y="6335971"/>
            <a:ext cx="7525430" cy="40011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Universe is opaque to photons for ¼ of the spectrum</a:t>
            </a:r>
            <a:endParaRPr lang="en-US" sz="200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C681F2F-018A-F11C-7CF8-03E199AF35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5705" y="2505395"/>
            <a:ext cx="2171700" cy="838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EA5E1A-25D9-4B77-A72F-162603369E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9230" y="2586076"/>
            <a:ext cx="1500011" cy="159429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3AA3C55-0FA6-3824-D9AD-FE313EFBA750}"/>
              </a:ext>
            </a:extLst>
          </p:cNvPr>
          <p:cNvSpPr txBox="1"/>
          <p:nvPr/>
        </p:nvSpPr>
        <p:spPr>
          <a:xfrm>
            <a:off x="7838901" y="898016"/>
            <a:ext cx="3945112" cy="33855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wrap="square">
            <a:spAutoFit/>
          </a:bodyPr>
          <a:lstStyle/>
          <a:p>
            <a:r>
              <a:rPr lang="en-US" sz="1600" i="1" dirty="0" err="1"/>
              <a:t>Bartos</a:t>
            </a:r>
            <a:r>
              <a:rPr lang="en-US" sz="1600" i="1" dirty="0"/>
              <a:t> &amp; Kowalski, IOP 2018 </a:t>
            </a:r>
          </a:p>
        </p:txBody>
      </p:sp>
    </p:spTree>
    <p:extLst>
      <p:ext uri="{BB962C8B-B14F-4D97-AF65-F5344CB8AC3E}">
        <p14:creationId xmlns:p14="http://schemas.microsoft.com/office/powerpoint/2010/main" val="3062807456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ummary of science question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Key scientific questions for IceCube-Gen2</a:t>
            </a:r>
            <a:endParaRPr dirty="0"/>
          </a:p>
        </p:txBody>
      </p:sp>
      <p:sp>
        <p:nvSpPr>
          <p:cNvPr id="90" name="Diffuse flux of high energy neutrinos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Exploring the new window to the extreme Universe </a:t>
            </a:r>
            <a:endParaRPr dirty="0"/>
          </a:p>
        </p:txBody>
      </p:sp>
      <p:pic>
        <p:nvPicPr>
          <p:cNvPr id="6" name="Picture 9" descr="Picture 9">
            <a:extLst>
              <a:ext uri="{FF2B5EF4-FFF2-40B4-BE49-F238E27FC236}">
                <a16:creationId xmlns:a16="http://schemas.microsoft.com/office/drawing/2014/main" id="{4DDA0646-0889-40CA-414A-81604CCC64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426" t="8002" b="3252"/>
          <a:stretch/>
        </p:blipFill>
        <p:spPr>
          <a:xfrm>
            <a:off x="2970572" y="1196752"/>
            <a:ext cx="2756616" cy="2541059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Picture 5" descr="Picture 5">
            <a:extLst>
              <a:ext uri="{FF2B5EF4-FFF2-40B4-BE49-F238E27FC236}">
                <a16:creationId xmlns:a16="http://schemas.microsoft.com/office/drawing/2014/main" id="{255DFC49-C3B1-97AB-74F8-9DC22AE821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987" y="1378670"/>
            <a:ext cx="2562585" cy="2010918"/>
          </a:xfrm>
          <a:prstGeom prst="rect">
            <a:avLst/>
          </a:prstGeom>
          <a:ln w="12700">
            <a:miter lim="400000"/>
          </a:ln>
        </p:spPr>
      </p:pic>
      <p:sp>
        <p:nvSpPr>
          <p:cNvPr id="10" name="Evidence for a break (knee?) in the spectrum around 30 TeV. Is there also an ankle at the highest energies?">
            <a:extLst>
              <a:ext uri="{FF2B5EF4-FFF2-40B4-BE49-F238E27FC236}">
                <a16:creationId xmlns:a16="http://schemas.microsoft.com/office/drawing/2014/main" id="{8FA1297F-7FAB-F1DD-8976-4D4EFE35005C}"/>
              </a:ext>
            </a:extLst>
          </p:cNvPr>
          <p:cNvSpPr txBox="1"/>
          <p:nvPr/>
        </p:nvSpPr>
        <p:spPr>
          <a:xfrm>
            <a:off x="407986" y="3829455"/>
            <a:ext cx="5840414" cy="28623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Resolving the high-energy sky from TeV to </a:t>
            </a:r>
            <a:r>
              <a:rPr lang="en-US" sz="2000" dirty="0" err="1"/>
              <a:t>EeV</a:t>
            </a:r>
            <a:r>
              <a:rPr lang="en-US" sz="2000" dirty="0"/>
              <a:t> energies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Understanding cosmic particle acceleration through multi-messenger observations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Revealing the sources and propagation of the highest energy particles in the universe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Probing fundamental physics with high-energy neutrinos</a:t>
            </a:r>
          </a:p>
          <a:p>
            <a:endParaRPr lang="en-US" sz="2000" dirty="0"/>
          </a:p>
        </p:txBody>
      </p:sp>
      <p:grpSp>
        <p:nvGrpSpPr>
          <p:cNvPr id="11" name="Group">
            <a:extLst>
              <a:ext uri="{FF2B5EF4-FFF2-40B4-BE49-F238E27FC236}">
                <a16:creationId xmlns:a16="http://schemas.microsoft.com/office/drawing/2014/main" id="{B5D216D9-C823-C44C-3253-C817948EBB2B}"/>
              </a:ext>
            </a:extLst>
          </p:cNvPr>
          <p:cNvGrpSpPr/>
          <p:nvPr/>
        </p:nvGrpSpPr>
        <p:grpSpPr>
          <a:xfrm>
            <a:off x="5727188" y="1219200"/>
            <a:ext cx="3494240" cy="1860885"/>
            <a:chOff x="0" y="0"/>
            <a:chExt cx="5574584" cy="2832342"/>
          </a:xfrm>
        </p:grpSpPr>
        <p:sp>
          <p:nvSpPr>
            <p:cNvPr id="12" name="Rectangle">
              <a:extLst>
                <a:ext uri="{FF2B5EF4-FFF2-40B4-BE49-F238E27FC236}">
                  <a16:creationId xmlns:a16="http://schemas.microsoft.com/office/drawing/2014/main" id="{96DE27BD-D65D-10A4-42BE-E56B7DB8D1AB}"/>
                </a:ext>
              </a:extLst>
            </p:cNvPr>
            <p:cNvSpPr/>
            <p:nvPr/>
          </p:nvSpPr>
          <p:spPr>
            <a:xfrm>
              <a:off x="0" y="0"/>
              <a:ext cx="5574585" cy="283234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3" tIns="40183" rIns="40183" bIns="40183" numCol="1" anchor="ctr">
              <a:noAutofit/>
            </a:bodyPr>
            <a:lstStyle/>
            <a:p>
              <a:pPr defTabSz="642937">
                <a:lnSpc>
                  <a:spcPct val="110000"/>
                </a:lnSpc>
                <a:defRPr sz="3800"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Helvetica"/>
                </a:defRPr>
              </a:pPr>
              <a:endParaRPr/>
            </a:p>
          </p:txBody>
        </p:sp>
        <p:pic>
          <p:nvPicPr>
            <p:cNvPr id="13" name="Figure1_event_view_IC170922A.pdf" descr="Figure1_event_view_IC170922A.pdf">
              <a:extLst>
                <a:ext uri="{FF2B5EF4-FFF2-40B4-BE49-F238E27FC236}">
                  <a16:creationId xmlns:a16="http://schemas.microsoft.com/office/drawing/2014/main" id="{6FBF652C-FBD6-2840-4DF4-3ACFE7C2D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068" y="60367"/>
              <a:ext cx="5422449" cy="271160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4" name="Image" descr="Image">
            <a:extLst>
              <a:ext uri="{FF2B5EF4-FFF2-40B4-BE49-F238E27FC236}">
                <a16:creationId xmlns:a16="http://schemas.microsoft.com/office/drawing/2014/main" id="{81E6BE54-010A-AA4D-5EFD-4DACFADE48C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"/>
          <a:stretch>
            <a:fillRect/>
          </a:stretch>
        </p:blipFill>
        <p:spPr>
          <a:xfrm rot="13036721">
            <a:off x="9197236" y="587143"/>
            <a:ext cx="3868220" cy="27364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43" y="1"/>
                </a:moveTo>
                <a:lnTo>
                  <a:pt x="131" y="0"/>
                </a:lnTo>
                <a:lnTo>
                  <a:pt x="0" y="10618"/>
                </a:lnTo>
                <a:lnTo>
                  <a:pt x="0" y="21334"/>
                </a:lnTo>
                <a:lnTo>
                  <a:pt x="10715" y="21598"/>
                </a:lnTo>
                <a:lnTo>
                  <a:pt x="21468" y="21600"/>
                </a:lnTo>
                <a:lnTo>
                  <a:pt x="21600" y="10921"/>
                </a:lnTo>
                <a:lnTo>
                  <a:pt x="21600" y="266"/>
                </a:lnTo>
                <a:lnTo>
                  <a:pt x="10843" y="1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5" name="Picture 11" descr="Picture 11">
            <a:extLst>
              <a:ext uri="{FF2B5EF4-FFF2-40B4-BE49-F238E27FC236}">
                <a16:creationId xmlns:a16="http://schemas.microsoft.com/office/drawing/2014/main" id="{CC9A7457-8271-C6D5-51A8-6C19A16375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0" y="3483608"/>
            <a:ext cx="6208295" cy="3023728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833B68E-2F6A-74A2-693B-E95288213564}"/>
              </a:ext>
            </a:extLst>
          </p:cNvPr>
          <p:cNvSpPr txBox="1"/>
          <p:nvPr/>
        </p:nvSpPr>
        <p:spPr>
          <a:xfrm>
            <a:off x="8648700" y="3124200"/>
            <a:ext cx="67437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  <a:effectLst/>
                <a:latin typeface="Helvetica" pitchFamily="2" charset="0"/>
                <a:hlinkClick r:id="rId7"/>
              </a:rPr>
              <a:t>Science 361 (2018)</a:t>
            </a:r>
            <a:endParaRPr lang="en-US" sz="1400" dirty="0">
              <a:solidFill>
                <a:srgbClr val="000000"/>
              </a:solidFill>
              <a:effectLst/>
              <a:latin typeface="Helvetica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342D325-C4B5-D1B5-1EAA-2C4EDDAFF86A}"/>
              </a:ext>
            </a:extLst>
          </p:cNvPr>
          <p:cNvSpPr txBox="1"/>
          <p:nvPr/>
        </p:nvSpPr>
        <p:spPr>
          <a:xfrm>
            <a:off x="304800" y="3352800"/>
            <a:ext cx="74295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  <a:effectLst/>
                <a:latin typeface="Helvetica" pitchFamily="2" charset="0"/>
                <a:hlinkClick r:id="rId8"/>
              </a:rPr>
              <a:t>Science 378 (2022)</a:t>
            </a:r>
            <a:endParaRPr lang="en-US" sz="1400" dirty="0">
              <a:solidFill>
                <a:srgbClr val="000000"/>
              </a:solidFill>
              <a:effectLst/>
              <a:latin typeface="Helvetica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19BE19-A771-A248-ABAF-C3DC41306015}"/>
              </a:ext>
            </a:extLst>
          </p:cNvPr>
          <p:cNvSpPr txBox="1"/>
          <p:nvPr/>
        </p:nvSpPr>
        <p:spPr>
          <a:xfrm>
            <a:off x="10515600" y="6322094"/>
            <a:ext cx="76962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000000"/>
                </a:solidFill>
                <a:effectLst/>
                <a:latin typeface="Helvetica" pitchFamily="2" charset="0"/>
                <a:hlinkClick r:id="rId9"/>
              </a:rPr>
              <a:t>Science 380 (2023)</a:t>
            </a:r>
            <a:endParaRPr lang="en-US" sz="1400" dirty="0">
              <a:solidFill>
                <a:srgbClr val="000000"/>
              </a:solidFill>
              <a:effectLst/>
              <a:latin typeface="Helvetica" pitchFamily="2" charset="0"/>
            </a:endParaRP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Fußzeilenplatzhalter 2"/>
          <p:cNvSpPr txBox="1"/>
          <p:nvPr/>
        </p:nvSpPr>
        <p:spPr>
          <a:xfrm>
            <a:off x="791578" y="6580799"/>
            <a:ext cx="9948937" cy="135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1000"/>
            </a:lvl1pPr>
          </a:lstStyle>
          <a:p>
            <a:r>
              <a:t>| IceCube-Gen2 | Marek Kowalski</a:t>
            </a:r>
          </a:p>
        </p:txBody>
      </p:sp>
      <p:sp>
        <p:nvSpPr>
          <p:cNvPr id="157" name="Textfeld 13"/>
          <p:cNvSpPr txBox="1">
            <a:spLocks noGrp="1"/>
          </p:cNvSpPr>
          <p:nvPr>
            <p:ph type="sldNum" sz="quarter" idx="2"/>
          </p:nvPr>
        </p:nvSpPr>
        <p:spPr>
          <a:xfrm>
            <a:off x="11637056" y="6580799"/>
            <a:ext cx="146956" cy="13554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>
            <a:lvl1pPr algn="r">
              <a:defRPr sz="1000" b="1"/>
            </a:lvl1pPr>
          </a:lstStyle>
          <a:p>
            <a:fld id="{86CB4B4D-7CA3-9044-876B-883B54F8677D}" type="slidenum">
              <a:rPr/>
              <a:t>5</a:t>
            </a:fld>
            <a:endParaRPr/>
          </a:p>
        </p:txBody>
      </p:sp>
      <p:sp>
        <p:nvSpPr>
          <p:cNvPr id="158" name="Titel 1"/>
          <p:cNvSpPr txBox="1">
            <a:spLocks noGrp="1"/>
          </p:cNvSpPr>
          <p:nvPr>
            <p:ph type="title"/>
          </p:nvPr>
        </p:nvSpPr>
        <p:spPr>
          <a:xfrm>
            <a:off x="407987" y="349611"/>
            <a:ext cx="11376026" cy="451098"/>
          </a:xfrm>
          <a:prstGeom prst="rect">
            <a:avLst/>
          </a:prstGeom>
        </p:spPr>
        <p:txBody>
          <a:bodyPr/>
          <a:lstStyle/>
          <a:p>
            <a:r>
              <a:t>The IceCube Gen2 array</a:t>
            </a:r>
          </a:p>
        </p:txBody>
      </p:sp>
      <p:sp>
        <p:nvSpPr>
          <p:cNvPr id="159" name="Textplatzhalter 3"/>
          <p:cNvSpPr txBox="1">
            <a:spLocks noGrp="1"/>
          </p:cNvSpPr>
          <p:nvPr>
            <p:ph type="body" sz="quarter" idx="1"/>
          </p:nvPr>
        </p:nvSpPr>
        <p:spPr>
          <a:xfrm>
            <a:off x="407987" y="817500"/>
            <a:ext cx="11376026" cy="37925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0"/>
              </a:spcBef>
              <a:buSzTx/>
              <a:buNone/>
              <a:defRPr b="1">
                <a:solidFill>
                  <a:srgbClr val="F18F1F"/>
                </a:solidFill>
              </a:defRPr>
            </a:pPr>
            <a:endParaRPr/>
          </a:p>
        </p:txBody>
      </p:sp>
      <p:pic>
        <p:nvPicPr>
          <p:cNvPr id="160" name="Picture 10" descr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9532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icture 4" descr="Picture 4"/>
          <p:cNvPicPr>
            <a:picLocks noChangeAspect="1"/>
          </p:cNvPicPr>
          <p:nvPr/>
        </p:nvPicPr>
        <p:blipFill>
          <a:blip r:embed="rId3"/>
          <a:srcRect l="34828"/>
          <a:stretch>
            <a:fillRect/>
          </a:stretch>
        </p:blipFill>
        <p:spPr>
          <a:xfrm>
            <a:off x="158841" y="332656"/>
            <a:ext cx="2912823" cy="1489812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TextBox 5"/>
          <p:cNvSpPr txBox="1"/>
          <p:nvPr/>
        </p:nvSpPr>
        <p:spPr>
          <a:xfrm>
            <a:off x="10610106" y="6597352"/>
            <a:ext cx="1512297" cy="214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900">
                <a:solidFill>
                  <a:srgbClr val="FFFFFF"/>
                </a:solidFill>
              </a:defRPr>
            </a:lvl1pPr>
          </a:lstStyle>
          <a:p>
            <a:r>
              <a:t>Credit: DESY &amp; SciComLab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66A09-1210-E533-58D0-743E50D9A7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Fußzeilenplatzhalter 2">
            <a:extLst>
              <a:ext uri="{FF2B5EF4-FFF2-40B4-BE49-F238E27FC236}">
                <a16:creationId xmlns:a16="http://schemas.microsoft.com/office/drawing/2014/main" id="{075B7EE8-0341-3153-0232-0243E17346AA}"/>
              </a:ext>
            </a:extLst>
          </p:cNvPr>
          <p:cNvSpPr txBox="1"/>
          <p:nvPr/>
        </p:nvSpPr>
        <p:spPr>
          <a:xfrm>
            <a:off x="791578" y="6580799"/>
            <a:ext cx="9948937" cy="1355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1000"/>
            </a:lvl1pPr>
          </a:lstStyle>
          <a:p>
            <a:r>
              <a:t>| IceCube-Gen2 | Marek Kowalski</a:t>
            </a:r>
          </a:p>
        </p:txBody>
      </p:sp>
      <p:sp>
        <p:nvSpPr>
          <p:cNvPr id="157" name="Textfeld 13">
            <a:extLst>
              <a:ext uri="{FF2B5EF4-FFF2-40B4-BE49-F238E27FC236}">
                <a16:creationId xmlns:a16="http://schemas.microsoft.com/office/drawing/2014/main" id="{1D87C47B-5D8A-0815-2C36-A9BCEAF1139D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11637056" y="6580799"/>
            <a:ext cx="146956" cy="135547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>
            <a:lvl1pPr algn="r">
              <a:defRPr sz="1000" b="1"/>
            </a:lvl1pPr>
          </a:lstStyle>
          <a:p>
            <a:fld id="{86CB4B4D-7CA3-9044-876B-883B54F8677D}" type="slidenum">
              <a:rPr/>
              <a:t>6</a:t>
            </a:fld>
            <a:endParaRPr/>
          </a:p>
        </p:txBody>
      </p:sp>
      <p:sp>
        <p:nvSpPr>
          <p:cNvPr id="158" name="Titel 1">
            <a:extLst>
              <a:ext uri="{FF2B5EF4-FFF2-40B4-BE49-F238E27FC236}">
                <a16:creationId xmlns:a16="http://schemas.microsoft.com/office/drawing/2014/main" id="{B695DE8E-B7B7-BE51-0D56-A2D73E279A0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987" y="349611"/>
            <a:ext cx="11376026" cy="451098"/>
          </a:xfrm>
          <a:prstGeom prst="rect">
            <a:avLst/>
          </a:prstGeom>
        </p:spPr>
        <p:txBody>
          <a:bodyPr/>
          <a:lstStyle/>
          <a:p>
            <a:r>
              <a:t>The IceCube Gen2 array</a:t>
            </a:r>
          </a:p>
        </p:txBody>
      </p:sp>
      <p:sp>
        <p:nvSpPr>
          <p:cNvPr id="159" name="Textplatzhalter 3">
            <a:extLst>
              <a:ext uri="{FF2B5EF4-FFF2-40B4-BE49-F238E27FC236}">
                <a16:creationId xmlns:a16="http://schemas.microsoft.com/office/drawing/2014/main" id="{A0FACA89-7A07-8EDD-3601-C980BE0A891D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>
          <a:xfrm>
            <a:off x="407987" y="817500"/>
            <a:ext cx="11376026" cy="37925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0"/>
              </a:spcBef>
              <a:buSzTx/>
              <a:buNone/>
              <a:defRPr b="1">
                <a:solidFill>
                  <a:srgbClr val="F18F1F"/>
                </a:solidFill>
              </a:defRPr>
            </a:pPr>
            <a:endParaRPr/>
          </a:p>
        </p:txBody>
      </p:sp>
      <p:pic>
        <p:nvPicPr>
          <p:cNvPr id="160" name="Picture 10" descr="Picture 10">
            <a:extLst>
              <a:ext uri="{FF2B5EF4-FFF2-40B4-BE49-F238E27FC236}">
                <a16:creationId xmlns:a16="http://schemas.microsoft.com/office/drawing/2014/main" id="{6D9F2718-2AA4-6F78-7B36-93E4760F7A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9532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icture 4" descr="Picture 4">
            <a:extLst>
              <a:ext uri="{FF2B5EF4-FFF2-40B4-BE49-F238E27FC236}">
                <a16:creationId xmlns:a16="http://schemas.microsoft.com/office/drawing/2014/main" id="{1B2447AE-6375-7CDB-E4E4-DBD4AB248AB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4828"/>
          <a:stretch>
            <a:fillRect/>
          </a:stretch>
        </p:blipFill>
        <p:spPr>
          <a:xfrm>
            <a:off x="158841" y="332656"/>
            <a:ext cx="2912823" cy="1489812"/>
          </a:xfrm>
          <a:prstGeom prst="rect">
            <a:avLst/>
          </a:prstGeom>
          <a:ln w="12700">
            <a:miter lim="400000"/>
          </a:ln>
        </p:spPr>
      </p:pic>
      <p:sp>
        <p:nvSpPr>
          <p:cNvPr id="162" name="TextBox 5">
            <a:extLst>
              <a:ext uri="{FF2B5EF4-FFF2-40B4-BE49-F238E27FC236}">
                <a16:creationId xmlns:a16="http://schemas.microsoft.com/office/drawing/2014/main" id="{BA6ECECF-AAAB-58ED-D86B-2C7E8160199F}"/>
              </a:ext>
            </a:extLst>
          </p:cNvPr>
          <p:cNvSpPr txBox="1"/>
          <p:nvPr/>
        </p:nvSpPr>
        <p:spPr>
          <a:xfrm>
            <a:off x="10610106" y="6597352"/>
            <a:ext cx="1512297" cy="2147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900">
                <a:solidFill>
                  <a:srgbClr val="FFFFFF"/>
                </a:solidFill>
              </a:defRPr>
            </a:lvl1pPr>
          </a:lstStyle>
          <a:p>
            <a:r>
              <a:t>Credit: DESY &amp; SciComLab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C6BB1D-91B5-D2C6-FC8D-4E81EFECC5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844" y="2481875"/>
            <a:ext cx="6850374" cy="350407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E8C638C-2DA7-44BA-823B-3D1C82A003E4}"/>
              </a:ext>
            </a:extLst>
          </p:cNvPr>
          <p:cNvSpPr/>
          <p:nvPr/>
        </p:nvSpPr>
        <p:spPr>
          <a:xfrm>
            <a:off x="3009210" y="4039986"/>
            <a:ext cx="1828800" cy="332509"/>
          </a:xfrm>
          <a:prstGeom prst="rect">
            <a:avLst/>
          </a:prstGeom>
          <a:solidFill>
            <a:schemeClr val="tx1"/>
          </a:solidFill>
          <a:ln w="12700" cap="flat">
            <a:solidFill>
              <a:schemeClr val="tx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B1260B-74DA-E2E2-22A3-72025571D035}"/>
              </a:ext>
            </a:extLst>
          </p:cNvPr>
          <p:cNvSpPr/>
          <p:nvPr/>
        </p:nvSpPr>
        <p:spPr>
          <a:xfrm>
            <a:off x="5782671" y="3046616"/>
            <a:ext cx="1828800" cy="332509"/>
          </a:xfrm>
          <a:prstGeom prst="rect">
            <a:avLst/>
          </a:prstGeom>
          <a:solidFill>
            <a:schemeClr val="tx1"/>
          </a:solidFill>
          <a:ln w="12700" cap="flat">
            <a:solidFill>
              <a:schemeClr val="tx1"/>
            </a:solidFill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+mj-ea"/>
              <a:cs typeface="+mj-cs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53500553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Titel 1"/>
          <p:cNvSpPr txBox="1">
            <a:spLocks noGrp="1"/>
          </p:cNvSpPr>
          <p:nvPr>
            <p:ph type="title"/>
          </p:nvPr>
        </p:nvSpPr>
        <p:spPr>
          <a:xfrm>
            <a:off x="407987" y="349611"/>
            <a:ext cx="11376026" cy="451098"/>
          </a:xfrm>
          <a:prstGeom prst="rect">
            <a:avLst/>
          </a:prstGeom>
        </p:spPr>
        <p:txBody>
          <a:bodyPr/>
          <a:lstStyle/>
          <a:p>
            <a:r>
              <a:t>The IceCube Gen2 facility at the South Pole</a:t>
            </a:r>
          </a:p>
        </p:txBody>
      </p:sp>
      <p:sp>
        <p:nvSpPr>
          <p:cNvPr id="554" name="Textplatzhalter 3"/>
          <p:cNvSpPr txBox="1">
            <a:spLocks noGrp="1"/>
          </p:cNvSpPr>
          <p:nvPr>
            <p:ph type="body" sz="quarter" idx="1"/>
          </p:nvPr>
        </p:nvSpPr>
        <p:spPr>
          <a:xfrm>
            <a:off x="407987" y="817500"/>
            <a:ext cx="11376026" cy="37925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0"/>
              </a:spcBef>
              <a:buSzTx/>
              <a:buNone/>
              <a:defRPr b="1">
                <a:solidFill>
                  <a:schemeClr val="accent2"/>
                </a:solidFill>
              </a:defRPr>
            </a:pPr>
            <a:r>
              <a:rPr dirty="0"/>
              <a:t>Wide-band observatory: Optimizing scales for leading sensitivity from 10</a:t>
            </a:r>
            <a:r>
              <a:rPr baseline="30000" dirty="0"/>
              <a:t>9</a:t>
            </a:r>
            <a:r>
              <a:rPr dirty="0"/>
              <a:t> to 10</a:t>
            </a:r>
            <a:r>
              <a:rPr baseline="30000" dirty="0"/>
              <a:t>20</a:t>
            </a:r>
            <a:r>
              <a:rPr dirty="0"/>
              <a:t> eV </a:t>
            </a:r>
          </a:p>
        </p:txBody>
      </p:sp>
      <p:pic>
        <p:nvPicPr>
          <p:cNvPr id="555" name="decadal_survey_gen2-fan_radio_geometry.pdf" descr="decadal_survey_gen2-fan_radio_geometry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368" y="1464556"/>
            <a:ext cx="11423841" cy="3569953"/>
          </a:xfrm>
          <a:prstGeom prst="rect">
            <a:avLst/>
          </a:prstGeom>
          <a:ln w="12700">
            <a:miter lim="400000"/>
          </a:ln>
        </p:spPr>
      </p:pic>
      <p:sp>
        <p:nvSpPr>
          <p:cNvPr id="556" name="Rectangle 11"/>
          <p:cNvSpPr txBox="1"/>
          <p:nvPr/>
        </p:nvSpPr>
        <p:spPr>
          <a:xfrm>
            <a:off x="9264352" y="4818484"/>
            <a:ext cx="2952329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/>
            </a:lvl1pPr>
          </a:lstStyle>
          <a:p>
            <a:r>
              <a:rPr lang="en-US" dirty="0"/>
              <a:t>Completed in 2026</a:t>
            </a:r>
            <a:endParaRPr dirty="0"/>
          </a:p>
        </p:txBody>
      </p:sp>
      <p:sp>
        <p:nvSpPr>
          <p:cNvPr id="557" name="Rectangle 12"/>
          <p:cNvSpPr txBox="1"/>
          <p:nvPr/>
        </p:nvSpPr>
        <p:spPr>
          <a:xfrm>
            <a:off x="5719334" y="4826334"/>
            <a:ext cx="2952330" cy="5555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r">
              <a:defRPr b="1"/>
            </a:lvl1pPr>
          </a:lstStyle>
          <a:p>
            <a:r>
              <a:rPr dirty="0"/>
              <a:t>completed in 2010</a:t>
            </a:r>
          </a:p>
        </p:txBody>
      </p:sp>
      <p:sp>
        <p:nvSpPr>
          <p:cNvPr id="558" name="Rectangle 14"/>
          <p:cNvSpPr txBox="1"/>
          <p:nvPr/>
        </p:nvSpPr>
        <p:spPr>
          <a:xfrm>
            <a:off x="767408" y="4842959"/>
            <a:ext cx="54006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b="1"/>
            </a:lvl1pPr>
          </a:lstStyle>
          <a:p>
            <a:r>
              <a:rPr dirty="0"/>
              <a:t>IceCube-Gen2 planed construction: 20</a:t>
            </a:r>
            <a:r>
              <a:rPr lang="en-US" dirty="0"/>
              <a:t>30</a:t>
            </a:r>
            <a:r>
              <a:rPr dirty="0"/>
              <a:t>-20</a:t>
            </a:r>
            <a:r>
              <a:rPr lang="en-US" dirty="0"/>
              <a:t>40</a:t>
            </a:r>
            <a:endParaRPr dirty="0"/>
          </a:p>
        </p:txBody>
      </p:sp>
      <p:pic>
        <p:nvPicPr>
          <p:cNvPr id="560" name="Picture 19" descr="Picture 19"/>
          <p:cNvPicPr>
            <a:picLocks noChangeAspect="1"/>
          </p:cNvPicPr>
          <p:nvPr/>
        </p:nvPicPr>
        <p:blipFill>
          <a:blip r:embed="rId3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ln w="12700">
            <a:miter lim="400000"/>
          </a:ln>
        </p:spPr>
      </p:pic>
      <p:sp>
        <p:nvSpPr>
          <p:cNvPr id="562" name="Text"/>
          <p:cNvSpPr txBox="1"/>
          <p:nvPr/>
        </p:nvSpPr>
        <p:spPr>
          <a:xfrm>
            <a:off x="11970229" y="6673328"/>
            <a:ext cx="182217" cy="17281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200"/>
            </a:lvl1pPr>
          </a:lstStyle>
          <a:p>
            <a:fld id="{86CB4B4D-7CA3-9044-876B-883B54F8677D}" type="slidenum">
              <a:rPr/>
              <a:t>7</a:t>
            </a:fld>
            <a:endParaRPr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5910F3-79B5-1A89-5238-41B5DFE810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3">
            <a:extLst>
              <a:ext uri="{FF2B5EF4-FFF2-40B4-BE49-F238E27FC236}">
                <a16:creationId xmlns:a16="http://schemas.microsoft.com/office/drawing/2014/main" id="{A268AB9B-3890-6D49-19E8-5E486D901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267" y="1748814"/>
            <a:ext cx="11181351" cy="4800533"/>
          </a:xfrm>
          <a:prstGeom prst="rect">
            <a:avLst/>
          </a:prstGeom>
          <a:noFill/>
          <a:ln>
            <a:noFill/>
          </a:ln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241294" indent="-241294" defTabSz="239994">
              <a:spcBef>
                <a:spcPts val="800"/>
              </a:spcBef>
              <a:buClr>
                <a:srgbClr val="002864"/>
              </a:buClr>
              <a:buFont typeface="Arial" panose="020B0604020202020204" pitchFamily="34" charset="0"/>
              <a:buChar char="•"/>
              <a:tabLst>
                <a:tab pos="239994" algn="l"/>
                <a:tab pos="479988" algn="l"/>
              </a:tabLst>
            </a:pPr>
            <a:endParaRPr lang="de-DE" sz="2133" dirty="0"/>
          </a:p>
          <a:p>
            <a:pPr marL="241294" indent="-241294" defTabSz="239994">
              <a:spcBef>
                <a:spcPts val="800"/>
              </a:spcBef>
              <a:buClr>
                <a:srgbClr val="002864"/>
              </a:buClr>
              <a:buFont typeface="Arial" panose="020B0604020202020204" pitchFamily="34" charset="0"/>
              <a:buChar char="•"/>
              <a:tabLst>
                <a:tab pos="239994" algn="l"/>
                <a:tab pos="479988" algn="l"/>
              </a:tabLst>
            </a:pPr>
            <a:endParaRPr lang="de-DE" sz="2133" dirty="0"/>
          </a:p>
        </p:txBody>
      </p:sp>
      <p:sp>
        <p:nvSpPr>
          <p:cNvPr id="8" name="Textplatzhalter 4">
            <a:extLst>
              <a:ext uri="{FF2B5EF4-FFF2-40B4-BE49-F238E27FC236}">
                <a16:creationId xmlns:a16="http://schemas.microsoft.com/office/drawing/2014/main" id="{3BF18709-55F6-FC0A-5248-D6191B9061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8367" y="921600"/>
            <a:ext cx="11232000" cy="355200"/>
          </a:xfrm>
        </p:spPr>
        <p:txBody>
          <a:bodyPr/>
          <a:lstStyle/>
          <a:p>
            <a:r>
              <a:rPr lang="de-DE" dirty="0"/>
              <a:t>Bild vom Südpol: IceCube-Gen2: </a:t>
            </a:r>
          </a:p>
          <a:p>
            <a:endParaRPr lang="de-DE" dirty="0"/>
          </a:p>
          <a:p>
            <a:r>
              <a:rPr lang="de-DE" dirty="0" err="1"/>
              <a:t>Window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extreme Universe</a:t>
            </a:r>
          </a:p>
        </p:txBody>
      </p:sp>
      <p:pic>
        <p:nvPicPr>
          <p:cNvPr id="3" name="image2.jpg">
            <a:extLst>
              <a:ext uri="{FF2B5EF4-FFF2-40B4-BE49-F238E27FC236}">
                <a16:creationId xmlns:a16="http://schemas.microsoft.com/office/drawing/2014/main" id="{8F7BE16B-D300-212D-3264-1BFC068763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-244231"/>
            <a:ext cx="12192000" cy="7346461"/>
          </a:xfrm>
          <a:prstGeom prst="rect">
            <a:avLst/>
          </a:prstGeom>
          <a:ln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B6C392-CD44-1056-5E57-9CA7BF29F26B}"/>
              </a:ext>
            </a:extLst>
          </p:cNvPr>
          <p:cNvSpPr txBox="1"/>
          <p:nvPr/>
        </p:nvSpPr>
        <p:spPr>
          <a:xfrm>
            <a:off x="1676400" y="24825"/>
            <a:ext cx="92448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IceCube</a:t>
            </a:r>
            <a:r>
              <a:rPr lang="en-US" sz="3200" b="1" dirty="0">
                <a:solidFill>
                  <a:schemeClr val="bg1"/>
                </a:solidFill>
              </a:rPr>
              <a:t>-Upgrade, </a:t>
            </a:r>
            <a:r>
              <a:rPr lang="en-US" sz="3200" b="1" dirty="0" err="1">
                <a:solidFill>
                  <a:schemeClr val="bg1"/>
                </a:solidFill>
              </a:rPr>
              <a:t>a.k.a</a:t>
            </a:r>
            <a:r>
              <a:rPr lang="en-US" sz="3200" b="1" dirty="0">
                <a:solidFill>
                  <a:schemeClr val="bg1"/>
                </a:solidFill>
              </a:rPr>
              <a:t> IceCube-Gen2 Phase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6DC5A8-A646-681C-D624-71C0EEFA5FDF}"/>
              </a:ext>
            </a:extLst>
          </p:cNvPr>
          <p:cNvSpPr txBox="1"/>
          <p:nvPr/>
        </p:nvSpPr>
        <p:spPr>
          <a:xfrm>
            <a:off x="8616524" y="6434468"/>
            <a:ext cx="3527632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67" b="1" dirty="0"/>
              <a:t>Credit: Colton Hill / NSF, 2026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3F1B926-C717-CAAE-7360-A827F556F3CE}"/>
              </a:ext>
            </a:extLst>
          </p:cNvPr>
          <p:cNvGrpSpPr/>
          <p:nvPr/>
        </p:nvGrpSpPr>
        <p:grpSpPr>
          <a:xfrm>
            <a:off x="2051464" y="1676400"/>
            <a:ext cx="8482838" cy="5117142"/>
            <a:chOff x="2051464" y="1676400"/>
            <a:chExt cx="8482838" cy="5117142"/>
          </a:xfrm>
        </p:grpSpPr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A7FF3863-26E9-0715-26BE-F82420A3088B}"/>
                </a:ext>
              </a:extLst>
            </p:cNvPr>
            <p:cNvSpPr txBox="1"/>
            <p:nvPr/>
          </p:nvSpPr>
          <p:spPr>
            <a:xfrm>
              <a:off x="6094367" y="6454988"/>
              <a:ext cx="39703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/>
                <a:t>11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7CE4232-EDA9-39EF-44FF-E010F01538C3}"/>
                </a:ext>
              </a:extLst>
            </p:cNvPr>
            <p:cNvSpPr/>
            <p:nvPr/>
          </p:nvSpPr>
          <p:spPr>
            <a:xfrm>
              <a:off x="2051464" y="1676400"/>
              <a:ext cx="8482838" cy="4461979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 err="1">
                <a:solidFill>
                  <a:schemeClr val="tx1"/>
                </a:solidFill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5C66B19-D351-D598-C362-5BBE14B872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14147" r="9743"/>
            <a:stretch>
              <a:fillRect/>
            </a:stretch>
          </p:blipFill>
          <p:spPr>
            <a:xfrm>
              <a:off x="2129173" y="3124200"/>
              <a:ext cx="1800607" cy="1957429"/>
            </a:xfrm>
            <a:prstGeom prst="ellipse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1C2D243-2398-9125-8411-87C6ECA26E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271" t="6091" r="-1"/>
            <a:stretch>
              <a:fillRect/>
            </a:stretch>
          </p:blipFill>
          <p:spPr>
            <a:xfrm>
              <a:off x="7696199" y="2461525"/>
              <a:ext cx="2512727" cy="2948675"/>
            </a:xfrm>
            <a:prstGeom prst="rect">
              <a:avLst/>
            </a:prstGeom>
            <a:ln w="12700">
              <a:solidFill>
                <a:schemeClr val="accent1"/>
              </a:solidFill>
            </a:ln>
          </p:spPr>
        </p:pic>
        <p:sp>
          <p:nvSpPr>
            <p:cNvPr id="13" name="Arc 12">
              <a:extLst>
                <a:ext uri="{FF2B5EF4-FFF2-40B4-BE49-F238E27FC236}">
                  <a16:creationId xmlns:a16="http://schemas.microsoft.com/office/drawing/2014/main" id="{0199FE14-F33C-DFD5-6494-6BAAC402319F}"/>
                </a:ext>
              </a:extLst>
            </p:cNvPr>
            <p:cNvSpPr/>
            <p:nvPr/>
          </p:nvSpPr>
          <p:spPr>
            <a:xfrm>
              <a:off x="3200400" y="2346579"/>
              <a:ext cx="5181600" cy="2073021"/>
            </a:xfrm>
            <a:prstGeom prst="arc">
              <a:avLst>
                <a:gd name="adj1" fmla="val 11097602"/>
                <a:gd name="adj2" fmla="val 21020406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CA610C3-7957-87A2-BB58-CACA1174AA6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r="15339"/>
            <a:stretch>
              <a:fillRect/>
            </a:stretch>
          </p:blipFill>
          <p:spPr>
            <a:xfrm>
              <a:off x="4267200" y="1676400"/>
              <a:ext cx="1594645" cy="2395241"/>
            </a:xfrm>
            <a:prstGeom prst="rect">
              <a:avLst/>
            </a:prstGeom>
          </p:spPr>
        </p:pic>
        <p:sp>
          <p:nvSpPr>
            <p:cNvPr id="15" name="Arc 14">
              <a:extLst>
                <a:ext uri="{FF2B5EF4-FFF2-40B4-BE49-F238E27FC236}">
                  <a16:creationId xmlns:a16="http://schemas.microsoft.com/office/drawing/2014/main" id="{D2D212A1-A959-DE20-52AF-6CEFFD127EF7}"/>
                </a:ext>
              </a:extLst>
            </p:cNvPr>
            <p:cNvSpPr/>
            <p:nvPr/>
          </p:nvSpPr>
          <p:spPr>
            <a:xfrm flipH="1" flipV="1">
              <a:off x="3048000" y="3581400"/>
              <a:ext cx="5181600" cy="2033468"/>
            </a:xfrm>
            <a:prstGeom prst="arc">
              <a:avLst>
                <a:gd name="adj1" fmla="val 11097602"/>
                <a:gd name="adj2" fmla="val 21020406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3DE2E831-EBED-F889-C354-CA963E00A1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18842" y="4267200"/>
              <a:ext cx="1594645" cy="1848098"/>
            </a:xfrm>
            <a:prstGeom prst="ellipse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92FA9BD6-E1B8-A5A2-3888-0E4F77027C8C}"/>
                </a:ext>
              </a:extLst>
            </p:cNvPr>
            <p:cNvSpPr txBox="1"/>
            <p:nvPr/>
          </p:nvSpPr>
          <p:spPr>
            <a:xfrm>
              <a:off x="4448455" y="3733800"/>
              <a:ext cx="245291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D-Egg &amp; </a:t>
              </a:r>
              <a:r>
                <a:rPr lang="en-US" sz="1600" b="1" dirty="0" err="1"/>
                <a:t>mDOM</a:t>
              </a:r>
              <a:endParaRPr lang="en-US" sz="1600" b="1" dirty="0"/>
            </a:p>
            <a:p>
              <a:pPr algn="ctr"/>
              <a:r>
                <a:rPr lang="en-US" sz="1600" b="1" dirty="0"/>
                <a:t>main Upgrade sensors </a:t>
              </a:r>
            </a:p>
            <a:p>
              <a:pPr algn="ctr"/>
              <a:endParaRPr lang="en-US" sz="1600" b="1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38C56231-D69C-9554-2AE5-CB882176F815}"/>
                </a:ext>
              </a:extLst>
            </p:cNvPr>
            <p:cNvSpPr txBox="1"/>
            <p:nvPr/>
          </p:nvSpPr>
          <p:spPr>
            <a:xfrm>
              <a:off x="7848600" y="1853625"/>
              <a:ext cx="208743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 b="1" dirty="0"/>
                <a:t>Gen2 DOM  </a:t>
              </a:r>
            </a:p>
            <a:p>
              <a:pPr algn="ctr"/>
              <a:r>
                <a:rPr lang="en-US" sz="1600" b="1" dirty="0"/>
                <a:t>prototype deployed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223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B140A14-6664-89C3-EE38-3AA50081F620}"/>
              </a:ext>
            </a:extLst>
          </p:cNvPr>
          <p:cNvSpPr txBox="1"/>
          <p:nvPr/>
        </p:nvSpPr>
        <p:spPr>
          <a:xfrm>
            <a:off x="455357" y="3962400"/>
            <a:ext cx="3964243" cy="230832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spc="0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Askaryan</a:t>
            </a:r>
            <a:r>
              <a:rPr kumimoji="0" lang="en-US" sz="2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 emission from particle showers in ice,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kumimoji="0" lang="en-US" sz="2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ominant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kumimoji="0" lang="en-US" sz="2400" b="0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  <a:sym typeface="Arial"/>
              </a:rPr>
              <a:t>MHz-GHz</a:t>
            </a:r>
          </a:p>
          <a:p>
            <a:pPr hangingPunct="0"/>
            <a:r>
              <a:rPr lang="en-US" sz="2400" dirty="0"/>
              <a:t>Attenuation length &gt;1km! @ 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rial" panose="020B0604020202020204" pitchFamily="34" charset="0"/>
              <a:ea typeface="+mj-ea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712657-5E77-BFF9-DE19-E618276D4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Radio detection of neutrinos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13C452-616B-9993-A069-83F8C9970343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07987" y="1371600"/>
            <a:ext cx="5616576" cy="5010249"/>
          </a:xfrm>
        </p:spPr>
        <p:txBody>
          <a:bodyPr/>
          <a:lstStyle/>
          <a:p>
            <a:r>
              <a:rPr lang="en-US" dirty="0" err="1"/>
              <a:t>Askharian</a:t>
            </a:r>
            <a:r>
              <a:rPr lang="en-US" dirty="0"/>
              <a:t> emission (</a:t>
            </a:r>
            <a:r>
              <a:rPr lang="en-US" dirty="0" err="1"/>
              <a:t>Mhz</a:t>
            </a:r>
            <a:r>
              <a:rPr lang="en-US" dirty="0"/>
              <a:t>- </a:t>
            </a:r>
            <a:r>
              <a:rPr lang="en-US" dirty="0" err="1"/>
              <a:t>Ghz</a:t>
            </a:r>
            <a:r>
              <a:rPr lang="en-US" dirty="0"/>
              <a:t>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7719B4-D46C-5F3B-0F61-2A07B03F74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299" y="1196753"/>
            <a:ext cx="8346701" cy="482126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AE923C-4F34-4094-F23F-A593E0FE41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322"/>
          <a:stretch>
            <a:fillRect/>
          </a:stretch>
        </p:blipFill>
        <p:spPr>
          <a:xfrm>
            <a:off x="-1843" y="1066800"/>
            <a:ext cx="3964243" cy="2877685"/>
          </a:xfrm>
          <a:prstGeom prst="rect">
            <a:avLst/>
          </a:prstGeom>
        </p:spPr>
      </p:pic>
      <p:pic>
        <p:nvPicPr>
          <p:cNvPr id="8" name="Picture 19" descr="Picture 19">
            <a:extLst>
              <a:ext uri="{FF2B5EF4-FFF2-40B4-BE49-F238E27FC236}">
                <a16:creationId xmlns:a16="http://schemas.microsoft.com/office/drawing/2014/main" id="{88B2677D-D690-06B4-9703-EB4E3FC1169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  <p:sp>
        <p:nvSpPr>
          <p:cNvPr id="11" name="Textplatzhalter 3">
            <a:extLst>
              <a:ext uri="{FF2B5EF4-FFF2-40B4-BE49-F238E27FC236}">
                <a16:creationId xmlns:a16="http://schemas.microsoft.com/office/drawing/2014/main" id="{01AEAF58-F511-0C2D-6D87-AD9449AB7F0F}"/>
              </a:ext>
            </a:extLst>
          </p:cNvPr>
          <p:cNvSpPr txBox="1">
            <a:spLocks/>
          </p:cNvSpPr>
          <p:nvPr/>
        </p:nvSpPr>
        <p:spPr>
          <a:xfrm>
            <a:off x="407987" y="817500"/>
            <a:ext cx="11376026" cy="37925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361950" indent="-361950" algn="l" defTabSz="9144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1200"/>
              </a:spcAft>
              <a:buClrTx/>
              <a:buSzPct val="100000"/>
              <a:buFont typeface="Arial" panose="020B0604020202020204" pitchFamily="34" charset="0"/>
              <a:buChar char="•"/>
              <a:tabLst>
                <a:tab pos="355600" algn="l"/>
              </a:tabLst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661987" indent="-300037" algn="l" defTabSz="9144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800"/>
              </a:spcAft>
              <a:buClrTx/>
              <a:buSzPct val="100000"/>
              <a:buFont typeface="Arial" panose="020B0604020202020204" pitchFamily="34" charset="0"/>
              <a:buChar char="•"/>
              <a:tabLst>
                <a:tab pos="355600" algn="l"/>
              </a:tabLst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928687" indent="-300037" algn="l" defTabSz="9144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800"/>
              </a:spcAft>
              <a:buClrTx/>
              <a:buSzPct val="100000"/>
              <a:buFont typeface="Arial" panose="020B0604020202020204" pitchFamily="34" charset="0"/>
              <a:buChar char="•"/>
              <a:tabLst>
                <a:tab pos="355600" algn="l"/>
              </a:tabLst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195387" indent="-300037" algn="l" defTabSz="9144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800"/>
              </a:spcAft>
              <a:buClrTx/>
              <a:buSzPct val="100000"/>
              <a:buFont typeface="Arial" panose="020B0604020202020204" pitchFamily="34" charset="0"/>
              <a:buChar char="•"/>
              <a:tabLst>
                <a:tab pos="355600" algn="l"/>
              </a:tabLst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1472803" indent="-310753" algn="l" defTabSz="914400" rtl="0" eaLnBrk="1" latinLnBrk="0" hangingPunct="1">
              <a:lnSpc>
                <a:spcPct val="110000"/>
              </a:lnSpc>
              <a:spcBef>
                <a:spcPts val="1200"/>
              </a:spcBef>
              <a:spcAft>
                <a:spcPts val="800"/>
              </a:spcAft>
              <a:buClrTx/>
              <a:buSzPct val="100000"/>
              <a:buFont typeface="Arial" panose="020B0604020202020204" pitchFamily="34" charset="0"/>
              <a:buChar char="•"/>
              <a:tabLst>
                <a:tab pos="355600" algn="l"/>
              </a:tabLst>
              <a:defRPr sz="16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SzTx/>
              <a:buFont typeface="Arial" panose="020B0604020202020204" pitchFamily="34" charset="0"/>
              <a:buNone/>
              <a:defRPr b="1">
                <a:solidFill>
                  <a:schemeClr val="accent2"/>
                </a:solidFill>
              </a:defRPr>
            </a:pPr>
            <a:endParaRPr lang="en-US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098305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D61785-8D40-F505-796F-ACBA8BA0AE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369FB-D4C1-AF2E-0F3F-E6D81864C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3200" dirty="0"/>
              <a:t>Technical </a:t>
            </a:r>
            <a:r>
              <a:rPr lang="de-DE" sz="3200" dirty="0" err="1"/>
              <a:t>Readiness</a:t>
            </a:r>
            <a:br>
              <a:rPr lang="de-DE" sz="3200" dirty="0"/>
            </a:br>
            <a:r>
              <a:rPr lang="en-US" sz="3200" dirty="0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9532C7-DE4E-37B6-EF1E-69604C856F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07987" y="762000"/>
            <a:ext cx="11376025" cy="379252"/>
          </a:xfrm>
        </p:spPr>
        <p:txBody>
          <a:bodyPr/>
          <a:lstStyle/>
          <a:p>
            <a:r>
              <a:rPr lang="en-US" sz="2200" dirty="0"/>
              <a:t>New technologies verified within </a:t>
            </a:r>
            <a:r>
              <a:rPr lang="en-US" sz="2200" dirty="0" err="1"/>
              <a:t>IceCube</a:t>
            </a:r>
            <a:r>
              <a:rPr lang="en-US" sz="2200" dirty="0"/>
              <a:t>-Upgrade and RNO-G in Greenland. 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CE23D-E2A9-C2DE-25B4-1E5A4BACE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  <p:pic>
        <p:nvPicPr>
          <p:cNvPr id="19" name="Picture 19" descr="Picture 19">
            <a:extLst>
              <a:ext uri="{FF2B5EF4-FFF2-40B4-BE49-F238E27FC236}">
                <a16:creationId xmlns:a16="http://schemas.microsoft.com/office/drawing/2014/main" id="{69FF1963-46F8-3CF0-84A7-079414753F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  <p:grpSp>
        <p:nvGrpSpPr>
          <p:cNvPr id="20" name="Group">
            <a:extLst>
              <a:ext uri="{FF2B5EF4-FFF2-40B4-BE49-F238E27FC236}">
                <a16:creationId xmlns:a16="http://schemas.microsoft.com/office/drawing/2014/main" id="{2D1AA1AC-AC5F-7E7B-F205-4078D7BFD5A7}"/>
              </a:ext>
            </a:extLst>
          </p:cNvPr>
          <p:cNvGrpSpPr>
            <a:grpSpLocks noChangeAspect="1"/>
          </p:cNvGrpSpPr>
          <p:nvPr/>
        </p:nvGrpSpPr>
        <p:grpSpPr>
          <a:xfrm>
            <a:off x="527382" y="1272988"/>
            <a:ext cx="11408004" cy="5552393"/>
            <a:chOff x="7014" y="8879"/>
            <a:chExt cx="11939768" cy="5811210"/>
          </a:xfrm>
        </p:grpSpPr>
        <p:sp>
          <p:nvSpPr>
            <p:cNvPr id="21" name="Rounded Rectangle">
              <a:extLst>
                <a:ext uri="{FF2B5EF4-FFF2-40B4-BE49-F238E27FC236}">
                  <a16:creationId xmlns:a16="http://schemas.microsoft.com/office/drawing/2014/main" id="{45F2A211-0869-6F12-2F1B-092DE8F23758}"/>
                </a:ext>
              </a:extLst>
            </p:cNvPr>
            <p:cNvSpPr/>
            <p:nvPr/>
          </p:nvSpPr>
          <p:spPr>
            <a:xfrm>
              <a:off x="11248906" y="4027778"/>
              <a:ext cx="697876" cy="697876"/>
            </a:xfrm>
            <a:prstGeom prst="roundRect">
              <a:avLst>
                <a:gd name="adj" fmla="val 15000"/>
              </a:avLst>
            </a:prstGeom>
            <a:solidFill>
              <a:srgbClr val="FFFFFF"/>
            </a:solidFill>
            <a:ln w="3175" cap="flat">
              <a:noFill/>
              <a:miter lim="400000"/>
            </a:ln>
            <a:effectLst/>
          </p:spPr>
          <p:txBody>
            <a:bodyPr wrap="square" lIns="47624" tIns="47624" rIns="47624" bIns="47624" numCol="1" anchor="ctr">
              <a:noAutofit/>
            </a:bodyPr>
            <a:lstStyle/>
            <a:p>
              <a:pPr algn="ctr" defTabSz="547673">
                <a:defRPr sz="1400">
                  <a:solidFill>
                    <a:srgbClr val="FFFFFF"/>
                  </a:solidFill>
                  <a:latin typeface="Helvetica Neue Medium"/>
                  <a:ea typeface="Helvetica Neue Medium"/>
                  <a:cs typeface="Helvetica Neue Medium"/>
                  <a:sym typeface="Helvetica Neue Medium"/>
                </a:defRPr>
              </a:pPr>
              <a:endParaRPr sz="1867"/>
            </a:p>
          </p:txBody>
        </p:sp>
        <p:sp>
          <p:nvSpPr>
            <p:cNvPr id="22" name="Arrow">
              <a:extLst>
                <a:ext uri="{FF2B5EF4-FFF2-40B4-BE49-F238E27FC236}">
                  <a16:creationId xmlns:a16="http://schemas.microsoft.com/office/drawing/2014/main" id="{0BA5C52A-EF49-F66A-C68A-8ADE54B381B5}"/>
                </a:ext>
              </a:extLst>
            </p:cNvPr>
            <p:cNvSpPr/>
            <p:nvPr/>
          </p:nvSpPr>
          <p:spPr>
            <a:xfrm>
              <a:off x="25382" y="89897"/>
              <a:ext cx="10248327" cy="1535466"/>
            </a:xfrm>
            <a:prstGeom prst="rightArrow">
              <a:avLst>
                <a:gd name="adj1" fmla="val 32000"/>
                <a:gd name="adj2" fmla="val 73776"/>
              </a:avLst>
            </a:prstGeom>
            <a:solidFill>
              <a:srgbClr val="24589B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 defTabSz="1219170">
                <a:defRPr>
                  <a:solidFill>
                    <a:srgbClr val="FFFFFF"/>
                  </a:solidFill>
                </a:defRPr>
              </a:pPr>
              <a:endParaRPr sz="2400"/>
            </a:p>
          </p:txBody>
        </p:sp>
        <p:sp>
          <p:nvSpPr>
            <p:cNvPr id="23" name="Arrow">
              <a:extLst>
                <a:ext uri="{FF2B5EF4-FFF2-40B4-BE49-F238E27FC236}">
                  <a16:creationId xmlns:a16="http://schemas.microsoft.com/office/drawing/2014/main" id="{FEC0844A-382F-FC61-1F86-F3FAAD880FCE}"/>
                </a:ext>
              </a:extLst>
            </p:cNvPr>
            <p:cNvSpPr/>
            <p:nvPr/>
          </p:nvSpPr>
          <p:spPr>
            <a:xfrm>
              <a:off x="2230231" y="481896"/>
              <a:ext cx="8092454" cy="1535465"/>
            </a:xfrm>
            <a:prstGeom prst="rightArrow">
              <a:avLst>
                <a:gd name="adj1" fmla="val 32000"/>
                <a:gd name="adj2" fmla="val 73776"/>
              </a:avLst>
            </a:prstGeom>
            <a:solidFill>
              <a:srgbClr val="24589B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 defTabSz="1219170">
                <a:defRPr>
                  <a:solidFill>
                    <a:srgbClr val="FFFFFF"/>
                  </a:solidFill>
                </a:defRPr>
              </a:pPr>
              <a:endParaRPr sz="2400"/>
            </a:p>
          </p:txBody>
        </p:sp>
        <p:sp>
          <p:nvSpPr>
            <p:cNvPr id="24" name="Arrow">
              <a:extLst>
                <a:ext uri="{FF2B5EF4-FFF2-40B4-BE49-F238E27FC236}">
                  <a16:creationId xmlns:a16="http://schemas.microsoft.com/office/drawing/2014/main" id="{229E8CD7-FABC-09D7-B718-F0E84C56CB54}"/>
                </a:ext>
              </a:extLst>
            </p:cNvPr>
            <p:cNvSpPr/>
            <p:nvPr/>
          </p:nvSpPr>
          <p:spPr>
            <a:xfrm>
              <a:off x="4523272" y="967687"/>
              <a:ext cx="5685064" cy="1535465"/>
            </a:xfrm>
            <a:prstGeom prst="rightArrow">
              <a:avLst>
                <a:gd name="adj1" fmla="val 32000"/>
                <a:gd name="adj2" fmla="val 73776"/>
              </a:avLst>
            </a:prstGeom>
            <a:solidFill>
              <a:srgbClr val="24589B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ctr">
              <a:noAutofit/>
            </a:bodyPr>
            <a:lstStyle>
              <a:lvl1pPr defTabSz="914400">
                <a:defRPr>
                  <a:solidFill>
                    <a:srgbClr val="FFFFFF"/>
                  </a:solidFill>
                </a:defRPr>
              </a:lvl1pPr>
            </a:lstStyle>
            <a:p>
              <a:r>
                <a:rPr sz="2400"/>
                <a:t> </a:t>
              </a:r>
            </a:p>
          </p:txBody>
        </p:sp>
        <p:sp>
          <p:nvSpPr>
            <p:cNvPr id="25" name="IceCube Installation">
              <a:extLst>
                <a:ext uri="{FF2B5EF4-FFF2-40B4-BE49-F238E27FC236}">
                  <a16:creationId xmlns:a16="http://schemas.microsoft.com/office/drawing/2014/main" id="{EB355736-9906-45E6-3128-0B9F9CFACCBD}"/>
                </a:ext>
              </a:extLst>
            </p:cNvPr>
            <p:cNvSpPr txBox="1"/>
            <p:nvPr/>
          </p:nvSpPr>
          <p:spPr>
            <a:xfrm>
              <a:off x="182251" y="745932"/>
              <a:ext cx="3795971" cy="3682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t">
              <a:noAutofit/>
            </a:bodyPr>
            <a:lstStyle>
              <a:lvl1pPr defTabSz="914400"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lang="en-US" sz="1867" dirty="0"/>
                <a:t>optical sensors</a:t>
              </a:r>
              <a:endParaRPr sz="1867" dirty="0"/>
            </a:p>
          </p:txBody>
        </p:sp>
        <p:sp>
          <p:nvSpPr>
            <p:cNvPr id="26" name="New surface technology">
              <a:extLst>
                <a:ext uri="{FF2B5EF4-FFF2-40B4-BE49-F238E27FC236}">
                  <a16:creationId xmlns:a16="http://schemas.microsoft.com/office/drawing/2014/main" id="{E7F3964E-2C1A-0643-CCCC-632B72C5B33E}"/>
                </a:ext>
              </a:extLst>
            </p:cNvPr>
            <p:cNvSpPr txBox="1"/>
            <p:nvPr/>
          </p:nvSpPr>
          <p:spPr>
            <a:xfrm>
              <a:off x="4764759" y="1615299"/>
              <a:ext cx="2931446" cy="3682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t">
              <a:noAutofit/>
            </a:bodyPr>
            <a:lstStyle>
              <a:lvl1pPr defTabSz="914400"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lang="en-US" sz="1867" dirty="0"/>
                <a:t>surface-stations</a:t>
              </a:r>
              <a:endParaRPr sz="1867" dirty="0"/>
            </a:p>
          </p:txBody>
        </p:sp>
        <p:sp>
          <p:nvSpPr>
            <p:cNvPr id="27" name="IceCube Upgrade">
              <a:extLst>
                <a:ext uri="{FF2B5EF4-FFF2-40B4-BE49-F238E27FC236}">
                  <a16:creationId xmlns:a16="http://schemas.microsoft.com/office/drawing/2014/main" id="{5B6BB901-1A39-C68E-5D18-9E02C4AAB445}"/>
                </a:ext>
              </a:extLst>
            </p:cNvPr>
            <p:cNvSpPr txBox="1"/>
            <p:nvPr/>
          </p:nvSpPr>
          <p:spPr>
            <a:xfrm>
              <a:off x="2372190" y="1142623"/>
              <a:ext cx="3515266" cy="3682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t">
              <a:noAutofit/>
            </a:bodyPr>
            <a:lstStyle>
              <a:lvl1pPr defTabSz="914400"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lang="en-US" sz="1867" dirty="0"/>
                <a:t>hot-water drilling</a:t>
              </a:r>
              <a:endParaRPr sz="1867" dirty="0"/>
            </a:p>
          </p:txBody>
        </p:sp>
        <p:sp>
          <p:nvSpPr>
            <p:cNvPr id="28" name="Arrow">
              <a:extLst>
                <a:ext uri="{FF2B5EF4-FFF2-40B4-BE49-F238E27FC236}">
                  <a16:creationId xmlns:a16="http://schemas.microsoft.com/office/drawing/2014/main" id="{8580930F-08B5-DEA4-BA7D-538258343636}"/>
                </a:ext>
              </a:extLst>
            </p:cNvPr>
            <p:cNvSpPr/>
            <p:nvPr/>
          </p:nvSpPr>
          <p:spPr>
            <a:xfrm>
              <a:off x="6804486" y="1450446"/>
              <a:ext cx="3403851" cy="1535466"/>
            </a:xfrm>
            <a:prstGeom prst="rightArrow">
              <a:avLst>
                <a:gd name="adj1" fmla="val 32000"/>
                <a:gd name="adj2" fmla="val 73776"/>
              </a:avLst>
            </a:prstGeom>
            <a:solidFill>
              <a:srgbClr val="24589B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 defTabSz="1219170">
                <a:defRPr>
                  <a:solidFill>
                    <a:srgbClr val="FFFFFF"/>
                  </a:solidFill>
                </a:defRPr>
              </a:pPr>
              <a:endParaRPr sz="2400"/>
            </a:p>
          </p:txBody>
        </p:sp>
        <p:pic>
          <p:nvPicPr>
            <p:cNvPr id="29" name="Screen Shot 2021-06-20 at 12.28.46 PM.png" descr="Screen Shot 2021-06-20 at 12.28.46 PM.png">
              <a:extLst>
                <a:ext uri="{FF2B5EF4-FFF2-40B4-BE49-F238E27FC236}">
                  <a16:creationId xmlns:a16="http://schemas.microsoft.com/office/drawing/2014/main" id="{9EC7D280-E2CE-2736-018E-789B4EC363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542" t="1049" r="897" b="1403"/>
            <a:stretch>
              <a:fillRect/>
            </a:stretch>
          </p:blipFill>
          <p:spPr>
            <a:xfrm>
              <a:off x="4581138" y="2050862"/>
              <a:ext cx="2148499" cy="2471993"/>
            </a:xfrm>
            <a:prstGeom prst="rect">
              <a:avLst/>
            </a:prstGeom>
            <a:ln w="25400" cap="flat">
              <a:solidFill>
                <a:srgbClr val="0A2D6E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</p:spPr>
        </p:pic>
        <p:sp>
          <p:nvSpPr>
            <p:cNvPr id="30" name="Operating sensors in the ice since 2006">
              <a:extLst>
                <a:ext uri="{FF2B5EF4-FFF2-40B4-BE49-F238E27FC236}">
                  <a16:creationId xmlns:a16="http://schemas.microsoft.com/office/drawing/2014/main" id="{20E454C2-C3E0-DA0B-0F5B-4051B4C56E5F}"/>
                </a:ext>
              </a:extLst>
            </p:cNvPr>
            <p:cNvSpPr txBox="1"/>
            <p:nvPr/>
          </p:nvSpPr>
          <p:spPr>
            <a:xfrm>
              <a:off x="7014" y="3613983"/>
              <a:ext cx="2192331" cy="94657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t">
              <a:noAutofit/>
            </a:bodyPr>
            <a:lstStyle>
              <a:lvl1pPr defTabSz="914400">
                <a:defRPr sz="1200"/>
              </a:lvl1pPr>
            </a:lstStyle>
            <a:p>
              <a:r>
                <a:rPr lang="en-US" sz="1600" dirty="0"/>
                <a:t>Prototype Gen2 sensors part of Upgrade</a:t>
              </a:r>
              <a:endParaRPr sz="1600" dirty="0"/>
            </a:p>
          </p:txBody>
        </p:sp>
        <p:sp>
          <p:nvSpPr>
            <p:cNvPr id="31" name="Scintillator / radio station deployed at South Pole (2019)">
              <a:extLst>
                <a:ext uri="{FF2B5EF4-FFF2-40B4-BE49-F238E27FC236}">
                  <a16:creationId xmlns:a16="http://schemas.microsoft.com/office/drawing/2014/main" id="{D2D1BD9C-B671-F1F6-82D9-3C846BE0D7BB}"/>
                </a:ext>
              </a:extLst>
            </p:cNvPr>
            <p:cNvSpPr txBox="1"/>
            <p:nvPr/>
          </p:nvSpPr>
          <p:spPr>
            <a:xfrm>
              <a:off x="2220472" y="3956232"/>
              <a:ext cx="2260503" cy="51105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t">
              <a:noAutofit/>
            </a:bodyPr>
            <a:lstStyle>
              <a:lvl1pPr defTabSz="914400">
                <a:defRPr sz="1200"/>
              </a:lvl1pPr>
            </a:lstStyle>
            <a:p>
              <a:r>
                <a:rPr lang="en-US" sz="1600" dirty="0"/>
                <a:t>Installation of 6 strings at South Pole in 2026</a:t>
              </a:r>
              <a:endParaRPr sz="1600" dirty="0"/>
            </a:p>
          </p:txBody>
        </p:sp>
        <p:sp>
          <p:nvSpPr>
            <p:cNvPr id="32" name="Deployment of next generation sensors (mDOM/dEgg)">
              <a:extLst>
                <a:ext uri="{FF2B5EF4-FFF2-40B4-BE49-F238E27FC236}">
                  <a16:creationId xmlns:a16="http://schemas.microsoft.com/office/drawing/2014/main" id="{64950DE4-E030-4067-F51F-C906606203A7}"/>
                </a:ext>
              </a:extLst>
            </p:cNvPr>
            <p:cNvSpPr txBox="1"/>
            <p:nvPr/>
          </p:nvSpPr>
          <p:spPr>
            <a:xfrm>
              <a:off x="4541551" y="4541928"/>
              <a:ext cx="2437749" cy="7057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t">
              <a:noAutofit/>
            </a:bodyPr>
            <a:lstStyle>
              <a:lvl1pPr defTabSz="914400">
                <a:defRPr sz="1200"/>
              </a:lvl1pPr>
            </a:lstStyle>
            <a:p>
              <a:r>
                <a:rPr lang="en-US" sz="1600" dirty="0"/>
                <a:t>Next generation surf. stations at South Pole</a:t>
              </a:r>
              <a:endParaRPr sz="1600" dirty="0"/>
            </a:p>
          </p:txBody>
        </p:sp>
        <p:pic>
          <p:nvPicPr>
            <p:cNvPr id="33" name="Picture 8" descr="Picture 8">
              <a:extLst>
                <a:ext uri="{FF2B5EF4-FFF2-40B4-BE49-F238E27FC236}">
                  <a16:creationId xmlns:a16="http://schemas.microsoft.com/office/drawing/2014/main" id="{11F31059-616A-089C-CA77-4AE7EAF99A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r="8882"/>
            <a:stretch>
              <a:fillRect/>
            </a:stretch>
          </p:blipFill>
          <p:spPr>
            <a:xfrm>
              <a:off x="6894577" y="2530935"/>
              <a:ext cx="2089945" cy="244148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4" name="RNO-G radio technology deployed in Greenland (2021)">
              <a:extLst>
                <a:ext uri="{FF2B5EF4-FFF2-40B4-BE49-F238E27FC236}">
                  <a16:creationId xmlns:a16="http://schemas.microsoft.com/office/drawing/2014/main" id="{0FD1E663-A9AA-47BF-CF55-6C418DB14C6E}"/>
                </a:ext>
              </a:extLst>
            </p:cNvPr>
            <p:cNvSpPr txBox="1"/>
            <p:nvPr/>
          </p:nvSpPr>
          <p:spPr>
            <a:xfrm>
              <a:off x="6775936" y="4932696"/>
              <a:ext cx="2437749" cy="88739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t">
              <a:noAutofit/>
            </a:bodyPr>
            <a:lstStyle>
              <a:lvl1pPr defTabSz="914400">
                <a:defRPr sz="1200"/>
              </a:lvl1pPr>
            </a:lstStyle>
            <a:p>
              <a:r>
                <a:rPr lang="en-US" sz="1600" dirty="0"/>
                <a:t>RNO-G pathfinder installation in </a:t>
              </a:r>
              <a:r>
                <a:rPr sz="1600" dirty="0"/>
                <a:t>Gr</a:t>
              </a:r>
              <a:r>
                <a:rPr lang="en-US" sz="1600" dirty="0"/>
                <a:t>eenland</a:t>
              </a:r>
              <a:endParaRPr sz="1600" dirty="0"/>
            </a:p>
          </p:txBody>
        </p:sp>
        <p:sp>
          <p:nvSpPr>
            <p:cNvPr id="35" name="Rectangle">
              <a:extLst>
                <a:ext uri="{FF2B5EF4-FFF2-40B4-BE49-F238E27FC236}">
                  <a16:creationId xmlns:a16="http://schemas.microsoft.com/office/drawing/2014/main" id="{E0B780BE-D7FE-6CBA-9A59-C0F7CDE5BC90}"/>
                </a:ext>
              </a:extLst>
            </p:cNvPr>
            <p:cNvSpPr/>
            <p:nvPr/>
          </p:nvSpPr>
          <p:spPr>
            <a:xfrm>
              <a:off x="9058876" y="8879"/>
              <a:ext cx="2240799" cy="3271426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 defTabSz="1219170"/>
              <a:endParaRPr sz="2400"/>
            </a:p>
          </p:txBody>
        </p:sp>
        <p:sp>
          <p:nvSpPr>
            <p:cNvPr id="36" name="Triangle">
              <a:extLst>
                <a:ext uri="{FF2B5EF4-FFF2-40B4-BE49-F238E27FC236}">
                  <a16:creationId xmlns:a16="http://schemas.microsoft.com/office/drawing/2014/main" id="{9C382A63-562F-3348-1397-3C346C76589F}"/>
                </a:ext>
              </a:extLst>
            </p:cNvPr>
            <p:cNvSpPr/>
            <p:nvPr/>
          </p:nvSpPr>
          <p:spPr>
            <a:xfrm rot="5400000">
              <a:off x="8331902" y="880377"/>
              <a:ext cx="3977643" cy="25366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005AA0"/>
            </a:solidFill>
            <a:ln w="12700" cap="flat">
              <a:noFill/>
              <a:miter lim="400000"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 defTabSz="1219170">
                <a:defRPr>
                  <a:solidFill>
                    <a:srgbClr val="FFFFFF"/>
                  </a:solidFill>
                </a:defRPr>
              </a:pPr>
              <a:endParaRPr sz="2400"/>
            </a:p>
          </p:txBody>
        </p:sp>
        <p:sp>
          <p:nvSpPr>
            <p:cNvPr id="37" name="Radio-Tests in Greenland">
              <a:extLst>
                <a:ext uri="{FF2B5EF4-FFF2-40B4-BE49-F238E27FC236}">
                  <a16:creationId xmlns:a16="http://schemas.microsoft.com/office/drawing/2014/main" id="{98A7438E-7411-3DB9-115F-5D988988FD61}"/>
                </a:ext>
              </a:extLst>
            </p:cNvPr>
            <p:cNvSpPr txBox="1"/>
            <p:nvPr/>
          </p:nvSpPr>
          <p:spPr>
            <a:xfrm>
              <a:off x="7079786" y="2132260"/>
              <a:ext cx="2726626" cy="3682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60959" tIns="60959" rIns="60959" bIns="60959" numCol="1" anchor="t">
              <a:noAutofit/>
            </a:bodyPr>
            <a:lstStyle>
              <a:lvl1pPr defTabSz="914400">
                <a:defRPr sz="1600">
                  <a:solidFill>
                    <a:srgbClr val="FFFFFF"/>
                  </a:solidFill>
                </a:defRPr>
              </a:lvl1pPr>
            </a:lstStyle>
            <a:p>
              <a:r>
                <a:rPr lang="en-US" sz="1867" dirty="0"/>
                <a:t>r</a:t>
              </a:r>
              <a:r>
                <a:rPr sz="1867" dirty="0"/>
                <a:t>adio-</a:t>
              </a:r>
              <a:r>
                <a:rPr lang="en-US" sz="1867" dirty="0"/>
                <a:t>stations</a:t>
              </a:r>
              <a:endParaRPr sz="1867" dirty="0"/>
            </a:p>
          </p:txBody>
        </p:sp>
        <p:pic>
          <p:nvPicPr>
            <p:cNvPr id="38" name="logo.png" descr="logo.png">
              <a:extLst>
                <a:ext uri="{FF2B5EF4-FFF2-40B4-BE49-F238E27FC236}">
                  <a16:creationId xmlns:a16="http://schemas.microsoft.com/office/drawing/2014/main" id="{C0DBBB0B-0F63-025F-6B95-855DE66263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r="72384"/>
            <a:stretch>
              <a:fillRect/>
            </a:stretch>
          </p:blipFill>
          <p:spPr>
            <a:xfrm>
              <a:off x="9596214" y="1256679"/>
              <a:ext cx="1164815" cy="113149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39" name="logo.png" descr="logo.png">
              <a:extLst>
                <a:ext uri="{FF2B5EF4-FFF2-40B4-BE49-F238E27FC236}">
                  <a16:creationId xmlns:a16="http://schemas.microsoft.com/office/drawing/2014/main" id="{0AF78F9E-EEC5-9A30-9DF8-41F6AE71FF7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28948" r="520"/>
            <a:stretch>
              <a:fillRect/>
            </a:stretch>
          </p:blipFill>
          <p:spPr>
            <a:xfrm>
              <a:off x="9404842" y="2311783"/>
              <a:ext cx="1655967" cy="62981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40" name="IMG_20210530_191520125_HDR.jpg" descr="IMG_20210530_191520125_HDR.jpg">
              <a:extLst>
                <a:ext uri="{FF2B5EF4-FFF2-40B4-BE49-F238E27FC236}">
                  <a16:creationId xmlns:a16="http://schemas.microsoft.com/office/drawing/2014/main" id="{5078A507-BBAB-3CC4-9B60-65B05D779C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l="27004" r="17213" b="11920"/>
            <a:stretch>
              <a:fillRect/>
            </a:stretch>
          </p:blipFill>
          <p:spPr>
            <a:xfrm>
              <a:off x="6905624" y="2512690"/>
              <a:ext cx="2096899" cy="248324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Rectangle">
              <a:extLst>
                <a:ext uri="{FF2B5EF4-FFF2-40B4-BE49-F238E27FC236}">
                  <a16:creationId xmlns:a16="http://schemas.microsoft.com/office/drawing/2014/main" id="{3F937B84-AC4F-9EDF-5586-6AC6FFBA2CE7}"/>
                </a:ext>
              </a:extLst>
            </p:cNvPr>
            <p:cNvSpPr/>
            <p:nvPr/>
          </p:nvSpPr>
          <p:spPr>
            <a:xfrm>
              <a:off x="6861236" y="2528125"/>
              <a:ext cx="2131613" cy="2452564"/>
            </a:xfrm>
            <a:prstGeom prst="rect">
              <a:avLst/>
            </a:prstGeom>
            <a:noFill/>
            <a:ln w="25400" cap="flat">
              <a:solidFill>
                <a:srgbClr val="0A2D6E"/>
              </a:solidFill>
              <a:prstDash val="solid"/>
              <a:round/>
            </a:ln>
            <a:effectLst>
              <a:outerShdw blurRad="38100" dist="23000" dir="5400000" rotWithShape="0">
                <a:srgbClr val="000000">
                  <a:alpha val="35000"/>
                </a:srgbClr>
              </a:outerShdw>
            </a:effectLst>
          </p:spPr>
          <p:txBody>
            <a:bodyPr wrap="square" lIns="60959" tIns="60959" rIns="60959" bIns="60959" numCol="1" anchor="ctr">
              <a:noAutofit/>
            </a:bodyPr>
            <a:lstStyle/>
            <a:p>
              <a:pPr defTabSz="1219170"/>
              <a:endParaRPr sz="2400"/>
            </a:p>
          </p:txBody>
        </p:sp>
        <p:sp>
          <p:nvSpPr>
            <p:cNvPr id="42" name="Rectangle">
              <a:extLst>
                <a:ext uri="{FF2B5EF4-FFF2-40B4-BE49-F238E27FC236}">
                  <a16:creationId xmlns:a16="http://schemas.microsoft.com/office/drawing/2014/main" id="{DBF6E75A-4BB9-824D-F876-495B94823056}"/>
                </a:ext>
              </a:extLst>
            </p:cNvPr>
            <p:cNvSpPr/>
            <p:nvPr/>
          </p:nvSpPr>
          <p:spPr>
            <a:xfrm>
              <a:off x="2266728" y="1544567"/>
              <a:ext cx="2212277" cy="2452564"/>
            </a:xfrm>
            <a:prstGeom prst="rect">
              <a:avLst/>
            </a:prstGeom>
            <a:noFill/>
            <a:ln w="25400" cap="flat">
              <a:solidFill>
                <a:srgbClr val="0A2D6E"/>
              </a:solidFill>
              <a:prstDash val="solid"/>
              <a:round/>
            </a:ln>
            <a:effectLst/>
          </p:spPr>
          <p:txBody>
            <a:bodyPr wrap="square" lIns="60959" tIns="60959" rIns="60959" bIns="60959" numCol="1" anchor="ctr">
              <a:noAutofit/>
            </a:bodyPr>
            <a:lstStyle/>
            <a:p>
              <a:pPr defTabSz="1219170"/>
              <a:endParaRPr sz="2400"/>
            </a:p>
          </p:txBody>
        </p:sp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87F35823-2893-FFC6-90FA-682A979E24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6" t="8560" r="1925" b="9401"/>
          <a:stretch>
            <a:fillRect/>
          </a:stretch>
        </p:blipFill>
        <p:spPr>
          <a:xfrm>
            <a:off x="2713325" y="2761153"/>
            <a:ext cx="2088452" cy="232731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70D0022B-1899-4F1E-0BC5-2960F02FF3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9" t="12676" r="12077" b="10770"/>
          <a:stretch>
            <a:fillRect/>
          </a:stretch>
        </p:blipFill>
        <p:spPr>
          <a:xfrm>
            <a:off x="577307" y="2399022"/>
            <a:ext cx="2025435" cy="2409213"/>
          </a:xfrm>
          <a:prstGeom prst="rect">
            <a:avLst/>
          </a:prstGeom>
        </p:spPr>
      </p:pic>
      <p:sp>
        <p:nvSpPr>
          <p:cNvPr id="47" name="Rectangle">
            <a:extLst>
              <a:ext uri="{FF2B5EF4-FFF2-40B4-BE49-F238E27FC236}">
                <a16:creationId xmlns:a16="http://schemas.microsoft.com/office/drawing/2014/main" id="{DD2E25D4-68A2-03AD-0AE2-251D7A3EEB8C}"/>
              </a:ext>
            </a:extLst>
          </p:cNvPr>
          <p:cNvSpPr/>
          <p:nvPr/>
        </p:nvSpPr>
        <p:spPr>
          <a:xfrm>
            <a:off x="558579" y="2386038"/>
            <a:ext cx="2057191" cy="2343333"/>
          </a:xfrm>
          <a:prstGeom prst="rect">
            <a:avLst/>
          </a:prstGeom>
          <a:noFill/>
          <a:ln w="25400" cap="flat">
            <a:solidFill>
              <a:srgbClr val="0A2D6E"/>
            </a:solidFill>
            <a:prstDash val="solid"/>
            <a:round/>
          </a:ln>
          <a:effectLst/>
        </p:spPr>
        <p:txBody>
          <a:bodyPr wrap="square" lIns="60959" tIns="60959" rIns="60959" bIns="60959" numCol="1" anchor="ctr">
            <a:noAutofit/>
          </a:bodyPr>
          <a:lstStyle/>
          <a:p>
            <a:pPr defTabSz="1219170"/>
            <a:endParaRPr sz="240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032706E-0FE4-984E-0E25-BAA272EAA155}"/>
              </a:ext>
            </a:extLst>
          </p:cNvPr>
          <p:cNvSpPr txBox="1"/>
          <p:nvPr/>
        </p:nvSpPr>
        <p:spPr>
          <a:xfrm>
            <a:off x="5916250" y="6252868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8156234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23E0D1-FA38-112D-7D65-59EDA34E01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057EB-3288-5022-F9C4-0C321F084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Scientific objectives for IceCube-Gen2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970AE5-4586-FB50-3B3B-2420763B6D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Resolving the high-energy sky from TeV to </a:t>
            </a:r>
            <a:r>
              <a:rPr lang="en-US" dirty="0" err="1"/>
              <a:t>EeV</a:t>
            </a:r>
            <a:r>
              <a:rPr lang="en-US" dirty="0"/>
              <a:t> energies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BADC60-D602-DDE6-C7C0-E459134D9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  <p:sp>
        <p:nvSpPr>
          <p:cNvPr id="5" name="IceCube Gen2 vs IC:…">
            <a:extLst>
              <a:ext uri="{FF2B5EF4-FFF2-40B4-BE49-F238E27FC236}">
                <a16:creationId xmlns:a16="http://schemas.microsoft.com/office/drawing/2014/main" id="{B579BD0A-CF42-EB6A-EDB6-570CC6629E95}"/>
              </a:ext>
            </a:extLst>
          </p:cNvPr>
          <p:cNvSpPr txBox="1"/>
          <p:nvPr/>
        </p:nvSpPr>
        <p:spPr>
          <a:xfrm>
            <a:off x="6297992" y="1560268"/>
            <a:ext cx="3606113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000" dirty="0"/>
              <a:t>IceCube</a:t>
            </a:r>
            <a:r>
              <a:rPr lang="en-US" sz="2000" dirty="0"/>
              <a:t>-</a:t>
            </a:r>
            <a:r>
              <a:rPr sz="2000" dirty="0"/>
              <a:t>Gen2 vs </a:t>
            </a:r>
            <a:r>
              <a:rPr sz="2000" dirty="0" err="1"/>
              <a:t>I</a:t>
            </a:r>
            <a:r>
              <a:rPr lang="en-US" sz="2000" dirty="0" err="1"/>
              <a:t>ceCube</a:t>
            </a:r>
            <a:r>
              <a:rPr sz="2000" dirty="0"/>
              <a:t>:</a:t>
            </a:r>
          </a:p>
          <a:p>
            <a:pPr defTabSz="457200">
              <a:defRPr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000" dirty="0"/>
              <a:t>- 5 x point source sensitivity </a:t>
            </a:r>
          </a:p>
          <a:p>
            <a:pPr defTabSz="457200">
              <a:defRPr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000" dirty="0"/>
              <a:t>- 10 x number of sources </a:t>
            </a:r>
          </a:p>
        </p:txBody>
      </p:sp>
      <p:sp>
        <p:nvSpPr>
          <p:cNvPr id="7" name="IceCube Gen2 will probe the leading source classes to produce the diffuse neutrino flux">
            <a:extLst>
              <a:ext uri="{FF2B5EF4-FFF2-40B4-BE49-F238E27FC236}">
                <a16:creationId xmlns:a16="http://schemas.microsoft.com/office/drawing/2014/main" id="{06084BF0-6A3E-8DC1-895D-58F4D4588A1B}"/>
              </a:ext>
            </a:extLst>
          </p:cNvPr>
          <p:cNvSpPr txBox="1"/>
          <p:nvPr/>
        </p:nvSpPr>
        <p:spPr>
          <a:xfrm>
            <a:off x="6288699" y="2784851"/>
            <a:ext cx="5796810" cy="707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/>
              <a:t>IceCube</a:t>
            </a:r>
            <a:r>
              <a:rPr lang="en-US" dirty="0"/>
              <a:t>-</a:t>
            </a:r>
            <a:r>
              <a:rPr dirty="0"/>
              <a:t>Gen2 will probe the leading source classes to produce the diffuse neutrino flux</a:t>
            </a:r>
          </a:p>
        </p:txBody>
      </p:sp>
      <p:pic>
        <p:nvPicPr>
          <p:cNvPr id="19" name="Picture 19" descr="Picture 19">
            <a:extLst>
              <a:ext uri="{FF2B5EF4-FFF2-40B4-BE49-F238E27FC236}">
                <a16:creationId xmlns:a16="http://schemas.microsoft.com/office/drawing/2014/main" id="{12604903-6F28-67F9-251B-B191A4BC1EA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3FDD2F94-18EF-73E5-7421-867300D2AF2A}"/>
              </a:ext>
            </a:extLst>
          </p:cNvPr>
          <p:cNvGrpSpPr/>
          <p:nvPr/>
        </p:nvGrpSpPr>
        <p:grpSpPr>
          <a:xfrm>
            <a:off x="304800" y="1143000"/>
            <a:ext cx="5701602" cy="5265005"/>
            <a:chOff x="1426211" y="1722507"/>
            <a:chExt cx="4068452" cy="3949407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A5CE343-88D9-49C5-CA24-C7C7538F33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6507" t="-1308" r="12059" b="1"/>
            <a:stretch>
              <a:fillRect/>
            </a:stretch>
          </p:blipFill>
          <p:spPr>
            <a:xfrm>
              <a:off x="3817608" y="2035510"/>
              <a:ext cx="1543503" cy="1512168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1B41217-78CC-B89D-5845-FC1B9316E11F}"/>
                </a:ext>
              </a:extLst>
            </p:cNvPr>
            <p:cNvSpPr txBox="1"/>
            <p:nvPr/>
          </p:nvSpPr>
          <p:spPr>
            <a:xfrm>
              <a:off x="4069636" y="2107518"/>
              <a:ext cx="113524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bg1"/>
                  </a:solidFill>
                </a:rPr>
                <a:t>AGN NGC 1068 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92AD69-2F7F-CC3F-E0FA-6D17DF3BB1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442"/>
            <a:stretch>
              <a:fillRect/>
            </a:stretch>
          </p:blipFill>
          <p:spPr>
            <a:xfrm>
              <a:off x="1467944" y="3763702"/>
              <a:ext cx="2169643" cy="1908212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E7AC017A-9F1E-B181-A9BF-6459DBDA279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157"/>
            <a:stretch>
              <a:fillRect/>
            </a:stretch>
          </p:blipFill>
          <p:spPr>
            <a:xfrm>
              <a:off x="1622261" y="1963502"/>
              <a:ext cx="1979322" cy="1875995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771C909-1EF1-F07E-3C44-3A10DD0739E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rcRect l="2371" t="7306" r="31994"/>
            <a:stretch>
              <a:fillRect/>
            </a:stretch>
          </p:blipFill>
          <p:spPr>
            <a:xfrm>
              <a:off x="3817608" y="3878836"/>
              <a:ext cx="1543503" cy="1541050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B83A374-FA9F-551B-FF76-7EAEC0E613E4}"/>
                </a:ext>
              </a:extLst>
            </p:cNvPr>
            <p:cNvSpPr/>
            <p:nvPr/>
          </p:nvSpPr>
          <p:spPr>
            <a:xfrm>
              <a:off x="1482532" y="1963502"/>
              <a:ext cx="4012131" cy="3708412"/>
            </a:xfrm>
            <a:prstGeom prst="rect">
              <a:avLst/>
            </a:prstGeom>
            <a:noFill/>
            <a:ln w="127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8B7062D-FDAD-5ACB-435F-68B8B6D61242}"/>
                </a:ext>
              </a:extLst>
            </p:cNvPr>
            <p:cNvSpPr txBox="1"/>
            <p:nvPr/>
          </p:nvSpPr>
          <p:spPr>
            <a:xfrm>
              <a:off x="3930772" y="3871714"/>
              <a:ext cx="143500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bg1"/>
                  </a:solidFill>
                </a:rPr>
                <a:t>Blazar TXS 0506+056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90A4336-3D53-1BC4-40E1-B9831BF5897D}"/>
                </a:ext>
              </a:extLst>
            </p:cNvPr>
            <p:cNvSpPr txBox="1"/>
            <p:nvPr/>
          </p:nvSpPr>
          <p:spPr>
            <a:xfrm>
              <a:off x="1426211" y="1722507"/>
              <a:ext cx="3899866" cy="25395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dirty="0"/>
                <a:t>Sensitivity to point sources, </a:t>
              </a:r>
              <a:r>
                <a:rPr lang="en-US" sz="1600" i="1" dirty="0"/>
                <a:t>Technical Design Report 2024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31947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5DF3-DD0E-7BD3-2A6D-F81D3909E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81C11-4EFE-F6F5-A21A-BC3D28600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Scientific objectives for IceCube-Gen2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6A02D-20EC-B24E-44B4-E12BA4F4E14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200" dirty="0"/>
              <a:t>Resolving the high-energy sky from TeV to </a:t>
            </a:r>
            <a:r>
              <a:rPr lang="en-US" sz="2200" dirty="0" err="1"/>
              <a:t>EeV</a:t>
            </a:r>
            <a:r>
              <a:rPr lang="en-US" sz="2200" dirty="0"/>
              <a:t> energies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4825BB-D27F-CB7C-9933-C524865EC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2F582A-A787-E57B-101C-9E5AC7638724}"/>
              </a:ext>
            </a:extLst>
          </p:cNvPr>
          <p:cNvSpPr txBox="1"/>
          <p:nvPr/>
        </p:nvSpPr>
        <p:spPr>
          <a:xfrm>
            <a:off x="304800" y="1143000"/>
            <a:ext cx="5465343" cy="3385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Sensitivity to point sources, </a:t>
            </a:r>
            <a:r>
              <a:rPr lang="en-US" sz="1600" i="1" dirty="0"/>
              <a:t>Technical Design Report 2024</a:t>
            </a:r>
          </a:p>
        </p:txBody>
      </p:sp>
      <p:sp>
        <p:nvSpPr>
          <p:cNvPr id="16" name="IceCube Gen2 vs IC:…">
            <a:extLst>
              <a:ext uri="{FF2B5EF4-FFF2-40B4-BE49-F238E27FC236}">
                <a16:creationId xmlns:a16="http://schemas.microsoft.com/office/drawing/2014/main" id="{ED34CF03-82C6-5061-73F1-689787741075}"/>
              </a:ext>
            </a:extLst>
          </p:cNvPr>
          <p:cNvSpPr txBox="1"/>
          <p:nvPr/>
        </p:nvSpPr>
        <p:spPr>
          <a:xfrm>
            <a:off x="6297992" y="1560268"/>
            <a:ext cx="3606113" cy="10156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000" dirty="0"/>
              <a:t>IceCube</a:t>
            </a:r>
            <a:r>
              <a:rPr lang="en-US" sz="2000" dirty="0"/>
              <a:t>-</a:t>
            </a:r>
            <a:r>
              <a:rPr sz="2000" dirty="0"/>
              <a:t>Gen2 vs </a:t>
            </a:r>
            <a:r>
              <a:rPr sz="2000" dirty="0" err="1"/>
              <a:t>I</a:t>
            </a:r>
            <a:r>
              <a:rPr lang="en-US" sz="2000" dirty="0" err="1"/>
              <a:t>ceCube</a:t>
            </a:r>
            <a:r>
              <a:rPr sz="2000" dirty="0"/>
              <a:t>:</a:t>
            </a:r>
          </a:p>
          <a:p>
            <a:pPr defTabSz="457200">
              <a:defRPr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000" dirty="0"/>
              <a:t>- 5 x point source sensitivity </a:t>
            </a:r>
          </a:p>
          <a:p>
            <a:pPr defTabSz="457200">
              <a:defRPr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sz="2000" dirty="0"/>
              <a:t>- 10 x number of sources </a:t>
            </a:r>
          </a:p>
        </p:txBody>
      </p:sp>
      <p:sp>
        <p:nvSpPr>
          <p:cNvPr id="19" name="IceCube Gen2 will probe the leading source classes to produce the diffuse neutrino flux">
            <a:extLst>
              <a:ext uri="{FF2B5EF4-FFF2-40B4-BE49-F238E27FC236}">
                <a16:creationId xmlns:a16="http://schemas.microsoft.com/office/drawing/2014/main" id="{CCE9D1CF-3098-8A9F-3DAF-771C19A00B9B}"/>
              </a:ext>
            </a:extLst>
          </p:cNvPr>
          <p:cNvSpPr txBox="1"/>
          <p:nvPr/>
        </p:nvSpPr>
        <p:spPr>
          <a:xfrm>
            <a:off x="6288699" y="2784851"/>
            <a:ext cx="5796810" cy="707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/>
              <a:t>IceCube</a:t>
            </a:r>
            <a:r>
              <a:rPr lang="en-US" dirty="0"/>
              <a:t>-</a:t>
            </a:r>
            <a:r>
              <a:rPr dirty="0"/>
              <a:t>Gen2 will probe the leading source classes to produce the diffuse neutrino flux</a:t>
            </a:r>
          </a:p>
        </p:txBody>
      </p:sp>
      <p:pic>
        <p:nvPicPr>
          <p:cNvPr id="20" name="Picture 19" descr="Picture 19">
            <a:extLst>
              <a:ext uri="{FF2B5EF4-FFF2-40B4-BE49-F238E27FC236}">
                <a16:creationId xmlns:a16="http://schemas.microsoft.com/office/drawing/2014/main" id="{A7387BEC-19BC-29E5-F644-42E21534428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  <p:pic>
        <p:nvPicPr>
          <p:cNvPr id="6" name="Screen Shot 2023-03-14 at 8.35.37 AM.png" descr="Screen Shot 2023-03-14 at 8.35.37 AM.png">
            <a:extLst>
              <a:ext uri="{FF2B5EF4-FFF2-40B4-BE49-F238E27FC236}">
                <a16:creationId xmlns:a16="http://schemas.microsoft.com/office/drawing/2014/main" id="{7BE94E58-E354-0BCC-7081-53552C2252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206" y="1387037"/>
            <a:ext cx="5620937" cy="4978544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906078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5A6EF-293A-D1B0-0CC5-0441BA057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Screen Shot 2023-03-12 at 9.38.57 PM.png" descr="Screen Shot 2023-03-12 at 9.38.57 PM.png">
            <a:extLst>
              <a:ext uri="{FF2B5EF4-FFF2-40B4-BE49-F238E27FC236}">
                <a16:creationId xmlns:a16="http://schemas.microsoft.com/office/drawing/2014/main" id="{0BDAA929-1626-39ED-2A9D-F5D9FE36E1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4156" y="1646532"/>
            <a:ext cx="5852696" cy="5121109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36AB38-DE13-0BC3-FF45-890FBF323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Scientific objectives for IceCube-Gen2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2FF3F5-C4C3-E509-D905-E1900BDE0C4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200" dirty="0"/>
              <a:t>Understanding cosmic particle acceleration through </a:t>
            </a:r>
            <a:r>
              <a:rPr lang="en-US" sz="2200" dirty="0" err="1"/>
              <a:t>multimessenger</a:t>
            </a:r>
            <a:r>
              <a:rPr lang="en-US" sz="2200" dirty="0"/>
              <a:t> observations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E49B70-0C39-3CE7-30DB-4A5FCB2C7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  <p:sp>
        <p:nvSpPr>
          <p:cNvPr id="5" name="Cut">
            <a:extLst>
              <a:ext uri="{FF2B5EF4-FFF2-40B4-BE49-F238E27FC236}">
                <a16:creationId xmlns:a16="http://schemas.microsoft.com/office/drawing/2014/main" id="{987FA3B9-A8D0-2145-599C-A8DEBC14EE1A}"/>
              </a:ext>
            </a:extLst>
          </p:cNvPr>
          <p:cNvSpPr/>
          <p:nvPr/>
        </p:nvSpPr>
        <p:spPr>
          <a:xfrm>
            <a:off x="11722036" y="4678191"/>
            <a:ext cx="635001" cy="635001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8" tIns="35718" rIns="35718" bIns="35718" anchor="ctr"/>
          <a:lstStyle>
            <a:lvl1pPr algn="ctr" defTabSz="410765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Cut</a:t>
            </a:r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029E4E7A-9E7F-269D-4C47-9B5EDCA38398}"/>
              </a:ext>
            </a:extLst>
          </p:cNvPr>
          <p:cNvSpPr txBox="1"/>
          <p:nvPr/>
        </p:nvSpPr>
        <p:spPr>
          <a:xfrm>
            <a:off x="1106676" y="5350717"/>
            <a:ext cx="5627270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457200">
              <a:defRPr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r>
              <a:rPr sz="2000" dirty="0"/>
              <a:t>… resulting in huge sensitivity to TDEs, SNe, GRBs, </a:t>
            </a:r>
            <a:r>
              <a:rPr sz="2000" dirty="0" err="1"/>
              <a:t>Kilonovae</a:t>
            </a:r>
            <a:r>
              <a:rPr sz="2000" dirty="0"/>
              <a:t>, Blazars</a:t>
            </a:r>
          </a:p>
        </p:txBody>
      </p:sp>
      <p:sp>
        <p:nvSpPr>
          <p:cNvPr id="8" name="Significant synergies with LSST / Rubin,…">
            <a:extLst>
              <a:ext uri="{FF2B5EF4-FFF2-40B4-BE49-F238E27FC236}">
                <a16:creationId xmlns:a16="http://schemas.microsoft.com/office/drawing/2014/main" id="{2D784F90-DEF2-F07F-3821-8720963BB06B}"/>
              </a:ext>
            </a:extLst>
          </p:cNvPr>
          <p:cNvSpPr txBox="1"/>
          <p:nvPr/>
        </p:nvSpPr>
        <p:spPr>
          <a:xfrm>
            <a:off x="993555" y="4468655"/>
            <a:ext cx="5557287" cy="70788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b="1">
                <a:latin typeface="+mn-lt"/>
                <a:ea typeface="+mn-ea"/>
                <a:cs typeface="+mn-cs"/>
                <a:sym typeface="Helvetica"/>
              </a:defRPr>
            </a:pPr>
            <a:r>
              <a:rPr sz="2000" dirty="0"/>
              <a:t>Significant synergies with LSST / Rubin, </a:t>
            </a:r>
          </a:p>
          <a:p>
            <a:pPr>
              <a:defRPr b="1">
                <a:latin typeface="+mn-lt"/>
                <a:ea typeface="+mn-ea"/>
                <a:cs typeface="+mn-cs"/>
                <a:sym typeface="Helvetica"/>
              </a:defRPr>
            </a:pPr>
            <a:r>
              <a:rPr sz="2000" dirty="0"/>
              <a:t>CTA, SKA, Gravitational Wave detectors,, …. </a:t>
            </a:r>
          </a:p>
        </p:txBody>
      </p:sp>
      <p:pic>
        <p:nvPicPr>
          <p:cNvPr id="9" name="Screen Shot 2023-03-14 at 1.03.38 PM.png" descr="Screen Shot 2023-03-14 at 1.03.38 PM.png">
            <a:extLst>
              <a:ext uri="{FF2B5EF4-FFF2-40B4-BE49-F238E27FC236}">
                <a16:creationId xmlns:a16="http://schemas.microsoft.com/office/drawing/2014/main" id="{CD4467D5-9AB0-73E9-5691-0C4A80B881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7730"/>
          <a:stretch>
            <a:fillRect/>
          </a:stretch>
        </p:blipFill>
        <p:spPr>
          <a:xfrm>
            <a:off x="1106676" y="1905536"/>
            <a:ext cx="2605469" cy="212434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Unknown.jpeg" descr="Unknown.jpeg">
            <a:extLst>
              <a:ext uri="{FF2B5EF4-FFF2-40B4-BE49-F238E27FC236}">
                <a16:creationId xmlns:a16="http://schemas.microsoft.com/office/drawing/2014/main" id="{28AF13A5-1294-85AC-563A-2C32BF4419B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666" b="5430"/>
          <a:stretch>
            <a:fillRect/>
          </a:stretch>
        </p:blipFill>
        <p:spPr>
          <a:xfrm>
            <a:off x="3812515" y="1905000"/>
            <a:ext cx="2541271" cy="2124992"/>
          </a:xfrm>
          <a:prstGeom prst="rect">
            <a:avLst/>
          </a:prstGeom>
          <a:ln w="12700">
            <a:miter lim="400000"/>
          </a:ln>
        </p:spPr>
      </p:pic>
      <p:sp>
        <p:nvSpPr>
          <p:cNvPr id="11" name="neutrinos from Kilonovae / GW sources,">
            <a:extLst>
              <a:ext uri="{FF2B5EF4-FFF2-40B4-BE49-F238E27FC236}">
                <a16:creationId xmlns:a16="http://schemas.microsoft.com/office/drawing/2014/main" id="{5ED2B6AD-1C13-CB34-2BC5-4AC0F3323F2B}"/>
              </a:ext>
            </a:extLst>
          </p:cNvPr>
          <p:cNvSpPr txBox="1"/>
          <p:nvPr/>
        </p:nvSpPr>
        <p:spPr>
          <a:xfrm>
            <a:off x="7239000" y="1407163"/>
            <a:ext cx="4524443" cy="6502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 defTabSz="457200">
              <a:defRPr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r>
              <a:rPr dirty="0"/>
              <a:t>neutrinos from </a:t>
            </a:r>
            <a:r>
              <a:rPr dirty="0" err="1"/>
              <a:t>Kilonovae</a:t>
            </a:r>
            <a:r>
              <a:rPr dirty="0"/>
              <a:t> / GW sources,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35536C-EA1D-F1D5-5498-6706CEE2B3C3}"/>
              </a:ext>
            </a:extLst>
          </p:cNvPr>
          <p:cNvSpPr txBox="1"/>
          <p:nvPr/>
        </p:nvSpPr>
        <p:spPr>
          <a:xfrm>
            <a:off x="9839497" y="6535720"/>
            <a:ext cx="2352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hlinkClick r:id="rId5"/>
              </a:rPr>
              <a:t>Technical Design Report - Part I</a:t>
            </a:r>
            <a:endParaRPr lang="en-US" sz="1200" dirty="0"/>
          </a:p>
        </p:txBody>
      </p:sp>
      <p:sp>
        <p:nvSpPr>
          <p:cNvPr id="14" name="Cut">
            <a:extLst>
              <a:ext uri="{FF2B5EF4-FFF2-40B4-BE49-F238E27FC236}">
                <a16:creationId xmlns:a16="http://schemas.microsoft.com/office/drawing/2014/main" id="{A1942EC1-6E81-B0BC-C842-91ED225238ED}"/>
              </a:ext>
            </a:extLst>
          </p:cNvPr>
          <p:cNvSpPr/>
          <p:nvPr/>
        </p:nvSpPr>
        <p:spPr>
          <a:xfrm>
            <a:off x="11772221" y="4655652"/>
            <a:ext cx="635001" cy="635001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8" tIns="35718" rIns="35718" bIns="35718" anchor="ctr"/>
          <a:lstStyle>
            <a:lvl1pPr algn="ctr" defTabSz="410765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Cut</a:t>
            </a:r>
          </a:p>
        </p:txBody>
      </p:sp>
      <p:pic>
        <p:nvPicPr>
          <p:cNvPr id="6" name="Picture 19" descr="Picture 19">
            <a:extLst>
              <a:ext uri="{FF2B5EF4-FFF2-40B4-BE49-F238E27FC236}">
                <a16:creationId xmlns:a16="http://schemas.microsoft.com/office/drawing/2014/main" id="{588C9AAE-2292-BC77-0E89-A0F255DC99F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268927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66AE7-27EC-EB85-FF32-1C5EB097FB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4BD46-FC01-6428-34C4-355E45DF1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Scientific objectives for IceCube-Gen2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A6A3C4-4F15-561C-A146-E0E4B9402D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900" dirty="0"/>
              <a:t>Revealing sources and propagation of highest energy particles in the Milky Way and the universe.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20AEB2-EA5D-151B-6C2C-27DB0D7E6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  <p:sp>
        <p:nvSpPr>
          <p:cNvPr id="5" name="Cut">
            <a:extLst>
              <a:ext uri="{FF2B5EF4-FFF2-40B4-BE49-F238E27FC236}">
                <a16:creationId xmlns:a16="http://schemas.microsoft.com/office/drawing/2014/main" id="{BC1FC158-7A0B-7E8B-662A-1032E5F231AF}"/>
              </a:ext>
            </a:extLst>
          </p:cNvPr>
          <p:cNvSpPr/>
          <p:nvPr/>
        </p:nvSpPr>
        <p:spPr>
          <a:xfrm>
            <a:off x="11480490" y="4671169"/>
            <a:ext cx="635001" cy="635001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8" tIns="35718" rIns="35718" bIns="35718" anchor="ctr"/>
          <a:lstStyle>
            <a:lvl1pPr algn="ctr" defTabSz="410765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r>
              <a:t>Cut</a:t>
            </a:r>
          </a:p>
        </p:txBody>
      </p:sp>
      <p:pic>
        <p:nvPicPr>
          <p:cNvPr id="7" name="Screen Shot 2023-03-12 at 9.29.21 PM.png" descr="Screen Shot 2023-03-12 at 9.29.21 PM.png">
            <a:extLst>
              <a:ext uri="{FF2B5EF4-FFF2-40B4-BE49-F238E27FC236}">
                <a16:creationId xmlns:a16="http://schemas.microsoft.com/office/drawing/2014/main" id="{CBF546A0-07CB-23A1-E0F4-446B8C8B569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054"/>
          <a:stretch>
            <a:fillRect/>
          </a:stretch>
        </p:blipFill>
        <p:spPr>
          <a:xfrm>
            <a:off x="6256980" y="1213543"/>
            <a:ext cx="5251388" cy="4776482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Galactic plane sensitivity">
            <a:extLst>
              <a:ext uri="{FF2B5EF4-FFF2-40B4-BE49-F238E27FC236}">
                <a16:creationId xmlns:a16="http://schemas.microsoft.com/office/drawing/2014/main" id="{A8ADB4D1-E7B4-F8AD-9543-30935514C801}"/>
              </a:ext>
            </a:extLst>
          </p:cNvPr>
          <p:cNvSpPr txBox="1"/>
          <p:nvPr/>
        </p:nvSpPr>
        <p:spPr>
          <a:xfrm>
            <a:off x="1695532" y="1594916"/>
            <a:ext cx="341227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>
            <a:lvl1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lang="en-US" dirty="0"/>
              <a:t>Our Milky Way in Neutrinos</a:t>
            </a:r>
            <a:endParaRPr dirty="0"/>
          </a:p>
        </p:txBody>
      </p:sp>
      <p:sp>
        <p:nvSpPr>
          <p:cNvPr id="10" name="Gen2 sensitivity to Gal. Plane: 11σ (10 yrs);…">
            <a:extLst>
              <a:ext uri="{FF2B5EF4-FFF2-40B4-BE49-F238E27FC236}">
                <a16:creationId xmlns:a16="http://schemas.microsoft.com/office/drawing/2014/main" id="{D9DCF4E6-6300-24E8-7725-E19A282386B9}"/>
              </a:ext>
            </a:extLst>
          </p:cNvPr>
          <p:cNvSpPr txBox="1"/>
          <p:nvPr/>
        </p:nvSpPr>
        <p:spPr>
          <a:xfrm>
            <a:off x="6781800" y="5913469"/>
            <a:ext cx="6360458" cy="667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Gen2 sensitivity to Gal. Plane: 11σ (10 yrs);</a:t>
            </a:r>
          </a:p>
          <a:p>
            <a: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Probe cut-off ~10 x faster than </a:t>
            </a:r>
            <a:r>
              <a:rPr dirty="0" err="1"/>
              <a:t>IceCube</a:t>
            </a:r>
            <a:r>
              <a:rPr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44ACDF-D1F1-8E1D-639A-089BF7C52457}"/>
              </a:ext>
            </a:extLst>
          </p:cNvPr>
          <p:cNvSpPr txBox="1"/>
          <p:nvPr/>
        </p:nvSpPr>
        <p:spPr>
          <a:xfrm>
            <a:off x="8153400" y="6535721"/>
            <a:ext cx="2352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hlinkClick r:id="rId3"/>
              </a:rPr>
              <a:t>Technical Design Report - Part I</a:t>
            </a:r>
            <a:endParaRPr lang="en-US" sz="1200" dirty="0"/>
          </a:p>
        </p:txBody>
      </p:sp>
      <p:pic>
        <p:nvPicPr>
          <p:cNvPr id="9" name="Picture 11" descr="Picture 11">
            <a:extLst>
              <a:ext uri="{FF2B5EF4-FFF2-40B4-BE49-F238E27FC236}">
                <a16:creationId xmlns:a16="http://schemas.microsoft.com/office/drawing/2014/main" id="{369B831A-7D95-A053-E658-F7BBC9A9CE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67" y="1981200"/>
            <a:ext cx="6208295" cy="3023728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Picture 19" descr="Picture 19">
            <a:extLst>
              <a:ext uri="{FF2B5EF4-FFF2-40B4-BE49-F238E27FC236}">
                <a16:creationId xmlns:a16="http://schemas.microsoft.com/office/drawing/2014/main" id="{B719E835-99F7-AC71-3F2C-B308797A3EF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691315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6B2296-DE99-85B5-2148-343A9DE34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16F71-E8D4-E4FE-F1A5-E3B16A7C2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Scientific objectives for IceCube-Gen2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4628E8-2282-D7A7-84CE-7E20FB688A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900" dirty="0"/>
              <a:t>Revealing sources and propagation of highest energy particles in the Milky Way and the universe.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97C579-533A-9F02-2299-941499A50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  <p:sp>
        <p:nvSpPr>
          <p:cNvPr id="8" name="Attenuation length &gt;1km @ radio wavelength:  Radio array uniquely sensitive to EHE neutrinos!">
            <a:extLst>
              <a:ext uri="{FF2B5EF4-FFF2-40B4-BE49-F238E27FC236}">
                <a16:creationId xmlns:a16="http://schemas.microsoft.com/office/drawing/2014/main" id="{6268F1F8-B7E0-D85F-B882-A7FE2FCE14BA}"/>
              </a:ext>
            </a:extLst>
          </p:cNvPr>
          <p:cNvSpPr txBox="1"/>
          <p:nvPr/>
        </p:nvSpPr>
        <p:spPr>
          <a:xfrm>
            <a:off x="3657600" y="5410200"/>
            <a:ext cx="5937331" cy="1323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US" dirty="0"/>
              <a:t>Optical array: </a:t>
            </a:r>
            <a:r>
              <a:rPr lang="en-US" b="1" dirty="0"/>
              <a:t>10 x the rate of UHE neutrinos </a:t>
            </a:r>
          </a:p>
          <a:p>
            <a:pPr defTabSz="457200">
              <a:defRPr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dirty="0"/>
              <a:t>Radio array</a:t>
            </a:r>
            <a:r>
              <a:rPr lang="en-US" dirty="0"/>
              <a:t>:</a:t>
            </a:r>
            <a:r>
              <a:rPr dirty="0"/>
              <a:t> </a:t>
            </a:r>
            <a:r>
              <a:rPr lang="en-US" b="1" dirty="0"/>
              <a:t>100 x the</a:t>
            </a:r>
            <a:r>
              <a:rPr b="1" dirty="0"/>
              <a:t> </a:t>
            </a:r>
            <a:r>
              <a:rPr lang="en-US" b="1" dirty="0"/>
              <a:t>rate</a:t>
            </a:r>
            <a:r>
              <a:rPr b="1" dirty="0"/>
              <a:t> </a:t>
            </a:r>
            <a:r>
              <a:rPr lang="en-US" b="1" dirty="0"/>
              <a:t>of</a:t>
            </a:r>
            <a:r>
              <a:rPr b="1" dirty="0"/>
              <a:t> EHE neutrinos</a:t>
            </a:r>
            <a:endParaRPr lang="en-US" b="1" dirty="0"/>
          </a:p>
          <a:p>
            <a:pPr defTabSz="457200">
              <a:defRPr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US" dirty="0"/>
              <a:t>E.g. Sensitivity to GZK-Neutrinos, if protons make up more </a:t>
            </a:r>
            <a:r>
              <a:rPr lang="en-US" dirty="0" err="1"/>
              <a:t>thsn</a:t>
            </a:r>
            <a:r>
              <a:rPr lang="en-US" dirty="0"/>
              <a:t> 10% of cosmic rays</a:t>
            </a:r>
            <a:endParaRPr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C32AFF3-94C7-3720-A368-63AC26379A3F}"/>
              </a:ext>
            </a:extLst>
          </p:cNvPr>
          <p:cNvSpPr txBox="1"/>
          <p:nvPr/>
        </p:nvSpPr>
        <p:spPr>
          <a:xfrm>
            <a:off x="9710851" y="6243422"/>
            <a:ext cx="2352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hlinkClick r:id="rId2"/>
              </a:rPr>
              <a:t>Technical Design Report - Part I</a:t>
            </a:r>
            <a:endParaRPr lang="en-US" sz="12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32D7735-246D-4A3A-B85A-E06A234A0EDC}"/>
              </a:ext>
            </a:extLst>
          </p:cNvPr>
          <p:cNvSpPr txBox="1"/>
          <p:nvPr/>
        </p:nvSpPr>
        <p:spPr>
          <a:xfrm>
            <a:off x="9533965" y="1383618"/>
            <a:ext cx="11352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AGN NGC 1068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CD3875-7130-6B7E-614E-8600CB162122}"/>
              </a:ext>
            </a:extLst>
          </p:cNvPr>
          <p:cNvSpPr txBox="1"/>
          <p:nvPr/>
        </p:nvSpPr>
        <p:spPr>
          <a:xfrm>
            <a:off x="9395101" y="3147814"/>
            <a:ext cx="143500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Blazar TXS 0506+056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64A556B-6BB9-E84F-4769-B4A0E4CC62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524000"/>
            <a:ext cx="5616774" cy="392751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83EBCB6-2E89-48F2-AC28-372D3263278B}"/>
              </a:ext>
            </a:extLst>
          </p:cNvPr>
          <p:cNvSpPr txBox="1"/>
          <p:nvPr/>
        </p:nvSpPr>
        <p:spPr>
          <a:xfrm>
            <a:off x="7065060" y="1315704"/>
            <a:ext cx="46697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Spectral measurement, </a:t>
            </a:r>
            <a:r>
              <a:rPr lang="en-US" sz="1600" i="1" dirty="0"/>
              <a:t>L. Lu, </a:t>
            </a:r>
            <a:r>
              <a:rPr lang="en-US" sz="1600" i="1" dirty="0" err="1"/>
              <a:t>Cern</a:t>
            </a:r>
            <a:r>
              <a:rPr lang="en-US" sz="1600" i="1" dirty="0"/>
              <a:t> Courier, 2025</a:t>
            </a:r>
          </a:p>
        </p:txBody>
      </p:sp>
      <p:pic>
        <p:nvPicPr>
          <p:cNvPr id="32" name="Picture 19" descr="Picture 19">
            <a:extLst>
              <a:ext uri="{FF2B5EF4-FFF2-40B4-BE49-F238E27FC236}">
                <a16:creationId xmlns:a16="http://schemas.microsoft.com/office/drawing/2014/main" id="{A394E7C6-0F71-2B04-070B-C43E7B81311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  <p:pic>
        <p:nvPicPr>
          <p:cNvPr id="33" name="decadal_survey_gen2-fan_radio_geometry.pdf" descr="decadal_survey_gen2-fan_radio_geometry.pdf">
            <a:extLst>
              <a:ext uri="{FF2B5EF4-FFF2-40B4-BE49-F238E27FC236}">
                <a16:creationId xmlns:a16="http://schemas.microsoft.com/office/drawing/2014/main" id="{7E63EC07-6409-6E35-A570-365A21EA02F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50833"/>
          <a:stretch>
            <a:fillRect/>
          </a:stretch>
        </p:blipFill>
        <p:spPr>
          <a:xfrm>
            <a:off x="407368" y="1343843"/>
            <a:ext cx="6038124" cy="3837757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1910469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E448F-DFED-A8DD-BD7E-3D45C83E47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">
            <a:extLst>
              <a:ext uri="{FF2B5EF4-FFF2-40B4-BE49-F238E27FC236}">
                <a16:creationId xmlns:a16="http://schemas.microsoft.com/office/drawing/2014/main" id="{857AF3AB-A4B1-63BB-BA19-DAC6AA8F12BE}"/>
              </a:ext>
            </a:extLst>
          </p:cNvPr>
          <p:cNvSpPr/>
          <p:nvPr/>
        </p:nvSpPr>
        <p:spPr>
          <a:xfrm>
            <a:off x="6611242" y="372126"/>
            <a:ext cx="1732658" cy="161151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defTabSz="457200">
              <a:defRPr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EA511-A233-3E43-2521-568A369E7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Scientific objectives for IceCube-Gen2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0E364E-26A9-3F34-38DC-444DD4F23A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1900" dirty="0"/>
              <a:t>Revealing sources and propagation of highest energy particles in the Milky Way and the universe.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86885C-DC15-EEA0-ACD7-1FB34B414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  <p:sp>
        <p:nvSpPr>
          <p:cNvPr id="6" name="Rounded Rectangle">
            <a:extLst>
              <a:ext uri="{FF2B5EF4-FFF2-40B4-BE49-F238E27FC236}">
                <a16:creationId xmlns:a16="http://schemas.microsoft.com/office/drawing/2014/main" id="{C4CF50F0-C771-A906-DBF6-A0FA5D64ADBD}"/>
              </a:ext>
            </a:extLst>
          </p:cNvPr>
          <p:cNvSpPr/>
          <p:nvPr/>
        </p:nvSpPr>
        <p:spPr>
          <a:xfrm>
            <a:off x="11784013" y="5487759"/>
            <a:ext cx="407988" cy="1076999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35718" tIns="35718" rIns="35718" bIns="35718" anchor="ctr"/>
          <a:lstStyle/>
          <a:p>
            <a:pPr algn="ctr" defTabSz="410765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11" name="Screen Shot 2023-03-14 at 2.24.54 PM.png" descr="Screen Shot 2023-03-14 at 2.24.54 PM.png">
            <a:extLst>
              <a:ext uri="{FF2B5EF4-FFF2-40B4-BE49-F238E27FC236}">
                <a16:creationId xmlns:a16="http://schemas.microsoft.com/office/drawing/2014/main" id="{253EC23D-75D1-A5C7-B786-2726D6685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417839"/>
            <a:ext cx="5482197" cy="4125850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Rectangle">
            <a:extLst>
              <a:ext uri="{FF2B5EF4-FFF2-40B4-BE49-F238E27FC236}">
                <a16:creationId xmlns:a16="http://schemas.microsoft.com/office/drawing/2014/main" id="{233D8743-8A7E-F06A-E787-0EA71D3F1157}"/>
              </a:ext>
            </a:extLst>
          </p:cNvPr>
          <p:cNvSpPr/>
          <p:nvPr/>
        </p:nvSpPr>
        <p:spPr>
          <a:xfrm>
            <a:off x="3124200" y="1676400"/>
            <a:ext cx="2366404" cy="1828800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chemeClr val="accent1"/>
            </a:solidFill>
          </a:ln>
        </p:spPr>
        <p:txBody>
          <a:bodyPr lIns="45718" tIns="45718" rIns="45718" bIns="45718" anchor="ctr"/>
          <a:lstStyle/>
          <a:p>
            <a:pPr>
              <a:defRPr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1CC03F8-D237-DDC9-19F6-A325B39A4B0B}"/>
              </a:ext>
            </a:extLst>
          </p:cNvPr>
          <p:cNvGrpSpPr/>
          <p:nvPr/>
        </p:nvGrpSpPr>
        <p:grpSpPr>
          <a:xfrm>
            <a:off x="7504291" y="1196752"/>
            <a:ext cx="4189567" cy="4251804"/>
            <a:chOff x="7504291" y="1732434"/>
            <a:chExt cx="3849509" cy="371612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9CA6A3B-A369-9D66-28BE-8ACD1089184D}"/>
                </a:ext>
              </a:extLst>
            </p:cNvPr>
            <p:cNvSpPr txBox="1"/>
            <p:nvPr/>
          </p:nvSpPr>
          <p:spPr>
            <a:xfrm>
              <a:off x="9772543" y="2488518"/>
              <a:ext cx="113524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chemeClr val="bg1"/>
                  </a:solidFill>
                </a:rPr>
                <a:t>AGN NGC 1068 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BF44315-4867-102C-4806-7E6325799A8F}"/>
                </a:ext>
              </a:extLst>
            </p:cNvPr>
            <p:cNvSpPr txBox="1"/>
            <p:nvPr/>
          </p:nvSpPr>
          <p:spPr>
            <a:xfrm>
              <a:off x="9633679" y="4252714"/>
              <a:ext cx="143500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chemeClr val="bg1"/>
                  </a:solidFill>
                </a:rPr>
                <a:t>Blazar TXS 0506+056</a:t>
              </a: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05EA2AF-8670-CA82-88D3-F013F5D9211E}"/>
                </a:ext>
              </a:extLst>
            </p:cNvPr>
            <p:cNvGrpSpPr/>
            <p:nvPr/>
          </p:nvGrpSpPr>
          <p:grpSpPr>
            <a:xfrm>
              <a:off x="7504291" y="1796099"/>
              <a:ext cx="3849509" cy="3652457"/>
              <a:chOff x="6611400" y="116640"/>
              <a:chExt cx="5580000" cy="6447960"/>
            </a:xfrm>
          </p:grpSpPr>
          <p:pic>
            <p:nvPicPr>
              <p:cNvPr id="15" name="Screen Shot 2023-03-12 at 9.44.11 PM.png" descr="Screen Shot 2023-03-12 at 9.44.11 PM.png">
                <a:extLst>
                  <a:ext uri="{FF2B5EF4-FFF2-40B4-BE49-F238E27FC236}">
                    <a16:creationId xmlns:a16="http://schemas.microsoft.com/office/drawing/2014/main" id="{3E6809AD-D6F1-B743-3C27-2B119F77AD63}"/>
                  </a:ext>
                </a:extLst>
              </p:cNvPr>
              <p:cNvPicPr/>
              <p:nvPr/>
            </p:nvPicPr>
            <p:blipFill>
              <a:blip r:embed="rId3"/>
              <a:srcRect r="1916" b="5923"/>
              <a:stretch/>
            </p:blipFill>
            <p:spPr>
              <a:xfrm>
                <a:off x="6701400" y="116640"/>
                <a:ext cx="5325840" cy="6447960"/>
              </a:xfrm>
              <a:prstGeom prst="rect">
                <a:avLst/>
              </a:prstGeom>
              <a:noFill/>
              <a:ln w="12700">
                <a:noFill/>
              </a:ln>
            </p:spPr>
          </p:pic>
          <p:sp>
            <p:nvSpPr>
              <p:cNvPr id="16" name="Rectangle">
                <a:extLst>
                  <a:ext uri="{FF2B5EF4-FFF2-40B4-BE49-F238E27FC236}">
                    <a16:creationId xmlns:a16="http://schemas.microsoft.com/office/drawing/2014/main" id="{0750AF4C-013B-10E7-4912-AF9079D5A318}"/>
                  </a:ext>
                </a:extLst>
              </p:cNvPr>
              <p:cNvSpPr/>
              <p:nvPr/>
            </p:nvSpPr>
            <p:spPr>
              <a:xfrm>
                <a:off x="6611400" y="372240"/>
                <a:ext cx="1732320" cy="1611000"/>
              </a:xfrm>
              <a:prstGeom prst="rect">
                <a:avLst/>
              </a:prstGeom>
              <a:solidFill>
                <a:srgbClr val="FFFFFF"/>
              </a:solidFill>
              <a:ln w="1270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45720" tIns="45000" rIns="45720" bIns="45000" anchor="ctr">
                <a:noAutofit/>
              </a:bodyPr>
              <a:lstStyle/>
              <a:p>
                <a:pPr defTabSz="457200">
                  <a:lnSpc>
                    <a:spcPct val="100000"/>
                  </a:lnSpc>
                </a:pPr>
                <a:endParaRPr lang="en-US" sz="1800" b="0" u="none" strike="noStrike">
                  <a:solidFill>
                    <a:srgbClr val="000000"/>
                  </a:solidFill>
                  <a:effectLst/>
                  <a:uFillTx/>
                  <a:latin typeface="Arial"/>
                  <a:ea typeface="Arial"/>
                </a:endParaRPr>
              </a:p>
            </p:txBody>
          </p:sp>
          <p:sp>
            <p:nvSpPr>
              <p:cNvPr id="17" name="Rounded Rectangle">
                <a:extLst>
                  <a:ext uri="{FF2B5EF4-FFF2-40B4-BE49-F238E27FC236}">
                    <a16:creationId xmlns:a16="http://schemas.microsoft.com/office/drawing/2014/main" id="{513A2FEA-25A8-42D2-BF70-24CBC8C46B62}"/>
                  </a:ext>
                </a:extLst>
              </p:cNvPr>
              <p:cNvSpPr/>
              <p:nvPr/>
            </p:nvSpPr>
            <p:spPr>
              <a:xfrm>
                <a:off x="11783880" y="5487840"/>
                <a:ext cx="407520" cy="1076760"/>
              </a:xfrm>
              <a:prstGeom prst="roundRect">
                <a:avLst>
                  <a:gd name="adj" fmla="val 15000"/>
                </a:avLst>
              </a:prstGeom>
              <a:solidFill>
                <a:srgbClr val="FFFFFF"/>
              </a:solidFill>
              <a:ln w="3175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  <p:txBody>
              <a:bodyPr lIns="35640" tIns="35640" rIns="35640" bIns="35640" anchor="ctr">
                <a:noAutofit/>
              </a:bodyPr>
              <a:lstStyle/>
              <a:p>
                <a:pPr algn="ctr" defTabSz="410760">
                  <a:lnSpc>
                    <a:spcPct val="100000"/>
                  </a:lnSpc>
                </a:pPr>
                <a:endParaRPr lang="en-US" sz="1400" b="0" u="none" strike="noStrike">
                  <a:solidFill>
                    <a:srgbClr val="FFFFFF"/>
                  </a:solidFill>
                  <a:effectLst/>
                  <a:uFillTx/>
                  <a:latin typeface="Helvetica Neue Medium"/>
                  <a:ea typeface="Helvetica Neue Medium"/>
                </a:endParaRPr>
              </a:p>
            </p:txBody>
          </p:sp>
        </p:grp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5EEC354-4B05-DA76-FCD3-455FDCE5493B}"/>
                </a:ext>
              </a:extLst>
            </p:cNvPr>
            <p:cNvSpPr/>
            <p:nvPr/>
          </p:nvSpPr>
          <p:spPr>
            <a:xfrm>
              <a:off x="10240595" y="2537148"/>
              <a:ext cx="914400" cy="3302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B192825-4F89-E865-8594-3C4383E06191}"/>
                </a:ext>
              </a:extLst>
            </p:cNvPr>
            <p:cNvSpPr/>
            <p:nvPr/>
          </p:nvSpPr>
          <p:spPr>
            <a:xfrm>
              <a:off x="10118283" y="2042007"/>
              <a:ext cx="914400" cy="3302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252A818-5BF7-D14C-D926-5B219F81B223}"/>
                </a:ext>
              </a:extLst>
            </p:cNvPr>
            <p:cNvSpPr/>
            <p:nvPr/>
          </p:nvSpPr>
          <p:spPr>
            <a:xfrm>
              <a:off x="9085144" y="1732434"/>
              <a:ext cx="914400" cy="3302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AF203FC-AC09-A6F2-40E6-2D3E155F50AF}"/>
                </a:ext>
              </a:extLst>
            </p:cNvPr>
            <p:cNvSpPr/>
            <p:nvPr/>
          </p:nvSpPr>
          <p:spPr>
            <a:xfrm>
              <a:off x="8620415" y="2272494"/>
              <a:ext cx="914400" cy="33020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5" name="Picture 19" descr="Picture 19">
            <a:extLst>
              <a:ext uri="{FF2B5EF4-FFF2-40B4-BE49-F238E27FC236}">
                <a16:creationId xmlns:a16="http://schemas.microsoft.com/office/drawing/2014/main" id="{0E63F891-0076-E67F-B029-ADE63ACD05A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  <p:sp>
        <p:nvSpPr>
          <p:cNvPr id="10" name="Uniquely sensitive facility for cosmic ray science">
            <a:extLst>
              <a:ext uri="{FF2B5EF4-FFF2-40B4-BE49-F238E27FC236}">
                <a16:creationId xmlns:a16="http://schemas.microsoft.com/office/drawing/2014/main" id="{3979898E-4338-3DB3-D2D3-5FF609DC7402}"/>
              </a:ext>
            </a:extLst>
          </p:cNvPr>
          <p:cNvSpPr txBox="1"/>
          <p:nvPr/>
        </p:nvSpPr>
        <p:spPr>
          <a:xfrm>
            <a:off x="1676400" y="5181600"/>
            <a:ext cx="9484831" cy="13234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>
            <a:spAutoFit/>
          </a:bodyPr>
          <a:lstStyle/>
          <a:p>
            <a: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  <a:p>
            <a:pPr algn="ctr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>30 x coincident cosmic ray rate! </a:t>
            </a:r>
            <a:b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</a:b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>Uniquely sensitive in the galactic / extragalactic transition region</a:t>
            </a:r>
            <a:r>
              <a:rPr lang="de-DE" sz="2000" dirty="0">
                <a:solidFill>
                  <a:srgbClr val="000000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</a:rPr>
              <a:t>.</a:t>
            </a:r>
            <a:endParaRPr lang="de-DE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317024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24B8A-7926-B4E4-FBD4-057E59C27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7110D-368C-6DAA-0F70-17D7D9295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Scientific objectives for IceCube-Gen2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93E6B4-A220-1264-D10B-0331957485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sz="2200" dirty="0"/>
              <a:t>Probing fundamental physics with high-energy neutrinos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E3B9A5-74A1-9D9A-9BD8-D3E01B77C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</a:p>
        </p:txBody>
      </p:sp>
      <p:sp>
        <p:nvSpPr>
          <p:cNvPr id="5" name="Rounded Rectangle">
            <a:extLst>
              <a:ext uri="{FF2B5EF4-FFF2-40B4-BE49-F238E27FC236}">
                <a16:creationId xmlns:a16="http://schemas.microsoft.com/office/drawing/2014/main" id="{071F32A0-1103-133A-4737-9636C4438C44}"/>
              </a:ext>
            </a:extLst>
          </p:cNvPr>
          <p:cNvSpPr/>
          <p:nvPr/>
        </p:nvSpPr>
        <p:spPr>
          <a:xfrm>
            <a:off x="11480490" y="4823569"/>
            <a:ext cx="635001" cy="635001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35718" tIns="35718" rIns="35718" bIns="35718" anchor="ctr"/>
          <a:lstStyle/>
          <a:p>
            <a:pPr algn="ctr" defTabSz="410765">
              <a:defRPr sz="14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pic>
        <p:nvPicPr>
          <p:cNvPr id="6" name="Screen Shot 2023-03-12 at 9.14.49 PM.png" descr="Screen Shot 2023-03-12 at 9.14.49 PM.png">
            <a:extLst>
              <a:ext uri="{FF2B5EF4-FFF2-40B4-BE49-F238E27FC236}">
                <a16:creationId xmlns:a16="http://schemas.microsoft.com/office/drawing/2014/main" id="{3166C6A5-DDBC-5F9B-EF82-F012B454BB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7584" y="1455727"/>
            <a:ext cx="5861053" cy="5108467"/>
          </a:xfrm>
          <a:prstGeom prst="rect">
            <a:avLst/>
          </a:prstGeom>
          <a:ln w="12700">
            <a:miter lim="400000"/>
          </a:ln>
        </p:spPr>
      </p:pic>
      <p:pic>
        <p:nvPicPr>
          <p:cNvPr id="7" name="Screen Shot 2023-03-12 at 9.18.28 PM.png" descr="Screen Shot 2023-03-12 at 9.18.28 PM.png">
            <a:extLst>
              <a:ext uri="{FF2B5EF4-FFF2-40B4-BE49-F238E27FC236}">
                <a16:creationId xmlns:a16="http://schemas.microsoft.com/office/drawing/2014/main" id="{581AFCC7-1C20-6C26-575F-DB26AB32C1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896" y="1372223"/>
            <a:ext cx="6249130" cy="3740069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Neutrino cross-sections @ LHC/FCC energies">
            <a:extLst>
              <a:ext uri="{FF2B5EF4-FFF2-40B4-BE49-F238E27FC236}">
                <a16:creationId xmlns:a16="http://schemas.microsoft.com/office/drawing/2014/main" id="{C8F50201-CB9A-846E-8478-43091DBC88E3}"/>
              </a:ext>
            </a:extLst>
          </p:cNvPr>
          <p:cNvSpPr txBox="1"/>
          <p:nvPr/>
        </p:nvSpPr>
        <p:spPr>
          <a:xfrm>
            <a:off x="1178147" y="5139161"/>
            <a:ext cx="6455274" cy="3752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t>Neutrino cross-sections @ LHC/FCC energies</a:t>
            </a:r>
          </a:p>
        </p:txBody>
      </p:sp>
      <p:sp>
        <p:nvSpPr>
          <p:cNvPr id="9" name="Plots based on Valera et al., Bustamante et al.,  Song et al.">
            <a:extLst>
              <a:ext uri="{FF2B5EF4-FFF2-40B4-BE49-F238E27FC236}">
                <a16:creationId xmlns:a16="http://schemas.microsoft.com/office/drawing/2014/main" id="{9F080944-17A9-49D0-9639-5E697DFF6E5F}"/>
              </a:ext>
            </a:extLst>
          </p:cNvPr>
          <p:cNvSpPr txBox="1"/>
          <p:nvPr/>
        </p:nvSpPr>
        <p:spPr>
          <a:xfrm>
            <a:off x="1142568" y="5756511"/>
            <a:ext cx="4965337" cy="2946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defRPr sz="1400"/>
            </a:pPr>
            <a:r>
              <a:t>Plots based on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4"/>
              </a:rPr>
              <a:t>Valera et al.</a:t>
            </a:r>
            <a:r>
              <a:t>,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Bustamante et al.</a:t>
            </a:r>
            <a:r>
              <a:t>, </a:t>
            </a:r>
            <a:r>
              <a:rPr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6"/>
              </a:rPr>
              <a:t> Song et al.  </a:t>
            </a:r>
          </a:p>
        </p:txBody>
      </p:sp>
      <p:sp>
        <p:nvSpPr>
          <p:cNvPr id="10" name="Text">
            <a:extLst>
              <a:ext uri="{FF2B5EF4-FFF2-40B4-BE49-F238E27FC236}">
                <a16:creationId xmlns:a16="http://schemas.microsoft.com/office/drawing/2014/main" id="{C5BBBBCC-FBFA-B230-D99A-F6F83E167CD9}"/>
              </a:ext>
            </a:extLst>
          </p:cNvPr>
          <p:cNvSpPr txBox="1"/>
          <p:nvPr/>
        </p:nvSpPr>
        <p:spPr>
          <a:xfrm>
            <a:off x="5953883" y="3376931"/>
            <a:ext cx="538234" cy="358139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>
            <a:spAutoFit/>
          </a:bodyPr>
          <a:lstStyle/>
          <a:p>
            <a:endParaRPr/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963A8E67-3401-C23E-CF12-26CB52A45397}"/>
              </a:ext>
            </a:extLst>
          </p:cNvPr>
          <p:cNvSpPr txBox="1"/>
          <p:nvPr/>
        </p:nvSpPr>
        <p:spPr>
          <a:xfrm>
            <a:off x="5963877" y="6410289"/>
            <a:ext cx="259483" cy="2524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8" tIns="45718" rIns="45718" bIns="45718" anchor="ctr">
            <a:spAutoFit/>
          </a:bodyPr>
          <a:lstStyle>
            <a:lvl1pPr algn="ctr" defTabSz="410764">
              <a:defRPr sz="1100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t>17</a:t>
            </a:fld>
            <a:endParaRPr/>
          </a:p>
        </p:txBody>
      </p:sp>
      <p:sp>
        <p:nvSpPr>
          <p:cNvPr id="12" name="Flavor physics over cosmic base lines">
            <a:extLst>
              <a:ext uri="{FF2B5EF4-FFF2-40B4-BE49-F238E27FC236}">
                <a16:creationId xmlns:a16="http://schemas.microsoft.com/office/drawing/2014/main" id="{95D55577-00D4-FA84-0360-3BB914C6F641}"/>
              </a:ext>
            </a:extLst>
          </p:cNvPr>
          <p:cNvSpPr txBox="1"/>
          <p:nvPr/>
        </p:nvSpPr>
        <p:spPr>
          <a:xfrm>
            <a:off x="7374854" y="1441280"/>
            <a:ext cx="6360458" cy="3752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defTabSz="457200">
              <a:defRPr sz="20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r>
              <a:rPr dirty="0"/>
              <a:t>Flavor physics over cosmic base lines</a:t>
            </a:r>
          </a:p>
        </p:txBody>
      </p:sp>
      <p:pic>
        <p:nvPicPr>
          <p:cNvPr id="13" name="Picture 19" descr="Picture 19">
            <a:extLst>
              <a:ext uri="{FF2B5EF4-FFF2-40B4-BE49-F238E27FC236}">
                <a16:creationId xmlns:a16="http://schemas.microsoft.com/office/drawing/2014/main" id="{48369E05-8C2B-1EB2-2F05-5375F11C323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843084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475047-845F-6141-28F2-31196E72F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6039D-5CE6-ED7E-2D56-1902A92F1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IceCube-Gen2: Schedule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81A6E6-96E6-A42B-A861-89517000450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3C1150-64DF-357F-0669-2107E7462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| IceCube-Gen2 | Marek Kowalski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F250D5A-B396-0015-D03E-10FAC4589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6831" y="1262679"/>
            <a:ext cx="11601287" cy="368480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8F5B5FC-CDB5-E116-67CB-13E7551B9632}"/>
              </a:ext>
            </a:extLst>
          </p:cNvPr>
          <p:cNvSpPr txBox="1"/>
          <p:nvPr/>
        </p:nvSpPr>
        <p:spPr>
          <a:xfrm>
            <a:off x="1048622" y="5410200"/>
            <a:ext cx="100379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Initial </a:t>
            </a:r>
            <a:r>
              <a:rPr lang="en-US" sz="2000" dirty="0">
                <a:hlinkClick r:id="rId3"/>
              </a:rPr>
              <a:t>Technical Design Report</a:t>
            </a:r>
            <a:r>
              <a:rPr lang="en-US" sz="2000" dirty="0"/>
              <a:t> public, working on preliminary design. Construction will take ten years, initial data from partial configurations already available after five years</a:t>
            </a:r>
          </a:p>
        </p:txBody>
      </p:sp>
    </p:spTree>
    <p:extLst>
      <p:ext uri="{BB962C8B-B14F-4D97-AF65-F5344CB8AC3E}">
        <p14:creationId xmlns:p14="http://schemas.microsoft.com/office/powerpoint/2010/main" val="23607849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6D12D5-E3C7-BB45-6D4A-123DA7950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7C98A-0E8F-3142-E80C-ED1E3DD4A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IceCube-Gen2: Collaboration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FCF622-7B19-A950-39E5-8029BA7AF2D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D6250-A8F0-C87B-F6F0-E772F3534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| IceCube-Gen2 | Marek Kowalski</a:t>
            </a:r>
            <a:endParaRPr lang="en-US" noProof="0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17ECAD0-BAE5-EBF7-07B1-08424CC523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987" y="1314351"/>
            <a:ext cx="3823118" cy="5010249"/>
          </a:xfrm>
        </p:spPr>
        <p:txBody>
          <a:bodyPr/>
          <a:lstStyle/>
          <a:p>
            <a:r>
              <a:rPr lang="en-US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Internat.</a:t>
            </a:r>
            <a:r>
              <a:rPr lang="en-US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collaboration of 400+ scientists from 16 countries</a:t>
            </a:r>
            <a:endParaRPr lang="en-US" dirty="0"/>
          </a:p>
          <a:p>
            <a:r>
              <a:rPr lang="en-US" dirty="0"/>
              <a:t>Endorsements/recommendations from major roadmap processes, e.g. US Decadal Survey on Astronomy and Astrophysics 2020, the Report of the 2023 Particle Physics Project Prioritization Panel (P5 panel), the </a:t>
            </a:r>
            <a:r>
              <a:rPr lang="en-US" b="1" dirty="0"/>
              <a:t>Japanese MEXT </a:t>
            </a:r>
            <a:r>
              <a:rPr lang="en-US" dirty="0"/>
              <a:t>roadmap or the European </a:t>
            </a:r>
            <a:r>
              <a:rPr lang="en-US" dirty="0" err="1"/>
              <a:t>Astroparticle</a:t>
            </a:r>
            <a:r>
              <a:rPr lang="en-US" dirty="0"/>
              <a:t> Physics Strategy 2017 - 2026 {APPEC roadmap}, </a:t>
            </a:r>
            <a:r>
              <a:rPr lang="en-US" b="1" dirty="0"/>
              <a:t>German BMFTR</a:t>
            </a:r>
            <a:r>
              <a:rPr lang="en-US" dirty="0"/>
              <a:t>  roadmap for large scale research infrastructure 2025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54F0F0-903D-1858-D76D-975E8B7252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1440153"/>
            <a:ext cx="7924800" cy="4457700"/>
          </a:xfrm>
          <a:prstGeom prst="rect">
            <a:avLst/>
          </a:prstGeom>
        </p:spPr>
      </p:pic>
      <p:pic>
        <p:nvPicPr>
          <p:cNvPr id="7" name="Picture 19" descr="Picture 19">
            <a:extLst>
              <a:ext uri="{FF2B5EF4-FFF2-40B4-BE49-F238E27FC236}">
                <a16:creationId xmlns:a16="http://schemas.microsoft.com/office/drawing/2014/main" id="{845FCED0-B58B-E778-8D7D-0981F209AAF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3778318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B7725-5574-4DA3-06C1-B95E94F04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3">
            <a:extLst>
              <a:ext uri="{FF2B5EF4-FFF2-40B4-BE49-F238E27FC236}">
                <a16:creationId xmlns:a16="http://schemas.microsoft.com/office/drawing/2014/main" id="{183470D3-5503-E993-37A7-5CEF9697E208}"/>
              </a:ext>
            </a:extLst>
          </p:cNvPr>
          <p:cNvPicPr/>
          <p:nvPr/>
        </p:nvPicPr>
        <p:blipFill>
          <a:blip r:embed="rId3"/>
          <a:stretch/>
        </p:blipFill>
        <p:spPr>
          <a:xfrm>
            <a:off x="407521" y="1482279"/>
            <a:ext cx="7667097" cy="4461321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57" name="Content Placeholder 6">
            <a:extLst>
              <a:ext uri="{FF2B5EF4-FFF2-40B4-BE49-F238E27FC236}">
                <a16:creationId xmlns:a16="http://schemas.microsoft.com/office/drawing/2014/main" id="{0A8F634D-E108-6317-9196-39A7B14EF137}"/>
              </a:ext>
            </a:extLst>
          </p:cNvPr>
          <p:cNvSpPr/>
          <p:nvPr/>
        </p:nvSpPr>
        <p:spPr>
          <a:xfrm>
            <a:off x="8260598" y="1482279"/>
            <a:ext cx="3931402" cy="4461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r>
              <a:rPr lang="en-US" b="1" dirty="0"/>
              <a:t>German proposal: 59 Mio. Euro  for construction  </a:t>
            </a:r>
            <a:r>
              <a:rPr lang="en-US" dirty="0"/>
              <a:t>(~90 % capital costs)</a:t>
            </a:r>
          </a:p>
          <a:p>
            <a:r>
              <a:rPr lang="en-US" dirty="0"/>
              <a:t>Additional 15,5 Mio. Euro as in-kind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Deliverables:</a:t>
            </a:r>
            <a:br>
              <a:rPr lang="en-US" dirty="0"/>
            </a:br>
            <a:r>
              <a:rPr lang="en-US" dirty="0"/>
              <a:t>3500 optical sensors </a:t>
            </a:r>
            <a:br>
              <a:rPr lang="en-US" dirty="0"/>
            </a:br>
            <a:r>
              <a:rPr lang="en-US" dirty="0"/>
              <a:t>A large fraction of the Radio- and surface array</a:t>
            </a:r>
          </a:p>
          <a:p>
            <a:endParaRPr lang="en-US" dirty="0"/>
          </a:p>
          <a:p>
            <a:r>
              <a:rPr lang="en-US" b="1" dirty="0"/>
              <a:t>Review Sep 7.-8.: update on project status, funding needs and establish decision points </a:t>
            </a:r>
          </a:p>
          <a:p>
            <a:pPr defTabSz="457189">
              <a:tabLst>
                <a:tab pos="0" algn="l"/>
              </a:tabLst>
            </a:pPr>
            <a:endParaRPr lang="de-DE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19" descr="Picture 19">
            <a:extLst>
              <a:ext uri="{FF2B5EF4-FFF2-40B4-BE49-F238E27FC236}">
                <a16:creationId xmlns:a16="http://schemas.microsoft.com/office/drawing/2014/main" id="{A9439716-44A8-732D-118F-C6501DD63CE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A5A42E-4926-56E1-A392-A4BCC9526D6A}"/>
              </a:ext>
            </a:extLst>
          </p:cNvPr>
          <p:cNvSpPr/>
          <p:nvPr/>
        </p:nvSpPr>
        <p:spPr>
          <a:xfrm>
            <a:off x="847629" y="3857228"/>
            <a:ext cx="3419571" cy="369332"/>
          </a:xfrm>
          <a:prstGeom prst="rect">
            <a:avLst/>
          </a:prstGeom>
          <a:noFill/>
          <a:ln w="254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Box 1">
            <a:extLst>
              <a:ext uri="{FF2B5EF4-FFF2-40B4-BE49-F238E27FC236}">
                <a16:creationId xmlns:a16="http://schemas.microsoft.com/office/drawing/2014/main" id="{65CE77D9-C7E2-4BF3-12D0-E0A9E84DD1F2}"/>
              </a:ext>
            </a:extLst>
          </p:cNvPr>
          <p:cNvSpPr/>
          <p:nvPr/>
        </p:nvSpPr>
        <p:spPr>
          <a:xfrm>
            <a:off x="380880" y="324000"/>
            <a:ext cx="11424240" cy="648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377">
              <a:lnSpc>
                <a:spcPct val="87000"/>
              </a:lnSpc>
              <a:tabLst>
                <a:tab pos="0" algn="l"/>
                <a:tab pos="457189" algn="l"/>
                <a:tab pos="914377" algn="l"/>
                <a:tab pos="1371566" algn="l"/>
                <a:tab pos="1828754" algn="l"/>
                <a:tab pos="2285943" algn="l"/>
                <a:tab pos="2743131" algn="l"/>
                <a:tab pos="3200320" algn="l"/>
                <a:tab pos="3657509" algn="l"/>
                <a:tab pos="4114697" algn="l"/>
                <a:tab pos="4571886" algn="l"/>
                <a:tab pos="5029074" algn="l"/>
                <a:tab pos="5486263" algn="l"/>
                <a:tab pos="5943451" algn="l"/>
                <a:tab pos="6400640" algn="l"/>
                <a:tab pos="6857829" algn="l"/>
                <a:tab pos="7315017" algn="l"/>
                <a:tab pos="7772206" algn="l"/>
                <a:tab pos="8229394" algn="l"/>
                <a:tab pos="8686583" algn="l"/>
                <a:tab pos="9143771" algn="l"/>
                <a:tab pos="9600960" algn="l"/>
                <a:tab pos="10058149" algn="l"/>
                <a:tab pos="10515337" algn="l"/>
                <a:tab pos="10972526" algn="l"/>
              </a:tabLst>
            </a:pPr>
            <a:r>
              <a:rPr lang="en-US" sz="3000" b="1" dirty="0">
                <a:solidFill>
                  <a:srgbClr val="007BC8"/>
                </a:solidFill>
                <a:latin typeface="DesySans Office Cn Medium"/>
                <a:ea typeface="Noto Sans SC Regular"/>
              </a:rPr>
              <a:t>IceCube-Gen2 on the German shortlist for large research infrastructure </a:t>
            </a:r>
            <a:endParaRPr lang="en-US" sz="3000" b="1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55669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D2074-8126-D787-C817-439FE210FB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Content Placeholder 6">
            <a:extLst>
              <a:ext uri="{FF2B5EF4-FFF2-40B4-BE49-F238E27FC236}">
                <a16:creationId xmlns:a16="http://schemas.microsoft.com/office/drawing/2014/main" id="{9690668E-BFAC-400C-C523-0849686C0B57}"/>
              </a:ext>
            </a:extLst>
          </p:cNvPr>
          <p:cNvSpPr/>
          <p:nvPr/>
        </p:nvSpPr>
        <p:spPr>
          <a:xfrm>
            <a:off x="8260598" y="1482279"/>
            <a:ext cx="3931402" cy="4461321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r>
              <a:rPr lang="en-US" b="1" dirty="0"/>
              <a:t>German proposal: 59 Mio. Euro  for construction  </a:t>
            </a:r>
            <a:r>
              <a:rPr lang="en-US" dirty="0"/>
              <a:t>(~90 % capital costs)</a:t>
            </a:r>
          </a:p>
          <a:p>
            <a:r>
              <a:rPr lang="en-US" dirty="0"/>
              <a:t>Additional 15,5 Mio. Euro as in-kind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Deliverables:</a:t>
            </a:r>
            <a:br>
              <a:rPr lang="en-US" dirty="0"/>
            </a:br>
            <a:r>
              <a:rPr lang="en-US" dirty="0"/>
              <a:t>3500 optical sensors </a:t>
            </a:r>
            <a:br>
              <a:rPr lang="en-US" dirty="0"/>
            </a:br>
            <a:r>
              <a:rPr lang="en-US" dirty="0"/>
              <a:t>A large fraction of the Radio- and surface array</a:t>
            </a:r>
          </a:p>
          <a:p>
            <a:endParaRPr lang="en-US" dirty="0"/>
          </a:p>
          <a:p>
            <a:r>
              <a:rPr lang="en-US" b="1" dirty="0"/>
              <a:t>Review Sep 7.-8.: update on project status, funding needs and establish decision points </a:t>
            </a:r>
          </a:p>
          <a:p>
            <a:pPr defTabSz="457189">
              <a:tabLst>
                <a:tab pos="0" algn="l"/>
              </a:tabLst>
            </a:pPr>
            <a:endParaRPr lang="de-DE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19" descr="Picture 19">
            <a:extLst>
              <a:ext uri="{FF2B5EF4-FFF2-40B4-BE49-F238E27FC236}">
                <a16:creationId xmlns:a16="http://schemas.microsoft.com/office/drawing/2014/main" id="{9F52EB1C-39E1-349A-4FE7-61F7F348F5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61"/>
          <a:stretch>
            <a:fillRect/>
          </a:stretch>
        </p:blipFill>
        <p:spPr>
          <a:xfrm>
            <a:off x="-26907" y="5962000"/>
            <a:ext cx="2833501" cy="955595"/>
          </a:xfrm>
          <a:prstGeom prst="rect">
            <a:avLst/>
          </a:prstGeom>
          <a:solidFill>
            <a:schemeClr val="bg1"/>
          </a:solidFill>
          <a:ln w="12700">
            <a:miter lim="400000"/>
          </a:ln>
        </p:spPr>
      </p:pic>
      <p:sp>
        <p:nvSpPr>
          <p:cNvPr id="10" name="Text Box 1">
            <a:extLst>
              <a:ext uri="{FF2B5EF4-FFF2-40B4-BE49-F238E27FC236}">
                <a16:creationId xmlns:a16="http://schemas.microsoft.com/office/drawing/2014/main" id="{FBA20D66-9E29-16D6-FD2D-E721828D5C54}"/>
              </a:ext>
            </a:extLst>
          </p:cNvPr>
          <p:cNvSpPr/>
          <p:nvPr/>
        </p:nvSpPr>
        <p:spPr>
          <a:xfrm>
            <a:off x="380880" y="324000"/>
            <a:ext cx="11424240" cy="648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377">
              <a:lnSpc>
                <a:spcPct val="87000"/>
              </a:lnSpc>
              <a:tabLst>
                <a:tab pos="0" algn="l"/>
                <a:tab pos="457189" algn="l"/>
                <a:tab pos="914377" algn="l"/>
                <a:tab pos="1371566" algn="l"/>
                <a:tab pos="1828754" algn="l"/>
                <a:tab pos="2285943" algn="l"/>
                <a:tab pos="2743131" algn="l"/>
                <a:tab pos="3200320" algn="l"/>
                <a:tab pos="3657509" algn="l"/>
                <a:tab pos="4114697" algn="l"/>
                <a:tab pos="4571886" algn="l"/>
                <a:tab pos="5029074" algn="l"/>
                <a:tab pos="5486263" algn="l"/>
                <a:tab pos="5943451" algn="l"/>
                <a:tab pos="6400640" algn="l"/>
                <a:tab pos="6857829" algn="l"/>
                <a:tab pos="7315017" algn="l"/>
                <a:tab pos="7772206" algn="l"/>
                <a:tab pos="8229394" algn="l"/>
                <a:tab pos="8686583" algn="l"/>
                <a:tab pos="9143771" algn="l"/>
                <a:tab pos="9600960" algn="l"/>
                <a:tab pos="10058149" algn="l"/>
                <a:tab pos="10515337" algn="l"/>
                <a:tab pos="10972526" algn="l"/>
              </a:tabLst>
            </a:pPr>
            <a:r>
              <a:rPr lang="en-US" sz="3000" b="1" dirty="0">
                <a:solidFill>
                  <a:srgbClr val="007BC8"/>
                </a:solidFill>
                <a:latin typeface="DesySans Office Cn Medium"/>
                <a:ea typeface="Noto Sans SC Regular"/>
              </a:rPr>
              <a:t>IceCube-Gen2 on the German shortlist for large research infrastructure </a:t>
            </a:r>
            <a:endParaRPr lang="en-US" sz="3000" b="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F08CE62-70D4-217C-4E51-7B7E7A1EF6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95835" cy="3429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4359417-6803-A311-00C6-B24BE833EB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707" y="0"/>
            <a:ext cx="6154047" cy="34656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DFAFB00-A235-F042-509F-57C3506D73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200" y="3358327"/>
            <a:ext cx="6369802" cy="358714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8590964-02F2-D908-FE28-C41207F5E44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3505200"/>
            <a:ext cx="6097314" cy="34290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8A58AE-9FB0-A31F-3316-B3606E51954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489534" y="1672086"/>
            <a:ext cx="5364997" cy="40237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1C9C633-559F-FFE8-1399-5F3B52E0D23D}"/>
              </a:ext>
            </a:extLst>
          </p:cNvPr>
          <p:cNvSpPr txBox="1"/>
          <p:nvPr/>
        </p:nvSpPr>
        <p:spPr>
          <a:xfrm>
            <a:off x="2130600" y="5989693"/>
            <a:ext cx="7924800" cy="83099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/>
              <a:t>Japan and Germany, one more time, can make the </a:t>
            </a:r>
          </a:p>
          <a:p>
            <a:r>
              <a:rPr lang="en-US" sz="2400" b="1" dirty="0"/>
              <a:t>difference for the </a:t>
            </a:r>
            <a:r>
              <a:rPr lang="en-US" sz="2400" b="1" dirty="0" err="1"/>
              <a:t>IceCube</a:t>
            </a:r>
            <a:r>
              <a:rPr lang="en-US" sz="2400" b="1" dirty="0"/>
              <a:t> extension to </a:t>
            </a:r>
            <a:r>
              <a:rPr lang="en-US" sz="2400" b="1"/>
              <a:t>be realized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49273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/>
              <a:t>Subheading, optional</a:t>
            </a:r>
          </a:p>
        </p:txBody>
      </p:sp>
      <p:sp>
        <p:nvSpPr>
          <p:cNvPr id="8" name="Textplatzhalt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6313" indent="-226313" defTabSz="740663">
              <a:lnSpc>
                <a:spcPct val="120000"/>
              </a:lnSpc>
              <a:buSzPct val="60000"/>
              <a:buBlip>
                <a:blip r:embed="rId3"/>
              </a:buBlip>
              <a:defRPr sz="2187">
                <a:latin typeface="Halyard Display Light"/>
                <a:ea typeface="Halyard Display Light"/>
                <a:cs typeface="Halyard Display Light"/>
                <a:sym typeface="Halyard Display Light"/>
              </a:defRPr>
            </a:pPr>
            <a:r>
              <a:rPr lang="en-US" dirty="0" err="1"/>
              <a:t>IceCube’s</a:t>
            </a:r>
            <a:r>
              <a:rPr lang="en-US" dirty="0"/>
              <a:t> discovery of cosmic neutrinos and evidence for galactic and extragalactic sources has started a new chapter in high energy astrophysics.</a:t>
            </a:r>
          </a:p>
          <a:p>
            <a:pPr marL="226313" indent="-226313" defTabSz="740663">
              <a:lnSpc>
                <a:spcPct val="120000"/>
              </a:lnSpc>
              <a:buSzPct val="60000"/>
              <a:buBlip>
                <a:blip r:embed="rId3"/>
              </a:buBlip>
              <a:defRPr sz="2187">
                <a:latin typeface="Halyard Display Light"/>
                <a:ea typeface="Halyard Display Light"/>
                <a:cs typeface="Halyard Display Light"/>
                <a:sym typeface="Halyard Display Light"/>
              </a:defRPr>
            </a:pPr>
            <a:r>
              <a:rPr lang="en-US" dirty="0"/>
              <a:t>IceCube-Gen2 needed to address the questions raised by 10+ years of </a:t>
            </a:r>
            <a:r>
              <a:rPr lang="en-US" dirty="0" err="1"/>
              <a:t>IceCube</a:t>
            </a:r>
            <a:r>
              <a:rPr lang="en-US" dirty="0"/>
              <a:t>.</a:t>
            </a:r>
          </a:p>
          <a:p>
            <a:pPr marL="226313" indent="-226313" defTabSz="740663">
              <a:lnSpc>
                <a:spcPct val="120000"/>
              </a:lnSpc>
              <a:buSzPct val="60000"/>
              <a:buBlip>
                <a:blip r:embed="rId3"/>
              </a:buBlip>
              <a:defRPr sz="2187">
                <a:latin typeface="Halyard Display Light"/>
                <a:ea typeface="Halyard Display Light"/>
                <a:cs typeface="Halyard Display Light"/>
                <a:sym typeface="Halyard Display Light"/>
              </a:defRPr>
            </a:pPr>
            <a:r>
              <a:rPr lang="en-US" dirty="0"/>
              <a:t>Mature design for IceCube-Gen2, many details to be found in our </a:t>
            </a:r>
            <a:r>
              <a:rPr lang="en-US"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4"/>
              </a:rPr>
              <a:t>Technical Design Report. </a:t>
            </a:r>
            <a:r>
              <a:rPr lang="en-US" dirty="0"/>
              <a:t> </a:t>
            </a:r>
          </a:p>
          <a:p>
            <a:pPr marL="226313" indent="-226313" defTabSz="740663">
              <a:lnSpc>
                <a:spcPct val="120000"/>
              </a:lnSpc>
              <a:buSzPct val="60000"/>
              <a:buBlip>
                <a:blip r:embed="rId3"/>
              </a:buBlip>
              <a:defRPr sz="2187">
                <a:latin typeface="Halyard Display Light"/>
                <a:ea typeface="Halyard Display Light"/>
                <a:cs typeface="Halyard Display Light"/>
                <a:sym typeface="Halyard Display Light"/>
              </a:defRPr>
            </a:pPr>
            <a:r>
              <a:rPr lang="en-US" dirty="0"/>
              <a:t>International contributions are coming together, so the chances to realize IceCube-Gen2 are better than ever!</a:t>
            </a:r>
          </a:p>
          <a:p>
            <a:pPr marL="0" indent="0" defTabSz="740663">
              <a:lnSpc>
                <a:spcPct val="120000"/>
              </a:lnSpc>
              <a:buSzPct val="60000"/>
              <a:buNone/>
              <a:defRPr sz="2187">
                <a:latin typeface="Halyard Display Light"/>
                <a:ea typeface="Halyard Display Light"/>
                <a:cs typeface="Halyard Display Light"/>
                <a:sym typeface="Halyard Display Light"/>
              </a:defRPr>
            </a:pPr>
            <a:r>
              <a:rPr lang="en-US" dirty="0"/>
              <a:t> </a:t>
            </a:r>
          </a:p>
          <a:p>
            <a:pPr>
              <a:spcBef>
                <a:spcPts val="1200"/>
              </a:spcBef>
            </a:pPr>
            <a:endParaRPr lang="en-US" sz="1800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| IceCube-Gen2 | Marek Kowalski</a:t>
            </a: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FB96032-92EF-836C-7DC8-5F8EABA5F0ED}"/>
              </a:ext>
            </a:extLst>
          </p:cNvPr>
          <p:cNvPicPr>
            <a:picLocks noGrp="1" noChangeAspect="1"/>
          </p:cNvPicPr>
          <p:nvPr>
            <p:ph idx="1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438" y="1488073"/>
            <a:ext cx="5616575" cy="476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931956"/>
      </p:ext>
    </p:extLst>
  </p:cSld>
  <p:clrMapOvr>
    <a:masterClrMapping/>
  </p:clrMapOvr>
</p:sld>
</file>

<file path=ppt/theme/theme1.xml><?xml version="1.0" encoding="utf-8"?>
<a:theme xmlns:a="http://schemas.openxmlformats.org/drawingml/2006/main" name="DESY">
  <a:themeElements>
    <a:clrScheme name="Benutzerdefiniert 30">
      <a:dk1>
        <a:sysClr val="windowText" lastClr="000000"/>
      </a:dk1>
      <a:lt1>
        <a:sysClr val="window" lastClr="FFFFFF"/>
      </a:lt1>
      <a:dk2>
        <a:srgbClr val="898D8D"/>
      </a:dk2>
      <a:lt2>
        <a:srgbClr val="B2B4B2"/>
      </a:lt2>
      <a:accent1>
        <a:srgbClr val="007BC8"/>
      </a:accent1>
      <a:accent2>
        <a:srgbClr val="EB6E0F"/>
      </a:accent2>
      <a:accent3>
        <a:srgbClr val="004B7D"/>
      </a:accent3>
      <a:accent4>
        <a:srgbClr val="898D8D"/>
      </a:accent4>
      <a:accent5>
        <a:srgbClr val="B2B4B2"/>
      </a:accent5>
      <a:accent6>
        <a:srgbClr val="375E77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tlCol="0" anchor="ctr"/>
      <a:lstStyle>
        <a:defPPr algn="ctr">
          <a:defRPr sz="16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600" dirty="0" err="1" smtClean="0"/>
        </a:defPPr>
      </a:lstStyle>
    </a:txDef>
  </a:objectDefaults>
  <a:extraClrSchemeLst/>
  <a:custClrLst>
    <a:custClr>
      <a:srgbClr val="8B6EC9"/>
    </a:custClr>
    <a:custClr>
      <a:srgbClr val="E35D50"/>
    </a:custClr>
    <a:custClr>
      <a:srgbClr val="5BC5F1"/>
    </a:custClr>
    <a:custClr>
      <a:srgbClr val="00AA92"/>
    </a:custClr>
  </a:custClrLst>
  <a:extLst>
    <a:ext uri="{05A4C25C-085E-4340-85A3-A5531E510DB2}">
      <thm15:themeFamily xmlns:thm15="http://schemas.microsoft.com/office/thememl/2012/main" name="DESY_PowerPoint_16x9_en_2022" id="{17417353-F29F-0A4B-83F7-29687F17E628}" vid="{93F30902-AA21-1949-BB7A-58A21D924294}"/>
    </a:ext>
  </a:extLst>
</a:theme>
</file>

<file path=ppt/theme/theme2.xml><?xml version="1.0" encoding="utf-8"?>
<a:theme xmlns:a="http://schemas.openxmlformats.org/drawingml/2006/main" name="Office">
  <a:themeElements>
    <a:clrScheme name="Benutzerdefiniert 30">
      <a:dk1>
        <a:sysClr val="windowText" lastClr="000000"/>
      </a:dk1>
      <a:lt1>
        <a:sysClr val="window" lastClr="FFFFFF"/>
      </a:lt1>
      <a:dk2>
        <a:srgbClr val="898D8D"/>
      </a:dk2>
      <a:lt2>
        <a:srgbClr val="B2B4B2"/>
      </a:lt2>
      <a:accent1>
        <a:srgbClr val="007BC8"/>
      </a:accent1>
      <a:accent2>
        <a:srgbClr val="EB6E0F"/>
      </a:accent2>
      <a:accent3>
        <a:srgbClr val="004B7D"/>
      </a:accent3>
      <a:accent4>
        <a:srgbClr val="898D8D"/>
      </a:accent4>
      <a:accent5>
        <a:srgbClr val="B2B4B2"/>
      </a:accent5>
      <a:accent6>
        <a:srgbClr val="375E77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Benutzerdefiniert 30">
      <a:dk1>
        <a:sysClr val="windowText" lastClr="000000"/>
      </a:dk1>
      <a:lt1>
        <a:sysClr val="window" lastClr="FFFFFF"/>
      </a:lt1>
      <a:dk2>
        <a:srgbClr val="898D8D"/>
      </a:dk2>
      <a:lt2>
        <a:srgbClr val="B2B4B2"/>
      </a:lt2>
      <a:accent1>
        <a:srgbClr val="007BC8"/>
      </a:accent1>
      <a:accent2>
        <a:srgbClr val="EB6E0F"/>
      </a:accent2>
      <a:accent3>
        <a:srgbClr val="004B7D"/>
      </a:accent3>
      <a:accent4>
        <a:srgbClr val="898D8D"/>
      </a:accent4>
      <a:accent5>
        <a:srgbClr val="B2B4B2"/>
      </a:accent5>
      <a:accent6>
        <a:srgbClr val="375E77"/>
      </a:accent6>
      <a:hlink>
        <a:srgbClr val="000000"/>
      </a:hlink>
      <a:folHlink>
        <a:srgbClr val="000000"/>
      </a:folHlink>
    </a:clrScheme>
    <a:fontScheme name="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DESY</Template>
  <TotalTime>23824</TotalTime>
  <Words>1094</Words>
  <Application>Microsoft Macintosh PowerPoint</Application>
  <PresentationFormat>Widescreen</PresentationFormat>
  <Paragraphs>164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DesySans Office Cn Medium</vt:lpstr>
      <vt:lpstr>Helvetica</vt:lpstr>
      <vt:lpstr>Helvetica Neue Medium</vt:lpstr>
      <vt:lpstr>DESY</vt:lpstr>
      <vt:lpstr>The IceCube-Gen2 Project</vt:lpstr>
      <vt:lpstr>High energy neutrino astronomy in a nutshell</vt:lpstr>
      <vt:lpstr>High energy neutrino astronomy in a nutshell</vt:lpstr>
      <vt:lpstr>Key scientific questions for IceCube-Gen2</vt:lpstr>
      <vt:lpstr>The IceCube Gen2 array</vt:lpstr>
      <vt:lpstr>The IceCube Gen2 array</vt:lpstr>
      <vt:lpstr>The IceCube Gen2 facility at the South Pole</vt:lpstr>
      <vt:lpstr>PowerPoint Presentation</vt:lpstr>
      <vt:lpstr>Radio detection of neutrinos</vt:lpstr>
      <vt:lpstr>Technical Readiness  </vt:lpstr>
      <vt:lpstr>Scientific objectives for IceCube-Gen2 </vt:lpstr>
      <vt:lpstr>Scientific objectives for IceCube-Gen2 </vt:lpstr>
      <vt:lpstr>Scientific objectives for IceCube-Gen2 </vt:lpstr>
      <vt:lpstr>Scientific objectives for IceCube-Gen2</vt:lpstr>
      <vt:lpstr>Scientific objectives for IceCube-Gen2</vt:lpstr>
      <vt:lpstr>Scientific objectives for IceCube-Gen2 </vt:lpstr>
      <vt:lpstr>Scientific objectives for IceCube-Gen2 </vt:lpstr>
      <vt:lpstr>IceCube-Gen2: Schedule</vt:lpstr>
      <vt:lpstr>IceCube-Gen2: Collaboration </vt:lpstr>
      <vt:lpstr>PowerPoint Presentation</vt:lpstr>
      <vt:lpstr>PowerPoint Presentation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Microsoft Office User</dc:creator>
  <cp:lastModifiedBy>Microsoft Office User</cp:lastModifiedBy>
  <cp:revision>50</cp:revision>
  <dcterms:created xsi:type="dcterms:W3CDTF">2024-10-03T08:09:31Z</dcterms:created>
  <dcterms:modified xsi:type="dcterms:W3CDTF">2026-09-10T03:33:57Z</dcterms:modified>
</cp:coreProperties>
</file>