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99" r:id="rId3"/>
    <p:sldId id="300" r:id="rId4"/>
    <p:sldId id="261" r:id="rId5"/>
    <p:sldId id="323" r:id="rId6"/>
    <p:sldId id="322" r:id="rId7"/>
    <p:sldId id="262" r:id="rId8"/>
    <p:sldId id="297" r:id="rId9"/>
    <p:sldId id="272" r:id="rId10"/>
    <p:sldId id="282" r:id="rId11"/>
    <p:sldId id="260" r:id="rId12"/>
    <p:sldId id="325" r:id="rId13"/>
    <p:sldId id="324" r:id="rId14"/>
    <p:sldId id="263" r:id="rId15"/>
    <p:sldId id="328" r:id="rId16"/>
    <p:sldId id="281" r:id="rId17"/>
    <p:sldId id="315" r:id="rId18"/>
    <p:sldId id="298" r:id="rId19"/>
    <p:sldId id="316" r:id="rId20"/>
    <p:sldId id="301" r:id="rId21"/>
    <p:sldId id="320" r:id="rId22"/>
    <p:sldId id="326" r:id="rId23"/>
    <p:sldId id="295" r:id="rId2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59" userDrawn="1">
          <p15:clr>
            <a:srgbClr val="A4A3A4"/>
          </p15:clr>
        </p15:guide>
        <p15:guide id="2" pos="272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84B7"/>
    <a:srgbClr val="6F8DDC"/>
    <a:srgbClr val="606F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13"/>
    <p:restoredTop sz="80889"/>
  </p:normalViewPr>
  <p:slideViewPr>
    <p:cSldViewPr snapToGrid="0" showGuides="1">
      <p:cViewPr varScale="1">
        <p:scale>
          <a:sx n="98" d="100"/>
          <a:sy n="98" d="100"/>
        </p:scale>
        <p:origin x="1136" y="192"/>
      </p:cViewPr>
      <p:guideLst>
        <p:guide orient="horz" pos="2659"/>
        <p:guide pos="272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DFC984-AA86-1F4E-8D58-6C13E07BA2E3}" type="datetimeFigureOut">
              <a:rPr kumimoji="1" lang="ja-JP" altLang="en-US" smtClean="0"/>
              <a:t>2026/8/31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6EC732-948A-2146-BE0A-3C208351A827}" type="slidenum">
              <a:rPr kumimoji="1" lang="ja-JP" altLang="en-US" smtClean="0"/>
              <a:t>‹#›</a:t>
            </a:fld>
            <a:endParaRPr kumimoji="1" lang="ja-JP" altLang="en-US"/>
          </a:p>
        </p:txBody>
      </p:sp>
    </p:spTree>
    <p:extLst>
      <p:ext uri="{BB962C8B-B14F-4D97-AF65-F5344CB8AC3E}">
        <p14:creationId xmlns:p14="http://schemas.microsoft.com/office/powerpoint/2010/main" val="5941939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After the first detection, LIGO-Virgo-KAGRA collaboration has already 4 long-term observation run.</a:t>
            </a:r>
          </a:p>
          <a:p>
            <a:r>
              <a:rPr kumimoji="1" lang="en-US" altLang="ja-JP" dirty="0"/>
              <a:t>This figure shows the compact binary events with each component mass up to O4b.</a:t>
            </a:r>
          </a:p>
          <a:p>
            <a:r>
              <a:rPr kumimoji="1" lang="en-US" altLang="ja-JP" dirty="0"/>
              <a:t>The vertical axis is binary mass, and the horizontal axis is the order of detection.</a:t>
            </a:r>
          </a:p>
          <a:p>
            <a:r>
              <a:rPr kumimoji="1" lang="en-US" altLang="ja-JP" dirty="0"/>
              <a:t>So far, LVK has reported about 300 gravitational-wave events.</a:t>
            </a:r>
          </a:p>
          <a:p>
            <a:endParaRPr kumimoji="1" lang="ja-JP" altLang="en-US"/>
          </a:p>
        </p:txBody>
      </p:sp>
      <p:sp>
        <p:nvSpPr>
          <p:cNvPr id="4" name="スライド番号プレースホルダー 3"/>
          <p:cNvSpPr>
            <a:spLocks noGrp="1"/>
          </p:cNvSpPr>
          <p:nvPr>
            <p:ph type="sldNum" sz="quarter" idx="5"/>
          </p:nvPr>
        </p:nvSpPr>
        <p:spPr/>
        <p:txBody>
          <a:bodyPr/>
          <a:lstStyle/>
          <a:p>
            <a:fld id="{876EC732-948A-2146-BE0A-3C208351A827}" type="slidenum">
              <a:rPr kumimoji="1" lang="ja-JP" altLang="en-US" smtClean="0"/>
              <a:t>2</a:t>
            </a:fld>
            <a:endParaRPr kumimoji="1" lang="ja-JP" altLang="en-US"/>
          </a:p>
        </p:txBody>
      </p:sp>
    </p:spTree>
    <p:extLst>
      <p:ext uri="{BB962C8B-B14F-4D97-AF65-F5344CB8AC3E}">
        <p14:creationId xmlns:p14="http://schemas.microsoft.com/office/powerpoint/2010/main" val="3637179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7F428-C191-2873-2D74-DA66806C8D0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50330B8-C866-0887-1737-F528CC6683E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2F897C5-417D-31AC-A0CF-486A3F4D7A44}"/>
              </a:ext>
            </a:extLst>
          </p:cNvPr>
          <p:cNvSpPr>
            <a:spLocks noGrp="1"/>
          </p:cNvSpPr>
          <p:nvPr>
            <p:ph type="body" idx="1"/>
          </p:nvPr>
        </p:nvSpPr>
        <p:spPr/>
        <p:txBody>
          <a:bodyPr/>
          <a:lstStyle/>
          <a:p>
            <a:r>
              <a:rPr lang="en-US" altLang="ja-JP" dirty="0"/>
              <a:t>For this reference waveform, we perform the full matched filtering calculation.</a:t>
            </a:r>
            <a:endParaRPr kumimoji="1" lang="en-US" altLang="ja-JP" dirty="0"/>
          </a:p>
          <a:p>
            <a:r>
              <a:rPr lang="en-US" altLang="ja-JP" dirty="0"/>
              <a:t>Then, for the nearby waveforms, we do not repeat the full matched filtering.</a:t>
            </a:r>
          </a:p>
          <a:p>
            <a:endParaRPr kumimoji="1" lang="en-US" altLang="ja-JP" dirty="0"/>
          </a:p>
          <a:p>
            <a:r>
              <a:rPr kumimoji="1" lang="en-US" altLang="ja-JP" dirty="0"/>
              <a:t>Instead, we can reconstruct the new SNRs for nearby waveforms utilizing the precomputed reference SNR.</a:t>
            </a:r>
          </a:p>
          <a:p>
            <a:r>
              <a:rPr lang="en-US" altLang="ja-JP" dirty="0"/>
              <a:t>In other words, we significantly reduce the number of times we need to compute and handle the full waveform.</a:t>
            </a:r>
          </a:p>
          <a:p>
            <a:endParaRPr kumimoji="1" lang="en-US" altLang="ja-JP" dirty="0"/>
          </a:p>
          <a:p>
            <a:r>
              <a:rPr lang="en-US" altLang="ja-JP" dirty="0"/>
              <a:t>Full matched filtering is required only for the reference waveforms.</a:t>
            </a:r>
            <a:endParaRPr kumimoji="1" lang="en-US" altLang="ja-JP" dirty="0"/>
          </a:p>
        </p:txBody>
      </p:sp>
      <p:sp>
        <p:nvSpPr>
          <p:cNvPr id="4" name="スライド番号プレースホルダー 3">
            <a:extLst>
              <a:ext uri="{FF2B5EF4-FFF2-40B4-BE49-F238E27FC236}">
                <a16:creationId xmlns:a16="http://schemas.microsoft.com/office/drawing/2014/main" id="{6BE3F6C7-F68D-3387-2DAE-852D5D087C1C}"/>
              </a:ext>
            </a:extLst>
          </p:cNvPr>
          <p:cNvSpPr>
            <a:spLocks noGrp="1"/>
          </p:cNvSpPr>
          <p:nvPr>
            <p:ph type="sldNum" sz="quarter" idx="5"/>
          </p:nvPr>
        </p:nvSpPr>
        <p:spPr/>
        <p:txBody>
          <a:bodyPr/>
          <a:lstStyle/>
          <a:p>
            <a:fld id="{DE0A3569-0242-FA4D-AC97-348D40E9D490}" type="slidenum">
              <a:rPr kumimoji="1" lang="ja-JP" altLang="en-US" smtClean="0"/>
              <a:t>12</a:t>
            </a:fld>
            <a:endParaRPr kumimoji="1" lang="ja-JP" altLang="en-US"/>
          </a:p>
        </p:txBody>
      </p:sp>
    </p:spTree>
    <p:extLst>
      <p:ext uri="{BB962C8B-B14F-4D97-AF65-F5344CB8AC3E}">
        <p14:creationId xmlns:p14="http://schemas.microsoft.com/office/powerpoint/2010/main" val="980806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20842-8369-0515-0EE3-26D3E4681E8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2232645-D490-729C-B4A7-9D409D75FF5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D6E57A-F230-97C5-CF55-1FFF2A23F004}"/>
              </a:ext>
            </a:extLst>
          </p:cNvPr>
          <p:cNvSpPr>
            <a:spLocks noGrp="1"/>
          </p:cNvSpPr>
          <p:nvPr>
            <p:ph type="body" idx="1"/>
          </p:nvPr>
        </p:nvSpPr>
        <p:spPr/>
        <p:txBody>
          <a:bodyPr/>
          <a:lstStyle/>
          <a:p>
            <a:r>
              <a:rPr lang="en-US" altLang="ja-JP" dirty="0"/>
              <a:t>For this reference waveform, we perform the full matched filtering calculation.</a:t>
            </a:r>
            <a:endParaRPr kumimoji="1" lang="en-US" altLang="ja-JP" dirty="0"/>
          </a:p>
          <a:p>
            <a:r>
              <a:rPr lang="en-US" altLang="ja-JP" dirty="0"/>
              <a:t>Then, for the nearby waveforms, we do not repeat the full matched filtering.</a:t>
            </a:r>
          </a:p>
          <a:p>
            <a:endParaRPr kumimoji="1" lang="en-US" altLang="ja-JP" dirty="0"/>
          </a:p>
          <a:p>
            <a:r>
              <a:rPr kumimoji="1" lang="en-US" altLang="ja-JP" dirty="0"/>
              <a:t>Instead, we can reconstruct the new SNRs for nearby waveforms utilizing the precomputed reference SNR.</a:t>
            </a:r>
          </a:p>
          <a:p>
            <a:r>
              <a:rPr lang="en-US" altLang="ja-JP" dirty="0"/>
              <a:t>In other words, we significantly reduce the number of times we need to compute and handle the full waveform.</a:t>
            </a:r>
          </a:p>
          <a:p>
            <a:endParaRPr kumimoji="1" lang="en-US" altLang="ja-JP" dirty="0"/>
          </a:p>
          <a:p>
            <a:r>
              <a:rPr lang="en-US" altLang="ja-JP" dirty="0"/>
              <a:t>Full matched filtering is required only for the reference waveforms.</a:t>
            </a:r>
            <a:endParaRPr kumimoji="1" lang="en-US" altLang="ja-JP" dirty="0"/>
          </a:p>
        </p:txBody>
      </p:sp>
      <p:sp>
        <p:nvSpPr>
          <p:cNvPr id="4" name="スライド番号プレースホルダー 3">
            <a:extLst>
              <a:ext uri="{FF2B5EF4-FFF2-40B4-BE49-F238E27FC236}">
                <a16:creationId xmlns:a16="http://schemas.microsoft.com/office/drawing/2014/main" id="{308567C9-3068-EE07-CC2F-9B7BAA6CA6D4}"/>
              </a:ext>
            </a:extLst>
          </p:cNvPr>
          <p:cNvSpPr>
            <a:spLocks noGrp="1"/>
          </p:cNvSpPr>
          <p:nvPr>
            <p:ph type="sldNum" sz="quarter" idx="5"/>
          </p:nvPr>
        </p:nvSpPr>
        <p:spPr/>
        <p:txBody>
          <a:bodyPr/>
          <a:lstStyle/>
          <a:p>
            <a:fld id="{DE0A3569-0242-FA4D-AC97-348D40E9D490}" type="slidenum">
              <a:rPr kumimoji="1" lang="ja-JP" altLang="en-US" smtClean="0"/>
              <a:t>13</a:t>
            </a:fld>
            <a:endParaRPr kumimoji="1" lang="ja-JP" altLang="en-US"/>
          </a:p>
        </p:txBody>
      </p:sp>
    </p:spTree>
    <p:extLst>
      <p:ext uri="{BB962C8B-B14F-4D97-AF65-F5344CB8AC3E}">
        <p14:creationId xmlns:p14="http://schemas.microsoft.com/office/powerpoint/2010/main" val="2278283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AF18-3B69-4A7C-E4E5-9E40EAB8E6B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5014B59-F9D3-A965-929F-F1663ADE523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BCD93B9-EAF1-3F22-827D-EA040CD5E967}"/>
              </a:ext>
            </a:extLst>
          </p:cNvPr>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Here are the results of our mock data test.</a:t>
            </a:r>
          </a:p>
          <a:p>
            <a:r>
              <a:rPr kumimoji="1" lang="en-US" altLang="ja-JP" sz="1200" kern="1200" dirty="0">
                <a:solidFill>
                  <a:schemeClr val="tx1"/>
                </a:solidFill>
                <a:effectLst/>
                <a:latin typeface="+mn-lt"/>
                <a:ea typeface="+mn-ea"/>
                <a:cs typeface="+mn-cs"/>
              </a:rPr>
              <a:t>This line is standard matched filtering for the loudest template.</a:t>
            </a:r>
          </a:p>
          <a:p>
            <a:r>
              <a:rPr kumimoji="1" lang="en-US" altLang="ja-JP" sz="1200" kern="1200" dirty="0">
                <a:solidFill>
                  <a:schemeClr val="tx1"/>
                </a:solidFill>
                <a:effectLst/>
                <a:latin typeface="+mn-lt"/>
                <a:ea typeface="+mn-ea"/>
                <a:cs typeface="+mn-cs"/>
              </a:rPr>
              <a:t>The orange one is SNR for reference waveform.</a:t>
            </a:r>
          </a:p>
          <a:p>
            <a:r>
              <a:rPr kumimoji="1" lang="en-US" altLang="ja-JP" sz="1200" kern="1200" dirty="0">
                <a:solidFill>
                  <a:schemeClr val="tx1"/>
                </a:solidFill>
                <a:effectLst/>
                <a:latin typeface="+mn-lt"/>
                <a:ea typeface="+mn-ea"/>
                <a:cs typeface="+mn-cs"/>
              </a:rPr>
              <a:t>This reference waveform corresponds to </a:t>
            </a:r>
            <a:r>
              <a:rPr lang="en-US" altLang="ja-JP" dirty="0"/>
              <a:t>the group that contains the loudest template among its nearby templates.</a:t>
            </a:r>
          </a:p>
          <a:p>
            <a:r>
              <a:rPr kumimoji="1" lang="en-US" altLang="ja-JP" sz="1200" kern="1200" dirty="0">
                <a:solidFill>
                  <a:schemeClr val="tx1"/>
                </a:solidFill>
                <a:effectLst/>
                <a:latin typeface="+mn-lt"/>
                <a:ea typeface="+mn-ea"/>
                <a:cs typeface="+mn-cs"/>
              </a:rPr>
              <a:t>Using ratio filter, we get the cyan line.</a:t>
            </a:r>
          </a:p>
          <a:p>
            <a:r>
              <a:rPr kumimoji="1" lang="en-US" altLang="ja-JP" sz="1200" kern="1200" dirty="0">
                <a:solidFill>
                  <a:schemeClr val="tx1"/>
                </a:solidFill>
                <a:effectLst/>
                <a:latin typeface="+mn-lt"/>
                <a:ea typeface="+mn-ea"/>
                <a:cs typeface="+mn-cs"/>
              </a:rPr>
              <a:t>As you can see, the cyan line completely overlaps the standard one.</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At least, there is no visible difference between them.</a:t>
            </a:r>
            <a:endParaRPr kumimoji="1" lang="ja-JP" altLang="ja-JP" sz="1200" kern="120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This means that our ratio filter reproduces the SNR time series with excellent accuracy.</a:t>
            </a:r>
            <a:endParaRPr kumimoji="1" lang="ja-JP" altLang="ja-JP" sz="1200" kern="120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1D66504B-B11E-9CE4-643D-F94ED8AEB0F5}"/>
              </a:ext>
            </a:extLst>
          </p:cNvPr>
          <p:cNvSpPr>
            <a:spLocks noGrp="1"/>
          </p:cNvSpPr>
          <p:nvPr>
            <p:ph type="sldNum" sz="quarter" idx="5"/>
          </p:nvPr>
        </p:nvSpPr>
        <p:spPr/>
        <p:txBody>
          <a:bodyPr/>
          <a:lstStyle/>
          <a:p>
            <a:fld id="{DE0A3569-0242-FA4D-AC97-348D40E9D490}" type="slidenum">
              <a:rPr kumimoji="1" lang="ja-JP" altLang="en-US" smtClean="0"/>
              <a:t>15</a:t>
            </a:fld>
            <a:endParaRPr kumimoji="1" lang="ja-JP" altLang="en-US"/>
          </a:p>
        </p:txBody>
      </p:sp>
    </p:spTree>
    <p:extLst>
      <p:ext uri="{BB962C8B-B14F-4D97-AF65-F5344CB8AC3E}">
        <p14:creationId xmlns:p14="http://schemas.microsoft.com/office/powerpoint/2010/main" val="3617753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So far, I’ve introduced the method, </a:t>
            </a:r>
          </a:p>
          <a:p>
            <a:r>
              <a:rPr lang="en-US" altLang="ja-JP" dirty="0"/>
              <a:t>From this slide, let me demonstrate how it works in practice.</a:t>
            </a:r>
            <a:endParaRPr kumimoji="1" lang="ja-JP" altLang="en-US"/>
          </a:p>
        </p:txBody>
      </p:sp>
      <p:sp>
        <p:nvSpPr>
          <p:cNvPr id="4" name="スライド番号プレースホルダー 3"/>
          <p:cNvSpPr>
            <a:spLocks noGrp="1"/>
          </p:cNvSpPr>
          <p:nvPr>
            <p:ph type="sldNum" sz="quarter" idx="5"/>
          </p:nvPr>
        </p:nvSpPr>
        <p:spPr/>
        <p:txBody>
          <a:bodyPr/>
          <a:lstStyle/>
          <a:p>
            <a:fld id="{67A62875-A0CC-C243-B6EB-CD58361AE919}" type="slidenum">
              <a:rPr kumimoji="1" lang="ja-JP" altLang="en-US" smtClean="0"/>
              <a:t>16</a:t>
            </a:fld>
            <a:endParaRPr kumimoji="1" lang="ja-JP" altLang="en-US"/>
          </a:p>
        </p:txBody>
      </p:sp>
    </p:spTree>
    <p:extLst>
      <p:ext uri="{BB962C8B-B14F-4D97-AF65-F5344CB8AC3E}">
        <p14:creationId xmlns:p14="http://schemas.microsoft.com/office/powerpoint/2010/main" val="2555277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So, using the ratio waveform I introduced earlier, we can compute the SNR for nearby waveforms by using the SNR of the reference waveform.</a:t>
            </a:r>
            <a:br>
              <a:rPr kumimoji="1" lang="en-US" altLang="ja-JP" sz="1200" kern="1200" dirty="0">
                <a:solidFill>
                  <a:schemeClr val="tx1"/>
                </a:solidFill>
                <a:effectLst/>
                <a:latin typeface="+mn-lt"/>
                <a:ea typeface="+mn-ea"/>
                <a:cs typeface="+mn-cs"/>
              </a:rPr>
            </a:br>
            <a:r>
              <a:rPr kumimoji="1" lang="en-US" altLang="ja-JP" sz="1200" kern="1200" dirty="0">
                <a:solidFill>
                  <a:schemeClr val="tx1"/>
                </a:solidFill>
                <a:effectLst/>
                <a:latin typeface="+mn-lt"/>
                <a:ea typeface="+mn-ea"/>
                <a:cs typeface="+mn-cs"/>
              </a:rPr>
              <a:t>This involves only a simple algebraic rearrangement.</a:t>
            </a:r>
            <a:br>
              <a:rPr kumimoji="1" lang="en-US" altLang="ja-JP" sz="1200" kern="1200" dirty="0">
                <a:solidFill>
                  <a:schemeClr val="tx1"/>
                </a:solidFill>
                <a:effectLst/>
                <a:latin typeface="+mn-lt"/>
                <a:ea typeface="+mn-ea"/>
                <a:cs typeface="+mn-cs"/>
              </a:rPr>
            </a:br>
            <a:r>
              <a:rPr kumimoji="1" lang="en-US" altLang="ja-JP" sz="1200" kern="1200" dirty="0">
                <a:solidFill>
                  <a:schemeClr val="tx1"/>
                </a:solidFill>
                <a:effectLst/>
                <a:latin typeface="+mn-lt"/>
                <a:ea typeface="+mn-ea"/>
                <a:cs typeface="+mn-cs"/>
              </a:rPr>
              <a:t>We start from the standard matched filtering, which gives the SNR for the nearby template.</a:t>
            </a:r>
            <a:br>
              <a:rPr kumimoji="1" lang="en-US" altLang="ja-JP" sz="1200" kern="1200" dirty="0">
                <a:solidFill>
                  <a:schemeClr val="tx1"/>
                </a:solidFill>
                <a:effectLst/>
                <a:latin typeface="+mn-lt"/>
                <a:ea typeface="+mn-ea"/>
                <a:cs typeface="+mn-cs"/>
              </a:rPr>
            </a:br>
            <a:r>
              <a:rPr kumimoji="1" lang="en-US" altLang="ja-JP" sz="1200" kern="1200" dirty="0">
                <a:solidFill>
                  <a:schemeClr val="tx1"/>
                </a:solidFill>
                <a:effectLst/>
                <a:latin typeface="+mn-lt"/>
                <a:ea typeface="+mn-ea"/>
                <a:cs typeface="+mn-cs"/>
              </a:rPr>
              <a:t>In the next line, we insert the reference waveform.</a:t>
            </a:r>
            <a:br>
              <a:rPr kumimoji="1" lang="en-US" altLang="ja-JP" sz="1200" kern="1200" dirty="0">
                <a:solidFill>
                  <a:schemeClr val="tx1"/>
                </a:solidFill>
                <a:effectLst/>
                <a:latin typeface="+mn-lt"/>
                <a:ea typeface="+mn-ea"/>
                <a:cs typeface="+mn-cs"/>
              </a:rPr>
            </a:br>
            <a:r>
              <a:rPr kumimoji="1" lang="en-US" altLang="ja-JP" sz="1200" kern="1200" dirty="0">
                <a:solidFill>
                  <a:schemeClr val="tx1"/>
                </a:solidFill>
                <a:effectLst/>
                <a:latin typeface="+mn-lt"/>
                <a:ea typeface="+mn-ea"/>
                <a:cs typeface="+mn-cs"/>
              </a:rPr>
              <a:t>By adding </a:t>
            </a:r>
            <a:r>
              <a:rPr kumimoji="1" lang="en-US" altLang="ja-JP" sz="1200" kern="1200" dirty="0" err="1">
                <a:solidFill>
                  <a:schemeClr val="tx1"/>
                </a:solidFill>
                <a:effectLst/>
                <a:latin typeface="+mn-lt"/>
                <a:ea typeface="+mn-ea"/>
                <a:cs typeface="+mn-cs"/>
              </a:rPr>
              <a:t>h_ref</a:t>
            </a:r>
            <a:r>
              <a:rPr kumimoji="1" lang="en-US" altLang="ja-JP" sz="1200" kern="1200" dirty="0">
                <a:solidFill>
                  <a:schemeClr val="tx1"/>
                </a:solidFill>
                <a:effectLst/>
                <a:latin typeface="+mn-lt"/>
                <a:ea typeface="+mn-ea"/>
                <a:cs typeface="+mn-cs"/>
              </a:rPr>
              <a:t> in this way, the integral can be rewritten as the product of two terms, one that represents the SNR in frequency domain on the reference waveform, and another that corresponds to the ratio waveform.</a:t>
            </a:r>
            <a:br>
              <a:rPr kumimoji="1" lang="en-US" altLang="ja-JP" sz="1200" kern="1200" dirty="0">
                <a:solidFill>
                  <a:schemeClr val="tx1"/>
                </a:solidFill>
                <a:effectLst/>
                <a:latin typeface="+mn-lt"/>
                <a:ea typeface="+mn-ea"/>
                <a:cs typeface="+mn-cs"/>
              </a:rPr>
            </a:br>
            <a:r>
              <a:rPr kumimoji="1" lang="en-US" altLang="ja-JP" sz="1200" kern="1200" dirty="0">
                <a:solidFill>
                  <a:schemeClr val="tx1"/>
                </a:solidFill>
                <a:effectLst/>
                <a:latin typeface="+mn-lt"/>
                <a:ea typeface="+mn-ea"/>
                <a:cs typeface="+mn-cs"/>
              </a:rPr>
              <a:t>Since the product in frequency domain corresponds to convolution, this can also be rewritten as the final line.</a:t>
            </a:r>
          </a:p>
          <a:p>
            <a:br>
              <a:rPr kumimoji="1" lang="en-US" altLang="ja-JP" sz="1200" kern="1200" dirty="0">
                <a:solidFill>
                  <a:schemeClr val="tx1"/>
                </a:solidFill>
                <a:effectLst/>
                <a:latin typeface="+mn-lt"/>
                <a:ea typeface="+mn-ea"/>
                <a:cs typeface="+mn-cs"/>
              </a:rPr>
            </a:br>
            <a:r>
              <a:rPr kumimoji="1" lang="en-US" altLang="ja-JP" dirty="0"/>
              <a:t>Using the relation, we fully analyze only the reference waveforms.</a:t>
            </a:r>
          </a:p>
          <a:p>
            <a:r>
              <a:rPr kumimoji="1" lang="en-US" altLang="ja-JP" dirty="0"/>
              <a:t>And </a:t>
            </a:r>
            <a:r>
              <a:rPr kumimoji="1" lang="en-US" altLang="ja-JP" sz="1200" kern="1200" dirty="0">
                <a:solidFill>
                  <a:schemeClr val="tx1"/>
                </a:solidFill>
                <a:effectLst/>
                <a:latin typeface="+mn-lt"/>
                <a:ea typeface="+mn-ea"/>
                <a:cs typeface="+mn-cs"/>
              </a:rPr>
              <a:t>we can obtain the SNR time series for all neighboring templates instead of performing full matched filtering on every template.</a:t>
            </a:r>
            <a:r>
              <a:rPr lang="ja-JP" altLang="ja-JP">
                <a:effectLst/>
              </a:rPr>
              <a:t> </a:t>
            </a:r>
            <a:endParaRPr kumimoji="1" lang="en-US" altLang="ja-JP" dirty="0"/>
          </a:p>
        </p:txBody>
      </p:sp>
      <p:sp>
        <p:nvSpPr>
          <p:cNvPr id="4" name="スライド番号プレースホルダー 3"/>
          <p:cNvSpPr>
            <a:spLocks noGrp="1"/>
          </p:cNvSpPr>
          <p:nvPr>
            <p:ph type="sldNum" sz="quarter" idx="5"/>
          </p:nvPr>
        </p:nvSpPr>
        <p:spPr/>
        <p:txBody>
          <a:bodyPr/>
          <a:lstStyle/>
          <a:p>
            <a:fld id="{67A62875-A0CC-C243-B6EB-CD58361AE919}" type="slidenum">
              <a:rPr kumimoji="1" lang="ja-JP" altLang="en-US" smtClean="0"/>
              <a:t>22</a:t>
            </a:fld>
            <a:endParaRPr kumimoji="1" lang="ja-JP" altLang="en-US"/>
          </a:p>
        </p:txBody>
      </p:sp>
    </p:spTree>
    <p:extLst>
      <p:ext uri="{BB962C8B-B14F-4D97-AF65-F5344CB8AC3E}">
        <p14:creationId xmlns:p14="http://schemas.microsoft.com/office/powerpoint/2010/main" val="1150387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However, they have not reported sub-solar compact-binary events so far, even thought 300 events are found.</a:t>
            </a:r>
            <a:endParaRPr kumimoji="1" lang="ja-JP" altLang="en-US"/>
          </a:p>
        </p:txBody>
      </p:sp>
      <p:sp>
        <p:nvSpPr>
          <p:cNvPr id="4" name="スライド番号プレースホルダー 3"/>
          <p:cNvSpPr>
            <a:spLocks noGrp="1"/>
          </p:cNvSpPr>
          <p:nvPr>
            <p:ph type="sldNum" sz="quarter" idx="5"/>
          </p:nvPr>
        </p:nvSpPr>
        <p:spPr/>
        <p:txBody>
          <a:bodyPr/>
          <a:lstStyle/>
          <a:p>
            <a:fld id="{876EC732-948A-2146-BE0A-3C208351A827}" type="slidenum">
              <a:rPr kumimoji="1" lang="ja-JP" altLang="en-US" smtClean="0"/>
              <a:t>3</a:t>
            </a:fld>
            <a:endParaRPr kumimoji="1" lang="ja-JP" altLang="en-US"/>
          </a:p>
        </p:txBody>
      </p:sp>
    </p:spTree>
    <p:extLst>
      <p:ext uri="{BB962C8B-B14F-4D97-AF65-F5344CB8AC3E}">
        <p14:creationId xmlns:p14="http://schemas.microsoft.com/office/powerpoint/2010/main" val="2624717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The LVK has already performed </a:t>
            </a:r>
            <a:r>
              <a:rPr lang="ja-JP" altLang="ja-JP"/>
              <a:t>dedicated sub-solar searches, including a recent analysis of O4a data.</a:t>
            </a:r>
            <a:endParaRPr lang="en-US" altLang="ja-JP" dirty="0"/>
          </a:p>
          <a:p>
            <a:r>
              <a:rPr kumimoji="1" lang="en-US" altLang="ja-JP" dirty="0"/>
              <a:t>Based on the fact that no signal has been detected at the current sensitivities,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LVK estimates the space-time volume, which is written as VT.</a:t>
            </a:r>
          </a:p>
          <a:p>
            <a:r>
              <a:rPr kumimoji="1" lang="en-US" altLang="ja-JP" dirty="0"/>
              <a:t>This gives an upper limit on the merger rate.</a:t>
            </a:r>
          </a:p>
          <a:p>
            <a:r>
              <a:rPr kumimoji="1" lang="en-US" altLang="ja-JP" dirty="0"/>
              <a:t>Then, by assuming the primordial black hole binary-formation model, the merger rate limit is converted to the fraction of dark matter in primordial black hole.</a:t>
            </a:r>
            <a:endParaRPr kumimoji="1" lang="ja-JP" altLang="en-US"/>
          </a:p>
        </p:txBody>
      </p:sp>
      <p:sp>
        <p:nvSpPr>
          <p:cNvPr id="4" name="スライド番号プレースホルダー 3"/>
          <p:cNvSpPr>
            <a:spLocks noGrp="1"/>
          </p:cNvSpPr>
          <p:nvPr>
            <p:ph type="sldNum" sz="quarter" idx="5"/>
          </p:nvPr>
        </p:nvSpPr>
        <p:spPr/>
        <p:txBody>
          <a:bodyPr/>
          <a:lstStyle/>
          <a:p>
            <a:fld id="{876EC732-948A-2146-BE0A-3C208351A827}" type="slidenum">
              <a:rPr kumimoji="1" lang="ja-JP" altLang="en-US" smtClean="0"/>
              <a:t>4</a:t>
            </a:fld>
            <a:endParaRPr kumimoji="1" lang="ja-JP" altLang="en-US"/>
          </a:p>
        </p:txBody>
      </p:sp>
    </p:spTree>
    <p:extLst>
      <p:ext uri="{BB962C8B-B14F-4D97-AF65-F5344CB8AC3E}">
        <p14:creationId xmlns:p14="http://schemas.microsoft.com/office/powerpoint/2010/main" val="301918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Gravitational-wave signal is very weak, so we have to extract it from the observational data.</a:t>
            </a:r>
          </a:p>
          <a:p>
            <a:r>
              <a:rPr kumimoji="1" lang="en-US" altLang="ja-JP" dirty="0"/>
              <a:t>To identify the signal, we use a technique called matched filtering.</a:t>
            </a:r>
          </a:p>
          <a:p>
            <a:r>
              <a:rPr kumimoji="1" lang="en-US" altLang="ja-JP" dirty="0"/>
              <a:t>The basic idea is to compare theoretical waveforms predicted by general relativity with the observational data.</a:t>
            </a:r>
          </a:p>
          <a:p>
            <a:r>
              <a:rPr kumimoji="1" lang="en-US" altLang="ja-JP" dirty="0"/>
              <a:t>The output is signal-to-noise ratio, which is called SNR.</a:t>
            </a:r>
          </a:p>
          <a:p>
            <a:r>
              <a:rPr kumimoji="1" lang="en-US" altLang="ja-JP" dirty="0"/>
              <a:t>If the data contains a signal, matched filtering can visualize it as a peak at a particular time in the SNR.</a:t>
            </a:r>
            <a:endParaRPr kumimoji="1" lang="ja-JP" altLang="en-US"/>
          </a:p>
        </p:txBody>
      </p:sp>
      <p:sp>
        <p:nvSpPr>
          <p:cNvPr id="4" name="スライド番号プレースホルダー 3"/>
          <p:cNvSpPr>
            <a:spLocks noGrp="1"/>
          </p:cNvSpPr>
          <p:nvPr>
            <p:ph type="sldNum" sz="quarter" idx="5"/>
          </p:nvPr>
        </p:nvSpPr>
        <p:spPr/>
        <p:txBody>
          <a:bodyPr/>
          <a:lstStyle/>
          <a:p>
            <a:fld id="{876EC732-948A-2146-BE0A-3C208351A827}" type="slidenum">
              <a:rPr kumimoji="1" lang="ja-JP" altLang="en-US" smtClean="0"/>
              <a:t>5</a:t>
            </a:fld>
            <a:endParaRPr kumimoji="1" lang="ja-JP" altLang="en-US"/>
          </a:p>
        </p:txBody>
      </p:sp>
    </p:spTree>
    <p:extLst>
      <p:ext uri="{BB962C8B-B14F-4D97-AF65-F5344CB8AC3E}">
        <p14:creationId xmlns:p14="http://schemas.microsoft.com/office/powerpoint/2010/main" val="3476503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However, the source mass and spin are not known in advance.</a:t>
            </a:r>
          </a:p>
          <a:p>
            <a:r>
              <a:rPr kumimoji="1" lang="en-US" altLang="ja-JP" dirty="0"/>
              <a:t>So, we prepare a large template bank and repeat the calculation for every template.</a:t>
            </a:r>
            <a:endParaRPr kumimoji="1" lang="ja-JP" altLang="en-US"/>
          </a:p>
        </p:txBody>
      </p:sp>
      <p:sp>
        <p:nvSpPr>
          <p:cNvPr id="4" name="スライド番号プレースホルダー 3"/>
          <p:cNvSpPr>
            <a:spLocks noGrp="1"/>
          </p:cNvSpPr>
          <p:nvPr>
            <p:ph type="sldNum" sz="quarter" idx="5"/>
          </p:nvPr>
        </p:nvSpPr>
        <p:spPr/>
        <p:txBody>
          <a:bodyPr/>
          <a:lstStyle/>
          <a:p>
            <a:fld id="{876EC732-948A-2146-BE0A-3C208351A827}" type="slidenum">
              <a:rPr kumimoji="1" lang="ja-JP" altLang="en-US" smtClean="0"/>
              <a:t>6</a:t>
            </a:fld>
            <a:endParaRPr kumimoji="1" lang="ja-JP" altLang="en-US"/>
          </a:p>
        </p:txBody>
      </p:sp>
    </p:spTree>
    <p:extLst>
      <p:ext uri="{BB962C8B-B14F-4D97-AF65-F5344CB8AC3E}">
        <p14:creationId xmlns:p14="http://schemas.microsoft.com/office/powerpoint/2010/main" val="2224609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Matched filtering is a powerful search method, but it becomes increasingly difficult as the waveform duration gets longer.</a:t>
            </a:r>
          </a:p>
          <a:p>
            <a:r>
              <a:rPr kumimoji="1" lang="en-US" altLang="ja-JP" dirty="0"/>
              <a:t>Especially, sub-solar mass waveform is very long.</a:t>
            </a:r>
          </a:p>
          <a:p>
            <a:r>
              <a:rPr kumimoji="1" lang="en-US" altLang="ja-JP" dirty="0"/>
              <a:t>Basically, the waveform duration is scaled as the chirp mass, which is combination of each mass, and low-frequency cutoff.</a:t>
            </a:r>
          </a:p>
          <a:p>
            <a:r>
              <a:rPr kumimoji="1" lang="en-US" altLang="ja-JP" dirty="0"/>
              <a:t>For example, at a fixed start 20Hz, 1.4 + 1.4 binary is 2.6 minutes, but 0.1 + 0.1 binary becomes 3.6 hours, approximately 81 times longer.</a:t>
            </a:r>
            <a:endParaRPr kumimoji="1" lang="ja-JP" altLang="en-US"/>
          </a:p>
        </p:txBody>
      </p:sp>
      <p:sp>
        <p:nvSpPr>
          <p:cNvPr id="4" name="スライド番号プレースホルダー 3"/>
          <p:cNvSpPr>
            <a:spLocks noGrp="1"/>
          </p:cNvSpPr>
          <p:nvPr>
            <p:ph type="sldNum" sz="quarter" idx="5"/>
          </p:nvPr>
        </p:nvSpPr>
        <p:spPr/>
        <p:txBody>
          <a:bodyPr/>
          <a:lstStyle/>
          <a:p>
            <a:fld id="{876EC732-948A-2146-BE0A-3C208351A827}" type="slidenum">
              <a:rPr kumimoji="1" lang="ja-JP" altLang="en-US" smtClean="0"/>
              <a:t>7</a:t>
            </a:fld>
            <a:endParaRPr kumimoji="1" lang="ja-JP" altLang="en-US"/>
          </a:p>
        </p:txBody>
      </p:sp>
    </p:spTree>
    <p:extLst>
      <p:ext uri="{BB962C8B-B14F-4D97-AF65-F5344CB8AC3E}">
        <p14:creationId xmlns:p14="http://schemas.microsoft.com/office/powerpoint/2010/main" val="4024787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To deal with issues, o</a:t>
            </a:r>
            <a:r>
              <a:rPr lang="ja-JP" altLang="ja-JP"/>
              <a:t>ne practical way to reduce the cost is to increase the low-frequency cutoff.</a:t>
            </a:r>
            <a:endParaRPr lang="en-US" altLang="ja-JP" dirty="0"/>
          </a:p>
          <a:p>
            <a:endParaRPr kumimoji="1" lang="en-US" altLang="ja-JP" dirty="0"/>
          </a:p>
          <a:p>
            <a:r>
              <a:rPr kumimoji="1" lang="en-US" altLang="ja-JP" dirty="0"/>
              <a:t>This is a reasonable to reduce the computational cost, but the removed low-frequency signal contains snr, so this leads to a loss </a:t>
            </a:r>
            <a:r>
              <a:rPr kumimoji="1" lang="en-US" altLang="ja-JP"/>
              <a:t>of sensitivity.</a:t>
            </a:r>
          </a:p>
          <a:p>
            <a:endParaRPr kumimoji="1" lang="ja-JP" altLang="en-US"/>
          </a:p>
        </p:txBody>
      </p:sp>
      <p:sp>
        <p:nvSpPr>
          <p:cNvPr id="4" name="スライド番号プレースホルダー 3"/>
          <p:cNvSpPr>
            <a:spLocks noGrp="1"/>
          </p:cNvSpPr>
          <p:nvPr>
            <p:ph type="sldNum" sz="quarter" idx="5"/>
          </p:nvPr>
        </p:nvSpPr>
        <p:spPr/>
        <p:txBody>
          <a:bodyPr/>
          <a:lstStyle/>
          <a:p>
            <a:fld id="{876EC732-948A-2146-BE0A-3C208351A827}" type="slidenum">
              <a:rPr kumimoji="1" lang="ja-JP" altLang="en-US" smtClean="0"/>
              <a:t>8</a:t>
            </a:fld>
            <a:endParaRPr kumimoji="1" lang="ja-JP" altLang="en-US"/>
          </a:p>
        </p:txBody>
      </p:sp>
    </p:spTree>
    <p:extLst>
      <p:ext uri="{BB962C8B-B14F-4D97-AF65-F5344CB8AC3E}">
        <p14:creationId xmlns:p14="http://schemas.microsoft.com/office/powerpoint/2010/main" val="479969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Furthermore, future detectors will extend their sensitivity toward lower frequency.</a:t>
            </a:r>
          </a:p>
          <a:p>
            <a:endParaRPr kumimoji="1" lang="en-US" altLang="ja-JP" dirty="0"/>
          </a:p>
          <a:p>
            <a:r>
              <a:rPr kumimoji="1" lang="en-US" altLang="ja-JP" dirty="0"/>
              <a:t>In the current search, we can search from 20 Hz, but Cosmic explorer and Einstein Telescope can reach a few Hz.</a:t>
            </a:r>
          </a:p>
          <a:p>
            <a:endParaRPr kumimoji="1" lang="en-US" altLang="ja-JP" dirty="0"/>
          </a:p>
          <a:p>
            <a:r>
              <a:rPr kumimoji="1" lang="en-US" altLang="ja-JP" dirty="0"/>
              <a:t>This makes long waveforms inevitable in future analyses.</a:t>
            </a:r>
          </a:p>
          <a:p>
            <a:endParaRPr kumimoji="1" lang="en-US" altLang="ja-JP" dirty="0"/>
          </a:p>
          <a:p>
            <a:r>
              <a:rPr kumimoji="1" lang="en-US" altLang="ja-JP" dirty="0"/>
              <a:t>However, if you were to rely on the same strategy which increases low-frequency cutoff, you could inevitably loss the low-frequency information that future detectors cover.</a:t>
            </a:r>
          </a:p>
        </p:txBody>
      </p:sp>
      <p:sp>
        <p:nvSpPr>
          <p:cNvPr id="4" name="スライド番号プレースホルダー 3"/>
          <p:cNvSpPr>
            <a:spLocks noGrp="1"/>
          </p:cNvSpPr>
          <p:nvPr>
            <p:ph type="sldNum" sz="quarter" idx="5"/>
          </p:nvPr>
        </p:nvSpPr>
        <p:spPr/>
        <p:txBody>
          <a:bodyPr/>
          <a:lstStyle/>
          <a:p>
            <a:fld id="{67A62875-A0CC-C243-B6EB-CD58361AE919}" type="slidenum">
              <a:rPr kumimoji="1" lang="ja-JP" altLang="en-US" smtClean="0"/>
              <a:t>9</a:t>
            </a:fld>
            <a:endParaRPr kumimoji="1" lang="ja-JP" altLang="en-US"/>
          </a:p>
        </p:txBody>
      </p:sp>
    </p:spTree>
    <p:extLst>
      <p:ext uri="{BB962C8B-B14F-4D97-AF65-F5344CB8AC3E}">
        <p14:creationId xmlns:p14="http://schemas.microsoft.com/office/powerpoint/2010/main" val="3902078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411D9-E7D9-D03F-A302-182AEDAE860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8ED503C-9376-8B99-0B93-E94DC38B44B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6911C48-8D2E-FD09-D969-F9CC0F9A5F84}"/>
              </a:ext>
            </a:extLst>
          </p:cNvPr>
          <p:cNvSpPr>
            <a:spLocks noGrp="1"/>
          </p:cNvSpPr>
          <p:nvPr>
            <p:ph type="body" idx="1"/>
          </p:nvPr>
        </p:nvSpPr>
        <p:spPr/>
        <p:txBody>
          <a:bodyPr/>
          <a:lstStyle/>
          <a:p>
            <a:r>
              <a:rPr lang="en-US" altLang="ja-JP" dirty="0"/>
              <a:t>So far, I’ve discussed why long waveforms are unavoidable and why existing approaches are insufficient.</a:t>
            </a:r>
          </a:p>
          <a:p>
            <a:r>
              <a:rPr lang="en-US" altLang="ja-JP" dirty="0"/>
              <a:t>Now, let me introduce our approach, which we call the </a:t>
            </a:r>
            <a:r>
              <a:rPr lang="en-US" altLang="ja-JP" i="1" dirty="0"/>
              <a:t>ratio filter</a:t>
            </a:r>
            <a:r>
              <a:rPr lang="en-US" altLang="ja-JP" dirty="0"/>
              <a:t>.</a:t>
            </a:r>
          </a:p>
          <a:p>
            <a:r>
              <a:rPr lang="en-US" altLang="ja-JP" dirty="0"/>
              <a:t>I’ll explain the basic concept and its performance in the following slides, and the full details can be found in the paper linked here.</a:t>
            </a:r>
            <a:endParaRPr kumimoji="1" lang="ja-JP" altLang="en-US"/>
          </a:p>
        </p:txBody>
      </p:sp>
      <p:sp>
        <p:nvSpPr>
          <p:cNvPr id="4" name="スライド番号プレースホルダー 3">
            <a:extLst>
              <a:ext uri="{FF2B5EF4-FFF2-40B4-BE49-F238E27FC236}">
                <a16:creationId xmlns:a16="http://schemas.microsoft.com/office/drawing/2014/main" id="{D3957A4F-51D2-0101-235F-B47A87563EE5}"/>
              </a:ext>
            </a:extLst>
          </p:cNvPr>
          <p:cNvSpPr>
            <a:spLocks noGrp="1"/>
          </p:cNvSpPr>
          <p:nvPr>
            <p:ph type="sldNum" sz="quarter" idx="5"/>
          </p:nvPr>
        </p:nvSpPr>
        <p:spPr/>
        <p:txBody>
          <a:bodyPr/>
          <a:lstStyle/>
          <a:p>
            <a:fld id="{67A62875-A0CC-C243-B6EB-CD58361AE919}" type="slidenum">
              <a:rPr kumimoji="1" lang="ja-JP" altLang="en-US" smtClean="0"/>
              <a:t>10</a:t>
            </a:fld>
            <a:endParaRPr kumimoji="1" lang="ja-JP" altLang="en-US"/>
          </a:p>
        </p:txBody>
      </p:sp>
    </p:spTree>
    <p:extLst>
      <p:ext uri="{BB962C8B-B14F-4D97-AF65-F5344CB8AC3E}">
        <p14:creationId xmlns:p14="http://schemas.microsoft.com/office/powerpoint/2010/main" val="217969185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7" name="図 6" descr="夜空の星&#10;&#10;AI 生成コンテンツは誤りを含む可能性があります。">
            <a:extLst>
              <a:ext uri="{FF2B5EF4-FFF2-40B4-BE49-F238E27FC236}">
                <a16:creationId xmlns:a16="http://schemas.microsoft.com/office/drawing/2014/main" id="{A155FBA6-30C5-9B42-62DC-5095B359E113}"/>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sharpenSoften amount="25000"/>
                    </a14:imgEffect>
                    <a14:imgEffect>
                      <a14:brightnessContrast bright="-40000"/>
                    </a14:imgEffect>
                  </a14:imgLayer>
                </a14:imgProps>
              </a:ext>
            </a:extLst>
          </a:blip>
          <a:stretch>
            <a:fillRect/>
          </a:stretch>
        </p:blipFill>
        <p:spPr>
          <a:xfrm>
            <a:off x="-1" y="0"/>
            <a:ext cx="25452039" cy="14221326"/>
          </a:xfrm>
          <a:prstGeom prst="rect">
            <a:avLst/>
          </a:prstGeom>
        </p:spPr>
      </p:pic>
      <p:sp>
        <p:nvSpPr>
          <p:cNvPr id="2" name="タイトル 1">
            <a:extLst>
              <a:ext uri="{FF2B5EF4-FFF2-40B4-BE49-F238E27FC236}">
                <a16:creationId xmlns:a16="http://schemas.microsoft.com/office/drawing/2014/main" id="{DC82E0B5-9BD8-706C-68B9-91F15A3C5178}"/>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0F6950E-0A4C-7594-FDD9-E9A2D5435255}"/>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954A6AE-1B79-3116-B8B0-0723B4DCCE8A}"/>
              </a:ext>
            </a:extLst>
          </p:cNvPr>
          <p:cNvSpPr>
            <a:spLocks noGrp="1"/>
          </p:cNvSpPr>
          <p:nvPr>
            <p:ph type="dt" sz="half" idx="10"/>
          </p:nvPr>
        </p:nvSpPr>
        <p:spPr/>
        <p:txBody>
          <a:bodyPr/>
          <a:lstStyle/>
          <a:p>
            <a:fld id="{753279DB-3129-B641-A5A9-3F2C31389784}" type="datetimeFigureOut">
              <a:rPr kumimoji="1" lang="ja-JP" altLang="en-US" smtClean="0"/>
              <a:t>2026/8/31</a:t>
            </a:fld>
            <a:endParaRPr kumimoji="1" lang="ja-JP" altLang="en-US"/>
          </a:p>
        </p:txBody>
      </p:sp>
      <p:sp>
        <p:nvSpPr>
          <p:cNvPr id="5" name="フッター プレースホルダー 4">
            <a:extLst>
              <a:ext uri="{FF2B5EF4-FFF2-40B4-BE49-F238E27FC236}">
                <a16:creationId xmlns:a16="http://schemas.microsoft.com/office/drawing/2014/main" id="{F785477D-83EC-B856-4797-D81A52FB953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B6EC275-A2CD-7E09-465D-BB1C0DA93B96}"/>
              </a:ext>
            </a:extLst>
          </p:cNvPr>
          <p:cNvSpPr>
            <a:spLocks noGrp="1"/>
          </p:cNvSpPr>
          <p:nvPr>
            <p:ph type="sldNum" sz="quarter" idx="12"/>
          </p:nvPr>
        </p:nvSpPr>
        <p:spPr/>
        <p:txBody>
          <a:bodyPr/>
          <a:lstStyle/>
          <a:p>
            <a:fld id="{761BE2F2-8F1A-F045-A64E-5DF598B2FD97}" type="slidenum">
              <a:rPr kumimoji="1" lang="ja-JP" altLang="en-US" smtClean="0"/>
              <a:t>‹#›</a:t>
            </a:fld>
            <a:endParaRPr kumimoji="1" lang="ja-JP" altLang="en-US"/>
          </a:p>
        </p:txBody>
      </p:sp>
    </p:spTree>
    <p:extLst>
      <p:ext uri="{BB962C8B-B14F-4D97-AF65-F5344CB8AC3E}">
        <p14:creationId xmlns:p14="http://schemas.microsoft.com/office/powerpoint/2010/main" val="4092569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BF52B9-3148-2E27-82EC-C8DC85C08FCF}"/>
              </a:ext>
            </a:extLst>
          </p:cNvPr>
          <p:cNvSpPr>
            <a:spLocks noGrp="1"/>
          </p:cNvSpPr>
          <p:nvPr>
            <p:ph type="title"/>
          </p:nvPr>
        </p:nvSpPr>
        <p:spPr>
          <a:xfrm>
            <a:off x="334963" y="351057"/>
            <a:ext cx="11522075" cy="556993"/>
          </a:xfrm>
        </p:spPr>
        <p:txBody>
          <a:bodyPr wrap="none">
            <a:noAutofit/>
          </a:bodyPr>
          <a:lstStyle>
            <a:lvl1pPr>
              <a:defRPr sz="4000" b="1">
                <a:solidFill>
                  <a:srgbClr val="606F9C"/>
                </a:solidFill>
              </a:defRPr>
            </a:lvl1pPr>
          </a:lstStyle>
          <a:p>
            <a:r>
              <a:rPr kumimoji="1" lang="ja-JP" altLang="en-US"/>
              <a:t>マスター タイトルの書式設定</a:t>
            </a:r>
          </a:p>
        </p:txBody>
      </p:sp>
      <p:sp>
        <p:nvSpPr>
          <p:cNvPr id="4" name="日付プレースホルダー 3">
            <a:extLst>
              <a:ext uri="{FF2B5EF4-FFF2-40B4-BE49-F238E27FC236}">
                <a16:creationId xmlns:a16="http://schemas.microsoft.com/office/drawing/2014/main" id="{CD0B882D-1D10-0FD4-0EC0-BA6783B60804}"/>
              </a:ext>
            </a:extLst>
          </p:cNvPr>
          <p:cNvSpPr>
            <a:spLocks noGrp="1"/>
          </p:cNvSpPr>
          <p:nvPr>
            <p:ph type="dt" sz="half" idx="10"/>
          </p:nvPr>
        </p:nvSpPr>
        <p:spPr/>
        <p:txBody>
          <a:bodyPr/>
          <a:lstStyle/>
          <a:p>
            <a:fld id="{753279DB-3129-B641-A5A9-3F2C31389784}" type="datetimeFigureOut">
              <a:rPr kumimoji="1" lang="ja-JP" altLang="en-US" smtClean="0"/>
              <a:t>2026/8/31</a:t>
            </a:fld>
            <a:endParaRPr kumimoji="1" lang="ja-JP" altLang="en-US"/>
          </a:p>
        </p:txBody>
      </p:sp>
      <p:sp>
        <p:nvSpPr>
          <p:cNvPr id="5" name="フッター プレースホルダー 4">
            <a:extLst>
              <a:ext uri="{FF2B5EF4-FFF2-40B4-BE49-F238E27FC236}">
                <a16:creationId xmlns:a16="http://schemas.microsoft.com/office/drawing/2014/main" id="{0B05B01D-D062-DA3D-3B85-8D9ACAAD32F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E4C9BED-FD42-9072-F7D6-DF2A077C6F38}"/>
              </a:ext>
            </a:extLst>
          </p:cNvPr>
          <p:cNvSpPr>
            <a:spLocks noGrp="1"/>
          </p:cNvSpPr>
          <p:nvPr>
            <p:ph type="sldNum" sz="quarter" idx="12"/>
          </p:nvPr>
        </p:nvSpPr>
        <p:spPr/>
        <p:txBody>
          <a:bodyPr/>
          <a:lstStyle/>
          <a:p>
            <a:fld id="{761BE2F2-8F1A-F045-A64E-5DF598B2FD97}" type="slidenum">
              <a:rPr kumimoji="1" lang="ja-JP" altLang="en-US" smtClean="0"/>
              <a:t>‹#›</a:t>
            </a:fld>
            <a:endParaRPr kumimoji="1" lang="ja-JP" altLang="en-US"/>
          </a:p>
        </p:txBody>
      </p:sp>
    </p:spTree>
    <p:extLst>
      <p:ext uri="{BB962C8B-B14F-4D97-AF65-F5344CB8AC3E}">
        <p14:creationId xmlns:p14="http://schemas.microsoft.com/office/powerpoint/2010/main" val="302185084"/>
      </p:ext>
    </p:extLst>
  </p:cSld>
  <p:clrMapOvr>
    <a:masterClrMapping/>
  </p:clrMapOvr>
  <p:extLst>
    <p:ext uri="{DCECCB84-F9BA-43D5-87BE-67443E8EF086}">
      <p15:sldGuideLst xmlns:p15="http://schemas.microsoft.com/office/powerpoint/2012/main">
        <p15:guide id="1" orient="horz" pos="572" userDrawn="1">
          <p15:clr>
            <a:srgbClr val="FBAE40"/>
          </p15:clr>
        </p15:guide>
        <p15:guide id="2" orient="horz" pos="799" userDrawn="1">
          <p15:clr>
            <a:srgbClr val="FBAE40"/>
          </p15:clr>
        </p15:guide>
        <p15:guide id="3" pos="211" userDrawn="1">
          <p15:clr>
            <a:srgbClr val="FBAE40"/>
          </p15:clr>
        </p15:guide>
        <p15:guide id="4" pos="7469" userDrawn="1">
          <p15:clr>
            <a:srgbClr val="FBAE40"/>
          </p15:clr>
        </p15:guide>
        <p15:guide id="5" pos="3840" userDrawn="1">
          <p15:clr>
            <a:srgbClr val="FBAE40"/>
          </p15:clr>
        </p15:guide>
        <p15:guide id="6" orient="horz" pos="3974" userDrawn="1">
          <p15:clr>
            <a:srgbClr val="FBAE40"/>
          </p15:clr>
        </p15:guide>
        <p15:guide id="7" orient="horz" pos="2387"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85EFDEC-E933-29F9-4291-2A800EF261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9B5992-D54B-5BAD-D6E1-60180E2625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00E1A8D-8BAB-BAD7-C079-558FCCF356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53279DB-3129-B641-A5A9-3F2C31389784}" type="datetimeFigureOut">
              <a:rPr kumimoji="1" lang="ja-JP" altLang="en-US" smtClean="0"/>
              <a:t>2026/8/31</a:t>
            </a:fld>
            <a:endParaRPr kumimoji="1" lang="ja-JP" altLang="en-US"/>
          </a:p>
        </p:txBody>
      </p:sp>
      <p:sp>
        <p:nvSpPr>
          <p:cNvPr id="5" name="フッター プレースホルダー 4">
            <a:extLst>
              <a:ext uri="{FF2B5EF4-FFF2-40B4-BE49-F238E27FC236}">
                <a16:creationId xmlns:a16="http://schemas.microsoft.com/office/drawing/2014/main" id="{C95EA724-5637-AAAB-76A7-5443564106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DD6BE22-6876-4B1C-6819-156C06E533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1BE2F2-8F1A-F045-A64E-5DF598B2FD97}" type="slidenum">
              <a:rPr kumimoji="1" lang="ja-JP" altLang="en-US" smtClean="0"/>
              <a:t>‹#›</a:t>
            </a:fld>
            <a:endParaRPr kumimoji="1" lang="ja-JP" altLang="en-US"/>
          </a:p>
        </p:txBody>
      </p:sp>
    </p:spTree>
    <p:extLst>
      <p:ext uri="{BB962C8B-B14F-4D97-AF65-F5344CB8AC3E}">
        <p14:creationId xmlns:p14="http://schemas.microsoft.com/office/powerpoint/2010/main" val="410935071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8.png"/><Relationship Id="rId10"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image" Target="../media/image32.png"/><Relationship Id="rId7" Type="http://schemas.openxmlformats.org/officeDocument/2006/relationships/image" Target="../media/image37.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notesSlide" Target="../notesSlides/notesSlide11.xml"/><Relationship Id="rId16"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36.png"/><Relationship Id="rId11" Type="http://schemas.microsoft.com/office/2007/relationships/hdphoto" Target="../media/hdphoto4.wdp"/><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28.png"/><Relationship Id="rId19" Type="http://schemas.openxmlformats.org/officeDocument/2006/relationships/image" Target="../media/image38.png"/><Relationship Id="rId4" Type="http://schemas.openxmlformats.org/officeDocument/2006/relationships/image" Target="../media/image33.png"/><Relationship Id="rId9" Type="http://schemas.openxmlformats.org/officeDocument/2006/relationships/image" Target="../media/image40.png"/><Relationship Id="rId1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51.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6.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4.emf"/><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3.emf"/><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44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60.png"/><Relationship Id="rId5" Type="http://schemas.openxmlformats.org/officeDocument/2006/relationships/image" Target="../media/image320.png"/><Relationship Id="rId4" Type="http://schemas.openxmlformats.org/officeDocument/2006/relationships/image" Target="../media/image450.png"/></Relationships>
</file>

<file path=ppt/slides/_rels/slide2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CDD2D4-A48F-6E52-FAF4-D460E2910EDF}"/>
              </a:ext>
            </a:extLst>
          </p:cNvPr>
          <p:cNvSpPr>
            <a:spLocks noGrp="1"/>
          </p:cNvSpPr>
          <p:nvPr>
            <p:ph type="ctrTitle"/>
          </p:nvPr>
        </p:nvSpPr>
        <p:spPr>
          <a:xfrm>
            <a:off x="252761" y="868362"/>
            <a:ext cx="9144000" cy="2387600"/>
          </a:xfrm>
        </p:spPr>
        <p:txBody>
          <a:bodyPr>
            <a:normAutofit fontScale="90000"/>
          </a:bodyPr>
          <a:lstStyle/>
          <a:p>
            <a:pPr algn="l"/>
            <a:r>
              <a:rPr kumimoji="1" lang="en-US" altLang="ja-JP" dirty="0">
                <a:latin typeface="+mn-lt"/>
              </a:rPr>
              <a:t>Search for Sub-Solar Mass Binary Black Holes</a:t>
            </a:r>
            <a:br>
              <a:rPr kumimoji="1" lang="en-US" altLang="ja-JP" dirty="0">
                <a:latin typeface="+mn-lt"/>
              </a:rPr>
            </a:br>
            <a:r>
              <a:rPr kumimoji="1" lang="en-US" altLang="ja-JP" dirty="0">
                <a:latin typeface="+mn-lt"/>
              </a:rPr>
              <a:t>by Gravitational Waves</a:t>
            </a:r>
            <a:endParaRPr kumimoji="1" lang="ja-JP" altLang="en-US">
              <a:latin typeface="+mn-lt"/>
            </a:endParaRPr>
          </a:p>
        </p:txBody>
      </p:sp>
      <p:sp>
        <p:nvSpPr>
          <p:cNvPr id="4" name="テキスト ボックス 3">
            <a:extLst>
              <a:ext uri="{FF2B5EF4-FFF2-40B4-BE49-F238E27FC236}">
                <a16:creationId xmlns:a16="http://schemas.microsoft.com/office/drawing/2014/main" id="{D5D197EE-A079-BF44-28EE-94325BA43598}"/>
              </a:ext>
            </a:extLst>
          </p:cNvPr>
          <p:cNvSpPr txBox="1"/>
          <p:nvPr/>
        </p:nvSpPr>
        <p:spPr>
          <a:xfrm>
            <a:off x="356255" y="201886"/>
            <a:ext cx="6357695" cy="400110"/>
          </a:xfrm>
          <a:prstGeom prst="rect">
            <a:avLst/>
          </a:prstGeom>
          <a:noFill/>
        </p:spPr>
        <p:txBody>
          <a:bodyPr wrap="square" rtlCol="0">
            <a:spAutoFit/>
          </a:bodyPr>
          <a:lstStyle/>
          <a:p>
            <a:r>
              <a:rPr kumimoji="1" lang="en-US" altLang="ja-JP" sz="2000" dirty="0" err="1">
                <a:solidFill>
                  <a:schemeClr val="bg1"/>
                </a:solidFill>
              </a:rPr>
              <a:t>TeVPA</a:t>
            </a:r>
            <a:r>
              <a:rPr kumimoji="1" lang="ja-JP" altLang="en-US" sz="2000">
                <a:solidFill>
                  <a:schemeClr val="bg1"/>
                </a:solidFill>
              </a:rPr>
              <a:t> </a:t>
            </a:r>
            <a:r>
              <a:rPr kumimoji="1" lang="en-US" altLang="ja-JP" sz="2000" dirty="0">
                <a:solidFill>
                  <a:schemeClr val="bg1"/>
                </a:solidFill>
              </a:rPr>
              <a:t>2026, </a:t>
            </a:r>
            <a:r>
              <a:rPr lang="en-US" altLang="ja-JP" sz="2000" dirty="0" err="1">
                <a:solidFill>
                  <a:schemeClr val="bg1"/>
                </a:solidFill>
              </a:rPr>
              <a:t>Takinoyu</a:t>
            </a:r>
            <a:r>
              <a:rPr lang="en-US" altLang="ja-JP" sz="2000" dirty="0">
                <a:solidFill>
                  <a:schemeClr val="bg1"/>
                </a:solidFill>
              </a:rPr>
              <a:t>,</a:t>
            </a:r>
            <a:r>
              <a:rPr lang="ja-JP" altLang="en-US" sz="2000">
                <a:solidFill>
                  <a:schemeClr val="bg1"/>
                </a:solidFill>
              </a:rPr>
              <a:t> </a:t>
            </a:r>
            <a:r>
              <a:rPr lang="en-US" altLang="ja-JP" sz="2000" dirty="0">
                <a:solidFill>
                  <a:schemeClr val="bg1"/>
                </a:solidFill>
              </a:rPr>
              <a:t>August 31, 2026</a:t>
            </a:r>
            <a:endParaRPr kumimoji="1" lang="ja-JP" altLang="en-US" sz="2000">
              <a:solidFill>
                <a:schemeClr val="bg1"/>
              </a:solidFill>
            </a:endParaRPr>
          </a:p>
        </p:txBody>
      </p:sp>
      <p:sp>
        <p:nvSpPr>
          <p:cNvPr id="5" name="字幕 2">
            <a:extLst>
              <a:ext uri="{FF2B5EF4-FFF2-40B4-BE49-F238E27FC236}">
                <a16:creationId xmlns:a16="http://schemas.microsoft.com/office/drawing/2014/main" id="{9C561581-BC1E-51EC-F620-CAF8A56D3D60}"/>
              </a:ext>
            </a:extLst>
          </p:cNvPr>
          <p:cNvSpPr>
            <a:spLocks noGrp="1"/>
          </p:cNvSpPr>
          <p:nvPr>
            <p:ph type="subTitle" idx="1"/>
          </p:nvPr>
        </p:nvSpPr>
        <p:spPr>
          <a:xfrm>
            <a:off x="345375" y="3447352"/>
            <a:ext cx="11054937" cy="1655762"/>
          </a:xfrm>
        </p:spPr>
        <p:txBody>
          <a:bodyPr>
            <a:normAutofit/>
          </a:bodyPr>
          <a:lstStyle/>
          <a:p>
            <a:pPr algn="l"/>
            <a:r>
              <a:rPr kumimoji="1" lang="en-US" altLang="ja-JP" sz="2800" b="1" dirty="0">
                <a:solidFill>
                  <a:schemeClr val="bg1"/>
                </a:solidFill>
              </a:rPr>
              <a:t>Yasuhiro Murakami </a:t>
            </a:r>
            <a:r>
              <a:rPr kumimoji="1" lang="ja-JP" altLang="en-US" sz="2800" b="1">
                <a:solidFill>
                  <a:schemeClr val="bg1"/>
                </a:solidFill>
              </a:rPr>
              <a:t>ー</a:t>
            </a:r>
            <a:r>
              <a:rPr kumimoji="1" lang="en-US" altLang="ja-JP" sz="2800" b="1" dirty="0">
                <a:solidFill>
                  <a:schemeClr val="bg1"/>
                </a:solidFill>
              </a:rPr>
              <a:t> </a:t>
            </a:r>
            <a:r>
              <a:rPr lang="en-US" altLang="ja-JP" sz="2800" dirty="0">
                <a:solidFill>
                  <a:schemeClr val="bg1"/>
                </a:solidFill>
              </a:rPr>
              <a:t>The</a:t>
            </a:r>
            <a:r>
              <a:rPr lang="en-US" altLang="ja-JP" sz="2800" b="1" dirty="0">
                <a:solidFill>
                  <a:schemeClr val="bg1"/>
                </a:solidFill>
              </a:rPr>
              <a:t> </a:t>
            </a:r>
            <a:r>
              <a:rPr lang="en-US" altLang="ja-JP" sz="2800" dirty="0">
                <a:solidFill>
                  <a:schemeClr val="bg1"/>
                </a:solidFill>
              </a:rPr>
              <a:t>University of Tokyo / ICRR</a:t>
            </a:r>
            <a:endParaRPr kumimoji="1" lang="en-US" altLang="ja-JP" sz="2800" dirty="0">
              <a:solidFill>
                <a:schemeClr val="bg1"/>
              </a:solidFill>
            </a:endParaRPr>
          </a:p>
          <a:p>
            <a:pPr algn="l"/>
            <a:r>
              <a:rPr lang="en-US" altLang="ja-JP" sz="2800" dirty="0">
                <a:solidFill>
                  <a:schemeClr val="bg1"/>
                </a:solidFill>
              </a:rPr>
              <a:t>Collaborators: Tathagata Ghosh (ICRR), Soichiro Morisaki (ICRR)</a:t>
            </a:r>
          </a:p>
        </p:txBody>
      </p:sp>
      <p:pic>
        <p:nvPicPr>
          <p:cNvPr id="6" name="図 5" descr="ロゴ, 会社名&#10;&#10;AI 生成コンテンツは誤りを含む可能性があります。">
            <a:extLst>
              <a:ext uri="{FF2B5EF4-FFF2-40B4-BE49-F238E27FC236}">
                <a16:creationId xmlns:a16="http://schemas.microsoft.com/office/drawing/2014/main" id="{893C8A78-A1CA-5EDC-B5A2-334F84F1B8B7}"/>
              </a:ext>
            </a:extLst>
          </p:cNvPr>
          <p:cNvPicPr>
            <a:picLocks noChangeAspect="1"/>
          </p:cNvPicPr>
          <p:nvPr/>
        </p:nvPicPr>
        <p:blipFill>
          <a:blip r:embed="rId2"/>
          <a:stretch>
            <a:fillRect/>
          </a:stretch>
        </p:blipFill>
        <p:spPr>
          <a:xfrm>
            <a:off x="8885748" y="5094654"/>
            <a:ext cx="2468052" cy="1078102"/>
          </a:xfrm>
          <a:prstGeom prst="rect">
            <a:avLst/>
          </a:prstGeom>
        </p:spPr>
      </p:pic>
      <p:pic>
        <p:nvPicPr>
          <p:cNvPr id="7" name="図 6" descr="ロゴ&#10;&#10;AI 生成コンテンツは誤りを含む可能性があります。">
            <a:extLst>
              <a:ext uri="{FF2B5EF4-FFF2-40B4-BE49-F238E27FC236}">
                <a16:creationId xmlns:a16="http://schemas.microsoft.com/office/drawing/2014/main" id="{E59DEE6F-0881-5836-6410-274E274D6AE0}"/>
              </a:ext>
            </a:extLst>
          </p:cNvPr>
          <p:cNvPicPr>
            <a:picLocks noChangeAspect="1"/>
          </p:cNvPicPr>
          <p:nvPr/>
        </p:nvPicPr>
        <p:blipFill>
          <a:blip r:embed="rId3"/>
          <a:stretch>
            <a:fillRect/>
          </a:stretch>
        </p:blipFill>
        <p:spPr>
          <a:xfrm>
            <a:off x="4593301" y="5153192"/>
            <a:ext cx="2959100" cy="863600"/>
          </a:xfrm>
          <a:prstGeom prst="rect">
            <a:avLst/>
          </a:prstGeom>
        </p:spPr>
      </p:pic>
      <p:pic>
        <p:nvPicPr>
          <p:cNvPr id="8" name="図 7" descr="ロゴ, 会社名&#10;&#10;AI 生成コンテンツは誤りを含む可能性があります。">
            <a:extLst>
              <a:ext uri="{FF2B5EF4-FFF2-40B4-BE49-F238E27FC236}">
                <a16:creationId xmlns:a16="http://schemas.microsoft.com/office/drawing/2014/main" id="{0F2628BF-E6A8-63DB-BB6D-4410C263E52F}"/>
              </a:ext>
            </a:extLst>
          </p:cNvPr>
          <p:cNvPicPr>
            <a:picLocks noChangeAspect="1"/>
          </p:cNvPicPr>
          <p:nvPr/>
        </p:nvPicPr>
        <p:blipFill>
          <a:blip r:embed="rId4"/>
          <a:stretch>
            <a:fillRect/>
          </a:stretch>
        </p:blipFill>
        <p:spPr>
          <a:xfrm>
            <a:off x="927183" y="4280630"/>
            <a:ext cx="2607919" cy="2375484"/>
          </a:xfrm>
          <a:prstGeom prst="rect">
            <a:avLst/>
          </a:prstGeom>
        </p:spPr>
      </p:pic>
      <p:sp>
        <p:nvSpPr>
          <p:cNvPr id="9" name="テキスト ボックス 8">
            <a:extLst>
              <a:ext uri="{FF2B5EF4-FFF2-40B4-BE49-F238E27FC236}">
                <a16:creationId xmlns:a16="http://schemas.microsoft.com/office/drawing/2014/main" id="{CAC398FD-3E61-F9A6-D1B3-15116C2448BB}"/>
              </a:ext>
            </a:extLst>
          </p:cNvPr>
          <p:cNvSpPr txBox="1"/>
          <p:nvPr/>
        </p:nvSpPr>
        <p:spPr>
          <a:xfrm>
            <a:off x="9357755" y="132389"/>
            <a:ext cx="2493818" cy="369332"/>
          </a:xfrm>
          <a:prstGeom prst="rect">
            <a:avLst/>
          </a:prstGeom>
          <a:noFill/>
        </p:spPr>
        <p:txBody>
          <a:bodyPr wrap="square" rtlCol="0">
            <a:spAutoFit/>
          </a:bodyPr>
          <a:lstStyle/>
          <a:p>
            <a:r>
              <a:rPr kumimoji="1" lang="en-US" altLang="ja-JP" dirty="0">
                <a:solidFill>
                  <a:schemeClr val="bg2">
                    <a:lumMod val="50000"/>
                  </a:schemeClr>
                </a:solidFill>
              </a:rPr>
              <a:t>Credit: </a:t>
            </a:r>
            <a:r>
              <a:rPr lang="en-US" altLang="ja-JP" dirty="0">
                <a:solidFill>
                  <a:schemeClr val="bg2">
                    <a:lumMod val="50000"/>
                  </a:schemeClr>
                </a:solidFill>
              </a:rPr>
              <a:t>Maggie Chiang</a:t>
            </a:r>
            <a:endParaRPr kumimoji="1" lang="ja-JP" altLang="en-US" sz="2400">
              <a:solidFill>
                <a:schemeClr val="bg2">
                  <a:lumMod val="50000"/>
                </a:schemeClr>
              </a:solidFill>
            </a:endParaRPr>
          </a:p>
        </p:txBody>
      </p:sp>
    </p:spTree>
    <p:extLst>
      <p:ext uri="{BB962C8B-B14F-4D97-AF65-F5344CB8AC3E}">
        <p14:creationId xmlns:p14="http://schemas.microsoft.com/office/powerpoint/2010/main" val="186158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01E5D-0D09-D1CF-CD2C-C65C4D47B57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31EE449-9605-5B0F-A406-F1DC721E93A1}"/>
              </a:ext>
            </a:extLst>
          </p:cNvPr>
          <p:cNvSpPr>
            <a:spLocks noGrp="1"/>
          </p:cNvSpPr>
          <p:nvPr>
            <p:ph type="title"/>
          </p:nvPr>
        </p:nvSpPr>
        <p:spPr/>
        <p:txBody>
          <a:bodyPr>
            <a:normAutofit fontScale="90000"/>
          </a:bodyPr>
          <a:lstStyle/>
          <a:p>
            <a:endParaRPr kumimoji="1" lang="ja-JP" altLang="en-US"/>
          </a:p>
        </p:txBody>
      </p:sp>
      <p:sp>
        <p:nvSpPr>
          <p:cNvPr id="3" name="正方形/長方形 2">
            <a:extLst>
              <a:ext uri="{FF2B5EF4-FFF2-40B4-BE49-F238E27FC236}">
                <a16:creationId xmlns:a16="http://schemas.microsoft.com/office/drawing/2014/main" id="{4DE1E5F8-A39B-4145-1261-8FDD81D3DD15}"/>
              </a:ext>
            </a:extLst>
          </p:cNvPr>
          <p:cNvSpPr/>
          <p:nvPr/>
        </p:nvSpPr>
        <p:spPr>
          <a:xfrm>
            <a:off x="0" y="0"/>
            <a:ext cx="12192000" cy="6858000"/>
          </a:xfrm>
          <a:prstGeom prst="rect">
            <a:avLst/>
          </a:prstGeom>
          <a:solidFill>
            <a:srgbClr val="606F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9B8489E-4F53-FBED-5323-DF094B32953B}"/>
              </a:ext>
            </a:extLst>
          </p:cNvPr>
          <p:cNvSpPr txBox="1"/>
          <p:nvPr/>
        </p:nvSpPr>
        <p:spPr>
          <a:xfrm>
            <a:off x="356224" y="917536"/>
            <a:ext cx="9916633" cy="3631763"/>
          </a:xfrm>
          <a:prstGeom prst="rect">
            <a:avLst/>
          </a:prstGeom>
          <a:noFill/>
          <a:ln>
            <a:noFill/>
          </a:ln>
        </p:spPr>
        <p:txBody>
          <a:bodyPr wrap="square" rtlCol="0">
            <a:spAutoFit/>
          </a:bodyPr>
          <a:lstStyle/>
          <a:p>
            <a:pPr algn="l"/>
            <a:r>
              <a:rPr lang="en-US" altLang="ja-JP" sz="11500" dirty="0">
                <a:solidFill>
                  <a:srgbClr val="DDE1FF"/>
                </a:solidFill>
                <a:latin typeface="Impact" panose="020B0806030902050204" pitchFamily="34" charset="0"/>
              </a:rPr>
              <a:t>OUR APPROACH: RATIO FILTER</a:t>
            </a:r>
            <a:endParaRPr kumimoji="1" lang="ja-JP" altLang="en-US" sz="11500">
              <a:solidFill>
                <a:srgbClr val="DDE1FF"/>
              </a:solidFill>
              <a:latin typeface="Impact" panose="020B0806030902050204" pitchFamily="34" charset="0"/>
            </a:endParaRPr>
          </a:p>
        </p:txBody>
      </p:sp>
      <p:grpSp>
        <p:nvGrpSpPr>
          <p:cNvPr id="21" name="グループ化 20">
            <a:extLst>
              <a:ext uri="{FF2B5EF4-FFF2-40B4-BE49-F238E27FC236}">
                <a16:creationId xmlns:a16="http://schemas.microsoft.com/office/drawing/2014/main" id="{AA547767-2A83-CE44-21F0-94F9AEE0844E}"/>
              </a:ext>
            </a:extLst>
          </p:cNvPr>
          <p:cNvGrpSpPr/>
          <p:nvPr/>
        </p:nvGrpSpPr>
        <p:grpSpPr>
          <a:xfrm>
            <a:off x="718819" y="2914628"/>
            <a:ext cx="7355516" cy="4790898"/>
            <a:chOff x="2238416" y="1033551"/>
            <a:chExt cx="7355516" cy="4790898"/>
          </a:xfrm>
        </p:grpSpPr>
        <p:pic>
          <p:nvPicPr>
            <p:cNvPr id="11" name="図 10">
              <a:extLst>
                <a:ext uri="{FF2B5EF4-FFF2-40B4-BE49-F238E27FC236}">
                  <a16:creationId xmlns:a16="http://schemas.microsoft.com/office/drawing/2014/main" id="{F132D3C3-0653-A5D0-F36F-5C2ECFE00C1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1" b="89844" l="2214" r="93620">
                          <a14:foregroundMark x1="10677" y1="59277" x2="10677" y2="59277"/>
                          <a14:foregroundMark x1="5469" y1="56836" x2="5469" y2="56836"/>
                          <a14:foregroundMark x1="9310" y1="39648" x2="9310" y2="39648"/>
                          <a14:foregroundMark x1="2214" y1="45996" x2="2214" y2="45996"/>
                          <a14:foregroundMark x1="80339" y1="48828" x2="80339" y2="48828"/>
                          <a14:foregroundMark x1="93620" y1="48438" x2="93620" y2="48438"/>
                          <a14:backgroundMark x1="30794" y1="49902" x2="30794" y2="49902"/>
                          <a14:backgroundMark x1="67318" y1="48828" x2="67318" y2="48828"/>
                          <a14:backgroundMark x1="61979" y1="48633" x2="61979" y2="48633"/>
                          <a14:backgroundMark x1="61328" y1="48633" x2="61328" y2="48633"/>
                          <a14:backgroundMark x1="60872" y1="48438" x2="60872" y2="48438"/>
                        </a14:backgroundRemoval>
                      </a14:imgEffect>
                    </a14:imgLayer>
                  </a14:imgProps>
                </a:ext>
              </a:extLst>
            </a:blip>
            <a:stretch>
              <a:fillRect/>
            </a:stretch>
          </p:blipFill>
          <p:spPr>
            <a:xfrm>
              <a:off x="2238416" y="1033551"/>
              <a:ext cx="7355516" cy="4790898"/>
            </a:xfrm>
            <a:prstGeom prst="rect">
              <a:avLst/>
            </a:prstGeom>
          </p:spPr>
        </p:pic>
        <p:sp>
          <p:nvSpPr>
            <p:cNvPr id="8" name="円/楕円 7">
              <a:extLst>
                <a:ext uri="{FF2B5EF4-FFF2-40B4-BE49-F238E27FC236}">
                  <a16:creationId xmlns:a16="http://schemas.microsoft.com/office/drawing/2014/main" id="{4A482F28-E678-474F-57E4-47D2CB3C8B94}"/>
                </a:ext>
              </a:extLst>
            </p:cNvPr>
            <p:cNvSpPr/>
            <p:nvPr/>
          </p:nvSpPr>
          <p:spPr>
            <a:xfrm>
              <a:off x="3493683" y="2678324"/>
              <a:ext cx="648178" cy="627024"/>
            </a:xfrm>
            <a:prstGeom prst="ellipse">
              <a:avLst/>
            </a:prstGeom>
            <a:gradFill>
              <a:gsLst>
                <a:gs pos="0">
                  <a:schemeClr val="tx1">
                    <a:lumMod val="50000"/>
                    <a:lumOff val="50000"/>
                  </a:schemeClr>
                </a:gs>
                <a:gs pos="50000">
                  <a:schemeClr val="tx1">
                    <a:lumMod val="75000"/>
                    <a:lumOff val="25000"/>
                  </a:schemeClr>
                </a:gs>
                <a:gs pos="100000">
                  <a:schemeClr val="tx1"/>
                </a:gs>
              </a:gsLst>
              <a:path path="circle">
                <a:fillToRect l="50000" t="50000" r="50000" b="50000"/>
              </a:path>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a:extLst>
                <a:ext uri="{FF2B5EF4-FFF2-40B4-BE49-F238E27FC236}">
                  <a16:creationId xmlns:a16="http://schemas.microsoft.com/office/drawing/2014/main" id="{C90DDA66-C93C-6A47-8F9E-FFC724E63DA1}"/>
                </a:ext>
              </a:extLst>
            </p:cNvPr>
            <p:cNvSpPr/>
            <p:nvPr/>
          </p:nvSpPr>
          <p:spPr>
            <a:xfrm>
              <a:off x="2692973" y="3541188"/>
              <a:ext cx="563408" cy="517177"/>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a:extLst>
                <a:ext uri="{FF2B5EF4-FFF2-40B4-BE49-F238E27FC236}">
                  <a16:creationId xmlns:a16="http://schemas.microsoft.com/office/drawing/2014/main" id="{224D8346-5B0B-2FEE-5377-3F3FD046300D}"/>
                </a:ext>
              </a:extLst>
            </p:cNvPr>
            <p:cNvSpPr/>
            <p:nvPr/>
          </p:nvSpPr>
          <p:spPr>
            <a:xfrm>
              <a:off x="5838628" y="2736414"/>
              <a:ext cx="648178" cy="627024"/>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a:extLst>
                <a:ext uri="{FF2B5EF4-FFF2-40B4-BE49-F238E27FC236}">
                  <a16:creationId xmlns:a16="http://schemas.microsoft.com/office/drawing/2014/main" id="{6A85AC08-A2BA-6A2C-18E4-88F7C0345EE1}"/>
                </a:ext>
              </a:extLst>
            </p:cNvPr>
            <p:cNvSpPr/>
            <p:nvPr/>
          </p:nvSpPr>
          <p:spPr>
            <a:xfrm>
              <a:off x="5182546" y="3312372"/>
              <a:ext cx="563408" cy="517177"/>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a:extLst>
                <a:ext uri="{FF2B5EF4-FFF2-40B4-BE49-F238E27FC236}">
                  <a16:creationId xmlns:a16="http://schemas.microsoft.com/office/drawing/2014/main" id="{C71FB1C2-5658-7D81-4D57-614904E4B60E}"/>
                </a:ext>
              </a:extLst>
            </p:cNvPr>
            <p:cNvSpPr/>
            <p:nvPr/>
          </p:nvSpPr>
          <p:spPr>
            <a:xfrm>
              <a:off x="7859489" y="3053783"/>
              <a:ext cx="563408" cy="517177"/>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a:extLst>
                <a:ext uri="{FF2B5EF4-FFF2-40B4-BE49-F238E27FC236}">
                  <a16:creationId xmlns:a16="http://schemas.microsoft.com/office/drawing/2014/main" id="{7A0385FE-D418-4208-8FEB-D63A4EEE46DF}"/>
                </a:ext>
              </a:extLst>
            </p:cNvPr>
            <p:cNvSpPr/>
            <p:nvPr/>
          </p:nvSpPr>
          <p:spPr>
            <a:xfrm>
              <a:off x="8413651" y="2998859"/>
              <a:ext cx="648178" cy="627024"/>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a:extLst>
                <a:ext uri="{FF2B5EF4-FFF2-40B4-BE49-F238E27FC236}">
                  <a16:creationId xmlns:a16="http://schemas.microsoft.com/office/drawing/2014/main" id="{8E1785BE-DED1-BC16-F61C-2C3D0ABFEDD9}"/>
                </a:ext>
              </a:extLst>
            </p:cNvPr>
            <p:cNvSpPr/>
            <p:nvPr/>
          </p:nvSpPr>
          <p:spPr>
            <a:xfrm flipH="1">
              <a:off x="8395181" y="3181445"/>
              <a:ext cx="43267" cy="281111"/>
            </a:xfrm>
            <a:prstGeom prst="ellipse">
              <a:avLst/>
            </a:prstGeom>
            <a:solidFill>
              <a:schemeClr val="bg1">
                <a:alpha val="20000"/>
              </a:schemeClr>
            </a:solidFill>
            <a:ln>
              <a:noFill/>
            </a:ln>
            <a:effectLst>
              <a:glow rad="279400">
                <a:schemeClr val="bg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6" name="図 25" descr="QR コード&#10;&#10;AI 生成コンテンツは誤りを含む可能性があります。">
            <a:extLst>
              <a:ext uri="{FF2B5EF4-FFF2-40B4-BE49-F238E27FC236}">
                <a16:creationId xmlns:a16="http://schemas.microsoft.com/office/drawing/2014/main" id="{EA11097A-4AA1-3AF2-7E3C-FDD447E36059}"/>
              </a:ext>
            </a:extLst>
          </p:cNvPr>
          <p:cNvPicPr>
            <a:picLocks noChangeAspect="1"/>
          </p:cNvPicPr>
          <p:nvPr/>
        </p:nvPicPr>
        <p:blipFill>
          <a:blip r:embed="rId5"/>
          <a:stretch>
            <a:fillRect/>
          </a:stretch>
        </p:blipFill>
        <p:spPr>
          <a:xfrm>
            <a:off x="9667759" y="3581145"/>
            <a:ext cx="1632684" cy="1632684"/>
          </a:xfrm>
          <a:prstGeom prst="rect">
            <a:avLst/>
          </a:prstGeom>
          <a:ln w="38100">
            <a:solidFill>
              <a:schemeClr val="tx1"/>
            </a:solidFill>
          </a:ln>
        </p:spPr>
      </p:pic>
      <p:sp>
        <p:nvSpPr>
          <p:cNvPr id="28" name="円弧 27">
            <a:extLst>
              <a:ext uri="{FF2B5EF4-FFF2-40B4-BE49-F238E27FC236}">
                <a16:creationId xmlns:a16="http://schemas.microsoft.com/office/drawing/2014/main" id="{BF0A11D0-F8A6-1676-BB04-6FF408033FFF}"/>
              </a:ext>
            </a:extLst>
          </p:cNvPr>
          <p:cNvSpPr/>
          <p:nvPr/>
        </p:nvSpPr>
        <p:spPr>
          <a:xfrm rot="18823611">
            <a:off x="7466924" y="3463821"/>
            <a:ext cx="2223451" cy="1934198"/>
          </a:xfrm>
          <a:prstGeom prst="arc">
            <a:avLst/>
          </a:prstGeom>
          <a:ln w="38100">
            <a:solidFill>
              <a:schemeClr val="bg1"/>
            </a:solidFill>
            <a:headEnd type="none" w="med" len="med"/>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30" name="角丸四角形 29">
            <a:extLst>
              <a:ext uri="{FF2B5EF4-FFF2-40B4-BE49-F238E27FC236}">
                <a16:creationId xmlns:a16="http://schemas.microsoft.com/office/drawing/2014/main" id="{CCDF4EC5-709C-841D-DC4F-505024A4C9D1}"/>
              </a:ext>
            </a:extLst>
          </p:cNvPr>
          <p:cNvSpPr/>
          <p:nvPr/>
        </p:nvSpPr>
        <p:spPr>
          <a:xfrm>
            <a:off x="9596282" y="5353567"/>
            <a:ext cx="1775637" cy="514372"/>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t>SCAN ME</a:t>
            </a:r>
            <a:endParaRPr kumimoji="1" lang="ja-JP" altLang="en-US" sz="2400"/>
          </a:p>
        </p:txBody>
      </p:sp>
      <p:sp>
        <p:nvSpPr>
          <p:cNvPr id="5" name="テキスト ボックス 4">
            <a:extLst>
              <a:ext uri="{FF2B5EF4-FFF2-40B4-BE49-F238E27FC236}">
                <a16:creationId xmlns:a16="http://schemas.microsoft.com/office/drawing/2014/main" id="{7C951E92-BBC6-C3EA-AD98-F24B399A77E8}"/>
              </a:ext>
            </a:extLst>
          </p:cNvPr>
          <p:cNvSpPr txBox="1"/>
          <p:nvPr/>
        </p:nvSpPr>
        <p:spPr>
          <a:xfrm>
            <a:off x="9100159" y="3054920"/>
            <a:ext cx="2934633" cy="369332"/>
          </a:xfrm>
          <a:prstGeom prst="rect">
            <a:avLst/>
          </a:prstGeom>
          <a:noFill/>
        </p:spPr>
        <p:txBody>
          <a:bodyPr wrap="square" rtlCol="0">
            <a:spAutoFit/>
          </a:bodyPr>
          <a:lstStyle/>
          <a:p>
            <a:pPr algn="l"/>
            <a:r>
              <a:rPr kumimoji="1" lang="en-US" altLang="ja-JP" dirty="0">
                <a:solidFill>
                  <a:srgbClr val="DDE1FF"/>
                </a:solidFill>
              </a:rPr>
              <a:t>(</a:t>
            </a:r>
            <a:r>
              <a:rPr kumimoji="1" lang="en-US" altLang="ja-JP" b="1" dirty="0">
                <a:solidFill>
                  <a:schemeClr val="bg1"/>
                </a:solidFill>
              </a:rPr>
              <a:t>PRD</a:t>
            </a:r>
            <a:r>
              <a:rPr lang="en-US" altLang="ja-JP" b="1" dirty="0">
                <a:solidFill>
                  <a:schemeClr val="bg1"/>
                </a:solidFill>
              </a:rPr>
              <a:t>:113,</a:t>
            </a:r>
            <a:r>
              <a:rPr lang="ja-JP" altLang="en-US" b="1">
                <a:solidFill>
                  <a:schemeClr val="bg1"/>
                </a:solidFill>
              </a:rPr>
              <a:t> </a:t>
            </a:r>
            <a:r>
              <a:rPr lang="en-US" altLang="ja-JP" b="1" dirty="0">
                <a:solidFill>
                  <a:schemeClr val="bg1"/>
                </a:solidFill>
              </a:rPr>
              <a:t>064006</a:t>
            </a:r>
            <a:r>
              <a:rPr lang="ja-JP" altLang="en-US" b="1">
                <a:solidFill>
                  <a:schemeClr val="bg1"/>
                </a:solidFill>
              </a:rPr>
              <a:t> </a:t>
            </a:r>
            <a:r>
              <a:rPr lang="en-US" altLang="ja-JP" b="1" dirty="0">
                <a:solidFill>
                  <a:schemeClr val="bg1"/>
                </a:solidFill>
              </a:rPr>
              <a:t>(2026)</a:t>
            </a:r>
            <a:r>
              <a:rPr kumimoji="1" lang="en-US" altLang="ja-JP" dirty="0">
                <a:solidFill>
                  <a:srgbClr val="DDE1FF"/>
                </a:solidFill>
              </a:rPr>
              <a:t>)</a:t>
            </a:r>
            <a:endParaRPr kumimoji="1" lang="ja-JP" altLang="en-US">
              <a:solidFill>
                <a:srgbClr val="DDE1FF"/>
              </a:solidFill>
            </a:endParaRPr>
          </a:p>
        </p:txBody>
      </p:sp>
      <p:sp>
        <p:nvSpPr>
          <p:cNvPr id="14" name="スライド番号プレースホルダー 13">
            <a:extLst>
              <a:ext uri="{FF2B5EF4-FFF2-40B4-BE49-F238E27FC236}">
                <a16:creationId xmlns:a16="http://schemas.microsoft.com/office/drawing/2014/main" id="{857E4A4A-A477-BEED-8A91-81FBF76FB0A3}"/>
              </a:ext>
            </a:extLst>
          </p:cNvPr>
          <p:cNvSpPr>
            <a:spLocks noGrp="1"/>
          </p:cNvSpPr>
          <p:nvPr>
            <p:ph type="sldNum" sz="quarter" idx="12"/>
          </p:nvPr>
        </p:nvSpPr>
        <p:spPr/>
        <p:txBody>
          <a:bodyPr/>
          <a:lstStyle/>
          <a:p>
            <a:fld id="{761BE2F2-8F1A-F045-A64E-5DF598B2FD97}" type="slidenum">
              <a:rPr lang="ja-JP" altLang="en-US" sz="2000" smtClean="0"/>
              <a:pPr/>
              <a:t>10</a:t>
            </a:fld>
            <a:r>
              <a:rPr lang="en-US" altLang="ja-JP" sz="2000"/>
              <a:t>/26</a:t>
            </a:r>
            <a:endParaRPr lang="ja-JP" altLang="en-US"/>
          </a:p>
        </p:txBody>
      </p:sp>
    </p:spTree>
    <p:extLst>
      <p:ext uri="{BB962C8B-B14F-4D97-AF65-F5344CB8AC3E}">
        <p14:creationId xmlns:p14="http://schemas.microsoft.com/office/powerpoint/2010/main" val="1490084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6A7D57-16DC-8E83-8579-83E53BB1707E}"/>
              </a:ext>
            </a:extLst>
          </p:cNvPr>
          <p:cNvSpPr>
            <a:spLocks noGrp="1"/>
          </p:cNvSpPr>
          <p:nvPr>
            <p:ph type="title"/>
          </p:nvPr>
        </p:nvSpPr>
        <p:spPr>
          <a:xfrm>
            <a:off x="334963" y="234106"/>
            <a:ext cx="11522075" cy="1200329"/>
          </a:xfrm>
        </p:spPr>
        <p:txBody>
          <a:bodyPr wrap="square">
            <a:spAutoFit/>
          </a:bodyPr>
          <a:lstStyle/>
          <a:p>
            <a:r>
              <a:rPr lang="en-US" altLang="ja-JP" dirty="0">
                <a:solidFill>
                  <a:schemeClr val="accent6"/>
                </a:solidFill>
              </a:rPr>
              <a:t>The ratio waveform </a:t>
            </a:r>
            <a:r>
              <a:rPr lang="en-US" altLang="ja-JP" dirty="0"/>
              <a:t>is as long as the duration difference</a:t>
            </a:r>
            <a:endParaRPr kumimoji="1" lang="ja-JP" altLang="en-US"/>
          </a:p>
        </p:txBody>
      </p:sp>
      <p:pic>
        <p:nvPicPr>
          <p:cNvPr id="3" name="図 2">
            <a:extLst>
              <a:ext uri="{FF2B5EF4-FFF2-40B4-BE49-F238E27FC236}">
                <a16:creationId xmlns:a16="http://schemas.microsoft.com/office/drawing/2014/main" id="{A86BE3D2-0837-CCF9-42C1-27FEB6B4AEFC}"/>
              </a:ext>
            </a:extLst>
          </p:cNvPr>
          <p:cNvPicPr>
            <a:picLocks noChangeAspect="1"/>
          </p:cNvPicPr>
          <p:nvPr/>
        </p:nvPicPr>
        <p:blipFill>
          <a:blip r:embed="rId2"/>
          <a:stretch>
            <a:fillRect/>
          </a:stretch>
        </p:blipFill>
        <p:spPr>
          <a:xfrm>
            <a:off x="73925" y="998524"/>
            <a:ext cx="7315200" cy="5486400"/>
          </a:xfrm>
          <a:prstGeom prst="rect">
            <a:avLst/>
          </a:prstGeom>
        </p:spPr>
      </p:pic>
      <p:cxnSp>
        <p:nvCxnSpPr>
          <p:cNvPr id="4" name="直線コネクタ 3">
            <a:extLst>
              <a:ext uri="{FF2B5EF4-FFF2-40B4-BE49-F238E27FC236}">
                <a16:creationId xmlns:a16="http://schemas.microsoft.com/office/drawing/2014/main" id="{7F3B9EF1-0348-08EA-3916-2FB4B001B2E9}"/>
              </a:ext>
            </a:extLst>
          </p:cNvPr>
          <p:cNvCxnSpPr>
            <a:cxnSpLocks/>
          </p:cNvCxnSpPr>
          <p:nvPr/>
        </p:nvCxnSpPr>
        <p:spPr>
          <a:xfrm flipV="1">
            <a:off x="6096000" y="1317719"/>
            <a:ext cx="1038951" cy="3280611"/>
          </a:xfrm>
          <a:prstGeom prst="line">
            <a:avLst/>
          </a:prstGeom>
          <a:ln w="57150">
            <a:solidFill>
              <a:schemeClr val="accent6"/>
            </a:solidFill>
            <a:prstDash val="sysDot"/>
          </a:ln>
        </p:spPr>
        <p:style>
          <a:lnRef idx="2">
            <a:schemeClr val="accent1"/>
          </a:lnRef>
          <a:fillRef idx="0">
            <a:schemeClr val="accent1"/>
          </a:fillRef>
          <a:effectRef idx="1">
            <a:schemeClr val="accent1"/>
          </a:effectRef>
          <a:fontRef idx="minor">
            <a:schemeClr val="tx1"/>
          </a:fontRef>
        </p:style>
      </p:cxnSp>
      <p:cxnSp>
        <p:nvCxnSpPr>
          <p:cNvPr id="5" name="直線コネクタ 4">
            <a:extLst>
              <a:ext uri="{FF2B5EF4-FFF2-40B4-BE49-F238E27FC236}">
                <a16:creationId xmlns:a16="http://schemas.microsoft.com/office/drawing/2014/main" id="{85BC4F9A-2618-2B47-9CDA-862D04F6E06A}"/>
              </a:ext>
            </a:extLst>
          </p:cNvPr>
          <p:cNvCxnSpPr>
            <a:cxnSpLocks/>
          </p:cNvCxnSpPr>
          <p:nvPr/>
        </p:nvCxnSpPr>
        <p:spPr>
          <a:xfrm flipV="1">
            <a:off x="6096000" y="5308760"/>
            <a:ext cx="5761038" cy="558016"/>
          </a:xfrm>
          <a:prstGeom prst="line">
            <a:avLst/>
          </a:prstGeom>
          <a:ln w="57150">
            <a:solidFill>
              <a:schemeClr val="accent6"/>
            </a:solidFill>
            <a:prstDash val="sysDot"/>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1D27627A-2E4C-2DDF-B4CF-B90F9ADE636C}"/>
                  </a:ext>
                </a:extLst>
              </p:cNvPr>
              <p:cNvSpPr txBox="1"/>
              <p:nvPr/>
            </p:nvSpPr>
            <p:spPr>
              <a:xfrm>
                <a:off x="1115319" y="1698042"/>
                <a:ext cx="4203168" cy="461665"/>
              </a:xfrm>
              <a:prstGeom prst="rect">
                <a:avLst/>
              </a:prstGeom>
              <a:noFill/>
            </p:spPr>
            <p:txBody>
              <a:bodyPr wrap="square" rtlCol="0">
                <a:spAutoFit/>
              </a:bodyPr>
              <a:lstStyle/>
              <a:p>
                <a:pPr algn="l"/>
                <a:r>
                  <a:rPr kumimoji="1" lang="en-US" altLang="ja-JP" sz="2400" dirty="0">
                    <a:solidFill>
                      <a:schemeClr val="accent2"/>
                    </a:solidFill>
                  </a:rPr>
                  <a:t>Reference waveform : </a:t>
                </a:r>
                <a14:m>
                  <m:oMath xmlns:m="http://schemas.openxmlformats.org/officeDocument/2006/math">
                    <m:sSub>
                      <m:sSubPr>
                        <m:ctrlPr>
                          <a:rPr kumimoji="1" lang="en-US" altLang="ja-JP" sz="2400" b="0" i="1" smtClean="0">
                            <a:solidFill>
                              <a:schemeClr val="accent2"/>
                            </a:solidFill>
                            <a:latin typeface="Cambria Math" panose="02040503050406030204" pitchFamily="18" charset="0"/>
                          </a:rPr>
                        </m:ctrlPr>
                      </m:sSubPr>
                      <m:e>
                        <m:r>
                          <a:rPr kumimoji="1" lang="en-US" altLang="ja-JP" sz="2400" b="0" i="1" smtClean="0">
                            <a:solidFill>
                              <a:schemeClr val="accent2"/>
                            </a:solidFill>
                            <a:latin typeface="Cambria Math" panose="02040503050406030204" pitchFamily="18" charset="0"/>
                          </a:rPr>
                          <m:t>ℎ</m:t>
                        </m:r>
                      </m:e>
                      <m:sub>
                        <m:r>
                          <m:rPr>
                            <m:sty m:val="p"/>
                          </m:rPr>
                          <a:rPr kumimoji="1" lang="en-US" altLang="ja-JP" sz="2400" b="0" i="0" smtClean="0">
                            <a:solidFill>
                              <a:schemeClr val="accent2"/>
                            </a:solidFill>
                            <a:latin typeface="Cambria Math" panose="02040503050406030204" pitchFamily="18" charset="0"/>
                          </a:rPr>
                          <m:t>ref</m:t>
                        </m:r>
                      </m:sub>
                    </m:sSub>
                    <m:r>
                      <a:rPr kumimoji="1" lang="en-US" altLang="ja-JP" sz="2400" b="0" i="1" smtClean="0">
                        <a:solidFill>
                          <a:schemeClr val="accent2"/>
                        </a:solidFill>
                        <a:latin typeface="Cambria Math" panose="02040503050406030204" pitchFamily="18" charset="0"/>
                      </a:rPr>
                      <m:t>(</m:t>
                    </m:r>
                    <m:r>
                      <a:rPr kumimoji="1" lang="en-US" altLang="ja-JP" sz="2400" b="0" i="1" smtClean="0">
                        <a:solidFill>
                          <a:schemeClr val="accent2"/>
                        </a:solidFill>
                        <a:latin typeface="Cambria Math" panose="02040503050406030204" pitchFamily="18" charset="0"/>
                      </a:rPr>
                      <m:t>𝑡</m:t>
                    </m:r>
                    <m:r>
                      <a:rPr kumimoji="1" lang="en-US" altLang="ja-JP" sz="2400" b="0" i="1" smtClean="0">
                        <a:solidFill>
                          <a:schemeClr val="accent2"/>
                        </a:solidFill>
                        <a:latin typeface="Cambria Math" panose="02040503050406030204" pitchFamily="18" charset="0"/>
                      </a:rPr>
                      <m:t>)</m:t>
                    </m:r>
                  </m:oMath>
                </a14:m>
                <a:endParaRPr kumimoji="1" lang="ja-JP" altLang="en-US" sz="2400">
                  <a:solidFill>
                    <a:schemeClr val="accent2"/>
                  </a:solidFill>
                </a:endParaRPr>
              </a:p>
            </p:txBody>
          </p:sp>
        </mc:Choice>
        <mc:Fallback xmlns="">
          <p:sp>
            <p:nvSpPr>
              <p:cNvPr id="6" name="テキスト ボックス 5">
                <a:extLst>
                  <a:ext uri="{FF2B5EF4-FFF2-40B4-BE49-F238E27FC236}">
                    <a16:creationId xmlns:a16="http://schemas.microsoft.com/office/drawing/2014/main" id="{1D27627A-2E4C-2DDF-B4CF-B90F9ADE636C}"/>
                  </a:ext>
                </a:extLst>
              </p:cNvPr>
              <p:cNvSpPr txBox="1">
                <a:spLocks noRot="1" noChangeAspect="1" noMove="1" noResize="1" noEditPoints="1" noAdjustHandles="1" noChangeArrowheads="1" noChangeShapeType="1" noTextEdit="1"/>
              </p:cNvSpPr>
              <p:nvPr/>
            </p:nvSpPr>
            <p:spPr>
              <a:xfrm>
                <a:off x="1115319" y="1698042"/>
                <a:ext cx="4203168" cy="461665"/>
              </a:xfrm>
              <a:prstGeom prst="rect">
                <a:avLst/>
              </a:prstGeom>
              <a:blipFill>
                <a:blip r:embed="rId3"/>
                <a:stretch>
                  <a:fillRect l="-2108" t="-10811" b="-2702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D1497455-F567-AF3C-DEE5-0B9F55E9449F}"/>
                  </a:ext>
                </a:extLst>
              </p:cNvPr>
              <p:cNvSpPr txBox="1"/>
              <p:nvPr/>
            </p:nvSpPr>
            <p:spPr>
              <a:xfrm>
                <a:off x="1115730" y="3168129"/>
                <a:ext cx="4772506" cy="461665"/>
              </a:xfrm>
              <a:prstGeom prst="rect">
                <a:avLst/>
              </a:prstGeom>
              <a:noFill/>
            </p:spPr>
            <p:txBody>
              <a:bodyPr wrap="square" rtlCol="0">
                <a:spAutoFit/>
              </a:bodyPr>
              <a:lstStyle/>
              <a:p>
                <a:pPr algn="l"/>
                <a:r>
                  <a:rPr kumimoji="1" lang="en-US" altLang="ja-JP" sz="2400" dirty="0">
                    <a:solidFill>
                      <a:schemeClr val="accent4"/>
                    </a:solidFill>
                  </a:rPr>
                  <a:t>Nearby reference waveform : </a:t>
                </a:r>
                <a14:m>
                  <m:oMath xmlns:m="http://schemas.openxmlformats.org/officeDocument/2006/math">
                    <m:r>
                      <a:rPr kumimoji="1" lang="en-US" altLang="ja-JP" sz="2400" b="0" i="1" smtClean="0">
                        <a:solidFill>
                          <a:schemeClr val="accent4"/>
                        </a:solidFill>
                        <a:latin typeface="Cambria Math" panose="02040503050406030204" pitchFamily="18" charset="0"/>
                      </a:rPr>
                      <m:t>ℎ</m:t>
                    </m:r>
                    <m:r>
                      <a:rPr kumimoji="1" lang="en-US" altLang="ja-JP" sz="2400" b="0" i="1" smtClean="0">
                        <a:solidFill>
                          <a:schemeClr val="accent4"/>
                        </a:solidFill>
                        <a:latin typeface="Cambria Math" panose="02040503050406030204" pitchFamily="18" charset="0"/>
                      </a:rPr>
                      <m:t>(</m:t>
                    </m:r>
                    <m:r>
                      <a:rPr kumimoji="1" lang="en-US" altLang="ja-JP" sz="2400" b="0" i="1" smtClean="0">
                        <a:solidFill>
                          <a:schemeClr val="accent4"/>
                        </a:solidFill>
                        <a:latin typeface="Cambria Math" panose="02040503050406030204" pitchFamily="18" charset="0"/>
                      </a:rPr>
                      <m:t>𝑡</m:t>
                    </m:r>
                    <m:r>
                      <a:rPr kumimoji="1" lang="en-US" altLang="ja-JP" sz="2400" b="0" i="1" smtClean="0">
                        <a:solidFill>
                          <a:schemeClr val="accent4"/>
                        </a:solidFill>
                        <a:latin typeface="Cambria Math" panose="02040503050406030204" pitchFamily="18" charset="0"/>
                      </a:rPr>
                      <m:t>)</m:t>
                    </m:r>
                  </m:oMath>
                </a14:m>
                <a:endParaRPr kumimoji="1" lang="ja-JP" altLang="en-US" sz="2400">
                  <a:solidFill>
                    <a:schemeClr val="accent4"/>
                  </a:solidFill>
                </a:endParaRPr>
              </a:p>
            </p:txBody>
          </p:sp>
        </mc:Choice>
        <mc:Fallback xmlns="">
          <p:sp>
            <p:nvSpPr>
              <p:cNvPr id="7" name="テキスト ボックス 6">
                <a:extLst>
                  <a:ext uri="{FF2B5EF4-FFF2-40B4-BE49-F238E27FC236}">
                    <a16:creationId xmlns:a16="http://schemas.microsoft.com/office/drawing/2014/main" id="{D1497455-F567-AF3C-DEE5-0B9F55E9449F}"/>
                  </a:ext>
                </a:extLst>
              </p:cNvPr>
              <p:cNvSpPr txBox="1">
                <a:spLocks noRot="1" noChangeAspect="1" noMove="1" noResize="1" noEditPoints="1" noAdjustHandles="1" noChangeArrowheads="1" noChangeShapeType="1" noTextEdit="1"/>
              </p:cNvSpPr>
              <p:nvPr/>
            </p:nvSpPr>
            <p:spPr>
              <a:xfrm>
                <a:off x="1115730" y="3168129"/>
                <a:ext cx="4772506" cy="461665"/>
              </a:xfrm>
              <a:prstGeom prst="rect">
                <a:avLst/>
              </a:prstGeom>
              <a:blipFill>
                <a:blip r:embed="rId4"/>
                <a:stretch>
                  <a:fillRect l="-1857" t="-10811" r="-796" b="-27027"/>
                </a:stretch>
              </a:blipFill>
            </p:spPr>
            <p:txBody>
              <a:bodyPr/>
              <a:lstStyle/>
              <a:p>
                <a:r>
                  <a:rPr lang="ja-JP" altLang="en-US">
                    <a:noFill/>
                  </a:rPr>
                  <a:t> </a:t>
                </a:r>
              </a:p>
            </p:txBody>
          </p:sp>
        </mc:Fallback>
      </mc:AlternateContent>
      <p:pic>
        <p:nvPicPr>
          <p:cNvPr id="8" name="図 7" descr="グラフ が含まれている画像&#10;&#10;AI 生成コンテンツは誤りを含む可能性があります。">
            <a:extLst>
              <a:ext uri="{FF2B5EF4-FFF2-40B4-BE49-F238E27FC236}">
                <a16:creationId xmlns:a16="http://schemas.microsoft.com/office/drawing/2014/main" id="{E2CAF262-3439-1B42-14C1-76DDB31470A2}"/>
              </a:ext>
            </a:extLst>
          </p:cNvPr>
          <p:cNvPicPr>
            <a:picLocks noChangeAspect="1"/>
          </p:cNvPicPr>
          <p:nvPr/>
        </p:nvPicPr>
        <p:blipFill>
          <a:blip r:embed="rId5"/>
          <a:stretch>
            <a:fillRect/>
          </a:stretch>
        </p:blipFill>
        <p:spPr>
          <a:xfrm>
            <a:off x="7134950" y="1317719"/>
            <a:ext cx="4722085" cy="3935071"/>
          </a:xfrm>
          <a:prstGeom prst="rect">
            <a:avLst/>
          </a:prstGeom>
          <a:ln w="38100">
            <a:solidFill>
              <a:schemeClr val="accent6"/>
            </a:solidFill>
          </a:ln>
        </p:spPr>
      </p:pic>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DCFD99D0-82A2-2850-E3A6-79505D8019A2}"/>
                  </a:ext>
                </a:extLst>
              </p:cNvPr>
              <p:cNvSpPr txBox="1"/>
              <p:nvPr/>
            </p:nvSpPr>
            <p:spPr>
              <a:xfrm>
                <a:off x="1115319" y="4658732"/>
                <a:ext cx="5089689" cy="718723"/>
              </a:xfrm>
              <a:prstGeom prst="rect">
                <a:avLst/>
              </a:prstGeom>
              <a:solidFill>
                <a:schemeClr val="bg1"/>
              </a:solidFill>
            </p:spPr>
            <p:txBody>
              <a:bodyPr wrap="square" rtlCol="0">
                <a:spAutoFit/>
              </a:bodyPr>
              <a:lstStyle/>
              <a:p>
                <a:pPr algn="l"/>
                <a:r>
                  <a:rPr kumimoji="1" lang="en-US" altLang="ja-JP" sz="2400" dirty="0">
                    <a:solidFill>
                      <a:schemeClr val="accent6"/>
                    </a:solidFill>
                  </a:rPr>
                  <a:t>Ratio waveform : </a:t>
                </a:r>
                <a14:m>
                  <m:oMath xmlns:m="http://schemas.openxmlformats.org/officeDocument/2006/math">
                    <m:r>
                      <m:rPr>
                        <m:sty m:val="p"/>
                      </m:rPr>
                      <a:rPr lang="en-US" altLang="ja-JP" sz="2400" i="0">
                        <a:solidFill>
                          <a:schemeClr val="accent6"/>
                        </a:solidFill>
                        <a:latin typeface="Cambria Math" panose="02040503050406030204" pitchFamily="18" charset="0"/>
                      </a:rPr>
                      <m:t>r</m:t>
                    </m:r>
                    <m:d>
                      <m:dPr>
                        <m:ctrlPr>
                          <a:rPr kumimoji="1" lang="en-US" altLang="ja-JP" sz="2400" b="0" i="1" smtClean="0">
                            <a:solidFill>
                              <a:schemeClr val="accent6"/>
                            </a:solidFill>
                            <a:latin typeface="Cambria Math" panose="02040503050406030204" pitchFamily="18" charset="0"/>
                          </a:rPr>
                        </m:ctrlPr>
                      </m:dPr>
                      <m:e>
                        <m:r>
                          <a:rPr kumimoji="1" lang="en-US" altLang="ja-JP" sz="2400" b="0" i="1" smtClean="0">
                            <a:solidFill>
                              <a:schemeClr val="accent6"/>
                            </a:solidFill>
                            <a:latin typeface="Cambria Math" panose="02040503050406030204" pitchFamily="18" charset="0"/>
                          </a:rPr>
                          <m:t>𝑡</m:t>
                        </m:r>
                      </m:e>
                    </m:d>
                    <m:r>
                      <a:rPr kumimoji="1" lang="en-US" altLang="ja-JP" sz="2400" b="0" i="1" smtClean="0">
                        <a:solidFill>
                          <a:schemeClr val="accent6"/>
                        </a:solidFill>
                        <a:latin typeface="Cambria Math" panose="02040503050406030204" pitchFamily="18" charset="0"/>
                      </a:rPr>
                      <m:t>=</m:t>
                    </m:r>
                    <m:r>
                      <m:rPr>
                        <m:sty m:val="p"/>
                      </m:rPr>
                      <a:rPr kumimoji="1" lang="en-US" altLang="ja-JP" sz="2400" b="0" i="0" smtClean="0">
                        <a:solidFill>
                          <a:schemeClr val="accent6"/>
                        </a:solidFill>
                        <a:latin typeface="Cambria Math" panose="02040503050406030204" pitchFamily="18" charset="0"/>
                      </a:rPr>
                      <m:t>IFT</m:t>
                    </m:r>
                    <m:d>
                      <m:dPr>
                        <m:begChr m:val="["/>
                        <m:endChr m:val="]"/>
                        <m:ctrlPr>
                          <a:rPr kumimoji="1" lang="en-US" altLang="ja-JP" sz="2400" b="0" i="1" smtClean="0">
                            <a:solidFill>
                              <a:schemeClr val="accent4"/>
                            </a:solidFill>
                            <a:latin typeface="Cambria Math" panose="02040503050406030204" pitchFamily="18" charset="0"/>
                          </a:rPr>
                        </m:ctrlPr>
                      </m:dPr>
                      <m:e>
                        <m:f>
                          <m:fPr>
                            <m:ctrlPr>
                              <a:rPr kumimoji="1" lang="en-US" altLang="ja-JP" sz="2400" b="0" i="1" smtClean="0">
                                <a:solidFill>
                                  <a:schemeClr val="accent4"/>
                                </a:solidFill>
                                <a:latin typeface="Cambria Math" panose="02040503050406030204" pitchFamily="18" charset="0"/>
                              </a:rPr>
                            </m:ctrlPr>
                          </m:fPr>
                          <m:num>
                            <m:acc>
                              <m:accPr>
                                <m:chr m:val="̃"/>
                                <m:ctrlPr>
                                  <a:rPr kumimoji="1" lang="en-US" altLang="ja-JP" sz="2400" b="0" i="1" smtClean="0">
                                    <a:solidFill>
                                      <a:schemeClr val="accent4"/>
                                    </a:solidFill>
                                    <a:latin typeface="Cambria Math" panose="02040503050406030204" pitchFamily="18" charset="0"/>
                                  </a:rPr>
                                </m:ctrlPr>
                              </m:accPr>
                              <m:e>
                                <m:r>
                                  <a:rPr kumimoji="1" lang="en-US" altLang="ja-JP" sz="2400" b="0" i="1" smtClean="0">
                                    <a:solidFill>
                                      <a:schemeClr val="accent4"/>
                                    </a:solidFill>
                                    <a:latin typeface="Cambria Math" panose="02040503050406030204" pitchFamily="18" charset="0"/>
                                  </a:rPr>
                                  <m:t>ℎ</m:t>
                                </m:r>
                              </m:e>
                            </m:acc>
                            <m:d>
                              <m:dPr>
                                <m:ctrlPr>
                                  <a:rPr lang="en-US" altLang="ja-JP" sz="2400" b="0" i="1" smtClean="0">
                                    <a:solidFill>
                                      <a:schemeClr val="accent4"/>
                                    </a:solidFill>
                                    <a:latin typeface="Cambria Math" panose="02040503050406030204" pitchFamily="18" charset="0"/>
                                  </a:rPr>
                                </m:ctrlPr>
                              </m:dPr>
                              <m:e>
                                <m:r>
                                  <a:rPr lang="en-US" altLang="ja-JP" sz="2400" b="0" i="1" smtClean="0">
                                    <a:solidFill>
                                      <a:schemeClr val="accent4"/>
                                    </a:solidFill>
                                    <a:latin typeface="Cambria Math" panose="02040503050406030204" pitchFamily="18" charset="0"/>
                                  </a:rPr>
                                  <m:t>𝑓</m:t>
                                </m:r>
                              </m:e>
                            </m:d>
                          </m:num>
                          <m:den>
                            <m:sSub>
                              <m:sSubPr>
                                <m:ctrlPr>
                                  <a:rPr lang="en-US" altLang="ja-JP" sz="2400" b="0" i="1" smtClean="0">
                                    <a:solidFill>
                                      <a:schemeClr val="accent2"/>
                                    </a:solidFill>
                                    <a:latin typeface="Cambria Math" panose="02040503050406030204" pitchFamily="18" charset="0"/>
                                  </a:rPr>
                                </m:ctrlPr>
                              </m:sSubPr>
                              <m:e>
                                <m:acc>
                                  <m:accPr>
                                    <m:chr m:val="̃"/>
                                    <m:ctrlPr>
                                      <a:rPr lang="en-US" altLang="ja-JP" sz="2400" b="0" i="1" smtClean="0">
                                        <a:solidFill>
                                          <a:schemeClr val="accent2"/>
                                        </a:solidFill>
                                        <a:latin typeface="Cambria Math" panose="02040503050406030204" pitchFamily="18" charset="0"/>
                                      </a:rPr>
                                    </m:ctrlPr>
                                  </m:accPr>
                                  <m:e>
                                    <m:r>
                                      <a:rPr lang="en-US" altLang="ja-JP" sz="2400" b="0" i="1" smtClean="0">
                                        <a:solidFill>
                                          <a:schemeClr val="accent2"/>
                                        </a:solidFill>
                                        <a:latin typeface="Cambria Math" panose="02040503050406030204" pitchFamily="18" charset="0"/>
                                      </a:rPr>
                                      <m:t>ℎ</m:t>
                                    </m:r>
                                  </m:e>
                                </m:acc>
                              </m:e>
                              <m:sub>
                                <m:r>
                                  <m:rPr>
                                    <m:sty m:val="p"/>
                                  </m:rPr>
                                  <a:rPr lang="en-US" altLang="ja-JP" sz="2400" b="0" i="0" smtClean="0">
                                    <a:solidFill>
                                      <a:schemeClr val="accent2"/>
                                    </a:solidFill>
                                    <a:latin typeface="Cambria Math" panose="02040503050406030204" pitchFamily="18" charset="0"/>
                                  </a:rPr>
                                  <m:t>ref</m:t>
                                </m:r>
                              </m:sub>
                            </m:sSub>
                            <m:r>
                              <a:rPr lang="en-US" altLang="ja-JP" sz="2400" b="0" i="1" smtClean="0">
                                <a:solidFill>
                                  <a:schemeClr val="accent2"/>
                                </a:solidFill>
                                <a:latin typeface="Cambria Math" panose="02040503050406030204" pitchFamily="18" charset="0"/>
                              </a:rPr>
                              <m:t>(</m:t>
                            </m:r>
                            <m:r>
                              <a:rPr lang="en-US" altLang="ja-JP" sz="2400" b="0" i="1" smtClean="0">
                                <a:solidFill>
                                  <a:schemeClr val="accent2"/>
                                </a:solidFill>
                                <a:latin typeface="Cambria Math" panose="02040503050406030204" pitchFamily="18" charset="0"/>
                              </a:rPr>
                              <m:t>𝑓</m:t>
                            </m:r>
                            <m:r>
                              <a:rPr lang="en-US" altLang="ja-JP" sz="2400" b="0" i="1" smtClean="0">
                                <a:solidFill>
                                  <a:schemeClr val="accent2"/>
                                </a:solidFill>
                                <a:latin typeface="Cambria Math" panose="02040503050406030204" pitchFamily="18" charset="0"/>
                              </a:rPr>
                              <m:t>)</m:t>
                            </m:r>
                          </m:den>
                        </m:f>
                      </m:e>
                    </m:d>
                  </m:oMath>
                </a14:m>
                <a:endParaRPr kumimoji="1" lang="ja-JP" altLang="en-US" sz="2400">
                  <a:solidFill>
                    <a:schemeClr val="accent6"/>
                  </a:solidFill>
                </a:endParaRPr>
              </a:p>
            </p:txBody>
          </p:sp>
        </mc:Choice>
        <mc:Fallback xmlns="">
          <p:sp>
            <p:nvSpPr>
              <p:cNvPr id="9" name="テキスト ボックス 8">
                <a:extLst>
                  <a:ext uri="{FF2B5EF4-FFF2-40B4-BE49-F238E27FC236}">
                    <a16:creationId xmlns:a16="http://schemas.microsoft.com/office/drawing/2014/main" id="{DCFD99D0-82A2-2850-E3A6-79505D8019A2}"/>
                  </a:ext>
                </a:extLst>
              </p:cNvPr>
              <p:cNvSpPr txBox="1">
                <a:spLocks noRot="1" noChangeAspect="1" noMove="1" noResize="1" noEditPoints="1" noAdjustHandles="1" noChangeArrowheads="1" noChangeShapeType="1" noTextEdit="1"/>
              </p:cNvSpPr>
              <p:nvPr/>
            </p:nvSpPr>
            <p:spPr>
              <a:xfrm>
                <a:off x="1115319" y="4658732"/>
                <a:ext cx="5089689" cy="718723"/>
              </a:xfrm>
              <a:prstGeom prst="rect">
                <a:avLst/>
              </a:prstGeom>
              <a:blipFill>
                <a:blip r:embed="rId6"/>
                <a:stretch>
                  <a:fillRect l="-1741" b="-6897"/>
                </a:stretch>
              </a:blipFill>
            </p:spPr>
            <p:txBody>
              <a:bodyPr/>
              <a:lstStyle/>
              <a:p>
                <a:r>
                  <a:rPr lang="ja-JP" altLang="en-US">
                    <a:noFill/>
                  </a:rPr>
                  <a:t> </a:t>
                </a:r>
              </a:p>
            </p:txBody>
          </p:sp>
        </mc:Fallback>
      </mc:AlternateContent>
      <p:sp>
        <p:nvSpPr>
          <p:cNvPr id="10" name="角丸四角形 9">
            <a:extLst>
              <a:ext uri="{FF2B5EF4-FFF2-40B4-BE49-F238E27FC236}">
                <a16:creationId xmlns:a16="http://schemas.microsoft.com/office/drawing/2014/main" id="{A481C146-3826-6916-99B0-45DBDF8217FD}"/>
              </a:ext>
            </a:extLst>
          </p:cNvPr>
          <p:cNvSpPr/>
          <p:nvPr/>
        </p:nvSpPr>
        <p:spPr>
          <a:xfrm>
            <a:off x="6095999" y="4598330"/>
            <a:ext cx="368135" cy="1233631"/>
          </a:xfrm>
          <a:prstGeom prst="roundRect">
            <a:avLst/>
          </a:prstGeom>
          <a:noFill/>
          <a:ln w="57150">
            <a:solidFill>
              <a:schemeClr val="accent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6518D0E4-3E73-233B-9844-0BC5B0062692}"/>
              </a:ext>
            </a:extLst>
          </p:cNvPr>
          <p:cNvSpPr txBox="1"/>
          <p:nvPr/>
        </p:nvSpPr>
        <p:spPr>
          <a:xfrm>
            <a:off x="8278997" y="5628517"/>
            <a:ext cx="3675109" cy="707886"/>
          </a:xfrm>
          <a:prstGeom prst="rect">
            <a:avLst/>
          </a:prstGeom>
          <a:noFill/>
        </p:spPr>
        <p:txBody>
          <a:bodyPr wrap="square" rtlCol="0">
            <a:spAutoFit/>
          </a:bodyPr>
          <a:lstStyle/>
          <a:p>
            <a:r>
              <a:rPr lang="en-US" altLang="ja-JP" sz="2000" dirty="0"/>
              <a:t>Heterodyning</a:t>
            </a:r>
            <a:r>
              <a:rPr lang="ja-JP" altLang="en-US" sz="2000"/>
              <a:t> </a:t>
            </a:r>
            <a:r>
              <a:rPr lang="en-US" altLang="ja-JP" sz="2000" dirty="0"/>
              <a:t>/</a:t>
            </a:r>
            <a:r>
              <a:rPr lang="ja-JP" altLang="en-US" sz="2000"/>
              <a:t> </a:t>
            </a:r>
            <a:r>
              <a:rPr lang="en-US" altLang="ja-JP" sz="2000" dirty="0"/>
              <a:t>relative</a:t>
            </a:r>
            <a:r>
              <a:rPr lang="ja-JP" altLang="en-US" sz="2000"/>
              <a:t> </a:t>
            </a:r>
            <a:r>
              <a:rPr lang="en-US" altLang="ja-JP" sz="2000" dirty="0"/>
              <a:t>binning</a:t>
            </a:r>
            <a:br>
              <a:rPr lang="en-US" altLang="ja-JP" sz="2000" dirty="0">
                <a:solidFill>
                  <a:schemeClr val="tx1">
                    <a:lumMod val="50000"/>
                    <a:lumOff val="50000"/>
                  </a:schemeClr>
                </a:solidFill>
              </a:rPr>
            </a:br>
            <a:r>
              <a:rPr lang="en-US" altLang="ja-JP" sz="2000" dirty="0">
                <a:solidFill>
                  <a:schemeClr val="tx1">
                    <a:lumMod val="50000"/>
                    <a:lumOff val="50000"/>
                  </a:schemeClr>
                </a:solidFill>
              </a:rPr>
              <a:t>[Cornish</a:t>
            </a:r>
            <a:r>
              <a:rPr lang="ja-JP" altLang="en-US" sz="2000">
                <a:solidFill>
                  <a:schemeClr val="tx1">
                    <a:lumMod val="50000"/>
                    <a:lumOff val="50000"/>
                  </a:schemeClr>
                </a:solidFill>
              </a:rPr>
              <a:t> </a:t>
            </a:r>
            <a:r>
              <a:rPr lang="en-US" altLang="ja-JP" sz="2000" dirty="0">
                <a:solidFill>
                  <a:schemeClr val="tx1">
                    <a:lumMod val="50000"/>
                    <a:lumOff val="50000"/>
                  </a:schemeClr>
                </a:solidFill>
              </a:rPr>
              <a:t>2010;</a:t>
            </a:r>
            <a:r>
              <a:rPr lang="ja-JP" altLang="en-US" sz="2000">
                <a:solidFill>
                  <a:schemeClr val="tx1">
                    <a:lumMod val="50000"/>
                    <a:lumOff val="50000"/>
                  </a:schemeClr>
                </a:solidFill>
              </a:rPr>
              <a:t> </a:t>
            </a:r>
            <a:r>
              <a:rPr lang="en-US" altLang="ja-JP" sz="2000" dirty="0" err="1">
                <a:solidFill>
                  <a:schemeClr val="tx1">
                    <a:lumMod val="50000"/>
                    <a:lumOff val="50000"/>
                  </a:schemeClr>
                </a:solidFill>
              </a:rPr>
              <a:t>Zackay</a:t>
            </a:r>
            <a:r>
              <a:rPr lang="en-US" altLang="ja-JP" sz="2000" dirty="0">
                <a:solidFill>
                  <a:schemeClr val="tx1">
                    <a:lumMod val="50000"/>
                    <a:lumOff val="50000"/>
                  </a:schemeClr>
                </a:solidFill>
              </a:rPr>
              <a:t>+</a:t>
            </a:r>
            <a:r>
              <a:rPr lang="ja-JP" altLang="en-US" sz="2000">
                <a:solidFill>
                  <a:schemeClr val="tx1">
                    <a:lumMod val="50000"/>
                    <a:lumOff val="50000"/>
                  </a:schemeClr>
                </a:solidFill>
              </a:rPr>
              <a:t> </a:t>
            </a:r>
            <a:r>
              <a:rPr lang="en-US" altLang="ja-JP" sz="2000" dirty="0">
                <a:solidFill>
                  <a:schemeClr val="tx1">
                    <a:lumMod val="50000"/>
                    <a:lumOff val="50000"/>
                  </a:schemeClr>
                </a:solidFill>
              </a:rPr>
              <a:t>2018]</a:t>
            </a:r>
            <a:endParaRPr kumimoji="1" lang="ja-JP" altLang="en-US" sz="2000"/>
          </a:p>
        </p:txBody>
      </p:sp>
    </p:spTree>
    <p:extLst>
      <p:ext uri="{BB962C8B-B14F-4D97-AF65-F5344CB8AC3E}">
        <p14:creationId xmlns:p14="http://schemas.microsoft.com/office/powerpoint/2010/main" val="3277671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3F696-C1D9-0F95-3D5E-82B6ED6FC935}"/>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85157C30-3C0D-F3B0-2C7A-0F42498A65C7}"/>
              </a:ext>
            </a:extLst>
          </p:cNvPr>
          <p:cNvPicPr>
            <a:picLocks noChangeAspect="1"/>
          </p:cNvPicPr>
          <p:nvPr/>
        </p:nvPicPr>
        <p:blipFill>
          <a:blip r:embed="rId3"/>
          <a:srcRect l="10666" t="5016" r="5144" b="18654"/>
          <a:stretch>
            <a:fillRect/>
          </a:stretch>
        </p:blipFill>
        <p:spPr>
          <a:xfrm>
            <a:off x="9412659" y="3129936"/>
            <a:ext cx="2373242" cy="746512"/>
          </a:xfrm>
          <a:prstGeom prst="rect">
            <a:avLst/>
          </a:prstGeom>
        </p:spPr>
      </p:pic>
      <p:pic>
        <p:nvPicPr>
          <p:cNvPr id="36" name="図 35">
            <a:extLst>
              <a:ext uri="{FF2B5EF4-FFF2-40B4-BE49-F238E27FC236}">
                <a16:creationId xmlns:a16="http://schemas.microsoft.com/office/drawing/2014/main" id="{37E60E10-6C58-932A-328B-4C1106152789}"/>
              </a:ext>
            </a:extLst>
          </p:cNvPr>
          <p:cNvPicPr>
            <a:picLocks noChangeAspect="1"/>
          </p:cNvPicPr>
          <p:nvPr/>
        </p:nvPicPr>
        <p:blipFill>
          <a:blip r:embed="rId4"/>
          <a:srcRect l="19718" t="18400" r="71324" b="60255"/>
          <a:stretch>
            <a:fillRect/>
          </a:stretch>
        </p:blipFill>
        <p:spPr>
          <a:xfrm>
            <a:off x="7366460" y="3229394"/>
            <a:ext cx="996040" cy="987951"/>
          </a:xfrm>
          <a:prstGeom prst="rect">
            <a:avLst/>
          </a:prstGeom>
        </p:spPr>
      </p:pic>
      <p:sp>
        <p:nvSpPr>
          <p:cNvPr id="2" name="タイトル 1">
            <a:extLst>
              <a:ext uri="{FF2B5EF4-FFF2-40B4-BE49-F238E27FC236}">
                <a16:creationId xmlns:a16="http://schemas.microsoft.com/office/drawing/2014/main" id="{2BFACEE6-CE92-8843-717E-D8C80056F494}"/>
              </a:ext>
            </a:extLst>
          </p:cNvPr>
          <p:cNvSpPr>
            <a:spLocks noGrp="1"/>
          </p:cNvSpPr>
          <p:nvPr>
            <p:ph type="title"/>
          </p:nvPr>
        </p:nvSpPr>
        <p:spPr>
          <a:xfrm>
            <a:off x="334963" y="272383"/>
            <a:ext cx="11522075" cy="646331"/>
          </a:xfrm>
        </p:spPr>
        <p:txBody>
          <a:bodyPr wrap="square">
            <a:spAutoFit/>
          </a:bodyPr>
          <a:lstStyle/>
          <a:p>
            <a:r>
              <a:rPr kumimoji="1" lang="en-US" altLang="ja-JP" dirty="0"/>
              <a:t>Conventional matched filtering</a:t>
            </a:r>
            <a:endParaRPr kumimoji="1" lang="ja-JP" altLang="en-US"/>
          </a:p>
        </p:txBody>
      </p:sp>
      <p:sp>
        <p:nvSpPr>
          <p:cNvPr id="21" name="角丸四角形 20">
            <a:extLst>
              <a:ext uri="{FF2B5EF4-FFF2-40B4-BE49-F238E27FC236}">
                <a16:creationId xmlns:a16="http://schemas.microsoft.com/office/drawing/2014/main" id="{9EE6ED8D-F027-F078-AFFD-5B083FBB9680}"/>
              </a:ext>
            </a:extLst>
          </p:cNvPr>
          <p:cNvSpPr/>
          <p:nvPr/>
        </p:nvSpPr>
        <p:spPr>
          <a:xfrm>
            <a:off x="334964" y="1862250"/>
            <a:ext cx="3818212" cy="3999424"/>
          </a:xfrm>
          <a:prstGeom prst="roundRect">
            <a:avLst>
              <a:gd name="adj" fmla="val 4988"/>
            </a:avLst>
          </a:prstGeom>
          <a:noFill/>
          <a:ln w="38100">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22" name="テキスト ボックス 21">
            <a:extLst>
              <a:ext uri="{FF2B5EF4-FFF2-40B4-BE49-F238E27FC236}">
                <a16:creationId xmlns:a16="http://schemas.microsoft.com/office/drawing/2014/main" id="{B69B806A-F39A-185C-D86C-8AC9866E852B}"/>
              </a:ext>
            </a:extLst>
          </p:cNvPr>
          <p:cNvSpPr txBox="1"/>
          <p:nvPr/>
        </p:nvSpPr>
        <p:spPr>
          <a:xfrm>
            <a:off x="1403452" y="5431803"/>
            <a:ext cx="1750745" cy="400110"/>
          </a:xfrm>
          <a:prstGeom prst="rect">
            <a:avLst/>
          </a:prstGeom>
          <a:noFill/>
          <a:ln>
            <a:noFill/>
          </a:ln>
        </p:spPr>
        <p:txBody>
          <a:bodyPr wrap="square" rtlCol="0">
            <a:spAutoFit/>
          </a:bodyPr>
          <a:lstStyle/>
          <a:p>
            <a:pPr algn="l"/>
            <a:r>
              <a:rPr lang="en-US" altLang="ja-JP" sz="2000" dirty="0">
                <a:solidFill>
                  <a:schemeClr val="accent4"/>
                </a:solidFill>
              </a:rPr>
              <a:t>all</a:t>
            </a:r>
            <a:r>
              <a:rPr kumimoji="1" lang="ja-JP" altLang="en-US" sz="2000">
                <a:solidFill>
                  <a:schemeClr val="accent4"/>
                </a:solidFill>
              </a:rPr>
              <a:t> </a:t>
            </a:r>
            <a:r>
              <a:rPr kumimoji="1" lang="en-US" altLang="ja-JP" sz="2000" dirty="0">
                <a:solidFill>
                  <a:schemeClr val="accent4"/>
                </a:solidFill>
              </a:rPr>
              <a:t>waveforms</a:t>
            </a:r>
            <a:endParaRPr kumimoji="1" lang="ja-JP" altLang="en-US" sz="2000">
              <a:solidFill>
                <a:schemeClr val="accent4"/>
              </a:solidFill>
            </a:endParaRPr>
          </a:p>
        </p:txBody>
      </p:sp>
      <p:pic>
        <p:nvPicPr>
          <p:cNvPr id="23" name="図 22">
            <a:extLst>
              <a:ext uri="{FF2B5EF4-FFF2-40B4-BE49-F238E27FC236}">
                <a16:creationId xmlns:a16="http://schemas.microsoft.com/office/drawing/2014/main" id="{DB170D1D-CA3D-1558-FA90-4AC1F7F685A1}"/>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4685859" y="3473634"/>
            <a:ext cx="1935319" cy="450530"/>
          </a:xfrm>
          <a:prstGeom prst="rect">
            <a:avLst/>
          </a:prstGeom>
        </p:spPr>
      </p:pic>
      <p:cxnSp>
        <p:nvCxnSpPr>
          <p:cNvPr id="26" name="直線矢印コネクタ 25">
            <a:extLst>
              <a:ext uri="{FF2B5EF4-FFF2-40B4-BE49-F238E27FC236}">
                <a16:creationId xmlns:a16="http://schemas.microsoft.com/office/drawing/2014/main" id="{DECA0C11-B89C-3AD8-F8D2-49D9672F2013}"/>
              </a:ext>
            </a:extLst>
          </p:cNvPr>
          <p:cNvCxnSpPr>
            <a:cxnSpLocks/>
          </p:cNvCxnSpPr>
          <p:nvPr/>
        </p:nvCxnSpPr>
        <p:spPr>
          <a:xfrm>
            <a:off x="4639348" y="3996254"/>
            <a:ext cx="2028340" cy="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0" name="テキスト ボックス 29">
            <a:extLst>
              <a:ext uri="{FF2B5EF4-FFF2-40B4-BE49-F238E27FC236}">
                <a16:creationId xmlns:a16="http://schemas.microsoft.com/office/drawing/2014/main" id="{697DFEF1-443F-E759-03E5-50AEA2116B3D}"/>
              </a:ext>
            </a:extLst>
          </p:cNvPr>
          <p:cNvSpPr txBox="1"/>
          <p:nvPr/>
        </p:nvSpPr>
        <p:spPr>
          <a:xfrm>
            <a:off x="5271607" y="4032478"/>
            <a:ext cx="776277" cy="400110"/>
          </a:xfrm>
          <a:prstGeom prst="rect">
            <a:avLst/>
          </a:prstGeom>
          <a:noFill/>
        </p:spPr>
        <p:txBody>
          <a:bodyPr wrap="square" rtlCol="0">
            <a:spAutoFit/>
          </a:bodyPr>
          <a:lstStyle/>
          <a:p>
            <a:pPr algn="l"/>
            <a:r>
              <a:rPr kumimoji="1" lang="en-US" altLang="ja-JP" sz="2000" dirty="0"/>
              <a:t>Time</a:t>
            </a:r>
            <a:endParaRPr kumimoji="1" lang="ja-JP" altLang="en-US" sz="2000"/>
          </a:p>
        </p:txBody>
      </p:sp>
      <p:sp>
        <p:nvSpPr>
          <p:cNvPr id="33" name="テキスト ボックス 32">
            <a:extLst>
              <a:ext uri="{FF2B5EF4-FFF2-40B4-BE49-F238E27FC236}">
                <a16:creationId xmlns:a16="http://schemas.microsoft.com/office/drawing/2014/main" id="{782263AB-CBCD-841C-C0AA-A45DC6B6B124}"/>
              </a:ext>
            </a:extLst>
          </p:cNvPr>
          <p:cNvSpPr txBox="1"/>
          <p:nvPr/>
        </p:nvSpPr>
        <p:spPr>
          <a:xfrm>
            <a:off x="4808680" y="2703626"/>
            <a:ext cx="1723724" cy="369332"/>
          </a:xfrm>
          <a:prstGeom prst="rect">
            <a:avLst/>
          </a:prstGeom>
          <a:noFill/>
        </p:spPr>
        <p:txBody>
          <a:bodyPr wrap="square" rtlCol="0">
            <a:spAutoFit/>
          </a:bodyPr>
          <a:lstStyle/>
          <a:p>
            <a:pPr algn="l"/>
            <a:r>
              <a:rPr kumimoji="1" lang="en-US" altLang="ja-JP" dirty="0"/>
              <a:t>Detector</a:t>
            </a:r>
            <a:r>
              <a:rPr kumimoji="1" lang="ja-JP" altLang="en-US"/>
              <a:t> </a:t>
            </a:r>
            <a:r>
              <a:rPr kumimoji="1" lang="en-US" altLang="ja-JP" dirty="0"/>
              <a:t>data</a:t>
            </a:r>
            <a:endParaRPr kumimoji="1" lang="ja-JP" altLang="en-US"/>
          </a:p>
        </p:txBody>
      </p:sp>
      <mc:AlternateContent xmlns:mc="http://schemas.openxmlformats.org/markup-compatibility/2006" xmlns:a14="http://schemas.microsoft.com/office/drawing/2010/main">
        <mc:Choice Requires="a14">
          <p:sp>
            <p:nvSpPr>
              <p:cNvPr id="34" name="テキスト ボックス 33">
                <a:extLst>
                  <a:ext uri="{FF2B5EF4-FFF2-40B4-BE49-F238E27FC236}">
                    <a16:creationId xmlns:a16="http://schemas.microsoft.com/office/drawing/2014/main" id="{68529F9B-F779-BD0B-3681-D74E8057FDD8}"/>
                  </a:ext>
                </a:extLst>
              </p:cNvPr>
              <p:cNvSpPr txBox="1"/>
              <p:nvPr/>
            </p:nvSpPr>
            <p:spPr>
              <a:xfrm>
                <a:off x="4990066" y="2981132"/>
                <a:ext cx="1350609" cy="400110"/>
              </a:xfrm>
              <a:prstGeom prst="rect">
                <a:avLst/>
              </a:prstGeom>
              <a:noFill/>
            </p:spPr>
            <p:txBody>
              <a:bodyPr wrap="square" rtlCol="0">
                <a:spAutoFit/>
              </a:bodyPr>
              <a:lstStyle/>
              <a:p>
                <a:pPr algn="l"/>
                <a14:m>
                  <m:oMathPara xmlns:m="http://schemas.openxmlformats.org/officeDocument/2006/math">
                    <m:oMath>
                      <m:r>
                        <a:rPr kumimoji="1" lang="en-US" altLang="ja-JP" sz="2000" b="0" i="1" smtClean="0">
                          <a:latin typeface="Cambria Math" panose="02040503050406030204" pitchFamily="18" charset="0"/>
                        </a:rPr>
                        <m:t>𝑑</m:t>
                      </m:r>
                      <m:d>
                        <m:dPr>
                          <m:ctrlPr>
                            <a:rPr kumimoji="1" lang="en-US" altLang="ja-JP" sz="2000" b="0" i="1" smtClean="0">
                              <a:latin typeface="Cambria Math" panose="02040503050406030204" pitchFamily="18" charset="0"/>
                            </a:rPr>
                          </m:ctrlPr>
                        </m:dPr>
                        <m:e>
                          <m:r>
                            <a:rPr kumimoji="1" lang="en-US" altLang="ja-JP" sz="2000" b="0" i="1" smtClean="0">
                              <a:latin typeface="Cambria Math" panose="02040503050406030204" pitchFamily="18" charset="0"/>
                            </a:rPr>
                            <m:t>𝑡</m:t>
                          </m:r>
                        </m:e>
                      </m:d>
                    </m:oMath>
                  </m:oMathPara>
                </a14:m>
                <a:endParaRPr kumimoji="1" lang="en-US" altLang="ja-JP" sz="2000" b="0" dirty="0"/>
              </a:p>
            </p:txBody>
          </p:sp>
        </mc:Choice>
        <mc:Fallback xmlns="">
          <p:sp>
            <p:nvSpPr>
              <p:cNvPr id="34" name="テキスト ボックス 33">
                <a:extLst>
                  <a:ext uri="{FF2B5EF4-FFF2-40B4-BE49-F238E27FC236}">
                    <a16:creationId xmlns:a16="http://schemas.microsoft.com/office/drawing/2014/main" id="{68529F9B-F779-BD0B-3681-D74E8057FDD8}"/>
                  </a:ext>
                </a:extLst>
              </p:cNvPr>
              <p:cNvSpPr txBox="1">
                <a:spLocks noRot="1" noChangeAspect="1" noMove="1" noResize="1" noEditPoints="1" noAdjustHandles="1" noChangeArrowheads="1" noChangeShapeType="1" noTextEdit="1"/>
              </p:cNvSpPr>
              <p:nvPr/>
            </p:nvSpPr>
            <p:spPr>
              <a:xfrm>
                <a:off x="4990066" y="2981132"/>
                <a:ext cx="1350609" cy="400110"/>
              </a:xfrm>
              <a:prstGeom prst="rect">
                <a:avLst/>
              </a:prstGeom>
              <a:blipFill>
                <a:blip r:embed="rId8"/>
                <a:stretch>
                  <a:fillRect/>
                </a:stretch>
              </a:blipFill>
            </p:spPr>
            <p:txBody>
              <a:bodyPr/>
              <a:lstStyle/>
              <a:p>
                <a:r>
                  <a:rPr lang="ja-JP" altLang="en-US">
                    <a:noFill/>
                  </a:rPr>
                  <a:t> </a:t>
                </a:r>
              </a:p>
            </p:txBody>
          </p:sp>
        </mc:Fallback>
      </mc:AlternateContent>
      <p:sp>
        <p:nvSpPr>
          <p:cNvPr id="35" name="テキスト ボックス 34">
            <a:extLst>
              <a:ext uri="{FF2B5EF4-FFF2-40B4-BE49-F238E27FC236}">
                <a16:creationId xmlns:a16="http://schemas.microsoft.com/office/drawing/2014/main" id="{DC386887-E45E-42AE-2443-3CC329E7C4C5}"/>
              </a:ext>
            </a:extLst>
          </p:cNvPr>
          <p:cNvSpPr txBox="1"/>
          <p:nvPr/>
        </p:nvSpPr>
        <p:spPr>
          <a:xfrm>
            <a:off x="7267275" y="2703626"/>
            <a:ext cx="1264157" cy="369332"/>
          </a:xfrm>
          <a:prstGeom prst="rect">
            <a:avLst/>
          </a:prstGeom>
          <a:noFill/>
        </p:spPr>
        <p:txBody>
          <a:bodyPr wrap="square" rtlCol="0">
            <a:spAutoFit/>
          </a:bodyPr>
          <a:lstStyle/>
          <a:p>
            <a:pPr algn="l"/>
            <a:r>
              <a:rPr kumimoji="1" lang="en-US" altLang="ja-JP" dirty="0"/>
              <a:t>Waveform</a:t>
            </a:r>
            <a:endParaRPr kumimoji="1" lang="ja-JP" altLang="en-US"/>
          </a:p>
        </p:txBody>
      </p:sp>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A8B0CDD1-617E-0395-7373-48458A61CB8A}"/>
                  </a:ext>
                </a:extLst>
              </p:cNvPr>
              <p:cNvSpPr txBox="1"/>
              <p:nvPr/>
            </p:nvSpPr>
            <p:spPr>
              <a:xfrm>
                <a:off x="7333291" y="2977505"/>
                <a:ext cx="1155858" cy="400110"/>
              </a:xfrm>
              <a:prstGeom prst="rect">
                <a:avLst/>
              </a:prstGeom>
              <a:noFill/>
            </p:spPr>
            <p:txBody>
              <a:bodyPr wrap="square">
                <a:spAutoFit/>
              </a:bodyPr>
              <a:lstStyle/>
              <a:p>
                <a:pPr/>
                <a14:m>
                  <m:oMathPara xmlns:m="http://schemas.openxmlformats.org/officeDocument/2006/math">
                    <m:oMath>
                      <m:r>
                        <a:rPr kumimoji="1" lang="en-US" altLang="ja-JP" sz="2000" b="0" i="1" smtClean="0">
                          <a:solidFill>
                            <a:schemeClr val="tx1"/>
                          </a:solidFill>
                          <a:latin typeface="Cambria Math" panose="02040503050406030204" pitchFamily="18" charset="0"/>
                        </a:rPr>
                        <m:t>ℎ</m:t>
                      </m:r>
                      <m:r>
                        <a:rPr kumimoji="1" lang="en-US" altLang="ja-JP" sz="2000" b="0" i="1" smtClean="0">
                          <a:solidFill>
                            <a:schemeClr val="tx1"/>
                          </a:solidFill>
                          <a:latin typeface="Cambria Math" panose="02040503050406030204" pitchFamily="18" charset="0"/>
                        </a:rPr>
                        <m:t>(</m:t>
                      </m:r>
                      <m:r>
                        <a:rPr kumimoji="1" lang="en-US" altLang="ja-JP" sz="2000" b="0" i="1" smtClean="0">
                          <a:solidFill>
                            <a:schemeClr val="tx1"/>
                          </a:solidFill>
                          <a:latin typeface="Cambria Math" panose="02040503050406030204" pitchFamily="18" charset="0"/>
                        </a:rPr>
                        <m:t>𝑡</m:t>
                      </m:r>
                      <m:r>
                        <a:rPr kumimoji="1" lang="en-US" altLang="ja-JP" sz="2000" b="0" i="1" smtClean="0">
                          <a:solidFill>
                            <a:schemeClr val="tx1"/>
                          </a:solidFill>
                          <a:latin typeface="Cambria Math" panose="02040503050406030204" pitchFamily="18" charset="0"/>
                        </a:rPr>
                        <m:t>)</m:t>
                      </m:r>
                    </m:oMath>
                  </m:oMathPara>
                </a14:m>
                <a:endParaRPr lang="ja-JP" altLang="en-US" sz="1600"/>
              </a:p>
            </p:txBody>
          </p:sp>
        </mc:Choice>
        <mc:Fallback xmlns="">
          <p:sp>
            <p:nvSpPr>
              <p:cNvPr id="37" name="テキスト ボックス 36">
                <a:extLst>
                  <a:ext uri="{FF2B5EF4-FFF2-40B4-BE49-F238E27FC236}">
                    <a16:creationId xmlns:a16="http://schemas.microsoft.com/office/drawing/2014/main" id="{A8B0CDD1-617E-0395-7373-48458A61CB8A}"/>
                  </a:ext>
                </a:extLst>
              </p:cNvPr>
              <p:cNvSpPr txBox="1">
                <a:spLocks noRot="1" noChangeAspect="1" noMove="1" noResize="1" noEditPoints="1" noAdjustHandles="1" noChangeArrowheads="1" noChangeShapeType="1" noTextEdit="1"/>
              </p:cNvSpPr>
              <p:nvPr/>
            </p:nvSpPr>
            <p:spPr>
              <a:xfrm>
                <a:off x="7333291" y="2977505"/>
                <a:ext cx="1155858" cy="400110"/>
              </a:xfrm>
              <a:prstGeom prst="rect">
                <a:avLst/>
              </a:prstGeom>
              <a:blipFill>
                <a:blip r:embed="rId9"/>
                <a:stretch>
                  <a:fillRect b="-15625"/>
                </a:stretch>
              </a:blipFill>
            </p:spPr>
            <p:txBody>
              <a:bodyPr/>
              <a:lstStyle/>
              <a:p>
                <a:r>
                  <a:rPr lang="ja-JP" altLang="en-US">
                    <a:noFill/>
                  </a:rPr>
                  <a:t> </a:t>
                </a:r>
              </a:p>
            </p:txBody>
          </p:sp>
        </mc:Fallback>
      </mc:AlternateContent>
      <p:sp>
        <p:nvSpPr>
          <p:cNvPr id="39" name="テキスト ボックス 38">
            <a:extLst>
              <a:ext uri="{FF2B5EF4-FFF2-40B4-BE49-F238E27FC236}">
                <a16:creationId xmlns:a16="http://schemas.microsoft.com/office/drawing/2014/main" id="{45D86383-E118-0B6A-7436-03A50585D0B3}"/>
              </a:ext>
            </a:extLst>
          </p:cNvPr>
          <p:cNvSpPr txBox="1"/>
          <p:nvPr/>
        </p:nvSpPr>
        <p:spPr>
          <a:xfrm>
            <a:off x="6764145" y="3473634"/>
            <a:ext cx="479503" cy="461665"/>
          </a:xfrm>
          <a:prstGeom prst="rect">
            <a:avLst/>
          </a:prstGeom>
          <a:noFill/>
        </p:spPr>
        <p:txBody>
          <a:bodyPr wrap="square" rtlCol="0">
            <a:spAutoFit/>
          </a:bodyPr>
          <a:lstStyle/>
          <a:p>
            <a:pPr algn="l"/>
            <a:r>
              <a:rPr kumimoji="1" lang="en-US" altLang="ja-JP" sz="2400" dirty="0"/>
              <a:t>×</a:t>
            </a:r>
            <a:endParaRPr kumimoji="1" lang="ja-JP" altLang="en-US" sz="2400"/>
          </a:p>
        </p:txBody>
      </p:sp>
      <p:cxnSp>
        <p:nvCxnSpPr>
          <p:cNvPr id="41" name="直線矢印コネクタ 40">
            <a:extLst>
              <a:ext uri="{FF2B5EF4-FFF2-40B4-BE49-F238E27FC236}">
                <a16:creationId xmlns:a16="http://schemas.microsoft.com/office/drawing/2014/main" id="{03C43AA9-5AE7-4BFF-FFFD-0DFE1E78C92C}"/>
              </a:ext>
            </a:extLst>
          </p:cNvPr>
          <p:cNvCxnSpPr>
            <a:cxnSpLocks/>
          </p:cNvCxnSpPr>
          <p:nvPr/>
        </p:nvCxnSpPr>
        <p:spPr>
          <a:xfrm>
            <a:off x="8490240" y="3698899"/>
            <a:ext cx="699303" cy="0"/>
          </a:xfrm>
          <a:prstGeom prst="straightConnector1">
            <a:avLst/>
          </a:prstGeom>
          <a:ln w="28575">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sp>
        <p:nvSpPr>
          <p:cNvPr id="45" name="テキスト ボックス 44">
            <a:extLst>
              <a:ext uri="{FF2B5EF4-FFF2-40B4-BE49-F238E27FC236}">
                <a16:creationId xmlns:a16="http://schemas.microsoft.com/office/drawing/2014/main" id="{F1EC3A37-5E37-02E6-A230-4D1F25B5A55E}"/>
              </a:ext>
            </a:extLst>
          </p:cNvPr>
          <p:cNvSpPr txBox="1"/>
          <p:nvPr/>
        </p:nvSpPr>
        <p:spPr>
          <a:xfrm>
            <a:off x="9166517" y="2710807"/>
            <a:ext cx="2690519" cy="369332"/>
          </a:xfrm>
          <a:prstGeom prst="rect">
            <a:avLst/>
          </a:prstGeom>
          <a:noFill/>
        </p:spPr>
        <p:txBody>
          <a:bodyPr wrap="square" rtlCol="0">
            <a:spAutoFit/>
          </a:bodyPr>
          <a:lstStyle/>
          <a:p>
            <a:pPr algn="ctr"/>
            <a:r>
              <a:rPr lang="en-US" altLang="ja-JP" dirty="0">
                <a:solidFill>
                  <a:schemeClr val="accent4"/>
                </a:solidFill>
              </a:rPr>
              <a:t>M</a:t>
            </a:r>
            <a:r>
              <a:rPr kumimoji="1" lang="en-US" altLang="ja-JP" dirty="0">
                <a:solidFill>
                  <a:schemeClr val="accent4"/>
                </a:solidFill>
              </a:rPr>
              <a:t>atched</a:t>
            </a:r>
            <a:r>
              <a:rPr lang="en-US" altLang="ja-JP" dirty="0">
                <a:solidFill>
                  <a:schemeClr val="accent4"/>
                </a:solidFill>
              </a:rPr>
              <a:t>-</a:t>
            </a:r>
            <a:r>
              <a:rPr kumimoji="1" lang="en-US" altLang="ja-JP" dirty="0">
                <a:solidFill>
                  <a:schemeClr val="accent4"/>
                </a:solidFill>
              </a:rPr>
              <a:t>filter</a:t>
            </a:r>
            <a:r>
              <a:rPr kumimoji="1" lang="ja-JP" altLang="en-US">
                <a:solidFill>
                  <a:schemeClr val="accent4"/>
                </a:solidFill>
              </a:rPr>
              <a:t> </a:t>
            </a:r>
            <a:r>
              <a:rPr kumimoji="1" lang="en-US" altLang="ja-JP" dirty="0">
                <a:solidFill>
                  <a:schemeClr val="accent4"/>
                </a:solidFill>
              </a:rPr>
              <a:t>SNR</a:t>
            </a:r>
            <a:endParaRPr kumimoji="1" lang="ja-JP" altLang="en-US">
              <a:solidFill>
                <a:schemeClr val="accent4"/>
              </a:solidFill>
            </a:endParaRPr>
          </a:p>
        </p:txBody>
      </p:sp>
      <mc:AlternateContent xmlns:mc="http://schemas.openxmlformats.org/markup-compatibility/2006" xmlns:a14="http://schemas.microsoft.com/office/drawing/2010/main">
        <mc:Choice Requires="a14">
          <p:sp>
            <p:nvSpPr>
              <p:cNvPr id="47" name="テキスト ボックス 46">
                <a:extLst>
                  <a:ext uri="{FF2B5EF4-FFF2-40B4-BE49-F238E27FC236}">
                    <a16:creationId xmlns:a16="http://schemas.microsoft.com/office/drawing/2014/main" id="{8CAAF574-310C-5379-A870-8245B4DF9769}"/>
                  </a:ext>
                </a:extLst>
              </p:cNvPr>
              <p:cNvSpPr txBox="1"/>
              <p:nvPr/>
            </p:nvSpPr>
            <p:spPr>
              <a:xfrm>
                <a:off x="10100065" y="2987938"/>
                <a:ext cx="950851" cy="400110"/>
              </a:xfrm>
              <a:prstGeom prst="rect">
                <a:avLst/>
              </a:prstGeom>
              <a:noFill/>
            </p:spPr>
            <p:txBody>
              <a:bodyPr wrap="square">
                <a:spAutoFit/>
              </a:bodyPr>
              <a:lstStyle/>
              <a:p>
                <a:pPr/>
                <a14:m>
                  <m:oMathPara xmlns:m="http://schemas.openxmlformats.org/officeDocument/2006/math">
                    <m:oMath>
                      <m:r>
                        <a:rPr lang="en-US" altLang="ja-JP" sz="2000" b="0" i="1" smtClean="0">
                          <a:solidFill>
                            <a:schemeClr val="accent4"/>
                          </a:solidFill>
                          <a:latin typeface="Cambria Math" panose="02040503050406030204" pitchFamily="18" charset="0"/>
                        </a:rPr>
                        <m:t>𝑧</m:t>
                      </m:r>
                      <m:d>
                        <m:dPr>
                          <m:ctrlPr>
                            <a:rPr lang="en-US" altLang="ja-JP" sz="2000" i="1">
                              <a:solidFill>
                                <a:schemeClr val="accent4"/>
                              </a:solidFill>
                              <a:latin typeface="Cambria Math" panose="02040503050406030204" pitchFamily="18" charset="0"/>
                            </a:rPr>
                          </m:ctrlPr>
                        </m:dPr>
                        <m:e>
                          <m:r>
                            <a:rPr lang="en-US" altLang="ja-JP" sz="2000" i="1">
                              <a:solidFill>
                                <a:schemeClr val="accent4"/>
                              </a:solidFill>
                              <a:latin typeface="Cambria Math" panose="02040503050406030204" pitchFamily="18" charset="0"/>
                            </a:rPr>
                            <m:t>𝑡</m:t>
                          </m:r>
                        </m:e>
                      </m:d>
                      <m:r>
                        <a:rPr lang="en-US" altLang="ja-JP" sz="2000" i="1">
                          <a:latin typeface="Cambria Math" panose="02040503050406030204" pitchFamily="18" charset="0"/>
                        </a:rPr>
                        <m:t> </m:t>
                      </m:r>
                    </m:oMath>
                  </m:oMathPara>
                </a14:m>
                <a:endParaRPr lang="ja-JP" altLang="en-US"/>
              </a:p>
            </p:txBody>
          </p:sp>
        </mc:Choice>
        <mc:Fallback xmlns="">
          <p:sp>
            <p:nvSpPr>
              <p:cNvPr id="47" name="テキスト ボックス 46">
                <a:extLst>
                  <a:ext uri="{FF2B5EF4-FFF2-40B4-BE49-F238E27FC236}">
                    <a16:creationId xmlns:a16="http://schemas.microsoft.com/office/drawing/2014/main" id="{8CAAF574-310C-5379-A870-8245B4DF9769}"/>
                  </a:ext>
                </a:extLst>
              </p:cNvPr>
              <p:cNvSpPr txBox="1">
                <a:spLocks noRot="1" noChangeAspect="1" noMove="1" noResize="1" noEditPoints="1" noAdjustHandles="1" noChangeArrowheads="1" noChangeShapeType="1" noTextEdit="1"/>
              </p:cNvSpPr>
              <p:nvPr/>
            </p:nvSpPr>
            <p:spPr>
              <a:xfrm>
                <a:off x="10100065" y="2987938"/>
                <a:ext cx="950851" cy="400110"/>
              </a:xfrm>
              <a:prstGeom prst="rect">
                <a:avLst/>
              </a:prstGeom>
              <a:blipFill>
                <a:blip r:embed="rId10"/>
                <a:stretch>
                  <a:fillRect b="-18750"/>
                </a:stretch>
              </a:blipFill>
            </p:spPr>
            <p:txBody>
              <a:bodyPr/>
              <a:lstStyle/>
              <a:p>
                <a:r>
                  <a:rPr lang="ja-JP" altLang="en-US">
                    <a:noFill/>
                  </a:rPr>
                  <a:t> </a:t>
                </a:r>
              </a:p>
            </p:txBody>
          </p:sp>
        </mc:Fallback>
      </mc:AlternateContent>
      <p:cxnSp>
        <p:nvCxnSpPr>
          <p:cNvPr id="48" name="直線矢印コネクタ 47">
            <a:extLst>
              <a:ext uri="{FF2B5EF4-FFF2-40B4-BE49-F238E27FC236}">
                <a16:creationId xmlns:a16="http://schemas.microsoft.com/office/drawing/2014/main" id="{AC5D369D-74B9-1974-7E7D-1A50F677E783}"/>
              </a:ext>
            </a:extLst>
          </p:cNvPr>
          <p:cNvCxnSpPr>
            <a:cxnSpLocks/>
          </p:cNvCxnSpPr>
          <p:nvPr/>
        </p:nvCxnSpPr>
        <p:spPr>
          <a:xfrm>
            <a:off x="9412659" y="3996254"/>
            <a:ext cx="2373242" cy="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テキスト ボックス 48">
            <a:extLst>
              <a:ext uri="{FF2B5EF4-FFF2-40B4-BE49-F238E27FC236}">
                <a16:creationId xmlns:a16="http://schemas.microsoft.com/office/drawing/2014/main" id="{F7974C2E-C709-0D54-0A4B-A2804ACEAB6D}"/>
              </a:ext>
            </a:extLst>
          </p:cNvPr>
          <p:cNvSpPr txBox="1"/>
          <p:nvPr/>
        </p:nvSpPr>
        <p:spPr>
          <a:xfrm>
            <a:off x="10236363" y="4032478"/>
            <a:ext cx="776277" cy="400110"/>
          </a:xfrm>
          <a:prstGeom prst="rect">
            <a:avLst/>
          </a:prstGeom>
          <a:noFill/>
        </p:spPr>
        <p:txBody>
          <a:bodyPr wrap="square" rtlCol="0">
            <a:spAutoFit/>
          </a:bodyPr>
          <a:lstStyle/>
          <a:p>
            <a:pPr algn="l"/>
            <a:r>
              <a:rPr kumimoji="1" lang="en-US" altLang="ja-JP" sz="2000" dirty="0"/>
              <a:t>Time</a:t>
            </a:r>
            <a:endParaRPr kumimoji="1" lang="ja-JP" altLang="en-US" sz="2000"/>
          </a:p>
        </p:txBody>
      </p:sp>
      <p:sp>
        <p:nvSpPr>
          <p:cNvPr id="67" name="角丸四角形 66">
            <a:extLst>
              <a:ext uri="{FF2B5EF4-FFF2-40B4-BE49-F238E27FC236}">
                <a16:creationId xmlns:a16="http://schemas.microsoft.com/office/drawing/2014/main" id="{5C9C4600-4187-9706-FB4C-C67E944A87A7}"/>
              </a:ext>
            </a:extLst>
          </p:cNvPr>
          <p:cNvSpPr/>
          <p:nvPr/>
        </p:nvSpPr>
        <p:spPr>
          <a:xfrm>
            <a:off x="4583593" y="2669846"/>
            <a:ext cx="7273443" cy="2255804"/>
          </a:xfrm>
          <a:prstGeom prst="roundRect">
            <a:avLst>
              <a:gd name="adj" fmla="val 7543"/>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C66BB4A1-41DA-3734-8536-CF8E1B7AB7F0}"/>
              </a:ext>
            </a:extLst>
          </p:cNvPr>
          <p:cNvPicPr>
            <a:picLocks noChangeAspect="1"/>
          </p:cNvPicPr>
          <p:nvPr/>
        </p:nvPicPr>
        <p:blipFill>
          <a:blip r:embed="rId4"/>
          <a:srcRect l="19718" t="18400" r="71324" b="60255"/>
          <a:stretch>
            <a:fillRect/>
          </a:stretch>
        </p:blipFill>
        <p:spPr>
          <a:xfrm>
            <a:off x="1776673" y="3225679"/>
            <a:ext cx="996040" cy="987951"/>
          </a:xfrm>
          <a:prstGeom prst="rect">
            <a:avLst/>
          </a:prstGeom>
        </p:spPr>
      </p:pic>
      <p:pic>
        <p:nvPicPr>
          <p:cNvPr id="5" name="図 4">
            <a:extLst>
              <a:ext uri="{FF2B5EF4-FFF2-40B4-BE49-F238E27FC236}">
                <a16:creationId xmlns:a16="http://schemas.microsoft.com/office/drawing/2014/main" id="{A8B5D4E6-6BD8-9AD1-60EE-61187E040C8E}"/>
              </a:ext>
            </a:extLst>
          </p:cNvPr>
          <p:cNvPicPr>
            <a:picLocks noChangeAspect="1"/>
          </p:cNvPicPr>
          <p:nvPr/>
        </p:nvPicPr>
        <p:blipFill>
          <a:blip r:embed="rId4"/>
          <a:srcRect l="19718" t="18400" r="71324" b="60255"/>
          <a:stretch>
            <a:fillRect/>
          </a:stretch>
        </p:blipFill>
        <p:spPr>
          <a:xfrm>
            <a:off x="475372" y="3225101"/>
            <a:ext cx="996040" cy="987951"/>
          </a:xfrm>
          <a:prstGeom prst="rect">
            <a:avLst/>
          </a:prstGeom>
        </p:spPr>
      </p:pic>
      <p:pic>
        <p:nvPicPr>
          <p:cNvPr id="7" name="図 6">
            <a:extLst>
              <a:ext uri="{FF2B5EF4-FFF2-40B4-BE49-F238E27FC236}">
                <a16:creationId xmlns:a16="http://schemas.microsoft.com/office/drawing/2014/main" id="{4B67F060-E63E-BC5F-4E24-03F80B1EA812}"/>
              </a:ext>
            </a:extLst>
          </p:cNvPr>
          <p:cNvPicPr>
            <a:picLocks noChangeAspect="1"/>
          </p:cNvPicPr>
          <p:nvPr/>
        </p:nvPicPr>
        <p:blipFill>
          <a:blip r:embed="rId4"/>
          <a:srcRect l="19718" t="18400" r="71324" b="60255"/>
          <a:stretch>
            <a:fillRect/>
          </a:stretch>
        </p:blipFill>
        <p:spPr>
          <a:xfrm>
            <a:off x="3077974" y="3225102"/>
            <a:ext cx="996040" cy="987951"/>
          </a:xfrm>
          <a:prstGeom prst="rect">
            <a:avLst/>
          </a:prstGeom>
        </p:spPr>
      </p:pic>
      <p:pic>
        <p:nvPicPr>
          <p:cNvPr id="13" name="図 12">
            <a:extLst>
              <a:ext uri="{FF2B5EF4-FFF2-40B4-BE49-F238E27FC236}">
                <a16:creationId xmlns:a16="http://schemas.microsoft.com/office/drawing/2014/main" id="{FB736C38-76F6-3242-34A0-9DDA762A7E61}"/>
              </a:ext>
            </a:extLst>
          </p:cNvPr>
          <p:cNvPicPr>
            <a:picLocks noChangeAspect="1"/>
          </p:cNvPicPr>
          <p:nvPr/>
        </p:nvPicPr>
        <p:blipFill>
          <a:blip r:embed="rId4"/>
          <a:srcRect l="19718" t="18400" r="71324" b="60255"/>
          <a:stretch>
            <a:fillRect/>
          </a:stretch>
        </p:blipFill>
        <p:spPr>
          <a:xfrm>
            <a:off x="1772374" y="2073834"/>
            <a:ext cx="996040" cy="987951"/>
          </a:xfrm>
          <a:prstGeom prst="rect">
            <a:avLst/>
          </a:prstGeom>
        </p:spPr>
      </p:pic>
      <p:pic>
        <p:nvPicPr>
          <p:cNvPr id="24" name="図 23">
            <a:extLst>
              <a:ext uri="{FF2B5EF4-FFF2-40B4-BE49-F238E27FC236}">
                <a16:creationId xmlns:a16="http://schemas.microsoft.com/office/drawing/2014/main" id="{7F30589C-84D8-54C9-0254-EE3B90D8C03B}"/>
              </a:ext>
            </a:extLst>
          </p:cNvPr>
          <p:cNvPicPr>
            <a:picLocks noChangeAspect="1"/>
          </p:cNvPicPr>
          <p:nvPr/>
        </p:nvPicPr>
        <p:blipFill>
          <a:blip r:embed="rId4"/>
          <a:srcRect l="19718" t="18400" r="71324" b="60255"/>
          <a:stretch>
            <a:fillRect/>
          </a:stretch>
        </p:blipFill>
        <p:spPr>
          <a:xfrm>
            <a:off x="471073" y="2073256"/>
            <a:ext cx="996040" cy="987951"/>
          </a:xfrm>
          <a:prstGeom prst="rect">
            <a:avLst/>
          </a:prstGeom>
        </p:spPr>
      </p:pic>
      <p:pic>
        <p:nvPicPr>
          <p:cNvPr id="25" name="図 24">
            <a:extLst>
              <a:ext uri="{FF2B5EF4-FFF2-40B4-BE49-F238E27FC236}">
                <a16:creationId xmlns:a16="http://schemas.microsoft.com/office/drawing/2014/main" id="{7DA16A87-F5C2-7928-CDC8-3D577C4EC3D8}"/>
              </a:ext>
            </a:extLst>
          </p:cNvPr>
          <p:cNvPicPr>
            <a:picLocks noChangeAspect="1"/>
          </p:cNvPicPr>
          <p:nvPr/>
        </p:nvPicPr>
        <p:blipFill>
          <a:blip r:embed="rId4"/>
          <a:srcRect l="19718" t="18400" r="71324" b="60255"/>
          <a:stretch>
            <a:fillRect/>
          </a:stretch>
        </p:blipFill>
        <p:spPr>
          <a:xfrm>
            <a:off x="3073675" y="2073257"/>
            <a:ext cx="996040" cy="987951"/>
          </a:xfrm>
          <a:prstGeom prst="rect">
            <a:avLst/>
          </a:prstGeom>
        </p:spPr>
      </p:pic>
      <p:pic>
        <p:nvPicPr>
          <p:cNvPr id="29" name="図 28">
            <a:extLst>
              <a:ext uri="{FF2B5EF4-FFF2-40B4-BE49-F238E27FC236}">
                <a16:creationId xmlns:a16="http://schemas.microsoft.com/office/drawing/2014/main" id="{8202C39B-0653-6B25-091D-80499BFCA8EB}"/>
              </a:ext>
            </a:extLst>
          </p:cNvPr>
          <p:cNvPicPr>
            <a:picLocks noChangeAspect="1"/>
          </p:cNvPicPr>
          <p:nvPr/>
        </p:nvPicPr>
        <p:blipFill>
          <a:blip r:embed="rId4"/>
          <a:srcRect l="19718" t="18400" r="71324" b="60255"/>
          <a:stretch>
            <a:fillRect/>
          </a:stretch>
        </p:blipFill>
        <p:spPr>
          <a:xfrm>
            <a:off x="1772543" y="4368308"/>
            <a:ext cx="996040" cy="987951"/>
          </a:xfrm>
          <a:prstGeom prst="rect">
            <a:avLst/>
          </a:prstGeom>
        </p:spPr>
      </p:pic>
      <p:pic>
        <p:nvPicPr>
          <p:cNvPr id="31" name="図 30">
            <a:extLst>
              <a:ext uri="{FF2B5EF4-FFF2-40B4-BE49-F238E27FC236}">
                <a16:creationId xmlns:a16="http://schemas.microsoft.com/office/drawing/2014/main" id="{80207ACF-DA5E-9022-4078-387DEC758E57}"/>
              </a:ext>
            </a:extLst>
          </p:cNvPr>
          <p:cNvPicPr>
            <a:picLocks noChangeAspect="1"/>
          </p:cNvPicPr>
          <p:nvPr/>
        </p:nvPicPr>
        <p:blipFill>
          <a:blip r:embed="rId4"/>
          <a:srcRect l="19718" t="18400" r="71324" b="60255"/>
          <a:stretch>
            <a:fillRect/>
          </a:stretch>
        </p:blipFill>
        <p:spPr>
          <a:xfrm>
            <a:off x="471242" y="4367730"/>
            <a:ext cx="996040" cy="987951"/>
          </a:xfrm>
          <a:prstGeom prst="rect">
            <a:avLst/>
          </a:prstGeom>
        </p:spPr>
      </p:pic>
      <p:pic>
        <p:nvPicPr>
          <p:cNvPr id="32" name="図 31">
            <a:extLst>
              <a:ext uri="{FF2B5EF4-FFF2-40B4-BE49-F238E27FC236}">
                <a16:creationId xmlns:a16="http://schemas.microsoft.com/office/drawing/2014/main" id="{BA8C43AA-E4CD-34BA-0F40-613018BC845E}"/>
              </a:ext>
            </a:extLst>
          </p:cNvPr>
          <p:cNvPicPr>
            <a:picLocks noChangeAspect="1"/>
          </p:cNvPicPr>
          <p:nvPr/>
        </p:nvPicPr>
        <p:blipFill>
          <a:blip r:embed="rId4"/>
          <a:srcRect l="19718" t="18400" r="71324" b="60255"/>
          <a:stretch>
            <a:fillRect/>
          </a:stretch>
        </p:blipFill>
        <p:spPr>
          <a:xfrm>
            <a:off x="3073844" y="4367731"/>
            <a:ext cx="996040" cy="987951"/>
          </a:xfrm>
          <a:prstGeom prst="rect">
            <a:avLst/>
          </a:prstGeom>
        </p:spPr>
      </p:pic>
      <mc:AlternateContent xmlns:mc="http://schemas.openxmlformats.org/markup-compatibility/2006" xmlns:a14="http://schemas.microsoft.com/office/drawing/2010/main">
        <mc:Choice Requires="a14">
          <p:sp>
            <p:nvSpPr>
              <p:cNvPr id="40" name="テキスト ボックス 39">
                <a:extLst>
                  <a:ext uri="{FF2B5EF4-FFF2-40B4-BE49-F238E27FC236}">
                    <a16:creationId xmlns:a16="http://schemas.microsoft.com/office/drawing/2014/main" id="{9EE2444E-C6E7-B28B-F312-310D04FF6203}"/>
                  </a:ext>
                </a:extLst>
              </p:cNvPr>
              <p:cNvSpPr txBox="1"/>
              <p:nvPr/>
            </p:nvSpPr>
            <p:spPr>
              <a:xfrm>
                <a:off x="6561211" y="4173423"/>
                <a:ext cx="3538854" cy="669863"/>
              </a:xfrm>
              <a:prstGeom prst="rect">
                <a:avLst/>
              </a:prstGeom>
              <a:noFill/>
            </p:spPr>
            <p:txBody>
              <a:bodyPr wrap="none" lIns="0" tIns="0" rIns="0" bIns="0" rtlCol="0">
                <a:spAutoFit/>
              </a:bodyPr>
              <a:lstStyle/>
              <a:p>
                <a:pPr/>
                <a14:m>
                  <m:oMathPara xmlns:m="http://schemas.openxmlformats.org/officeDocument/2006/math">
                    <m:oMath>
                      <m:r>
                        <a:rPr lang="en-US" altLang="ja-JP" b="0" i="1" smtClean="0">
                          <a:latin typeface="Cambria Math" panose="02040503050406030204" pitchFamily="18" charset="0"/>
                        </a:rPr>
                        <m:t>𝑧</m:t>
                      </m:r>
                      <m:d>
                        <m:dPr>
                          <m:ctrlPr>
                            <a:rPr lang="en-US" altLang="ja-JP" b="0" i="1" smtClean="0">
                              <a:latin typeface="Cambria Math" panose="02040503050406030204" pitchFamily="18" charset="0"/>
                            </a:rPr>
                          </m:ctrlPr>
                        </m:dPr>
                        <m:e>
                          <m:r>
                            <a:rPr lang="en-US" altLang="ja-JP" b="0" i="1" smtClean="0">
                              <a:latin typeface="Cambria Math" panose="02040503050406030204" pitchFamily="18" charset="0"/>
                            </a:rPr>
                            <m:t>𝑡</m:t>
                          </m:r>
                        </m:e>
                      </m:d>
                      <m:r>
                        <a:rPr lang="en-US" altLang="ja-JP" b="0" i="1" smtClean="0">
                          <a:latin typeface="Cambria Math" panose="02040503050406030204" pitchFamily="18" charset="0"/>
                        </a:rPr>
                        <m:t>=4</m:t>
                      </m:r>
                      <m:nary>
                        <m:naryPr>
                          <m:ctrlPr>
                            <a:rPr lang="en-US" altLang="ja-JP" i="1">
                              <a:latin typeface="Cambria Math" panose="02040503050406030204" pitchFamily="18" charset="0"/>
                            </a:rPr>
                          </m:ctrlPr>
                        </m:naryPr>
                        <m:sub>
                          <m:sSub>
                            <m:sSubPr>
                              <m:ctrlPr>
                                <a:rPr lang="en-US" altLang="ja-JP" i="1">
                                  <a:latin typeface="Cambria Math" panose="02040503050406030204" pitchFamily="18" charset="0"/>
                                </a:rPr>
                              </m:ctrlPr>
                            </m:sSubPr>
                            <m:e>
                              <m:r>
                                <a:rPr lang="en-US" altLang="ja-JP" i="1">
                                  <a:latin typeface="Cambria Math" panose="02040503050406030204" pitchFamily="18" charset="0"/>
                                </a:rPr>
                                <m:t>𝑓</m:t>
                              </m:r>
                            </m:e>
                            <m:sub>
                              <m:r>
                                <m:rPr>
                                  <m:sty m:val="p"/>
                                </m:rPr>
                                <a:rPr lang="en-US" altLang="ja-JP">
                                  <a:latin typeface="Cambria Math" panose="02040503050406030204" pitchFamily="18" charset="0"/>
                                </a:rPr>
                                <m:t>low</m:t>
                              </m:r>
                            </m:sub>
                          </m:sSub>
                        </m:sub>
                        <m:sup>
                          <m:sSub>
                            <m:sSubPr>
                              <m:ctrlPr>
                                <a:rPr lang="en-US" altLang="ja-JP" i="1">
                                  <a:latin typeface="Cambria Math" panose="02040503050406030204" pitchFamily="18" charset="0"/>
                                </a:rPr>
                              </m:ctrlPr>
                            </m:sSubPr>
                            <m:e>
                              <m:r>
                                <a:rPr lang="en-US" altLang="ja-JP" i="1">
                                  <a:latin typeface="Cambria Math" panose="02040503050406030204" pitchFamily="18" charset="0"/>
                                </a:rPr>
                                <m:t>𝑓</m:t>
                              </m:r>
                            </m:e>
                            <m:sub>
                              <m:r>
                                <m:rPr>
                                  <m:sty m:val="p"/>
                                </m:rPr>
                                <a:rPr lang="en-US" altLang="ja-JP">
                                  <a:latin typeface="Cambria Math" panose="02040503050406030204" pitchFamily="18" charset="0"/>
                                </a:rPr>
                                <m:t>high</m:t>
                              </m:r>
                            </m:sub>
                          </m:sSub>
                        </m:sup>
                        <m:e>
                          <m:f>
                            <m:fPr>
                              <m:ctrlPr>
                                <a:rPr lang="en-US" altLang="ja-JP" i="1">
                                  <a:solidFill>
                                    <a:schemeClr val="tx1"/>
                                  </a:solidFill>
                                  <a:latin typeface="Cambria Math" panose="02040503050406030204" pitchFamily="18" charset="0"/>
                                </a:rPr>
                              </m:ctrlPr>
                            </m:fPr>
                            <m:num>
                              <m:acc>
                                <m:accPr>
                                  <m:chr m:val="̃"/>
                                  <m:ctrlPr>
                                    <a:rPr lang="en-US" altLang="ja-JP" i="1">
                                      <a:solidFill>
                                        <a:schemeClr val="tx1"/>
                                      </a:solidFill>
                                      <a:latin typeface="Cambria Math" panose="02040503050406030204" pitchFamily="18" charset="0"/>
                                    </a:rPr>
                                  </m:ctrlPr>
                                </m:accPr>
                                <m:e>
                                  <m:r>
                                    <a:rPr lang="en-US" altLang="ja-JP" i="1">
                                      <a:solidFill>
                                        <a:schemeClr val="tx1"/>
                                      </a:solidFill>
                                      <a:latin typeface="Cambria Math" panose="02040503050406030204" pitchFamily="18" charset="0"/>
                                    </a:rPr>
                                    <m:t>𝑑</m:t>
                                  </m:r>
                                </m:e>
                              </m:acc>
                              <m:d>
                                <m:dPr>
                                  <m:ctrlPr>
                                    <a:rPr lang="en-US" altLang="ja-JP" i="1">
                                      <a:solidFill>
                                        <a:schemeClr val="tx1"/>
                                      </a:solidFill>
                                      <a:latin typeface="Cambria Math" panose="02040503050406030204" pitchFamily="18" charset="0"/>
                                    </a:rPr>
                                  </m:ctrlPr>
                                </m:dPr>
                                <m:e>
                                  <m:r>
                                    <a:rPr lang="en-US" altLang="ja-JP" i="1">
                                      <a:solidFill>
                                        <a:schemeClr val="tx1"/>
                                      </a:solidFill>
                                      <a:latin typeface="Cambria Math" panose="02040503050406030204" pitchFamily="18" charset="0"/>
                                    </a:rPr>
                                    <m:t>𝑓</m:t>
                                  </m:r>
                                </m:e>
                              </m:d>
                              <m:sSup>
                                <m:sSupPr>
                                  <m:ctrlPr>
                                    <a:rPr lang="en-US" altLang="ja-JP" i="1">
                                      <a:solidFill>
                                        <a:schemeClr val="tx1"/>
                                      </a:solidFill>
                                      <a:latin typeface="Cambria Math" panose="02040503050406030204" pitchFamily="18" charset="0"/>
                                    </a:rPr>
                                  </m:ctrlPr>
                                </m:sSupPr>
                                <m:e>
                                  <m:r>
                                    <a:rPr lang="en-US" altLang="ja-JP" i="1">
                                      <a:solidFill>
                                        <a:schemeClr val="tx1"/>
                                      </a:solidFill>
                                      <a:latin typeface="Cambria Math" panose="02040503050406030204" pitchFamily="18" charset="0"/>
                                    </a:rPr>
                                    <m:t> </m:t>
                                  </m:r>
                                  <m:acc>
                                    <m:accPr>
                                      <m:chr m:val="̃"/>
                                      <m:ctrlPr>
                                        <a:rPr lang="en-US" altLang="ja-JP" i="1">
                                          <a:solidFill>
                                            <a:schemeClr val="tx1"/>
                                          </a:solidFill>
                                          <a:latin typeface="Cambria Math" panose="02040503050406030204" pitchFamily="18" charset="0"/>
                                        </a:rPr>
                                      </m:ctrlPr>
                                    </m:accPr>
                                    <m:e>
                                      <m:r>
                                        <a:rPr lang="en-US" altLang="ja-JP" i="1">
                                          <a:solidFill>
                                            <a:schemeClr val="tx1"/>
                                          </a:solidFill>
                                          <a:latin typeface="Cambria Math" panose="02040503050406030204" pitchFamily="18" charset="0"/>
                                        </a:rPr>
                                        <m:t>ℎ</m:t>
                                      </m:r>
                                    </m:e>
                                  </m:acc>
                                </m:e>
                                <m:sup>
                                  <m:r>
                                    <a:rPr lang="en-US" altLang="ja-JP" i="1">
                                      <a:solidFill>
                                        <a:schemeClr val="tx1"/>
                                      </a:solidFill>
                                      <a:latin typeface="Cambria Math" panose="02040503050406030204" pitchFamily="18" charset="0"/>
                                    </a:rPr>
                                    <m:t>∗</m:t>
                                  </m:r>
                                </m:sup>
                              </m:sSup>
                              <m:r>
                                <a:rPr lang="en-US" altLang="ja-JP" i="1">
                                  <a:solidFill>
                                    <a:schemeClr val="tx1"/>
                                  </a:solidFill>
                                  <a:latin typeface="Cambria Math" panose="02040503050406030204" pitchFamily="18" charset="0"/>
                                </a:rPr>
                                <m:t>(</m:t>
                              </m:r>
                              <m:r>
                                <a:rPr lang="en-US" altLang="ja-JP" i="1">
                                  <a:solidFill>
                                    <a:schemeClr val="tx1"/>
                                  </a:solidFill>
                                  <a:latin typeface="Cambria Math" panose="02040503050406030204" pitchFamily="18" charset="0"/>
                                </a:rPr>
                                <m:t>𝑓</m:t>
                              </m:r>
                              <m:r>
                                <a:rPr lang="en-US" altLang="ja-JP" i="1">
                                  <a:solidFill>
                                    <a:schemeClr val="tx1"/>
                                  </a:solidFill>
                                  <a:latin typeface="Cambria Math" panose="02040503050406030204" pitchFamily="18" charset="0"/>
                                </a:rPr>
                                <m:t>)</m:t>
                              </m:r>
                            </m:num>
                            <m:den>
                              <m:sSub>
                                <m:sSubPr>
                                  <m:ctrlPr>
                                    <a:rPr lang="en-US" altLang="ja-JP" i="1">
                                      <a:solidFill>
                                        <a:schemeClr val="tx1"/>
                                      </a:solidFill>
                                      <a:latin typeface="Cambria Math" panose="02040503050406030204" pitchFamily="18" charset="0"/>
                                    </a:rPr>
                                  </m:ctrlPr>
                                </m:sSubPr>
                                <m:e>
                                  <m:r>
                                    <a:rPr lang="en-US" altLang="ja-JP" i="1">
                                      <a:solidFill>
                                        <a:schemeClr val="tx1"/>
                                      </a:solidFill>
                                      <a:latin typeface="Cambria Math" panose="02040503050406030204" pitchFamily="18" charset="0"/>
                                    </a:rPr>
                                    <m:t>𝑆</m:t>
                                  </m:r>
                                </m:e>
                                <m:sub>
                                  <m:r>
                                    <a:rPr lang="en-US" altLang="ja-JP" i="1">
                                      <a:solidFill>
                                        <a:schemeClr val="tx1"/>
                                      </a:solidFill>
                                      <a:latin typeface="Cambria Math" panose="02040503050406030204" pitchFamily="18" charset="0"/>
                                    </a:rPr>
                                    <m:t>𝑛</m:t>
                                  </m:r>
                                </m:sub>
                              </m:sSub>
                              <m:r>
                                <a:rPr lang="en-US" altLang="ja-JP" i="1">
                                  <a:solidFill>
                                    <a:schemeClr val="tx1"/>
                                  </a:solidFill>
                                  <a:latin typeface="Cambria Math" panose="02040503050406030204" pitchFamily="18" charset="0"/>
                                </a:rPr>
                                <m:t>(</m:t>
                              </m:r>
                              <m:r>
                                <a:rPr lang="en-US" altLang="ja-JP" i="1">
                                  <a:solidFill>
                                    <a:schemeClr val="tx1"/>
                                  </a:solidFill>
                                  <a:latin typeface="Cambria Math" panose="02040503050406030204" pitchFamily="18" charset="0"/>
                                </a:rPr>
                                <m:t>𝑓</m:t>
                              </m:r>
                              <m:r>
                                <a:rPr lang="en-US" altLang="ja-JP" i="1">
                                  <a:solidFill>
                                    <a:schemeClr val="tx1"/>
                                  </a:solidFill>
                                  <a:latin typeface="Cambria Math" panose="02040503050406030204" pitchFamily="18" charset="0"/>
                                </a:rPr>
                                <m:t>)</m:t>
                              </m:r>
                            </m:den>
                          </m:f>
                        </m:e>
                      </m:nary>
                      <m:sSup>
                        <m:sSupPr>
                          <m:ctrlPr>
                            <a:rPr lang="en-US" altLang="ja-JP" i="1">
                              <a:latin typeface="Cambria Math" panose="02040503050406030204" pitchFamily="18" charset="0"/>
                            </a:rPr>
                          </m:ctrlPr>
                        </m:sSupPr>
                        <m:e>
                          <m:r>
                            <a:rPr lang="en-US" altLang="ja-JP" i="1">
                              <a:latin typeface="Cambria Math" panose="02040503050406030204" pitchFamily="18" charset="0"/>
                            </a:rPr>
                            <m:t>𝑒</m:t>
                          </m:r>
                        </m:e>
                        <m:sup>
                          <m:r>
                            <a:rPr lang="en-US" altLang="ja-JP" i="1">
                              <a:latin typeface="Cambria Math" panose="02040503050406030204" pitchFamily="18" charset="0"/>
                            </a:rPr>
                            <m:t>2</m:t>
                          </m:r>
                          <m:r>
                            <a:rPr lang="en-US" altLang="ja-JP" i="1">
                              <a:latin typeface="Cambria Math" panose="02040503050406030204" pitchFamily="18" charset="0"/>
                            </a:rPr>
                            <m:t>𝜋</m:t>
                          </m:r>
                          <m:r>
                            <a:rPr lang="en-US" altLang="ja-JP" i="1">
                              <a:latin typeface="Cambria Math" panose="02040503050406030204" pitchFamily="18" charset="0"/>
                            </a:rPr>
                            <m:t>𝑖𝑓𝑡</m:t>
                          </m:r>
                        </m:sup>
                      </m:sSup>
                      <m:r>
                        <m:rPr>
                          <m:sty m:val="p"/>
                        </m:rPr>
                        <a:rPr lang="en-US" altLang="ja-JP">
                          <a:latin typeface="Cambria Math" panose="02040503050406030204" pitchFamily="18" charset="0"/>
                        </a:rPr>
                        <m:t>d</m:t>
                      </m:r>
                      <m:r>
                        <a:rPr lang="en-US" altLang="ja-JP" b="0" i="1" smtClean="0">
                          <a:latin typeface="Cambria Math" panose="02040503050406030204" pitchFamily="18" charset="0"/>
                        </a:rPr>
                        <m:t>𝑓</m:t>
                      </m:r>
                    </m:oMath>
                  </m:oMathPara>
                </a14:m>
                <a:endParaRPr kumimoji="1" lang="ja-JP" altLang="en-US" i="1"/>
              </a:p>
            </p:txBody>
          </p:sp>
        </mc:Choice>
        <mc:Fallback xmlns="">
          <p:sp>
            <p:nvSpPr>
              <p:cNvPr id="40" name="テキスト ボックス 39">
                <a:extLst>
                  <a:ext uri="{FF2B5EF4-FFF2-40B4-BE49-F238E27FC236}">
                    <a16:creationId xmlns:a16="http://schemas.microsoft.com/office/drawing/2014/main" id="{9EE2444E-C6E7-B28B-F312-310D04FF6203}"/>
                  </a:ext>
                </a:extLst>
              </p:cNvPr>
              <p:cNvSpPr txBox="1">
                <a:spLocks noRot="1" noChangeAspect="1" noMove="1" noResize="1" noEditPoints="1" noAdjustHandles="1" noChangeArrowheads="1" noChangeShapeType="1" noTextEdit="1"/>
              </p:cNvSpPr>
              <p:nvPr/>
            </p:nvSpPr>
            <p:spPr>
              <a:xfrm>
                <a:off x="6561211" y="4173423"/>
                <a:ext cx="3538854" cy="669863"/>
              </a:xfrm>
              <a:prstGeom prst="rect">
                <a:avLst/>
              </a:prstGeom>
              <a:blipFill>
                <a:blip r:embed="rId13"/>
                <a:stretch>
                  <a:fillRect l="-2143" t="-164815" r="-1429" b="-242593"/>
                </a:stretch>
              </a:blipFill>
            </p:spPr>
            <p:txBody>
              <a:bodyPr/>
              <a:lstStyle/>
              <a:p>
                <a:r>
                  <a:rPr lang="ja-JP" altLang="en-US">
                    <a:noFill/>
                  </a:rPr>
                  <a:t> </a:t>
                </a:r>
              </a:p>
            </p:txBody>
          </p:sp>
        </mc:Fallback>
      </mc:AlternateContent>
      <p:sp>
        <p:nvSpPr>
          <p:cNvPr id="9" name="テキスト ボックス 8">
            <a:extLst>
              <a:ext uri="{FF2B5EF4-FFF2-40B4-BE49-F238E27FC236}">
                <a16:creationId xmlns:a16="http://schemas.microsoft.com/office/drawing/2014/main" id="{3AEE0818-1FE8-A330-0F50-B3E35865E5BE}"/>
              </a:ext>
            </a:extLst>
          </p:cNvPr>
          <p:cNvSpPr txBox="1"/>
          <p:nvPr/>
        </p:nvSpPr>
        <p:spPr>
          <a:xfrm>
            <a:off x="5271607" y="4991792"/>
            <a:ext cx="5429391" cy="461665"/>
          </a:xfrm>
          <a:prstGeom prst="rect">
            <a:avLst/>
          </a:prstGeom>
          <a:noFill/>
        </p:spPr>
        <p:txBody>
          <a:bodyPr wrap="square" rtlCol="0">
            <a:spAutoFit/>
          </a:bodyPr>
          <a:lstStyle/>
          <a:p>
            <a:pPr algn="l"/>
            <a:r>
              <a:rPr kumimoji="1" lang="en-US" altLang="ja-JP" sz="2400" dirty="0"/>
              <a:t>Full matched filtering for all waveforms</a:t>
            </a:r>
            <a:endParaRPr kumimoji="1" lang="ja-JP" altLang="en-US" sz="2400"/>
          </a:p>
        </p:txBody>
      </p:sp>
    </p:spTree>
    <p:extLst>
      <p:ext uri="{BB962C8B-B14F-4D97-AF65-F5344CB8AC3E}">
        <p14:creationId xmlns:p14="http://schemas.microsoft.com/office/powerpoint/2010/main" val="1555588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EE2D-8B71-F069-BCDF-CCE0738A45B8}"/>
            </a:ext>
          </a:extLst>
        </p:cNvPr>
        <p:cNvGrpSpPr/>
        <p:nvPr/>
      </p:nvGrpSpPr>
      <p:grpSpPr>
        <a:xfrm>
          <a:off x="0" y="0"/>
          <a:ext cx="0" cy="0"/>
          <a:chOff x="0" y="0"/>
          <a:chExt cx="0" cy="0"/>
        </a:xfrm>
      </p:grpSpPr>
      <p:pic>
        <p:nvPicPr>
          <p:cNvPr id="71" name="図 70">
            <a:extLst>
              <a:ext uri="{FF2B5EF4-FFF2-40B4-BE49-F238E27FC236}">
                <a16:creationId xmlns:a16="http://schemas.microsoft.com/office/drawing/2014/main" id="{5BCB6502-FCA8-A8EA-018B-4DE16C519E34}"/>
              </a:ext>
            </a:extLst>
          </p:cNvPr>
          <p:cNvPicPr>
            <a:picLocks noChangeAspect="1"/>
          </p:cNvPicPr>
          <p:nvPr/>
        </p:nvPicPr>
        <p:blipFill>
          <a:blip r:embed="rId3"/>
          <a:stretch>
            <a:fillRect/>
          </a:stretch>
        </p:blipFill>
        <p:spPr>
          <a:xfrm>
            <a:off x="4654401" y="960067"/>
            <a:ext cx="3568700" cy="342900"/>
          </a:xfrm>
          <a:prstGeom prst="rect">
            <a:avLst/>
          </a:prstGeom>
        </p:spPr>
      </p:pic>
      <p:pic>
        <p:nvPicPr>
          <p:cNvPr id="69" name="図 68">
            <a:extLst>
              <a:ext uri="{FF2B5EF4-FFF2-40B4-BE49-F238E27FC236}">
                <a16:creationId xmlns:a16="http://schemas.microsoft.com/office/drawing/2014/main" id="{6031B962-3F18-AAED-598E-C72CAC6CDE81}"/>
              </a:ext>
            </a:extLst>
          </p:cNvPr>
          <p:cNvPicPr>
            <a:picLocks noChangeAspect="1"/>
          </p:cNvPicPr>
          <p:nvPr/>
        </p:nvPicPr>
        <p:blipFill>
          <a:blip r:embed="rId4"/>
          <a:stretch>
            <a:fillRect/>
          </a:stretch>
        </p:blipFill>
        <p:spPr>
          <a:xfrm>
            <a:off x="271503" y="1061140"/>
            <a:ext cx="2679700" cy="635000"/>
          </a:xfrm>
          <a:prstGeom prst="rect">
            <a:avLst/>
          </a:prstGeom>
        </p:spPr>
      </p:pic>
      <p:pic>
        <p:nvPicPr>
          <p:cNvPr id="28" name="図 27">
            <a:extLst>
              <a:ext uri="{FF2B5EF4-FFF2-40B4-BE49-F238E27FC236}">
                <a16:creationId xmlns:a16="http://schemas.microsoft.com/office/drawing/2014/main" id="{C26FE6F6-9A90-3452-F35A-52CD9F0A4C83}"/>
              </a:ext>
            </a:extLst>
          </p:cNvPr>
          <p:cNvPicPr>
            <a:picLocks noChangeAspect="1"/>
          </p:cNvPicPr>
          <p:nvPr/>
        </p:nvPicPr>
        <p:blipFill>
          <a:blip r:embed="rId5"/>
          <a:srcRect l="10880" t="6132" r="5312" b="19349"/>
          <a:stretch>
            <a:fillRect/>
          </a:stretch>
        </p:blipFill>
        <p:spPr>
          <a:xfrm>
            <a:off x="8950578" y="4686347"/>
            <a:ext cx="2842691" cy="876935"/>
          </a:xfrm>
          <a:prstGeom prst="rect">
            <a:avLst/>
          </a:prstGeom>
        </p:spPr>
      </p:pic>
      <p:pic>
        <p:nvPicPr>
          <p:cNvPr id="27" name="図 26">
            <a:extLst>
              <a:ext uri="{FF2B5EF4-FFF2-40B4-BE49-F238E27FC236}">
                <a16:creationId xmlns:a16="http://schemas.microsoft.com/office/drawing/2014/main" id="{D3A408F0-EDF7-4945-4300-ED83BB3173FB}"/>
              </a:ext>
            </a:extLst>
          </p:cNvPr>
          <p:cNvPicPr>
            <a:picLocks noChangeAspect="1"/>
          </p:cNvPicPr>
          <p:nvPr/>
        </p:nvPicPr>
        <p:blipFill>
          <a:blip r:embed="rId6"/>
          <a:srcRect l="9090" t="9939" r="5105" b="21664"/>
          <a:stretch>
            <a:fillRect/>
          </a:stretch>
        </p:blipFill>
        <p:spPr>
          <a:xfrm>
            <a:off x="9662399" y="2037738"/>
            <a:ext cx="1924791" cy="455499"/>
          </a:xfrm>
          <a:prstGeom prst="rect">
            <a:avLst/>
          </a:prstGeom>
        </p:spPr>
      </p:pic>
      <p:sp>
        <p:nvSpPr>
          <p:cNvPr id="2" name="タイトル 1">
            <a:extLst>
              <a:ext uri="{FF2B5EF4-FFF2-40B4-BE49-F238E27FC236}">
                <a16:creationId xmlns:a16="http://schemas.microsoft.com/office/drawing/2014/main" id="{039461FF-23CD-0DE8-1EE9-F899D9F7FF93}"/>
              </a:ext>
            </a:extLst>
          </p:cNvPr>
          <p:cNvSpPr>
            <a:spLocks noGrp="1"/>
          </p:cNvSpPr>
          <p:nvPr>
            <p:ph type="title"/>
          </p:nvPr>
        </p:nvSpPr>
        <p:spPr>
          <a:xfrm>
            <a:off x="89641" y="426621"/>
            <a:ext cx="12020588" cy="646331"/>
          </a:xfrm>
        </p:spPr>
        <p:txBody>
          <a:bodyPr wrap="square">
            <a:spAutoFit/>
          </a:bodyPr>
          <a:lstStyle/>
          <a:p>
            <a:r>
              <a:rPr lang="en-US" altLang="ja-JP" dirty="0"/>
              <a:t>Reusing</a:t>
            </a:r>
            <a:r>
              <a:rPr lang="ja-JP" altLang="en-US"/>
              <a:t> </a:t>
            </a:r>
            <a:r>
              <a:rPr lang="en-US" altLang="ja-JP" dirty="0"/>
              <a:t>one</a:t>
            </a:r>
            <a:r>
              <a:rPr lang="ja-JP" altLang="en-US"/>
              <a:t> </a:t>
            </a:r>
            <a:r>
              <a:rPr lang="en-US" altLang="ja-JP" dirty="0"/>
              <a:t>reference</a:t>
            </a:r>
            <a:r>
              <a:rPr lang="ja-JP" altLang="en-US"/>
              <a:t> </a:t>
            </a:r>
            <a:r>
              <a:rPr lang="en-US" altLang="ja-JP" dirty="0"/>
              <a:t>SNR</a:t>
            </a:r>
            <a:r>
              <a:rPr lang="ja-JP" altLang="en-US"/>
              <a:t> </a:t>
            </a:r>
            <a:r>
              <a:rPr lang="en-US" altLang="ja-JP" dirty="0"/>
              <a:t>for</a:t>
            </a:r>
            <a:r>
              <a:rPr lang="ja-JP" altLang="en-US"/>
              <a:t> </a:t>
            </a:r>
            <a:r>
              <a:rPr lang="en-US" altLang="ja-JP" dirty="0"/>
              <a:t>nearby</a:t>
            </a:r>
            <a:r>
              <a:rPr lang="ja-JP" altLang="en-US"/>
              <a:t> </a:t>
            </a:r>
            <a:r>
              <a:rPr lang="en-US" altLang="ja-JP" dirty="0"/>
              <a:t>waveform</a:t>
            </a:r>
            <a:endParaRPr kumimoji="1" lang="ja-JP" altLang="en-US"/>
          </a:p>
        </p:txBody>
      </p:sp>
      <p:pic>
        <p:nvPicPr>
          <p:cNvPr id="11" name="図 10">
            <a:extLst>
              <a:ext uri="{FF2B5EF4-FFF2-40B4-BE49-F238E27FC236}">
                <a16:creationId xmlns:a16="http://schemas.microsoft.com/office/drawing/2014/main" id="{DE143A51-BD24-76DE-3435-262E2A563E1B}"/>
              </a:ext>
            </a:extLst>
          </p:cNvPr>
          <p:cNvPicPr>
            <a:picLocks noChangeAspect="1"/>
          </p:cNvPicPr>
          <p:nvPr/>
        </p:nvPicPr>
        <p:blipFill>
          <a:blip r:embed="rId7"/>
          <a:srcRect l="39885" t="39284" r="43083" b="41141"/>
          <a:stretch>
            <a:fillRect/>
          </a:stretch>
        </p:blipFill>
        <p:spPr>
          <a:xfrm>
            <a:off x="1806500" y="2817965"/>
            <a:ext cx="914401" cy="875797"/>
          </a:xfrm>
          <a:prstGeom prst="rect">
            <a:avLst/>
          </a:prstGeom>
        </p:spPr>
      </p:pic>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552798C8-0298-F25B-6508-AEDC9815D514}"/>
                  </a:ext>
                </a:extLst>
              </p:cNvPr>
              <p:cNvSpPr txBox="1"/>
              <p:nvPr/>
            </p:nvSpPr>
            <p:spPr>
              <a:xfrm>
                <a:off x="6389299" y="2793596"/>
                <a:ext cx="3469218" cy="671466"/>
              </a:xfrm>
              <a:prstGeom prst="rect">
                <a:avLst/>
              </a:prstGeom>
              <a:noFill/>
            </p:spPr>
            <p:txBody>
              <a:bodyPr wrap="none" lIns="0" tIns="0" rIns="0" bIns="0" rtlCol="0">
                <a:spAutoFit/>
              </a:bodyPr>
              <a:lstStyle/>
              <a:p>
                <a:pPr algn="l"/>
                <a14:m>
                  <m:oMathPara xmlns:m="http://schemas.openxmlformats.org/officeDocument/2006/math">
                    <m:oMath>
                      <m:sSub>
                        <m:sSubPr>
                          <m:ctrlPr>
                            <a:rPr kumimoji="1" lang="en-US" altLang="ja-JP" sz="1600" b="0" i="1" smtClean="0">
                              <a:solidFill>
                                <a:schemeClr val="tx1"/>
                              </a:solidFill>
                              <a:latin typeface="Cambria Math" panose="02040503050406030204" pitchFamily="18" charset="0"/>
                            </a:rPr>
                          </m:ctrlPr>
                        </m:sSubPr>
                        <m:e>
                          <m:r>
                            <a:rPr kumimoji="1" lang="en-US" altLang="ja-JP" sz="1600" b="0" i="1" smtClean="0">
                              <a:solidFill>
                                <a:schemeClr val="tx1"/>
                              </a:solidFill>
                              <a:latin typeface="Cambria Math" panose="02040503050406030204" pitchFamily="18" charset="0"/>
                            </a:rPr>
                            <m:t>𝑧</m:t>
                          </m:r>
                        </m:e>
                        <m:sub>
                          <m:r>
                            <m:rPr>
                              <m:nor/>
                            </m:rPr>
                            <a:rPr kumimoji="1" lang="en-US" altLang="ja-JP" sz="1600" b="0" i="0" smtClean="0">
                              <a:solidFill>
                                <a:schemeClr val="tx1"/>
                              </a:solidFill>
                              <a:latin typeface="Cambria Math" panose="02040503050406030204" pitchFamily="18" charset="0"/>
                            </a:rPr>
                            <m:t>ref</m:t>
                          </m:r>
                        </m:sub>
                      </m:sSub>
                      <m:r>
                        <a:rPr kumimoji="1" lang="en-US" altLang="ja-JP" sz="1600" b="0" i="1" smtClean="0">
                          <a:solidFill>
                            <a:schemeClr val="tx1"/>
                          </a:solidFill>
                          <a:latin typeface="Cambria Math" panose="02040503050406030204" pitchFamily="18" charset="0"/>
                        </a:rPr>
                        <m:t>(</m:t>
                      </m:r>
                      <m:r>
                        <a:rPr kumimoji="1" lang="en-US" altLang="ja-JP" sz="1600" b="0" i="1" smtClean="0">
                          <a:solidFill>
                            <a:schemeClr val="tx1"/>
                          </a:solidFill>
                          <a:latin typeface="Cambria Math" panose="02040503050406030204" pitchFamily="18" charset="0"/>
                        </a:rPr>
                        <m:t>𝑡</m:t>
                      </m:r>
                      <m:r>
                        <a:rPr kumimoji="1" lang="en-US" altLang="ja-JP" sz="1600" b="0" i="1" smtClean="0">
                          <a:solidFill>
                            <a:schemeClr val="tx1"/>
                          </a:solidFill>
                          <a:latin typeface="Cambria Math" panose="02040503050406030204" pitchFamily="18" charset="0"/>
                        </a:rPr>
                        <m:t>)=</m:t>
                      </m:r>
                      <m:nary>
                        <m:naryPr>
                          <m:ctrlPr>
                            <a:rPr kumimoji="1" lang="en-US" altLang="ja-JP" sz="1600" b="0" i="1" smtClean="0">
                              <a:solidFill>
                                <a:schemeClr val="tx1"/>
                              </a:solidFill>
                              <a:latin typeface="Cambria Math" panose="02040503050406030204" pitchFamily="18" charset="0"/>
                            </a:rPr>
                          </m:ctrlPr>
                        </m:naryPr>
                        <m:sub>
                          <m:sSub>
                            <m:sSubPr>
                              <m:ctrlPr>
                                <a:rPr kumimoji="1" lang="en-US" altLang="ja-JP" sz="1600" b="0" i="1" smtClean="0">
                                  <a:solidFill>
                                    <a:schemeClr val="tx1"/>
                                  </a:solidFill>
                                  <a:latin typeface="Cambria Math" panose="02040503050406030204" pitchFamily="18" charset="0"/>
                                </a:rPr>
                              </m:ctrlPr>
                            </m:sSubPr>
                            <m:e>
                              <m:r>
                                <m:rPr>
                                  <m:brk m:alnAt="23"/>
                                </m:rPr>
                                <a:rPr kumimoji="1" lang="en-US" altLang="ja-JP" sz="1600" b="0" i="1" smtClean="0">
                                  <a:solidFill>
                                    <a:schemeClr val="tx1"/>
                                  </a:solidFill>
                                  <a:latin typeface="Cambria Math" panose="02040503050406030204" pitchFamily="18" charset="0"/>
                                </a:rPr>
                                <m:t>𝑓</m:t>
                              </m:r>
                            </m:e>
                            <m:sub>
                              <m:r>
                                <m:rPr>
                                  <m:nor/>
                                  <m:brk m:alnAt="23"/>
                                </m:rPr>
                                <a:rPr kumimoji="1" lang="en-US" altLang="ja-JP" sz="1600" b="0" i="0" smtClean="0">
                                  <a:solidFill>
                                    <a:schemeClr val="tx1"/>
                                  </a:solidFill>
                                  <a:latin typeface="Cambria Math" panose="02040503050406030204" pitchFamily="18" charset="0"/>
                                </a:rPr>
                                <m:t>l</m:t>
                              </m:r>
                              <m:r>
                                <m:rPr>
                                  <m:nor/>
                                </m:rPr>
                                <a:rPr kumimoji="1" lang="en-US" altLang="ja-JP" sz="1600" b="0" i="0" smtClean="0">
                                  <a:solidFill>
                                    <a:schemeClr val="tx1"/>
                                  </a:solidFill>
                                  <a:latin typeface="Cambria Math" panose="02040503050406030204" pitchFamily="18" charset="0"/>
                                </a:rPr>
                                <m:t>ow</m:t>
                              </m:r>
                            </m:sub>
                          </m:sSub>
                        </m:sub>
                        <m:sup>
                          <m:sSub>
                            <m:sSubPr>
                              <m:ctrlPr>
                                <a:rPr kumimoji="1" lang="en-US" altLang="ja-JP" sz="1600" b="0" i="1" smtClean="0">
                                  <a:solidFill>
                                    <a:schemeClr val="tx1"/>
                                  </a:solidFill>
                                  <a:latin typeface="Cambria Math" panose="02040503050406030204" pitchFamily="18" charset="0"/>
                                </a:rPr>
                              </m:ctrlPr>
                            </m:sSubPr>
                            <m:e>
                              <m:r>
                                <a:rPr kumimoji="1" lang="en-US" altLang="ja-JP" sz="1600" b="0" i="1" smtClean="0">
                                  <a:solidFill>
                                    <a:schemeClr val="tx1"/>
                                  </a:solidFill>
                                  <a:latin typeface="Cambria Math" panose="02040503050406030204" pitchFamily="18" charset="0"/>
                                </a:rPr>
                                <m:t>𝑓</m:t>
                              </m:r>
                            </m:e>
                            <m:sub>
                              <m:r>
                                <m:rPr>
                                  <m:nor/>
                                </m:rPr>
                                <a:rPr kumimoji="1" lang="en-US" altLang="ja-JP" sz="1600" b="0" i="0" smtClean="0">
                                  <a:solidFill>
                                    <a:schemeClr val="tx1"/>
                                  </a:solidFill>
                                  <a:latin typeface="Cambria Math" panose="02040503050406030204" pitchFamily="18" charset="0"/>
                                </a:rPr>
                                <m:t>high</m:t>
                              </m:r>
                            </m:sub>
                          </m:sSub>
                        </m:sup>
                        <m:e>
                          <m:f>
                            <m:fPr>
                              <m:ctrlPr>
                                <a:rPr kumimoji="1" lang="en-US" altLang="ja-JP" sz="1600" b="0" i="1" smtClean="0">
                                  <a:solidFill>
                                    <a:schemeClr val="tx1"/>
                                  </a:solidFill>
                                  <a:latin typeface="Cambria Math" panose="02040503050406030204" pitchFamily="18" charset="0"/>
                                </a:rPr>
                              </m:ctrlPr>
                            </m:fPr>
                            <m:num>
                              <m:acc>
                                <m:accPr>
                                  <m:chr m:val="̃"/>
                                  <m:ctrlPr>
                                    <a:rPr kumimoji="1" lang="en-US" altLang="ja-JP" sz="1600" b="0" i="1" smtClean="0">
                                      <a:solidFill>
                                        <a:schemeClr val="tx1"/>
                                      </a:solidFill>
                                      <a:latin typeface="Cambria Math" panose="02040503050406030204" pitchFamily="18" charset="0"/>
                                    </a:rPr>
                                  </m:ctrlPr>
                                </m:accPr>
                                <m:e>
                                  <m:r>
                                    <a:rPr kumimoji="1" lang="en-US" altLang="ja-JP" sz="1600" b="0" i="1" smtClean="0">
                                      <a:solidFill>
                                        <a:schemeClr val="tx1"/>
                                      </a:solidFill>
                                      <a:latin typeface="Cambria Math" panose="02040503050406030204" pitchFamily="18" charset="0"/>
                                    </a:rPr>
                                    <m:t>𝑑</m:t>
                                  </m:r>
                                </m:e>
                              </m:acc>
                              <m:d>
                                <m:dPr>
                                  <m:ctrlPr>
                                    <a:rPr kumimoji="1" lang="en-US" altLang="ja-JP" sz="1600" b="0" i="1" smtClean="0">
                                      <a:solidFill>
                                        <a:schemeClr val="tx1"/>
                                      </a:solidFill>
                                      <a:latin typeface="Cambria Math" panose="02040503050406030204" pitchFamily="18" charset="0"/>
                                    </a:rPr>
                                  </m:ctrlPr>
                                </m:dPr>
                                <m:e>
                                  <m:r>
                                    <a:rPr kumimoji="1" lang="en-US" altLang="ja-JP" sz="1600" b="0" i="1" smtClean="0">
                                      <a:solidFill>
                                        <a:schemeClr val="tx1"/>
                                      </a:solidFill>
                                      <a:latin typeface="Cambria Math" panose="02040503050406030204" pitchFamily="18" charset="0"/>
                                    </a:rPr>
                                    <m:t>𝑓</m:t>
                                  </m:r>
                                </m:e>
                              </m:d>
                              <m:sSubSup>
                                <m:sSubSupPr>
                                  <m:ctrlPr>
                                    <a:rPr kumimoji="1" lang="en-US" altLang="ja-JP" sz="1600" b="0" i="1" smtClean="0">
                                      <a:solidFill>
                                        <a:schemeClr val="tx1"/>
                                      </a:solidFill>
                                      <a:latin typeface="Cambria Math" panose="02040503050406030204" pitchFamily="18" charset="0"/>
                                    </a:rPr>
                                  </m:ctrlPr>
                                </m:sSubSupPr>
                                <m:e>
                                  <m:acc>
                                    <m:accPr>
                                      <m:chr m:val="̃"/>
                                      <m:ctrlPr>
                                        <a:rPr kumimoji="1" lang="en-US" altLang="ja-JP" sz="1600" b="0" i="1" smtClean="0">
                                          <a:solidFill>
                                            <a:schemeClr val="tx1"/>
                                          </a:solidFill>
                                          <a:latin typeface="Cambria Math" panose="02040503050406030204" pitchFamily="18" charset="0"/>
                                        </a:rPr>
                                      </m:ctrlPr>
                                    </m:accPr>
                                    <m:e>
                                      <m:r>
                                        <a:rPr kumimoji="1" lang="en-US" altLang="ja-JP" sz="1600" b="0" i="1" smtClean="0">
                                          <a:solidFill>
                                            <a:schemeClr val="tx1"/>
                                          </a:solidFill>
                                          <a:latin typeface="Cambria Math" panose="02040503050406030204" pitchFamily="18" charset="0"/>
                                        </a:rPr>
                                        <m:t>ℎ</m:t>
                                      </m:r>
                                    </m:e>
                                  </m:acc>
                                </m:e>
                                <m:sub>
                                  <m:r>
                                    <m:rPr>
                                      <m:nor/>
                                    </m:rPr>
                                    <a:rPr kumimoji="1" lang="en-US" altLang="ja-JP" sz="1600" b="0" i="0" smtClean="0">
                                      <a:solidFill>
                                        <a:schemeClr val="tx1"/>
                                      </a:solidFill>
                                      <a:latin typeface="Cambria Math" panose="02040503050406030204" pitchFamily="18" charset="0"/>
                                    </a:rPr>
                                    <m:t>ref</m:t>
                                  </m:r>
                                </m:sub>
                                <m:sup>
                                  <m:r>
                                    <a:rPr kumimoji="1" lang="en-US" altLang="ja-JP" sz="1600" b="0" i="1" smtClean="0">
                                      <a:solidFill>
                                        <a:schemeClr val="tx1"/>
                                      </a:solidFill>
                                      <a:latin typeface="Cambria Math" panose="02040503050406030204" pitchFamily="18" charset="0"/>
                                    </a:rPr>
                                    <m:t>∗</m:t>
                                  </m:r>
                                </m:sup>
                              </m:sSubSup>
                              <m:d>
                                <m:dPr>
                                  <m:ctrlPr>
                                    <a:rPr kumimoji="1" lang="en-US" altLang="ja-JP" sz="1600" b="0" i="1" smtClean="0">
                                      <a:solidFill>
                                        <a:schemeClr val="tx1"/>
                                      </a:solidFill>
                                      <a:latin typeface="Cambria Math" panose="02040503050406030204" pitchFamily="18" charset="0"/>
                                    </a:rPr>
                                  </m:ctrlPr>
                                </m:dPr>
                                <m:e>
                                  <m:r>
                                    <a:rPr kumimoji="1" lang="en-US" altLang="ja-JP" sz="1600" b="0" i="1" smtClean="0">
                                      <a:solidFill>
                                        <a:schemeClr val="tx1"/>
                                      </a:solidFill>
                                      <a:latin typeface="Cambria Math" panose="02040503050406030204" pitchFamily="18" charset="0"/>
                                    </a:rPr>
                                    <m:t>𝑓</m:t>
                                  </m:r>
                                </m:e>
                              </m:d>
                            </m:num>
                            <m:den>
                              <m:sSub>
                                <m:sSubPr>
                                  <m:ctrlPr>
                                    <a:rPr kumimoji="1" lang="en-US" altLang="ja-JP" sz="1600" b="0" i="1" smtClean="0">
                                      <a:solidFill>
                                        <a:schemeClr val="tx1"/>
                                      </a:solidFill>
                                      <a:latin typeface="Cambria Math" panose="02040503050406030204" pitchFamily="18" charset="0"/>
                                    </a:rPr>
                                  </m:ctrlPr>
                                </m:sSubPr>
                                <m:e>
                                  <m:r>
                                    <a:rPr kumimoji="1" lang="en-US" altLang="ja-JP" sz="1600" b="0" i="1" smtClean="0">
                                      <a:solidFill>
                                        <a:schemeClr val="tx1"/>
                                      </a:solidFill>
                                      <a:latin typeface="Cambria Math" panose="02040503050406030204" pitchFamily="18" charset="0"/>
                                    </a:rPr>
                                    <m:t>𝑆</m:t>
                                  </m:r>
                                </m:e>
                                <m:sub>
                                  <m:r>
                                    <a:rPr kumimoji="1" lang="en-US" altLang="ja-JP" sz="1600" b="0" i="1" smtClean="0">
                                      <a:solidFill>
                                        <a:schemeClr val="tx1"/>
                                      </a:solidFill>
                                      <a:latin typeface="Cambria Math" panose="02040503050406030204" pitchFamily="18" charset="0"/>
                                    </a:rPr>
                                    <m:t>𝑛</m:t>
                                  </m:r>
                                </m:sub>
                              </m:sSub>
                              <m:d>
                                <m:dPr>
                                  <m:ctrlPr>
                                    <a:rPr kumimoji="1" lang="en-US" altLang="ja-JP" sz="1600" b="0" i="1" smtClean="0">
                                      <a:solidFill>
                                        <a:schemeClr val="tx1"/>
                                      </a:solidFill>
                                      <a:latin typeface="Cambria Math" panose="02040503050406030204" pitchFamily="18" charset="0"/>
                                    </a:rPr>
                                  </m:ctrlPr>
                                </m:dPr>
                                <m:e>
                                  <m:r>
                                    <a:rPr kumimoji="1" lang="en-US" altLang="ja-JP" sz="1600" b="0" i="1" smtClean="0">
                                      <a:solidFill>
                                        <a:schemeClr val="tx1"/>
                                      </a:solidFill>
                                      <a:latin typeface="Cambria Math" panose="02040503050406030204" pitchFamily="18" charset="0"/>
                                    </a:rPr>
                                    <m:t>𝑓</m:t>
                                  </m:r>
                                </m:e>
                              </m:d>
                            </m:den>
                          </m:f>
                          <m:sSup>
                            <m:sSupPr>
                              <m:ctrlPr>
                                <a:rPr kumimoji="1" lang="en-US" altLang="ja-JP" sz="1600" b="0" i="1" smtClean="0">
                                  <a:solidFill>
                                    <a:schemeClr val="tx1"/>
                                  </a:solidFill>
                                  <a:latin typeface="Cambria Math" panose="02040503050406030204" pitchFamily="18" charset="0"/>
                                </a:rPr>
                              </m:ctrlPr>
                            </m:sSupPr>
                            <m:e>
                              <m:r>
                                <a:rPr kumimoji="1" lang="en-US" altLang="ja-JP" sz="1600" b="0" i="1" smtClean="0">
                                  <a:solidFill>
                                    <a:schemeClr val="tx1"/>
                                  </a:solidFill>
                                  <a:latin typeface="Cambria Math" panose="02040503050406030204" pitchFamily="18" charset="0"/>
                                </a:rPr>
                                <m:t>𝑒</m:t>
                              </m:r>
                            </m:e>
                            <m:sup>
                              <m:r>
                                <a:rPr kumimoji="1" lang="en-US" altLang="ja-JP" sz="1600" b="0" i="1" smtClean="0">
                                  <a:solidFill>
                                    <a:schemeClr val="tx1"/>
                                  </a:solidFill>
                                  <a:latin typeface="Cambria Math" panose="02040503050406030204" pitchFamily="18" charset="0"/>
                                </a:rPr>
                                <m:t>2</m:t>
                              </m:r>
                              <m:r>
                                <a:rPr kumimoji="1" lang="en-US" altLang="ja-JP" sz="1600" b="0" i="1" smtClean="0">
                                  <a:solidFill>
                                    <a:schemeClr val="tx1"/>
                                  </a:solidFill>
                                  <a:latin typeface="Cambria Math" panose="02040503050406030204" pitchFamily="18" charset="0"/>
                                </a:rPr>
                                <m:t>𝜋</m:t>
                              </m:r>
                              <m:r>
                                <a:rPr kumimoji="1" lang="en-US" altLang="ja-JP" sz="1600" b="0" i="1" smtClean="0">
                                  <a:solidFill>
                                    <a:schemeClr val="tx1"/>
                                  </a:solidFill>
                                  <a:latin typeface="Cambria Math" panose="02040503050406030204" pitchFamily="18" charset="0"/>
                                </a:rPr>
                                <m:t>𝑖𝑓𝑡</m:t>
                              </m:r>
                            </m:sup>
                          </m:sSup>
                          <m:r>
                            <m:rPr>
                              <m:nor/>
                            </m:rPr>
                            <a:rPr kumimoji="1" lang="en-US" altLang="ja-JP" sz="1600" b="0" i="0" smtClean="0">
                              <a:solidFill>
                                <a:schemeClr val="tx1"/>
                              </a:solidFill>
                              <a:latin typeface="Cambria Math" panose="02040503050406030204" pitchFamily="18" charset="0"/>
                            </a:rPr>
                            <m:t>d</m:t>
                          </m:r>
                          <m:r>
                            <a:rPr kumimoji="1" lang="en-US" altLang="ja-JP" sz="1600" b="0" i="1" smtClean="0">
                              <a:solidFill>
                                <a:schemeClr val="tx1"/>
                              </a:solidFill>
                              <a:latin typeface="Cambria Math" panose="02040503050406030204" pitchFamily="18" charset="0"/>
                            </a:rPr>
                            <m:t>𝑓</m:t>
                          </m:r>
                        </m:e>
                      </m:nary>
                    </m:oMath>
                  </m:oMathPara>
                </a14:m>
                <a:endParaRPr kumimoji="1" lang="ja-JP" altLang="en-US" sz="2000">
                  <a:solidFill>
                    <a:schemeClr val="tx1"/>
                  </a:solidFill>
                </a:endParaRPr>
              </a:p>
            </p:txBody>
          </p:sp>
        </mc:Choice>
        <mc:Fallback xmlns="">
          <p:sp>
            <p:nvSpPr>
              <p:cNvPr id="16" name="テキスト ボックス 15">
                <a:extLst>
                  <a:ext uri="{FF2B5EF4-FFF2-40B4-BE49-F238E27FC236}">
                    <a16:creationId xmlns:a16="http://schemas.microsoft.com/office/drawing/2014/main" id="{552798C8-0298-F25B-6508-AEDC9815D514}"/>
                  </a:ext>
                </a:extLst>
              </p:cNvPr>
              <p:cNvSpPr txBox="1">
                <a:spLocks noRot="1" noChangeAspect="1" noMove="1" noResize="1" noEditPoints="1" noAdjustHandles="1" noChangeArrowheads="1" noChangeShapeType="1" noTextEdit="1"/>
              </p:cNvSpPr>
              <p:nvPr/>
            </p:nvSpPr>
            <p:spPr>
              <a:xfrm>
                <a:off x="6389299" y="2793596"/>
                <a:ext cx="3469218" cy="671466"/>
              </a:xfrm>
              <a:prstGeom prst="rect">
                <a:avLst/>
              </a:prstGeom>
              <a:blipFill>
                <a:blip r:embed="rId8"/>
                <a:stretch>
                  <a:fillRect t="-142593" r="-1095" b="-20185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F5E871AF-B37E-D9DC-F3CE-05BB9AE5221E}"/>
                  </a:ext>
                </a:extLst>
              </p:cNvPr>
              <p:cNvSpPr txBox="1"/>
              <p:nvPr/>
            </p:nvSpPr>
            <p:spPr>
              <a:xfrm>
                <a:off x="6695547" y="5636449"/>
                <a:ext cx="2856721" cy="818814"/>
              </a:xfrm>
              <a:prstGeom prst="rect">
                <a:avLst/>
              </a:prstGeom>
              <a:noFill/>
            </p:spPr>
            <p:txBody>
              <a:bodyPr wrap="square">
                <a:spAutoFit/>
              </a:bodyPr>
              <a:lstStyle/>
              <a:p>
                <a:pPr/>
                <a14:m>
                  <m:oMathPara xmlns:m="http://schemas.openxmlformats.org/officeDocument/2006/math">
                    <m:oMath>
                      <m:r>
                        <a:rPr lang="en-US" altLang="ja-JP" b="0" i="1" smtClean="0">
                          <a:latin typeface="Cambria Math" panose="02040503050406030204" pitchFamily="18" charset="0"/>
                        </a:rPr>
                        <m:t>𝑧</m:t>
                      </m:r>
                      <m:d>
                        <m:dPr>
                          <m:ctrlPr>
                            <a:rPr lang="en-US" altLang="ja-JP" b="0" i="1" smtClean="0">
                              <a:latin typeface="Cambria Math" panose="02040503050406030204" pitchFamily="18" charset="0"/>
                            </a:rPr>
                          </m:ctrlPr>
                        </m:dPr>
                        <m:e>
                          <m:r>
                            <a:rPr lang="en-US" altLang="ja-JP" b="0" i="1" smtClean="0">
                              <a:latin typeface="Cambria Math" panose="02040503050406030204" pitchFamily="18" charset="0"/>
                            </a:rPr>
                            <m:t>𝑡</m:t>
                          </m:r>
                        </m:e>
                      </m:d>
                      <m:r>
                        <a:rPr lang="en-US" altLang="ja-JP" b="0" i="1" smtClean="0">
                          <a:latin typeface="Cambria Math" panose="02040503050406030204" pitchFamily="18" charset="0"/>
                        </a:rPr>
                        <m:t>=</m:t>
                      </m:r>
                      <m:nary>
                        <m:naryPr>
                          <m:limLoc m:val="undOvr"/>
                          <m:subHide m:val="on"/>
                          <m:supHide m:val="on"/>
                          <m:ctrlPr>
                            <a:rPr lang="en-US" altLang="ja-JP" i="1" smtClean="0">
                              <a:latin typeface="Cambria Math" panose="02040503050406030204" pitchFamily="18" charset="0"/>
                            </a:rPr>
                          </m:ctrlPr>
                        </m:naryPr>
                        <m:sub/>
                        <m:sup/>
                        <m:e>
                          <m:sSub>
                            <m:sSubPr>
                              <m:ctrlPr>
                                <a:rPr lang="en-US" altLang="ja-JP" i="1">
                                  <a:solidFill>
                                    <a:schemeClr val="accent2"/>
                                  </a:solidFill>
                                  <a:latin typeface="Cambria Math" panose="02040503050406030204" pitchFamily="18" charset="0"/>
                                </a:rPr>
                              </m:ctrlPr>
                            </m:sSubPr>
                            <m:e>
                              <m:r>
                                <a:rPr lang="en-US" altLang="ja-JP" i="1">
                                  <a:solidFill>
                                    <a:schemeClr val="accent2"/>
                                  </a:solidFill>
                                  <a:latin typeface="Cambria Math" panose="02040503050406030204" pitchFamily="18" charset="0"/>
                                </a:rPr>
                                <m:t>𝑧</m:t>
                              </m:r>
                            </m:e>
                            <m:sub>
                              <m:r>
                                <m:rPr>
                                  <m:sty m:val="p"/>
                                </m:rPr>
                                <a:rPr lang="en-US" altLang="ja-JP">
                                  <a:solidFill>
                                    <a:schemeClr val="accent2"/>
                                  </a:solidFill>
                                  <a:latin typeface="Cambria Math" panose="02040503050406030204" pitchFamily="18" charset="0"/>
                                </a:rPr>
                                <m:t>ref</m:t>
                              </m:r>
                            </m:sub>
                          </m:sSub>
                          <m:d>
                            <m:dPr>
                              <m:ctrlPr>
                                <a:rPr lang="en-US" altLang="ja-JP" i="1">
                                  <a:solidFill>
                                    <a:schemeClr val="accent2"/>
                                  </a:solidFill>
                                  <a:latin typeface="Cambria Math" panose="02040503050406030204" pitchFamily="18" charset="0"/>
                                </a:rPr>
                              </m:ctrlPr>
                            </m:dPr>
                            <m:e>
                              <m:r>
                                <a:rPr lang="en-US" altLang="ja-JP" i="1">
                                  <a:solidFill>
                                    <a:schemeClr val="accent2"/>
                                  </a:solidFill>
                                  <a:latin typeface="Cambria Math" panose="02040503050406030204" pitchFamily="18" charset="0"/>
                                </a:rPr>
                                <m:t>𝑡</m:t>
                              </m:r>
                              <m:r>
                                <a:rPr lang="en-US" altLang="ja-JP" i="1">
                                  <a:solidFill>
                                    <a:schemeClr val="accent2"/>
                                  </a:solidFill>
                                  <a:latin typeface="Cambria Math" panose="02040503050406030204" pitchFamily="18" charset="0"/>
                                </a:rPr>
                                <m:t>+</m:t>
                              </m:r>
                              <m:r>
                                <a:rPr lang="en-US" altLang="ja-JP" i="1">
                                  <a:solidFill>
                                    <a:schemeClr val="accent2"/>
                                  </a:solidFill>
                                  <a:latin typeface="Cambria Math" panose="02040503050406030204" pitchFamily="18" charset="0"/>
                                </a:rPr>
                                <m:t>𝜏</m:t>
                              </m:r>
                            </m:e>
                          </m:d>
                          <m:r>
                            <a:rPr lang="en-US" altLang="ja-JP" i="1" smtClean="0">
                              <a:latin typeface="Cambria Math" panose="02040503050406030204" pitchFamily="18" charset="0"/>
                            </a:rPr>
                            <m:t> </m:t>
                          </m:r>
                          <m:r>
                            <a:rPr lang="en-US" altLang="ja-JP" i="1" smtClean="0">
                              <a:solidFill>
                                <a:srgbClr val="92D050"/>
                              </a:solidFill>
                              <a:latin typeface="Cambria Math" panose="02040503050406030204" pitchFamily="18" charset="0"/>
                            </a:rPr>
                            <m:t>𝑟</m:t>
                          </m:r>
                          <m:d>
                            <m:dPr>
                              <m:ctrlPr>
                                <a:rPr lang="en-US" altLang="ja-JP" i="1">
                                  <a:solidFill>
                                    <a:srgbClr val="92D050"/>
                                  </a:solidFill>
                                  <a:latin typeface="Cambria Math" panose="02040503050406030204" pitchFamily="18" charset="0"/>
                                </a:rPr>
                              </m:ctrlPr>
                            </m:dPr>
                            <m:e>
                              <m:r>
                                <a:rPr lang="en-US" altLang="ja-JP" i="1">
                                  <a:solidFill>
                                    <a:srgbClr val="92D050"/>
                                  </a:solidFill>
                                  <a:latin typeface="Cambria Math" panose="02040503050406030204" pitchFamily="18" charset="0"/>
                                </a:rPr>
                                <m:t>𝜏</m:t>
                              </m:r>
                            </m:e>
                          </m:d>
                          <m:r>
                            <m:rPr>
                              <m:sty m:val="p"/>
                            </m:rPr>
                            <a:rPr lang="en-US" altLang="ja-JP">
                              <a:latin typeface="Cambria Math" panose="02040503050406030204" pitchFamily="18" charset="0"/>
                            </a:rPr>
                            <m:t>d</m:t>
                          </m:r>
                          <m:r>
                            <a:rPr lang="en-US" altLang="ja-JP" i="1">
                              <a:latin typeface="Cambria Math" panose="02040503050406030204" pitchFamily="18" charset="0"/>
                            </a:rPr>
                            <m:t>𝜏</m:t>
                          </m:r>
                        </m:e>
                      </m:nary>
                    </m:oMath>
                  </m:oMathPara>
                </a14:m>
                <a:endParaRPr lang="ja-JP" altLang="en-US"/>
              </a:p>
            </p:txBody>
          </p:sp>
        </mc:Choice>
        <mc:Fallback xmlns="">
          <p:sp>
            <p:nvSpPr>
              <p:cNvPr id="18" name="テキスト ボックス 17">
                <a:extLst>
                  <a:ext uri="{FF2B5EF4-FFF2-40B4-BE49-F238E27FC236}">
                    <a16:creationId xmlns:a16="http://schemas.microsoft.com/office/drawing/2014/main" id="{F5E871AF-B37E-D9DC-F3CE-05BB9AE5221E}"/>
                  </a:ext>
                </a:extLst>
              </p:cNvPr>
              <p:cNvSpPr txBox="1">
                <a:spLocks noRot="1" noChangeAspect="1" noMove="1" noResize="1" noEditPoints="1" noAdjustHandles="1" noChangeArrowheads="1" noChangeShapeType="1" noTextEdit="1"/>
              </p:cNvSpPr>
              <p:nvPr/>
            </p:nvSpPr>
            <p:spPr>
              <a:xfrm>
                <a:off x="6695547" y="5636449"/>
                <a:ext cx="2856721" cy="818814"/>
              </a:xfrm>
              <a:prstGeom prst="rect">
                <a:avLst/>
              </a:prstGeom>
              <a:blipFill>
                <a:blip r:embed="rId9"/>
                <a:stretch>
                  <a:fillRect l="-6637" t="-132308" b="-189231"/>
                </a:stretch>
              </a:blipFill>
            </p:spPr>
            <p:txBody>
              <a:bodyPr/>
              <a:lstStyle/>
              <a:p>
                <a:r>
                  <a:rPr lang="ja-JP" altLang="en-US">
                    <a:noFill/>
                  </a:rPr>
                  <a:t> </a:t>
                </a:r>
              </a:p>
            </p:txBody>
          </p:sp>
        </mc:Fallback>
      </mc:AlternateContent>
      <p:sp>
        <p:nvSpPr>
          <p:cNvPr id="4" name="テキスト ボックス 3">
            <a:extLst>
              <a:ext uri="{FF2B5EF4-FFF2-40B4-BE49-F238E27FC236}">
                <a16:creationId xmlns:a16="http://schemas.microsoft.com/office/drawing/2014/main" id="{56DDC4F0-CA3B-AA2D-2833-9308B65F2DE5}"/>
              </a:ext>
            </a:extLst>
          </p:cNvPr>
          <p:cNvSpPr txBox="1"/>
          <p:nvPr/>
        </p:nvSpPr>
        <p:spPr>
          <a:xfrm>
            <a:off x="1611353" y="3528454"/>
            <a:ext cx="1299117" cy="707886"/>
          </a:xfrm>
          <a:prstGeom prst="rect">
            <a:avLst/>
          </a:prstGeom>
          <a:noFill/>
        </p:spPr>
        <p:txBody>
          <a:bodyPr wrap="square" rtlCol="0">
            <a:spAutoFit/>
          </a:bodyPr>
          <a:lstStyle/>
          <a:p>
            <a:pPr algn="l"/>
            <a:r>
              <a:rPr lang="en-US" altLang="ja-JP" sz="2000" dirty="0">
                <a:solidFill>
                  <a:schemeClr val="accent2"/>
                </a:solidFill>
              </a:rPr>
              <a:t>r</a:t>
            </a:r>
            <a:r>
              <a:rPr kumimoji="1" lang="en-US" altLang="ja-JP" sz="2000" dirty="0">
                <a:solidFill>
                  <a:schemeClr val="accent2"/>
                </a:solidFill>
              </a:rPr>
              <a:t>eference</a:t>
            </a:r>
            <a:r>
              <a:rPr kumimoji="1" lang="ja-JP" altLang="en-US" sz="2000">
                <a:solidFill>
                  <a:schemeClr val="accent2"/>
                </a:solidFill>
              </a:rPr>
              <a:t> </a:t>
            </a:r>
            <a:r>
              <a:rPr kumimoji="1" lang="en-US" altLang="ja-JP" sz="2000" dirty="0">
                <a:solidFill>
                  <a:schemeClr val="accent2"/>
                </a:solidFill>
              </a:rPr>
              <a:t>waveform</a:t>
            </a:r>
            <a:endParaRPr kumimoji="1" lang="ja-JP" altLang="en-US" sz="2000">
              <a:solidFill>
                <a:schemeClr val="accent2"/>
              </a:solidFill>
            </a:endParaRPr>
          </a:p>
        </p:txBody>
      </p:sp>
      <p:sp>
        <p:nvSpPr>
          <p:cNvPr id="6" name="角丸四角形 5">
            <a:extLst>
              <a:ext uri="{FF2B5EF4-FFF2-40B4-BE49-F238E27FC236}">
                <a16:creationId xmlns:a16="http://schemas.microsoft.com/office/drawing/2014/main" id="{568C022D-37D0-8A5A-398B-562775F3FB21}"/>
              </a:ext>
            </a:extLst>
          </p:cNvPr>
          <p:cNvSpPr/>
          <p:nvPr/>
        </p:nvSpPr>
        <p:spPr>
          <a:xfrm>
            <a:off x="1602877" y="2798877"/>
            <a:ext cx="1287956" cy="1437463"/>
          </a:xfrm>
          <a:prstGeom prst="roundRect">
            <a:avLst>
              <a:gd name="adj" fmla="val 12022"/>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598C5294-06B2-5759-84A8-C453FFEC1EB6}"/>
              </a:ext>
            </a:extLst>
          </p:cNvPr>
          <p:cNvPicPr>
            <a:picLocks noChangeAspect="1"/>
          </p:cNvPicPr>
          <p:nvPr/>
        </p:nvPicPr>
        <p:blipFill>
          <a:blip r:embed="rId7"/>
          <a:srcRect l="39885" t="20237" r="41049" b="60163"/>
          <a:stretch>
            <a:fillRect/>
          </a:stretch>
        </p:blipFill>
        <p:spPr>
          <a:xfrm>
            <a:off x="1749109" y="1810312"/>
            <a:ext cx="1023604" cy="876938"/>
          </a:xfrm>
          <a:prstGeom prst="rect">
            <a:avLst/>
          </a:prstGeom>
          <a:ln w="28575">
            <a:solidFill>
              <a:schemeClr val="accent3">
                <a:lumMod val="40000"/>
                <a:lumOff val="60000"/>
              </a:schemeClr>
            </a:solidFill>
          </a:ln>
        </p:spPr>
      </p:pic>
      <p:pic>
        <p:nvPicPr>
          <p:cNvPr id="9" name="図 8">
            <a:extLst>
              <a:ext uri="{FF2B5EF4-FFF2-40B4-BE49-F238E27FC236}">
                <a16:creationId xmlns:a16="http://schemas.microsoft.com/office/drawing/2014/main" id="{21467306-4F13-3ACC-DE91-45656EB10BB4}"/>
              </a:ext>
            </a:extLst>
          </p:cNvPr>
          <p:cNvPicPr>
            <a:picLocks noChangeAspect="1"/>
          </p:cNvPicPr>
          <p:nvPr/>
        </p:nvPicPr>
        <p:blipFill>
          <a:blip r:embed="rId7"/>
          <a:srcRect l="39885" t="20237" r="41049" b="60163"/>
          <a:stretch>
            <a:fillRect/>
          </a:stretch>
        </p:blipFill>
        <p:spPr>
          <a:xfrm>
            <a:off x="3038102" y="1810312"/>
            <a:ext cx="1023604" cy="876938"/>
          </a:xfrm>
          <a:prstGeom prst="rect">
            <a:avLst/>
          </a:prstGeom>
          <a:ln w="28575">
            <a:solidFill>
              <a:schemeClr val="accent3">
                <a:lumMod val="40000"/>
                <a:lumOff val="60000"/>
              </a:schemeClr>
            </a:solidFill>
          </a:ln>
        </p:spPr>
      </p:pic>
      <p:pic>
        <p:nvPicPr>
          <p:cNvPr id="10" name="図 9">
            <a:extLst>
              <a:ext uri="{FF2B5EF4-FFF2-40B4-BE49-F238E27FC236}">
                <a16:creationId xmlns:a16="http://schemas.microsoft.com/office/drawing/2014/main" id="{1333EC95-4B65-5FC0-113B-4EF871105943}"/>
              </a:ext>
            </a:extLst>
          </p:cNvPr>
          <p:cNvPicPr>
            <a:picLocks noChangeAspect="1"/>
          </p:cNvPicPr>
          <p:nvPr/>
        </p:nvPicPr>
        <p:blipFill>
          <a:blip r:embed="rId7"/>
          <a:srcRect l="39885" t="20237" r="41049" b="60163"/>
          <a:stretch>
            <a:fillRect/>
          </a:stretch>
        </p:blipFill>
        <p:spPr>
          <a:xfrm>
            <a:off x="430285" y="1810312"/>
            <a:ext cx="1023604" cy="876938"/>
          </a:xfrm>
          <a:prstGeom prst="rect">
            <a:avLst/>
          </a:prstGeom>
          <a:ln w="28575">
            <a:solidFill>
              <a:schemeClr val="accent3">
                <a:lumMod val="40000"/>
                <a:lumOff val="60000"/>
              </a:schemeClr>
            </a:solidFill>
          </a:ln>
        </p:spPr>
      </p:pic>
      <p:pic>
        <p:nvPicPr>
          <p:cNvPr id="14" name="図 13">
            <a:extLst>
              <a:ext uri="{FF2B5EF4-FFF2-40B4-BE49-F238E27FC236}">
                <a16:creationId xmlns:a16="http://schemas.microsoft.com/office/drawing/2014/main" id="{AD8D3B9A-52EB-2A09-A886-7D5D94ADB416}"/>
              </a:ext>
            </a:extLst>
          </p:cNvPr>
          <p:cNvPicPr>
            <a:picLocks noChangeAspect="1"/>
          </p:cNvPicPr>
          <p:nvPr/>
        </p:nvPicPr>
        <p:blipFill>
          <a:blip r:embed="rId7"/>
          <a:srcRect l="39885" t="20237" r="41049" b="60163"/>
          <a:stretch>
            <a:fillRect/>
          </a:stretch>
        </p:blipFill>
        <p:spPr>
          <a:xfrm>
            <a:off x="430285" y="3078367"/>
            <a:ext cx="1023604" cy="876938"/>
          </a:xfrm>
          <a:prstGeom prst="rect">
            <a:avLst/>
          </a:prstGeom>
          <a:ln w="28575">
            <a:solidFill>
              <a:schemeClr val="accent3">
                <a:lumMod val="40000"/>
                <a:lumOff val="60000"/>
              </a:schemeClr>
            </a:solidFill>
          </a:ln>
        </p:spPr>
      </p:pic>
      <p:pic>
        <p:nvPicPr>
          <p:cNvPr id="15" name="図 14">
            <a:extLst>
              <a:ext uri="{FF2B5EF4-FFF2-40B4-BE49-F238E27FC236}">
                <a16:creationId xmlns:a16="http://schemas.microsoft.com/office/drawing/2014/main" id="{82B7FEDC-552E-0BFD-C3B8-A8008ACB17C4}"/>
              </a:ext>
            </a:extLst>
          </p:cNvPr>
          <p:cNvPicPr>
            <a:picLocks noChangeAspect="1"/>
          </p:cNvPicPr>
          <p:nvPr/>
        </p:nvPicPr>
        <p:blipFill>
          <a:blip r:embed="rId7"/>
          <a:srcRect l="39885" t="20237" r="41049" b="60163"/>
          <a:stretch>
            <a:fillRect/>
          </a:stretch>
        </p:blipFill>
        <p:spPr>
          <a:xfrm>
            <a:off x="430285" y="4324443"/>
            <a:ext cx="1023604" cy="876938"/>
          </a:xfrm>
          <a:prstGeom prst="rect">
            <a:avLst/>
          </a:prstGeom>
          <a:ln w="28575">
            <a:solidFill>
              <a:schemeClr val="accent3">
                <a:lumMod val="40000"/>
                <a:lumOff val="60000"/>
              </a:schemeClr>
            </a:solidFill>
          </a:ln>
        </p:spPr>
      </p:pic>
      <p:pic>
        <p:nvPicPr>
          <p:cNvPr id="17" name="図 16">
            <a:extLst>
              <a:ext uri="{FF2B5EF4-FFF2-40B4-BE49-F238E27FC236}">
                <a16:creationId xmlns:a16="http://schemas.microsoft.com/office/drawing/2014/main" id="{B61DDBBA-F01B-9B13-8ED6-939063548C69}"/>
              </a:ext>
            </a:extLst>
          </p:cNvPr>
          <p:cNvPicPr>
            <a:picLocks noChangeAspect="1"/>
          </p:cNvPicPr>
          <p:nvPr/>
        </p:nvPicPr>
        <p:blipFill>
          <a:blip r:embed="rId7"/>
          <a:srcRect l="39885" t="20237" r="41049" b="60163"/>
          <a:stretch>
            <a:fillRect/>
          </a:stretch>
        </p:blipFill>
        <p:spPr>
          <a:xfrm>
            <a:off x="1749109" y="4330433"/>
            <a:ext cx="1023604" cy="876938"/>
          </a:xfrm>
          <a:prstGeom prst="rect">
            <a:avLst/>
          </a:prstGeom>
          <a:ln w="28575">
            <a:solidFill>
              <a:schemeClr val="accent3">
                <a:lumMod val="40000"/>
                <a:lumOff val="60000"/>
              </a:schemeClr>
            </a:solidFill>
          </a:ln>
        </p:spPr>
      </p:pic>
      <p:pic>
        <p:nvPicPr>
          <p:cNvPr id="19" name="図 18">
            <a:extLst>
              <a:ext uri="{FF2B5EF4-FFF2-40B4-BE49-F238E27FC236}">
                <a16:creationId xmlns:a16="http://schemas.microsoft.com/office/drawing/2014/main" id="{01E78C50-F229-3918-AF87-244370F20675}"/>
              </a:ext>
            </a:extLst>
          </p:cNvPr>
          <p:cNvPicPr>
            <a:picLocks noChangeAspect="1"/>
          </p:cNvPicPr>
          <p:nvPr/>
        </p:nvPicPr>
        <p:blipFill>
          <a:blip r:embed="rId7"/>
          <a:srcRect l="39885" t="20237" r="41049" b="60163"/>
          <a:stretch>
            <a:fillRect/>
          </a:stretch>
        </p:blipFill>
        <p:spPr>
          <a:xfrm>
            <a:off x="3038102" y="4324443"/>
            <a:ext cx="1023604" cy="876938"/>
          </a:xfrm>
          <a:prstGeom prst="rect">
            <a:avLst/>
          </a:prstGeom>
          <a:ln w="28575">
            <a:solidFill>
              <a:schemeClr val="accent3">
                <a:lumMod val="40000"/>
                <a:lumOff val="60000"/>
              </a:schemeClr>
            </a:solidFill>
          </a:ln>
        </p:spPr>
      </p:pic>
      <p:pic>
        <p:nvPicPr>
          <p:cNvPr id="20" name="図 19">
            <a:extLst>
              <a:ext uri="{FF2B5EF4-FFF2-40B4-BE49-F238E27FC236}">
                <a16:creationId xmlns:a16="http://schemas.microsoft.com/office/drawing/2014/main" id="{83745C6E-A9BD-3DC9-F24E-6492AF8B2559}"/>
              </a:ext>
            </a:extLst>
          </p:cNvPr>
          <p:cNvPicPr>
            <a:picLocks noChangeAspect="1"/>
          </p:cNvPicPr>
          <p:nvPr/>
        </p:nvPicPr>
        <p:blipFill>
          <a:blip r:embed="rId7"/>
          <a:srcRect l="39885" t="20237" r="41049" b="60163"/>
          <a:stretch>
            <a:fillRect/>
          </a:stretch>
        </p:blipFill>
        <p:spPr>
          <a:xfrm>
            <a:off x="3039815" y="3078367"/>
            <a:ext cx="1023604" cy="876938"/>
          </a:xfrm>
          <a:prstGeom prst="rect">
            <a:avLst/>
          </a:prstGeom>
          <a:ln w="28575">
            <a:solidFill>
              <a:schemeClr val="accent3">
                <a:lumMod val="40000"/>
                <a:lumOff val="60000"/>
              </a:schemeClr>
            </a:solidFill>
          </a:ln>
        </p:spPr>
      </p:pic>
      <p:sp>
        <p:nvSpPr>
          <p:cNvPr id="21" name="角丸四角形 20">
            <a:extLst>
              <a:ext uri="{FF2B5EF4-FFF2-40B4-BE49-F238E27FC236}">
                <a16:creationId xmlns:a16="http://schemas.microsoft.com/office/drawing/2014/main" id="{A1A499B2-AD4C-B85F-2637-4EE6A68F8931}"/>
              </a:ext>
            </a:extLst>
          </p:cNvPr>
          <p:cNvSpPr/>
          <p:nvPr/>
        </p:nvSpPr>
        <p:spPr>
          <a:xfrm>
            <a:off x="334964" y="1674961"/>
            <a:ext cx="3818212" cy="3999424"/>
          </a:xfrm>
          <a:prstGeom prst="roundRect">
            <a:avLst>
              <a:gd name="adj" fmla="val 4988"/>
            </a:avLst>
          </a:prstGeom>
          <a:noFill/>
          <a:ln w="38100">
            <a:solidFill>
              <a:schemeClr val="accent3">
                <a:lumMod val="40000"/>
                <a:lumOff val="6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5404FB72-577C-0941-8ABB-38027377F8EF}"/>
              </a:ext>
            </a:extLst>
          </p:cNvPr>
          <p:cNvSpPr txBox="1"/>
          <p:nvPr/>
        </p:nvSpPr>
        <p:spPr>
          <a:xfrm>
            <a:off x="1148572" y="5251974"/>
            <a:ext cx="2280560" cy="400110"/>
          </a:xfrm>
          <a:prstGeom prst="rect">
            <a:avLst/>
          </a:prstGeom>
          <a:noFill/>
        </p:spPr>
        <p:txBody>
          <a:bodyPr wrap="square" rtlCol="0">
            <a:spAutoFit/>
          </a:bodyPr>
          <a:lstStyle/>
          <a:p>
            <a:pPr algn="l"/>
            <a:r>
              <a:rPr lang="en-US" altLang="ja-JP" sz="2000" dirty="0">
                <a:solidFill>
                  <a:schemeClr val="accent6"/>
                </a:solidFill>
              </a:rPr>
              <a:t>n</a:t>
            </a:r>
            <a:r>
              <a:rPr kumimoji="1" lang="en-US" altLang="ja-JP" sz="2000" dirty="0">
                <a:solidFill>
                  <a:schemeClr val="accent6"/>
                </a:solidFill>
              </a:rPr>
              <a:t>earby</a:t>
            </a:r>
            <a:r>
              <a:rPr kumimoji="1" lang="ja-JP" altLang="en-US" sz="2000">
                <a:solidFill>
                  <a:schemeClr val="accent6"/>
                </a:solidFill>
              </a:rPr>
              <a:t> </a:t>
            </a:r>
            <a:r>
              <a:rPr kumimoji="1" lang="en-US" altLang="ja-JP" sz="2000" dirty="0">
                <a:solidFill>
                  <a:schemeClr val="accent6"/>
                </a:solidFill>
              </a:rPr>
              <a:t>waveforms</a:t>
            </a:r>
            <a:endParaRPr kumimoji="1" lang="ja-JP" altLang="en-US" sz="2000">
              <a:solidFill>
                <a:schemeClr val="accent6"/>
              </a:solidFill>
            </a:endParaRPr>
          </a:p>
        </p:txBody>
      </p:sp>
      <p:pic>
        <p:nvPicPr>
          <p:cNvPr id="23" name="図 22">
            <a:extLst>
              <a:ext uri="{FF2B5EF4-FFF2-40B4-BE49-F238E27FC236}">
                <a16:creationId xmlns:a16="http://schemas.microsoft.com/office/drawing/2014/main" id="{A7D225C8-5399-C937-C477-CEB440BE644B}"/>
              </a:ext>
            </a:extLst>
          </p:cNvPr>
          <p:cNvPicPr>
            <a:picLocks noChangeAspect="1"/>
          </p:cNvPicPr>
          <p:nvPr/>
        </p:nvPicPr>
        <p:blipFill>
          <a:blip r:embed="rId10">
            <a:extLst>
              <a:ext uri="{BEBA8EAE-BF5A-486C-A8C5-ECC9F3942E4B}">
                <a14:imgProps xmlns:a14="http://schemas.microsoft.com/office/drawing/2010/main">
                  <a14:imgLayer r:embed="rId11">
                    <a14:imgEffect>
                      <a14:saturation sat="0"/>
                    </a14:imgEffect>
                  </a14:imgLayer>
                </a14:imgProps>
              </a:ext>
            </a:extLst>
          </a:blip>
          <a:stretch>
            <a:fillRect/>
          </a:stretch>
        </p:blipFill>
        <p:spPr>
          <a:xfrm>
            <a:off x="4685859" y="2072202"/>
            <a:ext cx="1935319" cy="450530"/>
          </a:xfrm>
          <a:prstGeom prst="rect">
            <a:avLst/>
          </a:prstGeom>
        </p:spPr>
      </p:pic>
      <p:cxnSp>
        <p:nvCxnSpPr>
          <p:cNvPr id="26" name="直線矢印コネクタ 25">
            <a:extLst>
              <a:ext uri="{FF2B5EF4-FFF2-40B4-BE49-F238E27FC236}">
                <a16:creationId xmlns:a16="http://schemas.microsoft.com/office/drawing/2014/main" id="{1A37946E-4FD4-8148-8C6C-EB756751D7AD}"/>
              </a:ext>
            </a:extLst>
          </p:cNvPr>
          <p:cNvCxnSpPr>
            <a:cxnSpLocks/>
          </p:cNvCxnSpPr>
          <p:nvPr/>
        </p:nvCxnSpPr>
        <p:spPr>
          <a:xfrm>
            <a:off x="4639348" y="2594822"/>
            <a:ext cx="2028340" cy="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0" name="テキスト ボックス 29">
            <a:extLst>
              <a:ext uri="{FF2B5EF4-FFF2-40B4-BE49-F238E27FC236}">
                <a16:creationId xmlns:a16="http://schemas.microsoft.com/office/drawing/2014/main" id="{33536FA3-F1FA-BFE9-D55E-CDB1BA4741E4}"/>
              </a:ext>
            </a:extLst>
          </p:cNvPr>
          <p:cNvSpPr txBox="1"/>
          <p:nvPr/>
        </p:nvSpPr>
        <p:spPr>
          <a:xfrm>
            <a:off x="5271607" y="2631046"/>
            <a:ext cx="776277" cy="400110"/>
          </a:xfrm>
          <a:prstGeom prst="rect">
            <a:avLst/>
          </a:prstGeom>
          <a:noFill/>
        </p:spPr>
        <p:txBody>
          <a:bodyPr wrap="square" rtlCol="0">
            <a:spAutoFit/>
          </a:bodyPr>
          <a:lstStyle/>
          <a:p>
            <a:pPr algn="l"/>
            <a:r>
              <a:rPr kumimoji="1" lang="en-US" altLang="ja-JP" sz="2000" dirty="0"/>
              <a:t>Time</a:t>
            </a:r>
            <a:endParaRPr kumimoji="1" lang="ja-JP" altLang="en-US" sz="2000"/>
          </a:p>
        </p:txBody>
      </p:sp>
      <p:sp>
        <p:nvSpPr>
          <p:cNvPr id="33" name="テキスト ボックス 32">
            <a:extLst>
              <a:ext uri="{FF2B5EF4-FFF2-40B4-BE49-F238E27FC236}">
                <a16:creationId xmlns:a16="http://schemas.microsoft.com/office/drawing/2014/main" id="{51D5C521-E96E-66C0-FBB5-F5BFBB1D1DEA}"/>
              </a:ext>
            </a:extLst>
          </p:cNvPr>
          <p:cNvSpPr txBox="1"/>
          <p:nvPr/>
        </p:nvSpPr>
        <p:spPr>
          <a:xfrm>
            <a:off x="4741774" y="1302194"/>
            <a:ext cx="1723724" cy="369332"/>
          </a:xfrm>
          <a:prstGeom prst="rect">
            <a:avLst/>
          </a:prstGeom>
          <a:noFill/>
        </p:spPr>
        <p:txBody>
          <a:bodyPr wrap="square" rtlCol="0">
            <a:spAutoFit/>
          </a:bodyPr>
          <a:lstStyle/>
          <a:p>
            <a:pPr algn="l"/>
            <a:r>
              <a:rPr kumimoji="1" lang="en-US" altLang="ja-JP" dirty="0"/>
              <a:t>Detector</a:t>
            </a:r>
            <a:r>
              <a:rPr kumimoji="1" lang="ja-JP" altLang="en-US"/>
              <a:t> </a:t>
            </a:r>
            <a:r>
              <a:rPr kumimoji="1" lang="en-US" altLang="ja-JP" dirty="0"/>
              <a:t>data</a:t>
            </a:r>
            <a:endParaRPr kumimoji="1" lang="ja-JP" altLang="en-US"/>
          </a:p>
        </p:txBody>
      </p:sp>
      <mc:AlternateContent xmlns:mc="http://schemas.openxmlformats.org/markup-compatibility/2006" xmlns:a14="http://schemas.microsoft.com/office/drawing/2010/main">
        <mc:Choice Requires="a14">
          <p:sp>
            <p:nvSpPr>
              <p:cNvPr id="34" name="テキスト ボックス 33">
                <a:extLst>
                  <a:ext uri="{FF2B5EF4-FFF2-40B4-BE49-F238E27FC236}">
                    <a16:creationId xmlns:a16="http://schemas.microsoft.com/office/drawing/2014/main" id="{A9BFD8CF-5E09-B512-0253-E96284EC18C2}"/>
                  </a:ext>
                </a:extLst>
              </p:cNvPr>
              <p:cNvSpPr txBox="1"/>
              <p:nvPr/>
            </p:nvSpPr>
            <p:spPr>
              <a:xfrm>
                <a:off x="4923160" y="1579700"/>
                <a:ext cx="1350609" cy="400110"/>
              </a:xfrm>
              <a:prstGeom prst="rect">
                <a:avLst/>
              </a:prstGeom>
              <a:noFill/>
            </p:spPr>
            <p:txBody>
              <a:bodyPr wrap="square" rtlCol="0">
                <a:spAutoFit/>
              </a:bodyPr>
              <a:lstStyle/>
              <a:p>
                <a:pPr algn="l"/>
                <a14:m>
                  <m:oMathPara xmlns:m="http://schemas.openxmlformats.org/officeDocument/2006/math">
                    <m:oMath>
                      <m:r>
                        <a:rPr kumimoji="1" lang="en-US" altLang="ja-JP" sz="2000" b="0" i="1" smtClean="0">
                          <a:latin typeface="Cambria Math" panose="02040503050406030204" pitchFamily="18" charset="0"/>
                        </a:rPr>
                        <m:t>𝑑</m:t>
                      </m:r>
                      <m:d>
                        <m:dPr>
                          <m:ctrlPr>
                            <a:rPr kumimoji="1" lang="en-US" altLang="ja-JP" sz="2000" b="0" i="1" smtClean="0">
                              <a:latin typeface="Cambria Math" panose="02040503050406030204" pitchFamily="18" charset="0"/>
                            </a:rPr>
                          </m:ctrlPr>
                        </m:dPr>
                        <m:e>
                          <m:r>
                            <a:rPr kumimoji="1" lang="en-US" altLang="ja-JP" sz="2000" b="0" i="1" smtClean="0">
                              <a:latin typeface="Cambria Math" panose="02040503050406030204" pitchFamily="18" charset="0"/>
                            </a:rPr>
                            <m:t>𝑡</m:t>
                          </m:r>
                        </m:e>
                      </m:d>
                    </m:oMath>
                  </m:oMathPara>
                </a14:m>
                <a:endParaRPr kumimoji="1" lang="en-US" altLang="ja-JP" sz="2000" b="0" dirty="0"/>
              </a:p>
            </p:txBody>
          </p:sp>
        </mc:Choice>
        <mc:Fallback xmlns="">
          <p:sp>
            <p:nvSpPr>
              <p:cNvPr id="34" name="テキスト ボックス 33">
                <a:extLst>
                  <a:ext uri="{FF2B5EF4-FFF2-40B4-BE49-F238E27FC236}">
                    <a16:creationId xmlns:a16="http://schemas.microsoft.com/office/drawing/2014/main" id="{A9BFD8CF-5E09-B512-0253-E96284EC18C2}"/>
                  </a:ext>
                </a:extLst>
              </p:cNvPr>
              <p:cNvSpPr txBox="1">
                <a:spLocks noRot="1" noChangeAspect="1" noMove="1" noResize="1" noEditPoints="1" noAdjustHandles="1" noChangeArrowheads="1" noChangeShapeType="1" noTextEdit="1"/>
              </p:cNvSpPr>
              <p:nvPr/>
            </p:nvSpPr>
            <p:spPr>
              <a:xfrm>
                <a:off x="4923160" y="1579700"/>
                <a:ext cx="1350609" cy="400110"/>
              </a:xfrm>
              <a:prstGeom prst="rect">
                <a:avLst/>
              </a:prstGeom>
              <a:blipFill>
                <a:blip r:embed="rId12"/>
                <a:stretch>
                  <a:fillRect/>
                </a:stretch>
              </a:blipFill>
            </p:spPr>
            <p:txBody>
              <a:bodyPr/>
              <a:lstStyle/>
              <a:p>
                <a:r>
                  <a:rPr lang="ja-JP" altLang="en-US">
                    <a:noFill/>
                  </a:rPr>
                  <a:t> </a:t>
                </a:r>
              </a:p>
            </p:txBody>
          </p:sp>
        </mc:Fallback>
      </mc:AlternateContent>
      <p:sp>
        <p:nvSpPr>
          <p:cNvPr id="35" name="テキスト ボックス 34">
            <a:extLst>
              <a:ext uri="{FF2B5EF4-FFF2-40B4-BE49-F238E27FC236}">
                <a16:creationId xmlns:a16="http://schemas.microsoft.com/office/drawing/2014/main" id="{69C60DD6-0EB9-F1EA-C0E8-579A85E84799}"/>
              </a:ext>
            </a:extLst>
          </p:cNvPr>
          <p:cNvSpPr txBox="1"/>
          <p:nvPr/>
        </p:nvSpPr>
        <p:spPr>
          <a:xfrm>
            <a:off x="6653959" y="1302194"/>
            <a:ext cx="2535584" cy="369332"/>
          </a:xfrm>
          <a:prstGeom prst="rect">
            <a:avLst/>
          </a:prstGeom>
          <a:noFill/>
        </p:spPr>
        <p:txBody>
          <a:bodyPr wrap="square" rtlCol="0">
            <a:spAutoFit/>
          </a:bodyPr>
          <a:lstStyle/>
          <a:p>
            <a:pPr algn="l"/>
            <a:r>
              <a:rPr kumimoji="1" lang="en-US" altLang="ja-JP" dirty="0"/>
              <a:t>Reference</a:t>
            </a:r>
            <a:r>
              <a:rPr kumimoji="1" lang="ja-JP" altLang="en-US"/>
              <a:t> </a:t>
            </a:r>
            <a:r>
              <a:rPr kumimoji="1" lang="en-US" altLang="ja-JP" dirty="0"/>
              <a:t>waveform</a:t>
            </a:r>
            <a:endParaRPr kumimoji="1" lang="ja-JP" altLang="en-US"/>
          </a:p>
        </p:txBody>
      </p:sp>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903EC749-7027-7BF7-E18D-AD45E67C8F0B}"/>
                  </a:ext>
                </a:extLst>
              </p:cNvPr>
              <p:cNvSpPr txBox="1"/>
              <p:nvPr/>
            </p:nvSpPr>
            <p:spPr>
              <a:xfrm>
                <a:off x="7333291" y="1576073"/>
                <a:ext cx="1155858" cy="400110"/>
              </a:xfrm>
              <a:prstGeom prst="rect">
                <a:avLst/>
              </a:prstGeom>
              <a:noFill/>
            </p:spPr>
            <p:txBody>
              <a:bodyPr wrap="square">
                <a:spAutoFit/>
              </a:bodyPr>
              <a:lstStyle/>
              <a:p>
                <a:pPr/>
                <a14:m>
                  <m:oMathPara xmlns:m="http://schemas.openxmlformats.org/officeDocument/2006/math">
                    <m:oMath>
                      <m:sSub>
                        <m:sSubPr>
                          <m:ctrlPr>
                            <a:rPr kumimoji="1" lang="en-US" altLang="ja-JP" sz="2000" b="0" i="1" smtClean="0">
                              <a:solidFill>
                                <a:schemeClr val="tx1"/>
                              </a:solidFill>
                              <a:latin typeface="Cambria Math" panose="02040503050406030204" pitchFamily="18" charset="0"/>
                            </a:rPr>
                          </m:ctrlPr>
                        </m:sSubPr>
                        <m:e>
                          <m:r>
                            <a:rPr kumimoji="1" lang="en-US" altLang="ja-JP" sz="2000" b="0" i="1" smtClean="0">
                              <a:solidFill>
                                <a:schemeClr val="tx1"/>
                              </a:solidFill>
                              <a:latin typeface="Cambria Math" panose="02040503050406030204" pitchFamily="18" charset="0"/>
                            </a:rPr>
                            <m:t>ℎ</m:t>
                          </m:r>
                        </m:e>
                        <m:sub>
                          <m:r>
                            <m:rPr>
                              <m:sty m:val="p"/>
                            </m:rPr>
                            <a:rPr kumimoji="1" lang="en-US" altLang="ja-JP" sz="2000" b="0" i="0" smtClean="0">
                              <a:solidFill>
                                <a:schemeClr val="tx1"/>
                              </a:solidFill>
                              <a:latin typeface="Cambria Math" panose="02040503050406030204" pitchFamily="18" charset="0"/>
                            </a:rPr>
                            <m:t>ref</m:t>
                          </m:r>
                        </m:sub>
                      </m:sSub>
                      <m:r>
                        <a:rPr kumimoji="1" lang="en-US" altLang="ja-JP" sz="2000" b="0" i="1" smtClean="0">
                          <a:solidFill>
                            <a:schemeClr val="tx1"/>
                          </a:solidFill>
                          <a:latin typeface="Cambria Math" panose="02040503050406030204" pitchFamily="18" charset="0"/>
                        </a:rPr>
                        <m:t>(</m:t>
                      </m:r>
                      <m:r>
                        <a:rPr kumimoji="1" lang="en-US" altLang="ja-JP" sz="2000" b="0" i="1" smtClean="0">
                          <a:solidFill>
                            <a:schemeClr val="tx1"/>
                          </a:solidFill>
                          <a:latin typeface="Cambria Math" panose="02040503050406030204" pitchFamily="18" charset="0"/>
                        </a:rPr>
                        <m:t>𝑡</m:t>
                      </m:r>
                      <m:r>
                        <a:rPr kumimoji="1" lang="en-US" altLang="ja-JP" sz="2000" b="0" i="1" smtClean="0">
                          <a:solidFill>
                            <a:schemeClr val="tx1"/>
                          </a:solidFill>
                          <a:latin typeface="Cambria Math" panose="02040503050406030204" pitchFamily="18" charset="0"/>
                        </a:rPr>
                        <m:t>)</m:t>
                      </m:r>
                    </m:oMath>
                  </m:oMathPara>
                </a14:m>
                <a:endParaRPr lang="ja-JP" altLang="en-US" sz="1600"/>
              </a:p>
            </p:txBody>
          </p:sp>
        </mc:Choice>
        <mc:Fallback xmlns="">
          <p:sp>
            <p:nvSpPr>
              <p:cNvPr id="37" name="テキスト ボックス 36">
                <a:extLst>
                  <a:ext uri="{FF2B5EF4-FFF2-40B4-BE49-F238E27FC236}">
                    <a16:creationId xmlns:a16="http://schemas.microsoft.com/office/drawing/2014/main" id="{903EC749-7027-7BF7-E18D-AD45E67C8F0B}"/>
                  </a:ext>
                </a:extLst>
              </p:cNvPr>
              <p:cNvSpPr txBox="1">
                <a:spLocks noRot="1" noChangeAspect="1" noMove="1" noResize="1" noEditPoints="1" noAdjustHandles="1" noChangeArrowheads="1" noChangeShapeType="1" noTextEdit="1"/>
              </p:cNvSpPr>
              <p:nvPr/>
            </p:nvSpPr>
            <p:spPr>
              <a:xfrm>
                <a:off x="7333291" y="1576073"/>
                <a:ext cx="1155858" cy="400110"/>
              </a:xfrm>
              <a:prstGeom prst="rect">
                <a:avLst/>
              </a:prstGeom>
              <a:blipFill>
                <a:blip r:embed="rId13"/>
                <a:stretch>
                  <a:fillRect b="-12500"/>
                </a:stretch>
              </a:blipFill>
            </p:spPr>
            <p:txBody>
              <a:bodyPr/>
              <a:lstStyle/>
              <a:p>
                <a:r>
                  <a:rPr lang="ja-JP" altLang="en-US">
                    <a:noFill/>
                  </a:rPr>
                  <a:t> </a:t>
                </a:r>
              </a:p>
            </p:txBody>
          </p:sp>
        </mc:Fallback>
      </mc:AlternateContent>
      <p:pic>
        <p:nvPicPr>
          <p:cNvPr id="38" name="図 37">
            <a:extLst>
              <a:ext uri="{FF2B5EF4-FFF2-40B4-BE49-F238E27FC236}">
                <a16:creationId xmlns:a16="http://schemas.microsoft.com/office/drawing/2014/main" id="{814996CE-C861-72A8-E227-DF815DBBBDDC}"/>
              </a:ext>
            </a:extLst>
          </p:cNvPr>
          <p:cNvPicPr>
            <a:picLocks noChangeAspect="1"/>
          </p:cNvPicPr>
          <p:nvPr/>
        </p:nvPicPr>
        <p:blipFill>
          <a:blip r:embed="rId7"/>
          <a:srcRect l="39885" t="39284" r="43083" b="41141"/>
          <a:stretch>
            <a:fillRect/>
          </a:stretch>
        </p:blipFill>
        <p:spPr>
          <a:xfrm>
            <a:off x="7426166" y="1861217"/>
            <a:ext cx="914401" cy="875797"/>
          </a:xfrm>
          <a:prstGeom prst="rect">
            <a:avLst/>
          </a:prstGeom>
        </p:spPr>
      </p:pic>
      <p:sp>
        <p:nvSpPr>
          <p:cNvPr id="39" name="テキスト ボックス 38">
            <a:extLst>
              <a:ext uri="{FF2B5EF4-FFF2-40B4-BE49-F238E27FC236}">
                <a16:creationId xmlns:a16="http://schemas.microsoft.com/office/drawing/2014/main" id="{088EAB4A-779C-FB77-24EF-A33D14472290}"/>
              </a:ext>
            </a:extLst>
          </p:cNvPr>
          <p:cNvSpPr txBox="1"/>
          <p:nvPr/>
        </p:nvSpPr>
        <p:spPr>
          <a:xfrm>
            <a:off x="6764145" y="2072202"/>
            <a:ext cx="479503" cy="461665"/>
          </a:xfrm>
          <a:prstGeom prst="rect">
            <a:avLst/>
          </a:prstGeom>
          <a:noFill/>
        </p:spPr>
        <p:txBody>
          <a:bodyPr wrap="square" rtlCol="0">
            <a:spAutoFit/>
          </a:bodyPr>
          <a:lstStyle/>
          <a:p>
            <a:pPr algn="l"/>
            <a:r>
              <a:rPr kumimoji="1" lang="en-US" altLang="ja-JP" sz="2400" dirty="0"/>
              <a:t>×</a:t>
            </a:r>
            <a:endParaRPr kumimoji="1" lang="ja-JP" altLang="en-US" sz="2400"/>
          </a:p>
        </p:txBody>
      </p:sp>
      <p:cxnSp>
        <p:nvCxnSpPr>
          <p:cNvPr id="41" name="直線矢印コネクタ 40">
            <a:extLst>
              <a:ext uri="{FF2B5EF4-FFF2-40B4-BE49-F238E27FC236}">
                <a16:creationId xmlns:a16="http://schemas.microsoft.com/office/drawing/2014/main" id="{C3EEB380-F5DF-3009-BCC1-04993907E90A}"/>
              </a:ext>
            </a:extLst>
          </p:cNvPr>
          <p:cNvCxnSpPr>
            <a:cxnSpLocks/>
          </p:cNvCxnSpPr>
          <p:nvPr/>
        </p:nvCxnSpPr>
        <p:spPr>
          <a:xfrm>
            <a:off x="8490240" y="2297467"/>
            <a:ext cx="699303" cy="0"/>
          </a:xfrm>
          <a:prstGeom prst="straightConnector1">
            <a:avLst/>
          </a:prstGeom>
          <a:ln w="28575">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sp>
        <p:nvSpPr>
          <p:cNvPr id="45" name="テキスト ボックス 44">
            <a:extLst>
              <a:ext uri="{FF2B5EF4-FFF2-40B4-BE49-F238E27FC236}">
                <a16:creationId xmlns:a16="http://schemas.microsoft.com/office/drawing/2014/main" id="{A703A467-4E90-2C43-E2F5-EADB649F3BED}"/>
              </a:ext>
            </a:extLst>
          </p:cNvPr>
          <p:cNvSpPr txBox="1"/>
          <p:nvPr/>
        </p:nvSpPr>
        <p:spPr>
          <a:xfrm>
            <a:off x="9166517" y="1309375"/>
            <a:ext cx="2690519" cy="646331"/>
          </a:xfrm>
          <a:prstGeom prst="rect">
            <a:avLst/>
          </a:prstGeom>
          <a:noFill/>
        </p:spPr>
        <p:txBody>
          <a:bodyPr wrap="square" rtlCol="0">
            <a:spAutoFit/>
          </a:bodyPr>
          <a:lstStyle/>
          <a:p>
            <a:pPr algn="ctr"/>
            <a:r>
              <a:rPr kumimoji="1" lang="en-US" altLang="ja-JP" dirty="0">
                <a:solidFill>
                  <a:schemeClr val="accent2"/>
                </a:solidFill>
              </a:rPr>
              <a:t>Reference</a:t>
            </a:r>
            <a:r>
              <a:rPr kumimoji="1" lang="ja-JP" altLang="en-US">
                <a:solidFill>
                  <a:schemeClr val="accent2"/>
                </a:solidFill>
              </a:rPr>
              <a:t> </a:t>
            </a:r>
            <a:r>
              <a:rPr kumimoji="1" lang="en-US" altLang="ja-JP" dirty="0">
                <a:solidFill>
                  <a:schemeClr val="accent2"/>
                </a:solidFill>
              </a:rPr>
              <a:t>matched</a:t>
            </a:r>
            <a:r>
              <a:rPr lang="en-US" altLang="ja-JP" dirty="0">
                <a:solidFill>
                  <a:schemeClr val="accent2"/>
                </a:solidFill>
              </a:rPr>
              <a:t>-</a:t>
            </a:r>
            <a:r>
              <a:rPr kumimoji="1" lang="en-US" altLang="ja-JP" dirty="0">
                <a:solidFill>
                  <a:schemeClr val="accent2"/>
                </a:solidFill>
              </a:rPr>
              <a:t>filter</a:t>
            </a:r>
            <a:r>
              <a:rPr kumimoji="1" lang="ja-JP" altLang="en-US">
                <a:solidFill>
                  <a:schemeClr val="accent2"/>
                </a:solidFill>
              </a:rPr>
              <a:t> </a:t>
            </a:r>
            <a:r>
              <a:rPr kumimoji="1" lang="en-US" altLang="ja-JP" dirty="0">
                <a:solidFill>
                  <a:schemeClr val="accent2"/>
                </a:solidFill>
              </a:rPr>
              <a:t>SNR</a:t>
            </a:r>
            <a:endParaRPr kumimoji="1" lang="ja-JP" altLang="en-US">
              <a:solidFill>
                <a:schemeClr val="accent2"/>
              </a:solidFill>
            </a:endParaRPr>
          </a:p>
        </p:txBody>
      </p:sp>
      <mc:AlternateContent xmlns:mc="http://schemas.openxmlformats.org/markup-compatibility/2006" xmlns:a14="http://schemas.microsoft.com/office/drawing/2010/main">
        <mc:Choice Requires="a14">
          <p:sp>
            <p:nvSpPr>
              <p:cNvPr id="47" name="テキスト ボックス 46">
                <a:extLst>
                  <a:ext uri="{FF2B5EF4-FFF2-40B4-BE49-F238E27FC236}">
                    <a16:creationId xmlns:a16="http://schemas.microsoft.com/office/drawing/2014/main" id="{5BB6E55E-BB33-DBB7-3082-8B36502A876B}"/>
                  </a:ext>
                </a:extLst>
              </p:cNvPr>
              <p:cNvSpPr txBox="1"/>
              <p:nvPr/>
            </p:nvSpPr>
            <p:spPr>
              <a:xfrm>
                <a:off x="10810864" y="1552592"/>
                <a:ext cx="950851" cy="400110"/>
              </a:xfrm>
              <a:prstGeom prst="rect">
                <a:avLst/>
              </a:prstGeom>
              <a:noFill/>
            </p:spPr>
            <p:txBody>
              <a:bodyPr wrap="square">
                <a:spAutoFit/>
              </a:bodyPr>
              <a:lstStyle/>
              <a:p>
                <a:pPr/>
                <a14:m>
                  <m:oMathPara xmlns:m="http://schemas.openxmlformats.org/officeDocument/2006/math">
                    <m:oMath>
                      <m:sSub>
                        <m:sSubPr>
                          <m:ctrlPr>
                            <a:rPr lang="en-US" altLang="ja-JP" sz="2000" i="1">
                              <a:solidFill>
                                <a:schemeClr val="accent2"/>
                              </a:solidFill>
                              <a:latin typeface="Cambria Math" panose="02040503050406030204" pitchFamily="18" charset="0"/>
                            </a:rPr>
                          </m:ctrlPr>
                        </m:sSubPr>
                        <m:e>
                          <m:r>
                            <a:rPr lang="en-US" altLang="ja-JP" sz="2000" i="1">
                              <a:solidFill>
                                <a:schemeClr val="accent2"/>
                              </a:solidFill>
                              <a:latin typeface="Cambria Math" panose="02040503050406030204" pitchFamily="18" charset="0"/>
                            </a:rPr>
                            <m:t>𝑧</m:t>
                          </m:r>
                        </m:e>
                        <m:sub>
                          <m:r>
                            <m:rPr>
                              <m:sty m:val="p"/>
                            </m:rPr>
                            <a:rPr lang="en-US" altLang="ja-JP" sz="2000">
                              <a:solidFill>
                                <a:schemeClr val="accent2"/>
                              </a:solidFill>
                              <a:latin typeface="Cambria Math" panose="02040503050406030204" pitchFamily="18" charset="0"/>
                            </a:rPr>
                            <m:t>ref</m:t>
                          </m:r>
                        </m:sub>
                      </m:sSub>
                      <m:d>
                        <m:dPr>
                          <m:ctrlPr>
                            <a:rPr lang="en-US" altLang="ja-JP" sz="2000" i="1">
                              <a:solidFill>
                                <a:schemeClr val="accent2"/>
                              </a:solidFill>
                              <a:latin typeface="Cambria Math" panose="02040503050406030204" pitchFamily="18" charset="0"/>
                            </a:rPr>
                          </m:ctrlPr>
                        </m:dPr>
                        <m:e>
                          <m:r>
                            <a:rPr lang="en-US" altLang="ja-JP" sz="2000" i="1">
                              <a:solidFill>
                                <a:schemeClr val="accent2"/>
                              </a:solidFill>
                              <a:latin typeface="Cambria Math" panose="02040503050406030204" pitchFamily="18" charset="0"/>
                            </a:rPr>
                            <m:t>𝑡</m:t>
                          </m:r>
                        </m:e>
                      </m:d>
                      <m:r>
                        <a:rPr lang="en-US" altLang="ja-JP" sz="2000" i="1">
                          <a:latin typeface="Cambria Math" panose="02040503050406030204" pitchFamily="18" charset="0"/>
                        </a:rPr>
                        <m:t> </m:t>
                      </m:r>
                    </m:oMath>
                  </m:oMathPara>
                </a14:m>
                <a:endParaRPr lang="ja-JP" altLang="en-US"/>
              </a:p>
            </p:txBody>
          </p:sp>
        </mc:Choice>
        <mc:Fallback xmlns="">
          <p:sp>
            <p:nvSpPr>
              <p:cNvPr id="47" name="テキスト ボックス 46">
                <a:extLst>
                  <a:ext uri="{FF2B5EF4-FFF2-40B4-BE49-F238E27FC236}">
                    <a16:creationId xmlns:a16="http://schemas.microsoft.com/office/drawing/2014/main" id="{5BB6E55E-BB33-DBB7-3082-8B36502A876B}"/>
                  </a:ext>
                </a:extLst>
              </p:cNvPr>
              <p:cNvSpPr txBox="1">
                <a:spLocks noRot="1" noChangeAspect="1" noMove="1" noResize="1" noEditPoints="1" noAdjustHandles="1" noChangeArrowheads="1" noChangeShapeType="1" noTextEdit="1"/>
              </p:cNvSpPr>
              <p:nvPr/>
            </p:nvSpPr>
            <p:spPr>
              <a:xfrm>
                <a:off x="10810864" y="1552592"/>
                <a:ext cx="950851" cy="400110"/>
              </a:xfrm>
              <a:prstGeom prst="rect">
                <a:avLst/>
              </a:prstGeom>
              <a:blipFill>
                <a:blip r:embed="rId14"/>
                <a:stretch>
                  <a:fillRect r="-4000" b="-18750"/>
                </a:stretch>
              </a:blipFill>
            </p:spPr>
            <p:txBody>
              <a:bodyPr/>
              <a:lstStyle/>
              <a:p>
                <a:r>
                  <a:rPr lang="ja-JP" altLang="en-US">
                    <a:noFill/>
                  </a:rPr>
                  <a:t> </a:t>
                </a:r>
              </a:p>
            </p:txBody>
          </p:sp>
        </mc:Fallback>
      </mc:AlternateContent>
      <p:cxnSp>
        <p:nvCxnSpPr>
          <p:cNvPr id="48" name="直線矢印コネクタ 47">
            <a:extLst>
              <a:ext uri="{FF2B5EF4-FFF2-40B4-BE49-F238E27FC236}">
                <a16:creationId xmlns:a16="http://schemas.microsoft.com/office/drawing/2014/main" id="{332EC742-1279-8552-B3B0-C27F15CCDE15}"/>
              </a:ext>
            </a:extLst>
          </p:cNvPr>
          <p:cNvCxnSpPr>
            <a:cxnSpLocks/>
          </p:cNvCxnSpPr>
          <p:nvPr/>
        </p:nvCxnSpPr>
        <p:spPr>
          <a:xfrm>
            <a:off x="9593087" y="2594822"/>
            <a:ext cx="2028340" cy="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テキスト ボックス 48">
            <a:extLst>
              <a:ext uri="{FF2B5EF4-FFF2-40B4-BE49-F238E27FC236}">
                <a16:creationId xmlns:a16="http://schemas.microsoft.com/office/drawing/2014/main" id="{E4E26E7D-8082-469C-9B77-874E1AFAF359}"/>
              </a:ext>
            </a:extLst>
          </p:cNvPr>
          <p:cNvSpPr txBox="1"/>
          <p:nvPr/>
        </p:nvSpPr>
        <p:spPr>
          <a:xfrm>
            <a:off x="10225346" y="2631046"/>
            <a:ext cx="776277" cy="400110"/>
          </a:xfrm>
          <a:prstGeom prst="rect">
            <a:avLst/>
          </a:prstGeom>
          <a:noFill/>
        </p:spPr>
        <p:txBody>
          <a:bodyPr wrap="square" rtlCol="0">
            <a:spAutoFit/>
          </a:bodyPr>
          <a:lstStyle/>
          <a:p>
            <a:pPr algn="l"/>
            <a:r>
              <a:rPr kumimoji="1" lang="en-US" altLang="ja-JP" sz="2000" dirty="0"/>
              <a:t>Time</a:t>
            </a:r>
            <a:endParaRPr kumimoji="1" lang="ja-JP" altLang="en-US" sz="2000"/>
          </a:p>
        </p:txBody>
      </p:sp>
      <p:pic>
        <p:nvPicPr>
          <p:cNvPr id="50" name="図 49">
            <a:extLst>
              <a:ext uri="{FF2B5EF4-FFF2-40B4-BE49-F238E27FC236}">
                <a16:creationId xmlns:a16="http://schemas.microsoft.com/office/drawing/2014/main" id="{DF2C345C-0802-F61E-F9E5-514CE46BD571}"/>
              </a:ext>
            </a:extLst>
          </p:cNvPr>
          <p:cNvPicPr>
            <a:picLocks noChangeAspect="1"/>
          </p:cNvPicPr>
          <p:nvPr/>
        </p:nvPicPr>
        <p:blipFill>
          <a:blip r:embed="rId7"/>
          <a:srcRect l="39885" t="20237" r="41049" b="60163"/>
          <a:stretch>
            <a:fillRect/>
          </a:stretch>
        </p:blipFill>
        <p:spPr>
          <a:xfrm>
            <a:off x="5613942" y="4614709"/>
            <a:ext cx="1023604" cy="876938"/>
          </a:xfrm>
          <a:prstGeom prst="rect">
            <a:avLst/>
          </a:prstGeom>
          <a:ln w="28575">
            <a:noFill/>
          </a:ln>
        </p:spPr>
      </p:pic>
      <mc:AlternateContent xmlns:mc="http://schemas.openxmlformats.org/markup-compatibility/2006" xmlns:a14="http://schemas.microsoft.com/office/drawing/2010/main">
        <mc:Choice Requires="a14">
          <p:sp>
            <p:nvSpPr>
              <p:cNvPr id="51" name="テキスト ボックス 50">
                <a:extLst>
                  <a:ext uri="{FF2B5EF4-FFF2-40B4-BE49-F238E27FC236}">
                    <a16:creationId xmlns:a16="http://schemas.microsoft.com/office/drawing/2014/main" id="{BE2E128B-1C9B-8522-A162-7BEAFF37C53D}"/>
                  </a:ext>
                </a:extLst>
              </p:cNvPr>
              <p:cNvSpPr txBox="1"/>
              <p:nvPr/>
            </p:nvSpPr>
            <p:spPr>
              <a:xfrm>
                <a:off x="4636888" y="4217229"/>
                <a:ext cx="3359462" cy="369332"/>
              </a:xfrm>
              <a:prstGeom prst="rect">
                <a:avLst/>
              </a:prstGeom>
              <a:noFill/>
            </p:spPr>
            <p:txBody>
              <a:bodyPr wrap="square" rtlCol="0">
                <a:spAutoFit/>
              </a:bodyPr>
              <a:lstStyle/>
              <a:p>
                <a:pPr algn="l"/>
                <a:r>
                  <a:rPr kumimoji="1" lang="en-US" altLang="ja-JP" dirty="0">
                    <a:solidFill>
                      <a:srgbClr val="00B050"/>
                    </a:solidFill>
                  </a:rPr>
                  <a:t>Ratio</a:t>
                </a:r>
                <a:r>
                  <a:rPr kumimoji="1" lang="ja-JP" altLang="en-US">
                    <a:solidFill>
                      <a:srgbClr val="00B050"/>
                    </a:solidFill>
                  </a:rPr>
                  <a:t> </a:t>
                </a:r>
                <a:r>
                  <a:rPr kumimoji="1" lang="en-US" altLang="ja-JP" dirty="0">
                    <a:solidFill>
                      <a:srgbClr val="00B050"/>
                    </a:solidFill>
                  </a:rPr>
                  <a:t>waveform</a:t>
                </a:r>
                <a:r>
                  <a:rPr kumimoji="1" lang="ja-JP" altLang="en-US">
                    <a:solidFill>
                      <a:srgbClr val="00B050"/>
                    </a:solidFill>
                  </a:rPr>
                  <a:t> </a:t>
                </a:r>
                <a:r>
                  <a:rPr kumimoji="1" lang="en-US" altLang="ja-JP" dirty="0">
                    <a:solidFill>
                      <a:srgbClr val="00B050"/>
                    </a:solidFill>
                  </a:rPr>
                  <a:t>for</a:t>
                </a:r>
                <a:r>
                  <a:rPr kumimoji="1" lang="ja-JP" altLang="en-US">
                    <a:solidFill>
                      <a:srgbClr val="00B050"/>
                    </a:solidFill>
                  </a:rPr>
                  <a:t> </a:t>
                </a:r>
                <a:r>
                  <a:rPr kumimoji="1" lang="en-US" altLang="ja-JP" dirty="0">
                    <a:solidFill>
                      <a:srgbClr val="00B050"/>
                    </a:solidFill>
                  </a:rPr>
                  <a:t>waveform</a:t>
                </a:r>
                <a:r>
                  <a:rPr lang="ja-JP" altLang="en-US">
                    <a:solidFill>
                      <a:srgbClr val="00B050"/>
                    </a:solidFill>
                  </a:rPr>
                  <a:t> </a:t>
                </a:r>
                <a14:m>
                  <m:oMath xmlns:m="http://schemas.openxmlformats.org/officeDocument/2006/math">
                    <m:r>
                      <a:rPr lang="en-US" altLang="ja-JP" b="0" i="1" smtClean="0">
                        <a:solidFill>
                          <a:srgbClr val="00B050"/>
                        </a:solidFill>
                        <a:latin typeface="Cambria Math" panose="02040503050406030204" pitchFamily="18" charset="0"/>
                      </a:rPr>
                      <m:t>𝑖</m:t>
                    </m:r>
                  </m:oMath>
                </a14:m>
                <a:endParaRPr lang="en-US" altLang="ja-JP" b="0" dirty="0">
                  <a:solidFill>
                    <a:srgbClr val="00B050"/>
                  </a:solidFill>
                </a:endParaRPr>
              </a:p>
            </p:txBody>
          </p:sp>
        </mc:Choice>
        <mc:Fallback xmlns="">
          <p:sp>
            <p:nvSpPr>
              <p:cNvPr id="51" name="テキスト ボックス 50">
                <a:extLst>
                  <a:ext uri="{FF2B5EF4-FFF2-40B4-BE49-F238E27FC236}">
                    <a16:creationId xmlns:a16="http://schemas.microsoft.com/office/drawing/2014/main" id="{BE2E128B-1C9B-8522-A162-7BEAFF37C53D}"/>
                  </a:ext>
                </a:extLst>
              </p:cNvPr>
              <p:cNvSpPr txBox="1">
                <a:spLocks noRot="1" noChangeAspect="1" noMove="1" noResize="1" noEditPoints="1" noAdjustHandles="1" noChangeArrowheads="1" noChangeShapeType="1" noTextEdit="1"/>
              </p:cNvSpPr>
              <p:nvPr/>
            </p:nvSpPr>
            <p:spPr>
              <a:xfrm>
                <a:off x="4636888" y="4217229"/>
                <a:ext cx="3359462" cy="369332"/>
              </a:xfrm>
              <a:prstGeom prst="rect">
                <a:avLst/>
              </a:prstGeom>
              <a:blipFill>
                <a:blip r:embed="rId15"/>
                <a:stretch>
                  <a:fillRect l="-1887" t="-10345" b="-3103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4" name="テキスト ボックス 53">
                <a:extLst>
                  <a:ext uri="{FF2B5EF4-FFF2-40B4-BE49-F238E27FC236}">
                    <a16:creationId xmlns:a16="http://schemas.microsoft.com/office/drawing/2014/main" id="{9C00289B-8815-178F-DEE0-278D0A452D5E}"/>
                  </a:ext>
                </a:extLst>
              </p:cNvPr>
              <p:cNvSpPr txBox="1"/>
              <p:nvPr/>
            </p:nvSpPr>
            <p:spPr>
              <a:xfrm>
                <a:off x="5847030" y="4562127"/>
                <a:ext cx="567142" cy="307777"/>
              </a:xfrm>
              <a:prstGeom prst="rect">
                <a:avLst/>
              </a:prstGeom>
              <a:noFill/>
            </p:spPr>
            <p:txBody>
              <a:bodyPr wrap="none" lIns="0" tIns="0" rIns="0" bIns="0" rtlCol="0">
                <a:spAutoFit/>
              </a:bodyPr>
              <a:lstStyle/>
              <a:p>
                <a:pPr algn="l"/>
                <a14:m>
                  <m:oMathPara xmlns:m="http://schemas.openxmlformats.org/officeDocument/2006/math">
                    <m:oMath>
                      <m:sSub>
                        <m:sSubPr>
                          <m:ctrlPr>
                            <a:rPr lang="en-US" altLang="ja-JP" sz="2000" i="1">
                              <a:solidFill>
                                <a:srgbClr val="00B050"/>
                              </a:solidFill>
                              <a:latin typeface="Cambria Math" panose="02040503050406030204" pitchFamily="18" charset="0"/>
                            </a:rPr>
                          </m:ctrlPr>
                        </m:sSubPr>
                        <m:e>
                          <m:r>
                            <a:rPr lang="en-US" altLang="ja-JP" sz="2000" i="1">
                              <a:solidFill>
                                <a:srgbClr val="00B050"/>
                              </a:solidFill>
                              <a:latin typeface="Cambria Math" panose="02040503050406030204" pitchFamily="18" charset="0"/>
                            </a:rPr>
                            <m:t>𝑟</m:t>
                          </m:r>
                        </m:e>
                        <m:sub>
                          <m:r>
                            <a:rPr lang="en-US" altLang="ja-JP" sz="2000" i="1">
                              <a:solidFill>
                                <a:srgbClr val="00B050"/>
                              </a:solidFill>
                              <a:latin typeface="Cambria Math" panose="02040503050406030204" pitchFamily="18" charset="0"/>
                            </a:rPr>
                            <m:t>𝑖</m:t>
                          </m:r>
                        </m:sub>
                      </m:sSub>
                      <m:d>
                        <m:dPr>
                          <m:ctrlPr>
                            <a:rPr lang="en-US" altLang="ja-JP" sz="2000" i="1">
                              <a:solidFill>
                                <a:srgbClr val="00B050"/>
                              </a:solidFill>
                              <a:latin typeface="Cambria Math" panose="02040503050406030204" pitchFamily="18" charset="0"/>
                            </a:rPr>
                          </m:ctrlPr>
                        </m:dPr>
                        <m:e>
                          <m:r>
                            <a:rPr lang="en-US" altLang="ja-JP" sz="2000" i="1">
                              <a:solidFill>
                                <a:srgbClr val="00B050"/>
                              </a:solidFill>
                              <a:latin typeface="Cambria Math" panose="02040503050406030204" pitchFamily="18" charset="0"/>
                            </a:rPr>
                            <m:t>𝑡</m:t>
                          </m:r>
                        </m:e>
                      </m:d>
                    </m:oMath>
                  </m:oMathPara>
                </a14:m>
                <a:endParaRPr kumimoji="1" lang="en-US" altLang="ja-JP" sz="2400" b="0" dirty="0">
                  <a:solidFill>
                    <a:srgbClr val="00B050"/>
                  </a:solidFill>
                </a:endParaRPr>
              </a:p>
            </p:txBody>
          </p:sp>
        </mc:Choice>
        <mc:Fallback xmlns="">
          <p:sp>
            <p:nvSpPr>
              <p:cNvPr id="54" name="テキスト ボックス 53">
                <a:extLst>
                  <a:ext uri="{FF2B5EF4-FFF2-40B4-BE49-F238E27FC236}">
                    <a16:creationId xmlns:a16="http://schemas.microsoft.com/office/drawing/2014/main" id="{9C00289B-8815-178F-DEE0-278D0A452D5E}"/>
                  </a:ext>
                </a:extLst>
              </p:cNvPr>
              <p:cNvSpPr txBox="1">
                <a:spLocks noRot="1" noChangeAspect="1" noMove="1" noResize="1" noEditPoints="1" noAdjustHandles="1" noChangeArrowheads="1" noChangeShapeType="1" noTextEdit="1"/>
              </p:cNvSpPr>
              <p:nvPr/>
            </p:nvSpPr>
            <p:spPr>
              <a:xfrm>
                <a:off x="5847030" y="4562127"/>
                <a:ext cx="567142" cy="307777"/>
              </a:xfrm>
              <a:prstGeom prst="rect">
                <a:avLst/>
              </a:prstGeom>
              <a:blipFill>
                <a:blip r:embed="rId16"/>
                <a:stretch>
                  <a:fillRect l="-6667" b="-16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5" name="テキスト ボックス 54">
                <a:extLst>
                  <a:ext uri="{FF2B5EF4-FFF2-40B4-BE49-F238E27FC236}">
                    <a16:creationId xmlns:a16="http://schemas.microsoft.com/office/drawing/2014/main" id="{EC7EC0B0-D96E-FE8C-82A2-A5C720581E8C}"/>
                  </a:ext>
                </a:extLst>
              </p:cNvPr>
              <p:cNvSpPr txBox="1"/>
              <p:nvPr/>
            </p:nvSpPr>
            <p:spPr>
              <a:xfrm>
                <a:off x="9177488" y="4160904"/>
                <a:ext cx="2274131" cy="646331"/>
              </a:xfrm>
              <a:prstGeom prst="rect">
                <a:avLst/>
              </a:prstGeom>
              <a:noFill/>
            </p:spPr>
            <p:txBody>
              <a:bodyPr wrap="square" rtlCol="0">
                <a:spAutoFit/>
              </a:bodyPr>
              <a:lstStyle/>
              <a:p>
                <a:pPr algn="ctr"/>
                <a:r>
                  <a:rPr kumimoji="1" lang="en-US" altLang="ja-JP" dirty="0">
                    <a:solidFill>
                      <a:srgbClr val="00B050"/>
                    </a:solidFill>
                  </a:rPr>
                  <a:t>Reconstructed</a:t>
                </a:r>
                <a:r>
                  <a:rPr kumimoji="1" lang="ja-JP" altLang="en-US">
                    <a:solidFill>
                      <a:srgbClr val="00B050"/>
                    </a:solidFill>
                  </a:rPr>
                  <a:t> </a:t>
                </a:r>
                <a:r>
                  <a:rPr kumimoji="1" lang="en-US" altLang="ja-JP" dirty="0">
                    <a:solidFill>
                      <a:srgbClr val="00B050"/>
                    </a:solidFill>
                  </a:rPr>
                  <a:t>SNR</a:t>
                </a:r>
                <a:r>
                  <a:rPr kumimoji="1" lang="ja-JP" altLang="en-US">
                    <a:solidFill>
                      <a:srgbClr val="00B050"/>
                    </a:solidFill>
                  </a:rPr>
                  <a:t> </a:t>
                </a:r>
                <a:r>
                  <a:rPr kumimoji="1" lang="en-US" altLang="ja-JP" dirty="0">
                    <a:solidFill>
                      <a:srgbClr val="00B050"/>
                    </a:solidFill>
                  </a:rPr>
                  <a:t>for</a:t>
                </a:r>
                <a:r>
                  <a:rPr kumimoji="1" lang="ja-JP" altLang="en-US">
                    <a:solidFill>
                      <a:srgbClr val="00B050"/>
                    </a:solidFill>
                  </a:rPr>
                  <a:t> </a:t>
                </a:r>
                <a:r>
                  <a:rPr kumimoji="1" lang="en-US" altLang="ja-JP" dirty="0">
                    <a:solidFill>
                      <a:srgbClr val="00B050"/>
                    </a:solidFill>
                  </a:rPr>
                  <a:t>waveform</a:t>
                </a:r>
                <a:r>
                  <a:rPr kumimoji="1" lang="ja-JP" altLang="en-US">
                    <a:solidFill>
                      <a:srgbClr val="00B050"/>
                    </a:solidFill>
                  </a:rPr>
                  <a:t> </a:t>
                </a:r>
                <a14:m>
                  <m:oMath xmlns:m="http://schemas.openxmlformats.org/officeDocument/2006/math">
                    <m:r>
                      <a:rPr lang="en-US" altLang="ja-JP" b="0" i="1" smtClean="0">
                        <a:solidFill>
                          <a:srgbClr val="00B050"/>
                        </a:solidFill>
                        <a:latin typeface="Cambria Math" panose="02040503050406030204" pitchFamily="18" charset="0"/>
                      </a:rPr>
                      <m:t>𝑖</m:t>
                    </m:r>
                  </m:oMath>
                </a14:m>
                <a:endParaRPr lang="en-US" altLang="ja-JP" b="0" dirty="0">
                  <a:solidFill>
                    <a:srgbClr val="00B050"/>
                  </a:solidFill>
                </a:endParaRPr>
              </a:p>
            </p:txBody>
          </p:sp>
        </mc:Choice>
        <mc:Fallback xmlns="">
          <p:sp>
            <p:nvSpPr>
              <p:cNvPr id="55" name="テキスト ボックス 54">
                <a:extLst>
                  <a:ext uri="{FF2B5EF4-FFF2-40B4-BE49-F238E27FC236}">
                    <a16:creationId xmlns:a16="http://schemas.microsoft.com/office/drawing/2014/main" id="{EC7EC0B0-D96E-FE8C-82A2-A5C720581E8C}"/>
                  </a:ext>
                </a:extLst>
              </p:cNvPr>
              <p:cNvSpPr txBox="1">
                <a:spLocks noRot="1" noChangeAspect="1" noMove="1" noResize="1" noEditPoints="1" noAdjustHandles="1" noChangeArrowheads="1" noChangeShapeType="1" noTextEdit="1"/>
              </p:cNvSpPr>
              <p:nvPr/>
            </p:nvSpPr>
            <p:spPr>
              <a:xfrm>
                <a:off x="9177488" y="4160904"/>
                <a:ext cx="2274131" cy="646331"/>
              </a:xfrm>
              <a:prstGeom prst="rect">
                <a:avLst/>
              </a:prstGeom>
              <a:blipFill>
                <a:blip r:embed="rId17"/>
                <a:stretch>
                  <a:fillRect l="-556" t="-3846" r="-556" b="-1346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6" name="テキスト ボックス 55">
                <a:extLst>
                  <a:ext uri="{FF2B5EF4-FFF2-40B4-BE49-F238E27FC236}">
                    <a16:creationId xmlns:a16="http://schemas.microsoft.com/office/drawing/2014/main" id="{6A065E57-908B-E273-FC28-D937450F9BF1}"/>
                  </a:ext>
                </a:extLst>
              </p:cNvPr>
              <p:cNvSpPr txBox="1"/>
              <p:nvPr/>
            </p:nvSpPr>
            <p:spPr>
              <a:xfrm>
                <a:off x="9959391" y="4767323"/>
                <a:ext cx="710323" cy="369332"/>
              </a:xfrm>
              <a:prstGeom prst="rect">
                <a:avLst/>
              </a:prstGeom>
              <a:noFill/>
            </p:spPr>
            <p:txBody>
              <a:bodyPr wrap="none" lIns="0" tIns="0" rIns="0" bIns="0" rtlCol="0">
                <a:spAutoFit/>
              </a:bodyPr>
              <a:lstStyle/>
              <a:p>
                <a:pPr algn="l"/>
                <a14:m>
                  <m:oMathPara xmlns:m="http://schemas.openxmlformats.org/officeDocument/2006/math">
                    <m:oMath>
                      <m:sSub>
                        <m:sSubPr>
                          <m:ctrlPr>
                            <a:rPr kumimoji="1" lang="en-US" altLang="ja-JP" sz="2400" b="0" i="1" smtClean="0">
                              <a:solidFill>
                                <a:srgbClr val="00B050"/>
                              </a:solidFill>
                              <a:latin typeface="Cambria Math" panose="02040503050406030204" pitchFamily="18" charset="0"/>
                            </a:rPr>
                          </m:ctrlPr>
                        </m:sSubPr>
                        <m:e>
                          <m:r>
                            <a:rPr kumimoji="1" lang="en-US" altLang="ja-JP" sz="2400" b="0" i="1" smtClean="0">
                              <a:solidFill>
                                <a:srgbClr val="00B050"/>
                              </a:solidFill>
                              <a:latin typeface="Cambria Math" panose="02040503050406030204" pitchFamily="18" charset="0"/>
                            </a:rPr>
                            <m:t>𝑧</m:t>
                          </m:r>
                        </m:e>
                        <m:sub>
                          <m:r>
                            <a:rPr kumimoji="1" lang="en-US" altLang="ja-JP" sz="2400" b="0" i="1" smtClean="0">
                              <a:solidFill>
                                <a:srgbClr val="00B050"/>
                              </a:solidFill>
                              <a:latin typeface="Cambria Math" panose="02040503050406030204" pitchFamily="18" charset="0"/>
                            </a:rPr>
                            <m:t>𝑖</m:t>
                          </m:r>
                        </m:sub>
                      </m:sSub>
                      <m:d>
                        <m:dPr>
                          <m:ctrlPr>
                            <a:rPr kumimoji="1" lang="en-US" altLang="ja-JP" sz="2400" b="0" i="1" smtClean="0">
                              <a:solidFill>
                                <a:srgbClr val="00B050"/>
                              </a:solidFill>
                              <a:latin typeface="Cambria Math" panose="02040503050406030204" pitchFamily="18" charset="0"/>
                            </a:rPr>
                          </m:ctrlPr>
                        </m:dPr>
                        <m:e>
                          <m:r>
                            <a:rPr kumimoji="1" lang="en-US" altLang="ja-JP" sz="2400" b="0" i="1" smtClean="0">
                              <a:solidFill>
                                <a:srgbClr val="00B050"/>
                              </a:solidFill>
                              <a:latin typeface="Cambria Math" panose="02040503050406030204" pitchFamily="18" charset="0"/>
                            </a:rPr>
                            <m:t>𝑡</m:t>
                          </m:r>
                        </m:e>
                      </m:d>
                    </m:oMath>
                  </m:oMathPara>
                </a14:m>
                <a:endParaRPr kumimoji="1" lang="en-US" altLang="ja-JP" sz="2400" b="0" dirty="0">
                  <a:solidFill>
                    <a:srgbClr val="00B050"/>
                  </a:solidFill>
                </a:endParaRPr>
              </a:p>
            </p:txBody>
          </p:sp>
        </mc:Choice>
        <mc:Fallback xmlns="">
          <p:sp>
            <p:nvSpPr>
              <p:cNvPr id="56" name="テキスト ボックス 55">
                <a:extLst>
                  <a:ext uri="{FF2B5EF4-FFF2-40B4-BE49-F238E27FC236}">
                    <a16:creationId xmlns:a16="http://schemas.microsoft.com/office/drawing/2014/main" id="{6A065E57-908B-E273-FC28-D937450F9BF1}"/>
                  </a:ext>
                </a:extLst>
              </p:cNvPr>
              <p:cNvSpPr txBox="1">
                <a:spLocks noRot="1" noChangeAspect="1" noMove="1" noResize="1" noEditPoints="1" noAdjustHandles="1" noChangeArrowheads="1" noChangeShapeType="1" noTextEdit="1"/>
              </p:cNvSpPr>
              <p:nvPr/>
            </p:nvSpPr>
            <p:spPr>
              <a:xfrm>
                <a:off x="9959391" y="4767323"/>
                <a:ext cx="710323" cy="369332"/>
              </a:xfrm>
              <a:prstGeom prst="rect">
                <a:avLst/>
              </a:prstGeom>
              <a:blipFill>
                <a:blip r:embed="rId18"/>
                <a:stretch>
                  <a:fillRect l="-5263" b="-16667"/>
                </a:stretch>
              </a:blipFill>
            </p:spPr>
            <p:txBody>
              <a:bodyPr/>
              <a:lstStyle/>
              <a:p>
                <a:r>
                  <a:rPr lang="ja-JP" altLang="en-US">
                    <a:noFill/>
                  </a:rPr>
                  <a:t> </a:t>
                </a:r>
              </a:p>
            </p:txBody>
          </p:sp>
        </mc:Fallback>
      </mc:AlternateContent>
      <p:cxnSp>
        <p:nvCxnSpPr>
          <p:cNvPr id="57" name="直線矢印コネクタ 56">
            <a:extLst>
              <a:ext uri="{FF2B5EF4-FFF2-40B4-BE49-F238E27FC236}">
                <a16:creationId xmlns:a16="http://schemas.microsoft.com/office/drawing/2014/main" id="{C0735DBB-B153-A066-5429-F3B2BFCF641A}"/>
              </a:ext>
            </a:extLst>
          </p:cNvPr>
          <p:cNvCxnSpPr>
            <a:cxnSpLocks/>
          </p:cNvCxnSpPr>
          <p:nvPr/>
        </p:nvCxnSpPr>
        <p:spPr>
          <a:xfrm flipV="1">
            <a:off x="5512316" y="5537446"/>
            <a:ext cx="1256576" cy="12002"/>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8" name="テキスト ボックス 57">
            <a:extLst>
              <a:ext uri="{FF2B5EF4-FFF2-40B4-BE49-F238E27FC236}">
                <a16:creationId xmlns:a16="http://schemas.microsoft.com/office/drawing/2014/main" id="{7534F7BB-917D-5FA8-65FD-E1403AD637D0}"/>
              </a:ext>
            </a:extLst>
          </p:cNvPr>
          <p:cNvSpPr txBox="1"/>
          <p:nvPr/>
        </p:nvSpPr>
        <p:spPr>
          <a:xfrm>
            <a:off x="5796184" y="5591642"/>
            <a:ext cx="776277" cy="400110"/>
          </a:xfrm>
          <a:prstGeom prst="rect">
            <a:avLst/>
          </a:prstGeom>
          <a:noFill/>
        </p:spPr>
        <p:txBody>
          <a:bodyPr wrap="square" rtlCol="0">
            <a:spAutoFit/>
          </a:bodyPr>
          <a:lstStyle/>
          <a:p>
            <a:pPr algn="l"/>
            <a:r>
              <a:rPr kumimoji="1" lang="en-US" altLang="ja-JP" sz="2000" dirty="0"/>
              <a:t>Time</a:t>
            </a:r>
            <a:endParaRPr kumimoji="1" lang="ja-JP" altLang="en-US" sz="2000"/>
          </a:p>
        </p:txBody>
      </p:sp>
      <p:sp>
        <p:nvSpPr>
          <p:cNvPr id="60" name="テキスト ボックス 59">
            <a:extLst>
              <a:ext uri="{FF2B5EF4-FFF2-40B4-BE49-F238E27FC236}">
                <a16:creationId xmlns:a16="http://schemas.microsoft.com/office/drawing/2014/main" id="{AD0C40A7-D67B-66A4-88BA-1D5F486706C0}"/>
              </a:ext>
            </a:extLst>
          </p:cNvPr>
          <p:cNvSpPr txBox="1"/>
          <p:nvPr/>
        </p:nvSpPr>
        <p:spPr>
          <a:xfrm>
            <a:off x="7119296" y="4611773"/>
            <a:ext cx="919452" cy="646331"/>
          </a:xfrm>
          <a:prstGeom prst="rect">
            <a:avLst/>
          </a:prstGeom>
          <a:noFill/>
        </p:spPr>
        <p:txBody>
          <a:bodyPr wrap="square" rtlCol="0">
            <a:spAutoFit/>
          </a:bodyPr>
          <a:lstStyle/>
          <a:p>
            <a:pPr algn="ctr"/>
            <a:r>
              <a:rPr lang="en-US" altLang="ja-JP" dirty="0">
                <a:solidFill>
                  <a:srgbClr val="00B050"/>
                </a:solidFill>
              </a:rPr>
              <a:t>s</a:t>
            </a:r>
            <a:r>
              <a:rPr kumimoji="1" lang="en-US" altLang="ja-JP" dirty="0">
                <a:solidFill>
                  <a:srgbClr val="00B050"/>
                </a:solidFill>
              </a:rPr>
              <a:t>hort</a:t>
            </a:r>
            <a:r>
              <a:rPr kumimoji="1" lang="ja-JP" altLang="en-US">
                <a:solidFill>
                  <a:srgbClr val="00B050"/>
                </a:solidFill>
              </a:rPr>
              <a:t> </a:t>
            </a:r>
            <a:r>
              <a:rPr kumimoji="1" lang="en-US" altLang="ja-JP" dirty="0">
                <a:solidFill>
                  <a:srgbClr val="00B050"/>
                </a:solidFill>
              </a:rPr>
              <a:t>in</a:t>
            </a:r>
            <a:r>
              <a:rPr kumimoji="1" lang="ja-JP" altLang="en-US">
                <a:solidFill>
                  <a:srgbClr val="00B050"/>
                </a:solidFill>
              </a:rPr>
              <a:t> </a:t>
            </a:r>
            <a:r>
              <a:rPr kumimoji="1" lang="en-US" altLang="ja-JP" dirty="0">
                <a:solidFill>
                  <a:srgbClr val="00B050"/>
                </a:solidFill>
              </a:rPr>
              <a:t>time</a:t>
            </a:r>
            <a:endParaRPr kumimoji="1" lang="ja-JP" altLang="en-US">
              <a:solidFill>
                <a:srgbClr val="00B050"/>
              </a:solidFill>
            </a:endParaRPr>
          </a:p>
        </p:txBody>
      </p:sp>
      <p:sp>
        <p:nvSpPr>
          <p:cNvPr id="61" name="角丸四角形吹き出し 60">
            <a:extLst>
              <a:ext uri="{FF2B5EF4-FFF2-40B4-BE49-F238E27FC236}">
                <a16:creationId xmlns:a16="http://schemas.microsoft.com/office/drawing/2014/main" id="{599F6AF9-3944-A2E2-F3CA-D7BB893541DE}"/>
              </a:ext>
            </a:extLst>
          </p:cNvPr>
          <p:cNvSpPr/>
          <p:nvPr/>
        </p:nvSpPr>
        <p:spPr>
          <a:xfrm>
            <a:off x="7119296" y="4562984"/>
            <a:ext cx="911289" cy="756047"/>
          </a:xfrm>
          <a:prstGeom prst="wedgeRoundRectCallout">
            <a:avLst>
              <a:gd name="adj1" fmla="val -88135"/>
              <a:gd name="adj2" fmla="val 27101"/>
              <a:gd name="adj3" fmla="val 16667"/>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 name="直線矢印コネクタ 61">
            <a:extLst>
              <a:ext uri="{FF2B5EF4-FFF2-40B4-BE49-F238E27FC236}">
                <a16:creationId xmlns:a16="http://schemas.microsoft.com/office/drawing/2014/main" id="{9A60D5C8-C272-F25E-F246-96C7A1001BF7}"/>
              </a:ext>
            </a:extLst>
          </p:cNvPr>
          <p:cNvCxnSpPr>
            <a:cxnSpLocks/>
          </p:cNvCxnSpPr>
          <p:nvPr/>
        </p:nvCxnSpPr>
        <p:spPr>
          <a:xfrm>
            <a:off x="8139497" y="5388515"/>
            <a:ext cx="699303" cy="0"/>
          </a:xfrm>
          <a:prstGeom prst="straightConnector1">
            <a:avLst/>
          </a:prstGeom>
          <a:ln w="28575">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63" name="直線矢印コネクタ 62">
            <a:extLst>
              <a:ext uri="{FF2B5EF4-FFF2-40B4-BE49-F238E27FC236}">
                <a16:creationId xmlns:a16="http://schemas.microsoft.com/office/drawing/2014/main" id="{2E6A4246-1DD3-1EE1-42DC-E94E1F41F3D5}"/>
              </a:ext>
            </a:extLst>
          </p:cNvPr>
          <p:cNvCxnSpPr>
            <a:cxnSpLocks/>
          </p:cNvCxnSpPr>
          <p:nvPr/>
        </p:nvCxnSpPr>
        <p:spPr>
          <a:xfrm>
            <a:off x="8950578" y="5733272"/>
            <a:ext cx="2842691" cy="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4" name="テキスト ボックス 63">
            <a:extLst>
              <a:ext uri="{FF2B5EF4-FFF2-40B4-BE49-F238E27FC236}">
                <a16:creationId xmlns:a16="http://schemas.microsoft.com/office/drawing/2014/main" id="{252CB921-9F57-B574-C8BC-EFAC6D1CD0C1}"/>
              </a:ext>
            </a:extLst>
          </p:cNvPr>
          <p:cNvSpPr txBox="1"/>
          <p:nvPr/>
        </p:nvSpPr>
        <p:spPr>
          <a:xfrm>
            <a:off x="9904403" y="5782061"/>
            <a:ext cx="776277" cy="400110"/>
          </a:xfrm>
          <a:prstGeom prst="rect">
            <a:avLst/>
          </a:prstGeom>
          <a:noFill/>
        </p:spPr>
        <p:txBody>
          <a:bodyPr wrap="square" rtlCol="0">
            <a:spAutoFit/>
          </a:bodyPr>
          <a:lstStyle/>
          <a:p>
            <a:pPr algn="l"/>
            <a:r>
              <a:rPr kumimoji="1" lang="en-US" altLang="ja-JP" sz="2000" dirty="0"/>
              <a:t>Time</a:t>
            </a:r>
            <a:endParaRPr kumimoji="1" lang="ja-JP" altLang="en-US" sz="2000"/>
          </a:p>
        </p:txBody>
      </p:sp>
      <p:sp>
        <p:nvSpPr>
          <p:cNvPr id="67" name="角丸四角形 66">
            <a:extLst>
              <a:ext uri="{FF2B5EF4-FFF2-40B4-BE49-F238E27FC236}">
                <a16:creationId xmlns:a16="http://schemas.microsoft.com/office/drawing/2014/main" id="{38593061-F527-8D00-3086-D748B0396CF7}"/>
              </a:ext>
            </a:extLst>
          </p:cNvPr>
          <p:cNvSpPr/>
          <p:nvPr/>
        </p:nvSpPr>
        <p:spPr>
          <a:xfrm>
            <a:off x="4583593" y="1268414"/>
            <a:ext cx="7273443" cy="2255804"/>
          </a:xfrm>
          <a:prstGeom prst="roundRect">
            <a:avLst>
              <a:gd name="adj" fmla="val 7543"/>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角丸四角形 67">
            <a:extLst>
              <a:ext uri="{FF2B5EF4-FFF2-40B4-BE49-F238E27FC236}">
                <a16:creationId xmlns:a16="http://schemas.microsoft.com/office/drawing/2014/main" id="{6D18A243-5A43-1533-C965-C2E59A993276}"/>
              </a:ext>
            </a:extLst>
          </p:cNvPr>
          <p:cNvSpPr/>
          <p:nvPr/>
        </p:nvSpPr>
        <p:spPr>
          <a:xfrm>
            <a:off x="4583595" y="4061787"/>
            <a:ext cx="7273443" cy="2255805"/>
          </a:xfrm>
          <a:prstGeom prst="roundRect">
            <a:avLst>
              <a:gd name="adj" fmla="val 7543"/>
            </a:avLst>
          </a:prstGeom>
          <a:noFill/>
          <a:ln w="190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2" name="図 71">
            <a:extLst>
              <a:ext uri="{FF2B5EF4-FFF2-40B4-BE49-F238E27FC236}">
                <a16:creationId xmlns:a16="http://schemas.microsoft.com/office/drawing/2014/main" id="{91DCAFBD-4D40-2243-AC48-57C9C4D5032B}"/>
              </a:ext>
            </a:extLst>
          </p:cNvPr>
          <p:cNvPicPr>
            <a:picLocks noChangeAspect="1"/>
          </p:cNvPicPr>
          <p:nvPr/>
        </p:nvPicPr>
        <p:blipFill>
          <a:blip r:embed="rId19"/>
          <a:stretch>
            <a:fillRect/>
          </a:stretch>
        </p:blipFill>
        <p:spPr>
          <a:xfrm>
            <a:off x="4763699" y="3870730"/>
            <a:ext cx="3251200" cy="342900"/>
          </a:xfrm>
          <a:prstGeom prst="rect">
            <a:avLst/>
          </a:prstGeom>
          <a:ln w="19050">
            <a:solidFill>
              <a:schemeClr val="accent6"/>
            </a:solidFill>
          </a:ln>
        </p:spPr>
      </p:pic>
      <p:cxnSp>
        <p:nvCxnSpPr>
          <p:cNvPr id="74" name="直線矢印コネクタ 73">
            <a:extLst>
              <a:ext uri="{FF2B5EF4-FFF2-40B4-BE49-F238E27FC236}">
                <a16:creationId xmlns:a16="http://schemas.microsoft.com/office/drawing/2014/main" id="{9C0E10F7-BDAC-8940-D44C-299E103628BF}"/>
              </a:ext>
            </a:extLst>
          </p:cNvPr>
          <p:cNvCxnSpPr/>
          <p:nvPr/>
        </p:nvCxnSpPr>
        <p:spPr>
          <a:xfrm>
            <a:off x="8653346" y="3524218"/>
            <a:ext cx="0" cy="537569"/>
          </a:xfrm>
          <a:prstGeom prst="straightConnector1">
            <a:avLst/>
          </a:prstGeom>
          <a:ln w="28575">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
        <p:nvSpPr>
          <p:cNvPr id="5" name="テキスト ボックス 4">
            <a:extLst>
              <a:ext uri="{FF2B5EF4-FFF2-40B4-BE49-F238E27FC236}">
                <a16:creationId xmlns:a16="http://schemas.microsoft.com/office/drawing/2014/main" id="{26F8FB38-A62C-0AD7-B24F-D86C7CD0F75D}"/>
              </a:ext>
            </a:extLst>
          </p:cNvPr>
          <p:cNvSpPr txBox="1"/>
          <p:nvPr/>
        </p:nvSpPr>
        <p:spPr>
          <a:xfrm>
            <a:off x="852037" y="5768478"/>
            <a:ext cx="2981113" cy="646331"/>
          </a:xfrm>
          <a:custGeom>
            <a:avLst/>
            <a:gdLst>
              <a:gd name="csX0" fmla="*/ 0 w 2981113"/>
              <a:gd name="csY0" fmla="*/ 0 h 646331"/>
              <a:gd name="csX1" fmla="*/ 596223 w 2981113"/>
              <a:gd name="csY1" fmla="*/ 0 h 646331"/>
              <a:gd name="csX2" fmla="*/ 1252067 w 2981113"/>
              <a:gd name="csY2" fmla="*/ 0 h 646331"/>
              <a:gd name="csX3" fmla="*/ 1818479 w 2981113"/>
              <a:gd name="csY3" fmla="*/ 0 h 646331"/>
              <a:gd name="csX4" fmla="*/ 2444513 w 2981113"/>
              <a:gd name="csY4" fmla="*/ 0 h 646331"/>
              <a:gd name="csX5" fmla="*/ 2981113 w 2981113"/>
              <a:gd name="csY5" fmla="*/ 0 h 646331"/>
              <a:gd name="csX6" fmla="*/ 2981113 w 2981113"/>
              <a:gd name="csY6" fmla="*/ 329629 h 646331"/>
              <a:gd name="csX7" fmla="*/ 2981113 w 2981113"/>
              <a:gd name="csY7" fmla="*/ 646331 h 646331"/>
              <a:gd name="csX8" fmla="*/ 2414702 w 2981113"/>
              <a:gd name="csY8" fmla="*/ 646331 h 646331"/>
              <a:gd name="csX9" fmla="*/ 1907912 w 2981113"/>
              <a:gd name="csY9" fmla="*/ 646331 h 646331"/>
              <a:gd name="csX10" fmla="*/ 1281879 w 2981113"/>
              <a:gd name="csY10" fmla="*/ 646331 h 646331"/>
              <a:gd name="csX11" fmla="*/ 775089 w 2981113"/>
              <a:gd name="csY11" fmla="*/ 646331 h 646331"/>
              <a:gd name="csX12" fmla="*/ 0 w 2981113"/>
              <a:gd name="csY12" fmla="*/ 646331 h 646331"/>
              <a:gd name="csX13" fmla="*/ 0 w 2981113"/>
              <a:gd name="csY13" fmla="*/ 342555 h 646331"/>
              <a:gd name="csX14" fmla="*/ 0 w 2981113"/>
              <a:gd name="csY14"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981113" h="646331" extrusionOk="0">
                <a:moveTo>
                  <a:pt x="0" y="0"/>
                </a:moveTo>
                <a:cubicBezTo>
                  <a:pt x="232492" y="-3604"/>
                  <a:pt x="304715" y="17468"/>
                  <a:pt x="596223" y="0"/>
                </a:cubicBezTo>
                <a:cubicBezTo>
                  <a:pt x="887731" y="-17468"/>
                  <a:pt x="968138" y="65195"/>
                  <a:pt x="1252067" y="0"/>
                </a:cubicBezTo>
                <a:cubicBezTo>
                  <a:pt x="1535996" y="-65195"/>
                  <a:pt x="1669957" y="33841"/>
                  <a:pt x="1818479" y="0"/>
                </a:cubicBezTo>
                <a:cubicBezTo>
                  <a:pt x="1967001" y="-33841"/>
                  <a:pt x="2186954" y="74031"/>
                  <a:pt x="2444513" y="0"/>
                </a:cubicBezTo>
                <a:cubicBezTo>
                  <a:pt x="2702072" y="-74031"/>
                  <a:pt x="2754601" y="17645"/>
                  <a:pt x="2981113" y="0"/>
                </a:cubicBezTo>
                <a:cubicBezTo>
                  <a:pt x="2991041" y="77144"/>
                  <a:pt x="2964220" y="197969"/>
                  <a:pt x="2981113" y="329629"/>
                </a:cubicBezTo>
                <a:cubicBezTo>
                  <a:pt x="2998006" y="461289"/>
                  <a:pt x="2961375" y="558524"/>
                  <a:pt x="2981113" y="646331"/>
                </a:cubicBezTo>
                <a:cubicBezTo>
                  <a:pt x="2802068" y="693099"/>
                  <a:pt x="2587613" y="581316"/>
                  <a:pt x="2414702" y="646331"/>
                </a:cubicBezTo>
                <a:cubicBezTo>
                  <a:pt x="2241791" y="711346"/>
                  <a:pt x="2061933" y="634159"/>
                  <a:pt x="1907912" y="646331"/>
                </a:cubicBezTo>
                <a:cubicBezTo>
                  <a:pt x="1753891" y="658503"/>
                  <a:pt x="1434933" y="573404"/>
                  <a:pt x="1281879" y="646331"/>
                </a:cubicBezTo>
                <a:cubicBezTo>
                  <a:pt x="1128825" y="719258"/>
                  <a:pt x="918880" y="594231"/>
                  <a:pt x="775089" y="646331"/>
                </a:cubicBezTo>
                <a:cubicBezTo>
                  <a:pt x="631298" y="698431"/>
                  <a:pt x="297006" y="593836"/>
                  <a:pt x="0" y="646331"/>
                </a:cubicBezTo>
                <a:cubicBezTo>
                  <a:pt x="-26686" y="569984"/>
                  <a:pt x="25822" y="453209"/>
                  <a:pt x="0" y="342555"/>
                </a:cubicBezTo>
                <a:cubicBezTo>
                  <a:pt x="-25822" y="231901"/>
                  <a:pt x="24509" y="79017"/>
                  <a:pt x="0" y="0"/>
                </a:cubicBezTo>
                <a:close/>
              </a:path>
            </a:pathLst>
          </a:custGeom>
          <a:noFill/>
          <a:ln w="38100">
            <a:solidFill>
              <a:srgbClr val="9684B7"/>
            </a:solidFill>
            <a:extLst>
              <a:ext uri="{C807C97D-BFC1-408E-A445-0C87EB9F89A2}">
                <ask:lineSketchStyleProps xmlns:ask="http://schemas.microsoft.com/office/drawing/2018/sketchyshapes" sd="2363650095">
                  <a:prstGeom prst="rect">
                    <a:avLst/>
                  </a:prstGeom>
                  <ask:type>
                    <ask:lineSketchScribble/>
                  </ask:type>
                </ask:lineSketchStyleProps>
              </a:ext>
            </a:extLst>
          </a:ln>
          <a:effectLst>
            <a:glow rad="63500">
              <a:srgbClr val="9684B7">
                <a:alpha val="50000"/>
              </a:srgbClr>
            </a:glow>
          </a:effectLst>
        </p:spPr>
        <p:txBody>
          <a:bodyPr wrap="square" rtlCol="0">
            <a:spAutoFit/>
          </a:bodyPr>
          <a:lstStyle/>
          <a:p>
            <a:r>
              <a:rPr lang="en-US" altLang="ja-JP" dirty="0">
                <a:solidFill>
                  <a:srgbClr val="9684B7"/>
                </a:solidFill>
              </a:rPr>
              <a:t>One full matched filtering, many short reconstructions</a:t>
            </a:r>
            <a:endParaRPr lang="ja-JP" altLang="en-US">
              <a:solidFill>
                <a:srgbClr val="9684B7"/>
              </a:solidFill>
            </a:endParaRPr>
          </a:p>
        </p:txBody>
      </p:sp>
      <p:cxnSp>
        <p:nvCxnSpPr>
          <p:cNvPr id="7" name="カギ線コネクタ 6">
            <a:extLst>
              <a:ext uri="{FF2B5EF4-FFF2-40B4-BE49-F238E27FC236}">
                <a16:creationId xmlns:a16="http://schemas.microsoft.com/office/drawing/2014/main" id="{71379706-B0BC-A4BC-52A1-FD0D20B7C7DD}"/>
              </a:ext>
            </a:extLst>
          </p:cNvPr>
          <p:cNvCxnSpPr>
            <a:stCxn id="6" idx="3"/>
            <a:endCxn id="67" idx="1"/>
          </p:cNvCxnSpPr>
          <p:nvPr/>
        </p:nvCxnSpPr>
        <p:spPr>
          <a:xfrm flipV="1">
            <a:off x="2890833" y="2396316"/>
            <a:ext cx="1692760" cy="1121293"/>
          </a:xfrm>
          <a:prstGeom prst="bentConnector3">
            <a:avLst/>
          </a:prstGeom>
          <a:ln w="28575">
            <a:solidFill>
              <a:schemeClr val="accent2"/>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3" name="直線矢印コネクタ 12">
            <a:extLst>
              <a:ext uri="{FF2B5EF4-FFF2-40B4-BE49-F238E27FC236}">
                <a16:creationId xmlns:a16="http://schemas.microsoft.com/office/drawing/2014/main" id="{60CA73A5-FE18-CA7B-2F84-B453F59A8C23}"/>
              </a:ext>
            </a:extLst>
          </p:cNvPr>
          <p:cNvCxnSpPr>
            <a:cxnSpLocks/>
          </p:cNvCxnSpPr>
          <p:nvPr/>
        </p:nvCxnSpPr>
        <p:spPr>
          <a:xfrm>
            <a:off x="3429132" y="4869904"/>
            <a:ext cx="1154461" cy="0"/>
          </a:xfrm>
          <a:prstGeom prst="straightConnector1">
            <a:avLst/>
          </a:prstGeom>
          <a:ln w="28575">
            <a:solidFill>
              <a:schemeClr val="accent6"/>
            </a:solidFill>
            <a:tailEnd type="triangle"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2106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99AFB9-BB61-7B32-1B7C-A173966B5E6D}"/>
              </a:ext>
            </a:extLst>
          </p:cNvPr>
          <p:cNvSpPr>
            <a:spLocks noGrp="1"/>
          </p:cNvSpPr>
          <p:nvPr>
            <p:ph type="title"/>
          </p:nvPr>
        </p:nvSpPr>
        <p:spPr/>
        <p:txBody>
          <a:bodyPr/>
          <a:lstStyle/>
          <a:p>
            <a:r>
              <a:rPr lang="en-US" altLang="ja-JP" dirty="0"/>
              <a:t>Ratio filter on simulated data</a:t>
            </a:r>
            <a:endParaRPr kumimoji="1" lang="ja-JP" altLang="en-US"/>
          </a:p>
        </p:txBody>
      </p:sp>
      <p:pic>
        <p:nvPicPr>
          <p:cNvPr id="3" name="図 2">
            <a:extLst>
              <a:ext uri="{FF2B5EF4-FFF2-40B4-BE49-F238E27FC236}">
                <a16:creationId xmlns:a16="http://schemas.microsoft.com/office/drawing/2014/main" id="{967BAF5A-55A1-5323-79D5-D1FB5BED5C66}"/>
              </a:ext>
            </a:extLst>
          </p:cNvPr>
          <p:cNvPicPr>
            <a:picLocks noChangeAspect="1"/>
          </p:cNvPicPr>
          <p:nvPr/>
        </p:nvPicPr>
        <p:blipFill>
          <a:blip r:embed="rId2"/>
          <a:srcRect l="9197" t="18400" r="60556" b="20483"/>
          <a:stretch>
            <a:fillRect/>
          </a:stretch>
        </p:blipFill>
        <p:spPr>
          <a:xfrm>
            <a:off x="6199234" y="1444342"/>
            <a:ext cx="2507008" cy="2108547"/>
          </a:xfrm>
          <a:prstGeom prst="rect">
            <a:avLst/>
          </a:prstGeom>
        </p:spPr>
      </p:pic>
      <p:pic>
        <p:nvPicPr>
          <p:cNvPr id="4" name="図 3">
            <a:extLst>
              <a:ext uri="{FF2B5EF4-FFF2-40B4-BE49-F238E27FC236}">
                <a16:creationId xmlns:a16="http://schemas.microsoft.com/office/drawing/2014/main" id="{E8BAE3E5-1954-6F3B-327E-5A50C5DE8D7F}"/>
              </a:ext>
            </a:extLst>
          </p:cNvPr>
          <p:cNvPicPr>
            <a:picLocks noChangeAspect="1"/>
          </p:cNvPicPr>
          <p:nvPr/>
        </p:nvPicPr>
        <p:blipFill>
          <a:blip r:embed="rId2"/>
          <a:srcRect l="59041" t="20440" r="10909" b="20483"/>
          <a:stretch>
            <a:fillRect/>
          </a:stretch>
        </p:blipFill>
        <p:spPr>
          <a:xfrm>
            <a:off x="8820390" y="1457614"/>
            <a:ext cx="2523767" cy="2065242"/>
          </a:xfrm>
          <a:prstGeom prst="rect">
            <a:avLst/>
          </a:prstGeom>
        </p:spPr>
      </p:pic>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93B344A3-68E8-DA56-2A08-B760D51844B4}"/>
                  </a:ext>
                </a:extLst>
              </p:cNvPr>
              <p:cNvSpPr txBox="1"/>
              <p:nvPr/>
            </p:nvSpPr>
            <p:spPr>
              <a:xfrm>
                <a:off x="356734" y="1838164"/>
                <a:ext cx="5783856" cy="1370440"/>
              </a:xfrm>
              <a:prstGeom prst="rect">
                <a:avLst/>
              </a:prstGeom>
              <a:noFill/>
            </p:spPr>
            <p:txBody>
              <a:bodyPr wrap="square" rtlCol="0">
                <a:spAutoFit/>
              </a:bodyPr>
              <a:lstStyle/>
              <a:p>
                <a:pPr marL="457200" indent="-457200">
                  <a:spcBef>
                    <a:spcPts val="600"/>
                  </a:spcBef>
                  <a:buFont typeface="Arial" panose="020B0604020202020204" pitchFamily="34" charset="0"/>
                  <a:buChar char="•"/>
                </a:pPr>
                <a14:m>
                  <m:oMath xmlns:m="http://schemas.openxmlformats.org/officeDocument/2006/math">
                    <m:sSub>
                      <m:sSubPr>
                        <m:ctrlPr>
                          <a:rPr lang="en-US" altLang="ja-JP" sz="2400" i="1">
                            <a:solidFill>
                              <a:schemeClr val="tx1"/>
                            </a:solidFill>
                            <a:latin typeface="Cambria Math" panose="02040503050406030204" pitchFamily="18" charset="0"/>
                            <a:ea typeface="MS PGothic" panose="020B0600070205080204" pitchFamily="34" charset="-128"/>
                          </a:rPr>
                        </m:ctrlPr>
                      </m:sSubPr>
                      <m:e>
                        <m:r>
                          <a:rPr lang="en-US" altLang="ja-JP" sz="2400" i="1">
                            <a:solidFill>
                              <a:schemeClr val="tx1"/>
                            </a:solidFill>
                            <a:latin typeface="Cambria Math" panose="02040503050406030204" pitchFamily="18" charset="0"/>
                            <a:ea typeface="MS PGothic" panose="020B0600070205080204" pitchFamily="34" charset="-128"/>
                          </a:rPr>
                          <m:t>𝑚</m:t>
                        </m:r>
                      </m:e>
                      <m:sub>
                        <m:r>
                          <a:rPr lang="en-US" altLang="ja-JP" sz="2400" i="1">
                            <a:solidFill>
                              <a:schemeClr val="tx1"/>
                            </a:solidFill>
                            <a:latin typeface="Cambria Math" panose="02040503050406030204" pitchFamily="18" charset="0"/>
                            <a:ea typeface="MS PGothic" panose="020B0600070205080204" pitchFamily="34" charset="-128"/>
                          </a:rPr>
                          <m:t>1,2</m:t>
                        </m:r>
                      </m:sub>
                    </m:sSub>
                    <m:r>
                      <a:rPr lang="en-US" altLang="ja-JP" sz="2400" i="1">
                        <a:solidFill>
                          <a:schemeClr val="tx1"/>
                        </a:solidFill>
                        <a:latin typeface="Cambria Math" panose="02040503050406030204" pitchFamily="18" charset="0"/>
                        <a:ea typeface="MS PGothic" panose="020B0600070205080204" pitchFamily="34" charset="-128"/>
                      </a:rPr>
                      <m:t>∈</m:t>
                    </m:r>
                    <m:d>
                      <m:dPr>
                        <m:begChr m:val="["/>
                        <m:endChr m:val="]"/>
                        <m:ctrlPr>
                          <a:rPr lang="en-US" altLang="ja-JP" sz="2400" i="1">
                            <a:solidFill>
                              <a:schemeClr val="tx1"/>
                            </a:solidFill>
                            <a:latin typeface="Cambria Math" panose="02040503050406030204" pitchFamily="18" charset="0"/>
                            <a:ea typeface="MS PGothic" panose="020B0600070205080204" pitchFamily="34" charset="-128"/>
                          </a:rPr>
                        </m:ctrlPr>
                      </m:dPr>
                      <m:e>
                        <m:r>
                          <a:rPr lang="en-US" altLang="ja-JP" sz="2400" i="1">
                            <a:solidFill>
                              <a:schemeClr val="tx1"/>
                            </a:solidFill>
                            <a:latin typeface="Cambria Math" panose="02040503050406030204" pitchFamily="18" charset="0"/>
                            <a:ea typeface="MS PGothic" panose="020B0600070205080204" pitchFamily="34" charset="-128"/>
                          </a:rPr>
                          <m:t>1, 3</m:t>
                        </m:r>
                      </m:e>
                    </m:d>
                    <m:r>
                      <a:rPr lang="en-US" altLang="ja-JP" sz="2400" i="1">
                        <a:solidFill>
                          <a:schemeClr val="tx1"/>
                        </a:solidFill>
                        <a:latin typeface="Cambria Math" panose="02040503050406030204" pitchFamily="18" charset="0"/>
                        <a:ea typeface="MS PGothic" panose="020B0600070205080204" pitchFamily="34" charset="-128"/>
                      </a:rPr>
                      <m:t> </m:t>
                    </m:r>
                    <m:sSub>
                      <m:sSubPr>
                        <m:ctrlPr>
                          <a:rPr lang="en-US" altLang="ja-JP" sz="2400" i="1">
                            <a:solidFill>
                              <a:schemeClr val="tx1"/>
                            </a:solidFill>
                            <a:latin typeface="Cambria Math" panose="02040503050406030204" pitchFamily="18" charset="0"/>
                            <a:ea typeface="MS PGothic" panose="020B0600070205080204" pitchFamily="34" charset="-128"/>
                          </a:rPr>
                        </m:ctrlPr>
                      </m:sSubPr>
                      <m:e>
                        <m:r>
                          <a:rPr lang="en-US" altLang="ja-JP" sz="2400" i="1">
                            <a:solidFill>
                              <a:schemeClr val="tx1"/>
                            </a:solidFill>
                            <a:latin typeface="Cambria Math" panose="02040503050406030204" pitchFamily="18" charset="0"/>
                            <a:ea typeface="MS PGothic" panose="020B0600070205080204" pitchFamily="34" charset="-128"/>
                          </a:rPr>
                          <m:t>𝑀</m:t>
                        </m:r>
                      </m:e>
                      <m:sub>
                        <m:r>
                          <a:rPr lang="en-US" altLang="ja-JP" sz="2400" i="1">
                            <a:solidFill>
                              <a:schemeClr val="tx1"/>
                            </a:solidFill>
                            <a:latin typeface="Cambria Math" panose="02040503050406030204" pitchFamily="18" charset="0"/>
                            <a:ea typeface="Cambria Math" panose="02040503050406030204" pitchFamily="18" charset="0"/>
                          </a:rPr>
                          <m:t>⨀</m:t>
                        </m:r>
                      </m:sub>
                    </m:sSub>
                  </m:oMath>
                </a14:m>
                <a:endParaRPr lang="en-US" altLang="ja-JP" sz="2400" dirty="0">
                  <a:solidFill>
                    <a:schemeClr val="tx1"/>
                  </a:solidFill>
                  <a:latin typeface="MS PGothic" panose="020B0600070205080204" pitchFamily="34" charset="-128"/>
                  <a:ea typeface="MS PGothic" panose="020B0600070205080204" pitchFamily="34" charset="-128"/>
                </a:endParaRPr>
              </a:p>
              <a:p>
                <a:pPr marL="457200" indent="-457200">
                  <a:spcBef>
                    <a:spcPts val="600"/>
                  </a:spcBef>
                  <a:buFont typeface="Arial" panose="020B0604020202020204" pitchFamily="34" charset="0"/>
                  <a:buChar char="•"/>
                </a:pPr>
                <a:r>
                  <a:rPr lang="en-US" altLang="ja-JP" sz="2400" dirty="0">
                    <a:solidFill>
                      <a:schemeClr val="tx1"/>
                    </a:solidFill>
                    <a:ea typeface="MS PGothic" panose="020B0600070205080204" pitchFamily="34" charset="-128"/>
                  </a:rPr>
                  <a:t>Number of </a:t>
                </a:r>
                <a:r>
                  <a:rPr lang="en-US" altLang="ja-JP" sz="2400" dirty="0">
                    <a:ea typeface="MS PGothic" panose="020B0600070205080204" pitchFamily="34" charset="-128"/>
                  </a:rPr>
                  <a:t>template</a:t>
                </a:r>
                <a:r>
                  <a:rPr lang="en-US" altLang="ja-JP" sz="2400" dirty="0">
                    <a:solidFill>
                      <a:schemeClr val="tx1"/>
                    </a:solidFill>
                    <a:ea typeface="MS PGothic" panose="020B0600070205080204" pitchFamily="34" charset="-128"/>
                  </a:rPr>
                  <a:t>s</a:t>
                </a:r>
                <a:r>
                  <a:rPr lang="en-US" altLang="ja-JP" sz="2400" dirty="0">
                    <a:solidFill>
                      <a:schemeClr val="tx1"/>
                    </a:solidFill>
                    <a:latin typeface="MS PGothic" panose="020B0600070205080204" pitchFamily="34" charset="-128"/>
                    <a:ea typeface="MS PGothic" panose="020B0600070205080204" pitchFamily="34" charset="-128"/>
                  </a:rPr>
                  <a:t>: 51,588</a:t>
                </a:r>
              </a:p>
              <a:p>
                <a:pPr marL="457200" indent="-457200">
                  <a:spcBef>
                    <a:spcPts val="600"/>
                  </a:spcBef>
                  <a:buFont typeface="Arial" panose="020B0604020202020204" pitchFamily="34" charset="0"/>
                  <a:buChar char="•"/>
                </a:pPr>
                <a:r>
                  <a:rPr lang="en-US" altLang="ja-JP" sz="2400" dirty="0">
                    <a:ea typeface="MS PGothic" panose="020B0600070205080204" pitchFamily="34" charset="-128"/>
                  </a:rPr>
                  <a:t>Number of </a:t>
                </a:r>
                <a:r>
                  <a:rPr lang="en-US" altLang="ja-JP" sz="2400" dirty="0">
                    <a:solidFill>
                      <a:schemeClr val="accent2"/>
                    </a:solidFill>
                    <a:ea typeface="MS PGothic" panose="020B0600070205080204" pitchFamily="34" charset="-128"/>
                  </a:rPr>
                  <a:t>reference waveforms</a:t>
                </a:r>
                <a:r>
                  <a:rPr lang="en-US" altLang="ja-JP" sz="2400" dirty="0">
                    <a:latin typeface="MS PGothic" panose="020B0600070205080204" pitchFamily="34" charset="-128"/>
                    <a:ea typeface="MS PGothic" panose="020B0600070205080204" pitchFamily="34" charset="-128"/>
                  </a:rPr>
                  <a:t>: 131</a:t>
                </a:r>
              </a:p>
            </p:txBody>
          </p:sp>
        </mc:Choice>
        <mc:Fallback xmlns="">
          <p:sp>
            <p:nvSpPr>
              <p:cNvPr id="5" name="テキスト ボックス 4">
                <a:extLst>
                  <a:ext uri="{FF2B5EF4-FFF2-40B4-BE49-F238E27FC236}">
                    <a16:creationId xmlns:a16="http://schemas.microsoft.com/office/drawing/2014/main" id="{93B344A3-68E8-DA56-2A08-B760D51844B4}"/>
                  </a:ext>
                </a:extLst>
              </p:cNvPr>
              <p:cNvSpPr txBox="1">
                <a:spLocks noRot="1" noChangeAspect="1" noMove="1" noResize="1" noEditPoints="1" noAdjustHandles="1" noChangeArrowheads="1" noChangeShapeType="1" noTextEdit="1"/>
              </p:cNvSpPr>
              <p:nvPr/>
            </p:nvSpPr>
            <p:spPr>
              <a:xfrm>
                <a:off x="356734" y="1838164"/>
                <a:ext cx="5783856" cy="1370440"/>
              </a:xfrm>
              <a:prstGeom prst="rect">
                <a:avLst/>
              </a:prstGeom>
              <a:blipFill>
                <a:blip r:embed="rId3"/>
                <a:stretch>
                  <a:fillRect l="-1535" t="-1835" b="-917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53FEA767-3115-F175-1C8B-0B98C63D3F83}"/>
                  </a:ext>
                </a:extLst>
              </p:cNvPr>
              <p:cNvSpPr txBox="1"/>
              <p:nvPr/>
            </p:nvSpPr>
            <p:spPr>
              <a:xfrm>
                <a:off x="6287931" y="1985581"/>
                <a:ext cx="1150380" cy="385555"/>
              </a:xfrm>
              <a:prstGeom prst="rect">
                <a:avLst/>
              </a:prstGeom>
              <a:noFill/>
            </p:spPr>
            <p:txBody>
              <a:bodyPr wrap="none" lIns="0" tIns="0" rIns="0" bIns="0" rtlCol="0">
                <a:spAutoFit/>
              </a:bodyPr>
              <a:lstStyle/>
              <a:p>
                <a:pPr algn="l"/>
                <a14:m>
                  <m:oMathPara xmlns:m="http://schemas.openxmlformats.org/officeDocument/2006/math">
                    <m:oMath>
                      <m:sSub>
                        <m:sSubPr>
                          <m:ctrlPr>
                            <a:rPr kumimoji="1" lang="en-US" altLang="ja-JP" sz="2400" b="0" i="1" smtClean="0">
                              <a:solidFill>
                                <a:schemeClr val="accent2"/>
                              </a:solidFill>
                              <a:latin typeface="Cambria Math" panose="02040503050406030204" pitchFamily="18" charset="0"/>
                              <a:ea typeface="MS PMincho" panose="02020600040205080304" pitchFamily="18" charset="-128"/>
                            </a:rPr>
                          </m:ctrlPr>
                        </m:sSubPr>
                        <m:e>
                          <m:r>
                            <a:rPr kumimoji="1" lang="en-US" altLang="ja-JP" sz="2400" b="0" i="1" smtClean="0">
                              <a:solidFill>
                                <a:schemeClr val="accent2"/>
                              </a:solidFill>
                              <a:latin typeface="Cambria Math" panose="02040503050406030204" pitchFamily="18" charset="0"/>
                              <a:ea typeface="MS PMincho" panose="02020600040205080304" pitchFamily="18" charset="-128"/>
                            </a:rPr>
                            <m:t>ℎ</m:t>
                          </m:r>
                        </m:e>
                        <m:sub>
                          <m:r>
                            <m:rPr>
                              <m:sty m:val="p"/>
                            </m:rPr>
                            <a:rPr kumimoji="1" lang="en-US" altLang="ja-JP" sz="2400" b="0" i="0" smtClean="0">
                              <a:solidFill>
                                <a:schemeClr val="accent2"/>
                              </a:solidFill>
                              <a:latin typeface="Cambria Math" panose="02040503050406030204" pitchFamily="18" charset="0"/>
                              <a:ea typeface="MS PMincho" panose="02020600040205080304" pitchFamily="18" charset="-128"/>
                            </a:rPr>
                            <m:t>ref</m:t>
                          </m:r>
                          <m:r>
                            <a:rPr kumimoji="1" lang="en-US" altLang="ja-JP" sz="2400" b="0" i="1" smtClean="0">
                              <a:solidFill>
                                <a:schemeClr val="accent2"/>
                              </a:solidFill>
                              <a:latin typeface="Cambria Math" panose="02040503050406030204" pitchFamily="18" charset="0"/>
                              <a:ea typeface="MS PMincho" panose="02020600040205080304" pitchFamily="18" charset="-128"/>
                            </a:rPr>
                            <m:t>,1</m:t>
                          </m:r>
                        </m:sub>
                      </m:sSub>
                      <m:r>
                        <a:rPr kumimoji="1" lang="en-US" altLang="ja-JP" sz="2400" b="0" i="1" smtClean="0">
                          <a:solidFill>
                            <a:schemeClr val="accent2"/>
                          </a:solidFill>
                          <a:latin typeface="Cambria Math" panose="02040503050406030204" pitchFamily="18" charset="0"/>
                          <a:ea typeface="MS PMincho" panose="02020600040205080304" pitchFamily="18" charset="-128"/>
                        </a:rPr>
                        <m:t>(</m:t>
                      </m:r>
                      <m:r>
                        <a:rPr kumimoji="1" lang="en-US" altLang="ja-JP" sz="2400" b="0" i="1" smtClean="0">
                          <a:solidFill>
                            <a:schemeClr val="accent2"/>
                          </a:solidFill>
                          <a:latin typeface="Cambria Math" panose="02040503050406030204" pitchFamily="18" charset="0"/>
                          <a:ea typeface="MS PMincho" panose="02020600040205080304" pitchFamily="18" charset="-128"/>
                        </a:rPr>
                        <m:t>𝑡</m:t>
                      </m:r>
                      <m:r>
                        <a:rPr kumimoji="1" lang="en-US" altLang="ja-JP" sz="2400" b="0" i="1" smtClean="0">
                          <a:solidFill>
                            <a:schemeClr val="accent2"/>
                          </a:solidFill>
                          <a:latin typeface="Cambria Math" panose="02040503050406030204" pitchFamily="18" charset="0"/>
                          <a:ea typeface="MS PMincho" panose="02020600040205080304" pitchFamily="18" charset="-128"/>
                        </a:rPr>
                        <m:t>)</m:t>
                      </m:r>
                    </m:oMath>
                  </m:oMathPara>
                </a14:m>
                <a:endParaRPr kumimoji="1" lang="ja-JP" altLang="en-US" sz="2800">
                  <a:solidFill>
                    <a:schemeClr val="accent2"/>
                  </a:solidFill>
                  <a:latin typeface="MS PMincho" panose="02020600040205080304" pitchFamily="18" charset="-128"/>
                  <a:ea typeface="MS PMincho" panose="02020600040205080304" pitchFamily="18" charset="-128"/>
                </a:endParaRPr>
              </a:p>
            </p:txBody>
          </p:sp>
        </mc:Choice>
        <mc:Fallback xmlns="">
          <p:sp>
            <p:nvSpPr>
              <p:cNvPr id="6" name="テキスト ボックス 5">
                <a:extLst>
                  <a:ext uri="{FF2B5EF4-FFF2-40B4-BE49-F238E27FC236}">
                    <a16:creationId xmlns:a16="http://schemas.microsoft.com/office/drawing/2014/main" id="{53FEA767-3115-F175-1C8B-0B98C63D3F83}"/>
                  </a:ext>
                </a:extLst>
              </p:cNvPr>
              <p:cNvSpPr txBox="1">
                <a:spLocks noRot="1" noChangeAspect="1" noMove="1" noResize="1" noEditPoints="1" noAdjustHandles="1" noChangeArrowheads="1" noChangeShapeType="1" noTextEdit="1"/>
              </p:cNvSpPr>
              <p:nvPr/>
            </p:nvSpPr>
            <p:spPr>
              <a:xfrm>
                <a:off x="6287931" y="1985581"/>
                <a:ext cx="1150380" cy="385555"/>
              </a:xfrm>
              <a:prstGeom prst="rect">
                <a:avLst/>
              </a:prstGeom>
              <a:blipFill>
                <a:blip r:embed="rId4"/>
                <a:stretch>
                  <a:fillRect l="-4348" r="-7609" b="-290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E5EAC2AF-90B2-34A0-2FFF-E36F7EEA6E4A}"/>
                  </a:ext>
                </a:extLst>
              </p:cNvPr>
              <p:cNvSpPr txBox="1"/>
              <p:nvPr/>
            </p:nvSpPr>
            <p:spPr>
              <a:xfrm>
                <a:off x="8921844" y="1985580"/>
                <a:ext cx="1150380" cy="385555"/>
              </a:xfrm>
              <a:prstGeom prst="rect">
                <a:avLst/>
              </a:prstGeom>
              <a:noFill/>
            </p:spPr>
            <p:txBody>
              <a:bodyPr wrap="none" lIns="0" tIns="0" rIns="0" bIns="0" rtlCol="0">
                <a:spAutoFit/>
              </a:bodyPr>
              <a:lstStyle/>
              <a:p>
                <a:pPr algn="l"/>
                <a14:m>
                  <m:oMathPara xmlns:m="http://schemas.openxmlformats.org/officeDocument/2006/math">
                    <m:oMath>
                      <m:sSub>
                        <m:sSubPr>
                          <m:ctrlPr>
                            <a:rPr kumimoji="1" lang="en-US" altLang="ja-JP" sz="2400" b="0" i="1" smtClean="0">
                              <a:solidFill>
                                <a:schemeClr val="accent2"/>
                              </a:solidFill>
                              <a:latin typeface="Cambria Math" panose="02040503050406030204" pitchFamily="18" charset="0"/>
                              <a:ea typeface="MS PMincho" panose="02020600040205080304" pitchFamily="18" charset="-128"/>
                            </a:rPr>
                          </m:ctrlPr>
                        </m:sSubPr>
                        <m:e>
                          <m:r>
                            <a:rPr kumimoji="1" lang="en-US" altLang="ja-JP" sz="2400" b="0" i="1" smtClean="0">
                              <a:solidFill>
                                <a:schemeClr val="accent2"/>
                              </a:solidFill>
                              <a:latin typeface="Cambria Math" panose="02040503050406030204" pitchFamily="18" charset="0"/>
                              <a:ea typeface="MS PMincho" panose="02020600040205080304" pitchFamily="18" charset="-128"/>
                            </a:rPr>
                            <m:t>ℎ</m:t>
                          </m:r>
                        </m:e>
                        <m:sub>
                          <m:r>
                            <m:rPr>
                              <m:sty m:val="p"/>
                            </m:rPr>
                            <a:rPr kumimoji="1" lang="en-US" altLang="ja-JP" sz="2400" b="0" i="0" smtClean="0">
                              <a:solidFill>
                                <a:schemeClr val="accent2"/>
                              </a:solidFill>
                              <a:latin typeface="Cambria Math" panose="02040503050406030204" pitchFamily="18" charset="0"/>
                              <a:ea typeface="MS PMincho" panose="02020600040205080304" pitchFamily="18" charset="-128"/>
                            </a:rPr>
                            <m:t>ref</m:t>
                          </m:r>
                          <m:r>
                            <a:rPr kumimoji="1" lang="en-US" altLang="ja-JP" sz="2400" b="0" i="1" smtClean="0">
                              <a:solidFill>
                                <a:schemeClr val="accent2"/>
                              </a:solidFill>
                              <a:latin typeface="Cambria Math" panose="02040503050406030204" pitchFamily="18" charset="0"/>
                              <a:ea typeface="MS PMincho" panose="02020600040205080304" pitchFamily="18" charset="-128"/>
                            </a:rPr>
                            <m:t>,2</m:t>
                          </m:r>
                        </m:sub>
                      </m:sSub>
                      <m:r>
                        <a:rPr kumimoji="1" lang="en-US" altLang="ja-JP" sz="2400" b="0" i="1" smtClean="0">
                          <a:solidFill>
                            <a:schemeClr val="accent2"/>
                          </a:solidFill>
                          <a:latin typeface="Cambria Math" panose="02040503050406030204" pitchFamily="18" charset="0"/>
                          <a:ea typeface="MS PMincho" panose="02020600040205080304" pitchFamily="18" charset="-128"/>
                        </a:rPr>
                        <m:t>(</m:t>
                      </m:r>
                      <m:r>
                        <a:rPr kumimoji="1" lang="en-US" altLang="ja-JP" sz="2400" b="0" i="1" smtClean="0">
                          <a:solidFill>
                            <a:schemeClr val="accent2"/>
                          </a:solidFill>
                          <a:latin typeface="Cambria Math" panose="02040503050406030204" pitchFamily="18" charset="0"/>
                          <a:ea typeface="MS PMincho" panose="02020600040205080304" pitchFamily="18" charset="-128"/>
                        </a:rPr>
                        <m:t>𝑡</m:t>
                      </m:r>
                      <m:r>
                        <a:rPr kumimoji="1" lang="en-US" altLang="ja-JP" sz="2400" b="0" i="1" smtClean="0">
                          <a:solidFill>
                            <a:schemeClr val="accent2"/>
                          </a:solidFill>
                          <a:latin typeface="Cambria Math" panose="02040503050406030204" pitchFamily="18" charset="0"/>
                          <a:ea typeface="MS PMincho" panose="02020600040205080304" pitchFamily="18" charset="-128"/>
                        </a:rPr>
                        <m:t>)</m:t>
                      </m:r>
                    </m:oMath>
                  </m:oMathPara>
                </a14:m>
                <a:endParaRPr kumimoji="1" lang="ja-JP" altLang="en-US" sz="2400">
                  <a:solidFill>
                    <a:schemeClr val="accent2"/>
                  </a:solidFill>
                  <a:latin typeface="MS PMincho" panose="02020600040205080304" pitchFamily="18" charset="-128"/>
                  <a:ea typeface="MS PMincho" panose="02020600040205080304" pitchFamily="18" charset="-128"/>
                </a:endParaRPr>
              </a:p>
            </p:txBody>
          </p:sp>
        </mc:Choice>
        <mc:Fallback xmlns="">
          <p:sp>
            <p:nvSpPr>
              <p:cNvPr id="7" name="テキスト ボックス 6">
                <a:extLst>
                  <a:ext uri="{FF2B5EF4-FFF2-40B4-BE49-F238E27FC236}">
                    <a16:creationId xmlns:a16="http://schemas.microsoft.com/office/drawing/2014/main" id="{E5EAC2AF-90B2-34A0-2FFF-E36F7EEA6E4A}"/>
                  </a:ext>
                </a:extLst>
              </p:cNvPr>
              <p:cNvSpPr txBox="1">
                <a:spLocks noRot="1" noChangeAspect="1" noMove="1" noResize="1" noEditPoints="1" noAdjustHandles="1" noChangeArrowheads="1" noChangeShapeType="1" noTextEdit="1"/>
              </p:cNvSpPr>
              <p:nvPr/>
            </p:nvSpPr>
            <p:spPr>
              <a:xfrm>
                <a:off x="8921844" y="1985580"/>
                <a:ext cx="1150380" cy="385555"/>
              </a:xfrm>
              <a:prstGeom prst="rect">
                <a:avLst/>
              </a:prstGeom>
              <a:blipFill>
                <a:blip r:embed="rId5"/>
                <a:stretch>
                  <a:fillRect l="-5495" r="-8791" b="-29032"/>
                </a:stretch>
              </a:blipFill>
            </p:spPr>
            <p:txBody>
              <a:bodyPr/>
              <a:lstStyle/>
              <a:p>
                <a:r>
                  <a:rPr lang="ja-JP" altLang="en-US">
                    <a:noFill/>
                  </a:rPr>
                  <a:t> </a:t>
                </a:r>
              </a:p>
            </p:txBody>
          </p:sp>
        </mc:Fallback>
      </mc:AlternateContent>
      <p:sp>
        <p:nvSpPr>
          <p:cNvPr id="8" name="角丸四角形 7">
            <a:extLst>
              <a:ext uri="{FF2B5EF4-FFF2-40B4-BE49-F238E27FC236}">
                <a16:creationId xmlns:a16="http://schemas.microsoft.com/office/drawing/2014/main" id="{B3FD971F-310D-4B43-E95E-FD53CF9D12E8}"/>
              </a:ext>
            </a:extLst>
          </p:cNvPr>
          <p:cNvSpPr/>
          <p:nvPr/>
        </p:nvSpPr>
        <p:spPr>
          <a:xfrm>
            <a:off x="6186003" y="1500169"/>
            <a:ext cx="2507008" cy="2049354"/>
          </a:xfrm>
          <a:prstGeom prst="roundRect">
            <a:avLst>
              <a:gd name="adj" fmla="val 6043"/>
            </a:avLst>
          </a:prstGeom>
          <a:noFill/>
          <a:ln w="38100">
            <a:solidFill>
              <a:srgbClr val="9684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a:extLst>
              <a:ext uri="{FF2B5EF4-FFF2-40B4-BE49-F238E27FC236}">
                <a16:creationId xmlns:a16="http://schemas.microsoft.com/office/drawing/2014/main" id="{704D0511-2AD8-08D5-928E-AC4B930EFD9A}"/>
              </a:ext>
            </a:extLst>
          </p:cNvPr>
          <p:cNvSpPr/>
          <p:nvPr/>
        </p:nvSpPr>
        <p:spPr>
          <a:xfrm>
            <a:off x="8845434" y="1496715"/>
            <a:ext cx="2442089" cy="2049354"/>
          </a:xfrm>
          <a:prstGeom prst="roundRect">
            <a:avLst>
              <a:gd name="adj" fmla="val 6043"/>
            </a:avLst>
          </a:prstGeom>
          <a:noFill/>
          <a:ln w="38100">
            <a:solidFill>
              <a:srgbClr val="9684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04B7AC7C-FE81-2EEA-248B-97DD857940F6}"/>
              </a:ext>
            </a:extLst>
          </p:cNvPr>
          <p:cNvSpPr txBox="1"/>
          <p:nvPr/>
        </p:nvSpPr>
        <p:spPr>
          <a:xfrm>
            <a:off x="5602883" y="2178357"/>
            <a:ext cx="665922" cy="461665"/>
          </a:xfrm>
          <a:prstGeom prst="rect">
            <a:avLst/>
          </a:prstGeom>
          <a:noFill/>
        </p:spPr>
        <p:txBody>
          <a:bodyPr wrap="square" rtlCol="0">
            <a:spAutoFit/>
          </a:bodyPr>
          <a:lstStyle/>
          <a:p>
            <a:pPr algn="l"/>
            <a:r>
              <a:rPr kumimoji="1" lang="en-US" altLang="ja-JP" sz="2400" dirty="0">
                <a:latin typeface="MS PGothic" panose="020B0600070205080204" pitchFamily="34" charset="-128"/>
                <a:ea typeface="MS PGothic" panose="020B0600070205080204" pitchFamily="34" charset="-128"/>
              </a:rPr>
              <a:t>…</a:t>
            </a:r>
            <a:endParaRPr kumimoji="1" lang="ja-JP" altLang="en-US" sz="2400">
              <a:latin typeface="MS PGothic" panose="020B0600070205080204" pitchFamily="34" charset="-128"/>
              <a:ea typeface="MS PGothic" panose="020B0600070205080204" pitchFamily="34" charset="-128"/>
            </a:endParaRPr>
          </a:p>
        </p:txBody>
      </p:sp>
      <p:sp>
        <p:nvSpPr>
          <p:cNvPr id="11" name="テキスト ボックス 10">
            <a:extLst>
              <a:ext uri="{FF2B5EF4-FFF2-40B4-BE49-F238E27FC236}">
                <a16:creationId xmlns:a16="http://schemas.microsoft.com/office/drawing/2014/main" id="{2CEA412A-DFF3-6447-79EE-30EB13071D0C}"/>
              </a:ext>
            </a:extLst>
          </p:cNvPr>
          <p:cNvSpPr txBox="1"/>
          <p:nvPr/>
        </p:nvSpPr>
        <p:spPr>
          <a:xfrm>
            <a:off x="11400792" y="2178356"/>
            <a:ext cx="665922" cy="461665"/>
          </a:xfrm>
          <a:prstGeom prst="rect">
            <a:avLst/>
          </a:prstGeom>
          <a:noFill/>
        </p:spPr>
        <p:txBody>
          <a:bodyPr wrap="square" rtlCol="0">
            <a:spAutoFit/>
          </a:bodyPr>
          <a:lstStyle/>
          <a:p>
            <a:pPr algn="l"/>
            <a:r>
              <a:rPr kumimoji="1" lang="en-US" altLang="ja-JP" sz="2400" dirty="0">
                <a:latin typeface="MS PGothic" panose="020B0600070205080204" pitchFamily="34" charset="-128"/>
                <a:ea typeface="MS PGothic" panose="020B0600070205080204" pitchFamily="34" charset="-128"/>
              </a:rPr>
              <a:t>…</a:t>
            </a:r>
            <a:endParaRPr kumimoji="1" lang="ja-JP" altLang="en-US" sz="2400">
              <a:latin typeface="MS PGothic" panose="020B0600070205080204" pitchFamily="34" charset="-128"/>
              <a:ea typeface="MS PGothic" panose="020B0600070205080204" pitchFamily="34" charset="-128"/>
            </a:endParaRPr>
          </a:p>
        </p:txBody>
      </p:sp>
      <p:sp>
        <p:nvSpPr>
          <p:cNvPr id="12" name="テキスト ボックス 11">
            <a:extLst>
              <a:ext uri="{FF2B5EF4-FFF2-40B4-BE49-F238E27FC236}">
                <a16:creationId xmlns:a16="http://schemas.microsoft.com/office/drawing/2014/main" id="{828CBDAA-5A6D-4125-1862-B65C679A4F2A}"/>
              </a:ext>
            </a:extLst>
          </p:cNvPr>
          <p:cNvSpPr txBox="1"/>
          <p:nvPr/>
        </p:nvSpPr>
        <p:spPr>
          <a:xfrm>
            <a:off x="7488702" y="1482629"/>
            <a:ext cx="1186543" cy="400110"/>
          </a:xfrm>
          <a:prstGeom prst="rect">
            <a:avLst/>
          </a:prstGeom>
          <a:noFill/>
        </p:spPr>
        <p:txBody>
          <a:bodyPr wrap="square" rtlCol="0">
            <a:spAutoFit/>
          </a:bodyPr>
          <a:lstStyle/>
          <a:p>
            <a:pPr algn="l"/>
            <a:r>
              <a:rPr kumimoji="1" lang="en-US" altLang="ja-JP" sz="2000" dirty="0">
                <a:solidFill>
                  <a:srgbClr val="606F9D"/>
                </a:solidFill>
              </a:rPr>
              <a:t>Subset 1</a:t>
            </a:r>
            <a:endParaRPr kumimoji="1" lang="ja-JP" altLang="en-US" sz="2000">
              <a:solidFill>
                <a:srgbClr val="606F9D"/>
              </a:solidFill>
            </a:endParaRPr>
          </a:p>
        </p:txBody>
      </p:sp>
      <p:sp>
        <p:nvSpPr>
          <p:cNvPr id="13" name="テキスト ボックス 12">
            <a:extLst>
              <a:ext uri="{FF2B5EF4-FFF2-40B4-BE49-F238E27FC236}">
                <a16:creationId xmlns:a16="http://schemas.microsoft.com/office/drawing/2014/main" id="{B8C44568-6117-CE8E-6E48-3F2B19415AB1}"/>
              </a:ext>
            </a:extLst>
          </p:cNvPr>
          <p:cNvSpPr txBox="1"/>
          <p:nvPr/>
        </p:nvSpPr>
        <p:spPr>
          <a:xfrm>
            <a:off x="10109190" y="1482282"/>
            <a:ext cx="1186543" cy="400110"/>
          </a:xfrm>
          <a:prstGeom prst="rect">
            <a:avLst/>
          </a:prstGeom>
          <a:noFill/>
        </p:spPr>
        <p:txBody>
          <a:bodyPr wrap="square" rtlCol="0">
            <a:spAutoFit/>
          </a:bodyPr>
          <a:lstStyle/>
          <a:p>
            <a:pPr algn="l"/>
            <a:r>
              <a:rPr kumimoji="1" lang="en-US" altLang="ja-JP" sz="2000" dirty="0">
                <a:solidFill>
                  <a:srgbClr val="606F9D"/>
                </a:solidFill>
              </a:rPr>
              <a:t>Subset 2</a:t>
            </a:r>
            <a:endParaRPr kumimoji="1" lang="ja-JP" altLang="en-US" sz="2000">
              <a:solidFill>
                <a:srgbClr val="606F9D"/>
              </a:solidFill>
            </a:endParaRPr>
          </a:p>
        </p:txBody>
      </p:sp>
      <p:sp>
        <p:nvSpPr>
          <p:cNvPr id="14" name="テキスト ボックス 13">
            <a:extLst>
              <a:ext uri="{FF2B5EF4-FFF2-40B4-BE49-F238E27FC236}">
                <a16:creationId xmlns:a16="http://schemas.microsoft.com/office/drawing/2014/main" id="{7AB0EB55-154C-FB45-0FD5-3E6F9A36A278}"/>
              </a:ext>
            </a:extLst>
          </p:cNvPr>
          <p:cNvSpPr txBox="1"/>
          <p:nvPr/>
        </p:nvSpPr>
        <p:spPr>
          <a:xfrm>
            <a:off x="356732" y="1268413"/>
            <a:ext cx="5649265" cy="584775"/>
          </a:xfrm>
          <a:prstGeom prst="rect">
            <a:avLst/>
          </a:prstGeom>
          <a:noFill/>
        </p:spPr>
        <p:txBody>
          <a:bodyPr wrap="square" rtlCol="0">
            <a:spAutoFit/>
          </a:bodyPr>
          <a:lstStyle/>
          <a:p>
            <a:pPr algn="l"/>
            <a:r>
              <a:rPr kumimoji="1" lang="en-US" altLang="ja-JP" sz="3200" b="1" dirty="0">
                <a:solidFill>
                  <a:srgbClr val="9684B7"/>
                </a:solidFill>
              </a:rPr>
              <a:t>Non-spinning template bank</a:t>
            </a:r>
            <a:endParaRPr kumimoji="1" lang="ja-JP" altLang="en-US" sz="3200" b="1">
              <a:solidFill>
                <a:srgbClr val="9684B7"/>
              </a:solidFill>
            </a:endParaRPr>
          </a:p>
        </p:txBody>
      </p:sp>
      <p:sp>
        <p:nvSpPr>
          <p:cNvPr id="15" name="テキスト ボックス 14">
            <a:extLst>
              <a:ext uri="{FF2B5EF4-FFF2-40B4-BE49-F238E27FC236}">
                <a16:creationId xmlns:a16="http://schemas.microsoft.com/office/drawing/2014/main" id="{FFBB7356-0D81-406A-5AD4-817A2A39238E}"/>
              </a:ext>
            </a:extLst>
          </p:cNvPr>
          <p:cNvSpPr txBox="1"/>
          <p:nvPr/>
        </p:nvSpPr>
        <p:spPr>
          <a:xfrm>
            <a:off x="356734" y="3787886"/>
            <a:ext cx="5739266" cy="584775"/>
          </a:xfrm>
          <a:prstGeom prst="rect">
            <a:avLst/>
          </a:prstGeom>
          <a:noFill/>
        </p:spPr>
        <p:txBody>
          <a:bodyPr wrap="square" rtlCol="0">
            <a:spAutoFit/>
          </a:bodyPr>
          <a:lstStyle/>
          <a:p>
            <a:pPr algn="l"/>
            <a:r>
              <a:rPr kumimoji="1" lang="en-US" altLang="ja-JP" sz="3200" b="1" dirty="0">
                <a:solidFill>
                  <a:srgbClr val="D6945D"/>
                </a:solidFill>
              </a:rPr>
              <a:t>Simulation data</a:t>
            </a:r>
            <a:endParaRPr kumimoji="1" lang="ja-JP" altLang="en-US" sz="3200" b="1">
              <a:solidFill>
                <a:srgbClr val="D6945D"/>
              </a:solidFill>
            </a:endParaRPr>
          </a:p>
        </p:txBody>
      </p:sp>
      <p:pic>
        <p:nvPicPr>
          <p:cNvPr id="16" name="図 15" descr="グラフ&#10;&#10;AI 生成コンテンツは誤りを含む可能性があります。">
            <a:extLst>
              <a:ext uri="{FF2B5EF4-FFF2-40B4-BE49-F238E27FC236}">
                <a16:creationId xmlns:a16="http://schemas.microsoft.com/office/drawing/2014/main" id="{C85E85B4-703E-2991-9067-55FC4C3ED3CF}"/>
              </a:ext>
            </a:extLst>
          </p:cNvPr>
          <p:cNvPicPr>
            <a:picLocks noChangeAspect="1"/>
          </p:cNvPicPr>
          <p:nvPr/>
        </p:nvPicPr>
        <p:blipFill>
          <a:blip r:embed="rId6"/>
          <a:stretch>
            <a:fillRect/>
          </a:stretch>
        </p:blipFill>
        <p:spPr>
          <a:xfrm>
            <a:off x="5315232" y="4038301"/>
            <a:ext cx="6530659" cy="2040831"/>
          </a:xfrm>
          <a:prstGeom prst="rect">
            <a:avLst/>
          </a:prstGeom>
        </p:spPr>
      </p:pic>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F241B5A0-EA2A-D55A-EC82-02A28DFE6749}"/>
                  </a:ext>
                </a:extLst>
              </p:cNvPr>
              <p:cNvSpPr txBox="1"/>
              <p:nvPr/>
            </p:nvSpPr>
            <p:spPr>
              <a:xfrm>
                <a:off x="356734" y="4371962"/>
                <a:ext cx="6161314" cy="1800493"/>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kumimoji="1" lang="en-US" altLang="ja-JP" sz="2400" dirty="0"/>
                  <a:t>Duration : 512 s</a:t>
                </a:r>
              </a:p>
              <a:p>
                <a:pPr marL="342900" indent="-342900">
                  <a:spcBef>
                    <a:spcPts val="600"/>
                  </a:spcBef>
                  <a:buFont typeface="Arial" panose="020B0604020202020204" pitchFamily="34" charset="0"/>
                  <a:buChar char="•"/>
                </a:pPr>
                <a:r>
                  <a:rPr lang="en-US" altLang="ja-JP" sz="2400" dirty="0"/>
                  <a:t>Sampling rate : 4096 Hz</a:t>
                </a:r>
              </a:p>
              <a:p>
                <a:pPr marL="342900" indent="-342900">
                  <a:spcBef>
                    <a:spcPts val="600"/>
                  </a:spcBef>
                  <a:buFont typeface="Arial" panose="020B0604020202020204" pitchFamily="34" charset="0"/>
                  <a:buChar char="•"/>
                </a:pPr>
                <a:r>
                  <a:rPr lang="en-US" altLang="ja-JP" sz="2400" dirty="0"/>
                  <a:t>PSD : </a:t>
                </a:r>
                <a:r>
                  <a:rPr lang="en-US" altLang="ja-JP" sz="2400" dirty="0" err="1"/>
                  <a:t>aLIGO</a:t>
                </a:r>
                <a:r>
                  <a:rPr lang="en-US" altLang="ja-JP" sz="2400" dirty="0"/>
                  <a:t> designed sensitivity</a:t>
                </a:r>
              </a:p>
              <a:p>
                <a:pPr marL="342900" indent="-342900">
                  <a:spcBef>
                    <a:spcPts val="600"/>
                  </a:spcBef>
                  <a:buFont typeface="Arial" panose="020B0604020202020204" pitchFamily="34" charset="0"/>
                  <a:buChar char="•"/>
                </a:pPr>
                <a:r>
                  <a:rPr lang="en-US" altLang="ja-JP" sz="2400" dirty="0">
                    <a:solidFill>
                      <a:schemeClr val="tx1"/>
                    </a:solidFill>
                  </a:rPr>
                  <a:t>Injection mass: (1.67 + 1.67) </a:t>
                </a:r>
                <a14:m>
                  <m:oMath xmlns:m="http://schemas.openxmlformats.org/officeDocument/2006/math">
                    <m:sSub>
                      <m:sSubPr>
                        <m:ctrlPr>
                          <a:rPr lang="en-US" altLang="ja-JP" sz="2400" i="1">
                            <a:solidFill>
                              <a:schemeClr val="tx1"/>
                            </a:solidFill>
                            <a:latin typeface="Cambria Math" panose="02040503050406030204" pitchFamily="18" charset="0"/>
                            <a:ea typeface="MS PGothic" panose="020B0600070205080204" pitchFamily="34" charset="-128"/>
                          </a:rPr>
                        </m:ctrlPr>
                      </m:sSubPr>
                      <m:e>
                        <m:r>
                          <a:rPr lang="en-US" altLang="ja-JP" sz="2400" i="1">
                            <a:solidFill>
                              <a:schemeClr val="tx1"/>
                            </a:solidFill>
                            <a:latin typeface="Cambria Math" panose="02040503050406030204" pitchFamily="18" charset="0"/>
                            <a:ea typeface="MS PGothic" panose="020B0600070205080204" pitchFamily="34" charset="-128"/>
                          </a:rPr>
                          <m:t>𝑀</m:t>
                        </m:r>
                      </m:e>
                      <m:sub>
                        <m:r>
                          <a:rPr lang="en-US" altLang="ja-JP" sz="2400" i="1">
                            <a:solidFill>
                              <a:schemeClr val="tx1"/>
                            </a:solidFill>
                            <a:latin typeface="Cambria Math" panose="02040503050406030204" pitchFamily="18" charset="0"/>
                            <a:ea typeface="Cambria Math" panose="02040503050406030204" pitchFamily="18" charset="0"/>
                          </a:rPr>
                          <m:t>⨀</m:t>
                        </m:r>
                      </m:sub>
                    </m:sSub>
                  </m:oMath>
                </a14:m>
                <a:endParaRPr lang="en-US" altLang="ja-JP" sz="2400" dirty="0">
                  <a:solidFill>
                    <a:schemeClr val="tx1"/>
                  </a:solidFill>
                </a:endParaRPr>
              </a:p>
            </p:txBody>
          </p:sp>
        </mc:Choice>
        <mc:Fallback xmlns="">
          <p:sp>
            <p:nvSpPr>
              <p:cNvPr id="17" name="テキスト ボックス 16">
                <a:extLst>
                  <a:ext uri="{FF2B5EF4-FFF2-40B4-BE49-F238E27FC236}">
                    <a16:creationId xmlns:a16="http://schemas.microsoft.com/office/drawing/2014/main" id="{F241B5A0-EA2A-D55A-EC82-02A28DFE6749}"/>
                  </a:ext>
                </a:extLst>
              </p:cNvPr>
              <p:cNvSpPr txBox="1">
                <a:spLocks noRot="1" noChangeAspect="1" noMove="1" noResize="1" noEditPoints="1" noAdjustHandles="1" noChangeArrowheads="1" noChangeShapeType="1" noTextEdit="1"/>
              </p:cNvSpPr>
              <p:nvPr/>
            </p:nvSpPr>
            <p:spPr>
              <a:xfrm>
                <a:off x="356734" y="4371962"/>
                <a:ext cx="6161314" cy="1800493"/>
              </a:xfrm>
              <a:prstGeom prst="rect">
                <a:avLst/>
              </a:prstGeom>
              <a:blipFill>
                <a:blip r:embed="rId7"/>
                <a:stretch>
                  <a:fillRect l="-1440" t="-2797" b="-5594"/>
                </a:stretch>
              </a:blipFill>
            </p:spPr>
            <p:txBody>
              <a:bodyPr/>
              <a:lstStyle/>
              <a:p>
                <a:r>
                  <a:rPr lang="ja-JP" altLang="en-US">
                    <a:noFill/>
                  </a:rPr>
                  <a:t> </a:t>
                </a:r>
              </a:p>
            </p:txBody>
          </p:sp>
        </mc:Fallback>
      </mc:AlternateContent>
      <p:sp>
        <p:nvSpPr>
          <p:cNvPr id="18" name="正方形/長方形 17">
            <a:extLst>
              <a:ext uri="{FF2B5EF4-FFF2-40B4-BE49-F238E27FC236}">
                <a16:creationId xmlns:a16="http://schemas.microsoft.com/office/drawing/2014/main" id="{504DE43F-8D69-094E-8EA1-8B3BE3F64123}"/>
              </a:ext>
            </a:extLst>
          </p:cNvPr>
          <p:cNvSpPr/>
          <p:nvPr/>
        </p:nvSpPr>
        <p:spPr>
          <a:xfrm>
            <a:off x="334963" y="1268413"/>
            <a:ext cx="11510928" cy="2386467"/>
          </a:xfrm>
          <a:custGeom>
            <a:avLst/>
            <a:gdLst>
              <a:gd name="csX0" fmla="*/ 0 w 11510928"/>
              <a:gd name="csY0" fmla="*/ 0 h 2386467"/>
              <a:gd name="csX1" fmla="*/ 805765 w 11510928"/>
              <a:gd name="csY1" fmla="*/ 0 h 2386467"/>
              <a:gd name="csX2" fmla="*/ 1035984 w 11510928"/>
              <a:gd name="csY2" fmla="*/ 0 h 2386467"/>
              <a:gd name="csX3" fmla="*/ 1496421 w 11510928"/>
              <a:gd name="csY3" fmla="*/ 0 h 2386467"/>
              <a:gd name="csX4" fmla="*/ 1956858 w 11510928"/>
              <a:gd name="csY4" fmla="*/ 0 h 2386467"/>
              <a:gd name="csX5" fmla="*/ 2187076 w 11510928"/>
              <a:gd name="csY5" fmla="*/ 0 h 2386467"/>
              <a:gd name="csX6" fmla="*/ 2877732 w 11510928"/>
              <a:gd name="csY6" fmla="*/ 0 h 2386467"/>
              <a:gd name="csX7" fmla="*/ 3453278 w 11510928"/>
              <a:gd name="csY7" fmla="*/ 0 h 2386467"/>
              <a:gd name="csX8" fmla="*/ 4259043 w 11510928"/>
              <a:gd name="csY8" fmla="*/ 0 h 2386467"/>
              <a:gd name="csX9" fmla="*/ 4489262 w 11510928"/>
              <a:gd name="csY9" fmla="*/ 0 h 2386467"/>
              <a:gd name="csX10" fmla="*/ 5295027 w 11510928"/>
              <a:gd name="csY10" fmla="*/ 0 h 2386467"/>
              <a:gd name="csX11" fmla="*/ 5755464 w 11510928"/>
              <a:gd name="csY11" fmla="*/ 0 h 2386467"/>
              <a:gd name="csX12" fmla="*/ 6215901 w 11510928"/>
              <a:gd name="csY12" fmla="*/ 0 h 2386467"/>
              <a:gd name="csX13" fmla="*/ 6676338 w 11510928"/>
              <a:gd name="csY13" fmla="*/ 0 h 2386467"/>
              <a:gd name="csX14" fmla="*/ 6906557 w 11510928"/>
              <a:gd name="csY14" fmla="*/ 0 h 2386467"/>
              <a:gd name="csX15" fmla="*/ 7712322 w 11510928"/>
              <a:gd name="csY15" fmla="*/ 0 h 2386467"/>
              <a:gd name="csX16" fmla="*/ 8518087 w 11510928"/>
              <a:gd name="csY16" fmla="*/ 0 h 2386467"/>
              <a:gd name="csX17" fmla="*/ 8978524 w 11510928"/>
              <a:gd name="csY17" fmla="*/ 0 h 2386467"/>
              <a:gd name="csX18" fmla="*/ 9323852 w 11510928"/>
              <a:gd name="csY18" fmla="*/ 0 h 2386467"/>
              <a:gd name="csX19" fmla="*/ 10014507 w 11510928"/>
              <a:gd name="csY19" fmla="*/ 0 h 2386467"/>
              <a:gd name="csX20" fmla="*/ 10359835 w 11510928"/>
              <a:gd name="csY20" fmla="*/ 0 h 2386467"/>
              <a:gd name="csX21" fmla="*/ 11510928 w 11510928"/>
              <a:gd name="csY21" fmla="*/ 0 h 2386467"/>
              <a:gd name="csX22" fmla="*/ 11510928 w 11510928"/>
              <a:gd name="csY22" fmla="*/ 596617 h 2386467"/>
              <a:gd name="csX23" fmla="*/ 11510928 w 11510928"/>
              <a:gd name="csY23" fmla="*/ 1217098 h 2386467"/>
              <a:gd name="csX24" fmla="*/ 11510928 w 11510928"/>
              <a:gd name="csY24" fmla="*/ 1861444 h 2386467"/>
              <a:gd name="csX25" fmla="*/ 11510928 w 11510928"/>
              <a:gd name="csY25" fmla="*/ 2386467 h 2386467"/>
              <a:gd name="csX26" fmla="*/ 11050491 w 11510928"/>
              <a:gd name="csY26" fmla="*/ 2386467 h 2386467"/>
              <a:gd name="csX27" fmla="*/ 10244726 w 11510928"/>
              <a:gd name="csY27" fmla="*/ 2386467 h 2386467"/>
              <a:gd name="csX28" fmla="*/ 9554070 w 11510928"/>
              <a:gd name="csY28" fmla="*/ 2386467 h 2386467"/>
              <a:gd name="csX29" fmla="*/ 9323852 w 11510928"/>
              <a:gd name="csY29" fmla="*/ 2386467 h 2386467"/>
              <a:gd name="csX30" fmla="*/ 8518087 w 11510928"/>
              <a:gd name="csY30" fmla="*/ 2386467 h 2386467"/>
              <a:gd name="csX31" fmla="*/ 7827431 w 11510928"/>
              <a:gd name="csY31" fmla="*/ 2386467 h 2386467"/>
              <a:gd name="csX32" fmla="*/ 7597212 w 11510928"/>
              <a:gd name="csY32" fmla="*/ 2386467 h 2386467"/>
              <a:gd name="csX33" fmla="*/ 7366994 w 11510928"/>
              <a:gd name="csY33" fmla="*/ 2386467 h 2386467"/>
              <a:gd name="csX34" fmla="*/ 6676338 w 11510928"/>
              <a:gd name="csY34" fmla="*/ 2386467 h 2386467"/>
              <a:gd name="csX35" fmla="*/ 6446120 w 11510928"/>
              <a:gd name="csY35" fmla="*/ 2386467 h 2386467"/>
              <a:gd name="csX36" fmla="*/ 6100792 w 11510928"/>
              <a:gd name="csY36" fmla="*/ 2386467 h 2386467"/>
              <a:gd name="csX37" fmla="*/ 5295027 w 11510928"/>
              <a:gd name="csY37" fmla="*/ 2386467 h 2386467"/>
              <a:gd name="csX38" fmla="*/ 4834590 w 11510928"/>
              <a:gd name="csY38" fmla="*/ 2386467 h 2386467"/>
              <a:gd name="csX39" fmla="*/ 4143934 w 11510928"/>
              <a:gd name="csY39" fmla="*/ 2386467 h 2386467"/>
              <a:gd name="csX40" fmla="*/ 3798606 w 11510928"/>
              <a:gd name="csY40" fmla="*/ 2386467 h 2386467"/>
              <a:gd name="csX41" fmla="*/ 3223060 w 11510928"/>
              <a:gd name="csY41" fmla="*/ 2386467 h 2386467"/>
              <a:gd name="csX42" fmla="*/ 2992841 w 11510928"/>
              <a:gd name="csY42" fmla="*/ 2386467 h 2386467"/>
              <a:gd name="csX43" fmla="*/ 2302186 w 11510928"/>
              <a:gd name="csY43" fmla="*/ 2386467 h 2386467"/>
              <a:gd name="csX44" fmla="*/ 1841748 w 11510928"/>
              <a:gd name="csY44" fmla="*/ 2386467 h 2386467"/>
              <a:gd name="csX45" fmla="*/ 1266202 w 11510928"/>
              <a:gd name="csY45" fmla="*/ 2386467 h 2386467"/>
              <a:gd name="csX46" fmla="*/ 0 w 11510928"/>
              <a:gd name="csY46" fmla="*/ 2386467 h 2386467"/>
              <a:gd name="csX47" fmla="*/ 0 w 11510928"/>
              <a:gd name="csY47" fmla="*/ 1837580 h 2386467"/>
              <a:gd name="csX48" fmla="*/ 0 w 11510928"/>
              <a:gd name="csY48" fmla="*/ 1217098 h 2386467"/>
              <a:gd name="csX49" fmla="*/ 0 w 11510928"/>
              <a:gd name="csY49" fmla="*/ 620481 h 2386467"/>
              <a:gd name="csX50" fmla="*/ 0 w 11510928"/>
              <a:gd name="csY50" fmla="*/ 0 h 23864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1510928" h="2386467" extrusionOk="0">
                <a:moveTo>
                  <a:pt x="0" y="0"/>
                </a:moveTo>
                <a:cubicBezTo>
                  <a:pt x="216288" y="-11780"/>
                  <a:pt x="513484" y="55144"/>
                  <a:pt x="805765" y="0"/>
                </a:cubicBezTo>
                <a:cubicBezTo>
                  <a:pt x="1098046" y="-55144"/>
                  <a:pt x="928046" y="21805"/>
                  <a:pt x="1035984" y="0"/>
                </a:cubicBezTo>
                <a:cubicBezTo>
                  <a:pt x="1143922" y="-21805"/>
                  <a:pt x="1402102" y="28970"/>
                  <a:pt x="1496421" y="0"/>
                </a:cubicBezTo>
                <a:cubicBezTo>
                  <a:pt x="1590740" y="-28970"/>
                  <a:pt x="1806493" y="35225"/>
                  <a:pt x="1956858" y="0"/>
                </a:cubicBezTo>
                <a:cubicBezTo>
                  <a:pt x="2107223" y="-35225"/>
                  <a:pt x="2138683" y="13733"/>
                  <a:pt x="2187076" y="0"/>
                </a:cubicBezTo>
                <a:cubicBezTo>
                  <a:pt x="2235469" y="-13733"/>
                  <a:pt x="2618775" y="321"/>
                  <a:pt x="2877732" y="0"/>
                </a:cubicBezTo>
                <a:cubicBezTo>
                  <a:pt x="3136689" y="-321"/>
                  <a:pt x="3257567" y="33646"/>
                  <a:pt x="3453278" y="0"/>
                </a:cubicBezTo>
                <a:cubicBezTo>
                  <a:pt x="3648989" y="-33646"/>
                  <a:pt x="3991443" y="44938"/>
                  <a:pt x="4259043" y="0"/>
                </a:cubicBezTo>
                <a:cubicBezTo>
                  <a:pt x="4526644" y="-44938"/>
                  <a:pt x="4387064" y="710"/>
                  <a:pt x="4489262" y="0"/>
                </a:cubicBezTo>
                <a:cubicBezTo>
                  <a:pt x="4591460" y="-710"/>
                  <a:pt x="5082293" y="79489"/>
                  <a:pt x="5295027" y="0"/>
                </a:cubicBezTo>
                <a:cubicBezTo>
                  <a:pt x="5507762" y="-79489"/>
                  <a:pt x="5591938" y="18823"/>
                  <a:pt x="5755464" y="0"/>
                </a:cubicBezTo>
                <a:cubicBezTo>
                  <a:pt x="5918990" y="-18823"/>
                  <a:pt x="6027731" y="43237"/>
                  <a:pt x="6215901" y="0"/>
                </a:cubicBezTo>
                <a:cubicBezTo>
                  <a:pt x="6404071" y="-43237"/>
                  <a:pt x="6504404" y="38821"/>
                  <a:pt x="6676338" y="0"/>
                </a:cubicBezTo>
                <a:cubicBezTo>
                  <a:pt x="6848272" y="-38821"/>
                  <a:pt x="6826574" y="5776"/>
                  <a:pt x="6906557" y="0"/>
                </a:cubicBezTo>
                <a:cubicBezTo>
                  <a:pt x="6986540" y="-5776"/>
                  <a:pt x="7547812" y="73326"/>
                  <a:pt x="7712322" y="0"/>
                </a:cubicBezTo>
                <a:cubicBezTo>
                  <a:pt x="7876832" y="-73326"/>
                  <a:pt x="8148196" y="89146"/>
                  <a:pt x="8518087" y="0"/>
                </a:cubicBezTo>
                <a:cubicBezTo>
                  <a:pt x="8887978" y="-89146"/>
                  <a:pt x="8852060" y="41299"/>
                  <a:pt x="8978524" y="0"/>
                </a:cubicBezTo>
                <a:cubicBezTo>
                  <a:pt x="9104988" y="-41299"/>
                  <a:pt x="9214518" y="2835"/>
                  <a:pt x="9323852" y="0"/>
                </a:cubicBezTo>
                <a:cubicBezTo>
                  <a:pt x="9433186" y="-2835"/>
                  <a:pt x="9721059" y="41525"/>
                  <a:pt x="10014507" y="0"/>
                </a:cubicBezTo>
                <a:cubicBezTo>
                  <a:pt x="10307956" y="-41525"/>
                  <a:pt x="10233663" y="25056"/>
                  <a:pt x="10359835" y="0"/>
                </a:cubicBezTo>
                <a:cubicBezTo>
                  <a:pt x="10486007" y="-25056"/>
                  <a:pt x="11237934" y="35343"/>
                  <a:pt x="11510928" y="0"/>
                </a:cubicBezTo>
                <a:cubicBezTo>
                  <a:pt x="11561816" y="128067"/>
                  <a:pt x="11506687" y="433626"/>
                  <a:pt x="11510928" y="596617"/>
                </a:cubicBezTo>
                <a:cubicBezTo>
                  <a:pt x="11515169" y="759608"/>
                  <a:pt x="11490259" y="1059249"/>
                  <a:pt x="11510928" y="1217098"/>
                </a:cubicBezTo>
                <a:cubicBezTo>
                  <a:pt x="11531597" y="1374947"/>
                  <a:pt x="11510628" y="1653873"/>
                  <a:pt x="11510928" y="1861444"/>
                </a:cubicBezTo>
                <a:cubicBezTo>
                  <a:pt x="11511228" y="2069015"/>
                  <a:pt x="11510061" y="2201102"/>
                  <a:pt x="11510928" y="2386467"/>
                </a:cubicBezTo>
                <a:cubicBezTo>
                  <a:pt x="11291275" y="2402022"/>
                  <a:pt x="11214509" y="2366584"/>
                  <a:pt x="11050491" y="2386467"/>
                </a:cubicBezTo>
                <a:cubicBezTo>
                  <a:pt x="10886473" y="2406350"/>
                  <a:pt x="10552473" y="2326629"/>
                  <a:pt x="10244726" y="2386467"/>
                </a:cubicBezTo>
                <a:cubicBezTo>
                  <a:pt x="9936980" y="2446305"/>
                  <a:pt x="9774923" y="2374688"/>
                  <a:pt x="9554070" y="2386467"/>
                </a:cubicBezTo>
                <a:cubicBezTo>
                  <a:pt x="9333217" y="2398246"/>
                  <a:pt x="9382958" y="2380190"/>
                  <a:pt x="9323852" y="2386467"/>
                </a:cubicBezTo>
                <a:cubicBezTo>
                  <a:pt x="9264746" y="2392744"/>
                  <a:pt x="8718722" y="2336388"/>
                  <a:pt x="8518087" y="2386467"/>
                </a:cubicBezTo>
                <a:cubicBezTo>
                  <a:pt x="8317452" y="2436546"/>
                  <a:pt x="8018231" y="2337562"/>
                  <a:pt x="7827431" y="2386467"/>
                </a:cubicBezTo>
                <a:cubicBezTo>
                  <a:pt x="7636631" y="2435372"/>
                  <a:pt x="7692685" y="2365021"/>
                  <a:pt x="7597212" y="2386467"/>
                </a:cubicBezTo>
                <a:cubicBezTo>
                  <a:pt x="7501739" y="2407913"/>
                  <a:pt x="7476871" y="2380085"/>
                  <a:pt x="7366994" y="2386467"/>
                </a:cubicBezTo>
                <a:cubicBezTo>
                  <a:pt x="7257117" y="2392849"/>
                  <a:pt x="6978596" y="2360184"/>
                  <a:pt x="6676338" y="2386467"/>
                </a:cubicBezTo>
                <a:cubicBezTo>
                  <a:pt x="6374080" y="2412750"/>
                  <a:pt x="6505015" y="2373925"/>
                  <a:pt x="6446120" y="2386467"/>
                </a:cubicBezTo>
                <a:cubicBezTo>
                  <a:pt x="6387225" y="2399009"/>
                  <a:pt x="6236831" y="2353756"/>
                  <a:pt x="6100792" y="2386467"/>
                </a:cubicBezTo>
                <a:cubicBezTo>
                  <a:pt x="5964753" y="2419178"/>
                  <a:pt x="5529618" y="2308319"/>
                  <a:pt x="5295027" y="2386467"/>
                </a:cubicBezTo>
                <a:cubicBezTo>
                  <a:pt x="5060436" y="2464615"/>
                  <a:pt x="5063846" y="2363293"/>
                  <a:pt x="4834590" y="2386467"/>
                </a:cubicBezTo>
                <a:cubicBezTo>
                  <a:pt x="4605334" y="2409641"/>
                  <a:pt x="4434988" y="2329451"/>
                  <a:pt x="4143934" y="2386467"/>
                </a:cubicBezTo>
                <a:cubicBezTo>
                  <a:pt x="3852880" y="2443483"/>
                  <a:pt x="3926999" y="2374814"/>
                  <a:pt x="3798606" y="2386467"/>
                </a:cubicBezTo>
                <a:cubicBezTo>
                  <a:pt x="3670213" y="2398120"/>
                  <a:pt x="3347395" y="2357523"/>
                  <a:pt x="3223060" y="2386467"/>
                </a:cubicBezTo>
                <a:cubicBezTo>
                  <a:pt x="3098725" y="2415411"/>
                  <a:pt x="3097254" y="2365469"/>
                  <a:pt x="2992841" y="2386467"/>
                </a:cubicBezTo>
                <a:cubicBezTo>
                  <a:pt x="2888428" y="2407465"/>
                  <a:pt x="2581173" y="2318065"/>
                  <a:pt x="2302186" y="2386467"/>
                </a:cubicBezTo>
                <a:cubicBezTo>
                  <a:pt x="2023199" y="2454869"/>
                  <a:pt x="2020762" y="2355184"/>
                  <a:pt x="1841748" y="2386467"/>
                </a:cubicBezTo>
                <a:cubicBezTo>
                  <a:pt x="1662734" y="2417750"/>
                  <a:pt x="1505029" y="2334776"/>
                  <a:pt x="1266202" y="2386467"/>
                </a:cubicBezTo>
                <a:cubicBezTo>
                  <a:pt x="1027375" y="2438158"/>
                  <a:pt x="453048" y="2324255"/>
                  <a:pt x="0" y="2386467"/>
                </a:cubicBezTo>
                <a:cubicBezTo>
                  <a:pt x="-124" y="2267571"/>
                  <a:pt x="22744" y="2073410"/>
                  <a:pt x="0" y="1837580"/>
                </a:cubicBezTo>
                <a:cubicBezTo>
                  <a:pt x="-22744" y="1601750"/>
                  <a:pt x="3680" y="1527188"/>
                  <a:pt x="0" y="1217098"/>
                </a:cubicBezTo>
                <a:cubicBezTo>
                  <a:pt x="-3680" y="907008"/>
                  <a:pt x="6500" y="802600"/>
                  <a:pt x="0" y="620481"/>
                </a:cubicBezTo>
                <a:cubicBezTo>
                  <a:pt x="-6500" y="438362"/>
                  <a:pt x="38959" y="288326"/>
                  <a:pt x="0" y="0"/>
                </a:cubicBezTo>
                <a:close/>
              </a:path>
            </a:pathLst>
          </a:custGeom>
          <a:noFill/>
          <a:ln w="38100">
            <a:solidFill>
              <a:srgbClr val="9684B7"/>
            </a:solidFill>
            <a:extLst>
              <a:ext uri="{C807C97D-BFC1-408E-A445-0C87EB9F89A2}">
                <ask:lineSketchStyleProps xmlns:ask="http://schemas.microsoft.com/office/drawing/2018/sketchyshapes" sd="414578267">
                  <a:prstGeom prst="rect">
                    <a:avLst/>
                  </a:prstGeom>
                  <ask:type>
                    <ask:lineSketchScribble/>
                  </ask:type>
                </ask:lineSketchStyleProps>
              </a:ext>
            </a:extLst>
          </a:ln>
          <a:effectLst>
            <a:glow rad="50800">
              <a:srgbClr val="799AF0">
                <a:alpha val="5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D9B1E1CF-FEBA-8F9F-2132-BAD1F6D33870}"/>
              </a:ext>
            </a:extLst>
          </p:cNvPr>
          <p:cNvSpPr/>
          <p:nvPr/>
        </p:nvSpPr>
        <p:spPr>
          <a:xfrm>
            <a:off x="332984" y="3843713"/>
            <a:ext cx="11510928" cy="2459761"/>
          </a:xfrm>
          <a:custGeom>
            <a:avLst/>
            <a:gdLst>
              <a:gd name="csX0" fmla="*/ 0 w 11510928"/>
              <a:gd name="csY0" fmla="*/ 0 h 2459761"/>
              <a:gd name="csX1" fmla="*/ 805765 w 11510928"/>
              <a:gd name="csY1" fmla="*/ 0 h 2459761"/>
              <a:gd name="csX2" fmla="*/ 1035984 w 11510928"/>
              <a:gd name="csY2" fmla="*/ 0 h 2459761"/>
              <a:gd name="csX3" fmla="*/ 1496421 w 11510928"/>
              <a:gd name="csY3" fmla="*/ 0 h 2459761"/>
              <a:gd name="csX4" fmla="*/ 1956858 w 11510928"/>
              <a:gd name="csY4" fmla="*/ 0 h 2459761"/>
              <a:gd name="csX5" fmla="*/ 2187076 w 11510928"/>
              <a:gd name="csY5" fmla="*/ 0 h 2459761"/>
              <a:gd name="csX6" fmla="*/ 2877732 w 11510928"/>
              <a:gd name="csY6" fmla="*/ 0 h 2459761"/>
              <a:gd name="csX7" fmla="*/ 3453278 w 11510928"/>
              <a:gd name="csY7" fmla="*/ 0 h 2459761"/>
              <a:gd name="csX8" fmla="*/ 4259043 w 11510928"/>
              <a:gd name="csY8" fmla="*/ 0 h 2459761"/>
              <a:gd name="csX9" fmla="*/ 4489262 w 11510928"/>
              <a:gd name="csY9" fmla="*/ 0 h 2459761"/>
              <a:gd name="csX10" fmla="*/ 5295027 w 11510928"/>
              <a:gd name="csY10" fmla="*/ 0 h 2459761"/>
              <a:gd name="csX11" fmla="*/ 5755464 w 11510928"/>
              <a:gd name="csY11" fmla="*/ 0 h 2459761"/>
              <a:gd name="csX12" fmla="*/ 6215901 w 11510928"/>
              <a:gd name="csY12" fmla="*/ 0 h 2459761"/>
              <a:gd name="csX13" fmla="*/ 6676338 w 11510928"/>
              <a:gd name="csY13" fmla="*/ 0 h 2459761"/>
              <a:gd name="csX14" fmla="*/ 6906557 w 11510928"/>
              <a:gd name="csY14" fmla="*/ 0 h 2459761"/>
              <a:gd name="csX15" fmla="*/ 7712322 w 11510928"/>
              <a:gd name="csY15" fmla="*/ 0 h 2459761"/>
              <a:gd name="csX16" fmla="*/ 8518087 w 11510928"/>
              <a:gd name="csY16" fmla="*/ 0 h 2459761"/>
              <a:gd name="csX17" fmla="*/ 8978524 w 11510928"/>
              <a:gd name="csY17" fmla="*/ 0 h 2459761"/>
              <a:gd name="csX18" fmla="*/ 9323852 w 11510928"/>
              <a:gd name="csY18" fmla="*/ 0 h 2459761"/>
              <a:gd name="csX19" fmla="*/ 10014507 w 11510928"/>
              <a:gd name="csY19" fmla="*/ 0 h 2459761"/>
              <a:gd name="csX20" fmla="*/ 10359835 w 11510928"/>
              <a:gd name="csY20" fmla="*/ 0 h 2459761"/>
              <a:gd name="csX21" fmla="*/ 11510928 w 11510928"/>
              <a:gd name="csY21" fmla="*/ 0 h 2459761"/>
              <a:gd name="csX22" fmla="*/ 11510928 w 11510928"/>
              <a:gd name="csY22" fmla="*/ 491952 h 2459761"/>
              <a:gd name="csX23" fmla="*/ 11510928 w 11510928"/>
              <a:gd name="csY23" fmla="*/ 1008502 h 2459761"/>
              <a:gd name="csX24" fmla="*/ 11510928 w 11510928"/>
              <a:gd name="csY24" fmla="*/ 1549649 h 2459761"/>
              <a:gd name="csX25" fmla="*/ 11510928 w 11510928"/>
              <a:gd name="csY25" fmla="*/ 1992406 h 2459761"/>
              <a:gd name="csX26" fmla="*/ 11510928 w 11510928"/>
              <a:gd name="csY26" fmla="*/ 2459761 h 2459761"/>
              <a:gd name="csX27" fmla="*/ 11050491 w 11510928"/>
              <a:gd name="csY27" fmla="*/ 2459761 h 2459761"/>
              <a:gd name="csX28" fmla="*/ 10359835 w 11510928"/>
              <a:gd name="csY28" fmla="*/ 2459761 h 2459761"/>
              <a:gd name="csX29" fmla="*/ 10129617 w 11510928"/>
              <a:gd name="csY29" fmla="*/ 2459761 h 2459761"/>
              <a:gd name="csX30" fmla="*/ 9323852 w 11510928"/>
              <a:gd name="csY30" fmla="*/ 2459761 h 2459761"/>
              <a:gd name="csX31" fmla="*/ 8633196 w 11510928"/>
              <a:gd name="csY31" fmla="*/ 2459761 h 2459761"/>
              <a:gd name="csX32" fmla="*/ 8402977 w 11510928"/>
              <a:gd name="csY32" fmla="*/ 2459761 h 2459761"/>
              <a:gd name="csX33" fmla="*/ 8172759 w 11510928"/>
              <a:gd name="csY33" fmla="*/ 2459761 h 2459761"/>
              <a:gd name="csX34" fmla="*/ 7482103 w 11510928"/>
              <a:gd name="csY34" fmla="*/ 2459761 h 2459761"/>
              <a:gd name="csX35" fmla="*/ 7251885 w 11510928"/>
              <a:gd name="csY35" fmla="*/ 2459761 h 2459761"/>
              <a:gd name="csX36" fmla="*/ 6906557 w 11510928"/>
              <a:gd name="csY36" fmla="*/ 2459761 h 2459761"/>
              <a:gd name="csX37" fmla="*/ 6100792 w 11510928"/>
              <a:gd name="csY37" fmla="*/ 2459761 h 2459761"/>
              <a:gd name="csX38" fmla="*/ 5640355 w 11510928"/>
              <a:gd name="csY38" fmla="*/ 2459761 h 2459761"/>
              <a:gd name="csX39" fmla="*/ 4949699 w 11510928"/>
              <a:gd name="csY39" fmla="*/ 2459761 h 2459761"/>
              <a:gd name="csX40" fmla="*/ 4604371 w 11510928"/>
              <a:gd name="csY40" fmla="*/ 2459761 h 2459761"/>
              <a:gd name="csX41" fmla="*/ 4028825 w 11510928"/>
              <a:gd name="csY41" fmla="*/ 2459761 h 2459761"/>
              <a:gd name="csX42" fmla="*/ 3798606 w 11510928"/>
              <a:gd name="csY42" fmla="*/ 2459761 h 2459761"/>
              <a:gd name="csX43" fmla="*/ 3107951 w 11510928"/>
              <a:gd name="csY43" fmla="*/ 2459761 h 2459761"/>
              <a:gd name="csX44" fmla="*/ 2647513 w 11510928"/>
              <a:gd name="csY44" fmla="*/ 2459761 h 2459761"/>
              <a:gd name="csX45" fmla="*/ 2071967 w 11510928"/>
              <a:gd name="csY45" fmla="*/ 2459761 h 2459761"/>
              <a:gd name="csX46" fmla="*/ 1266202 w 11510928"/>
              <a:gd name="csY46" fmla="*/ 2459761 h 2459761"/>
              <a:gd name="csX47" fmla="*/ 920874 w 11510928"/>
              <a:gd name="csY47" fmla="*/ 2459761 h 2459761"/>
              <a:gd name="csX48" fmla="*/ 0 w 11510928"/>
              <a:gd name="csY48" fmla="*/ 2459761 h 2459761"/>
              <a:gd name="csX49" fmla="*/ 0 w 11510928"/>
              <a:gd name="csY49" fmla="*/ 1992406 h 2459761"/>
              <a:gd name="csX50" fmla="*/ 0 w 11510928"/>
              <a:gd name="csY50" fmla="*/ 1500454 h 2459761"/>
              <a:gd name="csX51" fmla="*/ 0 w 11510928"/>
              <a:gd name="csY51" fmla="*/ 1033100 h 2459761"/>
              <a:gd name="csX52" fmla="*/ 0 w 11510928"/>
              <a:gd name="csY52" fmla="*/ 541147 h 2459761"/>
              <a:gd name="csX53" fmla="*/ 0 w 11510928"/>
              <a:gd name="csY53" fmla="*/ 0 h 24597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1510928" h="2459761" extrusionOk="0">
                <a:moveTo>
                  <a:pt x="0" y="0"/>
                </a:moveTo>
                <a:cubicBezTo>
                  <a:pt x="216288" y="-11780"/>
                  <a:pt x="513484" y="55144"/>
                  <a:pt x="805765" y="0"/>
                </a:cubicBezTo>
                <a:cubicBezTo>
                  <a:pt x="1098046" y="-55144"/>
                  <a:pt x="928046" y="21805"/>
                  <a:pt x="1035984" y="0"/>
                </a:cubicBezTo>
                <a:cubicBezTo>
                  <a:pt x="1143922" y="-21805"/>
                  <a:pt x="1402102" y="28970"/>
                  <a:pt x="1496421" y="0"/>
                </a:cubicBezTo>
                <a:cubicBezTo>
                  <a:pt x="1590740" y="-28970"/>
                  <a:pt x="1806493" y="35225"/>
                  <a:pt x="1956858" y="0"/>
                </a:cubicBezTo>
                <a:cubicBezTo>
                  <a:pt x="2107223" y="-35225"/>
                  <a:pt x="2138683" y="13733"/>
                  <a:pt x="2187076" y="0"/>
                </a:cubicBezTo>
                <a:cubicBezTo>
                  <a:pt x="2235469" y="-13733"/>
                  <a:pt x="2618775" y="321"/>
                  <a:pt x="2877732" y="0"/>
                </a:cubicBezTo>
                <a:cubicBezTo>
                  <a:pt x="3136689" y="-321"/>
                  <a:pt x="3257567" y="33646"/>
                  <a:pt x="3453278" y="0"/>
                </a:cubicBezTo>
                <a:cubicBezTo>
                  <a:pt x="3648989" y="-33646"/>
                  <a:pt x="3991443" y="44938"/>
                  <a:pt x="4259043" y="0"/>
                </a:cubicBezTo>
                <a:cubicBezTo>
                  <a:pt x="4526644" y="-44938"/>
                  <a:pt x="4387064" y="710"/>
                  <a:pt x="4489262" y="0"/>
                </a:cubicBezTo>
                <a:cubicBezTo>
                  <a:pt x="4591460" y="-710"/>
                  <a:pt x="5082293" y="79489"/>
                  <a:pt x="5295027" y="0"/>
                </a:cubicBezTo>
                <a:cubicBezTo>
                  <a:pt x="5507762" y="-79489"/>
                  <a:pt x="5591938" y="18823"/>
                  <a:pt x="5755464" y="0"/>
                </a:cubicBezTo>
                <a:cubicBezTo>
                  <a:pt x="5918990" y="-18823"/>
                  <a:pt x="6027731" y="43237"/>
                  <a:pt x="6215901" y="0"/>
                </a:cubicBezTo>
                <a:cubicBezTo>
                  <a:pt x="6404071" y="-43237"/>
                  <a:pt x="6504404" y="38821"/>
                  <a:pt x="6676338" y="0"/>
                </a:cubicBezTo>
                <a:cubicBezTo>
                  <a:pt x="6848272" y="-38821"/>
                  <a:pt x="6826574" y="5776"/>
                  <a:pt x="6906557" y="0"/>
                </a:cubicBezTo>
                <a:cubicBezTo>
                  <a:pt x="6986540" y="-5776"/>
                  <a:pt x="7547812" y="73326"/>
                  <a:pt x="7712322" y="0"/>
                </a:cubicBezTo>
                <a:cubicBezTo>
                  <a:pt x="7876832" y="-73326"/>
                  <a:pt x="8148196" y="89146"/>
                  <a:pt x="8518087" y="0"/>
                </a:cubicBezTo>
                <a:cubicBezTo>
                  <a:pt x="8887978" y="-89146"/>
                  <a:pt x="8852060" y="41299"/>
                  <a:pt x="8978524" y="0"/>
                </a:cubicBezTo>
                <a:cubicBezTo>
                  <a:pt x="9104988" y="-41299"/>
                  <a:pt x="9214518" y="2835"/>
                  <a:pt x="9323852" y="0"/>
                </a:cubicBezTo>
                <a:cubicBezTo>
                  <a:pt x="9433186" y="-2835"/>
                  <a:pt x="9721059" y="41525"/>
                  <a:pt x="10014507" y="0"/>
                </a:cubicBezTo>
                <a:cubicBezTo>
                  <a:pt x="10307956" y="-41525"/>
                  <a:pt x="10233663" y="25056"/>
                  <a:pt x="10359835" y="0"/>
                </a:cubicBezTo>
                <a:cubicBezTo>
                  <a:pt x="10486007" y="-25056"/>
                  <a:pt x="11237934" y="35343"/>
                  <a:pt x="11510928" y="0"/>
                </a:cubicBezTo>
                <a:cubicBezTo>
                  <a:pt x="11540419" y="210597"/>
                  <a:pt x="11474255" y="276932"/>
                  <a:pt x="11510928" y="491952"/>
                </a:cubicBezTo>
                <a:cubicBezTo>
                  <a:pt x="11547601" y="706972"/>
                  <a:pt x="11485945" y="870377"/>
                  <a:pt x="11510928" y="1008502"/>
                </a:cubicBezTo>
                <a:cubicBezTo>
                  <a:pt x="11535911" y="1146627"/>
                  <a:pt x="11498408" y="1351075"/>
                  <a:pt x="11510928" y="1549649"/>
                </a:cubicBezTo>
                <a:cubicBezTo>
                  <a:pt x="11523448" y="1748223"/>
                  <a:pt x="11457841" y="1890687"/>
                  <a:pt x="11510928" y="1992406"/>
                </a:cubicBezTo>
                <a:cubicBezTo>
                  <a:pt x="11564015" y="2094125"/>
                  <a:pt x="11466128" y="2346736"/>
                  <a:pt x="11510928" y="2459761"/>
                </a:cubicBezTo>
                <a:cubicBezTo>
                  <a:pt x="11326297" y="2498689"/>
                  <a:pt x="11260640" y="2440259"/>
                  <a:pt x="11050491" y="2459761"/>
                </a:cubicBezTo>
                <a:cubicBezTo>
                  <a:pt x="10840342" y="2479263"/>
                  <a:pt x="10580688" y="2447982"/>
                  <a:pt x="10359835" y="2459761"/>
                </a:cubicBezTo>
                <a:cubicBezTo>
                  <a:pt x="10138982" y="2471540"/>
                  <a:pt x="10188723" y="2453484"/>
                  <a:pt x="10129617" y="2459761"/>
                </a:cubicBezTo>
                <a:cubicBezTo>
                  <a:pt x="10070511" y="2466038"/>
                  <a:pt x="9524487" y="2409682"/>
                  <a:pt x="9323852" y="2459761"/>
                </a:cubicBezTo>
                <a:cubicBezTo>
                  <a:pt x="9123217" y="2509840"/>
                  <a:pt x="8823996" y="2410856"/>
                  <a:pt x="8633196" y="2459761"/>
                </a:cubicBezTo>
                <a:cubicBezTo>
                  <a:pt x="8442396" y="2508666"/>
                  <a:pt x="8498450" y="2438315"/>
                  <a:pt x="8402977" y="2459761"/>
                </a:cubicBezTo>
                <a:cubicBezTo>
                  <a:pt x="8307504" y="2481207"/>
                  <a:pt x="8282636" y="2453379"/>
                  <a:pt x="8172759" y="2459761"/>
                </a:cubicBezTo>
                <a:cubicBezTo>
                  <a:pt x="8062882" y="2466143"/>
                  <a:pt x="7784361" y="2433478"/>
                  <a:pt x="7482103" y="2459761"/>
                </a:cubicBezTo>
                <a:cubicBezTo>
                  <a:pt x="7179845" y="2486044"/>
                  <a:pt x="7310780" y="2447219"/>
                  <a:pt x="7251885" y="2459761"/>
                </a:cubicBezTo>
                <a:cubicBezTo>
                  <a:pt x="7192990" y="2472303"/>
                  <a:pt x="7042596" y="2427050"/>
                  <a:pt x="6906557" y="2459761"/>
                </a:cubicBezTo>
                <a:cubicBezTo>
                  <a:pt x="6770518" y="2492472"/>
                  <a:pt x="6335383" y="2381613"/>
                  <a:pt x="6100792" y="2459761"/>
                </a:cubicBezTo>
                <a:cubicBezTo>
                  <a:pt x="5866201" y="2537909"/>
                  <a:pt x="5869611" y="2436587"/>
                  <a:pt x="5640355" y="2459761"/>
                </a:cubicBezTo>
                <a:cubicBezTo>
                  <a:pt x="5411099" y="2482935"/>
                  <a:pt x="5240753" y="2402745"/>
                  <a:pt x="4949699" y="2459761"/>
                </a:cubicBezTo>
                <a:cubicBezTo>
                  <a:pt x="4658645" y="2516777"/>
                  <a:pt x="4732764" y="2448108"/>
                  <a:pt x="4604371" y="2459761"/>
                </a:cubicBezTo>
                <a:cubicBezTo>
                  <a:pt x="4475978" y="2471414"/>
                  <a:pt x="4153160" y="2430817"/>
                  <a:pt x="4028825" y="2459761"/>
                </a:cubicBezTo>
                <a:cubicBezTo>
                  <a:pt x="3904490" y="2488705"/>
                  <a:pt x="3903019" y="2438763"/>
                  <a:pt x="3798606" y="2459761"/>
                </a:cubicBezTo>
                <a:cubicBezTo>
                  <a:pt x="3694193" y="2480759"/>
                  <a:pt x="3386938" y="2391359"/>
                  <a:pt x="3107951" y="2459761"/>
                </a:cubicBezTo>
                <a:cubicBezTo>
                  <a:pt x="2828964" y="2528163"/>
                  <a:pt x="2826527" y="2428478"/>
                  <a:pt x="2647513" y="2459761"/>
                </a:cubicBezTo>
                <a:cubicBezTo>
                  <a:pt x="2468499" y="2491044"/>
                  <a:pt x="2310794" y="2408070"/>
                  <a:pt x="2071967" y="2459761"/>
                </a:cubicBezTo>
                <a:cubicBezTo>
                  <a:pt x="1833140" y="2511452"/>
                  <a:pt x="1457303" y="2439057"/>
                  <a:pt x="1266202" y="2459761"/>
                </a:cubicBezTo>
                <a:cubicBezTo>
                  <a:pt x="1075101" y="2480465"/>
                  <a:pt x="1044467" y="2437795"/>
                  <a:pt x="920874" y="2459761"/>
                </a:cubicBezTo>
                <a:cubicBezTo>
                  <a:pt x="797281" y="2481727"/>
                  <a:pt x="324589" y="2442568"/>
                  <a:pt x="0" y="2459761"/>
                </a:cubicBezTo>
                <a:cubicBezTo>
                  <a:pt x="-40551" y="2230513"/>
                  <a:pt x="37920" y="2218446"/>
                  <a:pt x="0" y="1992406"/>
                </a:cubicBezTo>
                <a:cubicBezTo>
                  <a:pt x="-37920" y="1766367"/>
                  <a:pt x="5438" y="1687240"/>
                  <a:pt x="0" y="1500454"/>
                </a:cubicBezTo>
                <a:cubicBezTo>
                  <a:pt x="-5438" y="1313668"/>
                  <a:pt x="44741" y="1131476"/>
                  <a:pt x="0" y="1033100"/>
                </a:cubicBezTo>
                <a:cubicBezTo>
                  <a:pt x="-44741" y="934724"/>
                  <a:pt x="10956" y="658392"/>
                  <a:pt x="0" y="541147"/>
                </a:cubicBezTo>
                <a:cubicBezTo>
                  <a:pt x="-10956" y="423902"/>
                  <a:pt x="57876" y="134697"/>
                  <a:pt x="0" y="0"/>
                </a:cubicBezTo>
                <a:close/>
              </a:path>
            </a:pathLst>
          </a:custGeom>
          <a:noFill/>
          <a:ln w="38100">
            <a:solidFill>
              <a:srgbClr val="D6945D"/>
            </a:solidFill>
            <a:extLst>
              <a:ext uri="{C807C97D-BFC1-408E-A445-0C87EB9F89A2}">
                <ask:lineSketchStyleProps xmlns:ask="http://schemas.microsoft.com/office/drawing/2018/sketchyshapes" sd="414578267">
                  <a:prstGeom prst="rect">
                    <a:avLst/>
                  </a:prstGeom>
                  <ask:type>
                    <ask:lineSketchScribble/>
                  </ask:type>
                </ask:lineSketchStyleProps>
              </a:ext>
            </a:extLst>
          </a:ln>
          <a:effectLst>
            <a:glow rad="50800">
              <a:srgbClr val="D6945D">
                <a:alpha val="5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98489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EB751-9021-DDCB-986F-F1B948463C9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15B66E5-304B-6D3B-88FD-55D546CF14AC}"/>
              </a:ext>
            </a:extLst>
          </p:cNvPr>
          <p:cNvSpPr>
            <a:spLocks noGrp="1"/>
          </p:cNvSpPr>
          <p:nvPr>
            <p:ph type="title"/>
          </p:nvPr>
        </p:nvSpPr>
        <p:spPr>
          <a:xfrm>
            <a:off x="334963" y="466669"/>
            <a:ext cx="11522075" cy="556993"/>
          </a:xfrm>
        </p:spPr>
        <p:txBody>
          <a:bodyPr/>
          <a:lstStyle/>
          <a:p>
            <a:r>
              <a:rPr lang="en-US" altLang="ja-JP" dirty="0"/>
              <a:t>SNR time series for the loudest template</a:t>
            </a:r>
            <a:endParaRPr kumimoji="1" lang="ja-JP" altLang="en-US"/>
          </a:p>
        </p:txBody>
      </p:sp>
      <p:pic>
        <p:nvPicPr>
          <p:cNvPr id="6" name="図 5">
            <a:extLst>
              <a:ext uri="{FF2B5EF4-FFF2-40B4-BE49-F238E27FC236}">
                <a16:creationId xmlns:a16="http://schemas.microsoft.com/office/drawing/2014/main" id="{42AC8700-37EB-80DF-11BB-0B22329D3193}"/>
              </a:ext>
            </a:extLst>
          </p:cNvPr>
          <p:cNvPicPr>
            <a:picLocks noChangeAspect="1"/>
          </p:cNvPicPr>
          <p:nvPr/>
        </p:nvPicPr>
        <p:blipFill>
          <a:blip r:embed="rId3"/>
          <a:stretch>
            <a:fillRect/>
          </a:stretch>
        </p:blipFill>
        <p:spPr>
          <a:xfrm>
            <a:off x="245731" y="1849818"/>
            <a:ext cx="11705897" cy="3901966"/>
          </a:xfrm>
          <a:prstGeom prst="rect">
            <a:avLst/>
          </a:prstGeom>
        </p:spPr>
      </p:pic>
      <p:pic>
        <p:nvPicPr>
          <p:cNvPr id="7" name="図 6">
            <a:extLst>
              <a:ext uri="{FF2B5EF4-FFF2-40B4-BE49-F238E27FC236}">
                <a16:creationId xmlns:a16="http://schemas.microsoft.com/office/drawing/2014/main" id="{55E9754D-E227-28DB-FA5F-C0B56CEE0C26}"/>
              </a:ext>
            </a:extLst>
          </p:cNvPr>
          <p:cNvPicPr>
            <a:picLocks noChangeAspect="1"/>
          </p:cNvPicPr>
          <p:nvPr/>
        </p:nvPicPr>
        <p:blipFill>
          <a:blip r:embed="rId4"/>
          <a:stretch>
            <a:fillRect/>
          </a:stretch>
        </p:blipFill>
        <p:spPr>
          <a:xfrm>
            <a:off x="250882" y="1847196"/>
            <a:ext cx="11705897" cy="3901966"/>
          </a:xfrm>
          <a:prstGeom prst="rect">
            <a:avLst/>
          </a:prstGeom>
        </p:spPr>
      </p:pic>
      <p:pic>
        <p:nvPicPr>
          <p:cNvPr id="8" name="図 7">
            <a:extLst>
              <a:ext uri="{FF2B5EF4-FFF2-40B4-BE49-F238E27FC236}">
                <a16:creationId xmlns:a16="http://schemas.microsoft.com/office/drawing/2014/main" id="{6EC7A557-6A42-F9E6-E9FB-015BEE9E3B82}"/>
              </a:ext>
            </a:extLst>
          </p:cNvPr>
          <p:cNvPicPr>
            <a:picLocks noChangeAspect="1"/>
          </p:cNvPicPr>
          <p:nvPr/>
        </p:nvPicPr>
        <p:blipFill>
          <a:blip r:embed="rId5"/>
          <a:stretch>
            <a:fillRect/>
          </a:stretch>
        </p:blipFill>
        <p:spPr>
          <a:xfrm>
            <a:off x="249622" y="1852450"/>
            <a:ext cx="11705898" cy="3901966"/>
          </a:xfrm>
          <a:prstGeom prst="rect">
            <a:avLst/>
          </a:prstGeom>
        </p:spPr>
      </p:pic>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BDFE843A-FDF0-FD6F-0FD1-E42CD223454D}"/>
                  </a:ext>
                </a:extLst>
              </p:cNvPr>
              <p:cNvSpPr txBox="1"/>
              <p:nvPr/>
            </p:nvSpPr>
            <p:spPr>
              <a:xfrm>
                <a:off x="7469435" y="5396989"/>
                <a:ext cx="4605051" cy="954107"/>
              </a:xfrm>
              <a:prstGeom prst="rect">
                <a:avLst/>
              </a:prstGeom>
              <a:noFill/>
            </p:spPr>
            <p:txBody>
              <a:bodyPr wrap="square" rtlCol="0">
                <a:spAutoFit/>
              </a:bodyPr>
              <a:lstStyle/>
              <a:p>
                <a:pPr marL="342900" indent="-342900" algn="l">
                  <a:buFont typeface="Arial" panose="020B0604020202020204" pitchFamily="34" charset="0"/>
                  <a:buChar char="•"/>
                </a:pPr>
                <a:r>
                  <a:rPr kumimoji="1" lang="en-US" altLang="ja-JP" sz="2800" dirty="0"/>
                  <a:t>Relative error: </a:t>
                </a:r>
                <a14:m>
                  <m:oMath xmlns:m="http://schemas.openxmlformats.org/officeDocument/2006/math">
                    <m:r>
                      <a:rPr kumimoji="1" lang="en-US" altLang="ja-JP" sz="2800" i="1" smtClean="0">
                        <a:latin typeface="Cambria Math" panose="02040503050406030204" pitchFamily="18" charset="0"/>
                        <a:ea typeface="Cambria Math" panose="02040503050406030204" pitchFamily="18" charset="0"/>
                      </a:rPr>
                      <m:t>𝒪</m:t>
                    </m:r>
                    <m:r>
                      <a:rPr kumimoji="1" lang="en-US" altLang="ja-JP" sz="2800" b="0" i="1" smtClean="0">
                        <a:latin typeface="Cambria Math" panose="02040503050406030204" pitchFamily="18" charset="0"/>
                        <a:ea typeface="Cambria Math" panose="02040503050406030204" pitchFamily="18" charset="0"/>
                      </a:rPr>
                      <m:t>(</m:t>
                    </m:r>
                    <m:sSup>
                      <m:sSupPr>
                        <m:ctrlPr>
                          <a:rPr kumimoji="1" lang="en-US" altLang="ja-JP" sz="2800" b="0" i="1" smtClean="0">
                            <a:latin typeface="Cambria Math" panose="02040503050406030204" pitchFamily="18" charset="0"/>
                            <a:ea typeface="Cambria Math" panose="02040503050406030204" pitchFamily="18" charset="0"/>
                          </a:rPr>
                        </m:ctrlPr>
                      </m:sSupPr>
                      <m:e>
                        <m:r>
                          <a:rPr kumimoji="1" lang="en-US" altLang="ja-JP" sz="2800" b="0" i="1" smtClean="0">
                            <a:latin typeface="Cambria Math" panose="02040503050406030204" pitchFamily="18" charset="0"/>
                            <a:ea typeface="Cambria Math" panose="02040503050406030204" pitchFamily="18" charset="0"/>
                          </a:rPr>
                          <m:t>10</m:t>
                        </m:r>
                      </m:e>
                      <m:sup>
                        <m:r>
                          <a:rPr kumimoji="1" lang="en-US" altLang="ja-JP" sz="2800" b="0" i="1" smtClean="0">
                            <a:latin typeface="Cambria Math" panose="02040503050406030204" pitchFamily="18" charset="0"/>
                            <a:ea typeface="Cambria Math" panose="02040503050406030204" pitchFamily="18" charset="0"/>
                          </a:rPr>
                          <m:t>−4</m:t>
                        </m:r>
                      </m:sup>
                    </m:sSup>
                    <m:r>
                      <a:rPr kumimoji="1" lang="en-US" altLang="ja-JP" sz="2800" b="0" i="1" smtClean="0">
                        <a:latin typeface="Cambria Math" panose="02040503050406030204" pitchFamily="18" charset="0"/>
                        <a:ea typeface="Cambria Math" panose="02040503050406030204" pitchFamily="18" charset="0"/>
                      </a:rPr>
                      <m:t>)</m:t>
                    </m:r>
                  </m:oMath>
                </a14:m>
                <a:endParaRPr kumimoji="1" lang="en-US" altLang="ja-JP" sz="2800" dirty="0"/>
              </a:p>
              <a:p>
                <a:pPr marL="342900" indent="-342900" algn="l">
                  <a:buFont typeface="Arial" panose="020B0604020202020204" pitchFamily="34" charset="0"/>
                  <a:buChar char="•"/>
                </a:pPr>
                <a:r>
                  <a:rPr lang="en-US" altLang="ja-JP" sz="2800" dirty="0"/>
                  <a:t>Speed up gain: 25~30%</a:t>
                </a:r>
                <a:endParaRPr kumimoji="1" lang="ja-JP" altLang="en-US" sz="2800"/>
              </a:p>
            </p:txBody>
          </p:sp>
        </mc:Choice>
        <mc:Fallback xmlns="">
          <p:sp>
            <p:nvSpPr>
              <p:cNvPr id="3" name="テキスト ボックス 2">
                <a:extLst>
                  <a:ext uri="{FF2B5EF4-FFF2-40B4-BE49-F238E27FC236}">
                    <a16:creationId xmlns:a16="http://schemas.microsoft.com/office/drawing/2014/main" id="{4A32DD67-6264-846A-1ECE-0193C2F1895E}"/>
                  </a:ext>
                </a:extLst>
              </p:cNvPr>
              <p:cNvSpPr txBox="1">
                <a:spLocks noRot="1" noChangeAspect="1" noMove="1" noResize="1" noEditPoints="1" noAdjustHandles="1" noChangeArrowheads="1" noChangeShapeType="1" noTextEdit="1"/>
              </p:cNvSpPr>
              <p:nvPr/>
            </p:nvSpPr>
            <p:spPr>
              <a:xfrm>
                <a:off x="7469435" y="5396989"/>
                <a:ext cx="4605051" cy="954107"/>
              </a:xfrm>
              <a:prstGeom prst="rect">
                <a:avLst/>
              </a:prstGeom>
              <a:blipFill>
                <a:blip r:embed="rId6"/>
                <a:stretch>
                  <a:fillRect l="-2479" t="-5195" b="-15584"/>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99233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1000"/>
                                        <p:tgtEl>
                                          <p:spTgt spid="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A8AB0D-EB4A-540F-6FC5-88A3B7D83901}"/>
              </a:ext>
            </a:extLst>
          </p:cNvPr>
          <p:cNvSpPr>
            <a:spLocks noGrp="1"/>
          </p:cNvSpPr>
          <p:nvPr>
            <p:ph type="title"/>
          </p:nvPr>
        </p:nvSpPr>
        <p:spPr/>
        <p:txBody>
          <a:bodyPr>
            <a:normAutofit fontScale="90000"/>
          </a:bodyPr>
          <a:lstStyle/>
          <a:p>
            <a:endParaRPr kumimoji="1" lang="ja-JP" altLang="en-US"/>
          </a:p>
        </p:txBody>
      </p:sp>
      <p:sp>
        <p:nvSpPr>
          <p:cNvPr id="3" name="正方形/長方形 2">
            <a:extLst>
              <a:ext uri="{FF2B5EF4-FFF2-40B4-BE49-F238E27FC236}">
                <a16:creationId xmlns:a16="http://schemas.microsoft.com/office/drawing/2014/main" id="{BE8C52E7-3AD0-3441-5BC2-BEE04BADA20A}"/>
              </a:ext>
            </a:extLst>
          </p:cNvPr>
          <p:cNvSpPr/>
          <p:nvPr/>
        </p:nvSpPr>
        <p:spPr>
          <a:xfrm>
            <a:off x="0" y="0"/>
            <a:ext cx="12192000" cy="6858000"/>
          </a:xfrm>
          <a:prstGeom prst="rect">
            <a:avLst/>
          </a:prstGeom>
          <a:solidFill>
            <a:srgbClr val="606F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7DC01B2E-6608-DF88-39B4-603136477DDF}"/>
              </a:ext>
            </a:extLst>
          </p:cNvPr>
          <p:cNvSpPr txBox="1"/>
          <p:nvPr/>
        </p:nvSpPr>
        <p:spPr>
          <a:xfrm>
            <a:off x="345591" y="1268413"/>
            <a:ext cx="11511447" cy="1862048"/>
          </a:xfrm>
          <a:prstGeom prst="rect">
            <a:avLst/>
          </a:prstGeom>
          <a:noFill/>
          <a:ln>
            <a:noFill/>
          </a:ln>
        </p:spPr>
        <p:txBody>
          <a:bodyPr wrap="square" rtlCol="0">
            <a:spAutoFit/>
          </a:bodyPr>
          <a:lstStyle/>
          <a:p>
            <a:pPr algn="l"/>
            <a:r>
              <a:rPr lang="en-US" altLang="ja-JP" sz="11500" dirty="0">
                <a:solidFill>
                  <a:srgbClr val="DDE1FF"/>
                </a:solidFill>
                <a:latin typeface="Impact" panose="020B0806030902050204" pitchFamily="34" charset="0"/>
              </a:rPr>
              <a:t>REAL</a:t>
            </a:r>
            <a:r>
              <a:rPr lang="ja-JP" altLang="en-US" sz="11500">
                <a:solidFill>
                  <a:srgbClr val="DDE1FF"/>
                </a:solidFill>
                <a:latin typeface="Impact" panose="020B0806030902050204" pitchFamily="34" charset="0"/>
              </a:rPr>
              <a:t> </a:t>
            </a:r>
            <a:r>
              <a:rPr lang="en-US" altLang="ja-JP" sz="11500" dirty="0">
                <a:solidFill>
                  <a:srgbClr val="DDE1FF"/>
                </a:solidFill>
                <a:latin typeface="Impact" panose="020B0806030902050204" pitchFamily="34" charset="0"/>
              </a:rPr>
              <a:t>DATA</a:t>
            </a:r>
            <a:r>
              <a:rPr lang="ja-JP" altLang="en-US" sz="11500">
                <a:solidFill>
                  <a:srgbClr val="DDE1FF"/>
                </a:solidFill>
                <a:latin typeface="Impact" panose="020B0806030902050204" pitchFamily="34" charset="0"/>
              </a:rPr>
              <a:t> </a:t>
            </a:r>
            <a:r>
              <a:rPr lang="en-US" altLang="ja-JP" sz="11500" dirty="0">
                <a:solidFill>
                  <a:srgbClr val="DDE1FF"/>
                </a:solidFill>
                <a:latin typeface="Impact" panose="020B0806030902050204" pitchFamily="34" charset="0"/>
              </a:rPr>
              <a:t>TEST</a:t>
            </a:r>
            <a:endParaRPr kumimoji="1" lang="ja-JP" altLang="en-US" sz="11500">
              <a:solidFill>
                <a:srgbClr val="DDE1FF"/>
              </a:solidFill>
              <a:latin typeface="Impact" panose="020B0806030902050204" pitchFamily="34" charset="0"/>
            </a:endParaRPr>
          </a:p>
        </p:txBody>
      </p:sp>
      <p:grpSp>
        <p:nvGrpSpPr>
          <p:cNvPr id="21" name="グループ化 20">
            <a:extLst>
              <a:ext uri="{FF2B5EF4-FFF2-40B4-BE49-F238E27FC236}">
                <a16:creationId xmlns:a16="http://schemas.microsoft.com/office/drawing/2014/main" id="{48D5BAFF-A03C-DA85-F551-A181BAB4C181}"/>
              </a:ext>
            </a:extLst>
          </p:cNvPr>
          <p:cNvGrpSpPr/>
          <p:nvPr/>
        </p:nvGrpSpPr>
        <p:grpSpPr>
          <a:xfrm>
            <a:off x="701349" y="2748691"/>
            <a:ext cx="7355516" cy="4790898"/>
            <a:chOff x="2238416" y="1033551"/>
            <a:chExt cx="7355516" cy="4790898"/>
          </a:xfrm>
        </p:grpSpPr>
        <p:pic>
          <p:nvPicPr>
            <p:cNvPr id="11" name="図 10">
              <a:extLst>
                <a:ext uri="{FF2B5EF4-FFF2-40B4-BE49-F238E27FC236}">
                  <a16:creationId xmlns:a16="http://schemas.microsoft.com/office/drawing/2014/main" id="{E8D90F2D-A884-576F-0E03-DD1FAA67853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1" b="89844" l="2214" r="93620">
                          <a14:foregroundMark x1="10677" y1="59277" x2="10677" y2="59277"/>
                          <a14:foregroundMark x1="5469" y1="56836" x2="5469" y2="56836"/>
                          <a14:foregroundMark x1="9310" y1="39648" x2="9310" y2="39648"/>
                          <a14:foregroundMark x1="2214" y1="45996" x2="2214" y2="45996"/>
                          <a14:foregroundMark x1="80339" y1="48828" x2="80339" y2="48828"/>
                          <a14:foregroundMark x1="93620" y1="48438" x2="93620" y2="48438"/>
                          <a14:backgroundMark x1="30794" y1="49902" x2="30794" y2="49902"/>
                          <a14:backgroundMark x1="67318" y1="48828" x2="67318" y2="48828"/>
                          <a14:backgroundMark x1="61979" y1="48633" x2="61979" y2="48633"/>
                          <a14:backgroundMark x1="61328" y1="48633" x2="61328" y2="48633"/>
                          <a14:backgroundMark x1="60872" y1="48438" x2="60872" y2="48438"/>
                        </a14:backgroundRemoval>
                      </a14:imgEffect>
                    </a14:imgLayer>
                  </a14:imgProps>
                </a:ext>
              </a:extLst>
            </a:blip>
            <a:stretch>
              <a:fillRect/>
            </a:stretch>
          </p:blipFill>
          <p:spPr>
            <a:xfrm>
              <a:off x="2238416" y="1033551"/>
              <a:ext cx="7355516" cy="4790898"/>
            </a:xfrm>
            <a:prstGeom prst="rect">
              <a:avLst/>
            </a:prstGeom>
          </p:spPr>
        </p:pic>
        <p:sp>
          <p:nvSpPr>
            <p:cNvPr id="8" name="円/楕円 7">
              <a:extLst>
                <a:ext uri="{FF2B5EF4-FFF2-40B4-BE49-F238E27FC236}">
                  <a16:creationId xmlns:a16="http://schemas.microsoft.com/office/drawing/2014/main" id="{CA197B2A-972A-6E79-4727-BA9151D3DBB5}"/>
                </a:ext>
              </a:extLst>
            </p:cNvPr>
            <p:cNvSpPr/>
            <p:nvPr/>
          </p:nvSpPr>
          <p:spPr>
            <a:xfrm>
              <a:off x="3493683" y="2678324"/>
              <a:ext cx="648178" cy="627024"/>
            </a:xfrm>
            <a:prstGeom prst="ellipse">
              <a:avLst/>
            </a:prstGeom>
            <a:gradFill>
              <a:gsLst>
                <a:gs pos="0">
                  <a:schemeClr val="tx1">
                    <a:lumMod val="50000"/>
                    <a:lumOff val="50000"/>
                  </a:schemeClr>
                </a:gs>
                <a:gs pos="50000">
                  <a:schemeClr val="tx1">
                    <a:lumMod val="75000"/>
                    <a:lumOff val="25000"/>
                  </a:schemeClr>
                </a:gs>
                <a:gs pos="100000">
                  <a:schemeClr val="tx1"/>
                </a:gs>
              </a:gsLst>
              <a:path path="circle">
                <a:fillToRect l="50000" t="50000" r="50000" b="50000"/>
              </a:path>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a:extLst>
                <a:ext uri="{FF2B5EF4-FFF2-40B4-BE49-F238E27FC236}">
                  <a16:creationId xmlns:a16="http://schemas.microsoft.com/office/drawing/2014/main" id="{E380C2E1-7C4E-C19F-AC61-8A0B1061AA13}"/>
                </a:ext>
              </a:extLst>
            </p:cNvPr>
            <p:cNvSpPr/>
            <p:nvPr/>
          </p:nvSpPr>
          <p:spPr>
            <a:xfrm>
              <a:off x="2692973" y="3541188"/>
              <a:ext cx="563408" cy="517177"/>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a:extLst>
                <a:ext uri="{FF2B5EF4-FFF2-40B4-BE49-F238E27FC236}">
                  <a16:creationId xmlns:a16="http://schemas.microsoft.com/office/drawing/2014/main" id="{FD7E737A-8C11-2550-C95A-21F3EE733EC8}"/>
                </a:ext>
              </a:extLst>
            </p:cNvPr>
            <p:cNvSpPr/>
            <p:nvPr/>
          </p:nvSpPr>
          <p:spPr>
            <a:xfrm>
              <a:off x="5838628" y="2736414"/>
              <a:ext cx="648178" cy="627024"/>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a:extLst>
                <a:ext uri="{FF2B5EF4-FFF2-40B4-BE49-F238E27FC236}">
                  <a16:creationId xmlns:a16="http://schemas.microsoft.com/office/drawing/2014/main" id="{F2C313DD-5AF4-0835-FAB7-FCAB293C8F05}"/>
                </a:ext>
              </a:extLst>
            </p:cNvPr>
            <p:cNvSpPr/>
            <p:nvPr/>
          </p:nvSpPr>
          <p:spPr>
            <a:xfrm>
              <a:off x="5182546" y="3312372"/>
              <a:ext cx="563408" cy="517177"/>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a:extLst>
                <a:ext uri="{FF2B5EF4-FFF2-40B4-BE49-F238E27FC236}">
                  <a16:creationId xmlns:a16="http://schemas.microsoft.com/office/drawing/2014/main" id="{B32CAA6B-0FAB-C9E1-E6E2-F2615237CE18}"/>
                </a:ext>
              </a:extLst>
            </p:cNvPr>
            <p:cNvSpPr/>
            <p:nvPr/>
          </p:nvSpPr>
          <p:spPr>
            <a:xfrm>
              <a:off x="7859489" y="3053783"/>
              <a:ext cx="563408" cy="517177"/>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a:extLst>
                <a:ext uri="{FF2B5EF4-FFF2-40B4-BE49-F238E27FC236}">
                  <a16:creationId xmlns:a16="http://schemas.microsoft.com/office/drawing/2014/main" id="{2D31FA04-D951-83EF-29E2-05A657C33E7B}"/>
                </a:ext>
              </a:extLst>
            </p:cNvPr>
            <p:cNvSpPr/>
            <p:nvPr/>
          </p:nvSpPr>
          <p:spPr>
            <a:xfrm>
              <a:off x="8413651" y="2998859"/>
              <a:ext cx="648178" cy="627024"/>
            </a:xfrm>
            <a:prstGeom prst="ellipse">
              <a:avLst/>
            </a:prstGeom>
            <a:gradFill flip="none" rotWithShape="1">
              <a:gsLst>
                <a:gs pos="0">
                  <a:schemeClr val="tx1">
                    <a:lumMod val="50000"/>
                    <a:lumOff val="50000"/>
                  </a:schemeClr>
                </a:gs>
                <a:gs pos="50000">
                  <a:schemeClr val="tx1">
                    <a:lumMod val="75000"/>
                    <a:lumOff val="25000"/>
                  </a:schemeClr>
                </a:gs>
                <a:gs pos="100000">
                  <a:schemeClr val="tx1"/>
                </a:gs>
              </a:gsLst>
              <a:path path="circle">
                <a:fillToRect l="50000" t="50000" r="50000" b="50000"/>
              </a:path>
              <a:tileRect/>
            </a:gradFill>
            <a:effectLst>
              <a:glow rad="165100">
                <a:schemeClr val="tx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a:extLst>
                <a:ext uri="{FF2B5EF4-FFF2-40B4-BE49-F238E27FC236}">
                  <a16:creationId xmlns:a16="http://schemas.microsoft.com/office/drawing/2014/main" id="{E74E1FE3-D1D8-1B84-E3A2-72ED9A3F7C20}"/>
                </a:ext>
              </a:extLst>
            </p:cNvPr>
            <p:cNvSpPr/>
            <p:nvPr/>
          </p:nvSpPr>
          <p:spPr>
            <a:xfrm flipH="1">
              <a:off x="8395181" y="3181445"/>
              <a:ext cx="43267" cy="281111"/>
            </a:xfrm>
            <a:prstGeom prst="ellipse">
              <a:avLst/>
            </a:prstGeom>
            <a:solidFill>
              <a:schemeClr val="bg1">
                <a:alpha val="20000"/>
              </a:schemeClr>
            </a:solidFill>
            <a:ln>
              <a:noFill/>
            </a:ln>
            <a:effectLst>
              <a:glow rad="279400">
                <a:schemeClr val="bg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5" name="図 4" descr="ダイアグラム が含まれている画像&#10;&#10;AI 生成コンテンツは誤りを含む可能性があります。">
            <a:extLst>
              <a:ext uri="{FF2B5EF4-FFF2-40B4-BE49-F238E27FC236}">
                <a16:creationId xmlns:a16="http://schemas.microsoft.com/office/drawing/2014/main" id="{3EA66303-B800-5648-874F-E09D503D961C}"/>
              </a:ext>
            </a:extLst>
          </p:cNvPr>
          <p:cNvPicPr>
            <a:picLocks noChangeAspect="1"/>
          </p:cNvPicPr>
          <p:nvPr/>
        </p:nvPicPr>
        <p:blipFill>
          <a:blip r:embed="rId5"/>
          <a:srcRect l="16721" t="4756" r="4418" b="16648"/>
          <a:stretch>
            <a:fillRect/>
          </a:stretch>
        </p:blipFill>
        <p:spPr>
          <a:xfrm>
            <a:off x="8611027" y="3677949"/>
            <a:ext cx="2934571" cy="2437272"/>
          </a:xfrm>
          <a:prstGeom prst="rect">
            <a:avLst/>
          </a:prstGeom>
        </p:spPr>
      </p:pic>
      <p:sp>
        <p:nvSpPr>
          <p:cNvPr id="14" name="スライド番号プレースホルダー 13">
            <a:extLst>
              <a:ext uri="{FF2B5EF4-FFF2-40B4-BE49-F238E27FC236}">
                <a16:creationId xmlns:a16="http://schemas.microsoft.com/office/drawing/2014/main" id="{60156E7B-4D21-ED9C-49E5-561139C54185}"/>
              </a:ext>
            </a:extLst>
          </p:cNvPr>
          <p:cNvSpPr>
            <a:spLocks noGrp="1"/>
          </p:cNvSpPr>
          <p:nvPr>
            <p:ph type="sldNum" sz="quarter" idx="12"/>
          </p:nvPr>
        </p:nvSpPr>
        <p:spPr/>
        <p:txBody>
          <a:bodyPr/>
          <a:lstStyle/>
          <a:p>
            <a:fld id="{761BE2F2-8F1A-F045-A64E-5DF598B2FD97}" type="slidenum">
              <a:rPr lang="ja-JP" altLang="en-US" sz="2000" smtClean="0"/>
              <a:pPr/>
              <a:t>16</a:t>
            </a:fld>
            <a:r>
              <a:rPr lang="en-US" altLang="ja-JP" sz="2000"/>
              <a:t>/26</a:t>
            </a:r>
            <a:endParaRPr lang="ja-JP" altLang="en-US"/>
          </a:p>
        </p:txBody>
      </p:sp>
    </p:spTree>
    <p:extLst>
      <p:ext uri="{BB962C8B-B14F-4D97-AF65-F5344CB8AC3E}">
        <p14:creationId xmlns:p14="http://schemas.microsoft.com/office/powerpoint/2010/main" val="3379101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2D740250-4F92-16CE-290A-4F3B8097DDEA}"/>
              </a:ext>
            </a:extLst>
          </p:cNvPr>
          <p:cNvSpPr/>
          <p:nvPr/>
        </p:nvSpPr>
        <p:spPr>
          <a:xfrm>
            <a:off x="8554145" y="5178493"/>
            <a:ext cx="3235805" cy="105869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357BE1B-D420-6BBE-3A15-7F8B9805E40D}"/>
              </a:ext>
            </a:extLst>
          </p:cNvPr>
          <p:cNvSpPr/>
          <p:nvPr/>
        </p:nvSpPr>
        <p:spPr>
          <a:xfrm>
            <a:off x="6096000" y="3789363"/>
            <a:ext cx="3058447" cy="116280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40B114C3-F743-BA0A-88ED-35CC02CAA14A}"/>
              </a:ext>
            </a:extLst>
          </p:cNvPr>
          <p:cNvSpPr/>
          <p:nvPr/>
        </p:nvSpPr>
        <p:spPr>
          <a:xfrm>
            <a:off x="3222149" y="2505049"/>
            <a:ext cx="2600744" cy="1091691"/>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FB8C4E16-3E93-CA95-068B-0BFDF6866C7D}"/>
              </a:ext>
            </a:extLst>
          </p:cNvPr>
          <p:cNvSpPr/>
          <p:nvPr/>
        </p:nvSpPr>
        <p:spPr>
          <a:xfrm>
            <a:off x="334963" y="1291593"/>
            <a:ext cx="2728139" cy="1091691"/>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9C4BF9F5-861C-7FBD-81F9-B917BF04EC1B}"/>
              </a:ext>
            </a:extLst>
          </p:cNvPr>
          <p:cNvSpPr>
            <a:spLocks noGrp="1"/>
          </p:cNvSpPr>
          <p:nvPr>
            <p:ph type="title"/>
          </p:nvPr>
        </p:nvSpPr>
        <p:spPr/>
        <p:txBody>
          <a:bodyPr/>
          <a:lstStyle/>
          <a:p>
            <a:r>
              <a:rPr kumimoji="1" lang="en-US" altLang="ja-JP" dirty="0"/>
              <a:t>Where</a:t>
            </a:r>
            <a:r>
              <a:rPr kumimoji="1" lang="ja-JP" altLang="en-US"/>
              <a:t> </a:t>
            </a:r>
            <a:r>
              <a:rPr kumimoji="1" lang="en-US" altLang="ja-JP" dirty="0"/>
              <a:t>the</a:t>
            </a:r>
            <a:r>
              <a:rPr kumimoji="1" lang="ja-JP" altLang="en-US"/>
              <a:t> </a:t>
            </a:r>
            <a:r>
              <a:rPr kumimoji="1" lang="en-US" altLang="ja-JP" dirty="0"/>
              <a:t>ratio</a:t>
            </a:r>
            <a:r>
              <a:rPr kumimoji="1" lang="ja-JP" altLang="en-US"/>
              <a:t> </a:t>
            </a:r>
            <a:r>
              <a:rPr kumimoji="1" lang="en-US" altLang="ja-JP" dirty="0"/>
              <a:t>filter</a:t>
            </a:r>
            <a:r>
              <a:rPr kumimoji="1" lang="ja-JP" altLang="en-US"/>
              <a:t> </a:t>
            </a:r>
            <a:r>
              <a:rPr kumimoji="1" lang="en-US" altLang="ja-JP" dirty="0"/>
              <a:t>enters</a:t>
            </a:r>
            <a:r>
              <a:rPr kumimoji="1" lang="ja-JP" altLang="en-US"/>
              <a:t> </a:t>
            </a:r>
            <a:r>
              <a:rPr kumimoji="1" lang="en-US" altLang="ja-JP" dirty="0"/>
              <a:t>the</a:t>
            </a:r>
            <a:r>
              <a:rPr kumimoji="1" lang="ja-JP" altLang="en-US"/>
              <a:t> </a:t>
            </a:r>
            <a:r>
              <a:rPr kumimoji="1" lang="en-US" altLang="ja-JP" dirty="0"/>
              <a:t>pipeline</a:t>
            </a:r>
            <a:endParaRPr kumimoji="1" lang="ja-JP" altLang="en-US"/>
          </a:p>
        </p:txBody>
      </p:sp>
      <p:sp>
        <p:nvSpPr>
          <p:cNvPr id="9" name="テキスト ボックス 8">
            <a:extLst>
              <a:ext uri="{FF2B5EF4-FFF2-40B4-BE49-F238E27FC236}">
                <a16:creationId xmlns:a16="http://schemas.microsoft.com/office/drawing/2014/main" id="{9769A657-8BD8-4959-FCCE-02B87B700A1E}"/>
              </a:ext>
            </a:extLst>
          </p:cNvPr>
          <p:cNvSpPr txBox="1"/>
          <p:nvPr/>
        </p:nvSpPr>
        <p:spPr>
          <a:xfrm>
            <a:off x="8687773" y="5529298"/>
            <a:ext cx="3235805" cy="707886"/>
          </a:xfrm>
          <a:prstGeom prst="rect">
            <a:avLst/>
          </a:prstGeom>
          <a:noFill/>
        </p:spPr>
        <p:txBody>
          <a:bodyPr wrap="square" rtlCol="0">
            <a:spAutoFit/>
          </a:bodyPr>
          <a:lstStyle/>
          <a:p>
            <a:pPr marL="342900" indent="-342900" algn="l">
              <a:buFont typeface="Arial" panose="020B0604020202020204" pitchFamily="34" charset="0"/>
              <a:buChar char="•"/>
            </a:pPr>
            <a:r>
              <a:rPr kumimoji="1" lang="en-US" altLang="ja-JP" sz="2000" dirty="0"/>
              <a:t>H1-L1</a:t>
            </a:r>
            <a:r>
              <a:rPr kumimoji="1" lang="ja-JP" altLang="en-US" sz="2000"/>
              <a:t> </a:t>
            </a:r>
            <a:r>
              <a:rPr kumimoji="1" lang="en-US" altLang="ja-JP" sz="2000" dirty="0"/>
              <a:t>coincidence</a:t>
            </a:r>
          </a:p>
          <a:p>
            <a:pPr marL="342900" indent="-342900" algn="l">
              <a:buFont typeface="Arial" panose="020B0604020202020204" pitchFamily="34" charset="0"/>
              <a:buChar char="•"/>
            </a:pPr>
            <a:r>
              <a:rPr lang="en-US" altLang="ja-JP" sz="2000" dirty="0"/>
              <a:t>Time-slide</a:t>
            </a:r>
            <a:r>
              <a:rPr lang="ja-JP" altLang="en-US" sz="2000"/>
              <a:t> </a:t>
            </a:r>
            <a:r>
              <a:rPr lang="en-US" altLang="ja-JP" sz="2000" dirty="0"/>
              <a:t>background</a:t>
            </a:r>
            <a:endParaRPr kumimoji="1" lang="ja-JP" altLang="en-US" sz="2000"/>
          </a:p>
        </p:txBody>
      </p:sp>
      <p:sp>
        <p:nvSpPr>
          <p:cNvPr id="13" name="正方形/長方形 12">
            <a:extLst>
              <a:ext uri="{FF2B5EF4-FFF2-40B4-BE49-F238E27FC236}">
                <a16:creationId xmlns:a16="http://schemas.microsoft.com/office/drawing/2014/main" id="{46EB1813-A577-7428-22B4-B48CC29C6930}"/>
              </a:ext>
            </a:extLst>
          </p:cNvPr>
          <p:cNvSpPr/>
          <p:nvPr/>
        </p:nvSpPr>
        <p:spPr>
          <a:xfrm>
            <a:off x="7627289" y="1790071"/>
            <a:ext cx="2997381" cy="87055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9E5F23A5-1C55-FADD-6CF2-7AB0B8EE6A30}"/>
              </a:ext>
            </a:extLst>
          </p:cNvPr>
          <p:cNvSpPr txBox="1"/>
          <p:nvPr/>
        </p:nvSpPr>
        <p:spPr>
          <a:xfrm>
            <a:off x="334963" y="1675398"/>
            <a:ext cx="2887186" cy="707886"/>
          </a:xfrm>
          <a:prstGeom prst="rect">
            <a:avLst/>
          </a:prstGeom>
          <a:noFill/>
        </p:spPr>
        <p:txBody>
          <a:bodyPr wrap="square" rtlCol="0">
            <a:spAutoFit/>
          </a:bodyPr>
          <a:lstStyle/>
          <a:p>
            <a:pPr marL="342900" indent="-342900" algn="l">
              <a:buFont typeface="Arial" panose="020B0604020202020204" pitchFamily="34" charset="0"/>
              <a:buChar char="•"/>
            </a:pPr>
            <a:r>
              <a:rPr kumimoji="1" lang="en-US" altLang="ja-JP" sz="2000" dirty="0"/>
              <a:t>Input</a:t>
            </a:r>
            <a:r>
              <a:rPr kumimoji="1" lang="ja-JP" altLang="en-US" sz="2000"/>
              <a:t> </a:t>
            </a:r>
            <a:r>
              <a:rPr kumimoji="1" lang="en-US" altLang="ja-JP" sz="2000" dirty="0"/>
              <a:t>strain</a:t>
            </a:r>
          </a:p>
          <a:p>
            <a:pPr marL="342900" indent="-342900">
              <a:buFont typeface="Arial" panose="020B0604020202020204" pitchFamily="34" charset="0"/>
              <a:buChar char="•"/>
            </a:pPr>
            <a:r>
              <a:rPr lang="en-US" altLang="ja-JP" sz="2000" dirty="0"/>
              <a:t>Conditioning</a:t>
            </a:r>
            <a:r>
              <a:rPr lang="ja-JP" altLang="en-US" sz="2000"/>
              <a:t> </a:t>
            </a:r>
            <a:r>
              <a:rPr lang="en-US" altLang="ja-JP" sz="2000" dirty="0"/>
              <a:t>&amp;</a:t>
            </a:r>
            <a:r>
              <a:rPr lang="ja-JP" altLang="en-US" sz="2000"/>
              <a:t> </a:t>
            </a:r>
            <a:r>
              <a:rPr lang="en-US" altLang="ja-JP" sz="2000" dirty="0"/>
              <a:t>PSD</a:t>
            </a:r>
            <a:endParaRPr lang="ja-JP" altLang="en-US" sz="2000"/>
          </a:p>
        </p:txBody>
      </p:sp>
      <p:sp>
        <p:nvSpPr>
          <p:cNvPr id="20" name="テキスト ボックス 19">
            <a:extLst>
              <a:ext uri="{FF2B5EF4-FFF2-40B4-BE49-F238E27FC236}">
                <a16:creationId xmlns:a16="http://schemas.microsoft.com/office/drawing/2014/main" id="{A2B24EE8-E677-EE8C-A82E-5A2BFA9C3694}"/>
              </a:ext>
            </a:extLst>
          </p:cNvPr>
          <p:cNvSpPr txBox="1"/>
          <p:nvPr/>
        </p:nvSpPr>
        <p:spPr>
          <a:xfrm>
            <a:off x="3246453" y="2882343"/>
            <a:ext cx="2600744" cy="707886"/>
          </a:xfrm>
          <a:prstGeom prst="rect">
            <a:avLst/>
          </a:prstGeom>
          <a:noFill/>
        </p:spPr>
        <p:txBody>
          <a:bodyPr wrap="square" rtlCol="0">
            <a:spAutoFit/>
          </a:bodyPr>
          <a:lstStyle/>
          <a:p>
            <a:pPr marL="342900" indent="-342900" algn="l">
              <a:buFont typeface="Arial" panose="020B0604020202020204" pitchFamily="34" charset="0"/>
              <a:buChar char="•"/>
            </a:pPr>
            <a:r>
              <a:rPr kumimoji="1" lang="en-US" altLang="ja-JP" sz="2000" dirty="0"/>
              <a:t>Reference</a:t>
            </a:r>
            <a:r>
              <a:rPr kumimoji="1" lang="ja-JP" altLang="en-US" sz="2000"/>
              <a:t> </a:t>
            </a:r>
            <a:r>
              <a:rPr kumimoji="1" lang="en-US" altLang="ja-JP" sz="2000" dirty="0"/>
              <a:t>filter</a:t>
            </a:r>
          </a:p>
          <a:p>
            <a:pPr marL="342900" indent="-342900" algn="l">
              <a:buFont typeface="Arial" panose="020B0604020202020204" pitchFamily="34" charset="0"/>
              <a:buChar char="•"/>
            </a:pPr>
            <a:r>
              <a:rPr lang="en-US" altLang="ja-JP" sz="2000" dirty="0"/>
              <a:t>Ratio</a:t>
            </a:r>
            <a:r>
              <a:rPr lang="ja-JP" altLang="en-US" sz="2000"/>
              <a:t> </a:t>
            </a:r>
            <a:r>
              <a:rPr lang="en-US" altLang="ja-JP" sz="2000" dirty="0"/>
              <a:t>construction</a:t>
            </a:r>
            <a:endParaRPr kumimoji="1" lang="ja-JP" altLang="en-US" sz="2000"/>
          </a:p>
        </p:txBody>
      </p:sp>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AB928892-15AB-C4C0-8C58-0EA10B74828F}"/>
                  </a:ext>
                </a:extLst>
              </p:cNvPr>
              <p:cNvSpPr txBox="1"/>
              <p:nvPr/>
            </p:nvSpPr>
            <p:spPr>
              <a:xfrm>
                <a:off x="6090793" y="4171763"/>
                <a:ext cx="3167738" cy="707886"/>
              </a:xfrm>
              <a:prstGeom prst="rect">
                <a:avLst/>
              </a:prstGeom>
              <a:noFill/>
            </p:spPr>
            <p:txBody>
              <a:bodyPr wrap="square" rtlCol="0">
                <a:spAutoFit/>
              </a:bodyPr>
              <a:lstStyle/>
              <a:p>
                <a:pPr marL="342900" indent="-342900" algn="l">
                  <a:buFont typeface="Arial" panose="020B0604020202020204" pitchFamily="34" charset="0"/>
                  <a:buChar char="•"/>
                </a:pPr>
                <a:r>
                  <a:rPr kumimoji="1" lang="en-US" altLang="ja-JP" sz="2000" dirty="0"/>
                  <a:t>Single</a:t>
                </a:r>
                <a:r>
                  <a:rPr kumimoji="1" lang="ja-JP" altLang="en-US" sz="2000"/>
                  <a:t> </a:t>
                </a:r>
                <a:r>
                  <a:rPr kumimoji="1" lang="en-US" altLang="ja-JP" sz="2000" dirty="0"/>
                  <a:t>detector</a:t>
                </a:r>
                <a:r>
                  <a:rPr kumimoji="1" lang="ja-JP" altLang="en-US" sz="2000"/>
                  <a:t> </a:t>
                </a:r>
                <a:r>
                  <a:rPr kumimoji="1" lang="en-US" altLang="ja-JP" sz="2000" dirty="0"/>
                  <a:t>triggers</a:t>
                </a:r>
              </a:p>
              <a:p>
                <a:pPr marL="342900" indent="-342900">
                  <a:buFont typeface="Arial" panose="020B0604020202020204" pitchFamily="34" charset="0"/>
                  <a:buChar char="•"/>
                </a:pPr>
                <a14:m>
                  <m:oMath xmlns:m="http://schemas.openxmlformats.org/officeDocument/2006/math">
                    <m:sSup>
                      <m:sSupPr>
                        <m:ctrlPr>
                          <a:rPr lang="ja-JP" altLang="en-US" sz="2000" i="1">
                            <a:latin typeface="Cambria Math" panose="02040503050406030204" pitchFamily="18" charset="0"/>
                          </a:rPr>
                        </m:ctrlPr>
                      </m:sSupPr>
                      <m:e>
                        <m:r>
                          <a:rPr lang="ja-JP" altLang="en-US" sz="2000" i="1">
                            <a:latin typeface="Cambria Math" panose="02040503050406030204" pitchFamily="18" charset="0"/>
                          </a:rPr>
                          <m:t>𝜒</m:t>
                        </m:r>
                      </m:e>
                      <m:sup>
                        <m:r>
                          <a:rPr lang="ja-JP" altLang="en-US" sz="2000" i="1">
                            <a:latin typeface="Cambria Math" panose="02040503050406030204" pitchFamily="18" charset="0"/>
                          </a:rPr>
                          <m:t>2</m:t>
                        </m:r>
                      </m:sup>
                    </m:sSup>
                  </m:oMath>
                </a14:m>
                <a:r>
                  <a:rPr lang="ja-JP" altLang="en-US" sz="2000" dirty="0"/>
                  <a:t> </a:t>
                </a:r>
                <a:r>
                  <a:rPr lang="en-US" altLang="ja-JP" sz="2000" dirty="0"/>
                  <a:t>reweighting</a:t>
                </a:r>
              </a:p>
            </p:txBody>
          </p:sp>
        </mc:Choice>
        <mc:Fallback xmlns="">
          <p:sp>
            <p:nvSpPr>
              <p:cNvPr id="24" name="テキスト ボックス 23">
                <a:extLst>
                  <a:ext uri="{FF2B5EF4-FFF2-40B4-BE49-F238E27FC236}">
                    <a16:creationId xmlns:a16="http://schemas.microsoft.com/office/drawing/2014/main" id="{AB928892-15AB-C4C0-8C58-0EA10B74828F}"/>
                  </a:ext>
                </a:extLst>
              </p:cNvPr>
              <p:cNvSpPr txBox="1">
                <a:spLocks noRot="1" noChangeAspect="1" noMove="1" noResize="1" noEditPoints="1" noAdjustHandles="1" noChangeArrowheads="1" noChangeShapeType="1" noTextEdit="1"/>
              </p:cNvSpPr>
              <p:nvPr/>
            </p:nvSpPr>
            <p:spPr>
              <a:xfrm>
                <a:off x="6090793" y="4171763"/>
                <a:ext cx="3167738" cy="707886"/>
              </a:xfrm>
              <a:prstGeom prst="rect">
                <a:avLst/>
              </a:prstGeom>
              <a:blipFill>
                <a:blip r:embed="rId2"/>
                <a:stretch>
                  <a:fillRect l="-1594" t="-5357" r="-797" b="-16071"/>
                </a:stretch>
              </a:blipFill>
            </p:spPr>
            <p:txBody>
              <a:bodyPr/>
              <a:lstStyle/>
              <a:p>
                <a:r>
                  <a:rPr lang="ja-JP" altLang="en-US">
                    <a:noFill/>
                  </a:rPr>
                  <a:t> </a:t>
                </a:r>
              </a:p>
            </p:txBody>
          </p:sp>
        </mc:Fallback>
      </mc:AlternateContent>
      <p:sp>
        <p:nvSpPr>
          <p:cNvPr id="28" name="テキスト ボックス 27">
            <a:extLst>
              <a:ext uri="{FF2B5EF4-FFF2-40B4-BE49-F238E27FC236}">
                <a16:creationId xmlns:a16="http://schemas.microsoft.com/office/drawing/2014/main" id="{D906EC30-9268-A1C4-E96B-6A9F00789E45}"/>
              </a:ext>
            </a:extLst>
          </p:cNvPr>
          <p:cNvSpPr txBox="1"/>
          <p:nvPr/>
        </p:nvSpPr>
        <p:spPr>
          <a:xfrm>
            <a:off x="272333" y="1255663"/>
            <a:ext cx="2314893" cy="461665"/>
          </a:xfrm>
          <a:prstGeom prst="rect">
            <a:avLst/>
          </a:prstGeom>
          <a:noFill/>
        </p:spPr>
        <p:txBody>
          <a:bodyPr wrap="square" rtlCol="0">
            <a:spAutoFit/>
          </a:bodyPr>
          <a:lstStyle/>
          <a:p>
            <a:pPr algn="l"/>
            <a:r>
              <a:rPr kumimoji="1" lang="en-US" altLang="ja-JP" sz="2400" dirty="0"/>
              <a:t>Data</a:t>
            </a:r>
            <a:r>
              <a:rPr kumimoji="1" lang="ja-JP" altLang="en-US" sz="2400"/>
              <a:t> </a:t>
            </a:r>
            <a:r>
              <a:rPr kumimoji="1" lang="en-US" altLang="ja-JP" sz="2400" dirty="0"/>
              <a:t>preparing</a:t>
            </a:r>
            <a:endParaRPr kumimoji="1" lang="ja-JP" altLang="en-US" sz="2400"/>
          </a:p>
        </p:txBody>
      </p:sp>
      <p:sp>
        <p:nvSpPr>
          <p:cNvPr id="29" name="テキスト ボックス 28">
            <a:extLst>
              <a:ext uri="{FF2B5EF4-FFF2-40B4-BE49-F238E27FC236}">
                <a16:creationId xmlns:a16="http://schemas.microsoft.com/office/drawing/2014/main" id="{CAC5268A-A235-BBA3-DE3E-EA93831BBD6B}"/>
              </a:ext>
            </a:extLst>
          </p:cNvPr>
          <p:cNvSpPr txBox="1"/>
          <p:nvPr/>
        </p:nvSpPr>
        <p:spPr>
          <a:xfrm>
            <a:off x="3166675" y="2464540"/>
            <a:ext cx="2600744" cy="461665"/>
          </a:xfrm>
          <a:prstGeom prst="rect">
            <a:avLst/>
          </a:prstGeom>
          <a:noFill/>
        </p:spPr>
        <p:txBody>
          <a:bodyPr wrap="square" rtlCol="0">
            <a:spAutoFit/>
          </a:bodyPr>
          <a:lstStyle/>
          <a:p>
            <a:pPr algn="l"/>
            <a:r>
              <a:rPr kumimoji="1" lang="en-US" altLang="ja-JP" sz="2400" dirty="0"/>
              <a:t>Ratio</a:t>
            </a:r>
            <a:r>
              <a:rPr kumimoji="1" lang="ja-JP" altLang="en-US" sz="2400"/>
              <a:t> </a:t>
            </a:r>
            <a:r>
              <a:rPr kumimoji="1" lang="en-US" altLang="ja-JP" sz="2400" dirty="0"/>
              <a:t>filter</a:t>
            </a:r>
            <a:r>
              <a:rPr kumimoji="1" lang="ja-JP" altLang="en-US" sz="2400"/>
              <a:t> </a:t>
            </a:r>
            <a:r>
              <a:rPr kumimoji="1" lang="en-US" altLang="ja-JP" sz="2400" dirty="0"/>
              <a:t>search</a:t>
            </a:r>
            <a:endParaRPr kumimoji="1" lang="ja-JP" altLang="en-US" sz="2400"/>
          </a:p>
        </p:txBody>
      </p:sp>
      <p:sp>
        <p:nvSpPr>
          <p:cNvPr id="30" name="テキスト ボックス 29">
            <a:extLst>
              <a:ext uri="{FF2B5EF4-FFF2-40B4-BE49-F238E27FC236}">
                <a16:creationId xmlns:a16="http://schemas.microsoft.com/office/drawing/2014/main" id="{7CA9424F-87DC-E025-8CAB-CDF5009F7B53}"/>
              </a:ext>
            </a:extLst>
          </p:cNvPr>
          <p:cNvSpPr txBox="1"/>
          <p:nvPr/>
        </p:nvSpPr>
        <p:spPr>
          <a:xfrm>
            <a:off x="6035320" y="3751844"/>
            <a:ext cx="2643252" cy="461665"/>
          </a:xfrm>
          <a:prstGeom prst="rect">
            <a:avLst/>
          </a:prstGeom>
          <a:noFill/>
        </p:spPr>
        <p:txBody>
          <a:bodyPr wrap="square" rtlCol="0">
            <a:spAutoFit/>
          </a:bodyPr>
          <a:lstStyle/>
          <a:p>
            <a:pPr algn="l"/>
            <a:r>
              <a:rPr kumimoji="1" lang="en-US" altLang="ja-JP" sz="2400" dirty="0"/>
              <a:t>Trigger</a:t>
            </a:r>
            <a:r>
              <a:rPr kumimoji="1" lang="ja-JP" altLang="en-US" sz="2400"/>
              <a:t> </a:t>
            </a:r>
            <a:r>
              <a:rPr kumimoji="1" lang="en-US" altLang="ja-JP" sz="2400" dirty="0"/>
              <a:t>selection</a:t>
            </a:r>
            <a:endParaRPr kumimoji="1" lang="ja-JP" altLang="en-US" sz="2400"/>
          </a:p>
        </p:txBody>
      </p:sp>
      <p:sp>
        <p:nvSpPr>
          <p:cNvPr id="31" name="テキスト ボックス 30">
            <a:extLst>
              <a:ext uri="{FF2B5EF4-FFF2-40B4-BE49-F238E27FC236}">
                <a16:creationId xmlns:a16="http://schemas.microsoft.com/office/drawing/2014/main" id="{12456DBC-8DE5-FACD-5129-71BD6133B8F4}"/>
              </a:ext>
            </a:extLst>
          </p:cNvPr>
          <p:cNvSpPr txBox="1"/>
          <p:nvPr/>
        </p:nvSpPr>
        <p:spPr>
          <a:xfrm>
            <a:off x="8528217" y="5114761"/>
            <a:ext cx="3167739" cy="461665"/>
          </a:xfrm>
          <a:prstGeom prst="rect">
            <a:avLst/>
          </a:prstGeom>
          <a:noFill/>
        </p:spPr>
        <p:txBody>
          <a:bodyPr wrap="square" rtlCol="0">
            <a:spAutoFit/>
          </a:bodyPr>
          <a:lstStyle/>
          <a:p>
            <a:pPr algn="l"/>
            <a:r>
              <a:rPr kumimoji="1" lang="en-US" altLang="ja-JP" sz="2400" dirty="0"/>
              <a:t>Multi</a:t>
            </a:r>
            <a:r>
              <a:rPr lang="en-US" altLang="ja-JP" sz="2400" dirty="0"/>
              <a:t>-detector</a:t>
            </a:r>
            <a:r>
              <a:rPr lang="ja-JP" altLang="en-US" sz="2400"/>
              <a:t> </a:t>
            </a:r>
            <a:r>
              <a:rPr lang="en-US" altLang="ja-JP" sz="2400" dirty="0"/>
              <a:t>search</a:t>
            </a:r>
            <a:endParaRPr kumimoji="1" lang="ja-JP" altLang="en-US" sz="2400"/>
          </a:p>
        </p:txBody>
      </p:sp>
      <p:sp>
        <p:nvSpPr>
          <p:cNvPr id="33" name="テキスト ボックス 32">
            <a:extLst>
              <a:ext uri="{FF2B5EF4-FFF2-40B4-BE49-F238E27FC236}">
                <a16:creationId xmlns:a16="http://schemas.microsoft.com/office/drawing/2014/main" id="{9284BFA3-ED73-3768-441A-C955A07A52EE}"/>
              </a:ext>
            </a:extLst>
          </p:cNvPr>
          <p:cNvSpPr txBox="1"/>
          <p:nvPr/>
        </p:nvSpPr>
        <p:spPr>
          <a:xfrm>
            <a:off x="7599676" y="1765897"/>
            <a:ext cx="3058447" cy="830997"/>
          </a:xfrm>
          <a:prstGeom prst="rect">
            <a:avLst/>
          </a:prstGeom>
          <a:noFill/>
        </p:spPr>
        <p:txBody>
          <a:bodyPr wrap="square" rtlCol="0">
            <a:spAutoFit/>
          </a:bodyPr>
          <a:lstStyle/>
          <a:p>
            <a:pPr algn="l"/>
            <a:r>
              <a:rPr kumimoji="1" lang="en-US" altLang="ja-JP" sz="2400" dirty="0"/>
              <a:t>Full</a:t>
            </a:r>
            <a:r>
              <a:rPr kumimoji="1" lang="ja-JP" altLang="en-US" sz="2400"/>
              <a:t> </a:t>
            </a:r>
            <a:r>
              <a:rPr kumimoji="1" lang="en-US" altLang="ja-JP" sz="2400" dirty="0"/>
              <a:t>matched</a:t>
            </a:r>
            <a:r>
              <a:rPr kumimoji="1" lang="ja-JP" altLang="en-US" sz="2400"/>
              <a:t> </a:t>
            </a:r>
            <a:r>
              <a:rPr kumimoji="1" lang="en-US" altLang="ja-JP" sz="2400" dirty="0"/>
              <a:t>filtering</a:t>
            </a:r>
            <a:r>
              <a:rPr kumimoji="1" lang="ja-JP" altLang="en-US" sz="2400"/>
              <a:t> </a:t>
            </a:r>
            <a:r>
              <a:rPr kumimoji="1" lang="en-US" altLang="ja-JP" sz="2400" dirty="0"/>
              <a:t>for</a:t>
            </a:r>
            <a:r>
              <a:rPr kumimoji="1" lang="ja-JP" altLang="en-US" sz="2400"/>
              <a:t> </a:t>
            </a:r>
            <a:r>
              <a:rPr kumimoji="1" lang="en-US" altLang="ja-JP" sz="2400" dirty="0"/>
              <a:t>all</a:t>
            </a:r>
            <a:r>
              <a:rPr kumimoji="1" lang="ja-JP" altLang="en-US" sz="2400"/>
              <a:t> </a:t>
            </a:r>
            <a:r>
              <a:rPr kumimoji="1" lang="en-US" altLang="ja-JP" sz="2400" dirty="0"/>
              <a:t>templates</a:t>
            </a:r>
            <a:endParaRPr kumimoji="1" lang="ja-JP" altLang="en-US" sz="2400"/>
          </a:p>
        </p:txBody>
      </p:sp>
      <p:sp>
        <p:nvSpPr>
          <p:cNvPr id="35" name="角丸四角形 34">
            <a:extLst>
              <a:ext uri="{FF2B5EF4-FFF2-40B4-BE49-F238E27FC236}">
                <a16:creationId xmlns:a16="http://schemas.microsoft.com/office/drawing/2014/main" id="{CE14C4E7-783B-AB5D-1DC1-083CBCA82F73}"/>
              </a:ext>
            </a:extLst>
          </p:cNvPr>
          <p:cNvSpPr/>
          <p:nvPr/>
        </p:nvSpPr>
        <p:spPr>
          <a:xfrm>
            <a:off x="7356946" y="1486495"/>
            <a:ext cx="3537795" cy="1301310"/>
          </a:xfrm>
          <a:prstGeom prst="round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E17853D0-DF12-1A57-116F-BC3C51474AFF}"/>
              </a:ext>
            </a:extLst>
          </p:cNvPr>
          <p:cNvSpPr txBox="1"/>
          <p:nvPr/>
        </p:nvSpPr>
        <p:spPr>
          <a:xfrm>
            <a:off x="7599676" y="1224629"/>
            <a:ext cx="2977375" cy="461665"/>
          </a:xfrm>
          <a:prstGeom prst="rect">
            <a:avLst/>
          </a:prstGeom>
          <a:solidFill>
            <a:schemeClr val="bg1"/>
          </a:solidFill>
          <a:ln w="38100">
            <a:solidFill>
              <a:schemeClr val="tx1"/>
            </a:solidFill>
          </a:ln>
        </p:spPr>
        <p:txBody>
          <a:bodyPr wrap="square" rtlCol="0">
            <a:spAutoFit/>
          </a:bodyPr>
          <a:lstStyle/>
          <a:p>
            <a:pPr algn="l"/>
            <a:r>
              <a:rPr lang="en-US" altLang="ja-JP" sz="2400" dirty="0"/>
              <a:t>Conventional</a:t>
            </a:r>
            <a:r>
              <a:rPr lang="ja-JP" altLang="en-US" sz="2400"/>
              <a:t> </a:t>
            </a:r>
            <a:r>
              <a:rPr lang="en-US" altLang="ja-JP" sz="2400" dirty="0"/>
              <a:t>search</a:t>
            </a:r>
            <a:endParaRPr kumimoji="1" lang="ja-JP" altLang="en-US" sz="2400"/>
          </a:p>
        </p:txBody>
      </p:sp>
      <p:sp>
        <p:nvSpPr>
          <p:cNvPr id="36" name="円弧 35">
            <a:extLst>
              <a:ext uri="{FF2B5EF4-FFF2-40B4-BE49-F238E27FC236}">
                <a16:creationId xmlns:a16="http://schemas.microsoft.com/office/drawing/2014/main" id="{9DE4F4CC-DF81-FD41-A7BC-B33343F8317B}"/>
              </a:ext>
            </a:extLst>
          </p:cNvPr>
          <p:cNvSpPr/>
          <p:nvPr/>
        </p:nvSpPr>
        <p:spPr>
          <a:xfrm rot="1005543" flipH="1">
            <a:off x="5791086" y="1569977"/>
            <a:ext cx="2223451" cy="1934198"/>
          </a:xfrm>
          <a:prstGeom prst="arc">
            <a:avLst/>
          </a:prstGeom>
          <a:ln w="38100">
            <a:solidFill>
              <a:schemeClr val="tx1"/>
            </a:solidFill>
            <a:headEnd type="none" w="med" len="med"/>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37" name="角丸四角形 36">
            <a:extLst>
              <a:ext uri="{FF2B5EF4-FFF2-40B4-BE49-F238E27FC236}">
                <a16:creationId xmlns:a16="http://schemas.microsoft.com/office/drawing/2014/main" id="{0F059BA3-FD2E-BFE0-9206-61005F5AF430}"/>
              </a:ext>
            </a:extLst>
          </p:cNvPr>
          <p:cNvSpPr/>
          <p:nvPr/>
        </p:nvSpPr>
        <p:spPr>
          <a:xfrm>
            <a:off x="5943600" y="3429000"/>
            <a:ext cx="5924223" cy="2904895"/>
          </a:xfrm>
          <a:prstGeom prst="roundRect">
            <a:avLst>
              <a:gd name="adj" fmla="val 3364"/>
            </a:avLst>
          </a:prstGeom>
          <a:noFill/>
          <a:ln w="38100">
            <a:solidFill>
              <a:srgbClr val="6F8DD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CC7FAFBD-2F9A-10D8-5117-488C4B8887D2}"/>
              </a:ext>
            </a:extLst>
          </p:cNvPr>
          <p:cNvSpPr txBox="1"/>
          <p:nvPr/>
        </p:nvSpPr>
        <p:spPr>
          <a:xfrm>
            <a:off x="6068773" y="3224835"/>
            <a:ext cx="5660636" cy="461665"/>
          </a:xfrm>
          <a:prstGeom prst="rect">
            <a:avLst/>
          </a:prstGeom>
          <a:solidFill>
            <a:schemeClr val="bg1"/>
          </a:solidFill>
          <a:ln w="38100">
            <a:solidFill>
              <a:srgbClr val="6F8DDC"/>
            </a:solidFill>
            <a:prstDash val="solid"/>
          </a:ln>
        </p:spPr>
        <p:txBody>
          <a:bodyPr wrap="square" rtlCol="0">
            <a:spAutoFit/>
          </a:bodyPr>
          <a:lstStyle/>
          <a:p>
            <a:pPr algn="l"/>
            <a:r>
              <a:rPr kumimoji="1" lang="en-US" altLang="ja-JP" sz="2400" dirty="0"/>
              <a:t>Check</a:t>
            </a:r>
            <a:r>
              <a:rPr kumimoji="1" lang="ja-JP" altLang="en-US" sz="2400"/>
              <a:t> </a:t>
            </a:r>
            <a:r>
              <a:rPr kumimoji="1" lang="en-US" altLang="ja-JP" sz="2400" dirty="0"/>
              <a:t>the</a:t>
            </a:r>
            <a:r>
              <a:rPr kumimoji="1" lang="ja-JP" altLang="en-US" sz="2400"/>
              <a:t> </a:t>
            </a:r>
            <a:r>
              <a:rPr kumimoji="1" lang="en-US" altLang="ja-JP" sz="2400" dirty="0"/>
              <a:t>consistency</a:t>
            </a:r>
            <a:r>
              <a:rPr kumimoji="1" lang="ja-JP" altLang="en-US" sz="2400"/>
              <a:t> </a:t>
            </a:r>
            <a:r>
              <a:rPr kumimoji="1" lang="en-US" altLang="ja-JP" sz="2400" dirty="0"/>
              <a:t>of</a:t>
            </a:r>
            <a:r>
              <a:rPr kumimoji="1" lang="ja-JP" altLang="en-US" sz="2400"/>
              <a:t> </a:t>
            </a:r>
            <a:r>
              <a:rPr kumimoji="1" lang="en-US" altLang="ja-JP" sz="2400" dirty="0"/>
              <a:t>the</a:t>
            </a:r>
            <a:r>
              <a:rPr kumimoji="1" lang="ja-JP" altLang="en-US" sz="2400"/>
              <a:t> </a:t>
            </a:r>
            <a:r>
              <a:rPr kumimoji="1" lang="en-US" altLang="ja-JP" sz="2400" dirty="0"/>
              <a:t>true</a:t>
            </a:r>
            <a:r>
              <a:rPr kumimoji="1" lang="ja-JP" altLang="en-US" sz="2400"/>
              <a:t> </a:t>
            </a:r>
            <a:r>
              <a:rPr kumimoji="1" lang="en-US" altLang="ja-JP" sz="2400" dirty="0"/>
              <a:t>trigger</a:t>
            </a:r>
            <a:endParaRPr kumimoji="1" lang="ja-JP" altLang="en-US" sz="2400"/>
          </a:p>
        </p:txBody>
      </p:sp>
      <p:sp>
        <p:nvSpPr>
          <p:cNvPr id="40" name="曲折矢印 39">
            <a:extLst>
              <a:ext uri="{FF2B5EF4-FFF2-40B4-BE49-F238E27FC236}">
                <a16:creationId xmlns:a16="http://schemas.microsoft.com/office/drawing/2014/main" id="{8AC536B5-29E6-8614-4719-1DEAF437C484}"/>
              </a:ext>
            </a:extLst>
          </p:cNvPr>
          <p:cNvSpPr/>
          <p:nvPr/>
        </p:nvSpPr>
        <p:spPr>
          <a:xfrm rot="10800000" flipH="1">
            <a:off x="1736406" y="2510707"/>
            <a:ext cx="1053349" cy="830996"/>
          </a:xfrm>
          <a:prstGeom prst="bentArrow">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曲折矢印 40">
            <a:extLst>
              <a:ext uri="{FF2B5EF4-FFF2-40B4-BE49-F238E27FC236}">
                <a16:creationId xmlns:a16="http://schemas.microsoft.com/office/drawing/2014/main" id="{52A64738-78B8-8FC9-D964-0FF8113C8221}"/>
              </a:ext>
            </a:extLst>
          </p:cNvPr>
          <p:cNvSpPr/>
          <p:nvPr/>
        </p:nvSpPr>
        <p:spPr>
          <a:xfrm rot="10800000" flipH="1">
            <a:off x="4549577" y="3756265"/>
            <a:ext cx="1053349" cy="830996"/>
          </a:xfrm>
          <a:prstGeom prst="bentArrow">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2" name="曲折矢印 41">
            <a:extLst>
              <a:ext uri="{FF2B5EF4-FFF2-40B4-BE49-F238E27FC236}">
                <a16:creationId xmlns:a16="http://schemas.microsoft.com/office/drawing/2014/main" id="{F48BCB98-6186-C0E0-0F07-BB782E6D32B1}"/>
              </a:ext>
            </a:extLst>
          </p:cNvPr>
          <p:cNvSpPr/>
          <p:nvPr/>
        </p:nvSpPr>
        <p:spPr>
          <a:xfrm rot="10800000" flipH="1">
            <a:off x="7303001" y="5124326"/>
            <a:ext cx="1053349" cy="830996"/>
          </a:xfrm>
          <a:prstGeom prst="bentArrow">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907230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B4CF2D-569D-8449-0290-9CEAD344AEBD}"/>
              </a:ext>
            </a:extLst>
          </p:cNvPr>
          <p:cNvPicPr>
            <a:picLocks noChangeAspect="1"/>
          </p:cNvPicPr>
          <p:nvPr/>
        </p:nvPicPr>
        <p:blipFill>
          <a:blip r:embed="rId2"/>
          <a:stretch>
            <a:fillRect/>
          </a:stretch>
        </p:blipFill>
        <p:spPr>
          <a:xfrm>
            <a:off x="277813" y="1948180"/>
            <a:ext cx="4292600" cy="3670300"/>
          </a:xfrm>
          <a:prstGeom prst="rect">
            <a:avLst/>
          </a:prstGeom>
        </p:spPr>
      </p:pic>
      <p:sp>
        <p:nvSpPr>
          <p:cNvPr id="2" name="タイトル 1">
            <a:extLst>
              <a:ext uri="{FF2B5EF4-FFF2-40B4-BE49-F238E27FC236}">
                <a16:creationId xmlns:a16="http://schemas.microsoft.com/office/drawing/2014/main" id="{FB44B927-9711-0AF7-4635-9586D69F9928}"/>
              </a:ext>
            </a:extLst>
          </p:cNvPr>
          <p:cNvSpPr>
            <a:spLocks noGrp="1"/>
          </p:cNvSpPr>
          <p:nvPr>
            <p:ph type="title"/>
          </p:nvPr>
        </p:nvSpPr>
        <p:spPr/>
        <p:txBody>
          <a:bodyPr/>
          <a:lstStyle/>
          <a:p>
            <a:r>
              <a:rPr lang="ja-JP" altLang="ja-JP"/>
              <a:t>First real-data demonstration: one subbank</a:t>
            </a:r>
            <a:r>
              <a:rPr kumimoji="1" lang="en-US" altLang="ja-JP" dirty="0"/>
              <a:t> </a:t>
            </a:r>
            <a:endParaRPr kumimoji="1" lang="ja-JP" altLang="en-US"/>
          </a:p>
        </p:txBody>
      </p:sp>
      <p:sp>
        <p:nvSpPr>
          <p:cNvPr id="3" name="テキスト ボックス 2">
            <a:extLst>
              <a:ext uri="{FF2B5EF4-FFF2-40B4-BE49-F238E27FC236}">
                <a16:creationId xmlns:a16="http://schemas.microsoft.com/office/drawing/2014/main" id="{65AE17ED-F8DB-5E75-B721-895DA59F6B2D}"/>
              </a:ext>
            </a:extLst>
          </p:cNvPr>
          <p:cNvSpPr txBox="1"/>
          <p:nvPr/>
        </p:nvSpPr>
        <p:spPr>
          <a:xfrm>
            <a:off x="4526280" y="3657233"/>
            <a:ext cx="8192092" cy="1938992"/>
          </a:xfrm>
          <a:prstGeom prst="rect">
            <a:avLst/>
          </a:prstGeom>
          <a:noFill/>
        </p:spPr>
        <p:txBody>
          <a:bodyPr wrap="square" rtlCol="0">
            <a:spAutoFit/>
          </a:bodyPr>
          <a:lstStyle/>
          <a:p>
            <a:pPr marL="342900" indent="-342900">
              <a:buFont typeface="Arial" panose="020B0604020202020204" pitchFamily="34" charset="0"/>
              <a:buChar char="•"/>
            </a:pPr>
            <a:r>
              <a:rPr kumimoji="1" lang="en-US" altLang="ja-JP" sz="2400" dirty="0"/>
              <a:t>LIGO Livingston and Hanford during O1</a:t>
            </a:r>
            <a:endParaRPr lang="en-US" altLang="ja-JP" sz="2400" dirty="0"/>
          </a:p>
          <a:p>
            <a:pPr marL="800100" lvl="1" indent="-342900">
              <a:buFont typeface="Arial" panose="020B0604020202020204" pitchFamily="34" charset="0"/>
              <a:buChar char="•"/>
            </a:pPr>
            <a:r>
              <a:rPr lang="en-US" altLang="ja-JP" sz="2400" dirty="0"/>
              <a:t>H1: </a:t>
            </a:r>
            <a:r>
              <a:rPr lang="ja-JP" altLang="ja-JP" sz="2400"/>
              <a:t>2015-09-12 05:51:43 ～ 2015-11-10 16:38:07</a:t>
            </a:r>
            <a:r>
              <a:rPr lang="en-US" altLang="ja-JP" sz="2400" dirty="0"/>
              <a:t> (live time: 34.3 days)</a:t>
            </a:r>
          </a:p>
          <a:p>
            <a:pPr marL="800100" lvl="1" indent="-342900">
              <a:buFont typeface="Arial" panose="020B0604020202020204" pitchFamily="34" charset="0"/>
              <a:buChar char="•"/>
            </a:pPr>
            <a:r>
              <a:rPr kumimoji="1" lang="en-US" altLang="ja-JP" sz="2400" dirty="0"/>
              <a:t>L1: </a:t>
            </a:r>
            <a:r>
              <a:rPr lang="ja-JP" altLang="ja-JP" sz="2400"/>
              <a:t>2015-09-12 04:43:27 ～ 2015-11-24 03:45:51 </a:t>
            </a:r>
            <a:r>
              <a:rPr kumimoji="1" lang="en-US" altLang="ja-JP" sz="2400" dirty="0"/>
              <a:t>(live time: </a:t>
            </a:r>
            <a:r>
              <a:rPr lang="en-US" altLang="ja-JP" sz="2400" dirty="0"/>
              <a:t>36.8 days)</a:t>
            </a:r>
          </a:p>
        </p:txBody>
      </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DD5D9DD5-645F-88B6-D420-DE5683696B4F}"/>
                  </a:ext>
                </a:extLst>
              </p:cNvPr>
              <p:cNvSpPr txBox="1"/>
              <p:nvPr/>
            </p:nvSpPr>
            <p:spPr>
              <a:xfrm>
                <a:off x="4514850" y="1634490"/>
                <a:ext cx="7555230" cy="1577483"/>
              </a:xfrm>
              <a:prstGeom prst="rect">
                <a:avLst/>
              </a:prstGeom>
              <a:noFill/>
            </p:spPr>
            <p:txBody>
              <a:bodyPr wrap="square" rtlCol="0">
                <a:spAutoFit/>
              </a:bodyPr>
              <a:lstStyle/>
              <a:p>
                <a:pPr marL="342900" indent="-342900">
                  <a:buFont typeface="Arial" panose="020B0604020202020204" pitchFamily="34" charset="0"/>
                  <a:buChar char="•"/>
                </a:pPr>
                <a:r>
                  <a:rPr lang="en-US" altLang="ja-JP" sz="2400" dirty="0"/>
                  <a:t>One reference group / one </a:t>
                </a:r>
                <a:r>
                  <a:rPr lang="en-US" altLang="ja-JP" sz="2400" dirty="0" err="1"/>
                  <a:t>subbank</a:t>
                </a:r>
                <a:r>
                  <a:rPr lang="en-US" altLang="ja-JP" sz="2400" dirty="0"/>
                  <a:t>: 811 templates</a:t>
                </a:r>
              </a:p>
              <a:p>
                <a:pPr marL="800100" lvl="1" indent="-342900">
                  <a:buFont typeface="Arial" panose="020B0604020202020204" pitchFamily="34" charset="0"/>
                  <a:buChar char="•"/>
                </a:pPr>
                <a:r>
                  <a:rPr lang="en-US" altLang="ja-JP" sz="2400" dirty="0"/>
                  <a:t>Reference</a:t>
                </a:r>
                <a:r>
                  <a:rPr lang="ja-JP" altLang="en-US" sz="2400"/>
                  <a:t> </a:t>
                </a:r>
                <a:r>
                  <a:rPr lang="en-US" altLang="ja-JP" sz="2400" dirty="0"/>
                  <a:t>template:</a:t>
                </a:r>
              </a:p>
              <a:p>
                <a:pPr lvl="2"/>
                <a:r>
                  <a:rPr lang="en-US" altLang="ja-JP" sz="2400" dirty="0"/>
                  <a:t>m1:</a:t>
                </a:r>
                <a:r>
                  <a:rPr lang="ja-JP" altLang="en-US" sz="2400"/>
                  <a:t> </a:t>
                </a:r>
                <a:r>
                  <a:rPr lang="en-US" altLang="ja-JP" sz="2400" dirty="0"/>
                  <a:t>0.051</a:t>
                </a:r>
                <a:r>
                  <a:rPr lang="en-US" altLang="ja-JP" sz="2400" dirty="0">
                    <a:ea typeface="MS PGothic" panose="020B0600070205080204" pitchFamily="34" charset="-128"/>
                  </a:rPr>
                  <a:t> </a:t>
                </a:r>
                <a14:m>
                  <m:oMath xmlns:m="http://schemas.openxmlformats.org/officeDocument/2006/math">
                    <m:sSub>
                      <m:sSubPr>
                        <m:ctrlPr>
                          <a:rPr lang="en-US" altLang="ja-JP" sz="2400" i="1">
                            <a:latin typeface="Cambria Math" panose="02040503050406030204" pitchFamily="18" charset="0"/>
                            <a:ea typeface="MS PGothic" panose="020B0600070205080204" pitchFamily="34" charset="-128"/>
                          </a:rPr>
                        </m:ctrlPr>
                      </m:sSubPr>
                      <m:e>
                        <m:r>
                          <a:rPr lang="en-US" altLang="ja-JP" sz="2400" i="1">
                            <a:latin typeface="Cambria Math" panose="02040503050406030204" pitchFamily="18" charset="0"/>
                            <a:ea typeface="MS PGothic" panose="020B0600070205080204" pitchFamily="34" charset="-128"/>
                          </a:rPr>
                          <m:t>𝑀</m:t>
                        </m:r>
                      </m:e>
                      <m:sub>
                        <m:r>
                          <a:rPr lang="en-US" altLang="ja-JP" sz="2400" i="1">
                            <a:latin typeface="Cambria Math" panose="02040503050406030204" pitchFamily="18" charset="0"/>
                            <a:ea typeface="Cambria Math" panose="02040503050406030204" pitchFamily="18" charset="0"/>
                          </a:rPr>
                          <m:t>⨀</m:t>
                        </m:r>
                      </m:sub>
                    </m:sSub>
                  </m:oMath>
                </a14:m>
                <a:r>
                  <a:rPr lang="en-US" altLang="ja-JP" sz="2400" dirty="0"/>
                  <a:t>,</a:t>
                </a:r>
                <a:r>
                  <a:rPr lang="ja-JP" altLang="en-US" sz="2400"/>
                  <a:t> </a:t>
                </a:r>
                <a:r>
                  <a:rPr lang="en-US" altLang="ja-JP" sz="2400" dirty="0"/>
                  <a:t>m2:</a:t>
                </a:r>
                <a:r>
                  <a:rPr lang="ja-JP" altLang="en-US" sz="2400"/>
                  <a:t> </a:t>
                </a:r>
                <a:r>
                  <a:rPr lang="en-US" altLang="ja-JP" sz="2400" dirty="0"/>
                  <a:t>0.050</a:t>
                </a:r>
                <a:r>
                  <a:rPr lang="en-US" altLang="ja-JP" sz="2400" dirty="0">
                    <a:ea typeface="MS PGothic" panose="020B0600070205080204" pitchFamily="34" charset="-128"/>
                  </a:rPr>
                  <a:t> </a:t>
                </a:r>
                <a14:m>
                  <m:oMath xmlns:m="http://schemas.openxmlformats.org/officeDocument/2006/math">
                    <m:sSub>
                      <m:sSubPr>
                        <m:ctrlPr>
                          <a:rPr lang="en-US" altLang="ja-JP" sz="2400" i="1">
                            <a:latin typeface="Cambria Math" panose="02040503050406030204" pitchFamily="18" charset="0"/>
                            <a:ea typeface="MS PGothic" panose="020B0600070205080204" pitchFamily="34" charset="-128"/>
                          </a:rPr>
                        </m:ctrlPr>
                      </m:sSubPr>
                      <m:e>
                        <m:r>
                          <a:rPr lang="en-US" altLang="ja-JP" sz="2400" i="1">
                            <a:latin typeface="Cambria Math" panose="02040503050406030204" pitchFamily="18" charset="0"/>
                            <a:ea typeface="MS PGothic" panose="020B0600070205080204" pitchFamily="34" charset="-128"/>
                          </a:rPr>
                          <m:t>𝑀</m:t>
                        </m:r>
                      </m:e>
                      <m:sub>
                        <m:r>
                          <a:rPr lang="en-US" altLang="ja-JP" sz="2400" i="1">
                            <a:latin typeface="Cambria Math" panose="02040503050406030204" pitchFamily="18" charset="0"/>
                            <a:ea typeface="Cambria Math" panose="02040503050406030204" pitchFamily="18" charset="0"/>
                          </a:rPr>
                          <m:t>⨀</m:t>
                        </m:r>
                      </m:sub>
                    </m:sSub>
                  </m:oMath>
                </a14:m>
                <a:r>
                  <a:rPr lang="en-US" altLang="ja-JP" sz="2400" dirty="0"/>
                  <a:t>,</a:t>
                </a:r>
                <a:r>
                  <a:rPr lang="ja-JP" altLang="en-US" sz="2400"/>
                  <a:t> </a:t>
                </a:r>
                <a:br>
                  <a:rPr lang="en-US" altLang="ja-JP" sz="2400" dirty="0"/>
                </a:br>
                <a:r>
                  <a:rPr lang="en-US" altLang="ja-JP" sz="2400" dirty="0"/>
                  <a:t>chi1:</a:t>
                </a:r>
                <a:r>
                  <a:rPr lang="ja-JP" altLang="en-US" sz="2400"/>
                  <a:t> </a:t>
                </a:r>
                <a:r>
                  <a:rPr lang="en-US" altLang="ja-JP" sz="2400" dirty="0"/>
                  <a:t>-0.94,</a:t>
                </a:r>
                <a:r>
                  <a:rPr lang="ja-JP" altLang="en-US" sz="2400"/>
                  <a:t> </a:t>
                </a:r>
                <a:r>
                  <a:rPr lang="en-US" altLang="ja-JP" sz="2400" dirty="0"/>
                  <a:t>chi2:</a:t>
                </a:r>
                <a:r>
                  <a:rPr lang="ja-JP" altLang="en-US" sz="2400"/>
                  <a:t> </a:t>
                </a:r>
                <a:r>
                  <a:rPr lang="en-US" altLang="ja-JP" sz="2400" dirty="0"/>
                  <a:t>-0.80</a:t>
                </a:r>
              </a:p>
            </p:txBody>
          </p:sp>
        </mc:Choice>
        <mc:Fallback xmlns="">
          <p:sp>
            <p:nvSpPr>
              <p:cNvPr id="7" name="テキスト ボックス 6">
                <a:extLst>
                  <a:ext uri="{FF2B5EF4-FFF2-40B4-BE49-F238E27FC236}">
                    <a16:creationId xmlns:a16="http://schemas.microsoft.com/office/drawing/2014/main" id="{DD5D9DD5-645F-88B6-D420-DE5683696B4F}"/>
                  </a:ext>
                </a:extLst>
              </p:cNvPr>
              <p:cNvSpPr txBox="1">
                <a:spLocks noRot="1" noChangeAspect="1" noMove="1" noResize="1" noEditPoints="1" noAdjustHandles="1" noChangeArrowheads="1" noChangeShapeType="1" noTextEdit="1"/>
              </p:cNvSpPr>
              <p:nvPr/>
            </p:nvSpPr>
            <p:spPr>
              <a:xfrm>
                <a:off x="4514850" y="1634490"/>
                <a:ext cx="7555230" cy="1577483"/>
              </a:xfrm>
              <a:prstGeom prst="rect">
                <a:avLst/>
              </a:prstGeom>
              <a:blipFill>
                <a:blip r:embed="rId3"/>
                <a:stretch>
                  <a:fillRect l="-1174" t="-3200" b="-8000"/>
                </a:stretch>
              </a:blipFill>
            </p:spPr>
            <p:txBody>
              <a:bodyPr/>
              <a:lstStyle/>
              <a:p>
                <a:r>
                  <a:rPr lang="ja-JP" altLang="en-US">
                    <a:noFill/>
                  </a:rPr>
                  <a:t> </a:t>
                </a:r>
              </a:p>
            </p:txBody>
          </p:sp>
        </mc:Fallback>
      </mc:AlternateContent>
      <p:sp>
        <p:nvSpPr>
          <p:cNvPr id="8" name="テキスト ボックス 7">
            <a:extLst>
              <a:ext uri="{FF2B5EF4-FFF2-40B4-BE49-F238E27FC236}">
                <a16:creationId xmlns:a16="http://schemas.microsoft.com/office/drawing/2014/main" id="{8B22B718-057D-0103-D1F1-E635147D431E}"/>
              </a:ext>
            </a:extLst>
          </p:cNvPr>
          <p:cNvSpPr txBox="1"/>
          <p:nvPr/>
        </p:nvSpPr>
        <p:spPr>
          <a:xfrm>
            <a:off x="5750315" y="5765399"/>
            <a:ext cx="2155899" cy="461665"/>
          </a:xfrm>
          <a:prstGeom prst="rect">
            <a:avLst/>
          </a:prstGeom>
          <a:noFill/>
        </p:spPr>
        <p:txBody>
          <a:bodyPr wrap="square" rtlCol="0">
            <a:spAutoFit/>
          </a:bodyPr>
          <a:lstStyle/>
          <a:p>
            <a:pPr algn="l"/>
            <a:r>
              <a:rPr kumimoji="1" lang="en-US" altLang="ja-JP" sz="2400" dirty="0"/>
              <a:t>No</a:t>
            </a:r>
            <a:r>
              <a:rPr kumimoji="1" lang="ja-JP" altLang="en-US" sz="2400"/>
              <a:t> </a:t>
            </a:r>
            <a:r>
              <a:rPr kumimoji="1" lang="en-US" altLang="ja-JP" sz="2400" dirty="0"/>
              <a:t>candidate</a:t>
            </a:r>
            <a:endParaRPr kumimoji="1" lang="ja-JP" altLang="en-US" sz="2400"/>
          </a:p>
        </p:txBody>
      </p:sp>
      <p:sp>
        <p:nvSpPr>
          <p:cNvPr id="9" name="右矢印 8">
            <a:extLst>
              <a:ext uri="{FF2B5EF4-FFF2-40B4-BE49-F238E27FC236}">
                <a16:creationId xmlns:a16="http://schemas.microsoft.com/office/drawing/2014/main" id="{94D606E7-4387-D3DC-1E65-5D937A5FF802}"/>
              </a:ext>
            </a:extLst>
          </p:cNvPr>
          <p:cNvSpPr/>
          <p:nvPr/>
        </p:nvSpPr>
        <p:spPr>
          <a:xfrm>
            <a:off x="4758029" y="5769864"/>
            <a:ext cx="804672" cy="457200"/>
          </a:xfrm>
          <a:prstGeom prst="rightArrow">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84253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CC4E5DC2-B5F9-0C36-2241-6C3370DB4972}"/>
                  </a:ext>
                </a:extLst>
              </p:cNvPr>
              <p:cNvSpPr>
                <a:spLocks noGrp="1"/>
              </p:cNvSpPr>
              <p:nvPr>
                <p:ph type="title"/>
              </p:nvPr>
            </p:nvSpPr>
            <p:spPr/>
            <p:txBody>
              <a:bodyPr/>
              <a:lstStyle/>
              <a:p>
                <a14:m>
                  <m:oMath xmlns:m="http://schemas.openxmlformats.org/officeDocument/2006/math">
                    <m:sSup>
                      <m:sSupPr>
                        <m:ctrlPr>
                          <a:rPr kumimoji="1" lang="ja-JP" altLang="en-US" i="1" smtClean="0">
                            <a:latin typeface="Cambria Math" panose="02040503050406030204" pitchFamily="18" charset="0"/>
                          </a:rPr>
                        </m:ctrlPr>
                      </m:sSupPr>
                      <m:e>
                        <m:r>
                          <a:rPr kumimoji="1" lang="ja-JP" altLang="en-US" i="1" smtClean="0">
                            <a:latin typeface="Cambria Math" panose="02040503050406030204" pitchFamily="18" charset="0"/>
                          </a:rPr>
                          <m:t>𝝌</m:t>
                        </m:r>
                      </m:e>
                      <m:sup>
                        <m:r>
                          <a:rPr kumimoji="1" lang="en-US" altLang="ja-JP" b="1" i="1" smtClean="0">
                            <a:latin typeface="Cambria Math" panose="02040503050406030204" pitchFamily="18" charset="0"/>
                          </a:rPr>
                          <m:t>2</m:t>
                        </m:r>
                      </m:sup>
                    </m:sSup>
                  </m:oMath>
                </a14:m>
                <a:r>
                  <a:rPr kumimoji="1" lang="ja-JP" altLang="en-US"/>
                  <a:t> </a:t>
                </a:r>
                <a:r>
                  <a:rPr lang="en-US" altLang="ja-JP" dirty="0"/>
                  <a:t>down-ranks</a:t>
                </a:r>
                <a:r>
                  <a:rPr lang="ja-JP" altLang="en-US"/>
                  <a:t> </a:t>
                </a:r>
                <a:r>
                  <a:rPr lang="en-US" altLang="ja-JP" dirty="0"/>
                  <a:t>inconsistent</a:t>
                </a:r>
                <a:r>
                  <a:rPr lang="ja-JP" altLang="en-US"/>
                  <a:t> </a:t>
                </a:r>
                <a:r>
                  <a:rPr lang="en-US" altLang="ja-JP" dirty="0"/>
                  <a:t>triggers</a:t>
                </a:r>
                <a:endParaRPr kumimoji="1" lang="ja-JP" altLang="en-US"/>
              </a:p>
            </p:txBody>
          </p:sp>
        </mc:Choice>
        <mc:Fallback xmlns="">
          <p:sp>
            <p:nvSpPr>
              <p:cNvPr id="2" name="タイトル 1">
                <a:extLst>
                  <a:ext uri="{FF2B5EF4-FFF2-40B4-BE49-F238E27FC236}">
                    <a16:creationId xmlns:a16="http://schemas.microsoft.com/office/drawing/2014/main" id="{CC4E5DC2-B5F9-0C36-2241-6C3370DB4972}"/>
                  </a:ext>
                </a:extLst>
              </p:cNvPr>
              <p:cNvSpPr>
                <a:spLocks noGrp="1" noRot="1" noChangeAspect="1" noMove="1" noResize="1" noEditPoints="1" noAdjustHandles="1" noChangeArrowheads="1" noChangeShapeType="1" noTextEdit="1"/>
              </p:cNvSpPr>
              <p:nvPr>
                <p:ph type="title"/>
              </p:nvPr>
            </p:nvSpPr>
            <p:spPr>
              <a:blipFill>
                <a:blip r:embed="rId2"/>
                <a:stretch>
                  <a:fillRect l="-771" t="-37778" b="-53333"/>
                </a:stretch>
              </a:blipFill>
            </p:spPr>
            <p:txBody>
              <a:bodyPr/>
              <a:lstStyle/>
              <a:p>
                <a:r>
                  <a:rPr lang="ja-JP" altLang="en-US">
                    <a:noFill/>
                  </a:rPr>
                  <a:t> </a:t>
                </a:r>
              </a:p>
            </p:txBody>
          </p:sp>
        </mc:Fallback>
      </mc:AlternateContent>
      <p:pic>
        <p:nvPicPr>
          <p:cNvPr id="5" name="図 4">
            <a:extLst>
              <a:ext uri="{FF2B5EF4-FFF2-40B4-BE49-F238E27FC236}">
                <a16:creationId xmlns:a16="http://schemas.microsoft.com/office/drawing/2014/main" id="{3AD63C14-55A8-8E3F-32BE-222B285AFF65}"/>
              </a:ext>
            </a:extLst>
          </p:cNvPr>
          <p:cNvPicPr>
            <a:picLocks noChangeAspect="1"/>
          </p:cNvPicPr>
          <p:nvPr/>
        </p:nvPicPr>
        <p:blipFill>
          <a:blip r:embed="rId3"/>
          <a:stretch>
            <a:fillRect/>
          </a:stretch>
        </p:blipFill>
        <p:spPr>
          <a:xfrm>
            <a:off x="334963" y="1268413"/>
            <a:ext cx="7772400" cy="3219206"/>
          </a:xfrm>
          <a:prstGeom prst="rect">
            <a:avLst/>
          </a:prstGeom>
        </p:spPr>
      </p:pic>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57E2C991-98EA-52B8-1E55-572890B1788D}"/>
                  </a:ext>
                </a:extLst>
              </p:cNvPr>
              <p:cNvSpPr txBox="1"/>
              <p:nvPr/>
            </p:nvSpPr>
            <p:spPr>
              <a:xfrm>
                <a:off x="6615430" y="5174088"/>
                <a:ext cx="4377690" cy="907941"/>
              </a:xfrm>
              <a:prstGeom prst="rect">
                <a:avLst/>
              </a:prstGeom>
              <a:noFill/>
            </p:spPr>
            <p:txBody>
              <a:bodyPr wrap="square" rtlCol="0">
                <a:spAutoFit/>
              </a:bodyPr>
              <a:lstStyle/>
              <a:p>
                <a:pPr marL="342900" indent="-342900" algn="l">
                  <a:spcBef>
                    <a:spcPts val="600"/>
                  </a:spcBef>
                  <a:buFont typeface="Arial" panose="020B0604020202020204" pitchFamily="34" charset="0"/>
                  <a:buChar char="•"/>
                </a:pPr>
                <a:r>
                  <a:rPr kumimoji="1" lang="en-US" altLang="ja-JP" sz="2400" dirty="0"/>
                  <a:t>Raw-SNR</a:t>
                </a:r>
                <a:r>
                  <a:rPr kumimoji="1" lang="ja-JP" altLang="en-US" sz="2400"/>
                  <a:t> </a:t>
                </a:r>
                <a14:m>
                  <m:oMath xmlns:m="http://schemas.openxmlformats.org/officeDocument/2006/math">
                    <m:r>
                      <a:rPr kumimoji="1" lang="ja-JP" altLang="en-US" sz="2400" i="1" smtClean="0">
                        <a:latin typeface="Cambria Math" panose="02040503050406030204" pitchFamily="18" charset="0"/>
                      </a:rPr>
                      <m:t>𝜌</m:t>
                    </m:r>
                  </m:oMath>
                </a14:m>
                <a:r>
                  <a:rPr kumimoji="1" lang="ja-JP" altLang="en-US" sz="2400"/>
                  <a:t> </a:t>
                </a:r>
                <a:r>
                  <a:rPr kumimoji="1" lang="en-US" altLang="ja-JP" sz="2400" dirty="0"/>
                  <a:t>threshold:</a:t>
                </a:r>
                <a:r>
                  <a:rPr kumimoji="1" lang="ja-JP" altLang="en-US" sz="2400"/>
                  <a:t> </a:t>
                </a:r>
                <a:r>
                  <a:rPr kumimoji="1" lang="en-US" altLang="ja-JP" sz="2400" dirty="0"/>
                  <a:t>5.5</a:t>
                </a:r>
              </a:p>
              <a:p>
                <a:pPr marL="342900" indent="-342900" algn="l">
                  <a:spcBef>
                    <a:spcPts val="600"/>
                  </a:spcBef>
                  <a:buFont typeface="Arial" panose="020B0604020202020204" pitchFamily="34" charset="0"/>
                  <a:buChar char="•"/>
                </a:pPr>
                <a:r>
                  <a:rPr lang="en-US" altLang="ja-JP" sz="2400" dirty="0"/>
                  <a:t>New</a:t>
                </a:r>
                <a:r>
                  <a:rPr lang="ja-JP" altLang="en-US" sz="2400"/>
                  <a:t> </a:t>
                </a:r>
                <a:r>
                  <a:rPr lang="en-US" altLang="ja-JP" sz="2400" dirty="0"/>
                  <a:t>SNR</a:t>
                </a:r>
                <a:r>
                  <a:rPr lang="ja-JP" altLang="en-US" sz="2400"/>
                  <a:t> </a:t>
                </a:r>
                <a14:m>
                  <m:oMath xmlns:m="http://schemas.openxmlformats.org/officeDocument/2006/math">
                    <m:acc>
                      <m:accPr>
                        <m:chr m:val="̃"/>
                        <m:ctrlPr>
                          <a:rPr lang="ja-JP" altLang="en-US" sz="2400" i="1" smtClean="0">
                            <a:latin typeface="Cambria Math" panose="02040503050406030204" pitchFamily="18" charset="0"/>
                          </a:rPr>
                        </m:ctrlPr>
                      </m:accPr>
                      <m:e>
                        <m:r>
                          <a:rPr lang="ja-JP" altLang="en-US" sz="2400" i="1" smtClean="0">
                            <a:latin typeface="Cambria Math" panose="02040503050406030204" pitchFamily="18" charset="0"/>
                          </a:rPr>
                          <m:t>𝜌</m:t>
                        </m:r>
                      </m:e>
                    </m:acc>
                  </m:oMath>
                </a14:m>
                <a:r>
                  <a:rPr lang="ja-JP" altLang="en-US" sz="2400"/>
                  <a:t> </a:t>
                </a:r>
                <a:r>
                  <a:rPr lang="en-US" altLang="ja-JP" sz="2400" dirty="0"/>
                  <a:t>threshold:</a:t>
                </a:r>
                <a:r>
                  <a:rPr lang="ja-JP" altLang="en-US" sz="2400"/>
                  <a:t> </a:t>
                </a:r>
                <a:r>
                  <a:rPr lang="en-US" altLang="ja-JP" sz="2400" dirty="0"/>
                  <a:t>5</a:t>
                </a:r>
                <a:endParaRPr kumimoji="1" lang="ja-JP" altLang="en-US" sz="2400"/>
              </a:p>
            </p:txBody>
          </p:sp>
        </mc:Choice>
        <mc:Fallback xmlns="">
          <p:sp>
            <p:nvSpPr>
              <p:cNvPr id="6" name="テキスト ボックス 5">
                <a:extLst>
                  <a:ext uri="{FF2B5EF4-FFF2-40B4-BE49-F238E27FC236}">
                    <a16:creationId xmlns:a16="http://schemas.microsoft.com/office/drawing/2014/main" id="{57E2C991-98EA-52B8-1E55-572890B1788D}"/>
                  </a:ext>
                </a:extLst>
              </p:cNvPr>
              <p:cNvSpPr txBox="1">
                <a:spLocks noRot="1" noChangeAspect="1" noMove="1" noResize="1" noEditPoints="1" noAdjustHandles="1" noChangeArrowheads="1" noChangeShapeType="1" noTextEdit="1"/>
              </p:cNvSpPr>
              <p:nvPr/>
            </p:nvSpPr>
            <p:spPr>
              <a:xfrm>
                <a:off x="6615430" y="5174088"/>
                <a:ext cx="4377690" cy="907941"/>
              </a:xfrm>
              <a:prstGeom prst="rect">
                <a:avLst/>
              </a:prstGeom>
              <a:blipFill>
                <a:blip r:embed="rId4"/>
                <a:stretch>
                  <a:fillRect l="-1734" t="-5479" b="-1232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53673D7A-4293-2413-C712-73BD8A08E809}"/>
                  </a:ext>
                </a:extLst>
              </p:cNvPr>
              <p:cNvSpPr txBox="1"/>
              <p:nvPr/>
            </p:nvSpPr>
            <p:spPr>
              <a:xfrm>
                <a:off x="784860" y="4773061"/>
                <a:ext cx="5311140" cy="1508105"/>
              </a:xfrm>
              <a:prstGeom prst="rect">
                <a:avLst/>
              </a:prstGeom>
              <a:noFill/>
            </p:spPr>
            <p:txBody>
              <a:bodyPr wrap="square" rtlCol="0">
                <a:spAutoFit/>
              </a:bodyPr>
              <a:lstStyle/>
              <a:p>
                <a:pPr marL="342900" indent="-342900" algn="l">
                  <a:spcBef>
                    <a:spcPts val="1200"/>
                  </a:spcBef>
                  <a:buFont typeface="Arial" panose="020B0604020202020204" pitchFamily="34" charset="0"/>
                  <a:buChar char="•"/>
                </a:pPr>
                <a:r>
                  <a:rPr kumimoji="1" lang="en-US" altLang="ja-JP" sz="2400" dirty="0"/>
                  <a:t>Signal</a:t>
                </a:r>
                <a:r>
                  <a:rPr kumimoji="1" lang="ja-JP" altLang="en-US" sz="2400"/>
                  <a:t> </a:t>
                </a:r>
                <a:r>
                  <a:rPr kumimoji="1" lang="en-US" altLang="ja-JP" sz="2400" dirty="0"/>
                  <a:t>like:</a:t>
                </a:r>
                <a:r>
                  <a:rPr kumimoji="1" lang="ja-JP" altLang="en-US" sz="2400"/>
                  <a:t> </a:t>
                </a:r>
                <a14:m>
                  <m:oMath xmlns:m="http://schemas.openxmlformats.org/officeDocument/2006/math">
                    <m:acc>
                      <m:accPr>
                        <m:chr m:val="̃"/>
                        <m:ctrlPr>
                          <a:rPr kumimoji="1" lang="ja-JP" altLang="en-US" sz="2400" i="1" smtClean="0">
                            <a:latin typeface="Cambria Math" panose="02040503050406030204" pitchFamily="18" charset="0"/>
                          </a:rPr>
                        </m:ctrlPr>
                      </m:accPr>
                      <m:e>
                        <m:r>
                          <a:rPr kumimoji="1" lang="ja-JP" altLang="en-US" sz="2400" i="1" smtClean="0">
                            <a:latin typeface="Cambria Math" panose="02040503050406030204" pitchFamily="18" charset="0"/>
                          </a:rPr>
                          <m:t>𝜌</m:t>
                        </m:r>
                      </m:e>
                    </m:acc>
                    <m:r>
                      <a:rPr kumimoji="1" lang="ja-JP" altLang="en-US" sz="2400" i="1" smtClean="0">
                        <a:latin typeface="Cambria Math" panose="02040503050406030204" pitchFamily="18" charset="0"/>
                      </a:rPr>
                      <m:t>≈</m:t>
                    </m:r>
                    <m:r>
                      <a:rPr kumimoji="1" lang="ja-JP" altLang="en-US" sz="2400" i="1" smtClean="0">
                        <a:latin typeface="Cambria Math" panose="02040503050406030204" pitchFamily="18" charset="0"/>
                      </a:rPr>
                      <m:t>𝜌</m:t>
                    </m:r>
                  </m:oMath>
                </a14:m>
                <a:endParaRPr kumimoji="1" lang="en-US" altLang="ja-JP" sz="2400" dirty="0"/>
              </a:p>
              <a:p>
                <a:pPr marL="342900" indent="-342900" algn="l">
                  <a:spcBef>
                    <a:spcPts val="1200"/>
                  </a:spcBef>
                  <a:buFont typeface="Arial" panose="020B0604020202020204" pitchFamily="34" charset="0"/>
                  <a:buChar char="•"/>
                </a:pPr>
                <a:r>
                  <a:rPr lang="en-US" altLang="ja-JP" sz="2400" dirty="0"/>
                  <a:t>Noise-inconsistent:</a:t>
                </a:r>
                <a:r>
                  <a:rPr lang="ja-JP" altLang="en-US" sz="2400"/>
                  <a:t> </a:t>
                </a:r>
                <a:r>
                  <a:rPr lang="en-US" altLang="ja-JP" sz="2400" dirty="0"/>
                  <a:t>down</a:t>
                </a:r>
                <a:r>
                  <a:rPr lang="ja-JP" altLang="en-US" sz="2400"/>
                  <a:t> </a:t>
                </a:r>
                <a:r>
                  <a:rPr lang="en-US" altLang="ja-JP" sz="2400" dirty="0"/>
                  <a:t>ranked</a:t>
                </a:r>
              </a:p>
              <a:p>
                <a:pPr marL="342900" indent="-342900" algn="l">
                  <a:spcBef>
                    <a:spcPts val="1200"/>
                  </a:spcBef>
                  <a:buFont typeface="Arial" panose="020B0604020202020204" pitchFamily="34" charset="0"/>
                  <a:buChar char="•"/>
                </a:pPr>
                <a:r>
                  <a:rPr kumimoji="1" lang="en-US" altLang="ja-JP" sz="2400" dirty="0"/>
                  <a:t>Removed</a:t>
                </a:r>
                <a:r>
                  <a:rPr kumimoji="1" lang="ja-JP" altLang="en-US" sz="2400"/>
                  <a:t> </a:t>
                </a:r>
                <a:r>
                  <a:rPr kumimoji="1" lang="en-US" altLang="ja-JP" sz="2400" dirty="0"/>
                  <a:t>by</a:t>
                </a:r>
                <a:r>
                  <a:rPr kumimoji="1" lang="ja-JP" altLang="en-US" sz="2400"/>
                  <a:t> </a:t>
                </a:r>
                <a:r>
                  <a:rPr kumimoji="1" lang="en-US" altLang="ja-JP" sz="2400" dirty="0"/>
                  <a:t>new</a:t>
                </a:r>
                <a:r>
                  <a:rPr kumimoji="1" lang="ja-JP" altLang="en-US" sz="2400"/>
                  <a:t> </a:t>
                </a:r>
                <a:r>
                  <a:rPr kumimoji="1" lang="en-US" altLang="ja-JP" sz="2400" dirty="0"/>
                  <a:t>SNR</a:t>
                </a:r>
                <a:r>
                  <a:rPr kumimoji="1" lang="ja-JP" altLang="en-US" sz="2400"/>
                  <a:t> </a:t>
                </a:r>
                <a:r>
                  <a:rPr kumimoji="1" lang="en-US" altLang="ja-JP" sz="2400" dirty="0"/>
                  <a:t>cut</a:t>
                </a:r>
                <a:endParaRPr kumimoji="1" lang="ja-JP" altLang="en-US" sz="2400"/>
              </a:p>
            </p:txBody>
          </p:sp>
        </mc:Choice>
        <mc:Fallback xmlns="">
          <p:sp>
            <p:nvSpPr>
              <p:cNvPr id="8" name="テキスト ボックス 7">
                <a:extLst>
                  <a:ext uri="{FF2B5EF4-FFF2-40B4-BE49-F238E27FC236}">
                    <a16:creationId xmlns:a16="http://schemas.microsoft.com/office/drawing/2014/main" id="{53673D7A-4293-2413-C712-73BD8A08E809}"/>
                  </a:ext>
                </a:extLst>
              </p:cNvPr>
              <p:cNvSpPr txBox="1">
                <a:spLocks noRot="1" noChangeAspect="1" noMove="1" noResize="1" noEditPoints="1" noAdjustHandles="1" noChangeArrowheads="1" noChangeShapeType="1" noTextEdit="1"/>
              </p:cNvSpPr>
              <p:nvPr/>
            </p:nvSpPr>
            <p:spPr>
              <a:xfrm>
                <a:off x="784860" y="4773061"/>
                <a:ext cx="5311140" cy="1508105"/>
              </a:xfrm>
              <a:prstGeom prst="rect">
                <a:avLst/>
              </a:prstGeom>
              <a:blipFill>
                <a:blip r:embed="rId5"/>
                <a:stretch>
                  <a:fillRect l="-1429" t="-2500" b="-8333"/>
                </a:stretch>
              </a:blipFill>
            </p:spPr>
            <p:txBody>
              <a:bodyPr/>
              <a:lstStyle/>
              <a:p>
                <a:r>
                  <a:rPr lang="ja-JP" altLang="en-US">
                    <a:noFill/>
                  </a:rPr>
                  <a:t> </a:t>
                </a:r>
              </a:p>
            </p:txBody>
          </p:sp>
        </mc:Fallback>
      </mc:AlternateContent>
      <p:pic>
        <p:nvPicPr>
          <p:cNvPr id="9" name="図 8">
            <a:extLst>
              <a:ext uri="{FF2B5EF4-FFF2-40B4-BE49-F238E27FC236}">
                <a16:creationId xmlns:a16="http://schemas.microsoft.com/office/drawing/2014/main" id="{CFB77ADC-8C33-4573-9513-2A8079478B24}"/>
              </a:ext>
            </a:extLst>
          </p:cNvPr>
          <p:cNvPicPr>
            <a:picLocks noChangeAspect="1"/>
          </p:cNvPicPr>
          <p:nvPr/>
        </p:nvPicPr>
        <p:blipFill>
          <a:blip r:embed="rId6"/>
          <a:stretch>
            <a:fillRect/>
          </a:stretch>
        </p:blipFill>
        <p:spPr>
          <a:xfrm>
            <a:off x="8709660" y="1449851"/>
            <a:ext cx="2216467" cy="749228"/>
          </a:xfrm>
          <a:prstGeom prst="rect">
            <a:avLst/>
          </a:prstGeom>
        </p:spPr>
      </p:pic>
      <p:pic>
        <p:nvPicPr>
          <p:cNvPr id="11" name="図 10">
            <a:extLst>
              <a:ext uri="{FF2B5EF4-FFF2-40B4-BE49-F238E27FC236}">
                <a16:creationId xmlns:a16="http://schemas.microsoft.com/office/drawing/2014/main" id="{A9C69469-59B4-6782-B9B2-6B3182BA22B6}"/>
              </a:ext>
            </a:extLst>
          </p:cNvPr>
          <p:cNvPicPr>
            <a:picLocks noChangeAspect="1"/>
          </p:cNvPicPr>
          <p:nvPr/>
        </p:nvPicPr>
        <p:blipFill>
          <a:blip r:embed="rId7"/>
          <a:stretch>
            <a:fillRect/>
          </a:stretch>
        </p:blipFill>
        <p:spPr>
          <a:xfrm>
            <a:off x="8804275" y="2401021"/>
            <a:ext cx="1368425" cy="625982"/>
          </a:xfrm>
          <a:prstGeom prst="rect">
            <a:avLst/>
          </a:prstGeom>
        </p:spPr>
      </p:pic>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9FC42CE1-AD0B-3C98-79D8-C44983F7E05B}"/>
                  </a:ext>
                </a:extLst>
              </p:cNvPr>
              <p:cNvSpPr txBox="1"/>
              <p:nvPr/>
            </p:nvSpPr>
            <p:spPr>
              <a:xfrm>
                <a:off x="8553450" y="3186804"/>
                <a:ext cx="3238500" cy="400110"/>
              </a:xfrm>
              <a:prstGeom prst="rect">
                <a:avLst/>
              </a:prstGeom>
              <a:noFill/>
            </p:spPr>
            <p:txBody>
              <a:bodyPr wrap="square" rtlCol="0">
                <a:spAutoFit/>
              </a:bodyPr>
              <a:lstStyle/>
              <a:p>
                <a:pPr algn="l"/>
                <a14:m>
                  <m:oMath xmlns:m="http://schemas.openxmlformats.org/officeDocument/2006/math">
                    <m:r>
                      <a:rPr lang="en-US" altLang="ja-JP" sz="2000" i="1" smtClean="0">
                        <a:latin typeface="Cambria Math" panose="02040503050406030204" pitchFamily="18" charset="0"/>
                      </a:rPr>
                      <m:t>𝑝</m:t>
                    </m:r>
                    <m:r>
                      <a:rPr lang="en-US" altLang="ja-JP" sz="2000" i="1" smtClean="0">
                        <a:latin typeface="Cambria Math" panose="02040503050406030204" pitchFamily="18" charset="0"/>
                      </a:rPr>
                      <m:t>=</m:t>
                    </m:r>
                  </m:oMath>
                </a14:m>
                <a:r>
                  <a:rPr lang="ja-JP" altLang="en-US" sz="2000" b="0" dirty="0"/>
                  <a:t> </a:t>
                </a:r>
                <a:r>
                  <a:rPr lang="en-US" altLang="ja-JP" sz="2000" b="0" dirty="0"/>
                  <a:t>the</a:t>
                </a:r>
                <a:r>
                  <a:rPr lang="ja-JP" altLang="en-US" sz="2000" b="0" dirty="0"/>
                  <a:t> </a:t>
                </a:r>
                <a:r>
                  <a:rPr lang="en-US" altLang="ja-JP" sz="2000" b="0" dirty="0"/>
                  <a:t>degree</a:t>
                </a:r>
                <a:r>
                  <a:rPr lang="ja-JP" altLang="en-US" sz="2000" b="0"/>
                  <a:t> </a:t>
                </a:r>
                <a:r>
                  <a:rPr lang="en-US" altLang="ja-JP" sz="2000" b="0" dirty="0"/>
                  <a:t>of</a:t>
                </a:r>
                <a:r>
                  <a:rPr lang="ja-JP" altLang="en-US" sz="2000" b="0"/>
                  <a:t> </a:t>
                </a:r>
                <a:r>
                  <a:rPr lang="en-US" altLang="ja-JP" sz="2000" b="0" dirty="0"/>
                  <a:t>freedom</a:t>
                </a:r>
                <a:endParaRPr kumimoji="1" lang="en-US" altLang="ja-JP" sz="2000" b="0" dirty="0"/>
              </a:p>
            </p:txBody>
          </p:sp>
        </mc:Choice>
        <mc:Fallback xmlns="">
          <p:sp>
            <p:nvSpPr>
              <p:cNvPr id="12" name="テキスト ボックス 11">
                <a:extLst>
                  <a:ext uri="{FF2B5EF4-FFF2-40B4-BE49-F238E27FC236}">
                    <a16:creationId xmlns:a16="http://schemas.microsoft.com/office/drawing/2014/main" id="{9FC42CE1-AD0B-3C98-79D8-C44983F7E05B}"/>
                  </a:ext>
                </a:extLst>
              </p:cNvPr>
              <p:cNvSpPr txBox="1">
                <a:spLocks noRot="1" noChangeAspect="1" noMove="1" noResize="1" noEditPoints="1" noAdjustHandles="1" noChangeArrowheads="1" noChangeShapeType="1" noTextEdit="1"/>
              </p:cNvSpPr>
              <p:nvPr/>
            </p:nvSpPr>
            <p:spPr>
              <a:xfrm>
                <a:off x="8553450" y="3186804"/>
                <a:ext cx="3238500" cy="400110"/>
              </a:xfrm>
              <a:prstGeom prst="rect">
                <a:avLst/>
              </a:prstGeom>
              <a:blipFill>
                <a:blip r:embed="rId8"/>
                <a:stretch>
                  <a:fillRect t="-9375" b="-25000"/>
                </a:stretch>
              </a:blipFill>
            </p:spPr>
            <p:txBody>
              <a:bodyPr/>
              <a:lstStyle/>
              <a:p>
                <a:r>
                  <a:rPr lang="ja-JP" altLang="en-US">
                    <a:noFill/>
                  </a:rPr>
                  <a:t> </a:t>
                </a:r>
              </a:p>
            </p:txBody>
          </p:sp>
        </mc:Fallback>
      </mc:AlternateContent>
      <p:sp>
        <p:nvSpPr>
          <p:cNvPr id="13" name="正方形/長方形 12">
            <a:extLst>
              <a:ext uri="{FF2B5EF4-FFF2-40B4-BE49-F238E27FC236}">
                <a16:creationId xmlns:a16="http://schemas.microsoft.com/office/drawing/2014/main" id="{C6198532-42D0-11D2-745D-723D167DAAAF}"/>
              </a:ext>
            </a:extLst>
          </p:cNvPr>
          <p:cNvSpPr/>
          <p:nvPr/>
        </p:nvSpPr>
        <p:spPr>
          <a:xfrm>
            <a:off x="8263890" y="1268413"/>
            <a:ext cx="3509010" cy="2520950"/>
          </a:xfrm>
          <a:prstGeom prst="rect">
            <a:avLst/>
          </a:prstGeom>
          <a:noFill/>
          <a:ln w="381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角丸四角形吹き出し 13">
            <a:extLst>
              <a:ext uri="{FF2B5EF4-FFF2-40B4-BE49-F238E27FC236}">
                <a16:creationId xmlns:a16="http://schemas.microsoft.com/office/drawing/2014/main" id="{423C07F0-67C7-270B-2D22-180471ABD1FA}"/>
              </a:ext>
            </a:extLst>
          </p:cNvPr>
          <p:cNvSpPr/>
          <p:nvPr/>
        </p:nvSpPr>
        <p:spPr>
          <a:xfrm>
            <a:off x="6545766" y="5107259"/>
            <a:ext cx="4380361" cy="1070517"/>
          </a:xfrm>
          <a:prstGeom prst="wedgeRoundRectCallout">
            <a:avLst>
              <a:gd name="adj1" fmla="val -84222"/>
              <a:gd name="adj2" fmla="val 40625"/>
              <a:gd name="adj3" fmla="val 16667"/>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84109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304378-1D6B-0CA9-443A-581D7E752269}"/>
              </a:ext>
            </a:extLst>
          </p:cNvPr>
          <p:cNvSpPr>
            <a:spLocks noGrp="1"/>
          </p:cNvSpPr>
          <p:nvPr>
            <p:ph type="title"/>
          </p:nvPr>
        </p:nvSpPr>
        <p:spPr/>
        <p:txBody>
          <a:bodyPr/>
          <a:lstStyle/>
          <a:p>
            <a:endParaRPr kumimoji="1" lang="ja-JP" altLang="en-US"/>
          </a:p>
        </p:txBody>
      </p:sp>
      <p:pic>
        <p:nvPicPr>
          <p:cNvPr id="6" name="図 5">
            <a:extLst>
              <a:ext uri="{FF2B5EF4-FFF2-40B4-BE49-F238E27FC236}">
                <a16:creationId xmlns:a16="http://schemas.microsoft.com/office/drawing/2014/main" id="{5C87E65A-8F1E-18E7-D054-AE2982E60877}"/>
              </a:ext>
            </a:extLst>
          </p:cNvPr>
          <p:cNvPicPr>
            <a:picLocks noChangeAspect="1"/>
          </p:cNvPicPr>
          <p:nvPr/>
        </p:nvPicPr>
        <p:blipFill>
          <a:blip r:embed="rId3"/>
          <a:stretch>
            <a:fillRect/>
          </a:stretch>
        </p:blipFill>
        <p:spPr>
          <a:xfrm>
            <a:off x="0" y="-16564"/>
            <a:ext cx="12162692" cy="6874564"/>
          </a:xfrm>
          <a:prstGeom prst="rect">
            <a:avLst/>
          </a:prstGeom>
        </p:spPr>
      </p:pic>
    </p:spTree>
    <p:extLst>
      <p:ext uri="{BB962C8B-B14F-4D97-AF65-F5344CB8AC3E}">
        <p14:creationId xmlns:p14="http://schemas.microsoft.com/office/powerpoint/2010/main" val="1141601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D07598-EC12-3025-F33E-CDEA7ECF06A3}"/>
              </a:ext>
            </a:extLst>
          </p:cNvPr>
          <p:cNvSpPr>
            <a:spLocks noGrp="1"/>
          </p:cNvSpPr>
          <p:nvPr>
            <p:ph type="title"/>
          </p:nvPr>
        </p:nvSpPr>
        <p:spPr/>
        <p:txBody>
          <a:bodyPr/>
          <a:lstStyle/>
          <a:p>
            <a:r>
              <a:rPr lang="en-US" altLang="ja-JP" dirty="0"/>
              <a:t>Conclusions</a:t>
            </a:r>
            <a:endParaRPr kumimoji="1" lang="ja-JP" altLang="en-US"/>
          </a:p>
        </p:txBody>
      </p:sp>
      <p:sp>
        <p:nvSpPr>
          <p:cNvPr id="3" name="テキスト ボックス 2">
            <a:extLst>
              <a:ext uri="{FF2B5EF4-FFF2-40B4-BE49-F238E27FC236}">
                <a16:creationId xmlns:a16="http://schemas.microsoft.com/office/drawing/2014/main" id="{E0BDF67A-1A13-BAA1-11F7-D02FE7073F0A}"/>
              </a:ext>
            </a:extLst>
          </p:cNvPr>
          <p:cNvSpPr txBox="1"/>
          <p:nvPr/>
        </p:nvSpPr>
        <p:spPr>
          <a:xfrm>
            <a:off x="343510" y="1280727"/>
            <a:ext cx="11221450" cy="523220"/>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en-US" altLang="ja-JP" sz="2800" dirty="0">
                <a:solidFill>
                  <a:schemeClr val="tx1"/>
                </a:solidFill>
              </a:rPr>
              <a:t>The</a:t>
            </a:r>
            <a:r>
              <a:rPr lang="ja-JP" altLang="en-US" sz="2800">
                <a:solidFill>
                  <a:schemeClr val="tx1"/>
                </a:solidFill>
              </a:rPr>
              <a:t> </a:t>
            </a:r>
            <a:r>
              <a:rPr lang="en-US" altLang="ja-JP" sz="2800" dirty="0">
                <a:solidFill>
                  <a:schemeClr val="tx1"/>
                </a:solidFill>
              </a:rPr>
              <a:t>problem</a:t>
            </a:r>
            <a:endParaRPr kumimoji="1" lang="en-US" altLang="ja-JP" sz="2800" dirty="0">
              <a:solidFill>
                <a:schemeClr val="tx1"/>
              </a:solidFill>
            </a:endParaRPr>
          </a:p>
        </p:txBody>
      </p:sp>
      <p:sp>
        <p:nvSpPr>
          <p:cNvPr id="4" name="テキスト ボックス 3">
            <a:extLst>
              <a:ext uri="{FF2B5EF4-FFF2-40B4-BE49-F238E27FC236}">
                <a16:creationId xmlns:a16="http://schemas.microsoft.com/office/drawing/2014/main" id="{F13345C2-9E93-4C08-BAE1-1DFDA3BB5BBC}"/>
              </a:ext>
            </a:extLst>
          </p:cNvPr>
          <p:cNvSpPr txBox="1"/>
          <p:nvPr/>
        </p:nvSpPr>
        <p:spPr>
          <a:xfrm>
            <a:off x="325389" y="5363806"/>
            <a:ext cx="11409018" cy="954107"/>
          </a:xfrm>
          <a:prstGeom prst="rect">
            <a:avLst/>
          </a:prstGeom>
          <a:noFill/>
        </p:spPr>
        <p:txBody>
          <a:bodyPr wrap="square" rtlCol="0">
            <a:spAutoFit/>
          </a:bodyPr>
          <a:lstStyle/>
          <a:p>
            <a:pPr marL="342900" indent="-342900" algn="l">
              <a:buFont typeface="Arial" panose="020B0604020202020204" pitchFamily="34" charset="0"/>
              <a:buChar char="•"/>
            </a:pPr>
            <a:r>
              <a:rPr lang="en-US" altLang="ja-JP" sz="2800" dirty="0"/>
              <a:t>Complete the search for sub-solar mass region and find sub-solar mass candidates or constraint on the existence of PBH</a:t>
            </a:r>
            <a:endParaRPr kumimoji="1" lang="ja-JP" altLang="en-US" sz="2800"/>
          </a:p>
        </p:txBody>
      </p:sp>
      <p:sp>
        <p:nvSpPr>
          <p:cNvPr id="5" name="テキスト ボックス 4">
            <a:extLst>
              <a:ext uri="{FF2B5EF4-FFF2-40B4-BE49-F238E27FC236}">
                <a16:creationId xmlns:a16="http://schemas.microsoft.com/office/drawing/2014/main" id="{BF515CC7-8104-66A9-B746-AC68E4E95232}"/>
              </a:ext>
            </a:extLst>
          </p:cNvPr>
          <p:cNvSpPr txBox="1"/>
          <p:nvPr/>
        </p:nvSpPr>
        <p:spPr>
          <a:xfrm>
            <a:off x="343509" y="4634388"/>
            <a:ext cx="2957251" cy="646331"/>
          </a:xfrm>
          <a:prstGeom prst="rect">
            <a:avLst/>
          </a:prstGeom>
          <a:noFill/>
        </p:spPr>
        <p:txBody>
          <a:bodyPr wrap="square" rtlCol="0">
            <a:spAutoFit/>
          </a:bodyPr>
          <a:lstStyle/>
          <a:p>
            <a:pPr algn="l"/>
            <a:r>
              <a:rPr kumimoji="1" lang="en-US" altLang="ja-JP" sz="3600" b="1" dirty="0">
                <a:solidFill>
                  <a:srgbClr val="606F9C"/>
                </a:solidFill>
              </a:rPr>
              <a:t>Future</a:t>
            </a:r>
            <a:r>
              <a:rPr kumimoji="1" lang="ja-JP" altLang="en-US" sz="3600" b="1">
                <a:solidFill>
                  <a:srgbClr val="606F9C"/>
                </a:solidFill>
              </a:rPr>
              <a:t> </a:t>
            </a:r>
            <a:r>
              <a:rPr kumimoji="1" lang="en-US" altLang="ja-JP" sz="3600" b="1" dirty="0">
                <a:solidFill>
                  <a:srgbClr val="606F9C"/>
                </a:solidFill>
              </a:rPr>
              <a:t>work</a:t>
            </a:r>
            <a:endParaRPr kumimoji="1" lang="ja-JP" altLang="en-US" sz="3600" b="1">
              <a:solidFill>
                <a:srgbClr val="606F9C"/>
              </a:solidFill>
            </a:endParaRPr>
          </a:p>
        </p:txBody>
      </p:sp>
      <p:sp>
        <p:nvSpPr>
          <p:cNvPr id="6" name="テキスト ボックス 5">
            <a:extLst>
              <a:ext uri="{FF2B5EF4-FFF2-40B4-BE49-F238E27FC236}">
                <a16:creationId xmlns:a16="http://schemas.microsoft.com/office/drawing/2014/main" id="{A78FBB26-BBBA-E08C-AB81-A016EE471F18}"/>
              </a:ext>
            </a:extLst>
          </p:cNvPr>
          <p:cNvSpPr txBox="1"/>
          <p:nvPr/>
        </p:nvSpPr>
        <p:spPr>
          <a:xfrm>
            <a:off x="1193180" y="1803947"/>
            <a:ext cx="7103327" cy="461665"/>
          </a:xfrm>
          <a:prstGeom prst="rect">
            <a:avLst/>
          </a:prstGeom>
          <a:noFill/>
        </p:spPr>
        <p:txBody>
          <a:bodyPr wrap="square" rtlCol="0">
            <a:spAutoFit/>
          </a:bodyPr>
          <a:lstStyle/>
          <a:p>
            <a:pPr algn="l"/>
            <a:r>
              <a:rPr kumimoji="1" lang="en-US" altLang="ja-JP" sz="2400" dirty="0"/>
              <a:t>Sub-solar</a:t>
            </a:r>
            <a:r>
              <a:rPr kumimoji="1" lang="ja-JP" altLang="en-US" sz="2400"/>
              <a:t> </a:t>
            </a:r>
            <a:r>
              <a:rPr kumimoji="1" lang="en-US" altLang="ja-JP" sz="2400" dirty="0"/>
              <a:t>and</a:t>
            </a:r>
            <a:r>
              <a:rPr kumimoji="1" lang="ja-JP" altLang="en-US" sz="2400"/>
              <a:t> </a:t>
            </a:r>
            <a:r>
              <a:rPr kumimoji="1" lang="en-US" altLang="ja-JP" sz="2400" dirty="0"/>
              <a:t>future-detector</a:t>
            </a:r>
            <a:r>
              <a:rPr kumimoji="1" lang="ja-JP" altLang="en-US" sz="2400"/>
              <a:t> </a:t>
            </a:r>
            <a:r>
              <a:rPr kumimoji="1" lang="en-US" altLang="ja-JP" sz="2400" dirty="0"/>
              <a:t>signals</a:t>
            </a:r>
            <a:r>
              <a:rPr kumimoji="1" lang="ja-JP" altLang="en-US" sz="2400"/>
              <a:t> </a:t>
            </a:r>
            <a:r>
              <a:rPr kumimoji="1" lang="en-US" altLang="ja-JP" sz="2400" dirty="0"/>
              <a:t>are</a:t>
            </a:r>
            <a:r>
              <a:rPr kumimoji="1" lang="ja-JP" altLang="en-US" sz="2400"/>
              <a:t> </a:t>
            </a:r>
            <a:r>
              <a:rPr kumimoji="1" lang="en-US" altLang="ja-JP" sz="2400" dirty="0"/>
              <a:t>very</a:t>
            </a:r>
            <a:r>
              <a:rPr kumimoji="1" lang="ja-JP" altLang="en-US" sz="2400"/>
              <a:t> </a:t>
            </a:r>
            <a:r>
              <a:rPr kumimoji="1" lang="en-US" altLang="ja-JP" sz="2400" dirty="0"/>
              <a:t>long</a:t>
            </a:r>
            <a:endParaRPr kumimoji="1" lang="ja-JP" altLang="en-US" sz="2400"/>
          </a:p>
        </p:txBody>
      </p:sp>
      <p:sp>
        <p:nvSpPr>
          <p:cNvPr id="7" name="テキスト ボックス 6">
            <a:extLst>
              <a:ext uri="{FF2B5EF4-FFF2-40B4-BE49-F238E27FC236}">
                <a16:creationId xmlns:a16="http://schemas.microsoft.com/office/drawing/2014/main" id="{8AE18F59-81F1-F609-945B-7FA17BE5C8A5}"/>
              </a:ext>
            </a:extLst>
          </p:cNvPr>
          <p:cNvSpPr txBox="1"/>
          <p:nvPr/>
        </p:nvSpPr>
        <p:spPr>
          <a:xfrm>
            <a:off x="343509" y="2277784"/>
            <a:ext cx="3490332" cy="523220"/>
          </a:xfrm>
          <a:prstGeom prst="rect">
            <a:avLst/>
          </a:prstGeom>
          <a:noFill/>
        </p:spPr>
        <p:txBody>
          <a:bodyPr wrap="square" rtlCol="0">
            <a:spAutoFit/>
          </a:bodyPr>
          <a:lstStyle/>
          <a:p>
            <a:pPr marL="342900" indent="-342900" algn="l">
              <a:buFont typeface="Arial" panose="020B0604020202020204" pitchFamily="34" charset="0"/>
              <a:buChar char="•"/>
            </a:pPr>
            <a:r>
              <a:rPr kumimoji="1" lang="en-US" altLang="ja-JP" sz="2800" dirty="0"/>
              <a:t>The</a:t>
            </a:r>
            <a:r>
              <a:rPr kumimoji="1" lang="ja-JP" altLang="en-US" sz="2800"/>
              <a:t> </a:t>
            </a:r>
            <a:r>
              <a:rPr kumimoji="1" lang="en-US" altLang="ja-JP" sz="2800" dirty="0"/>
              <a:t>method</a:t>
            </a:r>
            <a:endParaRPr kumimoji="1" lang="ja-JP" altLang="en-US" sz="2800"/>
          </a:p>
        </p:txBody>
      </p:sp>
      <p:sp>
        <p:nvSpPr>
          <p:cNvPr id="8" name="テキスト ボックス 7">
            <a:extLst>
              <a:ext uri="{FF2B5EF4-FFF2-40B4-BE49-F238E27FC236}">
                <a16:creationId xmlns:a16="http://schemas.microsoft.com/office/drawing/2014/main" id="{5F80DC1F-C62B-4A2A-7637-C8CF84BAE448}"/>
              </a:ext>
            </a:extLst>
          </p:cNvPr>
          <p:cNvSpPr txBox="1"/>
          <p:nvPr/>
        </p:nvSpPr>
        <p:spPr>
          <a:xfrm>
            <a:off x="1193180" y="2778766"/>
            <a:ext cx="9121698" cy="461665"/>
          </a:xfrm>
          <a:prstGeom prst="rect">
            <a:avLst/>
          </a:prstGeom>
          <a:noFill/>
        </p:spPr>
        <p:txBody>
          <a:bodyPr wrap="square" rtlCol="0">
            <a:spAutoFit/>
          </a:bodyPr>
          <a:lstStyle/>
          <a:p>
            <a:pPr algn="l"/>
            <a:r>
              <a:rPr kumimoji="1" lang="en-US" altLang="ja-JP" sz="2400" dirty="0"/>
              <a:t>One</a:t>
            </a:r>
            <a:r>
              <a:rPr kumimoji="1" lang="ja-JP" altLang="en-US" sz="2400"/>
              <a:t> </a:t>
            </a:r>
            <a:r>
              <a:rPr kumimoji="1" lang="en-US" altLang="ja-JP" sz="2400" dirty="0"/>
              <a:t>reference</a:t>
            </a:r>
            <a:r>
              <a:rPr kumimoji="1" lang="ja-JP" altLang="en-US" sz="2400"/>
              <a:t> </a:t>
            </a:r>
            <a:r>
              <a:rPr kumimoji="1" lang="en-US" altLang="ja-JP" sz="2400" dirty="0"/>
              <a:t>matched</a:t>
            </a:r>
            <a:r>
              <a:rPr kumimoji="1" lang="ja-JP" altLang="en-US" sz="2400"/>
              <a:t> </a:t>
            </a:r>
            <a:r>
              <a:rPr kumimoji="1" lang="en-US" altLang="ja-JP" sz="2400" dirty="0"/>
              <a:t>filter</a:t>
            </a:r>
            <a:r>
              <a:rPr kumimoji="1" lang="ja-JP" altLang="en-US" sz="2400"/>
              <a:t> </a:t>
            </a:r>
            <a:r>
              <a:rPr kumimoji="1" lang="en-US" altLang="ja-JP" sz="2400" dirty="0"/>
              <a:t>+</a:t>
            </a:r>
            <a:r>
              <a:rPr kumimoji="1" lang="ja-JP" altLang="en-US" sz="2400"/>
              <a:t> </a:t>
            </a:r>
            <a:r>
              <a:rPr kumimoji="1" lang="en-US" altLang="ja-JP" sz="2400" dirty="0"/>
              <a:t>short</a:t>
            </a:r>
            <a:r>
              <a:rPr kumimoji="1" lang="ja-JP" altLang="en-US" sz="2400"/>
              <a:t> </a:t>
            </a:r>
            <a:r>
              <a:rPr kumimoji="1" lang="en-US" altLang="ja-JP" sz="2400" dirty="0"/>
              <a:t>ratio</a:t>
            </a:r>
            <a:r>
              <a:rPr kumimoji="1" lang="ja-JP" altLang="en-US" sz="2400"/>
              <a:t> </a:t>
            </a:r>
            <a:r>
              <a:rPr kumimoji="1" lang="en-US" altLang="ja-JP" sz="2400" dirty="0"/>
              <a:t>convolutions</a:t>
            </a:r>
            <a:r>
              <a:rPr kumimoji="1" lang="ja-JP" altLang="en-US" sz="2400"/>
              <a:t> </a:t>
            </a:r>
            <a:r>
              <a:rPr kumimoji="1" lang="en-US" altLang="ja-JP" sz="2400" dirty="0"/>
              <a:t>(ratio</a:t>
            </a:r>
            <a:r>
              <a:rPr kumimoji="1" lang="ja-JP" altLang="en-US" sz="2400"/>
              <a:t> </a:t>
            </a:r>
            <a:r>
              <a:rPr kumimoji="1" lang="en-US" altLang="ja-JP" sz="2400" dirty="0"/>
              <a:t>filter)</a:t>
            </a:r>
            <a:endParaRPr kumimoji="1" lang="ja-JP" altLang="en-US" sz="2400"/>
          </a:p>
        </p:txBody>
      </p:sp>
      <p:sp>
        <p:nvSpPr>
          <p:cNvPr id="9" name="テキスト ボックス 8">
            <a:extLst>
              <a:ext uri="{FF2B5EF4-FFF2-40B4-BE49-F238E27FC236}">
                <a16:creationId xmlns:a16="http://schemas.microsoft.com/office/drawing/2014/main" id="{8320B473-D115-DCF4-72BA-26DAB5601F0D}"/>
              </a:ext>
            </a:extLst>
          </p:cNvPr>
          <p:cNvSpPr txBox="1"/>
          <p:nvPr/>
        </p:nvSpPr>
        <p:spPr>
          <a:xfrm>
            <a:off x="343509" y="3240492"/>
            <a:ext cx="3490332" cy="523220"/>
          </a:xfrm>
          <a:prstGeom prst="rect">
            <a:avLst/>
          </a:prstGeom>
          <a:noFill/>
        </p:spPr>
        <p:txBody>
          <a:bodyPr wrap="square" rtlCol="0">
            <a:spAutoFit/>
          </a:bodyPr>
          <a:lstStyle/>
          <a:p>
            <a:pPr marL="342900" indent="-342900" algn="l">
              <a:buFont typeface="Arial" panose="020B0604020202020204" pitchFamily="34" charset="0"/>
              <a:buChar char="•"/>
            </a:pPr>
            <a:r>
              <a:rPr kumimoji="1" lang="en-US" altLang="ja-JP" sz="2800" dirty="0"/>
              <a:t>The</a:t>
            </a:r>
            <a:r>
              <a:rPr kumimoji="1" lang="ja-JP" altLang="en-US" sz="2800"/>
              <a:t> </a:t>
            </a:r>
            <a:r>
              <a:rPr lang="en-US" altLang="ja-JP" sz="2800" dirty="0"/>
              <a:t>result</a:t>
            </a:r>
            <a:endParaRPr kumimoji="1" lang="ja-JP" altLang="en-US" sz="2800"/>
          </a:p>
        </p:txBody>
      </p:sp>
      <p:sp>
        <p:nvSpPr>
          <p:cNvPr id="10" name="テキスト ボックス 9">
            <a:extLst>
              <a:ext uri="{FF2B5EF4-FFF2-40B4-BE49-F238E27FC236}">
                <a16:creationId xmlns:a16="http://schemas.microsoft.com/office/drawing/2014/main" id="{1947CC10-5647-1D08-C424-FD9B5434AC2C}"/>
              </a:ext>
            </a:extLst>
          </p:cNvPr>
          <p:cNvSpPr txBox="1"/>
          <p:nvPr/>
        </p:nvSpPr>
        <p:spPr>
          <a:xfrm>
            <a:off x="1193180" y="3752623"/>
            <a:ext cx="8764859" cy="461665"/>
          </a:xfrm>
          <a:prstGeom prst="rect">
            <a:avLst/>
          </a:prstGeom>
          <a:noFill/>
        </p:spPr>
        <p:txBody>
          <a:bodyPr wrap="square" rtlCol="0">
            <a:spAutoFit/>
          </a:bodyPr>
          <a:lstStyle/>
          <a:p>
            <a:pPr algn="l"/>
            <a:r>
              <a:rPr kumimoji="1" lang="en-US" altLang="ja-JP" sz="2400" dirty="0"/>
              <a:t>Accurate</a:t>
            </a:r>
            <a:r>
              <a:rPr kumimoji="1" lang="ja-JP" altLang="en-US" sz="2400"/>
              <a:t> </a:t>
            </a:r>
            <a:r>
              <a:rPr kumimoji="1" lang="en-US" altLang="ja-JP" sz="2400" dirty="0"/>
              <a:t>SNR</a:t>
            </a:r>
            <a:r>
              <a:rPr kumimoji="1" lang="ja-JP" altLang="en-US" sz="2400"/>
              <a:t> </a:t>
            </a:r>
            <a:r>
              <a:rPr kumimoji="1" lang="en-US" altLang="ja-JP" sz="2400" dirty="0"/>
              <a:t>reconstruction</a:t>
            </a:r>
            <a:r>
              <a:rPr kumimoji="1" lang="ja-JP" altLang="en-US" sz="2400"/>
              <a:t> </a:t>
            </a:r>
            <a:r>
              <a:rPr lang="en-US" altLang="ja-JP" sz="2400" dirty="0"/>
              <a:t>+</a:t>
            </a:r>
            <a:r>
              <a:rPr lang="ja-JP" altLang="en-US" sz="2400"/>
              <a:t> </a:t>
            </a:r>
            <a:r>
              <a:rPr lang="en-US" altLang="ja-JP" sz="2400" dirty="0"/>
              <a:t>first</a:t>
            </a:r>
            <a:r>
              <a:rPr lang="ja-JP" altLang="en-US" sz="2400"/>
              <a:t> </a:t>
            </a:r>
            <a:r>
              <a:rPr lang="en-US" altLang="ja-JP" sz="2400" dirty="0"/>
              <a:t>real-data</a:t>
            </a:r>
            <a:r>
              <a:rPr lang="ja-JP" altLang="en-US" sz="2400"/>
              <a:t> </a:t>
            </a:r>
            <a:r>
              <a:rPr lang="en-US" altLang="ja-JP" sz="2400" dirty="0" err="1"/>
              <a:t>subbank</a:t>
            </a:r>
            <a:r>
              <a:rPr lang="ja-JP" altLang="en-US" sz="2400"/>
              <a:t> </a:t>
            </a:r>
            <a:r>
              <a:rPr lang="en-US" altLang="ja-JP" sz="2400" dirty="0"/>
              <a:t>analysis</a:t>
            </a:r>
            <a:endParaRPr kumimoji="1" lang="ja-JP" altLang="en-US" sz="2400"/>
          </a:p>
        </p:txBody>
      </p:sp>
    </p:spTree>
    <p:extLst>
      <p:ext uri="{BB962C8B-B14F-4D97-AF65-F5344CB8AC3E}">
        <p14:creationId xmlns:p14="http://schemas.microsoft.com/office/powerpoint/2010/main" val="1093093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7B668C-7D43-E516-5CD1-B58157B542CF}"/>
              </a:ext>
            </a:extLst>
          </p:cNvPr>
          <p:cNvSpPr>
            <a:spLocks noGrp="1"/>
          </p:cNvSpPr>
          <p:nvPr>
            <p:ph type="title"/>
          </p:nvPr>
        </p:nvSpPr>
        <p:spPr/>
        <p:txBody>
          <a:bodyPr/>
          <a:lstStyle/>
          <a:p>
            <a:endParaRPr kumimoji="1" lang="ja-JP" altLang="en-US"/>
          </a:p>
        </p:txBody>
      </p:sp>
    </p:spTree>
    <p:extLst>
      <p:ext uri="{BB962C8B-B14F-4D97-AF65-F5344CB8AC3E}">
        <p14:creationId xmlns:p14="http://schemas.microsoft.com/office/powerpoint/2010/main" val="1505891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D2800D3C-EB45-4B2C-6B25-0EC34B761867}"/>
                  </a:ext>
                </a:extLst>
              </p:cNvPr>
              <p:cNvSpPr txBox="1"/>
              <p:nvPr/>
            </p:nvSpPr>
            <p:spPr>
              <a:xfrm>
                <a:off x="1752699" y="3015809"/>
                <a:ext cx="5881738" cy="957891"/>
              </a:xfrm>
              <a:prstGeom prst="rect">
                <a:avLst/>
              </a:prstGeom>
              <a:noFill/>
            </p:spPr>
            <p:txBody>
              <a:bodyPr wrap="none" lIns="0" tIns="0" rIns="0" bIns="0" rtlCol="0">
                <a:spAutoFit/>
              </a:bodyPr>
              <a:lstStyle/>
              <a:p>
                <a:pPr/>
                <a14:m>
                  <m:oMathPara xmlns:m="http://schemas.openxmlformats.org/officeDocument/2006/math">
                    <m:oMath>
                      <m:r>
                        <a:rPr kumimoji="1" lang="en-US" altLang="ja-JP" sz="2400" b="0" i="1" smtClean="0">
                          <a:solidFill>
                            <a:schemeClr val="tx1"/>
                          </a:solidFill>
                          <a:latin typeface="Cambria Math" panose="02040503050406030204" pitchFamily="18" charset="0"/>
                        </a:rPr>
                        <m:t>=</m:t>
                      </m:r>
                      <m:d>
                        <m:dPr>
                          <m:begChr m:val="|"/>
                          <m:endChr m:val="|"/>
                          <m:ctrlPr>
                            <a:rPr lang="en-US" altLang="ja-JP" sz="2400" i="1">
                              <a:latin typeface="Cambria Math" panose="02040503050406030204" pitchFamily="18" charset="0"/>
                              <a:ea typeface="Cambria Math" panose="02040503050406030204" pitchFamily="18" charset="0"/>
                            </a:rPr>
                          </m:ctrlPr>
                        </m:dPr>
                        <m:e>
                          <m:nary>
                            <m:naryPr>
                              <m:ctrlPr>
                                <a:rPr lang="en-US" altLang="ja-JP" sz="2400" i="1">
                                  <a:latin typeface="Cambria Math" panose="02040503050406030204" pitchFamily="18" charset="0"/>
                                  <a:ea typeface="Cambria Math" panose="02040503050406030204" pitchFamily="18" charset="0"/>
                                </a:rPr>
                              </m:ctrlPr>
                            </m:naryPr>
                            <m:sub>
                              <m:sSub>
                                <m:sSubPr>
                                  <m:ctrlPr>
                                    <a:rPr lang="en-US" altLang="ja-JP" sz="2400" i="1">
                                      <a:latin typeface="Cambria Math" panose="02040503050406030204" pitchFamily="18" charset="0"/>
                                      <a:ea typeface="Cambria Math" panose="02040503050406030204" pitchFamily="18" charset="0"/>
                                    </a:rPr>
                                  </m:ctrlPr>
                                </m:sSubPr>
                                <m:e>
                                  <m:r>
                                    <m:rPr>
                                      <m:brk m:alnAt="23"/>
                                    </m:rPr>
                                    <a:rPr lang="en-US" altLang="ja-JP" sz="2400" i="1">
                                      <a:latin typeface="Cambria Math" panose="02040503050406030204" pitchFamily="18" charset="0"/>
                                      <a:ea typeface="Cambria Math" panose="02040503050406030204" pitchFamily="18" charset="0"/>
                                    </a:rPr>
                                    <m:t>𝑓</m:t>
                                  </m:r>
                                </m:e>
                                <m:sub>
                                  <m:r>
                                    <m:rPr>
                                      <m:sty m:val="p"/>
                                    </m:rPr>
                                    <a:rPr lang="en-US" altLang="ja-JP" sz="2400">
                                      <a:latin typeface="Cambria Math" panose="02040503050406030204" pitchFamily="18" charset="0"/>
                                      <a:ea typeface="Cambria Math" panose="02040503050406030204" pitchFamily="18" charset="0"/>
                                    </a:rPr>
                                    <m:t>low</m:t>
                                  </m:r>
                                </m:sub>
                              </m:sSub>
                            </m:sub>
                            <m:sup>
                              <m:sSub>
                                <m:sSubPr>
                                  <m:ctrlPr>
                                    <a:rPr lang="en-US" altLang="ja-JP" sz="2400" i="1">
                                      <a:latin typeface="Cambria Math" panose="02040503050406030204" pitchFamily="18" charset="0"/>
                                      <a:ea typeface="Cambria Math" panose="02040503050406030204" pitchFamily="18" charset="0"/>
                                    </a:rPr>
                                  </m:ctrlPr>
                                </m:sSubPr>
                                <m:e>
                                  <m:r>
                                    <a:rPr lang="en-US" altLang="ja-JP" sz="2400" i="1">
                                      <a:latin typeface="Cambria Math" panose="02040503050406030204" pitchFamily="18" charset="0"/>
                                      <a:ea typeface="Cambria Math" panose="02040503050406030204" pitchFamily="18" charset="0"/>
                                    </a:rPr>
                                    <m:t>𝑓</m:t>
                                  </m:r>
                                </m:e>
                                <m:sub>
                                  <m:r>
                                    <m:rPr>
                                      <m:sty m:val="p"/>
                                    </m:rPr>
                                    <a:rPr lang="en-US" altLang="ja-JP" sz="2400">
                                      <a:latin typeface="Cambria Math" panose="02040503050406030204" pitchFamily="18" charset="0"/>
                                      <a:ea typeface="Cambria Math" panose="02040503050406030204" pitchFamily="18" charset="0"/>
                                    </a:rPr>
                                    <m:t>high</m:t>
                                  </m:r>
                                </m:sub>
                              </m:sSub>
                            </m:sup>
                            <m:e>
                              <m:r>
                                <a:rPr lang="en-US" altLang="ja-JP" sz="2400" i="1">
                                  <a:latin typeface="Cambria Math" panose="02040503050406030204" pitchFamily="18" charset="0"/>
                                  <a:ea typeface="Cambria Math" panose="02040503050406030204" pitchFamily="18" charset="0"/>
                                </a:rPr>
                                <m:t>4</m:t>
                              </m:r>
                              <m:f>
                                <m:fPr>
                                  <m:ctrlPr>
                                    <a:rPr lang="en-US" altLang="ja-JP" sz="2400" i="1">
                                      <a:latin typeface="Cambria Math" panose="02040503050406030204" pitchFamily="18" charset="0"/>
                                      <a:ea typeface="Cambria Math" panose="02040503050406030204" pitchFamily="18" charset="0"/>
                                    </a:rPr>
                                  </m:ctrlPr>
                                </m:fPr>
                                <m:num>
                                  <m:acc>
                                    <m:accPr>
                                      <m:chr m:val="̃"/>
                                      <m:ctrlPr>
                                        <a:rPr lang="en-US" altLang="ja-JP" sz="2400" i="1">
                                          <a:latin typeface="Cambria Math" panose="02040503050406030204" pitchFamily="18" charset="0"/>
                                          <a:ea typeface="Cambria Math" panose="02040503050406030204" pitchFamily="18" charset="0"/>
                                        </a:rPr>
                                      </m:ctrlPr>
                                    </m:accPr>
                                    <m:e>
                                      <m:r>
                                        <a:rPr lang="en-US" altLang="ja-JP" sz="2400" i="1">
                                          <a:latin typeface="Cambria Math" panose="02040503050406030204" pitchFamily="18" charset="0"/>
                                          <a:ea typeface="Cambria Math" panose="02040503050406030204" pitchFamily="18" charset="0"/>
                                        </a:rPr>
                                        <m:t>𝑑</m:t>
                                      </m:r>
                                    </m:e>
                                  </m:acc>
                                  <m:d>
                                    <m:dPr>
                                      <m:ctrlPr>
                                        <a:rPr lang="en-US" altLang="ja-JP" sz="2400" i="1">
                                          <a:latin typeface="Cambria Math" panose="02040503050406030204" pitchFamily="18" charset="0"/>
                                          <a:ea typeface="Cambria Math" panose="02040503050406030204" pitchFamily="18" charset="0"/>
                                        </a:rPr>
                                      </m:ctrlPr>
                                    </m:dPr>
                                    <m:e>
                                      <m:r>
                                        <a:rPr lang="en-US" altLang="ja-JP" sz="2400" i="1">
                                          <a:latin typeface="Cambria Math" panose="02040503050406030204" pitchFamily="18" charset="0"/>
                                          <a:ea typeface="Cambria Math" panose="02040503050406030204" pitchFamily="18" charset="0"/>
                                        </a:rPr>
                                        <m:t>𝑓</m:t>
                                      </m:r>
                                    </m:e>
                                  </m:d>
                                  <m:sSubSup>
                                    <m:sSubSupPr>
                                      <m:ctrlPr>
                                        <a:rPr lang="en-US" altLang="ja-JP" sz="2400" i="1">
                                          <a:solidFill>
                                            <a:schemeClr val="accent2"/>
                                          </a:solidFill>
                                          <a:latin typeface="Cambria Math" panose="02040503050406030204" pitchFamily="18" charset="0"/>
                                          <a:ea typeface="Cambria Math" panose="02040503050406030204" pitchFamily="18" charset="0"/>
                                        </a:rPr>
                                      </m:ctrlPr>
                                    </m:sSubSupPr>
                                    <m:e>
                                      <m:acc>
                                        <m:accPr>
                                          <m:chr m:val="̃"/>
                                          <m:ctrlPr>
                                            <a:rPr lang="en-US" altLang="ja-JP" sz="2400" i="1">
                                              <a:solidFill>
                                                <a:schemeClr val="accent2"/>
                                              </a:solidFill>
                                              <a:latin typeface="Cambria Math" panose="02040503050406030204" pitchFamily="18" charset="0"/>
                                              <a:ea typeface="Cambria Math" panose="02040503050406030204" pitchFamily="18" charset="0"/>
                                            </a:rPr>
                                          </m:ctrlPr>
                                        </m:accPr>
                                        <m:e>
                                          <m:r>
                                            <a:rPr lang="en-US" altLang="ja-JP" sz="2400" i="1">
                                              <a:solidFill>
                                                <a:schemeClr val="accent2"/>
                                              </a:solidFill>
                                              <a:latin typeface="Cambria Math" panose="02040503050406030204" pitchFamily="18" charset="0"/>
                                              <a:ea typeface="Cambria Math" panose="02040503050406030204" pitchFamily="18" charset="0"/>
                                            </a:rPr>
                                            <m:t>ℎ</m:t>
                                          </m:r>
                                        </m:e>
                                      </m:acc>
                                    </m:e>
                                    <m:sub>
                                      <m:r>
                                        <m:rPr>
                                          <m:sty m:val="p"/>
                                        </m:rPr>
                                        <a:rPr lang="en-US" altLang="ja-JP" sz="2400">
                                          <a:solidFill>
                                            <a:schemeClr val="accent2"/>
                                          </a:solidFill>
                                          <a:latin typeface="Cambria Math" panose="02040503050406030204" pitchFamily="18" charset="0"/>
                                          <a:ea typeface="Cambria Math" panose="02040503050406030204" pitchFamily="18" charset="0"/>
                                        </a:rPr>
                                        <m:t>ref</m:t>
                                      </m:r>
                                    </m:sub>
                                    <m:sup>
                                      <m:r>
                                        <a:rPr lang="en-US" altLang="ja-JP" sz="2400" i="1">
                                          <a:solidFill>
                                            <a:schemeClr val="accent2"/>
                                          </a:solidFill>
                                          <a:latin typeface="Cambria Math" panose="02040503050406030204" pitchFamily="18" charset="0"/>
                                          <a:ea typeface="Cambria Math" panose="02040503050406030204" pitchFamily="18" charset="0"/>
                                        </a:rPr>
                                        <m:t>∗</m:t>
                                      </m:r>
                                    </m:sup>
                                  </m:sSubSup>
                                  <m:d>
                                    <m:dPr>
                                      <m:ctrlPr>
                                        <a:rPr lang="en-US" altLang="ja-JP" sz="2400" i="1">
                                          <a:solidFill>
                                            <a:schemeClr val="accent2"/>
                                          </a:solidFill>
                                          <a:latin typeface="Cambria Math" panose="02040503050406030204" pitchFamily="18" charset="0"/>
                                          <a:ea typeface="Cambria Math" panose="02040503050406030204" pitchFamily="18" charset="0"/>
                                        </a:rPr>
                                      </m:ctrlPr>
                                    </m:dPr>
                                    <m:e>
                                      <m:r>
                                        <a:rPr lang="en-US" altLang="ja-JP" sz="2400" i="1">
                                          <a:solidFill>
                                            <a:schemeClr val="accent2"/>
                                          </a:solidFill>
                                          <a:latin typeface="Cambria Math" panose="02040503050406030204" pitchFamily="18" charset="0"/>
                                          <a:ea typeface="Cambria Math" panose="02040503050406030204" pitchFamily="18" charset="0"/>
                                        </a:rPr>
                                        <m:t>𝑓</m:t>
                                      </m:r>
                                    </m:e>
                                  </m:d>
                                </m:num>
                                <m:den>
                                  <m:sSub>
                                    <m:sSubPr>
                                      <m:ctrlPr>
                                        <a:rPr lang="en-US" altLang="ja-JP" sz="2400" i="1">
                                          <a:latin typeface="Cambria Math" panose="02040503050406030204" pitchFamily="18" charset="0"/>
                                          <a:ea typeface="Cambria Math" panose="02040503050406030204" pitchFamily="18" charset="0"/>
                                        </a:rPr>
                                      </m:ctrlPr>
                                    </m:sSubPr>
                                    <m:e>
                                      <m:r>
                                        <a:rPr lang="en-US" altLang="ja-JP" sz="2400" i="1">
                                          <a:latin typeface="Cambria Math" panose="02040503050406030204" pitchFamily="18" charset="0"/>
                                          <a:ea typeface="Cambria Math" panose="02040503050406030204" pitchFamily="18" charset="0"/>
                                        </a:rPr>
                                        <m:t>𝑆</m:t>
                                      </m:r>
                                    </m:e>
                                    <m:sub>
                                      <m:r>
                                        <a:rPr lang="en-US" altLang="ja-JP" sz="2400" i="1">
                                          <a:latin typeface="Cambria Math" panose="02040503050406030204" pitchFamily="18" charset="0"/>
                                          <a:ea typeface="Cambria Math" panose="02040503050406030204" pitchFamily="18" charset="0"/>
                                        </a:rPr>
                                        <m:t>𝑛</m:t>
                                      </m:r>
                                    </m:sub>
                                  </m:sSub>
                                  <m:d>
                                    <m:dPr>
                                      <m:ctrlPr>
                                        <a:rPr lang="en-US" altLang="ja-JP" sz="2400" i="1">
                                          <a:latin typeface="Cambria Math" panose="02040503050406030204" pitchFamily="18" charset="0"/>
                                          <a:ea typeface="Cambria Math" panose="02040503050406030204" pitchFamily="18" charset="0"/>
                                        </a:rPr>
                                      </m:ctrlPr>
                                    </m:dPr>
                                    <m:e>
                                      <m:r>
                                        <a:rPr lang="en-US" altLang="ja-JP" sz="2400" i="1">
                                          <a:latin typeface="Cambria Math" panose="02040503050406030204" pitchFamily="18" charset="0"/>
                                          <a:ea typeface="Cambria Math" panose="02040503050406030204" pitchFamily="18" charset="0"/>
                                        </a:rPr>
                                        <m:t>𝑓</m:t>
                                      </m:r>
                                    </m:e>
                                  </m:d>
                                </m:den>
                              </m:f>
                              <m:sSup>
                                <m:sSupPr>
                                  <m:ctrlPr>
                                    <a:rPr lang="en-US" altLang="ja-JP" sz="2400" i="1">
                                      <a:solidFill>
                                        <a:schemeClr val="accent4"/>
                                      </a:solidFill>
                                      <a:latin typeface="Cambria Math" panose="02040503050406030204" pitchFamily="18" charset="0"/>
                                      <a:ea typeface="Cambria Math" panose="02040503050406030204" pitchFamily="18" charset="0"/>
                                    </a:rPr>
                                  </m:ctrlPr>
                                </m:sSupPr>
                                <m:e>
                                  <m:d>
                                    <m:dPr>
                                      <m:ctrlPr>
                                        <a:rPr lang="en-US" altLang="ja-JP" sz="2400" i="1">
                                          <a:solidFill>
                                            <a:schemeClr val="accent4"/>
                                          </a:solidFill>
                                          <a:latin typeface="Cambria Math" panose="02040503050406030204" pitchFamily="18" charset="0"/>
                                          <a:ea typeface="Cambria Math" panose="02040503050406030204" pitchFamily="18" charset="0"/>
                                        </a:rPr>
                                      </m:ctrlPr>
                                    </m:dPr>
                                    <m:e>
                                      <m:f>
                                        <m:fPr>
                                          <m:ctrlPr>
                                            <a:rPr lang="en-US" altLang="ja-JP" sz="2400" i="1">
                                              <a:solidFill>
                                                <a:schemeClr val="accent4"/>
                                              </a:solidFill>
                                              <a:latin typeface="Cambria Math" panose="02040503050406030204" pitchFamily="18" charset="0"/>
                                              <a:ea typeface="Cambria Math" panose="02040503050406030204" pitchFamily="18" charset="0"/>
                                            </a:rPr>
                                          </m:ctrlPr>
                                        </m:fPr>
                                        <m:num>
                                          <m:acc>
                                            <m:accPr>
                                              <m:chr m:val="̃"/>
                                              <m:ctrlPr>
                                                <a:rPr lang="en-US" altLang="ja-JP" sz="2400" i="1">
                                                  <a:solidFill>
                                                    <a:schemeClr val="accent4"/>
                                                  </a:solidFill>
                                                  <a:latin typeface="Cambria Math" panose="02040503050406030204" pitchFamily="18" charset="0"/>
                                                  <a:ea typeface="Cambria Math" panose="02040503050406030204" pitchFamily="18" charset="0"/>
                                                </a:rPr>
                                              </m:ctrlPr>
                                            </m:accPr>
                                            <m:e>
                                              <m:r>
                                                <a:rPr lang="en-US" altLang="ja-JP" sz="2400" i="1">
                                                  <a:solidFill>
                                                    <a:schemeClr val="accent4"/>
                                                  </a:solidFill>
                                                  <a:latin typeface="Cambria Math" panose="02040503050406030204" pitchFamily="18" charset="0"/>
                                                  <a:ea typeface="Cambria Math" panose="02040503050406030204" pitchFamily="18" charset="0"/>
                                                </a:rPr>
                                                <m:t>ℎ</m:t>
                                              </m:r>
                                            </m:e>
                                          </m:acc>
                                          <m:d>
                                            <m:dPr>
                                              <m:ctrlPr>
                                                <a:rPr lang="en-US" altLang="ja-JP" sz="2400" i="1">
                                                  <a:solidFill>
                                                    <a:schemeClr val="accent4"/>
                                                  </a:solidFill>
                                                  <a:latin typeface="Cambria Math" panose="02040503050406030204" pitchFamily="18" charset="0"/>
                                                  <a:ea typeface="Cambria Math" panose="02040503050406030204" pitchFamily="18" charset="0"/>
                                                </a:rPr>
                                              </m:ctrlPr>
                                            </m:dPr>
                                            <m:e>
                                              <m:r>
                                                <a:rPr lang="en-US" altLang="ja-JP" sz="2400" i="1">
                                                  <a:solidFill>
                                                    <a:schemeClr val="accent4"/>
                                                  </a:solidFill>
                                                  <a:latin typeface="Cambria Math" panose="02040503050406030204" pitchFamily="18" charset="0"/>
                                                  <a:ea typeface="Cambria Math" panose="02040503050406030204" pitchFamily="18" charset="0"/>
                                                </a:rPr>
                                                <m:t>𝑓</m:t>
                                              </m:r>
                                            </m:e>
                                          </m:d>
                                        </m:num>
                                        <m:den>
                                          <m:sSub>
                                            <m:sSubPr>
                                              <m:ctrlPr>
                                                <a:rPr lang="en-US" altLang="ja-JP" sz="2400" i="1">
                                                  <a:solidFill>
                                                    <a:schemeClr val="accent2"/>
                                                  </a:solidFill>
                                                  <a:latin typeface="Cambria Math" panose="02040503050406030204" pitchFamily="18" charset="0"/>
                                                  <a:ea typeface="Cambria Math" panose="02040503050406030204" pitchFamily="18" charset="0"/>
                                                </a:rPr>
                                              </m:ctrlPr>
                                            </m:sSubPr>
                                            <m:e>
                                              <m:acc>
                                                <m:accPr>
                                                  <m:chr m:val="̃"/>
                                                  <m:ctrlPr>
                                                    <a:rPr lang="en-US" altLang="ja-JP" sz="2400" i="1">
                                                      <a:solidFill>
                                                        <a:schemeClr val="accent2"/>
                                                      </a:solidFill>
                                                      <a:latin typeface="Cambria Math" panose="02040503050406030204" pitchFamily="18" charset="0"/>
                                                      <a:ea typeface="Cambria Math" panose="02040503050406030204" pitchFamily="18" charset="0"/>
                                                    </a:rPr>
                                                  </m:ctrlPr>
                                                </m:accPr>
                                                <m:e>
                                                  <m:r>
                                                    <a:rPr lang="en-US" altLang="ja-JP" sz="2400" i="1">
                                                      <a:solidFill>
                                                        <a:schemeClr val="accent2"/>
                                                      </a:solidFill>
                                                      <a:latin typeface="Cambria Math" panose="02040503050406030204" pitchFamily="18" charset="0"/>
                                                      <a:ea typeface="Cambria Math" panose="02040503050406030204" pitchFamily="18" charset="0"/>
                                                    </a:rPr>
                                                    <m:t>ℎ</m:t>
                                                  </m:r>
                                                </m:e>
                                              </m:acc>
                                            </m:e>
                                            <m:sub>
                                              <m:r>
                                                <m:rPr>
                                                  <m:sty m:val="p"/>
                                                </m:rPr>
                                                <a:rPr lang="en-US" altLang="ja-JP" sz="2400">
                                                  <a:solidFill>
                                                    <a:schemeClr val="accent2"/>
                                                  </a:solidFill>
                                                  <a:latin typeface="Cambria Math" panose="02040503050406030204" pitchFamily="18" charset="0"/>
                                                  <a:ea typeface="Cambria Math" panose="02040503050406030204" pitchFamily="18" charset="0"/>
                                                </a:rPr>
                                                <m:t>ref</m:t>
                                              </m:r>
                                            </m:sub>
                                          </m:sSub>
                                          <m:d>
                                            <m:dPr>
                                              <m:ctrlPr>
                                                <a:rPr lang="en-US" altLang="ja-JP" sz="2400" i="1">
                                                  <a:solidFill>
                                                    <a:schemeClr val="accent2"/>
                                                  </a:solidFill>
                                                  <a:latin typeface="Cambria Math" panose="02040503050406030204" pitchFamily="18" charset="0"/>
                                                  <a:ea typeface="Cambria Math" panose="02040503050406030204" pitchFamily="18" charset="0"/>
                                                </a:rPr>
                                              </m:ctrlPr>
                                            </m:dPr>
                                            <m:e>
                                              <m:r>
                                                <a:rPr lang="en-US" altLang="ja-JP" sz="2400" i="1">
                                                  <a:solidFill>
                                                    <a:schemeClr val="accent2"/>
                                                  </a:solidFill>
                                                  <a:latin typeface="Cambria Math" panose="02040503050406030204" pitchFamily="18" charset="0"/>
                                                  <a:ea typeface="Cambria Math" panose="02040503050406030204" pitchFamily="18" charset="0"/>
                                                </a:rPr>
                                                <m:t>𝑓</m:t>
                                              </m:r>
                                            </m:e>
                                          </m:d>
                                        </m:den>
                                      </m:f>
                                    </m:e>
                                  </m:d>
                                </m:e>
                                <m:sup>
                                  <m:r>
                                    <a:rPr lang="en-US" altLang="ja-JP" sz="2400" i="1">
                                      <a:latin typeface="Cambria Math" panose="02040503050406030204" pitchFamily="18" charset="0"/>
                                      <a:ea typeface="Cambria Math" panose="02040503050406030204" pitchFamily="18" charset="0"/>
                                    </a:rPr>
                                    <m:t>∗</m:t>
                                  </m:r>
                                </m:sup>
                              </m:sSup>
                              <m:sSup>
                                <m:sSupPr>
                                  <m:ctrlPr>
                                    <a:rPr lang="en-US" altLang="ja-JP" sz="2400" b="0" i="1" smtClean="0">
                                      <a:latin typeface="Cambria Math" panose="02040503050406030204" pitchFamily="18" charset="0"/>
                                      <a:ea typeface="Cambria Math" panose="02040503050406030204" pitchFamily="18" charset="0"/>
                                    </a:rPr>
                                  </m:ctrlPr>
                                </m:sSupPr>
                                <m:e>
                                  <m:r>
                                    <a:rPr lang="en-US" altLang="ja-JP" sz="2400" b="0" i="1" smtClean="0">
                                      <a:latin typeface="Cambria Math" panose="02040503050406030204" pitchFamily="18" charset="0"/>
                                      <a:ea typeface="Cambria Math" panose="02040503050406030204" pitchFamily="18" charset="0"/>
                                    </a:rPr>
                                    <m:t>𝑒</m:t>
                                  </m:r>
                                </m:e>
                                <m:sup>
                                  <m:r>
                                    <a:rPr lang="en-US" altLang="ja-JP" sz="2400" b="0" i="1" smtClean="0">
                                      <a:latin typeface="Cambria Math" panose="02040503050406030204" pitchFamily="18" charset="0"/>
                                      <a:ea typeface="Cambria Math" panose="02040503050406030204" pitchFamily="18" charset="0"/>
                                    </a:rPr>
                                    <m:t>2</m:t>
                                  </m:r>
                                  <m:r>
                                    <a:rPr lang="en-US" altLang="ja-JP" sz="2400" b="0" i="1" smtClean="0">
                                      <a:latin typeface="Cambria Math" panose="02040503050406030204" pitchFamily="18" charset="0"/>
                                      <a:ea typeface="Cambria Math" panose="02040503050406030204" pitchFamily="18" charset="0"/>
                                    </a:rPr>
                                    <m:t>𝜋</m:t>
                                  </m:r>
                                  <m:r>
                                    <a:rPr lang="en-US" altLang="ja-JP" sz="2400" b="0" i="1" smtClean="0">
                                      <a:latin typeface="Cambria Math" panose="02040503050406030204" pitchFamily="18" charset="0"/>
                                      <a:ea typeface="Cambria Math" panose="02040503050406030204" pitchFamily="18" charset="0"/>
                                    </a:rPr>
                                    <m:t>𝑖𝑓𝑡</m:t>
                                  </m:r>
                                </m:sup>
                              </m:sSup>
                              <m:r>
                                <m:rPr>
                                  <m:sty m:val="p"/>
                                </m:rPr>
                                <a:rPr lang="en-US" altLang="ja-JP" sz="2400">
                                  <a:latin typeface="Cambria Math" panose="02040503050406030204" pitchFamily="18" charset="0"/>
                                  <a:ea typeface="Cambria Math" panose="02040503050406030204" pitchFamily="18" charset="0"/>
                                </a:rPr>
                                <m:t>d</m:t>
                              </m:r>
                              <m:r>
                                <a:rPr lang="en-US" altLang="ja-JP" sz="2400" i="1">
                                  <a:latin typeface="Cambria Math" panose="02040503050406030204" pitchFamily="18" charset="0"/>
                                  <a:ea typeface="Cambria Math" panose="02040503050406030204" pitchFamily="18" charset="0"/>
                                </a:rPr>
                                <m:t>𝑓</m:t>
                              </m:r>
                            </m:e>
                          </m:nary>
                        </m:e>
                      </m:d>
                    </m:oMath>
                  </m:oMathPara>
                </a14:m>
                <a:endParaRPr kumimoji="1" lang="ja-JP" altLang="en-US" sz="2400" dirty="0">
                  <a:solidFill>
                    <a:schemeClr val="tx1"/>
                  </a:solidFill>
                </a:endParaRPr>
              </a:p>
            </p:txBody>
          </p:sp>
        </mc:Choice>
        <mc:Fallback xmlns="">
          <p:sp>
            <p:nvSpPr>
              <p:cNvPr id="4" name="テキスト ボックス 3">
                <a:extLst>
                  <a:ext uri="{FF2B5EF4-FFF2-40B4-BE49-F238E27FC236}">
                    <a16:creationId xmlns:a16="http://schemas.microsoft.com/office/drawing/2014/main" id="{D2800D3C-EB45-4B2C-6B25-0EC34B761867}"/>
                  </a:ext>
                </a:extLst>
              </p:cNvPr>
              <p:cNvSpPr txBox="1">
                <a:spLocks noRot="1" noChangeAspect="1" noMove="1" noResize="1" noEditPoints="1" noAdjustHandles="1" noChangeArrowheads="1" noChangeShapeType="1" noTextEdit="1"/>
              </p:cNvSpPr>
              <p:nvPr/>
            </p:nvSpPr>
            <p:spPr>
              <a:xfrm>
                <a:off x="1752699" y="3015809"/>
                <a:ext cx="5881738" cy="957891"/>
              </a:xfrm>
              <a:prstGeom prst="rect">
                <a:avLst/>
              </a:prstGeom>
              <a:blipFill>
                <a:blip r:embed="rId3"/>
                <a:stretch>
                  <a:fillRect l="-14255" t="-153947" b="-226316"/>
                </a:stretch>
              </a:blipFill>
            </p:spPr>
            <p:txBody>
              <a:bodyPr/>
              <a:lstStyle/>
              <a:p>
                <a:r>
                  <a:rPr lang="ja-JP" altLang="en-US">
                    <a:noFill/>
                  </a:rPr>
                  <a:t> </a:t>
                </a:r>
              </a:p>
            </p:txBody>
          </p:sp>
        </mc:Fallback>
      </mc:AlternateContent>
      <p:sp>
        <p:nvSpPr>
          <p:cNvPr id="2" name="タイトル 1">
            <a:extLst>
              <a:ext uri="{FF2B5EF4-FFF2-40B4-BE49-F238E27FC236}">
                <a16:creationId xmlns:a16="http://schemas.microsoft.com/office/drawing/2014/main" id="{90DA10FE-79FB-44B2-5FD4-8386BD8165E8}"/>
              </a:ext>
            </a:extLst>
          </p:cNvPr>
          <p:cNvSpPr>
            <a:spLocks noGrp="1"/>
          </p:cNvSpPr>
          <p:nvPr>
            <p:ph type="title"/>
          </p:nvPr>
        </p:nvSpPr>
        <p:spPr>
          <a:xfrm>
            <a:off x="334963" y="524593"/>
            <a:ext cx="11522075" cy="646331"/>
          </a:xfrm>
        </p:spPr>
        <p:txBody>
          <a:bodyPr wrap="square">
            <a:noAutofit/>
          </a:bodyPr>
          <a:lstStyle/>
          <a:p>
            <a:r>
              <a:rPr kumimoji="1" lang="en-US" altLang="ja-JP" dirty="0"/>
              <a:t>Ratio filter: reconstructs the new SNR via convolving with the reference SNR</a:t>
            </a:r>
            <a:endParaRPr kumimoji="1" lang="ja-JP" altLang="en-US"/>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291C48EF-66A4-C5C2-7495-3650AFA7A6B5}"/>
                  </a:ext>
                </a:extLst>
              </p:cNvPr>
              <p:cNvSpPr txBox="1"/>
              <p:nvPr/>
            </p:nvSpPr>
            <p:spPr>
              <a:xfrm>
                <a:off x="1752264" y="4184581"/>
                <a:ext cx="4354205" cy="890757"/>
              </a:xfrm>
              <a:prstGeom prst="rect">
                <a:avLst/>
              </a:prstGeom>
              <a:noFill/>
            </p:spPr>
            <p:txBody>
              <a:bodyPr wrap="none" lIns="0" tIns="0" rIns="0" bIns="0" rtlCol="0">
                <a:spAutoFit/>
              </a:bodyPr>
              <a:lstStyle/>
              <a:p>
                <a:pPr/>
                <a14:m>
                  <m:oMathPara xmlns:m="http://schemas.openxmlformats.org/officeDocument/2006/math">
                    <m:oMath>
                      <m:r>
                        <a:rPr kumimoji="1" lang="en-US" altLang="ja-JP" sz="2400" b="0" i="1" smtClean="0">
                          <a:solidFill>
                            <a:schemeClr val="tx1"/>
                          </a:solidFill>
                          <a:latin typeface="Cambria Math" panose="02040503050406030204" pitchFamily="18" charset="0"/>
                        </a:rPr>
                        <m:t>=</m:t>
                      </m:r>
                      <m:d>
                        <m:dPr>
                          <m:begChr m:val="|"/>
                          <m:endChr m:val="|"/>
                          <m:ctrlPr>
                            <a:rPr lang="en-US" altLang="ja-JP" sz="2400" i="1">
                              <a:latin typeface="Cambria Math" panose="02040503050406030204" pitchFamily="18" charset="0"/>
                            </a:rPr>
                          </m:ctrlPr>
                        </m:dPr>
                        <m:e>
                          <m:nary>
                            <m:naryPr>
                              <m:ctrlPr>
                                <a:rPr lang="en-US" altLang="ja-JP" sz="2400" i="1">
                                  <a:latin typeface="Cambria Math" panose="02040503050406030204" pitchFamily="18" charset="0"/>
                                </a:rPr>
                              </m:ctrlPr>
                            </m:naryPr>
                            <m:sub>
                              <m:sSub>
                                <m:sSubPr>
                                  <m:ctrlPr>
                                    <a:rPr lang="en-US" altLang="ja-JP" sz="2400" i="1">
                                      <a:latin typeface="Cambria Math" panose="02040503050406030204" pitchFamily="18" charset="0"/>
                                    </a:rPr>
                                  </m:ctrlPr>
                                </m:sSubPr>
                                <m:e>
                                  <m:r>
                                    <m:rPr>
                                      <m:brk m:alnAt="23"/>
                                    </m:rPr>
                                    <a:rPr lang="en-US" altLang="ja-JP" sz="2400" i="1">
                                      <a:latin typeface="Cambria Math" panose="02040503050406030204" pitchFamily="18" charset="0"/>
                                    </a:rPr>
                                    <m:t>𝑓</m:t>
                                  </m:r>
                                </m:e>
                                <m:sub>
                                  <m:r>
                                    <m:rPr>
                                      <m:sty m:val="p"/>
                                    </m:rPr>
                                    <a:rPr lang="en-US" altLang="ja-JP" sz="2400">
                                      <a:latin typeface="Cambria Math" panose="02040503050406030204" pitchFamily="18" charset="0"/>
                                    </a:rPr>
                                    <m:t>low</m:t>
                                  </m:r>
                                </m:sub>
                              </m:sSub>
                            </m:sub>
                            <m:sup>
                              <m:sSub>
                                <m:sSubPr>
                                  <m:ctrlPr>
                                    <a:rPr lang="en-US" altLang="ja-JP" sz="2400" i="1">
                                      <a:latin typeface="Cambria Math" panose="02040503050406030204" pitchFamily="18" charset="0"/>
                                    </a:rPr>
                                  </m:ctrlPr>
                                </m:sSubPr>
                                <m:e>
                                  <m:r>
                                    <a:rPr lang="en-US" altLang="ja-JP" sz="2400" i="1">
                                      <a:latin typeface="Cambria Math" panose="02040503050406030204" pitchFamily="18" charset="0"/>
                                    </a:rPr>
                                    <m:t>𝑓</m:t>
                                  </m:r>
                                </m:e>
                                <m:sub>
                                  <m:r>
                                    <m:rPr>
                                      <m:sty m:val="p"/>
                                    </m:rPr>
                                    <a:rPr lang="en-US" altLang="ja-JP" sz="2400">
                                      <a:latin typeface="Cambria Math" panose="02040503050406030204" pitchFamily="18" charset="0"/>
                                    </a:rPr>
                                    <m:t>high</m:t>
                                  </m:r>
                                </m:sub>
                              </m:sSub>
                            </m:sup>
                            <m:e>
                              <m:sSub>
                                <m:sSubPr>
                                  <m:ctrlPr>
                                    <a:rPr lang="en-US" altLang="ja-JP" sz="2400" i="1">
                                      <a:latin typeface="Cambria Math" panose="02040503050406030204" pitchFamily="18" charset="0"/>
                                      <a:ea typeface="Cambria Math" panose="02040503050406030204" pitchFamily="18" charset="0"/>
                                    </a:rPr>
                                  </m:ctrlPr>
                                </m:sSubPr>
                                <m:e>
                                  <m:acc>
                                    <m:accPr>
                                      <m:chr m:val="̃"/>
                                      <m:ctrlPr>
                                        <a:rPr lang="en-US" altLang="ja-JP" sz="2400" i="1">
                                          <a:latin typeface="Cambria Math" panose="02040503050406030204" pitchFamily="18" charset="0"/>
                                          <a:ea typeface="Cambria Math" panose="02040503050406030204" pitchFamily="18" charset="0"/>
                                        </a:rPr>
                                      </m:ctrlPr>
                                    </m:accPr>
                                    <m:e>
                                      <m:r>
                                        <a:rPr lang="en-US" altLang="ja-JP" sz="2400" i="1">
                                          <a:latin typeface="Cambria Math" panose="02040503050406030204" pitchFamily="18" charset="0"/>
                                          <a:ea typeface="Cambria Math" panose="02040503050406030204" pitchFamily="18" charset="0"/>
                                        </a:rPr>
                                        <m:t>𝑧</m:t>
                                      </m:r>
                                    </m:e>
                                  </m:acc>
                                </m:e>
                                <m:sub>
                                  <m:r>
                                    <m:rPr>
                                      <m:sty m:val="p"/>
                                    </m:rPr>
                                    <a:rPr lang="en-US" altLang="ja-JP" sz="2400">
                                      <a:latin typeface="Cambria Math" panose="02040503050406030204" pitchFamily="18" charset="0"/>
                                      <a:ea typeface="Cambria Math" panose="02040503050406030204" pitchFamily="18" charset="0"/>
                                    </a:rPr>
                                    <m:t>ref</m:t>
                                  </m:r>
                                </m:sub>
                              </m:sSub>
                              <m:d>
                                <m:dPr>
                                  <m:ctrlPr>
                                    <a:rPr lang="en-US" altLang="ja-JP" sz="2400" i="1">
                                      <a:latin typeface="Cambria Math" panose="02040503050406030204" pitchFamily="18" charset="0"/>
                                      <a:ea typeface="Cambria Math" panose="02040503050406030204" pitchFamily="18" charset="0"/>
                                    </a:rPr>
                                  </m:ctrlPr>
                                </m:dPr>
                                <m:e>
                                  <m:r>
                                    <a:rPr lang="en-US" altLang="ja-JP" sz="2400" i="1">
                                      <a:latin typeface="Cambria Math" panose="02040503050406030204" pitchFamily="18" charset="0"/>
                                      <a:ea typeface="Cambria Math" panose="02040503050406030204" pitchFamily="18" charset="0"/>
                                    </a:rPr>
                                    <m:t>𝑓</m:t>
                                  </m:r>
                                </m:e>
                              </m:d>
                              <m:r>
                                <a:rPr lang="en-US" altLang="ja-JP" sz="2400" i="1">
                                  <a:latin typeface="Cambria Math" panose="02040503050406030204" pitchFamily="18" charset="0"/>
                                  <a:ea typeface="Cambria Math" panose="02040503050406030204" pitchFamily="18" charset="0"/>
                                </a:rPr>
                                <m:t> </m:t>
                              </m:r>
                              <m:sSup>
                                <m:sSupPr>
                                  <m:ctrlPr>
                                    <a:rPr lang="en-US" altLang="ja-JP" sz="2400" i="1">
                                      <a:latin typeface="Cambria Math" panose="02040503050406030204" pitchFamily="18" charset="0"/>
                                      <a:ea typeface="Cambria Math" panose="02040503050406030204" pitchFamily="18" charset="0"/>
                                    </a:rPr>
                                  </m:ctrlPr>
                                </m:sSupPr>
                                <m:e>
                                  <m:acc>
                                    <m:accPr>
                                      <m:chr m:val="̃"/>
                                      <m:ctrlPr>
                                        <a:rPr lang="en-US" altLang="ja-JP" sz="2400" i="1">
                                          <a:latin typeface="Cambria Math" panose="02040503050406030204" pitchFamily="18" charset="0"/>
                                          <a:ea typeface="Cambria Math" panose="02040503050406030204" pitchFamily="18" charset="0"/>
                                        </a:rPr>
                                      </m:ctrlPr>
                                    </m:accPr>
                                    <m:e>
                                      <m:r>
                                        <a:rPr lang="en-US" altLang="ja-JP" sz="2400" i="1">
                                          <a:latin typeface="Cambria Math" panose="02040503050406030204" pitchFamily="18" charset="0"/>
                                          <a:ea typeface="Cambria Math" panose="02040503050406030204" pitchFamily="18" charset="0"/>
                                        </a:rPr>
                                        <m:t>𝑟</m:t>
                                      </m:r>
                                    </m:e>
                                  </m:acc>
                                </m:e>
                                <m:sup>
                                  <m:r>
                                    <a:rPr lang="en-US" altLang="ja-JP" sz="2400" i="1">
                                      <a:latin typeface="Cambria Math" panose="02040503050406030204" pitchFamily="18" charset="0"/>
                                      <a:ea typeface="Cambria Math" panose="02040503050406030204" pitchFamily="18" charset="0"/>
                                    </a:rPr>
                                    <m:t>∗</m:t>
                                  </m:r>
                                </m:sup>
                              </m:sSup>
                              <m:r>
                                <a:rPr lang="en-US" altLang="ja-JP" sz="2400" i="1">
                                  <a:latin typeface="Cambria Math" panose="02040503050406030204" pitchFamily="18" charset="0"/>
                                  <a:ea typeface="Cambria Math" panose="02040503050406030204" pitchFamily="18" charset="0"/>
                                </a:rPr>
                                <m:t>(</m:t>
                              </m:r>
                              <m:r>
                                <a:rPr lang="en-US" altLang="ja-JP" sz="2400" i="1">
                                  <a:latin typeface="Cambria Math" panose="02040503050406030204" pitchFamily="18" charset="0"/>
                                  <a:ea typeface="Cambria Math" panose="02040503050406030204" pitchFamily="18" charset="0"/>
                                </a:rPr>
                                <m:t>𝑓</m:t>
                              </m:r>
                              <m:r>
                                <a:rPr lang="en-US" altLang="ja-JP" sz="2400" i="1">
                                  <a:latin typeface="Cambria Math" panose="02040503050406030204" pitchFamily="18" charset="0"/>
                                  <a:ea typeface="Cambria Math" panose="02040503050406030204" pitchFamily="18" charset="0"/>
                                </a:rPr>
                                <m:t>)</m:t>
                              </m:r>
                            </m:e>
                          </m:nary>
                          <m:sSup>
                            <m:sSupPr>
                              <m:ctrlPr>
                                <a:rPr lang="en-US" altLang="ja-JP" sz="2400" i="1">
                                  <a:latin typeface="Cambria Math" panose="02040503050406030204" pitchFamily="18" charset="0"/>
                                  <a:ea typeface="Cambria Math" panose="02040503050406030204" pitchFamily="18" charset="0"/>
                                </a:rPr>
                              </m:ctrlPr>
                            </m:sSupPr>
                            <m:e>
                              <m:r>
                                <a:rPr lang="en-US" altLang="ja-JP" sz="2400" i="1">
                                  <a:latin typeface="Cambria Math" panose="02040503050406030204" pitchFamily="18" charset="0"/>
                                  <a:ea typeface="Cambria Math" panose="02040503050406030204" pitchFamily="18" charset="0"/>
                                </a:rPr>
                                <m:t>𝑒</m:t>
                              </m:r>
                            </m:e>
                            <m:sup>
                              <m:r>
                                <a:rPr lang="en-US" altLang="ja-JP" sz="2400" i="1">
                                  <a:latin typeface="Cambria Math" panose="02040503050406030204" pitchFamily="18" charset="0"/>
                                  <a:ea typeface="Cambria Math" panose="02040503050406030204" pitchFamily="18" charset="0"/>
                                </a:rPr>
                                <m:t>2</m:t>
                              </m:r>
                              <m:r>
                                <a:rPr lang="en-US" altLang="ja-JP" sz="2400" i="1">
                                  <a:latin typeface="Cambria Math" panose="02040503050406030204" pitchFamily="18" charset="0"/>
                                  <a:ea typeface="Cambria Math" panose="02040503050406030204" pitchFamily="18" charset="0"/>
                                </a:rPr>
                                <m:t>𝜋</m:t>
                              </m:r>
                              <m:r>
                                <a:rPr lang="en-US" altLang="ja-JP" sz="2400" i="1">
                                  <a:latin typeface="Cambria Math" panose="02040503050406030204" pitchFamily="18" charset="0"/>
                                  <a:ea typeface="Cambria Math" panose="02040503050406030204" pitchFamily="18" charset="0"/>
                                </a:rPr>
                                <m:t>𝑖𝑓𝑡</m:t>
                              </m:r>
                            </m:sup>
                          </m:sSup>
                          <m:r>
                            <m:rPr>
                              <m:sty m:val="p"/>
                            </m:rPr>
                            <a:rPr lang="en-US" altLang="ja-JP" sz="2400">
                              <a:latin typeface="Cambria Math" panose="02040503050406030204" pitchFamily="18" charset="0"/>
                            </a:rPr>
                            <m:t>d</m:t>
                          </m:r>
                          <m:r>
                            <a:rPr lang="en-US" altLang="ja-JP" sz="2400" i="1">
                              <a:latin typeface="Cambria Math" panose="02040503050406030204" pitchFamily="18" charset="0"/>
                            </a:rPr>
                            <m:t>𝑓</m:t>
                          </m:r>
                        </m:e>
                      </m:d>
                      <m:r>
                        <a:rPr kumimoji="1" lang="en-US" altLang="ja-JP" sz="2400" b="0" i="1" smtClean="0">
                          <a:solidFill>
                            <a:schemeClr val="tx1"/>
                          </a:solidFill>
                          <a:latin typeface="Cambria Math" panose="02040503050406030204" pitchFamily="18" charset="0"/>
                        </a:rPr>
                        <m:t> </m:t>
                      </m:r>
                    </m:oMath>
                  </m:oMathPara>
                </a14:m>
                <a:endParaRPr kumimoji="1" lang="ja-JP" altLang="en-US" sz="2400" dirty="0">
                  <a:solidFill>
                    <a:schemeClr val="tx1"/>
                  </a:solidFill>
                </a:endParaRPr>
              </a:p>
            </p:txBody>
          </p:sp>
        </mc:Choice>
        <mc:Fallback xmlns="">
          <p:sp>
            <p:nvSpPr>
              <p:cNvPr id="5" name="テキスト ボックス 4">
                <a:extLst>
                  <a:ext uri="{FF2B5EF4-FFF2-40B4-BE49-F238E27FC236}">
                    <a16:creationId xmlns:a16="http://schemas.microsoft.com/office/drawing/2014/main" id="{291C48EF-66A4-C5C2-7495-3650AFA7A6B5}"/>
                  </a:ext>
                </a:extLst>
              </p:cNvPr>
              <p:cNvSpPr txBox="1">
                <a:spLocks noRot="1" noChangeAspect="1" noMove="1" noResize="1" noEditPoints="1" noAdjustHandles="1" noChangeArrowheads="1" noChangeShapeType="1" noTextEdit="1"/>
              </p:cNvSpPr>
              <p:nvPr/>
            </p:nvSpPr>
            <p:spPr>
              <a:xfrm>
                <a:off x="1752264" y="4184581"/>
                <a:ext cx="4354205" cy="890757"/>
              </a:xfrm>
              <a:prstGeom prst="rect">
                <a:avLst/>
              </a:prstGeom>
              <a:blipFill>
                <a:blip r:embed="rId4"/>
                <a:stretch>
                  <a:fillRect l="-19186" t="-169014" r="-2326" b="-245070"/>
                </a:stretch>
              </a:blipFill>
            </p:spPr>
            <p:txBody>
              <a:bodyPr/>
              <a:lstStyle/>
              <a:p>
                <a:r>
                  <a:rPr lang="ja-JP" altLang="en-US">
                    <a:noFill/>
                  </a:rPr>
                  <a:t> </a:t>
                </a:r>
              </a:p>
            </p:txBody>
          </p:sp>
        </mc:Fallback>
      </mc:AlternateContent>
      <p:sp>
        <p:nvSpPr>
          <p:cNvPr id="6" name="正方形/長方形 5">
            <a:extLst>
              <a:ext uri="{FF2B5EF4-FFF2-40B4-BE49-F238E27FC236}">
                <a16:creationId xmlns:a16="http://schemas.microsoft.com/office/drawing/2014/main" id="{8504F4B1-1111-EA51-ECE7-D3052F7474C9}"/>
              </a:ext>
            </a:extLst>
          </p:cNvPr>
          <p:cNvSpPr/>
          <p:nvPr/>
        </p:nvSpPr>
        <p:spPr>
          <a:xfrm>
            <a:off x="5035092" y="3060118"/>
            <a:ext cx="980196" cy="869272"/>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solidFill>
            </a:endParaRPr>
          </a:p>
        </p:txBody>
      </p:sp>
      <p:sp>
        <p:nvSpPr>
          <p:cNvPr id="7" name="正方形/長方形 8">
            <a:extLst>
              <a:ext uri="{FF2B5EF4-FFF2-40B4-BE49-F238E27FC236}">
                <a16:creationId xmlns:a16="http://schemas.microsoft.com/office/drawing/2014/main" id="{E7C10978-040B-CAD6-9E23-C081F23B55E1}"/>
              </a:ext>
            </a:extLst>
          </p:cNvPr>
          <p:cNvSpPr/>
          <p:nvPr/>
        </p:nvSpPr>
        <p:spPr>
          <a:xfrm>
            <a:off x="2992829" y="4445839"/>
            <a:ext cx="924772" cy="409796"/>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4">
            <a:extLst>
              <a:ext uri="{FF2B5EF4-FFF2-40B4-BE49-F238E27FC236}">
                <a16:creationId xmlns:a16="http://schemas.microsoft.com/office/drawing/2014/main" id="{3063FCB3-8F9D-97BB-247E-DB682889ADF1}"/>
              </a:ext>
            </a:extLst>
          </p:cNvPr>
          <p:cNvSpPr/>
          <p:nvPr/>
        </p:nvSpPr>
        <p:spPr>
          <a:xfrm>
            <a:off x="3951136" y="4445839"/>
            <a:ext cx="753544" cy="409796"/>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solidFill>
            </a:endParaRPr>
          </a:p>
        </p:txBody>
      </p:sp>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22F2A13F-D912-8F56-A381-08546346E656}"/>
                  </a:ext>
                </a:extLst>
              </p:cNvPr>
              <p:cNvSpPr txBox="1"/>
              <p:nvPr/>
            </p:nvSpPr>
            <p:spPr>
              <a:xfrm>
                <a:off x="1752264" y="5205817"/>
                <a:ext cx="3207738" cy="1018805"/>
              </a:xfrm>
              <a:prstGeom prst="rect">
                <a:avLst/>
              </a:prstGeom>
              <a:noFill/>
            </p:spPr>
            <p:txBody>
              <a:bodyPr wrap="none" lIns="0" tIns="0" rIns="0" bIns="0" rtlCol="0">
                <a:spAutoFit/>
              </a:bodyPr>
              <a:lstStyle/>
              <a:p>
                <a:pPr/>
                <a14:m>
                  <m:oMathPara xmlns:m="http://schemas.openxmlformats.org/officeDocument/2006/math">
                    <m:oMath>
                      <m:r>
                        <a:rPr kumimoji="1" lang="en-US" altLang="ja-JP" sz="2400" b="0" i="1" smtClean="0">
                          <a:solidFill>
                            <a:schemeClr val="tx1"/>
                          </a:solidFill>
                          <a:latin typeface="Cambria Math" panose="02040503050406030204" pitchFamily="18" charset="0"/>
                        </a:rPr>
                        <m:t>=</m:t>
                      </m:r>
                      <m:d>
                        <m:dPr>
                          <m:begChr m:val="|"/>
                          <m:endChr m:val="|"/>
                          <m:ctrlPr>
                            <a:rPr lang="en-US" altLang="ja-JP" sz="2400" i="1">
                              <a:latin typeface="Cambria Math" panose="02040503050406030204" pitchFamily="18" charset="0"/>
                            </a:rPr>
                          </m:ctrlPr>
                        </m:dPr>
                        <m:e>
                          <m:nary>
                            <m:naryPr>
                              <m:limLoc m:val="undOvr"/>
                              <m:subHide m:val="on"/>
                              <m:supHide m:val="on"/>
                              <m:ctrlPr>
                                <a:rPr lang="en-US" altLang="ja-JP" sz="2400" i="1">
                                  <a:latin typeface="Cambria Math" panose="02040503050406030204" pitchFamily="18" charset="0"/>
                                </a:rPr>
                              </m:ctrlPr>
                            </m:naryPr>
                            <m:sub/>
                            <m:sup/>
                            <m:e>
                              <m:sSub>
                                <m:sSubPr>
                                  <m:ctrlPr>
                                    <a:rPr lang="en-US" altLang="ja-JP" sz="2400" i="1">
                                      <a:latin typeface="Cambria Math" panose="02040503050406030204" pitchFamily="18" charset="0"/>
                                    </a:rPr>
                                  </m:ctrlPr>
                                </m:sSubPr>
                                <m:e>
                                  <m:r>
                                    <a:rPr lang="en-US" altLang="ja-JP" sz="2400" i="1">
                                      <a:latin typeface="Cambria Math" panose="02040503050406030204" pitchFamily="18" charset="0"/>
                                    </a:rPr>
                                    <m:t>𝑧</m:t>
                                  </m:r>
                                </m:e>
                                <m:sub>
                                  <m:r>
                                    <m:rPr>
                                      <m:sty m:val="p"/>
                                    </m:rPr>
                                    <a:rPr lang="en-US" altLang="ja-JP" sz="2400">
                                      <a:latin typeface="Cambria Math" panose="02040503050406030204" pitchFamily="18" charset="0"/>
                                    </a:rPr>
                                    <m:t>ref</m:t>
                                  </m:r>
                                </m:sub>
                              </m:sSub>
                              <m:d>
                                <m:dPr>
                                  <m:ctrlPr>
                                    <a:rPr lang="en-US" altLang="ja-JP" sz="2400" i="1">
                                      <a:latin typeface="Cambria Math" panose="02040503050406030204" pitchFamily="18" charset="0"/>
                                    </a:rPr>
                                  </m:ctrlPr>
                                </m:dPr>
                                <m:e>
                                  <m:r>
                                    <a:rPr lang="en-US" altLang="ja-JP" sz="2400" i="1">
                                      <a:latin typeface="Cambria Math" panose="02040503050406030204" pitchFamily="18" charset="0"/>
                                    </a:rPr>
                                    <m:t>𝑡</m:t>
                                  </m:r>
                                  <m:r>
                                    <a:rPr lang="en-US" altLang="ja-JP" sz="2400" i="1">
                                      <a:latin typeface="Cambria Math" panose="02040503050406030204" pitchFamily="18" charset="0"/>
                                    </a:rPr>
                                    <m:t>+</m:t>
                                  </m:r>
                                  <m:r>
                                    <a:rPr lang="en-US" altLang="ja-JP" sz="2400" i="1">
                                      <a:latin typeface="Cambria Math" panose="02040503050406030204" pitchFamily="18" charset="0"/>
                                    </a:rPr>
                                    <m:t>𝜏</m:t>
                                  </m:r>
                                </m:e>
                              </m:d>
                              <m:r>
                                <a:rPr lang="en-US" altLang="ja-JP" sz="2400" i="1">
                                  <a:latin typeface="Cambria Math" panose="02040503050406030204" pitchFamily="18" charset="0"/>
                                </a:rPr>
                                <m:t> </m:t>
                              </m:r>
                              <m:r>
                                <a:rPr lang="en-US" altLang="ja-JP" sz="2400" i="1">
                                  <a:latin typeface="Cambria Math" panose="02040503050406030204" pitchFamily="18" charset="0"/>
                                </a:rPr>
                                <m:t>𝑟</m:t>
                              </m:r>
                              <m:d>
                                <m:dPr>
                                  <m:ctrlPr>
                                    <a:rPr lang="en-US" altLang="ja-JP" sz="2400" i="1">
                                      <a:latin typeface="Cambria Math" panose="02040503050406030204" pitchFamily="18" charset="0"/>
                                    </a:rPr>
                                  </m:ctrlPr>
                                </m:dPr>
                                <m:e>
                                  <m:r>
                                    <a:rPr lang="en-US" altLang="ja-JP" sz="2400" i="1">
                                      <a:latin typeface="Cambria Math" panose="02040503050406030204" pitchFamily="18" charset="0"/>
                                    </a:rPr>
                                    <m:t>𝜏</m:t>
                                  </m:r>
                                </m:e>
                              </m:d>
                              <m:r>
                                <m:rPr>
                                  <m:sty m:val="p"/>
                                </m:rPr>
                                <a:rPr lang="en-US" altLang="ja-JP" sz="2400">
                                  <a:latin typeface="Cambria Math" panose="02040503050406030204" pitchFamily="18" charset="0"/>
                                </a:rPr>
                                <m:t>d</m:t>
                              </m:r>
                              <m:r>
                                <a:rPr lang="en-US" altLang="ja-JP" sz="2400" i="1">
                                  <a:latin typeface="Cambria Math" panose="02040503050406030204" pitchFamily="18" charset="0"/>
                                </a:rPr>
                                <m:t>𝜏</m:t>
                              </m:r>
                            </m:e>
                          </m:nary>
                        </m:e>
                      </m:d>
                    </m:oMath>
                  </m:oMathPara>
                </a14:m>
                <a:endParaRPr kumimoji="1" lang="ja-JP" altLang="en-US">
                  <a:solidFill>
                    <a:schemeClr val="tx1"/>
                  </a:solidFill>
                </a:endParaRPr>
              </a:p>
            </p:txBody>
          </p:sp>
        </mc:Choice>
        <mc:Fallback xmlns="">
          <p:sp>
            <p:nvSpPr>
              <p:cNvPr id="9" name="テキスト ボックス 8">
                <a:extLst>
                  <a:ext uri="{FF2B5EF4-FFF2-40B4-BE49-F238E27FC236}">
                    <a16:creationId xmlns:a16="http://schemas.microsoft.com/office/drawing/2014/main" id="{22F2A13F-D912-8F56-A381-08546346E656}"/>
                  </a:ext>
                </a:extLst>
              </p:cNvPr>
              <p:cNvSpPr txBox="1">
                <a:spLocks noRot="1" noChangeAspect="1" noMove="1" noResize="1" noEditPoints="1" noAdjustHandles="1" noChangeArrowheads="1" noChangeShapeType="1" noTextEdit="1"/>
              </p:cNvSpPr>
              <p:nvPr/>
            </p:nvSpPr>
            <p:spPr>
              <a:xfrm>
                <a:off x="1752264" y="5205817"/>
                <a:ext cx="3207738" cy="1018805"/>
              </a:xfrm>
              <a:prstGeom prst="rect">
                <a:avLst/>
              </a:prstGeom>
              <a:blipFill>
                <a:blip r:embed="rId5"/>
                <a:stretch>
                  <a:fillRect l="-26378" t="-142683" b="-203659"/>
                </a:stretch>
              </a:blipFill>
            </p:spPr>
            <p:txBody>
              <a:bodyPr/>
              <a:lstStyle/>
              <a:p>
                <a:r>
                  <a:rPr lang="ja-JP" altLang="en-US">
                    <a:noFill/>
                  </a:rPr>
                  <a:t> </a:t>
                </a:r>
              </a:p>
            </p:txBody>
          </p:sp>
        </mc:Fallback>
      </mc:AlternateContent>
      <p:sp>
        <p:nvSpPr>
          <p:cNvPr id="10" name="正方形/長方形 9">
            <a:extLst>
              <a:ext uri="{FF2B5EF4-FFF2-40B4-BE49-F238E27FC236}">
                <a16:creationId xmlns:a16="http://schemas.microsoft.com/office/drawing/2014/main" id="{F5F8F719-0653-112C-5ACA-E684CE7416B9}"/>
              </a:ext>
            </a:extLst>
          </p:cNvPr>
          <p:cNvSpPr/>
          <p:nvPr/>
        </p:nvSpPr>
        <p:spPr>
          <a:xfrm>
            <a:off x="2483829" y="5507349"/>
            <a:ext cx="1423080" cy="409796"/>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4">
            <a:extLst>
              <a:ext uri="{FF2B5EF4-FFF2-40B4-BE49-F238E27FC236}">
                <a16:creationId xmlns:a16="http://schemas.microsoft.com/office/drawing/2014/main" id="{66B30FF5-63BC-15CF-E794-EBCF0D82B534}"/>
              </a:ext>
            </a:extLst>
          </p:cNvPr>
          <p:cNvSpPr/>
          <p:nvPr/>
        </p:nvSpPr>
        <p:spPr>
          <a:xfrm>
            <a:off x="3934391" y="5508459"/>
            <a:ext cx="529905" cy="409796"/>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8">
            <a:extLst>
              <a:ext uri="{FF2B5EF4-FFF2-40B4-BE49-F238E27FC236}">
                <a16:creationId xmlns:a16="http://schemas.microsoft.com/office/drawing/2014/main" id="{F2009B64-7294-AC1D-1DA3-6A6B4B9569E1}"/>
              </a:ext>
            </a:extLst>
          </p:cNvPr>
          <p:cNvSpPr/>
          <p:nvPr/>
        </p:nvSpPr>
        <p:spPr>
          <a:xfrm>
            <a:off x="3064644" y="3060118"/>
            <a:ext cx="1802909" cy="869272"/>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矢印コネクタ 12">
            <a:extLst>
              <a:ext uri="{FF2B5EF4-FFF2-40B4-BE49-F238E27FC236}">
                <a16:creationId xmlns:a16="http://schemas.microsoft.com/office/drawing/2014/main" id="{DACA3367-C4D9-1C39-6969-A83ECDA70659}"/>
              </a:ext>
            </a:extLst>
          </p:cNvPr>
          <p:cNvCxnSpPr/>
          <p:nvPr/>
        </p:nvCxnSpPr>
        <p:spPr>
          <a:xfrm flipH="1">
            <a:off x="6150767" y="2266799"/>
            <a:ext cx="1389413" cy="0"/>
          </a:xfrm>
          <a:prstGeom prst="straightConnector1">
            <a:avLst/>
          </a:prstGeom>
          <a:ln w="38100">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4" name="テキスト ボックス 13">
            <a:extLst>
              <a:ext uri="{FF2B5EF4-FFF2-40B4-BE49-F238E27FC236}">
                <a16:creationId xmlns:a16="http://schemas.microsoft.com/office/drawing/2014/main" id="{7899F6D0-3D37-05BD-4AFE-41EA0D911FF0}"/>
              </a:ext>
            </a:extLst>
          </p:cNvPr>
          <p:cNvSpPr txBox="1"/>
          <p:nvPr/>
        </p:nvSpPr>
        <p:spPr>
          <a:xfrm>
            <a:off x="7669912" y="2005189"/>
            <a:ext cx="4091164" cy="523220"/>
          </a:xfrm>
          <a:prstGeom prst="rect">
            <a:avLst/>
          </a:prstGeom>
          <a:noFill/>
        </p:spPr>
        <p:txBody>
          <a:bodyPr wrap="square" rtlCol="0">
            <a:spAutoFit/>
          </a:bodyPr>
          <a:lstStyle/>
          <a:p>
            <a:pPr algn="l"/>
            <a:r>
              <a:rPr kumimoji="1" lang="en-US" altLang="ja-JP" sz="2800" dirty="0">
                <a:latin typeface="MS PGothic" panose="020B0600070205080204" pitchFamily="34" charset="-128"/>
                <a:ea typeface="MS PGothic" panose="020B0600070205080204" pitchFamily="34" charset="-128"/>
                <a:cs typeface="Arial" panose="020B0604020202020204" pitchFamily="34" charset="0"/>
              </a:rPr>
              <a:t>SN</a:t>
            </a:r>
            <a:r>
              <a:rPr lang="en-US" altLang="ja-JP" sz="2800" dirty="0">
                <a:latin typeface="MS PGothic" panose="020B0600070205080204" pitchFamily="34" charset="-128"/>
                <a:ea typeface="MS PGothic" panose="020B0600070205080204" pitchFamily="34" charset="-128"/>
                <a:cs typeface="Arial" panose="020B0604020202020204" pitchFamily="34" charset="0"/>
              </a:rPr>
              <a:t>R for nearby waveform</a:t>
            </a:r>
            <a:endParaRPr kumimoji="1" lang="ja-JP" altLang="en-US" sz="2800">
              <a:latin typeface="Arial" panose="020B0604020202020204" pitchFamily="34" charset="0"/>
              <a:ea typeface="MS PGothic" panose="020B0600070205080204" pitchFamily="34" charset="-128"/>
              <a:cs typeface="Arial" panose="020B0604020202020204" pitchFamily="34" charset="0"/>
            </a:endParaRPr>
          </a:p>
        </p:txBody>
      </p:sp>
      <p:cxnSp>
        <p:nvCxnSpPr>
          <p:cNvPr id="15" name="直線矢印コネクタ 14">
            <a:extLst>
              <a:ext uri="{FF2B5EF4-FFF2-40B4-BE49-F238E27FC236}">
                <a16:creationId xmlns:a16="http://schemas.microsoft.com/office/drawing/2014/main" id="{F6974F04-E9E5-6468-968E-1A018EF066C8}"/>
              </a:ext>
            </a:extLst>
          </p:cNvPr>
          <p:cNvCxnSpPr>
            <a:cxnSpLocks/>
          </p:cNvCxnSpPr>
          <p:nvPr/>
        </p:nvCxnSpPr>
        <p:spPr>
          <a:xfrm flipH="1" flipV="1">
            <a:off x="3381153" y="5964861"/>
            <a:ext cx="1548837" cy="308939"/>
          </a:xfrm>
          <a:prstGeom prst="straightConnector1">
            <a:avLst/>
          </a:prstGeom>
          <a:ln w="38100">
            <a:solidFill>
              <a:srgbClr val="FFC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6" name="直線コネクタ 15">
            <a:extLst>
              <a:ext uri="{FF2B5EF4-FFF2-40B4-BE49-F238E27FC236}">
                <a16:creationId xmlns:a16="http://schemas.microsoft.com/office/drawing/2014/main" id="{707BC296-EA8C-15FA-9DD9-BA92898D66B0}"/>
              </a:ext>
            </a:extLst>
          </p:cNvPr>
          <p:cNvCxnSpPr>
            <a:cxnSpLocks/>
          </p:cNvCxnSpPr>
          <p:nvPr/>
        </p:nvCxnSpPr>
        <p:spPr>
          <a:xfrm>
            <a:off x="4929990" y="6273800"/>
            <a:ext cx="5412058" cy="28270"/>
          </a:xfrm>
          <a:prstGeom prst="line">
            <a:avLst/>
          </a:prstGeom>
          <a:ln w="38100">
            <a:gradFill flip="none" rotWithShape="1">
              <a:gsLst>
                <a:gs pos="0">
                  <a:schemeClr val="accent1">
                    <a:lumMod val="5000"/>
                    <a:lumOff val="95000"/>
                  </a:schemeClr>
                </a:gs>
                <a:gs pos="74000">
                  <a:schemeClr val="accent2">
                    <a:lumMod val="40000"/>
                    <a:lumOff val="60000"/>
                  </a:schemeClr>
                </a:gs>
                <a:gs pos="83000">
                  <a:schemeClr val="accent2">
                    <a:lumMod val="60000"/>
                    <a:lumOff val="40000"/>
                  </a:schemeClr>
                </a:gs>
                <a:gs pos="100000">
                  <a:srgbClr val="FFC000"/>
                </a:gs>
              </a:gsLst>
              <a:lin ang="10800000" scaled="1"/>
              <a:tileRect/>
            </a:gra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7A0C73DA-0B18-D4F2-9165-AE3CE438F994}"/>
              </a:ext>
            </a:extLst>
          </p:cNvPr>
          <p:cNvSpPr txBox="1"/>
          <p:nvPr/>
        </p:nvSpPr>
        <p:spPr>
          <a:xfrm>
            <a:off x="5118609" y="5778850"/>
            <a:ext cx="5318975" cy="523220"/>
          </a:xfrm>
          <a:prstGeom prst="rect">
            <a:avLst/>
          </a:prstGeom>
          <a:noFill/>
        </p:spPr>
        <p:txBody>
          <a:bodyPr wrap="square" rtlCol="0">
            <a:spAutoFit/>
          </a:bodyPr>
          <a:lstStyle/>
          <a:p>
            <a:pPr algn="l"/>
            <a:r>
              <a:rPr kumimoji="1" lang="en-US" altLang="ja-JP" sz="2800" dirty="0">
                <a:latin typeface="Arial" panose="020B0604020202020204" pitchFamily="34" charset="0"/>
                <a:ea typeface="MS PGothic" panose="020B0600070205080204" pitchFamily="34" charset="-128"/>
                <a:cs typeface="Arial" panose="020B0604020202020204" pitchFamily="34" charset="0"/>
              </a:rPr>
              <a:t>SNR for the reference waveform</a:t>
            </a:r>
            <a:endParaRPr kumimoji="1" lang="ja-JP" altLang="en-US" sz="2800">
              <a:latin typeface="Arial" panose="020B0604020202020204" pitchFamily="34" charset="0"/>
              <a:ea typeface="MS PGothic" panose="020B0600070205080204" pitchFamily="34" charset="-128"/>
              <a:cs typeface="Arial" panose="020B0604020202020204" pitchFamily="34" charset="0"/>
            </a:endParaRPr>
          </a:p>
        </p:txBody>
      </p:sp>
      <p:cxnSp>
        <p:nvCxnSpPr>
          <p:cNvPr id="18" name="直線矢印コネクタ 17">
            <a:extLst>
              <a:ext uri="{FF2B5EF4-FFF2-40B4-BE49-F238E27FC236}">
                <a16:creationId xmlns:a16="http://schemas.microsoft.com/office/drawing/2014/main" id="{A8C4E363-66DE-39FB-0085-0D3A94FB5FDA}"/>
              </a:ext>
            </a:extLst>
          </p:cNvPr>
          <p:cNvCxnSpPr>
            <a:cxnSpLocks/>
          </p:cNvCxnSpPr>
          <p:nvPr/>
        </p:nvCxnSpPr>
        <p:spPr>
          <a:xfrm flipH="1">
            <a:off x="4318046" y="5031912"/>
            <a:ext cx="973128" cy="431455"/>
          </a:xfrm>
          <a:prstGeom prst="straightConnector1">
            <a:avLst/>
          </a:prstGeom>
          <a:ln w="38100">
            <a:solidFill>
              <a:schemeClr val="accent6"/>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9" name="直線コネクタ 18">
            <a:extLst>
              <a:ext uri="{FF2B5EF4-FFF2-40B4-BE49-F238E27FC236}">
                <a16:creationId xmlns:a16="http://schemas.microsoft.com/office/drawing/2014/main" id="{F02ACF67-8981-8901-5BDB-9370DBAB6BEF}"/>
              </a:ext>
            </a:extLst>
          </p:cNvPr>
          <p:cNvCxnSpPr>
            <a:cxnSpLocks/>
          </p:cNvCxnSpPr>
          <p:nvPr/>
        </p:nvCxnSpPr>
        <p:spPr>
          <a:xfrm>
            <a:off x="5291174" y="5031912"/>
            <a:ext cx="6565864" cy="0"/>
          </a:xfrm>
          <a:prstGeom prst="line">
            <a:avLst/>
          </a:prstGeom>
          <a:ln w="38100">
            <a:gradFill flip="none" rotWithShape="1">
              <a:gsLst>
                <a:gs pos="0">
                  <a:schemeClr val="accent6">
                    <a:lumMod val="20000"/>
                    <a:lumOff val="80000"/>
                  </a:schemeClr>
                </a:gs>
                <a:gs pos="74000">
                  <a:schemeClr val="accent6">
                    <a:lumMod val="40000"/>
                    <a:lumOff val="60000"/>
                  </a:schemeClr>
                </a:gs>
                <a:gs pos="83000">
                  <a:schemeClr val="accent6">
                    <a:lumMod val="60000"/>
                    <a:lumOff val="40000"/>
                  </a:schemeClr>
                </a:gs>
                <a:gs pos="100000">
                  <a:schemeClr val="accent6"/>
                </a:gs>
              </a:gsLst>
              <a:lin ang="10800000" scaled="1"/>
              <a:tileRect/>
            </a:gra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79962225-6340-2E78-5D96-AB195FA28E05}"/>
                  </a:ext>
                </a:extLst>
              </p:cNvPr>
              <p:cNvSpPr txBox="1"/>
              <p:nvPr/>
            </p:nvSpPr>
            <p:spPr>
              <a:xfrm>
                <a:off x="5949978" y="4222153"/>
                <a:ext cx="6059106" cy="823239"/>
              </a:xfrm>
              <a:prstGeom prst="rect">
                <a:avLst/>
              </a:prstGeom>
              <a:noFill/>
            </p:spPr>
            <p:txBody>
              <a:bodyPr wrap="square" rtlCol="0">
                <a:spAutoFit/>
              </a:bodyPr>
              <a:lstStyle/>
              <a:p>
                <a:r>
                  <a:rPr kumimoji="1" lang="en-US" altLang="ja-JP" sz="2800" dirty="0">
                    <a:solidFill>
                      <a:schemeClr val="tx1"/>
                    </a:solidFill>
                    <a:latin typeface="MS PGothic" panose="020B0600070205080204" pitchFamily="34" charset="-128"/>
                    <a:ea typeface="MS PGothic" panose="020B0600070205080204" pitchFamily="34" charset="-128"/>
                  </a:rPr>
                  <a:t>The ratio waveform</a:t>
                </a:r>
                <a:r>
                  <a:rPr kumimoji="1" lang="ja-JP" altLang="en-US" sz="2800">
                    <a:solidFill>
                      <a:schemeClr val="tx1"/>
                    </a:solidFill>
                    <a:latin typeface="MS PGothic" panose="020B0600070205080204" pitchFamily="34" charset="-128"/>
                    <a:ea typeface="MS PGothic" panose="020B0600070205080204" pitchFamily="34" charset="-128"/>
                  </a:rPr>
                  <a:t>：</a:t>
                </a:r>
                <a14:m>
                  <m:oMath xmlns:m="http://schemas.openxmlformats.org/officeDocument/2006/math">
                    <m:r>
                      <a:rPr lang="en-US" altLang="ja-JP" sz="2800" i="1">
                        <a:solidFill>
                          <a:schemeClr val="tx1"/>
                        </a:solidFill>
                        <a:latin typeface="Cambria Math" panose="02040503050406030204" pitchFamily="18" charset="0"/>
                      </a:rPr>
                      <m:t>𝑟</m:t>
                    </m:r>
                    <m:d>
                      <m:dPr>
                        <m:ctrlPr>
                          <a:rPr lang="en-US" altLang="ja-JP" sz="2800" i="1">
                            <a:solidFill>
                              <a:schemeClr val="tx1"/>
                            </a:solidFill>
                            <a:latin typeface="Cambria Math" panose="02040503050406030204" pitchFamily="18" charset="0"/>
                          </a:rPr>
                        </m:ctrlPr>
                      </m:dPr>
                      <m:e>
                        <m:r>
                          <a:rPr lang="en-US" altLang="ja-JP" sz="2800" i="1">
                            <a:solidFill>
                              <a:schemeClr val="tx1"/>
                            </a:solidFill>
                            <a:latin typeface="Cambria Math" panose="02040503050406030204" pitchFamily="18" charset="0"/>
                          </a:rPr>
                          <m:t>𝑡</m:t>
                        </m:r>
                      </m:e>
                    </m:d>
                    <m:r>
                      <a:rPr lang="en-US" altLang="ja-JP" sz="2800" i="1">
                        <a:solidFill>
                          <a:schemeClr val="tx1"/>
                        </a:solidFill>
                        <a:latin typeface="Cambria Math" panose="02040503050406030204" pitchFamily="18" charset="0"/>
                      </a:rPr>
                      <m:t>=</m:t>
                    </m:r>
                    <m:r>
                      <m:rPr>
                        <m:nor/>
                      </m:rPr>
                      <a:rPr lang="en-US" altLang="ja-JP" sz="2800" i="0">
                        <a:solidFill>
                          <a:schemeClr val="tx1"/>
                        </a:solidFill>
                        <a:latin typeface="Cambria Math" panose="02040503050406030204" pitchFamily="18" charset="0"/>
                      </a:rPr>
                      <m:t>IFT</m:t>
                    </m:r>
                    <m:d>
                      <m:dPr>
                        <m:begChr m:val="["/>
                        <m:endChr m:val="]"/>
                        <m:ctrlPr>
                          <a:rPr lang="en-US" altLang="ja-JP" sz="2800" i="1">
                            <a:solidFill>
                              <a:schemeClr val="accent4"/>
                            </a:solidFill>
                            <a:latin typeface="Cambria Math" panose="02040503050406030204" pitchFamily="18" charset="0"/>
                          </a:rPr>
                        </m:ctrlPr>
                      </m:dPr>
                      <m:e>
                        <m:f>
                          <m:fPr>
                            <m:ctrlPr>
                              <a:rPr lang="en-US" altLang="ja-JP" sz="2800" i="1">
                                <a:solidFill>
                                  <a:schemeClr val="accent4"/>
                                </a:solidFill>
                                <a:latin typeface="Cambria Math" panose="02040503050406030204" pitchFamily="18" charset="0"/>
                              </a:rPr>
                            </m:ctrlPr>
                          </m:fPr>
                          <m:num>
                            <m:acc>
                              <m:accPr>
                                <m:chr m:val="̃"/>
                                <m:ctrlPr>
                                  <a:rPr lang="en-US" altLang="ja-JP" sz="2800" i="1">
                                    <a:solidFill>
                                      <a:schemeClr val="accent4"/>
                                    </a:solidFill>
                                    <a:latin typeface="Cambria Math" panose="02040503050406030204" pitchFamily="18" charset="0"/>
                                  </a:rPr>
                                </m:ctrlPr>
                              </m:accPr>
                              <m:e>
                                <m:r>
                                  <a:rPr lang="en-US" altLang="ja-JP" sz="2800" i="1">
                                    <a:solidFill>
                                      <a:schemeClr val="accent4"/>
                                    </a:solidFill>
                                    <a:latin typeface="Cambria Math" panose="02040503050406030204" pitchFamily="18" charset="0"/>
                                  </a:rPr>
                                  <m:t>ℎ</m:t>
                                </m:r>
                              </m:e>
                            </m:acc>
                            <m:d>
                              <m:dPr>
                                <m:ctrlPr>
                                  <a:rPr lang="en-US" altLang="ja-JP" sz="2800" i="1">
                                    <a:solidFill>
                                      <a:schemeClr val="accent4"/>
                                    </a:solidFill>
                                    <a:latin typeface="Cambria Math" panose="02040503050406030204" pitchFamily="18" charset="0"/>
                                  </a:rPr>
                                </m:ctrlPr>
                              </m:dPr>
                              <m:e>
                                <m:r>
                                  <a:rPr lang="en-US" altLang="ja-JP" sz="2800" i="1">
                                    <a:solidFill>
                                      <a:schemeClr val="accent4"/>
                                    </a:solidFill>
                                    <a:latin typeface="Cambria Math" panose="02040503050406030204" pitchFamily="18" charset="0"/>
                                  </a:rPr>
                                  <m:t>𝑓</m:t>
                                </m:r>
                              </m:e>
                            </m:d>
                          </m:num>
                          <m:den>
                            <m:sSub>
                              <m:sSubPr>
                                <m:ctrlPr>
                                  <a:rPr lang="en-US" altLang="ja-JP" sz="2800" i="1">
                                    <a:solidFill>
                                      <a:schemeClr val="accent2"/>
                                    </a:solidFill>
                                    <a:latin typeface="Cambria Math" panose="02040503050406030204" pitchFamily="18" charset="0"/>
                                  </a:rPr>
                                </m:ctrlPr>
                              </m:sSubPr>
                              <m:e>
                                <m:acc>
                                  <m:accPr>
                                    <m:chr m:val="̃"/>
                                    <m:ctrlPr>
                                      <a:rPr lang="en-US" altLang="ja-JP" sz="2800" i="1">
                                        <a:solidFill>
                                          <a:schemeClr val="accent2"/>
                                        </a:solidFill>
                                        <a:latin typeface="Cambria Math" panose="02040503050406030204" pitchFamily="18" charset="0"/>
                                      </a:rPr>
                                    </m:ctrlPr>
                                  </m:accPr>
                                  <m:e>
                                    <m:r>
                                      <a:rPr lang="en-US" altLang="ja-JP" sz="2800" i="1">
                                        <a:solidFill>
                                          <a:schemeClr val="accent2"/>
                                        </a:solidFill>
                                        <a:latin typeface="Cambria Math" panose="02040503050406030204" pitchFamily="18" charset="0"/>
                                      </a:rPr>
                                      <m:t>ℎ</m:t>
                                    </m:r>
                                  </m:e>
                                </m:acc>
                              </m:e>
                              <m:sub>
                                <m:r>
                                  <m:rPr>
                                    <m:sty m:val="p"/>
                                  </m:rPr>
                                  <a:rPr lang="en-US" altLang="ja-JP" sz="2800">
                                    <a:solidFill>
                                      <a:schemeClr val="accent2"/>
                                    </a:solidFill>
                                    <a:latin typeface="Cambria Math" panose="02040503050406030204" pitchFamily="18" charset="0"/>
                                  </a:rPr>
                                  <m:t>ref</m:t>
                                </m:r>
                              </m:sub>
                            </m:sSub>
                            <m:d>
                              <m:dPr>
                                <m:ctrlPr>
                                  <a:rPr lang="en-US" altLang="ja-JP" sz="2800" i="1">
                                    <a:solidFill>
                                      <a:schemeClr val="accent2"/>
                                    </a:solidFill>
                                    <a:latin typeface="Cambria Math" panose="02040503050406030204" pitchFamily="18" charset="0"/>
                                  </a:rPr>
                                </m:ctrlPr>
                              </m:dPr>
                              <m:e>
                                <m:r>
                                  <a:rPr lang="en-US" altLang="ja-JP" sz="2800" i="1">
                                    <a:solidFill>
                                      <a:schemeClr val="accent2"/>
                                    </a:solidFill>
                                    <a:latin typeface="Cambria Math" panose="02040503050406030204" pitchFamily="18" charset="0"/>
                                  </a:rPr>
                                  <m:t>𝑓</m:t>
                                </m:r>
                              </m:e>
                            </m:d>
                          </m:den>
                        </m:f>
                      </m:e>
                    </m:d>
                  </m:oMath>
                </a14:m>
                <a:endParaRPr lang="ja-JP" altLang="en-US" sz="3200">
                  <a:solidFill>
                    <a:schemeClr val="tx1"/>
                  </a:solidFill>
                </a:endParaRPr>
              </a:p>
            </p:txBody>
          </p:sp>
        </mc:Choice>
        <mc:Fallback xmlns="">
          <p:sp>
            <p:nvSpPr>
              <p:cNvPr id="20" name="テキスト ボックス 19">
                <a:extLst>
                  <a:ext uri="{FF2B5EF4-FFF2-40B4-BE49-F238E27FC236}">
                    <a16:creationId xmlns:a16="http://schemas.microsoft.com/office/drawing/2014/main" id="{79962225-6340-2E78-5D96-AB195FA28E05}"/>
                  </a:ext>
                </a:extLst>
              </p:cNvPr>
              <p:cNvSpPr txBox="1">
                <a:spLocks noRot="1" noChangeAspect="1" noMove="1" noResize="1" noEditPoints="1" noAdjustHandles="1" noChangeArrowheads="1" noChangeShapeType="1" noTextEdit="1"/>
              </p:cNvSpPr>
              <p:nvPr/>
            </p:nvSpPr>
            <p:spPr>
              <a:xfrm>
                <a:off x="5949978" y="4222153"/>
                <a:ext cx="6059106" cy="823239"/>
              </a:xfrm>
              <a:prstGeom prst="rect">
                <a:avLst/>
              </a:prstGeom>
              <a:blipFill>
                <a:blip r:embed="rId6"/>
                <a:stretch>
                  <a:fillRect l="-2092" b="-606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C0E2DA5B-7A02-E663-C4BE-1800F5ED8EED}"/>
                  </a:ext>
                </a:extLst>
              </p:cNvPr>
              <p:cNvSpPr txBox="1"/>
              <p:nvPr/>
            </p:nvSpPr>
            <p:spPr>
              <a:xfrm>
                <a:off x="743590" y="1835914"/>
                <a:ext cx="5322547" cy="892873"/>
              </a:xfrm>
              <a:prstGeom prst="rect">
                <a:avLst/>
              </a:prstGeom>
              <a:noFill/>
            </p:spPr>
            <p:txBody>
              <a:bodyPr wrap="none" lIns="0" tIns="0" rIns="0" bIns="0" rtlCol="0">
                <a:spAutoFit/>
              </a:bodyPr>
              <a:lstStyle/>
              <a:p>
                <a:pPr algn="l"/>
                <a14:m>
                  <m:oMathPara xmlns:m="http://schemas.openxmlformats.org/officeDocument/2006/math">
                    <m:oMath>
                      <m:r>
                        <m:rPr>
                          <m:sty m:val="p"/>
                        </m:rPr>
                        <a:rPr lang="en-US" altLang="ja-JP" sz="2400" i="1" smtClean="0">
                          <a:latin typeface="Cambria Math" panose="02040503050406030204" pitchFamily="18" charset="0"/>
                        </a:rPr>
                        <m:t>SNR</m:t>
                      </m:r>
                      <m:d>
                        <m:dPr>
                          <m:ctrlPr>
                            <a:rPr lang="en-US" altLang="ja-JP" sz="2400" b="0" i="1" smtClean="0">
                              <a:latin typeface="Cambria Math" panose="02040503050406030204" pitchFamily="18" charset="0"/>
                            </a:rPr>
                          </m:ctrlPr>
                        </m:dPr>
                        <m:e>
                          <m:r>
                            <a:rPr lang="en-US" altLang="ja-JP" sz="2400" b="0" i="1" smtClean="0">
                              <a:latin typeface="Cambria Math" panose="02040503050406030204" pitchFamily="18" charset="0"/>
                            </a:rPr>
                            <m:t>𝑡</m:t>
                          </m:r>
                        </m:e>
                      </m:d>
                      <m:r>
                        <a:rPr lang="en-US" altLang="ja-JP" sz="2400" b="0" i="1" smtClean="0">
                          <a:latin typeface="Cambria Math" panose="02040503050406030204" pitchFamily="18" charset="0"/>
                        </a:rPr>
                        <m:t>=4</m:t>
                      </m:r>
                      <m:d>
                        <m:dPr>
                          <m:begChr m:val="|"/>
                          <m:endChr m:val="|"/>
                          <m:ctrlPr>
                            <a:rPr lang="en-US" altLang="ja-JP" sz="2400" b="0" i="1" smtClean="0">
                              <a:latin typeface="Cambria Math" panose="02040503050406030204" pitchFamily="18" charset="0"/>
                            </a:rPr>
                          </m:ctrlPr>
                        </m:dPr>
                        <m:e>
                          <m:nary>
                            <m:naryPr>
                              <m:ctrlPr>
                                <a:rPr lang="en-US" altLang="ja-JP" sz="2400" b="0" i="1" smtClean="0">
                                  <a:latin typeface="Cambria Math" panose="02040503050406030204" pitchFamily="18" charset="0"/>
                                </a:rPr>
                              </m:ctrlPr>
                            </m:naryPr>
                            <m:sub>
                              <m:sSub>
                                <m:sSubPr>
                                  <m:ctrlPr>
                                    <a:rPr lang="en-US" altLang="ja-JP" sz="2400" b="0" i="1" smtClean="0">
                                      <a:latin typeface="Cambria Math" panose="02040503050406030204" pitchFamily="18" charset="0"/>
                                    </a:rPr>
                                  </m:ctrlPr>
                                </m:sSubPr>
                                <m:e>
                                  <m:r>
                                    <a:rPr lang="en-US" altLang="ja-JP" sz="2400" b="0" i="1" smtClean="0">
                                      <a:latin typeface="Cambria Math" panose="02040503050406030204" pitchFamily="18" charset="0"/>
                                    </a:rPr>
                                    <m:t>𝑓</m:t>
                                  </m:r>
                                </m:e>
                                <m:sub>
                                  <m:r>
                                    <m:rPr>
                                      <m:sty m:val="p"/>
                                    </m:rPr>
                                    <a:rPr lang="en-US" altLang="ja-JP" sz="2400" b="0" i="0" smtClean="0">
                                      <a:latin typeface="Cambria Math" panose="02040503050406030204" pitchFamily="18" charset="0"/>
                                    </a:rPr>
                                    <m:t>low</m:t>
                                  </m:r>
                                </m:sub>
                              </m:sSub>
                            </m:sub>
                            <m:sup>
                              <m:sSub>
                                <m:sSubPr>
                                  <m:ctrlPr>
                                    <a:rPr lang="en-US" altLang="ja-JP" sz="2400" b="0" i="1" smtClean="0">
                                      <a:latin typeface="Cambria Math" panose="02040503050406030204" pitchFamily="18" charset="0"/>
                                    </a:rPr>
                                  </m:ctrlPr>
                                </m:sSubPr>
                                <m:e>
                                  <m:r>
                                    <a:rPr lang="en-US" altLang="ja-JP" sz="2400" b="0" i="1" smtClean="0">
                                      <a:latin typeface="Cambria Math" panose="02040503050406030204" pitchFamily="18" charset="0"/>
                                    </a:rPr>
                                    <m:t>𝑓</m:t>
                                  </m:r>
                                </m:e>
                                <m:sub>
                                  <m:r>
                                    <m:rPr>
                                      <m:sty m:val="p"/>
                                    </m:rPr>
                                    <a:rPr lang="en-US" altLang="ja-JP" sz="2400" b="0" i="0" smtClean="0">
                                      <a:latin typeface="Cambria Math" panose="02040503050406030204" pitchFamily="18" charset="0"/>
                                    </a:rPr>
                                    <m:t>high</m:t>
                                  </m:r>
                                </m:sub>
                              </m:sSub>
                            </m:sup>
                            <m:e>
                              <m:f>
                                <m:fPr>
                                  <m:ctrlPr>
                                    <a:rPr lang="en-US" altLang="ja-JP" sz="2400" b="0" i="1" smtClean="0">
                                      <a:latin typeface="Cambria Math" panose="02040503050406030204" pitchFamily="18" charset="0"/>
                                    </a:rPr>
                                  </m:ctrlPr>
                                </m:fPr>
                                <m:num>
                                  <m:acc>
                                    <m:accPr>
                                      <m:chr m:val="̃"/>
                                      <m:ctrlPr>
                                        <a:rPr lang="en-US" altLang="ja-JP" sz="2400" b="0" i="1" smtClean="0">
                                          <a:latin typeface="Cambria Math" panose="02040503050406030204" pitchFamily="18" charset="0"/>
                                        </a:rPr>
                                      </m:ctrlPr>
                                    </m:accPr>
                                    <m:e>
                                      <m:r>
                                        <a:rPr lang="en-US" altLang="ja-JP" sz="2400" b="0" i="1" smtClean="0">
                                          <a:latin typeface="Cambria Math" panose="02040503050406030204" pitchFamily="18" charset="0"/>
                                        </a:rPr>
                                        <m:t>𝑑</m:t>
                                      </m:r>
                                    </m:e>
                                  </m:acc>
                                  <m:d>
                                    <m:dPr>
                                      <m:ctrlPr>
                                        <a:rPr lang="en-US" altLang="ja-JP" sz="2400" b="0" i="1" smtClean="0">
                                          <a:latin typeface="Cambria Math" panose="02040503050406030204" pitchFamily="18" charset="0"/>
                                        </a:rPr>
                                      </m:ctrlPr>
                                    </m:dPr>
                                    <m:e>
                                      <m:r>
                                        <a:rPr lang="en-US" altLang="ja-JP" sz="2400" b="0" i="1" smtClean="0">
                                          <a:latin typeface="Cambria Math" panose="02040503050406030204" pitchFamily="18" charset="0"/>
                                        </a:rPr>
                                        <m:t>𝑓</m:t>
                                      </m:r>
                                    </m:e>
                                  </m:d>
                                  <m:sSup>
                                    <m:sSupPr>
                                      <m:ctrlPr>
                                        <a:rPr lang="en-US" altLang="ja-JP" sz="2400" b="0" i="1" smtClean="0">
                                          <a:solidFill>
                                            <a:schemeClr val="accent4"/>
                                          </a:solidFill>
                                          <a:latin typeface="Cambria Math" panose="02040503050406030204" pitchFamily="18" charset="0"/>
                                        </a:rPr>
                                      </m:ctrlPr>
                                    </m:sSupPr>
                                    <m:e>
                                      <m:r>
                                        <a:rPr lang="en-US" altLang="ja-JP" sz="2400" b="0" i="1" smtClean="0">
                                          <a:solidFill>
                                            <a:schemeClr val="accent4"/>
                                          </a:solidFill>
                                          <a:latin typeface="Cambria Math" panose="02040503050406030204" pitchFamily="18" charset="0"/>
                                        </a:rPr>
                                        <m:t> </m:t>
                                      </m:r>
                                      <m:acc>
                                        <m:accPr>
                                          <m:chr m:val="̃"/>
                                          <m:ctrlPr>
                                            <a:rPr lang="en-US" altLang="ja-JP" sz="2400" b="0" i="1" smtClean="0">
                                              <a:solidFill>
                                                <a:schemeClr val="accent4"/>
                                              </a:solidFill>
                                              <a:latin typeface="Cambria Math" panose="02040503050406030204" pitchFamily="18" charset="0"/>
                                            </a:rPr>
                                          </m:ctrlPr>
                                        </m:accPr>
                                        <m:e>
                                          <m:r>
                                            <a:rPr lang="en-US" altLang="ja-JP" sz="2400" b="0" i="1" smtClean="0">
                                              <a:solidFill>
                                                <a:schemeClr val="accent4"/>
                                              </a:solidFill>
                                              <a:latin typeface="Cambria Math" panose="02040503050406030204" pitchFamily="18" charset="0"/>
                                            </a:rPr>
                                            <m:t>ℎ</m:t>
                                          </m:r>
                                        </m:e>
                                      </m:acc>
                                    </m:e>
                                    <m:sup>
                                      <m:r>
                                        <a:rPr lang="en-US" altLang="ja-JP" sz="2400" b="0" i="1" smtClean="0">
                                          <a:solidFill>
                                            <a:schemeClr val="accent4"/>
                                          </a:solidFill>
                                          <a:latin typeface="Cambria Math" panose="02040503050406030204" pitchFamily="18" charset="0"/>
                                        </a:rPr>
                                        <m:t>∗</m:t>
                                      </m:r>
                                    </m:sup>
                                  </m:sSup>
                                  <m:r>
                                    <a:rPr lang="en-US" altLang="ja-JP" sz="2400" b="0" i="1" smtClean="0">
                                      <a:solidFill>
                                        <a:schemeClr val="accent4"/>
                                      </a:solidFill>
                                      <a:latin typeface="Cambria Math" panose="02040503050406030204" pitchFamily="18" charset="0"/>
                                    </a:rPr>
                                    <m:t>(</m:t>
                                  </m:r>
                                  <m:r>
                                    <a:rPr lang="en-US" altLang="ja-JP" sz="2400" b="0" i="1" smtClean="0">
                                      <a:solidFill>
                                        <a:schemeClr val="accent4"/>
                                      </a:solidFill>
                                      <a:latin typeface="Cambria Math" panose="02040503050406030204" pitchFamily="18" charset="0"/>
                                    </a:rPr>
                                    <m:t>𝑓</m:t>
                                  </m:r>
                                  <m:r>
                                    <a:rPr lang="en-US" altLang="ja-JP" sz="2400" b="0" i="1" smtClean="0">
                                      <a:solidFill>
                                        <a:schemeClr val="accent4"/>
                                      </a:solidFill>
                                      <a:latin typeface="Cambria Math" panose="02040503050406030204" pitchFamily="18" charset="0"/>
                                    </a:rPr>
                                    <m:t>)</m:t>
                                  </m:r>
                                </m:num>
                                <m:den>
                                  <m:sSub>
                                    <m:sSubPr>
                                      <m:ctrlPr>
                                        <a:rPr lang="en-US" altLang="ja-JP" sz="2400" b="0" i="1" smtClean="0">
                                          <a:latin typeface="Cambria Math" panose="02040503050406030204" pitchFamily="18" charset="0"/>
                                        </a:rPr>
                                      </m:ctrlPr>
                                    </m:sSubPr>
                                    <m:e>
                                      <m:r>
                                        <a:rPr lang="en-US" altLang="ja-JP" sz="2400" b="0" i="1" smtClean="0">
                                          <a:latin typeface="Cambria Math" panose="02040503050406030204" pitchFamily="18" charset="0"/>
                                        </a:rPr>
                                        <m:t>𝑆</m:t>
                                      </m:r>
                                    </m:e>
                                    <m:sub>
                                      <m:r>
                                        <a:rPr lang="en-US" altLang="ja-JP" sz="2400" b="0" i="1" smtClean="0">
                                          <a:latin typeface="Cambria Math" panose="02040503050406030204" pitchFamily="18" charset="0"/>
                                        </a:rPr>
                                        <m:t>𝑛</m:t>
                                      </m:r>
                                    </m:sub>
                                  </m:sSub>
                                  <m:r>
                                    <a:rPr lang="en-US" altLang="ja-JP" sz="2400" b="0" i="1" smtClean="0">
                                      <a:latin typeface="Cambria Math" panose="02040503050406030204" pitchFamily="18" charset="0"/>
                                    </a:rPr>
                                    <m:t>(</m:t>
                                  </m:r>
                                  <m:r>
                                    <a:rPr lang="en-US" altLang="ja-JP" sz="2400" b="0" i="1" smtClean="0">
                                      <a:latin typeface="Cambria Math" panose="02040503050406030204" pitchFamily="18" charset="0"/>
                                    </a:rPr>
                                    <m:t>𝑓</m:t>
                                  </m:r>
                                  <m:r>
                                    <a:rPr lang="en-US" altLang="ja-JP" sz="2400" b="0" i="1" smtClean="0">
                                      <a:latin typeface="Cambria Math" panose="02040503050406030204" pitchFamily="18" charset="0"/>
                                    </a:rPr>
                                    <m:t>)</m:t>
                                  </m:r>
                                </m:den>
                              </m:f>
                            </m:e>
                          </m:nary>
                          <m:sSup>
                            <m:sSupPr>
                              <m:ctrlPr>
                                <a:rPr lang="en-US" altLang="ja-JP" sz="2400" b="0" i="1" smtClean="0">
                                  <a:latin typeface="Cambria Math" panose="02040503050406030204" pitchFamily="18" charset="0"/>
                                </a:rPr>
                              </m:ctrlPr>
                            </m:sSupPr>
                            <m:e>
                              <m:r>
                                <a:rPr lang="en-US" altLang="ja-JP" sz="2400" b="0" i="1" smtClean="0">
                                  <a:latin typeface="Cambria Math" panose="02040503050406030204" pitchFamily="18" charset="0"/>
                                </a:rPr>
                                <m:t>𝑒</m:t>
                              </m:r>
                            </m:e>
                            <m:sup>
                              <m:r>
                                <a:rPr lang="en-US" altLang="ja-JP" sz="2400" b="0" i="1" smtClean="0">
                                  <a:latin typeface="Cambria Math" panose="02040503050406030204" pitchFamily="18" charset="0"/>
                                </a:rPr>
                                <m:t>2</m:t>
                              </m:r>
                              <m:r>
                                <a:rPr lang="en-US" altLang="ja-JP" sz="2400" b="0" i="1" smtClean="0">
                                  <a:latin typeface="Cambria Math" panose="02040503050406030204" pitchFamily="18" charset="0"/>
                                </a:rPr>
                                <m:t>𝜋</m:t>
                              </m:r>
                              <m:r>
                                <a:rPr lang="en-US" altLang="ja-JP" sz="2400" b="0" i="1" smtClean="0">
                                  <a:latin typeface="Cambria Math" panose="02040503050406030204" pitchFamily="18" charset="0"/>
                                </a:rPr>
                                <m:t>𝑖𝑓𝑡</m:t>
                              </m:r>
                            </m:sup>
                          </m:sSup>
                          <m:r>
                            <m:rPr>
                              <m:sty m:val="p"/>
                            </m:rPr>
                            <a:rPr lang="en-US" altLang="ja-JP" sz="2400" b="0" i="0" smtClean="0">
                              <a:latin typeface="Cambria Math" panose="02040503050406030204" pitchFamily="18" charset="0"/>
                            </a:rPr>
                            <m:t>d</m:t>
                          </m:r>
                          <m:r>
                            <a:rPr lang="en-US" altLang="ja-JP" sz="2400" b="0" i="1" smtClean="0">
                              <a:latin typeface="Cambria Math" panose="02040503050406030204" pitchFamily="18" charset="0"/>
                            </a:rPr>
                            <m:t>𝑓</m:t>
                          </m:r>
                        </m:e>
                      </m:d>
                    </m:oMath>
                  </m:oMathPara>
                </a14:m>
                <a:endParaRPr kumimoji="1" lang="ja-JP" altLang="en-US" sz="2400"/>
              </a:p>
            </p:txBody>
          </p:sp>
        </mc:Choice>
        <mc:Fallback xmlns="">
          <p:sp>
            <p:nvSpPr>
              <p:cNvPr id="22" name="テキスト ボックス 21">
                <a:extLst>
                  <a:ext uri="{FF2B5EF4-FFF2-40B4-BE49-F238E27FC236}">
                    <a16:creationId xmlns:a16="http://schemas.microsoft.com/office/drawing/2014/main" id="{C0E2DA5B-7A02-E663-C4BE-1800F5ED8EED}"/>
                  </a:ext>
                </a:extLst>
              </p:cNvPr>
              <p:cNvSpPr txBox="1">
                <a:spLocks noRot="1" noChangeAspect="1" noMove="1" noResize="1" noEditPoints="1" noAdjustHandles="1" noChangeArrowheads="1" noChangeShapeType="1" noTextEdit="1"/>
              </p:cNvSpPr>
              <p:nvPr/>
            </p:nvSpPr>
            <p:spPr>
              <a:xfrm>
                <a:off x="743590" y="1835914"/>
                <a:ext cx="5322547" cy="892873"/>
              </a:xfrm>
              <a:prstGeom prst="rect">
                <a:avLst/>
              </a:prstGeom>
              <a:blipFill>
                <a:blip r:embed="rId8"/>
                <a:stretch>
                  <a:fillRect l="-714" t="-166667" b="-240278"/>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28163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0"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par>
                                <p:cTn id="39" presetID="10"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10"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animBg="1"/>
      <p:bldP spid="9" grpId="0"/>
      <p:bldP spid="10" grpId="0" animBg="1"/>
      <p:bldP spid="11" grpId="0" animBg="1"/>
      <p:bldP spid="12" grpId="0" animBg="1"/>
      <p:bldP spid="17" grpId="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3DD4FE-2310-6C21-E095-FC386CA46CC2}"/>
              </a:ext>
            </a:extLst>
          </p:cNvPr>
          <p:cNvSpPr>
            <a:spLocks noGrp="1"/>
          </p:cNvSpPr>
          <p:nvPr>
            <p:ph type="title"/>
          </p:nvPr>
        </p:nvSpPr>
        <p:spPr/>
        <p:txBody>
          <a:bodyPr/>
          <a:lstStyle/>
          <a:p>
            <a:r>
              <a:rPr kumimoji="1" lang="en-US" altLang="ja-JP" dirty="0"/>
              <a:t>The</a:t>
            </a:r>
            <a:r>
              <a:rPr kumimoji="1" lang="ja-JP" altLang="en-US"/>
              <a:t> </a:t>
            </a:r>
            <a:r>
              <a:rPr kumimoji="1" lang="en-US" altLang="ja-JP" dirty="0"/>
              <a:t>number</a:t>
            </a:r>
            <a:r>
              <a:rPr kumimoji="1" lang="ja-JP" altLang="en-US"/>
              <a:t> </a:t>
            </a:r>
            <a:r>
              <a:rPr kumimoji="1" lang="en-US" altLang="ja-JP" dirty="0"/>
              <a:t>of</a:t>
            </a:r>
            <a:r>
              <a:rPr kumimoji="1" lang="ja-JP" altLang="en-US"/>
              <a:t> </a:t>
            </a:r>
            <a:r>
              <a:rPr kumimoji="1" lang="en-US" altLang="ja-JP" dirty="0"/>
              <a:t>triggers</a:t>
            </a:r>
            <a:endParaRPr kumimoji="1" lang="ja-JP" altLang="en-US"/>
          </a:p>
        </p:txBody>
      </p:sp>
      <p:pic>
        <p:nvPicPr>
          <p:cNvPr id="6" name="図 5">
            <a:extLst>
              <a:ext uri="{FF2B5EF4-FFF2-40B4-BE49-F238E27FC236}">
                <a16:creationId xmlns:a16="http://schemas.microsoft.com/office/drawing/2014/main" id="{20FCB361-38F7-FFB5-EB85-E890C4A16E73}"/>
              </a:ext>
            </a:extLst>
          </p:cNvPr>
          <p:cNvPicPr>
            <a:picLocks noChangeAspect="1"/>
          </p:cNvPicPr>
          <p:nvPr/>
        </p:nvPicPr>
        <p:blipFill>
          <a:blip r:embed="rId2"/>
          <a:stretch>
            <a:fillRect/>
          </a:stretch>
        </p:blipFill>
        <p:spPr>
          <a:xfrm>
            <a:off x="2470685" y="1268413"/>
            <a:ext cx="7250629" cy="5244387"/>
          </a:xfrm>
          <a:prstGeom prst="rect">
            <a:avLst/>
          </a:prstGeom>
        </p:spPr>
      </p:pic>
    </p:spTree>
    <p:extLst>
      <p:ext uri="{BB962C8B-B14F-4D97-AF65-F5344CB8AC3E}">
        <p14:creationId xmlns:p14="http://schemas.microsoft.com/office/powerpoint/2010/main" val="114467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5C05BC-B371-CE3C-E0CA-055F53ACF2A5}"/>
              </a:ext>
            </a:extLst>
          </p:cNvPr>
          <p:cNvSpPr>
            <a:spLocks noGrp="1"/>
          </p:cNvSpPr>
          <p:nvPr>
            <p:ph type="title"/>
          </p:nvPr>
        </p:nvSpPr>
        <p:spPr/>
        <p:txBody>
          <a:bodyPr/>
          <a:lstStyle/>
          <a:p>
            <a:endParaRPr kumimoji="1" lang="ja-JP" altLang="en-US"/>
          </a:p>
        </p:txBody>
      </p:sp>
      <p:pic>
        <p:nvPicPr>
          <p:cNvPr id="5" name="図 4">
            <a:extLst>
              <a:ext uri="{FF2B5EF4-FFF2-40B4-BE49-F238E27FC236}">
                <a16:creationId xmlns:a16="http://schemas.microsoft.com/office/drawing/2014/main" id="{896EEBDD-683C-E701-8253-2C2F4B14CB79}"/>
              </a:ext>
            </a:extLst>
          </p:cNvPr>
          <p:cNvPicPr>
            <a:picLocks noChangeAspect="1"/>
          </p:cNvPicPr>
          <p:nvPr/>
        </p:nvPicPr>
        <p:blipFill>
          <a:blip r:embed="rId3"/>
          <a:stretch>
            <a:fillRect/>
          </a:stretch>
        </p:blipFill>
        <p:spPr>
          <a:xfrm>
            <a:off x="-1" y="-16564"/>
            <a:ext cx="12192001" cy="6891130"/>
          </a:xfrm>
          <a:prstGeom prst="rect">
            <a:avLst/>
          </a:prstGeom>
        </p:spPr>
      </p:pic>
    </p:spTree>
    <p:extLst>
      <p:ext uri="{BB962C8B-B14F-4D97-AF65-F5344CB8AC3E}">
        <p14:creationId xmlns:p14="http://schemas.microsoft.com/office/powerpoint/2010/main" val="3292145687"/>
      </p:ext>
    </p:extLst>
  </p:cSld>
  <p:clrMapOvr>
    <a:masterClrMapping/>
  </p:clrMapOvr>
  <p:transition spd="slow">
    <p:wipe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0C4407-5CD8-D39F-AB22-F910C51E4AA5}"/>
              </a:ext>
            </a:extLst>
          </p:cNvPr>
          <p:cNvSpPr>
            <a:spLocks noGrp="1"/>
          </p:cNvSpPr>
          <p:nvPr>
            <p:ph type="title"/>
          </p:nvPr>
        </p:nvSpPr>
        <p:spPr/>
        <p:txBody>
          <a:bodyPr>
            <a:normAutofit fontScale="90000"/>
          </a:bodyPr>
          <a:lstStyle/>
          <a:p>
            <a:r>
              <a:rPr kumimoji="1" lang="en-US" altLang="ja-JP" dirty="0"/>
              <a:t>LVK sub-solar search for O4a</a:t>
            </a:r>
            <a:endParaRPr kumimoji="1" lang="ja-JP" altLang="en-US"/>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A1372028-3066-0E0A-E599-F689A5493710}"/>
                  </a:ext>
                </a:extLst>
              </p:cNvPr>
              <p:cNvSpPr txBox="1"/>
              <p:nvPr/>
            </p:nvSpPr>
            <p:spPr>
              <a:xfrm>
                <a:off x="6096000" y="1540566"/>
                <a:ext cx="5447970" cy="4293483"/>
              </a:xfrm>
              <a:prstGeom prst="rect">
                <a:avLst/>
              </a:prstGeom>
              <a:noFill/>
            </p:spPr>
            <p:txBody>
              <a:bodyPr wrap="square" rtlCol="0">
                <a:spAutoFit/>
              </a:bodyPr>
              <a:lstStyle/>
              <a:p>
                <a:pPr marL="342900" indent="-342900">
                  <a:spcBef>
                    <a:spcPts val="4200"/>
                  </a:spcBef>
                  <a:buFont typeface="Arial" panose="020B0604020202020204" pitchFamily="34" charset="0"/>
                  <a:buChar char="•"/>
                </a:pPr>
                <a:r>
                  <a:rPr kumimoji="1" lang="en-US" altLang="ja-JP" sz="2400" dirty="0"/>
                  <a:t>LVK collaboration has reported sub-solar O4a result (</a:t>
                </a:r>
                <a:r>
                  <a:rPr lang="en-US" altLang="ja-JP" sz="2400" dirty="0">
                    <a:solidFill>
                      <a:schemeClr val="tx1">
                        <a:lumMod val="50000"/>
                        <a:lumOff val="50000"/>
                      </a:schemeClr>
                    </a:solidFill>
                  </a:rPr>
                  <a:t>arXiv:2605.05444</a:t>
                </a:r>
                <a:r>
                  <a:rPr kumimoji="1" lang="en-US" altLang="ja-JP" sz="2400" dirty="0"/>
                  <a:t>)</a:t>
                </a:r>
                <a:r>
                  <a:rPr lang="en-US" altLang="ja-JP" sz="2400" dirty="0"/>
                  <a:t>.</a:t>
                </a:r>
              </a:p>
              <a:p>
                <a:pPr marL="800100" lvl="1" indent="-342900">
                  <a:spcBef>
                    <a:spcPts val="4200"/>
                  </a:spcBef>
                  <a:buFont typeface="Wingdings" pitchFamily="2" charset="2"/>
                  <a:buChar char="Ø"/>
                </a:pPr>
                <a:r>
                  <a:rPr kumimoji="1" lang="en-US" altLang="ja-JP" sz="2400" dirty="0"/>
                  <a:t>No</a:t>
                </a:r>
                <a:r>
                  <a:rPr kumimoji="1" lang="ja-JP" altLang="en-US" sz="2400"/>
                  <a:t> </a:t>
                </a:r>
                <a:r>
                  <a:rPr kumimoji="1" lang="en-US" altLang="ja-JP" sz="2400" dirty="0"/>
                  <a:t>significant</a:t>
                </a:r>
                <a:r>
                  <a:rPr kumimoji="1" lang="ja-JP" altLang="en-US" sz="2400"/>
                  <a:t> </a:t>
                </a:r>
                <a:r>
                  <a:rPr kumimoji="1" lang="en-US" altLang="ja-JP" sz="2400" dirty="0"/>
                  <a:t>event</a:t>
                </a:r>
              </a:p>
              <a:p>
                <a:pPr marL="800100" lvl="1" indent="-342900">
                  <a:spcBef>
                    <a:spcPts val="4200"/>
                  </a:spcBef>
                  <a:buFont typeface="Wingdings" pitchFamily="2" charset="2"/>
                  <a:buChar char="Ø"/>
                </a:pPr>
                <a:r>
                  <a:rPr kumimoji="1" lang="en-US" altLang="ja-JP" sz="2400" dirty="0"/>
                  <a:t>Space-time</a:t>
                </a:r>
                <a:r>
                  <a:rPr kumimoji="1" lang="ja-JP" altLang="en-US" sz="2400"/>
                  <a:t> </a:t>
                </a:r>
                <a:r>
                  <a:rPr kumimoji="1" lang="en-US" altLang="ja-JP" sz="2400" dirty="0"/>
                  <a:t>hypervolume</a:t>
                </a:r>
                <a:r>
                  <a:rPr kumimoji="1" lang="ja-JP" altLang="en-US" sz="2400"/>
                  <a:t> </a:t>
                </a:r>
                <a:r>
                  <a:rPr kumimoji="1" lang="en-US" altLang="ja-JP" sz="2400" dirty="0"/>
                  <a:t>VT</a:t>
                </a:r>
              </a:p>
              <a:p>
                <a:pPr marL="800100" lvl="1" indent="-342900">
                  <a:spcBef>
                    <a:spcPts val="4200"/>
                  </a:spcBef>
                  <a:buFont typeface="Wingdings" pitchFamily="2" charset="2"/>
                  <a:buChar char="Ø"/>
                </a:pPr>
                <a:r>
                  <a:rPr lang="en-US" altLang="ja-JP" sz="2400" dirty="0"/>
                  <a:t>Constraint on the fraction of dark matter in Primordial Black Holes (PBH):</a:t>
                </a:r>
                <a:r>
                  <a:rPr lang="ja-JP" altLang="en-US" sz="2400"/>
                  <a:t> </a:t>
                </a:r>
                <a14:m>
                  <m:oMath xmlns:m="http://schemas.openxmlformats.org/officeDocument/2006/math">
                    <m:sSub>
                      <m:sSubPr>
                        <m:ctrlPr>
                          <a:rPr lang="en-US" altLang="ja-JP" sz="2400" i="1">
                            <a:latin typeface="Cambria Math" panose="02040503050406030204" pitchFamily="18" charset="0"/>
                          </a:rPr>
                        </m:ctrlPr>
                      </m:sSubPr>
                      <m:e>
                        <m:r>
                          <a:rPr lang="en-US" altLang="ja-JP" sz="2400" i="1">
                            <a:latin typeface="Cambria Math" panose="02040503050406030204" pitchFamily="18" charset="0"/>
                          </a:rPr>
                          <m:t>𝑓</m:t>
                        </m:r>
                      </m:e>
                      <m:sub>
                        <m:r>
                          <m:rPr>
                            <m:sty m:val="p"/>
                          </m:rPr>
                          <a:rPr lang="en-US" altLang="ja-JP" sz="2400">
                            <a:latin typeface="Cambria Math" panose="02040503050406030204" pitchFamily="18" charset="0"/>
                          </a:rPr>
                          <m:t>PBH</m:t>
                        </m:r>
                      </m:sub>
                    </m:sSub>
                  </m:oMath>
                </a14:m>
                <a:r>
                  <a:rPr lang="en-US" altLang="ja-JP" sz="2400" dirty="0"/>
                  <a:t>.</a:t>
                </a:r>
                <a:endParaRPr lang="ja-JP" altLang="en-US" sz="2400"/>
              </a:p>
            </p:txBody>
          </p:sp>
        </mc:Choice>
        <mc:Fallback xmlns="">
          <p:sp>
            <p:nvSpPr>
              <p:cNvPr id="5" name="テキスト ボックス 4">
                <a:extLst>
                  <a:ext uri="{FF2B5EF4-FFF2-40B4-BE49-F238E27FC236}">
                    <a16:creationId xmlns:a16="http://schemas.microsoft.com/office/drawing/2014/main" id="{A1372028-3066-0E0A-E599-F689A5493710}"/>
                  </a:ext>
                </a:extLst>
              </p:cNvPr>
              <p:cNvSpPr txBox="1">
                <a:spLocks noRot="1" noChangeAspect="1" noMove="1" noResize="1" noEditPoints="1" noAdjustHandles="1" noChangeArrowheads="1" noChangeShapeType="1" noTextEdit="1"/>
              </p:cNvSpPr>
              <p:nvPr/>
            </p:nvSpPr>
            <p:spPr>
              <a:xfrm>
                <a:off x="6096000" y="1540566"/>
                <a:ext cx="5447970" cy="4293483"/>
              </a:xfrm>
              <a:prstGeom prst="rect">
                <a:avLst/>
              </a:prstGeom>
              <a:blipFill>
                <a:blip r:embed="rId3"/>
                <a:stretch>
                  <a:fillRect l="-1628" t="-1180" r="-2326" b="-2065"/>
                </a:stretch>
              </a:blipFill>
            </p:spPr>
            <p:txBody>
              <a:bodyPr/>
              <a:lstStyle/>
              <a:p>
                <a:r>
                  <a:rPr lang="ja-JP" altLang="en-US">
                    <a:noFill/>
                  </a:rPr>
                  <a:t> </a:t>
                </a:r>
              </a:p>
            </p:txBody>
          </p:sp>
        </mc:Fallback>
      </mc:AlternateContent>
      <p:pic>
        <p:nvPicPr>
          <p:cNvPr id="13" name="図 12">
            <a:extLst>
              <a:ext uri="{FF2B5EF4-FFF2-40B4-BE49-F238E27FC236}">
                <a16:creationId xmlns:a16="http://schemas.microsoft.com/office/drawing/2014/main" id="{F6CB4605-5D36-8332-591F-EE9B48BF1D71}"/>
              </a:ext>
            </a:extLst>
          </p:cNvPr>
          <p:cNvPicPr>
            <a:picLocks noChangeAspect="1"/>
          </p:cNvPicPr>
          <p:nvPr/>
        </p:nvPicPr>
        <p:blipFill>
          <a:blip r:embed="rId4"/>
          <a:stretch>
            <a:fillRect/>
          </a:stretch>
        </p:blipFill>
        <p:spPr>
          <a:xfrm>
            <a:off x="648030" y="1190645"/>
            <a:ext cx="5144114" cy="5169289"/>
          </a:xfrm>
          <a:prstGeom prst="rect">
            <a:avLst/>
          </a:prstGeom>
        </p:spPr>
      </p:pic>
      <p:sp>
        <p:nvSpPr>
          <p:cNvPr id="14" name="テキスト ボックス 13">
            <a:extLst>
              <a:ext uri="{FF2B5EF4-FFF2-40B4-BE49-F238E27FC236}">
                <a16:creationId xmlns:a16="http://schemas.microsoft.com/office/drawing/2014/main" id="{5C843E8E-B3F7-2AB7-B08D-19E45CDA9F25}"/>
              </a:ext>
            </a:extLst>
          </p:cNvPr>
          <p:cNvSpPr txBox="1"/>
          <p:nvPr/>
        </p:nvSpPr>
        <p:spPr>
          <a:xfrm>
            <a:off x="439691" y="6294709"/>
            <a:ext cx="4087704" cy="400110"/>
          </a:xfrm>
          <a:prstGeom prst="rect">
            <a:avLst/>
          </a:prstGeom>
          <a:noFill/>
        </p:spPr>
        <p:txBody>
          <a:bodyPr wrap="square" rtlCol="0">
            <a:spAutoFit/>
          </a:bodyPr>
          <a:lstStyle/>
          <a:p>
            <a:r>
              <a:rPr kumimoji="1" lang="en-US" altLang="ja-JP" sz="2000" dirty="0">
                <a:solidFill>
                  <a:schemeClr val="tx1">
                    <a:lumMod val="50000"/>
                    <a:lumOff val="50000"/>
                  </a:schemeClr>
                </a:solidFill>
              </a:rPr>
              <a:t>Credit:</a:t>
            </a:r>
            <a:r>
              <a:rPr kumimoji="1" lang="ja-JP" altLang="en-US" sz="2000">
                <a:solidFill>
                  <a:schemeClr val="tx1">
                    <a:lumMod val="50000"/>
                    <a:lumOff val="50000"/>
                  </a:schemeClr>
                </a:solidFill>
              </a:rPr>
              <a:t> </a:t>
            </a:r>
            <a:r>
              <a:rPr kumimoji="1" lang="en-US" altLang="ja-JP" sz="2000" dirty="0">
                <a:solidFill>
                  <a:schemeClr val="tx1">
                    <a:lumMod val="50000"/>
                    <a:lumOff val="50000"/>
                  </a:schemeClr>
                </a:solidFill>
              </a:rPr>
              <a:t>LVK</a:t>
            </a:r>
            <a:r>
              <a:rPr kumimoji="1" lang="ja-JP" altLang="en-US" sz="2000">
                <a:solidFill>
                  <a:schemeClr val="tx1">
                    <a:lumMod val="50000"/>
                    <a:lumOff val="50000"/>
                  </a:schemeClr>
                </a:solidFill>
              </a:rPr>
              <a:t> </a:t>
            </a:r>
            <a:r>
              <a:rPr kumimoji="1" lang="en-US" altLang="ja-JP" sz="2000" dirty="0">
                <a:solidFill>
                  <a:schemeClr val="tx1">
                    <a:lumMod val="50000"/>
                    <a:lumOff val="50000"/>
                  </a:schemeClr>
                </a:solidFill>
              </a:rPr>
              <a:t>collaboration</a:t>
            </a:r>
            <a:r>
              <a:rPr kumimoji="1" lang="ja-JP" altLang="en-US" sz="2000">
                <a:solidFill>
                  <a:schemeClr val="tx1">
                    <a:lumMod val="50000"/>
                    <a:lumOff val="50000"/>
                  </a:schemeClr>
                </a:solidFill>
              </a:rPr>
              <a:t> </a:t>
            </a:r>
            <a:r>
              <a:rPr kumimoji="1" lang="en-US" altLang="ja-JP" sz="2000" dirty="0">
                <a:solidFill>
                  <a:schemeClr val="tx1">
                    <a:lumMod val="50000"/>
                    <a:lumOff val="50000"/>
                  </a:schemeClr>
                </a:solidFill>
              </a:rPr>
              <a:t>(2026)</a:t>
            </a:r>
            <a:r>
              <a:rPr kumimoji="1" lang="ja-JP" altLang="en-US" sz="2000"/>
              <a:t> </a:t>
            </a:r>
          </a:p>
        </p:txBody>
      </p:sp>
    </p:spTree>
    <p:extLst>
      <p:ext uri="{BB962C8B-B14F-4D97-AF65-F5344CB8AC3E}">
        <p14:creationId xmlns:p14="http://schemas.microsoft.com/office/powerpoint/2010/main" val="2414892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78BA2-A257-A8E0-16DF-801CFB6AE8AD}"/>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F6BEBFD2-450A-BC9F-AA46-5CA521214879}"/>
              </a:ext>
            </a:extLst>
          </p:cNvPr>
          <p:cNvPicPr>
            <a:picLocks noChangeAspect="1"/>
          </p:cNvPicPr>
          <p:nvPr/>
        </p:nvPicPr>
        <p:blipFill>
          <a:blip r:embed="rId5"/>
          <a:stretch>
            <a:fillRect/>
          </a:stretch>
        </p:blipFill>
        <p:spPr>
          <a:xfrm>
            <a:off x="9783657" y="2851732"/>
            <a:ext cx="1271532" cy="955674"/>
          </a:xfrm>
          <a:prstGeom prst="rect">
            <a:avLst/>
          </a:prstGeom>
        </p:spPr>
      </p:pic>
      <p:sp>
        <p:nvSpPr>
          <p:cNvPr id="2" name="タイトル 1">
            <a:extLst>
              <a:ext uri="{FF2B5EF4-FFF2-40B4-BE49-F238E27FC236}">
                <a16:creationId xmlns:a16="http://schemas.microsoft.com/office/drawing/2014/main" id="{AC7E3BEB-9854-3418-3E6D-1ADAD288C0ED}"/>
              </a:ext>
            </a:extLst>
          </p:cNvPr>
          <p:cNvSpPr>
            <a:spLocks noGrp="1"/>
          </p:cNvSpPr>
          <p:nvPr>
            <p:ph type="title"/>
          </p:nvPr>
        </p:nvSpPr>
        <p:spPr/>
        <p:txBody>
          <a:bodyPr/>
          <a:lstStyle/>
          <a:p>
            <a:r>
              <a:rPr lang="en-US" altLang="ja-JP" dirty="0"/>
              <a:t>Matched</a:t>
            </a:r>
            <a:r>
              <a:rPr lang="ja-JP" altLang="en-US"/>
              <a:t> </a:t>
            </a:r>
            <a:r>
              <a:rPr lang="en-US" altLang="ja-JP" dirty="0"/>
              <a:t>filtering</a:t>
            </a:r>
            <a:r>
              <a:rPr lang="ja-JP" altLang="en-US"/>
              <a:t> </a:t>
            </a:r>
            <a:r>
              <a:rPr lang="en-US" altLang="ja-JP" dirty="0"/>
              <a:t>to find Gravitational Waves</a:t>
            </a:r>
            <a:endParaRPr kumimoji="1" lang="ja-JP" altLang="en-US"/>
          </a:p>
        </p:txBody>
      </p:sp>
      <p:pic>
        <p:nvPicPr>
          <p:cNvPr id="7" name="01_slide_template_and_snr_imrphenomd_tc_aligned_shared_axis.mp4">
            <a:hlinkClick r:id="" action="ppaction://media"/>
            <a:extLst>
              <a:ext uri="{FF2B5EF4-FFF2-40B4-BE49-F238E27FC236}">
                <a16:creationId xmlns:a16="http://schemas.microsoft.com/office/drawing/2014/main" id="{1B5B1EBF-7F03-069D-D507-F94A81E00D0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92608" y="1355976"/>
            <a:ext cx="8003957" cy="4502226"/>
          </a:xfrm>
          <a:prstGeom prst="rect">
            <a:avLst/>
          </a:prstGeom>
        </p:spPr>
      </p:pic>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B553B4F1-61DF-CBC7-AC8B-BD1A82132ADD}"/>
                  </a:ext>
                </a:extLst>
              </p:cNvPr>
              <p:cNvSpPr txBox="1"/>
              <p:nvPr/>
            </p:nvSpPr>
            <p:spPr>
              <a:xfrm>
                <a:off x="7567922" y="4478671"/>
                <a:ext cx="4431470" cy="743858"/>
              </a:xfrm>
              <a:prstGeom prst="rect">
                <a:avLst/>
              </a:prstGeom>
              <a:noFill/>
            </p:spPr>
            <p:txBody>
              <a:bodyPr wrap="none" lIns="0" tIns="0" rIns="0" bIns="0" rtlCol="0">
                <a:spAutoFit/>
              </a:bodyPr>
              <a:lstStyle/>
              <a:p>
                <a:pPr algn="l"/>
                <a14:m>
                  <m:oMathPara xmlns:m="http://schemas.openxmlformats.org/officeDocument/2006/math">
                    <m:oMath>
                      <m:r>
                        <m:rPr>
                          <m:sty m:val="p"/>
                        </m:rPr>
                        <a:rPr lang="en-US" altLang="ja-JP" sz="2000" i="1" smtClean="0">
                          <a:latin typeface="Cambria Math" panose="02040503050406030204" pitchFamily="18" charset="0"/>
                        </a:rPr>
                        <m:t>SNR</m:t>
                      </m:r>
                      <m:d>
                        <m:dPr>
                          <m:ctrlPr>
                            <a:rPr lang="en-US" altLang="ja-JP" sz="2000" b="0" i="1" smtClean="0">
                              <a:latin typeface="Cambria Math" panose="02040503050406030204" pitchFamily="18" charset="0"/>
                            </a:rPr>
                          </m:ctrlPr>
                        </m:dPr>
                        <m:e>
                          <m:r>
                            <a:rPr lang="en-US" altLang="ja-JP" sz="2000" b="0" i="1" smtClean="0">
                              <a:latin typeface="Cambria Math" panose="02040503050406030204" pitchFamily="18" charset="0"/>
                            </a:rPr>
                            <m:t>𝑡</m:t>
                          </m:r>
                        </m:e>
                      </m:d>
                      <m:r>
                        <a:rPr lang="en-US" altLang="ja-JP" sz="2000" b="0" i="1" smtClean="0">
                          <a:latin typeface="Cambria Math" panose="02040503050406030204" pitchFamily="18" charset="0"/>
                        </a:rPr>
                        <m:t>=4</m:t>
                      </m:r>
                      <m:d>
                        <m:dPr>
                          <m:begChr m:val="|"/>
                          <m:endChr m:val="|"/>
                          <m:ctrlPr>
                            <a:rPr lang="en-US" altLang="ja-JP" sz="2000" b="0" i="1" smtClean="0">
                              <a:latin typeface="Cambria Math" panose="02040503050406030204" pitchFamily="18" charset="0"/>
                            </a:rPr>
                          </m:ctrlPr>
                        </m:dPr>
                        <m:e>
                          <m:nary>
                            <m:naryPr>
                              <m:ctrlPr>
                                <a:rPr lang="en-US" altLang="ja-JP" sz="2000" b="0" i="1" smtClean="0">
                                  <a:latin typeface="Cambria Math" panose="02040503050406030204" pitchFamily="18" charset="0"/>
                                </a:rPr>
                              </m:ctrlPr>
                            </m:naryPr>
                            <m:sub>
                              <m:sSub>
                                <m:sSubPr>
                                  <m:ctrlPr>
                                    <a:rPr lang="en-US" altLang="ja-JP" sz="2000" b="0" i="1" smtClean="0">
                                      <a:latin typeface="Cambria Math" panose="02040503050406030204" pitchFamily="18" charset="0"/>
                                    </a:rPr>
                                  </m:ctrlPr>
                                </m:sSubPr>
                                <m:e>
                                  <m:r>
                                    <a:rPr lang="en-US" altLang="ja-JP" sz="2000" b="0" i="1" smtClean="0">
                                      <a:latin typeface="Cambria Math" panose="02040503050406030204" pitchFamily="18" charset="0"/>
                                    </a:rPr>
                                    <m:t>𝑓</m:t>
                                  </m:r>
                                </m:e>
                                <m:sub>
                                  <m:r>
                                    <m:rPr>
                                      <m:sty m:val="p"/>
                                    </m:rPr>
                                    <a:rPr lang="en-US" altLang="ja-JP" sz="2000" b="0" i="0" smtClean="0">
                                      <a:latin typeface="Cambria Math" panose="02040503050406030204" pitchFamily="18" charset="0"/>
                                    </a:rPr>
                                    <m:t>low</m:t>
                                  </m:r>
                                </m:sub>
                              </m:sSub>
                            </m:sub>
                            <m:sup>
                              <m:sSub>
                                <m:sSubPr>
                                  <m:ctrlPr>
                                    <a:rPr lang="en-US" altLang="ja-JP" sz="2000" b="0" i="1" smtClean="0">
                                      <a:latin typeface="Cambria Math" panose="02040503050406030204" pitchFamily="18" charset="0"/>
                                    </a:rPr>
                                  </m:ctrlPr>
                                </m:sSubPr>
                                <m:e>
                                  <m:r>
                                    <a:rPr lang="en-US" altLang="ja-JP" sz="2000" b="0" i="1" smtClean="0">
                                      <a:latin typeface="Cambria Math" panose="02040503050406030204" pitchFamily="18" charset="0"/>
                                    </a:rPr>
                                    <m:t>𝑓</m:t>
                                  </m:r>
                                </m:e>
                                <m:sub>
                                  <m:r>
                                    <m:rPr>
                                      <m:sty m:val="p"/>
                                    </m:rPr>
                                    <a:rPr lang="en-US" altLang="ja-JP" sz="2000" b="0" i="0" smtClean="0">
                                      <a:latin typeface="Cambria Math" panose="02040503050406030204" pitchFamily="18" charset="0"/>
                                    </a:rPr>
                                    <m:t>high</m:t>
                                  </m:r>
                                </m:sub>
                              </m:sSub>
                            </m:sup>
                            <m:e>
                              <m:f>
                                <m:fPr>
                                  <m:ctrlPr>
                                    <a:rPr lang="en-US" altLang="ja-JP" sz="2000" b="0" i="1" smtClean="0">
                                      <a:solidFill>
                                        <a:schemeClr val="tx2">
                                          <a:lumMod val="50000"/>
                                          <a:lumOff val="50000"/>
                                        </a:schemeClr>
                                      </a:solidFill>
                                      <a:latin typeface="Cambria Math" panose="02040503050406030204" pitchFamily="18" charset="0"/>
                                    </a:rPr>
                                  </m:ctrlPr>
                                </m:fPr>
                                <m:num>
                                  <m:acc>
                                    <m:accPr>
                                      <m:chr m:val="̃"/>
                                      <m:ctrlPr>
                                        <a:rPr lang="en-US" altLang="ja-JP" sz="2000" b="0" i="1" smtClean="0">
                                          <a:solidFill>
                                            <a:schemeClr val="tx2">
                                              <a:lumMod val="50000"/>
                                              <a:lumOff val="50000"/>
                                            </a:schemeClr>
                                          </a:solidFill>
                                          <a:latin typeface="Cambria Math" panose="02040503050406030204" pitchFamily="18" charset="0"/>
                                        </a:rPr>
                                      </m:ctrlPr>
                                    </m:accPr>
                                    <m:e>
                                      <m:r>
                                        <a:rPr lang="en-US" altLang="ja-JP" sz="2000" b="0" i="1" smtClean="0">
                                          <a:solidFill>
                                            <a:schemeClr val="tx2">
                                              <a:lumMod val="50000"/>
                                              <a:lumOff val="50000"/>
                                            </a:schemeClr>
                                          </a:solidFill>
                                          <a:latin typeface="Cambria Math" panose="02040503050406030204" pitchFamily="18" charset="0"/>
                                        </a:rPr>
                                        <m:t>𝑑</m:t>
                                      </m:r>
                                    </m:e>
                                  </m:acc>
                                  <m:d>
                                    <m:dPr>
                                      <m:ctrlPr>
                                        <a:rPr lang="en-US" altLang="ja-JP" sz="2000" b="0" i="1" smtClean="0">
                                          <a:solidFill>
                                            <a:schemeClr val="tx2">
                                              <a:lumMod val="50000"/>
                                              <a:lumOff val="50000"/>
                                            </a:schemeClr>
                                          </a:solidFill>
                                          <a:latin typeface="Cambria Math" panose="02040503050406030204" pitchFamily="18" charset="0"/>
                                        </a:rPr>
                                      </m:ctrlPr>
                                    </m:dPr>
                                    <m:e>
                                      <m:r>
                                        <a:rPr lang="en-US" altLang="ja-JP" sz="2000" b="0" i="1" smtClean="0">
                                          <a:solidFill>
                                            <a:schemeClr val="tx2">
                                              <a:lumMod val="50000"/>
                                              <a:lumOff val="50000"/>
                                            </a:schemeClr>
                                          </a:solidFill>
                                          <a:latin typeface="Cambria Math" panose="02040503050406030204" pitchFamily="18" charset="0"/>
                                        </a:rPr>
                                        <m:t>𝑓</m:t>
                                      </m:r>
                                    </m:e>
                                  </m:d>
                                  <m:sSup>
                                    <m:sSupPr>
                                      <m:ctrlPr>
                                        <a:rPr lang="en-US" altLang="ja-JP" sz="2000" b="0" i="1" smtClean="0">
                                          <a:latin typeface="Cambria Math" panose="02040503050406030204" pitchFamily="18" charset="0"/>
                                        </a:rPr>
                                      </m:ctrlPr>
                                    </m:sSupPr>
                                    <m:e>
                                      <m:r>
                                        <a:rPr lang="en-US" altLang="ja-JP" sz="2000" b="0" i="1" smtClean="0">
                                          <a:latin typeface="Cambria Math" panose="02040503050406030204" pitchFamily="18" charset="0"/>
                                        </a:rPr>
                                        <m:t> </m:t>
                                      </m:r>
                                      <m:acc>
                                        <m:accPr>
                                          <m:chr m:val="̃"/>
                                          <m:ctrlPr>
                                            <a:rPr lang="en-US" altLang="ja-JP" sz="2000" b="0" i="1" smtClean="0">
                                              <a:latin typeface="Cambria Math" panose="02040503050406030204" pitchFamily="18" charset="0"/>
                                            </a:rPr>
                                          </m:ctrlPr>
                                        </m:accPr>
                                        <m:e>
                                          <m:r>
                                            <a:rPr lang="en-US" altLang="ja-JP" sz="2000" b="0" i="1" smtClean="0">
                                              <a:latin typeface="Cambria Math" panose="02040503050406030204" pitchFamily="18" charset="0"/>
                                            </a:rPr>
                                            <m:t>ℎ</m:t>
                                          </m:r>
                                        </m:e>
                                      </m:acc>
                                    </m:e>
                                    <m:sup>
                                      <m:r>
                                        <a:rPr lang="en-US" altLang="ja-JP" sz="2000" b="0" i="1" smtClean="0">
                                          <a:latin typeface="Cambria Math" panose="02040503050406030204" pitchFamily="18" charset="0"/>
                                        </a:rPr>
                                        <m:t>∗</m:t>
                                      </m:r>
                                    </m:sup>
                                  </m:sSup>
                                  <m:r>
                                    <a:rPr lang="en-US" altLang="ja-JP" sz="2000" b="0" i="1" smtClean="0">
                                      <a:latin typeface="Cambria Math" panose="02040503050406030204" pitchFamily="18" charset="0"/>
                                    </a:rPr>
                                    <m:t>(</m:t>
                                  </m:r>
                                  <m:r>
                                    <a:rPr lang="en-US" altLang="ja-JP" sz="2000" b="0" i="1" smtClean="0">
                                      <a:latin typeface="Cambria Math" panose="02040503050406030204" pitchFamily="18" charset="0"/>
                                    </a:rPr>
                                    <m:t>𝑓</m:t>
                                  </m:r>
                                  <m:r>
                                    <a:rPr lang="en-US" altLang="ja-JP" sz="2000" b="0" i="1" smtClean="0">
                                      <a:latin typeface="Cambria Math" panose="02040503050406030204" pitchFamily="18" charset="0"/>
                                    </a:rPr>
                                    <m:t>)</m:t>
                                  </m:r>
                                </m:num>
                                <m:den>
                                  <m:sSub>
                                    <m:sSubPr>
                                      <m:ctrlPr>
                                        <a:rPr lang="en-US" altLang="ja-JP" sz="2000" b="0" i="1" smtClean="0">
                                          <a:solidFill>
                                            <a:srgbClr val="92D050"/>
                                          </a:solidFill>
                                          <a:latin typeface="Cambria Math" panose="02040503050406030204" pitchFamily="18" charset="0"/>
                                        </a:rPr>
                                      </m:ctrlPr>
                                    </m:sSubPr>
                                    <m:e>
                                      <m:r>
                                        <a:rPr lang="en-US" altLang="ja-JP" sz="2000" b="0" i="1" smtClean="0">
                                          <a:solidFill>
                                            <a:srgbClr val="92D050"/>
                                          </a:solidFill>
                                          <a:latin typeface="Cambria Math" panose="02040503050406030204" pitchFamily="18" charset="0"/>
                                        </a:rPr>
                                        <m:t>𝑆</m:t>
                                      </m:r>
                                    </m:e>
                                    <m:sub>
                                      <m:r>
                                        <a:rPr lang="en-US" altLang="ja-JP" sz="2000" b="0" i="1" smtClean="0">
                                          <a:solidFill>
                                            <a:srgbClr val="92D050"/>
                                          </a:solidFill>
                                          <a:latin typeface="Cambria Math" panose="02040503050406030204" pitchFamily="18" charset="0"/>
                                        </a:rPr>
                                        <m:t>𝑛</m:t>
                                      </m:r>
                                    </m:sub>
                                  </m:sSub>
                                  <m:r>
                                    <a:rPr lang="en-US" altLang="ja-JP" sz="2000" b="0" i="1" smtClean="0">
                                      <a:solidFill>
                                        <a:srgbClr val="92D050"/>
                                      </a:solidFill>
                                      <a:latin typeface="Cambria Math" panose="02040503050406030204" pitchFamily="18" charset="0"/>
                                    </a:rPr>
                                    <m:t>(</m:t>
                                  </m:r>
                                  <m:r>
                                    <a:rPr lang="en-US" altLang="ja-JP" sz="2000" b="0" i="1" smtClean="0">
                                      <a:solidFill>
                                        <a:srgbClr val="92D050"/>
                                      </a:solidFill>
                                      <a:latin typeface="Cambria Math" panose="02040503050406030204" pitchFamily="18" charset="0"/>
                                    </a:rPr>
                                    <m:t>𝑓</m:t>
                                  </m:r>
                                  <m:r>
                                    <a:rPr lang="en-US" altLang="ja-JP" sz="2000" b="0" i="1" smtClean="0">
                                      <a:solidFill>
                                        <a:srgbClr val="92D050"/>
                                      </a:solidFill>
                                      <a:latin typeface="Cambria Math" panose="02040503050406030204" pitchFamily="18" charset="0"/>
                                    </a:rPr>
                                    <m:t>)</m:t>
                                  </m:r>
                                </m:den>
                              </m:f>
                            </m:e>
                          </m:nary>
                          <m:sSup>
                            <m:sSupPr>
                              <m:ctrlPr>
                                <a:rPr lang="en-US" altLang="ja-JP" sz="2000" b="0" i="1" smtClean="0">
                                  <a:latin typeface="Cambria Math" panose="02040503050406030204" pitchFamily="18" charset="0"/>
                                </a:rPr>
                              </m:ctrlPr>
                            </m:sSupPr>
                            <m:e>
                              <m:r>
                                <a:rPr lang="en-US" altLang="ja-JP" sz="2000" b="0" i="1" smtClean="0">
                                  <a:latin typeface="Cambria Math" panose="02040503050406030204" pitchFamily="18" charset="0"/>
                                </a:rPr>
                                <m:t>𝑒</m:t>
                              </m:r>
                            </m:e>
                            <m:sup>
                              <m:r>
                                <a:rPr lang="en-US" altLang="ja-JP" sz="2000" b="0" i="1" smtClean="0">
                                  <a:latin typeface="Cambria Math" panose="02040503050406030204" pitchFamily="18" charset="0"/>
                                </a:rPr>
                                <m:t>2</m:t>
                              </m:r>
                              <m:r>
                                <a:rPr lang="en-US" altLang="ja-JP" sz="2000" b="0" i="1" smtClean="0">
                                  <a:latin typeface="Cambria Math" panose="02040503050406030204" pitchFamily="18" charset="0"/>
                                </a:rPr>
                                <m:t>𝜋</m:t>
                              </m:r>
                              <m:r>
                                <a:rPr lang="en-US" altLang="ja-JP" sz="2000" b="0" i="1" smtClean="0">
                                  <a:latin typeface="Cambria Math" panose="02040503050406030204" pitchFamily="18" charset="0"/>
                                </a:rPr>
                                <m:t>𝑖𝑓𝑡</m:t>
                              </m:r>
                            </m:sup>
                          </m:sSup>
                          <m:r>
                            <m:rPr>
                              <m:sty m:val="p"/>
                            </m:rPr>
                            <a:rPr lang="en-US" altLang="ja-JP" sz="2000" b="0" i="0" smtClean="0">
                              <a:latin typeface="Cambria Math" panose="02040503050406030204" pitchFamily="18" charset="0"/>
                            </a:rPr>
                            <m:t>d</m:t>
                          </m:r>
                          <m:r>
                            <a:rPr lang="en-US" altLang="ja-JP" sz="2000" b="0" i="1" smtClean="0">
                              <a:latin typeface="Cambria Math" panose="02040503050406030204" pitchFamily="18" charset="0"/>
                            </a:rPr>
                            <m:t>𝑓</m:t>
                          </m:r>
                        </m:e>
                      </m:d>
                    </m:oMath>
                  </m:oMathPara>
                </a14:m>
                <a:endParaRPr kumimoji="1" lang="ja-JP" altLang="en-US" sz="2000"/>
              </a:p>
            </p:txBody>
          </p:sp>
        </mc:Choice>
        <mc:Fallback xmlns="">
          <p:sp>
            <p:nvSpPr>
              <p:cNvPr id="5" name="テキスト ボックス 4">
                <a:extLst>
                  <a:ext uri="{FF2B5EF4-FFF2-40B4-BE49-F238E27FC236}">
                    <a16:creationId xmlns:a16="http://schemas.microsoft.com/office/drawing/2014/main" id="{B553B4F1-61DF-CBC7-AC8B-BD1A82132ADD}"/>
                  </a:ext>
                </a:extLst>
              </p:cNvPr>
              <p:cNvSpPr txBox="1">
                <a:spLocks noRot="1" noChangeAspect="1" noMove="1" noResize="1" noEditPoints="1" noAdjustHandles="1" noChangeArrowheads="1" noChangeShapeType="1" noTextEdit="1"/>
              </p:cNvSpPr>
              <p:nvPr/>
            </p:nvSpPr>
            <p:spPr>
              <a:xfrm>
                <a:off x="7567922" y="4478671"/>
                <a:ext cx="4431470" cy="743858"/>
              </a:xfrm>
              <a:prstGeom prst="rect">
                <a:avLst/>
              </a:prstGeom>
              <a:blipFill>
                <a:blip r:embed="rId7"/>
                <a:stretch>
                  <a:fillRect l="-571" t="-163333" b="-240000"/>
                </a:stretch>
              </a:blipFill>
            </p:spPr>
            <p:txBody>
              <a:bodyPr/>
              <a:lstStyle/>
              <a:p>
                <a:r>
                  <a:rPr lang="ja-JP" altLang="en-US">
                    <a:noFill/>
                  </a:rPr>
                  <a:t> </a:t>
                </a:r>
              </a:p>
            </p:txBody>
          </p:sp>
        </mc:Fallback>
      </mc:AlternateContent>
      <p:cxnSp>
        <p:nvCxnSpPr>
          <p:cNvPr id="8" name="直線矢印コネクタ 7">
            <a:extLst>
              <a:ext uri="{FF2B5EF4-FFF2-40B4-BE49-F238E27FC236}">
                <a16:creationId xmlns:a16="http://schemas.microsoft.com/office/drawing/2014/main" id="{32DF73C4-C608-9C04-4581-E09F0C851497}"/>
              </a:ext>
            </a:extLst>
          </p:cNvPr>
          <p:cNvCxnSpPr>
            <a:cxnSpLocks/>
            <a:endCxn id="5" idx="0"/>
          </p:cNvCxnSpPr>
          <p:nvPr/>
        </p:nvCxnSpPr>
        <p:spPr>
          <a:xfrm>
            <a:off x="7856081" y="3849492"/>
            <a:ext cx="1927576" cy="629179"/>
          </a:xfrm>
          <a:prstGeom prst="straightConnector1">
            <a:avLst/>
          </a:prstGeom>
          <a:ln w="50800">
            <a:solidFill>
              <a:schemeClr val="accent1">
                <a:lumMod val="60000"/>
                <a:lumOff val="40000"/>
              </a:schemeClr>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0" name="直線矢印コネクタ 9">
            <a:extLst>
              <a:ext uri="{FF2B5EF4-FFF2-40B4-BE49-F238E27FC236}">
                <a16:creationId xmlns:a16="http://schemas.microsoft.com/office/drawing/2014/main" id="{4D628510-8016-2586-A6BE-B3E1C8F062E9}"/>
              </a:ext>
            </a:extLst>
          </p:cNvPr>
          <p:cNvCxnSpPr>
            <a:cxnSpLocks/>
          </p:cNvCxnSpPr>
          <p:nvPr/>
        </p:nvCxnSpPr>
        <p:spPr>
          <a:xfrm>
            <a:off x="10450077" y="3849492"/>
            <a:ext cx="0" cy="518672"/>
          </a:xfrm>
          <a:prstGeom prst="straightConnector1">
            <a:avLst/>
          </a:prstGeom>
          <a:ln w="50800">
            <a:solidFill>
              <a:schemeClr val="tx1">
                <a:lumMod val="50000"/>
                <a:lumOff val="50000"/>
              </a:schemeClr>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テキスト ボックス 13">
            <a:extLst>
              <a:ext uri="{FF2B5EF4-FFF2-40B4-BE49-F238E27FC236}">
                <a16:creationId xmlns:a16="http://schemas.microsoft.com/office/drawing/2014/main" id="{43FA4D53-1C0E-C848-CF46-99919C4DC052}"/>
              </a:ext>
            </a:extLst>
          </p:cNvPr>
          <p:cNvSpPr txBox="1"/>
          <p:nvPr/>
        </p:nvSpPr>
        <p:spPr>
          <a:xfrm>
            <a:off x="9328042" y="5624537"/>
            <a:ext cx="2671350" cy="707886"/>
          </a:xfrm>
          <a:prstGeom prst="rect">
            <a:avLst/>
          </a:prstGeom>
          <a:noFill/>
        </p:spPr>
        <p:txBody>
          <a:bodyPr wrap="square" rtlCol="0">
            <a:spAutoFit/>
          </a:bodyPr>
          <a:lstStyle/>
          <a:p>
            <a:pPr algn="l"/>
            <a:r>
              <a:rPr kumimoji="1" lang="en-US" altLang="ja-JP" sz="2000" dirty="0"/>
              <a:t>Noise</a:t>
            </a:r>
            <a:r>
              <a:rPr kumimoji="1" lang="ja-JP" altLang="en-US" sz="2000"/>
              <a:t> </a:t>
            </a:r>
            <a:r>
              <a:rPr kumimoji="1" lang="en-US" altLang="ja-JP" sz="2000" dirty="0"/>
              <a:t>Power</a:t>
            </a:r>
            <a:r>
              <a:rPr kumimoji="1" lang="ja-JP" altLang="en-US" sz="2000"/>
              <a:t> </a:t>
            </a:r>
            <a:r>
              <a:rPr kumimoji="1" lang="en-US" altLang="ja-JP" sz="2000" dirty="0"/>
              <a:t>Spectral</a:t>
            </a:r>
            <a:r>
              <a:rPr kumimoji="1" lang="ja-JP" altLang="en-US" sz="2000"/>
              <a:t> </a:t>
            </a:r>
            <a:r>
              <a:rPr kumimoji="1" lang="en-US" altLang="ja-JP" sz="2000" dirty="0"/>
              <a:t>Density</a:t>
            </a:r>
            <a:r>
              <a:rPr kumimoji="1" lang="ja-JP" altLang="en-US" sz="2000"/>
              <a:t> </a:t>
            </a:r>
            <a:r>
              <a:rPr kumimoji="1" lang="en-US" altLang="ja-JP" sz="2000" dirty="0"/>
              <a:t>(PSD)</a:t>
            </a:r>
            <a:endParaRPr kumimoji="1" lang="ja-JP" altLang="en-US" sz="2000"/>
          </a:p>
        </p:txBody>
      </p:sp>
      <p:cxnSp>
        <p:nvCxnSpPr>
          <p:cNvPr id="15" name="直線矢印コネクタ 14">
            <a:extLst>
              <a:ext uri="{FF2B5EF4-FFF2-40B4-BE49-F238E27FC236}">
                <a16:creationId xmlns:a16="http://schemas.microsoft.com/office/drawing/2014/main" id="{5DF7952F-2039-D4ED-124B-E9241D6E1B58}"/>
              </a:ext>
            </a:extLst>
          </p:cNvPr>
          <p:cNvCxnSpPr>
            <a:cxnSpLocks/>
          </p:cNvCxnSpPr>
          <p:nvPr/>
        </p:nvCxnSpPr>
        <p:spPr>
          <a:xfrm flipV="1">
            <a:off x="10214518" y="5222529"/>
            <a:ext cx="0" cy="317836"/>
          </a:xfrm>
          <a:prstGeom prst="straightConnector1">
            <a:avLst/>
          </a:prstGeom>
          <a:ln w="50800">
            <a:solidFill>
              <a:srgbClr val="92D050"/>
            </a:solidFill>
            <a:tailEnd type="triangle"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848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5A042-4990-DA5F-2322-A2BC2F56AA5C}"/>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8F45222F-B666-D931-493F-91A28B987456}"/>
              </a:ext>
            </a:extLst>
          </p:cNvPr>
          <p:cNvPicPr>
            <a:picLocks noChangeAspect="1"/>
          </p:cNvPicPr>
          <p:nvPr/>
        </p:nvPicPr>
        <p:blipFill>
          <a:blip r:embed="rId5"/>
          <a:stretch>
            <a:fillRect/>
          </a:stretch>
        </p:blipFill>
        <p:spPr>
          <a:xfrm>
            <a:off x="9814311" y="2234896"/>
            <a:ext cx="1271532" cy="955674"/>
          </a:xfrm>
          <a:prstGeom prst="rect">
            <a:avLst/>
          </a:prstGeom>
        </p:spPr>
      </p:pic>
      <p:grpSp>
        <p:nvGrpSpPr>
          <p:cNvPr id="3" name="グループ化 2">
            <a:extLst>
              <a:ext uri="{FF2B5EF4-FFF2-40B4-BE49-F238E27FC236}">
                <a16:creationId xmlns:a16="http://schemas.microsoft.com/office/drawing/2014/main" id="{40ABB2B9-B3A5-BF4B-D5F2-D957FCD16FC8}"/>
              </a:ext>
            </a:extLst>
          </p:cNvPr>
          <p:cNvGrpSpPr/>
          <p:nvPr/>
        </p:nvGrpSpPr>
        <p:grpSpPr>
          <a:xfrm>
            <a:off x="8069251" y="-337195"/>
            <a:ext cx="4047978" cy="4413858"/>
            <a:chOff x="10652224" y="-301238"/>
            <a:chExt cx="2788257" cy="2976946"/>
          </a:xfrm>
        </p:grpSpPr>
        <p:sp>
          <p:nvSpPr>
            <p:cNvPr id="6" name="正方形/長方形 5">
              <a:extLst>
                <a:ext uri="{FF2B5EF4-FFF2-40B4-BE49-F238E27FC236}">
                  <a16:creationId xmlns:a16="http://schemas.microsoft.com/office/drawing/2014/main" id="{F578FC28-45E1-B9D6-5DB7-EF490AB37C89}"/>
                </a:ext>
              </a:extLst>
            </p:cNvPr>
            <p:cNvSpPr/>
            <p:nvPr/>
          </p:nvSpPr>
          <p:spPr>
            <a:xfrm>
              <a:off x="10657387" y="-301238"/>
              <a:ext cx="2783094" cy="29440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黒い背景と白い文字&#10;&#10;AI 生成コンテンツは誤りを含む可能性があります。">
              <a:extLst>
                <a:ext uri="{FF2B5EF4-FFF2-40B4-BE49-F238E27FC236}">
                  <a16:creationId xmlns:a16="http://schemas.microsoft.com/office/drawing/2014/main" id="{74DE24D0-75F5-584A-1C51-42956FF320E9}"/>
                </a:ext>
              </a:extLst>
            </p:cNvPr>
            <p:cNvPicPr>
              <a:picLocks noChangeAspect="1"/>
            </p:cNvPicPr>
            <p:nvPr/>
          </p:nvPicPr>
          <p:blipFill>
            <a:blip r:embed="rId6"/>
            <a:srcRect l="12754" t="20431" r="12176" b="19911"/>
            <a:stretch>
              <a:fillRect/>
            </a:stretch>
          </p:blipFill>
          <p:spPr>
            <a:xfrm>
              <a:off x="10652224" y="-278779"/>
              <a:ext cx="2788257" cy="2954487"/>
            </a:xfrm>
            <a:prstGeom prst="rect">
              <a:avLst/>
            </a:prstGeom>
          </p:spPr>
        </p:pic>
      </p:grpSp>
      <p:sp>
        <p:nvSpPr>
          <p:cNvPr id="2" name="タイトル 1">
            <a:extLst>
              <a:ext uri="{FF2B5EF4-FFF2-40B4-BE49-F238E27FC236}">
                <a16:creationId xmlns:a16="http://schemas.microsoft.com/office/drawing/2014/main" id="{9B7D12F4-1F2F-12C2-9D7A-AF0EF73AB821}"/>
              </a:ext>
            </a:extLst>
          </p:cNvPr>
          <p:cNvSpPr>
            <a:spLocks noGrp="1"/>
          </p:cNvSpPr>
          <p:nvPr>
            <p:ph type="title"/>
          </p:nvPr>
        </p:nvSpPr>
        <p:spPr/>
        <p:txBody>
          <a:bodyPr/>
          <a:lstStyle/>
          <a:p>
            <a:r>
              <a:rPr lang="en-US" altLang="ja-JP" dirty="0"/>
              <a:t>Matched</a:t>
            </a:r>
            <a:r>
              <a:rPr lang="ja-JP" altLang="en-US"/>
              <a:t> </a:t>
            </a:r>
            <a:r>
              <a:rPr lang="en-US" altLang="ja-JP" dirty="0"/>
              <a:t>filtering</a:t>
            </a:r>
            <a:r>
              <a:rPr lang="ja-JP" altLang="en-US"/>
              <a:t> </a:t>
            </a:r>
            <a:r>
              <a:rPr lang="en-US" altLang="ja-JP" dirty="0"/>
              <a:t>to find Gravitational Waves</a:t>
            </a:r>
            <a:endParaRPr kumimoji="1" lang="ja-JP" altLang="en-US"/>
          </a:p>
        </p:txBody>
      </p:sp>
      <p:pic>
        <p:nvPicPr>
          <p:cNvPr id="7" name="01_slide_template_and_snr_imrphenomd_tc_aligned_shared_axis.mp4">
            <a:hlinkClick r:id="" action="ppaction://media"/>
            <a:extLst>
              <a:ext uri="{FF2B5EF4-FFF2-40B4-BE49-F238E27FC236}">
                <a16:creationId xmlns:a16="http://schemas.microsoft.com/office/drawing/2014/main" id="{D2FF41EF-1A63-7EBF-B575-8FBDEC93CCF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92608" y="1355976"/>
            <a:ext cx="8003957" cy="4502226"/>
          </a:xfrm>
          <a:prstGeom prst="rect">
            <a:avLst/>
          </a:prstGeom>
        </p:spPr>
      </p:pic>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25A3D48C-888E-0CDB-0817-020F82A9F200}"/>
                  </a:ext>
                </a:extLst>
              </p:cNvPr>
              <p:cNvSpPr txBox="1"/>
              <p:nvPr/>
            </p:nvSpPr>
            <p:spPr>
              <a:xfrm>
                <a:off x="7567922" y="4478671"/>
                <a:ext cx="4431470" cy="743858"/>
              </a:xfrm>
              <a:prstGeom prst="rect">
                <a:avLst/>
              </a:prstGeom>
              <a:noFill/>
            </p:spPr>
            <p:txBody>
              <a:bodyPr wrap="none" lIns="0" tIns="0" rIns="0" bIns="0" rtlCol="0">
                <a:spAutoFit/>
              </a:bodyPr>
              <a:lstStyle/>
              <a:p>
                <a:pPr algn="l"/>
                <a14:m>
                  <m:oMathPara xmlns:m="http://schemas.openxmlformats.org/officeDocument/2006/math">
                    <m:oMath>
                      <m:r>
                        <m:rPr>
                          <m:sty m:val="p"/>
                        </m:rPr>
                        <a:rPr lang="en-US" altLang="ja-JP" sz="2000" i="1" smtClean="0">
                          <a:latin typeface="Cambria Math" panose="02040503050406030204" pitchFamily="18" charset="0"/>
                        </a:rPr>
                        <m:t>SNR</m:t>
                      </m:r>
                      <m:d>
                        <m:dPr>
                          <m:ctrlPr>
                            <a:rPr lang="en-US" altLang="ja-JP" sz="2000" b="0" i="1" smtClean="0">
                              <a:latin typeface="Cambria Math" panose="02040503050406030204" pitchFamily="18" charset="0"/>
                            </a:rPr>
                          </m:ctrlPr>
                        </m:dPr>
                        <m:e>
                          <m:r>
                            <a:rPr lang="en-US" altLang="ja-JP" sz="2000" b="0" i="1" smtClean="0">
                              <a:latin typeface="Cambria Math" panose="02040503050406030204" pitchFamily="18" charset="0"/>
                            </a:rPr>
                            <m:t>𝑡</m:t>
                          </m:r>
                        </m:e>
                      </m:d>
                      <m:r>
                        <a:rPr lang="en-US" altLang="ja-JP" sz="2000" b="0" i="1" smtClean="0">
                          <a:latin typeface="Cambria Math" panose="02040503050406030204" pitchFamily="18" charset="0"/>
                        </a:rPr>
                        <m:t>=4</m:t>
                      </m:r>
                      <m:d>
                        <m:dPr>
                          <m:begChr m:val="|"/>
                          <m:endChr m:val="|"/>
                          <m:ctrlPr>
                            <a:rPr lang="en-US" altLang="ja-JP" sz="2000" b="0" i="1" smtClean="0">
                              <a:latin typeface="Cambria Math" panose="02040503050406030204" pitchFamily="18" charset="0"/>
                            </a:rPr>
                          </m:ctrlPr>
                        </m:dPr>
                        <m:e>
                          <m:nary>
                            <m:naryPr>
                              <m:ctrlPr>
                                <a:rPr lang="en-US" altLang="ja-JP" sz="2000" b="0" i="1" smtClean="0">
                                  <a:latin typeface="Cambria Math" panose="02040503050406030204" pitchFamily="18" charset="0"/>
                                </a:rPr>
                              </m:ctrlPr>
                            </m:naryPr>
                            <m:sub>
                              <m:sSub>
                                <m:sSubPr>
                                  <m:ctrlPr>
                                    <a:rPr lang="en-US" altLang="ja-JP" sz="2000" b="0" i="1" smtClean="0">
                                      <a:latin typeface="Cambria Math" panose="02040503050406030204" pitchFamily="18" charset="0"/>
                                    </a:rPr>
                                  </m:ctrlPr>
                                </m:sSubPr>
                                <m:e>
                                  <m:r>
                                    <a:rPr lang="en-US" altLang="ja-JP" sz="2000" b="0" i="1" smtClean="0">
                                      <a:latin typeface="Cambria Math" panose="02040503050406030204" pitchFamily="18" charset="0"/>
                                    </a:rPr>
                                    <m:t>𝑓</m:t>
                                  </m:r>
                                </m:e>
                                <m:sub>
                                  <m:r>
                                    <m:rPr>
                                      <m:sty m:val="p"/>
                                    </m:rPr>
                                    <a:rPr lang="en-US" altLang="ja-JP" sz="2000" b="0" i="0" smtClean="0">
                                      <a:latin typeface="Cambria Math" panose="02040503050406030204" pitchFamily="18" charset="0"/>
                                    </a:rPr>
                                    <m:t>low</m:t>
                                  </m:r>
                                </m:sub>
                              </m:sSub>
                            </m:sub>
                            <m:sup>
                              <m:sSub>
                                <m:sSubPr>
                                  <m:ctrlPr>
                                    <a:rPr lang="en-US" altLang="ja-JP" sz="2000" b="0" i="1" smtClean="0">
                                      <a:latin typeface="Cambria Math" panose="02040503050406030204" pitchFamily="18" charset="0"/>
                                    </a:rPr>
                                  </m:ctrlPr>
                                </m:sSubPr>
                                <m:e>
                                  <m:r>
                                    <a:rPr lang="en-US" altLang="ja-JP" sz="2000" b="0" i="1" smtClean="0">
                                      <a:latin typeface="Cambria Math" panose="02040503050406030204" pitchFamily="18" charset="0"/>
                                    </a:rPr>
                                    <m:t>𝑓</m:t>
                                  </m:r>
                                </m:e>
                                <m:sub>
                                  <m:r>
                                    <m:rPr>
                                      <m:sty m:val="p"/>
                                    </m:rPr>
                                    <a:rPr lang="en-US" altLang="ja-JP" sz="2000" b="0" i="0" smtClean="0">
                                      <a:latin typeface="Cambria Math" panose="02040503050406030204" pitchFamily="18" charset="0"/>
                                    </a:rPr>
                                    <m:t>high</m:t>
                                  </m:r>
                                </m:sub>
                              </m:sSub>
                            </m:sup>
                            <m:e>
                              <m:f>
                                <m:fPr>
                                  <m:ctrlPr>
                                    <a:rPr lang="en-US" altLang="ja-JP" sz="2000" b="0" i="1" smtClean="0">
                                      <a:solidFill>
                                        <a:schemeClr val="tx2">
                                          <a:lumMod val="50000"/>
                                          <a:lumOff val="50000"/>
                                        </a:schemeClr>
                                      </a:solidFill>
                                      <a:latin typeface="Cambria Math" panose="02040503050406030204" pitchFamily="18" charset="0"/>
                                    </a:rPr>
                                  </m:ctrlPr>
                                </m:fPr>
                                <m:num>
                                  <m:acc>
                                    <m:accPr>
                                      <m:chr m:val="̃"/>
                                      <m:ctrlPr>
                                        <a:rPr lang="en-US" altLang="ja-JP" sz="2000" b="0" i="1" smtClean="0">
                                          <a:solidFill>
                                            <a:schemeClr val="tx2">
                                              <a:lumMod val="50000"/>
                                              <a:lumOff val="50000"/>
                                            </a:schemeClr>
                                          </a:solidFill>
                                          <a:latin typeface="Cambria Math" panose="02040503050406030204" pitchFamily="18" charset="0"/>
                                        </a:rPr>
                                      </m:ctrlPr>
                                    </m:accPr>
                                    <m:e>
                                      <m:r>
                                        <a:rPr lang="en-US" altLang="ja-JP" sz="2000" b="0" i="1" smtClean="0">
                                          <a:solidFill>
                                            <a:schemeClr val="tx2">
                                              <a:lumMod val="50000"/>
                                              <a:lumOff val="50000"/>
                                            </a:schemeClr>
                                          </a:solidFill>
                                          <a:latin typeface="Cambria Math" panose="02040503050406030204" pitchFamily="18" charset="0"/>
                                        </a:rPr>
                                        <m:t>𝑑</m:t>
                                      </m:r>
                                    </m:e>
                                  </m:acc>
                                  <m:d>
                                    <m:dPr>
                                      <m:ctrlPr>
                                        <a:rPr lang="en-US" altLang="ja-JP" sz="2000" b="0" i="1" smtClean="0">
                                          <a:solidFill>
                                            <a:schemeClr val="tx2">
                                              <a:lumMod val="50000"/>
                                              <a:lumOff val="50000"/>
                                            </a:schemeClr>
                                          </a:solidFill>
                                          <a:latin typeface="Cambria Math" panose="02040503050406030204" pitchFamily="18" charset="0"/>
                                        </a:rPr>
                                      </m:ctrlPr>
                                    </m:dPr>
                                    <m:e>
                                      <m:r>
                                        <a:rPr lang="en-US" altLang="ja-JP" sz="2000" b="0" i="1" smtClean="0">
                                          <a:solidFill>
                                            <a:schemeClr val="tx2">
                                              <a:lumMod val="50000"/>
                                              <a:lumOff val="50000"/>
                                            </a:schemeClr>
                                          </a:solidFill>
                                          <a:latin typeface="Cambria Math" panose="02040503050406030204" pitchFamily="18" charset="0"/>
                                        </a:rPr>
                                        <m:t>𝑓</m:t>
                                      </m:r>
                                    </m:e>
                                  </m:d>
                                  <m:sSup>
                                    <m:sSupPr>
                                      <m:ctrlPr>
                                        <a:rPr lang="en-US" altLang="ja-JP" sz="2000" b="0" i="1" smtClean="0">
                                          <a:latin typeface="Cambria Math" panose="02040503050406030204" pitchFamily="18" charset="0"/>
                                        </a:rPr>
                                      </m:ctrlPr>
                                    </m:sSupPr>
                                    <m:e>
                                      <m:r>
                                        <a:rPr lang="en-US" altLang="ja-JP" sz="2000" b="0" i="1" smtClean="0">
                                          <a:latin typeface="Cambria Math" panose="02040503050406030204" pitchFamily="18" charset="0"/>
                                        </a:rPr>
                                        <m:t> </m:t>
                                      </m:r>
                                      <m:acc>
                                        <m:accPr>
                                          <m:chr m:val="̃"/>
                                          <m:ctrlPr>
                                            <a:rPr lang="en-US" altLang="ja-JP" sz="2000" b="0" i="1" smtClean="0">
                                              <a:latin typeface="Cambria Math" panose="02040503050406030204" pitchFamily="18" charset="0"/>
                                            </a:rPr>
                                          </m:ctrlPr>
                                        </m:accPr>
                                        <m:e>
                                          <m:r>
                                            <a:rPr lang="en-US" altLang="ja-JP" sz="2000" b="0" i="1" smtClean="0">
                                              <a:latin typeface="Cambria Math" panose="02040503050406030204" pitchFamily="18" charset="0"/>
                                            </a:rPr>
                                            <m:t>ℎ</m:t>
                                          </m:r>
                                        </m:e>
                                      </m:acc>
                                    </m:e>
                                    <m:sup>
                                      <m:r>
                                        <a:rPr lang="en-US" altLang="ja-JP" sz="2000" b="0" i="1" smtClean="0">
                                          <a:latin typeface="Cambria Math" panose="02040503050406030204" pitchFamily="18" charset="0"/>
                                        </a:rPr>
                                        <m:t>∗</m:t>
                                      </m:r>
                                    </m:sup>
                                  </m:sSup>
                                  <m:r>
                                    <a:rPr lang="en-US" altLang="ja-JP" sz="2000" b="0" i="1" smtClean="0">
                                      <a:latin typeface="Cambria Math" panose="02040503050406030204" pitchFamily="18" charset="0"/>
                                    </a:rPr>
                                    <m:t>(</m:t>
                                  </m:r>
                                  <m:r>
                                    <a:rPr lang="en-US" altLang="ja-JP" sz="2000" b="0" i="1" smtClean="0">
                                      <a:latin typeface="Cambria Math" panose="02040503050406030204" pitchFamily="18" charset="0"/>
                                    </a:rPr>
                                    <m:t>𝑓</m:t>
                                  </m:r>
                                  <m:r>
                                    <a:rPr lang="en-US" altLang="ja-JP" sz="2000" b="0" i="1" smtClean="0">
                                      <a:latin typeface="Cambria Math" panose="02040503050406030204" pitchFamily="18" charset="0"/>
                                    </a:rPr>
                                    <m:t>)</m:t>
                                  </m:r>
                                </m:num>
                                <m:den>
                                  <m:sSub>
                                    <m:sSubPr>
                                      <m:ctrlPr>
                                        <a:rPr lang="en-US" altLang="ja-JP" sz="2000" b="0" i="1" smtClean="0">
                                          <a:solidFill>
                                            <a:srgbClr val="92D050"/>
                                          </a:solidFill>
                                          <a:latin typeface="Cambria Math" panose="02040503050406030204" pitchFamily="18" charset="0"/>
                                        </a:rPr>
                                      </m:ctrlPr>
                                    </m:sSubPr>
                                    <m:e>
                                      <m:r>
                                        <a:rPr lang="en-US" altLang="ja-JP" sz="2000" b="0" i="1" smtClean="0">
                                          <a:solidFill>
                                            <a:srgbClr val="92D050"/>
                                          </a:solidFill>
                                          <a:latin typeface="Cambria Math" panose="02040503050406030204" pitchFamily="18" charset="0"/>
                                        </a:rPr>
                                        <m:t>𝑆</m:t>
                                      </m:r>
                                    </m:e>
                                    <m:sub>
                                      <m:r>
                                        <a:rPr lang="en-US" altLang="ja-JP" sz="2000" b="0" i="1" smtClean="0">
                                          <a:solidFill>
                                            <a:srgbClr val="92D050"/>
                                          </a:solidFill>
                                          <a:latin typeface="Cambria Math" panose="02040503050406030204" pitchFamily="18" charset="0"/>
                                        </a:rPr>
                                        <m:t>𝑛</m:t>
                                      </m:r>
                                    </m:sub>
                                  </m:sSub>
                                  <m:r>
                                    <a:rPr lang="en-US" altLang="ja-JP" sz="2000" b="0" i="1" smtClean="0">
                                      <a:solidFill>
                                        <a:srgbClr val="92D050"/>
                                      </a:solidFill>
                                      <a:latin typeface="Cambria Math" panose="02040503050406030204" pitchFamily="18" charset="0"/>
                                    </a:rPr>
                                    <m:t>(</m:t>
                                  </m:r>
                                  <m:r>
                                    <a:rPr lang="en-US" altLang="ja-JP" sz="2000" b="0" i="1" smtClean="0">
                                      <a:solidFill>
                                        <a:srgbClr val="92D050"/>
                                      </a:solidFill>
                                      <a:latin typeface="Cambria Math" panose="02040503050406030204" pitchFamily="18" charset="0"/>
                                    </a:rPr>
                                    <m:t>𝑓</m:t>
                                  </m:r>
                                  <m:r>
                                    <a:rPr lang="en-US" altLang="ja-JP" sz="2000" b="0" i="1" smtClean="0">
                                      <a:solidFill>
                                        <a:srgbClr val="92D050"/>
                                      </a:solidFill>
                                      <a:latin typeface="Cambria Math" panose="02040503050406030204" pitchFamily="18" charset="0"/>
                                    </a:rPr>
                                    <m:t>)</m:t>
                                  </m:r>
                                </m:den>
                              </m:f>
                            </m:e>
                          </m:nary>
                          <m:sSup>
                            <m:sSupPr>
                              <m:ctrlPr>
                                <a:rPr lang="en-US" altLang="ja-JP" sz="2000" b="0" i="1" smtClean="0">
                                  <a:latin typeface="Cambria Math" panose="02040503050406030204" pitchFamily="18" charset="0"/>
                                </a:rPr>
                              </m:ctrlPr>
                            </m:sSupPr>
                            <m:e>
                              <m:r>
                                <a:rPr lang="en-US" altLang="ja-JP" sz="2000" b="0" i="1" smtClean="0">
                                  <a:latin typeface="Cambria Math" panose="02040503050406030204" pitchFamily="18" charset="0"/>
                                </a:rPr>
                                <m:t>𝑒</m:t>
                              </m:r>
                            </m:e>
                            <m:sup>
                              <m:r>
                                <a:rPr lang="en-US" altLang="ja-JP" sz="2000" b="0" i="1" smtClean="0">
                                  <a:latin typeface="Cambria Math" panose="02040503050406030204" pitchFamily="18" charset="0"/>
                                </a:rPr>
                                <m:t>2</m:t>
                              </m:r>
                              <m:r>
                                <a:rPr lang="en-US" altLang="ja-JP" sz="2000" b="0" i="1" smtClean="0">
                                  <a:latin typeface="Cambria Math" panose="02040503050406030204" pitchFamily="18" charset="0"/>
                                </a:rPr>
                                <m:t>𝜋</m:t>
                              </m:r>
                              <m:r>
                                <a:rPr lang="en-US" altLang="ja-JP" sz="2000" b="0" i="1" smtClean="0">
                                  <a:latin typeface="Cambria Math" panose="02040503050406030204" pitchFamily="18" charset="0"/>
                                </a:rPr>
                                <m:t>𝑖𝑓𝑡</m:t>
                              </m:r>
                            </m:sup>
                          </m:sSup>
                          <m:r>
                            <m:rPr>
                              <m:sty m:val="p"/>
                            </m:rPr>
                            <a:rPr lang="en-US" altLang="ja-JP" sz="2000" b="0" i="0" smtClean="0">
                              <a:latin typeface="Cambria Math" panose="02040503050406030204" pitchFamily="18" charset="0"/>
                            </a:rPr>
                            <m:t>d</m:t>
                          </m:r>
                          <m:r>
                            <a:rPr lang="en-US" altLang="ja-JP" sz="2000" b="0" i="1" smtClean="0">
                              <a:latin typeface="Cambria Math" panose="02040503050406030204" pitchFamily="18" charset="0"/>
                            </a:rPr>
                            <m:t>𝑓</m:t>
                          </m:r>
                        </m:e>
                      </m:d>
                    </m:oMath>
                  </m:oMathPara>
                </a14:m>
                <a:endParaRPr kumimoji="1" lang="ja-JP" altLang="en-US" sz="2000"/>
              </a:p>
            </p:txBody>
          </p:sp>
        </mc:Choice>
        <mc:Fallback xmlns="">
          <p:sp>
            <p:nvSpPr>
              <p:cNvPr id="5" name="テキスト ボックス 4">
                <a:extLst>
                  <a:ext uri="{FF2B5EF4-FFF2-40B4-BE49-F238E27FC236}">
                    <a16:creationId xmlns:a16="http://schemas.microsoft.com/office/drawing/2014/main" id="{25A3D48C-888E-0CDB-0817-020F82A9F200}"/>
                  </a:ext>
                </a:extLst>
              </p:cNvPr>
              <p:cNvSpPr txBox="1">
                <a:spLocks noRot="1" noChangeAspect="1" noMove="1" noResize="1" noEditPoints="1" noAdjustHandles="1" noChangeArrowheads="1" noChangeShapeType="1" noTextEdit="1"/>
              </p:cNvSpPr>
              <p:nvPr/>
            </p:nvSpPr>
            <p:spPr>
              <a:xfrm>
                <a:off x="7567922" y="4478671"/>
                <a:ext cx="4431470" cy="743858"/>
              </a:xfrm>
              <a:prstGeom prst="rect">
                <a:avLst/>
              </a:prstGeom>
              <a:blipFill>
                <a:blip r:embed="rId8"/>
                <a:stretch>
                  <a:fillRect l="-571" t="-163333" b="-240000"/>
                </a:stretch>
              </a:blipFill>
            </p:spPr>
            <p:txBody>
              <a:bodyPr/>
              <a:lstStyle/>
              <a:p>
                <a:r>
                  <a:rPr lang="ja-JP" altLang="en-US">
                    <a:noFill/>
                  </a:rPr>
                  <a:t> </a:t>
                </a:r>
              </a:p>
            </p:txBody>
          </p:sp>
        </mc:Fallback>
      </mc:AlternateContent>
      <p:cxnSp>
        <p:nvCxnSpPr>
          <p:cNvPr id="8" name="直線矢印コネクタ 7">
            <a:extLst>
              <a:ext uri="{FF2B5EF4-FFF2-40B4-BE49-F238E27FC236}">
                <a16:creationId xmlns:a16="http://schemas.microsoft.com/office/drawing/2014/main" id="{65B01039-2F6B-FE03-3094-61F0EAC2B7CA}"/>
              </a:ext>
            </a:extLst>
          </p:cNvPr>
          <p:cNvCxnSpPr>
            <a:cxnSpLocks/>
            <a:endCxn id="5" idx="0"/>
          </p:cNvCxnSpPr>
          <p:nvPr/>
        </p:nvCxnSpPr>
        <p:spPr>
          <a:xfrm>
            <a:off x="7856081" y="3849492"/>
            <a:ext cx="1927576" cy="629179"/>
          </a:xfrm>
          <a:prstGeom prst="straightConnector1">
            <a:avLst/>
          </a:prstGeom>
          <a:ln w="50800">
            <a:solidFill>
              <a:schemeClr val="accent1">
                <a:lumMod val="60000"/>
                <a:lumOff val="40000"/>
              </a:schemeClr>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0" name="直線矢印コネクタ 9">
            <a:extLst>
              <a:ext uri="{FF2B5EF4-FFF2-40B4-BE49-F238E27FC236}">
                <a16:creationId xmlns:a16="http://schemas.microsoft.com/office/drawing/2014/main" id="{FD2925B1-C4E1-31D3-0072-DF75EE79CA95}"/>
              </a:ext>
            </a:extLst>
          </p:cNvPr>
          <p:cNvCxnSpPr>
            <a:cxnSpLocks/>
          </p:cNvCxnSpPr>
          <p:nvPr/>
        </p:nvCxnSpPr>
        <p:spPr>
          <a:xfrm>
            <a:off x="10450077" y="3849492"/>
            <a:ext cx="0" cy="518672"/>
          </a:xfrm>
          <a:prstGeom prst="straightConnector1">
            <a:avLst/>
          </a:prstGeom>
          <a:ln w="50800">
            <a:solidFill>
              <a:schemeClr val="tx1">
                <a:lumMod val="50000"/>
                <a:lumOff val="50000"/>
              </a:schemeClr>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テキスト ボックス 13">
            <a:extLst>
              <a:ext uri="{FF2B5EF4-FFF2-40B4-BE49-F238E27FC236}">
                <a16:creationId xmlns:a16="http://schemas.microsoft.com/office/drawing/2014/main" id="{3F15B652-A631-26DB-A225-47A16C09DFBE}"/>
              </a:ext>
            </a:extLst>
          </p:cNvPr>
          <p:cNvSpPr txBox="1"/>
          <p:nvPr/>
        </p:nvSpPr>
        <p:spPr>
          <a:xfrm>
            <a:off x="9328042" y="5624537"/>
            <a:ext cx="2671350" cy="707886"/>
          </a:xfrm>
          <a:prstGeom prst="rect">
            <a:avLst/>
          </a:prstGeom>
          <a:noFill/>
        </p:spPr>
        <p:txBody>
          <a:bodyPr wrap="square" rtlCol="0">
            <a:spAutoFit/>
          </a:bodyPr>
          <a:lstStyle/>
          <a:p>
            <a:pPr algn="l"/>
            <a:r>
              <a:rPr kumimoji="1" lang="en-US" altLang="ja-JP" sz="2000" dirty="0"/>
              <a:t>Noise</a:t>
            </a:r>
            <a:r>
              <a:rPr kumimoji="1" lang="ja-JP" altLang="en-US" sz="2000"/>
              <a:t> </a:t>
            </a:r>
            <a:r>
              <a:rPr kumimoji="1" lang="en-US" altLang="ja-JP" sz="2000" dirty="0"/>
              <a:t>Power</a:t>
            </a:r>
            <a:r>
              <a:rPr kumimoji="1" lang="ja-JP" altLang="en-US" sz="2000"/>
              <a:t> </a:t>
            </a:r>
            <a:r>
              <a:rPr kumimoji="1" lang="en-US" altLang="ja-JP" sz="2000" dirty="0"/>
              <a:t>Spectral</a:t>
            </a:r>
            <a:r>
              <a:rPr kumimoji="1" lang="ja-JP" altLang="en-US" sz="2000"/>
              <a:t> </a:t>
            </a:r>
            <a:r>
              <a:rPr kumimoji="1" lang="en-US" altLang="ja-JP" sz="2000" dirty="0"/>
              <a:t>Density</a:t>
            </a:r>
            <a:r>
              <a:rPr kumimoji="1" lang="ja-JP" altLang="en-US" sz="2000"/>
              <a:t> </a:t>
            </a:r>
            <a:r>
              <a:rPr kumimoji="1" lang="en-US" altLang="ja-JP" sz="2000" dirty="0"/>
              <a:t>(PSD)</a:t>
            </a:r>
            <a:endParaRPr kumimoji="1" lang="ja-JP" altLang="en-US" sz="2000"/>
          </a:p>
        </p:txBody>
      </p:sp>
      <p:cxnSp>
        <p:nvCxnSpPr>
          <p:cNvPr id="15" name="直線矢印コネクタ 14">
            <a:extLst>
              <a:ext uri="{FF2B5EF4-FFF2-40B4-BE49-F238E27FC236}">
                <a16:creationId xmlns:a16="http://schemas.microsoft.com/office/drawing/2014/main" id="{B9DEA425-F1E8-2D7A-BA14-44DE7BC65D2B}"/>
              </a:ext>
            </a:extLst>
          </p:cNvPr>
          <p:cNvCxnSpPr>
            <a:cxnSpLocks/>
          </p:cNvCxnSpPr>
          <p:nvPr/>
        </p:nvCxnSpPr>
        <p:spPr>
          <a:xfrm flipV="1">
            <a:off x="10214518" y="5222529"/>
            <a:ext cx="0" cy="317836"/>
          </a:xfrm>
          <a:prstGeom prst="straightConnector1">
            <a:avLst/>
          </a:prstGeom>
          <a:ln w="50800">
            <a:solidFill>
              <a:srgbClr val="92D050"/>
            </a:solidFill>
            <a:tailEnd type="triangle" w="lg" len="lg"/>
          </a:ln>
        </p:spPr>
        <p:style>
          <a:lnRef idx="2">
            <a:schemeClr val="accent1"/>
          </a:lnRef>
          <a:fillRef idx="0">
            <a:schemeClr val="accent1"/>
          </a:fillRef>
          <a:effectRef idx="1">
            <a:schemeClr val="accent1"/>
          </a:effectRef>
          <a:fontRef idx="minor">
            <a:schemeClr val="tx1"/>
          </a:fontRef>
        </p:style>
      </p:cxnSp>
      <p:sp>
        <p:nvSpPr>
          <p:cNvPr id="12" name="円/楕円 11">
            <a:extLst>
              <a:ext uri="{FF2B5EF4-FFF2-40B4-BE49-F238E27FC236}">
                <a16:creationId xmlns:a16="http://schemas.microsoft.com/office/drawing/2014/main" id="{278136E8-A67F-7EE4-D264-411C616BB653}"/>
              </a:ext>
            </a:extLst>
          </p:cNvPr>
          <p:cNvSpPr/>
          <p:nvPr/>
        </p:nvSpPr>
        <p:spPr>
          <a:xfrm>
            <a:off x="8665250" y="1789266"/>
            <a:ext cx="3024696" cy="146340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E864964-4099-4BD8-5C3B-2A99A76A6C21}"/>
              </a:ext>
            </a:extLst>
          </p:cNvPr>
          <p:cNvSpPr txBox="1"/>
          <p:nvPr/>
        </p:nvSpPr>
        <p:spPr>
          <a:xfrm>
            <a:off x="8762622" y="2016560"/>
            <a:ext cx="2782544" cy="954107"/>
          </a:xfrm>
          <a:prstGeom prst="rect">
            <a:avLst/>
          </a:prstGeom>
          <a:noFill/>
        </p:spPr>
        <p:txBody>
          <a:bodyPr wrap="square" rtlCol="0">
            <a:spAutoFit/>
          </a:bodyPr>
          <a:lstStyle/>
          <a:p>
            <a:pPr algn="ctr"/>
            <a:r>
              <a:rPr kumimoji="1" lang="en-US" altLang="ja-JP" sz="2800" dirty="0">
                <a:solidFill>
                  <a:schemeClr val="bg1"/>
                </a:solidFill>
              </a:rPr>
              <a:t>Repeat</a:t>
            </a:r>
            <a:r>
              <a:rPr kumimoji="1" lang="ja-JP" altLang="en-US" sz="2800">
                <a:solidFill>
                  <a:schemeClr val="bg1"/>
                </a:solidFill>
              </a:rPr>
              <a:t> </a:t>
            </a:r>
            <a:r>
              <a:rPr kumimoji="1" lang="en-US" altLang="ja-JP" sz="2800" dirty="0">
                <a:solidFill>
                  <a:schemeClr val="bg1"/>
                </a:solidFill>
              </a:rPr>
              <a:t>for</a:t>
            </a:r>
            <a:endParaRPr lang="en-US" altLang="ja-JP" sz="2800" dirty="0">
              <a:solidFill>
                <a:schemeClr val="bg1"/>
              </a:solidFill>
            </a:endParaRPr>
          </a:p>
          <a:p>
            <a:pPr algn="ctr"/>
            <a:r>
              <a:rPr kumimoji="1" lang="en-US" altLang="ja-JP" sz="2800" dirty="0">
                <a:solidFill>
                  <a:schemeClr val="bg1"/>
                </a:solidFill>
              </a:rPr>
              <a:t>all</a:t>
            </a:r>
            <a:r>
              <a:rPr kumimoji="1" lang="ja-JP" altLang="en-US" sz="2800">
                <a:solidFill>
                  <a:schemeClr val="bg1"/>
                </a:solidFill>
              </a:rPr>
              <a:t> </a:t>
            </a:r>
            <a:r>
              <a:rPr kumimoji="1" lang="en-US" altLang="ja-JP" sz="2800" dirty="0">
                <a:solidFill>
                  <a:schemeClr val="bg1"/>
                </a:solidFill>
              </a:rPr>
              <a:t>templates</a:t>
            </a:r>
            <a:endParaRPr kumimoji="1" lang="ja-JP" altLang="en-US" sz="2800">
              <a:solidFill>
                <a:schemeClr val="bg1"/>
              </a:solidFill>
            </a:endParaRPr>
          </a:p>
        </p:txBody>
      </p:sp>
      <p:sp>
        <p:nvSpPr>
          <p:cNvPr id="16" name="テキスト ボックス 15">
            <a:extLst>
              <a:ext uri="{FF2B5EF4-FFF2-40B4-BE49-F238E27FC236}">
                <a16:creationId xmlns:a16="http://schemas.microsoft.com/office/drawing/2014/main" id="{33086127-1FAD-D05A-A01E-3B1525903EA6}"/>
              </a:ext>
            </a:extLst>
          </p:cNvPr>
          <p:cNvSpPr txBox="1"/>
          <p:nvPr/>
        </p:nvSpPr>
        <p:spPr>
          <a:xfrm>
            <a:off x="9038621" y="743630"/>
            <a:ext cx="217448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l"/>
            <a:r>
              <a:rPr kumimoji="1" lang="en-US" altLang="ja-JP" sz="2400" dirty="0"/>
              <a:t>Template</a:t>
            </a:r>
            <a:r>
              <a:rPr kumimoji="1" lang="ja-JP" altLang="en-US" sz="2400"/>
              <a:t> </a:t>
            </a:r>
            <a:r>
              <a:rPr kumimoji="1" lang="en-US" altLang="ja-JP" sz="2400" dirty="0"/>
              <a:t>bank</a:t>
            </a:r>
            <a:endParaRPr kumimoji="1" lang="ja-JP" altLang="en-US" sz="2400"/>
          </a:p>
        </p:txBody>
      </p:sp>
    </p:spTree>
    <p:extLst>
      <p:ext uri="{BB962C8B-B14F-4D97-AF65-F5344CB8AC3E}">
        <p14:creationId xmlns:p14="http://schemas.microsoft.com/office/powerpoint/2010/main" val="222060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1F06F4-79E9-81E3-7F5E-DAC8BDF9D380}"/>
              </a:ext>
            </a:extLst>
          </p:cNvPr>
          <p:cNvSpPr>
            <a:spLocks noGrp="1"/>
          </p:cNvSpPr>
          <p:nvPr>
            <p:ph type="title"/>
          </p:nvPr>
        </p:nvSpPr>
        <p:spPr/>
        <p:txBody>
          <a:bodyPr>
            <a:normAutofit fontScale="90000"/>
          </a:bodyPr>
          <a:lstStyle/>
          <a:p>
            <a:r>
              <a:rPr lang="en-US" altLang="ja-JP" dirty="0"/>
              <a:t>Challenge of sub-solar search</a:t>
            </a:r>
            <a:endParaRPr kumimoji="1" lang="ja-JP" altLang="en-US"/>
          </a:p>
        </p:txBody>
      </p:sp>
      <p:pic>
        <p:nvPicPr>
          <p:cNvPr id="3" name="図 2">
            <a:extLst>
              <a:ext uri="{FF2B5EF4-FFF2-40B4-BE49-F238E27FC236}">
                <a16:creationId xmlns:a16="http://schemas.microsoft.com/office/drawing/2014/main" id="{A36375FA-120C-61F5-ADCB-52010B699464}"/>
              </a:ext>
            </a:extLst>
          </p:cNvPr>
          <p:cNvPicPr>
            <a:picLocks noChangeAspect="1"/>
          </p:cNvPicPr>
          <p:nvPr/>
        </p:nvPicPr>
        <p:blipFill>
          <a:blip r:embed="rId3"/>
          <a:stretch>
            <a:fillRect/>
          </a:stretch>
        </p:blipFill>
        <p:spPr>
          <a:xfrm>
            <a:off x="2966561" y="1221235"/>
            <a:ext cx="8890568" cy="4415529"/>
          </a:xfrm>
          <a:prstGeom prst="rect">
            <a:avLst/>
          </a:prstGeom>
        </p:spPr>
      </p:pic>
      <p:cxnSp>
        <p:nvCxnSpPr>
          <p:cNvPr id="11" name="直線矢印コネクタ 10">
            <a:extLst>
              <a:ext uri="{FF2B5EF4-FFF2-40B4-BE49-F238E27FC236}">
                <a16:creationId xmlns:a16="http://schemas.microsoft.com/office/drawing/2014/main" id="{FE5335DB-E8BF-C7A1-0014-C3A3A64D1421}"/>
              </a:ext>
            </a:extLst>
          </p:cNvPr>
          <p:cNvCxnSpPr/>
          <p:nvPr/>
        </p:nvCxnSpPr>
        <p:spPr>
          <a:xfrm flipH="1">
            <a:off x="5051502" y="2018371"/>
            <a:ext cx="2096430" cy="1059366"/>
          </a:xfrm>
          <a:prstGeom prst="straightConnector1">
            <a:avLst/>
          </a:prstGeom>
          <a:ln w="38100">
            <a:solidFill>
              <a:srgbClr val="6F8DDC"/>
            </a:solidFill>
            <a:tailEnd type="triangle" w="lg" len="lg"/>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23E97C2A-BC65-BD6F-0EF9-256DF91D1D44}"/>
                  </a:ext>
                </a:extLst>
              </p:cNvPr>
              <p:cNvSpPr txBox="1"/>
              <p:nvPr/>
            </p:nvSpPr>
            <p:spPr>
              <a:xfrm>
                <a:off x="245754" y="4177822"/>
                <a:ext cx="5761037" cy="722762"/>
              </a:xfrm>
              <a:prstGeom prst="rect">
                <a:avLst/>
              </a:prstGeom>
              <a:solidFill>
                <a:schemeClr val="bg1"/>
              </a:solidFill>
            </p:spPr>
            <p:txBody>
              <a:bodyPr wrap="square" rtlCol="0">
                <a:spAutoFit/>
              </a:bodyPr>
              <a:lstStyle/>
              <a:p>
                <a:r>
                  <a:rPr kumimoji="1" lang="en-US" altLang="ja-JP" sz="3200" dirty="0"/>
                  <a:t>Time to merger </a:t>
                </a:r>
                <a14:m>
                  <m:oMath xmlns:m="http://schemas.openxmlformats.org/officeDocument/2006/math">
                    <m:r>
                      <a:rPr kumimoji="1" lang="en-US" altLang="ja-JP" sz="3200" i="1" smtClean="0">
                        <a:latin typeface="Cambria Math" panose="02040503050406030204" pitchFamily="18" charset="0"/>
                        <a:ea typeface="Cambria Math" panose="02040503050406030204" pitchFamily="18" charset="0"/>
                      </a:rPr>
                      <m:t>∝</m:t>
                    </m:r>
                    <m:sSup>
                      <m:sSupPr>
                        <m:ctrlPr>
                          <a:rPr lang="en-US" altLang="ja-JP" sz="3200" i="1">
                            <a:solidFill>
                              <a:srgbClr val="799AF0"/>
                            </a:solidFill>
                            <a:latin typeface="Cambria Math" panose="02040503050406030204" pitchFamily="18" charset="0"/>
                            <a:ea typeface="Cambria Math" panose="02040503050406030204" pitchFamily="18" charset="0"/>
                          </a:rPr>
                        </m:ctrlPr>
                      </m:sSupPr>
                      <m:e>
                        <m:r>
                          <a:rPr lang="en-US" altLang="ja-JP" sz="3200" i="1">
                            <a:solidFill>
                              <a:srgbClr val="799AF0"/>
                            </a:solidFill>
                            <a:latin typeface="Cambria Math" panose="02040503050406030204" pitchFamily="18" charset="0"/>
                            <a:ea typeface="Cambria Math" panose="02040503050406030204" pitchFamily="18" charset="0"/>
                          </a:rPr>
                          <m:t>ℳ</m:t>
                        </m:r>
                      </m:e>
                      <m:sup>
                        <m:r>
                          <a:rPr lang="en-US" altLang="ja-JP" sz="3200" i="1">
                            <a:solidFill>
                              <a:srgbClr val="799AF0"/>
                            </a:solidFill>
                            <a:latin typeface="Cambria Math" panose="02040503050406030204" pitchFamily="18" charset="0"/>
                            <a:ea typeface="Cambria Math" panose="02040503050406030204" pitchFamily="18" charset="0"/>
                          </a:rPr>
                          <m:t>−5/3</m:t>
                        </m:r>
                      </m:sup>
                    </m:sSup>
                    <m:r>
                      <a:rPr lang="en-US" altLang="ja-JP" sz="3200" b="0" i="1" smtClean="0">
                        <a:solidFill>
                          <a:srgbClr val="799AF0"/>
                        </a:solidFill>
                        <a:latin typeface="Cambria Math" panose="02040503050406030204" pitchFamily="18" charset="0"/>
                        <a:ea typeface="Cambria Math" panose="02040503050406030204" pitchFamily="18" charset="0"/>
                      </a:rPr>
                      <m:t> </m:t>
                    </m:r>
                    <m:sSubSup>
                      <m:sSubSupPr>
                        <m:ctrlPr>
                          <a:rPr lang="en-US" altLang="ja-JP" sz="3200" i="1">
                            <a:solidFill>
                              <a:srgbClr val="D6945D"/>
                            </a:solidFill>
                            <a:latin typeface="Cambria Math" panose="02040503050406030204" pitchFamily="18" charset="0"/>
                            <a:ea typeface="Cambria Math" panose="02040503050406030204" pitchFamily="18" charset="0"/>
                          </a:rPr>
                        </m:ctrlPr>
                      </m:sSubSupPr>
                      <m:e>
                        <m:r>
                          <a:rPr lang="en-US" altLang="ja-JP" sz="3200" i="1">
                            <a:solidFill>
                              <a:srgbClr val="D6945D"/>
                            </a:solidFill>
                            <a:latin typeface="Cambria Math" panose="02040503050406030204" pitchFamily="18" charset="0"/>
                            <a:ea typeface="Cambria Math" panose="02040503050406030204" pitchFamily="18" charset="0"/>
                          </a:rPr>
                          <m:t>𝑓</m:t>
                        </m:r>
                      </m:e>
                      <m:sub>
                        <m:r>
                          <m:rPr>
                            <m:sty m:val="p"/>
                          </m:rPr>
                          <a:rPr lang="en-US" altLang="ja-JP" sz="3200" b="0" i="1" smtClean="0">
                            <a:solidFill>
                              <a:srgbClr val="D6945D"/>
                            </a:solidFill>
                            <a:latin typeface="Cambria Math" panose="02040503050406030204" pitchFamily="18" charset="0"/>
                            <a:ea typeface="Cambria Math" panose="02040503050406030204" pitchFamily="18" charset="0"/>
                          </a:rPr>
                          <m:t>low</m:t>
                        </m:r>
                      </m:sub>
                      <m:sup>
                        <m:r>
                          <a:rPr lang="en-US" altLang="ja-JP" sz="3200" i="1">
                            <a:solidFill>
                              <a:srgbClr val="D6945D"/>
                            </a:solidFill>
                            <a:latin typeface="Cambria Math" panose="02040503050406030204" pitchFamily="18" charset="0"/>
                            <a:ea typeface="Cambria Math" panose="02040503050406030204" pitchFamily="18" charset="0"/>
                          </a:rPr>
                          <m:t>−8/3</m:t>
                        </m:r>
                      </m:sup>
                    </m:sSubSup>
                  </m:oMath>
                </a14:m>
                <a:endParaRPr kumimoji="1" lang="ja-JP" altLang="en-US" sz="3200"/>
              </a:p>
            </p:txBody>
          </p:sp>
        </mc:Choice>
        <mc:Fallback xmlns="">
          <p:sp>
            <p:nvSpPr>
              <p:cNvPr id="12" name="テキスト ボックス 11">
                <a:extLst>
                  <a:ext uri="{FF2B5EF4-FFF2-40B4-BE49-F238E27FC236}">
                    <a16:creationId xmlns:a16="http://schemas.microsoft.com/office/drawing/2014/main" id="{23E97C2A-BC65-BD6F-0EF9-256DF91D1D44}"/>
                  </a:ext>
                </a:extLst>
              </p:cNvPr>
              <p:cNvSpPr txBox="1">
                <a:spLocks noRot="1" noChangeAspect="1" noMove="1" noResize="1" noEditPoints="1" noAdjustHandles="1" noChangeArrowheads="1" noChangeShapeType="1" noTextEdit="1"/>
              </p:cNvSpPr>
              <p:nvPr/>
            </p:nvSpPr>
            <p:spPr>
              <a:xfrm>
                <a:off x="245754" y="4177822"/>
                <a:ext cx="5761037" cy="722762"/>
              </a:xfrm>
              <a:prstGeom prst="rect">
                <a:avLst/>
              </a:prstGeom>
              <a:blipFill>
                <a:blip r:embed="rId4"/>
                <a:stretch>
                  <a:fillRect l="-2643" b="-18966"/>
                </a:stretch>
              </a:blipFill>
            </p:spPr>
            <p:txBody>
              <a:bodyPr/>
              <a:lstStyle/>
              <a:p>
                <a:r>
                  <a:rPr lang="ja-JP" altLang="en-US">
                    <a:noFill/>
                  </a:rPr>
                  <a:t> </a:t>
                </a:r>
              </a:p>
            </p:txBody>
          </p:sp>
        </mc:Fallback>
      </mc:AlternateContent>
      <p:sp>
        <p:nvSpPr>
          <p:cNvPr id="13" name="テキスト ボックス 12">
            <a:extLst>
              <a:ext uri="{FF2B5EF4-FFF2-40B4-BE49-F238E27FC236}">
                <a16:creationId xmlns:a16="http://schemas.microsoft.com/office/drawing/2014/main" id="{32680C79-6536-B748-5EB0-5D5F16FB3BED}"/>
              </a:ext>
            </a:extLst>
          </p:cNvPr>
          <p:cNvSpPr txBox="1"/>
          <p:nvPr/>
        </p:nvSpPr>
        <p:spPr>
          <a:xfrm>
            <a:off x="334964" y="5739661"/>
            <a:ext cx="11522074" cy="523220"/>
          </a:xfrm>
          <a:custGeom>
            <a:avLst/>
            <a:gdLst>
              <a:gd name="csX0" fmla="*/ 0 w 11522074"/>
              <a:gd name="csY0" fmla="*/ 0 h 523220"/>
              <a:gd name="csX1" fmla="*/ 576104 w 11522074"/>
              <a:gd name="csY1" fmla="*/ 0 h 523220"/>
              <a:gd name="csX2" fmla="*/ 1382649 w 11522074"/>
              <a:gd name="csY2" fmla="*/ 0 h 523220"/>
              <a:gd name="csX3" fmla="*/ 1843532 w 11522074"/>
              <a:gd name="csY3" fmla="*/ 0 h 523220"/>
              <a:gd name="csX4" fmla="*/ 2534856 w 11522074"/>
              <a:gd name="csY4" fmla="*/ 0 h 523220"/>
              <a:gd name="csX5" fmla="*/ 3341401 w 11522074"/>
              <a:gd name="csY5" fmla="*/ 0 h 523220"/>
              <a:gd name="csX6" fmla="*/ 4032726 w 11522074"/>
              <a:gd name="csY6" fmla="*/ 0 h 523220"/>
              <a:gd name="csX7" fmla="*/ 4839271 w 11522074"/>
              <a:gd name="csY7" fmla="*/ 0 h 523220"/>
              <a:gd name="csX8" fmla="*/ 5645816 w 11522074"/>
              <a:gd name="csY8" fmla="*/ 0 h 523220"/>
              <a:gd name="csX9" fmla="*/ 6221920 w 11522074"/>
              <a:gd name="csY9" fmla="*/ 0 h 523220"/>
              <a:gd name="csX10" fmla="*/ 6913244 w 11522074"/>
              <a:gd name="csY10" fmla="*/ 0 h 523220"/>
              <a:gd name="csX11" fmla="*/ 7489348 w 11522074"/>
              <a:gd name="csY11" fmla="*/ 0 h 523220"/>
              <a:gd name="csX12" fmla="*/ 7719790 w 11522074"/>
              <a:gd name="csY12" fmla="*/ 0 h 523220"/>
              <a:gd name="csX13" fmla="*/ 8295893 w 11522074"/>
              <a:gd name="csY13" fmla="*/ 0 h 523220"/>
              <a:gd name="csX14" fmla="*/ 8526335 w 11522074"/>
              <a:gd name="csY14" fmla="*/ 0 h 523220"/>
              <a:gd name="csX15" fmla="*/ 9217659 w 11522074"/>
              <a:gd name="csY15" fmla="*/ 0 h 523220"/>
              <a:gd name="csX16" fmla="*/ 9448101 w 11522074"/>
              <a:gd name="csY16" fmla="*/ 0 h 523220"/>
              <a:gd name="csX17" fmla="*/ 10139425 w 11522074"/>
              <a:gd name="csY17" fmla="*/ 0 h 523220"/>
              <a:gd name="csX18" fmla="*/ 10830750 w 11522074"/>
              <a:gd name="csY18" fmla="*/ 0 h 523220"/>
              <a:gd name="csX19" fmla="*/ 11522074 w 11522074"/>
              <a:gd name="csY19" fmla="*/ 0 h 523220"/>
              <a:gd name="csX20" fmla="*/ 11522074 w 11522074"/>
              <a:gd name="csY20" fmla="*/ 523220 h 523220"/>
              <a:gd name="csX21" fmla="*/ 11061191 w 11522074"/>
              <a:gd name="csY21" fmla="*/ 523220 h 523220"/>
              <a:gd name="csX22" fmla="*/ 10830750 w 11522074"/>
              <a:gd name="csY22" fmla="*/ 523220 h 523220"/>
              <a:gd name="csX23" fmla="*/ 10485087 w 11522074"/>
              <a:gd name="csY23" fmla="*/ 523220 h 523220"/>
              <a:gd name="csX24" fmla="*/ 9908984 w 11522074"/>
              <a:gd name="csY24" fmla="*/ 523220 h 523220"/>
              <a:gd name="csX25" fmla="*/ 9332880 w 11522074"/>
              <a:gd name="csY25" fmla="*/ 523220 h 523220"/>
              <a:gd name="csX26" fmla="*/ 8526335 w 11522074"/>
              <a:gd name="csY26" fmla="*/ 523220 h 523220"/>
              <a:gd name="csX27" fmla="*/ 8180673 w 11522074"/>
              <a:gd name="csY27" fmla="*/ 523220 h 523220"/>
              <a:gd name="csX28" fmla="*/ 7604569 w 11522074"/>
              <a:gd name="csY28" fmla="*/ 523220 h 523220"/>
              <a:gd name="csX29" fmla="*/ 7374127 w 11522074"/>
              <a:gd name="csY29" fmla="*/ 523220 h 523220"/>
              <a:gd name="csX30" fmla="*/ 6567582 w 11522074"/>
              <a:gd name="csY30" fmla="*/ 523220 h 523220"/>
              <a:gd name="csX31" fmla="*/ 5761037 w 11522074"/>
              <a:gd name="csY31" fmla="*/ 523220 h 523220"/>
              <a:gd name="csX32" fmla="*/ 4954492 w 11522074"/>
              <a:gd name="csY32" fmla="*/ 523220 h 523220"/>
              <a:gd name="csX33" fmla="*/ 4724050 w 11522074"/>
              <a:gd name="csY33" fmla="*/ 523220 h 523220"/>
              <a:gd name="csX34" fmla="*/ 4032726 w 11522074"/>
              <a:gd name="csY34" fmla="*/ 523220 h 523220"/>
              <a:gd name="csX35" fmla="*/ 3456622 w 11522074"/>
              <a:gd name="csY35" fmla="*/ 523220 h 523220"/>
              <a:gd name="csX36" fmla="*/ 2995739 w 11522074"/>
              <a:gd name="csY36" fmla="*/ 523220 h 523220"/>
              <a:gd name="csX37" fmla="*/ 2765298 w 11522074"/>
              <a:gd name="csY37" fmla="*/ 523220 h 523220"/>
              <a:gd name="csX38" fmla="*/ 1958753 w 11522074"/>
              <a:gd name="csY38" fmla="*/ 523220 h 523220"/>
              <a:gd name="csX39" fmla="*/ 1152207 w 11522074"/>
              <a:gd name="csY39" fmla="*/ 523220 h 523220"/>
              <a:gd name="csX40" fmla="*/ 0 w 11522074"/>
              <a:gd name="csY40" fmla="*/ 523220 h 523220"/>
              <a:gd name="csX41" fmla="*/ 0 w 11522074"/>
              <a:gd name="csY41" fmla="*/ 0 h 523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11522074" h="523220" extrusionOk="0">
                <a:moveTo>
                  <a:pt x="0" y="0"/>
                </a:moveTo>
                <a:cubicBezTo>
                  <a:pt x="223345" y="-55565"/>
                  <a:pt x="404513" y="61286"/>
                  <a:pt x="576104" y="0"/>
                </a:cubicBezTo>
                <a:cubicBezTo>
                  <a:pt x="747695" y="-61286"/>
                  <a:pt x="1166017" y="39112"/>
                  <a:pt x="1382649" y="0"/>
                </a:cubicBezTo>
                <a:cubicBezTo>
                  <a:pt x="1599282" y="-39112"/>
                  <a:pt x="1645271" y="55282"/>
                  <a:pt x="1843532" y="0"/>
                </a:cubicBezTo>
                <a:cubicBezTo>
                  <a:pt x="2041793" y="-55282"/>
                  <a:pt x="2309810" y="26446"/>
                  <a:pt x="2534856" y="0"/>
                </a:cubicBezTo>
                <a:cubicBezTo>
                  <a:pt x="2759902" y="-26446"/>
                  <a:pt x="3128739" y="84645"/>
                  <a:pt x="3341401" y="0"/>
                </a:cubicBezTo>
                <a:cubicBezTo>
                  <a:pt x="3554063" y="-84645"/>
                  <a:pt x="3847710" y="4157"/>
                  <a:pt x="4032726" y="0"/>
                </a:cubicBezTo>
                <a:cubicBezTo>
                  <a:pt x="4217742" y="-4157"/>
                  <a:pt x="4537507" y="87561"/>
                  <a:pt x="4839271" y="0"/>
                </a:cubicBezTo>
                <a:cubicBezTo>
                  <a:pt x="5141035" y="-87561"/>
                  <a:pt x="5313933" y="94491"/>
                  <a:pt x="5645816" y="0"/>
                </a:cubicBezTo>
                <a:cubicBezTo>
                  <a:pt x="5977699" y="-94491"/>
                  <a:pt x="6029269" y="4542"/>
                  <a:pt x="6221920" y="0"/>
                </a:cubicBezTo>
                <a:cubicBezTo>
                  <a:pt x="6414571" y="-4542"/>
                  <a:pt x="6640107" y="40694"/>
                  <a:pt x="6913244" y="0"/>
                </a:cubicBezTo>
                <a:cubicBezTo>
                  <a:pt x="7186381" y="-40694"/>
                  <a:pt x="7344722" y="22822"/>
                  <a:pt x="7489348" y="0"/>
                </a:cubicBezTo>
                <a:cubicBezTo>
                  <a:pt x="7633974" y="-22822"/>
                  <a:pt x="7626444" y="7434"/>
                  <a:pt x="7719790" y="0"/>
                </a:cubicBezTo>
                <a:cubicBezTo>
                  <a:pt x="7813136" y="-7434"/>
                  <a:pt x="8112906" y="3815"/>
                  <a:pt x="8295893" y="0"/>
                </a:cubicBezTo>
                <a:cubicBezTo>
                  <a:pt x="8478880" y="-3815"/>
                  <a:pt x="8463266" y="22423"/>
                  <a:pt x="8526335" y="0"/>
                </a:cubicBezTo>
                <a:cubicBezTo>
                  <a:pt x="8589404" y="-22423"/>
                  <a:pt x="8906628" y="33049"/>
                  <a:pt x="9217659" y="0"/>
                </a:cubicBezTo>
                <a:cubicBezTo>
                  <a:pt x="9528690" y="-33049"/>
                  <a:pt x="9354934" y="2334"/>
                  <a:pt x="9448101" y="0"/>
                </a:cubicBezTo>
                <a:cubicBezTo>
                  <a:pt x="9541268" y="-2334"/>
                  <a:pt x="9989035" y="29856"/>
                  <a:pt x="10139425" y="0"/>
                </a:cubicBezTo>
                <a:cubicBezTo>
                  <a:pt x="10289815" y="-29856"/>
                  <a:pt x="10613030" y="58976"/>
                  <a:pt x="10830750" y="0"/>
                </a:cubicBezTo>
                <a:cubicBezTo>
                  <a:pt x="11048471" y="-58976"/>
                  <a:pt x="11345416" y="22796"/>
                  <a:pt x="11522074" y="0"/>
                </a:cubicBezTo>
                <a:cubicBezTo>
                  <a:pt x="11530346" y="106180"/>
                  <a:pt x="11493816" y="410183"/>
                  <a:pt x="11522074" y="523220"/>
                </a:cubicBezTo>
                <a:cubicBezTo>
                  <a:pt x="11299686" y="536479"/>
                  <a:pt x="11169781" y="485441"/>
                  <a:pt x="11061191" y="523220"/>
                </a:cubicBezTo>
                <a:cubicBezTo>
                  <a:pt x="10952601" y="560999"/>
                  <a:pt x="10925107" y="499032"/>
                  <a:pt x="10830750" y="523220"/>
                </a:cubicBezTo>
                <a:cubicBezTo>
                  <a:pt x="10736393" y="547408"/>
                  <a:pt x="10570288" y="482943"/>
                  <a:pt x="10485087" y="523220"/>
                </a:cubicBezTo>
                <a:cubicBezTo>
                  <a:pt x="10399886" y="563497"/>
                  <a:pt x="10141190" y="499869"/>
                  <a:pt x="9908984" y="523220"/>
                </a:cubicBezTo>
                <a:cubicBezTo>
                  <a:pt x="9676778" y="546571"/>
                  <a:pt x="9520189" y="467323"/>
                  <a:pt x="9332880" y="523220"/>
                </a:cubicBezTo>
                <a:cubicBezTo>
                  <a:pt x="9145571" y="579117"/>
                  <a:pt x="8824164" y="492597"/>
                  <a:pt x="8526335" y="523220"/>
                </a:cubicBezTo>
                <a:cubicBezTo>
                  <a:pt x="8228507" y="553843"/>
                  <a:pt x="8316035" y="514440"/>
                  <a:pt x="8180673" y="523220"/>
                </a:cubicBezTo>
                <a:cubicBezTo>
                  <a:pt x="8045311" y="532000"/>
                  <a:pt x="7730879" y="521953"/>
                  <a:pt x="7604569" y="523220"/>
                </a:cubicBezTo>
                <a:cubicBezTo>
                  <a:pt x="7478259" y="524487"/>
                  <a:pt x="7443326" y="519377"/>
                  <a:pt x="7374127" y="523220"/>
                </a:cubicBezTo>
                <a:cubicBezTo>
                  <a:pt x="7304928" y="527063"/>
                  <a:pt x="6911903" y="477006"/>
                  <a:pt x="6567582" y="523220"/>
                </a:cubicBezTo>
                <a:cubicBezTo>
                  <a:pt x="6223262" y="569434"/>
                  <a:pt x="6005092" y="503228"/>
                  <a:pt x="5761037" y="523220"/>
                </a:cubicBezTo>
                <a:cubicBezTo>
                  <a:pt x="5516982" y="543212"/>
                  <a:pt x="5136015" y="477499"/>
                  <a:pt x="4954492" y="523220"/>
                </a:cubicBezTo>
                <a:cubicBezTo>
                  <a:pt x="4772969" y="568941"/>
                  <a:pt x="4813400" y="506532"/>
                  <a:pt x="4724050" y="523220"/>
                </a:cubicBezTo>
                <a:cubicBezTo>
                  <a:pt x="4634700" y="539908"/>
                  <a:pt x="4301414" y="470916"/>
                  <a:pt x="4032726" y="523220"/>
                </a:cubicBezTo>
                <a:cubicBezTo>
                  <a:pt x="3764038" y="575524"/>
                  <a:pt x="3739604" y="512807"/>
                  <a:pt x="3456622" y="523220"/>
                </a:cubicBezTo>
                <a:cubicBezTo>
                  <a:pt x="3173640" y="533633"/>
                  <a:pt x="3140222" y="477612"/>
                  <a:pt x="2995739" y="523220"/>
                </a:cubicBezTo>
                <a:cubicBezTo>
                  <a:pt x="2851256" y="568828"/>
                  <a:pt x="2819912" y="518672"/>
                  <a:pt x="2765298" y="523220"/>
                </a:cubicBezTo>
                <a:cubicBezTo>
                  <a:pt x="2710684" y="527768"/>
                  <a:pt x="2244935" y="464602"/>
                  <a:pt x="1958753" y="523220"/>
                </a:cubicBezTo>
                <a:cubicBezTo>
                  <a:pt x="1672572" y="581838"/>
                  <a:pt x="1439833" y="457595"/>
                  <a:pt x="1152207" y="523220"/>
                </a:cubicBezTo>
                <a:cubicBezTo>
                  <a:pt x="864581" y="588845"/>
                  <a:pt x="311566" y="477221"/>
                  <a:pt x="0" y="523220"/>
                </a:cubicBezTo>
                <a:cubicBezTo>
                  <a:pt x="-9680" y="279245"/>
                  <a:pt x="12849" y="198136"/>
                  <a:pt x="0" y="0"/>
                </a:cubicBezTo>
                <a:close/>
              </a:path>
            </a:pathLst>
          </a:custGeom>
          <a:noFill/>
          <a:ln w="38100">
            <a:solidFill>
              <a:srgbClr val="9684B7"/>
            </a:solidFill>
            <a:extLst>
              <a:ext uri="{C807C97D-BFC1-408E-A445-0C87EB9F89A2}">
                <ask:lineSketchStyleProps xmlns:ask="http://schemas.microsoft.com/office/drawing/2018/sketchyshapes" sd="2363650095">
                  <a:prstGeom prst="rect">
                    <a:avLst/>
                  </a:prstGeom>
                  <ask:type>
                    <ask:lineSketchScribble/>
                  </ask:type>
                </ask:lineSketchStyleProps>
              </a:ext>
            </a:extLst>
          </a:ln>
          <a:effectLst>
            <a:glow rad="63500">
              <a:srgbClr val="9684B7">
                <a:alpha val="50000"/>
              </a:srgbClr>
            </a:glow>
          </a:effectLst>
        </p:spPr>
        <p:txBody>
          <a:bodyPr wrap="square" rtlCol="0">
            <a:spAutoFit/>
          </a:bodyPr>
          <a:lstStyle/>
          <a:p>
            <a:pPr algn="l"/>
            <a:r>
              <a:rPr kumimoji="1" lang="en-US" altLang="ja-JP" sz="2800" dirty="0">
                <a:solidFill>
                  <a:srgbClr val="9684B7"/>
                </a:solidFill>
              </a:rPr>
              <a:t>Longer</a:t>
            </a:r>
            <a:r>
              <a:rPr kumimoji="1" lang="ja-JP" altLang="en-US" sz="2800">
                <a:solidFill>
                  <a:srgbClr val="9684B7"/>
                </a:solidFill>
              </a:rPr>
              <a:t> </a:t>
            </a:r>
            <a:r>
              <a:rPr kumimoji="1" lang="en-US" altLang="ja-JP" sz="2800" dirty="0">
                <a:solidFill>
                  <a:srgbClr val="9684B7"/>
                </a:solidFill>
              </a:rPr>
              <a:t>waveform</a:t>
            </a:r>
            <a:r>
              <a:rPr kumimoji="1" lang="ja-JP" altLang="en-US" sz="2800">
                <a:solidFill>
                  <a:srgbClr val="9684B7"/>
                </a:solidFill>
              </a:rPr>
              <a:t> </a:t>
            </a:r>
            <a:r>
              <a:rPr kumimoji="1" lang="en-US" altLang="ja-JP" sz="2800" dirty="0">
                <a:solidFill>
                  <a:srgbClr val="9684B7"/>
                </a:solidFill>
              </a:rPr>
              <a:t> </a:t>
            </a:r>
            <a:r>
              <a:rPr kumimoji="1" lang="ja-JP" altLang="en-US" sz="2800">
                <a:solidFill>
                  <a:srgbClr val="9684B7"/>
                </a:solidFill>
              </a:rPr>
              <a:t>       </a:t>
            </a:r>
            <a:r>
              <a:rPr kumimoji="1" lang="en-US" altLang="ja-JP" sz="2800" dirty="0">
                <a:solidFill>
                  <a:srgbClr val="9684B7"/>
                </a:solidFill>
              </a:rPr>
              <a:t>More</a:t>
            </a:r>
            <a:r>
              <a:rPr kumimoji="1" lang="ja-JP" altLang="en-US" sz="2800">
                <a:solidFill>
                  <a:srgbClr val="9684B7"/>
                </a:solidFill>
              </a:rPr>
              <a:t> </a:t>
            </a:r>
            <a:r>
              <a:rPr kumimoji="1" lang="en-US" altLang="ja-JP" sz="2800" dirty="0">
                <a:solidFill>
                  <a:srgbClr val="9684B7"/>
                </a:solidFill>
              </a:rPr>
              <a:t>memory</a:t>
            </a:r>
            <a:r>
              <a:rPr kumimoji="1" lang="ja-JP" altLang="en-US" sz="2800">
                <a:solidFill>
                  <a:srgbClr val="9684B7"/>
                </a:solidFill>
              </a:rPr>
              <a:t> </a:t>
            </a:r>
            <a:r>
              <a:rPr kumimoji="1" lang="en-US" altLang="ja-JP" sz="2800" dirty="0">
                <a:solidFill>
                  <a:srgbClr val="9684B7"/>
                </a:solidFill>
              </a:rPr>
              <a:t>/</a:t>
            </a:r>
            <a:r>
              <a:rPr kumimoji="1" lang="ja-JP" altLang="en-US" sz="2800">
                <a:solidFill>
                  <a:srgbClr val="9684B7"/>
                </a:solidFill>
              </a:rPr>
              <a:t> </a:t>
            </a:r>
            <a:r>
              <a:rPr kumimoji="1" lang="en-US" altLang="ja-JP" sz="2800" dirty="0">
                <a:solidFill>
                  <a:srgbClr val="9684B7"/>
                </a:solidFill>
              </a:rPr>
              <a:t>larger</a:t>
            </a:r>
            <a:r>
              <a:rPr kumimoji="1" lang="ja-JP" altLang="en-US" sz="2800">
                <a:solidFill>
                  <a:srgbClr val="9684B7"/>
                </a:solidFill>
              </a:rPr>
              <a:t> </a:t>
            </a:r>
            <a:r>
              <a:rPr kumimoji="1" lang="en-US" altLang="ja-JP" sz="2800" dirty="0">
                <a:solidFill>
                  <a:srgbClr val="9684B7"/>
                </a:solidFill>
              </a:rPr>
              <a:t>FFT</a:t>
            </a:r>
            <a:r>
              <a:rPr kumimoji="1" lang="ja-JP" altLang="en-US" sz="2800">
                <a:solidFill>
                  <a:srgbClr val="9684B7"/>
                </a:solidFill>
              </a:rPr>
              <a:t> </a:t>
            </a:r>
            <a:r>
              <a:rPr kumimoji="1" lang="en-US" altLang="ja-JP" sz="2800" dirty="0">
                <a:solidFill>
                  <a:srgbClr val="9684B7"/>
                </a:solidFill>
              </a:rPr>
              <a:t>/</a:t>
            </a:r>
            <a:r>
              <a:rPr kumimoji="1" lang="ja-JP" altLang="en-US" sz="2800">
                <a:solidFill>
                  <a:srgbClr val="9684B7"/>
                </a:solidFill>
              </a:rPr>
              <a:t> </a:t>
            </a:r>
            <a:r>
              <a:rPr kumimoji="1" lang="en-US" altLang="ja-JP" sz="2800" dirty="0">
                <a:solidFill>
                  <a:srgbClr val="9684B7"/>
                </a:solidFill>
              </a:rPr>
              <a:t>larger</a:t>
            </a:r>
            <a:r>
              <a:rPr kumimoji="1" lang="ja-JP" altLang="en-US" sz="2800">
                <a:solidFill>
                  <a:srgbClr val="9684B7"/>
                </a:solidFill>
              </a:rPr>
              <a:t> </a:t>
            </a:r>
            <a:r>
              <a:rPr kumimoji="1" lang="en-US" altLang="ja-JP" sz="2800" dirty="0">
                <a:solidFill>
                  <a:srgbClr val="9684B7"/>
                </a:solidFill>
              </a:rPr>
              <a:t>template</a:t>
            </a:r>
            <a:r>
              <a:rPr kumimoji="1" lang="ja-JP" altLang="en-US" sz="2800">
                <a:solidFill>
                  <a:srgbClr val="9684B7"/>
                </a:solidFill>
              </a:rPr>
              <a:t> </a:t>
            </a:r>
            <a:r>
              <a:rPr kumimoji="1" lang="en-US" altLang="ja-JP" sz="2800" dirty="0">
                <a:solidFill>
                  <a:srgbClr val="9684B7"/>
                </a:solidFill>
              </a:rPr>
              <a:t>bank</a:t>
            </a:r>
            <a:endParaRPr kumimoji="1" lang="ja-JP" altLang="en-US" sz="2800">
              <a:solidFill>
                <a:srgbClr val="9684B7"/>
              </a:solidFill>
            </a:endParaRPr>
          </a:p>
        </p:txBody>
      </p:sp>
      <p:sp>
        <p:nvSpPr>
          <p:cNvPr id="14" name="右矢印 13">
            <a:extLst>
              <a:ext uri="{FF2B5EF4-FFF2-40B4-BE49-F238E27FC236}">
                <a16:creationId xmlns:a16="http://schemas.microsoft.com/office/drawing/2014/main" id="{E22A0058-9B05-7476-14CE-DBCC72A685DD}"/>
              </a:ext>
            </a:extLst>
          </p:cNvPr>
          <p:cNvSpPr/>
          <p:nvPr/>
        </p:nvSpPr>
        <p:spPr>
          <a:xfrm>
            <a:off x="3278460" y="5856305"/>
            <a:ext cx="669073" cy="289932"/>
          </a:xfrm>
          <a:prstGeom prst="rightArrow">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50169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47D746-6A24-10F6-4B7A-86341EEF736F}"/>
              </a:ext>
            </a:extLst>
          </p:cNvPr>
          <p:cNvSpPr>
            <a:spLocks noGrp="1"/>
          </p:cNvSpPr>
          <p:nvPr>
            <p:ph type="title"/>
          </p:nvPr>
        </p:nvSpPr>
        <p:spPr/>
        <p:txBody>
          <a:bodyPr/>
          <a:lstStyle/>
          <a:p>
            <a:r>
              <a:rPr lang="ja-JP" altLang="ja-JP"/>
              <a:t>Current searches limit the low-frequency c</a:t>
            </a:r>
            <a:r>
              <a:rPr lang="en-US" altLang="ja-JP" dirty="0" err="1"/>
              <a:t>utoff</a:t>
            </a:r>
            <a:endParaRPr kumimoji="1" lang="ja-JP" altLang="en-US"/>
          </a:p>
        </p:txBody>
      </p:sp>
      <p:pic>
        <p:nvPicPr>
          <p:cNvPr id="4" name="図 3">
            <a:extLst>
              <a:ext uri="{FF2B5EF4-FFF2-40B4-BE49-F238E27FC236}">
                <a16:creationId xmlns:a16="http://schemas.microsoft.com/office/drawing/2014/main" id="{B36B482E-88F8-8AEF-084F-270C705384F7}"/>
              </a:ext>
            </a:extLst>
          </p:cNvPr>
          <p:cNvPicPr>
            <a:picLocks noChangeAspect="1"/>
          </p:cNvPicPr>
          <p:nvPr/>
        </p:nvPicPr>
        <p:blipFill>
          <a:blip r:embed="rId3"/>
          <a:stretch>
            <a:fillRect/>
          </a:stretch>
        </p:blipFill>
        <p:spPr>
          <a:xfrm>
            <a:off x="3329016" y="1279566"/>
            <a:ext cx="8537724" cy="4240288"/>
          </a:xfrm>
          <a:prstGeom prst="rect">
            <a:avLst/>
          </a:prstGeom>
        </p:spPr>
      </p:pic>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83373F6D-26ED-8B18-C80D-462672FBB61B}"/>
                  </a:ext>
                </a:extLst>
              </p:cNvPr>
              <p:cNvSpPr txBox="1"/>
              <p:nvPr/>
            </p:nvSpPr>
            <p:spPr>
              <a:xfrm>
                <a:off x="245754" y="4177822"/>
                <a:ext cx="5761037" cy="722762"/>
              </a:xfrm>
              <a:prstGeom prst="rect">
                <a:avLst/>
              </a:prstGeom>
              <a:solidFill>
                <a:schemeClr val="bg1"/>
              </a:solidFill>
            </p:spPr>
            <p:txBody>
              <a:bodyPr wrap="square" rtlCol="0">
                <a:spAutoFit/>
              </a:bodyPr>
              <a:lstStyle/>
              <a:p>
                <a:r>
                  <a:rPr kumimoji="1" lang="en-US" altLang="ja-JP" sz="3200" dirty="0"/>
                  <a:t>Time to merger </a:t>
                </a:r>
                <a14:m>
                  <m:oMath xmlns:m="http://schemas.openxmlformats.org/officeDocument/2006/math">
                    <m:r>
                      <a:rPr kumimoji="1" lang="en-US" altLang="ja-JP" sz="3200" i="1" smtClean="0">
                        <a:latin typeface="Cambria Math" panose="02040503050406030204" pitchFamily="18" charset="0"/>
                        <a:ea typeface="Cambria Math" panose="02040503050406030204" pitchFamily="18" charset="0"/>
                      </a:rPr>
                      <m:t>∝</m:t>
                    </m:r>
                    <m:sSup>
                      <m:sSupPr>
                        <m:ctrlPr>
                          <a:rPr lang="en-US" altLang="ja-JP" sz="3200" i="1">
                            <a:solidFill>
                              <a:srgbClr val="799AF0"/>
                            </a:solidFill>
                            <a:latin typeface="Cambria Math" panose="02040503050406030204" pitchFamily="18" charset="0"/>
                            <a:ea typeface="Cambria Math" panose="02040503050406030204" pitchFamily="18" charset="0"/>
                          </a:rPr>
                        </m:ctrlPr>
                      </m:sSupPr>
                      <m:e>
                        <m:r>
                          <a:rPr lang="en-US" altLang="ja-JP" sz="3200" i="1">
                            <a:solidFill>
                              <a:srgbClr val="799AF0"/>
                            </a:solidFill>
                            <a:latin typeface="Cambria Math" panose="02040503050406030204" pitchFamily="18" charset="0"/>
                            <a:ea typeface="Cambria Math" panose="02040503050406030204" pitchFamily="18" charset="0"/>
                          </a:rPr>
                          <m:t>ℳ</m:t>
                        </m:r>
                      </m:e>
                      <m:sup>
                        <m:r>
                          <a:rPr lang="en-US" altLang="ja-JP" sz="3200" i="1">
                            <a:solidFill>
                              <a:srgbClr val="799AF0"/>
                            </a:solidFill>
                            <a:latin typeface="Cambria Math" panose="02040503050406030204" pitchFamily="18" charset="0"/>
                            <a:ea typeface="Cambria Math" panose="02040503050406030204" pitchFamily="18" charset="0"/>
                          </a:rPr>
                          <m:t>−5/3</m:t>
                        </m:r>
                      </m:sup>
                    </m:sSup>
                    <m:r>
                      <a:rPr lang="en-US" altLang="ja-JP" sz="3200" b="0" i="1" smtClean="0">
                        <a:solidFill>
                          <a:srgbClr val="799AF0"/>
                        </a:solidFill>
                        <a:latin typeface="Cambria Math" panose="02040503050406030204" pitchFamily="18" charset="0"/>
                        <a:ea typeface="Cambria Math" panose="02040503050406030204" pitchFamily="18" charset="0"/>
                      </a:rPr>
                      <m:t> </m:t>
                    </m:r>
                    <m:sSubSup>
                      <m:sSubSupPr>
                        <m:ctrlPr>
                          <a:rPr lang="en-US" altLang="ja-JP" sz="3200" i="1">
                            <a:solidFill>
                              <a:srgbClr val="D6945D"/>
                            </a:solidFill>
                            <a:latin typeface="Cambria Math" panose="02040503050406030204" pitchFamily="18" charset="0"/>
                            <a:ea typeface="Cambria Math" panose="02040503050406030204" pitchFamily="18" charset="0"/>
                          </a:rPr>
                        </m:ctrlPr>
                      </m:sSubSupPr>
                      <m:e>
                        <m:r>
                          <a:rPr lang="en-US" altLang="ja-JP" sz="3200" i="1">
                            <a:solidFill>
                              <a:srgbClr val="D6945D"/>
                            </a:solidFill>
                            <a:latin typeface="Cambria Math" panose="02040503050406030204" pitchFamily="18" charset="0"/>
                            <a:ea typeface="Cambria Math" panose="02040503050406030204" pitchFamily="18" charset="0"/>
                          </a:rPr>
                          <m:t>𝑓</m:t>
                        </m:r>
                      </m:e>
                      <m:sub>
                        <m:r>
                          <m:rPr>
                            <m:sty m:val="p"/>
                          </m:rPr>
                          <a:rPr lang="en-US" altLang="ja-JP" sz="3200" b="0" i="1" smtClean="0">
                            <a:solidFill>
                              <a:srgbClr val="D6945D"/>
                            </a:solidFill>
                            <a:latin typeface="Cambria Math" panose="02040503050406030204" pitchFamily="18" charset="0"/>
                            <a:ea typeface="Cambria Math" panose="02040503050406030204" pitchFamily="18" charset="0"/>
                          </a:rPr>
                          <m:t>low</m:t>
                        </m:r>
                      </m:sub>
                      <m:sup>
                        <m:r>
                          <a:rPr lang="en-US" altLang="ja-JP" sz="3200" i="1">
                            <a:solidFill>
                              <a:srgbClr val="D6945D"/>
                            </a:solidFill>
                            <a:latin typeface="Cambria Math" panose="02040503050406030204" pitchFamily="18" charset="0"/>
                            <a:ea typeface="Cambria Math" panose="02040503050406030204" pitchFamily="18" charset="0"/>
                          </a:rPr>
                          <m:t>−8/3</m:t>
                        </m:r>
                      </m:sup>
                    </m:sSubSup>
                  </m:oMath>
                </a14:m>
                <a:endParaRPr kumimoji="1" lang="ja-JP" altLang="en-US" sz="3200"/>
              </a:p>
            </p:txBody>
          </p:sp>
        </mc:Choice>
        <mc:Fallback xmlns="">
          <p:sp>
            <p:nvSpPr>
              <p:cNvPr id="7" name="テキスト ボックス 6">
                <a:extLst>
                  <a:ext uri="{FF2B5EF4-FFF2-40B4-BE49-F238E27FC236}">
                    <a16:creationId xmlns:a16="http://schemas.microsoft.com/office/drawing/2014/main" id="{83373F6D-26ED-8B18-C80D-462672FBB61B}"/>
                  </a:ext>
                </a:extLst>
              </p:cNvPr>
              <p:cNvSpPr txBox="1">
                <a:spLocks noRot="1" noChangeAspect="1" noMove="1" noResize="1" noEditPoints="1" noAdjustHandles="1" noChangeArrowheads="1" noChangeShapeType="1" noTextEdit="1"/>
              </p:cNvSpPr>
              <p:nvPr/>
            </p:nvSpPr>
            <p:spPr>
              <a:xfrm>
                <a:off x="245754" y="4177822"/>
                <a:ext cx="5761037" cy="722762"/>
              </a:xfrm>
              <a:prstGeom prst="rect">
                <a:avLst/>
              </a:prstGeom>
              <a:blipFill>
                <a:blip r:embed="rId4"/>
                <a:stretch>
                  <a:fillRect l="-2643" b="-18966"/>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4" name="テキスト ボックス 13">
                <a:extLst>
                  <a:ext uri="{FF2B5EF4-FFF2-40B4-BE49-F238E27FC236}">
                    <a16:creationId xmlns:a16="http://schemas.microsoft.com/office/drawing/2014/main" id="{CE5D11B8-034C-6040-5505-BC049FF56519}"/>
                  </a:ext>
                </a:extLst>
              </p:cNvPr>
              <p:cNvSpPr txBox="1"/>
              <p:nvPr/>
            </p:nvSpPr>
            <p:spPr>
              <a:xfrm>
                <a:off x="334964" y="5750814"/>
                <a:ext cx="11522074" cy="523220"/>
              </a:xfrm>
              <a:custGeom>
                <a:avLst/>
                <a:gdLst>
                  <a:gd name="csX0" fmla="*/ 0 w 11522074"/>
                  <a:gd name="csY0" fmla="*/ 0 h 523220"/>
                  <a:gd name="csX1" fmla="*/ 576104 w 11522074"/>
                  <a:gd name="csY1" fmla="*/ 0 h 523220"/>
                  <a:gd name="csX2" fmla="*/ 1382649 w 11522074"/>
                  <a:gd name="csY2" fmla="*/ 0 h 523220"/>
                  <a:gd name="csX3" fmla="*/ 1843532 w 11522074"/>
                  <a:gd name="csY3" fmla="*/ 0 h 523220"/>
                  <a:gd name="csX4" fmla="*/ 2534856 w 11522074"/>
                  <a:gd name="csY4" fmla="*/ 0 h 523220"/>
                  <a:gd name="csX5" fmla="*/ 3341401 w 11522074"/>
                  <a:gd name="csY5" fmla="*/ 0 h 523220"/>
                  <a:gd name="csX6" fmla="*/ 4032726 w 11522074"/>
                  <a:gd name="csY6" fmla="*/ 0 h 523220"/>
                  <a:gd name="csX7" fmla="*/ 4839271 w 11522074"/>
                  <a:gd name="csY7" fmla="*/ 0 h 523220"/>
                  <a:gd name="csX8" fmla="*/ 5645816 w 11522074"/>
                  <a:gd name="csY8" fmla="*/ 0 h 523220"/>
                  <a:gd name="csX9" fmla="*/ 6221920 w 11522074"/>
                  <a:gd name="csY9" fmla="*/ 0 h 523220"/>
                  <a:gd name="csX10" fmla="*/ 6913244 w 11522074"/>
                  <a:gd name="csY10" fmla="*/ 0 h 523220"/>
                  <a:gd name="csX11" fmla="*/ 7489348 w 11522074"/>
                  <a:gd name="csY11" fmla="*/ 0 h 523220"/>
                  <a:gd name="csX12" fmla="*/ 7719790 w 11522074"/>
                  <a:gd name="csY12" fmla="*/ 0 h 523220"/>
                  <a:gd name="csX13" fmla="*/ 8295893 w 11522074"/>
                  <a:gd name="csY13" fmla="*/ 0 h 523220"/>
                  <a:gd name="csX14" fmla="*/ 8526335 w 11522074"/>
                  <a:gd name="csY14" fmla="*/ 0 h 523220"/>
                  <a:gd name="csX15" fmla="*/ 9217659 w 11522074"/>
                  <a:gd name="csY15" fmla="*/ 0 h 523220"/>
                  <a:gd name="csX16" fmla="*/ 9448101 w 11522074"/>
                  <a:gd name="csY16" fmla="*/ 0 h 523220"/>
                  <a:gd name="csX17" fmla="*/ 10139425 w 11522074"/>
                  <a:gd name="csY17" fmla="*/ 0 h 523220"/>
                  <a:gd name="csX18" fmla="*/ 10830750 w 11522074"/>
                  <a:gd name="csY18" fmla="*/ 0 h 523220"/>
                  <a:gd name="csX19" fmla="*/ 11522074 w 11522074"/>
                  <a:gd name="csY19" fmla="*/ 0 h 523220"/>
                  <a:gd name="csX20" fmla="*/ 11522074 w 11522074"/>
                  <a:gd name="csY20" fmla="*/ 523220 h 523220"/>
                  <a:gd name="csX21" fmla="*/ 11061191 w 11522074"/>
                  <a:gd name="csY21" fmla="*/ 523220 h 523220"/>
                  <a:gd name="csX22" fmla="*/ 10830750 w 11522074"/>
                  <a:gd name="csY22" fmla="*/ 523220 h 523220"/>
                  <a:gd name="csX23" fmla="*/ 10485087 w 11522074"/>
                  <a:gd name="csY23" fmla="*/ 523220 h 523220"/>
                  <a:gd name="csX24" fmla="*/ 9908984 w 11522074"/>
                  <a:gd name="csY24" fmla="*/ 523220 h 523220"/>
                  <a:gd name="csX25" fmla="*/ 9332880 w 11522074"/>
                  <a:gd name="csY25" fmla="*/ 523220 h 523220"/>
                  <a:gd name="csX26" fmla="*/ 8526335 w 11522074"/>
                  <a:gd name="csY26" fmla="*/ 523220 h 523220"/>
                  <a:gd name="csX27" fmla="*/ 8180673 w 11522074"/>
                  <a:gd name="csY27" fmla="*/ 523220 h 523220"/>
                  <a:gd name="csX28" fmla="*/ 7604569 w 11522074"/>
                  <a:gd name="csY28" fmla="*/ 523220 h 523220"/>
                  <a:gd name="csX29" fmla="*/ 7374127 w 11522074"/>
                  <a:gd name="csY29" fmla="*/ 523220 h 523220"/>
                  <a:gd name="csX30" fmla="*/ 6567582 w 11522074"/>
                  <a:gd name="csY30" fmla="*/ 523220 h 523220"/>
                  <a:gd name="csX31" fmla="*/ 5761037 w 11522074"/>
                  <a:gd name="csY31" fmla="*/ 523220 h 523220"/>
                  <a:gd name="csX32" fmla="*/ 4954492 w 11522074"/>
                  <a:gd name="csY32" fmla="*/ 523220 h 523220"/>
                  <a:gd name="csX33" fmla="*/ 4724050 w 11522074"/>
                  <a:gd name="csY33" fmla="*/ 523220 h 523220"/>
                  <a:gd name="csX34" fmla="*/ 4032726 w 11522074"/>
                  <a:gd name="csY34" fmla="*/ 523220 h 523220"/>
                  <a:gd name="csX35" fmla="*/ 3456622 w 11522074"/>
                  <a:gd name="csY35" fmla="*/ 523220 h 523220"/>
                  <a:gd name="csX36" fmla="*/ 2995739 w 11522074"/>
                  <a:gd name="csY36" fmla="*/ 523220 h 523220"/>
                  <a:gd name="csX37" fmla="*/ 2765298 w 11522074"/>
                  <a:gd name="csY37" fmla="*/ 523220 h 523220"/>
                  <a:gd name="csX38" fmla="*/ 1958753 w 11522074"/>
                  <a:gd name="csY38" fmla="*/ 523220 h 523220"/>
                  <a:gd name="csX39" fmla="*/ 1152207 w 11522074"/>
                  <a:gd name="csY39" fmla="*/ 523220 h 523220"/>
                  <a:gd name="csX40" fmla="*/ 0 w 11522074"/>
                  <a:gd name="csY40" fmla="*/ 523220 h 523220"/>
                  <a:gd name="csX41" fmla="*/ 0 w 11522074"/>
                  <a:gd name="csY41" fmla="*/ 0 h 523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11522074" h="523220" extrusionOk="0">
                    <a:moveTo>
                      <a:pt x="0" y="0"/>
                    </a:moveTo>
                    <a:cubicBezTo>
                      <a:pt x="223345" y="-55565"/>
                      <a:pt x="404513" y="61286"/>
                      <a:pt x="576104" y="0"/>
                    </a:cubicBezTo>
                    <a:cubicBezTo>
                      <a:pt x="747695" y="-61286"/>
                      <a:pt x="1166017" y="39112"/>
                      <a:pt x="1382649" y="0"/>
                    </a:cubicBezTo>
                    <a:cubicBezTo>
                      <a:pt x="1599282" y="-39112"/>
                      <a:pt x="1645271" y="55282"/>
                      <a:pt x="1843532" y="0"/>
                    </a:cubicBezTo>
                    <a:cubicBezTo>
                      <a:pt x="2041793" y="-55282"/>
                      <a:pt x="2309810" y="26446"/>
                      <a:pt x="2534856" y="0"/>
                    </a:cubicBezTo>
                    <a:cubicBezTo>
                      <a:pt x="2759902" y="-26446"/>
                      <a:pt x="3128739" y="84645"/>
                      <a:pt x="3341401" y="0"/>
                    </a:cubicBezTo>
                    <a:cubicBezTo>
                      <a:pt x="3554063" y="-84645"/>
                      <a:pt x="3847710" y="4157"/>
                      <a:pt x="4032726" y="0"/>
                    </a:cubicBezTo>
                    <a:cubicBezTo>
                      <a:pt x="4217742" y="-4157"/>
                      <a:pt x="4537507" y="87561"/>
                      <a:pt x="4839271" y="0"/>
                    </a:cubicBezTo>
                    <a:cubicBezTo>
                      <a:pt x="5141035" y="-87561"/>
                      <a:pt x="5313933" y="94491"/>
                      <a:pt x="5645816" y="0"/>
                    </a:cubicBezTo>
                    <a:cubicBezTo>
                      <a:pt x="5977699" y="-94491"/>
                      <a:pt x="6029269" y="4542"/>
                      <a:pt x="6221920" y="0"/>
                    </a:cubicBezTo>
                    <a:cubicBezTo>
                      <a:pt x="6414571" y="-4542"/>
                      <a:pt x="6640107" y="40694"/>
                      <a:pt x="6913244" y="0"/>
                    </a:cubicBezTo>
                    <a:cubicBezTo>
                      <a:pt x="7186381" y="-40694"/>
                      <a:pt x="7344722" y="22822"/>
                      <a:pt x="7489348" y="0"/>
                    </a:cubicBezTo>
                    <a:cubicBezTo>
                      <a:pt x="7633974" y="-22822"/>
                      <a:pt x="7626444" y="7434"/>
                      <a:pt x="7719790" y="0"/>
                    </a:cubicBezTo>
                    <a:cubicBezTo>
                      <a:pt x="7813136" y="-7434"/>
                      <a:pt x="8112906" y="3815"/>
                      <a:pt x="8295893" y="0"/>
                    </a:cubicBezTo>
                    <a:cubicBezTo>
                      <a:pt x="8478880" y="-3815"/>
                      <a:pt x="8463266" y="22423"/>
                      <a:pt x="8526335" y="0"/>
                    </a:cubicBezTo>
                    <a:cubicBezTo>
                      <a:pt x="8589404" y="-22423"/>
                      <a:pt x="8906628" y="33049"/>
                      <a:pt x="9217659" y="0"/>
                    </a:cubicBezTo>
                    <a:cubicBezTo>
                      <a:pt x="9528690" y="-33049"/>
                      <a:pt x="9354934" y="2334"/>
                      <a:pt x="9448101" y="0"/>
                    </a:cubicBezTo>
                    <a:cubicBezTo>
                      <a:pt x="9541268" y="-2334"/>
                      <a:pt x="9989035" y="29856"/>
                      <a:pt x="10139425" y="0"/>
                    </a:cubicBezTo>
                    <a:cubicBezTo>
                      <a:pt x="10289815" y="-29856"/>
                      <a:pt x="10613030" y="58976"/>
                      <a:pt x="10830750" y="0"/>
                    </a:cubicBezTo>
                    <a:cubicBezTo>
                      <a:pt x="11048471" y="-58976"/>
                      <a:pt x="11345416" y="22796"/>
                      <a:pt x="11522074" y="0"/>
                    </a:cubicBezTo>
                    <a:cubicBezTo>
                      <a:pt x="11530346" y="106180"/>
                      <a:pt x="11493816" y="410183"/>
                      <a:pt x="11522074" y="523220"/>
                    </a:cubicBezTo>
                    <a:cubicBezTo>
                      <a:pt x="11299686" y="536479"/>
                      <a:pt x="11169781" y="485441"/>
                      <a:pt x="11061191" y="523220"/>
                    </a:cubicBezTo>
                    <a:cubicBezTo>
                      <a:pt x="10952601" y="560999"/>
                      <a:pt x="10925107" y="499032"/>
                      <a:pt x="10830750" y="523220"/>
                    </a:cubicBezTo>
                    <a:cubicBezTo>
                      <a:pt x="10736393" y="547408"/>
                      <a:pt x="10570288" y="482943"/>
                      <a:pt x="10485087" y="523220"/>
                    </a:cubicBezTo>
                    <a:cubicBezTo>
                      <a:pt x="10399886" y="563497"/>
                      <a:pt x="10141190" y="499869"/>
                      <a:pt x="9908984" y="523220"/>
                    </a:cubicBezTo>
                    <a:cubicBezTo>
                      <a:pt x="9676778" y="546571"/>
                      <a:pt x="9520189" y="467323"/>
                      <a:pt x="9332880" y="523220"/>
                    </a:cubicBezTo>
                    <a:cubicBezTo>
                      <a:pt x="9145571" y="579117"/>
                      <a:pt x="8824164" y="492597"/>
                      <a:pt x="8526335" y="523220"/>
                    </a:cubicBezTo>
                    <a:cubicBezTo>
                      <a:pt x="8228507" y="553843"/>
                      <a:pt x="8316035" y="514440"/>
                      <a:pt x="8180673" y="523220"/>
                    </a:cubicBezTo>
                    <a:cubicBezTo>
                      <a:pt x="8045311" y="532000"/>
                      <a:pt x="7730879" y="521953"/>
                      <a:pt x="7604569" y="523220"/>
                    </a:cubicBezTo>
                    <a:cubicBezTo>
                      <a:pt x="7478259" y="524487"/>
                      <a:pt x="7443326" y="519377"/>
                      <a:pt x="7374127" y="523220"/>
                    </a:cubicBezTo>
                    <a:cubicBezTo>
                      <a:pt x="7304928" y="527063"/>
                      <a:pt x="6911903" y="477006"/>
                      <a:pt x="6567582" y="523220"/>
                    </a:cubicBezTo>
                    <a:cubicBezTo>
                      <a:pt x="6223262" y="569434"/>
                      <a:pt x="6005092" y="503228"/>
                      <a:pt x="5761037" y="523220"/>
                    </a:cubicBezTo>
                    <a:cubicBezTo>
                      <a:pt x="5516982" y="543212"/>
                      <a:pt x="5136015" y="477499"/>
                      <a:pt x="4954492" y="523220"/>
                    </a:cubicBezTo>
                    <a:cubicBezTo>
                      <a:pt x="4772969" y="568941"/>
                      <a:pt x="4813400" y="506532"/>
                      <a:pt x="4724050" y="523220"/>
                    </a:cubicBezTo>
                    <a:cubicBezTo>
                      <a:pt x="4634700" y="539908"/>
                      <a:pt x="4301414" y="470916"/>
                      <a:pt x="4032726" y="523220"/>
                    </a:cubicBezTo>
                    <a:cubicBezTo>
                      <a:pt x="3764038" y="575524"/>
                      <a:pt x="3739604" y="512807"/>
                      <a:pt x="3456622" y="523220"/>
                    </a:cubicBezTo>
                    <a:cubicBezTo>
                      <a:pt x="3173640" y="533633"/>
                      <a:pt x="3140222" y="477612"/>
                      <a:pt x="2995739" y="523220"/>
                    </a:cubicBezTo>
                    <a:cubicBezTo>
                      <a:pt x="2851256" y="568828"/>
                      <a:pt x="2819912" y="518672"/>
                      <a:pt x="2765298" y="523220"/>
                    </a:cubicBezTo>
                    <a:cubicBezTo>
                      <a:pt x="2710684" y="527768"/>
                      <a:pt x="2244935" y="464602"/>
                      <a:pt x="1958753" y="523220"/>
                    </a:cubicBezTo>
                    <a:cubicBezTo>
                      <a:pt x="1672572" y="581838"/>
                      <a:pt x="1439833" y="457595"/>
                      <a:pt x="1152207" y="523220"/>
                    </a:cubicBezTo>
                    <a:cubicBezTo>
                      <a:pt x="864581" y="588845"/>
                      <a:pt x="311566" y="477221"/>
                      <a:pt x="0" y="523220"/>
                    </a:cubicBezTo>
                    <a:cubicBezTo>
                      <a:pt x="-9680" y="279245"/>
                      <a:pt x="12849" y="198136"/>
                      <a:pt x="0" y="0"/>
                    </a:cubicBezTo>
                    <a:close/>
                  </a:path>
                </a:pathLst>
              </a:custGeom>
              <a:noFill/>
              <a:ln w="38100">
                <a:solidFill>
                  <a:srgbClr val="9684B7"/>
                </a:solidFill>
                <a:extLst>
                  <a:ext uri="{C807C97D-BFC1-408E-A445-0C87EB9F89A2}">
                    <ask:lineSketchStyleProps xmlns:ask="http://schemas.microsoft.com/office/drawing/2018/sketchyshapes" sd="2363650095">
                      <a:prstGeom prst="rect">
                        <a:avLst/>
                      </a:prstGeom>
                      <ask:type>
                        <ask:lineSketchScribble/>
                      </ask:type>
                    </ask:lineSketchStyleProps>
                  </a:ext>
                </a:extLst>
              </a:ln>
              <a:effectLst>
                <a:glow rad="63500">
                  <a:srgbClr val="9684B7">
                    <a:alpha val="50000"/>
                  </a:srgbClr>
                </a:glow>
              </a:effectLst>
            </p:spPr>
            <p:txBody>
              <a:bodyPr wrap="square" rtlCol="0">
                <a:spAutoFit/>
              </a:bodyPr>
              <a:lstStyle/>
              <a:p>
                <a:r>
                  <a:rPr kumimoji="1" lang="en-US" altLang="ja-JP" sz="2800" dirty="0">
                    <a:solidFill>
                      <a:srgbClr val="9684B7"/>
                    </a:solidFill>
                  </a:rPr>
                  <a:t>Longer</a:t>
                </a:r>
                <a:r>
                  <a:rPr kumimoji="1" lang="ja-JP" altLang="en-US" sz="2800">
                    <a:solidFill>
                      <a:srgbClr val="9684B7"/>
                    </a:solidFill>
                  </a:rPr>
                  <a:t> </a:t>
                </a:r>
                <a14:m>
                  <m:oMath xmlns:m="http://schemas.openxmlformats.org/officeDocument/2006/math">
                    <m:sSub>
                      <m:sSubPr>
                        <m:ctrlPr>
                          <a:rPr lang="en-US" altLang="ja-JP" sz="2800" i="1">
                            <a:solidFill>
                              <a:srgbClr val="9684B7"/>
                            </a:solidFill>
                            <a:latin typeface="Cambria Math" panose="02040503050406030204" pitchFamily="18" charset="0"/>
                          </a:rPr>
                        </m:ctrlPr>
                      </m:sSubPr>
                      <m:e>
                        <m:r>
                          <a:rPr lang="en-US" altLang="ja-JP" sz="2800" i="1">
                            <a:solidFill>
                              <a:srgbClr val="9684B7"/>
                            </a:solidFill>
                            <a:latin typeface="Cambria Math" panose="02040503050406030204" pitchFamily="18" charset="0"/>
                          </a:rPr>
                          <m:t>𝑓</m:t>
                        </m:r>
                      </m:e>
                      <m:sub>
                        <m:r>
                          <m:rPr>
                            <m:sty m:val="p"/>
                          </m:rPr>
                          <a:rPr lang="en-US" altLang="ja-JP" sz="2800">
                            <a:solidFill>
                              <a:srgbClr val="9684B7"/>
                            </a:solidFill>
                            <a:latin typeface="Cambria Math" panose="02040503050406030204" pitchFamily="18" charset="0"/>
                          </a:rPr>
                          <m:t>low</m:t>
                        </m:r>
                      </m:sub>
                    </m:sSub>
                  </m:oMath>
                </a14:m>
                <a:r>
                  <a:rPr kumimoji="1" lang="ja-JP" altLang="en-US" sz="2800">
                    <a:solidFill>
                      <a:srgbClr val="9684B7"/>
                    </a:solidFill>
                  </a:rPr>
                  <a:t> </a:t>
                </a:r>
                <a:r>
                  <a:rPr kumimoji="1" lang="en-US" altLang="ja-JP" sz="2800" dirty="0">
                    <a:solidFill>
                      <a:srgbClr val="9684B7"/>
                    </a:solidFill>
                  </a:rPr>
                  <a:t> </a:t>
                </a:r>
                <a:r>
                  <a:rPr kumimoji="1" lang="ja-JP" altLang="en-US" sz="2800">
                    <a:solidFill>
                      <a:srgbClr val="9684B7"/>
                    </a:solidFill>
                  </a:rPr>
                  <a:t>       </a:t>
                </a:r>
                <a:r>
                  <a:rPr lang="en-US" altLang="ja-JP" sz="2800" dirty="0">
                    <a:solidFill>
                      <a:srgbClr val="9684B7"/>
                    </a:solidFill>
                  </a:rPr>
                  <a:t>shorter</a:t>
                </a:r>
                <a:r>
                  <a:rPr lang="ja-JP" altLang="en-US" sz="2800">
                    <a:solidFill>
                      <a:srgbClr val="9684B7"/>
                    </a:solidFill>
                  </a:rPr>
                  <a:t> </a:t>
                </a:r>
                <a:r>
                  <a:rPr lang="en-US" altLang="ja-JP" sz="2800" dirty="0">
                    <a:solidFill>
                      <a:srgbClr val="9684B7"/>
                    </a:solidFill>
                  </a:rPr>
                  <a:t>waveform </a:t>
                </a:r>
                <a:r>
                  <a:rPr lang="ja-JP" altLang="en-US" sz="2800">
                    <a:solidFill>
                      <a:srgbClr val="9684B7"/>
                    </a:solidFill>
                  </a:rPr>
                  <a:t>       </a:t>
                </a:r>
                <a:r>
                  <a:rPr lang="en-US" altLang="ja-JP" sz="2800" dirty="0">
                    <a:solidFill>
                      <a:srgbClr val="9684B7"/>
                    </a:solidFill>
                  </a:rPr>
                  <a:t>This</a:t>
                </a:r>
                <a:r>
                  <a:rPr lang="ja-JP" altLang="en-US" sz="2800">
                    <a:solidFill>
                      <a:srgbClr val="9684B7"/>
                    </a:solidFill>
                  </a:rPr>
                  <a:t> </a:t>
                </a:r>
                <a:r>
                  <a:rPr lang="en-US" altLang="ja-JP" sz="2800" dirty="0">
                    <a:solidFill>
                      <a:srgbClr val="9684B7"/>
                    </a:solidFill>
                  </a:rPr>
                  <a:t>leads</a:t>
                </a:r>
                <a:r>
                  <a:rPr lang="ja-JP" altLang="en-US" sz="2800">
                    <a:solidFill>
                      <a:srgbClr val="9684B7"/>
                    </a:solidFill>
                  </a:rPr>
                  <a:t> </a:t>
                </a:r>
                <a:r>
                  <a:rPr lang="en-US" altLang="ja-JP" sz="2800" dirty="0">
                    <a:solidFill>
                      <a:srgbClr val="9684B7"/>
                    </a:solidFill>
                  </a:rPr>
                  <a:t>to</a:t>
                </a:r>
                <a:r>
                  <a:rPr lang="ja-JP" altLang="en-US" sz="2800">
                    <a:solidFill>
                      <a:srgbClr val="9684B7"/>
                    </a:solidFill>
                  </a:rPr>
                  <a:t> </a:t>
                </a:r>
                <a:r>
                  <a:rPr lang="en-US" altLang="ja-JP" sz="2800" dirty="0">
                    <a:solidFill>
                      <a:srgbClr val="9684B7"/>
                    </a:solidFill>
                  </a:rPr>
                  <a:t>a</a:t>
                </a:r>
                <a:r>
                  <a:rPr lang="ja-JP" altLang="en-US" sz="2800">
                    <a:solidFill>
                      <a:srgbClr val="9684B7"/>
                    </a:solidFill>
                  </a:rPr>
                  <a:t> </a:t>
                </a:r>
                <a:r>
                  <a:rPr lang="en-US" altLang="ja-JP" sz="2800" dirty="0">
                    <a:solidFill>
                      <a:srgbClr val="9684B7"/>
                    </a:solidFill>
                  </a:rPr>
                  <a:t>loss</a:t>
                </a:r>
                <a:r>
                  <a:rPr lang="ja-JP" altLang="en-US" sz="2800">
                    <a:solidFill>
                      <a:srgbClr val="9684B7"/>
                    </a:solidFill>
                  </a:rPr>
                  <a:t> </a:t>
                </a:r>
                <a:r>
                  <a:rPr lang="en-US" altLang="ja-JP" sz="2800" dirty="0">
                    <a:solidFill>
                      <a:srgbClr val="9684B7"/>
                    </a:solidFill>
                  </a:rPr>
                  <a:t>of</a:t>
                </a:r>
                <a:r>
                  <a:rPr lang="ja-JP" altLang="en-US" sz="2800">
                    <a:solidFill>
                      <a:srgbClr val="9684B7"/>
                    </a:solidFill>
                  </a:rPr>
                  <a:t> </a:t>
                </a:r>
                <a:r>
                  <a:rPr lang="en-US" altLang="ja-JP" sz="2800" dirty="0">
                    <a:solidFill>
                      <a:srgbClr val="9684B7"/>
                    </a:solidFill>
                  </a:rPr>
                  <a:t>sensitivity.</a:t>
                </a:r>
                <a:endParaRPr kumimoji="1" lang="ja-JP" altLang="en-US" sz="2800">
                  <a:solidFill>
                    <a:srgbClr val="9684B7"/>
                  </a:solidFill>
                </a:endParaRPr>
              </a:p>
            </p:txBody>
          </p:sp>
        </mc:Choice>
        <mc:Fallback>
          <p:sp>
            <p:nvSpPr>
              <p:cNvPr id="14" name="テキスト ボックス 13">
                <a:extLst>
                  <a:ext uri="{FF2B5EF4-FFF2-40B4-BE49-F238E27FC236}">
                    <a16:creationId xmlns:a16="http://schemas.microsoft.com/office/drawing/2014/main" id="{CE5D11B8-034C-6040-5505-BC049FF56519}"/>
                  </a:ext>
                </a:extLst>
              </p:cNvPr>
              <p:cNvSpPr txBox="1">
                <a:spLocks noRot="1" noChangeAspect="1" noMove="1" noResize="1" noEditPoints="1" noAdjustHandles="1" noChangeArrowheads="1" noChangeShapeType="1" noTextEdit="1"/>
              </p:cNvSpPr>
              <p:nvPr/>
            </p:nvSpPr>
            <p:spPr>
              <a:xfrm>
                <a:off x="334964" y="5750814"/>
                <a:ext cx="11522074" cy="523220"/>
              </a:xfrm>
              <a:prstGeom prst="rect">
                <a:avLst/>
              </a:prstGeom>
              <a:blipFill>
                <a:blip r:embed="rId5"/>
                <a:stretch>
                  <a:fillRect l="-325" r="-1193" b="-6557"/>
                </a:stretch>
              </a:blipFill>
              <a:ln w="38100">
                <a:solidFill>
                  <a:srgbClr val="9684B7"/>
                </a:solidFill>
                <a:extLst>
                  <a:ext uri="{C807C97D-BFC1-408E-A445-0C87EB9F89A2}">
                    <ask:lineSketchStyleProps xmlns:ask="http://schemas.microsoft.com/office/drawing/2018/sketchyshapes" sd="2363650095">
                      <a:custGeom>
                        <a:avLst/>
                        <a:gdLst>
                          <a:gd name="csX0" fmla="*/ 0 w 11522074"/>
                          <a:gd name="csY0" fmla="*/ 0 h 523220"/>
                          <a:gd name="csX1" fmla="*/ 576104 w 11522074"/>
                          <a:gd name="csY1" fmla="*/ 0 h 523220"/>
                          <a:gd name="csX2" fmla="*/ 1382649 w 11522074"/>
                          <a:gd name="csY2" fmla="*/ 0 h 523220"/>
                          <a:gd name="csX3" fmla="*/ 1843532 w 11522074"/>
                          <a:gd name="csY3" fmla="*/ 0 h 523220"/>
                          <a:gd name="csX4" fmla="*/ 2534856 w 11522074"/>
                          <a:gd name="csY4" fmla="*/ 0 h 523220"/>
                          <a:gd name="csX5" fmla="*/ 3341401 w 11522074"/>
                          <a:gd name="csY5" fmla="*/ 0 h 523220"/>
                          <a:gd name="csX6" fmla="*/ 4032726 w 11522074"/>
                          <a:gd name="csY6" fmla="*/ 0 h 523220"/>
                          <a:gd name="csX7" fmla="*/ 4839271 w 11522074"/>
                          <a:gd name="csY7" fmla="*/ 0 h 523220"/>
                          <a:gd name="csX8" fmla="*/ 5645816 w 11522074"/>
                          <a:gd name="csY8" fmla="*/ 0 h 523220"/>
                          <a:gd name="csX9" fmla="*/ 6221920 w 11522074"/>
                          <a:gd name="csY9" fmla="*/ 0 h 523220"/>
                          <a:gd name="csX10" fmla="*/ 6913244 w 11522074"/>
                          <a:gd name="csY10" fmla="*/ 0 h 523220"/>
                          <a:gd name="csX11" fmla="*/ 7489348 w 11522074"/>
                          <a:gd name="csY11" fmla="*/ 0 h 523220"/>
                          <a:gd name="csX12" fmla="*/ 7719790 w 11522074"/>
                          <a:gd name="csY12" fmla="*/ 0 h 523220"/>
                          <a:gd name="csX13" fmla="*/ 8295893 w 11522074"/>
                          <a:gd name="csY13" fmla="*/ 0 h 523220"/>
                          <a:gd name="csX14" fmla="*/ 8526335 w 11522074"/>
                          <a:gd name="csY14" fmla="*/ 0 h 523220"/>
                          <a:gd name="csX15" fmla="*/ 9217659 w 11522074"/>
                          <a:gd name="csY15" fmla="*/ 0 h 523220"/>
                          <a:gd name="csX16" fmla="*/ 9448101 w 11522074"/>
                          <a:gd name="csY16" fmla="*/ 0 h 523220"/>
                          <a:gd name="csX17" fmla="*/ 10139425 w 11522074"/>
                          <a:gd name="csY17" fmla="*/ 0 h 523220"/>
                          <a:gd name="csX18" fmla="*/ 10830750 w 11522074"/>
                          <a:gd name="csY18" fmla="*/ 0 h 523220"/>
                          <a:gd name="csX19" fmla="*/ 11522074 w 11522074"/>
                          <a:gd name="csY19" fmla="*/ 0 h 523220"/>
                          <a:gd name="csX20" fmla="*/ 11522074 w 11522074"/>
                          <a:gd name="csY20" fmla="*/ 523220 h 523220"/>
                          <a:gd name="csX21" fmla="*/ 11061191 w 11522074"/>
                          <a:gd name="csY21" fmla="*/ 523220 h 523220"/>
                          <a:gd name="csX22" fmla="*/ 10830750 w 11522074"/>
                          <a:gd name="csY22" fmla="*/ 523220 h 523220"/>
                          <a:gd name="csX23" fmla="*/ 10485087 w 11522074"/>
                          <a:gd name="csY23" fmla="*/ 523220 h 523220"/>
                          <a:gd name="csX24" fmla="*/ 9908984 w 11522074"/>
                          <a:gd name="csY24" fmla="*/ 523220 h 523220"/>
                          <a:gd name="csX25" fmla="*/ 9332880 w 11522074"/>
                          <a:gd name="csY25" fmla="*/ 523220 h 523220"/>
                          <a:gd name="csX26" fmla="*/ 8526335 w 11522074"/>
                          <a:gd name="csY26" fmla="*/ 523220 h 523220"/>
                          <a:gd name="csX27" fmla="*/ 8180673 w 11522074"/>
                          <a:gd name="csY27" fmla="*/ 523220 h 523220"/>
                          <a:gd name="csX28" fmla="*/ 7604569 w 11522074"/>
                          <a:gd name="csY28" fmla="*/ 523220 h 523220"/>
                          <a:gd name="csX29" fmla="*/ 7374127 w 11522074"/>
                          <a:gd name="csY29" fmla="*/ 523220 h 523220"/>
                          <a:gd name="csX30" fmla="*/ 6567582 w 11522074"/>
                          <a:gd name="csY30" fmla="*/ 523220 h 523220"/>
                          <a:gd name="csX31" fmla="*/ 5761037 w 11522074"/>
                          <a:gd name="csY31" fmla="*/ 523220 h 523220"/>
                          <a:gd name="csX32" fmla="*/ 4954492 w 11522074"/>
                          <a:gd name="csY32" fmla="*/ 523220 h 523220"/>
                          <a:gd name="csX33" fmla="*/ 4724050 w 11522074"/>
                          <a:gd name="csY33" fmla="*/ 523220 h 523220"/>
                          <a:gd name="csX34" fmla="*/ 4032726 w 11522074"/>
                          <a:gd name="csY34" fmla="*/ 523220 h 523220"/>
                          <a:gd name="csX35" fmla="*/ 3456622 w 11522074"/>
                          <a:gd name="csY35" fmla="*/ 523220 h 523220"/>
                          <a:gd name="csX36" fmla="*/ 2995739 w 11522074"/>
                          <a:gd name="csY36" fmla="*/ 523220 h 523220"/>
                          <a:gd name="csX37" fmla="*/ 2765298 w 11522074"/>
                          <a:gd name="csY37" fmla="*/ 523220 h 523220"/>
                          <a:gd name="csX38" fmla="*/ 1958753 w 11522074"/>
                          <a:gd name="csY38" fmla="*/ 523220 h 523220"/>
                          <a:gd name="csX39" fmla="*/ 1152207 w 11522074"/>
                          <a:gd name="csY39" fmla="*/ 523220 h 523220"/>
                          <a:gd name="csX40" fmla="*/ 0 w 11522074"/>
                          <a:gd name="csY40" fmla="*/ 523220 h 523220"/>
                          <a:gd name="csX41" fmla="*/ 0 w 11522074"/>
                          <a:gd name="csY41" fmla="*/ 0 h 523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11522074" h="523220" extrusionOk="0">
                            <a:moveTo>
                              <a:pt x="0" y="0"/>
                            </a:moveTo>
                            <a:cubicBezTo>
                              <a:pt x="223345" y="-55565"/>
                              <a:pt x="404513" y="61286"/>
                              <a:pt x="576104" y="0"/>
                            </a:cubicBezTo>
                            <a:cubicBezTo>
                              <a:pt x="747695" y="-61286"/>
                              <a:pt x="1166017" y="39112"/>
                              <a:pt x="1382649" y="0"/>
                            </a:cubicBezTo>
                            <a:cubicBezTo>
                              <a:pt x="1599282" y="-39112"/>
                              <a:pt x="1645271" y="55282"/>
                              <a:pt x="1843532" y="0"/>
                            </a:cubicBezTo>
                            <a:cubicBezTo>
                              <a:pt x="2041793" y="-55282"/>
                              <a:pt x="2309810" y="26446"/>
                              <a:pt x="2534856" y="0"/>
                            </a:cubicBezTo>
                            <a:cubicBezTo>
                              <a:pt x="2759902" y="-26446"/>
                              <a:pt x="3128739" y="84645"/>
                              <a:pt x="3341401" y="0"/>
                            </a:cubicBezTo>
                            <a:cubicBezTo>
                              <a:pt x="3554063" y="-84645"/>
                              <a:pt x="3847710" y="4157"/>
                              <a:pt x="4032726" y="0"/>
                            </a:cubicBezTo>
                            <a:cubicBezTo>
                              <a:pt x="4217742" y="-4157"/>
                              <a:pt x="4537507" y="87561"/>
                              <a:pt x="4839271" y="0"/>
                            </a:cubicBezTo>
                            <a:cubicBezTo>
                              <a:pt x="5141035" y="-87561"/>
                              <a:pt x="5313933" y="94491"/>
                              <a:pt x="5645816" y="0"/>
                            </a:cubicBezTo>
                            <a:cubicBezTo>
                              <a:pt x="5977699" y="-94491"/>
                              <a:pt x="6029269" y="4542"/>
                              <a:pt x="6221920" y="0"/>
                            </a:cubicBezTo>
                            <a:cubicBezTo>
                              <a:pt x="6414571" y="-4542"/>
                              <a:pt x="6640107" y="40694"/>
                              <a:pt x="6913244" y="0"/>
                            </a:cubicBezTo>
                            <a:cubicBezTo>
                              <a:pt x="7186381" y="-40694"/>
                              <a:pt x="7344722" y="22822"/>
                              <a:pt x="7489348" y="0"/>
                            </a:cubicBezTo>
                            <a:cubicBezTo>
                              <a:pt x="7633974" y="-22822"/>
                              <a:pt x="7626444" y="7434"/>
                              <a:pt x="7719790" y="0"/>
                            </a:cubicBezTo>
                            <a:cubicBezTo>
                              <a:pt x="7813136" y="-7434"/>
                              <a:pt x="8112906" y="3815"/>
                              <a:pt x="8295893" y="0"/>
                            </a:cubicBezTo>
                            <a:cubicBezTo>
                              <a:pt x="8478880" y="-3815"/>
                              <a:pt x="8463266" y="22423"/>
                              <a:pt x="8526335" y="0"/>
                            </a:cubicBezTo>
                            <a:cubicBezTo>
                              <a:pt x="8589404" y="-22423"/>
                              <a:pt x="8906628" y="33049"/>
                              <a:pt x="9217659" y="0"/>
                            </a:cubicBezTo>
                            <a:cubicBezTo>
                              <a:pt x="9528690" y="-33049"/>
                              <a:pt x="9354934" y="2334"/>
                              <a:pt x="9448101" y="0"/>
                            </a:cubicBezTo>
                            <a:cubicBezTo>
                              <a:pt x="9541268" y="-2334"/>
                              <a:pt x="9989035" y="29856"/>
                              <a:pt x="10139425" y="0"/>
                            </a:cubicBezTo>
                            <a:cubicBezTo>
                              <a:pt x="10289815" y="-29856"/>
                              <a:pt x="10613030" y="58976"/>
                              <a:pt x="10830750" y="0"/>
                            </a:cubicBezTo>
                            <a:cubicBezTo>
                              <a:pt x="11048471" y="-58976"/>
                              <a:pt x="11345416" y="22796"/>
                              <a:pt x="11522074" y="0"/>
                            </a:cubicBezTo>
                            <a:cubicBezTo>
                              <a:pt x="11530346" y="106180"/>
                              <a:pt x="11493816" y="410183"/>
                              <a:pt x="11522074" y="523220"/>
                            </a:cubicBezTo>
                            <a:cubicBezTo>
                              <a:pt x="11299686" y="536479"/>
                              <a:pt x="11169781" y="485441"/>
                              <a:pt x="11061191" y="523220"/>
                            </a:cubicBezTo>
                            <a:cubicBezTo>
                              <a:pt x="10952601" y="560999"/>
                              <a:pt x="10925107" y="499032"/>
                              <a:pt x="10830750" y="523220"/>
                            </a:cubicBezTo>
                            <a:cubicBezTo>
                              <a:pt x="10736393" y="547408"/>
                              <a:pt x="10570288" y="482943"/>
                              <a:pt x="10485087" y="523220"/>
                            </a:cubicBezTo>
                            <a:cubicBezTo>
                              <a:pt x="10399886" y="563497"/>
                              <a:pt x="10141190" y="499869"/>
                              <a:pt x="9908984" y="523220"/>
                            </a:cubicBezTo>
                            <a:cubicBezTo>
                              <a:pt x="9676778" y="546571"/>
                              <a:pt x="9520189" y="467323"/>
                              <a:pt x="9332880" y="523220"/>
                            </a:cubicBezTo>
                            <a:cubicBezTo>
                              <a:pt x="9145571" y="579117"/>
                              <a:pt x="8824164" y="492597"/>
                              <a:pt x="8526335" y="523220"/>
                            </a:cubicBezTo>
                            <a:cubicBezTo>
                              <a:pt x="8228507" y="553843"/>
                              <a:pt x="8316035" y="514440"/>
                              <a:pt x="8180673" y="523220"/>
                            </a:cubicBezTo>
                            <a:cubicBezTo>
                              <a:pt x="8045311" y="532000"/>
                              <a:pt x="7730879" y="521953"/>
                              <a:pt x="7604569" y="523220"/>
                            </a:cubicBezTo>
                            <a:cubicBezTo>
                              <a:pt x="7478259" y="524487"/>
                              <a:pt x="7443326" y="519377"/>
                              <a:pt x="7374127" y="523220"/>
                            </a:cubicBezTo>
                            <a:cubicBezTo>
                              <a:pt x="7304928" y="527063"/>
                              <a:pt x="6911903" y="477006"/>
                              <a:pt x="6567582" y="523220"/>
                            </a:cubicBezTo>
                            <a:cubicBezTo>
                              <a:pt x="6223262" y="569434"/>
                              <a:pt x="6005092" y="503228"/>
                              <a:pt x="5761037" y="523220"/>
                            </a:cubicBezTo>
                            <a:cubicBezTo>
                              <a:pt x="5516982" y="543212"/>
                              <a:pt x="5136015" y="477499"/>
                              <a:pt x="4954492" y="523220"/>
                            </a:cubicBezTo>
                            <a:cubicBezTo>
                              <a:pt x="4772969" y="568941"/>
                              <a:pt x="4813400" y="506532"/>
                              <a:pt x="4724050" y="523220"/>
                            </a:cubicBezTo>
                            <a:cubicBezTo>
                              <a:pt x="4634700" y="539908"/>
                              <a:pt x="4301414" y="470916"/>
                              <a:pt x="4032726" y="523220"/>
                            </a:cubicBezTo>
                            <a:cubicBezTo>
                              <a:pt x="3764038" y="575524"/>
                              <a:pt x="3739604" y="512807"/>
                              <a:pt x="3456622" y="523220"/>
                            </a:cubicBezTo>
                            <a:cubicBezTo>
                              <a:pt x="3173640" y="533633"/>
                              <a:pt x="3140222" y="477612"/>
                              <a:pt x="2995739" y="523220"/>
                            </a:cubicBezTo>
                            <a:cubicBezTo>
                              <a:pt x="2851256" y="568828"/>
                              <a:pt x="2819912" y="518672"/>
                              <a:pt x="2765298" y="523220"/>
                            </a:cubicBezTo>
                            <a:cubicBezTo>
                              <a:pt x="2710684" y="527768"/>
                              <a:pt x="2244935" y="464602"/>
                              <a:pt x="1958753" y="523220"/>
                            </a:cubicBezTo>
                            <a:cubicBezTo>
                              <a:pt x="1672572" y="581838"/>
                              <a:pt x="1439833" y="457595"/>
                              <a:pt x="1152207" y="523220"/>
                            </a:cubicBezTo>
                            <a:cubicBezTo>
                              <a:pt x="864581" y="588845"/>
                              <a:pt x="311566" y="477221"/>
                              <a:pt x="0" y="523220"/>
                            </a:cubicBezTo>
                            <a:cubicBezTo>
                              <a:pt x="-9680" y="279245"/>
                              <a:pt x="12849" y="198136"/>
                              <a:pt x="0" y="0"/>
                            </a:cubicBezTo>
                            <a:close/>
                          </a:path>
                        </a:pathLst>
                      </a:custGeom>
                      <ask:type>
                        <ask:lineSketchScribble/>
                      </ask:type>
                    </ask:lineSketchStyleProps>
                  </a:ext>
                </a:extLst>
              </a:ln>
              <a:effectLst>
                <a:glow rad="63500">
                  <a:srgbClr val="9684B7">
                    <a:alpha val="50000"/>
                  </a:srgbClr>
                </a:glow>
              </a:effectLst>
            </p:spPr>
            <p:txBody>
              <a:bodyPr/>
              <a:lstStyle/>
              <a:p>
                <a:r>
                  <a:rPr lang="ja-JP" altLang="en-US">
                    <a:noFill/>
                  </a:rPr>
                  <a:t> </a:t>
                </a:r>
              </a:p>
            </p:txBody>
          </p:sp>
        </mc:Fallback>
      </mc:AlternateContent>
      <p:sp>
        <p:nvSpPr>
          <p:cNvPr id="15" name="右矢印 14">
            <a:extLst>
              <a:ext uri="{FF2B5EF4-FFF2-40B4-BE49-F238E27FC236}">
                <a16:creationId xmlns:a16="http://schemas.microsoft.com/office/drawing/2014/main" id="{208D4C0A-7925-EC2E-0FB7-5F78BBB94092}"/>
              </a:ext>
            </a:extLst>
          </p:cNvPr>
          <p:cNvSpPr/>
          <p:nvPr/>
        </p:nvSpPr>
        <p:spPr>
          <a:xfrm>
            <a:off x="2393790" y="5871327"/>
            <a:ext cx="669073" cy="289932"/>
          </a:xfrm>
          <a:prstGeom prst="rightArrow">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右矢印 15">
            <a:extLst>
              <a:ext uri="{FF2B5EF4-FFF2-40B4-BE49-F238E27FC236}">
                <a16:creationId xmlns:a16="http://schemas.microsoft.com/office/drawing/2014/main" id="{65B6128E-E664-6116-3894-B1C7997D5BB4}"/>
              </a:ext>
            </a:extLst>
          </p:cNvPr>
          <p:cNvSpPr/>
          <p:nvPr/>
        </p:nvSpPr>
        <p:spPr>
          <a:xfrm>
            <a:off x="5977051" y="5875792"/>
            <a:ext cx="669073" cy="289932"/>
          </a:xfrm>
          <a:prstGeom prst="rightArrow">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60504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D58C581C-1F82-A321-AB2A-512AEC3EC56C}"/>
              </a:ext>
            </a:extLst>
          </p:cNvPr>
          <p:cNvPicPr>
            <a:picLocks noChangeAspect="1"/>
          </p:cNvPicPr>
          <p:nvPr/>
        </p:nvPicPr>
        <p:blipFill>
          <a:blip r:embed="rId3"/>
          <a:stretch>
            <a:fillRect/>
          </a:stretch>
        </p:blipFill>
        <p:spPr>
          <a:xfrm>
            <a:off x="5702558" y="2069646"/>
            <a:ext cx="5973726" cy="4360820"/>
          </a:xfrm>
          <a:prstGeom prst="rect">
            <a:avLst/>
          </a:prstGeom>
        </p:spPr>
      </p:pic>
      <p:sp>
        <p:nvSpPr>
          <p:cNvPr id="2" name="タイトル 1">
            <a:extLst>
              <a:ext uri="{FF2B5EF4-FFF2-40B4-BE49-F238E27FC236}">
                <a16:creationId xmlns:a16="http://schemas.microsoft.com/office/drawing/2014/main" id="{8A781D30-B200-618C-57C0-496F91C28BC9}"/>
              </a:ext>
            </a:extLst>
          </p:cNvPr>
          <p:cNvSpPr>
            <a:spLocks noGrp="1"/>
          </p:cNvSpPr>
          <p:nvPr>
            <p:ph type="title"/>
          </p:nvPr>
        </p:nvSpPr>
        <p:spPr>
          <a:xfrm>
            <a:off x="334963" y="234025"/>
            <a:ext cx="11522075" cy="1200329"/>
          </a:xfrm>
        </p:spPr>
        <p:txBody>
          <a:bodyPr wrap="square">
            <a:normAutofit/>
          </a:bodyPr>
          <a:lstStyle/>
          <a:p>
            <a:r>
              <a:rPr kumimoji="1" lang="en-US" altLang="ja-JP" dirty="0"/>
              <a:t>Future detectors will extend their sensitivity to lower frequency</a:t>
            </a:r>
            <a:endParaRPr kumimoji="1" lang="ja-JP" altLang="en-US"/>
          </a:p>
        </p:txBody>
      </p:sp>
      <p:pic>
        <p:nvPicPr>
          <p:cNvPr id="7" name="図 6" descr="櫛 が含まれている画像&#10;&#10;AI 生成コンテンツは誤りを含む可能性があります。">
            <a:extLst>
              <a:ext uri="{FF2B5EF4-FFF2-40B4-BE49-F238E27FC236}">
                <a16:creationId xmlns:a16="http://schemas.microsoft.com/office/drawing/2014/main" id="{108F56DB-D51C-E6B6-DF2D-CFAA585E8B1E}"/>
              </a:ext>
            </a:extLst>
          </p:cNvPr>
          <p:cNvPicPr>
            <a:picLocks noChangeAspect="1"/>
          </p:cNvPicPr>
          <p:nvPr/>
        </p:nvPicPr>
        <p:blipFill>
          <a:blip r:embed="rId4"/>
          <a:srcRect l="30337" t="13760" r="14747" b="13760"/>
          <a:stretch>
            <a:fillRect/>
          </a:stretch>
        </p:blipFill>
        <p:spPr>
          <a:xfrm>
            <a:off x="7002940" y="1172558"/>
            <a:ext cx="4546629" cy="1481226"/>
          </a:xfrm>
          <a:prstGeom prst="rect">
            <a:avLst/>
          </a:prstGeom>
        </p:spPr>
      </p:pic>
      <p:cxnSp>
        <p:nvCxnSpPr>
          <p:cNvPr id="8" name="直線コネクタ 7">
            <a:extLst>
              <a:ext uri="{FF2B5EF4-FFF2-40B4-BE49-F238E27FC236}">
                <a16:creationId xmlns:a16="http://schemas.microsoft.com/office/drawing/2014/main" id="{BEB9DE9E-1ACE-6EDA-ACA8-5F111D09151F}"/>
              </a:ext>
            </a:extLst>
          </p:cNvPr>
          <p:cNvCxnSpPr>
            <a:cxnSpLocks/>
          </p:cNvCxnSpPr>
          <p:nvPr/>
        </p:nvCxnSpPr>
        <p:spPr>
          <a:xfrm flipV="1">
            <a:off x="7014763" y="1560535"/>
            <a:ext cx="9443" cy="4201287"/>
          </a:xfrm>
          <a:prstGeom prst="line">
            <a:avLst/>
          </a:prstGeom>
          <a:ln w="28575">
            <a:solidFill>
              <a:srgbClr val="9684B7"/>
            </a:solidFill>
            <a:prstDash val="sysDash"/>
          </a:ln>
        </p:spPr>
        <p:style>
          <a:lnRef idx="2">
            <a:schemeClr val="accent1"/>
          </a:lnRef>
          <a:fillRef idx="0">
            <a:schemeClr val="accent1"/>
          </a:fillRef>
          <a:effectRef idx="1">
            <a:schemeClr val="accent1"/>
          </a:effectRef>
          <a:fontRef idx="minor">
            <a:schemeClr val="tx1"/>
          </a:fontRef>
        </p:style>
      </p:cxnSp>
      <p:sp>
        <p:nvSpPr>
          <p:cNvPr id="9" name="テキスト ボックス 8">
            <a:extLst>
              <a:ext uri="{FF2B5EF4-FFF2-40B4-BE49-F238E27FC236}">
                <a16:creationId xmlns:a16="http://schemas.microsoft.com/office/drawing/2014/main" id="{FC45C22C-8CA1-34FC-5D21-0E68630EDD59}"/>
              </a:ext>
            </a:extLst>
          </p:cNvPr>
          <p:cNvSpPr txBox="1"/>
          <p:nvPr/>
        </p:nvSpPr>
        <p:spPr>
          <a:xfrm>
            <a:off x="6566077" y="1081870"/>
            <a:ext cx="924791" cy="523220"/>
          </a:xfrm>
          <a:prstGeom prst="rect">
            <a:avLst/>
          </a:prstGeom>
          <a:noFill/>
          <a:ln>
            <a:noFill/>
          </a:ln>
        </p:spPr>
        <p:txBody>
          <a:bodyPr wrap="square" rtlCol="0">
            <a:spAutoFit/>
          </a:bodyPr>
          <a:lstStyle/>
          <a:p>
            <a:pPr algn="l"/>
            <a:r>
              <a:rPr kumimoji="1" lang="en-US" altLang="ja-JP" sz="2800" dirty="0">
                <a:solidFill>
                  <a:srgbClr val="9684B7"/>
                </a:solidFill>
                <a:latin typeface="MS PGothic" panose="020B0600070205080204" pitchFamily="34" charset="-128"/>
                <a:ea typeface="MS PGothic" panose="020B0600070205080204" pitchFamily="34" charset="-128"/>
              </a:rPr>
              <a:t>1 Hz</a:t>
            </a:r>
            <a:endParaRPr kumimoji="1" lang="ja-JP" altLang="en-US" sz="2800">
              <a:solidFill>
                <a:srgbClr val="9684B7"/>
              </a:solidFill>
              <a:latin typeface="MS PGothic" panose="020B0600070205080204" pitchFamily="34" charset="-128"/>
              <a:ea typeface="MS PGothic" panose="020B0600070205080204" pitchFamily="34" charset="-128"/>
            </a:endParaRPr>
          </a:p>
        </p:txBody>
      </p:sp>
      <p:cxnSp>
        <p:nvCxnSpPr>
          <p:cNvPr id="10" name="直線コネクタ 9">
            <a:extLst>
              <a:ext uri="{FF2B5EF4-FFF2-40B4-BE49-F238E27FC236}">
                <a16:creationId xmlns:a16="http://schemas.microsoft.com/office/drawing/2014/main" id="{1134ADDB-AD31-64DF-085F-E4431786133B}"/>
              </a:ext>
            </a:extLst>
          </p:cNvPr>
          <p:cNvCxnSpPr>
            <a:cxnSpLocks/>
            <a:endCxn id="11" idx="2"/>
          </p:cNvCxnSpPr>
          <p:nvPr/>
        </p:nvCxnSpPr>
        <p:spPr>
          <a:xfrm flipV="1">
            <a:off x="8889260" y="1622090"/>
            <a:ext cx="0" cy="4137040"/>
          </a:xfrm>
          <a:prstGeom prst="line">
            <a:avLst/>
          </a:prstGeom>
          <a:ln w="28575">
            <a:solidFill>
              <a:schemeClr val="tx1">
                <a:lumMod val="65000"/>
                <a:lumOff val="3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1" name="テキスト ボックス 10">
            <a:extLst>
              <a:ext uri="{FF2B5EF4-FFF2-40B4-BE49-F238E27FC236}">
                <a16:creationId xmlns:a16="http://schemas.microsoft.com/office/drawing/2014/main" id="{9A596FBA-6383-FE02-5264-8310D7B0AC81}"/>
              </a:ext>
            </a:extLst>
          </p:cNvPr>
          <p:cNvSpPr txBox="1"/>
          <p:nvPr/>
        </p:nvSpPr>
        <p:spPr>
          <a:xfrm>
            <a:off x="8367523" y="1098870"/>
            <a:ext cx="1043473" cy="523220"/>
          </a:xfrm>
          <a:prstGeom prst="rect">
            <a:avLst/>
          </a:prstGeom>
          <a:noFill/>
        </p:spPr>
        <p:txBody>
          <a:bodyPr wrap="square" rtlCol="0">
            <a:spAutoFit/>
          </a:bodyPr>
          <a:lstStyle/>
          <a:p>
            <a:pPr algn="l"/>
            <a:r>
              <a:rPr lang="en-US" altLang="ja-JP" sz="2800" dirty="0">
                <a:solidFill>
                  <a:schemeClr val="tx1">
                    <a:lumMod val="65000"/>
                    <a:lumOff val="35000"/>
                  </a:schemeClr>
                </a:solidFill>
                <a:latin typeface="MS PGothic" panose="020B0600070205080204" pitchFamily="34" charset="-128"/>
                <a:ea typeface="MS PGothic" panose="020B0600070205080204" pitchFamily="34" charset="-128"/>
              </a:rPr>
              <a:t>20</a:t>
            </a:r>
            <a:r>
              <a:rPr kumimoji="1" lang="en-US" altLang="ja-JP" sz="2800" dirty="0">
                <a:solidFill>
                  <a:schemeClr val="tx1">
                    <a:lumMod val="65000"/>
                    <a:lumOff val="35000"/>
                  </a:schemeClr>
                </a:solidFill>
                <a:latin typeface="MS PGothic" panose="020B0600070205080204" pitchFamily="34" charset="-128"/>
                <a:ea typeface="MS PGothic" panose="020B0600070205080204" pitchFamily="34" charset="-128"/>
              </a:rPr>
              <a:t> Hz</a:t>
            </a:r>
            <a:endParaRPr kumimoji="1" lang="ja-JP" altLang="en-US" sz="2800">
              <a:solidFill>
                <a:schemeClr val="tx1">
                  <a:lumMod val="65000"/>
                  <a:lumOff val="35000"/>
                </a:schemeClr>
              </a:solidFill>
              <a:latin typeface="MS PGothic" panose="020B0600070205080204" pitchFamily="34" charset="-128"/>
              <a:ea typeface="MS PGothic" panose="020B0600070205080204" pitchFamily="34" charset="-128"/>
            </a:endParaRPr>
          </a:p>
        </p:txBody>
      </p:sp>
      <p:cxnSp>
        <p:nvCxnSpPr>
          <p:cNvPr id="14" name="直線矢印コネクタ 13">
            <a:extLst>
              <a:ext uri="{FF2B5EF4-FFF2-40B4-BE49-F238E27FC236}">
                <a16:creationId xmlns:a16="http://schemas.microsoft.com/office/drawing/2014/main" id="{AC27E1A9-0FDB-8EB4-CFB3-055C28E2AD1D}"/>
              </a:ext>
            </a:extLst>
          </p:cNvPr>
          <p:cNvCxnSpPr>
            <a:cxnSpLocks/>
          </p:cNvCxnSpPr>
          <p:nvPr/>
        </p:nvCxnSpPr>
        <p:spPr>
          <a:xfrm flipH="1">
            <a:off x="7537580" y="1337541"/>
            <a:ext cx="650063" cy="0"/>
          </a:xfrm>
          <a:prstGeom prst="straightConnector1">
            <a:avLst/>
          </a:prstGeom>
          <a:ln w="38100">
            <a:solidFill>
              <a:schemeClr val="bg2">
                <a:lumMod val="75000"/>
              </a:schemeClr>
            </a:solidFill>
            <a:tailEnd type="triangle" w="lg" len="lg"/>
          </a:ln>
        </p:spPr>
        <p:style>
          <a:lnRef idx="2">
            <a:schemeClr val="accent1"/>
          </a:lnRef>
          <a:fillRef idx="0">
            <a:schemeClr val="accent1"/>
          </a:fillRef>
          <a:effectRef idx="1">
            <a:schemeClr val="accent1"/>
          </a:effectRef>
          <a:fontRef idx="minor">
            <a:schemeClr val="tx1"/>
          </a:fontRef>
        </p:style>
      </p:cxnSp>
      <p:sp>
        <p:nvSpPr>
          <p:cNvPr id="20" name="テキスト ボックス 19">
            <a:extLst>
              <a:ext uri="{FF2B5EF4-FFF2-40B4-BE49-F238E27FC236}">
                <a16:creationId xmlns:a16="http://schemas.microsoft.com/office/drawing/2014/main" id="{9BDD3D8F-45AF-B950-67DF-0B30C0881A08}"/>
              </a:ext>
            </a:extLst>
          </p:cNvPr>
          <p:cNvSpPr txBox="1"/>
          <p:nvPr/>
        </p:nvSpPr>
        <p:spPr>
          <a:xfrm>
            <a:off x="667629" y="3108988"/>
            <a:ext cx="4560983" cy="1754326"/>
          </a:xfrm>
          <a:custGeom>
            <a:avLst/>
            <a:gdLst>
              <a:gd name="csX0" fmla="*/ 0 w 4560983"/>
              <a:gd name="csY0" fmla="*/ 0 h 1754326"/>
              <a:gd name="csX1" fmla="*/ 524513 w 4560983"/>
              <a:gd name="csY1" fmla="*/ 0 h 1754326"/>
              <a:gd name="csX2" fmla="*/ 957806 w 4560983"/>
              <a:gd name="csY2" fmla="*/ 0 h 1754326"/>
              <a:gd name="csX3" fmla="*/ 1619149 w 4560983"/>
              <a:gd name="csY3" fmla="*/ 0 h 1754326"/>
              <a:gd name="csX4" fmla="*/ 2143662 w 4560983"/>
              <a:gd name="csY4" fmla="*/ 0 h 1754326"/>
              <a:gd name="csX5" fmla="*/ 2668175 w 4560983"/>
              <a:gd name="csY5" fmla="*/ 0 h 1754326"/>
              <a:gd name="csX6" fmla="*/ 3329518 w 4560983"/>
              <a:gd name="csY6" fmla="*/ 0 h 1754326"/>
              <a:gd name="csX7" fmla="*/ 3808421 w 4560983"/>
              <a:gd name="csY7" fmla="*/ 0 h 1754326"/>
              <a:gd name="csX8" fmla="*/ 4560983 w 4560983"/>
              <a:gd name="csY8" fmla="*/ 0 h 1754326"/>
              <a:gd name="csX9" fmla="*/ 4560983 w 4560983"/>
              <a:gd name="csY9" fmla="*/ 619862 h 1754326"/>
              <a:gd name="csX10" fmla="*/ 4560983 w 4560983"/>
              <a:gd name="csY10" fmla="*/ 1169551 h 1754326"/>
              <a:gd name="csX11" fmla="*/ 4560983 w 4560983"/>
              <a:gd name="csY11" fmla="*/ 1754326 h 1754326"/>
              <a:gd name="csX12" fmla="*/ 3945250 w 4560983"/>
              <a:gd name="csY12" fmla="*/ 1754326 h 1754326"/>
              <a:gd name="csX13" fmla="*/ 3283908 w 4560983"/>
              <a:gd name="csY13" fmla="*/ 1754326 h 1754326"/>
              <a:gd name="csX14" fmla="*/ 2622565 w 4560983"/>
              <a:gd name="csY14" fmla="*/ 1754326 h 1754326"/>
              <a:gd name="csX15" fmla="*/ 2143662 w 4560983"/>
              <a:gd name="csY15" fmla="*/ 1754326 h 1754326"/>
              <a:gd name="csX16" fmla="*/ 1573539 w 4560983"/>
              <a:gd name="csY16" fmla="*/ 1754326 h 1754326"/>
              <a:gd name="csX17" fmla="*/ 912197 w 4560983"/>
              <a:gd name="csY17" fmla="*/ 1754326 h 1754326"/>
              <a:gd name="csX18" fmla="*/ 0 w 4560983"/>
              <a:gd name="csY18" fmla="*/ 1754326 h 1754326"/>
              <a:gd name="csX19" fmla="*/ 0 w 4560983"/>
              <a:gd name="csY19" fmla="*/ 1222180 h 1754326"/>
              <a:gd name="csX20" fmla="*/ 0 w 4560983"/>
              <a:gd name="csY20" fmla="*/ 672492 h 1754326"/>
              <a:gd name="csX21" fmla="*/ 0 w 4560983"/>
              <a:gd name="csY21" fmla="*/ 0 h 17543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560983" h="1754326" extrusionOk="0">
                <a:moveTo>
                  <a:pt x="0" y="0"/>
                </a:moveTo>
                <a:cubicBezTo>
                  <a:pt x="186546" y="-5707"/>
                  <a:pt x="370477" y="39610"/>
                  <a:pt x="524513" y="0"/>
                </a:cubicBezTo>
                <a:cubicBezTo>
                  <a:pt x="678549" y="-39610"/>
                  <a:pt x="758029" y="3561"/>
                  <a:pt x="957806" y="0"/>
                </a:cubicBezTo>
                <a:cubicBezTo>
                  <a:pt x="1157583" y="-3561"/>
                  <a:pt x="1317789" y="48719"/>
                  <a:pt x="1619149" y="0"/>
                </a:cubicBezTo>
                <a:cubicBezTo>
                  <a:pt x="1920509" y="-48719"/>
                  <a:pt x="2015654" y="52689"/>
                  <a:pt x="2143662" y="0"/>
                </a:cubicBezTo>
                <a:cubicBezTo>
                  <a:pt x="2271670" y="-52689"/>
                  <a:pt x="2550138" y="62609"/>
                  <a:pt x="2668175" y="0"/>
                </a:cubicBezTo>
                <a:cubicBezTo>
                  <a:pt x="2786212" y="-62609"/>
                  <a:pt x="3073055" y="1360"/>
                  <a:pt x="3329518" y="0"/>
                </a:cubicBezTo>
                <a:cubicBezTo>
                  <a:pt x="3585981" y="-1360"/>
                  <a:pt x="3656445" y="42712"/>
                  <a:pt x="3808421" y="0"/>
                </a:cubicBezTo>
                <a:cubicBezTo>
                  <a:pt x="3960397" y="-42712"/>
                  <a:pt x="4248713" y="71566"/>
                  <a:pt x="4560983" y="0"/>
                </a:cubicBezTo>
                <a:cubicBezTo>
                  <a:pt x="4593067" y="191307"/>
                  <a:pt x="4540228" y="444356"/>
                  <a:pt x="4560983" y="619862"/>
                </a:cubicBezTo>
                <a:cubicBezTo>
                  <a:pt x="4581738" y="795368"/>
                  <a:pt x="4516088" y="964875"/>
                  <a:pt x="4560983" y="1169551"/>
                </a:cubicBezTo>
                <a:cubicBezTo>
                  <a:pt x="4605878" y="1374227"/>
                  <a:pt x="4546256" y="1542932"/>
                  <a:pt x="4560983" y="1754326"/>
                </a:cubicBezTo>
                <a:cubicBezTo>
                  <a:pt x="4354403" y="1824228"/>
                  <a:pt x="4096956" y="1729912"/>
                  <a:pt x="3945250" y="1754326"/>
                </a:cubicBezTo>
                <a:cubicBezTo>
                  <a:pt x="3793544" y="1778740"/>
                  <a:pt x="3565454" y="1736609"/>
                  <a:pt x="3283908" y="1754326"/>
                </a:cubicBezTo>
                <a:cubicBezTo>
                  <a:pt x="3002362" y="1772043"/>
                  <a:pt x="2814640" y="1703479"/>
                  <a:pt x="2622565" y="1754326"/>
                </a:cubicBezTo>
                <a:cubicBezTo>
                  <a:pt x="2430490" y="1805173"/>
                  <a:pt x="2296910" y="1738136"/>
                  <a:pt x="2143662" y="1754326"/>
                </a:cubicBezTo>
                <a:cubicBezTo>
                  <a:pt x="1990414" y="1770516"/>
                  <a:pt x="1710392" y="1688639"/>
                  <a:pt x="1573539" y="1754326"/>
                </a:cubicBezTo>
                <a:cubicBezTo>
                  <a:pt x="1436686" y="1820013"/>
                  <a:pt x="1199658" y="1685878"/>
                  <a:pt x="912197" y="1754326"/>
                </a:cubicBezTo>
                <a:cubicBezTo>
                  <a:pt x="624736" y="1822774"/>
                  <a:pt x="214368" y="1719638"/>
                  <a:pt x="0" y="1754326"/>
                </a:cubicBezTo>
                <a:cubicBezTo>
                  <a:pt x="-3391" y="1570364"/>
                  <a:pt x="37509" y="1445855"/>
                  <a:pt x="0" y="1222180"/>
                </a:cubicBezTo>
                <a:cubicBezTo>
                  <a:pt x="-37509" y="998505"/>
                  <a:pt x="57334" y="842168"/>
                  <a:pt x="0" y="672492"/>
                </a:cubicBezTo>
                <a:cubicBezTo>
                  <a:pt x="-57334" y="502816"/>
                  <a:pt x="18374" y="237529"/>
                  <a:pt x="0" y="0"/>
                </a:cubicBezTo>
                <a:close/>
              </a:path>
            </a:pathLst>
          </a:custGeom>
          <a:noFill/>
          <a:ln w="38100" cap="rnd">
            <a:solidFill>
              <a:srgbClr val="9684B7"/>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glow rad="50800">
              <a:srgbClr val="9684B7">
                <a:alpha val="50000"/>
              </a:srgbClr>
            </a:glow>
          </a:effectLst>
        </p:spPr>
        <p:txBody>
          <a:bodyPr wrap="square" rtlCol="0">
            <a:spAutoFit/>
          </a:bodyPr>
          <a:lstStyle/>
          <a:p>
            <a:pPr algn="l"/>
            <a:r>
              <a:rPr kumimoji="1" lang="en-US" altLang="ja-JP" sz="3600" dirty="0">
                <a:solidFill>
                  <a:srgbClr val="9684B7"/>
                </a:solidFill>
              </a:rPr>
              <a:t>Longer waveforms are </a:t>
            </a:r>
            <a:r>
              <a:rPr kumimoji="1" lang="en-US" altLang="ja-JP" sz="3600" b="1" dirty="0">
                <a:solidFill>
                  <a:srgbClr val="606F9D"/>
                </a:solidFill>
              </a:rPr>
              <a:t>inevitable</a:t>
            </a:r>
            <a:br>
              <a:rPr lang="en-US" altLang="ja-JP" sz="3600" b="1" dirty="0">
                <a:solidFill>
                  <a:srgbClr val="9684B7"/>
                </a:solidFill>
              </a:rPr>
            </a:br>
            <a:r>
              <a:rPr kumimoji="1" lang="en-US" altLang="ja-JP" sz="3600" dirty="0">
                <a:solidFill>
                  <a:srgbClr val="9684B7"/>
                </a:solidFill>
              </a:rPr>
              <a:t>in future detectors.</a:t>
            </a:r>
            <a:endParaRPr kumimoji="1" lang="ja-JP" altLang="en-US" sz="3600">
              <a:solidFill>
                <a:srgbClr val="9684B7"/>
              </a:solidFill>
            </a:endParaRPr>
          </a:p>
        </p:txBody>
      </p:sp>
    </p:spTree>
    <p:extLst>
      <p:ext uri="{BB962C8B-B14F-4D97-AF65-F5344CB8AC3E}">
        <p14:creationId xmlns:p14="http://schemas.microsoft.com/office/powerpoint/2010/main" val="196536201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kumimoji="1" sz="2400"/>
        </a:defPPr>
      </a:lstStyle>
    </a:txDef>
  </a:objectDefaults>
  <a:extraClrSchemeLst/>
  <a:extLst>
    <a:ext uri="{05A4C25C-085E-4340-85A3-A5531E510DB2}">
      <thm15:themeFamily xmlns:thm15="http://schemas.microsoft.com/office/thememl/2012/main" name="presentation_temp" id="{463DBFE9-2392-344C-A99C-CFA5825586CE}" vid="{5616CF14-3D78-B24F-BF84-76F98D666D5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テーマ</Template>
  <TotalTime>8374</TotalTime>
  <Words>1702</Words>
  <Application>Microsoft Macintosh PowerPoint</Application>
  <PresentationFormat>ワイド画面</PresentationFormat>
  <Paragraphs>219</Paragraphs>
  <Slides>23</Slides>
  <Notes>14</Notes>
  <HiddenSlides>0</HiddenSlides>
  <MMClips>2</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23</vt:i4>
      </vt:variant>
    </vt:vector>
  </HeadingPairs>
  <TitlesOfParts>
    <vt:vector size="31" baseType="lpstr">
      <vt:lpstr>MS PGothic</vt:lpstr>
      <vt:lpstr>MS PMincho</vt:lpstr>
      <vt:lpstr>游ゴシック</vt:lpstr>
      <vt:lpstr>Arial</vt:lpstr>
      <vt:lpstr>Cambria Math</vt:lpstr>
      <vt:lpstr>Impact</vt:lpstr>
      <vt:lpstr>Wingdings</vt:lpstr>
      <vt:lpstr>Office テーマ</vt:lpstr>
      <vt:lpstr>Search for Sub-Solar Mass Binary Black Holes by Gravitational Waves</vt:lpstr>
      <vt:lpstr>PowerPoint プレゼンテーション</vt:lpstr>
      <vt:lpstr>PowerPoint プレゼンテーション</vt:lpstr>
      <vt:lpstr>LVK sub-solar search for O4a</vt:lpstr>
      <vt:lpstr>Matched filtering to find Gravitational Waves</vt:lpstr>
      <vt:lpstr>Matched filtering to find Gravitational Waves</vt:lpstr>
      <vt:lpstr>Challenge of sub-solar search</vt:lpstr>
      <vt:lpstr>Current searches limit the low-frequency cutoff</vt:lpstr>
      <vt:lpstr>Future detectors will extend their sensitivity to lower frequency</vt:lpstr>
      <vt:lpstr>PowerPoint プレゼンテーション</vt:lpstr>
      <vt:lpstr>The ratio waveform is as long as the duration difference</vt:lpstr>
      <vt:lpstr>Conventional matched filtering</vt:lpstr>
      <vt:lpstr>Reusing one reference SNR for nearby waveform</vt:lpstr>
      <vt:lpstr>Ratio filter on simulated data</vt:lpstr>
      <vt:lpstr>SNR time series for the loudest template</vt:lpstr>
      <vt:lpstr>PowerPoint プレゼンテーション</vt:lpstr>
      <vt:lpstr>Where the ratio filter enters the pipeline</vt:lpstr>
      <vt:lpstr>First real-data demonstration: one subbank </vt:lpstr>
      <vt:lpstr>χ^2 down-ranks inconsistent triggers</vt:lpstr>
      <vt:lpstr>Conclusions</vt:lpstr>
      <vt:lpstr>PowerPoint プレゼンテーション</vt:lpstr>
      <vt:lpstr>Ratio filter: reconstructs the new SNR via convolving with the reference SNR</vt:lpstr>
      <vt:lpstr>The number of triggers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村上 靖洋</dc:creator>
  <cp:lastModifiedBy>村上 靖洋</cp:lastModifiedBy>
  <cp:revision>52</cp:revision>
  <dcterms:created xsi:type="dcterms:W3CDTF">2026-08-25T04:49:40Z</dcterms:created>
  <dcterms:modified xsi:type="dcterms:W3CDTF">2026-08-31T06:31:05Z</dcterms:modified>
</cp:coreProperties>
</file>