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4" r:id="rId1"/>
    <p:sldMasterId id="2147483705" r:id="rId2"/>
    <p:sldMasterId id="2147483706" r:id="rId3"/>
    <p:sldMasterId id="2147483707" r:id="rId4"/>
  </p:sldMasterIdLst>
  <p:notesMasterIdLst>
    <p:notesMasterId r:id="rId46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9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</p:sldIdLst>
  <p:sldSz cx="9144000" cy="5143500" type="screen16x9"/>
  <p:notesSz cx="6858000" cy="9144000"/>
  <p:embeddedFontLst>
    <p:embeddedFont>
      <p:font typeface="Inter" panose="020B0604020202020204" charset="0"/>
      <p:regular r:id="rId47"/>
      <p:bold r:id="rId48"/>
      <p:italic r:id="rId49"/>
      <p:boldItalic r:id="rId50"/>
    </p:embeddedFont>
    <p:embeddedFont>
      <p:font typeface="Space Grotesk" panose="020B0604020202020204" charset="0"/>
      <p:regular r:id="rId51"/>
      <p:bold r:id="rId52"/>
    </p:embeddedFont>
    <p:embeddedFont>
      <p:font typeface="Space Grotesk Light" panose="020B0604020202020204" charset="0"/>
      <p:regular r:id="rId53"/>
      <p:bold r:id="rId5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832" autoAdjust="0"/>
  </p:normalViewPr>
  <p:slideViewPr>
    <p:cSldViewPr snapToGrid="0">
      <p:cViewPr varScale="1">
        <p:scale>
          <a:sx n="77" d="100"/>
          <a:sy n="77" d="100"/>
        </p:scale>
        <p:origin x="978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font" Target="fonts/font7.fntdata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2.fntdata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3.fntdata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3f6961277c5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g3f6961277c5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3f6961277c5_1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g3f6961277c5_1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3f6961277c5_1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g3f6961277c5_1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3f6961277c5_1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Current PSF measured to be ~3.7’</a:t>
            </a:r>
            <a:endParaRPr/>
          </a:p>
        </p:txBody>
      </p:sp>
      <p:sp>
        <p:nvSpPr>
          <p:cNvPr id="560" name="Google Shape;560;g3f6961277c5_1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3f6961277c5_1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g3f6961277c5_1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3f6961277c5_1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g3f6961277c5_1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3f6961277c5_1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g3f6961277c5_1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3f6c204ee84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Likely a few TeV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~10 m impact position for pSCT</a:t>
            </a:r>
            <a:endParaRPr/>
          </a:p>
        </p:txBody>
      </p:sp>
      <p:sp>
        <p:nvSpPr>
          <p:cNvPr id="607" name="Google Shape;607;g3f6c204ee84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g3f6d2915d24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Medium impact (~50-100 m)</a:t>
            </a:r>
            <a:endParaRPr/>
          </a:p>
        </p:txBody>
      </p:sp>
      <p:sp>
        <p:nvSpPr>
          <p:cNvPr id="630" name="Google Shape;630;g3f6d2915d24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3f7429e74ac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Impact ~125-150 m from pSCT (162 m from T4)</a:t>
            </a:r>
            <a:endParaRPr/>
          </a:p>
        </p:txBody>
      </p:sp>
      <p:sp>
        <p:nvSpPr>
          <p:cNvPr id="656" name="Google Shape;656;g3f7429e74ac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g3f7429e74ac_0_5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Impact ~125-150 m from pSCT (162 m from T4)</a:t>
            </a:r>
            <a:endParaRPr/>
          </a:p>
        </p:txBody>
      </p:sp>
      <p:sp>
        <p:nvSpPr>
          <p:cNvPr id="680" name="Google Shape;680;g3f7429e74ac_0_5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3f7429e74ac_0_4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g3f7429e74ac_0_4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g3f6961277c5_1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7" name="Google Shape;707;g3f6961277c5_1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g3f6961277c5_1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g3f6961277c5_1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7">
          <a:extLst>
            <a:ext uri="{FF2B5EF4-FFF2-40B4-BE49-F238E27FC236}">
              <a16:creationId xmlns:a16="http://schemas.microsoft.com/office/drawing/2014/main" id="{3BD80B6A-9E30-9200-09D0-275CB6FC1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g3f6ac81a843_0_1:notes">
            <a:extLst>
              <a:ext uri="{FF2B5EF4-FFF2-40B4-BE49-F238E27FC236}">
                <a16:creationId xmlns:a16="http://schemas.microsoft.com/office/drawing/2014/main" id="{94C22FF6-D818-6F4A-68BE-382B360D60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9" name="Google Shape;729;g3f6ac81a843_0_1:notes">
            <a:extLst>
              <a:ext uri="{FF2B5EF4-FFF2-40B4-BE49-F238E27FC236}">
                <a16:creationId xmlns:a16="http://schemas.microsoft.com/office/drawing/2014/main" id="{EB5132EB-ADCA-177D-9E31-DE516CCFD2D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49627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g3f6ac81a843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9" name="Google Shape;729;g3f6ac81a843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g3f6e9449cbe_0_8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There has been funding for 2 LSTs and 5? more SSTs in the south now</a:t>
            </a:r>
          </a:p>
        </p:txBody>
      </p:sp>
      <p:sp>
        <p:nvSpPr>
          <p:cNvPr id="738" name="Google Shape;738;g3f6e9449cbe_0_8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g3f6e9449cbe_0_8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" name="Google Shape;751;g3f6e9449cbe_0_8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g3f6961277c5_1_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2" name="Google Shape;762;g3f6961277c5_1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g3f6e9449cbe_0_10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3" name="Google Shape;773;g3f6e9449cbe_0_10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g3f6e9449cbe_0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Schwarzschild-Couder design is isochronous, no spherical or comatic aberrations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2nd mirror is defocusing, located ~halfway along the focal length of 1st mirror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defocusing gives the higher image resolution and smaller focal plate scale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Focal plan is curved</a:t>
            </a:r>
            <a:endParaRPr/>
          </a:p>
        </p:txBody>
      </p:sp>
      <p:sp>
        <p:nvSpPr>
          <p:cNvPr id="784" name="Google Shape;784;g3f6e9449cbe_0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g3f6e9449cbe_0_3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7" name="Google Shape;797;g3f6e9449cbe_0_3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3f6961277c5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g3f6961277c5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g3f7429e74ac_0_6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g3f7429e74ac_0_6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g3f6e9449cbe_0_6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VERITAS generally sees ~1 Hz of gammas from the Crab and ~400 Hz of cosmic rays (cuts preserve ~85% of gammas and ~1% of hadrons)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pSCT with this data saw ~0.005 Hz of gammas from the Crab and ~1.5 Hz hadrons (pre-cuts)</a:t>
            </a:r>
            <a:endParaRPr/>
          </a:p>
        </p:txBody>
      </p:sp>
      <p:sp>
        <p:nvSpPr>
          <p:cNvPr id="823" name="Google Shape;823;g3f6e9449cbe_0_6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g3f6e9449cbe_0_6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Cuts were helped by looking at the Crab with VERITAS and using its gammaness as truth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Distance is length of ray angle alpha below perpendicular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Black is events off source, red is events on source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 is angle from Crab</a:t>
            </a:r>
            <a:endParaRPr/>
          </a:p>
        </p:txBody>
      </p:sp>
      <p:sp>
        <p:nvSpPr>
          <p:cNvPr id="836" name="Google Shape;836;g3f6e9449cbe_0_6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g3f7429e74ac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9" name="Google Shape;849;g3f7429e74ac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g3f7429e74ac_0_3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Likely a few TeV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~10 m impact position for pSCT</a:t>
            </a:r>
            <a:endParaRPr/>
          </a:p>
        </p:txBody>
      </p:sp>
      <p:sp>
        <p:nvSpPr>
          <p:cNvPr id="862" name="Google Shape;862;g3f7429e74ac_0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g3f7429e74ac_0_3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Medium impact (~50-100 m)</a:t>
            </a:r>
            <a:endParaRPr/>
          </a:p>
        </p:txBody>
      </p:sp>
      <p:sp>
        <p:nvSpPr>
          <p:cNvPr id="886" name="Google Shape;886;g3f7429e74ac_0_3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g3f7429e74ac_0_5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Impact ~200-250 m from pSCT (221 m from T4)</a:t>
            </a:r>
            <a:endParaRPr/>
          </a:p>
        </p:txBody>
      </p:sp>
      <p:sp>
        <p:nvSpPr>
          <p:cNvPr id="913" name="Google Shape;913;g3f7429e74ac_0_5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g3f7429e74ac_0_3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Impact ~200-250 m from pSCT (221 m from T4)</a:t>
            </a:r>
            <a:endParaRPr/>
          </a:p>
        </p:txBody>
      </p:sp>
      <p:sp>
        <p:nvSpPr>
          <p:cNvPr id="936" name="Google Shape;936;g3f7429e74ac_0_3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g3f6d2915d24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Low impact (&lt; 20 m)</a:t>
            </a:r>
            <a:endParaRPr/>
          </a:p>
        </p:txBody>
      </p:sp>
      <p:sp>
        <p:nvSpPr>
          <p:cNvPr id="960" name="Google Shape;960;g3f6d2915d24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g3f7429e74ac_0_3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Low impact (&lt; 20 m)</a:t>
            </a:r>
            <a:endParaRPr/>
          </a:p>
        </p:txBody>
      </p:sp>
      <p:sp>
        <p:nvSpPr>
          <p:cNvPr id="984" name="Google Shape;984;g3f7429e74ac_0_3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3f6961277c5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g3f6961277c5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g3f6ac81a843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g3f6ac81a843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g3f6e9449cbe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g3f6e9449cbe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3f6961277c5_1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Small plate scale: 1.625 mm per arcminute with an 80 cm focal plane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PSF 0.05-0.07°</a:t>
            </a:r>
            <a:endParaRPr/>
          </a:p>
        </p:txBody>
      </p:sp>
      <p:sp>
        <p:nvSpPr>
          <p:cNvPr id="474" name="Google Shape;474;g3f6961277c5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3f6961277c5_1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g3f6961277c5_1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3f6961277c5_1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Cherenkov TARGET C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Chrenkov TARGET 5 Trigger Extension ASIC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SiPM multichannel ASIC for high Resolution Cherenkov Telescopes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TeV Array Readout Electronics with GSa/s sampling and Event Trigger</a:t>
            </a:r>
            <a:endParaRPr/>
          </a:p>
        </p:txBody>
      </p:sp>
      <p:sp>
        <p:nvSpPr>
          <p:cNvPr id="498" name="Google Shape;498;g3f6961277c5_1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3f6c204ee84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g3f6c204ee84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3f7429e74ac_0_6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g3f7429e74ac_0_6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4"/>
          <p:cNvPicPr preferRelativeResize="0"/>
          <p:nvPr/>
        </p:nvPicPr>
        <p:blipFill rotWithShape="1">
          <a:blip r:embed="rId2">
            <a:alphaModFix/>
          </a:blip>
          <a:srcRect b="10"/>
          <a:stretch/>
        </p:blipFill>
        <p:spPr>
          <a:xfrm>
            <a:off x="-425354" y="-516465"/>
            <a:ext cx="3544392" cy="2126837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4"/>
          <p:cNvSpPr txBox="1">
            <a:spLocks noGrp="1"/>
          </p:cNvSpPr>
          <p:nvPr>
            <p:ph type="title"/>
          </p:nvPr>
        </p:nvSpPr>
        <p:spPr>
          <a:xfrm>
            <a:off x="286992" y="1615858"/>
            <a:ext cx="6512100" cy="19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Space Grotesk Light"/>
              <a:buNone/>
              <a:defRPr sz="5300" b="0" i="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1"/>
          </p:nvPr>
        </p:nvSpPr>
        <p:spPr>
          <a:xfrm>
            <a:off x="286992" y="3585886"/>
            <a:ext cx="78867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E4D8"/>
              </a:buClr>
              <a:buSzPts val="1600"/>
              <a:buNone/>
              <a:defRPr sz="1600" b="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body" idx="2"/>
          </p:nvPr>
        </p:nvSpPr>
        <p:spPr>
          <a:xfrm>
            <a:off x="236990" y="4447540"/>
            <a:ext cx="64914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>
  <p:cSld name="Encabezado de sección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7696201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5" descr="A blue and white 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532179" y="-635805"/>
            <a:ext cx="3730753" cy="2238664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5299363" y="2306782"/>
            <a:ext cx="2983800" cy="26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5882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800"/>
              <a:buNone/>
              <a:defRPr sz="3800" b="0" i="0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body" idx="2"/>
          </p:nvPr>
        </p:nvSpPr>
        <p:spPr>
          <a:xfrm>
            <a:off x="4034642" y="2306782"/>
            <a:ext cx="1068600" cy="26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r">
              <a:lnSpc>
                <a:spcPct val="105882"/>
              </a:lnSpc>
              <a:spcBef>
                <a:spcPts val="0"/>
              </a:spcBef>
              <a:spcAft>
                <a:spcPts val="0"/>
              </a:spcAft>
              <a:buClr>
                <a:srgbClr val="00E4D8"/>
              </a:buClr>
              <a:buSzPts val="3800"/>
              <a:buNone/>
              <a:defRPr sz="3800">
                <a:solidFill>
                  <a:srgbClr val="00E4D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apositiva de título">
  <p:cSld name="3_Diapositiva de título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6" descr="Imagen que contiene Patrón de fondo&#10;&#10;Descripción generada automáticament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597464" y="2242179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Font typeface="Space Grotesk Light"/>
              <a:buNone/>
              <a:defRPr sz="4900" b="0" i="0">
                <a:solidFill>
                  <a:schemeClr val="accent3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597464" y="1709893"/>
            <a:ext cx="78867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E4D8"/>
              </a:buClr>
              <a:buSzPts val="1400"/>
              <a:buNone/>
              <a:defRPr sz="1400" b="0" i="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2pPr>
            <a:lvl3pPr marL="1371600" lvl="2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>
                <a:solidFill>
                  <a:schemeClr val="dk2"/>
                </a:solidFill>
              </a:defRPr>
            </a:lvl3pPr>
            <a:lvl4pPr marL="1828800" lvl="3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marL="2286000" lvl="4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2"/>
          </p:nvPr>
        </p:nvSpPr>
        <p:spPr>
          <a:xfrm>
            <a:off x="171672" y="181059"/>
            <a:ext cx="1781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3" name="Google Shape;73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13990" y="164306"/>
            <a:ext cx="1356179" cy="273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>
  <p:cSld name="1_Diapositiva de título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7"/>
          <p:cNvPicPr preferRelativeResize="0"/>
          <p:nvPr/>
        </p:nvPicPr>
        <p:blipFill rotWithShape="1">
          <a:blip r:embed="rId3">
            <a:alphaModFix/>
          </a:blip>
          <a:srcRect t="32544" r="23705" b="5643"/>
          <a:stretch/>
        </p:blipFill>
        <p:spPr>
          <a:xfrm>
            <a:off x="2795441" y="0"/>
            <a:ext cx="634855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7"/>
          <p:cNvSpPr txBox="1">
            <a:spLocks noGrp="1"/>
          </p:cNvSpPr>
          <p:nvPr>
            <p:ph type="body" idx="1"/>
          </p:nvPr>
        </p:nvSpPr>
        <p:spPr>
          <a:xfrm>
            <a:off x="171672" y="4375426"/>
            <a:ext cx="6217500" cy="5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63529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400"/>
              <a:buNone/>
              <a:defRPr sz="6400" b="0" i="0">
                <a:solidFill>
                  <a:schemeClr val="accent3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2"/>
          </p:nvPr>
        </p:nvSpPr>
        <p:spPr>
          <a:xfrm>
            <a:off x="171672" y="2950163"/>
            <a:ext cx="840300" cy="13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63529"/>
              </a:lnSpc>
              <a:spcBef>
                <a:spcPts val="0"/>
              </a:spcBef>
              <a:spcAft>
                <a:spcPts val="0"/>
              </a:spcAft>
              <a:buClr>
                <a:srgbClr val="00E4D8"/>
              </a:buClr>
              <a:buSzPts val="6400"/>
              <a:buNone/>
              <a:defRPr sz="6400" b="0" i="0">
                <a:solidFill>
                  <a:srgbClr val="00E4D8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0" name="Google Shape;80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62118" y="164306"/>
            <a:ext cx="908049" cy="1833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apositiva de título">
  <p:cSld name="5_Diapositiva de título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8"/>
          <p:cNvPicPr preferRelativeResize="0"/>
          <p:nvPr/>
        </p:nvPicPr>
        <p:blipFill rotWithShape="1">
          <a:blip r:embed="rId2">
            <a:alphaModFix/>
          </a:blip>
          <a:srcRect t="32544" r="23705" b="5643"/>
          <a:stretch/>
        </p:blipFill>
        <p:spPr>
          <a:xfrm>
            <a:off x="2795441" y="-1"/>
            <a:ext cx="634855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8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body" idx="1"/>
          </p:nvPr>
        </p:nvSpPr>
        <p:spPr>
          <a:xfrm>
            <a:off x="171672" y="4375426"/>
            <a:ext cx="6217500" cy="5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63529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6400"/>
              <a:buNone/>
              <a:defRPr sz="6400" b="0" i="0">
                <a:solidFill>
                  <a:srgbClr val="00004A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2"/>
          </p:nvPr>
        </p:nvSpPr>
        <p:spPr>
          <a:xfrm>
            <a:off x="171672" y="2950163"/>
            <a:ext cx="840300" cy="13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63529"/>
              </a:lnSpc>
              <a:spcBef>
                <a:spcPts val="0"/>
              </a:spcBef>
              <a:spcAft>
                <a:spcPts val="0"/>
              </a:spcAft>
              <a:buClr>
                <a:srgbClr val="00E4D8"/>
              </a:buClr>
              <a:buSzPts val="6400"/>
              <a:buNone/>
              <a:defRPr sz="6400" b="0" i="0">
                <a:solidFill>
                  <a:srgbClr val="00E4D8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86" name="Google Shape;86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61552" y="161925"/>
            <a:ext cx="910997" cy="1857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ítulo y texto vertical">
  <p:cSld name="4_Título y texto vertical"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57725" y="657225"/>
            <a:ext cx="4486275" cy="4486275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9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body" idx="1"/>
          </p:nvPr>
        </p:nvSpPr>
        <p:spPr>
          <a:xfrm>
            <a:off x="171672" y="181059"/>
            <a:ext cx="1781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  <a:defRPr sz="8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body" idx="2"/>
          </p:nvPr>
        </p:nvSpPr>
        <p:spPr>
          <a:xfrm>
            <a:off x="326099" y="1670330"/>
            <a:ext cx="331680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23333"/>
              </a:lnSpc>
              <a:spcBef>
                <a:spcPts val="800"/>
              </a:spcBef>
              <a:spcAft>
                <a:spcPts val="0"/>
              </a:spcAft>
              <a:buClr>
                <a:srgbClr val="00E4D8"/>
              </a:buClr>
              <a:buSzPts val="2300"/>
              <a:buNone/>
              <a:defRPr sz="2300" b="0" i="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title"/>
          </p:nvPr>
        </p:nvSpPr>
        <p:spPr>
          <a:xfrm>
            <a:off x="318061" y="548257"/>
            <a:ext cx="48048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  <a:defRPr sz="4700" b="0" i="0">
                <a:solidFill>
                  <a:srgbClr val="00004A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body" idx="3"/>
          </p:nvPr>
        </p:nvSpPr>
        <p:spPr>
          <a:xfrm>
            <a:off x="320534" y="2308298"/>
            <a:ext cx="6604800" cy="23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1600"/>
              <a:buFont typeface="Arial"/>
              <a:buChar char="•"/>
              <a:defRPr sz="16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1400"/>
              <a:buFont typeface="Arial"/>
              <a:buNone/>
              <a:defRPr sz="1400" b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94" name="Google Shape;94;p19" descr="A blue and black text with a sta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06544" y="-415881"/>
            <a:ext cx="2374880" cy="1425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>
  <p:cSld name="6_Diapositiva de título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>
            <a:spLocks noGrp="1"/>
          </p:cNvSpPr>
          <p:nvPr>
            <p:ph type="body" idx="1"/>
          </p:nvPr>
        </p:nvSpPr>
        <p:spPr>
          <a:xfrm>
            <a:off x="323972" y="2210025"/>
            <a:ext cx="8046300" cy="24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2100"/>
              <a:buFont typeface="Arial"/>
              <a:buNone/>
              <a:defRPr sz="21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body" idx="2"/>
          </p:nvPr>
        </p:nvSpPr>
        <p:spPr>
          <a:xfrm>
            <a:off x="326099" y="1699767"/>
            <a:ext cx="8046300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23333"/>
              </a:lnSpc>
              <a:spcBef>
                <a:spcPts val="800"/>
              </a:spcBef>
              <a:spcAft>
                <a:spcPts val="0"/>
              </a:spcAft>
              <a:buClr>
                <a:srgbClr val="00E4D8"/>
              </a:buClr>
              <a:buSzPts val="2300"/>
              <a:buNone/>
              <a:defRPr sz="2300" b="0" i="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title"/>
          </p:nvPr>
        </p:nvSpPr>
        <p:spPr>
          <a:xfrm>
            <a:off x="318061" y="546764"/>
            <a:ext cx="48048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  <a:defRPr sz="4700" b="0" i="0">
                <a:solidFill>
                  <a:srgbClr val="00004A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body" idx="3"/>
          </p:nvPr>
        </p:nvSpPr>
        <p:spPr>
          <a:xfrm>
            <a:off x="171672" y="181059"/>
            <a:ext cx="1781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  <a:defRPr sz="8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101" name="Google Shape;101;p20" descr="A blue and black text with a star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06544" y="-415881"/>
            <a:ext cx="2374880" cy="1425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ítulo y texto vertical">
  <p:cSld name="2_Título y texto vertical">
    <p:bg>
      <p:bgPr>
        <a:solidFill>
          <a:schemeClr val="lt1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57725" y="657225"/>
            <a:ext cx="4486275" cy="4486275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1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body" idx="1"/>
          </p:nvPr>
        </p:nvSpPr>
        <p:spPr>
          <a:xfrm>
            <a:off x="171672" y="181059"/>
            <a:ext cx="1781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  <a:defRPr sz="8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body" idx="2"/>
          </p:nvPr>
        </p:nvSpPr>
        <p:spPr>
          <a:xfrm>
            <a:off x="326099" y="1653871"/>
            <a:ext cx="331680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23333"/>
              </a:lnSpc>
              <a:spcBef>
                <a:spcPts val="800"/>
              </a:spcBef>
              <a:spcAft>
                <a:spcPts val="0"/>
              </a:spcAft>
              <a:buClr>
                <a:srgbClr val="00E4D8"/>
              </a:buClr>
              <a:buSzPts val="2300"/>
              <a:buNone/>
              <a:defRPr sz="2300" b="0" i="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body" idx="3"/>
          </p:nvPr>
        </p:nvSpPr>
        <p:spPr>
          <a:xfrm>
            <a:off x="323972" y="2167077"/>
            <a:ext cx="3318900" cy="24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1600"/>
              <a:buNone/>
              <a:defRPr sz="16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21"/>
          <p:cNvSpPr txBox="1">
            <a:spLocks noGrp="1"/>
          </p:cNvSpPr>
          <p:nvPr>
            <p:ph type="body" idx="4"/>
          </p:nvPr>
        </p:nvSpPr>
        <p:spPr>
          <a:xfrm>
            <a:off x="4437212" y="1657558"/>
            <a:ext cx="331680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23333"/>
              </a:lnSpc>
              <a:spcBef>
                <a:spcPts val="800"/>
              </a:spcBef>
              <a:spcAft>
                <a:spcPts val="0"/>
              </a:spcAft>
              <a:buClr>
                <a:srgbClr val="00E4D8"/>
              </a:buClr>
              <a:buSzPts val="2300"/>
              <a:buNone/>
              <a:defRPr sz="2300" b="0" i="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21"/>
          <p:cNvSpPr txBox="1">
            <a:spLocks noGrp="1"/>
          </p:cNvSpPr>
          <p:nvPr>
            <p:ph type="body" idx="5"/>
          </p:nvPr>
        </p:nvSpPr>
        <p:spPr>
          <a:xfrm>
            <a:off x="4435085" y="2170764"/>
            <a:ext cx="3318900" cy="24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1600"/>
              <a:buNone/>
              <a:defRPr sz="16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21"/>
          <p:cNvSpPr txBox="1">
            <a:spLocks noGrp="1"/>
          </p:cNvSpPr>
          <p:nvPr>
            <p:ph type="title"/>
          </p:nvPr>
        </p:nvSpPr>
        <p:spPr>
          <a:xfrm>
            <a:off x="318061" y="548257"/>
            <a:ext cx="48048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  <a:defRPr sz="4700" b="0" i="0">
                <a:solidFill>
                  <a:srgbClr val="00004A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111" name="Google Shape;111;p21" descr="A blue and black text with a sta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06544" y="-415881"/>
            <a:ext cx="2374880" cy="1425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ítulo y texto vertical">
  <p:cSld name="3_Título y texto vertical">
    <p:bg>
      <p:bgPr>
        <a:solidFill>
          <a:schemeClr val="lt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57725" y="657225"/>
            <a:ext cx="4486275" cy="448627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2"/>
          <p:cNvSpPr txBox="1">
            <a:spLocks noGrp="1"/>
          </p:cNvSpPr>
          <p:nvPr>
            <p:ph type="title"/>
          </p:nvPr>
        </p:nvSpPr>
        <p:spPr>
          <a:xfrm>
            <a:off x="318061" y="3295650"/>
            <a:ext cx="48048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  <a:defRPr sz="4700" b="0" i="0">
                <a:solidFill>
                  <a:srgbClr val="00004A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2"/>
          <p:cNvSpPr txBox="1">
            <a:spLocks noGrp="1"/>
          </p:cNvSpPr>
          <p:nvPr>
            <p:ph type="body" idx="1"/>
          </p:nvPr>
        </p:nvSpPr>
        <p:spPr>
          <a:xfrm>
            <a:off x="6003418" y="955861"/>
            <a:ext cx="2601300" cy="25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 sz="15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2"/>
          <p:cNvSpPr txBox="1">
            <a:spLocks noGrp="1"/>
          </p:cNvSpPr>
          <p:nvPr>
            <p:ph type="body" idx="2"/>
          </p:nvPr>
        </p:nvSpPr>
        <p:spPr>
          <a:xfrm>
            <a:off x="1106324" y="1269079"/>
            <a:ext cx="1068600" cy="7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100"/>
              <a:buNone/>
              <a:defRPr sz="4100">
                <a:solidFill>
                  <a:srgbClr val="00004A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7" name="Google Shape;117;p22"/>
          <p:cNvSpPr txBox="1">
            <a:spLocks noGrp="1"/>
          </p:cNvSpPr>
          <p:nvPr>
            <p:ph type="body" idx="3"/>
          </p:nvPr>
        </p:nvSpPr>
        <p:spPr>
          <a:xfrm>
            <a:off x="561037" y="2084912"/>
            <a:ext cx="2159400" cy="5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 sz="14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2"/>
          <p:cNvSpPr txBox="1">
            <a:spLocks noGrp="1"/>
          </p:cNvSpPr>
          <p:nvPr>
            <p:ph type="body" idx="4"/>
          </p:nvPr>
        </p:nvSpPr>
        <p:spPr>
          <a:xfrm>
            <a:off x="3805439" y="1269079"/>
            <a:ext cx="1068600" cy="7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100"/>
              <a:buNone/>
              <a:defRPr sz="4100">
                <a:solidFill>
                  <a:srgbClr val="00004A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22"/>
          <p:cNvSpPr txBox="1">
            <a:spLocks noGrp="1"/>
          </p:cNvSpPr>
          <p:nvPr>
            <p:ph type="body" idx="5"/>
          </p:nvPr>
        </p:nvSpPr>
        <p:spPr>
          <a:xfrm>
            <a:off x="3260153" y="2084912"/>
            <a:ext cx="2159400" cy="5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 sz="14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22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1" name="Google Shape;121;p22"/>
          <p:cNvSpPr txBox="1">
            <a:spLocks noGrp="1"/>
          </p:cNvSpPr>
          <p:nvPr>
            <p:ph type="body" idx="6"/>
          </p:nvPr>
        </p:nvSpPr>
        <p:spPr>
          <a:xfrm>
            <a:off x="171672" y="181059"/>
            <a:ext cx="1781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  <a:defRPr sz="8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122" name="Google Shape;122;p22" descr="A blue and black text with a sta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06544" y="-415881"/>
            <a:ext cx="2374880" cy="1425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Encabezado de sección">
  <p:cSld name="1_Encabezado de sección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57725" y="657225"/>
            <a:ext cx="4486275" cy="4486275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3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7" name="Google Shape;127;p23"/>
          <p:cNvSpPr txBox="1">
            <a:spLocks noGrp="1"/>
          </p:cNvSpPr>
          <p:nvPr>
            <p:ph type="body" idx="1"/>
          </p:nvPr>
        </p:nvSpPr>
        <p:spPr>
          <a:xfrm>
            <a:off x="171672" y="181059"/>
            <a:ext cx="1781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p23"/>
          <p:cNvSpPr txBox="1">
            <a:spLocks noGrp="1"/>
          </p:cNvSpPr>
          <p:nvPr>
            <p:ph type="title"/>
          </p:nvPr>
        </p:nvSpPr>
        <p:spPr>
          <a:xfrm>
            <a:off x="318061" y="548257"/>
            <a:ext cx="31731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700"/>
              <a:buFont typeface="Space Grotesk Light"/>
              <a:buNone/>
              <a:defRPr sz="4700" b="0" i="0">
                <a:solidFill>
                  <a:schemeClr val="accent3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3"/>
          <p:cNvSpPr txBox="1">
            <a:spLocks noGrp="1"/>
          </p:cNvSpPr>
          <p:nvPr>
            <p:ph type="body" idx="2"/>
          </p:nvPr>
        </p:nvSpPr>
        <p:spPr>
          <a:xfrm>
            <a:off x="313631" y="1660861"/>
            <a:ext cx="343950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23333"/>
              </a:lnSpc>
              <a:spcBef>
                <a:spcPts val="800"/>
              </a:spcBef>
              <a:spcAft>
                <a:spcPts val="0"/>
              </a:spcAft>
              <a:buClr>
                <a:srgbClr val="00E4D8"/>
              </a:buClr>
              <a:buSzPts val="2300"/>
              <a:buNone/>
              <a:defRPr sz="2300" b="0" i="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23"/>
          <p:cNvSpPr txBox="1">
            <a:spLocks noGrp="1"/>
          </p:cNvSpPr>
          <p:nvPr>
            <p:ph type="body" idx="3"/>
          </p:nvPr>
        </p:nvSpPr>
        <p:spPr>
          <a:xfrm>
            <a:off x="320534" y="2275483"/>
            <a:ext cx="3233400" cy="23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Arial"/>
              <a:buChar char="•"/>
              <a:defRPr sz="1600" b="0" i="0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23"/>
          <p:cNvSpPr txBox="1">
            <a:spLocks noGrp="1"/>
          </p:cNvSpPr>
          <p:nvPr>
            <p:ph type="body" idx="4"/>
          </p:nvPr>
        </p:nvSpPr>
        <p:spPr>
          <a:xfrm>
            <a:off x="4193597" y="1650470"/>
            <a:ext cx="343950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23333"/>
              </a:lnSpc>
              <a:spcBef>
                <a:spcPts val="800"/>
              </a:spcBef>
              <a:spcAft>
                <a:spcPts val="0"/>
              </a:spcAft>
              <a:buClr>
                <a:srgbClr val="00E4D8"/>
              </a:buClr>
              <a:buSzPts val="2300"/>
              <a:buNone/>
              <a:defRPr sz="2300" b="0" i="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23"/>
          <p:cNvSpPr txBox="1">
            <a:spLocks noGrp="1"/>
          </p:cNvSpPr>
          <p:nvPr>
            <p:ph type="body" idx="5"/>
          </p:nvPr>
        </p:nvSpPr>
        <p:spPr>
          <a:xfrm>
            <a:off x="4200500" y="2265092"/>
            <a:ext cx="3233400" cy="23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Arial"/>
              <a:buChar char="•"/>
              <a:defRPr sz="1600" b="0" i="0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133" name="Google Shape;133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13990" y="164306"/>
            <a:ext cx="1356179" cy="273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4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pic>
        <p:nvPicPr>
          <p:cNvPr id="136" name="Google Shape;136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7643"/>
            <a:ext cx="65436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4"/>
          <p:cNvSpPr txBox="1">
            <a:spLocks noGrp="1"/>
          </p:cNvSpPr>
          <p:nvPr>
            <p:ph type="body" idx="1"/>
          </p:nvPr>
        </p:nvSpPr>
        <p:spPr>
          <a:xfrm>
            <a:off x="318061" y="2299127"/>
            <a:ext cx="4804800" cy="21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22222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3400"/>
              <a:buNone/>
              <a:defRPr sz="3400" b="0" i="0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p24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9" name="Google Shape;139;p24"/>
          <p:cNvSpPr txBox="1">
            <a:spLocks noGrp="1"/>
          </p:cNvSpPr>
          <p:nvPr>
            <p:ph type="body" idx="3"/>
          </p:nvPr>
        </p:nvSpPr>
        <p:spPr>
          <a:xfrm>
            <a:off x="171672" y="181059"/>
            <a:ext cx="1781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  <a:defRPr sz="8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24"/>
          <p:cNvSpPr txBox="1">
            <a:spLocks noGrp="1"/>
          </p:cNvSpPr>
          <p:nvPr>
            <p:ph type="title"/>
          </p:nvPr>
        </p:nvSpPr>
        <p:spPr>
          <a:xfrm>
            <a:off x="318061" y="1084428"/>
            <a:ext cx="48048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  <a:defRPr sz="4700" b="0" i="0">
                <a:solidFill>
                  <a:srgbClr val="00004A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141" name="Google Shape;141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62118" y="164306"/>
            <a:ext cx="908049" cy="1833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pic>
        <p:nvPicPr>
          <p:cNvPr id="144" name="Google Shape;144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65436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5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6" name="Google Shape;146;p25"/>
          <p:cNvSpPr txBox="1">
            <a:spLocks noGrp="1"/>
          </p:cNvSpPr>
          <p:nvPr>
            <p:ph type="body" idx="1"/>
          </p:nvPr>
        </p:nvSpPr>
        <p:spPr>
          <a:xfrm>
            <a:off x="171672" y="181059"/>
            <a:ext cx="1781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  <a:defRPr sz="8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7" name="Google Shape;147;p25"/>
          <p:cNvSpPr txBox="1">
            <a:spLocks noGrp="1"/>
          </p:cNvSpPr>
          <p:nvPr>
            <p:ph type="body" idx="3"/>
          </p:nvPr>
        </p:nvSpPr>
        <p:spPr>
          <a:xfrm>
            <a:off x="313631" y="1649891"/>
            <a:ext cx="468090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23333"/>
              </a:lnSpc>
              <a:spcBef>
                <a:spcPts val="800"/>
              </a:spcBef>
              <a:spcAft>
                <a:spcPts val="0"/>
              </a:spcAft>
              <a:buClr>
                <a:srgbClr val="00E4D8"/>
              </a:buClr>
              <a:buSzPts val="2300"/>
              <a:buNone/>
              <a:defRPr sz="2300" b="0" i="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8" name="Google Shape;148;p25"/>
          <p:cNvSpPr txBox="1">
            <a:spLocks noGrp="1"/>
          </p:cNvSpPr>
          <p:nvPr>
            <p:ph type="body" idx="4"/>
          </p:nvPr>
        </p:nvSpPr>
        <p:spPr>
          <a:xfrm>
            <a:off x="323972" y="2210026"/>
            <a:ext cx="4675800" cy="24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1600"/>
              <a:buNone/>
              <a:defRPr sz="16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9" name="Google Shape;149;p25"/>
          <p:cNvSpPr txBox="1">
            <a:spLocks noGrp="1"/>
          </p:cNvSpPr>
          <p:nvPr>
            <p:ph type="title"/>
          </p:nvPr>
        </p:nvSpPr>
        <p:spPr>
          <a:xfrm>
            <a:off x="318061" y="548257"/>
            <a:ext cx="48048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  <a:defRPr sz="4700" b="0" i="0">
                <a:solidFill>
                  <a:srgbClr val="00004A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150" name="Google Shape;150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62118" y="164306"/>
            <a:ext cx="908049" cy="1833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os objetos">
  <p:cSld name="1_Dos objetos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6"/>
          <p:cNvSpPr>
            <a:spLocks noGrp="1"/>
          </p:cNvSpPr>
          <p:nvPr>
            <p:ph type="pic" idx="2"/>
          </p:nvPr>
        </p:nvSpPr>
        <p:spPr>
          <a:xfrm>
            <a:off x="3158729" y="0"/>
            <a:ext cx="5985300" cy="5143500"/>
          </a:xfrm>
          <a:prstGeom prst="rect">
            <a:avLst/>
          </a:prstGeom>
          <a:noFill/>
          <a:ln>
            <a:noFill/>
          </a:ln>
        </p:spPr>
      </p:sp>
      <p:pic>
        <p:nvPicPr>
          <p:cNvPr id="153" name="Google Shape;153;p26"/>
          <p:cNvPicPr preferRelativeResize="0"/>
          <p:nvPr/>
        </p:nvPicPr>
        <p:blipFill rotWithShape="1">
          <a:blip r:embed="rId2">
            <a:alphaModFix/>
          </a:blip>
          <a:srcRect l="24204" r="-18677"/>
          <a:stretch/>
        </p:blipFill>
        <p:spPr>
          <a:xfrm>
            <a:off x="0" y="0"/>
            <a:ext cx="618207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6"/>
          <p:cNvSpPr txBox="1">
            <a:spLocks noGrp="1"/>
          </p:cNvSpPr>
          <p:nvPr>
            <p:ph type="title"/>
          </p:nvPr>
        </p:nvSpPr>
        <p:spPr>
          <a:xfrm>
            <a:off x="318061" y="548257"/>
            <a:ext cx="31731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  <a:defRPr sz="4700" b="0" i="0">
                <a:solidFill>
                  <a:srgbClr val="00004A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6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6" name="Google Shape;156;p26"/>
          <p:cNvSpPr txBox="1">
            <a:spLocks noGrp="1"/>
          </p:cNvSpPr>
          <p:nvPr>
            <p:ph type="body" idx="1"/>
          </p:nvPr>
        </p:nvSpPr>
        <p:spPr>
          <a:xfrm>
            <a:off x="171672" y="181059"/>
            <a:ext cx="1781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  <a:defRPr sz="8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p26"/>
          <p:cNvSpPr txBox="1">
            <a:spLocks noGrp="1"/>
          </p:cNvSpPr>
          <p:nvPr>
            <p:ph type="body" idx="3"/>
          </p:nvPr>
        </p:nvSpPr>
        <p:spPr>
          <a:xfrm>
            <a:off x="313631" y="1649890"/>
            <a:ext cx="343950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23333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2300"/>
              <a:buNone/>
              <a:defRPr sz="2300" b="0" i="0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p26"/>
          <p:cNvSpPr txBox="1">
            <a:spLocks noGrp="1"/>
          </p:cNvSpPr>
          <p:nvPr>
            <p:ph type="body" idx="4"/>
          </p:nvPr>
        </p:nvSpPr>
        <p:spPr>
          <a:xfrm>
            <a:off x="320534" y="2264512"/>
            <a:ext cx="3233400" cy="23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1600"/>
              <a:buFont typeface="Arial"/>
              <a:buChar char="•"/>
              <a:defRPr sz="16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159" name="Google Shape;159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62118" y="164306"/>
            <a:ext cx="908049" cy="1833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>
  <p:cSld name="Título vertical y texto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27" descr="Dibujo de una person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7" descr="A white text on a black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46558" y="3884666"/>
            <a:ext cx="2802384" cy="1681588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7"/>
          <p:cNvSpPr txBox="1">
            <a:spLocks noGrp="1"/>
          </p:cNvSpPr>
          <p:nvPr>
            <p:ph type="body" idx="1"/>
          </p:nvPr>
        </p:nvSpPr>
        <p:spPr>
          <a:xfrm>
            <a:off x="7119920" y="4790450"/>
            <a:ext cx="1762800" cy="2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E4D8"/>
              </a:buClr>
              <a:buSzPts val="1100"/>
              <a:buNone/>
              <a:defRPr sz="1100" b="0" i="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27"/>
          <p:cNvSpPr txBox="1">
            <a:spLocks noGrp="1"/>
          </p:cNvSpPr>
          <p:nvPr>
            <p:ph type="title"/>
          </p:nvPr>
        </p:nvSpPr>
        <p:spPr>
          <a:xfrm>
            <a:off x="597464" y="2007428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Font typeface="Space Grotesk Light"/>
              <a:buNone/>
              <a:defRPr sz="4900" b="0" i="0">
                <a:solidFill>
                  <a:schemeClr val="accent3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os objetos">
  <p:cSld name="2_Dos objetos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Google Shape;167;p28"/>
          <p:cNvGrpSpPr/>
          <p:nvPr/>
        </p:nvGrpSpPr>
        <p:grpSpPr>
          <a:xfrm>
            <a:off x="0" y="-8334"/>
            <a:ext cx="6551533" cy="5143500"/>
            <a:chOff x="0" y="-7"/>
            <a:chExt cx="5503" cy="4320"/>
          </a:xfrm>
        </p:grpSpPr>
        <p:sp>
          <p:nvSpPr>
            <p:cNvPr id="168" name="Google Shape;168;p28"/>
            <p:cNvSpPr/>
            <p:nvPr/>
          </p:nvSpPr>
          <p:spPr>
            <a:xfrm>
              <a:off x="0" y="-6"/>
              <a:ext cx="5400" cy="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28"/>
            <p:cNvSpPr/>
            <p:nvPr/>
          </p:nvSpPr>
          <p:spPr>
            <a:xfrm>
              <a:off x="3642" y="484"/>
              <a:ext cx="1861" cy="1861"/>
            </a:xfrm>
            <a:custGeom>
              <a:avLst/>
              <a:gdLst/>
              <a:ahLst/>
              <a:cxnLst/>
              <a:rect l="l" t="t" r="r" b="b"/>
              <a:pathLst>
                <a:path w="3101" h="3101" extrusionOk="0">
                  <a:moveTo>
                    <a:pt x="1910" y="1910"/>
                  </a:moveTo>
                  <a:lnTo>
                    <a:pt x="1910" y="1910"/>
                  </a:lnTo>
                  <a:cubicBezTo>
                    <a:pt x="2166" y="1653"/>
                    <a:pt x="2684" y="1602"/>
                    <a:pt x="3101" y="1550"/>
                  </a:cubicBezTo>
                  <a:cubicBezTo>
                    <a:pt x="2684" y="1499"/>
                    <a:pt x="2166" y="1448"/>
                    <a:pt x="1910" y="1191"/>
                  </a:cubicBezTo>
                  <a:cubicBezTo>
                    <a:pt x="1654" y="935"/>
                    <a:pt x="1602" y="417"/>
                    <a:pt x="1551" y="0"/>
                  </a:cubicBezTo>
                  <a:cubicBezTo>
                    <a:pt x="1500" y="417"/>
                    <a:pt x="1448" y="935"/>
                    <a:pt x="1192" y="1191"/>
                  </a:cubicBezTo>
                  <a:cubicBezTo>
                    <a:pt x="936" y="1448"/>
                    <a:pt x="417" y="1499"/>
                    <a:pt x="0" y="1550"/>
                  </a:cubicBezTo>
                  <a:cubicBezTo>
                    <a:pt x="417" y="1602"/>
                    <a:pt x="936" y="1653"/>
                    <a:pt x="1192" y="1910"/>
                  </a:cubicBezTo>
                  <a:cubicBezTo>
                    <a:pt x="1448" y="2165"/>
                    <a:pt x="1500" y="2684"/>
                    <a:pt x="1551" y="3101"/>
                  </a:cubicBezTo>
                  <a:cubicBezTo>
                    <a:pt x="1602" y="2684"/>
                    <a:pt x="1654" y="2165"/>
                    <a:pt x="1910" y="1910"/>
                  </a:cubicBezTo>
                  <a:close/>
                </a:path>
              </a:pathLst>
            </a:custGeom>
            <a:solidFill>
              <a:srgbClr val="00004A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28"/>
            <p:cNvSpPr/>
            <p:nvPr/>
          </p:nvSpPr>
          <p:spPr>
            <a:xfrm>
              <a:off x="0" y="-7"/>
              <a:ext cx="4568" cy="4320"/>
            </a:xfrm>
            <a:custGeom>
              <a:avLst/>
              <a:gdLst/>
              <a:ahLst/>
              <a:cxnLst/>
              <a:rect l="l" t="t" r="r" b="b"/>
              <a:pathLst>
                <a:path w="7613" h="7200" extrusionOk="0">
                  <a:moveTo>
                    <a:pt x="0" y="7200"/>
                  </a:moveTo>
                  <a:lnTo>
                    <a:pt x="0" y="7200"/>
                  </a:lnTo>
                  <a:lnTo>
                    <a:pt x="7613" y="7200"/>
                  </a:lnTo>
                  <a:lnTo>
                    <a:pt x="7613" y="0"/>
                  </a:lnTo>
                  <a:lnTo>
                    <a:pt x="0" y="0"/>
                  </a:lnTo>
                  <a:lnTo>
                    <a:pt x="0" y="7200"/>
                  </a:lnTo>
                  <a:close/>
                </a:path>
              </a:pathLst>
            </a:custGeom>
            <a:solidFill>
              <a:srgbClr val="00004A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1" name="Google Shape;171;p28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72" name="Google Shape;172;p28"/>
          <p:cNvSpPr txBox="1">
            <a:spLocks noGrp="1"/>
          </p:cNvSpPr>
          <p:nvPr>
            <p:ph type="body" idx="1"/>
          </p:nvPr>
        </p:nvSpPr>
        <p:spPr>
          <a:xfrm>
            <a:off x="318061" y="2299127"/>
            <a:ext cx="4804800" cy="21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22222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3400"/>
              <a:buNone/>
              <a:defRPr sz="3400" b="0" i="0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28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4" name="Google Shape;174;p28"/>
          <p:cNvSpPr txBox="1">
            <a:spLocks noGrp="1"/>
          </p:cNvSpPr>
          <p:nvPr>
            <p:ph type="body" idx="3"/>
          </p:nvPr>
        </p:nvSpPr>
        <p:spPr>
          <a:xfrm>
            <a:off x="171672" y="181059"/>
            <a:ext cx="1781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800"/>
              <a:buNone/>
              <a:defRPr sz="800" b="0" i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75" name="Google Shape;175;p28"/>
          <p:cNvSpPr txBox="1">
            <a:spLocks noGrp="1"/>
          </p:cNvSpPr>
          <p:nvPr>
            <p:ph type="title"/>
          </p:nvPr>
        </p:nvSpPr>
        <p:spPr>
          <a:xfrm>
            <a:off x="318061" y="1084428"/>
            <a:ext cx="48048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E4D8"/>
              </a:buClr>
              <a:buSzPts val="4700"/>
              <a:buFont typeface="Space Grotesk Light"/>
              <a:buNone/>
              <a:defRPr sz="4700" b="0" i="0">
                <a:solidFill>
                  <a:srgbClr val="00E4D8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176" name="Google Shape;176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62118" y="164306"/>
            <a:ext cx="908049" cy="1833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0"/>
          <p:cNvSpPr txBox="1">
            <a:spLocks noGrp="1"/>
          </p:cNvSpPr>
          <p:nvPr>
            <p:ph type="title"/>
          </p:nvPr>
        </p:nvSpPr>
        <p:spPr>
          <a:xfrm>
            <a:off x="286992" y="1615858"/>
            <a:ext cx="6512100" cy="19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Space Grotesk Light"/>
              <a:buNone/>
              <a:defRPr sz="5300" b="0" i="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30"/>
          <p:cNvSpPr txBox="1">
            <a:spLocks noGrp="1"/>
          </p:cNvSpPr>
          <p:nvPr>
            <p:ph type="body" idx="1"/>
          </p:nvPr>
        </p:nvSpPr>
        <p:spPr>
          <a:xfrm>
            <a:off x="286992" y="3585886"/>
            <a:ext cx="78867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E4D8"/>
              </a:buClr>
              <a:buSzPts val="1600"/>
              <a:buNone/>
              <a:defRPr sz="1600" b="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84" name="Google Shape;184;p30"/>
          <p:cNvSpPr txBox="1">
            <a:spLocks noGrp="1"/>
          </p:cNvSpPr>
          <p:nvPr>
            <p:ph type="body" idx="2"/>
          </p:nvPr>
        </p:nvSpPr>
        <p:spPr>
          <a:xfrm>
            <a:off x="236990" y="4447540"/>
            <a:ext cx="64914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85" name="Google Shape;185;p3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>
  <p:cSld name="Encabezado de sección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7696201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31" descr="A blue and white 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532179" y="-635805"/>
            <a:ext cx="3730753" cy="2238664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31"/>
          <p:cNvSpPr txBox="1">
            <a:spLocks noGrp="1"/>
          </p:cNvSpPr>
          <p:nvPr>
            <p:ph type="body" idx="1"/>
          </p:nvPr>
        </p:nvSpPr>
        <p:spPr>
          <a:xfrm>
            <a:off x="5299363" y="2306782"/>
            <a:ext cx="2983800" cy="26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5882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800"/>
              <a:buNone/>
              <a:defRPr sz="3800" b="0" i="0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91" name="Google Shape;191;p31"/>
          <p:cNvSpPr txBox="1">
            <a:spLocks noGrp="1"/>
          </p:cNvSpPr>
          <p:nvPr>
            <p:ph type="body" idx="2"/>
          </p:nvPr>
        </p:nvSpPr>
        <p:spPr>
          <a:xfrm>
            <a:off x="4034642" y="2306782"/>
            <a:ext cx="1068600" cy="26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r">
              <a:lnSpc>
                <a:spcPct val="105882"/>
              </a:lnSpc>
              <a:spcBef>
                <a:spcPts val="0"/>
              </a:spcBef>
              <a:spcAft>
                <a:spcPts val="0"/>
              </a:spcAft>
              <a:buClr>
                <a:srgbClr val="00E4D8"/>
              </a:buClr>
              <a:buSzPts val="3800"/>
              <a:buNone/>
              <a:defRPr sz="3800">
                <a:solidFill>
                  <a:srgbClr val="00E4D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92" name="Google Shape;192;p31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apositiva de título">
  <p:cSld name="3_Diapositiva de título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32" descr="Imagen que contiene Patrón de fondo&#10;&#10;Descripción generada automáticament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2"/>
          <p:cNvSpPr txBox="1">
            <a:spLocks noGrp="1"/>
          </p:cNvSpPr>
          <p:nvPr>
            <p:ph type="title"/>
          </p:nvPr>
        </p:nvSpPr>
        <p:spPr>
          <a:xfrm>
            <a:off x="597464" y="2242179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Font typeface="Space Grotesk Light"/>
              <a:buNone/>
              <a:defRPr sz="4900" b="0" i="0">
                <a:solidFill>
                  <a:schemeClr val="accent3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32"/>
          <p:cNvSpPr txBox="1">
            <a:spLocks noGrp="1"/>
          </p:cNvSpPr>
          <p:nvPr>
            <p:ph type="body" idx="1"/>
          </p:nvPr>
        </p:nvSpPr>
        <p:spPr>
          <a:xfrm>
            <a:off x="597464" y="1709893"/>
            <a:ext cx="78867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E4D8"/>
              </a:buClr>
              <a:buSzPts val="1400"/>
              <a:buNone/>
              <a:defRPr sz="1400" b="0" i="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2pPr>
            <a:lvl3pPr marL="1371600" lvl="2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>
                <a:solidFill>
                  <a:schemeClr val="dk2"/>
                </a:solidFill>
              </a:defRPr>
            </a:lvl3pPr>
            <a:lvl4pPr marL="1828800" lvl="3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marL="2286000" lvl="4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97" name="Google Shape;197;p32"/>
          <p:cNvSpPr txBox="1">
            <a:spLocks noGrp="1"/>
          </p:cNvSpPr>
          <p:nvPr>
            <p:ph type="body" idx="2"/>
          </p:nvPr>
        </p:nvSpPr>
        <p:spPr>
          <a:xfrm>
            <a:off x="171672" y="181059"/>
            <a:ext cx="1781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98" name="Google Shape;198;p32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9" name="Google Shape;199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13990" y="164306"/>
            <a:ext cx="1356179" cy="273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>
  <p:cSld name="1_Diapositiva de título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33"/>
          <p:cNvPicPr preferRelativeResize="0"/>
          <p:nvPr/>
        </p:nvPicPr>
        <p:blipFill rotWithShape="1">
          <a:blip r:embed="rId3">
            <a:alphaModFix/>
          </a:blip>
          <a:srcRect t="32544" r="23705" b="5643"/>
          <a:stretch/>
        </p:blipFill>
        <p:spPr>
          <a:xfrm>
            <a:off x="2795441" y="0"/>
            <a:ext cx="634855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33"/>
          <p:cNvSpPr txBox="1">
            <a:spLocks noGrp="1"/>
          </p:cNvSpPr>
          <p:nvPr>
            <p:ph type="body" idx="1"/>
          </p:nvPr>
        </p:nvSpPr>
        <p:spPr>
          <a:xfrm>
            <a:off x="171672" y="4375426"/>
            <a:ext cx="6217500" cy="5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63529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400"/>
              <a:buNone/>
              <a:defRPr sz="6400" b="0" i="0">
                <a:solidFill>
                  <a:schemeClr val="accent3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4" name="Google Shape;204;p33"/>
          <p:cNvSpPr txBox="1">
            <a:spLocks noGrp="1"/>
          </p:cNvSpPr>
          <p:nvPr>
            <p:ph type="body" idx="2"/>
          </p:nvPr>
        </p:nvSpPr>
        <p:spPr>
          <a:xfrm>
            <a:off x="171672" y="2950163"/>
            <a:ext cx="840300" cy="13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63529"/>
              </a:lnSpc>
              <a:spcBef>
                <a:spcPts val="0"/>
              </a:spcBef>
              <a:spcAft>
                <a:spcPts val="0"/>
              </a:spcAft>
              <a:buClr>
                <a:srgbClr val="00E4D8"/>
              </a:buClr>
              <a:buSzPts val="6400"/>
              <a:buNone/>
              <a:defRPr sz="6400" b="0" i="0">
                <a:solidFill>
                  <a:srgbClr val="00E4D8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5" name="Google Shape;205;p33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6" name="Google Shape;206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62118" y="164306"/>
            <a:ext cx="908049" cy="1833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apositiva de título">
  <p:cSld name="5_Diapositiva de título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34"/>
          <p:cNvPicPr preferRelativeResize="0"/>
          <p:nvPr/>
        </p:nvPicPr>
        <p:blipFill rotWithShape="1">
          <a:blip r:embed="rId2">
            <a:alphaModFix/>
          </a:blip>
          <a:srcRect t="32544" r="23705" b="5643"/>
          <a:stretch/>
        </p:blipFill>
        <p:spPr>
          <a:xfrm>
            <a:off x="2795441" y="-1"/>
            <a:ext cx="634855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34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0" name="Google Shape;210;p34"/>
          <p:cNvSpPr txBox="1">
            <a:spLocks noGrp="1"/>
          </p:cNvSpPr>
          <p:nvPr>
            <p:ph type="body" idx="1"/>
          </p:nvPr>
        </p:nvSpPr>
        <p:spPr>
          <a:xfrm>
            <a:off x="171672" y="4375426"/>
            <a:ext cx="6217500" cy="5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63529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6400"/>
              <a:buNone/>
              <a:defRPr sz="6400" b="0" i="0">
                <a:solidFill>
                  <a:srgbClr val="00004A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11" name="Google Shape;211;p34"/>
          <p:cNvSpPr txBox="1">
            <a:spLocks noGrp="1"/>
          </p:cNvSpPr>
          <p:nvPr>
            <p:ph type="body" idx="2"/>
          </p:nvPr>
        </p:nvSpPr>
        <p:spPr>
          <a:xfrm>
            <a:off x="171672" y="2950163"/>
            <a:ext cx="840300" cy="13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63529"/>
              </a:lnSpc>
              <a:spcBef>
                <a:spcPts val="0"/>
              </a:spcBef>
              <a:spcAft>
                <a:spcPts val="0"/>
              </a:spcAft>
              <a:buClr>
                <a:srgbClr val="00E4D8"/>
              </a:buClr>
              <a:buSzPts val="6400"/>
              <a:buNone/>
              <a:defRPr sz="6400" b="0" i="0">
                <a:solidFill>
                  <a:srgbClr val="00E4D8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212" name="Google Shape;212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61552" y="161925"/>
            <a:ext cx="910997" cy="1857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ítulo y texto vertical">
  <p:cSld name="4_Título y texto vertical">
    <p:bg>
      <p:bgPr>
        <a:solidFill>
          <a:schemeClr val="lt1"/>
        </a:soli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57725" y="657225"/>
            <a:ext cx="4486275" cy="4486275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35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6" name="Google Shape;216;p35"/>
          <p:cNvSpPr txBox="1">
            <a:spLocks noGrp="1"/>
          </p:cNvSpPr>
          <p:nvPr>
            <p:ph type="body" idx="1"/>
          </p:nvPr>
        </p:nvSpPr>
        <p:spPr>
          <a:xfrm>
            <a:off x="171672" y="181059"/>
            <a:ext cx="1781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  <a:defRPr sz="8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17" name="Google Shape;217;p35"/>
          <p:cNvSpPr txBox="1">
            <a:spLocks noGrp="1"/>
          </p:cNvSpPr>
          <p:nvPr>
            <p:ph type="body" idx="2"/>
          </p:nvPr>
        </p:nvSpPr>
        <p:spPr>
          <a:xfrm>
            <a:off x="326099" y="1670330"/>
            <a:ext cx="331680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23333"/>
              </a:lnSpc>
              <a:spcBef>
                <a:spcPts val="800"/>
              </a:spcBef>
              <a:spcAft>
                <a:spcPts val="0"/>
              </a:spcAft>
              <a:buClr>
                <a:srgbClr val="00E4D8"/>
              </a:buClr>
              <a:buSzPts val="2300"/>
              <a:buNone/>
              <a:defRPr sz="2300" b="0" i="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18" name="Google Shape;218;p35"/>
          <p:cNvSpPr txBox="1">
            <a:spLocks noGrp="1"/>
          </p:cNvSpPr>
          <p:nvPr>
            <p:ph type="title"/>
          </p:nvPr>
        </p:nvSpPr>
        <p:spPr>
          <a:xfrm>
            <a:off x="318061" y="548257"/>
            <a:ext cx="48048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  <a:defRPr sz="4700" b="0" i="0">
                <a:solidFill>
                  <a:srgbClr val="00004A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35"/>
          <p:cNvSpPr txBox="1">
            <a:spLocks noGrp="1"/>
          </p:cNvSpPr>
          <p:nvPr>
            <p:ph type="body" idx="3"/>
          </p:nvPr>
        </p:nvSpPr>
        <p:spPr>
          <a:xfrm>
            <a:off x="320534" y="2308298"/>
            <a:ext cx="6604800" cy="23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1600"/>
              <a:buFont typeface="Arial"/>
              <a:buChar char="•"/>
              <a:defRPr sz="16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1400"/>
              <a:buFont typeface="Arial"/>
              <a:buNone/>
              <a:defRPr sz="1400" b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220" name="Google Shape;220;p35" descr="A blue and black text with a sta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06544" y="-415881"/>
            <a:ext cx="2374880" cy="1425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>
  <p:cSld name="6_Diapositiva de título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6"/>
          <p:cNvSpPr txBox="1">
            <a:spLocks noGrp="1"/>
          </p:cNvSpPr>
          <p:nvPr>
            <p:ph type="body" idx="1"/>
          </p:nvPr>
        </p:nvSpPr>
        <p:spPr>
          <a:xfrm>
            <a:off x="323972" y="2210025"/>
            <a:ext cx="8046300" cy="24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2100"/>
              <a:buFont typeface="Arial"/>
              <a:buNone/>
              <a:defRPr sz="21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23" name="Google Shape;223;p36"/>
          <p:cNvSpPr txBox="1">
            <a:spLocks noGrp="1"/>
          </p:cNvSpPr>
          <p:nvPr>
            <p:ph type="body" idx="2"/>
          </p:nvPr>
        </p:nvSpPr>
        <p:spPr>
          <a:xfrm>
            <a:off x="326099" y="1699767"/>
            <a:ext cx="8046300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23333"/>
              </a:lnSpc>
              <a:spcBef>
                <a:spcPts val="800"/>
              </a:spcBef>
              <a:spcAft>
                <a:spcPts val="0"/>
              </a:spcAft>
              <a:buClr>
                <a:srgbClr val="00E4D8"/>
              </a:buClr>
              <a:buSzPts val="2300"/>
              <a:buNone/>
              <a:defRPr sz="2300" b="0" i="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24" name="Google Shape;224;p36"/>
          <p:cNvSpPr txBox="1">
            <a:spLocks noGrp="1"/>
          </p:cNvSpPr>
          <p:nvPr>
            <p:ph type="title"/>
          </p:nvPr>
        </p:nvSpPr>
        <p:spPr>
          <a:xfrm>
            <a:off x="318061" y="546764"/>
            <a:ext cx="48048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  <a:defRPr sz="4700" b="0" i="0">
                <a:solidFill>
                  <a:srgbClr val="00004A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36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6" name="Google Shape;226;p36"/>
          <p:cNvSpPr txBox="1">
            <a:spLocks noGrp="1"/>
          </p:cNvSpPr>
          <p:nvPr>
            <p:ph type="body" idx="3"/>
          </p:nvPr>
        </p:nvSpPr>
        <p:spPr>
          <a:xfrm>
            <a:off x="171672" y="181059"/>
            <a:ext cx="1781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  <a:defRPr sz="8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ítulo y texto vertical">
  <p:cSld name="2_Título y texto vertical">
    <p:bg>
      <p:bgPr>
        <a:solidFill>
          <a:schemeClr val="lt1"/>
        </a:solid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57725" y="657225"/>
            <a:ext cx="4486275" cy="4486275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37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0" name="Google Shape;230;p37"/>
          <p:cNvSpPr txBox="1">
            <a:spLocks noGrp="1"/>
          </p:cNvSpPr>
          <p:nvPr>
            <p:ph type="body" idx="1"/>
          </p:nvPr>
        </p:nvSpPr>
        <p:spPr>
          <a:xfrm>
            <a:off x="171672" y="181059"/>
            <a:ext cx="1781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  <a:defRPr sz="8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31" name="Google Shape;231;p37"/>
          <p:cNvSpPr txBox="1">
            <a:spLocks noGrp="1"/>
          </p:cNvSpPr>
          <p:nvPr>
            <p:ph type="body" idx="2"/>
          </p:nvPr>
        </p:nvSpPr>
        <p:spPr>
          <a:xfrm>
            <a:off x="326099" y="1653871"/>
            <a:ext cx="331680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23333"/>
              </a:lnSpc>
              <a:spcBef>
                <a:spcPts val="800"/>
              </a:spcBef>
              <a:spcAft>
                <a:spcPts val="0"/>
              </a:spcAft>
              <a:buClr>
                <a:srgbClr val="00E4D8"/>
              </a:buClr>
              <a:buSzPts val="2300"/>
              <a:buNone/>
              <a:defRPr sz="2300" b="0" i="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32" name="Google Shape;232;p37"/>
          <p:cNvSpPr txBox="1">
            <a:spLocks noGrp="1"/>
          </p:cNvSpPr>
          <p:nvPr>
            <p:ph type="body" idx="3"/>
          </p:nvPr>
        </p:nvSpPr>
        <p:spPr>
          <a:xfrm>
            <a:off x="323972" y="2167077"/>
            <a:ext cx="3318900" cy="24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1600"/>
              <a:buNone/>
              <a:defRPr sz="16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33" name="Google Shape;233;p37"/>
          <p:cNvSpPr txBox="1">
            <a:spLocks noGrp="1"/>
          </p:cNvSpPr>
          <p:nvPr>
            <p:ph type="body" idx="4"/>
          </p:nvPr>
        </p:nvSpPr>
        <p:spPr>
          <a:xfrm>
            <a:off x="4437212" y="1657558"/>
            <a:ext cx="331680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23333"/>
              </a:lnSpc>
              <a:spcBef>
                <a:spcPts val="800"/>
              </a:spcBef>
              <a:spcAft>
                <a:spcPts val="0"/>
              </a:spcAft>
              <a:buClr>
                <a:srgbClr val="00E4D8"/>
              </a:buClr>
              <a:buSzPts val="2300"/>
              <a:buNone/>
              <a:defRPr sz="2300" b="0" i="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34" name="Google Shape;234;p37"/>
          <p:cNvSpPr txBox="1">
            <a:spLocks noGrp="1"/>
          </p:cNvSpPr>
          <p:nvPr>
            <p:ph type="body" idx="5"/>
          </p:nvPr>
        </p:nvSpPr>
        <p:spPr>
          <a:xfrm>
            <a:off x="4435085" y="2170764"/>
            <a:ext cx="3318900" cy="24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1600"/>
              <a:buNone/>
              <a:defRPr sz="16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35" name="Google Shape;235;p37"/>
          <p:cNvSpPr txBox="1">
            <a:spLocks noGrp="1"/>
          </p:cNvSpPr>
          <p:nvPr>
            <p:ph type="title"/>
          </p:nvPr>
        </p:nvSpPr>
        <p:spPr>
          <a:xfrm>
            <a:off x="318061" y="548257"/>
            <a:ext cx="48048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  <a:defRPr sz="4700" b="0" i="0">
                <a:solidFill>
                  <a:srgbClr val="00004A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236" name="Google Shape;236;p37" descr="A blue and black text with a sta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06544" y="-415881"/>
            <a:ext cx="2374880" cy="1425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ítulo y texto vertical">
  <p:cSld name="3_Título y texto vertical">
    <p:bg>
      <p:bgPr>
        <a:solidFill>
          <a:schemeClr val="lt1"/>
        </a:solid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57725" y="657225"/>
            <a:ext cx="4486275" cy="4486275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38"/>
          <p:cNvSpPr txBox="1">
            <a:spLocks noGrp="1"/>
          </p:cNvSpPr>
          <p:nvPr>
            <p:ph type="title"/>
          </p:nvPr>
        </p:nvSpPr>
        <p:spPr>
          <a:xfrm>
            <a:off x="318061" y="3295650"/>
            <a:ext cx="48048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  <a:defRPr sz="4700" b="0" i="0">
                <a:solidFill>
                  <a:srgbClr val="00004A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38"/>
          <p:cNvSpPr txBox="1">
            <a:spLocks noGrp="1"/>
          </p:cNvSpPr>
          <p:nvPr>
            <p:ph type="body" idx="1"/>
          </p:nvPr>
        </p:nvSpPr>
        <p:spPr>
          <a:xfrm>
            <a:off x="6003418" y="955861"/>
            <a:ext cx="2601300" cy="25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 sz="15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41" name="Google Shape;241;p38"/>
          <p:cNvSpPr txBox="1">
            <a:spLocks noGrp="1"/>
          </p:cNvSpPr>
          <p:nvPr>
            <p:ph type="body" idx="2"/>
          </p:nvPr>
        </p:nvSpPr>
        <p:spPr>
          <a:xfrm>
            <a:off x="1106324" y="1269079"/>
            <a:ext cx="1068600" cy="7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100"/>
              <a:buNone/>
              <a:defRPr sz="4100">
                <a:solidFill>
                  <a:srgbClr val="00004A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42" name="Google Shape;242;p38"/>
          <p:cNvSpPr txBox="1">
            <a:spLocks noGrp="1"/>
          </p:cNvSpPr>
          <p:nvPr>
            <p:ph type="body" idx="3"/>
          </p:nvPr>
        </p:nvSpPr>
        <p:spPr>
          <a:xfrm>
            <a:off x="561037" y="2084912"/>
            <a:ext cx="2159400" cy="5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 sz="14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43" name="Google Shape;243;p38"/>
          <p:cNvSpPr txBox="1">
            <a:spLocks noGrp="1"/>
          </p:cNvSpPr>
          <p:nvPr>
            <p:ph type="body" idx="4"/>
          </p:nvPr>
        </p:nvSpPr>
        <p:spPr>
          <a:xfrm>
            <a:off x="3805439" y="1269079"/>
            <a:ext cx="1068600" cy="7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100"/>
              <a:buNone/>
              <a:defRPr sz="4100">
                <a:solidFill>
                  <a:srgbClr val="00004A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44" name="Google Shape;244;p38"/>
          <p:cNvSpPr txBox="1">
            <a:spLocks noGrp="1"/>
          </p:cNvSpPr>
          <p:nvPr>
            <p:ph type="body" idx="5"/>
          </p:nvPr>
        </p:nvSpPr>
        <p:spPr>
          <a:xfrm>
            <a:off x="3260153" y="2084912"/>
            <a:ext cx="2159400" cy="5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 sz="14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45" name="Google Shape;245;p38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6" name="Google Shape;246;p38"/>
          <p:cNvSpPr txBox="1">
            <a:spLocks noGrp="1"/>
          </p:cNvSpPr>
          <p:nvPr>
            <p:ph type="body" idx="6"/>
          </p:nvPr>
        </p:nvSpPr>
        <p:spPr>
          <a:xfrm>
            <a:off x="171672" y="181059"/>
            <a:ext cx="1781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  <a:defRPr sz="8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247" name="Google Shape;247;p38" descr="A blue and black text with a sta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06544" y="-415881"/>
            <a:ext cx="2374880" cy="1425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Encabezado de sección">
  <p:cSld name="1_Encabezado de sección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p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57725" y="657225"/>
            <a:ext cx="4486275" cy="4486275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39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2" name="Google Shape;252;p39"/>
          <p:cNvSpPr txBox="1">
            <a:spLocks noGrp="1"/>
          </p:cNvSpPr>
          <p:nvPr>
            <p:ph type="body" idx="1"/>
          </p:nvPr>
        </p:nvSpPr>
        <p:spPr>
          <a:xfrm>
            <a:off x="171672" y="181059"/>
            <a:ext cx="1781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3" name="Google Shape;253;p39"/>
          <p:cNvSpPr txBox="1">
            <a:spLocks noGrp="1"/>
          </p:cNvSpPr>
          <p:nvPr>
            <p:ph type="title"/>
          </p:nvPr>
        </p:nvSpPr>
        <p:spPr>
          <a:xfrm>
            <a:off x="318061" y="548257"/>
            <a:ext cx="31731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700"/>
              <a:buFont typeface="Space Grotesk Light"/>
              <a:buNone/>
              <a:defRPr sz="4700" b="0" i="0">
                <a:solidFill>
                  <a:schemeClr val="accent3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39"/>
          <p:cNvSpPr txBox="1">
            <a:spLocks noGrp="1"/>
          </p:cNvSpPr>
          <p:nvPr>
            <p:ph type="body" idx="2"/>
          </p:nvPr>
        </p:nvSpPr>
        <p:spPr>
          <a:xfrm>
            <a:off x="313631" y="1660861"/>
            <a:ext cx="343950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23333"/>
              </a:lnSpc>
              <a:spcBef>
                <a:spcPts val="800"/>
              </a:spcBef>
              <a:spcAft>
                <a:spcPts val="0"/>
              </a:spcAft>
              <a:buClr>
                <a:srgbClr val="00E4D8"/>
              </a:buClr>
              <a:buSzPts val="2300"/>
              <a:buNone/>
              <a:defRPr sz="2300" b="0" i="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5" name="Google Shape;255;p39"/>
          <p:cNvSpPr txBox="1">
            <a:spLocks noGrp="1"/>
          </p:cNvSpPr>
          <p:nvPr>
            <p:ph type="body" idx="3"/>
          </p:nvPr>
        </p:nvSpPr>
        <p:spPr>
          <a:xfrm>
            <a:off x="320534" y="2275483"/>
            <a:ext cx="3233400" cy="23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Arial"/>
              <a:buChar char="•"/>
              <a:defRPr sz="1600" b="0" i="0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6" name="Google Shape;256;p39"/>
          <p:cNvSpPr txBox="1">
            <a:spLocks noGrp="1"/>
          </p:cNvSpPr>
          <p:nvPr>
            <p:ph type="body" idx="4"/>
          </p:nvPr>
        </p:nvSpPr>
        <p:spPr>
          <a:xfrm>
            <a:off x="4193597" y="1650470"/>
            <a:ext cx="343950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23333"/>
              </a:lnSpc>
              <a:spcBef>
                <a:spcPts val="800"/>
              </a:spcBef>
              <a:spcAft>
                <a:spcPts val="0"/>
              </a:spcAft>
              <a:buClr>
                <a:srgbClr val="00E4D8"/>
              </a:buClr>
              <a:buSzPts val="2300"/>
              <a:buNone/>
              <a:defRPr sz="2300" b="0" i="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7" name="Google Shape;257;p39"/>
          <p:cNvSpPr txBox="1">
            <a:spLocks noGrp="1"/>
          </p:cNvSpPr>
          <p:nvPr>
            <p:ph type="body" idx="5"/>
          </p:nvPr>
        </p:nvSpPr>
        <p:spPr>
          <a:xfrm>
            <a:off x="4200500" y="2265092"/>
            <a:ext cx="3233400" cy="23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Arial"/>
              <a:buChar char="•"/>
              <a:defRPr sz="1600" b="0" i="0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258" name="Google Shape;258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13990" y="164306"/>
            <a:ext cx="1356179" cy="273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0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pic>
        <p:nvPicPr>
          <p:cNvPr id="261" name="Google Shape;261;p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7643"/>
            <a:ext cx="65436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40"/>
          <p:cNvSpPr txBox="1">
            <a:spLocks noGrp="1"/>
          </p:cNvSpPr>
          <p:nvPr>
            <p:ph type="body" idx="1"/>
          </p:nvPr>
        </p:nvSpPr>
        <p:spPr>
          <a:xfrm>
            <a:off x="318061" y="2299127"/>
            <a:ext cx="4804800" cy="21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22222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3400"/>
              <a:buNone/>
              <a:defRPr sz="3400" b="0" i="0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3" name="Google Shape;263;p40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4" name="Google Shape;264;p40"/>
          <p:cNvSpPr txBox="1">
            <a:spLocks noGrp="1"/>
          </p:cNvSpPr>
          <p:nvPr>
            <p:ph type="body" idx="3"/>
          </p:nvPr>
        </p:nvSpPr>
        <p:spPr>
          <a:xfrm>
            <a:off x="171672" y="181059"/>
            <a:ext cx="1781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  <a:defRPr sz="8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5" name="Google Shape;265;p40"/>
          <p:cNvSpPr txBox="1">
            <a:spLocks noGrp="1"/>
          </p:cNvSpPr>
          <p:nvPr>
            <p:ph type="title"/>
          </p:nvPr>
        </p:nvSpPr>
        <p:spPr>
          <a:xfrm>
            <a:off x="318061" y="1084428"/>
            <a:ext cx="48048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  <a:defRPr sz="4700" b="0" i="0">
                <a:solidFill>
                  <a:srgbClr val="00004A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266" name="Google Shape;266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62118" y="164306"/>
            <a:ext cx="908049" cy="1833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1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pic>
        <p:nvPicPr>
          <p:cNvPr id="269" name="Google Shape;269;p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65436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41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1" name="Google Shape;271;p41"/>
          <p:cNvSpPr txBox="1">
            <a:spLocks noGrp="1"/>
          </p:cNvSpPr>
          <p:nvPr>
            <p:ph type="body" idx="1"/>
          </p:nvPr>
        </p:nvSpPr>
        <p:spPr>
          <a:xfrm>
            <a:off x="171672" y="181059"/>
            <a:ext cx="1781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  <a:defRPr sz="8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72" name="Google Shape;272;p41"/>
          <p:cNvSpPr txBox="1">
            <a:spLocks noGrp="1"/>
          </p:cNvSpPr>
          <p:nvPr>
            <p:ph type="body" idx="3"/>
          </p:nvPr>
        </p:nvSpPr>
        <p:spPr>
          <a:xfrm>
            <a:off x="313631" y="1649891"/>
            <a:ext cx="468090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23333"/>
              </a:lnSpc>
              <a:spcBef>
                <a:spcPts val="800"/>
              </a:spcBef>
              <a:spcAft>
                <a:spcPts val="0"/>
              </a:spcAft>
              <a:buClr>
                <a:srgbClr val="00E4D8"/>
              </a:buClr>
              <a:buSzPts val="2300"/>
              <a:buNone/>
              <a:defRPr sz="2300" b="0" i="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73" name="Google Shape;273;p41"/>
          <p:cNvSpPr txBox="1">
            <a:spLocks noGrp="1"/>
          </p:cNvSpPr>
          <p:nvPr>
            <p:ph type="body" idx="4"/>
          </p:nvPr>
        </p:nvSpPr>
        <p:spPr>
          <a:xfrm>
            <a:off x="323972" y="2210026"/>
            <a:ext cx="4675800" cy="24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1600"/>
              <a:buNone/>
              <a:defRPr sz="16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74" name="Google Shape;274;p41"/>
          <p:cNvSpPr txBox="1">
            <a:spLocks noGrp="1"/>
          </p:cNvSpPr>
          <p:nvPr>
            <p:ph type="title"/>
          </p:nvPr>
        </p:nvSpPr>
        <p:spPr>
          <a:xfrm>
            <a:off x="318061" y="548257"/>
            <a:ext cx="48048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  <a:defRPr sz="4700" b="0" i="0">
                <a:solidFill>
                  <a:srgbClr val="00004A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275" name="Google Shape;275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62118" y="164306"/>
            <a:ext cx="908049" cy="1833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os objetos">
  <p:cSld name="1_Dos objetos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42"/>
          <p:cNvSpPr>
            <a:spLocks noGrp="1"/>
          </p:cNvSpPr>
          <p:nvPr>
            <p:ph type="pic" idx="2"/>
          </p:nvPr>
        </p:nvSpPr>
        <p:spPr>
          <a:xfrm>
            <a:off x="3158729" y="0"/>
            <a:ext cx="5985300" cy="5143500"/>
          </a:xfrm>
          <a:prstGeom prst="rect">
            <a:avLst/>
          </a:prstGeom>
          <a:noFill/>
          <a:ln>
            <a:noFill/>
          </a:ln>
        </p:spPr>
      </p:sp>
      <p:pic>
        <p:nvPicPr>
          <p:cNvPr id="278" name="Google Shape;278;p42"/>
          <p:cNvPicPr preferRelativeResize="0"/>
          <p:nvPr/>
        </p:nvPicPr>
        <p:blipFill rotWithShape="1">
          <a:blip r:embed="rId2">
            <a:alphaModFix/>
          </a:blip>
          <a:srcRect l="24204" r="-18677"/>
          <a:stretch/>
        </p:blipFill>
        <p:spPr>
          <a:xfrm>
            <a:off x="0" y="0"/>
            <a:ext cx="618207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42"/>
          <p:cNvSpPr txBox="1">
            <a:spLocks noGrp="1"/>
          </p:cNvSpPr>
          <p:nvPr>
            <p:ph type="title"/>
          </p:nvPr>
        </p:nvSpPr>
        <p:spPr>
          <a:xfrm>
            <a:off x="318061" y="548257"/>
            <a:ext cx="31731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  <a:defRPr sz="4700" b="0" i="0">
                <a:solidFill>
                  <a:srgbClr val="00004A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42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1" name="Google Shape;281;p42"/>
          <p:cNvSpPr txBox="1">
            <a:spLocks noGrp="1"/>
          </p:cNvSpPr>
          <p:nvPr>
            <p:ph type="body" idx="1"/>
          </p:nvPr>
        </p:nvSpPr>
        <p:spPr>
          <a:xfrm>
            <a:off x="171672" y="181059"/>
            <a:ext cx="1781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  <a:defRPr sz="8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82" name="Google Shape;282;p42"/>
          <p:cNvSpPr txBox="1">
            <a:spLocks noGrp="1"/>
          </p:cNvSpPr>
          <p:nvPr>
            <p:ph type="body" idx="3"/>
          </p:nvPr>
        </p:nvSpPr>
        <p:spPr>
          <a:xfrm>
            <a:off x="313631" y="1649890"/>
            <a:ext cx="343950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23333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2300"/>
              <a:buNone/>
              <a:defRPr sz="2300" b="0" i="0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83" name="Google Shape;283;p42"/>
          <p:cNvSpPr txBox="1">
            <a:spLocks noGrp="1"/>
          </p:cNvSpPr>
          <p:nvPr>
            <p:ph type="body" idx="4"/>
          </p:nvPr>
        </p:nvSpPr>
        <p:spPr>
          <a:xfrm>
            <a:off x="320534" y="2264512"/>
            <a:ext cx="3233400" cy="23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1600"/>
              <a:buFont typeface="Arial"/>
              <a:buChar char="•"/>
              <a:defRPr sz="16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284" name="Google Shape;284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62118" y="164306"/>
            <a:ext cx="908049" cy="1833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>
  <p:cSld name="Título vertical y texto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p43" descr="Dibujo de una person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43" descr="A white text on a black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46558" y="3884666"/>
            <a:ext cx="2802384" cy="1681588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43"/>
          <p:cNvSpPr txBox="1">
            <a:spLocks noGrp="1"/>
          </p:cNvSpPr>
          <p:nvPr>
            <p:ph type="body" idx="1"/>
          </p:nvPr>
        </p:nvSpPr>
        <p:spPr>
          <a:xfrm>
            <a:off x="7119920" y="4790450"/>
            <a:ext cx="1762800" cy="2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E4D8"/>
              </a:buClr>
              <a:buSzPts val="1100"/>
              <a:buNone/>
              <a:defRPr sz="1100" b="0" i="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89" name="Google Shape;289;p43"/>
          <p:cNvSpPr txBox="1">
            <a:spLocks noGrp="1"/>
          </p:cNvSpPr>
          <p:nvPr>
            <p:ph type="title"/>
          </p:nvPr>
        </p:nvSpPr>
        <p:spPr>
          <a:xfrm>
            <a:off x="597464" y="2007428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Font typeface="Space Grotesk Light"/>
              <a:buNone/>
              <a:defRPr sz="4900" b="0" i="0">
                <a:solidFill>
                  <a:schemeClr val="accent3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4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os objetos">
  <p:cSld name="2_Dos objetos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2" name="Google Shape;292;p44"/>
          <p:cNvGrpSpPr/>
          <p:nvPr/>
        </p:nvGrpSpPr>
        <p:grpSpPr>
          <a:xfrm>
            <a:off x="0" y="-8334"/>
            <a:ext cx="6551533" cy="5143500"/>
            <a:chOff x="0" y="-7"/>
            <a:chExt cx="5503" cy="4320"/>
          </a:xfrm>
        </p:grpSpPr>
        <p:sp>
          <p:nvSpPr>
            <p:cNvPr id="293" name="Google Shape;293;p44"/>
            <p:cNvSpPr/>
            <p:nvPr/>
          </p:nvSpPr>
          <p:spPr>
            <a:xfrm>
              <a:off x="0" y="-6"/>
              <a:ext cx="5400" cy="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44"/>
            <p:cNvSpPr/>
            <p:nvPr/>
          </p:nvSpPr>
          <p:spPr>
            <a:xfrm>
              <a:off x="3642" y="484"/>
              <a:ext cx="1861" cy="1861"/>
            </a:xfrm>
            <a:custGeom>
              <a:avLst/>
              <a:gdLst/>
              <a:ahLst/>
              <a:cxnLst/>
              <a:rect l="l" t="t" r="r" b="b"/>
              <a:pathLst>
                <a:path w="3101" h="3101" extrusionOk="0">
                  <a:moveTo>
                    <a:pt x="1910" y="1910"/>
                  </a:moveTo>
                  <a:lnTo>
                    <a:pt x="1910" y="1910"/>
                  </a:lnTo>
                  <a:cubicBezTo>
                    <a:pt x="2166" y="1653"/>
                    <a:pt x="2684" y="1602"/>
                    <a:pt x="3101" y="1550"/>
                  </a:cubicBezTo>
                  <a:cubicBezTo>
                    <a:pt x="2684" y="1499"/>
                    <a:pt x="2166" y="1448"/>
                    <a:pt x="1910" y="1191"/>
                  </a:cubicBezTo>
                  <a:cubicBezTo>
                    <a:pt x="1654" y="935"/>
                    <a:pt x="1602" y="417"/>
                    <a:pt x="1551" y="0"/>
                  </a:cubicBezTo>
                  <a:cubicBezTo>
                    <a:pt x="1500" y="417"/>
                    <a:pt x="1448" y="935"/>
                    <a:pt x="1192" y="1191"/>
                  </a:cubicBezTo>
                  <a:cubicBezTo>
                    <a:pt x="936" y="1448"/>
                    <a:pt x="417" y="1499"/>
                    <a:pt x="0" y="1550"/>
                  </a:cubicBezTo>
                  <a:cubicBezTo>
                    <a:pt x="417" y="1602"/>
                    <a:pt x="936" y="1653"/>
                    <a:pt x="1192" y="1910"/>
                  </a:cubicBezTo>
                  <a:cubicBezTo>
                    <a:pt x="1448" y="2165"/>
                    <a:pt x="1500" y="2684"/>
                    <a:pt x="1551" y="3101"/>
                  </a:cubicBezTo>
                  <a:cubicBezTo>
                    <a:pt x="1602" y="2684"/>
                    <a:pt x="1654" y="2165"/>
                    <a:pt x="1910" y="1910"/>
                  </a:cubicBezTo>
                  <a:close/>
                </a:path>
              </a:pathLst>
            </a:custGeom>
            <a:solidFill>
              <a:srgbClr val="00004A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44"/>
            <p:cNvSpPr/>
            <p:nvPr/>
          </p:nvSpPr>
          <p:spPr>
            <a:xfrm>
              <a:off x="0" y="-7"/>
              <a:ext cx="4568" cy="4320"/>
            </a:xfrm>
            <a:custGeom>
              <a:avLst/>
              <a:gdLst/>
              <a:ahLst/>
              <a:cxnLst/>
              <a:rect l="l" t="t" r="r" b="b"/>
              <a:pathLst>
                <a:path w="7613" h="7200" extrusionOk="0">
                  <a:moveTo>
                    <a:pt x="0" y="7200"/>
                  </a:moveTo>
                  <a:lnTo>
                    <a:pt x="0" y="7200"/>
                  </a:lnTo>
                  <a:lnTo>
                    <a:pt x="7613" y="7200"/>
                  </a:lnTo>
                  <a:lnTo>
                    <a:pt x="7613" y="0"/>
                  </a:lnTo>
                  <a:lnTo>
                    <a:pt x="0" y="0"/>
                  </a:lnTo>
                  <a:lnTo>
                    <a:pt x="0" y="7200"/>
                  </a:lnTo>
                  <a:close/>
                </a:path>
              </a:pathLst>
            </a:custGeom>
            <a:solidFill>
              <a:srgbClr val="00004A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6" name="Google Shape;296;p44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97" name="Google Shape;297;p44"/>
          <p:cNvSpPr txBox="1">
            <a:spLocks noGrp="1"/>
          </p:cNvSpPr>
          <p:nvPr>
            <p:ph type="body" idx="1"/>
          </p:nvPr>
        </p:nvSpPr>
        <p:spPr>
          <a:xfrm>
            <a:off x="318061" y="2299127"/>
            <a:ext cx="4804800" cy="21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22222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3400"/>
              <a:buNone/>
              <a:defRPr sz="3400" b="0" i="0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98" name="Google Shape;298;p44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9" name="Google Shape;299;p44"/>
          <p:cNvSpPr txBox="1">
            <a:spLocks noGrp="1"/>
          </p:cNvSpPr>
          <p:nvPr>
            <p:ph type="body" idx="3"/>
          </p:nvPr>
        </p:nvSpPr>
        <p:spPr>
          <a:xfrm>
            <a:off x="171672" y="181059"/>
            <a:ext cx="1781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800"/>
              <a:buNone/>
              <a:defRPr sz="800" b="0" i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00" name="Google Shape;300;p44"/>
          <p:cNvSpPr txBox="1">
            <a:spLocks noGrp="1"/>
          </p:cNvSpPr>
          <p:nvPr>
            <p:ph type="title"/>
          </p:nvPr>
        </p:nvSpPr>
        <p:spPr>
          <a:xfrm>
            <a:off x="318061" y="1084428"/>
            <a:ext cx="48048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E4D8"/>
              </a:buClr>
              <a:buSzPts val="4700"/>
              <a:buFont typeface="Space Grotesk Light"/>
              <a:buNone/>
              <a:defRPr sz="4700" b="0" i="0">
                <a:solidFill>
                  <a:srgbClr val="00E4D8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301" name="Google Shape;301;p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62118" y="164306"/>
            <a:ext cx="908049" cy="1833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46" descr="Dibujo de una person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46" descr="A white text on a black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25354" y="-516465"/>
            <a:ext cx="3544392" cy="2126835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46"/>
          <p:cNvSpPr txBox="1">
            <a:spLocks noGrp="1"/>
          </p:cNvSpPr>
          <p:nvPr>
            <p:ph type="title"/>
          </p:nvPr>
        </p:nvSpPr>
        <p:spPr>
          <a:xfrm>
            <a:off x="286992" y="1615858"/>
            <a:ext cx="6512100" cy="19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8571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300"/>
              <a:buFont typeface="Space Grotesk Light"/>
              <a:buNone/>
              <a:defRPr sz="5300" b="0" i="0">
                <a:solidFill>
                  <a:schemeClr val="accent3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46"/>
          <p:cNvSpPr txBox="1">
            <a:spLocks noGrp="1"/>
          </p:cNvSpPr>
          <p:nvPr>
            <p:ph type="body" idx="1"/>
          </p:nvPr>
        </p:nvSpPr>
        <p:spPr>
          <a:xfrm>
            <a:off x="286992" y="3585886"/>
            <a:ext cx="78867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E4D8"/>
              </a:buClr>
              <a:buSzPts val="1600"/>
              <a:buNone/>
              <a:defRPr sz="1600" b="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11" name="Google Shape;311;p46"/>
          <p:cNvSpPr txBox="1">
            <a:spLocks noGrp="1"/>
          </p:cNvSpPr>
          <p:nvPr>
            <p:ph type="body" idx="2"/>
          </p:nvPr>
        </p:nvSpPr>
        <p:spPr>
          <a:xfrm>
            <a:off x="236990" y="4447540"/>
            <a:ext cx="64914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12" name="Google Shape;312;p4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>
  <p:cSld name="Encabezado de sección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7696201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47" descr="A blue and white 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532179" y="-635805"/>
            <a:ext cx="3730753" cy="2238664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47"/>
          <p:cNvSpPr txBox="1">
            <a:spLocks noGrp="1"/>
          </p:cNvSpPr>
          <p:nvPr>
            <p:ph type="body" idx="1"/>
          </p:nvPr>
        </p:nvSpPr>
        <p:spPr>
          <a:xfrm>
            <a:off x="5299363" y="2306782"/>
            <a:ext cx="2983800" cy="26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5882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800"/>
              <a:buNone/>
              <a:defRPr sz="3800" b="0" i="0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18" name="Google Shape;318;p47"/>
          <p:cNvSpPr txBox="1">
            <a:spLocks noGrp="1"/>
          </p:cNvSpPr>
          <p:nvPr>
            <p:ph type="body" idx="2"/>
          </p:nvPr>
        </p:nvSpPr>
        <p:spPr>
          <a:xfrm>
            <a:off x="4034642" y="2306782"/>
            <a:ext cx="1068600" cy="26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r">
              <a:lnSpc>
                <a:spcPct val="105882"/>
              </a:lnSpc>
              <a:spcBef>
                <a:spcPts val="0"/>
              </a:spcBef>
              <a:spcAft>
                <a:spcPts val="0"/>
              </a:spcAft>
              <a:buClr>
                <a:srgbClr val="00E4D8"/>
              </a:buClr>
              <a:buSzPts val="3800"/>
              <a:buNone/>
              <a:defRPr sz="3800">
                <a:solidFill>
                  <a:srgbClr val="00E4D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19" name="Google Shape;319;p47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apositiva de título">
  <p:cSld name="3_Diapositiva de título"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Google Shape;321;p48" descr="Imagen que contiene Patrón de fondo&#10;&#10;Descripción generada automáticament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48"/>
          <p:cNvSpPr txBox="1">
            <a:spLocks noGrp="1"/>
          </p:cNvSpPr>
          <p:nvPr>
            <p:ph type="title"/>
          </p:nvPr>
        </p:nvSpPr>
        <p:spPr>
          <a:xfrm>
            <a:off x="597464" y="2242179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Font typeface="Space Grotesk Light"/>
              <a:buNone/>
              <a:defRPr sz="4900" b="0" i="0">
                <a:solidFill>
                  <a:schemeClr val="accent3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48"/>
          <p:cNvSpPr txBox="1">
            <a:spLocks noGrp="1"/>
          </p:cNvSpPr>
          <p:nvPr>
            <p:ph type="body" idx="1"/>
          </p:nvPr>
        </p:nvSpPr>
        <p:spPr>
          <a:xfrm>
            <a:off x="597464" y="1709893"/>
            <a:ext cx="78867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E4D8"/>
              </a:buClr>
              <a:buSzPts val="1400"/>
              <a:buNone/>
              <a:defRPr sz="1400" b="0" i="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2pPr>
            <a:lvl3pPr marL="1371600" lvl="2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>
                <a:solidFill>
                  <a:schemeClr val="dk2"/>
                </a:solidFill>
              </a:defRPr>
            </a:lvl3pPr>
            <a:lvl4pPr marL="1828800" lvl="3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marL="2286000" lvl="4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4" name="Google Shape;324;p48"/>
          <p:cNvSpPr txBox="1">
            <a:spLocks noGrp="1"/>
          </p:cNvSpPr>
          <p:nvPr>
            <p:ph type="body" idx="2"/>
          </p:nvPr>
        </p:nvSpPr>
        <p:spPr>
          <a:xfrm>
            <a:off x="171672" y="181059"/>
            <a:ext cx="1781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5" name="Google Shape;325;p48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26" name="Google Shape;326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13990" y="164306"/>
            <a:ext cx="1356179" cy="273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>
  <p:cSld name="1_Diapositiva de título"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Google Shape;328;p4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49"/>
          <p:cNvPicPr preferRelativeResize="0"/>
          <p:nvPr/>
        </p:nvPicPr>
        <p:blipFill rotWithShape="1">
          <a:blip r:embed="rId3">
            <a:alphaModFix/>
          </a:blip>
          <a:srcRect t="32544" r="23705" b="5643"/>
          <a:stretch/>
        </p:blipFill>
        <p:spPr>
          <a:xfrm>
            <a:off x="2795441" y="0"/>
            <a:ext cx="634855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49"/>
          <p:cNvSpPr txBox="1">
            <a:spLocks noGrp="1"/>
          </p:cNvSpPr>
          <p:nvPr>
            <p:ph type="body" idx="1"/>
          </p:nvPr>
        </p:nvSpPr>
        <p:spPr>
          <a:xfrm>
            <a:off x="171672" y="4375426"/>
            <a:ext cx="6217500" cy="5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63529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400"/>
              <a:buNone/>
              <a:defRPr sz="6400" b="0" i="0">
                <a:solidFill>
                  <a:schemeClr val="accent3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1" name="Google Shape;331;p49"/>
          <p:cNvSpPr txBox="1">
            <a:spLocks noGrp="1"/>
          </p:cNvSpPr>
          <p:nvPr>
            <p:ph type="body" idx="2"/>
          </p:nvPr>
        </p:nvSpPr>
        <p:spPr>
          <a:xfrm>
            <a:off x="171672" y="2950163"/>
            <a:ext cx="840300" cy="13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63529"/>
              </a:lnSpc>
              <a:spcBef>
                <a:spcPts val="0"/>
              </a:spcBef>
              <a:spcAft>
                <a:spcPts val="0"/>
              </a:spcAft>
              <a:buClr>
                <a:srgbClr val="00E4D8"/>
              </a:buClr>
              <a:buSzPts val="6400"/>
              <a:buNone/>
              <a:defRPr sz="6400" b="0" i="0">
                <a:solidFill>
                  <a:srgbClr val="00E4D8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2" name="Google Shape;332;p49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3" name="Google Shape;333;p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62118" y="164306"/>
            <a:ext cx="908049" cy="1833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apositiva de título">
  <p:cSld name="5_Diapositiva de título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Google Shape;335;p50"/>
          <p:cNvPicPr preferRelativeResize="0"/>
          <p:nvPr/>
        </p:nvPicPr>
        <p:blipFill rotWithShape="1">
          <a:blip r:embed="rId2">
            <a:alphaModFix/>
          </a:blip>
          <a:srcRect t="32544" r="23705" b="5643"/>
          <a:stretch/>
        </p:blipFill>
        <p:spPr>
          <a:xfrm>
            <a:off x="2795441" y="-1"/>
            <a:ext cx="634855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50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7" name="Google Shape;337;p50"/>
          <p:cNvSpPr txBox="1">
            <a:spLocks noGrp="1"/>
          </p:cNvSpPr>
          <p:nvPr>
            <p:ph type="body" idx="1"/>
          </p:nvPr>
        </p:nvSpPr>
        <p:spPr>
          <a:xfrm>
            <a:off x="171672" y="4375426"/>
            <a:ext cx="6217500" cy="5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63529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6400"/>
              <a:buNone/>
              <a:defRPr sz="6400" b="0" i="0">
                <a:solidFill>
                  <a:srgbClr val="00004A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8" name="Google Shape;338;p50"/>
          <p:cNvSpPr txBox="1">
            <a:spLocks noGrp="1"/>
          </p:cNvSpPr>
          <p:nvPr>
            <p:ph type="body" idx="2"/>
          </p:nvPr>
        </p:nvSpPr>
        <p:spPr>
          <a:xfrm>
            <a:off x="171672" y="2950163"/>
            <a:ext cx="840300" cy="13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63529"/>
              </a:lnSpc>
              <a:spcBef>
                <a:spcPts val="0"/>
              </a:spcBef>
              <a:spcAft>
                <a:spcPts val="0"/>
              </a:spcAft>
              <a:buClr>
                <a:srgbClr val="00E4D8"/>
              </a:buClr>
              <a:buSzPts val="6400"/>
              <a:buNone/>
              <a:defRPr sz="6400" b="0" i="0">
                <a:solidFill>
                  <a:srgbClr val="00E4D8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339" name="Google Shape;339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61552" y="161925"/>
            <a:ext cx="910997" cy="1857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ítulo y texto vertical">
  <p:cSld name="4_Título y texto vertical">
    <p:bg>
      <p:bgPr>
        <a:solidFill>
          <a:schemeClr val="lt1"/>
        </a:solidFill>
        <a:effectLst/>
      </p:bgPr>
    </p:bg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p5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57725" y="657225"/>
            <a:ext cx="4486275" cy="4486275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51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43" name="Google Shape;343;p51"/>
          <p:cNvSpPr txBox="1">
            <a:spLocks noGrp="1"/>
          </p:cNvSpPr>
          <p:nvPr>
            <p:ph type="body" idx="1"/>
          </p:nvPr>
        </p:nvSpPr>
        <p:spPr>
          <a:xfrm>
            <a:off x="171672" y="181059"/>
            <a:ext cx="1781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  <a:defRPr sz="8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44" name="Google Shape;344;p51"/>
          <p:cNvSpPr txBox="1">
            <a:spLocks noGrp="1"/>
          </p:cNvSpPr>
          <p:nvPr>
            <p:ph type="body" idx="2"/>
          </p:nvPr>
        </p:nvSpPr>
        <p:spPr>
          <a:xfrm>
            <a:off x="326099" y="1670330"/>
            <a:ext cx="331680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23333"/>
              </a:lnSpc>
              <a:spcBef>
                <a:spcPts val="800"/>
              </a:spcBef>
              <a:spcAft>
                <a:spcPts val="0"/>
              </a:spcAft>
              <a:buClr>
                <a:srgbClr val="00E4D8"/>
              </a:buClr>
              <a:buSzPts val="2300"/>
              <a:buNone/>
              <a:defRPr sz="2300" b="0" i="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45" name="Google Shape;345;p51"/>
          <p:cNvSpPr txBox="1">
            <a:spLocks noGrp="1"/>
          </p:cNvSpPr>
          <p:nvPr>
            <p:ph type="title"/>
          </p:nvPr>
        </p:nvSpPr>
        <p:spPr>
          <a:xfrm>
            <a:off x="318061" y="548257"/>
            <a:ext cx="48048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  <a:defRPr sz="4700" b="0" i="0">
                <a:solidFill>
                  <a:srgbClr val="00004A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6" name="Google Shape;346;p51"/>
          <p:cNvSpPr txBox="1">
            <a:spLocks noGrp="1"/>
          </p:cNvSpPr>
          <p:nvPr>
            <p:ph type="body" idx="3"/>
          </p:nvPr>
        </p:nvSpPr>
        <p:spPr>
          <a:xfrm>
            <a:off x="320534" y="2308298"/>
            <a:ext cx="6604800" cy="23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1600"/>
              <a:buFont typeface="Arial"/>
              <a:buChar char="•"/>
              <a:defRPr sz="16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1400"/>
              <a:buFont typeface="Arial"/>
              <a:buNone/>
              <a:defRPr sz="1400" b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347" name="Google Shape;347;p51" descr="A blue and black text with a sta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06544" y="-415881"/>
            <a:ext cx="2374880" cy="1425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>
  <p:cSld name="6_Diapositiva de título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2"/>
          <p:cNvSpPr txBox="1">
            <a:spLocks noGrp="1"/>
          </p:cNvSpPr>
          <p:nvPr>
            <p:ph type="body" idx="1"/>
          </p:nvPr>
        </p:nvSpPr>
        <p:spPr>
          <a:xfrm>
            <a:off x="323972" y="2210025"/>
            <a:ext cx="8046300" cy="24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2100"/>
              <a:buFont typeface="Arial"/>
              <a:buNone/>
              <a:defRPr sz="21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50" name="Google Shape;350;p52"/>
          <p:cNvSpPr txBox="1">
            <a:spLocks noGrp="1"/>
          </p:cNvSpPr>
          <p:nvPr>
            <p:ph type="body" idx="2"/>
          </p:nvPr>
        </p:nvSpPr>
        <p:spPr>
          <a:xfrm>
            <a:off x="326099" y="1699767"/>
            <a:ext cx="8046300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23333"/>
              </a:lnSpc>
              <a:spcBef>
                <a:spcPts val="800"/>
              </a:spcBef>
              <a:spcAft>
                <a:spcPts val="0"/>
              </a:spcAft>
              <a:buClr>
                <a:srgbClr val="00E4D8"/>
              </a:buClr>
              <a:buSzPts val="2300"/>
              <a:buNone/>
              <a:defRPr sz="2300" b="0" i="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51" name="Google Shape;351;p52"/>
          <p:cNvSpPr txBox="1">
            <a:spLocks noGrp="1"/>
          </p:cNvSpPr>
          <p:nvPr>
            <p:ph type="title"/>
          </p:nvPr>
        </p:nvSpPr>
        <p:spPr>
          <a:xfrm>
            <a:off x="318061" y="546764"/>
            <a:ext cx="48048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  <a:defRPr sz="4700" b="0" i="0">
                <a:solidFill>
                  <a:srgbClr val="00004A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52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3" name="Google Shape;353;p52"/>
          <p:cNvSpPr txBox="1">
            <a:spLocks noGrp="1"/>
          </p:cNvSpPr>
          <p:nvPr>
            <p:ph type="body" idx="3"/>
          </p:nvPr>
        </p:nvSpPr>
        <p:spPr>
          <a:xfrm>
            <a:off x="171672" y="181059"/>
            <a:ext cx="1781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  <a:defRPr sz="8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354" name="Google Shape;354;p52" descr="A blue and black text with a star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06544" y="-415881"/>
            <a:ext cx="2374880" cy="1425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ítulo y texto vertical">
  <p:cSld name="2_Título y texto vertical">
    <p:bg>
      <p:bgPr>
        <a:solidFill>
          <a:schemeClr val="lt1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Google Shape;356;p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57725" y="657225"/>
            <a:ext cx="4486275" cy="4486275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53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8" name="Google Shape;358;p53"/>
          <p:cNvSpPr txBox="1">
            <a:spLocks noGrp="1"/>
          </p:cNvSpPr>
          <p:nvPr>
            <p:ph type="body" idx="1"/>
          </p:nvPr>
        </p:nvSpPr>
        <p:spPr>
          <a:xfrm>
            <a:off x="171672" y="181059"/>
            <a:ext cx="1781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  <a:defRPr sz="8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59" name="Google Shape;359;p53"/>
          <p:cNvSpPr txBox="1">
            <a:spLocks noGrp="1"/>
          </p:cNvSpPr>
          <p:nvPr>
            <p:ph type="body" idx="2"/>
          </p:nvPr>
        </p:nvSpPr>
        <p:spPr>
          <a:xfrm>
            <a:off x="326099" y="1653871"/>
            <a:ext cx="331680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23333"/>
              </a:lnSpc>
              <a:spcBef>
                <a:spcPts val="800"/>
              </a:spcBef>
              <a:spcAft>
                <a:spcPts val="0"/>
              </a:spcAft>
              <a:buClr>
                <a:srgbClr val="00E4D8"/>
              </a:buClr>
              <a:buSzPts val="2300"/>
              <a:buNone/>
              <a:defRPr sz="2300" b="0" i="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60" name="Google Shape;360;p53"/>
          <p:cNvSpPr txBox="1">
            <a:spLocks noGrp="1"/>
          </p:cNvSpPr>
          <p:nvPr>
            <p:ph type="body" idx="3"/>
          </p:nvPr>
        </p:nvSpPr>
        <p:spPr>
          <a:xfrm>
            <a:off x="323972" y="2167077"/>
            <a:ext cx="3318900" cy="24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1600"/>
              <a:buNone/>
              <a:defRPr sz="16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61" name="Google Shape;361;p53"/>
          <p:cNvSpPr txBox="1">
            <a:spLocks noGrp="1"/>
          </p:cNvSpPr>
          <p:nvPr>
            <p:ph type="body" idx="4"/>
          </p:nvPr>
        </p:nvSpPr>
        <p:spPr>
          <a:xfrm>
            <a:off x="4437212" y="1657558"/>
            <a:ext cx="331680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23333"/>
              </a:lnSpc>
              <a:spcBef>
                <a:spcPts val="800"/>
              </a:spcBef>
              <a:spcAft>
                <a:spcPts val="0"/>
              </a:spcAft>
              <a:buClr>
                <a:srgbClr val="00E4D8"/>
              </a:buClr>
              <a:buSzPts val="2300"/>
              <a:buNone/>
              <a:defRPr sz="2300" b="0" i="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62" name="Google Shape;362;p53"/>
          <p:cNvSpPr txBox="1">
            <a:spLocks noGrp="1"/>
          </p:cNvSpPr>
          <p:nvPr>
            <p:ph type="body" idx="5"/>
          </p:nvPr>
        </p:nvSpPr>
        <p:spPr>
          <a:xfrm>
            <a:off x="4435085" y="2170764"/>
            <a:ext cx="3318900" cy="24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1600"/>
              <a:buNone/>
              <a:defRPr sz="16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63" name="Google Shape;363;p53"/>
          <p:cNvSpPr txBox="1">
            <a:spLocks noGrp="1"/>
          </p:cNvSpPr>
          <p:nvPr>
            <p:ph type="title"/>
          </p:nvPr>
        </p:nvSpPr>
        <p:spPr>
          <a:xfrm>
            <a:off x="318061" y="548257"/>
            <a:ext cx="48048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  <a:defRPr sz="4700" b="0" i="0">
                <a:solidFill>
                  <a:srgbClr val="00004A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364" name="Google Shape;364;p53" descr="A blue and black text with a sta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06544" y="-415881"/>
            <a:ext cx="2374880" cy="1425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ítulo y texto vertical">
  <p:cSld name="3_Título y texto vertical">
    <p:bg>
      <p:bgPr>
        <a:solidFill>
          <a:schemeClr val="lt1"/>
        </a:solidFill>
        <a:effectLst/>
      </p:bgPr>
    </p:bg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p5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57725" y="657225"/>
            <a:ext cx="4486275" cy="4486275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54"/>
          <p:cNvSpPr txBox="1">
            <a:spLocks noGrp="1"/>
          </p:cNvSpPr>
          <p:nvPr>
            <p:ph type="title"/>
          </p:nvPr>
        </p:nvSpPr>
        <p:spPr>
          <a:xfrm>
            <a:off x="318061" y="3295650"/>
            <a:ext cx="48048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  <a:defRPr sz="4700" b="0" i="0">
                <a:solidFill>
                  <a:srgbClr val="00004A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54"/>
          <p:cNvSpPr txBox="1">
            <a:spLocks noGrp="1"/>
          </p:cNvSpPr>
          <p:nvPr>
            <p:ph type="body" idx="1"/>
          </p:nvPr>
        </p:nvSpPr>
        <p:spPr>
          <a:xfrm>
            <a:off x="6003418" y="955861"/>
            <a:ext cx="2601300" cy="25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 sz="15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69" name="Google Shape;369;p54"/>
          <p:cNvSpPr txBox="1">
            <a:spLocks noGrp="1"/>
          </p:cNvSpPr>
          <p:nvPr>
            <p:ph type="body" idx="2"/>
          </p:nvPr>
        </p:nvSpPr>
        <p:spPr>
          <a:xfrm>
            <a:off x="1106324" y="1269079"/>
            <a:ext cx="1068600" cy="7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100"/>
              <a:buNone/>
              <a:defRPr sz="4100">
                <a:solidFill>
                  <a:srgbClr val="00004A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70" name="Google Shape;370;p54"/>
          <p:cNvSpPr txBox="1">
            <a:spLocks noGrp="1"/>
          </p:cNvSpPr>
          <p:nvPr>
            <p:ph type="body" idx="3"/>
          </p:nvPr>
        </p:nvSpPr>
        <p:spPr>
          <a:xfrm>
            <a:off x="561037" y="2084912"/>
            <a:ext cx="2159400" cy="5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 sz="14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71" name="Google Shape;371;p54"/>
          <p:cNvSpPr txBox="1">
            <a:spLocks noGrp="1"/>
          </p:cNvSpPr>
          <p:nvPr>
            <p:ph type="body" idx="4"/>
          </p:nvPr>
        </p:nvSpPr>
        <p:spPr>
          <a:xfrm>
            <a:off x="3805439" y="1269079"/>
            <a:ext cx="1068600" cy="7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100"/>
              <a:buNone/>
              <a:defRPr sz="4100">
                <a:solidFill>
                  <a:srgbClr val="00004A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72" name="Google Shape;372;p54"/>
          <p:cNvSpPr txBox="1">
            <a:spLocks noGrp="1"/>
          </p:cNvSpPr>
          <p:nvPr>
            <p:ph type="body" idx="5"/>
          </p:nvPr>
        </p:nvSpPr>
        <p:spPr>
          <a:xfrm>
            <a:off x="3260153" y="2084912"/>
            <a:ext cx="2159400" cy="5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 sz="14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73" name="Google Shape;373;p54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74" name="Google Shape;374;p54"/>
          <p:cNvSpPr txBox="1">
            <a:spLocks noGrp="1"/>
          </p:cNvSpPr>
          <p:nvPr>
            <p:ph type="body" idx="6"/>
          </p:nvPr>
        </p:nvSpPr>
        <p:spPr>
          <a:xfrm>
            <a:off x="171672" y="181059"/>
            <a:ext cx="1781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  <a:defRPr sz="8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375" name="Google Shape;375;p54" descr="A blue and black text with a sta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06544" y="-415881"/>
            <a:ext cx="2374880" cy="1425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Encabezado de sección">
  <p:cSld name="1_Encabezado de sección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" name="Google Shape;377;p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57725" y="657225"/>
            <a:ext cx="4486275" cy="4486275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55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80" name="Google Shape;380;p55"/>
          <p:cNvSpPr txBox="1">
            <a:spLocks noGrp="1"/>
          </p:cNvSpPr>
          <p:nvPr>
            <p:ph type="body" idx="1"/>
          </p:nvPr>
        </p:nvSpPr>
        <p:spPr>
          <a:xfrm>
            <a:off x="171672" y="181059"/>
            <a:ext cx="1781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81" name="Google Shape;381;p55"/>
          <p:cNvSpPr txBox="1">
            <a:spLocks noGrp="1"/>
          </p:cNvSpPr>
          <p:nvPr>
            <p:ph type="title"/>
          </p:nvPr>
        </p:nvSpPr>
        <p:spPr>
          <a:xfrm>
            <a:off x="318061" y="548257"/>
            <a:ext cx="31731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700"/>
              <a:buFont typeface="Space Grotesk Light"/>
              <a:buNone/>
              <a:defRPr sz="4700" b="0" i="0">
                <a:solidFill>
                  <a:schemeClr val="accent3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2" name="Google Shape;382;p55"/>
          <p:cNvSpPr txBox="1">
            <a:spLocks noGrp="1"/>
          </p:cNvSpPr>
          <p:nvPr>
            <p:ph type="body" idx="2"/>
          </p:nvPr>
        </p:nvSpPr>
        <p:spPr>
          <a:xfrm>
            <a:off x="313631" y="1660861"/>
            <a:ext cx="343950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23333"/>
              </a:lnSpc>
              <a:spcBef>
                <a:spcPts val="800"/>
              </a:spcBef>
              <a:spcAft>
                <a:spcPts val="0"/>
              </a:spcAft>
              <a:buClr>
                <a:srgbClr val="00E4D8"/>
              </a:buClr>
              <a:buSzPts val="2300"/>
              <a:buNone/>
              <a:defRPr sz="2300" b="0" i="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83" name="Google Shape;383;p55"/>
          <p:cNvSpPr txBox="1">
            <a:spLocks noGrp="1"/>
          </p:cNvSpPr>
          <p:nvPr>
            <p:ph type="body" idx="3"/>
          </p:nvPr>
        </p:nvSpPr>
        <p:spPr>
          <a:xfrm>
            <a:off x="320534" y="2275483"/>
            <a:ext cx="3233400" cy="23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Arial"/>
              <a:buChar char="•"/>
              <a:defRPr sz="1600" b="0" i="0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84" name="Google Shape;384;p55"/>
          <p:cNvSpPr txBox="1">
            <a:spLocks noGrp="1"/>
          </p:cNvSpPr>
          <p:nvPr>
            <p:ph type="body" idx="4"/>
          </p:nvPr>
        </p:nvSpPr>
        <p:spPr>
          <a:xfrm>
            <a:off x="4193597" y="1650470"/>
            <a:ext cx="343950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23333"/>
              </a:lnSpc>
              <a:spcBef>
                <a:spcPts val="800"/>
              </a:spcBef>
              <a:spcAft>
                <a:spcPts val="0"/>
              </a:spcAft>
              <a:buClr>
                <a:srgbClr val="00E4D8"/>
              </a:buClr>
              <a:buSzPts val="2300"/>
              <a:buNone/>
              <a:defRPr sz="2300" b="0" i="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85" name="Google Shape;385;p55"/>
          <p:cNvSpPr txBox="1">
            <a:spLocks noGrp="1"/>
          </p:cNvSpPr>
          <p:nvPr>
            <p:ph type="body" idx="5"/>
          </p:nvPr>
        </p:nvSpPr>
        <p:spPr>
          <a:xfrm>
            <a:off x="4200500" y="2265092"/>
            <a:ext cx="3233400" cy="23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Arial"/>
              <a:buChar char="•"/>
              <a:defRPr sz="1600" b="0" i="0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386" name="Google Shape;386;p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13990" y="164306"/>
            <a:ext cx="1356179" cy="273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56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pic>
        <p:nvPicPr>
          <p:cNvPr id="389" name="Google Shape;389;p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7643"/>
            <a:ext cx="65436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56"/>
          <p:cNvSpPr txBox="1">
            <a:spLocks noGrp="1"/>
          </p:cNvSpPr>
          <p:nvPr>
            <p:ph type="body" idx="1"/>
          </p:nvPr>
        </p:nvSpPr>
        <p:spPr>
          <a:xfrm>
            <a:off x="318061" y="2299127"/>
            <a:ext cx="4804800" cy="21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22222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3400"/>
              <a:buNone/>
              <a:defRPr sz="3400" b="0" i="0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91" name="Google Shape;391;p56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92" name="Google Shape;392;p56"/>
          <p:cNvSpPr txBox="1">
            <a:spLocks noGrp="1"/>
          </p:cNvSpPr>
          <p:nvPr>
            <p:ph type="body" idx="3"/>
          </p:nvPr>
        </p:nvSpPr>
        <p:spPr>
          <a:xfrm>
            <a:off x="171672" y="181059"/>
            <a:ext cx="1781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  <a:defRPr sz="8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93" name="Google Shape;393;p56"/>
          <p:cNvSpPr txBox="1">
            <a:spLocks noGrp="1"/>
          </p:cNvSpPr>
          <p:nvPr>
            <p:ph type="title"/>
          </p:nvPr>
        </p:nvSpPr>
        <p:spPr>
          <a:xfrm>
            <a:off x="318061" y="1084428"/>
            <a:ext cx="48048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  <a:defRPr sz="4700" b="0" i="0">
                <a:solidFill>
                  <a:srgbClr val="00004A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394" name="Google Shape;394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62118" y="164306"/>
            <a:ext cx="908049" cy="1833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57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pic>
        <p:nvPicPr>
          <p:cNvPr id="397" name="Google Shape;397;p5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65436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57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99" name="Google Shape;399;p57"/>
          <p:cNvSpPr txBox="1">
            <a:spLocks noGrp="1"/>
          </p:cNvSpPr>
          <p:nvPr>
            <p:ph type="body" idx="1"/>
          </p:nvPr>
        </p:nvSpPr>
        <p:spPr>
          <a:xfrm>
            <a:off x="171672" y="181059"/>
            <a:ext cx="1781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  <a:defRPr sz="8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0" name="Google Shape;400;p57"/>
          <p:cNvSpPr txBox="1">
            <a:spLocks noGrp="1"/>
          </p:cNvSpPr>
          <p:nvPr>
            <p:ph type="body" idx="3"/>
          </p:nvPr>
        </p:nvSpPr>
        <p:spPr>
          <a:xfrm>
            <a:off x="313631" y="1649891"/>
            <a:ext cx="468090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23333"/>
              </a:lnSpc>
              <a:spcBef>
                <a:spcPts val="800"/>
              </a:spcBef>
              <a:spcAft>
                <a:spcPts val="0"/>
              </a:spcAft>
              <a:buClr>
                <a:srgbClr val="00E4D8"/>
              </a:buClr>
              <a:buSzPts val="2300"/>
              <a:buNone/>
              <a:defRPr sz="2300" b="0" i="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1" name="Google Shape;401;p57"/>
          <p:cNvSpPr txBox="1">
            <a:spLocks noGrp="1"/>
          </p:cNvSpPr>
          <p:nvPr>
            <p:ph type="body" idx="4"/>
          </p:nvPr>
        </p:nvSpPr>
        <p:spPr>
          <a:xfrm>
            <a:off x="323972" y="2210026"/>
            <a:ext cx="4675800" cy="24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1600"/>
              <a:buNone/>
              <a:defRPr sz="16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2" name="Google Shape;402;p57"/>
          <p:cNvSpPr txBox="1">
            <a:spLocks noGrp="1"/>
          </p:cNvSpPr>
          <p:nvPr>
            <p:ph type="title"/>
          </p:nvPr>
        </p:nvSpPr>
        <p:spPr>
          <a:xfrm>
            <a:off x="318061" y="548257"/>
            <a:ext cx="48048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  <a:defRPr sz="4700" b="0" i="0">
                <a:solidFill>
                  <a:srgbClr val="00004A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403" name="Google Shape;403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62118" y="164306"/>
            <a:ext cx="908049" cy="1833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os objetos">
  <p:cSld name="1_Dos objetos"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58"/>
          <p:cNvSpPr>
            <a:spLocks noGrp="1"/>
          </p:cNvSpPr>
          <p:nvPr>
            <p:ph type="pic" idx="2"/>
          </p:nvPr>
        </p:nvSpPr>
        <p:spPr>
          <a:xfrm>
            <a:off x="3158729" y="0"/>
            <a:ext cx="5985300" cy="5143500"/>
          </a:xfrm>
          <a:prstGeom prst="rect">
            <a:avLst/>
          </a:prstGeom>
          <a:noFill/>
          <a:ln>
            <a:noFill/>
          </a:ln>
        </p:spPr>
      </p:sp>
      <p:pic>
        <p:nvPicPr>
          <p:cNvPr id="406" name="Google Shape;406;p58"/>
          <p:cNvPicPr preferRelativeResize="0"/>
          <p:nvPr/>
        </p:nvPicPr>
        <p:blipFill rotWithShape="1">
          <a:blip r:embed="rId2">
            <a:alphaModFix/>
          </a:blip>
          <a:srcRect l="24204" r="-18677"/>
          <a:stretch/>
        </p:blipFill>
        <p:spPr>
          <a:xfrm>
            <a:off x="0" y="0"/>
            <a:ext cx="618207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58"/>
          <p:cNvSpPr txBox="1">
            <a:spLocks noGrp="1"/>
          </p:cNvSpPr>
          <p:nvPr>
            <p:ph type="title"/>
          </p:nvPr>
        </p:nvSpPr>
        <p:spPr>
          <a:xfrm>
            <a:off x="318061" y="548257"/>
            <a:ext cx="31731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  <a:defRPr sz="4700" b="0" i="0">
                <a:solidFill>
                  <a:srgbClr val="00004A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08" name="Google Shape;408;p58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09" name="Google Shape;409;p58"/>
          <p:cNvSpPr txBox="1">
            <a:spLocks noGrp="1"/>
          </p:cNvSpPr>
          <p:nvPr>
            <p:ph type="body" idx="1"/>
          </p:nvPr>
        </p:nvSpPr>
        <p:spPr>
          <a:xfrm>
            <a:off x="171672" y="181059"/>
            <a:ext cx="1781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  <a:defRPr sz="8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10" name="Google Shape;410;p58"/>
          <p:cNvSpPr txBox="1">
            <a:spLocks noGrp="1"/>
          </p:cNvSpPr>
          <p:nvPr>
            <p:ph type="body" idx="3"/>
          </p:nvPr>
        </p:nvSpPr>
        <p:spPr>
          <a:xfrm>
            <a:off x="313631" y="1649890"/>
            <a:ext cx="343950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23333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2300"/>
              <a:buNone/>
              <a:defRPr sz="2300" b="0" i="0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11" name="Google Shape;411;p58"/>
          <p:cNvSpPr txBox="1">
            <a:spLocks noGrp="1"/>
          </p:cNvSpPr>
          <p:nvPr>
            <p:ph type="body" idx="4"/>
          </p:nvPr>
        </p:nvSpPr>
        <p:spPr>
          <a:xfrm>
            <a:off x="320534" y="2264512"/>
            <a:ext cx="3233400" cy="23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1600"/>
              <a:buFont typeface="Arial"/>
              <a:buChar char="•"/>
              <a:defRPr sz="1600" b="0" i="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412" name="Google Shape;412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62118" y="164306"/>
            <a:ext cx="908049" cy="1833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>
  <p:cSld name="Título vertical y texto"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Google Shape;414;p59" descr="Dibujo de una person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59" descr="A white text on a black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46558" y="3884666"/>
            <a:ext cx="2802384" cy="1681588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59"/>
          <p:cNvSpPr txBox="1">
            <a:spLocks noGrp="1"/>
          </p:cNvSpPr>
          <p:nvPr>
            <p:ph type="body" idx="1"/>
          </p:nvPr>
        </p:nvSpPr>
        <p:spPr>
          <a:xfrm>
            <a:off x="7119920" y="4790450"/>
            <a:ext cx="1762800" cy="2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E4D8"/>
              </a:buClr>
              <a:buSzPts val="1100"/>
              <a:buNone/>
              <a:defRPr sz="1100" b="0" i="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17" name="Google Shape;417;p59"/>
          <p:cNvSpPr txBox="1">
            <a:spLocks noGrp="1"/>
          </p:cNvSpPr>
          <p:nvPr>
            <p:ph type="title"/>
          </p:nvPr>
        </p:nvSpPr>
        <p:spPr>
          <a:xfrm>
            <a:off x="597464" y="2007428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Font typeface="Space Grotesk Light"/>
              <a:buNone/>
              <a:defRPr sz="4900" b="0" i="0">
                <a:solidFill>
                  <a:schemeClr val="accent3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5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buNone/>
              <a:defRPr sz="1300">
                <a:solidFill>
                  <a:srgbClr val="00E4D8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os objetos">
  <p:cSld name="2_Dos objetos"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60"/>
          <p:cNvGrpSpPr/>
          <p:nvPr/>
        </p:nvGrpSpPr>
        <p:grpSpPr>
          <a:xfrm>
            <a:off x="0" y="-8334"/>
            <a:ext cx="6551533" cy="5143500"/>
            <a:chOff x="0" y="-7"/>
            <a:chExt cx="5503" cy="4320"/>
          </a:xfrm>
        </p:grpSpPr>
        <p:sp>
          <p:nvSpPr>
            <p:cNvPr id="421" name="Google Shape;421;p60"/>
            <p:cNvSpPr/>
            <p:nvPr/>
          </p:nvSpPr>
          <p:spPr>
            <a:xfrm>
              <a:off x="0" y="-6"/>
              <a:ext cx="5400" cy="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60"/>
            <p:cNvSpPr/>
            <p:nvPr/>
          </p:nvSpPr>
          <p:spPr>
            <a:xfrm>
              <a:off x="3642" y="484"/>
              <a:ext cx="1861" cy="1861"/>
            </a:xfrm>
            <a:custGeom>
              <a:avLst/>
              <a:gdLst/>
              <a:ahLst/>
              <a:cxnLst/>
              <a:rect l="l" t="t" r="r" b="b"/>
              <a:pathLst>
                <a:path w="3101" h="3101" extrusionOk="0">
                  <a:moveTo>
                    <a:pt x="1910" y="1910"/>
                  </a:moveTo>
                  <a:lnTo>
                    <a:pt x="1910" y="1910"/>
                  </a:lnTo>
                  <a:cubicBezTo>
                    <a:pt x="2166" y="1653"/>
                    <a:pt x="2684" y="1602"/>
                    <a:pt x="3101" y="1550"/>
                  </a:cubicBezTo>
                  <a:cubicBezTo>
                    <a:pt x="2684" y="1499"/>
                    <a:pt x="2166" y="1448"/>
                    <a:pt x="1910" y="1191"/>
                  </a:cubicBezTo>
                  <a:cubicBezTo>
                    <a:pt x="1654" y="935"/>
                    <a:pt x="1602" y="417"/>
                    <a:pt x="1551" y="0"/>
                  </a:cubicBezTo>
                  <a:cubicBezTo>
                    <a:pt x="1500" y="417"/>
                    <a:pt x="1448" y="935"/>
                    <a:pt x="1192" y="1191"/>
                  </a:cubicBezTo>
                  <a:cubicBezTo>
                    <a:pt x="936" y="1448"/>
                    <a:pt x="417" y="1499"/>
                    <a:pt x="0" y="1550"/>
                  </a:cubicBezTo>
                  <a:cubicBezTo>
                    <a:pt x="417" y="1602"/>
                    <a:pt x="936" y="1653"/>
                    <a:pt x="1192" y="1910"/>
                  </a:cubicBezTo>
                  <a:cubicBezTo>
                    <a:pt x="1448" y="2165"/>
                    <a:pt x="1500" y="2684"/>
                    <a:pt x="1551" y="3101"/>
                  </a:cubicBezTo>
                  <a:cubicBezTo>
                    <a:pt x="1602" y="2684"/>
                    <a:pt x="1654" y="2165"/>
                    <a:pt x="1910" y="1910"/>
                  </a:cubicBezTo>
                  <a:close/>
                </a:path>
              </a:pathLst>
            </a:custGeom>
            <a:solidFill>
              <a:srgbClr val="00004A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60"/>
            <p:cNvSpPr/>
            <p:nvPr/>
          </p:nvSpPr>
          <p:spPr>
            <a:xfrm>
              <a:off x="0" y="-7"/>
              <a:ext cx="4568" cy="4320"/>
            </a:xfrm>
            <a:custGeom>
              <a:avLst/>
              <a:gdLst/>
              <a:ahLst/>
              <a:cxnLst/>
              <a:rect l="l" t="t" r="r" b="b"/>
              <a:pathLst>
                <a:path w="7613" h="7200" extrusionOk="0">
                  <a:moveTo>
                    <a:pt x="0" y="7200"/>
                  </a:moveTo>
                  <a:lnTo>
                    <a:pt x="0" y="7200"/>
                  </a:lnTo>
                  <a:lnTo>
                    <a:pt x="7613" y="7200"/>
                  </a:lnTo>
                  <a:lnTo>
                    <a:pt x="7613" y="0"/>
                  </a:lnTo>
                  <a:lnTo>
                    <a:pt x="0" y="0"/>
                  </a:lnTo>
                  <a:lnTo>
                    <a:pt x="0" y="7200"/>
                  </a:lnTo>
                  <a:close/>
                </a:path>
              </a:pathLst>
            </a:custGeom>
            <a:solidFill>
              <a:srgbClr val="00004A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4" name="Google Shape;424;p60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425" name="Google Shape;425;p60"/>
          <p:cNvSpPr txBox="1">
            <a:spLocks noGrp="1"/>
          </p:cNvSpPr>
          <p:nvPr>
            <p:ph type="body" idx="1"/>
          </p:nvPr>
        </p:nvSpPr>
        <p:spPr>
          <a:xfrm>
            <a:off x="318061" y="2299127"/>
            <a:ext cx="4804800" cy="21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22222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3400"/>
              <a:buNone/>
              <a:defRPr sz="3400" b="0" i="0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6" name="Google Shape;426;p60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lvl="1" indent="0" algn="r">
              <a:spcBef>
                <a:spcPts val="0"/>
              </a:spcBef>
              <a:buNone/>
              <a:defRPr sz="800" b="0" i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lvl="2" indent="0" algn="r">
              <a:spcBef>
                <a:spcPts val="0"/>
              </a:spcBef>
              <a:buNone/>
              <a:defRPr sz="800" b="0" i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lvl="3" indent="0" algn="r">
              <a:spcBef>
                <a:spcPts val="0"/>
              </a:spcBef>
              <a:buNone/>
              <a:defRPr sz="800" b="0" i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lvl="4" indent="0" algn="r">
              <a:spcBef>
                <a:spcPts val="0"/>
              </a:spcBef>
              <a:buNone/>
              <a:defRPr sz="800" b="0" i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lvl="5" indent="0" algn="r">
              <a:spcBef>
                <a:spcPts val="0"/>
              </a:spcBef>
              <a:buNone/>
              <a:defRPr sz="800" b="0" i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lvl="6" indent="0" algn="r">
              <a:spcBef>
                <a:spcPts val="0"/>
              </a:spcBef>
              <a:buNone/>
              <a:defRPr sz="800" b="0" i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lvl="7" indent="0" algn="r">
              <a:spcBef>
                <a:spcPts val="0"/>
              </a:spcBef>
              <a:buNone/>
              <a:defRPr sz="800" b="0" i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lvl="8" indent="0" algn="r">
              <a:spcBef>
                <a:spcPts val="0"/>
              </a:spcBef>
              <a:buNone/>
              <a:defRPr sz="800" b="0" i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27" name="Google Shape;427;p60"/>
          <p:cNvSpPr txBox="1">
            <a:spLocks noGrp="1"/>
          </p:cNvSpPr>
          <p:nvPr>
            <p:ph type="body" idx="3"/>
          </p:nvPr>
        </p:nvSpPr>
        <p:spPr>
          <a:xfrm>
            <a:off x="171672" y="181059"/>
            <a:ext cx="1781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800"/>
              <a:buNone/>
              <a:defRPr sz="800" b="0" i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900"/>
              <a:buChar char="•"/>
              <a:defRPr sz="9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8" name="Google Shape;428;p60"/>
          <p:cNvSpPr txBox="1">
            <a:spLocks noGrp="1"/>
          </p:cNvSpPr>
          <p:nvPr>
            <p:ph type="title"/>
          </p:nvPr>
        </p:nvSpPr>
        <p:spPr>
          <a:xfrm>
            <a:off x="318061" y="1084428"/>
            <a:ext cx="48048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E4D8"/>
              </a:buClr>
              <a:buSzPts val="4700"/>
              <a:buFont typeface="Space Grotesk Light"/>
              <a:buNone/>
              <a:defRPr sz="4700" b="0" i="0">
                <a:solidFill>
                  <a:srgbClr val="00E4D8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429" name="Google Shape;429;p6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62118" y="164306"/>
            <a:ext cx="908049" cy="1833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29911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3300"/>
              <a:buFont typeface="Space Grotesk"/>
              <a:buNone/>
              <a:defRPr sz="3300" b="0" i="0" u="none" strike="noStrike" cap="none">
                <a:solidFill>
                  <a:srgbClr val="00004A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29911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9"/>
          <p:cNvSpPr txBox="1">
            <a:spLocks noGrp="1"/>
          </p:cNvSpPr>
          <p:nvPr>
            <p:ph type="title"/>
          </p:nvPr>
        </p:nvSpPr>
        <p:spPr>
          <a:xfrm>
            <a:off x="29911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3300"/>
              <a:buFont typeface="Space Grotesk"/>
              <a:buNone/>
              <a:defRPr sz="3300" b="0" i="0" u="none" strike="noStrike" cap="none">
                <a:solidFill>
                  <a:srgbClr val="00004A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79" name="Google Shape;179;p29"/>
          <p:cNvSpPr txBox="1">
            <a:spLocks noGrp="1"/>
          </p:cNvSpPr>
          <p:nvPr>
            <p:ph type="body" idx="1"/>
          </p:nvPr>
        </p:nvSpPr>
        <p:spPr>
          <a:xfrm>
            <a:off x="29911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0" name="Google Shape;180;p29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5"/>
          <p:cNvSpPr txBox="1">
            <a:spLocks noGrp="1"/>
          </p:cNvSpPr>
          <p:nvPr>
            <p:ph type="title"/>
          </p:nvPr>
        </p:nvSpPr>
        <p:spPr>
          <a:xfrm>
            <a:off x="29911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3300"/>
              <a:buFont typeface="Space Grotesk"/>
              <a:buNone/>
              <a:defRPr sz="3300" b="0" i="0" u="none" strike="noStrike" cap="none">
                <a:solidFill>
                  <a:srgbClr val="00004A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304" name="Google Shape;304;p45"/>
          <p:cNvSpPr txBox="1">
            <a:spLocks noGrp="1"/>
          </p:cNvSpPr>
          <p:nvPr>
            <p:ph type="body" idx="1"/>
          </p:nvPr>
        </p:nvSpPr>
        <p:spPr>
          <a:xfrm>
            <a:off x="29911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4A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4A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5" name="Google Shape;305;p45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4" Type="http://schemas.openxmlformats.org/officeDocument/2006/relationships/image" Target="../media/image35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6.gif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43.gif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4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48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2.png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3.png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5.jp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1.png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1.png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21.png"/><Relationship Id="rId4" Type="http://schemas.openxmlformats.org/officeDocument/2006/relationships/image" Target="../media/image64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2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6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21.png"/><Relationship Id="rId4" Type="http://schemas.openxmlformats.org/officeDocument/2006/relationships/image" Target="../media/image6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21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4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4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4.png"/><Relationship Id="rId5" Type="http://schemas.openxmlformats.org/officeDocument/2006/relationships/image" Target="../media/image50.png"/><Relationship Id="rId4" Type="http://schemas.openxmlformats.org/officeDocument/2006/relationships/image" Target="../media/image4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2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2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4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4" Type="http://schemas.openxmlformats.org/officeDocument/2006/relationships/image" Target="../media/image8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2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8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4" Type="http://schemas.openxmlformats.org/officeDocument/2006/relationships/image" Target="../media/image2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Google Shape;434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0800" y="-575"/>
            <a:ext cx="946450" cy="946450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61"/>
          <p:cNvSpPr txBox="1"/>
          <p:nvPr/>
        </p:nvSpPr>
        <p:spPr>
          <a:xfrm>
            <a:off x="287000" y="4113950"/>
            <a:ext cx="7886700" cy="8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E4D8"/>
              </a:buClr>
              <a:buSzPts val="16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Zachary Curtis-Ginsberg, UW-Madison</a:t>
            </a:r>
            <a:br>
              <a:rPr lang="en" sz="1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lang="en" sz="1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On behalf of the CTAO-SCT Collaboration and the CTAO Consortium</a:t>
            </a:r>
            <a:endParaRPr sz="1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E4D8"/>
              </a:buClr>
              <a:buSzPts val="16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TeVPA 2026, Tendo, Japan</a:t>
            </a:r>
            <a:endParaRPr sz="1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E4D8"/>
              </a:buClr>
              <a:buSzPts val="16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September 2nd, 2026</a:t>
            </a:r>
            <a:endParaRPr sz="1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36" name="Google Shape;436;p61"/>
          <p:cNvSpPr txBox="1">
            <a:spLocks noGrp="1"/>
          </p:cNvSpPr>
          <p:nvPr>
            <p:ph type="title"/>
          </p:nvPr>
        </p:nvSpPr>
        <p:spPr>
          <a:xfrm>
            <a:off x="287000" y="1809375"/>
            <a:ext cx="8704200" cy="1712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 dirty="0"/>
              <a:t>First Light with the Protoype Schwarzschild-Couder Telescope’s Upgraded Camera</a:t>
            </a:r>
            <a:endParaRPr sz="4600" dirty="0"/>
          </a:p>
        </p:txBody>
      </p:sp>
      <p:pic>
        <p:nvPicPr>
          <p:cNvPr id="437" name="Google Shape;437;p61"/>
          <p:cNvPicPr preferRelativeResize="0"/>
          <p:nvPr/>
        </p:nvPicPr>
        <p:blipFill rotWithShape="1">
          <a:blip r:embed="rId4">
            <a:alphaModFix/>
          </a:blip>
          <a:srcRect l="28786" r="28453"/>
          <a:stretch/>
        </p:blipFill>
        <p:spPr>
          <a:xfrm>
            <a:off x="4384080" y="-575"/>
            <a:ext cx="1896719" cy="94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p6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27260" y="-2050"/>
            <a:ext cx="946451" cy="949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61" title="sticker_v3.png"/>
          <p:cNvPicPr preferRelativeResize="0"/>
          <p:nvPr/>
        </p:nvPicPr>
        <p:blipFill rotWithShape="1">
          <a:blip r:embed="rId6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70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537" name="Google Shape;537;p70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First Sector Installation</a:t>
            </a:r>
            <a:endParaRPr sz="4400"/>
          </a:p>
        </p:txBody>
      </p:sp>
      <p:sp>
        <p:nvSpPr>
          <p:cNvPr id="538" name="Google Shape;538;p70"/>
          <p:cNvSpPr txBox="1">
            <a:spLocks noGrp="1"/>
          </p:cNvSpPr>
          <p:nvPr>
            <p:ph type="body" idx="4294967295"/>
          </p:nvPr>
        </p:nvSpPr>
        <p:spPr>
          <a:xfrm>
            <a:off x="347500" y="1388575"/>
            <a:ext cx="4224600" cy="37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22 modules installed April 1st 2026</a:t>
            </a:r>
            <a:endParaRPr/>
          </a:p>
        </p:txBody>
      </p:sp>
      <p:pic>
        <p:nvPicPr>
          <p:cNvPr id="539" name="Google Shape;539;p70" title="full_install.jpeg"/>
          <p:cNvPicPr preferRelativeResize="0"/>
          <p:nvPr/>
        </p:nvPicPr>
        <p:blipFill rotWithShape="1">
          <a:blip r:embed="rId3">
            <a:alphaModFix/>
          </a:blip>
          <a:srcRect t="14457"/>
          <a:stretch/>
        </p:blipFill>
        <p:spPr>
          <a:xfrm>
            <a:off x="4572100" y="1388575"/>
            <a:ext cx="3071547" cy="3503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p70" title="IMG_6373.jpeg"/>
          <p:cNvPicPr preferRelativeResize="0"/>
          <p:nvPr/>
        </p:nvPicPr>
        <p:blipFill rotWithShape="1">
          <a:blip r:embed="rId4">
            <a:alphaModFix/>
          </a:blip>
          <a:srcRect t="12088" b="26491"/>
          <a:stretch/>
        </p:blipFill>
        <p:spPr>
          <a:xfrm>
            <a:off x="756575" y="2021275"/>
            <a:ext cx="3505175" cy="2870600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70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542" name="Google Shape;542;p7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87900" y="-536850"/>
            <a:ext cx="1539323" cy="4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70" title="sticker_v3.png"/>
          <p:cNvPicPr preferRelativeResize="0"/>
          <p:nvPr/>
        </p:nvPicPr>
        <p:blipFill rotWithShape="1">
          <a:blip r:embed="rId6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8" name="Google Shape;548;p71" title="first_shower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24591" y="1333553"/>
            <a:ext cx="4572000" cy="3809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Google Shape;549;p71" title="IMG_5944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30940" y="1481194"/>
            <a:ext cx="4393126" cy="3294850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Google Shape;550;p71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551" name="Google Shape;551;p71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First Light April 2nd ‘26</a:t>
            </a:r>
            <a:endParaRPr sz="4400"/>
          </a:p>
        </p:txBody>
      </p:sp>
      <p:pic>
        <p:nvPicPr>
          <p:cNvPr id="552" name="Google Shape;552;p71" title="IMG_5949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2732" y="1509965"/>
            <a:ext cx="4316390" cy="323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71" title="IMG_5841.jpe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74525" y="1388525"/>
            <a:ext cx="2713675" cy="3618224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Google Shape;554;p71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555" name="Google Shape;555;p7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604725" y="-917850"/>
            <a:ext cx="1539323" cy="445725"/>
          </a:xfrm>
          <a:prstGeom prst="rect">
            <a:avLst/>
          </a:prstGeom>
          <a:noFill/>
          <a:ln>
            <a:noFill/>
          </a:ln>
        </p:spPr>
      </p:pic>
      <p:sp>
        <p:nvSpPr>
          <p:cNvPr id="556" name="Google Shape;556;p71"/>
          <p:cNvSpPr txBox="1">
            <a:spLocks noGrp="1"/>
          </p:cNvSpPr>
          <p:nvPr>
            <p:ph type="body" idx="4294967295"/>
          </p:nvPr>
        </p:nvSpPr>
        <p:spPr>
          <a:xfrm>
            <a:off x="347500" y="1388575"/>
            <a:ext cx="4224600" cy="37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First light was achieved with…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Camera out of focus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Mirrors dirty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98% moonlight</a:t>
            </a:r>
            <a:endParaRPr/>
          </a:p>
          <a:p>
            <a:pPr marL="1371600" lvl="2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"/>
              <a:t>Demonstrates the increased robustness and observing time of SiPM cameras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No module calibrations applied</a:t>
            </a:r>
            <a:endParaRPr/>
          </a:p>
        </p:txBody>
      </p:sp>
      <p:pic>
        <p:nvPicPr>
          <p:cNvPr id="557" name="Google Shape;557;p71" title="sticker_v3.png"/>
          <p:cNvPicPr preferRelativeResize="0"/>
          <p:nvPr/>
        </p:nvPicPr>
        <p:blipFill rotWithShape="1">
          <a:blip r:embed="rId8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72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563" name="Google Shape;563;p72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PSF Optimization</a:t>
            </a:r>
            <a:endParaRPr sz="4400"/>
          </a:p>
        </p:txBody>
      </p:sp>
      <p:sp>
        <p:nvSpPr>
          <p:cNvPr id="564" name="Google Shape;564;p72"/>
          <p:cNvSpPr txBox="1">
            <a:spLocks noGrp="1"/>
          </p:cNvSpPr>
          <p:nvPr>
            <p:ph type="body" idx="4294967295"/>
          </p:nvPr>
        </p:nvSpPr>
        <p:spPr>
          <a:xfrm>
            <a:off x="347500" y="1388575"/>
            <a:ext cx="4224600" cy="37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Camera has 3D motion control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Pointing at the bright star Arcturus and moving the camera to/from the focal point to optimize the point spread function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Further optimization of the optical alignment is planned </a:t>
            </a:r>
            <a:endParaRPr/>
          </a:p>
        </p:txBody>
      </p:sp>
      <p:pic>
        <p:nvPicPr>
          <p:cNvPr id="565" name="Google Shape;565;p72" title="2026_04_23_raw_annotated.gif"/>
          <p:cNvPicPr preferRelativeResize="0"/>
          <p:nvPr/>
        </p:nvPicPr>
        <p:blipFill rotWithShape="1">
          <a:blip r:embed="rId3">
            <a:alphaModFix/>
          </a:blip>
          <a:srcRect l="26005" t="6643" r="4182" b="1470"/>
          <a:stretch/>
        </p:blipFill>
        <p:spPr>
          <a:xfrm>
            <a:off x="4675535" y="1388575"/>
            <a:ext cx="3700314" cy="3652600"/>
          </a:xfrm>
          <a:prstGeom prst="rect">
            <a:avLst/>
          </a:prstGeom>
          <a:noFill/>
          <a:ln>
            <a:noFill/>
          </a:ln>
        </p:spPr>
      </p:pic>
      <p:sp>
        <p:nvSpPr>
          <p:cNvPr id="566" name="Google Shape;566;p72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567" name="Google Shape;567;p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04675" y="-675400"/>
            <a:ext cx="1539323" cy="4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p72" title="sticker_v3.png"/>
          <p:cNvPicPr preferRelativeResize="0"/>
          <p:nvPr/>
        </p:nvPicPr>
        <p:blipFill rotWithShape="1">
          <a:blip r:embed="rId5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" name="Google Shape;573;p73" title="20260810-stars_stars_STARS!!.gif"/>
          <p:cNvPicPr preferRelativeResize="0"/>
          <p:nvPr/>
        </p:nvPicPr>
        <p:blipFill rotWithShape="1">
          <a:blip r:embed="rId3">
            <a:alphaModFix/>
          </a:blip>
          <a:srcRect l="7902"/>
          <a:stretch/>
        </p:blipFill>
        <p:spPr>
          <a:xfrm>
            <a:off x="4429521" y="1226950"/>
            <a:ext cx="4356423" cy="3941876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73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575" name="Google Shape;575;p73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Star Tracking</a:t>
            </a:r>
            <a:endParaRPr sz="4400"/>
          </a:p>
        </p:txBody>
      </p:sp>
      <p:sp>
        <p:nvSpPr>
          <p:cNvPr id="576" name="Google Shape;576;p73"/>
          <p:cNvSpPr txBox="1">
            <a:spLocks noGrp="1"/>
          </p:cNvSpPr>
          <p:nvPr>
            <p:ph type="body" idx="4294967295"/>
          </p:nvPr>
        </p:nvSpPr>
        <p:spPr>
          <a:xfrm>
            <a:off x="347500" y="1388575"/>
            <a:ext cx="4224600" cy="37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Using waveform baseline variance from night sky background events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Stacking thousands of events to increase signal-to-noise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Saturated peaks come from colorbar limit</a:t>
            </a:r>
            <a:endParaRPr/>
          </a:p>
        </p:txBody>
      </p:sp>
      <p:sp>
        <p:nvSpPr>
          <p:cNvPr id="577" name="Google Shape;577;p73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578" name="Google Shape;578;p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87900" y="-727375"/>
            <a:ext cx="1539323" cy="4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p73" title="sticker_v3.png"/>
          <p:cNvPicPr preferRelativeResize="0"/>
          <p:nvPr/>
        </p:nvPicPr>
        <p:blipFill rotWithShape="1">
          <a:blip r:embed="rId5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4" name="Google Shape;584;p74" title="CR2.gif"/>
          <p:cNvPicPr preferRelativeResize="0"/>
          <p:nvPr/>
        </p:nvPicPr>
        <p:blipFill rotWithShape="1">
          <a:blip r:embed="rId3">
            <a:alphaModFix/>
          </a:blip>
          <a:srcRect l="9796"/>
          <a:stretch/>
        </p:blipFill>
        <p:spPr>
          <a:xfrm>
            <a:off x="4572100" y="1388575"/>
            <a:ext cx="4064501" cy="3754800"/>
          </a:xfrm>
          <a:prstGeom prst="rect">
            <a:avLst/>
          </a:prstGeom>
          <a:noFill/>
          <a:ln>
            <a:noFill/>
          </a:ln>
        </p:spPr>
      </p:pic>
      <p:sp>
        <p:nvSpPr>
          <p:cNvPr id="585" name="Google Shape;585;p74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586" name="Google Shape;586;p74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Commissioning Example</a:t>
            </a:r>
            <a:endParaRPr sz="4400"/>
          </a:p>
        </p:txBody>
      </p:sp>
      <p:sp>
        <p:nvSpPr>
          <p:cNvPr id="587" name="Google Shape;587;p74"/>
          <p:cNvSpPr txBox="1">
            <a:spLocks noGrp="1"/>
          </p:cNvSpPr>
          <p:nvPr>
            <p:ph type="body" idx="4294967295"/>
          </p:nvPr>
        </p:nvSpPr>
        <p:spPr>
          <a:xfrm>
            <a:off x="347500" y="1388575"/>
            <a:ext cx="4224600" cy="37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Cherenkov ring from a muon followed </a:t>
            </a:r>
            <a:r>
              <a:rPr lang="en">
                <a:solidFill>
                  <a:schemeClr val="dk1"/>
                </a:solidFill>
              </a:rPr>
              <a:t>~8n</a:t>
            </a:r>
            <a:r>
              <a:rPr lang="en"/>
              <a:t>s later by a cosmic-ray shower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Demonstrates the concept of imaging atmospheric Cherenkov telescopes</a:t>
            </a:r>
            <a:br>
              <a:rPr lang="en"/>
            </a:br>
            <a:r>
              <a:rPr lang="en"/>
              <a:t>-&gt; muon reaches the ground before the Cherenkov light</a:t>
            </a:r>
            <a:endParaRPr/>
          </a:p>
        </p:txBody>
      </p:sp>
      <p:sp>
        <p:nvSpPr>
          <p:cNvPr id="588" name="Google Shape;588;p74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589" name="Google Shape;589;p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04675" y="-623450"/>
            <a:ext cx="1539323" cy="4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0" name="Google Shape;590;p74" title="sticker_v3.png"/>
          <p:cNvPicPr preferRelativeResize="0"/>
          <p:nvPr/>
        </p:nvPicPr>
        <p:blipFill rotWithShape="1">
          <a:blip r:embed="rId5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591" name="Google Shape;591;p74" title="muon_event.gif"/>
          <p:cNvPicPr preferRelativeResize="0"/>
          <p:nvPr/>
        </p:nvPicPr>
        <p:blipFill rotWithShape="1">
          <a:blip r:embed="rId6">
            <a:alphaModFix/>
          </a:blip>
          <a:srcRect l="10961" t="11288" b="2742"/>
          <a:stretch/>
        </p:blipFill>
        <p:spPr>
          <a:xfrm>
            <a:off x="4572000" y="1799775"/>
            <a:ext cx="4155751" cy="3343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75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597" name="Google Shape;597;p75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Markarian 421 Observations</a:t>
            </a:r>
            <a:endParaRPr sz="4400"/>
          </a:p>
        </p:txBody>
      </p:sp>
      <p:sp>
        <p:nvSpPr>
          <p:cNvPr id="598" name="Google Shape;598;p75"/>
          <p:cNvSpPr txBox="1">
            <a:spLocks noGrp="1"/>
          </p:cNvSpPr>
          <p:nvPr>
            <p:ph type="body" idx="4294967295"/>
          </p:nvPr>
        </p:nvSpPr>
        <p:spPr>
          <a:xfrm>
            <a:off x="347500" y="1388575"/>
            <a:ext cx="2946900" cy="37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Example run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Shower candidate rate is constant at ~80 Hz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Events surviving basic cleaning and filtering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True shower rate is lower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Night sky background changes increase all event rate</a:t>
            </a:r>
            <a:endParaRPr/>
          </a:p>
        </p:txBody>
      </p:sp>
      <p:grpSp>
        <p:nvGrpSpPr>
          <p:cNvPr id="599" name="Google Shape;599;p75"/>
          <p:cNvGrpSpPr/>
          <p:nvPr/>
        </p:nvGrpSpPr>
        <p:grpSpPr>
          <a:xfrm>
            <a:off x="3294320" y="1388512"/>
            <a:ext cx="5732559" cy="3503228"/>
            <a:chOff x="2999780" y="1388575"/>
            <a:chExt cx="6144222" cy="3754800"/>
          </a:xfrm>
        </p:grpSpPr>
        <p:pic>
          <p:nvPicPr>
            <p:cNvPr id="600" name="Google Shape;600;p75" title="image (10).pn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999780" y="1388575"/>
              <a:ext cx="6144222" cy="3754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01" name="Google Shape;601;p75"/>
            <p:cNvSpPr txBox="1"/>
            <p:nvPr/>
          </p:nvSpPr>
          <p:spPr>
            <a:xfrm>
              <a:off x="7588425" y="3885200"/>
              <a:ext cx="14388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300" tIns="85300" rIns="85300" bIns="85300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79">
                  <a:solidFill>
                    <a:srgbClr val="CC0000"/>
                  </a:solidFill>
                  <a:latin typeface="Inter"/>
                  <a:ea typeface="Inter"/>
                  <a:cs typeface="Inter"/>
                  <a:sym typeface="Inter"/>
                </a:rPr>
                <a:t>Preliminary</a:t>
              </a:r>
              <a:endParaRPr sz="1679">
                <a:solidFill>
                  <a:srgbClr val="CC000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602" name="Google Shape;602;p75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603" name="Google Shape;603;p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04675" y="-588825"/>
            <a:ext cx="1539323" cy="4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4" name="Google Shape;604;p75" title="sticker_v3.png"/>
          <p:cNvPicPr preferRelativeResize="0"/>
          <p:nvPr/>
        </p:nvPicPr>
        <p:blipFill rotWithShape="1">
          <a:blip r:embed="rId5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76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sp>
        <p:nvSpPr>
          <p:cNvPr id="610" name="Google Shape;610;p76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Markarian 421 Observations</a:t>
            </a:r>
            <a:endParaRPr sz="4400"/>
          </a:p>
        </p:txBody>
      </p:sp>
      <p:pic>
        <p:nvPicPr>
          <p:cNvPr id="611" name="Google Shape;611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6525" y="2037900"/>
            <a:ext cx="3105475" cy="310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p7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2089000"/>
            <a:ext cx="2985360" cy="300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p76"/>
          <p:cNvPicPr preferRelativeResize="0"/>
          <p:nvPr/>
        </p:nvPicPr>
        <p:blipFill rotWithShape="1">
          <a:blip r:embed="rId5">
            <a:alphaModFix/>
          </a:blip>
          <a:srcRect r="38654"/>
          <a:stretch/>
        </p:blipFill>
        <p:spPr>
          <a:xfrm>
            <a:off x="7557349" y="2089000"/>
            <a:ext cx="243800" cy="3003275"/>
          </a:xfrm>
          <a:prstGeom prst="rect">
            <a:avLst/>
          </a:prstGeom>
          <a:noFill/>
          <a:ln>
            <a:noFill/>
          </a:ln>
        </p:spPr>
      </p:pic>
      <p:sp>
        <p:nvSpPr>
          <p:cNvPr id="614" name="Google Shape;614;p76"/>
          <p:cNvSpPr txBox="1"/>
          <p:nvPr/>
        </p:nvSpPr>
        <p:spPr>
          <a:xfrm>
            <a:off x="7802849" y="4873475"/>
            <a:ext cx="3420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0</a:t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615" name="Google Shape;615;p76"/>
          <p:cNvSpPr txBox="1"/>
          <p:nvPr/>
        </p:nvSpPr>
        <p:spPr>
          <a:xfrm>
            <a:off x="7806222" y="4341175"/>
            <a:ext cx="397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5</a:t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616" name="Google Shape;616;p76"/>
          <p:cNvSpPr txBox="1"/>
          <p:nvPr/>
        </p:nvSpPr>
        <p:spPr>
          <a:xfrm>
            <a:off x="7801152" y="3792625"/>
            <a:ext cx="397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10</a:t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617" name="Google Shape;617;p76"/>
          <p:cNvSpPr txBox="1"/>
          <p:nvPr/>
        </p:nvSpPr>
        <p:spPr>
          <a:xfrm>
            <a:off x="7791050" y="3231425"/>
            <a:ext cx="397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15</a:t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618" name="Google Shape;618;p76"/>
          <p:cNvSpPr txBox="1"/>
          <p:nvPr/>
        </p:nvSpPr>
        <p:spPr>
          <a:xfrm>
            <a:off x="7803676" y="2670225"/>
            <a:ext cx="397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20</a:t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619" name="Google Shape;619;p76"/>
          <p:cNvSpPr txBox="1"/>
          <p:nvPr/>
        </p:nvSpPr>
        <p:spPr>
          <a:xfrm>
            <a:off x="7803675" y="2114100"/>
            <a:ext cx="3420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25</a:t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620" name="Google Shape;620;p76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21" name="Google Shape;621;p76"/>
          <p:cNvSpPr txBox="1"/>
          <p:nvPr/>
        </p:nvSpPr>
        <p:spPr>
          <a:xfrm rot="-5400000">
            <a:off x="7894335" y="3553223"/>
            <a:ext cx="404400" cy="1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p.e.</a:t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622" name="Google Shape;622;p76"/>
          <p:cNvSpPr/>
          <p:nvPr/>
        </p:nvSpPr>
        <p:spPr>
          <a:xfrm>
            <a:off x="7823000" y="3532050"/>
            <a:ext cx="130200" cy="19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623" name="Google Shape;623;p7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87900" y="-751775"/>
            <a:ext cx="1539323" cy="4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4" name="Google Shape;624;p76" title="sticker_v3.png"/>
          <p:cNvPicPr preferRelativeResize="0"/>
          <p:nvPr/>
        </p:nvPicPr>
        <p:blipFill rotWithShape="1">
          <a:blip r:embed="rId7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25" name="Google Shape;625;p76"/>
          <p:cNvSpPr txBox="1">
            <a:spLocks noGrp="1"/>
          </p:cNvSpPr>
          <p:nvPr>
            <p:ph type="body" idx="4294967295"/>
          </p:nvPr>
        </p:nvSpPr>
        <p:spPr>
          <a:xfrm>
            <a:off x="347500" y="1388575"/>
            <a:ext cx="8826000" cy="9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The pSCT is ~35 meters from VERITAS T4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Matched cosmic ray</a:t>
            </a:r>
            <a:endParaRPr/>
          </a:p>
        </p:txBody>
      </p:sp>
      <p:sp>
        <p:nvSpPr>
          <p:cNvPr id="626" name="Google Shape;626;p76"/>
          <p:cNvSpPr/>
          <p:nvPr/>
        </p:nvSpPr>
        <p:spPr>
          <a:xfrm>
            <a:off x="5442125" y="2944650"/>
            <a:ext cx="1234500" cy="1239000"/>
          </a:xfrm>
          <a:prstGeom prst="ellipse">
            <a:avLst/>
          </a:prstGeom>
          <a:noFill/>
          <a:ln w="9525" cap="flat" cmpd="sng">
            <a:solidFill>
              <a:srgbClr val="B02B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27" name="Google Shape;627;p76"/>
          <p:cNvSpPr txBox="1"/>
          <p:nvPr/>
        </p:nvSpPr>
        <p:spPr>
          <a:xfrm>
            <a:off x="-12" y="4312075"/>
            <a:ext cx="12345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rPr>
              <a:t>Central circles are 0.5° radius</a:t>
            </a:r>
            <a:endParaRPr>
              <a:solidFill>
                <a:srgbClr val="00004A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2" name="Google Shape;632;p77"/>
          <p:cNvPicPr preferRelativeResize="0"/>
          <p:nvPr/>
        </p:nvPicPr>
        <p:blipFill rotWithShape="1">
          <a:blip r:embed="rId3">
            <a:alphaModFix/>
          </a:blip>
          <a:srcRect t="2311" r="48074" b="2605"/>
          <a:stretch/>
        </p:blipFill>
        <p:spPr>
          <a:xfrm>
            <a:off x="7767723" y="1929650"/>
            <a:ext cx="226525" cy="3160526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Google Shape;633;p77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Markarian 421 Observations</a:t>
            </a:r>
            <a:endParaRPr sz="4400"/>
          </a:p>
        </p:txBody>
      </p:sp>
      <p:sp>
        <p:nvSpPr>
          <p:cNvPr id="634" name="Google Shape;634;p77"/>
          <p:cNvSpPr txBox="1">
            <a:spLocks noGrp="1"/>
          </p:cNvSpPr>
          <p:nvPr>
            <p:ph type="body" idx="4294967295"/>
          </p:nvPr>
        </p:nvSpPr>
        <p:spPr>
          <a:xfrm>
            <a:off x="347500" y="1388575"/>
            <a:ext cx="8826000" cy="4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Matched bright cosmic ray</a:t>
            </a:r>
            <a:endParaRPr/>
          </a:p>
        </p:txBody>
      </p:sp>
      <p:pic>
        <p:nvPicPr>
          <p:cNvPr id="635" name="Google Shape;635;p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883" y="1903050"/>
            <a:ext cx="3163106" cy="3182087"/>
          </a:xfrm>
          <a:prstGeom prst="rect">
            <a:avLst/>
          </a:prstGeom>
          <a:noFill/>
          <a:ln>
            <a:noFill/>
          </a:ln>
        </p:spPr>
      </p:pic>
      <p:sp>
        <p:nvSpPr>
          <p:cNvPr id="636" name="Google Shape;636;p77"/>
          <p:cNvSpPr txBox="1"/>
          <p:nvPr/>
        </p:nvSpPr>
        <p:spPr>
          <a:xfrm>
            <a:off x="7996101" y="4853300"/>
            <a:ext cx="416700" cy="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875" tIns="96875" rIns="96875" bIns="968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60">
                <a:solidFill>
                  <a:schemeClr val="dk1"/>
                </a:solidFill>
              </a:rPr>
              <a:t>0</a:t>
            </a:r>
            <a:endParaRPr sz="1060">
              <a:solidFill>
                <a:schemeClr val="dk1"/>
              </a:solidFill>
            </a:endParaRPr>
          </a:p>
        </p:txBody>
      </p:sp>
      <p:sp>
        <p:nvSpPr>
          <p:cNvPr id="637" name="Google Shape;637;p77"/>
          <p:cNvSpPr txBox="1"/>
          <p:nvPr/>
        </p:nvSpPr>
        <p:spPr>
          <a:xfrm>
            <a:off x="7999651" y="2312025"/>
            <a:ext cx="535800" cy="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875" tIns="96875" rIns="96875" bIns="968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60">
                <a:solidFill>
                  <a:schemeClr val="dk1"/>
                </a:solidFill>
              </a:rPr>
              <a:t>175</a:t>
            </a:r>
            <a:endParaRPr sz="1060">
              <a:solidFill>
                <a:schemeClr val="dk1"/>
              </a:solidFill>
            </a:endParaRPr>
          </a:p>
        </p:txBody>
      </p:sp>
      <p:sp>
        <p:nvSpPr>
          <p:cNvPr id="638" name="Google Shape;638;p77"/>
          <p:cNvSpPr txBox="1"/>
          <p:nvPr/>
        </p:nvSpPr>
        <p:spPr>
          <a:xfrm>
            <a:off x="7996976" y="1948375"/>
            <a:ext cx="482700" cy="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875" tIns="96875" rIns="96875" bIns="968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60">
                <a:solidFill>
                  <a:schemeClr val="dk1"/>
                </a:solidFill>
              </a:rPr>
              <a:t>200</a:t>
            </a:r>
            <a:endParaRPr sz="1060">
              <a:solidFill>
                <a:schemeClr val="dk1"/>
              </a:solidFill>
            </a:endParaRPr>
          </a:p>
        </p:txBody>
      </p:sp>
      <p:pic>
        <p:nvPicPr>
          <p:cNvPr id="639" name="Google Shape;639;p7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62875" y="1834375"/>
            <a:ext cx="3309124" cy="3309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40" name="Google Shape;640;p7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57024" y="1903050"/>
            <a:ext cx="3194805" cy="3182086"/>
          </a:xfrm>
          <a:prstGeom prst="rect">
            <a:avLst/>
          </a:prstGeom>
          <a:noFill/>
          <a:ln>
            <a:noFill/>
          </a:ln>
        </p:spPr>
      </p:pic>
      <p:sp>
        <p:nvSpPr>
          <p:cNvPr id="641" name="Google Shape;641;p77"/>
          <p:cNvSpPr txBox="1"/>
          <p:nvPr/>
        </p:nvSpPr>
        <p:spPr>
          <a:xfrm>
            <a:off x="7994249" y="2685150"/>
            <a:ext cx="510300" cy="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875" tIns="96875" rIns="96875" bIns="968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60">
                <a:solidFill>
                  <a:schemeClr val="dk1"/>
                </a:solidFill>
              </a:rPr>
              <a:t>150</a:t>
            </a:r>
            <a:endParaRPr sz="1060">
              <a:solidFill>
                <a:schemeClr val="dk1"/>
              </a:solidFill>
            </a:endParaRPr>
          </a:p>
        </p:txBody>
      </p:sp>
      <p:sp>
        <p:nvSpPr>
          <p:cNvPr id="642" name="Google Shape;642;p77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43" name="Google Shape;643;p77"/>
          <p:cNvSpPr txBox="1"/>
          <p:nvPr/>
        </p:nvSpPr>
        <p:spPr>
          <a:xfrm>
            <a:off x="7994249" y="3044000"/>
            <a:ext cx="535800" cy="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875" tIns="96875" rIns="96875" bIns="968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60">
                <a:solidFill>
                  <a:schemeClr val="dk1"/>
                </a:solidFill>
              </a:rPr>
              <a:t>125</a:t>
            </a:r>
            <a:endParaRPr sz="1060">
              <a:solidFill>
                <a:schemeClr val="dk1"/>
              </a:solidFill>
            </a:endParaRPr>
          </a:p>
        </p:txBody>
      </p:sp>
      <p:sp>
        <p:nvSpPr>
          <p:cNvPr id="644" name="Google Shape;644;p77"/>
          <p:cNvSpPr txBox="1"/>
          <p:nvPr/>
        </p:nvSpPr>
        <p:spPr>
          <a:xfrm>
            <a:off x="7994249" y="3421925"/>
            <a:ext cx="510300" cy="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875" tIns="96875" rIns="96875" bIns="968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60">
                <a:solidFill>
                  <a:schemeClr val="dk1"/>
                </a:solidFill>
              </a:rPr>
              <a:t>100</a:t>
            </a:r>
            <a:endParaRPr sz="1060">
              <a:solidFill>
                <a:schemeClr val="dk1"/>
              </a:solidFill>
            </a:endParaRPr>
          </a:p>
        </p:txBody>
      </p:sp>
      <p:sp>
        <p:nvSpPr>
          <p:cNvPr id="645" name="Google Shape;645;p77"/>
          <p:cNvSpPr txBox="1"/>
          <p:nvPr/>
        </p:nvSpPr>
        <p:spPr>
          <a:xfrm rot="-5400000">
            <a:off x="8110392" y="3382927"/>
            <a:ext cx="6177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875" tIns="96875" rIns="96875" bIns="96875" anchor="t" anchorCtr="0">
            <a:spAutoFit/>
          </a:bodyPr>
          <a:lstStyle/>
          <a:p>
            <a:pPr marL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60">
                <a:solidFill>
                  <a:schemeClr val="dk1"/>
                </a:solidFill>
              </a:rPr>
              <a:t>p.e.</a:t>
            </a:r>
            <a:endParaRPr sz="1060">
              <a:solidFill>
                <a:schemeClr val="dk1"/>
              </a:solidFill>
            </a:endParaRPr>
          </a:p>
        </p:txBody>
      </p:sp>
      <p:sp>
        <p:nvSpPr>
          <p:cNvPr id="646" name="Google Shape;646;p77"/>
          <p:cNvSpPr txBox="1"/>
          <p:nvPr/>
        </p:nvSpPr>
        <p:spPr>
          <a:xfrm>
            <a:off x="7999648" y="3769225"/>
            <a:ext cx="455700" cy="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875" tIns="96875" rIns="96875" bIns="968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60">
                <a:solidFill>
                  <a:schemeClr val="dk1"/>
                </a:solidFill>
              </a:rPr>
              <a:t>75</a:t>
            </a:r>
            <a:endParaRPr sz="1060">
              <a:solidFill>
                <a:schemeClr val="dk1"/>
              </a:solidFill>
            </a:endParaRPr>
          </a:p>
        </p:txBody>
      </p:sp>
      <p:sp>
        <p:nvSpPr>
          <p:cNvPr id="647" name="Google Shape;647;p77"/>
          <p:cNvSpPr txBox="1"/>
          <p:nvPr/>
        </p:nvSpPr>
        <p:spPr>
          <a:xfrm>
            <a:off x="7999645" y="4144475"/>
            <a:ext cx="610200" cy="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875" tIns="96875" rIns="96875" bIns="968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60">
                <a:solidFill>
                  <a:schemeClr val="dk1"/>
                </a:solidFill>
              </a:rPr>
              <a:t>50</a:t>
            </a:r>
            <a:endParaRPr sz="1060">
              <a:solidFill>
                <a:schemeClr val="dk1"/>
              </a:solidFill>
            </a:endParaRPr>
          </a:p>
        </p:txBody>
      </p:sp>
      <p:sp>
        <p:nvSpPr>
          <p:cNvPr id="648" name="Google Shape;648;p77"/>
          <p:cNvSpPr txBox="1"/>
          <p:nvPr/>
        </p:nvSpPr>
        <p:spPr>
          <a:xfrm>
            <a:off x="7981726" y="4519750"/>
            <a:ext cx="585300" cy="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875" tIns="96875" rIns="96875" bIns="968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60">
                <a:solidFill>
                  <a:schemeClr val="dk1"/>
                </a:solidFill>
              </a:rPr>
              <a:t>25</a:t>
            </a:r>
            <a:endParaRPr sz="1060">
              <a:solidFill>
                <a:schemeClr val="dk1"/>
              </a:solidFill>
            </a:endParaRPr>
          </a:p>
        </p:txBody>
      </p:sp>
      <p:pic>
        <p:nvPicPr>
          <p:cNvPr id="649" name="Google Shape;649;p7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634175" y="-536875"/>
            <a:ext cx="1539323" cy="4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0" name="Google Shape;650;p77" title="sticker_v3.png"/>
          <p:cNvPicPr preferRelativeResize="0"/>
          <p:nvPr/>
        </p:nvPicPr>
        <p:blipFill rotWithShape="1">
          <a:blip r:embed="rId8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51" name="Google Shape;651;p77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652" name="Google Shape;652;p77"/>
          <p:cNvSpPr/>
          <p:nvPr/>
        </p:nvSpPr>
        <p:spPr>
          <a:xfrm>
            <a:off x="5539139" y="2870308"/>
            <a:ext cx="1234500" cy="1239000"/>
          </a:xfrm>
          <a:prstGeom prst="ellipse">
            <a:avLst/>
          </a:prstGeom>
          <a:noFill/>
          <a:ln w="9525" cap="flat" cmpd="sng">
            <a:solidFill>
              <a:srgbClr val="B02B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53" name="Google Shape;653;p77"/>
          <p:cNvSpPr txBox="1"/>
          <p:nvPr/>
        </p:nvSpPr>
        <p:spPr>
          <a:xfrm>
            <a:off x="-12" y="4312075"/>
            <a:ext cx="12345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rPr>
              <a:t>Central circles are 0.5° radius</a:t>
            </a:r>
            <a:endParaRPr>
              <a:solidFill>
                <a:srgbClr val="00004A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8" name="Google Shape;658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1999" y="1834375"/>
            <a:ext cx="3235275" cy="3235275"/>
          </a:xfrm>
          <a:prstGeom prst="rect">
            <a:avLst/>
          </a:prstGeom>
          <a:noFill/>
          <a:ln>
            <a:noFill/>
          </a:ln>
        </p:spPr>
      </p:pic>
      <p:sp>
        <p:nvSpPr>
          <p:cNvPr id="659" name="Google Shape;659;p78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Markarian 421 Observations</a:t>
            </a:r>
            <a:endParaRPr sz="4400"/>
          </a:p>
        </p:txBody>
      </p:sp>
      <p:sp>
        <p:nvSpPr>
          <p:cNvPr id="660" name="Google Shape;660;p78"/>
          <p:cNvSpPr txBox="1">
            <a:spLocks noGrp="1"/>
          </p:cNvSpPr>
          <p:nvPr>
            <p:ph type="body" idx="4294967295"/>
          </p:nvPr>
        </p:nvSpPr>
        <p:spPr>
          <a:xfrm>
            <a:off x="347500" y="1388575"/>
            <a:ext cx="8826000" cy="4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">
                <a:solidFill>
                  <a:schemeClr val="dk1"/>
                </a:solidFill>
              </a:rPr>
              <a:t>Matched 3.4 TeV gamma ray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61" name="Google Shape;661;p78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662" name="Google Shape;662;p7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58350" y="-654575"/>
            <a:ext cx="1539323" cy="4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3" name="Google Shape;663;p78" title="sticker_v3.png"/>
          <p:cNvPicPr preferRelativeResize="0"/>
          <p:nvPr/>
        </p:nvPicPr>
        <p:blipFill rotWithShape="1">
          <a:blip r:embed="rId5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64" name="Google Shape;664;p78"/>
          <p:cNvSpPr/>
          <p:nvPr/>
        </p:nvSpPr>
        <p:spPr>
          <a:xfrm>
            <a:off x="7841725" y="3522700"/>
            <a:ext cx="81600" cy="143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665" name="Google Shape;665;p7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62875" y="1834375"/>
            <a:ext cx="3309125" cy="3309125"/>
          </a:xfrm>
          <a:prstGeom prst="rect">
            <a:avLst/>
          </a:prstGeom>
          <a:noFill/>
          <a:ln>
            <a:noFill/>
          </a:ln>
        </p:spPr>
      </p:pic>
      <p:sp>
        <p:nvSpPr>
          <p:cNvPr id="666" name="Google Shape;666;p78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667" name="Google Shape;667;p78"/>
          <p:cNvSpPr txBox="1"/>
          <p:nvPr/>
        </p:nvSpPr>
        <p:spPr>
          <a:xfrm>
            <a:off x="8037180" y="4978375"/>
            <a:ext cx="518400" cy="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99050" rIns="99050" bIns="99050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83">
                <a:solidFill>
                  <a:schemeClr val="dk1"/>
                </a:solidFill>
              </a:rPr>
              <a:t>0</a:t>
            </a:r>
            <a:endParaRPr sz="1083">
              <a:solidFill>
                <a:schemeClr val="dk1"/>
              </a:solidFill>
            </a:endParaRPr>
          </a:p>
        </p:txBody>
      </p:sp>
      <p:sp>
        <p:nvSpPr>
          <p:cNvPr id="668" name="Google Shape;668;p78"/>
          <p:cNvSpPr txBox="1"/>
          <p:nvPr/>
        </p:nvSpPr>
        <p:spPr>
          <a:xfrm>
            <a:off x="8049650" y="4380525"/>
            <a:ext cx="579000" cy="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99050" rIns="99050" bIns="99050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83">
                <a:solidFill>
                  <a:schemeClr val="dk1"/>
                </a:solidFill>
              </a:rPr>
              <a:t>20</a:t>
            </a:r>
            <a:endParaRPr sz="1083">
              <a:solidFill>
                <a:schemeClr val="dk1"/>
              </a:solidFill>
            </a:endParaRPr>
          </a:p>
        </p:txBody>
      </p:sp>
      <p:sp>
        <p:nvSpPr>
          <p:cNvPr id="669" name="Google Shape;669;p78"/>
          <p:cNvSpPr txBox="1"/>
          <p:nvPr/>
        </p:nvSpPr>
        <p:spPr>
          <a:xfrm>
            <a:off x="8037180" y="3766925"/>
            <a:ext cx="544800" cy="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99050" rIns="99050" bIns="99050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83">
                <a:solidFill>
                  <a:schemeClr val="dk1"/>
                </a:solidFill>
              </a:rPr>
              <a:t>40</a:t>
            </a:r>
            <a:endParaRPr sz="1083">
              <a:solidFill>
                <a:schemeClr val="dk1"/>
              </a:solidFill>
            </a:endParaRPr>
          </a:p>
        </p:txBody>
      </p:sp>
      <p:sp>
        <p:nvSpPr>
          <p:cNvPr id="670" name="Google Shape;670;p78"/>
          <p:cNvSpPr txBox="1"/>
          <p:nvPr/>
        </p:nvSpPr>
        <p:spPr>
          <a:xfrm>
            <a:off x="8043181" y="3168975"/>
            <a:ext cx="544800" cy="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99050" rIns="99050" bIns="99050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83">
                <a:solidFill>
                  <a:schemeClr val="dk1"/>
                </a:solidFill>
              </a:rPr>
              <a:t>60</a:t>
            </a:r>
            <a:endParaRPr sz="1083">
              <a:solidFill>
                <a:schemeClr val="dk1"/>
              </a:solidFill>
            </a:endParaRPr>
          </a:p>
        </p:txBody>
      </p:sp>
      <p:sp>
        <p:nvSpPr>
          <p:cNvPr id="671" name="Google Shape;671;p78"/>
          <p:cNvSpPr txBox="1"/>
          <p:nvPr/>
        </p:nvSpPr>
        <p:spPr>
          <a:xfrm>
            <a:off x="8049651" y="2558850"/>
            <a:ext cx="579000" cy="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99050" rIns="99050" bIns="99050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83">
                <a:solidFill>
                  <a:schemeClr val="dk1"/>
                </a:solidFill>
              </a:rPr>
              <a:t>80</a:t>
            </a:r>
            <a:endParaRPr sz="1083">
              <a:solidFill>
                <a:schemeClr val="dk1"/>
              </a:solidFill>
            </a:endParaRPr>
          </a:p>
        </p:txBody>
      </p:sp>
      <p:sp>
        <p:nvSpPr>
          <p:cNvPr id="672" name="Google Shape;672;p78"/>
          <p:cNvSpPr txBox="1"/>
          <p:nvPr/>
        </p:nvSpPr>
        <p:spPr>
          <a:xfrm>
            <a:off x="8044448" y="1954425"/>
            <a:ext cx="544800" cy="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99050" rIns="99050" bIns="99050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83">
                <a:solidFill>
                  <a:schemeClr val="dk1"/>
                </a:solidFill>
              </a:rPr>
              <a:t>100</a:t>
            </a:r>
            <a:endParaRPr sz="1083">
              <a:solidFill>
                <a:schemeClr val="dk1"/>
              </a:solidFill>
            </a:endParaRPr>
          </a:p>
        </p:txBody>
      </p:sp>
      <p:sp>
        <p:nvSpPr>
          <p:cNvPr id="673" name="Google Shape;673;p78"/>
          <p:cNvSpPr txBox="1"/>
          <p:nvPr/>
        </p:nvSpPr>
        <p:spPr>
          <a:xfrm rot="-5400000">
            <a:off x="8026550" y="3340648"/>
            <a:ext cx="660600" cy="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99050" rIns="99050" bIns="99050" anchor="t" anchorCtr="0">
            <a:spAutoFit/>
          </a:bodyPr>
          <a:lstStyle/>
          <a:p>
            <a:pPr marL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83">
                <a:solidFill>
                  <a:schemeClr val="dk1"/>
                </a:solidFill>
              </a:rPr>
              <a:t>p.e.</a:t>
            </a:r>
            <a:endParaRPr sz="1083">
              <a:solidFill>
                <a:schemeClr val="dk1"/>
              </a:solidFill>
            </a:endParaRPr>
          </a:p>
        </p:txBody>
      </p:sp>
      <p:sp>
        <p:nvSpPr>
          <p:cNvPr id="674" name="Google Shape;674;p78"/>
          <p:cNvSpPr/>
          <p:nvPr/>
        </p:nvSpPr>
        <p:spPr>
          <a:xfrm>
            <a:off x="8114299" y="3387588"/>
            <a:ext cx="88500" cy="155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9050" tIns="99050" rIns="99050" bIns="99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17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675" name="Google Shape;675;p78"/>
          <p:cNvPicPr preferRelativeResize="0"/>
          <p:nvPr/>
        </p:nvPicPr>
        <p:blipFill rotWithShape="1">
          <a:blip r:embed="rId7">
            <a:alphaModFix/>
          </a:blip>
          <a:srcRect l="5912" t="1797" r="46641" b="557"/>
          <a:stretch/>
        </p:blipFill>
        <p:spPr>
          <a:xfrm>
            <a:off x="7838923" y="1851813"/>
            <a:ext cx="181356" cy="32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676" name="Google Shape;676;p78"/>
          <p:cNvSpPr/>
          <p:nvPr/>
        </p:nvSpPr>
        <p:spPr>
          <a:xfrm>
            <a:off x="5583236" y="2847636"/>
            <a:ext cx="1234500" cy="1239000"/>
          </a:xfrm>
          <a:prstGeom prst="ellipse">
            <a:avLst/>
          </a:prstGeom>
          <a:noFill/>
          <a:ln w="9525" cap="flat" cmpd="sng">
            <a:solidFill>
              <a:srgbClr val="B02B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77" name="Google Shape;677;p78"/>
          <p:cNvSpPr txBox="1"/>
          <p:nvPr/>
        </p:nvSpPr>
        <p:spPr>
          <a:xfrm>
            <a:off x="-12" y="4312075"/>
            <a:ext cx="12345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rPr>
              <a:t>Central circles are 0.5° radius</a:t>
            </a:r>
            <a:endParaRPr>
              <a:solidFill>
                <a:srgbClr val="00004A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2" name="Google Shape;682;p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1999" y="1834375"/>
            <a:ext cx="3235275" cy="3235275"/>
          </a:xfrm>
          <a:prstGeom prst="rect">
            <a:avLst/>
          </a:prstGeom>
          <a:noFill/>
          <a:ln>
            <a:noFill/>
          </a:ln>
        </p:spPr>
      </p:pic>
      <p:sp>
        <p:nvSpPr>
          <p:cNvPr id="683" name="Google Shape;683;p79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Markarian 421 Observations</a:t>
            </a:r>
            <a:endParaRPr sz="4400"/>
          </a:p>
        </p:txBody>
      </p:sp>
      <p:sp>
        <p:nvSpPr>
          <p:cNvPr id="684" name="Google Shape;684;p79"/>
          <p:cNvSpPr txBox="1">
            <a:spLocks noGrp="1"/>
          </p:cNvSpPr>
          <p:nvPr>
            <p:ph type="body" idx="4294967295"/>
          </p:nvPr>
        </p:nvSpPr>
        <p:spPr>
          <a:xfrm>
            <a:off x="347500" y="1388575"/>
            <a:ext cx="8826000" cy="4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">
                <a:solidFill>
                  <a:schemeClr val="dk1"/>
                </a:solidFill>
              </a:rPr>
              <a:t>Matched 3.4 TeV gamma ray (162 m from T4)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85" name="Google Shape;685;p79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686" name="Google Shape;686;p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58350" y="-654575"/>
            <a:ext cx="1539323" cy="4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7" name="Google Shape;687;p79" title="sticker_v3.png"/>
          <p:cNvPicPr preferRelativeResize="0"/>
          <p:nvPr/>
        </p:nvPicPr>
        <p:blipFill rotWithShape="1">
          <a:blip r:embed="rId5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88" name="Google Shape;688;p79"/>
          <p:cNvSpPr/>
          <p:nvPr/>
        </p:nvSpPr>
        <p:spPr>
          <a:xfrm>
            <a:off x="7841725" y="3522700"/>
            <a:ext cx="81600" cy="143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89" name="Google Shape;689;p79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sp>
        <p:nvSpPr>
          <p:cNvPr id="690" name="Google Shape;690;p79"/>
          <p:cNvSpPr txBox="1"/>
          <p:nvPr/>
        </p:nvSpPr>
        <p:spPr>
          <a:xfrm>
            <a:off x="8037179" y="4978375"/>
            <a:ext cx="507300" cy="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99050" rIns="99050" bIns="99050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83">
                <a:solidFill>
                  <a:schemeClr val="dk1"/>
                </a:solidFill>
              </a:rPr>
              <a:t>0</a:t>
            </a:r>
            <a:endParaRPr sz="1083">
              <a:solidFill>
                <a:schemeClr val="dk1"/>
              </a:solidFill>
            </a:endParaRPr>
          </a:p>
        </p:txBody>
      </p:sp>
      <p:sp>
        <p:nvSpPr>
          <p:cNvPr id="691" name="Google Shape;691;p79"/>
          <p:cNvSpPr txBox="1"/>
          <p:nvPr/>
        </p:nvSpPr>
        <p:spPr>
          <a:xfrm>
            <a:off x="8049650" y="4380525"/>
            <a:ext cx="584100" cy="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99050" rIns="99050" bIns="99050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83">
                <a:solidFill>
                  <a:schemeClr val="dk1"/>
                </a:solidFill>
              </a:rPr>
              <a:t>20</a:t>
            </a:r>
            <a:endParaRPr sz="1083">
              <a:solidFill>
                <a:schemeClr val="dk1"/>
              </a:solidFill>
            </a:endParaRPr>
          </a:p>
        </p:txBody>
      </p:sp>
      <p:sp>
        <p:nvSpPr>
          <p:cNvPr id="692" name="Google Shape;692;p79"/>
          <p:cNvSpPr txBox="1"/>
          <p:nvPr/>
        </p:nvSpPr>
        <p:spPr>
          <a:xfrm>
            <a:off x="8037182" y="3766925"/>
            <a:ext cx="584100" cy="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99050" rIns="99050" bIns="99050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83">
                <a:solidFill>
                  <a:schemeClr val="dk1"/>
                </a:solidFill>
              </a:rPr>
              <a:t>40</a:t>
            </a:r>
            <a:endParaRPr sz="1083">
              <a:solidFill>
                <a:schemeClr val="dk1"/>
              </a:solidFill>
            </a:endParaRPr>
          </a:p>
        </p:txBody>
      </p:sp>
      <p:sp>
        <p:nvSpPr>
          <p:cNvPr id="693" name="Google Shape;693;p79"/>
          <p:cNvSpPr txBox="1"/>
          <p:nvPr/>
        </p:nvSpPr>
        <p:spPr>
          <a:xfrm>
            <a:off x="8043181" y="3168975"/>
            <a:ext cx="584100" cy="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99050" rIns="99050" bIns="99050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83">
                <a:solidFill>
                  <a:schemeClr val="dk1"/>
                </a:solidFill>
              </a:rPr>
              <a:t>60</a:t>
            </a:r>
            <a:endParaRPr sz="1083">
              <a:solidFill>
                <a:schemeClr val="dk1"/>
              </a:solidFill>
            </a:endParaRPr>
          </a:p>
        </p:txBody>
      </p:sp>
      <p:sp>
        <p:nvSpPr>
          <p:cNvPr id="694" name="Google Shape;694;p79"/>
          <p:cNvSpPr txBox="1"/>
          <p:nvPr/>
        </p:nvSpPr>
        <p:spPr>
          <a:xfrm>
            <a:off x="8049651" y="2558850"/>
            <a:ext cx="584100" cy="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99050" rIns="99050" bIns="99050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83">
                <a:solidFill>
                  <a:schemeClr val="dk1"/>
                </a:solidFill>
              </a:rPr>
              <a:t>80</a:t>
            </a:r>
            <a:endParaRPr sz="1083">
              <a:solidFill>
                <a:schemeClr val="dk1"/>
              </a:solidFill>
            </a:endParaRPr>
          </a:p>
        </p:txBody>
      </p:sp>
      <p:sp>
        <p:nvSpPr>
          <p:cNvPr id="695" name="Google Shape;695;p79"/>
          <p:cNvSpPr txBox="1"/>
          <p:nvPr/>
        </p:nvSpPr>
        <p:spPr>
          <a:xfrm>
            <a:off x="8044448" y="1954425"/>
            <a:ext cx="584100" cy="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99050" rIns="99050" bIns="99050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83">
                <a:solidFill>
                  <a:schemeClr val="dk1"/>
                </a:solidFill>
              </a:rPr>
              <a:t>100</a:t>
            </a:r>
            <a:endParaRPr sz="1083">
              <a:solidFill>
                <a:schemeClr val="dk1"/>
              </a:solidFill>
            </a:endParaRPr>
          </a:p>
        </p:txBody>
      </p:sp>
      <p:sp>
        <p:nvSpPr>
          <p:cNvPr id="696" name="Google Shape;696;p79"/>
          <p:cNvSpPr txBox="1"/>
          <p:nvPr/>
        </p:nvSpPr>
        <p:spPr>
          <a:xfrm rot="-5400000">
            <a:off x="8026550" y="3340648"/>
            <a:ext cx="660600" cy="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99050" rIns="99050" bIns="99050" anchor="t" anchorCtr="0">
            <a:spAutoFit/>
          </a:bodyPr>
          <a:lstStyle/>
          <a:p>
            <a:pPr marL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83">
                <a:solidFill>
                  <a:schemeClr val="dk1"/>
                </a:solidFill>
              </a:rPr>
              <a:t>p.e.</a:t>
            </a:r>
            <a:endParaRPr sz="1083">
              <a:solidFill>
                <a:schemeClr val="dk1"/>
              </a:solidFill>
            </a:endParaRPr>
          </a:p>
        </p:txBody>
      </p:sp>
      <p:sp>
        <p:nvSpPr>
          <p:cNvPr id="697" name="Google Shape;697;p79"/>
          <p:cNvSpPr/>
          <p:nvPr/>
        </p:nvSpPr>
        <p:spPr>
          <a:xfrm>
            <a:off x="8114299" y="3387588"/>
            <a:ext cx="88500" cy="155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9050" tIns="99050" rIns="99050" bIns="99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17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698" name="Google Shape;698;p79"/>
          <p:cNvPicPr preferRelativeResize="0"/>
          <p:nvPr/>
        </p:nvPicPr>
        <p:blipFill rotWithShape="1">
          <a:blip r:embed="rId6">
            <a:alphaModFix/>
          </a:blip>
          <a:srcRect l="5912" t="1797" r="46641" b="557"/>
          <a:stretch/>
        </p:blipFill>
        <p:spPr>
          <a:xfrm>
            <a:off x="7838923" y="1851813"/>
            <a:ext cx="181356" cy="3200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9" name="Google Shape;699;p79"/>
          <p:cNvGrpSpPr/>
          <p:nvPr/>
        </p:nvGrpSpPr>
        <p:grpSpPr>
          <a:xfrm>
            <a:off x="139310" y="1834375"/>
            <a:ext cx="4432690" cy="3309125"/>
            <a:chOff x="139310" y="1834375"/>
            <a:chExt cx="4432690" cy="3309125"/>
          </a:xfrm>
        </p:grpSpPr>
        <p:pic>
          <p:nvPicPr>
            <p:cNvPr id="700" name="Google Shape;700;p79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39310" y="1834375"/>
              <a:ext cx="4432690" cy="33091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01" name="Google Shape;701;p79"/>
            <p:cNvSpPr txBox="1"/>
            <p:nvPr/>
          </p:nvSpPr>
          <p:spPr>
            <a:xfrm>
              <a:off x="1562594" y="2916738"/>
              <a:ext cx="8166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rgbClr val="00004A"/>
                  </a:solidFill>
                  <a:latin typeface="Inter"/>
                  <a:ea typeface="Inter"/>
                  <a:cs typeface="Inter"/>
                  <a:sym typeface="Inter"/>
                </a:rPr>
                <a:t>pSCT</a:t>
              </a:r>
              <a:endParaRPr sz="160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702" name="Google Shape;702;p79"/>
            <p:cNvSpPr/>
            <p:nvPr/>
          </p:nvSpPr>
          <p:spPr>
            <a:xfrm>
              <a:off x="2262918" y="3017474"/>
              <a:ext cx="183000" cy="183000"/>
            </a:xfrm>
            <a:prstGeom prst="triangle">
              <a:avLst>
                <a:gd name="adj" fmla="val 50000"/>
              </a:avLst>
            </a:prstGeom>
            <a:solidFill>
              <a:schemeClr val="lt2"/>
            </a:solidFill>
            <a:ln w="9525" cap="flat" cmpd="sng">
              <a:solidFill>
                <a:srgbClr val="B02B2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703" name="Google Shape;703;p79"/>
          <p:cNvSpPr/>
          <p:nvPr/>
        </p:nvSpPr>
        <p:spPr>
          <a:xfrm>
            <a:off x="5583236" y="2847636"/>
            <a:ext cx="1234500" cy="1239000"/>
          </a:xfrm>
          <a:prstGeom prst="ellipse">
            <a:avLst/>
          </a:prstGeom>
          <a:noFill/>
          <a:ln w="9525" cap="flat" cmpd="sng">
            <a:solidFill>
              <a:srgbClr val="B02B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04" name="Google Shape;704;p79"/>
          <p:cNvSpPr txBox="1">
            <a:spLocks noGrp="1"/>
          </p:cNvSpPr>
          <p:nvPr>
            <p:ph type="body" idx="4294967295"/>
          </p:nvPr>
        </p:nvSpPr>
        <p:spPr>
          <a:xfrm>
            <a:off x="347500" y="1685717"/>
            <a:ext cx="4224600" cy="33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">
                <a:solidFill>
                  <a:schemeClr val="dk1"/>
                </a:solidFill>
              </a:rPr>
              <a:t>Offline matching of cosmic rays and gamma rays is robust</a:t>
            </a:r>
            <a:endParaRPr>
              <a:solidFill>
                <a:schemeClr val="dk1"/>
              </a:solidFill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">
                <a:solidFill>
                  <a:schemeClr val="dk1"/>
                </a:solidFill>
              </a:rPr>
              <a:t>~15 Hz rate of matched showers</a:t>
            </a:r>
            <a:endParaRPr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">
                <a:solidFill>
                  <a:schemeClr val="dk1"/>
                </a:solidFill>
              </a:rPr>
              <a:t>An important step towards possible integration of the pSCT as part of an IACT array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" name="Google Shape;444;p62" title="54611616132_c5ab1d2af1_o.png"/>
          <p:cNvPicPr preferRelativeResize="0"/>
          <p:nvPr/>
        </p:nvPicPr>
        <p:blipFill rotWithShape="1">
          <a:blip r:embed="rId3">
            <a:alphaModFix/>
          </a:blip>
          <a:srcRect l="18467" t="9281"/>
          <a:stretch/>
        </p:blipFill>
        <p:spPr>
          <a:xfrm>
            <a:off x="4211750" y="2027425"/>
            <a:ext cx="4951476" cy="3115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62" title="54612500086_4690384e8f_o.png"/>
          <p:cNvPicPr preferRelativeResize="0"/>
          <p:nvPr/>
        </p:nvPicPr>
        <p:blipFill rotWithShape="1">
          <a:blip r:embed="rId4">
            <a:alphaModFix/>
          </a:blip>
          <a:srcRect l="7441" t="3823" r="8192" b="4045"/>
          <a:stretch/>
        </p:blipFill>
        <p:spPr>
          <a:xfrm>
            <a:off x="4211740" y="1514450"/>
            <a:ext cx="4951485" cy="3252825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62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2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447" name="Google Shape;447;p62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Imaging Atmospheric </a:t>
            </a:r>
            <a:br>
              <a:rPr lang="en" sz="4400"/>
            </a:br>
            <a:r>
              <a:rPr lang="en" sz="4400"/>
              <a:t>Cherenkov Telescopes</a:t>
            </a:r>
            <a:endParaRPr sz="4400"/>
          </a:p>
        </p:txBody>
      </p:sp>
      <p:sp>
        <p:nvSpPr>
          <p:cNvPr id="448" name="Google Shape;448;p62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449" name="Google Shape;449;p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23900" y="1068725"/>
            <a:ext cx="1539323" cy="4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0" name="Google Shape;450;p62" title="sticker_v3.png"/>
          <p:cNvPicPr preferRelativeResize="0"/>
          <p:nvPr/>
        </p:nvPicPr>
        <p:blipFill rotWithShape="1">
          <a:blip r:embed="rId6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51" name="Google Shape;451;p62"/>
          <p:cNvSpPr txBox="1">
            <a:spLocks noGrp="1"/>
          </p:cNvSpPr>
          <p:nvPr>
            <p:ph type="body" idx="4294967295"/>
          </p:nvPr>
        </p:nvSpPr>
        <p:spPr>
          <a:xfrm>
            <a:off x="347500" y="1623275"/>
            <a:ext cx="3864300" cy="35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Imaging atmospheric Cherenkov telescopes (IACTs) detect Cherenkov light from extensive air showers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Those images are used to reconstruct the incident gamma rays (and cosmic rays)</a:t>
            </a:r>
            <a:endParaRPr/>
          </a:p>
        </p:txBody>
      </p:sp>
      <p:sp>
        <p:nvSpPr>
          <p:cNvPr id="452" name="Google Shape;452;p62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80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sp>
        <p:nvSpPr>
          <p:cNvPr id="710" name="Google Shape;710;p80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Next Steps</a:t>
            </a:r>
            <a:endParaRPr sz="4400"/>
          </a:p>
        </p:txBody>
      </p:sp>
      <p:sp>
        <p:nvSpPr>
          <p:cNvPr id="711" name="Google Shape;711;p80"/>
          <p:cNvSpPr txBox="1">
            <a:spLocks noGrp="1"/>
          </p:cNvSpPr>
          <p:nvPr>
            <p:ph type="body" idx="4294967295"/>
          </p:nvPr>
        </p:nvSpPr>
        <p:spPr>
          <a:xfrm>
            <a:off x="347500" y="1388575"/>
            <a:ext cx="4224600" cy="37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52 more camera modules are in Wisconsin for optimization, calibration, assembly, and testing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They will be installed this fall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The final 103 modules will follow after that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Simulations of the mono-pSCT are in development, with further work to improve SCT array simulations</a:t>
            </a:r>
            <a:endParaRPr/>
          </a:p>
        </p:txBody>
      </p:sp>
      <p:sp>
        <p:nvSpPr>
          <p:cNvPr id="712" name="Google Shape;712;p80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713" name="Google Shape;713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87900" y="-606125"/>
            <a:ext cx="1539323" cy="4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" name="Google Shape;714;p80" title="sticker_v3.png"/>
          <p:cNvPicPr preferRelativeResize="0"/>
          <p:nvPr/>
        </p:nvPicPr>
        <p:blipFill rotWithShape="1">
          <a:blip r:embed="rId4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715" name="Google Shape;715;p80" title="IMG_7518.jpg"/>
          <p:cNvPicPr preferRelativeResize="0"/>
          <p:nvPr/>
        </p:nvPicPr>
        <p:blipFill rotWithShape="1">
          <a:blip r:embed="rId5">
            <a:alphaModFix/>
          </a:blip>
          <a:srcRect t="38830"/>
          <a:stretch/>
        </p:blipFill>
        <p:spPr>
          <a:xfrm>
            <a:off x="4572100" y="1943349"/>
            <a:ext cx="4572052" cy="20975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0" name="Google Shape;720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571475"/>
            <a:ext cx="4571899" cy="4571899"/>
          </a:xfrm>
          <a:prstGeom prst="rect">
            <a:avLst/>
          </a:prstGeom>
          <a:noFill/>
          <a:ln>
            <a:noFill/>
          </a:ln>
        </p:spPr>
      </p:pic>
      <p:sp>
        <p:nvSpPr>
          <p:cNvPr id="721" name="Google Shape;721;p81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21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722" name="Google Shape;722;p81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Summary</a:t>
            </a:r>
            <a:endParaRPr sz="4400"/>
          </a:p>
        </p:txBody>
      </p:sp>
      <p:sp>
        <p:nvSpPr>
          <p:cNvPr id="723" name="Google Shape;723;p81"/>
          <p:cNvSpPr txBox="1">
            <a:spLocks noGrp="1"/>
          </p:cNvSpPr>
          <p:nvPr>
            <p:ph type="body" idx="4294967295"/>
          </p:nvPr>
        </p:nvSpPr>
        <p:spPr>
          <a:xfrm>
            <a:off x="347500" y="1388575"/>
            <a:ext cx="4224600" cy="37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lnSpcReduction="10000"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The pSCT camera upgrade is underway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Installation and first light of 22 camera modules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Gamma-ray coincidence matching with VERITAS during initial Markarian 421 observations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52 more modules are expected to be installed this fall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The last 103 modules are expected to be installed in 2027</a:t>
            </a:r>
            <a:endParaRPr/>
          </a:p>
        </p:txBody>
      </p:sp>
      <p:sp>
        <p:nvSpPr>
          <p:cNvPr id="724" name="Google Shape;724;p81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725" name="Google Shape;725;p8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87900" y="-675400"/>
            <a:ext cx="1539323" cy="4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6" name="Google Shape;726;p81" title="sticker_v3.png"/>
          <p:cNvPicPr preferRelativeResize="0"/>
          <p:nvPr/>
        </p:nvPicPr>
        <p:blipFill rotWithShape="1">
          <a:blip r:embed="rId5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0">
          <a:extLst>
            <a:ext uri="{FF2B5EF4-FFF2-40B4-BE49-F238E27FC236}">
              <a16:creationId xmlns:a16="http://schemas.microsoft.com/office/drawing/2014/main" id="{F9F184DF-6D30-0BA2-F625-970AF13CA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82">
            <a:extLst>
              <a:ext uri="{FF2B5EF4-FFF2-40B4-BE49-F238E27FC236}">
                <a16:creationId xmlns:a16="http://schemas.microsoft.com/office/drawing/2014/main" id="{101014EA-E68F-7F09-CBB1-1B483F24F80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03175" y="2074650"/>
            <a:ext cx="6537649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Thank you!</a:t>
            </a:r>
            <a:br>
              <a:rPr lang="en-US" dirty="0"/>
            </a:br>
            <a:r>
              <a:rPr lang="en-US" sz="2400" dirty="0" err="1"/>
              <a:t>curtisginsbe@wisc.eud</a:t>
            </a:r>
            <a:endParaRPr sz="2400" dirty="0"/>
          </a:p>
        </p:txBody>
      </p:sp>
      <p:sp>
        <p:nvSpPr>
          <p:cNvPr id="732" name="Google Shape;732;p82">
            <a:extLst>
              <a:ext uri="{FF2B5EF4-FFF2-40B4-BE49-F238E27FC236}">
                <a16:creationId xmlns:a16="http://schemas.microsoft.com/office/drawing/2014/main" id="{0F50E727-B5B1-7445-426B-789ED82BF0B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sp>
        <p:nvSpPr>
          <p:cNvPr id="733" name="Google Shape;733;p82">
            <a:extLst>
              <a:ext uri="{FF2B5EF4-FFF2-40B4-BE49-F238E27FC236}">
                <a16:creationId xmlns:a16="http://schemas.microsoft.com/office/drawing/2014/main" id="{76A81AAD-2D0E-474E-73DE-79DFDF3B4FA8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734" name="Google Shape;734;p82">
            <a:extLst>
              <a:ext uri="{FF2B5EF4-FFF2-40B4-BE49-F238E27FC236}">
                <a16:creationId xmlns:a16="http://schemas.microsoft.com/office/drawing/2014/main" id="{04058DBD-7C5E-8BEE-BB25-08ACCB2A22E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04675" y="-848600"/>
            <a:ext cx="1539323" cy="4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5" name="Google Shape;735;p82" title="sticker_v3.png">
            <a:extLst>
              <a:ext uri="{FF2B5EF4-FFF2-40B4-BE49-F238E27FC236}">
                <a16:creationId xmlns:a16="http://schemas.microsoft.com/office/drawing/2014/main" id="{D104A8CD-BF59-6F79-3978-FDEF5CCC971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" name="Google Shape;449;p62">
            <a:extLst>
              <a:ext uri="{FF2B5EF4-FFF2-40B4-BE49-F238E27FC236}">
                <a16:creationId xmlns:a16="http://schemas.microsoft.com/office/drawing/2014/main" id="{37E5F0BA-40E3-5B2D-5B37-2571409B506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7874" y="4516725"/>
            <a:ext cx="1539323" cy="445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19989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82"/>
          <p:cNvSpPr txBox="1">
            <a:spLocks noGrp="1"/>
          </p:cNvSpPr>
          <p:nvPr>
            <p:ph type="title"/>
          </p:nvPr>
        </p:nvSpPr>
        <p:spPr>
          <a:xfrm>
            <a:off x="3350700" y="2074650"/>
            <a:ext cx="24426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Backup</a:t>
            </a:r>
            <a:endParaRPr/>
          </a:p>
        </p:txBody>
      </p:sp>
      <p:sp>
        <p:nvSpPr>
          <p:cNvPr id="732" name="Google Shape;732;p82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  <p:sp>
        <p:nvSpPr>
          <p:cNvPr id="733" name="Google Shape;733;p82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734" name="Google Shape;734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04675" y="-848600"/>
            <a:ext cx="1539323" cy="4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5" name="Google Shape;735;p82" title="sticker_v3.png"/>
          <p:cNvPicPr preferRelativeResize="0"/>
          <p:nvPr/>
        </p:nvPicPr>
        <p:blipFill rotWithShape="1">
          <a:blip r:embed="rId4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" name="Google Shape;449;p62">
            <a:extLst>
              <a:ext uri="{FF2B5EF4-FFF2-40B4-BE49-F238E27FC236}">
                <a16:creationId xmlns:a16="http://schemas.microsoft.com/office/drawing/2014/main" id="{0E461EFD-6979-152D-D01E-ECA4D914DE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7874" y="4516725"/>
            <a:ext cx="1539323" cy="44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0" name="Google Shape;740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22225" y="883600"/>
            <a:ext cx="3321776" cy="4259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1" name="Google Shape;741;p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635450"/>
            <a:ext cx="6166924" cy="3469899"/>
          </a:xfrm>
          <a:prstGeom prst="rect">
            <a:avLst/>
          </a:prstGeom>
          <a:noFill/>
          <a:ln>
            <a:noFill/>
          </a:ln>
        </p:spPr>
      </p:pic>
      <p:sp>
        <p:nvSpPr>
          <p:cNvPr id="742" name="Google Shape;742;p83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  <p:sp>
        <p:nvSpPr>
          <p:cNvPr id="743" name="Google Shape;743;p83"/>
          <p:cNvSpPr txBox="1"/>
          <p:nvPr/>
        </p:nvSpPr>
        <p:spPr>
          <a:xfrm>
            <a:off x="0" y="1540975"/>
            <a:ext cx="43761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rPr>
              <a:t>Northern Array: 20 GeV - 5 TeV, 4 LST, 9 MST</a:t>
            </a:r>
            <a:endParaRPr sz="1500">
              <a:solidFill>
                <a:srgbClr val="00004A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44" name="Google Shape;744;p83"/>
          <p:cNvSpPr txBox="1"/>
          <p:nvPr/>
        </p:nvSpPr>
        <p:spPr>
          <a:xfrm>
            <a:off x="6228600" y="1412453"/>
            <a:ext cx="2915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rPr>
              <a:t>Southern Array: 150 GeV - 300 TeV, 14 MST, 37 SST</a:t>
            </a:r>
            <a:endParaRPr sz="1500">
              <a:solidFill>
                <a:srgbClr val="00004A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45" name="Google Shape;745;p83"/>
          <p:cNvSpPr txBox="1"/>
          <p:nvPr/>
        </p:nvSpPr>
        <p:spPr>
          <a:xfrm>
            <a:off x="0" y="4804800"/>
            <a:ext cx="1223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rPr>
              <a:t>Source: CTAO</a:t>
            </a:r>
            <a:endParaRPr sz="1000">
              <a:solidFill>
                <a:srgbClr val="00004A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46" name="Google Shape;746;p83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747" name="Google Shape;747;p83" title="sticker_v3.png"/>
          <p:cNvPicPr preferRelativeResize="0"/>
          <p:nvPr/>
        </p:nvPicPr>
        <p:blipFill rotWithShape="1">
          <a:blip r:embed="rId5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748" name="Google Shape;748;p83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CTAO Alpha Configuration</a:t>
            </a:r>
            <a:endParaRPr sz="44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84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  <p:sp>
        <p:nvSpPr>
          <p:cNvPr id="754" name="Google Shape;754;p84"/>
          <p:cNvSpPr txBox="1"/>
          <p:nvPr/>
        </p:nvSpPr>
        <p:spPr>
          <a:xfrm>
            <a:off x="0" y="4804800"/>
            <a:ext cx="1223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rPr>
              <a:t>Source: CTAO</a:t>
            </a:r>
            <a:endParaRPr sz="1000">
              <a:solidFill>
                <a:srgbClr val="00004A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755" name="Google Shape;755;p84"/>
          <p:cNvPicPr preferRelativeResize="0"/>
          <p:nvPr/>
        </p:nvPicPr>
        <p:blipFill rotWithShape="1">
          <a:blip r:embed="rId3">
            <a:alphaModFix/>
          </a:blip>
          <a:srcRect l="3492" t="6568" r="6515"/>
          <a:stretch/>
        </p:blipFill>
        <p:spPr>
          <a:xfrm>
            <a:off x="4068550" y="1438775"/>
            <a:ext cx="5075449" cy="3366026"/>
          </a:xfrm>
          <a:prstGeom prst="rect">
            <a:avLst/>
          </a:prstGeom>
          <a:noFill/>
          <a:ln>
            <a:noFill/>
          </a:ln>
        </p:spPr>
      </p:pic>
      <p:sp>
        <p:nvSpPr>
          <p:cNvPr id="756" name="Google Shape;756;p84"/>
          <p:cNvSpPr txBox="1">
            <a:spLocks noGrp="1"/>
          </p:cNvSpPr>
          <p:nvPr>
            <p:ph type="body" idx="4294967295"/>
          </p:nvPr>
        </p:nvSpPr>
        <p:spPr>
          <a:xfrm>
            <a:off x="320049" y="1545325"/>
            <a:ext cx="3748500" cy="3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Minimum flux needed for 5σ detection of a point source with 50 hours of exposure (or instrument equivalent)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For the alpha configuration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Comparing CTAO to other current and upcoming instruments</a:t>
            </a:r>
            <a:endParaRPr/>
          </a:p>
        </p:txBody>
      </p:sp>
      <p:sp>
        <p:nvSpPr>
          <p:cNvPr id="757" name="Google Shape;757;p84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758" name="Google Shape;758;p84" title="sticker_v3.png"/>
          <p:cNvPicPr preferRelativeResize="0"/>
          <p:nvPr/>
        </p:nvPicPr>
        <p:blipFill rotWithShape="1">
          <a:blip r:embed="rId4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759" name="Google Shape;759;p84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CTAO Sensitivity</a:t>
            </a:r>
            <a:endParaRPr sz="44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85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  <p:sp>
        <p:nvSpPr>
          <p:cNvPr id="765" name="Google Shape;765;p85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CTAO-US</a:t>
            </a:r>
            <a:endParaRPr sz="4400"/>
          </a:p>
        </p:txBody>
      </p:sp>
      <p:sp>
        <p:nvSpPr>
          <p:cNvPr id="766" name="Google Shape;766;p85"/>
          <p:cNvSpPr txBox="1">
            <a:spLocks noGrp="1"/>
          </p:cNvSpPr>
          <p:nvPr>
            <p:ph type="body" idx="4294967295"/>
          </p:nvPr>
        </p:nvSpPr>
        <p:spPr>
          <a:xfrm>
            <a:off x="347500" y="1388575"/>
            <a:ext cx="4224600" cy="37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17 US institutions, 50+ current members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Development of the pSCT/SCT instrument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CTAO leadership contributions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Co-spokesperson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Science Coordinator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Science working group leads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SAPO leadership/members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Science and technology development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White papers leadership</a:t>
            </a:r>
            <a:endParaRPr/>
          </a:p>
        </p:txBody>
      </p:sp>
      <p:pic>
        <p:nvPicPr>
          <p:cNvPr id="767" name="Google Shape;767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4500" y="1540975"/>
            <a:ext cx="4267100" cy="3002046"/>
          </a:xfrm>
          <a:prstGeom prst="rect">
            <a:avLst/>
          </a:prstGeom>
          <a:noFill/>
          <a:ln>
            <a:noFill/>
          </a:ln>
        </p:spPr>
      </p:pic>
      <p:sp>
        <p:nvSpPr>
          <p:cNvPr id="768" name="Google Shape;768;p85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769" name="Google Shape;769;p8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04725" y="-692725"/>
            <a:ext cx="1539323" cy="4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0" name="Google Shape;770;p85" title="sticker_v3.png"/>
          <p:cNvPicPr preferRelativeResize="0"/>
          <p:nvPr/>
        </p:nvPicPr>
        <p:blipFill rotWithShape="1">
          <a:blip r:embed="rId5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86"/>
          <p:cNvSpPr txBox="1">
            <a:spLocks noGrp="1"/>
          </p:cNvSpPr>
          <p:nvPr>
            <p:ph type="title"/>
          </p:nvPr>
        </p:nvSpPr>
        <p:spPr>
          <a:xfrm>
            <a:off x="318050" y="546775"/>
            <a:ext cx="83796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/>
              <a:t>SC Vs. DC Medium Sized Telescope</a:t>
            </a:r>
            <a:endParaRPr/>
          </a:p>
        </p:txBody>
      </p:sp>
      <p:sp>
        <p:nvSpPr>
          <p:cNvPr id="776" name="Google Shape;776;p86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  <p:pic>
        <p:nvPicPr>
          <p:cNvPr id="777" name="Google Shape;777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93800" y="1120925"/>
            <a:ext cx="3190800" cy="402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8" name="Google Shape;778;p8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0250" y="1722172"/>
            <a:ext cx="4682258" cy="3114925"/>
          </a:xfrm>
          <a:prstGeom prst="rect">
            <a:avLst/>
          </a:prstGeom>
          <a:noFill/>
          <a:ln>
            <a:noFill/>
          </a:ln>
        </p:spPr>
      </p:pic>
      <p:sp>
        <p:nvSpPr>
          <p:cNvPr id="779" name="Google Shape;779;p86"/>
          <p:cNvSpPr txBox="1"/>
          <p:nvPr/>
        </p:nvSpPr>
        <p:spPr>
          <a:xfrm>
            <a:off x="0" y="4673375"/>
            <a:ext cx="5832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rPr>
              <a:t>Source: D. Nieto et al. “Construction of a medium-sized Schwarzschild-Couder telescope as a candidate for the Cherenkov Telescope Array: development of the optical alignment system”,  J-F. Glicenstein. “Status of the Davies-Cotton and Schwarzschild-Couder Medium-Sized Telescopes for the Cherenkov Telescope Array”</a:t>
            </a:r>
            <a:endParaRPr sz="600">
              <a:solidFill>
                <a:srgbClr val="00004A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80" name="Google Shape;780;p86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781" name="Google Shape;781;p86" title="sticker_v3.png"/>
          <p:cNvPicPr preferRelativeResize="0"/>
          <p:nvPr/>
        </p:nvPicPr>
        <p:blipFill rotWithShape="1">
          <a:blip r:embed="rId5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6" name="Google Shape;786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37022" y="603150"/>
            <a:ext cx="3546926" cy="4438025"/>
          </a:xfrm>
          <a:prstGeom prst="rect">
            <a:avLst/>
          </a:prstGeom>
          <a:noFill/>
          <a:ln>
            <a:noFill/>
          </a:ln>
        </p:spPr>
      </p:pic>
      <p:sp>
        <p:nvSpPr>
          <p:cNvPr id="787" name="Google Shape;787;p87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  <p:sp>
        <p:nvSpPr>
          <p:cNvPr id="788" name="Google Shape;788;p87"/>
          <p:cNvSpPr txBox="1">
            <a:spLocks noGrp="1"/>
          </p:cNvSpPr>
          <p:nvPr>
            <p:ph type="body" idx="4294967295"/>
          </p:nvPr>
        </p:nvSpPr>
        <p:spPr>
          <a:xfrm>
            <a:off x="323975" y="1540975"/>
            <a:ext cx="2442600" cy="36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">
                <a:solidFill>
                  <a:schemeClr val="dk1"/>
                </a:solidFill>
              </a:rPr>
              <a:t>Focal length 5.586m</a:t>
            </a:r>
            <a:endParaRPr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">
                <a:solidFill>
                  <a:schemeClr val="dk1"/>
                </a:solidFill>
              </a:rPr>
              <a:t>Aperture 9.66m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89" name="Google Shape;789;p87"/>
          <p:cNvSpPr txBox="1"/>
          <p:nvPr/>
        </p:nvSpPr>
        <p:spPr>
          <a:xfrm>
            <a:off x="0" y="4767275"/>
            <a:ext cx="4153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rPr>
              <a:t>Source: J. Rousselle et al. “Construction of a Schwarzschild-Couder telescope as a candidate for the Cherenkov Telescope Array: status of the optical system”</a:t>
            </a:r>
            <a:endParaRPr sz="600">
              <a:solidFill>
                <a:srgbClr val="00004A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790" name="Google Shape;790;p87"/>
          <p:cNvPicPr preferRelativeResize="0"/>
          <p:nvPr/>
        </p:nvPicPr>
        <p:blipFill rotWithShape="1">
          <a:blip r:embed="rId4">
            <a:alphaModFix/>
          </a:blip>
          <a:srcRect l="18872" r="22246"/>
          <a:stretch/>
        </p:blipFill>
        <p:spPr>
          <a:xfrm>
            <a:off x="2372650" y="2030900"/>
            <a:ext cx="2864376" cy="2736374"/>
          </a:xfrm>
          <a:prstGeom prst="rect">
            <a:avLst/>
          </a:prstGeom>
          <a:noFill/>
          <a:ln>
            <a:noFill/>
          </a:ln>
        </p:spPr>
      </p:pic>
      <p:sp>
        <p:nvSpPr>
          <p:cNvPr id="791" name="Google Shape;791;p87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92" name="Google Shape;792;p87"/>
          <p:cNvSpPr/>
          <p:nvPr/>
        </p:nvSpPr>
        <p:spPr>
          <a:xfrm>
            <a:off x="7533400" y="0"/>
            <a:ext cx="1610700" cy="53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793" name="Google Shape;793;p87" title="sticker_v3.png"/>
          <p:cNvPicPr preferRelativeResize="0"/>
          <p:nvPr/>
        </p:nvPicPr>
        <p:blipFill rotWithShape="1">
          <a:blip r:embed="rId5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794" name="Google Shape;794;p87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SC Optics</a:t>
            </a:r>
            <a:endParaRPr sz="4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88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29</a:t>
            </a:fld>
            <a:endParaRPr/>
          </a:p>
        </p:txBody>
      </p:sp>
      <p:sp>
        <p:nvSpPr>
          <p:cNvPr id="800" name="Google Shape;800;p88"/>
          <p:cNvSpPr txBox="1">
            <a:spLocks noGrp="1"/>
          </p:cNvSpPr>
          <p:nvPr>
            <p:ph type="body" idx="4294967295"/>
          </p:nvPr>
        </p:nvSpPr>
        <p:spPr>
          <a:xfrm>
            <a:off x="323975" y="1540975"/>
            <a:ext cx="2442600" cy="36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9.7m primary, 5.4m secondary</a:t>
            </a:r>
            <a:endParaRPr/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48 segments on primary, 24 segments on secondary</a:t>
            </a:r>
            <a:endParaRPr/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On-axis PSF ~3.2’</a:t>
            </a:r>
            <a:endParaRPr/>
          </a:p>
        </p:txBody>
      </p:sp>
      <p:sp>
        <p:nvSpPr>
          <p:cNvPr id="801" name="Google Shape;801;p88"/>
          <p:cNvSpPr txBox="1"/>
          <p:nvPr/>
        </p:nvSpPr>
        <p:spPr>
          <a:xfrm>
            <a:off x="7901025" y="3340950"/>
            <a:ext cx="1126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Measurement</a:t>
            </a:r>
            <a:endParaRPr sz="1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02" name="Google Shape;802;p88"/>
          <p:cNvSpPr txBox="1"/>
          <p:nvPr/>
        </p:nvSpPr>
        <p:spPr>
          <a:xfrm>
            <a:off x="4253800" y="4516550"/>
            <a:ext cx="841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Simulation</a:t>
            </a:r>
            <a:endParaRPr sz="1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03" name="Google Shape;803;p88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04" name="Google Shape;804;p88"/>
          <p:cNvSpPr/>
          <p:nvPr/>
        </p:nvSpPr>
        <p:spPr>
          <a:xfrm>
            <a:off x="7533400" y="0"/>
            <a:ext cx="1610700" cy="53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805" name="Google Shape;805;p88" title="sticker_v3.png"/>
          <p:cNvPicPr preferRelativeResize="0"/>
          <p:nvPr/>
        </p:nvPicPr>
        <p:blipFill rotWithShape="1">
          <a:blip r:embed="rId3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806" name="Google Shape;806;p8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53355" y="997048"/>
            <a:ext cx="4190646" cy="3792500"/>
          </a:xfrm>
          <a:prstGeom prst="rect">
            <a:avLst/>
          </a:prstGeom>
          <a:noFill/>
          <a:ln>
            <a:noFill/>
          </a:ln>
        </p:spPr>
      </p:pic>
      <p:sp>
        <p:nvSpPr>
          <p:cNvPr id="807" name="Google Shape;807;p88"/>
          <p:cNvSpPr/>
          <p:nvPr/>
        </p:nvSpPr>
        <p:spPr>
          <a:xfrm>
            <a:off x="4915200" y="2304900"/>
            <a:ext cx="290700" cy="945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808" name="Google Shape;808;p8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02728" y="2729771"/>
            <a:ext cx="2442601" cy="2413603"/>
          </a:xfrm>
          <a:prstGeom prst="rect">
            <a:avLst/>
          </a:prstGeom>
          <a:noFill/>
          <a:ln>
            <a:noFill/>
          </a:ln>
        </p:spPr>
      </p:pic>
      <p:pic>
        <p:nvPicPr>
          <p:cNvPr id="809" name="Google Shape;809;p88"/>
          <p:cNvPicPr preferRelativeResize="0"/>
          <p:nvPr/>
        </p:nvPicPr>
        <p:blipFill rotWithShape="1">
          <a:blip r:embed="rId4">
            <a:alphaModFix/>
          </a:blip>
          <a:srcRect t="34445" r="93522" b="42967"/>
          <a:stretch/>
        </p:blipFill>
        <p:spPr>
          <a:xfrm>
            <a:off x="4969466" y="1873188"/>
            <a:ext cx="271475" cy="856575"/>
          </a:xfrm>
          <a:prstGeom prst="rect">
            <a:avLst/>
          </a:prstGeom>
          <a:noFill/>
          <a:ln>
            <a:noFill/>
          </a:ln>
        </p:spPr>
      </p:pic>
      <p:sp>
        <p:nvSpPr>
          <p:cNvPr id="810" name="Google Shape;810;p88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SC Optics</a:t>
            </a:r>
            <a:endParaRPr sz="4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63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lt1"/>
                </a:solidFill>
              </a:rPr>
              <a:t>Zach Curtis-Ginsberg, pSCT First Light, 9/2/26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58" name="Google Shape;458;p63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3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459" name="Google Shape;459;p63"/>
          <p:cNvSpPr txBox="1">
            <a:spLocks noGrp="1"/>
          </p:cNvSpPr>
          <p:nvPr>
            <p:ph type="title"/>
          </p:nvPr>
        </p:nvSpPr>
        <p:spPr>
          <a:xfrm>
            <a:off x="318050" y="394375"/>
            <a:ext cx="8826000" cy="994200"/>
          </a:xfrm>
          <a:prstGeom prst="rect">
            <a:avLst/>
          </a:prstGeom>
          <a:noFill/>
          <a:ln>
            <a:noFill/>
          </a:ln>
          <a:effectLst>
            <a:outerShdw blurRad="57150" dist="38100" dir="5400000" algn="bl" rotWithShape="0">
              <a:srgbClr val="000000"/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>
                <a:solidFill>
                  <a:schemeClr val="lt1"/>
                </a:solidFill>
              </a:rPr>
              <a:t>CTAO</a:t>
            </a:r>
            <a:endParaRPr sz="4400">
              <a:solidFill>
                <a:schemeClr val="lt1"/>
              </a:solidFill>
            </a:endParaRPr>
          </a:p>
        </p:txBody>
      </p:sp>
      <p:sp>
        <p:nvSpPr>
          <p:cNvPr id="460" name="Google Shape;460;p63"/>
          <p:cNvSpPr txBox="1">
            <a:spLocks noGrp="1"/>
          </p:cNvSpPr>
          <p:nvPr>
            <p:ph type="body" idx="4294967295"/>
          </p:nvPr>
        </p:nvSpPr>
        <p:spPr>
          <a:xfrm>
            <a:off x="347500" y="1388575"/>
            <a:ext cx="8085000" cy="3754800"/>
          </a:xfrm>
          <a:prstGeom prst="rect">
            <a:avLst/>
          </a:prstGeom>
          <a:noFill/>
          <a:ln>
            <a:noFill/>
          </a:ln>
          <a:effectLst>
            <a:outerShdw blurRad="57150" dist="38100" dir="5400000" algn="bl" rotWithShape="0">
              <a:srgbClr val="000000"/>
            </a:outerShdw>
          </a:effectLst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•"/>
            </a:pPr>
            <a:r>
              <a:rPr lang="en">
                <a:solidFill>
                  <a:schemeClr val="lt1"/>
                </a:solidFill>
              </a:rPr>
              <a:t>Cherenkov Telescope Array Observatory</a:t>
            </a:r>
            <a:endParaRPr>
              <a:solidFill>
                <a:schemeClr val="lt1"/>
              </a:solidFill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">
                <a:solidFill>
                  <a:schemeClr val="lt1"/>
                </a:solidFill>
              </a:rPr>
              <a:t>Next generation gamma-ray observatory</a:t>
            </a:r>
            <a:endParaRPr>
              <a:solidFill>
                <a:schemeClr val="lt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•"/>
            </a:pPr>
            <a:r>
              <a:rPr lang="en">
                <a:solidFill>
                  <a:schemeClr val="lt1"/>
                </a:solidFill>
              </a:rPr>
              <a:t>Full sky coverage</a:t>
            </a:r>
            <a:endParaRPr>
              <a:solidFill>
                <a:schemeClr val="lt1"/>
              </a:solidFill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">
                <a:solidFill>
                  <a:schemeClr val="lt1"/>
                </a:solidFill>
              </a:rPr>
              <a:t>Two IACT arrays: La Palma, Spain &amp; Paranal, Chile</a:t>
            </a:r>
            <a:endParaRPr>
              <a:solidFill>
                <a:schemeClr val="lt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•"/>
            </a:pPr>
            <a:r>
              <a:rPr lang="en">
                <a:solidFill>
                  <a:schemeClr val="lt1"/>
                </a:solidFill>
              </a:rPr>
              <a:t>20 GeV to 300 TeV energy range</a:t>
            </a:r>
            <a:endParaRPr>
              <a:solidFill>
                <a:schemeClr val="lt1"/>
              </a:solidFill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">
                <a:solidFill>
                  <a:schemeClr val="lt1"/>
                </a:solidFill>
              </a:rPr>
              <a:t>Large-Sized Telescope (LST): 20 GeV to 3 TeV</a:t>
            </a:r>
            <a:endParaRPr>
              <a:solidFill>
                <a:schemeClr val="lt1"/>
              </a:solidFill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">
                <a:solidFill>
                  <a:schemeClr val="lt1"/>
                </a:solidFill>
              </a:rPr>
              <a:t>Medium-Sized Telescope (MST): 80 GeV to 50 TeV</a:t>
            </a:r>
            <a:endParaRPr>
              <a:solidFill>
                <a:schemeClr val="lt1"/>
              </a:solidFill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">
                <a:solidFill>
                  <a:schemeClr val="lt1"/>
                </a:solidFill>
              </a:rPr>
              <a:t>Small-Sized Telescope (SST): 2 TeV to 300 TeV</a:t>
            </a:r>
            <a:endParaRPr>
              <a:solidFill>
                <a:schemeClr val="lt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•"/>
            </a:pPr>
            <a:r>
              <a:rPr lang="en">
                <a:solidFill>
                  <a:schemeClr val="lt1"/>
                </a:solidFill>
              </a:rPr>
              <a:t>Both arrays under construction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461" name="Google Shape;461;p63" title="sticker_v3.png"/>
          <p:cNvPicPr preferRelativeResize="0"/>
          <p:nvPr/>
        </p:nvPicPr>
        <p:blipFill rotWithShape="1">
          <a:blip r:embed="rId4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89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30</a:t>
            </a:fld>
            <a:endParaRPr/>
          </a:p>
        </p:txBody>
      </p:sp>
      <p:sp>
        <p:nvSpPr>
          <p:cNvPr id="816" name="Google Shape;816;p89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17" name="Google Shape;817;p89"/>
          <p:cNvSpPr/>
          <p:nvPr/>
        </p:nvSpPr>
        <p:spPr>
          <a:xfrm>
            <a:off x="7533400" y="0"/>
            <a:ext cx="1610700" cy="53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818" name="Google Shape;818;p89" title="sticker_v3.png"/>
          <p:cNvPicPr preferRelativeResize="0"/>
          <p:nvPr/>
        </p:nvPicPr>
        <p:blipFill rotWithShape="1">
          <a:blip r:embed="rId3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819" name="Google Shape;819;p89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pSCT &amp; VERITAS Locations</a:t>
            </a:r>
            <a:endParaRPr sz="4400"/>
          </a:p>
        </p:txBody>
      </p:sp>
      <p:pic>
        <p:nvPicPr>
          <p:cNvPr id="820" name="Google Shape;820;p8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38100" y="1388575"/>
            <a:ext cx="4667805" cy="3754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5" name="Google Shape;825;p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4781" y="1540974"/>
            <a:ext cx="4045045" cy="3263825"/>
          </a:xfrm>
          <a:prstGeom prst="rect">
            <a:avLst/>
          </a:prstGeom>
          <a:noFill/>
          <a:ln>
            <a:noFill/>
          </a:ln>
        </p:spPr>
      </p:pic>
      <p:sp>
        <p:nvSpPr>
          <p:cNvPr id="826" name="Google Shape;826;p90"/>
          <p:cNvSpPr txBox="1">
            <a:spLocks noGrp="1"/>
          </p:cNvSpPr>
          <p:nvPr>
            <p:ph type="body" idx="4294967295"/>
          </p:nvPr>
        </p:nvSpPr>
        <p:spPr>
          <a:xfrm>
            <a:off x="323975" y="1540975"/>
            <a:ext cx="4220700" cy="13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Observation campaign of the Crab Nebula in 2020</a:t>
            </a:r>
            <a:endParaRPr/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17.6 hours of data</a:t>
            </a:r>
            <a:endParaRPr/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8.6σ detection</a:t>
            </a:r>
            <a:endParaRPr/>
          </a:p>
        </p:txBody>
      </p:sp>
      <p:sp>
        <p:nvSpPr>
          <p:cNvPr id="827" name="Google Shape;827;p90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31</a:t>
            </a:fld>
            <a:endParaRPr/>
          </a:p>
        </p:txBody>
      </p:sp>
      <p:sp>
        <p:nvSpPr>
          <p:cNvPr id="828" name="Google Shape;828;p90"/>
          <p:cNvSpPr txBox="1"/>
          <p:nvPr/>
        </p:nvSpPr>
        <p:spPr>
          <a:xfrm>
            <a:off x="4544675" y="4657925"/>
            <a:ext cx="41532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rPr>
              <a:t>Source: C. Adams et al. “Detection of the Crab Nebula with the 9.7 m Prototype Schwarzschild-Couder Telescope”</a:t>
            </a:r>
            <a:endParaRPr sz="1000">
              <a:solidFill>
                <a:srgbClr val="00004A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829" name="Google Shape;829;p9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72775" y="2772100"/>
            <a:ext cx="3471900" cy="2371400"/>
          </a:xfrm>
          <a:prstGeom prst="rect">
            <a:avLst/>
          </a:prstGeom>
          <a:noFill/>
          <a:ln>
            <a:noFill/>
          </a:ln>
        </p:spPr>
      </p:pic>
      <p:sp>
        <p:nvSpPr>
          <p:cNvPr id="830" name="Google Shape;830;p90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31" name="Google Shape;831;p90"/>
          <p:cNvSpPr/>
          <p:nvPr/>
        </p:nvSpPr>
        <p:spPr>
          <a:xfrm>
            <a:off x="7533400" y="0"/>
            <a:ext cx="1610700" cy="53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832" name="Google Shape;832;p90" title="sticker_v3.png"/>
          <p:cNvPicPr preferRelativeResize="0"/>
          <p:nvPr/>
        </p:nvPicPr>
        <p:blipFill rotWithShape="1">
          <a:blip r:embed="rId5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833" name="Google Shape;833;p90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pSCT Crab Detection</a:t>
            </a:r>
            <a:endParaRPr sz="44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91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32</a:t>
            </a:fld>
            <a:endParaRPr/>
          </a:p>
        </p:txBody>
      </p:sp>
      <p:pic>
        <p:nvPicPr>
          <p:cNvPr id="839" name="Google Shape;839;p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0650" y="1693375"/>
            <a:ext cx="4013357" cy="2921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40" name="Google Shape;840;p9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1675" y="3609175"/>
            <a:ext cx="4219575" cy="1238250"/>
          </a:xfrm>
          <a:prstGeom prst="rect">
            <a:avLst/>
          </a:prstGeom>
          <a:noFill/>
          <a:ln>
            <a:noFill/>
          </a:ln>
        </p:spPr>
      </p:pic>
      <p:sp>
        <p:nvSpPr>
          <p:cNvPr id="841" name="Google Shape;841;p91"/>
          <p:cNvSpPr txBox="1"/>
          <p:nvPr/>
        </p:nvSpPr>
        <p:spPr>
          <a:xfrm>
            <a:off x="4544675" y="4657925"/>
            <a:ext cx="41532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rPr>
              <a:t>Source: C. Adams et al. “Detection of the Crab Nebula with the 9.7 m Prototype Schwarzschild-Couder Telescope”</a:t>
            </a:r>
            <a:endParaRPr sz="1000">
              <a:solidFill>
                <a:srgbClr val="00004A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842" name="Google Shape;842;p9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7313" y="1537650"/>
            <a:ext cx="3248289" cy="2068200"/>
          </a:xfrm>
          <a:prstGeom prst="rect">
            <a:avLst/>
          </a:prstGeom>
          <a:noFill/>
          <a:ln>
            <a:noFill/>
          </a:ln>
        </p:spPr>
      </p:pic>
      <p:sp>
        <p:nvSpPr>
          <p:cNvPr id="843" name="Google Shape;843;p91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44" name="Google Shape;844;p91"/>
          <p:cNvSpPr/>
          <p:nvPr/>
        </p:nvSpPr>
        <p:spPr>
          <a:xfrm>
            <a:off x="7533400" y="0"/>
            <a:ext cx="1610700" cy="53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845" name="Google Shape;845;p91" title="sticker_v3.png"/>
          <p:cNvPicPr preferRelativeResize="0"/>
          <p:nvPr/>
        </p:nvPicPr>
        <p:blipFill rotWithShape="1">
          <a:blip r:embed="rId6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846" name="Google Shape;846;p91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pSCT Crab Detection</a:t>
            </a:r>
            <a:endParaRPr sz="44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1" name="Google Shape;851;p92"/>
          <p:cNvGrpSpPr/>
          <p:nvPr/>
        </p:nvGrpSpPr>
        <p:grpSpPr>
          <a:xfrm>
            <a:off x="4572000" y="1201504"/>
            <a:ext cx="4572000" cy="3941870"/>
            <a:chOff x="4572000" y="1201504"/>
            <a:chExt cx="4572000" cy="3941870"/>
          </a:xfrm>
        </p:grpSpPr>
        <p:pic>
          <p:nvPicPr>
            <p:cNvPr id="852" name="Google Shape;852;p9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572000" y="1201504"/>
              <a:ext cx="4572000" cy="39418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53" name="Google Shape;853;p92"/>
            <p:cNvSpPr/>
            <p:nvPr/>
          </p:nvSpPr>
          <p:spPr>
            <a:xfrm>
              <a:off x="6571925" y="1281475"/>
              <a:ext cx="729000" cy="1704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854" name="Google Shape;854;p92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33</a:t>
            </a:fld>
            <a:endParaRPr/>
          </a:p>
        </p:txBody>
      </p:sp>
      <p:sp>
        <p:nvSpPr>
          <p:cNvPr id="855" name="Google Shape;855;p92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Star Tracking</a:t>
            </a:r>
            <a:endParaRPr sz="4400"/>
          </a:p>
        </p:txBody>
      </p:sp>
      <p:sp>
        <p:nvSpPr>
          <p:cNvPr id="856" name="Google Shape;856;p92"/>
          <p:cNvSpPr txBox="1">
            <a:spLocks noGrp="1"/>
          </p:cNvSpPr>
          <p:nvPr>
            <p:ph type="body" idx="4294967295"/>
          </p:nvPr>
        </p:nvSpPr>
        <p:spPr>
          <a:xfrm>
            <a:off x="347500" y="1388575"/>
            <a:ext cx="4224600" cy="37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Red X are peaks in the stacked variance image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Yellow + are stars expected in the field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Using solved star field to calculate source position (Markarian 421)</a:t>
            </a:r>
            <a:endParaRPr/>
          </a:p>
        </p:txBody>
      </p:sp>
      <p:sp>
        <p:nvSpPr>
          <p:cNvPr id="857" name="Google Shape;857;p92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858" name="Google Shape;858;p9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87900" y="-727375"/>
            <a:ext cx="1539323" cy="4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9" name="Google Shape;859;p92" title="sticker_v3.png"/>
          <p:cNvPicPr preferRelativeResize="0"/>
          <p:nvPr/>
        </p:nvPicPr>
        <p:blipFill rotWithShape="1">
          <a:blip r:embed="rId5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4" name="Google Shape;864;p93"/>
          <p:cNvPicPr preferRelativeResize="0"/>
          <p:nvPr/>
        </p:nvPicPr>
        <p:blipFill rotWithShape="1">
          <a:blip r:embed="rId3">
            <a:alphaModFix/>
          </a:blip>
          <a:srcRect r="12342"/>
          <a:stretch/>
        </p:blipFill>
        <p:spPr>
          <a:xfrm>
            <a:off x="1056999" y="1631368"/>
            <a:ext cx="3112498" cy="3046376"/>
          </a:xfrm>
          <a:prstGeom prst="rect">
            <a:avLst/>
          </a:prstGeom>
          <a:noFill/>
          <a:ln>
            <a:noFill/>
          </a:ln>
        </p:spPr>
      </p:pic>
      <p:sp>
        <p:nvSpPr>
          <p:cNvPr id="865" name="Google Shape;865;p93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34</a:t>
            </a:fld>
            <a:endParaRPr/>
          </a:p>
        </p:txBody>
      </p:sp>
      <p:sp>
        <p:nvSpPr>
          <p:cNvPr id="866" name="Google Shape;866;p93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Markarian 421 Observations</a:t>
            </a:r>
            <a:endParaRPr sz="4400"/>
          </a:p>
        </p:txBody>
      </p:sp>
      <p:sp>
        <p:nvSpPr>
          <p:cNvPr id="867" name="Google Shape;867;p93"/>
          <p:cNvSpPr txBox="1">
            <a:spLocks noGrp="1"/>
          </p:cNvSpPr>
          <p:nvPr>
            <p:ph type="body" idx="4294967295"/>
          </p:nvPr>
        </p:nvSpPr>
        <p:spPr>
          <a:xfrm>
            <a:off x="347500" y="1388575"/>
            <a:ext cx="8826000" cy="4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Matched cosmic ray</a:t>
            </a:r>
            <a:endParaRPr/>
          </a:p>
        </p:txBody>
      </p:sp>
      <p:pic>
        <p:nvPicPr>
          <p:cNvPr id="868" name="Google Shape;868;p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64132" y="1834342"/>
            <a:ext cx="3225182" cy="3244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869" name="Google Shape;869;p93"/>
          <p:cNvPicPr preferRelativeResize="0"/>
          <p:nvPr/>
        </p:nvPicPr>
        <p:blipFill rotWithShape="1">
          <a:blip r:embed="rId5">
            <a:alphaModFix/>
          </a:blip>
          <a:srcRect r="38658"/>
          <a:stretch/>
        </p:blipFill>
        <p:spPr>
          <a:xfrm>
            <a:off x="7789300" y="1834350"/>
            <a:ext cx="263375" cy="3244525"/>
          </a:xfrm>
          <a:prstGeom prst="rect">
            <a:avLst/>
          </a:prstGeom>
          <a:noFill/>
          <a:ln>
            <a:noFill/>
          </a:ln>
        </p:spPr>
      </p:pic>
      <p:sp>
        <p:nvSpPr>
          <p:cNvPr id="870" name="Google Shape;870;p93"/>
          <p:cNvSpPr txBox="1"/>
          <p:nvPr/>
        </p:nvSpPr>
        <p:spPr>
          <a:xfrm>
            <a:off x="8054525" y="4842503"/>
            <a:ext cx="140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8775" tIns="98775" rIns="98775" bIns="987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80">
                <a:solidFill>
                  <a:schemeClr val="dk1"/>
                </a:solidFill>
              </a:rPr>
              <a:t>0</a:t>
            </a:r>
            <a:endParaRPr sz="1080">
              <a:solidFill>
                <a:schemeClr val="dk1"/>
              </a:solidFill>
            </a:endParaRPr>
          </a:p>
        </p:txBody>
      </p:sp>
      <p:sp>
        <p:nvSpPr>
          <p:cNvPr id="871" name="Google Shape;871;p93"/>
          <p:cNvSpPr txBox="1"/>
          <p:nvPr/>
        </p:nvSpPr>
        <p:spPr>
          <a:xfrm>
            <a:off x="8058130" y="4267441"/>
            <a:ext cx="140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8775" tIns="98775" rIns="98775" bIns="987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80">
                <a:solidFill>
                  <a:schemeClr val="dk1"/>
                </a:solidFill>
              </a:rPr>
              <a:t>5</a:t>
            </a:r>
            <a:endParaRPr sz="1080">
              <a:solidFill>
                <a:schemeClr val="dk1"/>
              </a:solidFill>
            </a:endParaRPr>
          </a:p>
        </p:txBody>
      </p:sp>
      <p:sp>
        <p:nvSpPr>
          <p:cNvPr id="872" name="Google Shape;872;p93"/>
          <p:cNvSpPr txBox="1"/>
          <p:nvPr/>
        </p:nvSpPr>
        <p:spPr>
          <a:xfrm>
            <a:off x="8052683" y="3674815"/>
            <a:ext cx="466221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8775" tIns="98775" rIns="98775" bIns="987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80" dirty="0">
                <a:solidFill>
                  <a:schemeClr val="dk1"/>
                </a:solidFill>
              </a:rPr>
              <a:t>10</a:t>
            </a:r>
            <a:endParaRPr sz="1080" dirty="0">
              <a:solidFill>
                <a:schemeClr val="dk1"/>
              </a:solidFill>
            </a:endParaRPr>
          </a:p>
        </p:txBody>
      </p:sp>
      <p:sp>
        <p:nvSpPr>
          <p:cNvPr id="873" name="Google Shape;873;p93"/>
          <p:cNvSpPr txBox="1"/>
          <p:nvPr/>
        </p:nvSpPr>
        <p:spPr>
          <a:xfrm>
            <a:off x="8041766" y="3068540"/>
            <a:ext cx="39978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8775" tIns="98775" rIns="98775" bIns="987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80" dirty="0">
                <a:solidFill>
                  <a:schemeClr val="dk1"/>
                </a:solidFill>
              </a:rPr>
              <a:t>15</a:t>
            </a:r>
            <a:endParaRPr sz="1080" dirty="0">
              <a:solidFill>
                <a:schemeClr val="dk1"/>
              </a:solidFill>
            </a:endParaRPr>
          </a:p>
        </p:txBody>
      </p:sp>
      <p:sp>
        <p:nvSpPr>
          <p:cNvPr id="874" name="Google Shape;874;p93"/>
          <p:cNvSpPr txBox="1"/>
          <p:nvPr/>
        </p:nvSpPr>
        <p:spPr>
          <a:xfrm>
            <a:off x="8055414" y="2462266"/>
            <a:ext cx="386132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8775" tIns="98775" rIns="98775" bIns="987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80">
                <a:solidFill>
                  <a:schemeClr val="dk1"/>
                </a:solidFill>
              </a:rPr>
              <a:t>20</a:t>
            </a:r>
            <a:endParaRPr sz="1080">
              <a:solidFill>
                <a:schemeClr val="dk1"/>
              </a:solidFill>
            </a:endParaRPr>
          </a:p>
        </p:txBody>
      </p:sp>
      <p:sp>
        <p:nvSpPr>
          <p:cNvPr id="875" name="Google Shape;875;p93"/>
          <p:cNvSpPr txBox="1"/>
          <p:nvPr/>
        </p:nvSpPr>
        <p:spPr>
          <a:xfrm>
            <a:off x="8055413" y="1861451"/>
            <a:ext cx="386133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8775" tIns="98775" rIns="98775" bIns="987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80">
                <a:solidFill>
                  <a:schemeClr val="dk1"/>
                </a:solidFill>
              </a:rPr>
              <a:t>25</a:t>
            </a:r>
            <a:endParaRPr sz="1080">
              <a:solidFill>
                <a:schemeClr val="dk1"/>
              </a:solidFill>
            </a:endParaRPr>
          </a:p>
        </p:txBody>
      </p:sp>
      <p:sp>
        <p:nvSpPr>
          <p:cNvPr id="876" name="Google Shape;876;p93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77" name="Google Shape;877;p93"/>
          <p:cNvSpPr txBox="1"/>
          <p:nvPr/>
        </p:nvSpPr>
        <p:spPr>
          <a:xfrm rot="-5400000">
            <a:off x="8195805" y="3422274"/>
            <a:ext cx="436800" cy="2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8775" tIns="98775" rIns="98775" bIns="98775" anchor="t" anchorCtr="0">
            <a:spAutoFit/>
          </a:bodyPr>
          <a:lstStyle/>
          <a:p>
            <a:pPr marL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80">
                <a:solidFill>
                  <a:schemeClr val="dk1"/>
                </a:solidFill>
              </a:rPr>
              <a:t>p.e.</a:t>
            </a:r>
            <a:endParaRPr sz="1080">
              <a:solidFill>
                <a:schemeClr val="dk1"/>
              </a:solidFill>
            </a:endParaRPr>
          </a:p>
        </p:txBody>
      </p:sp>
      <p:pic>
        <p:nvPicPr>
          <p:cNvPr id="879" name="Google Shape;879;p9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87900" y="-751775"/>
            <a:ext cx="1539323" cy="4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0" name="Google Shape;880;p93" title="sticker_v3.png"/>
          <p:cNvPicPr preferRelativeResize="0"/>
          <p:nvPr/>
        </p:nvPicPr>
        <p:blipFill rotWithShape="1">
          <a:blip r:embed="rId7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881" name="Google Shape;881;p93"/>
          <p:cNvSpPr txBox="1"/>
          <p:nvPr/>
        </p:nvSpPr>
        <p:spPr>
          <a:xfrm>
            <a:off x="1044887" y="2632365"/>
            <a:ext cx="8166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rPr>
              <a:t>pSCT</a:t>
            </a:r>
            <a:endParaRPr sz="1600">
              <a:solidFill>
                <a:srgbClr val="00004A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82" name="Google Shape;882;p93"/>
          <p:cNvSpPr/>
          <p:nvPr/>
        </p:nvSpPr>
        <p:spPr>
          <a:xfrm>
            <a:off x="1678475" y="2756425"/>
            <a:ext cx="183000" cy="1830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 w="9525" cap="flat" cmpd="sng">
            <a:solidFill>
              <a:srgbClr val="B02B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83" name="Google Shape;883;p93"/>
          <p:cNvSpPr/>
          <p:nvPr/>
        </p:nvSpPr>
        <p:spPr>
          <a:xfrm>
            <a:off x="5559319" y="2827456"/>
            <a:ext cx="1234500" cy="1239000"/>
          </a:xfrm>
          <a:prstGeom prst="ellipse">
            <a:avLst/>
          </a:prstGeom>
          <a:noFill/>
          <a:ln w="9525" cap="flat" cmpd="sng">
            <a:solidFill>
              <a:srgbClr val="B02B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8" name="Google Shape;888;p94"/>
          <p:cNvPicPr preferRelativeResize="0"/>
          <p:nvPr/>
        </p:nvPicPr>
        <p:blipFill rotWithShape="1">
          <a:blip r:embed="rId3">
            <a:alphaModFix/>
          </a:blip>
          <a:srcRect t="2311" r="46837" b="2605"/>
          <a:stretch/>
        </p:blipFill>
        <p:spPr>
          <a:xfrm>
            <a:off x="7767723" y="1929650"/>
            <a:ext cx="231925" cy="3160526"/>
          </a:xfrm>
          <a:prstGeom prst="rect">
            <a:avLst/>
          </a:prstGeom>
          <a:noFill/>
          <a:ln>
            <a:noFill/>
          </a:ln>
        </p:spPr>
      </p:pic>
      <p:sp>
        <p:nvSpPr>
          <p:cNvPr id="889" name="Google Shape;889;p94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Markarian 421 Observations</a:t>
            </a:r>
            <a:endParaRPr sz="4400"/>
          </a:p>
        </p:txBody>
      </p:sp>
      <p:sp>
        <p:nvSpPr>
          <p:cNvPr id="890" name="Google Shape;890;p94"/>
          <p:cNvSpPr txBox="1">
            <a:spLocks noGrp="1"/>
          </p:cNvSpPr>
          <p:nvPr>
            <p:ph type="body" idx="4294967295"/>
          </p:nvPr>
        </p:nvSpPr>
        <p:spPr>
          <a:xfrm>
            <a:off x="347500" y="1388575"/>
            <a:ext cx="8826000" cy="4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Matched bright cosmic ray</a:t>
            </a:r>
            <a:endParaRPr/>
          </a:p>
        </p:txBody>
      </p:sp>
      <p:pic>
        <p:nvPicPr>
          <p:cNvPr id="891" name="Google Shape;891;p9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883" y="1903050"/>
            <a:ext cx="3163106" cy="3182087"/>
          </a:xfrm>
          <a:prstGeom prst="rect">
            <a:avLst/>
          </a:prstGeom>
          <a:noFill/>
          <a:ln>
            <a:noFill/>
          </a:ln>
        </p:spPr>
      </p:pic>
      <p:sp>
        <p:nvSpPr>
          <p:cNvPr id="892" name="Google Shape;892;p94"/>
          <p:cNvSpPr txBox="1"/>
          <p:nvPr/>
        </p:nvSpPr>
        <p:spPr>
          <a:xfrm>
            <a:off x="7996100" y="4853309"/>
            <a:ext cx="138000" cy="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875" tIns="96875" rIns="96875" bIns="968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60">
                <a:solidFill>
                  <a:schemeClr val="dk1"/>
                </a:solidFill>
              </a:rPr>
              <a:t>0</a:t>
            </a:r>
            <a:endParaRPr sz="1060">
              <a:solidFill>
                <a:schemeClr val="dk1"/>
              </a:solidFill>
            </a:endParaRPr>
          </a:p>
        </p:txBody>
      </p:sp>
      <p:sp>
        <p:nvSpPr>
          <p:cNvPr id="893" name="Google Shape;893;p94"/>
          <p:cNvSpPr txBox="1"/>
          <p:nvPr/>
        </p:nvSpPr>
        <p:spPr>
          <a:xfrm>
            <a:off x="7999649" y="2312024"/>
            <a:ext cx="544844" cy="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875" tIns="96875" rIns="96875" bIns="968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60" dirty="0">
                <a:solidFill>
                  <a:schemeClr val="dk1"/>
                </a:solidFill>
              </a:rPr>
              <a:t>175</a:t>
            </a:r>
            <a:endParaRPr sz="1060" dirty="0">
              <a:solidFill>
                <a:schemeClr val="dk1"/>
              </a:solidFill>
            </a:endParaRPr>
          </a:p>
        </p:txBody>
      </p:sp>
      <p:sp>
        <p:nvSpPr>
          <p:cNvPr id="894" name="Google Shape;894;p94"/>
          <p:cNvSpPr txBox="1"/>
          <p:nvPr/>
        </p:nvSpPr>
        <p:spPr>
          <a:xfrm>
            <a:off x="7996973" y="1948373"/>
            <a:ext cx="547520" cy="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875" tIns="96875" rIns="96875" bIns="968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60" dirty="0">
                <a:solidFill>
                  <a:schemeClr val="dk1"/>
                </a:solidFill>
              </a:rPr>
              <a:t>200</a:t>
            </a:r>
            <a:endParaRPr sz="1060" dirty="0">
              <a:solidFill>
                <a:schemeClr val="dk1"/>
              </a:solidFill>
            </a:endParaRPr>
          </a:p>
        </p:txBody>
      </p:sp>
      <p:pic>
        <p:nvPicPr>
          <p:cNvPr id="895" name="Google Shape;895;p9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57024" y="1903050"/>
            <a:ext cx="3194805" cy="3182086"/>
          </a:xfrm>
          <a:prstGeom prst="rect">
            <a:avLst/>
          </a:prstGeom>
          <a:noFill/>
          <a:ln>
            <a:noFill/>
          </a:ln>
        </p:spPr>
      </p:pic>
      <p:sp>
        <p:nvSpPr>
          <p:cNvPr id="896" name="Google Shape;896;p94"/>
          <p:cNvSpPr txBox="1"/>
          <p:nvPr/>
        </p:nvSpPr>
        <p:spPr>
          <a:xfrm>
            <a:off x="7994252" y="2685141"/>
            <a:ext cx="544843" cy="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875" tIns="96875" rIns="96875" bIns="968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60" dirty="0">
                <a:solidFill>
                  <a:schemeClr val="dk1"/>
                </a:solidFill>
              </a:rPr>
              <a:t>150</a:t>
            </a:r>
            <a:endParaRPr sz="1060" dirty="0">
              <a:solidFill>
                <a:schemeClr val="dk1"/>
              </a:solidFill>
            </a:endParaRPr>
          </a:p>
        </p:txBody>
      </p:sp>
      <p:sp>
        <p:nvSpPr>
          <p:cNvPr id="897" name="Google Shape;897;p94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98" name="Google Shape;898;p94"/>
          <p:cNvSpPr txBox="1"/>
          <p:nvPr/>
        </p:nvSpPr>
        <p:spPr>
          <a:xfrm>
            <a:off x="7994253" y="3044007"/>
            <a:ext cx="641074" cy="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875" tIns="96875" rIns="96875" bIns="968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60">
                <a:solidFill>
                  <a:schemeClr val="dk1"/>
                </a:solidFill>
              </a:rPr>
              <a:t>125</a:t>
            </a:r>
            <a:endParaRPr sz="1060">
              <a:solidFill>
                <a:schemeClr val="dk1"/>
              </a:solidFill>
            </a:endParaRPr>
          </a:p>
        </p:txBody>
      </p:sp>
      <p:sp>
        <p:nvSpPr>
          <p:cNvPr id="899" name="Google Shape;899;p94"/>
          <p:cNvSpPr txBox="1"/>
          <p:nvPr/>
        </p:nvSpPr>
        <p:spPr>
          <a:xfrm>
            <a:off x="7994253" y="3421918"/>
            <a:ext cx="544842" cy="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875" tIns="96875" rIns="96875" bIns="968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60" dirty="0">
                <a:solidFill>
                  <a:schemeClr val="dk1"/>
                </a:solidFill>
              </a:rPr>
              <a:t>100</a:t>
            </a:r>
            <a:endParaRPr sz="1060" dirty="0">
              <a:solidFill>
                <a:schemeClr val="dk1"/>
              </a:solidFill>
            </a:endParaRPr>
          </a:p>
        </p:txBody>
      </p:sp>
      <p:sp>
        <p:nvSpPr>
          <p:cNvPr id="900" name="Google Shape;900;p94"/>
          <p:cNvSpPr txBox="1"/>
          <p:nvPr/>
        </p:nvSpPr>
        <p:spPr>
          <a:xfrm rot="-5400000">
            <a:off x="8241362" y="3477571"/>
            <a:ext cx="4284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875" tIns="96875" rIns="96875" bIns="96875" anchor="t" anchorCtr="0">
            <a:spAutoFit/>
          </a:bodyPr>
          <a:lstStyle/>
          <a:p>
            <a:pPr marL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60">
                <a:solidFill>
                  <a:schemeClr val="dk1"/>
                </a:solidFill>
              </a:rPr>
              <a:t>p.e.</a:t>
            </a:r>
            <a:endParaRPr sz="1060">
              <a:solidFill>
                <a:schemeClr val="dk1"/>
              </a:solidFill>
            </a:endParaRPr>
          </a:p>
        </p:txBody>
      </p:sp>
      <p:sp>
        <p:nvSpPr>
          <p:cNvPr id="901" name="Google Shape;901;p94"/>
          <p:cNvSpPr txBox="1"/>
          <p:nvPr/>
        </p:nvSpPr>
        <p:spPr>
          <a:xfrm>
            <a:off x="7999657" y="3769221"/>
            <a:ext cx="358800" cy="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875" tIns="96875" rIns="96875" bIns="968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60">
                <a:solidFill>
                  <a:schemeClr val="dk1"/>
                </a:solidFill>
              </a:rPr>
              <a:t>75</a:t>
            </a:r>
            <a:endParaRPr sz="1060">
              <a:solidFill>
                <a:schemeClr val="dk1"/>
              </a:solidFill>
            </a:endParaRPr>
          </a:p>
        </p:txBody>
      </p:sp>
      <p:sp>
        <p:nvSpPr>
          <p:cNvPr id="902" name="Google Shape;902;p94"/>
          <p:cNvSpPr txBox="1"/>
          <p:nvPr/>
        </p:nvSpPr>
        <p:spPr>
          <a:xfrm>
            <a:off x="7999657" y="4144483"/>
            <a:ext cx="358800" cy="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875" tIns="96875" rIns="96875" bIns="968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60">
                <a:solidFill>
                  <a:schemeClr val="dk1"/>
                </a:solidFill>
              </a:rPr>
              <a:t>50</a:t>
            </a:r>
            <a:endParaRPr sz="1060">
              <a:solidFill>
                <a:schemeClr val="dk1"/>
              </a:solidFill>
            </a:endParaRPr>
          </a:p>
        </p:txBody>
      </p:sp>
      <p:sp>
        <p:nvSpPr>
          <p:cNvPr id="903" name="Google Shape;903;p94"/>
          <p:cNvSpPr txBox="1"/>
          <p:nvPr/>
        </p:nvSpPr>
        <p:spPr>
          <a:xfrm>
            <a:off x="7981724" y="4519745"/>
            <a:ext cx="358800" cy="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875" tIns="96875" rIns="96875" bIns="968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60">
                <a:solidFill>
                  <a:schemeClr val="dk1"/>
                </a:solidFill>
              </a:rPr>
              <a:t>25</a:t>
            </a:r>
            <a:endParaRPr sz="1060">
              <a:solidFill>
                <a:schemeClr val="dk1"/>
              </a:solidFill>
            </a:endParaRPr>
          </a:p>
        </p:txBody>
      </p:sp>
      <p:pic>
        <p:nvPicPr>
          <p:cNvPr id="904" name="Google Shape;904;p9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62238" y="-513325"/>
            <a:ext cx="1539323" cy="4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5" name="Google Shape;905;p94" title="sticker_v3.png"/>
          <p:cNvPicPr preferRelativeResize="0"/>
          <p:nvPr/>
        </p:nvPicPr>
        <p:blipFill rotWithShape="1">
          <a:blip r:embed="rId7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906" name="Google Shape;906;p94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35</a:t>
            </a:fld>
            <a:endParaRPr/>
          </a:p>
        </p:txBody>
      </p:sp>
      <p:pic>
        <p:nvPicPr>
          <p:cNvPr id="907" name="Google Shape;907;p9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332750" y="1903050"/>
            <a:ext cx="3240126" cy="3240126"/>
          </a:xfrm>
          <a:prstGeom prst="rect">
            <a:avLst/>
          </a:prstGeom>
          <a:noFill/>
          <a:ln>
            <a:noFill/>
          </a:ln>
        </p:spPr>
      </p:pic>
      <p:sp>
        <p:nvSpPr>
          <p:cNvPr id="908" name="Google Shape;908;p94"/>
          <p:cNvSpPr txBox="1"/>
          <p:nvPr/>
        </p:nvSpPr>
        <p:spPr>
          <a:xfrm>
            <a:off x="1511566" y="2902164"/>
            <a:ext cx="8166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rPr>
              <a:t>pSCT</a:t>
            </a:r>
            <a:endParaRPr sz="1600">
              <a:solidFill>
                <a:srgbClr val="00004A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09" name="Google Shape;909;p94"/>
          <p:cNvSpPr/>
          <p:nvPr/>
        </p:nvSpPr>
        <p:spPr>
          <a:xfrm>
            <a:off x="2179426" y="3024766"/>
            <a:ext cx="183000" cy="1830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 w="9525" cap="flat" cmpd="sng">
            <a:solidFill>
              <a:srgbClr val="B02B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10" name="Google Shape;910;p94"/>
          <p:cNvSpPr/>
          <p:nvPr/>
        </p:nvSpPr>
        <p:spPr>
          <a:xfrm>
            <a:off x="5546297" y="2853499"/>
            <a:ext cx="1234500" cy="1239000"/>
          </a:xfrm>
          <a:prstGeom prst="ellipse">
            <a:avLst/>
          </a:prstGeom>
          <a:noFill/>
          <a:ln w="9525" cap="flat" cmpd="sng">
            <a:solidFill>
              <a:srgbClr val="B02B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95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Markarian 421 Observations</a:t>
            </a:r>
            <a:endParaRPr sz="4400"/>
          </a:p>
        </p:txBody>
      </p:sp>
      <p:sp>
        <p:nvSpPr>
          <p:cNvPr id="916" name="Google Shape;916;p95"/>
          <p:cNvSpPr txBox="1">
            <a:spLocks noGrp="1"/>
          </p:cNvSpPr>
          <p:nvPr>
            <p:ph type="body" idx="4294967295"/>
          </p:nvPr>
        </p:nvSpPr>
        <p:spPr>
          <a:xfrm>
            <a:off x="347500" y="1388575"/>
            <a:ext cx="8826000" cy="4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">
                <a:solidFill>
                  <a:schemeClr val="dk1"/>
                </a:solidFill>
              </a:rPr>
              <a:t>Matched 1.5 TeV gamma ray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17" name="Google Shape;917;p95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918" name="Google Shape;918;p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8350" y="-654575"/>
            <a:ext cx="1539323" cy="4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9" name="Google Shape;919;p95" title="sticker_v3.png"/>
          <p:cNvPicPr preferRelativeResize="0"/>
          <p:nvPr/>
        </p:nvPicPr>
        <p:blipFill rotWithShape="1">
          <a:blip r:embed="rId4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920" name="Google Shape;920;p9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62875" y="1851825"/>
            <a:ext cx="3309125" cy="330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" name="Google Shape;921;p95"/>
          <p:cNvPicPr preferRelativeResize="0"/>
          <p:nvPr/>
        </p:nvPicPr>
        <p:blipFill rotWithShape="1">
          <a:blip r:embed="rId6">
            <a:alphaModFix/>
          </a:blip>
          <a:srcRect r="388"/>
          <a:stretch/>
        </p:blipFill>
        <p:spPr>
          <a:xfrm>
            <a:off x="4572750" y="1824800"/>
            <a:ext cx="3278125" cy="3257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2" name="Google Shape;922;p95"/>
          <p:cNvPicPr preferRelativeResize="0"/>
          <p:nvPr/>
        </p:nvPicPr>
        <p:blipFill rotWithShape="1">
          <a:blip r:embed="rId7">
            <a:alphaModFix/>
          </a:blip>
          <a:srcRect t="1542" r="42313" b="859"/>
          <a:stretch/>
        </p:blipFill>
        <p:spPr>
          <a:xfrm>
            <a:off x="7865315" y="1833294"/>
            <a:ext cx="216065" cy="3240989"/>
          </a:xfrm>
          <a:prstGeom prst="rect">
            <a:avLst/>
          </a:prstGeom>
          <a:noFill/>
          <a:ln>
            <a:noFill/>
          </a:ln>
        </p:spPr>
      </p:pic>
      <p:sp>
        <p:nvSpPr>
          <p:cNvPr id="923" name="Google Shape;923;p95"/>
          <p:cNvSpPr txBox="1"/>
          <p:nvPr/>
        </p:nvSpPr>
        <p:spPr>
          <a:xfrm>
            <a:off x="8096867" y="4993569"/>
            <a:ext cx="3612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525" tIns="97525" rIns="97525" bIns="97525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67">
                <a:solidFill>
                  <a:schemeClr val="dk1"/>
                </a:solidFill>
              </a:rPr>
              <a:t>0</a:t>
            </a:r>
            <a:endParaRPr sz="1067">
              <a:solidFill>
                <a:schemeClr val="dk1"/>
              </a:solidFill>
            </a:endParaRPr>
          </a:p>
        </p:txBody>
      </p:sp>
      <p:sp>
        <p:nvSpPr>
          <p:cNvPr id="924" name="Google Shape;924;p95"/>
          <p:cNvSpPr txBox="1"/>
          <p:nvPr/>
        </p:nvSpPr>
        <p:spPr>
          <a:xfrm>
            <a:off x="8109160" y="4471005"/>
            <a:ext cx="3612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525" tIns="97525" rIns="97525" bIns="97525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67">
                <a:solidFill>
                  <a:schemeClr val="dk1"/>
                </a:solidFill>
              </a:rPr>
              <a:t>5</a:t>
            </a:r>
            <a:endParaRPr sz="1067">
              <a:solidFill>
                <a:schemeClr val="dk1"/>
              </a:solidFill>
            </a:endParaRPr>
          </a:p>
        </p:txBody>
      </p:sp>
      <p:sp>
        <p:nvSpPr>
          <p:cNvPr id="925" name="Google Shape;925;p95"/>
          <p:cNvSpPr txBox="1"/>
          <p:nvPr/>
        </p:nvSpPr>
        <p:spPr>
          <a:xfrm>
            <a:off x="8096867" y="3952731"/>
            <a:ext cx="3612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525" tIns="97525" rIns="97525" bIns="97525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67">
                <a:solidFill>
                  <a:schemeClr val="dk1"/>
                </a:solidFill>
              </a:rPr>
              <a:t>10</a:t>
            </a:r>
            <a:endParaRPr sz="1067">
              <a:solidFill>
                <a:schemeClr val="dk1"/>
              </a:solidFill>
            </a:endParaRPr>
          </a:p>
        </p:txBody>
      </p:sp>
      <p:sp>
        <p:nvSpPr>
          <p:cNvPr id="926" name="Google Shape;926;p95"/>
          <p:cNvSpPr txBox="1"/>
          <p:nvPr/>
        </p:nvSpPr>
        <p:spPr>
          <a:xfrm>
            <a:off x="8102775" y="3436675"/>
            <a:ext cx="3612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525" tIns="97525" rIns="97525" bIns="97525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67">
                <a:solidFill>
                  <a:schemeClr val="dk1"/>
                </a:solidFill>
              </a:rPr>
              <a:t>15</a:t>
            </a:r>
            <a:endParaRPr sz="1067">
              <a:solidFill>
                <a:schemeClr val="dk1"/>
              </a:solidFill>
            </a:endParaRPr>
          </a:p>
        </p:txBody>
      </p:sp>
      <p:sp>
        <p:nvSpPr>
          <p:cNvPr id="927" name="Google Shape;927;p95"/>
          <p:cNvSpPr txBox="1"/>
          <p:nvPr/>
        </p:nvSpPr>
        <p:spPr>
          <a:xfrm>
            <a:off x="8109159" y="2406699"/>
            <a:ext cx="3612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525" tIns="97525" rIns="97525" bIns="97525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67">
                <a:solidFill>
                  <a:schemeClr val="dk1"/>
                </a:solidFill>
              </a:rPr>
              <a:t>25</a:t>
            </a:r>
            <a:endParaRPr sz="1067">
              <a:solidFill>
                <a:schemeClr val="dk1"/>
              </a:solidFill>
            </a:endParaRPr>
          </a:p>
        </p:txBody>
      </p:sp>
      <p:sp>
        <p:nvSpPr>
          <p:cNvPr id="928" name="Google Shape;928;p95"/>
          <p:cNvSpPr txBox="1"/>
          <p:nvPr/>
        </p:nvSpPr>
        <p:spPr>
          <a:xfrm>
            <a:off x="8104044" y="1890851"/>
            <a:ext cx="3612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525" tIns="97525" rIns="97525" bIns="97525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67">
                <a:solidFill>
                  <a:schemeClr val="dk1"/>
                </a:solidFill>
              </a:rPr>
              <a:t>30</a:t>
            </a:r>
            <a:endParaRPr sz="1067">
              <a:solidFill>
                <a:schemeClr val="dk1"/>
              </a:solidFill>
            </a:endParaRPr>
          </a:p>
        </p:txBody>
      </p:sp>
      <p:sp>
        <p:nvSpPr>
          <p:cNvPr id="929" name="Google Shape;929;p95"/>
          <p:cNvSpPr txBox="1"/>
          <p:nvPr/>
        </p:nvSpPr>
        <p:spPr>
          <a:xfrm rot="-5400000">
            <a:off x="8256744" y="3451054"/>
            <a:ext cx="4311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525" tIns="97525" rIns="97525" bIns="97525" anchor="t" anchorCtr="0">
            <a:spAutoFit/>
          </a:bodyPr>
          <a:lstStyle/>
          <a:p>
            <a:pPr marL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67">
                <a:solidFill>
                  <a:schemeClr val="dk1"/>
                </a:solidFill>
              </a:rPr>
              <a:t>p.e.</a:t>
            </a:r>
            <a:endParaRPr sz="1067">
              <a:solidFill>
                <a:schemeClr val="dk1"/>
              </a:solidFill>
            </a:endParaRPr>
          </a:p>
        </p:txBody>
      </p:sp>
      <p:sp>
        <p:nvSpPr>
          <p:cNvPr id="930" name="Google Shape;930;p95"/>
          <p:cNvSpPr txBox="1"/>
          <p:nvPr/>
        </p:nvSpPr>
        <p:spPr>
          <a:xfrm>
            <a:off x="8096867" y="2925340"/>
            <a:ext cx="3612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525" tIns="97525" rIns="97525" bIns="97525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67">
                <a:solidFill>
                  <a:schemeClr val="dk1"/>
                </a:solidFill>
              </a:rPr>
              <a:t>20</a:t>
            </a:r>
            <a:endParaRPr sz="1067">
              <a:solidFill>
                <a:schemeClr val="dk1"/>
              </a:solidFill>
            </a:endParaRPr>
          </a:p>
        </p:txBody>
      </p:sp>
      <p:sp>
        <p:nvSpPr>
          <p:cNvPr id="931" name="Google Shape;931;p95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36</a:t>
            </a:fld>
            <a:endParaRPr/>
          </a:p>
        </p:txBody>
      </p:sp>
      <p:sp>
        <p:nvSpPr>
          <p:cNvPr id="932" name="Google Shape;932;p95"/>
          <p:cNvSpPr/>
          <p:nvPr/>
        </p:nvSpPr>
        <p:spPr>
          <a:xfrm>
            <a:off x="5592056" y="2829997"/>
            <a:ext cx="1234500" cy="1239000"/>
          </a:xfrm>
          <a:prstGeom prst="ellipse">
            <a:avLst/>
          </a:prstGeom>
          <a:noFill/>
          <a:ln w="9525" cap="flat" cmpd="sng">
            <a:solidFill>
              <a:srgbClr val="B02B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33" name="Google Shape;933;p95"/>
          <p:cNvSpPr txBox="1"/>
          <p:nvPr/>
        </p:nvSpPr>
        <p:spPr>
          <a:xfrm>
            <a:off x="-12" y="4312075"/>
            <a:ext cx="12345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rPr>
              <a:t>Central circles are 0.5° radius</a:t>
            </a:r>
            <a:endParaRPr>
              <a:solidFill>
                <a:srgbClr val="00004A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p96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Markarian 421 Observations</a:t>
            </a:r>
            <a:endParaRPr sz="4400"/>
          </a:p>
        </p:txBody>
      </p:sp>
      <p:sp>
        <p:nvSpPr>
          <p:cNvPr id="939" name="Google Shape;939;p96"/>
          <p:cNvSpPr txBox="1">
            <a:spLocks noGrp="1"/>
          </p:cNvSpPr>
          <p:nvPr>
            <p:ph type="body" idx="4294967295"/>
          </p:nvPr>
        </p:nvSpPr>
        <p:spPr>
          <a:xfrm>
            <a:off x="347500" y="1388575"/>
            <a:ext cx="8826000" cy="4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">
                <a:solidFill>
                  <a:schemeClr val="dk1"/>
                </a:solidFill>
              </a:rPr>
              <a:t>Matched 1.5 TeV gamma ray (221 m from T4)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40" name="Google Shape;940;p96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941" name="Google Shape;941;p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8350" y="-654575"/>
            <a:ext cx="1539323" cy="4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2" name="Google Shape;942;p96" title="sticker_v3.png"/>
          <p:cNvPicPr preferRelativeResize="0"/>
          <p:nvPr/>
        </p:nvPicPr>
        <p:blipFill rotWithShape="1">
          <a:blip r:embed="rId4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943" name="Google Shape;943;p96"/>
          <p:cNvPicPr preferRelativeResize="0"/>
          <p:nvPr/>
        </p:nvPicPr>
        <p:blipFill rotWithShape="1">
          <a:blip r:embed="rId5">
            <a:alphaModFix/>
          </a:blip>
          <a:srcRect r="388"/>
          <a:stretch/>
        </p:blipFill>
        <p:spPr>
          <a:xfrm>
            <a:off x="4572750" y="1824800"/>
            <a:ext cx="3278125" cy="3257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44" name="Google Shape;944;p96"/>
          <p:cNvPicPr preferRelativeResize="0"/>
          <p:nvPr/>
        </p:nvPicPr>
        <p:blipFill rotWithShape="1">
          <a:blip r:embed="rId6">
            <a:alphaModFix/>
          </a:blip>
          <a:srcRect t="1542" r="42313" b="859"/>
          <a:stretch/>
        </p:blipFill>
        <p:spPr>
          <a:xfrm>
            <a:off x="7865315" y="1833294"/>
            <a:ext cx="216065" cy="3240989"/>
          </a:xfrm>
          <a:prstGeom prst="rect">
            <a:avLst/>
          </a:prstGeom>
          <a:noFill/>
          <a:ln>
            <a:noFill/>
          </a:ln>
        </p:spPr>
      </p:pic>
      <p:sp>
        <p:nvSpPr>
          <p:cNvPr id="945" name="Google Shape;945;p96"/>
          <p:cNvSpPr txBox="1"/>
          <p:nvPr/>
        </p:nvSpPr>
        <p:spPr>
          <a:xfrm>
            <a:off x="8096867" y="4993569"/>
            <a:ext cx="3612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525" tIns="97525" rIns="97525" bIns="97525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67">
                <a:solidFill>
                  <a:schemeClr val="dk1"/>
                </a:solidFill>
              </a:rPr>
              <a:t>0</a:t>
            </a:r>
            <a:endParaRPr sz="1067">
              <a:solidFill>
                <a:schemeClr val="dk1"/>
              </a:solidFill>
            </a:endParaRPr>
          </a:p>
        </p:txBody>
      </p:sp>
      <p:sp>
        <p:nvSpPr>
          <p:cNvPr id="946" name="Google Shape;946;p96"/>
          <p:cNvSpPr txBox="1"/>
          <p:nvPr/>
        </p:nvSpPr>
        <p:spPr>
          <a:xfrm>
            <a:off x="8109160" y="4471005"/>
            <a:ext cx="3612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525" tIns="97525" rIns="97525" bIns="97525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67">
                <a:solidFill>
                  <a:schemeClr val="dk1"/>
                </a:solidFill>
              </a:rPr>
              <a:t>5</a:t>
            </a:r>
            <a:endParaRPr sz="1067">
              <a:solidFill>
                <a:schemeClr val="dk1"/>
              </a:solidFill>
            </a:endParaRPr>
          </a:p>
        </p:txBody>
      </p:sp>
      <p:sp>
        <p:nvSpPr>
          <p:cNvPr id="947" name="Google Shape;947;p96"/>
          <p:cNvSpPr txBox="1"/>
          <p:nvPr/>
        </p:nvSpPr>
        <p:spPr>
          <a:xfrm>
            <a:off x="8096867" y="3952731"/>
            <a:ext cx="3612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525" tIns="97525" rIns="97525" bIns="97525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67">
                <a:solidFill>
                  <a:schemeClr val="dk1"/>
                </a:solidFill>
              </a:rPr>
              <a:t>10</a:t>
            </a:r>
            <a:endParaRPr sz="1067">
              <a:solidFill>
                <a:schemeClr val="dk1"/>
              </a:solidFill>
            </a:endParaRPr>
          </a:p>
        </p:txBody>
      </p:sp>
      <p:sp>
        <p:nvSpPr>
          <p:cNvPr id="948" name="Google Shape;948;p96"/>
          <p:cNvSpPr txBox="1"/>
          <p:nvPr/>
        </p:nvSpPr>
        <p:spPr>
          <a:xfrm>
            <a:off x="8102775" y="3436675"/>
            <a:ext cx="3612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525" tIns="97525" rIns="97525" bIns="97525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67">
                <a:solidFill>
                  <a:schemeClr val="dk1"/>
                </a:solidFill>
              </a:rPr>
              <a:t>15</a:t>
            </a:r>
            <a:endParaRPr sz="1067">
              <a:solidFill>
                <a:schemeClr val="dk1"/>
              </a:solidFill>
            </a:endParaRPr>
          </a:p>
        </p:txBody>
      </p:sp>
      <p:sp>
        <p:nvSpPr>
          <p:cNvPr id="949" name="Google Shape;949;p96"/>
          <p:cNvSpPr txBox="1"/>
          <p:nvPr/>
        </p:nvSpPr>
        <p:spPr>
          <a:xfrm>
            <a:off x="8109159" y="2406699"/>
            <a:ext cx="3612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525" tIns="97525" rIns="97525" bIns="97525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67">
                <a:solidFill>
                  <a:schemeClr val="dk1"/>
                </a:solidFill>
              </a:rPr>
              <a:t>25</a:t>
            </a:r>
            <a:endParaRPr sz="1067">
              <a:solidFill>
                <a:schemeClr val="dk1"/>
              </a:solidFill>
            </a:endParaRPr>
          </a:p>
        </p:txBody>
      </p:sp>
      <p:sp>
        <p:nvSpPr>
          <p:cNvPr id="950" name="Google Shape;950;p96"/>
          <p:cNvSpPr txBox="1"/>
          <p:nvPr/>
        </p:nvSpPr>
        <p:spPr>
          <a:xfrm>
            <a:off x="8104044" y="1890851"/>
            <a:ext cx="3612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525" tIns="97525" rIns="97525" bIns="97525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67">
                <a:solidFill>
                  <a:schemeClr val="dk1"/>
                </a:solidFill>
              </a:rPr>
              <a:t>30</a:t>
            </a:r>
            <a:endParaRPr sz="1067">
              <a:solidFill>
                <a:schemeClr val="dk1"/>
              </a:solidFill>
            </a:endParaRPr>
          </a:p>
        </p:txBody>
      </p:sp>
      <p:sp>
        <p:nvSpPr>
          <p:cNvPr id="951" name="Google Shape;951;p96"/>
          <p:cNvSpPr txBox="1"/>
          <p:nvPr/>
        </p:nvSpPr>
        <p:spPr>
          <a:xfrm rot="-5400000">
            <a:off x="8256744" y="3451054"/>
            <a:ext cx="4311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525" tIns="97525" rIns="97525" bIns="97525" anchor="t" anchorCtr="0">
            <a:spAutoFit/>
          </a:bodyPr>
          <a:lstStyle/>
          <a:p>
            <a:pPr marL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67">
                <a:solidFill>
                  <a:schemeClr val="dk1"/>
                </a:solidFill>
              </a:rPr>
              <a:t>p.e.</a:t>
            </a:r>
            <a:endParaRPr sz="1067">
              <a:solidFill>
                <a:schemeClr val="dk1"/>
              </a:solidFill>
            </a:endParaRPr>
          </a:p>
        </p:txBody>
      </p:sp>
      <p:sp>
        <p:nvSpPr>
          <p:cNvPr id="952" name="Google Shape;952;p96"/>
          <p:cNvSpPr txBox="1"/>
          <p:nvPr/>
        </p:nvSpPr>
        <p:spPr>
          <a:xfrm>
            <a:off x="8096867" y="2925340"/>
            <a:ext cx="3612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525" tIns="97525" rIns="97525" bIns="97525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67">
                <a:solidFill>
                  <a:schemeClr val="dk1"/>
                </a:solidFill>
              </a:rPr>
              <a:t>20</a:t>
            </a:r>
            <a:endParaRPr sz="1067">
              <a:solidFill>
                <a:schemeClr val="dk1"/>
              </a:solidFill>
            </a:endParaRPr>
          </a:p>
        </p:txBody>
      </p:sp>
      <p:sp>
        <p:nvSpPr>
          <p:cNvPr id="953" name="Google Shape;953;p96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37</a:t>
            </a:fld>
            <a:endParaRPr/>
          </a:p>
        </p:txBody>
      </p:sp>
      <p:pic>
        <p:nvPicPr>
          <p:cNvPr id="954" name="Google Shape;954;p9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47420" y="1824800"/>
            <a:ext cx="4325332" cy="3318700"/>
          </a:xfrm>
          <a:prstGeom prst="rect">
            <a:avLst/>
          </a:prstGeom>
          <a:noFill/>
          <a:ln>
            <a:noFill/>
          </a:ln>
        </p:spPr>
      </p:pic>
      <p:sp>
        <p:nvSpPr>
          <p:cNvPr id="955" name="Google Shape;955;p96"/>
          <p:cNvSpPr txBox="1"/>
          <p:nvPr/>
        </p:nvSpPr>
        <p:spPr>
          <a:xfrm>
            <a:off x="1759496" y="2428614"/>
            <a:ext cx="8166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rPr>
              <a:t>pSCT</a:t>
            </a:r>
            <a:endParaRPr sz="1600">
              <a:solidFill>
                <a:srgbClr val="00004A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56" name="Google Shape;956;p96"/>
          <p:cNvSpPr/>
          <p:nvPr/>
        </p:nvSpPr>
        <p:spPr>
          <a:xfrm>
            <a:off x="2393442" y="2537669"/>
            <a:ext cx="183000" cy="1830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 w="9525" cap="flat" cmpd="sng">
            <a:solidFill>
              <a:srgbClr val="B02B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57" name="Google Shape;957;p96"/>
          <p:cNvSpPr/>
          <p:nvPr/>
        </p:nvSpPr>
        <p:spPr>
          <a:xfrm>
            <a:off x="5592056" y="2829997"/>
            <a:ext cx="1234500" cy="1239000"/>
          </a:xfrm>
          <a:prstGeom prst="ellipse">
            <a:avLst/>
          </a:prstGeom>
          <a:noFill/>
          <a:ln w="9525" cap="flat" cmpd="sng">
            <a:solidFill>
              <a:srgbClr val="B02B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" name="Google Shape;962;p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834375"/>
            <a:ext cx="3235281" cy="3253628"/>
          </a:xfrm>
          <a:prstGeom prst="rect">
            <a:avLst/>
          </a:prstGeom>
          <a:noFill/>
          <a:ln>
            <a:noFill/>
          </a:ln>
        </p:spPr>
      </p:pic>
      <p:sp>
        <p:nvSpPr>
          <p:cNvPr id="963" name="Google Shape;963;p97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38</a:t>
            </a:fld>
            <a:endParaRPr/>
          </a:p>
        </p:txBody>
      </p:sp>
      <p:sp>
        <p:nvSpPr>
          <p:cNvPr id="964" name="Google Shape;964;p97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Markarian 421 Observations</a:t>
            </a:r>
            <a:endParaRPr sz="4400"/>
          </a:p>
        </p:txBody>
      </p:sp>
      <p:sp>
        <p:nvSpPr>
          <p:cNvPr id="965" name="Google Shape;965;p97"/>
          <p:cNvSpPr txBox="1">
            <a:spLocks noGrp="1"/>
          </p:cNvSpPr>
          <p:nvPr>
            <p:ph type="body" idx="4294967295"/>
          </p:nvPr>
        </p:nvSpPr>
        <p:spPr>
          <a:xfrm>
            <a:off x="347500" y="1388575"/>
            <a:ext cx="8826000" cy="4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Matched 1 TeV gamma ray (falls almost on top of pSCT)</a:t>
            </a:r>
            <a:endParaRPr/>
          </a:p>
        </p:txBody>
      </p:sp>
      <p:pic>
        <p:nvPicPr>
          <p:cNvPr id="966" name="Google Shape;966;p9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62875" y="1834375"/>
            <a:ext cx="3309125" cy="330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7" name="Google Shape;967;p97"/>
          <p:cNvPicPr preferRelativeResize="0"/>
          <p:nvPr/>
        </p:nvPicPr>
        <p:blipFill rotWithShape="1">
          <a:blip r:embed="rId5">
            <a:alphaModFix/>
          </a:blip>
          <a:srcRect t="4453" r="42769"/>
          <a:stretch/>
        </p:blipFill>
        <p:spPr>
          <a:xfrm>
            <a:off x="7835654" y="1842700"/>
            <a:ext cx="210000" cy="3253624"/>
          </a:xfrm>
          <a:prstGeom prst="rect">
            <a:avLst/>
          </a:prstGeom>
          <a:noFill/>
          <a:ln>
            <a:noFill/>
          </a:ln>
        </p:spPr>
      </p:pic>
      <p:sp>
        <p:nvSpPr>
          <p:cNvPr id="968" name="Google Shape;968;p97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69" name="Google Shape;969;p97"/>
          <p:cNvSpPr txBox="1"/>
          <p:nvPr/>
        </p:nvSpPr>
        <p:spPr>
          <a:xfrm>
            <a:off x="8037164" y="4933545"/>
            <a:ext cx="366900" cy="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99050" rIns="99050" bIns="99050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83">
                <a:solidFill>
                  <a:schemeClr val="dk1"/>
                </a:solidFill>
              </a:rPr>
              <a:t>0</a:t>
            </a:r>
            <a:endParaRPr sz="1083">
              <a:solidFill>
                <a:schemeClr val="dk1"/>
              </a:solidFill>
            </a:endParaRPr>
          </a:p>
        </p:txBody>
      </p:sp>
      <p:sp>
        <p:nvSpPr>
          <p:cNvPr id="970" name="Google Shape;970;p97"/>
          <p:cNvSpPr txBox="1"/>
          <p:nvPr/>
        </p:nvSpPr>
        <p:spPr>
          <a:xfrm>
            <a:off x="8049649" y="4495949"/>
            <a:ext cx="366900" cy="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99050" rIns="99050" bIns="99050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83">
                <a:solidFill>
                  <a:schemeClr val="dk1"/>
                </a:solidFill>
              </a:rPr>
              <a:t>5</a:t>
            </a:r>
            <a:endParaRPr sz="1083">
              <a:solidFill>
                <a:schemeClr val="dk1"/>
              </a:solidFill>
            </a:endParaRPr>
          </a:p>
        </p:txBody>
      </p:sp>
      <p:sp>
        <p:nvSpPr>
          <p:cNvPr id="971" name="Google Shape;971;p97"/>
          <p:cNvSpPr txBox="1"/>
          <p:nvPr/>
        </p:nvSpPr>
        <p:spPr>
          <a:xfrm>
            <a:off x="8037164" y="4001124"/>
            <a:ext cx="366900" cy="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99050" rIns="99050" bIns="99050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83">
                <a:solidFill>
                  <a:schemeClr val="dk1"/>
                </a:solidFill>
              </a:rPr>
              <a:t>10</a:t>
            </a:r>
            <a:endParaRPr sz="1083">
              <a:solidFill>
                <a:schemeClr val="dk1"/>
              </a:solidFill>
            </a:endParaRPr>
          </a:p>
        </p:txBody>
      </p:sp>
      <p:sp>
        <p:nvSpPr>
          <p:cNvPr id="972" name="Google Shape;972;p97"/>
          <p:cNvSpPr txBox="1"/>
          <p:nvPr/>
        </p:nvSpPr>
        <p:spPr>
          <a:xfrm>
            <a:off x="8037164" y="3542294"/>
            <a:ext cx="366900" cy="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99050" rIns="99050" bIns="99050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83">
                <a:solidFill>
                  <a:schemeClr val="dk1"/>
                </a:solidFill>
              </a:rPr>
              <a:t>15</a:t>
            </a:r>
            <a:endParaRPr sz="1083">
              <a:solidFill>
                <a:schemeClr val="dk1"/>
              </a:solidFill>
            </a:endParaRPr>
          </a:p>
        </p:txBody>
      </p:sp>
      <p:sp>
        <p:nvSpPr>
          <p:cNvPr id="973" name="Google Shape;973;p97"/>
          <p:cNvSpPr txBox="1"/>
          <p:nvPr/>
        </p:nvSpPr>
        <p:spPr>
          <a:xfrm>
            <a:off x="8043164" y="3017705"/>
            <a:ext cx="366900" cy="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99050" rIns="99050" bIns="99050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83">
                <a:solidFill>
                  <a:schemeClr val="dk1"/>
                </a:solidFill>
              </a:rPr>
              <a:t>20</a:t>
            </a:r>
            <a:endParaRPr sz="1083">
              <a:solidFill>
                <a:schemeClr val="dk1"/>
              </a:solidFill>
            </a:endParaRPr>
          </a:p>
        </p:txBody>
      </p:sp>
      <p:sp>
        <p:nvSpPr>
          <p:cNvPr id="974" name="Google Shape;974;p97"/>
          <p:cNvSpPr txBox="1"/>
          <p:nvPr/>
        </p:nvSpPr>
        <p:spPr>
          <a:xfrm>
            <a:off x="8049648" y="2519631"/>
            <a:ext cx="366900" cy="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99050" rIns="99050" bIns="99050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83">
                <a:solidFill>
                  <a:schemeClr val="dk1"/>
                </a:solidFill>
              </a:rPr>
              <a:t>25</a:t>
            </a:r>
            <a:endParaRPr sz="1083">
              <a:solidFill>
                <a:schemeClr val="dk1"/>
              </a:solidFill>
            </a:endParaRPr>
          </a:p>
        </p:txBody>
      </p:sp>
      <p:sp>
        <p:nvSpPr>
          <p:cNvPr id="975" name="Google Shape;975;p97"/>
          <p:cNvSpPr txBox="1"/>
          <p:nvPr/>
        </p:nvSpPr>
        <p:spPr>
          <a:xfrm>
            <a:off x="8037164" y="2034272"/>
            <a:ext cx="366900" cy="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99050" rIns="99050" bIns="99050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83">
                <a:solidFill>
                  <a:schemeClr val="dk1"/>
                </a:solidFill>
              </a:rPr>
              <a:t>30</a:t>
            </a:r>
            <a:endParaRPr sz="1083">
              <a:solidFill>
                <a:schemeClr val="dk1"/>
              </a:solidFill>
            </a:endParaRPr>
          </a:p>
        </p:txBody>
      </p:sp>
      <p:sp>
        <p:nvSpPr>
          <p:cNvPr id="976" name="Google Shape;976;p97"/>
          <p:cNvSpPr txBox="1"/>
          <p:nvPr/>
        </p:nvSpPr>
        <p:spPr>
          <a:xfrm rot="-5400000">
            <a:off x="8216575" y="3451954"/>
            <a:ext cx="438000" cy="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99050" rIns="99050" bIns="99050" anchor="t" anchorCtr="0">
            <a:spAutoFit/>
          </a:bodyPr>
          <a:lstStyle/>
          <a:p>
            <a:pPr marL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83">
                <a:solidFill>
                  <a:schemeClr val="dk1"/>
                </a:solidFill>
              </a:rPr>
              <a:t>p.e.</a:t>
            </a:r>
            <a:endParaRPr sz="1083">
              <a:solidFill>
                <a:schemeClr val="dk1"/>
              </a:solidFill>
            </a:endParaRPr>
          </a:p>
        </p:txBody>
      </p:sp>
      <p:sp>
        <p:nvSpPr>
          <p:cNvPr id="977" name="Google Shape;977;p97"/>
          <p:cNvSpPr/>
          <p:nvPr/>
        </p:nvSpPr>
        <p:spPr>
          <a:xfrm>
            <a:off x="8114299" y="3387588"/>
            <a:ext cx="88500" cy="155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9050" tIns="99050" rIns="99050" bIns="99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17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978" name="Google Shape;978;p9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58350" y="-654575"/>
            <a:ext cx="1539323" cy="4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9" name="Google Shape;979;p97" title="sticker_v3.png"/>
          <p:cNvPicPr preferRelativeResize="0"/>
          <p:nvPr/>
        </p:nvPicPr>
        <p:blipFill rotWithShape="1">
          <a:blip r:embed="rId7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980" name="Google Shape;980;p97"/>
          <p:cNvSpPr/>
          <p:nvPr/>
        </p:nvSpPr>
        <p:spPr>
          <a:xfrm>
            <a:off x="5592056" y="2847636"/>
            <a:ext cx="1234500" cy="1239000"/>
          </a:xfrm>
          <a:prstGeom prst="ellipse">
            <a:avLst/>
          </a:prstGeom>
          <a:noFill/>
          <a:ln w="9525" cap="flat" cmpd="sng">
            <a:solidFill>
              <a:srgbClr val="B02B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81" name="Google Shape;981;p97"/>
          <p:cNvSpPr txBox="1"/>
          <p:nvPr/>
        </p:nvSpPr>
        <p:spPr>
          <a:xfrm>
            <a:off x="-12" y="4312075"/>
            <a:ext cx="12345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rPr>
              <a:t>Central circles are 0.5° radius</a:t>
            </a:r>
            <a:endParaRPr>
              <a:solidFill>
                <a:srgbClr val="00004A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6" name="Google Shape;986;p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834375"/>
            <a:ext cx="3235281" cy="3253628"/>
          </a:xfrm>
          <a:prstGeom prst="rect">
            <a:avLst/>
          </a:prstGeom>
          <a:noFill/>
          <a:ln>
            <a:noFill/>
          </a:ln>
        </p:spPr>
      </p:pic>
      <p:sp>
        <p:nvSpPr>
          <p:cNvPr id="987" name="Google Shape;987;p98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39</a:t>
            </a:fld>
            <a:endParaRPr/>
          </a:p>
        </p:txBody>
      </p:sp>
      <p:sp>
        <p:nvSpPr>
          <p:cNvPr id="988" name="Google Shape;988;p98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Markarian 421 Observations</a:t>
            </a:r>
            <a:endParaRPr sz="4400"/>
          </a:p>
        </p:txBody>
      </p:sp>
      <p:sp>
        <p:nvSpPr>
          <p:cNvPr id="989" name="Google Shape;989;p98"/>
          <p:cNvSpPr txBox="1">
            <a:spLocks noGrp="1"/>
          </p:cNvSpPr>
          <p:nvPr>
            <p:ph type="body" idx="4294967295"/>
          </p:nvPr>
        </p:nvSpPr>
        <p:spPr>
          <a:xfrm>
            <a:off x="347500" y="1388575"/>
            <a:ext cx="8826000" cy="4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Matched 1 TeV gamma ray (falls almost on top of pSCT)</a:t>
            </a:r>
            <a:endParaRPr/>
          </a:p>
        </p:txBody>
      </p:sp>
      <p:pic>
        <p:nvPicPr>
          <p:cNvPr id="990" name="Google Shape;990;p98"/>
          <p:cNvPicPr preferRelativeResize="0"/>
          <p:nvPr/>
        </p:nvPicPr>
        <p:blipFill rotWithShape="1">
          <a:blip r:embed="rId4">
            <a:alphaModFix/>
          </a:blip>
          <a:srcRect t="4453" r="42769"/>
          <a:stretch/>
        </p:blipFill>
        <p:spPr>
          <a:xfrm>
            <a:off x="7835654" y="1842700"/>
            <a:ext cx="210000" cy="3253624"/>
          </a:xfrm>
          <a:prstGeom prst="rect">
            <a:avLst/>
          </a:prstGeom>
          <a:noFill/>
          <a:ln>
            <a:noFill/>
          </a:ln>
        </p:spPr>
      </p:pic>
      <p:sp>
        <p:nvSpPr>
          <p:cNvPr id="991" name="Google Shape;991;p98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92" name="Google Shape;992;p98"/>
          <p:cNvSpPr txBox="1"/>
          <p:nvPr/>
        </p:nvSpPr>
        <p:spPr>
          <a:xfrm>
            <a:off x="8037164" y="4933545"/>
            <a:ext cx="366900" cy="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99050" rIns="99050" bIns="99050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83">
                <a:solidFill>
                  <a:schemeClr val="dk1"/>
                </a:solidFill>
              </a:rPr>
              <a:t>0</a:t>
            </a:r>
            <a:endParaRPr sz="1083">
              <a:solidFill>
                <a:schemeClr val="dk1"/>
              </a:solidFill>
            </a:endParaRPr>
          </a:p>
        </p:txBody>
      </p:sp>
      <p:sp>
        <p:nvSpPr>
          <p:cNvPr id="993" name="Google Shape;993;p98"/>
          <p:cNvSpPr txBox="1"/>
          <p:nvPr/>
        </p:nvSpPr>
        <p:spPr>
          <a:xfrm>
            <a:off x="8049649" y="4495949"/>
            <a:ext cx="366900" cy="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99050" rIns="99050" bIns="99050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83">
                <a:solidFill>
                  <a:schemeClr val="dk1"/>
                </a:solidFill>
              </a:rPr>
              <a:t>5</a:t>
            </a:r>
            <a:endParaRPr sz="1083">
              <a:solidFill>
                <a:schemeClr val="dk1"/>
              </a:solidFill>
            </a:endParaRPr>
          </a:p>
        </p:txBody>
      </p:sp>
      <p:sp>
        <p:nvSpPr>
          <p:cNvPr id="994" name="Google Shape;994;p98"/>
          <p:cNvSpPr txBox="1"/>
          <p:nvPr/>
        </p:nvSpPr>
        <p:spPr>
          <a:xfrm>
            <a:off x="8037164" y="4001124"/>
            <a:ext cx="366900" cy="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99050" rIns="99050" bIns="99050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83">
                <a:solidFill>
                  <a:schemeClr val="dk1"/>
                </a:solidFill>
              </a:rPr>
              <a:t>10</a:t>
            </a:r>
            <a:endParaRPr sz="1083">
              <a:solidFill>
                <a:schemeClr val="dk1"/>
              </a:solidFill>
            </a:endParaRPr>
          </a:p>
        </p:txBody>
      </p:sp>
      <p:sp>
        <p:nvSpPr>
          <p:cNvPr id="995" name="Google Shape;995;p98"/>
          <p:cNvSpPr txBox="1"/>
          <p:nvPr/>
        </p:nvSpPr>
        <p:spPr>
          <a:xfrm>
            <a:off x="8037164" y="3542294"/>
            <a:ext cx="366900" cy="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99050" rIns="99050" bIns="99050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83">
                <a:solidFill>
                  <a:schemeClr val="dk1"/>
                </a:solidFill>
              </a:rPr>
              <a:t>15</a:t>
            </a:r>
            <a:endParaRPr sz="1083">
              <a:solidFill>
                <a:schemeClr val="dk1"/>
              </a:solidFill>
            </a:endParaRPr>
          </a:p>
        </p:txBody>
      </p:sp>
      <p:sp>
        <p:nvSpPr>
          <p:cNvPr id="996" name="Google Shape;996;p98"/>
          <p:cNvSpPr txBox="1"/>
          <p:nvPr/>
        </p:nvSpPr>
        <p:spPr>
          <a:xfrm>
            <a:off x="8043164" y="3017705"/>
            <a:ext cx="366900" cy="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99050" rIns="99050" bIns="99050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83">
                <a:solidFill>
                  <a:schemeClr val="dk1"/>
                </a:solidFill>
              </a:rPr>
              <a:t>20</a:t>
            </a:r>
            <a:endParaRPr sz="1083">
              <a:solidFill>
                <a:schemeClr val="dk1"/>
              </a:solidFill>
            </a:endParaRPr>
          </a:p>
        </p:txBody>
      </p:sp>
      <p:sp>
        <p:nvSpPr>
          <p:cNvPr id="997" name="Google Shape;997;p98"/>
          <p:cNvSpPr txBox="1"/>
          <p:nvPr/>
        </p:nvSpPr>
        <p:spPr>
          <a:xfrm>
            <a:off x="8049648" y="2519631"/>
            <a:ext cx="366900" cy="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99050" rIns="99050" bIns="99050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83">
                <a:solidFill>
                  <a:schemeClr val="dk1"/>
                </a:solidFill>
              </a:rPr>
              <a:t>25</a:t>
            </a:r>
            <a:endParaRPr sz="1083">
              <a:solidFill>
                <a:schemeClr val="dk1"/>
              </a:solidFill>
            </a:endParaRPr>
          </a:p>
        </p:txBody>
      </p:sp>
      <p:sp>
        <p:nvSpPr>
          <p:cNvPr id="998" name="Google Shape;998;p98"/>
          <p:cNvSpPr txBox="1"/>
          <p:nvPr/>
        </p:nvSpPr>
        <p:spPr>
          <a:xfrm>
            <a:off x="8037164" y="2034272"/>
            <a:ext cx="366900" cy="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99050" rIns="99050" bIns="99050" anchor="t" anchorCtr="0">
            <a:spAutoFit/>
          </a:bodyPr>
          <a:lstStyle/>
          <a:p>
            <a:pPr marL="0" marR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83">
                <a:solidFill>
                  <a:schemeClr val="dk1"/>
                </a:solidFill>
              </a:rPr>
              <a:t>30</a:t>
            </a:r>
            <a:endParaRPr sz="1083">
              <a:solidFill>
                <a:schemeClr val="dk1"/>
              </a:solidFill>
            </a:endParaRPr>
          </a:p>
        </p:txBody>
      </p:sp>
      <p:sp>
        <p:nvSpPr>
          <p:cNvPr id="999" name="Google Shape;999;p98"/>
          <p:cNvSpPr txBox="1"/>
          <p:nvPr/>
        </p:nvSpPr>
        <p:spPr>
          <a:xfrm rot="-5400000">
            <a:off x="8216575" y="3451954"/>
            <a:ext cx="438000" cy="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99050" rIns="99050" bIns="99050" anchor="t" anchorCtr="0">
            <a:spAutoFit/>
          </a:bodyPr>
          <a:lstStyle/>
          <a:p>
            <a:pPr marL="0" lvl="0" indent="0" algn="l" rtl="0">
              <a:lnSpc>
                <a:spcPct val="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83">
                <a:solidFill>
                  <a:schemeClr val="dk1"/>
                </a:solidFill>
              </a:rPr>
              <a:t>p.e.</a:t>
            </a:r>
            <a:endParaRPr sz="1083">
              <a:solidFill>
                <a:schemeClr val="dk1"/>
              </a:solidFill>
            </a:endParaRPr>
          </a:p>
        </p:txBody>
      </p:sp>
      <p:sp>
        <p:nvSpPr>
          <p:cNvPr id="1000" name="Google Shape;1000;p98"/>
          <p:cNvSpPr/>
          <p:nvPr/>
        </p:nvSpPr>
        <p:spPr>
          <a:xfrm>
            <a:off x="8114299" y="3387588"/>
            <a:ext cx="88500" cy="155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9050" tIns="99050" rIns="99050" bIns="99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17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001" name="Google Shape;1001;p9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58350" y="-654575"/>
            <a:ext cx="1539323" cy="4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2" name="Google Shape;1002;p98" title="sticker_v3.png"/>
          <p:cNvPicPr preferRelativeResize="0"/>
          <p:nvPr/>
        </p:nvPicPr>
        <p:blipFill rotWithShape="1">
          <a:blip r:embed="rId6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003" name="Google Shape;1003;p9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227683" y="1834375"/>
            <a:ext cx="3344317" cy="3309125"/>
          </a:xfrm>
          <a:prstGeom prst="rect">
            <a:avLst/>
          </a:prstGeom>
          <a:noFill/>
          <a:ln>
            <a:noFill/>
          </a:ln>
        </p:spPr>
      </p:pic>
      <p:sp>
        <p:nvSpPr>
          <p:cNvPr id="1004" name="Google Shape;1004;p98"/>
          <p:cNvSpPr txBox="1"/>
          <p:nvPr/>
        </p:nvSpPr>
        <p:spPr>
          <a:xfrm>
            <a:off x="1095912" y="2825872"/>
            <a:ext cx="8166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rPr>
              <a:t>pSCT</a:t>
            </a:r>
            <a:endParaRPr sz="1600">
              <a:solidFill>
                <a:srgbClr val="00004A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05" name="Google Shape;1005;p98"/>
          <p:cNvSpPr/>
          <p:nvPr/>
        </p:nvSpPr>
        <p:spPr>
          <a:xfrm>
            <a:off x="1744102" y="2953305"/>
            <a:ext cx="183000" cy="1830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 w="9525" cap="flat" cmpd="sng">
            <a:solidFill>
              <a:srgbClr val="B02B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06" name="Google Shape;1006;p98"/>
          <p:cNvSpPr/>
          <p:nvPr/>
        </p:nvSpPr>
        <p:spPr>
          <a:xfrm>
            <a:off x="5592056" y="2847636"/>
            <a:ext cx="1234500" cy="1239000"/>
          </a:xfrm>
          <a:prstGeom prst="ellipse">
            <a:avLst/>
          </a:prstGeom>
          <a:noFill/>
          <a:ln w="9525" cap="flat" cmpd="sng">
            <a:solidFill>
              <a:srgbClr val="B02B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64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4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467" name="Google Shape;467;p64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  <a:effectLst>
            <a:outerShdw blurRad="57150" dist="38100" dir="5400000" algn="bl" rotWithShape="0">
              <a:srgbClr val="000000"/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>
                <a:solidFill>
                  <a:schemeClr val="lt1"/>
                </a:solidFill>
              </a:rPr>
              <a:t>SCT</a:t>
            </a:r>
            <a:endParaRPr sz="4400">
              <a:solidFill>
                <a:schemeClr val="lt1"/>
              </a:solidFill>
            </a:endParaRPr>
          </a:p>
        </p:txBody>
      </p:sp>
      <p:sp>
        <p:nvSpPr>
          <p:cNvPr id="468" name="Google Shape;468;p64"/>
          <p:cNvSpPr txBox="1">
            <a:spLocks noGrp="1"/>
          </p:cNvSpPr>
          <p:nvPr>
            <p:ph type="body" idx="4294967295"/>
          </p:nvPr>
        </p:nvSpPr>
        <p:spPr>
          <a:xfrm>
            <a:off x="347500" y="1388575"/>
            <a:ext cx="8085000" cy="3754800"/>
          </a:xfrm>
          <a:prstGeom prst="rect">
            <a:avLst/>
          </a:prstGeom>
          <a:noFill/>
          <a:ln>
            <a:noFill/>
          </a:ln>
          <a:effectLst>
            <a:outerShdw blurRad="57150" dist="38100" dir="5400000" algn="bl" rotWithShape="0">
              <a:srgbClr val="000000"/>
            </a:outerShdw>
          </a:effectLst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•"/>
            </a:pPr>
            <a:r>
              <a:rPr lang="en">
                <a:solidFill>
                  <a:schemeClr val="lt1"/>
                </a:solidFill>
              </a:rPr>
              <a:t>Schwarzschild-Couder Telescope (SCT)</a:t>
            </a:r>
            <a:endParaRPr>
              <a:solidFill>
                <a:schemeClr val="lt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•"/>
            </a:pPr>
            <a:r>
              <a:rPr lang="en">
                <a:solidFill>
                  <a:schemeClr val="lt1"/>
                </a:solidFill>
              </a:rPr>
              <a:t>Medium-sized dual mirror telescope</a:t>
            </a:r>
            <a:endParaRPr>
              <a:solidFill>
                <a:schemeClr val="lt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•"/>
            </a:pPr>
            <a:r>
              <a:rPr lang="en">
                <a:solidFill>
                  <a:schemeClr val="lt1"/>
                </a:solidFill>
              </a:rPr>
              <a:t>Dual-mirror design improves point spread function across the entire field of view, enabling better angular resolution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69" name="Google Shape;469;p64"/>
          <p:cNvSpPr/>
          <p:nvPr/>
        </p:nvSpPr>
        <p:spPr>
          <a:xfrm>
            <a:off x="1193300" y="3056700"/>
            <a:ext cx="762000" cy="13992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70" name="Google Shape;470;p64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lt1"/>
                </a:solidFill>
              </a:rPr>
              <a:t>Zach Curtis-Ginsberg, pSCT First Light, 9/2/26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471" name="Google Shape;471;p64" title="sticker_v3.png"/>
          <p:cNvPicPr preferRelativeResize="0"/>
          <p:nvPr/>
        </p:nvPicPr>
        <p:blipFill rotWithShape="1">
          <a:blip r:embed="rId4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99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40</a:t>
            </a:fld>
            <a:endParaRPr/>
          </a:p>
        </p:txBody>
      </p:sp>
      <p:sp>
        <p:nvSpPr>
          <p:cNvPr id="1012" name="Google Shape;1012;p99"/>
          <p:cNvSpPr txBox="1">
            <a:spLocks noGrp="1"/>
          </p:cNvSpPr>
          <p:nvPr>
            <p:ph type="body" idx="4294967295"/>
          </p:nvPr>
        </p:nvSpPr>
        <p:spPr>
          <a:xfrm>
            <a:off x="347500" y="1388575"/>
            <a:ext cx="4224600" cy="37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Spatial location of Hillas centroid for all shower candidates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29 minute run</a:t>
            </a:r>
            <a:endParaRPr/>
          </a:p>
        </p:txBody>
      </p:sp>
      <p:pic>
        <p:nvPicPr>
          <p:cNvPr id="1013" name="Google Shape;1013;p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1" y="1388575"/>
            <a:ext cx="4010723" cy="3754799"/>
          </a:xfrm>
          <a:prstGeom prst="rect">
            <a:avLst/>
          </a:prstGeom>
          <a:noFill/>
          <a:ln>
            <a:noFill/>
          </a:ln>
        </p:spPr>
      </p:pic>
      <p:sp>
        <p:nvSpPr>
          <p:cNvPr id="1014" name="Google Shape;1014;p99"/>
          <p:cNvSpPr txBox="1"/>
          <p:nvPr/>
        </p:nvSpPr>
        <p:spPr>
          <a:xfrm>
            <a:off x="6954725" y="4305575"/>
            <a:ext cx="1438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CC0000"/>
                </a:solidFill>
                <a:latin typeface="Inter"/>
                <a:ea typeface="Inter"/>
                <a:cs typeface="Inter"/>
                <a:sym typeface="Inter"/>
              </a:rPr>
              <a:t>Preliminary</a:t>
            </a:r>
            <a:endParaRPr sz="1800">
              <a:solidFill>
                <a:srgbClr val="CC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15" name="Google Shape;1015;p99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016" name="Google Shape;1016;p9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04725" y="-675400"/>
            <a:ext cx="1539323" cy="4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7" name="Google Shape;1017;p99" title="sticker_v3.png"/>
          <p:cNvPicPr preferRelativeResize="0"/>
          <p:nvPr/>
        </p:nvPicPr>
        <p:blipFill rotWithShape="1">
          <a:blip r:embed="rId5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018" name="Google Shape;1018;p99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Markarian 421 Observations</a:t>
            </a:r>
            <a:endParaRPr sz="44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3" name="Google Shape;1023;p100"/>
          <p:cNvGrpSpPr/>
          <p:nvPr/>
        </p:nvGrpSpPr>
        <p:grpSpPr>
          <a:xfrm>
            <a:off x="3073804" y="299772"/>
            <a:ext cx="6006558" cy="4740197"/>
            <a:chOff x="18502200" y="13746196"/>
            <a:chExt cx="13959001" cy="11016028"/>
          </a:xfrm>
        </p:grpSpPr>
        <p:pic>
          <p:nvPicPr>
            <p:cNvPr id="1024" name="Google Shape;1024;p100" descr="A graph of different types of data&#10;&#10;AI-generated content may be incorrect.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8504000" y="19121199"/>
              <a:ext cx="13957200" cy="5641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5" name="Google Shape;1025;p100" descr="A graph of a graph of a graph of a graph of a graph of a graph of a graph of a graph of a graph of a graph of a graph of a graph of a graph of&#10;&#10;AI-generated content may be incorrect.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8504001" y="13746196"/>
              <a:ext cx="13957200" cy="56991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26" name="Google Shape;1026;p100"/>
            <p:cNvSpPr/>
            <p:nvPr/>
          </p:nvSpPr>
          <p:spPr>
            <a:xfrm>
              <a:off x="18502200" y="13767709"/>
              <a:ext cx="13957200" cy="10994400"/>
            </a:xfrm>
            <a:prstGeom prst="roundRect">
              <a:avLst>
                <a:gd name="adj" fmla="val 1463"/>
              </a:avLst>
            </a:prstGeom>
            <a:noFill/>
            <a:ln>
              <a:noFill/>
            </a:ln>
          </p:spPr>
          <p:txBody>
            <a:bodyPr spcFirstLastPara="1" wrap="square" lIns="42025" tIns="20950" rIns="42025" bIns="2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26">
                <a:solidFill>
                  <a:srgbClr val="000049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027" name="Google Shape;1027;p100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41</a:t>
            </a:fld>
            <a:endParaRPr/>
          </a:p>
        </p:txBody>
      </p:sp>
      <p:sp>
        <p:nvSpPr>
          <p:cNvPr id="1028" name="Google Shape;1028;p100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SCT Array</a:t>
            </a:r>
            <a:endParaRPr sz="4400"/>
          </a:p>
        </p:txBody>
      </p:sp>
      <p:sp>
        <p:nvSpPr>
          <p:cNvPr id="1029" name="Google Shape;1029;p100"/>
          <p:cNvSpPr txBox="1">
            <a:spLocks noGrp="1"/>
          </p:cNvSpPr>
          <p:nvPr>
            <p:ph type="body" idx="4294967295"/>
          </p:nvPr>
        </p:nvSpPr>
        <p:spPr>
          <a:xfrm>
            <a:off x="0" y="1388575"/>
            <a:ext cx="3138900" cy="37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Adding 11 SCTs improves performance more than 11 DC-MSTs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The off-axis improvement is even larger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Updated simulations are in development</a:t>
            </a:r>
            <a:endParaRPr/>
          </a:p>
        </p:txBody>
      </p:sp>
      <p:sp>
        <p:nvSpPr>
          <p:cNvPr id="1030" name="Google Shape;1030;p100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31" name="Google Shape;1031;p100"/>
          <p:cNvSpPr txBox="1"/>
          <p:nvPr/>
        </p:nvSpPr>
        <p:spPr>
          <a:xfrm>
            <a:off x="6239066" y="650038"/>
            <a:ext cx="20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Inter"/>
                <a:ea typeface="Inter"/>
                <a:cs typeface="Inter"/>
                <a:sym typeface="Inter"/>
              </a:rPr>
              <a:t>1</a:t>
            </a:r>
            <a:endParaRPr sz="8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32" name="Google Shape;1032;p100"/>
          <p:cNvSpPr txBox="1"/>
          <p:nvPr/>
        </p:nvSpPr>
        <p:spPr>
          <a:xfrm>
            <a:off x="6239066" y="1367782"/>
            <a:ext cx="20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Inter"/>
                <a:ea typeface="Inter"/>
                <a:cs typeface="Inter"/>
                <a:sym typeface="Inter"/>
              </a:rPr>
              <a:t>1</a:t>
            </a:r>
            <a:endParaRPr sz="800"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65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477" name="Google Shape;477;p65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Prototype SCT (pSCT)</a:t>
            </a:r>
            <a:endParaRPr sz="4400"/>
          </a:p>
        </p:txBody>
      </p:sp>
      <p:sp>
        <p:nvSpPr>
          <p:cNvPr id="478" name="Google Shape;478;p65"/>
          <p:cNvSpPr txBox="1">
            <a:spLocks noGrp="1"/>
          </p:cNvSpPr>
          <p:nvPr>
            <p:ph type="body" idx="4294967295"/>
          </p:nvPr>
        </p:nvSpPr>
        <p:spPr>
          <a:xfrm>
            <a:off x="347500" y="1388575"/>
            <a:ext cx="4224600" cy="37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Located at the Fred Lawrence Whipple Observatory in Arizona, USA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Co-located with VERITAS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Dual-mirror optical system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Good optical resolution across the entire field of view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Fine pixel resolution to match the optical resolution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8° field of view with almost constant point spread function (PSF)</a:t>
            </a:r>
            <a:endParaRPr/>
          </a:p>
        </p:txBody>
      </p:sp>
      <p:pic>
        <p:nvPicPr>
          <p:cNvPr id="479" name="Google Shape;479;p65" title="dji_fly_20260501_184554_0026_1777686394913_photo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388575"/>
            <a:ext cx="4571899" cy="3428905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65"/>
          <p:cNvSpPr/>
          <p:nvPr/>
        </p:nvSpPr>
        <p:spPr>
          <a:xfrm>
            <a:off x="6571925" y="2504100"/>
            <a:ext cx="411600" cy="3351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81" name="Google Shape;481;p65" title="IMG_6747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1389688"/>
            <a:ext cx="4571899" cy="3426673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65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483" name="Google Shape;483;p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0150" y="-536875"/>
            <a:ext cx="1539323" cy="4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65" title="sticker_v3.png"/>
          <p:cNvPicPr preferRelativeResize="0"/>
          <p:nvPr/>
        </p:nvPicPr>
        <p:blipFill rotWithShape="1">
          <a:blip r:embed="rId6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66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490" name="Google Shape;490;p66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pSCT Camera</a:t>
            </a:r>
            <a:endParaRPr sz="4400"/>
          </a:p>
        </p:txBody>
      </p:sp>
      <p:sp>
        <p:nvSpPr>
          <p:cNvPr id="491" name="Google Shape;491;p66"/>
          <p:cNvSpPr txBox="1">
            <a:spLocks noGrp="1"/>
          </p:cNvSpPr>
          <p:nvPr>
            <p:ph type="body" idx="4294967295"/>
          </p:nvPr>
        </p:nvSpPr>
        <p:spPr>
          <a:xfrm>
            <a:off x="347500" y="1388575"/>
            <a:ext cx="4224600" cy="37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Modular camera with 9 sectors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177x 64-pixel camera modules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11,328x 6x6 mm silicon photomultiplier pixels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0.067° per side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Original camera detected the Crab Nebula in 2020 with only the central </a:t>
            </a:r>
            <a:br>
              <a:rPr lang="en"/>
            </a:br>
            <a:r>
              <a:rPr lang="en"/>
              <a:t>sector</a:t>
            </a:r>
            <a:endParaRPr/>
          </a:p>
        </p:txBody>
      </p:sp>
      <p:pic>
        <p:nvPicPr>
          <p:cNvPr id="492" name="Google Shape;492;p66"/>
          <p:cNvPicPr preferRelativeResize="0"/>
          <p:nvPr/>
        </p:nvPicPr>
        <p:blipFill rotWithShape="1">
          <a:blip r:embed="rId3">
            <a:alphaModFix/>
          </a:blip>
          <a:srcRect t="4635"/>
          <a:stretch/>
        </p:blipFill>
        <p:spPr>
          <a:xfrm>
            <a:off x="4145275" y="1388575"/>
            <a:ext cx="4998776" cy="2830401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p66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494" name="Google Shape;494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79550" y="-658075"/>
            <a:ext cx="1539323" cy="4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" name="Google Shape;495;p66" title="sticker_v3.png"/>
          <p:cNvPicPr preferRelativeResize="0"/>
          <p:nvPr/>
        </p:nvPicPr>
        <p:blipFill rotWithShape="1">
          <a:blip r:embed="rId5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0" name="Google Shape;500;p67" title="CTC_FEE_module_sketch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31515" y="2940978"/>
            <a:ext cx="4408919" cy="2189400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67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502" name="Google Shape;502;p67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pSCT Camera Upgrade</a:t>
            </a:r>
            <a:endParaRPr sz="4400"/>
          </a:p>
        </p:txBody>
      </p:sp>
      <p:sp>
        <p:nvSpPr>
          <p:cNvPr id="503" name="Google Shape;503;p67"/>
          <p:cNvSpPr txBox="1">
            <a:spLocks noGrp="1"/>
          </p:cNvSpPr>
          <p:nvPr>
            <p:ph type="body" idx="4294967295"/>
          </p:nvPr>
        </p:nvSpPr>
        <p:spPr>
          <a:xfrm>
            <a:off x="347500" y="1388575"/>
            <a:ext cx="4224600" cy="37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Ongoing upgrade to improve camera electronics and mechanics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Will fully populate the camera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Updated electronics with reduced crosstalk and trigger noise</a:t>
            </a:r>
            <a:endParaRPr/>
          </a:p>
        </p:txBody>
      </p:sp>
      <p:pic>
        <p:nvPicPr>
          <p:cNvPr id="504" name="Google Shape;504;p67" title="mod_45_45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100" y="1388575"/>
            <a:ext cx="4571901" cy="1704785"/>
          </a:xfrm>
          <a:prstGeom prst="rect">
            <a:avLst/>
          </a:prstGeom>
          <a:noFill/>
          <a:ln>
            <a:noFill/>
          </a:ln>
        </p:spPr>
      </p:pic>
      <p:sp>
        <p:nvSpPr>
          <p:cNvPr id="505" name="Google Shape;505;p67"/>
          <p:cNvSpPr txBox="1"/>
          <p:nvPr/>
        </p:nvSpPr>
        <p:spPr>
          <a:xfrm>
            <a:off x="7974396" y="1047068"/>
            <a:ext cx="1187400" cy="5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0004A"/>
                </a:solidFill>
                <a:latin typeface="Inter"/>
                <a:ea typeface="Inter"/>
                <a:cs typeface="Inter"/>
                <a:sym typeface="Inter"/>
              </a:rPr>
              <a:t>JATIS Volume 12 Issue 3 Article 034001 (2026)</a:t>
            </a:r>
            <a:endParaRPr sz="1000">
              <a:solidFill>
                <a:srgbClr val="00004A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06" name="Google Shape;506;p67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507" name="Google Shape;507;p6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27600" y="-731075"/>
            <a:ext cx="1539323" cy="4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Google Shape;508;p67" title="sticker_v3.png"/>
          <p:cNvPicPr preferRelativeResize="0"/>
          <p:nvPr/>
        </p:nvPicPr>
        <p:blipFill rotWithShape="1">
          <a:blip r:embed="rId6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509" name="Google Shape;509;p67" title="Module_Paper_QRCode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38542" y="131575"/>
            <a:ext cx="1487808" cy="1519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" name="Google Shape;514;p68" title="gamma_2026_psct_differential_sensitvity_reformatted_v2 (1).png"/>
          <p:cNvPicPr preferRelativeResize="0"/>
          <p:nvPr/>
        </p:nvPicPr>
        <p:blipFill rotWithShape="1">
          <a:blip r:embed="rId3">
            <a:alphaModFix/>
          </a:blip>
          <a:srcRect l="2076" t="2329" r="1826" b="2233"/>
          <a:stretch/>
        </p:blipFill>
        <p:spPr>
          <a:xfrm>
            <a:off x="3841300" y="1388575"/>
            <a:ext cx="5278176" cy="3494799"/>
          </a:xfrm>
          <a:prstGeom prst="rect">
            <a:avLst/>
          </a:prstGeom>
          <a:noFill/>
          <a:ln>
            <a:noFill/>
          </a:ln>
        </p:spPr>
      </p:pic>
      <p:sp>
        <p:nvSpPr>
          <p:cNvPr id="515" name="Google Shape;515;p68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516" name="Google Shape;516;p68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Mono-pSCT Simulations</a:t>
            </a:r>
            <a:endParaRPr sz="4400"/>
          </a:p>
        </p:txBody>
      </p:sp>
      <p:sp>
        <p:nvSpPr>
          <p:cNvPr id="517" name="Google Shape;517;p68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518" name="Google Shape;518;p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04675" y="-623475"/>
            <a:ext cx="1539323" cy="4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p68" title="sticker_v3.png"/>
          <p:cNvPicPr preferRelativeResize="0"/>
          <p:nvPr/>
        </p:nvPicPr>
        <p:blipFill rotWithShape="1">
          <a:blip r:embed="rId5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20" name="Google Shape;520;p68"/>
          <p:cNvSpPr txBox="1">
            <a:spLocks noGrp="1"/>
          </p:cNvSpPr>
          <p:nvPr>
            <p:ph type="body" idx="4294967295"/>
          </p:nvPr>
        </p:nvSpPr>
        <p:spPr>
          <a:xfrm>
            <a:off x="347500" y="1388575"/>
            <a:ext cx="3493800" cy="37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Point source sensitivity of the mono-pSCT full camera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Comparable in its core energy range with other mono telescopes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Very little loss in sensitivity for off-axis observations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5" name="Google Shape;525;p69"/>
          <p:cNvPicPr preferRelativeResize="0"/>
          <p:nvPr/>
        </p:nvPicPr>
        <p:blipFill rotWithShape="1">
          <a:blip r:embed="rId3">
            <a:alphaModFix/>
          </a:blip>
          <a:srcRect l="1423" t="1589" r="1121" b="1493"/>
          <a:stretch/>
        </p:blipFill>
        <p:spPr>
          <a:xfrm>
            <a:off x="4572000" y="1388575"/>
            <a:ext cx="4520700" cy="3616590"/>
          </a:xfrm>
          <a:prstGeom prst="rect">
            <a:avLst/>
          </a:prstGeom>
          <a:noFill/>
          <a:ln>
            <a:noFill/>
          </a:ln>
        </p:spPr>
      </p:pic>
      <p:sp>
        <p:nvSpPr>
          <p:cNvPr id="526" name="Google Shape;526;p69"/>
          <p:cNvSpPr txBox="1">
            <a:spLocks noGrp="1"/>
          </p:cNvSpPr>
          <p:nvPr>
            <p:ph type="sldNum" idx="12"/>
          </p:nvPr>
        </p:nvSpPr>
        <p:spPr>
          <a:xfrm>
            <a:off x="8265226" y="4767263"/>
            <a:ext cx="7620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527" name="Google Shape;527;p69"/>
          <p:cNvSpPr txBox="1">
            <a:spLocks noGrp="1"/>
          </p:cNvSpPr>
          <p:nvPr>
            <p:ph type="title"/>
          </p:nvPr>
        </p:nvSpPr>
        <p:spPr>
          <a:xfrm>
            <a:off x="318041" y="394375"/>
            <a:ext cx="882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4700"/>
              <a:buFont typeface="Space Grotesk Light"/>
              <a:buNone/>
            </a:pPr>
            <a:r>
              <a:rPr lang="en" sz="4400"/>
              <a:t>Mono-pSCT Simulations</a:t>
            </a:r>
            <a:endParaRPr sz="4400"/>
          </a:p>
        </p:txBody>
      </p:sp>
      <p:sp>
        <p:nvSpPr>
          <p:cNvPr id="528" name="Google Shape;528;p69"/>
          <p:cNvSpPr txBox="1">
            <a:spLocks noGrp="1"/>
          </p:cNvSpPr>
          <p:nvPr>
            <p:ph type="body" idx="3"/>
          </p:nvPr>
        </p:nvSpPr>
        <p:spPr>
          <a:xfrm>
            <a:off x="171676" y="181050"/>
            <a:ext cx="23151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4A"/>
              </a:buClr>
              <a:buSzPts val="800"/>
              <a:buNone/>
            </a:pPr>
            <a:r>
              <a:rPr lang="en">
                <a:solidFill>
                  <a:schemeClr val="dk1"/>
                </a:solidFill>
              </a:rPr>
              <a:t>Zach Curtis-Ginsberg, pSCT First Light, 9/2/26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529" name="Google Shape;529;p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04675" y="-623475"/>
            <a:ext cx="1539323" cy="4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p69" title="sticker_v3.png"/>
          <p:cNvPicPr preferRelativeResize="0"/>
          <p:nvPr/>
        </p:nvPicPr>
        <p:blipFill rotWithShape="1">
          <a:blip r:embed="rId5">
            <a:alphaModFix/>
          </a:blip>
          <a:srcRect l="2607" t="2669" r="2607" b="2669"/>
          <a:stretch/>
        </p:blipFill>
        <p:spPr>
          <a:xfrm>
            <a:off x="8172975" y="0"/>
            <a:ext cx="946500" cy="94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31" name="Google Shape;531;p69"/>
          <p:cNvSpPr txBox="1">
            <a:spLocks noGrp="1"/>
          </p:cNvSpPr>
          <p:nvPr>
            <p:ph type="body" idx="4294967295"/>
          </p:nvPr>
        </p:nvSpPr>
        <p:spPr>
          <a:xfrm>
            <a:off x="347500" y="1388575"/>
            <a:ext cx="4224600" cy="37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 dirty="0"/>
              <a:t>Observation duration to detect a point source across a broad range of fluxes</a:t>
            </a:r>
            <a:endParaRPr dirty="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 dirty="0"/>
              <a:t>10% Crab source takes ~5 hours of observations for a 5σ detection</a:t>
            </a:r>
            <a:endParaRPr dirty="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 dirty="0"/>
              <a:t>~1 order of magnitude less sensitive than VERITAS</a:t>
            </a:r>
            <a:endParaRPr dirty="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 dirty="0"/>
              <a:t>Under Crab spectrum assumptions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Custom 10">
      <a:dk1>
        <a:srgbClr val="01004A"/>
      </a:dk1>
      <a:lt1>
        <a:srgbClr val="FFFFFF"/>
      </a:lt1>
      <a:dk2>
        <a:srgbClr val="00E3D8"/>
      </a:dk2>
      <a:lt2>
        <a:srgbClr val="FFFFFF"/>
      </a:lt2>
      <a:accent1>
        <a:srgbClr val="01004A"/>
      </a:accent1>
      <a:accent2>
        <a:srgbClr val="00E3D8"/>
      </a:accent2>
      <a:accent3>
        <a:srgbClr val="FFFFFF"/>
      </a:accent3>
      <a:accent4>
        <a:srgbClr val="010048"/>
      </a:accent4>
      <a:accent5>
        <a:srgbClr val="00E3D8"/>
      </a:accent5>
      <a:accent6>
        <a:srgbClr val="FFFFFF"/>
      </a:accent6>
      <a:hlink>
        <a:srgbClr val="007AFF"/>
      </a:hlink>
      <a:folHlink>
        <a:srgbClr val="007A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Custom 10">
      <a:dk1>
        <a:srgbClr val="01004A"/>
      </a:dk1>
      <a:lt1>
        <a:srgbClr val="FFFFFF"/>
      </a:lt1>
      <a:dk2>
        <a:srgbClr val="00E3D8"/>
      </a:dk2>
      <a:lt2>
        <a:srgbClr val="FFFFFF"/>
      </a:lt2>
      <a:accent1>
        <a:srgbClr val="01004A"/>
      </a:accent1>
      <a:accent2>
        <a:srgbClr val="00E3D8"/>
      </a:accent2>
      <a:accent3>
        <a:srgbClr val="FFFFFF"/>
      </a:accent3>
      <a:accent4>
        <a:srgbClr val="010048"/>
      </a:accent4>
      <a:accent5>
        <a:srgbClr val="00E3D8"/>
      </a:accent5>
      <a:accent6>
        <a:srgbClr val="FFFFFF"/>
      </a:accent6>
      <a:hlink>
        <a:srgbClr val="007AFF"/>
      </a:hlink>
      <a:folHlink>
        <a:srgbClr val="007A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Custom 10">
      <a:dk1>
        <a:srgbClr val="01004A"/>
      </a:dk1>
      <a:lt1>
        <a:srgbClr val="FFFFFF"/>
      </a:lt1>
      <a:dk2>
        <a:srgbClr val="00E3D8"/>
      </a:dk2>
      <a:lt2>
        <a:srgbClr val="FFFFFF"/>
      </a:lt2>
      <a:accent1>
        <a:srgbClr val="01004A"/>
      </a:accent1>
      <a:accent2>
        <a:srgbClr val="00E3D8"/>
      </a:accent2>
      <a:accent3>
        <a:srgbClr val="FFFFFF"/>
      </a:accent3>
      <a:accent4>
        <a:srgbClr val="010048"/>
      </a:accent4>
      <a:accent5>
        <a:srgbClr val="00E3D8"/>
      </a:accent5>
      <a:accent6>
        <a:srgbClr val="FFFFFF"/>
      </a:accent6>
      <a:hlink>
        <a:srgbClr val="007AFF"/>
      </a:hlink>
      <a:folHlink>
        <a:srgbClr val="007A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1940</Words>
  <Application>Microsoft Office PowerPoint</Application>
  <PresentationFormat>On-screen Show (16:9)</PresentationFormat>
  <Paragraphs>367</Paragraphs>
  <Slides>41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41</vt:i4>
      </vt:variant>
    </vt:vector>
  </HeadingPairs>
  <TitlesOfParts>
    <vt:vector size="49" baseType="lpstr">
      <vt:lpstr>Arial</vt:lpstr>
      <vt:lpstr>Space Grotesk</vt:lpstr>
      <vt:lpstr>Inter</vt:lpstr>
      <vt:lpstr>Space Grotesk Light</vt:lpstr>
      <vt:lpstr>Simple Light</vt:lpstr>
      <vt:lpstr>Tema de Office</vt:lpstr>
      <vt:lpstr>Tema de Office</vt:lpstr>
      <vt:lpstr>Tema de Office</vt:lpstr>
      <vt:lpstr>First Light with the Protoype Schwarzschild-Couder Telescope’s Upgraded Camera</vt:lpstr>
      <vt:lpstr>Imaging Atmospheric  Cherenkov Telescopes</vt:lpstr>
      <vt:lpstr>CTAO</vt:lpstr>
      <vt:lpstr>SCT</vt:lpstr>
      <vt:lpstr>Prototype SCT (pSCT)</vt:lpstr>
      <vt:lpstr>pSCT Camera</vt:lpstr>
      <vt:lpstr>pSCT Camera Upgrade</vt:lpstr>
      <vt:lpstr>Mono-pSCT Simulations</vt:lpstr>
      <vt:lpstr>Mono-pSCT Simulations</vt:lpstr>
      <vt:lpstr>First Sector Installation</vt:lpstr>
      <vt:lpstr>First Light April 2nd ‘26</vt:lpstr>
      <vt:lpstr>PSF Optimization</vt:lpstr>
      <vt:lpstr>Star Tracking</vt:lpstr>
      <vt:lpstr>Commissioning Example</vt:lpstr>
      <vt:lpstr>Markarian 421 Observations</vt:lpstr>
      <vt:lpstr>Markarian 421 Observations</vt:lpstr>
      <vt:lpstr>Markarian 421 Observations</vt:lpstr>
      <vt:lpstr>Markarian 421 Observations</vt:lpstr>
      <vt:lpstr>Markarian 421 Observations</vt:lpstr>
      <vt:lpstr>Next Steps</vt:lpstr>
      <vt:lpstr>Summary</vt:lpstr>
      <vt:lpstr>Thank you! curtisginsbe@wisc.eud</vt:lpstr>
      <vt:lpstr>Backup</vt:lpstr>
      <vt:lpstr>CTAO Alpha Configuration</vt:lpstr>
      <vt:lpstr>CTAO Sensitivity</vt:lpstr>
      <vt:lpstr>CTAO-US</vt:lpstr>
      <vt:lpstr>SC Vs. DC Medium Sized Telescope</vt:lpstr>
      <vt:lpstr>SC Optics</vt:lpstr>
      <vt:lpstr>SC Optics</vt:lpstr>
      <vt:lpstr>pSCT &amp; VERITAS Locations</vt:lpstr>
      <vt:lpstr>pSCT Crab Detection</vt:lpstr>
      <vt:lpstr>pSCT Crab Detection</vt:lpstr>
      <vt:lpstr>Star Tracking</vt:lpstr>
      <vt:lpstr>Markarian 421 Observations</vt:lpstr>
      <vt:lpstr>Markarian 421 Observations</vt:lpstr>
      <vt:lpstr>Markarian 421 Observations</vt:lpstr>
      <vt:lpstr>Markarian 421 Observations</vt:lpstr>
      <vt:lpstr>Markarian 421 Observations</vt:lpstr>
      <vt:lpstr>Markarian 421 Observations</vt:lpstr>
      <vt:lpstr>Markarian 421 Observations</vt:lpstr>
      <vt:lpstr>SCT Array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Zach Curtis-Ginsberg</cp:lastModifiedBy>
  <cp:revision>3</cp:revision>
  <dcterms:modified xsi:type="dcterms:W3CDTF">2026-09-01T09:52:48Z</dcterms:modified>
</cp:coreProperties>
</file>