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723" r:id="rId3"/>
    <p:sldId id="728" r:id="rId4"/>
    <p:sldId id="743" r:id="rId5"/>
    <p:sldId id="747" r:id="rId6"/>
    <p:sldId id="738" r:id="rId7"/>
    <p:sldId id="736" r:id="rId8"/>
    <p:sldId id="737" r:id="rId9"/>
    <p:sldId id="745" r:id="rId10"/>
    <p:sldId id="746" r:id="rId11"/>
    <p:sldId id="751" r:id="rId12"/>
    <p:sldId id="752" r:id="rId13"/>
    <p:sldId id="749" r:id="rId14"/>
    <p:sldId id="750" r:id="rId15"/>
    <p:sldId id="742" r:id="rId16"/>
    <p:sldId id="603" r:id="rId17"/>
    <p:sldId id="722" r:id="rId18"/>
    <p:sldId id="740" r:id="rId19"/>
    <p:sldId id="733" r:id="rId2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00C0BBD-7547-437C-9E80-8F6A7FCE90BD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332C723-48F4-443A-A110-BB5999BBB8F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4185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3C39F-4F7B-B8C4-11DB-953C7E070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5EFF7-1578-48A6-6E78-858420320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30462-D391-4477-5040-BC970B17777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417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3C39F-4F7B-B8C4-11DB-953C7E070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5EFF7-1578-48A6-6E78-858420320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30462-D391-4477-5040-BC970B17777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84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3C39F-4F7B-B8C4-11DB-953C7E070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5EFF7-1578-48A6-6E78-858420320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30462-D391-4477-5040-BC970B17777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15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F1DD7-E8EF-2429-C4F7-8967A7BB9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7622E-677C-835A-6FBD-6944515996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59A16-BC07-D480-2B73-4C5922F41D5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4181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F1DD7-E8EF-2429-C4F7-8967A7BB9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7622E-677C-835A-6FBD-6944515996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59A16-BC07-D480-2B73-4C5922F41D5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7475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F1DD7-E8EF-2429-C4F7-8967A7BB9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7622E-677C-835A-6FBD-6944515996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59A16-BC07-D480-2B73-4C5922F41D5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066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6B930-69B1-0233-389B-DC106C7B0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98590B-647A-2EAD-A05B-1E2602095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514611-1079-F222-D0D2-B38388A91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7A2BE-7768-0192-85FD-FDE9ED908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479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233FE-EC5B-7BC0-0D06-E093CEC94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2B3D8D-3F31-4DD6-D555-8DA7DBE656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DD8EA-F458-E5EE-8BB7-BF2F1708CCE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3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233FE-EC5B-7BC0-0D06-E093CEC94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2B3D8D-3F31-4DD6-D555-8DA7DBE656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9DD8EA-F458-E5EE-8BB7-BF2F1708CCE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497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CD56-2427-BF00-DAEB-365EC693F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F7FAC8-766C-1593-12B8-060F11465F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C3060-5994-204D-1071-5D5C6618D64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59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BF20-46A7-399B-303E-32CC9299F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8382E-3755-AA68-00C7-62DFEC62C2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E7C99-81C3-49B0-3BF9-64B7BDFECB2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1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72B0A-17C5-AF8F-0E23-E5D9C59F5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96BCDB-8160-B798-4409-FEAFFC555B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5BC2A-7C17-F170-69DC-4C391AEC559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BF20-46A7-399B-303E-32CC9299F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8382E-3755-AA68-00C7-62DFEC62C2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E7C99-81C3-49B0-3BF9-64B7BDFECB2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952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9BF20-46A7-399B-303E-32CC9299F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8382E-3755-AA68-00C7-62DFEC62C2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E7C99-81C3-49B0-3BF9-64B7BDFECB2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364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F1DD7-E8EF-2429-C4F7-8967A7BB9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F7622E-677C-835A-6FBD-6944515996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59A16-BC07-D480-2B73-4C5922F41D5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80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64255-8B86-FC6C-12E2-976BE0AA8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1FAB9A-0A49-CA66-5C93-67ADB5E289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161E2-523B-23A7-CFBC-2C4661CDED6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148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3C39F-4F7B-B8C4-11DB-953C7E070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5EFF7-1578-48A6-6E78-858420320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30462-D391-4477-5040-BC970B17777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611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3C39F-4F7B-B8C4-11DB-953C7E070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A5EFF7-1578-48A6-6E78-8584203209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30462-D391-4477-5040-BC970B17777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0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9E865-2EE2-127D-E9FC-E0BA83412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3D261E-745C-5DE1-C2A5-23342E3F41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0359E-D028-4CDD-A655-5B6AFA534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18654-40E4-6966-049A-D7A608C1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F41C0-B762-1F5F-407B-B47ADB880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442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2C51-69CC-45FA-53D5-0B37A2025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D96C7-673E-80C5-CC6B-AC776F5AA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4B898-362D-03B4-C4B3-5D476B484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AF21D-75A4-68F9-842E-7CBA628A3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7B3DB-E6E1-BEED-DF6E-8B42F1FA0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5047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5DF59-8BB3-4E53-0703-27BB12C67D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7694EB-557F-A2FE-CC97-1DD77CBB0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D52E5-6360-954A-981F-9DABC1D9F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5F98E-689C-E2B7-B645-8D5D2FCDC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6D201-97BB-D358-744C-BA530A6BD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07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0E477-F8B2-8322-07AE-A99AEF7A7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44B68-94B4-1FE0-2252-2A988ACF4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DC921-079B-D7B3-6238-46CDA306F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4F360-D616-377B-48C7-A953CA087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898BC-F975-8190-FDFA-53C396A8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414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80E5A-CD1D-D6B1-38C1-AD78A54C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15D6B0-3D21-8B88-AC56-7D08937BC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7CAB7-B632-3589-FB9A-D68AAC67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9AE58-88FD-40FF-65FF-A9EA82DDF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700D0-8E6A-BEEC-25BF-A427B19D1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415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A874-C91A-3B18-D096-5A2C94411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E948F-EF01-7265-68A3-7A3BC263C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190D7D-B425-747E-D3A2-6747B3270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6F315-92A4-2F6D-4F73-9F70F335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783C9-9252-85AD-C11D-87763F36B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803D2-EF44-FCF7-42A4-DC6B63CC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184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6E009-FBEA-8C8F-70D4-5756F29C4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982DC-2768-4909-BC6B-F28E0D60E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95E6E-236A-3316-597D-DC5C29A0F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B96FB-AF39-80E1-7EF4-8B176C59DB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89AFC7-AECA-9CD0-FFC2-829AD5A74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28E0ED-D973-8173-58A1-4F74644FE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251B29-B380-B43B-657C-771BEEB8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01C164-2945-68D2-0E54-B6CB40E13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740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CFD99-D601-38DA-4519-BE46F49E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150B93-DF9B-CE87-55EB-3D36178C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FEE3BD-442D-E4D5-AF8C-A155F61AE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C63632-7C1A-9063-A078-5B8A4054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700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503004-F546-7A47-25FB-AB756240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8F7D56-E002-682D-E408-C8C371819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551E0-51F5-B497-B554-1FA3ECFEE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919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90A6D-D597-53FA-8F25-7E31724A7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895D9-2423-A55D-3AEB-54DAE6E85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07FB1-7170-B908-93BB-6A086F7CC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71159B-1A82-18C5-8BAE-1B0B4EEC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3065F-660F-EB6F-D31C-3D844EC3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8A0A9-9E2E-430B-BF70-7F58ABD36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545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EEA0D-92B3-91D3-E5DA-F640F1D4D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9D3ECA-095C-63F9-7B14-6F9EE97A8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8A7D3-0DF9-BD18-D00E-6C9667D67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E9D6B-B0F5-2D26-93DA-B9CFD8662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FDEDBE-AD39-7A43-F72A-80464BE3C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031BB-C684-6B44-54F6-5BD3C2EC1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8804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C233DB-DADC-C1FE-1E72-EE4941723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066E2-4DC6-5814-4E8E-2E2B5C4C9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9DD83-E56D-E3CE-B529-DE462ABC56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99A71C-DC48-4190-AB06-E13D74DB78B9}" type="datetimeFigureOut">
              <a:rPr lang="en-CA" smtClean="0"/>
              <a:t>2026-09-01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4B23E-6B95-D425-E80F-A8F3ACF16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715BB-2B00-F52B-6A1B-5E1AD43C07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6644C1-F089-4A08-B4CC-C7E8B53F388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37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wl2145@columbia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894" y="3088535"/>
            <a:ext cx="10515600" cy="2514585"/>
          </a:xfrm>
        </p:spPr>
        <p:txBody>
          <a:bodyPr>
            <a:noAutofit/>
          </a:bodyPr>
          <a:lstStyle/>
          <a:p>
            <a:r>
              <a:rPr lang="en-US" altLang="en-US" sz="4800" dirty="0">
                <a:effectLst/>
                <a:latin typeface="Playfair Display" charset="0"/>
                <a:cs typeface="Playfair Display" charset="0"/>
              </a:rPr>
              <a:t>Explorations of PeVatrons with VERITAS</a:t>
            </a:r>
            <a:br>
              <a:rPr lang="en-US" altLang="en-US" sz="4800" dirty="0">
                <a:effectLst/>
                <a:latin typeface="Playfair Display" charset="0"/>
                <a:cs typeface="Playfair Display" charset="0"/>
              </a:rPr>
            </a:br>
            <a:r>
              <a:rPr lang="en-US" altLang="en-US" sz="2800" b="0" dirty="0">
                <a:effectLst/>
                <a:latin typeface="Playfair Display" charset="0"/>
                <a:cs typeface="Playfair Display" charset="0"/>
              </a:rPr>
              <a:t>Understanding galactic cosmic rays through the investigation of new mysterious TeV Sources.</a:t>
            </a:r>
            <a:endParaRPr lang="" altLang="en-US" dirty="0">
              <a:effectLst/>
              <a:latin typeface="Playfair Display" charset="0"/>
              <a:cs typeface="Playfair Display" charset="0"/>
            </a:endParaRPr>
          </a:p>
        </p:txBody>
      </p:sp>
      <p:sp>
        <p:nvSpPr>
          <p:cNvPr id="11" name="Title 1"/>
          <p:cNvSpPr>
            <a:spLocks noGrp="1"/>
          </p:cNvSpPr>
          <p:nvPr/>
        </p:nvSpPr>
        <p:spPr>
          <a:xfrm>
            <a:off x="512362" y="50416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b="0" dirty="0">
                <a:effectLst/>
                <a:latin typeface="Georgia" panose="02040502050405020303" pitchFamily="18" charset="0"/>
                <a:cs typeface="Cormorant Garamond" panose="00000600000000000000" charset="0"/>
              </a:rPr>
              <a:t>Matthew Lundy</a:t>
            </a:r>
          </a:p>
        </p:txBody>
      </p:sp>
      <p:sp>
        <p:nvSpPr>
          <p:cNvPr id="12" name="Hexagon 11"/>
          <p:cNvSpPr/>
          <p:nvPr/>
        </p:nvSpPr>
        <p:spPr>
          <a:xfrm>
            <a:off x="1120140" y="1115075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exagon 12"/>
          <p:cNvSpPr/>
          <p:nvPr/>
        </p:nvSpPr>
        <p:spPr>
          <a:xfrm>
            <a:off x="13970" y="533415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Hexagon 13"/>
          <p:cNvSpPr/>
          <p:nvPr/>
        </p:nvSpPr>
        <p:spPr>
          <a:xfrm>
            <a:off x="1064895" y="-190485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Hexagon 16"/>
          <p:cNvSpPr/>
          <p:nvPr/>
        </p:nvSpPr>
        <p:spPr>
          <a:xfrm>
            <a:off x="2181225" y="409590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Hexagon 17"/>
          <p:cNvSpPr/>
          <p:nvPr/>
        </p:nvSpPr>
        <p:spPr>
          <a:xfrm>
            <a:off x="2171700" y="-822310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Hexagon 18"/>
          <p:cNvSpPr/>
          <p:nvPr/>
        </p:nvSpPr>
        <p:spPr>
          <a:xfrm>
            <a:off x="-14605" y="-793735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Hexagon 19"/>
          <p:cNvSpPr/>
          <p:nvPr/>
        </p:nvSpPr>
        <p:spPr>
          <a:xfrm>
            <a:off x="1064895" y="-1449055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Hexagon 20"/>
          <p:cNvSpPr/>
          <p:nvPr/>
        </p:nvSpPr>
        <p:spPr>
          <a:xfrm>
            <a:off x="3268345" y="-226680"/>
            <a:ext cx="1278255" cy="1174750"/>
          </a:xfrm>
          <a:prstGeom prst="hexagon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 descr="VERITAS_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3890" y="5535295"/>
            <a:ext cx="1301750" cy="1240155"/>
          </a:xfrm>
          <a:prstGeom prst="rect">
            <a:avLst/>
          </a:prstGeom>
        </p:spPr>
      </p:pic>
      <p:sp>
        <p:nvSpPr>
          <p:cNvPr id="43" name="Title 1"/>
          <p:cNvSpPr>
            <a:spLocks noGrp="1"/>
          </p:cNvSpPr>
          <p:nvPr/>
        </p:nvSpPr>
        <p:spPr>
          <a:xfrm>
            <a:off x="521970" y="5854700"/>
            <a:ext cx="5800090" cy="4933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b="0" i="1" dirty="0">
                <a:effectLst/>
                <a:latin typeface="Georgia" panose="02040502050405020303" pitchFamily="18" charset="0"/>
                <a:cs typeface="Cormorant Garamond" panose="00000600000000000000" charset="0"/>
              </a:rPr>
              <a:t>matthew.lundy@mail.mcgill.ca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6F988B-39B4-6A52-1A61-7B20B7A87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4" name="Picture 3" descr="A satellite dish under a starry sky&#10;&#10;AI-generated content may be incorrect.">
            <a:extLst>
              <a:ext uri="{FF2B5EF4-FFF2-40B4-BE49-F238E27FC236}">
                <a16:creationId xmlns:a16="http://schemas.microsoft.com/office/drawing/2014/main" id="{28BBF9CA-BA51-5A99-18D6-328A0CC9B2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791" y="-431879"/>
            <a:ext cx="12923702" cy="9430264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CF33E89-A5CE-2FF1-B17C-099194C496A9}"/>
              </a:ext>
            </a:extLst>
          </p:cNvPr>
          <p:cNvSpPr>
            <a:spLocks noGrp="1"/>
          </p:cNvSpPr>
          <p:nvPr/>
        </p:nvSpPr>
        <p:spPr>
          <a:xfrm>
            <a:off x="457131" y="3940597"/>
            <a:ext cx="4039243" cy="1325563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Matthew Lundy, </a:t>
            </a:r>
          </a:p>
          <a:p>
            <a:r>
              <a:rPr lang="en-US" altLang="en-US" sz="20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Ngan H. Nguyen, Erwin </a:t>
            </a:r>
            <a:r>
              <a:rPr lang="en-US" altLang="en-US" sz="2000" b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Tanin</a:t>
            </a:r>
            <a:r>
              <a:rPr lang="en-US" altLang="en-US" sz="20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, </a:t>
            </a:r>
            <a:r>
              <a:rPr lang="en-US" altLang="en-US" sz="2000" b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Xuheng</a:t>
            </a:r>
            <a:r>
              <a:rPr lang="en-US" altLang="en-US" sz="20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 Luo, Rachel Freeman, Qi Feng, Sophie </a:t>
            </a:r>
            <a:r>
              <a:rPr lang="en-US" altLang="en-US" sz="2000" b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Mertzel</a:t>
            </a:r>
            <a:r>
              <a:rPr lang="en-US" altLang="en-US" sz="20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 </a:t>
            </a:r>
          </a:p>
          <a:p>
            <a:r>
              <a:rPr lang="en-US" altLang="en-US" sz="16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on behalf of the VERITAS Collaboration</a:t>
            </a:r>
          </a:p>
          <a:p>
            <a:endParaRPr lang="en-US" altLang="en-US" sz="1600" b="0" dirty="0">
              <a:solidFill>
                <a:schemeClr val="bg1"/>
              </a:solidFill>
              <a:effectLst/>
              <a:latin typeface="Century Gothic" panose="020B0502020202020204" pitchFamily="34" charset="0"/>
              <a:cs typeface="Cormorant Garamond" panose="00000600000000000000" charset="0"/>
            </a:endParaRPr>
          </a:p>
          <a:p>
            <a:r>
              <a:rPr lang="en-US" altLang="en-US" sz="16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Columbia University</a:t>
            </a:r>
          </a:p>
          <a:p>
            <a:r>
              <a:rPr lang="en-US" altLang="en-US" sz="1600" b="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TeVPA</a:t>
            </a:r>
            <a:r>
              <a:rPr lang="en-US" altLang="en-US" sz="1600" b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 2026</a:t>
            </a:r>
            <a:endParaRPr lang="en-US" altLang="en-US" sz="3600" b="0" dirty="0">
              <a:solidFill>
                <a:schemeClr val="bg1"/>
              </a:solidFill>
              <a:effectLst/>
              <a:latin typeface="Century Gothic" panose="020B0502020202020204" pitchFamily="34" charset="0"/>
              <a:cs typeface="Cormorant Garamond" panose="00000600000000000000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3F8FA85-9624-BFC1-0742-CC8A36033A0E}"/>
              </a:ext>
            </a:extLst>
          </p:cNvPr>
          <p:cNvSpPr>
            <a:spLocks noGrp="1"/>
          </p:cNvSpPr>
          <p:nvPr/>
        </p:nvSpPr>
        <p:spPr>
          <a:xfrm>
            <a:off x="457131" y="5560430"/>
            <a:ext cx="5800090" cy="493395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b="0" i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cs typeface="Cormorant Garamond" panose="00000600000000000000" charset="0"/>
              </a:rPr>
              <a:t>mwl2145@columbia.edu 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06CFC92-BB1C-2B39-9CEA-EDBFA1A11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68" y="280712"/>
            <a:ext cx="4734301" cy="317009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altLang="en-US" sz="40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Event Level Searches for New Physics with IACTs: Ultrashort gamma-ray bursts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398B9-387A-688F-9B2F-EFDD9D0B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1BC276-B549-F64A-1A7D-7F37A32DC850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45C7DF04-709B-CBCD-B478-623A1A8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10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A9E9C-56A4-9DD7-B2AC-7C55699B2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7A7F7-1C1B-6505-CB01-6A20ACA55583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Basic Analysis Chain  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4E8CED-1FD6-751A-B87D-9B33CB1EE764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7C9313C-376B-25C1-5D75-A8EC723B5A83}"/>
              </a:ext>
            </a:extLst>
          </p:cNvPr>
          <p:cNvSpPr/>
          <p:nvPr/>
        </p:nvSpPr>
        <p:spPr>
          <a:xfrm>
            <a:off x="487901" y="1541996"/>
            <a:ext cx="2557224" cy="383584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434AEB-5F51-E173-2C80-174CC3F65339}"/>
              </a:ext>
            </a:extLst>
          </p:cNvPr>
          <p:cNvSpPr/>
          <p:nvPr/>
        </p:nvSpPr>
        <p:spPr>
          <a:xfrm>
            <a:off x="3406504" y="1541996"/>
            <a:ext cx="2557224" cy="38358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89FC9-0BD7-3650-8D55-4E3423433181}"/>
              </a:ext>
            </a:extLst>
          </p:cNvPr>
          <p:cNvSpPr/>
          <p:nvPr/>
        </p:nvSpPr>
        <p:spPr>
          <a:xfrm>
            <a:off x="6325107" y="1541996"/>
            <a:ext cx="2557224" cy="38358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61DD20-A2E7-7D91-4FE7-9832AAC80E3C}"/>
              </a:ext>
            </a:extLst>
          </p:cNvPr>
          <p:cNvSpPr/>
          <p:nvPr/>
        </p:nvSpPr>
        <p:spPr>
          <a:xfrm>
            <a:off x="9243709" y="1541996"/>
            <a:ext cx="2557224" cy="38358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5115EC-8278-26B4-5A9D-A1725056EA02}"/>
              </a:ext>
            </a:extLst>
          </p:cNvPr>
          <p:cNvSpPr txBox="1"/>
          <p:nvPr/>
        </p:nvSpPr>
        <p:spPr>
          <a:xfrm>
            <a:off x="1059428" y="1601519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Simulations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3AAE2E-469B-B978-E3C5-D767DA3574D4}"/>
              </a:ext>
            </a:extLst>
          </p:cNvPr>
          <p:cNvSpPr txBox="1"/>
          <p:nvPr/>
        </p:nvSpPr>
        <p:spPr>
          <a:xfrm>
            <a:off x="6572827" y="1610405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Characterization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E6A9F-5F1C-E91E-1226-B508AF78860B}"/>
              </a:ext>
            </a:extLst>
          </p:cNvPr>
          <p:cNvSpPr txBox="1"/>
          <p:nvPr/>
        </p:nvSpPr>
        <p:spPr>
          <a:xfrm>
            <a:off x="3658484" y="1563031"/>
            <a:ext cx="2053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Century Gothic" panose="020B0502020202020204" pitchFamily="34" charset="0"/>
              </a:rPr>
              <a:t>Threshold Determination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CB7491-3488-76A5-6BD8-0FCDCD13D8C0}"/>
              </a:ext>
            </a:extLst>
          </p:cNvPr>
          <p:cNvSpPr txBox="1"/>
          <p:nvPr/>
        </p:nvSpPr>
        <p:spPr>
          <a:xfrm>
            <a:off x="9602172" y="1601519"/>
            <a:ext cx="1843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Century Gothic" panose="020B0502020202020204" pitchFamily="34" charset="0"/>
              </a:rPr>
              <a:t>Search and Candidate Validation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9D37DB-4AAB-0B9F-2F90-8A84452254E9}"/>
              </a:ext>
            </a:extLst>
          </p:cNvPr>
          <p:cNvSpPr txBox="1"/>
          <p:nvPr/>
        </p:nvSpPr>
        <p:spPr>
          <a:xfrm>
            <a:off x="665109" y="2267150"/>
            <a:ext cx="220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Traditional gamma-ray showers are simulated with </a:t>
            </a:r>
            <a:r>
              <a:rPr lang="en-CA" sz="1400" i="1" dirty="0">
                <a:latin typeface="Century Gothic" panose="020B0502020202020204" pitchFamily="34" charset="0"/>
              </a:rPr>
              <a:t>CORSIKA</a:t>
            </a:r>
            <a:r>
              <a:rPr lang="en-CA" sz="1400" dirty="0">
                <a:latin typeface="Century Gothic" panose="020B0502020202020204" pitchFamily="34" charset="0"/>
              </a:rPr>
              <a:t> (1, 10, 100 GeV gamma rays)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Fluence levels can be simulated from </a:t>
            </a:r>
            <a:r>
              <a:rPr lang="en-CA" sz="1400" b="1" dirty="0">
                <a:latin typeface="Century Gothic" panose="020B0502020202020204" pitchFamily="34" charset="0"/>
              </a:rPr>
              <a:t>stacking random subsets </a:t>
            </a:r>
            <a:r>
              <a:rPr lang="en-CA" sz="1400" dirty="0">
                <a:latin typeface="Century Gothic" panose="020B0502020202020204" pitchFamily="34" charset="0"/>
              </a:rPr>
              <a:t>of Cherenkov photon distributions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196E53-7451-F1FF-32B7-DC120E7E2987}"/>
              </a:ext>
            </a:extLst>
          </p:cNvPr>
          <p:cNvSpPr txBox="1"/>
          <p:nvPr/>
        </p:nvSpPr>
        <p:spPr>
          <a:xfrm>
            <a:off x="3455347" y="2267150"/>
            <a:ext cx="22028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Photons are then passed through optics and camera simulations (</a:t>
            </a:r>
            <a:r>
              <a:rPr lang="en-CA" sz="1400" i="1" dirty="0" err="1">
                <a:latin typeface="Century Gothic" panose="020B0502020202020204" pitchFamily="34" charset="0"/>
              </a:rPr>
              <a:t>GrOptics</a:t>
            </a:r>
            <a:r>
              <a:rPr lang="en-CA" sz="1400" i="1" dirty="0">
                <a:latin typeface="Century Gothic" panose="020B0502020202020204" pitchFamily="34" charset="0"/>
              </a:rPr>
              <a:t> + CARE</a:t>
            </a:r>
            <a:r>
              <a:rPr lang="en-CA" sz="1400" dirty="0">
                <a:latin typeface="Century Gothic" panose="020B0502020202020204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Effective fluence sensitivity is then determined for </a:t>
            </a:r>
            <a:r>
              <a:rPr lang="en-CA" sz="1400" b="1" dirty="0">
                <a:latin typeface="Century Gothic" panose="020B0502020202020204" pitchFamily="34" charset="0"/>
              </a:rPr>
              <a:t>various camera offsets (~5 degree)</a:t>
            </a:r>
            <a:r>
              <a:rPr lang="en-CA" sz="1400" dirty="0">
                <a:latin typeface="Century Gothic" panose="020B0502020202020204" pitchFamily="34" charset="0"/>
              </a:rPr>
              <a:t> and photon energies.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12DF9D-2D45-36BD-81AA-C58871125E17}"/>
              </a:ext>
            </a:extLst>
          </p:cNvPr>
          <p:cNvSpPr txBox="1"/>
          <p:nvPr/>
        </p:nvSpPr>
        <p:spPr>
          <a:xfrm>
            <a:off x="6431802" y="2209362"/>
            <a:ext cx="22028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Triggered events are then parameterized with a standard moment analysis (“Hillas Parameters”)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b="1" dirty="0">
                <a:latin typeface="Century Gothic" panose="020B0502020202020204" pitchFamily="34" charset="0"/>
              </a:rPr>
              <a:t>Self-similarity of parameters (“parallax”) are then used as an initial discriminant for wavefront identification.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B79101-CAE9-8FC8-D261-47134C273F67}"/>
              </a:ext>
            </a:extLst>
          </p:cNvPr>
          <p:cNvSpPr txBox="1"/>
          <p:nvPr/>
        </p:nvSpPr>
        <p:spPr>
          <a:xfrm>
            <a:off x="9324083" y="2504795"/>
            <a:ext cx="220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Initial parallax based cuts are applied to the VERITAS processed archive to select candidate subsets.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b="1" dirty="0">
                <a:latin typeface="Century Gothic" panose="020B0502020202020204" pitchFamily="34" charset="0"/>
              </a:rPr>
              <a:t>Candidates can be further reduced with trace level verification of the time decomposed event images. </a:t>
            </a:r>
            <a:r>
              <a:rPr lang="en-CA" sz="1400" dirty="0"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1DA10B-C7C0-D94D-CA04-B7FC0A2B9939}"/>
              </a:ext>
            </a:extLst>
          </p:cNvPr>
          <p:cNvCxnSpPr>
            <a:stCxn id="8" idx="3"/>
            <a:endCxn id="14" idx="1"/>
          </p:cNvCxnSpPr>
          <p:nvPr/>
        </p:nvCxnSpPr>
        <p:spPr>
          <a:xfrm>
            <a:off x="3045125" y="3459918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473C671-E502-03E6-BDC8-56C42955BC7B}"/>
              </a:ext>
            </a:extLst>
          </p:cNvPr>
          <p:cNvCxnSpPr/>
          <p:nvPr/>
        </p:nvCxnSpPr>
        <p:spPr>
          <a:xfrm>
            <a:off x="5963728" y="3459918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D09E441-26D0-4A2E-6FD2-03BD3B91C155}"/>
              </a:ext>
            </a:extLst>
          </p:cNvPr>
          <p:cNvCxnSpPr/>
          <p:nvPr/>
        </p:nvCxnSpPr>
        <p:spPr>
          <a:xfrm>
            <a:off x="8882331" y="3452729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242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398B9-387A-688F-9B2F-EFDD9D0B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1BC276-B549-F64A-1A7D-7F37A32DC850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45C7DF04-709B-CBCD-B478-623A1A8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11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A9E9C-56A4-9DD7-B2AC-7C55699B2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7A7F7-1C1B-6505-CB01-6A20ACA55583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Basic Analysis Chain  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4E8CED-1FD6-751A-B87D-9B33CB1EE764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7C9313C-376B-25C1-5D75-A8EC723B5A83}"/>
              </a:ext>
            </a:extLst>
          </p:cNvPr>
          <p:cNvSpPr/>
          <p:nvPr/>
        </p:nvSpPr>
        <p:spPr>
          <a:xfrm>
            <a:off x="487901" y="1541996"/>
            <a:ext cx="2557224" cy="383584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434AEB-5F51-E173-2C80-174CC3F65339}"/>
              </a:ext>
            </a:extLst>
          </p:cNvPr>
          <p:cNvSpPr/>
          <p:nvPr/>
        </p:nvSpPr>
        <p:spPr>
          <a:xfrm>
            <a:off x="3406504" y="1541996"/>
            <a:ext cx="2557224" cy="38358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89FC9-0BD7-3650-8D55-4E3423433181}"/>
              </a:ext>
            </a:extLst>
          </p:cNvPr>
          <p:cNvSpPr/>
          <p:nvPr/>
        </p:nvSpPr>
        <p:spPr>
          <a:xfrm>
            <a:off x="6325107" y="1541996"/>
            <a:ext cx="2557224" cy="38358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61DD20-A2E7-7D91-4FE7-9832AAC80E3C}"/>
              </a:ext>
            </a:extLst>
          </p:cNvPr>
          <p:cNvSpPr/>
          <p:nvPr/>
        </p:nvSpPr>
        <p:spPr>
          <a:xfrm>
            <a:off x="9243709" y="1541996"/>
            <a:ext cx="2557224" cy="38358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5115EC-8278-26B4-5A9D-A1725056EA02}"/>
              </a:ext>
            </a:extLst>
          </p:cNvPr>
          <p:cNvSpPr txBox="1"/>
          <p:nvPr/>
        </p:nvSpPr>
        <p:spPr>
          <a:xfrm>
            <a:off x="1059428" y="1601519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Simulations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3AAE2E-469B-B978-E3C5-D767DA3574D4}"/>
              </a:ext>
            </a:extLst>
          </p:cNvPr>
          <p:cNvSpPr txBox="1"/>
          <p:nvPr/>
        </p:nvSpPr>
        <p:spPr>
          <a:xfrm>
            <a:off x="6572827" y="1610405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Characterization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E6A9F-5F1C-E91E-1226-B508AF78860B}"/>
              </a:ext>
            </a:extLst>
          </p:cNvPr>
          <p:cNvSpPr txBox="1"/>
          <p:nvPr/>
        </p:nvSpPr>
        <p:spPr>
          <a:xfrm>
            <a:off x="3658484" y="1563031"/>
            <a:ext cx="2053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Century Gothic" panose="020B0502020202020204" pitchFamily="34" charset="0"/>
              </a:rPr>
              <a:t>Threshold Determination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CB7491-3488-76A5-6BD8-0FCDCD13D8C0}"/>
              </a:ext>
            </a:extLst>
          </p:cNvPr>
          <p:cNvSpPr txBox="1"/>
          <p:nvPr/>
        </p:nvSpPr>
        <p:spPr>
          <a:xfrm>
            <a:off x="9602172" y="1601519"/>
            <a:ext cx="1843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Century Gothic" panose="020B0502020202020204" pitchFamily="34" charset="0"/>
              </a:rPr>
              <a:t>Search and Candidate Validation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9D37DB-4AAB-0B9F-2F90-8A84452254E9}"/>
              </a:ext>
            </a:extLst>
          </p:cNvPr>
          <p:cNvSpPr txBox="1"/>
          <p:nvPr/>
        </p:nvSpPr>
        <p:spPr>
          <a:xfrm>
            <a:off x="665109" y="2267150"/>
            <a:ext cx="220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Traditional gamma-ray showers are simulated with </a:t>
            </a:r>
            <a:r>
              <a:rPr lang="en-CA" sz="1400" i="1" dirty="0">
                <a:latin typeface="Century Gothic" panose="020B0502020202020204" pitchFamily="34" charset="0"/>
              </a:rPr>
              <a:t>CORSIKA</a:t>
            </a:r>
            <a:r>
              <a:rPr lang="en-CA" sz="1400" dirty="0">
                <a:latin typeface="Century Gothic" panose="020B0502020202020204" pitchFamily="34" charset="0"/>
              </a:rPr>
              <a:t> (1, 10, 100 GeV gamma rays)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Fluence levels can be simulated from </a:t>
            </a:r>
            <a:r>
              <a:rPr lang="en-CA" sz="1400" b="1" dirty="0">
                <a:latin typeface="Century Gothic" panose="020B0502020202020204" pitchFamily="34" charset="0"/>
              </a:rPr>
              <a:t>stacking random subsets </a:t>
            </a:r>
            <a:r>
              <a:rPr lang="en-CA" sz="1400" dirty="0">
                <a:latin typeface="Century Gothic" panose="020B0502020202020204" pitchFamily="34" charset="0"/>
              </a:rPr>
              <a:t>of Cherenkov photon distributions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196E53-7451-F1FF-32B7-DC120E7E2987}"/>
              </a:ext>
            </a:extLst>
          </p:cNvPr>
          <p:cNvSpPr txBox="1"/>
          <p:nvPr/>
        </p:nvSpPr>
        <p:spPr>
          <a:xfrm>
            <a:off x="3455347" y="2267150"/>
            <a:ext cx="22028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Photons are then passed through optics and camera simulations (</a:t>
            </a:r>
            <a:r>
              <a:rPr lang="en-CA" sz="1400" i="1" dirty="0" err="1">
                <a:latin typeface="Century Gothic" panose="020B0502020202020204" pitchFamily="34" charset="0"/>
              </a:rPr>
              <a:t>GrOptics</a:t>
            </a:r>
            <a:r>
              <a:rPr lang="en-CA" sz="1400" i="1" dirty="0">
                <a:latin typeface="Century Gothic" panose="020B0502020202020204" pitchFamily="34" charset="0"/>
              </a:rPr>
              <a:t> + CARE</a:t>
            </a:r>
            <a:r>
              <a:rPr lang="en-CA" sz="1400" dirty="0">
                <a:latin typeface="Century Gothic" panose="020B0502020202020204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Effective fluence sensitivity is then determined for </a:t>
            </a:r>
            <a:r>
              <a:rPr lang="en-CA" sz="1400" b="1" dirty="0">
                <a:latin typeface="Century Gothic" panose="020B0502020202020204" pitchFamily="34" charset="0"/>
              </a:rPr>
              <a:t>various camera offsets (~5 degree)</a:t>
            </a:r>
            <a:r>
              <a:rPr lang="en-CA" sz="1400" dirty="0">
                <a:latin typeface="Century Gothic" panose="020B0502020202020204" pitchFamily="34" charset="0"/>
              </a:rPr>
              <a:t> and photon energies.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12DF9D-2D45-36BD-81AA-C58871125E17}"/>
              </a:ext>
            </a:extLst>
          </p:cNvPr>
          <p:cNvSpPr txBox="1"/>
          <p:nvPr/>
        </p:nvSpPr>
        <p:spPr>
          <a:xfrm>
            <a:off x="6431802" y="2209362"/>
            <a:ext cx="22028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Triggered events are then parameterized with a standard moment analysis (“Hillas Parameters”)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b="1" dirty="0">
                <a:latin typeface="Century Gothic" panose="020B0502020202020204" pitchFamily="34" charset="0"/>
              </a:rPr>
              <a:t>Self-similarity of parameters (“parallax”) are then used as an initial discriminant for wavefront identification.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B79101-CAE9-8FC8-D261-47134C273F67}"/>
              </a:ext>
            </a:extLst>
          </p:cNvPr>
          <p:cNvSpPr txBox="1"/>
          <p:nvPr/>
        </p:nvSpPr>
        <p:spPr>
          <a:xfrm>
            <a:off x="9324083" y="2504795"/>
            <a:ext cx="220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Initial parallax based cuts are applied to the VERITAS processed archive to select candidate subsets.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b="1" dirty="0">
                <a:latin typeface="Century Gothic" panose="020B0502020202020204" pitchFamily="34" charset="0"/>
              </a:rPr>
              <a:t>Candidates can be further reduced with trace level verification of the time decomposed event images. </a:t>
            </a:r>
            <a:r>
              <a:rPr lang="en-CA" sz="1400" dirty="0"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1DA10B-C7C0-D94D-CA04-B7FC0A2B9939}"/>
              </a:ext>
            </a:extLst>
          </p:cNvPr>
          <p:cNvCxnSpPr>
            <a:stCxn id="8" idx="3"/>
            <a:endCxn id="14" idx="1"/>
          </p:cNvCxnSpPr>
          <p:nvPr/>
        </p:nvCxnSpPr>
        <p:spPr>
          <a:xfrm>
            <a:off x="3045125" y="3459918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473C671-E502-03E6-BDC8-56C42955BC7B}"/>
              </a:ext>
            </a:extLst>
          </p:cNvPr>
          <p:cNvCxnSpPr/>
          <p:nvPr/>
        </p:nvCxnSpPr>
        <p:spPr>
          <a:xfrm>
            <a:off x="5963728" y="3459918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D09E441-26D0-4A2E-6FD2-03BD3B91C155}"/>
              </a:ext>
            </a:extLst>
          </p:cNvPr>
          <p:cNvCxnSpPr/>
          <p:nvPr/>
        </p:nvCxnSpPr>
        <p:spPr>
          <a:xfrm>
            <a:off x="8882331" y="3452729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7D51800-9F56-56DF-9CE5-C6D8FD317334}"/>
              </a:ext>
            </a:extLst>
          </p:cNvPr>
          <p:cNvSpPr/>
          <p:nvPr/>
        </p:nvSpPr>
        <p:spPr>
          <a:xfrm>
            <a:off x="0" y="-64654"/>
            <a:ext cx="12192000" cy="6921336"/>
          </a:xfrm>
          <a:prstGeom prst="rect">
            <a:avLst/>
          </a:prstGeom>
          <a:solidFill>
            <a:schemeClr val="bg1">
              <a:lumMod val="85000"/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3A53EA4-3DD9-3A4B-3B65-94BDBF455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48501"/>
            <a:ext cx="12192000" cy="3360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265B05-07D7-2C1F-24CE-3F419CB367E1}"/>
              </a:ext>
            </a:extLst>
          </p:cNvPr>
          <p:cNvSpPr txBox="1"/>
          <p:nvPr/>
        </p:nvSpPr>
        <p:spPr>
          <a:xfrm>
            <a:off x="2320556" y="2192113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9F88F8-8F81-AABE-13A8-AC9C5989B0D6}"/>
              </a:ext>
            </a:extLst>
          </p:cNvPr>
          <p:cNvSpPr txBox="1"/>
          <p:nvPr/>
        </p:nvSpPr>
        <p:spPr>
          <a:xfrm>
            <a:off x="6354027" y="2188163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963E26-2BB5-74E0-BCAB-C24BB07F8DBD}"/>
              </a:ext>
            </a:extLst>
          </p:cNvPr>
          <p:cNvSpPr txBox="1"/>
          <p:nvPr/>
        </p:nvSpPr>
        <p:spPr>
          <a:xfrm>
            <a:off x="10336110" y="2206230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</p:spTree>
    <p:extLst>
      <p:ext uri="{BB962C8B-B14F-4D97-AF65-F5344CB8AC3E}">
        <p14:creationId xmlns:p14="http://schemas.microsoft.com/office/powerpoint/2010/main" val="3055703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398B9-387A-688F-9B2F-EFDD9D0B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1BC276-B549-F64A-1A7D-7F37A32DC850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45C7DF04-709B-CBCD-B478-623A1A8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12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A9E9C-56A4-9DD7-B2AC-7C55699B2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7A7F7-1C1B-6505-CB01-6A20ACA55583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Basic Analysis Chain  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4E8CED-1FD6-751A-B87D-9B33CB1EE764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7C9313C-376B-25C1-5D75-A8EC723B5A83}"/>
              </a:ext>
            </a:extLst>
          </p:cNvPr>
          <p:cNvSpPr/>
          <p:nvPr/>
        </p:nvSpPr>
        <p:spPr>
          <a:xfrm>
            <a:off x="487901" y="1541996"/>
            <a:ext cx="2557224" cy="383584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434AEB-5F51-E173-2C80-174CC3F65339}"/>
              </a:ext>
            </a:extLst>
          </p:cNvPr>
          <p:cNvSpPr/>
          <p:nvPr/>
        </p:nvSpPr>
        <p:spPr>
          <a:xfrm>
            <a:off x="3406504" y="1541996"/>
            <a:ext cx="2557224" cy="38358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89FC9-0BD7-3650-8D55-4E3423433181}"/>
              </a:ext>
            </a:extLst>
          </p:cNvPr>
          <p:cNvSpPr/>
          <p:nvPr/>
        </p:nvSpPr>
        <p:spPr>
          <a:xfrm>
            <a:off x="6325107" y="1541996"/>
            <a:ext cx="2557224" cy="38358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61DD20-A2E7-7D91-4FE7-9832AAC80E3C}"/>
              </a:ext>
            </a:extLst>
          </p:cNvPr>
          <p:cNvSpPr/>
          <p:nvPr/>
        </p:nvSpPr>
        <p:spPr>
          <a:xfrm>
            <a:off x="9243709" y="1541996"/>
            <a:ext cx="2557224" cy="38358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5115EC-8278-26B4-5A9D-A1725056EA02}"/>
              </a:ext>
            </a:extLst>
          </p:cNvPr>
          <p:cNvSpPr txBox="1"/>
          <p:nvPr/>
        </p:nvSpPr>
        <p:spPr>
          <a:xfrm>
            <a:off x="1059428" y="1601519"/>
            <a:ext cx="1435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Simulations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3AAE2E-469B-B978-E3C5-D767DA3574D4}"/>
              </a:ext>
            </a:extLst>
          </p:cNvPr>
          <p:cNvSpPr txBox="1"/>
          <p:nvPr/>
        </p:nvSpPr>
        <p:spPr>
          <a:xfrm>
            <a:off x="6572827" y="1610405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Characterization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E6A9F-5F1C-E91E-1226-B508AF78860B}"/>
              </a:ext>
            </a:extLst>
          </p:cNvPr>
          <p:cNvSpPr txBox="1"/>
          <p:nvPr/>
        </p:nvSpPr>
        <p:spPr>
          <a:xfrm>
            <a:off x="3658484" y="1563031"/>
            <a:ext cx="2053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Century Gothic" panose="020B0502020202020204" pitchFamily="34" charset="0"/>
              </a:rPr>
              <a:t>Threshold Determination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CB7491-3488-76A5-6BD8-0FCDCD13D8C0}"/>
              </a:ext>
            </a:extLst>
          </p:cNvPr>
          <p:cNvSpPr txBox="1"/>
          <p:nvPr/>
        </p:nvSpPr>
        <p:spPr>
          <a:xfrm>
            <a:off x="9602172" y="1601519"/>
            <a:ext cx="1843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Century Gothic" panose="020B0502020202020204" pitchFamily="34" charset="0"/>
              </a:rPr>
              <a:t>Search and Candidate Validation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29D37DB-4AAB-0B9F-2F90-8A84452254E9}"/>
              </a:ext>
            </a:extLst>
          </p:cNvPr>
          <p:cNvSpPr txBox="1"/>
          <p:nvPr/>
        </p:nvSpPr>
        <p:spPr>
          <a:xfrm>
            <a:off x="665109" y="2267150"/>
            <a:ext cx="220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Traditional gamma-ray showers are simulated with </a:t>
            </a:r>
            <a:r>
              <a:rPr lang="en-CA" sz="1400" i="1" dirty="0">
                <a:latin typeface="Century Gothic" panose="020B0502020202020204" pitchFamily="34" charset="0"/>
              </a:rPr>
              <a:t>CORSIKA</a:t>
            </a:r>
            <a:r>
              <a:rPr lang="en-CA" sz="1400" dirty="0">
                <a:latin typeface="Century Gothic" panose="020B0502020202020204" pitchFamily="34" charset="0"/>
              </a:rPr>
              <a:t> (1, 10, 100 GeV gamma rays)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Fluence levels can be simulated from </a:t>
            </a:r>
            <a:r>
              <a:rPr lang="en-CA" sz="1400" b="1" dirty="0">
                <a:latin typeface="Century Gothic" panose="020B0502020202020204" pitchFamily="34" charset="0"/>
              </a:rPr>
              <a:t>stacking random subsets </a:t>
            </a:r>
            <a:r>
              <a:rPr lang="en-CA" sz="1400" dirty="0">
                <a:latin typeface="Century Gothic" panose="020B0502020202020204" pitchFamily="34" charset="0"/>
              </a:rPr>
              <a:t>of Cherenkov photon distributions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196E53-7451-F1FF-32B7-DC120E7E2987}"/>
              </a:ext>
            </a:extLst>
          </p:cNvPr>
          <p:cNvSpPr txBox="1"/>
          <p:nvPr/>
        </p:nvSpPr>
        <p:spPr>
          <a:xfrm>
            <a:off x="3455347" y="2267150"/>
            <a:ext cx="22028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Photons are then passed through optics and camera simulations (</a:t>
            </a:r>
            <a:r>
              <a:rPr lang="en-CA" sz="1400" i="1" dirty="0" err="1">
                <a:latin typeface="Century Gothic" panose="020B0502020202020204" pitchFamily="34" charset="0"/>
              </a:rPr>
              <a:t>GrOptics</a:t>
            </a:r>
            <a:r>
              <a:rPr lang="en-CA" sz="1400" i="1" dirty="0">
                <a:latin typeface="Century Gothic" panose="020B0502020202020204" pitchFamily="34" charset="0"/>
              </a:rPr>
              <a:t> + CARE</a:t>
            </a:r>
            <a:r>
              <a:rPr lang="en-CA" sz="1400" dirty="0">
                <a:latin typeface="Century Gothic" panose="020B0502020202020204" pitchFamily="34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4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Effective fluence sensitivity is then determined for </a:t>
            </a:r>
            <a:r>
              <a:rPr lang="en-CA" sz="1400" b="1" dirty="0">
                <a:latin typeface="Century Gothic" panose="020B0502020202020204" pitchFamily="34" charset="0"/>
              </a:rPr>
              <a:t>various camera offsets (~5 degree)</a:t>
            </a:r>
            <a:r>
              <a:rPr lang="en-CA" sz="1400" dirty="0">
                <a:latin typeface="Century Gothic" panose="020B0502020202020204" pitchFamily="34" charset="0"/>
              </a:rPr>
              <a:t> and photon energies.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12DF9D-2D45-36BD-81AA-C58871125E17}"/>
              </a:ext>
            </a:extLst>
          </p:cNvPr>
          <p:cNvSpPr txBox="1"/>
          <p:nvPr/>
        </p:nvSpPr>
        <p:spPr>
          <a:xfrm>
            <a:off x="6431802" y="2209362"/>
            <a:ext cx="220280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Triggered events are then parameterized with a standard moment analysis (“Hillas Parameters”)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b="1" dirty="0">
                <a:latin typeface="Century Gothic" panose="020B0502020202020204" pitchFamily="34" charset="0"/>
              </a:rPr>
              <a:t>Self-similarity of parameters (“parallax”) are then used as an initial discriminant for wavefront identification.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B79101-CAE9-8FC8-D261-47134C273F67}"/>
              </a:ext>
            </a:extLst>
          </p:cNvPr>
          <p:cNvSpPr txBox="1"/>
          <p:nvPr/>
        </p:nvSpPr>
        <p:spPr>
          <a:xfrm>
            <a:off x="9324083" y="2504795"/>
            <a:ext cx="220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dirty="0">
                <a:latin typeface="Century Gothic" panose="020B0502020202020204" pitchFamily="34" charset="0"/>
              </a:rPr>
              <a:t>Initial parallax based cuts are applied to the VERITAS processed archive to select candidate subsets.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400" b="1" dirty="0">
                <a:latin typeface="Century Gothic" panose="020B0502020202020204" pitchFamily="34" charset="0"/>
              </a:rPr>
              <a:t>Candidates can be further reduced with trace level verification of the time decomposed event images. </a:t>
            </a:r>
            <a:r>
              <a:rPr lang="en-CA" sz="1400" dirty="0">
                <a:latin typeface="Century Gothic" panose="020B0502020202020204" pitchFamily="34" charset="0"/>
              </a:rPr>
              <a:t> 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51DA10B-C7C0-D94D-CA04-B7FC0A2B9939}"/>
              </a:ext>
            </a:extLst>
          </p:cNvPr>
          <p:cNvCxnSpPr>
            <a:stCxn id="8" idx="3"/>
            <a:endCxn id="14" idx="1"/>
          </p:cNvCxnSpPr>
          <p:nvPr/>
        </p:nvCxnSpPr>
        <p:spPr>
          <a:xfrm>
            <a:off x="3045125" y="3459918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473C671-E502-03E6-BDC8-56C42955BC7B}"/>
              </a:ext>
            </a:extLst>
          </p:cNvPr>
          <p:cNvCxnSpPr/>
          <p:nvPr/>
        </p:nvCxnSpPr>
        <p:spPr>
          <a:xfrm>
            <a:off x="5963728" y="3459918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D09E441-26D0-4A2E-6FD2-03BD3B91C155}"/>
              </a:ext>
            </a:extLst>
          </p:cNvPr>
          <p:cNvCxnSpPr/>
          <p:nvPr/>
        </p:nvCxnSpPr>
        <p:spPr>
          <a:xfrm>
            <a:off x="8882331" y="3452729"/>
            <a:ext cx="36137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58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42386-59BC-5451-347F-23128FB6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7A2E261-9708-D95F-61C2-C5CA37DBE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07" y="1227521"/>
            <a:ext cx="4818567" cy="4336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7D6BFA-D0B2-2D3A-D66C-0945EFB7E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976" y="1214812"/>
            <a:ext cx="4818568" cy="433671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552EE8C-546E-0042-09DD-A2757BB7A3B1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04EAFD16-5BFA-059F-0AE3-D0DC692E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13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68A6C-BAEC-CA7E-E0EA-EC4C842C7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240EE9-4714-C582-8C2F-2976F5BBD881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Rare Event Searches – Realistic Simulations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C9DE51E-09A2-D65B-42AA-C6C9F15B9E4F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08423C-2643-86D1-2CE7-644757F12327}"/>
              </a:ext>
            </a:extLst>
          </p:cNvPr>
          <p:cNvSpPr txBox="1"/>
          <p:nvPr/>
        </p:nvSpPr>
        <p:spPr>
          <a:xfrm>
            <a:off x="9607717" y="964804"/>
            <a:ext cx="2483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Century Gothic" panose="020B0502020202020204" pitchFamily="34" charset="0"/>
              </a:rPr>
              <a:t>VERITAS Collaboration, in prep.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8ECE9D-7E0E-64E9-ED5D-F9CEF2F09922}"/>
              </a:ext>
            </a:extLst>
          </p:cNvPr>
          <p:cNvSpPr txBox="1"/>
          <p:nvPr/>
        </p:nvSpPr>
        <p:spPr>
          <a:xfrm>
            <a:off x="1390079" y="5605478"/>
            <a:ext cx="9551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>
                <a:latin typeface="Century Gothic" panose="020B0502020202020204" pitchFamily="34" charset="0"/>
              </a:rPr>
              <a:t>First modern shower simulations for wavefront events have been performed to realistically simulate USGRBs in VERITAS. Rates and acceptances have been calculated for all typical array configurations. </a:t>
            </a:r>
            <a:br>
              <a:rPr lang="en-CA" sz="1400" dirty="0">
                <a:latin typeface="Century Gothic" panose="020B0502020202020204" pitchFamily="34" charset="0"/>
              </a:rPr>
            </a:br>
            <a:r>
              <a:rPr lang="en-CA" sz="1400" b="1" dirty="0">
                <a:latin typeface="Century Gothic" panose="020B0502020202020204" pitchFamily="34" charset="0"/>
              </a:rPr>
              <a:t>Search ongoing through ~20 years of events with search optimization based on simulations.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B615E4-F51A-F211-183D-249A5D29C6BD}"/>
              </a:ext>
            </a:extLst>
          </p:cNvPr>
          <p:cNvSpPr txBox="1"/>
          <p:nvPr/>
        </p:nvSpPr>
        <p:spPr>
          <a:xfrm>
            <a:off x="1593502" y="141257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0C0F66-0ABB-5F42-6B67-C8BA9EFAF74B}"/>
              </a:ext>
            </a:extLst>
          </p:cNvPr>
          <p:cNvSpPr txBox="1"/>
          <p:nvPr/>
        </p:nvSpPr>
        <p:spPr>
          <a:xfrm>
            <a:off x="1604913" y="3582738"/>
            <a:ext cx="9364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F5C5CA-F094-9F93-68B6-61BCDDAEE2D4}"/>
              </a:ext>
            </a:extLst>
          </p:cNvPr>
          <p:cNvSpPr txBox="1"/>
          <p:nvPr/>
        </p:nvSpPr>
        <p:spPr>
          <a:xfrm>
            <a:off x="3712262" y="140394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C2E1DE-4553-C25C-960D-A67B8E02A10C}"/>
              </a:ext>
            </a:extLst>
          </p:cNvPr>
          <p:cNvSpPr txBox="1"/>
          <p:nvPr/>
        </p:nvSpPr>
        <p:spPr>
          <a:xfrm>
            <a:off x="3695010" y="3590228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235EC-51E4-1821-12AE-1FB0C3CC2A11}"/>
              </a:ext>
            </a:extLst>
          </p:cNvPr>
          <p:cNvSpPr txBox="1"/>
          <p:nvPr/>
        </p:nvSpPr>
        <p:spPr>
          <a:xfrm>
            <a:off x="6659054" y="1396090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C1470-8B47-F039-F53A-0927C0A51164}"/>
              </a:ext>
            </a:extLst>
          </p:cNvPr>
          <p:cNvSpPr txBox="1"/>
          <p:nvPr/>
        </p:nvSpPr>
        <p:spPr>
          <a:xfrm>
            <a:off x="6670465" y="3566256"/>
            <a:ext cx="9364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D262F-0428-9C97-6F13-BCE88D5C980D}"/>
              </a:ext>
            </a:extLst>
          </p:cNvPr>
          <p:cNvSpPr txBox="1"/>
          <p:nvPr/>
        </p:nvSpPr>
        <p:spPr>
          <a:xfrm>
            <a:off x="8777814" y="1387464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5DA3B9-A717-0288-A3E8-063D53BE3688}"/>
              </a:ext>
            </a:extLst>
          </p:cNvPr>
          <p:cNvSpPr txBox="1"/>
          <p:nvPr/>
        </p:nvSpPr>
        <p:spPr>
          <a:xfrm>
            <a:off x="8760562" y="357374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</p:spTree>
    <p:extLst>
      <p:ext uri="{BB962C8B-B14F-4D97-AF65-F5344CB8AC3E}">
        <p14:creationId xmlns:p14="http://schemas.microsoft.com/office/powerpoint/2010/main" val="2438399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42386-59BC-5451-347F-23128FB6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35D3BF7-8A52-55CA-3D50-141D99083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130" y="1223359"/>
            <a:ext cx="4747405" cy="42726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F7634D-0A69-9E51-55E1-5E72FB3F4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24" y="1256370"/>
            <a:ext cx="4747404" cy="427266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552EE8C-546E-0042-09DD-A2757BB7A3B1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04EAFD16-5BFA-059F-0AE3-D0DC692E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14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68A6C-BAEC-CA7E-E0EA-EC4C842C7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240EE9-4714-C582-8C2F-2976F5BBD881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Rare Event Searches – Realistic Simulations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C9DE51E-09A2-D65B-42AA-C6C9F15B9E4F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08423C-2643-86D1-2CE7-644757F12327}"/>
              </a:ext>
            </a:extLst>
          </p:cNvPr>
          <p:cNvSpPr txBox="1"/>
          <p:nvPr/>
        </p:nvSpPr>
        <p:spPr>
          <a:xfrm>
            <a:off x="9607717" y="964804"/>
            <a:ext cx="2483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Century Gothic" panose="020B0502020202020204" pitchFamily="34" charset="0"/>
              </a:rPr>
              <a:t>VERITAS Collaboration, in prep.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B615E4-F51A-F211-183D-249A5D29C6BD}"/>
              </a:ext>
            </a:extLst>
          </p:cNvPr>
          <p:cNvSpPr txBox="1"/>
          <p:nvPr/>
        </p:nvSpPr>
        <p:spPr>
          <a:xfrm>
            <a:off x="1593502" y="141257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0C0F66-0ABB-5F42-6B67-C8BA9EFAF74B}"/>
              </a:ext>
            </a:extLst>
          </p:cNvPr>
          <p:cNvSpPr txBox="1"/>
          <p:nvPr/>
        </p:nvSpPr>
        <p:spPr>
          <a:xfrm>
            <a:off x="1604913" y="3582738"/>
            <a:ext cx="9364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F5C5CA-F094-9F93-68B6-61BCDDAEE2D4}"/>
              </a:ext>
            </a:extLst>
          </p:cNvPr>
          <p:cNvSpPr txBox="1"/>
          <p:nvPr/>
        </p:nvSpPr>
        <p:spPr>
          <a:xfrm>
            <a:off x="3712262" y="140394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C2E1DE-4553-C25C-960D-A67B8E02A10C}"/>
              </a:ext>
            </a:extLst>
          </p:cNvPr>
          <p:cNvSpPr txBox="1"/>
          <p:nvPr/>
        </p:nvSpPr>
        <p:spPr>
          <a:xfrm>
            <a:off x="3695010" y="3590228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235EC-51E4-1821-12AE-1FB0C3CC2A11}"/>
              </a:ext>
            </a:extLst>
          </p:cNvPr>
          <p:cNvSpPr txBox="1"/>
          <p:nvPr/>
        </p:nvSpPr>
        <p:spPr>
          <a:xfrm>
            <a:off x="6659054" y="1396090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C1470-8B47-F039-F53A-0927C0A51164}"/>
              </a:ext>
            </a:extLst>
          </p:cNvPr>
          <p:cNvSpPr txBox="1"/>
          <p:nvPr/>
        </p:nvSpPr>
        <p:spPr>
          <a:xfrm>
            <a:off x="6670465" y="3566256"/>
            <a:ext cx="9364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4D262F-0428-9C97-6F13-BCE88D5C980D}"/>
              </a:ext>
            </a:extLst>
          </p:cNvPr>
          <p:cNvSpPr txBox="1"/>
          <p:nvPr/>
        </p:nvSpPr>
        <p:spPr>
          <a:xfrm>
            <a:off x="8777814" y="1387464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5DA3B9-A717-0288-A3E8-063D53BE3688}"/>
              </a:ext>
            </a:extLst>
          </p:cNvPr>
          <p:cNvSpPr txBox="1"/>
          <p:nvPr/>
        </p:nvSpPr>
        <p:spPr>
          <a:xfrm>
            <a:off x="8760562" y="357374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0AAED4-6738-426E-207C-162468195596}"/>
              </a:ext>
            </a:extLst>
          </p:cNvPr>
          <p:cNvSpPr txBox="1"/>
          <p:nvPr/>
        </p:nvSpPr>
        <p:spPr>
          <a:xfrm>
            <a:off x="1390079" y="5605478"/>
            <a:ext cx="9551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>
                <a:latin typeface="Century Gothic" panose="020B0502020202020204" pitchFamily="34" charset="0"/>
              </a:rPr>
              <a:t>First modern shower simulations for wavefront events have been performed to realistically simulate USGRBs in VERITAS. Rates and acceptances have been calculated for all typical array configurations. </a:t>
            </a:r>
            <a:br>
              <a:rPr lang="en-CA" sz="1400" dirty="0">
                <a:latin typeface="Century Gothic" panose="020B0502020202020204" pitchFamily="34" charset="0"/>
              </a:rPr>
            </a:br>
            <a:r>
              <a:rPr lang="en-CA" sz="1400" b="1" dirty="0">
                <a:latin typeface="Century Gothic" panose="020B0502020202020204" pitchFamily="34" charset="0"/>
              </a:rPr>
              <a:t>Search ongoing through ~20 years of events with search optimization based on simulations. </a:t>
            </a:r>
          </a:p>
        </p:txBody>
      </p:sp>
    </p:spTree>
    <p:extLst>
      <p:ext uri="{BB962C8B-B14F-4D97-AF65-F5344CB8AC3E}">
        <p14:creationId xmlns:p14="http://schemas.microsoft.com/office/powerpoint/2010/main" val="2685116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42386-59BC-5451-347F-23128FB6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552EE8C-546E-0042-09DD-A2757BB7A3B1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04EAFD16-5BFA-059F-0AE3-D0DC692E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15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68A6C-BAEC-CA7E-E0EA-EC4C842C7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240EE9-4714-C582-8C2F-2976F5BBD881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Projected Sensitivity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C9DE51E-09A2-D65B-42AA-C6C9F15B9E4F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A08423C-2643-86D1-2CE7-644757F12327}"/>
              </a:ext>
            </a:extLst>
          </p:cNvPr>
          <p:cNvSpPr txBox="1"/>
          <p:nvPr/>
        </p:nvSpPr>
        <p:spPr>
          <a:xfrm>
            <a:off x="8808795" y="1174588"/>
            <a:ext cx="3246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VERITAS Collaboration, in prep.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B615E4-F51A-F211-183D-249A5D29C6BD}"/>
              </a:ext>
            </a:extLst>
          </p:cNvPr>
          <p:cNvSpPr txBox="1"/>
          <p:nvPr/>
        </p:nvSpPr>
        <p:spPr>
          <a:xfrm>
            <a:off x="2439754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6E078B-B24F-8211-61EA-DAB22BE5AC15}"/>
              </a:ext>
            </a:extLst>
          </p:cNvPr>
          <p:cNvSpPr txBox="1"/>
          <p:nvPr/>
        </p:nvSpPr>
        <p:spPr>
          <a:xfrm>
            <a:off x="4354452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67E49A-3449-81B5-EACA-D31F01B25612}"/>
              </a:ext>
            </a:extLst>
          </p:cNvPr>
          <p:cNvSpPr txBox="1"/>
          <p:nvPr/>
        </p:nvSpPr>
        <p:spPr>
          <a:xfrm>
            <a:off x="4354452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0C0F66-0ABB-5F42-6B67-C8BA9EFAF74B}"/>
              </a:ext>
            </a:extLst>
          </p:cNvPr>
          <p:cNvSpPr txBox="1"/>
          <p:nvPr/>
        </p:nvSpPr>
        <p:spPr>
          <a:xfrm>
            <a:off x="2439754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2A7474-FC18-E2BD-E6A7-10170AC4CD9B}"/>
              </a:ext>
            </a:extLst>
          </p:cNvPr>
          <p:cNvSpPr txBox="1"/>
          <p:nvPr/>
        </p:nvSpPr>
        <p:spPr>
          <a:xfrm>
            <a:off x="6861001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2F1576-3337-6889-719F-67F852C5B905}"/>
              </a:ext>
            </a:extLst>
          </p:cNvPr>
          <p:cNvSpPr txBox="1"/>
          <p:nvPr/>
        </p:nvSpPr>
        <p:spPr>
          <a:xfrm>
            <a:off x="8692381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696823-4DFE-8528-4CD3-019D5E07A54E}"/>
              </a:ext>
            </a:extLst>
          </p:cNvPr>
          <p:cNvSpPr txBox="1"/>
          <p:nvPr/>
        </p:nvSpPr>
        <p:spPr>
          <a:xfrm>
            <a:off x="6861001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24B455-6D87-1699-EFE9-42A3AFA53536}"/>
              </a:ext>
            </a:extLst>
          </p:cNvPr>
          <p:cNvSpPr txBox="1"/>
          <p:nvPr/>
        </p:nvSpPr>
        <p:spPr>
          <a:xfrm>
            <a:off x="8692381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1BC80B-8DB3-E3EC-77B0-72AC1DA93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25" y="1420901"/>
            <a:ext cx="5298704" cy="39887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2CA9C6-ACAB-5587-1F49-B42A227B3C5C}"/>
              </a:ext>
            </a:extLst>
          </p:cNvPr>
          <p:cNvSpPr txBox="1"/>
          <p:nvPr/>
        </p:nvSpPr>
        <p:spPr>
          <a:xfrm>
            <a:off x="1477432" y="2209949"/>
            <a:ext cx="1340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>
                <a:latin typeface="Century Gothic" panose="020B0502020202020204" pitchFamily="34" charset="0"/>
              </a:rPr>
              <a:t>Preliminary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616DA9-0452-060F-D26D-9DA348C306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180" y="1480747"/>
            <a:ext cx="5070154" cy="38965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EB40D2E-4466-A935-FA7E-87AD3EA525FE}"/>
              </a:ext>
            </a:extLst>
          </p:cNvPr>
          <p:cNvSpPr txBox="1"/>
          <p:nvPr/>
        </p:nvSpPr>
        <p:spPr>
          <a:xfrm>
            <a:off x="1432672" y="5575304"/>
            <a:ext cx="10041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entury Gothic" panose="020B0502020202020204" pitchFamily="34" charset="0"/>
              </a:rPr>
              <a:t>Simulation are processed through </a:t>
            </a:r>
            <a:r>
              <a:rPr lang="en-US" sz="1600" b="1" dirty="0">
                <a:latin typeface="Century Gothic" panose="020B0502020202020204" pitchFamily="34" charset="0"/>
              </a:rPr>
              <a:t>a standard VERITAS gamma-ray trigger procedure </a:t>
            </a:r>
            <a:r>
              <a:rPr lang="en-US" sz="1600" dirty="0">
                <a:latin typeface="Century Gothic" panose="020B0502020202020204" pitchFamily="34" charset="0"/>
              </a:rPr>
              <a:t>to estimate the reach and sensitivity of VERITAS to various configurations of shower parameters and estimate the burst rate sensitivity.</a:t>
            </a:r>
            <a:endParaRPr lang="en-CA" sz="1600" dirty="0"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EA8660-9587-1604-A355-E582ECAAF2A4}"/>
              </a:ext>
            </a:extLst>
          </p:cNvPr>
          <p:cNvSpPr txBox="1"/>
          <p:nvPr/>
        </p:nvSpPr>
        <p:spPr>
          <a:xfrm>
            <a:off x="7195042" y="2209949"/>
            <a:ext cx="1340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>
                <a:latin typeface="Century Gothic" panose="020B0502020202020204" pitchFamily="34" charset="0"/>
              </a:rPr>
              <a:t>Preliminary </a:t>
            </a:r>
          </a:p>
        </p:txBody>
      </p:sp>
    </p:spTree>
    <p:extLst>
      <p:ext uri="{BB962C8B-B14F-4D97-AF65-F5344CB8AC3E}">
        <p14:creationId xmlns:p14="http://schemas.microsoft.com/office/powerpoint/2010/main" val="4041815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F168F-CD89-25B3-5A8F-C48DAA058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ADAF3C-CFCD-21E9-3B5E-C1F153620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072" y="1798560"/>
            <a:ext cx="3261043" cy="326104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DBF73A2-51E3-DAF5-2CD3-E8137B4CAF78}"/>
              </a:ext>
            </a:extLst>
          </p:cNvPr>
          <p:cNvSpPr>
            <a:spLocks noGrp="1"/>
          </p:cNvSpPr>
          <p:nvPr/>
        </p:nvSpPr>
        <p:spPr>
          <a:xfrm>
            <a:off x="619125" y="440669"/>
            <a:ext cx="10953749" cy="68328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Future of Rare Event Searches With VERITAS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BFB05-93FB-E3A4-4092-AE4481C79765}"/>
              </a:ext>
            </a:extLst>
          </p:cNvPr>
          <p:cNvSpPr txBox="1"/>
          <p:nvPr/>
        </p:nvSpPr>
        <p:spPr>
          <a:xfrm>
            <a:off x="536296" y="1556283"/>
            <a:ext cx="3472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>
                <a:latin typeface="Century Gothic" panose="020B0502020202020204" pitchFamily="34" charset="0"/>
              </a:rPr>
              <a:t>Magnetic Monopoles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97708E-7472-1ED7-EB88-AE93A49FE7EB}"/>
              </a:ext>
            </a:extLst>
          </p:cNvPr>
          <p:cNvCxnSpPr/>
          <p:nvPr/>
        </p:nvCxnSpPr>
        <p:spPr>
          <a:xfrm>
            <a:off x="4390072" y="1223231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9FDFA67-AD2C-D1AE-745A-A286AE51515C}"/>
              </a:ext>
            </a:extLst>
          </p:cNvPr>
          <p:cNvSpPr txBox="1"/>
          <p:nvPr/>
        </p:nvSpPr>
        <p:spPr>
          <a:xfrm>
            <a:off x="4942478" y="1543185"/>
            <a:ext cx="2307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>
                <a:latin typeface="Century Gothic" panose="020B0502020202020204" pitchFamily="34" charset="0"/>
              </a:rPr>
              <a:t>Double Events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F7F1310-6577-0CE0-F3B0-F057EC46DA78}"/>
              </a:ext>
            </a:extLst>
          </p:cNvPr>
          <p:cNvGrpSpPr/>
          <p:nvPr/>
        </p:nvGrpSpPr>
        <p:grpSpPr>
          <a:xfrm>
            <a:off x="822866" y="2004850"/>
            <a:ext cx="3031265" cy="2706496"/>
            <a:chOff x="822866" y="2089098"/>
            <a:chExt cx="3031265" cy="270649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F881052-4C97-AC82-D9C1-0DCE5A909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2866" y="2211169"/>
              <a:ext cx="3031265" cy="258442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480BC4-9FAD-430F-4948-908F4572FE4B}"/>
                </a:ext>
              </a:extLst>
            </p:cNvPr>
            <p:cNvSpPr/>
            <p:nvPr/>
          </p:nvSpPr>
          <p:spPr>
            <a:xfrm>
              <a:off x="3124200" y="4457700"/>
              <a:ext cx="333375" cy="3378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ED17977-AFBE-CE16-A0F4-DEF5D03BC0C0}"/>
                </a:ext>
              </a:extLst>
            </p:cNvPr>
            <p:cNvSpPr/>
            <p:nvPr/>
          </p:nvSpPr>
          <p:spPr>
            <a:xfrm>
              <a:off x="3319462" y="2089098"/>
              <a:ext cx="414338" cy="9009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1DBC4C2-2397-541B-C0D4-BE696F7A7FE5}"/>
              </a:ext>
            </a:extLst>
          </p:cNvPr>
          <p:cNvSpPr txBox="1"/>
          <p:nvPr/>
        </p:nvSpPr>
        <p:spPr>
          <a:xfrm>
            <a:off x="779250" y="4948120"/>
            <a:ext cx="3130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Bright “muon ring” like signals.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D98005-3746-EB54-005F-DA8E51817AAC}"/>
              </a:ext>
            </a:extLst>
          </p:cNvPr>
          <p:cNvSpPr txBox="1"/>
          <p:nvPr/>
        </p:nvSpPr>
        <p:spPr>
          <a:xfrm>
            <a:off x="8866778" y="1543184"/>
            <a:ext cx="2435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>
                <a:latin typeface="Century Gothic" panose="020B0502020202020204" pitchFamily="34" charset="0"/>
              </a:rPr>
              <a:t>Quark Nuggets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95D3B0-DB19-110A-DB48-8E2CD2AD0486}"/>
              </a:ext>
            </a:extLst>
          </p:cNvPr>
          <p:cNvSpPr txBox="1"/>
          <p:nvPr/>
        </p:nvSpPr>
        <p:spPr>
          <a:xfrm>
            <a:off x="4566507" y="4948120"/>
            <a:ext cx="3145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Air showers with double event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2589721-8A00-5D36-69F3-1FDC9CE0F93D}"/>
              </a:ext>
            </a:extLst>
          </p:cNvPr>
          <p:cNvSpPr/>
          <p:nvPr/>
        </p:nvSpPr>
        <p:spPr>
          <a:xfrm>
            <a:off x="8866778" y="2126921"/>
            <a:ext cx="2435282" cy="243528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  <a:p>
            <a:pPr algn="ctr"/>
            <a:endParaRPr lang="en-C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D3B5E62-D1DD-F031-9436-E133C0E93475}"/>
              </a:ext>
            </a:extLst>
          </p:cNvPr>
          <p:cNvSpPr/>
          <p:nvPr/>
        </p:nvSpPr>
        <p:spPr>
          <a:xfrm>
            <a:off x="8907369" y="2505207"/>
            <a:ext cx="2277101" cy="1849461"/>
          </a:xfrm>
          <a:custGeom>
            <a:avLst/>
            <a:gdLst>
              <a:gd name="csX0" fmla="*/ 300263 w 2277101"/>
              <a:gd name="csY0" fmla="*/ 0 h 1849461"/>
              <a:gd name="csX1" fmla="*/ 590896 w 2277101"/>
              <a:gd name="csY1" fmla="*/ 196544 h 1849461"/>
              <a:gd name="csX2" fmla="*/ 1928489 w 2277101"/>
              <a:gd name="csY2" fmla="*/ 1125843 h 1849461"/>
              <a:gd name="csX3" fmla="*/ 2277101 w 2277101"/>
              <a:gd name="csY3" fmla="*/ 1375032 h 1849461"/>
              <a:gd name="csX4" fmla="*/ 2209761 w 2277101"/>
              <a:gd name="csY4" fmla="*/ 1499097 h 1849461"/>
              <a:gd name="csX5" fmla="*/ 1880869 w 2277101"/>
              <a:gd name="csY5" fmla="*/ 1827989 h 1849461"/>
              <a:gd name="csX6" fmla="*/ 1845526 w 2277101"/>
              <a:gd name="csY6" fmla="*/ 1849461 h 1849461"/>
              <a:gd name="csX7" fmla="*/ 1561228 w 2277101"/>
              <a:gd name="csY7" fmla="*/ 1665248 h 1849461"/>
              <a:gd name="csX8" fmla="*/ 206346 w 2277101"/>
              <a:gd name="csY8" fmla="*/ 761341 h 1849461"/>
              <a:gd name="csX9" fmla="*/ 0 w 2277101"/>
              <a:gd name="csY9" fmla="*/ 619894 h 1849461"/>
              <a:gd name="csX10" fmla="*/ 7171 w 2277101"/>
              <a:gd name="csY10" fmla="*/ 572905 h 1849461"/>
              <a:gd name="csX11" fmla="*/ 260483 w 2277101"/>
              <a:gd name="csY11" fmla="*/ 43769 h 184946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2277101" h="1849461">
                <a:moveTo>
                  <a:pt x="300263" y="0"/>
                </a:moveTo>
                <a:lnTo>
                  <a:pt x="590896" y="196544"/>
                </a:lnTo>
                <a:cubicBezTo>
                  <a:pt x="1059698" y="515734"/>
                  <a:pt x="1508831" y="828037"/>
                  <a:pt x="1928489" y="1125843"/>
                </a:cubicBezTo>
                <a:lnTo>
                  <a:pt x="2277101" y="1375032"/>
                </a:lnTo>
                <a:lnTo>
                  <a:pt x="2209761" y="1499097"/>
                </a:lnTo>
                <a:cubicBezTo>
                  <a:pt x="2122234" y="1628655"/>
                  <a:pt x="2010427" y="1740462"/>
                  <a:pt x="1880869" y="1827989"/>
                </a:cubicBezTo>
                <a:lnTo>
                  <a:pt x="1845526" y="1849461"/>
                </a:lnTo>
                <a:lnTo>
                  <a:pt x="1561228" y="1665248"/>
                </a:lnTo>
                <a:cubicBezTo>
                  <a:pt x="1130334" y="1383944"/>
                  <a:pt x="675148" y="1080531"/>
                  <a:pt x="206346" y="761341"/>
                </a:cubicBezTo>
                <a:lnTo>
                  <a:pt x="0" y="619894"/>
                </a:lnTo>
                <a:lnTo>
                  <a:pt x="7171" y="572905"/>
                </a:lnTo>
                <a:cubicBezTo>
                  <a:pt x="47722" y="374741"/>
                  <a:pt x="136409" y="194112"/>
                  <a:pt x="260483" y="4376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CA" dirty="0"/>
          </a:p>
          <a:p>
            <a:pPr algn="ctr"/>
            <a:endParaRPr lang="en-CA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D4A707-2C6B-A36C-A7B1-5139569E6768}"/>
              </a:ext>
            </a:extLst>
          </p:cNvPr>
          <p:cNvSpPr txBox="1"/>
          <p:nvPr/>
        </p:nvSpPr>
        <p:spPr>
          <a:xfrm>
            <a:off x="9272041" y="4948120"/>
            <a:ext cx="1816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Strip like showers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ED7510-7F5D-E21F-70BB-3ED213E59FC6}"/>
              </a:ext>
            </a:extLst>
          </p:cNvPr>
          <p:cNvSpPr txBox="1"/>
          <p:nvPr/>
        </p:nvSpPr>
        <p:spPr>
          <a:xfrm rot="16200000">
            <a:off x="312631" y="3162854"/>
            <a:ext cx="1197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Simulation</a:t>
            </a:r>
          </a:p>
          <a:p>
            <a:endParaRPr lang="en-CA" sz="1600" dirty="0">
              <a:latin typeface="Century Gothic" panose="020B0502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AD31EA-42A2-8428-EFA9-1DC56A614868}"/>
              </a:ext>
            </a:extLst>
          </p:cNvPr>
          <p:cNvSpPr txBox="1"/>
          <p:nvPr/>
        </p:nvSpPr>
        <p:spPr>
          <a:xfrm rot="16200000">
            <a:off x="4340059" y="3121501"/>
            <a:ext cx="6848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Data</a:t>
            </a:r>
          </a:p>
          <a:p>
            <a:endParaRPr lang="en-CA" sz="1600" dirty="0"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C41B9E-954C-C6D7-962B-6BC43CD09F39}"/>
              </a:ext>
            </a:extLst>
          </p:cNvPr>
          <p:cNvSpPr txBox="1"/>
          <p:nvPr/>
        </p:nvSpPr>
        <p:spPr>
          <a:xfrm rot="16200000">
            <a:off x="8271905" y="3136612"/>
            <a:ext cx="8499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Sketch</a:t>
            </a:r>
          </a:p>
          <a:p>
            <a:endParaRPr lang="en-CA" sz="1600" dirty="0">
              <a:latin typeface="Century Gothic" panose="020B0502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D3CEE7-3405-8FF0-39C2-B7DAFB3AAD03}"/>
              </a:ext>
            </a:extLst>
          </p:cNvPr>
          <p:cNvSpPr txBox="1"/>
          <p:nvPr/>
        </p:nvSpPr>
        <p:spPr>
          <a:xfrm>
            <a:off x="2750043" y="2069832"/>
            <a:ext cx="1258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(Rizk, 2025)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CD29D61-2896-8FCD-D1A1-37A63E4DCA90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777E980-3357-3151-80C6-85A5A79E7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74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8F30F-9A4C-5172-FEDC-8AD6C8CD8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595A6A9-15D9-8C61-8543-7DA8C14CEA1C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24D5DE90-8C11-01D2-ED7A-38E4BD8D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17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24397-1024-8E03-29A5-C09129F6B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A7BBE1-983E-5532-C842-9C3C1BD465FD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Prospects for Future IACTs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AD4544-A9DC-5111-9E8A-5BE150807382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6B5D104-87A1-6353-BA4B-6824EDA0669E}"/>
              </a:ext>
            </a:extLst>
          </p:cNvPr>
          <p:cNvSpPr txBox="1"/>
          <p:nvPr/>
        </p:nvSpPr>
        <p:spPr>
          <a:xfrm>
            <a:off x="515379" y="1346090"/>
            <a:ext cx="5708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12" name="Picture 11" descr="Catching light">
            <a:extLst>
              <a:ext uri="{FF2B5EF4-FFF2-40B4-BE49-F238E27FC236}">
                <a16:creationId xmlns:a16="http://schemas.microsoft.com/office/drawing/2014/main" id="{BA26E5FD-548C-122A-0D76-D2283A1A78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0743" r="20440" b="11792"/>
          <a:stretch>
            <a:fillRect/>
          </a:stretch>
        </p:blipFill>
        <p:spPr>
          <a:xfrm>
            <a:off x="344496" y="1408020"/>
            <a:ext cx="11459217" cy="34396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89E1EFC-0572-9A97-46D4-0FA9453E10D4}"/>
              </a:ext>
            </a:extLst>
          </p:cNvPr>
          <p:cNvSpPr txBox="1"/>
          <p:nvPr/>
        </p:nvSpPr>
        <p:spPr>
          <a:xfrm>
            <a:off x="9473718" y="6467523"/>
            <a:ext cx="5452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Century Gothic" panose="020B0502020202020204" pitchFamily="34" charset="0"/>
              </a:rPr>
              <a:t>Image Credit: CTAO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CA5E9-1C3A-CDCE-67B3-26544B76BAAF}"/>
              </a:ext>
            </a:extLst>
          </p:cNvPr>
          <p:cNvSpPr txBox="1"/>
          <p:nvPr/>
        </p:nvSpPr>
        <p:spPr>
          <a:xfrm>
            <a:off x="796084" y="5047749"/>
            <a:ext cx="108624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Next generation IACTs are currently under construction with larger effective areas and number of instruments. </a:t>
            </a:r>
          </a:p>
          <a:p>
            <a:pPr algn="ctr"/>
            <a:r>
              <a:rPr lang="en-US" sz="1600" dirty="0">
                <a:latin typeface="Century Gothic" panose="020B0502020202020204" pitchFamily="34" charset="0"/>
              </a:rPr>
              <a:t>CTAO, LACT, ASTRI, and PANOSETI are all expected to be partially or fully operational by ~2026-2028. </a:t>
            </a:r>
          </a:p>
          <a:p>
            <a:pPr algn="ctr"/>
            <a:endParaRPr lang="en-US" sz="1600" dirty="0">
              <a:latin typeface="Century Gothic" panose="020B0502020202020204" pitchFamily="34" charset="0"/>
            </a:endParaRPr>
          </a:p>
          <a:p>
            <a:pPr algn="ctr"/>
            <a:r>
              <a:rPr lang="en-US" sz="1600" b="1" dirty="0">
                <a:latin typeface="Century Gothic" panose="020B0502020202020204" pitchFamily="34" charset="0"/>
              </a:rPr>
              <a:t>But they do not have the archive of the current generation -&gt; critical for rare events!</a:t>
            </a:r>
            <a:endParaRPr lang="en-CA" sz="1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596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8F30F-9A4C-5172-FEDC-8AD6C8CD8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595A6A9-15D9-8C61-8543-7DA8C14CEA1C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24D5DE90-8C11-01D2-ED7A-38E4BD8D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824397-1024-8E03-29A5-C09129F6B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A7BBE1-983E-5532-C842-9C3C1BD465FD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VERITAS USGRBs – Summary 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AD4544-A9DC-5111-9E8A-5BE150807382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6B5D104-87A1-6353-BA4B-6824EDA0669E}"/>
              </a:ext>
            </a:extLst>
          </p:cNvPr>
          <p:cNvSpPr txBox="1"/>
          <p:nvPr/>
        </p:nvSpPr>
        <p:spPr>
          <a:xfrm>
            <a:off x="515379" y="1346090"/>
            <a:ext cx="5708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FCA5E9-1C3A-CDCE-67B3-26544B76BAAF}"/>
              </a:ext>
            </a:extLst>
          </p:cNvPr>
          <p:cNvSpPr txBox="1"/>
          <p:nvPr/>
        </p:nvSpPr>
        <p:spPr>
          <a:xfrm>
            <a:off x="309535" y="1554776"/>
            <a:ext cx="641816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IACTs are sensitive to a new potential class of transients called Ultra-Short Gamma-ray Bursts 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Realistic shower simulations from </a:t>
            </a:r>
            <a:r>
              <a:rPr lang="en-US" sz="2000" i="1" dirty="0">
                <a:latin typeface="Century Gothic" panose="020B0502020202020204" pitchFamily="34" charset="0"/>
              </a:rPr>
              <a:t>CORISKA</a:t>
            </a:r>
            <a:r>
              <a:rPr lang="en-US" sz="2000" dirty="0">
                <a:latin typeface="Century Gothic" panose="020B0502020202020204" pitchFamily="34" charset="0"/>
              </a:rPr>
              <a:t> processed through a VERITAS pipeline have allowed for accurate estimations of the VERITAS sensitivity to events from 1 GeV – 100 GeV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VERITAS’s default gamma-ray trigger will record USGRB showers down to fluences of  10</a:t>
            </a:r>
            <a:r>
              <a:rPr lang="en-US" sz="2000" baseline="30000" dirty="0">
                <a:latin typeface="Century Gothic" panose="020B0502020202020204" pitchFamily="34" charset="0"/>
              </a:rPr>
              <a:t>-3 </a:t>
            </a:r>
            <a:r>
              <a:rPr lang="en-US" sz="2000" dirty="0">
                <a:latin typeface="Century Gothic" panose="020B0502020202020204" pitchFamily="34" charset="0"/>
              </a:rPr>
              <a:t>GeV/m</a:t>
            </a:r>
            <a:r>
              <a:rPr lang="en-US" sz="2000" baseline="30000" dirty="0">
                <a:latin typeface="Century Gothic" panose="020B0502020202020204" pitchFamily="34" charset="0"/>
              </a:rPr>
              <a:t>2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Current search through the VERITAS archival data for these candidates is ongoing. </a:t>
            </a:r>
            <a:endParaRPr lang="en-CA" sz="2000" b="1" dirty="0">
              <a:latin typeface="Century Gothic" panose="020B0502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07DF08-FD71-2D96-62F8-38A44B758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3359" r="77661" b="49238"/>
          <a:stretch/>
        </p:blipFill>
        <p:spPr>
          <a:xfrm>
            <a:off x="6578118" y="1046992"/>
            <a:ext cx="5511800" cy="54571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228D4D5-1551-9C64-D37C-88FC3CBA39DE}"/>
              </a:ext>
            </a:extLst>
          </p:cNvPr>
          <p:cNvSpPr/>
          <p:nvPr/>
        </p:nvSpPr>
        <p:spPr>
          <a:xfrm>
            <a:off x="6906070" y="1344245"/>
            <a:ext cx="536130" cy="4183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CE9B59-16AF-CC72-89CA-1430990E441B}"/>
              </a:ext>
            </a:extLst>
          </p:cNvPr>
          <p:cNvSpPr txBox="1"/>
          <p:nvPr/>
        </p:nvSpPr>
        <p:spPr>
          <a:xfrm>
            <a:off x="8988424" y="1584617"/>
            <a:ext cx="9364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3027585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D4F73-6E98-1170-3850-237FA62F0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385E486-C5B8-C010-3567-E75EF697D73E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6CAF132C-FADE-BE7F-F048-F7C3172A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19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BF4D3B-5CF5-10BD-2EC5-A1FEF5D61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59ACAB-D513-4E1A-7D86-B435B2387C26}"/>
              </a:ext>
            </a:extLst>
          </p:cNvPr>
          <p:cNvSpPr>
            <a:spLocks noGrp="1"/>
          </p:cNvSpPr>
          <p:nvPr/>
        </p:nvSpPr>
        <p:spPr>
          <a:xfrm>
            <a:off x="524403" y="3071177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Questions?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F4C158-3F29-6BF8-B610-EB3438960F51}"/>
              </a:ext>
            </a:extLst>
          </p:cNvPr>
          <p:cNvCxnSpPr>
            <a:cxnSpLocks/>
          </p:cNvCxnSpPr>
          <p:nvPr/>
        </p:nvCxnSpPr>
        <p:spPr>
          <a:xfrm>
            <a:off x="4390072" y="390022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96EA178-7213-5248-2F69-D3DF2CEBCC52}"/>
              </a:ext>
            </a:extLst>
          </p:cNvPr>
          <p:cNvSpPr txBox="1"/>
          <p:nvPr/>
        </p:nvSpPr>
        <p:spPr>
          <a:xfrm>
            <a:off x="4078876" y="4228780"/>
            <a:ext cx="4034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entury Gothic" panose="020B0502020202020204" pitchFamily="34" charset="0"/>
              </a:rPr>
              <a:t>Contact:</a:t>
            </a:r>
          </a:p>
          <a:p>
            <a:pPr algn="ctr"/>
            <a:r>
              <a:rPr lang="en-US" dirty="0">
                <a:latin typeface="Century Gothic" panose="020B0502020202020204" pitchFamily="34" charset="0"/>
              </a:rPr>
              <a:t> </a:t>
            </a:r>
            <a:r>
              <a:rPr lang="en-US" dirty="0">
                <a:latin typeface="Century Gothic" panose="020B0502020202020204" pitchFamily="34" charset="0"/>
                <a:hlinkClick r:id="rId4"/>
              </a:rPr>
              <a:t>mwl2145@columbia.edu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  <a:endParaRPr lang="en-CA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7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BE5D-B045-A607-2F65-3D17A4BE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67217E6-791A-1CFA-511D-26B5C2EE0849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7CEE5E8F-01CC-496F-893D-C47CC8CD6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9C33B7E-3869-C1CA-DF3C-1E74B942107A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Very Energetic Radiation Imaging Telescope Array System</a:t>
            </a:r>
            <a:endParaRPr lang="" sz="32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247D2D-F55E-EB74-03FD-20D46AC15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F8E8EB-5CDF-23EE-49B5-140D15DBECE4}"/>
              </a:ext>
            </a:extLst>
          </p:cNvPr>
          <p:cNvSpPr txBox="1"/>
          <p:nvPr/>
        </p:nvSpPr>
        <p:spPr>
          <a:xfrm>
            <a:off x="1019436" y="5124001"/>
            <a:ext cx="97886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Century Gothic" panose="020B0502020202020204" pitchFamily="34" charset="0"/>
                <a:cs typeface="Playfair Display" charset="0"/>
                <a:sym typeface="+mn-ea"/>
              </a:rPr>
              <a:t>Pointed Instrument </a:t>
            </a:r>
            <a:r>
              <a:rPr lang="en-US" altLang="en-US" sz="1100" dirty="0">
                <a:latin typeface="Century Gothic" panose="020B0502020202020204" pitchFamily="34" charset="0"/>
                <a:cs typeface="Playfair Display" charset="0"/>
                <a:sym typeface="+mn-ea"/>
              </a:rPr>
              <a:t>(3.5 ˚ diameter)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Century Gothic" panose="020B0502020202020204" pitchFamily="34" charset="0"/>
                <a:cs typeface="Playfair Display" charset="0"/>
                <a:sym typeface="+mn-ea"/>
              </a:rPr>
              <a:t>Good angular resolution </a:t>
            </a:r>
            <a:r>
              <a:rPr lang="en-US" altLang="en-US" sz="1100" dirty="0">
                <a:latin typeface="Century Gothic" panose="020B0502020202020204" pitchFamily="34" charset="0"/>
                <a:cs typeface="Playfair Display" charset="0"/>
                <a:sym typeface="+mn-ea"/>
              </a:rPr>
              <a:t>(0.08 ˚ at 1 TeV)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Century Gothic" panose="020B0502020202020204" pitchFamily="34" charset="0"/>
                <a:cs typeface="Playfair Display" charset="0"/>
                <a:sym typeface="+mn-ea"/>
              </a:rPr>
              <a:t>85 GeV to &gt;30 TeV Energy range</a:t>
            </a:r>
          </a:p>
        </p:txBody>
      </p:sp>
      <p:pic>
        <p:nvPicPr>
          <p:cNvPr id="15" name="Picture 14" descr="A aerial view of a building&#10;&#10;AI-generated content may be incorrect.">
            <a:extLst>
              <a:ext uri="{FF2B5EF4-FFF2-40B4-BE49-F238E27FC236}">
                <a16:creationId xmlns:a16="http://schemas.microsoft.com/office/drawing/2014/main" id="{DDE4812E-AD51-1493-DD88-D5827658D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0" y="1077067"/>
            <a:ext cx="11010399" cy="389563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E8BFE27-309C-70A2-5BE0-2F5CE4922EE4}"/>
              </a:ext>
            </a:extLst>
          </p:cNvPr>
          <p:cNvSpPr txBox="1"/>
          <p:nvPr/>
        </p:nvSpPr>
        <p:spPr>
          <a:xfrm>
            <a:off x="6278236" y="5184386"/>
            <a:ext cx="53239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Century Gothic" panose="020B0502020202020204" pitchFamily="34" charset="0"/>
                <a:cs typeface="Playfair Display" charset="0"/>
                <a:sym typeface="+mn-ea"/>
              </a:rPr>
              <a:t>~905 h of “dark time” a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Century Gothic" panose="020B0502020202020204" pitchFamily="34" charset="0"/>
                <a:cs typeface="Playfair Display" charset="0"/>
                <a:sym typeface="+mn-ea"/>
              </a:rPr>
              <a:t>~175 h in “moon time” (illum. &gt;30%) a 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Century Gothic" panose="020B0502020202020204" pitchFamily="34" charset="0"/>
                <a:cs typeface="Playfair Display" charset="0"/>
                <a:sym typeface="+mn-ea"/>
              </a:rPr>
              <a:t>Operating from 2007-2026 with continued operations planned through 2027, at least</a:t>
            </a:r>
          </a:p>
        </p:txBody>
      </p:sp>
    </p:spTree>
    <p:extLst>
      <p:ext uri="{BB962C8B-B14F-4D97-AF65-F5344CB8AC3E}">
        <p14:creationId xmlns:p14="http://schemas.microsoft.com/office/powerpoint/2010/main" val="3805982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F02FA-3F3B-A97E-07EF-32111EF0F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A8C5F4A-88B4-C020-2AC1-B991BE80282A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51F83DFC-136C-9807-E56A-2DC139689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3</a:t>
            </a:fld>
            <a:endParaRPr lang="zh-CN" alt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C47BB42-3FB2-7E3B-9C93-5B6B98C80FFA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98515C0-EA80-7C73-BA61-8BDEA863B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pic>
        <p:nvPicPr>
          <p:cNvPr id="13" name="Picture 12" descr="A diagram of a telescope&#10;&#10;AI-generated content may be incorrect.">
            <a:extLst>
              <a:ext uri="{FF2B5EF4-FFF2-40B4-BE49-F238E27FC236}">
                <a16:creationId xmlns:a16="http://schemas.microsoft.com/office/drawing/2014/main" id="{1C497ADD-BF14-F4A5-4E0F-24132A4723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594" y="429410"/>
            <a:ext cx="8496944" cy="588295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8E46A4-D99A-9E7A-3DB0-40083E062171}"/>
              </a:ext>
            </a:extLst>
          </p:cNvPr>
          <p:cNvSpPr txBox="1"/>
          <p:nvPr/>
        </p:nvSpPr>
        <p:spPr>
          <a:xfrm>
            <a:off x="6132004" y="6347960"/>
            <a:ext cx="5868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latin typeface="Century Gothic" panose="020B0502020202020204" pitchFamily="34" charset="0"/>
              </a:rPr>
              <a:t>Credit: Richard White</a:t>
            </a:r>
          </a:p>
          <a:p>
            <a:endParaRPr lang="en-CA" sz="1600" dirty="0">
              <a:latin typeface="Century Gothic" panose="020B0502020202020204" pitchFamily="34" charset="0"/>
            </a:endParaRPr>
          </a:p>
          <a:p>
            <a:r>
              <a:rPr lang="en-CA" sz="1600" dirty="0">
                <a:latin typeface="Century Gothic" panose="020B0502020202020204" pitchFamily="34" charset="0"/>
              </a:rPr>
              <a:t> </a:t>
            </a:r>
          </a:p>
        </p:txBody>
      </p:sp>
      <p:pic>
        <p:nvPicPr>
          <p:cNvPr id="23" name="Picture 22" descr="A blue circle with black text&#10;&#10;AI-generated content may be incorrect.">
            <a:extLst>
              <a:ext uri="{FF2B5EF4-FFF2-40B4-BE49-F238E27FC236}">
                <a16:creationId xmlns:a16="http://schemas.microsoft.com/office/drawing/2014/main" id="{5E106E8D-E4FA-2161-1074-54729F1D8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4"/>
          <a:stretch/>
        </p:blipFill>
        <p:spPr>
          <a:xfrm>
            <a:off x="1072597" y="1575418"/>
            <a:ext cx="1835581" cy="212423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F9DDA4F-7260-D015-87CB-0FBAFB6365C5}"/>
              </a:ext>
            </a:extLst>
          </p:cNvPr>
          <p:cNvSpPr txBox="1"/>
          <p:nvPr/>
        </p:nvSpPr>
        <p:spPr>
          <a:xfrm>
            <a:off x="155340" y="1355028"/>
            <a:ext cx="78564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100" dirty="0">
                <a:latin typeface="Palatino Linotype" panose="02040502050505030304" pitchFamily="18" charset="0"/>
              </a:rPr>
              <a:t>Credit: Barnacka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E625F4-B6C9-6581-FE70-0E1BA2B8D6CE}"/>
              </a:ext>
            </a:extLst>
          </p:cNvPr>
          <p:cNvSpPr txBox="1"/>
          <p:nvPr/>
        </p:nvSpPr>
        <p:spPr>
          <a:xfrm>
            <a:off x="195149" y="3717032"/>
            <a:ext cx="38884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latin typeface="Century Gothic" panose="020B0502020202020204" pitchFamily="34" charset="0"/>
              </a:rPr>
              <a:t>IACTs operate using an array of telescopes to </a:t>
            </a:r>
            <a:r>
              <a:rPr lang="en-CA" sz="1400" b="1" dirty="0">
                <a:latin typeface="Century Gothic" panose="020B0502020202020204" pitchFamily="34" charset="0"/>
              </a:rPr>
              <a:t>stereoscopically image</a:t>
            </a:r>
            <a:r>
              <a:rPr lang="en-CA" sz="1400" dirty="0">
                <a:latin typeface="Century Gothic" panose="020B0502020202020204" pitchFamily="34" charset="0"/>
              </a:rPr>
              <a:t> the approximately nanosecond flash of </a:t>
            </a:r>
            <a:r>
              <a:rPr lang="en-CA" sz="1400" b="1" dirty="0">
                <a:latin typeface="Century Gothic" panose="020B0502020202020204" pitchFamily="34" charset="0"/>
              </a:rPr>
              <a:t>Cherenkov</a:t>
            </a:r>
            <a:r>
              <a:rPr lang="en-CA" sz="1400" dirty="0">
                <a:latin typeface="Century Gothic" panose="020B0502020202020204" pitchFamily="34" charset="0"/>
              </a:rPr>
              <a:t> light from relativistic particles produced in an </a:t>
            </a:r>
            <a:r>
              <a:rPr lang="en-CA" sz="1400" b="1" dirty="0">
                <a:latin typeface="Century Gothic" panose="020B0502020202020204" pitchFamily="34" charset="0"/>
              </a:rPr>
              <a:t>extensive air shower</a:t>
            </a:r>
            <a:r>
              <a:rPr lang="en-CA" sz="1400" dirty="0">
                <a:latin typeface="Century Gothic" panose="020B0502020202020204" pitchFamily="34" charset="0"/>
              </a:rPr>
              <a:t> initialized by very high energy photons. </a:t>
            </a:r>
          </a:p>
          <a:p>
            <a:endParaRPr lang="en-CA" sz="1400" dirty="0">
              <a:latin typeface="Century Gothic" panose="020B0502020202020204" pitchFamily="34" charset="0"/>
            </a:endParaRPr>
          </a:p>
          <a:p>
            <a:r>
              <a:rPr lang="en-CA" sz="1400" dirty="0">
                <a:latin typeface="Century Gothic" panose="020B0502020202020204" pitchFamily="34" charset="0"/>
              </a:rPr>
              <a:t>Typically showers occur ~10 km above sea level with a ~250 m light pool on the ground.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4F5785-CCE1-A4BD-74AA-E388147CA17A}"/>
              </a:ext>
            </a:extLst>
          </p:cNvPr>
          <p:cNvSpPr txBox="1"/>
          <p:nvPr/>
        </p:nvSpPr>
        <p:spPr>
          <a:xfrm>
            <a:off x="9667809" y="530189"/>
            <a:ext cx="25241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latin typeface="Century Gothic" panose="020B0502020202020204" pitchFamily="34" charset="0"/>
              </a:rPr>
              <a:t>Particle detectors detect the direct interactions of particles from the air shower in their volume.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BAC0D49-D972-63F3-F61B-FCBEA47826C2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Cherenkov Telescopes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60037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BE5D-B045-A607-2F65-3D17A4BE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00E64B-A537-248A-949C-CD3191CF2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21" y="1527276"/>
            <a:ext cx="4575324" cy="457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67217E6-791A-1CFA-511D-26B5C2EE0849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7CEE5E8F-01CC-496F-893D-C47CC8CD6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4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247D2D-F55E-EB74-03FD-20D46AC15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8C6679-174F-D026-A485-6B6CCCE637D9}"/>
              </a:ext>
            </a:extLst>
          </p:cNvPr>
          <p:cNvSpPr txBox="1"/>
          <p:nvPr/>
        </p:nvSpPr>
        <p:spPr>
          <a:xfrm>
            <a:off x="6086976" y="1183799"/>
            <a:ext cx="586568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Century Gothic" panose="020B0502020202020204" pitchFamily="34" charset="0"/>
              </a:rPr>
              <a:t>Trigger Rate: </a:t>
            </a:r>
          </a:p>
          <a:p>
            <a:pPr algn="ctr"/>
            <a:r>
              <a:rPr lang="en-CA" dirty="0">
                <a:latin typeface="Century Gothic" panose="020B0502020202020204" pitchFamily="34" charset="0"/>
              </a:rPr>
              <a:t>~300 Hz</a:t>
            </a:r>
          </a:p>
          <a:p>
            <a:pPr algn="ctr"/>
            <a:br>
              <a:rPr lang="en-CA" dirty="0">
                <a:latin typeface="Century Gothic" panose="020B0502020202020204" pitchFamily="34" charset="0"/>
              </a:rPr>
            </a:br>
            <a:r>
              <a:rPr lang="en-CA" dirty="0">
                <a:latin typeface="Century Gothic" panose="020B0502020202020204" pitchFamily="34" charset="0"/>
              </a:rPr>
              <a:t>Yearly Observations: </a:t>
            </a:r>
          </a:p>
          <a:p>
            <a:pPr algn="ctr"/>
            <a:r>
              <a:rPr lang="en-CA" dirty="0">
                <a:latin typeface="Century Gothic" panose="020B0502020202020204" pitchFamily="34" charset="0"/>
              </a:rPr>
              <a:t>~1000 Hours</a:t>
            </a:r>
          </a:p>
          <a:p>
            <a:pPr algn="ctr"/>
            <a:endParaRPr lang="en-CA" dirty="0">
              <a:latin typeface="Century Gothic" panose="020B0502020202020204" pitchFamily="34" charset="0"/>
            </a:endParaRPr>
          </a:p>
          <a:p>
            <a:pPr algn="ctr"/>
            <a:r>
              <a:rPr lang="en-CA" dirty="0">
                <a:latin typeface="Century Gothic" panose="020B0502020202020204" pitchFamily="34" charset="0"/>
              </a:rPr>
              <a:t>Years of Observations: </a:t>
            </a:r>
          </a:p>
          <a:p>
            <a:pPr algn="ctr"/>
            <a:r>
              <a:rPr lang="en-CA" dirty="0">
                <a:latin typeface="Century Gothic" panose="020B0502020202020204" pitchFamily="34" charset="0"/>
              </a:rPr>
              <a:t>~20 years </a:t>
            </a:r>
          </a:p>
          <a:p>
            <a:pPr algn="ctr"/>
            <a:endParaRPr lang="en-CA" dirty="0">
              <a:latin typeface="Century Gothic" panose="020B0502020202020204" pitchFamily="34" charset="0"/>
            </a:endParaRPr>
          </a:p>
          <a:p>
            <a:pPr algn="ctr"/>
            <a:r>
              <a:rPr lang="en-CA" sz="2000" b="1" dirty="0">
                <a:latin typeface="Century Gothic" panose="020B0502020202020204" pitchFamily="34" charset="0"/>
              </a:rPr>
              <a:t>Total Event Archive: </a:t>
            </a:r>
          </a:p>
          <a:p>
            <a:pPr algn="ctr"/>
            <a:r>
              <a:rPr lang="en-CA" sz="2000" b="1" dirty="0">
                <a:latin typeface="Century Gothic" panose="020B0502020202020204" pitchFamily="34" charset="0"/>
              </a:rPr>
              <a:t>&gt; 20 billion events! </a:t>
            </a:r>
          </a:p>
          <a:p>
            <a:pPr algn="ctr"/>
            <a:endParaRPr lang="en-CA" sz="1600" dirty="0">
              <a:latin typeface="Century Gothic" panose="020B0502020202020204" pitchFamily="34" charset="0"/>
            </a:endParaRPr>
          </a:p>
          <a:p>
            <a:pPr algn="ctr"/>
            <a:r>
              <a:rPr lang="en-CA" sz="1600" dirty="0">
                <a:latin typeface="Century Gothic" panose="020B0502020202020204" pitchFamily="34" charset="0"/>
              </a:rPr>
              <a:t>The vast majority of these events (&gt;90%) are rejected for not appearing as gamma-ray like events and never investigated further. </a:t>
            </a:r>
            <a:br>
              <a:rPr lang="en-CA" sz="1600" dirty="0">
                <a:latin typeface="Century Gothic" panose="020B0502020202020204" pitchFamily="34" charset="0"/>
              </a:rPr>
            </a:br>
            <a:r>
              <a:rPr lang="en-CA" sz="1600" dirty="0">
                <a:latin typeface="Century Gothic" panose="020B0502020202020204" pitchFamily="34" charset="0"/>
              </a:rPr>
              <a:t>  </a:t>
            </a:r>
          </a:p>
          <a:p>
            <a:pPr algn="ctr"/>
            <a:r>
              <a:rPr lang="en-CA" sz="1600" dirty="0">
                <a:latin typeface="Century Gothic" panose="020B0502020202020204" pitchFamily="34" charset="0"/>
              </a:rPr>
              <a:t>Is there a hidden subset of these events that are rejected automatically but encode </a:t>
            </a:r>
            <a:r>
              <a:rPr lang="en-CA" sz="1600" b="1" dirty="0">
                <a:latin typeface="Century Gothic" panose="020B0502020202020204" pitchFamily="34" charset="0"/>
              </a:rPr>
              <a:t>rare astrophysical phenomena or new fundamental physics</a:t>
            </a:r>
            <a:r>
              <a:rPr lang="en-CA" sz="1600" dirty="0">
                <a:latin typeface="Century Gothic" panose="020B0502020202020204" pitchFamily="34" charset="0"/>
              </a:rPr>
              <a:t>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BB66D9-5E1C-21AA-CFD9-92D99D0DA28A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484D020-9D60-F371-83AD-58929AFDD08F}"/>
              </a:ext>
            </a:extLst>
          </p:cNvPr>
          <p:cNvSpPr>
            <a:spLocks noGrp="1"/>
          </p:cNvSpPr>
          <p:nvPr/>
        </p:nvSpPr>
        <p:spPr>
          <a:xfrm>
            <a:off x="486628" y="50680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The VERITAS Event Archive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3BC0C4-3071-4D87-3F90-E58D1EB126B5}"/>
              </a:ext>
            </a:extLst>
          </p:cNvPr>
          <p:cNvSpPr txBox="1"/>
          <p:nvPr/>
        </p:nvSpPr>
        <p:spPr>
          <a:xfrm>
            <a:off x="1057721" y="1283238"/>
            <a:ext cx="19527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>
                <a:latin typeface="Century Gothic" panose="020B0502020202020204" pitchFamily="34" charset="0"/>
              </a:rPr>
              <a:t>Credit: Muon Hunter 2.0</a:t>
            </a:r>
          </a:p>
        </p:txBody>
      </p:sp>
    </p:spTree>
    <p:extLst>
      <p:ext uri="{BB962C8B-B14F-4D97-AF65-F5344CB8AC3E}">
        <p14:creationId xmlns:p14="http://schemas.microsoft.com/office/powerpoint/2010/main" val="109005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BE5D-B045-A607-2F65-3D17A4BE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67217E6-791A-1CFA-511D-26B5C2EE0849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7CEE5E8F-01CC-496F-893D-C47CC8CD6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5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247D2D-F55E-EB74-03FD-20D46AC15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ABB66D9-5E1C-21AA-CFD9-92D99D0DA28A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484D020-9D60-F371-83AD-58929AFDD08F}"/>
              </a:ext>
            </a:extLst>
          </p:cNvPr>
          <p:cNvSpPr>
            <a:spLocks noGrp="1"/>
          </p:cNvSpPr>
          <p:nvPr/>
        </p:nvSpPr>
        <p:spPr>
          <a:xfrm>
            <a:off x="486628" y="50680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Gamma-ray Bursts  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0041D5-608B-97EF-87CB-3FCEF4095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861" y="379402"/>
            <a:ext cx="5342845" cy="6161387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064CCA7-AED6-023E-314B-276B9181F29F}"/>
              </a:ext>
            </a:extLst>
          </p:cNvPr>
          <p:cNvCxnSpPr>
            <a:cxnSpLocks/>
          </p:cNvCxnSpPr>
          <p:nvPr/>
        </p:nvCxnSpPr>
        <p:spPr>
          <a:xfrm flipH="1">
            <a:off x="7134045" y="1423358"/>
            <a:ext cx="1751162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2B4793D-6612-DCB3-C1FB-725D30F9FA85}"/>
              </a:ext>
            </a:extLst>
          </p:cNvPr>
          <p:cNvCxnSpPr>
            <a:cxnSpLocks/>
          </p:cNvCxnSpPr>
          <p:nvPr/>
        </p:nvCxnSpPr>
        <p:spPr>
          <a:xfrm flipH="1">
            <a:off x="7134045" y="3460095"/>
            <a:ext cx="1751162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25AB450-7F5F-AF67-1B23-A02BFF2EE756}"/>
              </a:ext>
            </a:extLst>
          </p:cNvPr>
          <p:cNvCxnSpPr>
            <a:cxnSpLocks/>
          </p:cNvCxnSpPr>
          <p:nvPr/>
        </p:nvCxnSpPr>
        <p:spPr>
          <a:xfrm flipH="1">
            <a:off x="7134045" y="5449922"/>
            <a:ext cx="1751162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1CA96A1-566F-40C2-8C2A-B7354DC0A7AD}"/>
              </a:ext>
            </a:extLst>
          </p:cNvPr>
          <p:cNvSpPr txBox="1"/>
          <p:nvPr/>
        </p:nvSpPr>
        <p:spPr>
          <a:xfrm>
            <a:off x="8602533" y="703528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BFCA78-477D-2E67-3734-3CBB87A7E35A}"/>
              </a:ext>
            </a:extLst>
          </p:cNvPr>
          <p:cNvSpPr txBox="1"/>
          <p:nvPr/>
        </p:nvSpPr>
        <p:spPr>
          <a:xfrm>
            <a:off x="8602533" y="2772978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A881B4-D1A5-9F2F-F83E-1CD5E4CA40B0}"/>
              </a:ext>
            </a:extLst>
          </p:cNvPr>
          <p:cNvSpPr txBox="1"/>
          <p:nvPr/>
        </p:nvSpPr>
        <p:spPr>
          <a:xfrm>
            <a:off x="8610282" y="4772628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6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4FDEFE-D8FA-F21C-1CD1-1A5496CFA6B1}"/>
              </a:ext>
            </a:extLst>
          </p:cNvPr>
          <p:cNvSpPr txBox="1"/>
          <p:nvPr/>
        </p:nvSpPr>
        <p:spPr>
          <a:xfrm>
            <a:off x="25633" y="1557233"/>
            <a:ext cx="586568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latin typeface="Century Gothic" panose="020B0502020202020204" pitchFamily="34" charset="0"/>
              </a:rPr>
              <a:t>Gamma-ray bursts are typically detected by space based keV-GeV detectors, and clear distinct populations are separated by duration (~0.01-5 seconds and ~1-1000s). </a:t>
            </a:r>
          </a:p>
          <a:p>
            <a:pPr algn="ctr"/>
            <a:endParaRPr lang="en-CA" sz="2000" dirty="0">
              <a:latin typeface="Century Gothic" panose="020B0502020202020204" pitchFamily="34" charset="0"/>
            </a:endParaRPr>
          </a:p>
          <a:p>
            <a:pPr algn="ctr"/>
            <a:r>
              <a:rPr lang="en-CA" sz="2000" dirty="0">
                <a:latin typeface="Century Gothic" panose="020B0502020202020204" pitchFamily="34" charset="0"/>
              </a:rPr>
              <a:t>An obvious question to ask is if there exists additional populations </a:t>
            </a:r>
            <a:r>
              <a:rPr lang="en-CA" sz="2000" b="1" dirty="0">
                <a:latin typeface="Century Gothic" panose="020B0502020202020204" pitchFamily="34" charset="0"/>
              </a:rPr>
              <a:t>outside of the search window that traditional detectors </a:t>
            </a:r>
            <a:r>
              <a:rPr lang="en-CA" sz="2000" dirty="0">
                <a:latin typeface="Century Gothic" panose="020B0502020202020204" pitchFamily="34" charset="0"/>
              </a:rPr>
              <a:t>are sensitive to (LLGRBs for example). </a:t>
            </a:r>
            <a:br>
              <a:rPr lang="en-CA" sz="2000" dirty="0">
                <a:latin typeface="Century Gothic" panose="020B0502020202020204" pitchFamily="34" charset="0"/>
              </a:rPr>
            </a:br>
            <a:br>
              <a:rPr lang="en-CA" sz="2000" dirty="0">
                <a:latin typeface="Century Gothic" panose="020B0502020202020204" pitchFamily="34" charset="0"/>
              </a:rPr>
            </a:br>
            <a:r>
              <a:rPr lang="en-CA" sz="2000" dirty="0">
                <a:latin typeface="Century Gothic" panose="020B0502020202020204" pitchFamily="34" charset="0"/>
              </a:rPr>
              <a:t>If the event is narrow enough in time, </a:t>
            </a:r>
            <a:r>
              <a:rPr lang="en-CA" sz="2000" b="1" dirty="0">
                <a:latin typeface="Century Gothic" panose="020B0502020202020204" pitchFamily="34" charset="0"/>
              </a:rPr>
              <a:t>deadtime constraints may lead to a non-detection</a:t>
            </a:r>
            <a:r>
              <a:rPr lang="en-CA" sz="2000" dirty="0">
                <a:latin typeface="Century Gothic" panose="020B0502020202020204" pitchFamily="34" charset="0"/>
              </a:rPr>
              <a:t> of even extremely luminous events.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502C97-CFBE-6AEB-A87B-1B47FBD9DB03}"/>
              </a:ext>
            </a:extLst>
          </p:cNvPr>
          <p:cNvSpPr txBox="1"/>
          <p:nvPr/>
        </p:nvSpPr>
        <p:spPr>
          <a:xfrm>
            <a:off x="10229882" y="136626"/>
            <a:ext cx="6098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(Lien+, 2016)</a:t>
            </a:r>
          </a:p>
        </p:txBody>
      </p:sp>
    </p:spTree>
    <p:extLst>
      <p:ext uri="{BB962C8B-B14F-4D97-AF65-F5344CB8AC3E}">
        <p14:creationId xmlns:p14="http://schemas.microsoft.com/office/powerpoint/2010/main" val="3659166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42386-59BC-5451-347F-23128FB6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552EE8C-546E-0042-09DD-A2757BB7A3B1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04EAFD16-5BFA-059F-0AE3-D0DC692E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6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68A6C-BAEC-CA7E-E0EA-EC4C842C7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240EE9-4714-C582-8C2F-2976F5BBD881}"/>
              </a:ext>
            </a:extLst>
          </p:cNvPr>
          <p:cNvSpPr>
            <a:spLocks noGrp="1"/>
          </p:cNvSpPr>
          <p:nvPr/>
        </p:nvSpPr>
        <p:spPr>
          <a:xfrm>
            <a:off x="2275881" y="323645"/>
            <a:ext cx="1879573" cy="6057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Radio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B615E4-F51A-F211-183D-249A5D29C6BD}"/>
              </a:ext>
            </a:extLst>
          </p:cNvPr>
          <p:cNvSpPr txBox="1"/>
          <p:nvPr/>
        </p:nvSpPr>
        <p:spPr>
          <a:xfrm>
            <a:off x="2439754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67E49A-3449-81B5-EACA-D31F01B25612}"/>
              </a:ext>
            </a:extLst>
          </p:cNvPr>
          <p:cNvSpPr txBox="1"/>
          <p:nvPr/>
        </p:nvSpPr>
        <p:spPr>
          <a:xfrm>
            <a:off x="4354452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0C0F66-0ABB-5F42-6B67-C8BA9EFAF74B}"/>
              </a:ext>
            </a:extLst>
          </p:cNvPr>
          <p:cNvSpPr txBox="1"/>
          <p:nvPr/>
        </p:nvSpPr>
        <p:spPr>
          <a:xfrm>
            <a:off x="2439754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2A7474-FC18-E2BD-E6A7-10170AC4CD9B}"/>
              </a:ext>
            </a:extLst>
          </p:cNvPr>
          <p:cNvSpPr txBox="1"/>
          <p:nvPr/>
        </p:nvSpPr>
        <p:spPr>
          <a:xfrm>
            <a:off x="6861001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2F1576-3337-6889-719F-67F852C5B905}"/>
              </a:ext>
            </a:extLst>
          </p:cNvPr>
          <p:cNvSpPr txBox="1"/>
          <p:nvPr/>
        </p:nvSpPr>
        <p:spPr>
          <a:xfrm>
            <a:off x="8692381" y="3662796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696823-4DFE-8528-4CD3-019D5E07A54E}"/>
              </a:ext>
            </a:extLst>
          </p:cNvPr>
          <p:cNvSpPr txBox="1"/>
          <p:nvPr/>
        </p:nvSpPr>
        <p:spPr>
          <a:xfrm>
            <a:off x="6861001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24B455-6D87-1699-EFE9-42A3AFA53536}"/>
              </a:ext>
            </a:extLst>
          </p:cNvPr>
          <p:cNvSpPr txBox="1"/>
          <p:nvPr/>
        </p:nvSpPr>
        <p:spPr>
          <a:xfrm>
            <a:off x="8692381" y="1753322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Preliminary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46D1F8-1A23-273A-F901-05EC3B2EA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13" y="1003439"/>
            <a:ext cx="5501417" cy="383962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8D35478-4C01-5CC4-1986-BC70CBFF83AA}"/>
              </a:ext>
            </a:extLst>
          </p:cNvPr>
          <p:cNvSpPr>
            <a:spLocks noGrp="1"/>
          </p:cNvSpPr>
          <p:nvPr/>
        </p:nvSpPr>
        <p:spPr>
          <a:xfrm>
            <a:off x="7620001" y="230967"/>
            <a:ext cx="3357016" cy="7920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Gamma-ray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42BB2E-426E-1AA1-DCE4-9B86D510B8F5}"/>
              </a:ext>
            </a:extLst>
          </p:cNvPr>
          <p:cNvSpPr txBox="1"/>
          <p:nvPr/>
        </p:nvSpPr>
        <p:spPr>
          <a:xfrm>
            <a:off x="985520" y="5064438"/>
            <a:ext cx="10599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dirty="0">
                <a:latin typeface="Century Gothic" panose="020B0502020202020204" pitchFamily="34" charset="0"/>
              </a:rPr>
              <a:t>Transients that had </a:t>
            </a:r>
            <a:r>
              <a:rPr lang="en-CA" sz="2000" b="1" dirty="0">
                <a:latin typeface="Century Gothic" panose="020B0502020202020204" pitchFamily="34" charset="0"/>
              </a:rPr>
              <a:t>orders of magnitude higher luminosity </a:t>
            </a:r>
            <a:r>
              <a:rPr lang="en-CA" sz="2000" dirty="0">
                <a:latin typeface="Century Gothic" panose="020B0502020202020204" pitchFamily="34" charset="0"/>
              </a:rPr>
              <a:t>went undiscovered for decades in the radio simply </a:t>
            </a:r>
            <a:r>
              <a:rPr lang="en-CA" sz="2000" b="1" dirty="0">
                <a:latin typeface="Century Gothic" panose="020B0502020202020204" pitchFamily="34" charset="0"/>
              </a:rPr>
              <a:t>because analysis had not been correctly targeted</a:t>
            </a:r>
            <a:r>
              <a:rPr lang="en-CA" sz="2000" dirty="0">
                <a:latin typeface="Century Gothic" panose="020B0502020202020204" pitchFamily="34" charset="0"/>
              </a:rPr>
              <a:t> for high dispersion measure narrow pulses.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1B1D051-42B0-FC8E-56C0-7871F91698DB}"/>
              </a:ext>
            </a:extLst>
          </p:cNvPr>
          <p:cNvSpPr/>
          <p:nvPr/>
        </p:nvSpPr>
        <p:spPr>
          <a:xfrm>
            <a:off x="2237779" y="895817"/>
            <a:ext cx="1178524" cy="11577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A57A45-7B34-AA93-159C-A71B52E69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8030" y="1261174"/>
            <a:ext cx="5979345" cy="32489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CE8586-ED10-830B-D482-F789938A4ED1}"/>
              </a:ext>
            </a:extLst>
          </p:cNvPr>
          <p:cNvSpPr txBox="1"/>
          <p:nvPr/>
        </p:nvSpPr>
        <p:spPr>
          <a:xfrm>
            <a:off x="10485959" y="3739740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latin typeface="Century Gothic" panose="020B0502020202020204" pitchFamily="34" charset="0"/>
              </a:rPr>
              <a:t>Preliminary </a:t>
            </a:r>
          </a:p>
        </p:txBody>
      </p:sp>
    </p:spTree>
    <p:extLst>
      <p:ext uri="{BB962C8B-B14F-4D97-AF65-F5344CB8AC3E}">
        <p14:creationId xmlns:p14="http://schemas.microsoft.com/office/powerpoint/2010/main" val="2653499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E45BE-25AE-4D0A-0D09-03CA6096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75A1D8-78D7-190C-1E92-4BD674AA05ED}"/>
              </a:ext>
            </a:extLst>
          </p:cNvPr>
          <p:cNvSpPr/>
          <p:nvPr/>
        </p:nvSpPr>
        <p:spPr>
          <a:xfrm>
            <a:off x="482138" y="4272743"/>
            <a:ext cx="5258784" cy="1734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5EDEB00-72E7-6AD3-59DC-2CA0B7E18888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50500B1C-6B11-2F4D-BB88-B5E42D2F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7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7B8731-AC7B-6792-D878-DA7471DDD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400756-81CA-689E-E8CC-987D0300E304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Dark Matter Potential Model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1E1044-58C6-71A7-AA5E-E65189E8AAA7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8C9C1BFD-46B9-FC0C-9F41-453EE7606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2517" y="1423035"/>
            <a:ext cx="5568991" cy="5394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E4DF45-18EB-F3A2-7939-4D42C57BD555}"/>
              </a:ext>
            </a:extLst>
          </p:cNvPr>
          <p:cNvSpPr txBox="1"/>
          <p:nvPr/>
        </p:nvSpPr>
        <p:spPr>
          <a:xfrm>
            <a:off x="380015" y="1421556"/>
            <a:ext cx="52587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Century Gothic" panose="020B0502020202020204" pitchFamily="34" charset="0"/>
              </a:rPr>
              <a:t>Most conventional IACT dark matter searches assume the signal from dark matter is </a:t>
            </a:r>
            <a:r>
              <a:rPr lang="en-CA" b="1" dirty="0">
                <a:latin typeface="Century Gothic" panose="020B0502020202020204" pitchFamily="34" charset="0"/>
              </a:rPr>
              <a:t>constant in time</a:t>
            </a:r>
            <a:r>
              <a:rPr lang="en-CA" dirty="0">
                <a:latin typeface="Century Gothic" panose="020B0502020202020204" pitchFamily="34" charset="0"/>
              </a:rPr>
              <a:t>, but perhaps bright local signatures may be </a:t>
            </a:r>
            <a:r>
              <a:rPr lang="en-CA" b="1" i="1" dirty="0">
                <a:latin typeface="Century Gothic" panose="020B0502020202020204" pitchFamily="34" charset="0"/>
              </a:rPr>
              <a:t>transient</a:t>
            </a:r>
            <a:r>
              <a:rPr lang="en-CA" dirty="0">
                <a:latin typeface="Century Gothic" panose="020B0502020202020204" pitchFamily="34" charset="0"/>
              </a:rPr>
              <a:t>. </a:t>
            </a:r>
          </a:p>
          <a:p>
            <a:endParaRPr lang="en-CA" dirty="0">
              <a:latin typeface="Century Gothic" panose="020B0502020202020204" pitchFamily="34" charset="0"/>
            </a:endParaRPr>
          </a:p>
          <a:p>
            <a:r>
              <a:rPr lang="en-CA" dirty="0">
                <a:latin typeface="Century Gothic" panose="020B0502020202020204" pitchFamily="34" charset="0"/>
              </a:rPr>
              <a:t>One scenario could involve systems of strong self-interactions and ultraheavy composites with </a:t>
            </a:r>
            <a:r>
              <a:rPr lang="en-CA" b="1" dirty="0">
                <a:latin typeface="Century Gothic" panose="020B0502020202020204" pitchFamily="34" charset="0"/>
              </a:rPr>
              <a:t>new particles </a:t>
            </a:r>
            <a:r>
              <a:rPr lang="en-CA" dirty="0">
                <a:latin typeface="Century Gothic" panose="020B0502020202020204" pitchFamily="34" charset="0"/>
              </a:rPr>
              <a:t>mediating DM self-interactions. Potential DM self-interaction scenarios include;</a:t>
            </a:r>
          </a:p>
          <a:p>
            <a:endParaRPr lang="en-CA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E075EF-6198-A2C9-61E0-DC96ED9A1EA0}"/>
              </a:ext>
            </a:extLst>
          </p:cNvPr>
          <p:cNvSpPr txBox="1"/>
          <p:nvPr/>
        </p:nvSpPr>
        <p:spPr>
          <a:xfrm>
            <a:off x="612771" y="4376496"/>
            <a:ext cx="50395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Century Gothic" panose="020B0502020202020204" pitchFamily="34" charset="0"/>
              </a:rPr>
              <a:t>Collapse of </a:t>
            </a:r>
            <a:r>
              <a:rPr lang="fr-FR" sz="1400" b="1" dirty="0" err="1">
                <a:latin typeface="Century Gothic" panose="020B0502020202020204" pitchFamily="34" charset="0"/>
              </a:rPr>
              <a:t>cosmic</a:t>
            </a:r>
            <a:r>
              <a:rPr lang="fr-FR" sz="1400" b="1" dirty="0">
                <a:latin typeface="Century Gothic" panose="020B0502020202020204" pitchFamily="34" charset="0"/>
              </a:rPr>
              <a:t> perturbations</a:t>
            </a:r>
          </a:p>
          <a:p>
            <a:r>
              <a:rPr lang="fr-FR" sz="1000" dirty="0">
                <a:latin typeface="Century Gothic" panose="020B0502020202020204" pitchFamily="34" charset="0"/>
              </a:rPr>
              <a:t>Savastano et al. (2019), Chang et al. (2019), Flores et al. (2021), Domenech et al. (2023), Bramante et al. (2024)</a:t>
            </a:r>
          </a:p>
          <a:p>
            <a:endParaRPr lang="fr-FR" sz="1000" dirty="0">
              <a:latin typeface="Century Gothic" panose="020B0502020202020204" pitchFamily="34" charset="0"/>
            </a:endParaRPr>
          </a:p>
          <a:p>
            <a:r>
              <a:rPr lang="da-DK" sz="1400" b="1" dirty="0">
                <a:latin typeface="Century Gothic" panose="020B0502020202020204" pitchFamily="34" charset="0"/>
              </a:rPr>
              <a:t>First-order phase transitions</a:t>
            </a:r>
          </a:p>
          <a:p>
            <a:r>
              <a:rPr lang="da-DK" sz="1000" dirty="0">
                <a:latin typeface="Century Gothic" panose="020B0502020202020204" pitchFamily="34" charset="0"/>
              </a:rPr>
              <a:t>Witten (1984), Bai et al. (2019), Hong et al. (2020), Gross et al.(2021), Asadi et al. (2021)</a:t>
            </a:r>
          </a:p>
          <a:p>
            <a:endParaRPr lang="da-DK" sz="1100" dirty="0">
              <a:latin typeface="Century Gothic" panose="020B0502020202020204" pitchFamily="34" charset="0"/>
            </a:endParaRPr>
          </a:p>
          <a:p>
            <a:r>
              <a:rPr lang="en-CA" sz="1100" dirty="0">
                <a:latin typeface="Century Gothic" panose="020B0502020202020204" pitchFamily="34" charset="0"/>
              </a:rPr>
              <a:t>And many more…. </a:t>
            </a:r>
          </a:p>
        </p:txBody>
      </p:sp>
    </p:spTree>
    <p:extLst>
      <p:ext uri="{BB962C8B-B14F-4D97-AF65-F5344CB8AC3E}">
        <p14:creationId xmlns:p14="http://schemas.microsoft.com/office/powerpoint/2010/main" val="297310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398B9-387A-688F-9B2F-EFDD9D0B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2BBC9-7660-EFFE-3470-4C2E7C24C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2828" y="1046458"/>
            <a:ext cx="7139172" cy="542957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01BC276-B549-F64A-1A7D-7F37A32DC850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45C7DF04-709B-CBCD-B478-623A1A8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8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A9E9C-56A4-9DD7-B2AC-7C55699B2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7A7F7-1C1B-6505-CB01-6A20ACA55583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USGRBs in IACTs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4E8CED-1FD6-751A-B87D-9B33CB1EE764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329B540B-3E50-204F-EBD0-BAFFC6A1AC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6" y="1564472"/>
            <a:ext cx="4746225" cy="27636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0007AAF-7C82-2C91-22E8-05C5049C7403}"/>
              </a:ext>
            </a:extLst>
          </p:cNvPr>
          <p:cNvSpPr txBox="1"/>
          <p:nvPr/>
        </p:nvSpPr>
        <p:spPr>
          <a:xfrm>
            <a:off x="515380" y="4583032"/>
            <a:ext cx="4915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Century Gothic" panose="020B0502020202020204" pitchFamily="34" charset="0"/>
              </a:rPr>
              <a:t>The region of parameter space for ultra-short gamma-ray bursts (USGRBs) remains effectively unprobed </a:t>
            </a:r>
            <a:r>
              <a:rPr lang="en-CA" b="1" dirty="0">
                <a:latin typeface="Century Gothic" panose="020B0502020202020204" pitchFamily="34" charset="0"/>
              </a:rPr>
              <a:t>since conventional analyses reject such signals.</a:t>
            </a:r>
            <a:endParaRPr lang="en-CA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19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398B9-387A-688F-9B2F-EFDD9D0B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01BC276-B549-F64A-1A7D-7F37A32DC850}"/>
              </a:ext>
            </a:extLst>
          </p:cNvPr>
          <p:cNvSpPr>
            <a:spLocks noGrp="1"/>
          </p:cNvSpPr>
          <p:nvPr/>
        </p:nvSpPr>
        <p:spPr>
          <a:xfrm>
            <a:off x="1303020" y="6354445"/>
            <a:ext cx="6630035" cy="463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00" b="0" dirty="0">
                <a:effectLst/>
                <a:latin typeface="Playfair Display" charset="0"/>
                <a:cs typeface="Playfair Display" charset="0"/>
                <a:sym typeface="+mn-ea"/>
              </a:rPr>
              <a:t>Fundamental Physics with VERITAS </a:t>
            </a:r>
            <a:r>
              <a:rPr lang="en-US" altLang="en-US" sz="1400" b="0" dirty="0">
                <a:effectLst/>
                <a:latin typeface="Playfair Display" charset="0"/>
                <a:cs typeface="Playfair Display" charset="0"/>
              </a:rPr>
              <a:t>| 2026 | </a:t>
            </a:r>
            <a:r>
              <a:rPr lang="en-US" altLang="en-US" sz="1200" b="0" dirty="0">
                <a:effectLst/>
                <a:latin typeface="Playfair Display" charset="0"/>
                <a:cs typeface="Playfair Display" charset="0"/>
              </a:rPr>
              <a:t>Matthew Lundy </a:t>
            </a: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45C7DF04-709B-CBCD-B478-623A1A8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661" y="6540789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9</a:t>
            </a:fld>
            <a:endParaRPr lang="zh-CN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AA9E9C-56A4-9DD7-B2AC-7C55699B2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92" y="6007712"/>
            <a:ext cx="751184" cy="7156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7A7F7-1C1B-6505-CB01-6A20ACA55583}"/>
              </a:ext>
            </a:extLst>
          </p:cNvPr>
          <p:cNvSpPr>
            <a:spLocks noGrp="1"/>
          </p:cNvSpPr>
          <p:nvPr/>
        </p:nvSpPr>
        <p:spPr>
          <a:xfrm>
            <a:off x="515380" y="440668"/>
            <a:ext cx="11143193" cy="71564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1860AB"/>
                </a:solidFill>
                <a:effectLst/>
                <a:latin typeface="Playfair Display" charset="0"/>
                <a:cs typeface="Playfair Display" charset="0"/>
                <a:sym typeface="+mn-ea"/>
              </a:rPr>
              <a:t>Ways of Identifying a Wavefront Event</a:t>
            </a:r>
            <a:endParaRPr lang="" sz="4000" dirty="0">
              <a:solidFill>
                <a:srgbClr val="1860AB"/>
              </a:solidFill>
              <a:effectLst/>
              <a:latin typeface="Playfair Display" charset="0"/>
              <a:cs typeface="Playfair Display" charset="0"/>
              <a:sym typeface="+mn-ea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4E8CED-1FD6-751A-B87D-9B33CB1EE764}"/>
              </a:ext>
            </a:extLst>
          </p:cNvPr>
          <p:cNvCxnSpPr/>
          <p:nvPr/>
        </p:nvCxnSpPr>
        <p:spPr>
          <a:xfrm>
            <a:off x="487901" y="1232756"/>
            <a:ext cx="34118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0FADB89-FA2B-E774-3DCB-FF7D8E832432}"/>
              </a:ext>
            </a:extLst>
          </p:cNvPr>
          <p:cNvSpPr txBox="1"/>
          <p:nvPr/>
        </p:nvSpPr>
        <p:spPr>
          <a:xfrm>
            <a:off x="420492" y="1215050"/>
            <a:ext cx="60988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dirty="0">
                <a:latin typeface="Century Gothic" panose="020B0502020202020204" pitchFamily="34" charset="0"/>
              </a:rPr>
              <a:t>(</a:t>
            </a:r>
            <a:r>
              <a:rPr lang="en-CA" sz="1600" dirty="0" err="1">
                <a:latin typeface="Century Gothic" panose="020B0502020202020204" pitchFamily="34" charset="0"/>
              </a:rPr>
              <a:t>Krennrich</a:t>
            </a:r>
            <a:r>
              <a:rPr lang="en-CA" sz="1600" dirty="0">
                <a:latin typeface="Century Gothic" panose="020B0502020202020204" pitchFamily="34" charset="0"/>
              </a:rPr>
              <a:t>+, 1999)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61D77E-0077-2A59-D478-3F1066BF4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84" y="1571310"/>
            <a:ext cx="4372772" cy="43727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640C72-050F-3C1A-D8CE-344F97F8E17A}"/>
              </a:ext>
            </a:extLst>
          </p:cNvPr>
          <p:cNvSpPr txBox="1"/>
          <p:nvPr/>
        </p:nvSpPr>
        <p:spPr>
          <a:xfrm>
            <a:off x="5569115" y="1276380"/>
            <a:ext cx="620239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latin typeface="Century Gothic" panose="020B0502020202020204" pitchFamily="34" charset="0"/>
              </a:rPr>
              <a:t>Previous searches with Whipple + VERITAS relied on several key difference between traditional air-showers and wavefronts. </a:t>
            </a:r>
          </a:p>
          <a:p>
            <a:endParaRPr lang="en-CA" sz="1600" dirty="0">
              <a:latin typeface="Century Gothic" panose="020B0502020202020204" pitchFamily="34" charset="0"/>
            </a:endParaRPr>
          </a:p>
          <a:p>
            <a:r>
              <a:rPr lang="en-CA" sz="1600" b="1" dirty="0">
                <a:latin typeface="Century Gothic" panose="020B0502020202020204" pitchFamily="34" charset="0"/>
              </a:rPr>
              <a:t>Size of light pool</a:t>
            </a:r>
          </a:p>
          <a:p>
            <a:pPr marL="285750" indent="-285750">
              <a:buFontTx/>
              <a:buChar char="-"/>
            </a:pPr>
            <a:r>
              <a:rPr lang="en-CA" sz="1600" dirty="0">
                <a:latin typeface="Century Gothic" panose="020B0502020202020204" pitchFamily="34" charset="0"/>
              </a:rPr>
              <a:t>Separating telescopes beyond the typical light pool radius of single showers and searching for coincidences (Porter+, 1979)</a:t>
            </a:r>
          </a:p>
          <a:p>
            <a:pPr marL="285750" indent="-285750">
              <a:buFontTx/>
              <a:buChar char="-"/>
            </a:pPr>
            <a:endParaRPr lang="en-CA" sz="1600" dirty="0">
              <a:latin typeface="Century Gothic" panose="020B0502020202020204" pitchFamily="34" charset="0"/>
            </a:endParaRPr>
          </a:p>
          <a:p>
            <a:r>
              <a:rPr lang="en-CA" sz="1600" b="1" dirty="0">
                <a:latin typeface="Century Gothic" panose="020B0502020202020204" pitchFamily="34" charset="0"/>
              </a:rPr>
              <a:t>Shape of Image</a:t>
            </a:r>
          </a:p>
          <a:p>
            <a:pPr marL="285750" indent="-285750">
              <a:buFontTx/>
              <a:buChar char="-"/>
            </a:pPr>
            <a:r>
              <a:rPr lang="en-CA" sz="1600" dirty="0">
                <a:latin typeface="Century Gothic" panose="020B0502020202020204" pitchFamily="34" charset="0"/>
              </a:rPr>
              <a:t>Due to the unique symmetric profile of the images compared to traditional ellipses the radius and eccentricity can be used to discriminate between traditional events and wavefronts (</a:t>
            </a:r>
            <a:r>
              <a:rPr lang="en-CA" sz="1600" dirty="0" err="1">
                <a:latin typeface="Century Gothic" panose="020B0502020202020204" pitchFamily="34" charset="0"/>
              </a:rPr>
              <a:t>Krennrich</a:t>
            </a:r>
            <a:r>
              <a:rPr lang="en-CA" sz="1600" dirty="0">
                <a:latin typeface="Century Gothic" panose="020B0502020202020204" pitchFamily="34" charset="0"/>
              </a:rPr>
              <a:t>+, 1999)</a:t>
            </a:r>
          </a:p>
          <a:p>
            <a:pPr marL="285750" indent="-285750">
              <a:buFontTx/>
              <a:buChar char="-"/>
            </a:pPr>
            <a:endParaRPr lang="en-CA" sz="1600" dirty="0">
              <a:latin typeface="Century Gothic" panose="020B0502020202020204" pitchFamily="34" charset="0"/>
            </a:endParaRPr>
          </a:p>
          <a:p>
            <a:r>
              <a:rPr lang="en-CA" sz="1600" b="1" dirty="0">
                <a:latin typeface="Century Gothic" panose="020B0502020202020204" pitchFamily="34" charset="0"/>
              </a:rPr>
              <a:t>Duration of Events</a:t>
            </a:r>
          </a:p>
          <a:p>
            <a:pPr marL="285750" indent="-285750">
              <a:buFontTx/>
              <a:buChar char="-"/>
            </a:pPr>
            <a:r>
              <a:rPr lang="en-CA" sz="1600" dirty="0">
                <a:latin typeface="Century Gothic" panose="020B0502020202020204" pitchFamily="34" charset="0"/>
              </a:rPr>
              <a:t>The typical event duration is &gt;100 ns compared to the ~10 ns duration of a single shower (</a:t>
            </a:r>
            <a:r>
              <a:rPr lang="en-CA" sz="1600" dirty="0" err="1">
                <a:latin typeface="Century Gothic" panose="020B0502020202020204" pitchFamily="34" charset="0"/>
              </a:rPr>
              <a:t>LeBohec</a:t>
            </a:r>
            <a:r>
              <a:rPr lang="en-CA" sz="1600" dirty="0">
                <a:latin typeface="Century Gothic" panose="020B0502020202020204" pitchFamily="34" charset="0"/>
              </a:rPr>
              <a:t>+ 2005).</a:t>
            </a:r>
          </a:p>
          <a:p>
            <a:pPr marL="285750" indent="-285750">
              <a:buFontTx/>
              <a:buChar char="-"/>
            </a:pPr>
            <a:endParaRPr lang="en-CA" sz="1600" dirty="0">
              <a:latin typeface="Century Gothic" panose="020B0502020202020204" pitchFamily="34" charset="0"/>
            </a:endParaRPr>
          </a:p>
          <a:p>
            <a:r>
              <a:rPr lang="en-CA" sz="1600" b="1" dirty="0">
                <a:latin typeface="Century Gothic" panose="020B0502020202020204" pitchFamily="34" charset="0"/>
              </a:rPr>
              <a:t>Previous searches were limited in duration and/or had higher backgrounds due to the telescope(s) configuration. </a:t>
            </a:r>
          </a:p>
          <a:p>
            <a:endParaRPr lang="en-CA" sz="1600" dirty="0">
              <a:latin typeface="Century Gothic" panose="020B0502020202020204" pitchFamily="34" charset="0"/>
            </a:endParaRPr>
          </a:p>
          <a:p>
            <a:endParaRPr lang="en-CA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394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1543</TotalTime>
  <Words>1688</Words>
  <Application>Microsoft Office PowerPoint</Application>
  <PresentationFormat>Widescreen</PresentationFormat>
  <Paragraphs>239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Century Gothic</vt:lpstr>
      <vt:lpstr>Georgia</vt:lpstr>
      <vt:lpstr>Palatino Linotype</vt:lpstr>
      <vt:lpstr>Playfair Display</vt:lpstr>
      <vt:lpstr>Office Theme</vt:lpstr>
      <vt:lpstr>Explorations of PeVatrons with VERITAS Understanding galactic cosmic rays through the investigation of new mysterious TeV Sources.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Lundy</dc:creator>
  <cp:lastModifiedBy>Matthew Lundy</cp:lastModifiedBy>
  <cp:revision>118</cp:revision>
  <dcterms:created xsi:type="dcterms:W3CDTF">2026-01-07T20:21:24Z</dcterms:created>
  <dcterms:modified xsi:type="dcterms:W3CDTF">2026-09-01T02:30:16Z</dcterms:modified>
</cp:coreProperties>
</file>