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9"/>
  </p:notesMasterIdLst>
  <p:sldIdLst>
    <p:sldId id="256" r:id="rId2"/>
    <p:sldId id="283" r:id="rId3"/>
    <p:sldId id="284" r:id="rId4"/>
    <p:sldId id="290" r:id="rId5"/>
    <p:sldId id="286" r:id="rId6"/>
    <p:sldId id="291" r:id="rId7"/>
    <p:sldId id="292" r:id="rId8"/>
    <p:sldId id="294" r:id="rId9"/>
    <p:sldId id="295" r:id="rId10"/>
    <p:sldId id="293" r:id="rId11"/>
    <p:sldId id="260" r:id="rId12"/>
    <p:sldId id="262" r:id="rId13"/>
    <p:sldId id="264" r:id="rId14"/>
    <p:sldId id="265" r:id="rId15"/>
    <p:sldId id="288" r:id="rId16"/>
    <p:sldId id="270" r:id="rId17"/>
    <p:sldId id="298" r:id="rId18"/>
    <p:sldId id="271" r:id="rId19"/>
    <p:sldId id="296" r:id="rId20"/>
    <p:sldId id="297" r:id="rId21"/>
    <p:sldId id="272" r:id="rId22"/>
    <p:sldId id="274" r:id="rId23"/>
    <p:sldId id="261" r:id="rId24"/>
    <p:sldId id="259" r:id="rId25"/>
    <p:sldId id="258" r:id="rId26"/>
    <p:sldId id="257" r:id="rId27"/>
    <p:sldId id="273" r:id="rId28"/>
    <p:sldId id="275" r:id="rId29"/>
    <p:sldId id="276" r:id="rId30"/>
    <p:sldId id="266" r:id="rId31"/>
    <p:sldId id="267" r:id="rId32"/>
    <p:sldId id="277" r:id="rId33"/>
    <p:sldId id="280" r:id="rId34"/>
    <p:sldId id="282" r:id="rId35"/>
    <p:sldId id="278" r:id="rId36"/>
    <p:sldId id="281" r:id="rId37"/>
    <p:sldId id="279" r:id="rId38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626DEB"/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62"/>
    <p:restoredTop sz="96110"/>
  </p:normalViewPr>
  <p:slideViewPr>
    <p:cSldViewPr snapToGrid="0">
      <p:cViewPr>
        <p:scale>
          <a:sx n="90" d="100"/>
          <a:sy n="90" d="100"/>
        </p:scale>
        <p:origin x="200" y="8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93A654-DFE2-9F4E-8247-B2625D4731C6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974601-15E8-CE42-8A09-ACF8E20AF8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9057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974601-15E8-CE42-8A09-ACF8E20AF802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82906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974601-15E8-CE42-8A09-ACF8E20AF802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68628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BF8F8C-DD73-2C11-1E32-F9989AB61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A10DC88-6174-B922-DA29-63C910A3BD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399B1EB-8637-4E08-9A26-502D308C72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5A7905D-C5C9-1FA0-D114-33231FD194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974601-15E8-CE42-8A09-ACF8E20AF802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25449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922032-5D57-4BA7-090F-CE9D91F4D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BF91CBB-F069-157C-A39E-F2B415668B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26E2B0F-A5ED-9B87-E60C-065C3228EC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949EFDF-0B68-4DAD-9A99-BE8A1CDE89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974601-15E8-CE42-8A09-ACF8E20AF802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33983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974601-15E8-CE42-8A09-ACF8E20AF802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08067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974601-15E8-CE42-8A09-ACF8E20AF802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05944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974601-15E8-CE42-8A09-ACF8E20AF802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06625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974601-15E8-CE42-8A09-ACF8E20AF802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06238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488EEA-D610-40E5-624A-C47CFECFE1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F54CAA4-7CF3-88F4-5C16-C7DD116276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77E5A70-6B59-897F-A9FF-83FB9BD1E1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618857C-CCB2-1D0B-160F-DF579A0903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974601-15E8-CE42-8A09-ACF8E20AF802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9337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8F4BE8E-0CD8-4D3D-5309-DE6F4027F5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1F7C9C3-A06B-BC91-D788-3F7311AECC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4AE63DE-C647-222C-33DD-CF3F318D06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F02907-F594-2A42-AF69-79B93CEAA056}" type="datetime1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083A9F1-84E5-AF15-F176-A3D68F889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2109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6CAB170-DCC3-B5F5-8066-EDDE542B9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B2079B2-9E6C-B981-07D0-BA697A2E13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B474389-0922-97F3-49BB-DDEF517ACC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58BA01-9BD7-5041-8E48-9DA044C22E14}" type="datetime1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F6ABA8F-4D4F-95AD-8022-7390517CA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A1368D4-7B30-8C25-9547-F72FF11BC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34056" y="186115"/>
            <a:ext cx="816429" cy="714867"/>
          </a:xfrm>
          <a:prstGeom prst="rect">
            <a:avLst/>
          </a:prstGeom>
        </p:spPr>
        <p:txBody>
          <a:bodyPr/>
          <a:lstStyle/>
          <a:p>
            <a:fld id="{F514527A-6A45-CA4E-9436-0F585B7A79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5674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27452313-DF0C-A44C-6B8C-828B0CFA0B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78AC38F-26ED-0848-E3FC-78DAF05AE2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85EA7E8-FA14-AFEC-C103-B972FE9F23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140738-B799-1C44-A60A-FF1B8711B6BE}" type="datetime1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7446474-32AF-24EE-2620-5DB333222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6C308B7-B63F-D255-C2C9-74347361D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34056" y="186115"/>
            <a:ext cx="816429" cy="714867"/>
          </a:xfrm>
          <a:prstGeom prst="rect">
            <a:avLst/>
          </a:prstGeom>
        </p:spPr>
        <p:txBody>
          <a:bodyPr/>
          <a:lstStyle/>
          <a:p>
            <a:fld id="{F514527A-6A45-CA4E-9436-0F585B7A79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4083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F519424-3F30-C1F4-88A9-50CCFBDEA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9604A3F-B57A-BD71-6C91-C34797C216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1167EEC-B0E6-D844-09C3-C448A8077E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A70A191-623D-7B40-9D18-8B5A4DA38D51}" type="datetime1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B27BFEF-B343-D4C9-A02C-ED03D6EDF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EB36EA32-D02E-C095-C16E-7835DB1230A6}"/>
              </a:ext>
            </a:extLst>
          </p:cNvPr>
          <p:cNvCxnSpPr/>
          <p:nvPr userDrawn="1"/>
        </p:nvCxnSpPr>
        <p:spPr>
          <a:xfrm>
            <a:off x="-38100" y="1080000"/>
            <a:ext cx="122682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スライド番号プレースホルダー 5">
            <a:extLst>
              <a:ext uri="{FF2B5EF4-FFF2-40B4-BE49-F238E27FC236}">
                <a16:creationId xmlns:a16="http://schemas.microsoft.com/office/drawing/2014/main" id="{A549A99D-DF00-D5DE-5892-596E71092C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4056" y="186115"/>
            <a:ext cx="816429" cy="7148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b="0" i="0">
                <a:solidFill>
                  <a:schemeClr val="tx1">
                    <a:tint val="82000"/>
                  </a:schemeClr>
                </a:solidFill>
                <a:latin typeface="Lucida Grande" panose="020B0600040502020204" pitchFamily="34" charset="0"/>
                <a:cs typeface="Lucida Grande" panose="020B0600040502020204" pitchFamily="34" charset="0"/>
              </a:defRPr>
            </a:lvl1pPr>
          </a:lstStyle>
          <a:p>
            <a:fld id="{F514527A-6A45-CA4E-9436-0F585B7A79F5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39702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FF4A192-75FB-1C08-5193-288A456D1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5D430F8-F31F-1643-9E75-88922CB1F7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88F5241-78A9-75D9-FBCF-AE40F37E8B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9E3E5A-4CCF-8249-ADDD-A787615EE5E3}" type="datetime1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8A9AD25-A780-902F-A321-6DE0DE536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226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26F0F2B-222A-F833-D31F-135CD3ADF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D98DFA5-5892-B930-F33B-55BAF344B8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8078E40-0D00-8946-C861-C826392D09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05690FE-D380-424C-977C-E788844ECC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A1EE1AF-F07E-804E-B857-EF856E30EF6B}" type="datetime1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3C8C6E3-E456-296E-A334-AC97A5431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6400B62-5624-0586-5304-9C58694C9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34056" y="186115"/>
            <a:ext cx="816429" cy="714867"/>
          </a:xfrm>
          <a:prstGeom prst="rect">
            <a:avLst/>
          </a:prstGeom>
        </p:spPr>
        <p:txBody>
          <a:bodyPr/>
          <a:lstStyle/>
          <a:p>
            <a:fld id="{F514527A-6A45-CA4E-9436-0F585B7A79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5184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4333A11-94FE-6BF6-85E6-C8195A208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5D1CAC7-B881-BC79-4630-3CB0F69B9E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D6C3B66-67A6-871C-3233-C16676D845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F469B637-5B6D-9921-404E-3B03E22647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57758D7-3627-D4CB-0FED-032505F39E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9539295A-3177-21FF-6298-3B0C5FE390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A2D4F8C-C715-5944-B9A8-3EA420AEB036}" type="datetime1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D8ED9939-6A85-4343-0AD5-6F1FFB898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733BC9C-9CA1-F241-F377-EF1034D98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34056" y="186115"/>
            <a:ext cx="816429" cy="714867"/>
          </a:xfrm>
          <a:prstGeom prst="rect">
            <a:avLst/>
          </a:prstGeom>
        </p:spPr>
        <p:txBody>
          <a:bodyPr/>
          <a:lstStyle/>
          <a:p>
            <a:fld id="{F514527A-6A45-CA4E-9436-0F585B7A79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3410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B57EFF-DC09-85D8-D72F-F08E6DE08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28EC34B-8548-6EC6-0456-49A705B2AF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2807966-A9B4-2A4B-A759-454DCD40385E}" type="datetime1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CCBD5D6-E1FE-90CB-152D-CE66A8F2C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38CEB21-D4F4-B324-22AE-C890A7483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34056" y="186115"/>
            <a:ext cx="816429" cy="714867"/>
          </a:xfrm>
          <a:prstGeom prst="rect">
            <a:avLst/>
          </a:prstGeom>
        </p:spPr>
        <p:txBody>
          <a:bodyPr/>
          <a:lstStyle/>
          <a:p>
            <a:fld id="{F514527A-6A45-CA4E-9436-0F585B7A79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7169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9899051-874D-97B0-45C4-0B3CE55FC2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BB4DAB-8E66-EE4E-A309-207DAE4605CA}" type="datetime1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B85BDE8-B337-7D6E-5321-5FFC2C16F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FF8EC03-3EC2-659F-65F4-40AACCEFC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34056" y="186115"/>
            <a:ext cx="816429" cy="714867"/>
          </a:xfrm>
          <a:prstGeom prst="rect">
            <a:avLst/>
          </a:prstGeom>
        </p:spPr>
        <p:txBody>
          <a:bodyPr/>
          <a:lstStyle/>
          <a:p>
            <a:fld id="{F514527A-6A45-CA4E-9436-0F585B7A79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6272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7967F0D-D06A-E22C-F756-F532DE429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ED95BF9-ECA5-D3CF-46B1-6CE2FFB6BE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F74881C-2033-B7EC-DAAE-2233C47846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BEDBCAE-5848-BC64-A2AE-44311FA46D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B7158-C77B-8A4D-99D1-4B2742A03307}" type="datetime1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61614CB-8CB6-6282-A204-783A60924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AFE43BB-1168-4D23-3B87-C735F9683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34056" y="186115"/>
            <a:ext cx="816429" cy="714867"/>
          </a:xfrm>
          <a:prstGeom prst="rect">
            <a:avLst/>
          </a:prstGeom>
        </p:spPr>
        <p:txBody>
          <a:bodyPr/>
          <a:lstStyle/>
          <a:p>
            <a:fld id="{F514527A-6A45-CA4E-9436-0F585B7A79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0420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75DF17D-1C32-08EA-A02F-DC9425662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DB785C6C-0A5B-02EE-5E1D-AEC5021ADC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46A32D3-7DB7-B0D5-3E62-47608A348A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71E8744-2036-B414-2950-D35CC19613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E46E57-147A-0E4A-B21D-71BC389CD0CD}" type="datetime1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38BCD64-94E0-3C29-D567-842795D19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3293BD3-CBBE-50C1-2594-F22852A56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34056" y="186115"/>
            <a:ext cx="816429" cy="714867"/>
          </a:xfrm>
          <a:prstGeom prst="rect">
            <a:avLst/>
          </a:prstGeom>
        </p:spPr>
        <p:txBody>
          <a:bodyPr/>
          <a:lstStyle/>
          <a:p>
            <a:fld id="{F514527A-6A45-CA4E-9436-0F585B7A79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2086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6D6731D5-482A-F4DF-8587-708ADFE5D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886" y="183549"/>
            <a:ext cx="10961914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6D789EE-4E25-D7CF-F553-489896891C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522458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Lucida Grande" panose="020B0600040502020204" pitchFamily="34" charset="0"/>
          <a:ea typeface="+mj-ea"/>
          <a:cs typeface="Lucida Grande" panose="020B06000405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gif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gif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gif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10" Type="http://schemas.openxmlformats.org/officeDocument/2006/relationships/image" Target="../media/image24.gif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3" Type="http://schemas.openxmlformats.org/officeDocument/2006/relationships/image" Target="../media/image32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39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22.png"/><Relationship Id="rId5" Type="http://schemas.openxmlformats.org/officeDocument/2006/relationships/image" Target="../media/image17.png"/><Relationship Id="rId15" Type="http://schemas.openxmlformats.org/officeDocument/2006/relationships/image" Target="../media/image37.png"/><Relationship Id="rId10" Type="http://schemas.openxmlformats.org/officeDocument/2006/relationships/image" Target="../media/image21.png"/><Relationship Id="rId19" Type="http://schemas.openxmlformats.org/officeDocument/2006/relationships/image" Target="../media/image41.png"/><Relationship Id="rId4" Type="http://schemas.openxmlformats.org/officeDocument/2006/relationships/image" Target="../media/image33.png"/><Relationship Id="rId9" Type="http://schemas.openxmlformats.org/officeDocument/2006/relationships/image" Target="../media/image20.png"/><Relationship Id="rId1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gif"/><Relationship Id="rId5" Type="http://schemas.openxmlformats.org/officeDocument/2006/relationships/image" Target="../media/image24.gif"/><Relationship Id="rId4" Type="http://schemas.openxmlformats.org/officeDocument/2006/relationships/image" Target="../media/image26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3.png"/><Relationship Id="rId4" Type="http://schemas.openxmlformats.org/officeDocument/2006/relationships/image" Target="../media/image3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34.png"/><Relationship Id="rId10" Type="http://schemas.openxmlformats.org/officeDocument/2006/relationships/image" Target="../media/image63.png"/><Relationship Id="rId4" Type="http://schemas.openxmlformats.org/officeDocument/2006/relationships/image" Target="../media/image17.png"/><Relationship Id="rId9" Type="http://schemas.openxmlformats.org/officeDocument/2006/relationships/image" Target="../media/image6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40E5679-A3D9-E357-C260-45EEAD8016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4102" y="0"/>
            <a:ext cx="11363796" cy="2660642"/>
          </a:xfrm>
        </p:spPr>
        <p:txBody>
          <a:bodyPr anchor="ctr">
            <a:noAutofit/>
          </a:bodyPr>
          <a:lstStyle/>
          <a:p>
            <a:pPr algn="l"/>
            <a:r>
              <a:rPr kumimoji="1" lang="en" altLang="ja-JP" sz="4800" b="1" spc="-150" dirty="0"/>
              <a:t>Optical Counterpart search </a:t>
            </a:r>
            <a:br>
              <a:rPr kumimoji="1" lang="en" altLang="ja-JP" sz="4800" b="1" spc="-150" dirty="0"/>
            </a:br>
            <a:r>
              <a:rPr kumimoji="1" lang="en" altLang="ja-JP" sz="4800" b="1" spc="-150" dirty="0"/>
              <a:t>for a Month-timescale </a:t>
            </a:r>
            <a:br>
              <a:rPr kumimoji="1" lang="en" altLang="ja-JP" sz="4800" b="1" spc="-150" dirty="0"/>
            </a:br>
            <a:r>
              <a:rPr kumimoji="1" lang="en" altLang="ja-JP" sz="4800" b="1" spc="-150" dirty="0"/>
              <a:t>IceCube Neutrino Multiplet Event</a:t>
            </a:r>
            <a:endParaRPr kumimoji="1" lang="ja-JP" altLang="en-US" sz="4800" b="1" spc="-15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B4408A8-0AD1-BD4D-AFF2-AB9E830981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6000" y="4747271"/>
            <a:ext cx="10800000" cy="2062816"/>
          </a:xfrm>
        </p:spPr>
        <p:txBody>
          <a:bodyPr anchor="ctr">
            <a:normAutofit/>
          </a:bodyPr>
          <a:lstStyle/>
          <a:p>
            <a:pPr algn="l"/>
            <a:r>
              <a:rPr lang="en" altLang="ja-JP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Seiji TOSHIKAGE</a:t>
            </a:r>
            <a:r>
              <a:rPr lang="en" altLang="ja-JP" sz="20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" altLang="ja-JP" sz="2000" dirty="0">
                <a:latin typeface="Lucida Grande" panose="020B0600040502020204" pitchFamily="34" charset="0"/>
                <a:cs typeface="Lucida Grande" panose="020B0600040502020204" pitchFamily="34" charset="0"/>
              </a:rPr>
              <a:t>in collaboration with</a:t>
            </a:r>
          </a:p>
          <a:p>
            <a:pPr algn="l"/>
            <a:r>
              <a:rPr lang="en" altLang="ja-JP" sz="20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Masaomi Tanaka</a:t>
            </a:r>
            <a:r>
              <a:rPr lang="en" altLang="ja-JP" sz="2000" dirty="0">
                <a:latin typeface="Lucida Grande" panose="020B0600040502020204" pitchFamily="34" charset="0"/>
                <a:cs typeface="Lucida Grande" panose="020B0600040502020204" pitchFamily="34" charset="0"/>
              </a:rPr>
              <a:t>, </a:t>
            </a:r>
            <a:r>
              <a:rPr lang="en" altLang="ja-JP" sz="20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Shigeo S. Kimura</a:t>
            </a:r>
            <a:r>
              <a:rPr lang="en" altLang="ja-JP" sz="2000" dirty="0">
                <a:latin typeface="Lucida Grande" panose="020B0600040502020204" pitchFamily="34" charset="0"/>
                <a:cs typeface="Lucida Grande" panose="020B0600040502020204" pitchFamily="34" charset="0"/>
              </a:rPr>
              <a:t> (Tohoku U.), </a:t>
            </a:r>
          </a:p>
          <a:p>
            <a:pPr algn="l"/>
            <a:r>
              <a:rPr lang="en" altLang="ja-JP" sz="2000" dirty="0">
                <a:latin typeface="Lucida Grande" panose="020B0600040502020204" pitchFamily="34" charset="0"/>
                <a:cs typeface="Lucida Grande" panose="020B0600040502020204" pitchFamily="34" charset="0"/>
              </a:rPr>
              <a:t>Nobuhiro Shimizu, Wataru B. Iwakiri, Shigeru Yoshida (Chiba U.),</a:t>
            </a:r>
          </a:p>
          <a:p>
            <a:pPr algn="l"/>
            <a:r>
              <a:rPr lang="en" altLang="ja-JP" sz="2000" dirty="0">
                <a:latin typeface="Lucida Grande" panose="020B0600040502020204" pitchFamily="34" charset="0"/>
                <a:cs typeface="Lucida Grande" panose="020B0600040502020204" pitchFamily="34" charset="0"/>
              </a:rPr>
              <a:t>Tomoki Morokuma (Chiba Tech), and IceCube follow-up team</a:t>
            </a:r>
            <a:endParaRPr kumimoji="1" lang="ja-JP" altLang="en-US" sz="2000"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  <p:pic>
        <p:nvPicPr>
          <p:cNvPr id="5" name="図 4" descr="ロゴ&#10;&#10;AI 生成コンテンツは誤りを含む可能性があります。">
            <a:extLst>
              <a:ext uri="{FF2B5EF4-FFF2-40B4-BE49-F238E27FC236}">
                <a16:creationId xmlns:a16="http://schemas.microsoft.com/office/drawing/2014/main" id="{F6B0651B-3CBF-F5DE-36E3-E53C61327E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4098" y="4562970"/>
            <a:ext cx="2463800" cy="205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5787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F12236-B968-8909-D3AB-AAC9D24BEA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図 14">
            <a:extLst>
              <a:ext uri="{FF2B5EF4-FFF2-40B4-BE49-F238E27FC236}">
                <a16:creationId xmlns:a16="http://schemas.microsoft.com/office/drawing/2014/main" id="{D50CB148-5907-D055-9702-0D22B8E0FF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639" y="1100856"/>
            <a:ext cx="10797195" cy="4320000"/>
          </a:xfrm>
          <a:prstGeom prst="rect">
            <a:avLst/>
          </a:prstGeom>
        </p:spPr>
      </p:pic>
      <p:sp>
        <p:nvSpPr>
          <p:cNvPr id="18" name="台形 17">
            <a:extLst>
              <a:ext uri="{FF2B5EF4-FFF2-40B4-BE49-F238E27FC236}">
                <a16:creationId xmlns:a16="http://schemas.microsoft.com/office/drawing/2014/main" id="{60D6BD40-F951-32F7-0E58-83AEA70D3A62}"/>
              </a:ext>
            </a:extLst>
          </p:cNvPr>
          <p:cNvSpPr/>
          <p:nvPr/>
        </p:nvSpPr>
        <p:spPr>
          <a:xfrm rot="16200000">
            <a:off x="4880589" y="-612859"/>
            <a:ext cx="3921422" cy="7682847"/>
          </a:xfrm>
          <a:prstGeom prst="trapezoid">
            <a:avLst>
              <a:gd name="adj" fmla="val 41175"/>
            </a:avLst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円/楕円 18">
            <a:extLst>
              <a:ext uri="{FF2B5EF4-FFF2-40B4-BE49-F238E27FC236}">
                <a16:creationId xmlns:a16="http://schemas.microsoft.com/office/drawing/2014/main" id="{DADBAD41-A3B4-5B07-A21B-FCDA80E6CC12}"/>
              </a:ext>
            </a:extLst>
          </p:cNvPr>
          <p:cNvSpPr/>
          <p:nvPr/>
        </p:nvSpPr>
        <p:spPr>
          <a:xfrm>
            <a:off x="10046659" y="1267853"/>
            <a:ext cx="1307141" cy="3940278"/>
          </a:xfrm>
          <a:prstGeom prst="ellipse">
            <a:avLst/>
          </a:prstGeom>
          <a:solidFill>
            <a:srgbClr val="BFBFBF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AB903629-8ACF-FE6E-872A-75AF9D1A8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b="1" spc="-150" dirty="0"/>
              <a:t>Solution 2: Neutrino “multiplet”</a:t>
            </a:r>
            <a:endParaRPr kumimoji="1" lang="ja-JP" altLang="en-US" b="1" spc="-15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DF31F4B-C9D2-8BF9-3C24-0FC41FA39C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10</a:t>
            </a:fld>
            <a:endParaRPr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38186A5-C364-4F3D-ACE3-528A67A67A1A}"/>
              </a:ext>
            </a:extLst>
          </p:cNvPr>
          <p:cNvSpPr txBox="1"/>
          <p:nvPr/>
        </p:nvSpPr>
        <p:spPr>
          <a:xfrm>
            <a:off x="506776" y="6087110"/>
            <a:ext cx="113931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32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AND Low-background rate can be achieved!</a:t>
            </a:r>
            <a:endParaRPr lang="ja-JP" altLang="en-US" sz="3200" b="1"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D400638-EA0C-7681-4F12-F7DB6AEE1D6C}"/>
              </a:ext>
            </a:extLst>
          </p:cNvPr>
          <p:cNvSpPr txBox="1"/>
          <p:nvPr/>
        </p:nvSpPr>
        <p:spPr>
          <a:xfrm>
            <a:off x="1780927" y="4099021"/>
            <a:ext cx="10039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b="1" dirty="0">
                <a:solidFill>
                  <a:srgbClr val="FFFFFF"/>
                </a:solidFill>
                <a:effectLst/>
                <a:latin typeface="Lucida Grande" panose="020B0600040502020204" pitchFamily="34" charset="0"/>
              </a:rPr>
              <a:t>1m</a:t>
            </a:r>
            <a:endParaRPr lang="en" altLang="ja-JP" dirty="0">
              <a:solidFill>
                <a:srgbClr val="FFFFFF"/>
              </a:solidFill>
              <a:effectLst/>
              <a:latin typeface="Lucida Grande" panose="020B0600040502020204" pitchFamily="34" charset="0"/>
            </a:endParaRPr>
          </a:p>
        </p:txBody>
      </p:sp>
      <p:sp>
        <p:nvSpPr>
          <p:cNvPr id="10" name="星 5 9">
            <a:extLst>
              <a:ext uri="{FF2B5EF4-FFF2-40B4-BE49-F238E27FC236}">
                <a16:creationId xmlns:a16="http://schemas.microsoft.com/office/drawing/2014/main" id="{B2C94C67-1EA1-4E3A-5260-AE17012FBDD2}"/>
              </a:ext>
            </a:extLst>
          </p:cNvPr>
          <p:cNvSpPr/>
          <p:nvPr/>
        </p:nvSpPr>
        <p:spPr>
          <a:xfrm>
            <a:off x="2401853" y="3046514"/>
            <a:ext cx="321469" cy="298355"/>
          </a:xfrm>
          <a:prstGeom prst="star5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80EF3A64-0EA2-A795-A214-F541F0CA5ADF}"/>
              </a:ext>
            </a:extLst>
          </p:cNvPr>
          <p:cNvSpPr txBox="1"/>
          <p:nvPr/>
        </p:nvSpPr>
        <p:spPr>
          <a:xfrm>
            <a:off x="506776" y="5461595"/>
            <a:ext cx="113931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32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High recovery rate</a:t>
            </a:r>
            <a:endParaRPr lang="ja-JP" altLang="en-US" sz="3200" b="1"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0246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AB12730-BC28-36FF-3842-26CB1975C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" altLang="ja-JP" b="1" spc="-150" dirty="0"/>
              <a:t>A neutrino triplet event in June 2020</a:t>
            </a:r>
            <a:endParaRPr kumimoji="1" lang="ja-JP" altLang="en-US" b="1" spc="-15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23277BC-0594-1840-7BCB-B5545F8EE7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11</a:t>
            </a:fld>
            <a:endParaRPr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144E7D4-F3BF-9A22-CEC6-870DE6559C09}"/>
              </a:ext>
            </a:extLst>
          </p:cNvPr>
          <p:cNvSpPr txBox="1"/>
          <p:nvPr/>
        </p:nvSpPr>
        <p:spPr>
          <a:xfrm>
            <a:off x="391886" y="1122531"/>
            <a:ext cx="61445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" altLang="ja-JP" b="1" dirty="0">
                <a:solidFill>
                  <a:srgbClr val="808080"/>
                </a:solidFill>
                <a:effectLst/>
                <a:latin typeface="Lucida Grande" panose="020B0600040502020204" pitchFamily="34" charset="0"/>
              </a:rPr>
              <a:t>IceCube collaboration 2025</a:t>
            </a:r>
            <a:endParaRPr lang="en" altLang="ja-JP" dirty="0">
              <a:solidFill>
                <a:srgbClr val="808080"/>
              </a:solidFill>
              <a:effectLst/>
              <a:latin typeface="Lucida Grande" panose="020B0600040502020204" pitchFamily="34" charset="0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179C2299-F8C0-EF84-ED6F-4B85012772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808" y="1765903"/>
            <a:ext cx="4904034" cy="432000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34C6FE72-A172-EE14-6415-761993814C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2973" y="1765903"/>
            <a:ext cx="4096551" cy="4320000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E2F178F-96C3-D40B-5BC8-D0DC54CAEE7F}"/>
              </a:ext>
            </a:extLst>
          </p:cNvPr>
          <p:cNvSpPr txBox="1"/>
          <p:nvPr/>
        </p:nvSpPr>
        <p:spPr>
          <a:xfrm>
            <a:off x="-147638" y="6316797"/>
            <a:ext cx="124872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altLang="ja-JP" sz="24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First opportunity to search for an optical counterpart to a neutrino multiplet!</a:t>
            </a:r>
            <a:endParaRPr lang="en" altLang="ja-JP" sz="2400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1A95A2D8-7898-251A-345A-A56F1B6D1235}"/>
              </a:ext>
            </a:extLst>
          </p:cNvPr>
          <p:cNvSpPr txBox="1"/>
          <p:nvPr/>
        </p:nvSpPr>
        <p:spPr>
          <a:xfrm>
            <a:off x="3022922" y="6040340"/>
            <a:ext cx="614615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sz="1200" dirty="0">
                <a:solidFill>
                  <a:srgbClr val="808080"/>
                </a:solidFill>
                <a:effectLst/>
                <a:latin typeface="Lucida Grande" panose="020B0600040502020204" pitchFamily="34" charset="0"/>
              </a:rPr>
              <a:t>From Nobu Shimizu’s slide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8BFF750-01AE-1798-4C83-69A27D7CBB57}"/>
              </a:ext>
            </a:extLst>
          </p:cNvPr>
          <p:cNvSpPr txBox="1"/>
          <p:nvPr/>
        </p:nvSpPr>
        <p:spPr>
          <a:xfrm>
            <a:off x="1343546" y="1460543"/>
            <a:ext cx="452929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sz="1400" b="1" dirty="0">
                <a:solidFill>
                  <a:srgbClr val="808080"/>
                </a:solidFill>
                <a:effectLst/>
                <a:latin typeface="Lucida Grande" panose="020B0600040502020204" pitchFamily="34" charset="0"/>
              </a:rPr>
              <a:t>Month-timescale neutrino triplet!</a:t>
            </a:r>
            <a:endParaRPr lang="en" altLang="ja-JP" sz="1400" dirty="0">
              <a:solidFill>
                <a:srgbClr val="808080"/>
              </a:solidFill>
              <a:effectLst/>
              <a:latin typeface="Lucida Grande" panose="020B0600040502020204" pitchFamily="34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4316033-7D22-2F97-7E35-8E50471EDEA1}"/>
              </a:ext>
            </a:extLst>
          </p:cNvPr>
          <p:cNvSpPr txBox="1"/>
          <p:nvPr/>
        </p:nvSpPr>
        <p:spPr>
          <a:xfrm>
            <a:off x="7369825" y="1491863"/>
            <a:ext cx="359850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sz="1400" b="1" dirty="0">
                <a:solidFill>
                  <a:srgbClr val="808080"/>
                </a:solidFill>
                <a:effectLst/>
                <a:latin typeface="Lucida Grande" panose="020B0600040502020204" pitchFamily="34" charset="0"/>
              </a:rPr>
              <a:t>Serendipitous ZTF observations!</a:t>
            </a:r>
            <a:endParaRPr lang="en" altLang="ja-JP" sz="1400" dirty="0">
              <a:solidFill>
                <a:srgbClr val="808080"/>
              </a:solidFill>
              <a:effectLst/>
              <a:latin typeface="Lucida Grande" panose="020B06000405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3259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図 85">
            <a:extLst>
              <a:ext uri="{FF2B5EF4-FFF2-40B4-BE49-F238E27FC236}">
                <a16:creationId xmlns:a16="http://schemas.microsoft.com/office/drawing/2014/main" id="{95E05EEF-4DB2-1C5E-7E4C-22962DFEDE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4369" y="2091294"/>
            <a:ext cx="2024494" cy="41910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CAD2C686-83EA-AAEC-7B18-BA203CC530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3792" y="1446943"/>
            <a:ext cx="1080000" cy="4026408"/>
          </a:xfrm>
          <a:prstGeom prst="rect">
            <a:avLst/>
          </a:prstGeom>
        </p:spPr>
      </p:pic>
      <p:pic>
        <p:nvPicPr>
          <p:cNvPr id="46" name="図 45">
            <a:extLst>
              <a:ext uri="{FF2B5EF4-FFF2-40B4-BE49-F238E27FC236}">
                <a16:creationId xmlns:a16="http://schemas.microsoft.com/office/drawing/2014/main" id="{3581A349-395E-4026-D803-FE7E935A98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1662" y="2104843"/>
            <a:ext cx="2418273" cy="41910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ADC3387B-8BD7-BEB8-09F2-07FF3796D9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1456" y="1472106"/>
            <a:ext cx="1080000" cy="4026408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46C79736-950C-A827-902C-A18F9069A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" altLang="ja-JP" sz="3600" b="1" spc="-150" dirty="0"/>
              <a:t>Data analysis: ZTF general filtering procedure </a:t>
            </a:r>
            <a:endParaRPr kumimoji="1" lang="ja-JP" altLang="en-US" sz="3600" spc="-15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B50BEDA-F7B4-EC67-041C-0F5513B10B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12</a:t>
            </a:fld>
            <a:endParaRPr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E483168E-6BB7-8E58-682C-F17131C886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773" y="3831327"/>
            <a:ext cx="450000" cy="450000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929E1C29-C99B-414F-6AE8-2E378EC638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2573" y="3026673"/>
            <a:ext cx="216000" cy="216000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6370D915-F158-DFAF-BA72-A4E1A865C3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3008" y="2772716"/>
            <a:ext cx="540000" cy="54000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CD0CBDF8-4E28-2D70-BA11-DA61E0FF899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2999" y="3696327"/>
            <a:ext cx="360000" cy="360000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0EE7D840-1D1C-5727-32FB-E84A735C7A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6810" y="3291327"/>
            <a:ext cx="540000" cy="54000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D3D44C40-F86D-CEE1-99EA-4B72E08163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04036" y="4366594"/>
            <a:ext cx="540000" cy="540000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5C885792-B89B-C5D0-9146-B9B0795FF7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8960" y="2351477"/>
            <a:ext cx="360000" cy="360000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CAFD3563-3468-63F3-7B35-8C6226FB99F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31659" y="2745292"/>
            <a:ext cx="360000" cy="360000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046D1318-37D5-D64B-60D1-56B0D1215C7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9187" y="3331933"/>
            <a:ext cx="360000" cy="360000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CEE993BD-E6CF-B0C4-75F0-22FB666F05E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6810" y="4298727"/>
            <a:ext cx="360000" cy="360000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DE169604-26E2-1A6E-5A89-1203DA4663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7848" y="4321321"/>
            <a:ext cx="450000" cy="450000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E36762B6-15C1-4B3B-143C-A83644BD02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9195" y="3242673"/>
            <a:ext cx="450000" cy="450000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617B86FB-6947-516C-B1F0-F003C34931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930" y="2591031"/>
            <a:ext cx="450000" cy="450000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71C2C1EC-A463-94ED-EAF6-07DCC54F68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4930" y="2229580"/>
            <a:ext cx="216000" cy="216000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6228B1E8-F7D2-9DA7-ACF8-704FC28627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8930" y="3066807"/>
            <a:ext cx="216000" cy="216000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92468923-F913-AE1B-19E4-EE1E126F3B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63302" y="4127946"/>
            <a:ext cx="216000" cy="216000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A8DB456A-E126-5ACA-D4A3-C3DA18AE9D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9140" y="4150594"/>
            <a:ext cx="216000" cy="216000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6ECA4937-FF0A-BA14-16D4-44D38748D4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810" y="3723327"/>
            <a:ext cx="216000" cy="216000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4E12346E-DCD9-3B7D-E59B-B74201B609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07611" y="3156634"/>
            <a:ext cx="216000" cy="216000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7481B8CC-737D-8679-9FB3-8D6E0CB884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8810" y="2599498"/>
            <a:ext cx="216000" cy="216000"/>
          </a:xfrm>
          <a:prstGeom prst="rect">
            <a:avLst/>
          </a:prstGeom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A7079986-BEE1-F3F7-157E-7D8461D526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1282" y="2175863"/>
            <a:ext cx="216000" cy="216000"/>
          </a:xfrm>
          <a:prstGeom prst="rect">
            <a:avLst/>
          </a:prstGeom>
        </p:spPr>
      </p:pic>
      <p:pic>
        <p:nvPicPr>
          <p:cNvPr id="33" name="図 32">
            <a:extLst>
              <a:ext uri="{FF2B5EF4-FFF2-40B4-BE49-F238E27FC236}">
                <a16:creationId xmlns:a16="http://schemas.microsoft.com/office/drawing/2014/main" id="{3CDC47FF-C49B-EC8F-1FED-F6AEE73BA6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0568" y="3808959"/>
            <a:ext cx="216000" cy="216000"/>
          </a:xfrm>
          <a:prstGeom prst="rect">
            <a:avLst/>
          </a:prstGeom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id="{DFBD9AD6-DC2B-98DA-73E7-247123AEE3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4889" y="3754660"/>
            <a:ext cx="216000" cy="216000"/>
          </a:xfrm>
          <a:prstGeom prst="rect">
            <a:avLst/>
          </a:prstGeom>
        </p:spPr>
      </p:pic>
      <p:pic>
        <p:nvPicPr>
          <p:cNvPr id="35" name="図 34">
            <a:extLst>
              <a:ext uri="{FF2B5EF4-FFF2-40B4-BE49-F238E27FC236}">
                <a16:creationId xmlns:a16="http://schemas.microsoft.com/office/drawing/2014/main" id="{D816988A-16BA-C532-86FD-5DA86FF8A0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655" y="4490486"/>
            <a:ext cx="216000" cy="216000"/>
          </a:xfrm>
          <a:prstGeom prst="rect">
            <a:avLst/>
          </a:prstGeom>
        </p:spPr>
      </p:pic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07ADF614-51DD-290C-B7DA-EE8A801D0B2A}"/>
              </a:ext>
            </a:extLst>
          </p:cNvPr>
          <p:cNvSpPr txBox="1"/>
          <p:nvPr/>
        </p:nvSpPr>
        <p:spPr>
          <a:xfrm>
            <a:off x="125303" y="1499420"/>
            <a:ext cx="17187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All detections</a:t>
            </a:r>
          </a:p>
        </p:txBody>
      </p:sp>
      <p:pic>
        <p:nvPicPr>
          <p:cNvPr id="44" name="図 43">
            <a:extLst>
              <a:ext uri="{FF2B5EF4-FFF2-40B4-BE49-F238E27FC236}">
                <a16:creationId xmlns:a16="http://schemas.microsoft.com/office/drawing/2014/main" id="{4D3A7A33-FBF6-CA36-5037-08ED2BF2494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23444" y="1461525"/>
            <a:ext cx="40696" cy="468000"/>
          </a:xfrm>
          <a:prstGeom prst="rect">
            <a:avLst/>
          </a:prstGeom>
        </p:spPr>
      </p:pic>
      <p:pic>
        <p:nvPicPr>
          <p:cNvPr id="45" name="図 44">
            <a:extLst>
              <a:ext uri="{FF2B5EF4-FFF2-40B4-BE49-F238E27FC236}">
                <a16:creationId xmlns:a16="http://schemas.microsoft.com/office/drawing/2014/main" id="{11420E48-F49E-4050-E4B2-CF8CF09F1E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8956" y="2109059"/>
            <a:ext cx="2418273" cy="419100"/>
          </a:xfrm>
          <a:prstGeom prst="rect">
            <a:avLst/>
          </a:prstGeom>
        </p:spPr>
      </p:pic>
      <p:pic>
        <p:nvPicPr>
          <p:cNvPr id="47" name="図 46">
            <a:extLst>
              <a:ext uri="{FF2B5EF4-FFF2-40B4-BE49-F238E27FC236}">
                <a16:creationId xmlns:a16="http://schemas.microsoft.com/office/drawing/2014/main" id="{E0A4ECE7-CCCF-BB72-E7FB-CA7C775928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79290" y="2113965"/>
            <a:ext cx="216000" cy="216000"/>
          </a:xfrm>
          <a:prstGeom prst="rect">
            <a:avLst/>
          </a:prstGeom>
        </p:spPr>
      </p:pic>
      <p:pic>
        <p:nvPicPr>
          <p:cNvPr id="48" name="図 47">
            <a:extLst>
              <a:ext uri="{FF2B5EF4-FFF2-40B4-BE49-F238E27FC236}">
                <a16:creationId xmlns:a16="http://schemas.microsoft.com/office/drawing/2014/main" id="{BCA6F8E1-5AE5-FC4E-F46F-7ECF2320D1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70510" y="2577244"/>
            <a:ext cx="216000" cy="216000"/>
          </a:xfrm>
          <a:prstGeom prst="rect">
            <a:avLst/>
          </a:prstGeom>
        </p:spPr>
      </p:pic>
      <p:pic>
        <p:nvPicPr>
          <p:cNvPr id="51" name="図 50" descr="夜に光っている電子&#10;&#10;AI 生成コンテンツは誤りを含む可能性があります。">
            <a:extLst>
              <a:ext uri="{FF2B5EF4-FFF2-40B4-BE49-F238E27FC236}">
                <a16:creationId xmlns:a16="http://schemas.microsoft.com/office/drawing/2014/main" id="{5941F4F0-A7B1-1237-4D99-13168F479FC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83444" y="5719649"/>
            <a:ext cx="1080000" cy="1080000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FC859D27-CE6C-2F46-49A2-E983BC37C5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6746" y="2426267"/>
            <a:ext cx="216000" cy="216000"/>
          </a:xfrm>
          <a:prstGeom prst="rect">
            <a:avLst/>
          </a:prstGeom>
        </p:spPr>
      </p:pic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43D3A671-F12F-3E65-04EF-A8A92FCFC72A}"/>
              </a:ext>
            </a:extLst>
          </p:cNvPr>
          <p:cNvSpPr txBox="1"/>
          <p:nvPr/>
        </p:nvSpPr>
        <p:spPr>
          <a:xfrm>
            <a:off x="1697985" y="1106336"/>
            <a:ext cx="1701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Image quality</a:t>
            </a:r>
          </a:p>
        </p:txBody>
      </p:sp>
      <p:pic>
        <p:nvPicPr>
          <p:cNvPr id="40" name="図 39">
            <a:extLst>
              <a:ext uri="{FF2B5EF4-FFF2-40B4-BE49-F238E27FC236}">
                <a16:creationId xmlns:a16="http://schemas.microsoft.com/office/drawing/2014/main" id="{AB9E19ED-949B-DF6A-51CF-915C0EFADA1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86091" y="1403735"/>
            <a:ext cx="40696" cy="4680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9DE9FB79-45E2-AC8F-EF53-29718E2D1D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4357" y="1442002"/>
            <a:ext cx="1080000" cy="4026408"/>
          </a:xfrm>
          <a:prstGeom prst="rect">
            <a:avLst/>
          </a:prstGeom>
        </p:spPr>
      </p:pic>
      <p:pic>
        <p:nvPicPr>
          <p:cNvPr id="52" name="図 51" descr="夜に光っている月&#10;&#10;AI 生成コンテンツは誤りを含む可能性があります。">
            <a:extLst>
              <a:ext uri="{FF2B5EF4-FFF2-40B4-BE49-F238E27FC236}">
                <a16:creationId xmlns:a16="http://schemas.microsoft.com/office/drawing/2014/main" id="{5E61265F-EB43-F32E-6571-E78DE1DD35C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92807" y="5714676"/>
            <a:ext cx="1080001" cy="1080001"/>
          </a:xfrm>
          <a:prstGeom prst="rect">
            <a:avLst/>
          </a:prstGeom>
        </p:spPr>
      </p:pic>
      <p:pic>
        <p:nvPicPr>
          <p:cNvPr id="54" name="図 53">
            <a:extLst>
              <a:ext uri="{FF2B5EF4-FFF2-40B4-BE49-F238E27FC236}">
                <a16:creationId xmlns:a16="http://schemas.microsoft.com/office/drawing/2014/main" id="{E34DD37D-19A8-AC68-8659-67422CA7DB2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85765" y="4956916"/>
            <a:ext cx="40696" cy="468000"/>
          </a:xfrm>
          <a:prstGeom prst="rect">
            <a:avLst/>
          </a:prstGeom>
        </p:spPr>
      </p:pic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8C0056A5-2278-A269-A710-F60F1DDCA8D9}"/>
              </a:ext>
            </a:extLst>
          </p:cNvPr>
          <p:cNvSpPr txBox="1"/>
          <p:nvPr/>
        </p:nvSpPr>
        <p:spPr>
          <a:xfrm>
            <a:off x="1972700" y="5345344"/>
            <a:ext cx="11523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Artifacts</a:t>
            </a: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5AD3AE8B-1459-67B3-5B36-AF88C0CA542F}"/>
              </a:ext>
            </a:extLst>
          </p:cNvPr>
          <p:cNvSpPr txBox="1"/>
          <p:nvPr/>
        </p:nvSpPr>
        <p:spPr>
          <a:xfrm>
            <a:off x="3825673" y="1141351"/>
            <a:ext cx="2324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ja-JP" dirty="0">
                <a:latin typeface="Lucida Grande" panose="020B0600040502020204" pitchFamily="34" charset="0"/>
                <a:cs typeface="Lucida Grande" panose="020B0600040502020204" pitchFamily="34" charset="0"/>
              </a:rPr>
              <a:t>Multiple detections</a:t>
            </a:r>
          </a:p>
        </p:txBody>
      </p:sp>
      <p:pic>
        <p:nvPicPr>
          <p:cNvPr id="43" name="図 42">
            <a:extLst>
              <a:ext uri="{FF2B5EF4-FFF2-40B4-BE49-F238E27FC236}">
                <a16:creationId xmlns:a16="http://schemas.microsoft.com/office/drawing/2014/main" id="{2A0F040E-F0B3-41E3-4C16-E92CFE8F2FF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66139" y="1489628"/>
            <a:ext cx="40696" cy="468000"/>
          </a:xfrm>
          <a:prstGeom prst="rect">
            <a:avLst/>
          </a:prstGeom>
        </p:spPr>
      </p:pic>
      <p:pic>
        <p:nvPicPr>
          <p:cNvPr id="50" name="図 49" descr="夜に光っている電子&#10;&#10;AI 生成コンテンツは誤りを含む可能性があります。">
            <a:extLst>
              <a:ext uri="{FF2B5EF4-FFF2-40B4-BE49-F238E27FC236}">
                <a16:creationId xmlns:a16="http://schemas.microsoft.com/office/drawing/2014/main" id="{6C28A10C-94E5-9AE7-0A72-F32973A0B73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51555" y="5727359"/>
            <a:ext cx="1080002" cy="1080002"/>
          </a:xfrm>
          <a:prstGeom prst="rect">
            <a:avLst/>
          </a:prstGeom>
        </p:spPr>
      </p:pic>
      <p:pic>
        <p:nvPicPr>
          <p:cNvPr id="60" name="図 59">
            <a:extLst>
              <a:ext uri="{FF2B5EF4-FFF2-40B4-BE49-F238E27FC236}">
                <a16:creationId xmlns:a16="http://schemas.microsoft.com/office/drawing/2014/main" id="{C50FAB7F-0175-6D82-BCA6-8033B8C3C3A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71208" y="4994507"/>
            <a:ext cx="40696" cy="468000"/>
          </a:xfrm>
          <a:prstGeom prst="rect">
            <a:avLst/>
          </a:prstGeom>
        </p:spPr>
      </p:pic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7A5FC052-E2EB-33E0-AE53-4CE1E623B2B6}"/>
              </a:ext>
            </a:extLst>
          </p:cNvPr>
          <p:cNvSpPr txBox="1"/>
          <p:nvPr/>
        </p:nvSpPr>
        <p:spPr>
          <a:xfrm>
            <a:off x="3969210" y="5362033"/>
            <a:ext cx="20244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Moving objects</a:t>
            </a:r>
          </a:p>
        </p:txBody>
      </p:sp>
      <p:pic>
        <p:nvPicPr>
          <p:cNvPr id="62" name="図 61">
            <a:extLst>
              <a:ext uri="{FF2B5EF4-FFF2-40B4-BE49-F238E27FC236}">
                <a16:creationId xmlns:a16="http://schemas.microsoft.com/office/drawing/2014/main" id="{E1576521-40B2-7FF2-A62C-57E0958F6C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2823" y="5049027"/>
            <a:ext cx="450000" cy="450000"/>
          </a:xfrm>
          <a:prstGeom prst="rect">
            <a:avLst/>
          </a:prstGeom>
        </p:spPr>
      </p:pic>
      <p:pic>
        <p:nvPicPr>
          <p:cNvPr id="63" name="図 62">
            <a:extLst>
              <a:ext uri="{FF2B5EF4-FFF2-40B4-BE49-F238E27FC236}">
                <a16:creationId xmlns:a16="http://schemas.microsoft.com/office/drawing/2014/main" id="{EBA6F9D3-069D-8AB8-73EB-F3AFD41A96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98113" y="5120507"/>
            <a:ext cx="216000" cy="216000"/>
          </a:xfrm>
          <a:prstGeom prst="rect">
            <a:avLst/>
          </a:prstGeom>
        </p:spPr>
      </p:pic>
      <p:pic>
        <p:nvPicPr>
          <p:cNvPr id="67" name="図 66">
            <a:extLst>
              <a:ext uri="{FF2B5EF4-FFF2-40B4-BE49-F238E27FC236}">
                <a16:creationId xmlns:a16="http://schemas.microsoft.com/office/drawing/2014/main" id="{079899BE-7314-7C10-A530-0D90E3874C2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23444" y="4994507"/>
            <a:ext cx="40696" cy="468000"/>
          </a:xfrm>
          <a:prstGeom prst="rect">
            <a:avLst/>
          </a:prstGeom>
        </p:spPr>
      </p:pic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A9C585B2-48F7-377F-9CFE-65C463BACC67}"/>
              </a:ext>
            </a:extLst>
          </p:cNvPr>
          <p:cNvSpPr txBox="1"/>
          <p:nvPr/>
        </p:nvSpPr>
        <p:spPr>
          <a:xfrm>
            <a:off x="6531545" y="5364867"/>
            <a:ext cx="20244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Variables</a:t>
            </a: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261C5874-EFD9-8518-56B3-1CDA16922D8D}"/>
              </a:ext>
            </a:extLst>
          </p:cNvPr>
          <p:cNvSpPr txBox="1"/>
          <p:nvPr/>
        </p:nvSpPr>
        <p:spPr>
          <a:xfrm>
            <a:off x="6579424" y="1141351"/>
            <a:ext cx="1928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ja-JP" dirty="0">
                <a:latin typeface="Lucida Grande" panose="020B0600040502020204" pitchFamily="34" charset="0"/>
                <a:cs typeface="Lucida Grande" panose="020B0600040502020204" pitchFamily="34" charset="0"/>
              </a:rPr>
              <a:t>No galactic star</a:t>
            </a:r>
          </a:p>
        </p:txBody>
      </p:sp>
      <p:pic>
        <p:nvPicPr>
          <p:cNvPr id="70" name="図 69">
            <a:extLst>
              <a:ext uri="{FF2B5EF4-FFF2-40B4-BE49-F238E27FC236}">
                <a16:creationId xmlns:a16="http://schemas.microsoft.com/office/drawing/2014/main" id="{C6D291F4-481F-8CB4-5FE3-2D71B3F0F6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63790" y="5102507"/>
            <a:ext cx="360000" cy="360000"/>
          </a:xfrm>
          <a:prstGeom prst="rect">
            <a:avLst/>
          </a:prstGeom>
        </p:spPr>
      </p:pic>
      <p:grpSp>
        <p:nvGrpSpPr>
          <p:cNvPr id="84" name="グループ化 83">
            <a:extLst>
              <a:ext uri="{FF2B5EF4-FFF2-40B4-BE49-F238E27FC236}">
                <a16:creationId xmlns:a16="http://schemas.microsoft.com/office/drawing/2014/main" id="{F3283863-C784-FDE8-4C0C-E7B8F30B0BFA}"/>
              </a:ext>
            </a:extLst>
          </p:cNvPr>
          <p:cNvGrpSpPr/>
          <p:nvPr/>
        </p:nvGrpSpPr>
        <p:grpSpPr>
          <a:xfrm>
            <a:off x="10070553" y="2497515"/>
            <a:ext cx="2096896" cy="2514290"/>
            <a:chOff x="9697058" y="1997010"/>
            <a:chExt cx="2096896" cy="2514290"/>
          </a:xfrm>
        </p:grpSpPr>
        <p:pic>
          <p:nvPicPr>
            <p:cNvPr id="49" name="図 48" descr="星と惑星のcg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09A993D2-C524-8CF5-3AAA-07C997A4F1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0211499" y="2351477"/>
              <a:ext cx="1080000" cy="1080000"/>
            </a:xfrm>
            <a:prstGeom prst="rect">
              <a:avLst/>
            </a:prstGeom>
          </p:spPr>
        </p:pic>
        <p:pic>
          <p:nvPicPr>
            <p:cNvPr id="71" name="図 70">
              <a:extLst>
                <a:ext uri="{FF2B5EF4-FFF2-40B4-BE49-F238E27FC236}">
                  <a16:creationId xmlns:a16="http://schemas.microsoft.com/office/drawing/2014/main" id="{E5E651D2-89FB-983C-6BCA-DFBCA9D1D6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9786312" y="3971300"/>
              <a:ext cx="541661" cy="540000"/>
            </a:xfrm>
            <a:prstGeom prst="rect">
              <a:avLst/>
            </a:prstGeom>
          </p:spPr>
        </p:pic>
        <p:pic>
          <p:nvPicPr>
            <p:cNvPr id="73" name="図 72">
              <a:extLst>
                <a:ext uri="{FF2B5EF4-FFF2-40B4-BE49-F238E27FC236}">
                  <a16:creationId xmlns:a16="http://schemas.microsoft.com/office/drawing/2014/main" id="{5DFD535B-E7D8-7B67-4A94-B380055E81C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10482971" y="3965848"/>
              <a:ext cx="541661" cy="540000"/>
            </a:xfrm>
            <a:prstGeom prst="rect">
              <a:avLst/>
            </a:prstGeom>
          </p:spPr>
        </p:pic>
        <p:pic>
          <p:nvPicPr>
            <p:cNvPr id="74" name="図 73">
              <a:extLst>
                <a:ext uri="{FF2B5EF4-FFF2-40B4-BE49-F238E27FC236}">
                  <a16:creationId xmlns:a16="http://schemas.microsoft.com/office/drawing/2014/main" id="{1CD24FEE-5A0C-9DCC-4014-11E318F4DD79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11162015" y="3966854"/>
              <a:ext cx="541661" cy="540000"/>
            </a:xfrm>
            <a:prstGeom prst="rect">
              <a:avLst/>
            </a:prstGeom>
          </p:spPr>
        </p:pic>
        <p:sp>
          <p:nvSpPr>
            <p:cNvPr id="76" name="テキスト ボックス 75">
              <a:extLst>
                <a:ext uri="{FF2B5EF4-FFF2-40B4-BE49-F238E27FC236}">
                  <a16:creationId xmlns:a16="http://schemas.microsoft.com/office/drawing/2014/main" id="{7DC9A9CC-CCC7-888A-7AA8-40BFAB82C753}"/>
                </a:ext>
              </a:extLst>
            </p:cNvPr>
            <p:cNvSpPr txBox="1"/>
            <p:nvPr/>
          </p:nvSpPr>
          <p:spPr>
            <a:xfrm>
              <a:off x="9697058" y="3622202"/>
              <a:ext cx="72221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None/>
              </a:pPr>
              <a:r>
                <a:rPr lang="en" altLang="ja-JP" dirty="0">
                  <a:solidFill>
                    <a:srgbClr val="000000"/>
                  </a:solidFill>
                  <a:effectLst/>
                  <a:latin typeface="Lucida Grande" panose="020B0600040502020204" pitchFamily="34" charset="0"/>
                </a:rPr>
                <a:t>New</a:t>
              </a:r>
            </a:p>
          </p:txBody>
        </p:sp>
        <p:sp>
          <p:nvSpPr>
            <p:cNvPr id="77" name="テキスト ボックス 76">
              <a:extLst>
                <a:ext uri="{FF2B5EF4-FFF2-40B4-BE49-F238E27FC236}">
                  <a16:creationId xmlns:a16="http://schemas.microsoft.com/office/drawing/2014/main" id="{60AFBF76-FF68-ECDC-CD9B-634C2B3FB242}"/>
                </a:ext>
              </a:extLst>
            </p:cNvPr>
            <p:cNvSpPr txBox="1"/>
            <p:nvPr/>
          </p:nvSpPr>
          <p:spPr>
            <a:xfrm>
              <a:off x="10396785" y="3646661"/>
              <a:ext cx="72221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None/>
              </a:pPr>
              <a:r>
                <a:rPr lang="en" altLang="ja-JP" dirty="0">
                  <a:solidFill>
                    <a:srgbClr val="000000"/>
                  </a:solidFill>
                  <a:effectLst/>
                  <a:latin typeface="Lucida Grande" panose="020B0600040502020204" pitchFamily="34" charset="0"/>
                </a:rPr>
                <a:t>Old</a:t>
              </a:r>
            </a:p>
          </p:txBody>
        </p:sp>
        <p:sp>
          <p:nvSpPr>
            <p:cNvPr id="78" name="テキスト ボックス 77">
              <a:extLst>
                <a:ext uri="{FF2B5EF4-FFF2-40B4-BE49-F238E27FC236}">
                  <a16:creationId xmlns:a16="http://schemas.microsoft.com/office/drawing/2014/main" id="{95FF980C-EDFB-2134-8E3B-5A81A5AE5C7F}"/>
                </a:ext>
              </a:extLst>
            </p:cNvPr>
            <p:cNvSpPr txBox="1"/>
            <p:nvPr/>
          </p:nvSpPr>
          <p:spPr>
            <a:xfrm>
              <a:off x="11071738" y="3635824"/>
              <a:ext cx="72221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None/>
              </a:pPr>
              <a:r>
                <a:rPr lang="en" altLang="ja-JP" dirty="0">
                  <a:solidFill>
                    <a:srgbClr val="000000"/>
                  </a:solidFill>
                  <a:effectLst/>
                  <a:latin typeface="Lucida Grande" panose="020B0600040502020204" pitchFamily="34" charset="0"/>
                </a:rPr>
                <a:t>Diff</a:t>
              </a:r>
            </a:p>
          </p:txBody>
        </p:sp>
        <p:sp>
          <p:nvSpPr>
            <p:cNvPr id="80" name="テキスト ボックス 79">
              <a:extLst>
                <a:ext uri="{FF2B5EF4-FFF2-40B4-BE49-F238E27FC236}">
                  <a16:creationId xmlns:a16="http://schemas.microsoft.com/office/drawing/2014/main" id="{B65346F0-66C7-56D0-1101-5EF89485992C}"/>
                </a:ext>
              </a:extLst>
            </p:cNvPr>
            <p:cNvSpPr txBox="1"/>
            <p:nvPr/>
          </p:nvSpPr>
          <p:spPr>
            <a:xfrm>
              <a:off x="10254619" y="3642522"/>
              <a:ext cx="29522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" altLang="ja-JP" dirty="0">
                  <a:solidFill>
                    <a:srgbClr val="000000"/>
                  </a:solidFill>
                  <a:effectLst/>
                  <a:latin typeface="Lucida Grande" panose="020B0600040502020204" pitchFamily="34" charset="0"/>
                </a:rPr>
                <a:t>-</a:t>
              </a:r>
              <a:endParaRPr lang="ja-JP" altLang="en-US"/>
            </a:p>
          </p:txBody>
        </p:sp>
        <p:sp>
          <p:nvSpPr>
            <p:cNvPr id="81" name="テキスト ボックス 80">
              <a:extLst>
                <a:ext uri="{FF2B5EF4-FFF2-40B4-BE49-F238E27FC236}">
                  <a16:creationId xmlns:a16="http://schemas.microsoft.com/office/drawing/2014/main" id="{5AFA1042-E04B-E4BD-3224-DB0072616F16}"/>
                </a:ext>
              </a:extLst>
            </p:cNvPr>
            <p:cNvSpPr txBox="1"/>
            <p:nvPr/>
          </p:nvSpPr>
          <p:spPr>
            <a:xfrm>
              <a:off x="10942459" y="3649583"/>
              <a:ext cx="29522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" altLang="ja-JP" dirty="0">
                  <a:solidFill>
                    <a:srgbClr val="000000"/>
                  </a:solidFill>
                  <a:effectLst/>
                  <a:latin typeface="Lucida Grande" panose="020B0600040502020204" pitchFamily="34" charset="0"/>
                </a:rPr>
                <a:t>=</a:t>
              </a:r>
              <a:endParaRPr lang="ja-JP" altLang="en-US"/>
            </a:p>
          </p:txBody>
        </p:sp>
        <p:sp>
          <p:nvSpPr>
            <p:cNvPr id="83" name="テキスト ボックス 82">
              <a:extLst>
                <a:ext uri="{FF2B5EF4-FFF2-40B4-BE49-F238E27FC236}">
                  <a16:creationId xmlns:a16="http://schemas.microsoft.com/office/drawing/2014/main" id="{FC6FCB2E-75D9-BEBB-F64D-9071F0F4994C}"/>
                </a:ext>
              </a:extLst>
            </p:cNvPr>
            <p:cNvSpPr txBox="1"/>
            <p:nvPr/>
          </p:nvSpPr>
          <p:spPr>
            <a:xfrm>
              <a:off x="10101505" y="1997010"/>
              <a:ext cx="129998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None/>
              </a:pPr>
              <a:r>
                <a:rPr lang="en" altLang="ja-JP" dirty="0">
                  <a:solidFill>
                    <a:srgbClr val="000000"/>
                  </a:solidFill>
                  <a:effectLst/>
                  <a:latin typeface="Lucida Grande" panose="020B0600040502020204" pitchFamily="34" charset="0"/>
                </a:rPr>
                <a:t>Transient</a:t>
              </a:r>
            </a:p>
          </p:txBody>
        </p:sp>
      </p:grpSp>
      <p:pic>
        <p:nvPicPr>
          <p:cNvPr id="88" name="図 87">
            <a:extLst>
              <a:ext uri="{FF2B5EF4-FFF2-40B4-BE49-F238E27FC236}">
                <a16:creationId xmlns:a16="http://schemas.microsoft.com/office/drawing/2014/main" id="{057A0FE6-4344-6F2B-569E-A63C3A901D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44093" y="3851647"/>
            <a:ext cx="450000" cy="450000"/>
          </a:xfrm>
          <a:prstGeom prst="rect">
            <a:avLst/>
          </a:prstGeom>
        </p:spPr>
      </p:pic>
      <p:pic>
        <p:nvPicPr>
          <p:cNvPr id="90" name="図 89">
            <a:extLst>
              <a:ext uri="{FF2B5EF4-FFF2-40B4-BE49-F238E27FC236}">
                <a16:creationId xmlns:a16="http://schemas.microsoft.com/office/drawing/2014/main" id="{F070FC75-E4B2-B01C-A3CA-0DE09E73507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41319" y="3716647"/>
            <a:ext cx="360000" cy="360000"/>
          </a:xfrm>
          <a:prstGeom prst="rect">
            <a:avLst/>
          </a:prstGeom>
        </p:spPr>
      </p:pic>
      <p:pic>
        <p:nvPicPr>
          <p:cNvPr id="91" name="図 90">
            <a:extLst>
              <a:ext uri="{FF2B5EF4-FFF2-40B4-BE49-F238E27FC236}">
                <a16:creationId xmlns:a16="http://schemas.microsoft.com/office/drawing/2014/main" id="{394BC7F8-426E-1858-1179-7ABF23448E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15130" y="3311647"/>
            <a:ext cx="540000" cy="540000"/>
          </a:xfrm>
          <a:prstGeom prst="rect">
            <a:avLst/>
          </a:prstGeom>
        </p:spPr>
      </p:pic>
      <p:pic>
        <p:nvPicPr>
          <p:cNvPr id="92" name="図 91">
            <a:extLst>
              <a:ext uri="{FF2B5EF4-FFF2-40B4-BE49-F238E27FC236}">
                <a16:creationId xmlns:a16="http://schemas.microsoft.com/office/drawing/2014/main" id="{624622EB-7659-BA29-75A8-C902B0FA93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72356" y="4386914"/>
            <a:ext cx="540000" cy="540000"/>
          </a:xfrm>
          <a:prstGeom prst="rect">
            <a:avLst/>
          </a:prstGeom>
        </p:spPr>
      </p:pic>
      <p:pic>
        <p:nvPicPr>
          <p:cNvPr id="93" name="図 92">
            <a:extLst>
              <a:ext uri="{FF2B5EF4-FFF2-40B4-BE49-F238E27FC236}">
                <a16:creationId xmlns:a16="http://schemas.microsoft.com/office/drawing/2014/main" id="{98E71667-A67E-ECBE-54CC-842CBB1C8C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47280" y="2371797"/>
            <a:ext cx="360000" cy="360000"/>
          </a:xfrm>
          <a:prstGeom prst="rect">
            <a:avLst/>
          </a:prstGeom>
        </p:spPr>
      </p:pic>
      <p:pic>
        <p:nvPicPr>
          <p:cNvPr id="94" name="図 93">
            <a:extLst>
              <a:ext uri="{FF2B5EF4-FFF2-40B4-BE49-F238E27FC236}">
                <a16:creationId xmlns:a16="http://schemas.microsoft.com/office/drawing/2014/main" id="{576EB79B-9402-3ED6-D56B-B3D646FF09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99979" y="2765612"/>
            <a:ext cx="360000" cy="360000"/>
          </a:xfrm>
          <a:prstGeom prst="rect">
            <a:avLst/>
          </a:prstGeom>
        </p:spPr>
      </p:pic>
      <p:pic>
        <p:nvPicPr>
          <p:cNvPr id="95" name="図 94">
            <a:extLst>
              <a:ext uri="{FF2B5EF4-FFF2-40B4-BE49-F238E27FC236}">
                <a16:creationId xmlns:a16="http://schemas.microsoft.com/office/drawing/2014/main" id="{02BD86A1-2A17-D8F1-37E3-BB9A1F815B1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27507" y="3352253"/>
            <a:ext cx="360000" cy="360000"/>
          </a:xfrm>
          <a:prstGeom prst="rect">
            <a:avLst/>
          </a:prstGeom>
        </p:spPr>
      </p:pic>
      <p:pic>
        <p:nvPicPr>
          <p:cNvPr id="96" name="図 95">
            <a:extLst>
              <a:ext uri="{FF2B5EF4-FFF2-40B4-BE49-F238E27FC236}">
                <a16:creationId xmlns:a16="http://schemas.microsoft.com/office/drawing/2014/main" id="{28CB98EB-450A-21F9-6E46-F41ADD55719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25130" y="4319047"/>
            <a:ext cx="360000" cy="360000"/>
          </a:xfrm>
          <a:prstGeom prst="rect">
            <a:avLst/>
          </a:prstGeom>
        </p:spPr>
      </p:pic>
      <p:pic>
        <p:nvPicPr>
          <p:cNvPr id="97" name="図 96">
            <a:extLst>
              <a:ext uri="{FF2B5EF4-FFF2-40B4-BE49-F238E27FC236}">
                <a16:creationId xmlns:a16="http://schemas.microsoft.com/office/drawing/2014/main" id="{947FB5ED-21AD-B569-C420-79B4C7CD19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6168" y="4341641"/>
            <a:ext cx="450000" cy="450000"/>
          </a:xfrm>
          <a:prstGeom prst="rect">
            <a:avLst/>
          </a:prstGeom>
        </p:spPr>
      </p:pic>
      <p:pic>
        <p:nvPicPr>
          <p:cNvPr id="98" name="図 97">
            <a:extLst>
              <a:ext uri="{FF2B5EF4-FFF2-40B4-BE49-F238E27FC236}">
                <a16:creationId xmlns:a16="http://schemas.microsoft.com/office/drawing/2014/main" id="{01FA3E4C-426E-735C-0976-4E6BB9060B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7515" y="3262993"/>
            <a:ext cx="450000" cy="450000"/>
          </a:xfrm>
          <a:prstGeom prst="rect">
            <a:avLst/>
          </a:prstGeom>
        </p:spPr>
      </p:pic>
      <p:pic>
        <p:nvPicPr>
          <p:cNvPr id="99" name="図 98">
            <a:extLst>
              <a:ext uri="{FF2B5EF4-FFF2-40B4-BE49-F238E27FC236}">
                <a16:creationId xmlns:a16="http://schemas.microsoft.com/office/drawing/2014/main" id="{17F1884F-B389-EA85-0C5B-B16B4B4B53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3250" y="2611351"/>
            <a:ext cx="450000" cy="450000"/>
          </a:xfrm>
          <a:prstGeom prst="rect">
            <a:avLst/>
          </a:prstGeom>
        </p:spPr>
      </p:pic>
      <p:pic>
        <p:nvPicPr>
          <p:cNvPr id="115" name="図 114">
            <a:extLst>
              <a:ext uri="{FF2B5EF4-FFF2-40B4-BE49-F238E27FC236}">
                <a16:creationId xmlns:a16="http://schemas.microsoft.com/office/drawing/2014/main" id="{231C5020-658E-848D-7962-27E847888B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75006" y="3718219"/>
            <a:ext cx="360000" cy="360000"/>
          </a:xfrm>
          <a:prstGeom prst="rect">
            <a:avLst/>
          </a:prstGeom>
        </p:spPr>
      </p:pic>
      <p:pic>
        <p:nvPicPr>
          <p:cNvPr id="116" name="図 115">
            <a:extLst>
              <a:ext uri="{FF2B5EF4-FFF2-40B4-BE49-F238E27FC236}">
                <a16:creationId xmlns:a16="http://schemas.microsoft.com/office/drawing/2014/main" id="{FA4607B2-41EC-CC21-A2BA-C4A41EEE8C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48817" y="3313219"/>
            <a:ext cx="540000" cy="540000"/>
          </a:xfrm>
          <a:prstGeom prst="rect">
            <a:avLst/>
          </a:prstGeom>
        </p:spPr>
      </p:pic>
      <p:pic>
        <p:nvPicPr>
          <p:cNvPr id="117" name="図 116">
            <a:extLst>
              <a:ext uri="{FF2B5EF4-FFF2-40B4-BE49-F238E27FC236}">
                <a16:creationId xmlns:a16="http://schemas.microsoft.com/office/drawing/2014/main" id="{FB2CD206-81BD-D44C-660C-F4B1E930E3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06043" y="4388486"/>
            <a:ext cx="540000" cy="540000"/>
          </a:xfrm>
          <a:prstGeom prst="rect">
            <a:avLst/>
          </a:prstGeom>
        </p:spPr>
      </p:pic>
      <p:pic>
        <p:nvPicPr>
          <p:cNvPr id="118" name="図 117">
            <a:extLst>
              <a:ext uri="{FF2B5EF4-FFF2-40B4-BE49-F238E27FC236}">
                <a16:creationId xmlns:a16="http://schemas.microsoft.com/office/drawing/2014/main" id="{80D19B50-8F6E-084B-5155-C8976A43E8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80967" y="2373369"/>
            <a:ext cx="360000" cy="360000"/>
          </a:xfrm>
          <a:prstGeom prst="rect">
            <a:avLst/>
          </a:prstGeom>
        </p:spPr>
      </p:pic>
      <p:pic>
        <p:nvPicPr>
          <p:cNvPr id="119" name="図 118">
            <a:extLst>
              <a:ext uri="{FF2B5EF4-FFF2-40B4-BE49-F238E27FC236}">
                <a16:creationId xmlns:a16="http://schemas.microsoft.com/office/drawing/2014/main" id="{0C22DA44-4F00-EB10-0DBE-C9D38838F29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33666" y="2767184"/>
            <a:ext cx="360000" cy="360000"/>
          </a:xfrm>
          <a:prstGeom prst="rect">
            <a:avLst/>
          </a:prstGeom>
        </p:spPr>
      </p:pic>
      <p:pic>
        <p:nvPicPr>
          <p:cNvPr id="120" name="図 119">
            <a:extLst>
              <a:ext uri="{FF2B5EF4-FFF2-40B4-BE49-F238E27FC236}">
                <a16:creationId xmlns:a16="http://schemas.microsoft.com/office/drawing/2014/main" id="{8CA3BC7A-75D4-9C66-2A79-4B0D6B5EEFE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61194" y="3353825"/>
            <a:ext cx="360000" cy="360000"/>
          </a:xfrm>
          <a:prstGeom prst="rect">
            <a:avLst/>
          </a:prstGeom>
        </p:spPr>
      </p:pic>
      <p:pic>
        <p:nvPicPr>
          <p:cNvPr id="121" name="図 120">
            <a:extLst>
              <a:ext uri="{FF2B5EF4-FFF2-40B4-BE49-F238E27FC236}">
                <a16:creationId xmlns:a16="http://schemas.microsoft.com/office/drawing/2014/main" id="{027045A4-C1FE-6130-77AC-F26379528A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58817" y="4320619"/>
            <a:ext cx="360000" cy="360000"/>
          </a:xfrm>
          <a:prstGeom prst="rect">
            <a:avLst/>
          </a:prstGeom>
        </p:spPr>
      </p:pic>
      <p:pic>
        <p:nvPicPr>
          <p:cNvPr id="125" name="図 124">
            <a:extLst>
              <a:ext uri="{FF2B5EF4-FFF2-40B4-BE49-F238E27FC236}">
                <a16:creationId xmlns:a16="http://schemas.microsoft.com/office/drawing/2014/main" id="{5E0E9F27-0DE4-B991-E567-62646D35BD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45874" y="2778056"/>
            <a:ext cx="540000" cy="540000"/>
          </a:xfrm>
          <a:prstGeom prst="rect">
            <a:avLst/>
          </a:prstGeom>
        </p:spPr>
      </p:pic>
      <p:pic>
        <p:nvPicPr>
          <p:cNvPr id="126" name="図 125">
            <a:extLst>
              <a:ext uri="{FF2B5EF4-FFF2-40B4-BE49-F238E27FC236}">
                <a16:creationId xmlns:a16="http://schemas.microsoft.com/office/drawing/2014/main" id="{BB6BD74F-73DD-0BAD-B9E6-595E733B96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06264" y="2855612"/>
            <a:ext cx="540000" cy="540000"/>
          </a:xfrm>
          <a:prstGeom prst="rect">
            <a:avLst/>
          </a:prstGeom>
        </p:spPr>
      </p:pic>
      <p:pic>
        <p:nvPicPr>
          <p:cNvPr id="127" name="図 126">
            <a:extLst>
              <a:ext uri="{FF2B5EF4-FFF2-40B4-BE49-F238E27FC236}">
                <a16:creationId xmlns:a16="http://schemas.microsoft.com/office/drawing/2014/main" id="{9C156602-025A-2B68-74E2-36CFADD979B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04998" y="3719789"/>
            <a:ext cx="360000" cy="360000"/>
          </a:xfrm>
          <a:prstGeom prst="rect">
            <a:avLst/>
          </a:prstGeom>
        </p:spPr>
      </p:pic>
      <p:pic>
        <p:nvPicPr>
          <p:cNvPr id="128" name="図 127">
            <a:extLst>
              <a:ext uri="{FF2B5EF4-FFF2-40B4-BE49-F238E27FC236}">
                <a16:creationId xmlns:a16="http://schemas.microsoft.com/office/drawing/2014/main" id="{5A44BE27-9B6E-A9DD-BE27-9653941FD6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78809" y="3314789"/>
            <a:ext cx="540000" cy="540000"/>
          </a:xfrm>
          <a:prstGeom prst="rect">
            <a:avLst/>
          </a:prstGeom>
        </p:spPr>
      </p:pic>
      <p:pic>
        <p:nvPicPr>
          <p:cNvPr id="129" name="図 128">
            <a:extLst>
              <a:ext uri="{FF2B5EF4-FFF2-40B4-BE49-F238E27FC236}">
                <a16:creationId xmlns:a16="http://schemas.microsoft.com/office/drawing/2014/main" id="{95EA21B2-22C3-9F08-23C1-CC27C6A03E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96128" y="2836351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5974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A3D11B-61AB-FBE3-5D4B-7422C757B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図 85">
            <a:extLst>
              <a:ext uri="{FF2B5EF4-FFF2-40B4-BE49-F238E27FC236}">
                <a16:creationId xmlns:a16="http://schemas.microsoft.com/office/drawing/2014/main" id="{EA4EAEC9-54C0-FE64-67E0-80B32D0A28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4369" y="2091294"/>
            <a:ext cx="2024494" cy="41910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20903E9A-4E96-256A-F1F3-0B620774B9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3792" y="1446943"/>
            <a:ext cx="1080000" cy="4026408"/>
          </a:xfrm>
          <a:prstGeom prst="rect">
            <a:avLst/>
          </a:prstGeom>
        </p:spPr>
      </p:pic>
      <p:pic>
        <p:nvPicPr>
          <p:cNvPr id="46" name="図 45">
            <a:extLst>
              <a:ext uri="{FF2B5EF4-FFF2-40B4-BE49-F238E27FC236}">
                <a16:creationId xmlns:a16="http://schemas.microsoft.com/office/drawing/2014/main" id="{770BCD55-DB9F-5DB6-7985-1134C72626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1662" y="2104843"/>
            <a:ext cx="2418273" cy="41910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3F7359F5-DC16-E175-0A32-D2CCDF2088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1456" y="1472106"/>
            <a:ext cx="1080000" cy="4026408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0CAE9B78-93A3-8A07-7612-852BC8491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" altLang="ja-JP" sz="3600" b="1" spc="-150" dirty="0"/>
              <a:t>Data analysis: ZTF general filtering procedure</a:t>
            </a:r>
            <a:endParaRPr kumimoji="1" lang="ja-JP" altLang="en-US" sz="3600" spc="-15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664FFE9-FD41-2231-7B88-E4802312CB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13</a:t>
            </a:fld>
            <a:endParaRPr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4AAC49D-6992-E2ED-814A-6220216037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773" y="3831327"/>
            <a:ext cx="450000" cy="450000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646ECFE9-E9C0-6EDA-693F-84649700E6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2573" y="3026673"/>
            <a:ext cx="216000" cy="216000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000FC8E6-B9C2-8326-D0E3-6CF922C48D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3008" y="2772716"/>
            <a:ext cx="540000" cy="54000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FD316367-8E3E-CE7D-BB11-06C7F17CEA2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2999" y="3696327"/>
            <a:ext cx="360000" cy="360000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8895D353-259D-0CC4-978A-6CBCFEB07E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6810" y="3291327"/>
            <a:ext cx="540000" cy="54000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A1E7F93F-2573-FC9C-64AD-D63F05AD97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04036" y="4366594"/>
            <a:ext cx="540000" cy="540000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5D57A3B7-C944-25B8-0C91-2003D8CEFEF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8960" y="2351477"/>
            <a:ext cx="360000" cy="360000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FF0166A2-0054-3ADC-7F65-4FC42E510A4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31659" y="2745292"/>
            <a:ext cx="360000" cy="360000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A2186293-4B57-DB6E-3D3C-BED1E3592AB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9187" y="3331933"/>
            <a:ext cx="360000" cy="360000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70399692-26A9-4E4E-F29F-A4FFBEA24C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6810" y="4298727"/>
            <a:ext cx="360000" cy="360000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44C61AD1-D848-989C-CB46-4E80C1AEA1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7848" y="4321321"/>
            <a:ext cx="450000" cy="450000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BA78CB07-CA78-81C2-CDE8-6DB1311FA6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9195" y="3242673"/>
            <a:ext cx="450000" cy="450000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350D6028-EA39-62A6-89F7-A2D49D1B63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930" y="2591031"/>
            <a:ext cx="450000" cy="450000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C2ABD6FA-9E92-0F5A-65B9-CB3BD5B59E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4930" y="2229580"/>
            <a:ext cx="216000" cy="216000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2FB73F4E-EE1A-15FD-8932-BB91A1236A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8930" y="3066807"/>
            <a:ext cx="216000" cy="216000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6951C775-0C66-1BEE-B648-03DF65D613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63302" y="4127946"/>
            <a:ext cx="216000" cy="216000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6F0F11CF-187F-56B1-6267-F7932AFC8E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9140" y="4150594"/>
            <a:ext cx="216000" cy="216000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CC78521C-3AC8-0372-141F-9FCEEB2CDD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810" y="3723327"/>
            <a:ext cx="216000" cy="216000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54746EEF-3664-7937-C90B-33E3D38D43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07611" y="3156634"/>
            <a:ext cx="216000" cy="216000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72A4F8C1-CADA-13FB-1118-5471F2D947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8810" y="2599498"/>
            <a:ext cx="216000" cy="216000"/>
          </a:xfrm>
          <a:prstGeom prst="rect">
            <a:avLst/>
          </a:prstGeom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04DE372A-0F37-78BF-4066-C454CE2493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1282" y="2175863"/>
            <a:ext cx="216000" cy="216000"/>
          </a:xfrm>
          <a:prstGeom prst="rect">
            <a:avLst/>
          </a:prstGeom>
        </p:spPr>
      </p:pic>
      <p:pic>
        <p:nvPicPr>
          <p:cNvPr id="33" name="図 32">
            <a:extLst>
              <a:ext uri="{FF2B5EF4-FFF2-40B4-BE49-F238E27FC236}">
                <a16:creationId xmlns:a16="http://schemas.microsoft.com/office/drawing/2014/main" id="{46D6663F-7CE7-68D3-AA51-C58A6D5E1C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0568" y="3808959"/>
            <a:ext cx="216000" cy="216000"/>
          </a:xfrm>
          <a:prstGeom prst="rect">
            <a:avLst/>
          </a:prstGeom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id="{2368C572-F39A-4946-0D74-4C13C2D2BA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4889" y="3754660"/>
            <a:ext cx="216000" cy="216000"/>
          </a:xfrm>
          <a:prstGeom prst="rect">
            <a:avLst/>
          </a:prstGeom>
        </p:spPr>
      </p:pic>
      <p:pic>
        <p:nvPicPr>
          <p:cNvPr id="35" name="図 34">
            <a:extLst>
              <a:ext uri="{FF2B5EF4-FFF2-40B4-BE49-F238E27FC236}">
                <a16:creationId xmlns:a16="http://schemas.microsoft.com/office/drawing/2014/main" id="{71E46119-23E8-FBE7-0A7A-FE5F709404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655" y="4490486"/>
            <a:ext cx="216000" cy="216000"/>
          </a:xfrm>
          <a:prstGeom prst="rect">
            <a:avLst/>
          </a:prstGeom>
        </p:spPr>
      </p:pic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CAB54030-9E9A-FEF7-B262-CF809B1720A4}"/>
              </a:ext>
            </a:extLst>
          </p:cNvPr>
          <p:cNvSpPr txBox="1"/>
          <p:nvPr/>
        </p:nvSpPr>
        <p:spPr>
          <a:xfrm>
            <a:off x="125303" y="1499420"/>
            <a:ext cx="17187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All detections</a:t>
            </a:r>
          </a:p>
        </p:txBody>
      </p:sp>
      <p:pic>
        <p:nvPicPr>
          <p:cNvPr id="44" name="図 43">
            <a:extLst>
              <a:ext uri="{FF2B5EF4-FFF2-40B4-BE49-F238E27FC236}">
                <a16:creationId xmlns:a16="http://schemas.microsoft.com/office/drawing/2014/main" id="{B3A5955D-8B5F-0DB2-09BE-31E7E0360F0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23444" y="1461525"/>
            <a:ext cx="40696" cy="468000"/>
          </a:xfrm>
          <a:prstGeom prst="rect">
            <a:avLst/>
          </a:prstGeom>
        </p:spPr>
      </p:pic>
      <p:pic>
        <p:nvPicPr>
          <p:cNvPr id="45" name="図 44">
            <a:extLst>
              <a:ext uri="{FF2B5EF4-FFF2-40B4-BE49-F238E27FC236}">
                <a16:creationId xmlns:a16="http://schemas.microsoft.com/office/drawing/2014/main" id="{EE7329C3-58CC-DB83-19D6-47F80FA8B6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8956" y="2109059"/>
            <a:ext cx="2418273" cy="419100"/>
          </a:xfrm>
          <a:prstGeom prst="rect">
            <a:avLst/>
          </a:prstGeom>
        </p:spPr>
      </p:pic>
      <p:pic>
        <p:nvPicPr>
          <p:cNvPr id="47" name="図 46">
            <a:extLst>
              <a:ext uri="{FF2B5EF4-FFF2-40B4-BE49-F238E27FC236}">
                <a16:creationId xmlns:a16="http://schemas.microsoft.com/office/drawing/2014/main" id="{F752BB2B-50CB-96A0-DB60-865A5E370C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79290" y="2113965"/>
            <a:ext cx="216000" cy="216000"/>
          </a:xfrm>
          <a:prstGeom prst="rect">
            <a:avLst/>
          </a:prstGeom>
        </p:spPr>
      </p:pic>
      <p:pic>
        <p:nvPicPr>
          <p:cNvPr id="48" name="図 47">
            <a:extLst>
              <a:ext uri="{FF2B5EF4-FFF2-40B4-BE49-F238E27FC236}">
                <a16:creationId xmlns:a16="http://schemas.microsoft.com/office/drawing/2014/main" id="{D677EA4D-7260-EE58-E557-70BBBA7B8A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70510" y="2577244"/>
            <a:ext cx="216000" cy="216000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BA721A42-5450-7DDC-8A92-AE7F4798D5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6746" y="2426267"/>
            <a:ext cx="216000" cy="216000"/>
          </a:xfrm>
          <a:prstGeom prst="rect">
            <a:avLst/>
          </a:prstGeom>
        </p:spPr>
      </p:pic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AB84E55F-F2EE-F897-A1D7-D5C7FC583F19}"/>
              </a:ext>
            </a:extLst>
          </p:cNvPr>
          <p:cNvSpPr txBox="1"/>
          <p:nvPr/>
        </p:nvSpPr>
        <p:spPr>
          <a:xfrm>
            <a:off x="1697985" y="1106336"/>
            <a:ext cx="1701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Image quality</a:t>
            </a:r>
          </a:p>
        </p:txBody>
      </p:sp>
      <p:pic>
        <p:nvPicPr>
          <p:cNvPr id="40" name="図 39">
            <a:extLst>
              <a:ext uri="{FF2B5EF4-FFF2-40B4-BE49-F238E27FC236}">
                <a16:creationId xmlns:a16="http://schemas.microsoft.com/office/drawing/2014/main" id="{992FADFE-F795-4E20-B63B-6C616C8D4B7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86091" y="1403735"/>
            <a:ext cx="40696" cy="4680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E624CC07-F8A5-DF94-45DA-B0F144B2AA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4357" y="1442002"/>
            <a:ext cx="1080000" cy="4026408"/>
          </a:xfrm>
          <a:prstGeom prst="rect">
            <a:avLst/>
          </a:prstGeom>
        </p:spPr>
      </p:pic>
      <p:pic>
        <p:nvPicPr>
          <p:cNvPr id="54" name="図 53">
            <a:extLst>
              <a:ext uri="{FF2B5EF4-FFF2-40B4-BE49-F238E27FC236}">
                <a16:creationId xmlns:a16="http://schemas.microsoft.com/office/drawing/2014/main" id="{3D37B56C-CC83-DC5E-F131-0D5DB448622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85765" y="4956916"/>
            <a:ext cx="40696" cy="468000"/>
          </a:xfrm>
          <a:prstGeom prst="rect">
            <a:avLst/>
          </a:prstGeom>
        </p:spPr>
      </p:pic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DBCB7CC5-886B-1838-610B-D99522BAEFE9}"/>
              </a:ext>
            </a:extLst>
          </p:cNvPr>
          <p:cNvSpPr txBox="1"/>
          <p:nvPr/>
        </p:nvSpPr>
        <p:spPr>
          <a:xfrm>
            <a:off x="1972700" y="5345344"/>
            <a:ext cx="11523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Artifacts</a:t>
            </a: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C390CAB4-F5D1-10FC-B028-D56EA0BC2BF3}"/>
              </a:ext>
            </a:extLst>
          </p:cNvPr>
          <p:cNvSpPr txBox="1"/>
          <p:nvPr/>
        </p:nvSpPr>
        <p:spPr>
          <a:xfrm>
            <a:off x="3825673" y="1141351"/>
            <a:ext cx="2324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ja-JP" dirty="0">
                <a:latin typeface="Lucida Grande" panose="020B0600040502020204" pitchFamily="34" charset="0"/>
                <a:cs typeface="Lucida Grande" panose="020B0600040502020204" pitchFamily="34" charset="0"/>
              </a:rPr>
              <a:t>Multiple detections</a:t>
            </a:r>
          </a:p>
        </p:txBody>
      </p:sp>
      <p:pic>
        <p:nvPicPr>
          <p:cNvPr id="43" name="図 42">
            <a:extLst>
              <a:ext uri="{FF2B5EF4-FFF2-40B4-BE49-F238E27FC236}">
                <a16:creationId xmlns:a16="http://schemas.microsoft.com/office/drawing/2014/main" id="{908971E5-D687-11E6-284C-5EAE6A41A16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66139" y="1489628"/>
            <a:ext cx="40696" cy="468000"/>
          </a:xfrm>
          <a:prstGeom prst="rect">
            <a:avLst/>
          </a:prstGeom>
        </p:spPr>
      </p:pic>
      <p:pic>
        <p:nvPicPr>
          <p:cNvPr id="60" name="図 59">
            <a:extLst>
              <a:ext uri="{FF2B5EF4-FFF2-40B4-BE49-F238E27FC236}">
                <a16:creationId xmlns:a16="http://schemas.microsoft.com/office/drawing/2014/main" id="{D526827E-9F05-A261-9537-6D667326DE2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71208" y="4994507"/>
            <a:ext cx="40696" cy="468000"/>
          </a:xfrm>
          <a:prstGeom prst="rect">
            <a:avLst/>
          </a:prstGeom>
        </p:spPr>
      </p:pic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ED5803DC-B9C0-761B-EFED-F505075809FF}"/>
              </a:ext>
            </a:extLst>
          </p:cNvPr>
          <p:cNvSpPr txBox="1"/>
          <p:nvPr/>
        </p:nvSpPr>
        <p:spPr>
          <a:xfrm>
            <a:off x="3969210" y="5362033"/>
            <a:ext cx="20244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Moving objects</a:t>
            </a:r>
          </a:p>
        </p:txBody>
      </p:sp>
      <p:pic>
        <p:nvPicPr>
          <p:cNvPr id="62" name="図 61">
            <a:extLst>
              <a:ext uri="{FF2B5EF4-FFF2-40B4-BE49-F238E27FC236}">
                <a16:creationId xmlns:a16="http://schemas.microsoft.com/office/drawing/2014/main" id="{64A4EEBE-D340-E061-F801-BD772846D8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2823" y="5049027"/>
            <a:ext cx="450000" cy="450000"/>
          </a:xfrm>
          <a:prstGeom prst="rect">
            <a:avLst/>
          </a:prstGeom>
        </p:spPr>
      </p:pic>
      <p:pic>
        <p:nvPicPr>
          <p:cNvPr id="63" name="図 62">
            <a:extLst>
              <a:ext uri="{FF2B5EF4-FFF2-40B4-BE49-F238E27FC236}">
                <a16:creationId xmlns:a16="http://schemas.microsoft.com/office/drawing/2014/main" id="{A94FFD1B-F8D0-E15D-3B37-C6185F9CBB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98113" y="5120507"/>
            <a:ext cx="216000" cy="216000"/>
          </a:xfrm>
          <a:prstGeom prst="rect">
            <a:avLst/>
          </a:prstGeom>
        </p:spPr>
      </p:pic>
      <p:pic>
        <p:nvPicPr>
          <p:cNvPr id="67" name="図 66">
            <a:extLst>
              <a:ext uri="{FF2B5EF4-FFF2-40B4-BE49-F238E27FC236}">
                <a16:creationId xmlns:a16="http://schemas.microsoft.com/office/drawing/2014/main" id="{716F4F06-3326-619B-5DD9-EB1609CCFB8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23444" y="4994507"/>
            <a:ext cx="40696" cy="468000"/>
          </a:xfrm>
          <a:prstGeom prst="rect">
            <a:avLst/>
          </a:prstGeom>
        </p:spPr>
      </p:pic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3451AE24-EA0E-57BF-67EE-160EF2D65978}"/>
              </a:ext>
            </a:extLst>
          </p:cNvPr>
          <p:cNvSpPr txBox="1"/>
          <p:nvPr/>
        </p:nvSpPr>
        <p:spPr>
          <a:xfrm>
            <a:off x="6531545" y="5364867"/>
            <a:ext cx="20244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Variables</a:t>
            </a: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50BD68CC-8E2F-C0B2-72F9-03B5A2E34875}"/>
              </a:ext>
            </a:extLst>
          </p:cNvPr>
          <p:cNvSpPr txBox="1"/>
          <p:nvPr/>
        </p:nvSpPr>
        <p:spPr>
          <a:xfrm>
            <a:off x="6579424" y="1141351"/>
            <a:ext cx="1928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ja-JP" dirty="0">
                <a:latin typeface="Lucida Grande" panose="020B0600040502020204" pitchFamily="34" charset="0"/>
                <a:cs typeface="Lucida Grande" panose="020B0600040502020204" pitchFamily="34" charset="0"/>
              </a:rPr>
              <a:t>No galactic star</a:t>
            </a:r>
          </a:p>
        </p:txBody>
      </p:sp>
      <p:pic>
        <p:nvPicPr>
          <p:cNvPr id="70" name="図 69">
            <a:extLst>
              <a:ext uri="{FF2B5EF4-FFF2-40B4-BE49-F238E27FC236}">
                <a16:creationId xmlns:a16="http://schemas.microsoft.com/office/drawing/2014/main" id="{6F4F8D3C-F1E4-BB39-244B-90164D66CAA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63790" y="5102507"/>
            <a:ext cx="360000" cy="360000"/>
          </a:xfrm>
          <a:prstGeom prst="rect">
            <a:avLst/>
          </a:prstGeom>
        </p:spPr>
      </p:pic>
      <p:pic>
        <p:nvPicPr>
          <p:cNvPr id="88" name="図 87">
            <a:extLst>
              <a:ext uri="{FF2B5EF4-FFF2-40B4-BE49-F238E27FC236}">
                <a16:creationId xmlns:a16="http://schemas.microsoft.com/office/drawing/2014/main" id="{B3F6C67D-8FB8-56BD-0448-6BCE33E6CC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44093" y="3851647"/>
            <a:ext cx="450000" cy="450000"/>
          </a:xfrm>
          <a:prstGeom prst="rect">
            <a:avLst/>
          </a:prstGeom>
        </p:spPr>
      </p:pic>
      <p:pic>
        <p:nvPicPr>
          <p:cNvPr id="90" name="図 89">
            <a:extLst>
              <a:ext uri="{FF2B5EF4-FFF2-40B4-BE49-F238E27FC236}">
                <a16:creationId xmlns:a16="http://schemas.microsoft.com/office/drawing/2014/main" id="{0C907CA0-3ED5-C0AA-3C52-778CCB4851D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41319" y="3716647"/>
            <a:ext cx="360000" cy="360000"/>
          </a:xfrm>
          <a:prstGeom prst="rect">
            <a:avLst/>
          </a:prstGeom>
        </p:spPr>
      </p:pic>
      <p:pic>
        <p:nvPicPr>
          <p:cNvPr id="91" name="図 90">
            <a:extLst>
              <a:ext uri="{FF2B5EF4-FFF2-40B4-BE49-F238E27FC236}">
                <a16:creationId xmlns:a16="http://schemas.microsoft.com/office/drawing/2014/main" id="{5793E20E-0467-50ED-BA8F-027C583D46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15130" y="3311647"/>
            <a:ext cx="540000" cy="540000"/>
          </a:xfrm>
          <a:prstGeom prst="rect">
            <a:avLst/>
          </a:prstGeom>
        </p:spPr>
      </p:pic>
      <p:pic>
        <p:nvPicPr>
          <p:cNvPr id="92" name="図 91">
            <a:extLst>
              <a:ext uri="{FF2B5EF4-FFF2-40B4-BE49-F238E27FC236}">
                <a16:creationId xmlns:a16="http://schemas.microsoft.com/office/drawing/2014/main" id="{7C230A11-61BF-361C-9EBC-7738EC336F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72356" y="4386914"/>
            <a:ext cx="540000" cy="540000"/>
          </a:xfrm>
          <a:prstGeom prst="rect">
            <a:avLst/>
          </a:prstGeom>
        </p:spPr>
      </p:pic>
      <p:pic>
        <p:nvPicPr>
          <p:cNvPr id="93" name="図 92">
            <a:extLst>
              <a:ext uri="{FF2B5EF4-FFF2-40B4-BE49-F238E27FC236}">
                <a16:creationId xmlns:a16="http://schemas.microsoft.com/office/drawing/2014/main" id="{A1EF8EFC-2A31-78D3-CCB2-DE1E3E09C53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47280" y="2371797"/>
            <a:ext cx="360000" cy="360000"/>
          </a:xfrm>
          <a:prstGeom prst="rect">
            <a:avLst/>
          </a:prstGeom>
        </p:spPr>
      </p:pic>
      <p:pic>
        <p:nvPicPr>
          <p:cNvPr id="94" name="図 93">
            <a:extLst>
              <a:ext uri="{FF2B5EF4-FFF2-40B4-BE49-F238E27FC236}">
                <a16:creationId xmlns:a16="http://schemas.microsoft.com/office/drawing/2014/main" id="{23221B91-5918-804D-79DB-EF820E97CB5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99979" y="2765612"/>
            <a:ext cx="360000" cy="360000"/>
          </a:xfrm>
          <a:prstGeom prst="rect">
            <a:avLst/>
          </a:prstGeom>
        </p:spPr>
      </p:pic>
      <p:pic>
        <p:nvPicPr>
          <p:cNvPr id="95" name="図 94">
            <a:extLst>
              <a:ext uri="{FF2B5EF4-FFF2-40B4-BE49-F238E27FC236}">
                <a16:creationId xmlns:a16="http://schemas.microsoft.com/office/drawing/2014/main" id="{CFCE0BEE-452E-0D04-081B-7E94F0E09CC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27507" y="3352253"/>
            <a:ext cx="360000" cy="360000"/>
          </a:xfrm>
          <a:prstGeom prst="rect">
            <a:avLst/>
          </a:prstGeom>
        </p:spPr>
      </p:pic>
      <p:pic>
        <p:nvPicPr>
          <p:cNvPr id="96" name="図 95">
            <a:extLst>
              <a:ext uri="{FF2B5EF4-FFF2-40B4-BE49-F238E27FC236}">
                <a16:creationId xmlns:a16="http://schemas.microsoft.com/office/drawing/2014/main" id="{BF09E699-1F16-C0F7-21A7-F6D07AEFC02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25130" y="4319047"/>
            <a:ext cx="360000" cy="360000"/>
          </a:xfrm>
          <a:prstGeom prst="rect">
            <a:avLst/>
          </a:prstGeom>
        </p:spPr>
      </p:pic>
      <p:pic>
        <p:nvPicPr>
          <p:cNvPr id="97" name="図 96">
            <a:extLst>
              <a:ext uri="{FF2B5EF4-FFF2-40B4-BE49-F238E27FC236}">
                <a16:creationId xmlns:a16="http://schemas.microsoft.com/office/drawing/2014/main" id="{592C2167-76FF-A98D-5D4F-2612A8DF30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6168" y="4341641"/>
            <a:ext cx="450000" cy="450000"/>
          </a:xfrm>
          <a:prstGeom prst="rect">
            <a:avLst/>
          </a:prstGeom>
        </p:spPr>
      </p:pic>
      <p:pic>
        <p:nvPicPr>
          <p:cNvPr id="98" name="図 97">
            <a:extLst>
              <a:ext uri="{FF2B5EF4-FFF2-40B4-BE49-F238E27FC236}">
                <a16:creationId xmlns:a16="http://schemas.microsoft.com/office/drawing/2014/main" id="{DEEE46AC-F8C2-6B27-9F63-DE9E0E2FB3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7515" y="3262993"/>
            <a:ext cx="450000" cy="450000"/>
          </a:xfrm>
          <a:prstGeom prst="rect">
            <a:avLst/>
          </a:prstGeom>
        </p:spPr>
      </p:pic>
      <p:pic>
        <p:nvPicPr>
          <p:cNvPr id="99" name="図 98">
            <a:extLst>
              <a:ext uri="{FF2B5EF4-FFF2-40B4-BE49-F238E27FC236}">
                <a16:creationId xmlns:a16="http://schemas.microsoft.com/office/drawing/2014/main" id="{A192C0D4-9662-074F-627E-51AE3B03D5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3250" y="2611351"/>
            <a:ext cx="450000" cy="450000"/>
          </a:xfrm>
          <a:prstGeom prst="rect">
            <a:avLst/>
          </a:prstGeom>
        </p:spPr>
      </p:pic>
      <p:pic>
        <p:nvPicPr>
          <p:cNvPr id="115" name="図 114">
            <a:extLst>
              <a:ext uri="{FF2B5EF4-FFF2-40B4-BE49-F238E27FC236}">
                <a16:creationId xmlns:a16="http://schemas.microsoft.com/office/drawing/2014/main" id="{E5BCEA73-AC8C-F9A8-016C-E47E1367D1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75006" y="3718219"/>
            <a:ext cx="360000" cy="360000"/>
          </a:xfrm>
          <a:prstGeom prst="rect">
            <a:avLst/>
          </a:prstGeom>
        </p:spPr>
      </p:pic>
      <p:pic>
        <p:nvPicPr>
          <p:cNvPr id="116" name="図 115">
            <a:extLst>
              <a:ext uri="{FF2B5EF4-FFF2-40B4-BE49-F238E27FC236}">
                <a16:creationId xmlns:a16="http://schemas.microsoft.com/office/drawing/2014/main" id="{33242B19-A497-E8E6-C9DF-B2346A832C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48817" y="3313219"/>
            <a:ext cx="540000" cy="540000"/>
          </a:xfrm>
          <a:prstGeom prst="rect">
            <a:avLst/>
          </a:prstGeom>
        </p:spPr>
      </p:pic>
      <p:pic>
        <p:nvPicPr>
          <p:cNvPr id="117" name="図 116">
            <a:extLst>
              <a:ext uri="{FF2B5EF4-FFF2-40B4-BE49-F238E27FC236}">
                <a16:creationId xmlns:a16="http://schemas.microsoft.com/office/drawing/2014/main" id="{D0F71AE5-BC3A-BBAC-5351-245C0821BA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06043" y="4388486"/>
            <a:ext cx="540000" cy="540000"/>
          </a:xfrm>
          <a:prstGeom prst="rect">
            <a:avLst/>
          </a:prstGeom>
        </p:spPr>
      </p:pic>
      <p:pic>
        <p:nvPicPr>
          <p:cNvPr id="118" name="図 117">
            <a:extLst>
              <a:ext uri="{FF2B5EF4-FFF2-40B4-BE49-F238E27FC236}">
                <a16:creationId xmlns:a16="http://schemas.microsoft.com/office/drawing/2014/main" id="{D3894A8A-E879-CB82-0BB2-721C55BFDA5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80967" y="2373369"/>
            <a:ext cx="360000" cy="360000"/>
          </a:xfrm>
          <a:prstGeom prst="rect">
            <a:avLst/>
          </a:prstGeom>
        </p:spPr>
      </p:pic>
      <p:pic>
        <p:nvPicPr>
          <p:cNvPr id="119" name="図 118">
            <a:extLst>
              <a:ext uri="{FF2B5EF4-FFF2-40B4-BE49-F238E27FC236}">
                <a16:creationId xmlns:a16="http://schemas.microsoft.com/office/drawing/2014/main" id="{039E9A1D-6FA0-A8D7-A7A9-29512F37243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33666" y="2767184"/>
            <a:ext cx="360000" cy="360000"/>
          </a:xfrm>
          <a:prstGeom prst="rect">
            <a:avLst/>
          </a:prstGeom>
        </p:spPr>
      </p:pic>
      <p:pic>
        <p:nvPicPr>
          <p:cNvPr id="120" name="図 119">
            <a:extLst>
              <a:ext uri="{FF2B5EF4-FFF2-40B4-BE49-F238E27FC236}">
                <a16:creationId xmlns:a16="http://schemas.microsoft.com/office/drawing/2014/main" id="{2A5630C2-9E82-A3BC-9B45-16432A1110A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61194" y="3353825"/>
            <a:ext cx="360000" cy="360000"/>
          </a:xfrm>
          <a:prstGeom prst="rect">
            <a:avLst/>
          </a:prstGeom>
        </p:spPr>
      </p:pic>
      <p:pic>
        <p:nvPicPr>
          <p:cNvPr id="121" name="図 120">
            <a:extLst>
              <a:ext uri="{FF2B5EF4-FFF2-40B4-BE49-F238E27FC236}">
                <a16:creationId xmlns:a16="http://schemas.microsoft.com/office/drawing/2014/main" id="{0F68DBC0-295D-56BA-75B8-A7505E32B1B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58817" y="4320619"/>
            <a:ext cx="360000" cy="360000"/>
          </a:xfrm>
          <a:prstGeom prst="rect">
            <a:avLst/>
          </a:prstGeom>
        </p:spPr>
      </p:pic>
      <p:pic>
        <p:nvPicPr>
          <p:cNvPr id="125" name="図 124">
            <a:extLst>
              <a:ext uri="{FF2B5EF4-FFF2-40B4-BE49-F238E27FC236}">
                <a16:creationId xmlns:a16="http://schemas.microsoft.com/office/drawing/2014/main" id="{D68D56B2-0683-0542-1A3F-4D3444B678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45874" y="2778056"/>
            <a:ext cx="540000" cy="540000"/>
          </a:xfrm>
          <a:prstGeom prst="rect">
            <a:avLst/>
          </a:prstGeom>
        </p:spPr>
      </p:pic>
      <p:pic>
        <p:nvPicPr>
          <p:cNvPr id="126" name="図 125">
            <a:extLst>
              <a:ext uri="{FF2B5EF4-FFF2-40B4-BE49-F238E27FC236}">
                <a16:creationId xmlns:a16="http://schemas.microsoft.com/office/drawing/2014/main" id="{176DDF7D-CA5A-ACDF-69EA-03F314A952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06264" y="2855612"/>
            <a:ext cx="540000" cy="540000"/>
          </a:xfrm>
          <a:prstGeom prst="rect">
            <a:avLst/>
          </a:prstGeom>
        </p:spPr>
      </p:pic>
      <p:pic>
        <p:nvPicPr>
          <p:cNvPr id="127" name="図 126">
            <a:extLst>
              <a:ext uri="{FF2B5EF4-FFF2-40B4-BE49-F238E27FC236}">
                <a16:creationId xmlns:a16="http://schemas.microsoft.com/office/drawing/2014/main" id="{2D4AD13B-E7F6-38CF-80CA-FB29515FAF7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04998" y="3719789"/>
            <a:ext cx="360000" cy="360000"/>
          </a:xfrm>
          <a:prstGeom prst="rect">
            <a:avLst/>
          </a:prstGeom>
        </p:spPr>
      </p:pic>
      <p:pic>
        <p:nvPicPr>
          <p:cNvPr id="128" name="図 127">
            <a:extLst>
              <a:ext uri="{FF2B5EF4-FFF2-40B4-BE49-F238E27FC236}">
                <a16:creationId xmlns:a16="http://schemas.microsoft.com/office/drawing/2014/main" id="{E5B4CCE2-8B5F-47D6-B7DE-0AE28262DC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78809" y="3314789"/>
            <a:ext cx="540000" cy="540000"/>
          </a:xfrm>
          <a:prstGeom prst="rect">
            <a:avLst/>
          </a:prstGeom>
        </p:spPr>
      </p:pic>
      <p:pic>
        <p:nvPicPr>
          <p:cNvPr id="129" name="図 128">
            <a:extLst>
              <a:ext uri="{FF2B5EF4-FFF2-40B4-BE49-F238E27FC236}">
                <a16:creationId xmlns:a16="http://schemas.microsoft.com/office/drawing/2014/main" id="{F901EE87-4AF3-3309-0A25-04D7A65568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96128" y="2836351"/>
            <a:ext cx="540000" cy="540000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32C964C-3DC2-C3DA-0EEF-773C888E6182}"/>
              </a:ext>
            </a:extLst>
          </p:cNvPr>
          <p:cNvSpPr txBox="1"/>
          <p:nvPr/>
        </p:nvSpPr>
        <p:spPr>
          <a:xfrm>
            <a:off x="95162" y="6118970"/>
            <a:ext cx="120016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sz="2800" b="1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Optimize for month-timescale optical counterpart search</a:t>
            </a:r>
            <a:endParaRPr lang="en" altLang="ja-JP" sz="2800" dirty="0">
              <a:solidFill>
                <a:srgbClr val="000000"/>
              </a:solidFill>
              <a:effectLst/>
              <a:latin typeface="Lucida Grande" panose="020B0600040502020204" pitchFamily="34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9EB4C370-1A8B-17B1-DBA3-1A02826C2CE5}"/>
              </a:ext>
            </a:extLst>
          </p:cNvPr>
          <p:cNvSpPr txBox="1"/>
          <p:nvPr/>
        </p:nvSpPr>
        <p:spPr>
          <a:xfrm>
            <a:off x="9439958" y="3022803"/>
            <a:ext cx="27932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b="1" dirty="0">
                <a:solidFill>
                  <a:srgbClr val="118DFF"/>
                </a:solidFill>
                <a:effectLst/>
                <a:latin typeface="Lucida Grande" panose="020B0600040502020204" pitchFamily="34" charset="0"/>
              </a:rPr>
              <a:t>Recovery rate </a:t>
            </a:r>
            <a:br>
              <a:rPr lang="en" altLang="ja-JP" b="1" dirty="0">
                <a:solidFill>
                  <a:srgbClr val="118DFF"/>
                </a:solidFill>
                <a:effectLst/>
                <a:latin typeface="Lucida Grande" panose="020B0600040502020204" pitchFamily="34" charset="0"/>
              </a:rPr>
            </a:br>
            <a:r>
              <a:rPr lang="en" altLang="ja-JP" b="1" dirty="0">
                <a:solidFill>
                  <a:srgbClr val="118DFF"/>
                </a:solidFill>
                <a:effectLst/>
                <a:latin typeface="Lucida Grande" panose="020B0600040502020204" pitchFamily="34" charset="0"/>
              </a:rPr>
              <a:t>has not been measured</a:t>
            </a:r>
            <a:endParaRPr lang="en" altLang="ja-JP" dirty="0">
              <a:solidFill>
                <a:srgbClr val="118DFF"/>
              </a:solidFill>
              <a:effectLst/>
              <a:latin typeface="Lucida Grande" panose="020B0600040502020204" pitchFamily="34" charset="0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CC89DC94-3316-EF56-3695-7A9510CAA9DF}"/>
              </a:ext>
            </a:extLst>
          </p:cNvPr>
          <p:cNvSpPr txBox="1"/>
          <p:nvPr/>
        </p:nvSpPr>
        <p:spPr>
          <a:xfrm>
            <a:off x="10744200" y="530975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/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DE7BBB22-AC3F-F5F1-5266-8CE9AA8C18F1}"/>
              </a:ext>
            </a:extLst>
          </p:cNvPr>
          <p:cNvSpPr txBox="1"/>
          <p:nvPr/>
        </p:nvSpPr>
        <p:spPr>
          <a:xfrm>
            <a:off x="9615194" y="4073021"/>
            <a:ext cx="25455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b="1" dirty="0">
                <a:solidFill>
                  <a:srgbClr val="E6000E"/>
                </a:solidFill>
                <a:effectLst/>
                <a:latin typeface="Lucida Grande" panose="020B0600040502020204" pitchFamily="34" charset="0"/>
              </a:rPr>
              <a:t>Room to </a:t>
            </a:r>
            <a:br>
              <a:rPr lang="en" altLang="ja-JP" b="1" dirty="0">
                <a:solidFill>
                  <a:srgbClr val="E6000E"/>
                </a:solidFill>
                <a:effectLst/>
                <a:latin typeface="Lucida Grande" panose="020B0600040502020204" pitchFamily="34" charset="0"/>
              </a:rPr>
            </a:br>
            <a:r>
              <a:rPr lang="en" altLang="ja-JP" b="1" dirty="0">
                <a:solidFill>
                  <a:srgbClr val="E6000E"/>
                </a:solidFill>
                <a:effectLst/>
                <a:latin typeface="Lucida Grande" panose="020B0600040502020204" pitchFamily="34" charset="0"/>
              </a:rPr>
              <a:t>reduce background</a:t>
            </a:r>
            <a:endParaRPr lang="en" altLang="ja-JP" dirty="0">
              <a:solidFill>
                <a:srgbClr val="E6000E"/>
              </a:solidFill>
              <a:effectLst/>
              <a:latin typeface="Lucida Grande" panose="020B0600040502020204" pitchFamily="34" charset="0"/>
            </a:endParaRPr>
          </a:p>
        </p:txBody>
      </p:sp>
      <p:sp>
        <p:nvSpPr>
          <p:cNvPr id="56" name="正方形/長方形 55">
            <a:extLst>
              <a:ext uri="{FF2B5EF4-FFF2-40B4-BE49-F238E27FC236}">
                <a16:creationId xmlns:a16="http://schemas.microsoft.com/office/drawing/2014/main" id="{76B8D808-D234-8205-6062-1FE30469A9F9}"/>
              </a:ext>
            </a:extLst>
          </p:cNvPr>
          <p:cNvSpPr/>
          <p:nvPr/>
        </p:nvSpPr>
        <p:spPr>
          <a:xfrm>
            <a:off x="8875675" y="3691933"/>
            <a:ext cx="420453" cy="384138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BF5D9920-985B-C4E4-A228-705A9E0C4128}"/>
              </a:ext>
            </a:extLst>
          </p:cNvPr>
          <p:cNvSpPr txBox="1"/>
          <p:nvPr/>
        </p:nvSpPr>
        <p:spPr>
          <a:xfrm>
            <a:off x="10300117" y="4711438"/>
            <a:ext cx="8881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altLang="ja-JP" b="1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~ 0.1</a:t>
            </a:r>
            <a:endParaRPr lang="ja-JP" altLang="en-US">
              <a:solidFill>
                <a:srgbClr val="000000"/>
              </a:solidFill>
              <a:effectLst/>
              <a:latin typeface="Lucida Grande" panose="020B0600040502020204" pitchFamily="34" charset="0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69E4857F-7DB8-6A50-D0DA-B798AD3FC9A1}"/>
              </a:ext>
            </a:extLst>
          </p:cNvPr>
          <p:cNvSpPr txBox="1"/>
          <p:nvPr/>
        </p:nvSpPr>
        <p:spPr>
          <a:xfrm>
            <a:off x="11232573" y="54552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/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CDC47F13-0637-C188-3465-C040C94FB29B}"/>
              </a:ext>
            </a:extLst>
          </p:cNvPr>
          <p:cNvSpPr txBox="1"/>
          <p:nvPr/>
        </p:nvSpPr>
        <p:spPr>
          <a:xfrm>
            <a:off x="10613816" y="4994507"/>
            <a:ext cx="147996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sz="1200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per sq. deg</a:t>
            </a:r>
          </a:p>
        </p:txBody>
      </p:sp>
      <p:sp>
        <p:nvSpPr>
          <p:cNvPr id="75" name="正方形/長方形 74">
            <a:extLst>
              <a:ext uri="{FF2B5EF4-FFF2-40B4-BE49-F238E27FC236}">
                <a16:creationId xmlns:a16="http://schemas.microsoft.com/office/drawing/2014/main" id="{3FBFF973-6B7A-552C-0E46-141B037D881B}"/>
              </a:ext>
            </a:extLst>
          </p:cNvPr>
          <p:cNvSpPr/>
          <p:nvPr/>
        </p:nvSpPr>
        <p:spPr>
          <a:xfrm>
            <a:off x="9296128" y="2819381"/>
            <a:ext cx="517272" cy="534444"/>
          </a:xfrm>
          <a:prstGeom prst="rect">
            <a:avLst/>
          </a:prstGeom>
          <a:noFill/>
          <a:ln w="317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9" name="正方形/長方形 78">
            <a:extLst>
              <a:ext uri="{FF2B5EF4-FFF2-40B4-BE49-F238E27FC236}">
                <a16:creationId xmlns:a16="http://schemas.microsoft.com/office/drawing/2014/main" id="{6856D169-654B-62DC-B364-1B9D1AD05BA8}"/>
              </a:ext>
            </a:extLst>
          </p:cNvPr>
          <p:cNvSpPr/>
          <p:nvPr/>
        </p:nvSpPr>
        <p:spPr>
          <a:xfrm>
            <a:off x="8064947" y="3286221"/>
            <a:ext cx="517272" cy="534444"/>
          </a:xfrm>
          <a:prstGeom prst="rect">
            <a:avLst/>
          </a:prstGeom>
          <a:noFill/>
          <a:ln w="317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2" name="正方形/長方形 81">
            <a:extLst>
              <a:ext uri="{FF2B5EF4-FFF2-40B4-BE49-F238E27FC236}">
                <a16:creationId xmlns:a16="http://schemas.microsoft.com/office/drawing/2014/main" id="{8311BE83-71A3-25AD-144A-4803696BAEC3}"/>
              </a:ext>
            </a:extLst>
          </p:cNvPr>
          <p:cNvSpPr/>
          <p:nvPr/>
        </p:nvSpPr>
        <p:spPr>
          <a:xfrm>
            <a:off x="1553400" y="2756229"/>
            <a:ext cx="517272" cy="534444"/>
          </a:xfrm>
          <a:prstGeom prst="rect">
            <a:avLst/>
          </a:prstGeom>
          <a:noFill/>
          <a:ln w="317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5" name="正方形/長方形 84">
            <a:extLst>
              <a:ext uri="{FF2B5EF4-FFF2-40B4-BE49-F238E27FC236}">
                <a16:creationId xmlns:a16="http://schemas.microsoft.com/office/drawing/2014/main" id="{AE2BE376-7CED-C914-A5F9-04A0D18B49E0}"/>
              </a:ext>
            </a:extLst>
          </p:cNvPr>
          <p:cNvSpPr/>
          <p:nvPr/>
        </p:nvSpPr>
        <p:spPr>
          <a:xfrm>
            <a:off x="243041" y="3276405"/>
            <a:ext cx="517272" cy="534444"/>
          </a:xfrm>
          <a:prstGeom prst="rect">
            <a:avLst/>
          </a:prstGeom>
          <a:noFill/>
          <a:ln w="317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7" name="正方形/長方形 86">
            <a:extLst>
              <a:ext uri="{FF2B5EF4-FFF2-40B4-BE49-F238E27FC236}">
                <a16:creationId xmlns:a16="http://schemas.microsoft.com/office/drawing/2014/main" id="{F75520E5-6712-8E3F-8FBC-B97DDD44269D}"/>
              </a:ext>
            </a:extLst>
          </p:cNvPr>
          <p:cNvSpPr/>
          <p:nvPr/>
        </p:nvSpPr>
        <p:spPr>
          <a:xfrm>
            <a:off x="1300962" y="4365856"/>
            <a:ext cx="517272" cy="534444"/>
          </a:xfrm>
          <a:prstGeom prst="rect">
            <a:avLst/>
          </a:prstGeom>
          <a:noFill/>
          <a:ln w="317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9" name="正方形/長方形 88">
            <a:extLst>
              <a:ext uri="{FF2B5EF4-FFF2-40B4-BE49-F238E27FC236}">
                <a16:creationId xmlns:a16="http://schemas.microsoft.com/office/drawing/2014/main" id="{9C50105F-ED49-77A8-1EBC-D2D14389DB80}"/>
              </a:ext>
            </a:extLst>
          </p:cNvPr>
          <p:cNvSpPr/>
          <p:nvPr/>
        </p:nvSpPr>
        <p:spPr>
          <a:xfrm>
            <a:off x="9085324" y="4347042"/>
            <a:ext cx="517272" cy="534444"/>
          </a:xfrm>
          <a:prstGeom prst="rect">
            <a:avLst/>
          </a:prstGeom>
          <a:noFill/>
          <a:ln w="31750"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12158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2637E3E-7E59-81EF-8A89-1A0C01305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" altLang="ja-JP" b="1" spc="-150" dirty="0"/>
              <a:t>Background estimation</a:t>
            </a:r>
            <a:endParaRPr kumimoji="1" lang="ja-JP" altLang="en-US" spc="-15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8B51F1A-D5C3-C5D1-9524-E96B1F8984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14</a:t>
            </a:fld>
            <a:endParaRPr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6868ECB-82D5-9911-2B7F-09A7F673D9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319" y="1259120"/>
            <a:ext cx="11131362" cy="4339759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1D2E7C0-D3EB-9127-7D74-8BEA45DED64C}"/>
              </a:ext>
            </a:extLst>
          </p:cNvPr>
          <p:cNvSpPr txBox="1"/>
          <p:nvPr/>
        </p:nvSpPr>
        <p:spPr>
          <a:xfrm>
            <a:off x="624389" y="6119336"/>
            <a:ext cx="1094322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altLang="ja-JP" sz="24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Using background area ~ 16,000 times larger than target area</a:t>
            </a:r>
            <a:endParaRPr lang="en" altLang="ja-JP" sz="2400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25472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F95541-9ED9-50BD-D32B-5CBA2772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図 83">
            <a:extLst>
              <a:ext uri="{FF2B5EF4-FFF2-40B4-BE49-F238E27FC236}">
                <a16:creationId xmlns:a16="http://schemas.microsoft.com/office/drawing/2014/main" id="{23336708-F136-8D0A-3CB6-0529E4B4D6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05" y="5959527"/>
            <a:ext cx="10793499" cy="184111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3EC663B9-C496-400C-945E-CEAB7CCEB8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52333" y="1565988"/>
            <a:ext cx="1048973" cy="3961656"/>
          </a:xfrm>
          <a:prstGeom prst="rect">
            <a:avLst/>
          </a:prstGeom>
        </p:spPr>
      </p:pic>
      <p:pic>
        <p:nvPicPr>
          <p:cNvPr id="86" name="図 85">
            <a:extLst>
              <a:ext uri="{FF2B5EF4-FFF2-40B4-BE49-F238E27FC236}">
                <a16:creationId xmlns:a16="http://schemas.microsoft.com/office/drawing/2014/main" id="{AAECCC42-D4C6-E906-8D74-B13FDA3379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54369" y="2091294"/>
            <a:ext cx="2024494" cy="419100"/>
          </a:xfrm>
          <a:prstGeom prst="rect">
            <a:avLst/>
          </a:prstGeom>
        </p:spPr>
      </p:pic>
      <p:pic>
        <p:nvPicPr>
          <p:cNvPr id="65" name="図 64">
            <a:extLst>
              <a:ext uri="{FF2B5EF4-FFF2-40B4-BE49-F238E27FC236}">
                <a16:creationId xmlns:a16="http://schemas.microsoft.com/office/drawing/2014/main" id="{ECCE0AA6-ECCD-082F-65F3-B9192FD683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07074" y="1468013"/>
            <a:ext cx="1080000" cy="4026408"/>
          </a:xfrm>
          <a:prstGeom prst="rect">
            <a:avLst/>
          </a:prstGeom>
        </p:spPr>
      </p:pic>
      <p:pic>
        <p:nvPicPr>
          <p:cNvPr id="46" name="図 45">
            <a:extLst>
              <a:ext uri="{FF2B5EF4-FFF2-40B4-BE49-F238E27FC236}">
                <a16:creationId xmlns:a16="http://schemas.microsoft.com/office/drawing/2014/main" id="{0AAE2583-434B-4E8A-DFAB-0918AC2BD3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1662" y="2104843"/>
            <a:ext cx="2418273" cy="41910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AADD8258-F5D6-E198-BDF3-2A2DA3C390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41456" y="1472106"/>
            <a:ext cx="1080000" cy="4026408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AA16D23D-1B69-EC00-A11A-879F91391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" altLang="ja-JP" sz="3600" b="1" spc="-150" dirty="0"/>
              <a:t>Data analysis: Optimized for </a:t>
            </a:r>
            <a:r>
              <a:rPr lang="en-US" altLang="ja-JP" sz="3600" b="1" spc="-150" dirty="0" err="1"/>
              <a:t>ν</a:t>
            </a:r>
            <a:r>
              <a:rPr lang="en-US" altLang="ja-JP" sz="3600" b="1" spc="-150" dirty="0"/>
              <a:t> counterpart</a:t>
            </a:r>
            <a:endParaRPr kumimoji="1" lang="ja-JP" altLang="en-US" sz="3600" spc="-15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EE1B33E-9AB6-68C2-66CB-1E84F5B471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15</a:t>
            </a:fld>
            <a:endParaRPr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63A05E9F-0F17-50CA-F049-61197930D7B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5773" y="3831327"/>
            <a:ext cx="450000" cy="450000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E04E5E24-D170-20C6-2813-B30FC4BAF6D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2573" y="3026673"/>
            <a:ext cx="216000" cy="216000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449A1CF8-E0E1-B069-DFB3-3048D153CC7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63008" y="2772716"/>
            <a:ext cx="540000" cy="54000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CFF37977-CEE2-F6F9-2392-FFAFA973965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72999" y="3696327"/>
            <a:ext cx="360000" cy="360000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966751AB-2D4E-8CC4-B7D0-FEAC1A0FA9D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6810" y="3291327"/>
            <a:ext cx="540000" cy="54000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D9C34EF9-C15D-D216-AF64-EB2B1B42C87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04036" y="4366594"/>
            <a:ext cx="540000" cy="540000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6F135C4E-88BC-2C13-2BC8-C355705E6D2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8960" y="2351477"/>
            <a:ext cx="360000" cy="360000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BB387D44-534F-230B-6E9A-885908171B1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31659" y="2745292"/>
            <a:ext cx="360000" cy="360000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30973363-48BD-29BE-9929-4E4B55C1F2B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9187" y="3331933"/>
            <a:ext cx="360000" cy="360000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31FB24E9-7B03-602D-0FC6-B748ACDE501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6810" y="4298727"/>
            <a:ext cx="360000" cy="360000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8D4605D9-03BF-C640-E69E-339AF29B78A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7848" y="4321321"/>
            <a:ext cx="450000" cy="450000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624DB55A-6A5C-4D8C-344E-C0CF545EB79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79195" y="3242673"/>
            <a:ext cx="450000" cy="450000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77959496-9192-9797-FBA9-BCA15E10517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4930" y="2591031"/>
            <a:ext cx="450000" cy="450000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0F19CEA1-DA16-8EB2-BACF-EC0F6FCC891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34930" y="2229580"/>
            <a:ext cx="216000" cy="216000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E0318A19-E3BE-4E8B-0CA6-00ED2521229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8930" y="3066807"/>
            <a:ext cx="216000" cy="216000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31CA80C7-D48D-6EEC-1D25-D38112030E7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63302" y="4127946"/>
            <a:ext cx="216000" cy="216000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C65B904F-2C45-DC35-BDDA-C5E19266B26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9140" y="4150594"/>
            <a:ext cx="216000" cy="216000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2497EFE7-5FCD-0FA7-A7BF-5B595641B42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810" y="3723327"/>
            <a:ext cx="216000" cy="216000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E8FF8E71-83BD-CCCC-F60A-C3875120AB3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07611" y="3156634"/>
            <a:ext cx="216000" cy="216000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3E97A2F8-7822-197C-B3B4-2825137ED97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8810" y="2599498"/>
            <a:ext cx="216000" cy="216000"/>
          </a:xfrm>
          <a:prstGeom prst="rect">
            <a:avLst/>
          </a:prstGeom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CA263391-0537-2886-336D-A640CDBFE9A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1282" y="2175863"/>
            <a:ext cx="216000" cy="216000"/>
          </a:xfrm>
          <a:prstGeom prst="rect">
            <a:avLst/>
          </a:prstGeom>
        </p:spPr>
      </p:pic>
      <p:pic>
        <p:nvPicPr>
          <p:cNvPr id="33" name="図 32">
            <a:extLst>
              <a:ext uri="{FF2B5EF4-FFF2-40B4-BE49-F238E27FC236}">
                <a16:creationId xmlns:a16="http://schemas.microsoft.com/office/drawing/2014/main" id="{845DAFDB-77FE-FABB-355D-33EEFF4EEB6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90568" y="3808959"/>
            <a:ext cx="216000" cy="216000"/>
          </a:xfrm>
          <a:prstGeom prst="rect">
            <a:avLst/>
          </a:prstGeom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id="{BDF82BAD-3F7D-3571-E10E-236047BBECF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4889" y="3754660"/>
            <a:ext cx="216000" cy="216000"/>
          </a:xfrm>
          <a:prstGeom prst="rect">
            <a:avLst/>
          </a:prstGeom>
        </p:spPr>
      </p:pic>
      <p:pic>
        <p:nvPicPr>
          <p:cNvPr id="35" name="図 34">
            <a:extLst>
              <a:ext uri="{FF2B5EF4-FFF2-40B4-BE49-F238E27FC236}">
                <a16:creationId xmlns:a16="http://schemas.microsoft.com/office/drawing/2014/main" id="{1D502688-E446-F8C0-B63A-C55E45555B9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7655" y="4490486"/>
            <a:ext cx="216000" cy="216000"/>
          </a:xfrm>
          <a:prstGeom prst="rect">
            <a:avLst/>
          </a:prstGeom>
        </p:spPr>
      </p:pic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C0FF863A-F5B8-4F02-4A8E-168CF4558EF9}"/>
              </a:ext>
            </a:extLst>
          </p:cNvPr>
          <p:cNvSpPr txBox="1"/>
          <p:nvPr/>
        </p:nvSpPr>
        <p:spPr>
          <a:xfrm>
            <a:off x="125303" y="1499420"/>
            <a:ext cx="17187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All detections</a:t>
            </a:r>
          </a:p>
        </p:txBody>
      </p:sp>
      <p:pic>
        <p:nvPicPr>
          <p:cNvPr id="44" name="図 43">
            <a:extLst>
              <a:ext uri="{FF2B5EF4-FFF2-40B4-BE49-F238E27FC236}">
                <a16:creationId xmlns:a16="http://schemas.microsoft.com/office/drawing/2014/main" id="{2D56FE99-AE64-DE93-26DB-7665CAD4202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23444" y="1461525"/>
            <a:ext cx="40696" cy="468000"/>
          </a:xfrm>
          <a:prstGeom prst="rect">
            <a:avLst/>
          </a:prstGeom>
        </p:spPr>
      </p:pic>
      <p:pic>
        <p:nvPicPr>
          <p:cNvPr id="45" name="図 44">
            <a:extLst>
              <a:ext uri="{FF2B5EF4-FFF2-40B4-BE49-F238E27FC236}">
                <a16:creationId xmlns:a16="http://schemas.microsoft.com/office/drawing/2014/main" id="{7E705073-A1F8-79E0-DBAE-D85B6B2B79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68956" y="2109059"/>
            <a:ext cx="2418273" cy="419100"/>
          </a:xfrm>
          <a:prstGeom prst="rect">
            <a:avLst/>
          </a:prstGeom>
        </p:spPr>
      </p:pic>
      <p:pic>
        <p:nvPicPr>
          <p:cNvPr id="47" name="図 46">
            <a:extLst>
              <a:ext uri="{FF2B5EF4-FFF2-40B4-BE49-F238E27FC236}">
                <a16:creationId xmlns:a16="http://schemas.microsoft.com/office/drawing/2014/main" id="{D35BE7C6-F9F8-7437-11A8-C0B772545FF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9290" y="2113965"/>
            <a:ext cx="216000" cy="216000"/>
          </a:xfrm>
          <a:prstGeom prst="rect">
            <a:avLst/>
          </a:prstGeom>
        </p:spPr>
      </p:pic>
      <p:pic>
        <p:nvPicPr>
          <p:cNvPr id="48" name="図 47">
            <a:extLst>
              <a:ext uri="{FF2B5EF4-FFF2-40B4-BE49-F238E27FC236}">
                <a16:creationId xmlns:a16="http://schemas.microsoft.com/office/drawing/2014/main" id="{21159F6A-79C4-47EC-0EF2-818CFACDF56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70510" y="2577244"/>
            <a:ext cx="216000" cy="216000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C5D0D41F-C3A8-E89D-2AE2-042C07AEA2D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86746" y="2426267"/>
            <a:ext cx="216000" cy="216000"/>
          </a:xfrm>
          <a:prstGeom prst="rect">
            <a:avLst/>
          </a:prstGeom>
        </p:spPr>
      </p:pic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7735F1E5-928B-C830-071F-2AE336DB7914}"/>
              </a:ext>
            </a:extLst>
          </p:cNvPr>
          <p:cNvSpPr txBox="1"/>
          <p:nvPr/>
        </p:nvSpPr>
        <p:spPr>
          <a:xfrm>
            <a:off x="1697985" y="1106336"/>
            <a:ext cx="1701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Image quality</a:t>
            </a:r>
          </a:p>
        </p:txBody>
      </p:sp>
      <p:pic>
        <p:nvPicPr>
          <p:cNvPr id="40" name="図 39">
            <a:extLst>
              <a:ext uri="{FF2B5EF4-FFF2-40B4-BE49-F238E27FC236}">
                <a16:creationId xmlns:a16="http://schemas.microsoft.com/office/drawing/2014/main" id="{8F34FA11-39AC-C4C6-BCA1-8431A0EEB49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86091" y="1403735"/>
            <a:ext cx="40696" cy="4680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219B3BA5-B55F-547D-78FE-8D1A1246888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54357" y="1442002"/>
            <a:ext cx="1080000" cy="4026408"/>
          </a:xfrm>
          <a:prstGeom prst="rect">
            <a:avLst/>
          </a:prstGeom>
        </p:spPr>
      </p:pic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B83739ED-451E-DA01-A052-D687D14EB0F3}"/>
              </a:ext>
            </a:extLst>
          </p:cNvPr>
          <p:cNvSpPr txBox="1"/>
          <p:nvPr/>
        </p:nvSpPr>
        <p:spPr>
          <a:xfrm>
            <a:off x="3825673" y="1141351"/>
            <a:ext cx="2324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ja-JP" dirty="0">
                <a:latin typeface="Lucida Grande" panose="020B0600040502020204" pitchFamily="34" charset="0"/>
                <a:cs typeface="Lucida Grande" panose="020B0600040502020204" pitchFamily="34" charset="0"/>
              </a:rPr>
              <a:t>Multiple detections</a:t>
            </a:r>
          </a:p>
        </p:txBody>
      </p:sp>
      <p:pic>
        <p:nvPicPr>
          <p:cNvPr id="43" name="図 42">
            <a:extLst>
              <a:ext uri="{FF2B5EF4-FFF2-40B4-BE49-F238E27FC236}">
                <a16:creationId xmlns:a16="http://schemas.microsoft.com/office/drawing/2014/main" id="{06AA7DB1-9517-DCDF-373F-EDA93F9DF31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66139" y="1489628"/>
            <a:ext cx="40696" cy="468000"/>
          </a:xfrm>
          <a:prstGeom prst="rect">
            <a:avLst/>
          </a:prstGeom>
        </p:spPr>
      </p:pic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DA416A76-034C-9B65-D9A6-B1C2D54508F1}"/>
              </a:ext>
            </a:extLst>
          </p:cNvPr>
          <p:cNvSpPr txBox="1"/>
          <p:nvPr/>
        </p:nvSpPr>
        <p:spPr>
          <a:xfrm>
            <a:off x="6579424" y="1141351"/>
            <a:ext cx="1928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ja-JP" dirty="0">
                <a:latin typeface="Lucida Grande" panose="020B0600040502020204" pitchFamily="34" charset="0"/>
                <a:cs typeface="Lucida Grande" panose="020B0600040502020204" pitchFamily="34" charset="0"/>
              </a:rPr>
              <a:t>No galactic star</a:t>
            </a:r>
          </a:p>
        </p:txBody>
      </p:sp>
      <p:pic>
        <p:nvPicPr>
          <p:cNvPr id="88" name="図 87">
            <a:extLst>
              <a:ext uri="{FF2B5EF4-FFF2-40B4-BE49-F238E27FC236}">
                <a16:creationId xmlns:a16="http://schemas.microsoft.com/office/drawing/2014/main" id="{6AE00A5C-3BDC-1763-D574-75B6DA6971D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44093" y="3851647"/>
            <a:ext cx="450000" cy="450000"/>
          </a:xfrm>
          <a:prstGeom prst="rect">
            <a:avLst/>
          </a:prstGeom>
        </p:spPr>
      </p:pic>
      <p:pic>
        <p:nvPicPr>
          <p:cNvPr id="90" name="図 89">
            <a:extLst>
              <a:ext uri="{FF2B5EF4-FFF2-40B4-BE49-F238E27FC236}">
                <a16:creationId xmlns:a16="http://schemas.microsoft.com/office/drawing/2014/main" id="{02956727-A69D-F751-B4D4-3799C0E241C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41319" y="3716647"/>
            <a:ext cx="360000" cy="360000"/>
          </a:xfrm>
          <a:prstGeom prst="rect">
            <a:avLst/>
          </a:prstGeom>
        </p:spPr>
      </p:pic>
      <p:pic>
        <p:nvPicPr>
          <p:cNvPr id="91" name="図 90">
            <a:extLst>
              <a:ext uri="{FF2B5EF4-FFF2-40B4-BE49-F238E27FC236}">
                <a16:creationId xmlns:a16="http://schemas.microsoft.com/office/drawing/2014/main" id="{B5D1DF10-20E6-0E14-9822-6A05E0AB1E7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15130" y="3311647"/>
            <a:ext cx="540000" cy="540000"/>
          </a:xfrm>
          <a:prstGeom prst="rect">
            <a:avLst/>
          </a:prstGeom>
        </p:spPr>
      </p:pic>
      <p:pic>
        <p:nvPicPr>
          <p:cNvPr id="92" name="図 91">
            <a:extLst>
              <a:ext uri="{FF2B5EF4-FFF2-40B4-BE49-F238E27FC236}">
                <a16:creationId xmlns:a16="http://schemas.microsoft.com/office/drawing/2014/main" id="{707FD3C2-F653-36B7-7A91-C44324D80B0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72356" y="4386914"/>
            <a:ext cx="540000" cy="540000"/>
          </a:xfrm>
          <a:prstGeom prst="rect">
            <a:avLst/>
          </a:prstGeom>
        </p:spPr>
      </p:pic>
      <p:pic>
        <p:nvPicPr>
          <p:cNvPr id="93" name="図 92">
            <a:extLst>
              <a:ext uri="{FF2B5EF4-FFF2-40B4-BE49-F238E27FC236}">
                <a16:creationId xmlns:a16="http://schemas.microsoft.com/office/drawing/2014/main" id="{C5C471EC-FB9B-5865-86BA-E71E8C661C6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47280" y="2371797"/>
            <a:ext cx="360000" cy="360000"/>
          </a:xfrm>
          <a:prstGeom prst="rect">
            <a:avLst/>
          </a:prstGeom>
        </p:spPr>
      </p:pic>
      <p:pic>
        <p:nvPicPr>
          <p:cNvPr id="94" name="図 93">
            <a:extLst>
              <a:ext uri="{FF2B5EF4-FFF2-40B4-BE49-F238E27FC236}">
                <a16:creationId xmlns:a16="http://schemas.microsoft.com/office/drawing/2014/main" id="{4147AC80-8C51-152B-DDC9-BEE15353621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99979" y="2765612"/>
            <a:ext cx="360000" cy="360000"/>
          </a:xfrm>
          <a:prstGeom prst="rect">
            <a:avLst/>
          </a:prstGeom>
        </p:spPr>
      </p:pic>
      <p:pic>
        <p:nvPicPr>
          <p:cNvPr id="95" name="図 94">
            <a:extLst>
              <a:ext uri="{FF2B5EF4-FFF2-40B4-BE49-F238E27FC236}">
                <a16:creationId xmlns:a16="http://schemas.microsoft.com/office/drawing/2014/main" id="{EBAC68BA-9D5F-020D-499A-A462F3FB858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27507" y="3352253"/>
            <a:ext cx="360000" cy="360000"/>
          </a:xfrm>
          <a:prstGeom prst="rect">
            <a:avLst/>
          </a:prstGeom>
        </p:spPr>
      </p:pic>
      <p:pic>
        <p:nvPicPr>
          <p:cNvPr id="96" name="図 95">
            <a:extLst>
              <a:ext uri="{FF2B5EF4-FFF2-40B4-BE49-F238E27FC236}">
                <a16:creationId xmlns:a16="http://schemas.microsoft.com/office/drawing/2014/main" id="{3A2251A2-1669-4B25-99A8-53C5E36954E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25130" y="4319047"/>
            <a:ext cx="360000" cy="360000"/>
          </a:xfrm>
          <a:prstGeom prst="rect">
            <a:avLst/>
          </a:prstGeom>
        </p:spPr>
      </p:pic>
      <p:pic>
        <p:nvPicPr>
          <p:cNvPr id="97" name="図 96">
            <a:extLst>
              <a:ext uri="{FF2B5EF4-FFF2-40B4-BE49-F238E27FC236}">
                <a16:creationId xmlns:a16="http://schemas.microsoft.com/office/drawing/2014/main" id="{CD4CEC76-BA4D-9114-2F87-C7D5DAB4018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96168" y="4341641"/>
            <a:ext cx="450000" cy="450000"/>
          </a:xfrm>
          <a:prstGeom prst="rect">
            <a:avLst/>
          </a:prstGeom>
        </p:spPr>
      </p:pic>
      <p:pic>
        <p:nvPicPr>
          <p:cNvPr id="98" name="図 97">
            <a:extLst>
              <a:ext uri="{FF2B5EF4-FFF2-40B4-BE49-F238E27FC236}">
                <a16:creationId xmlns:a16="http://schemas.microsoft.com/office/drawing/2014/main" id="{C832DA71-B8A7-A576-250E-6867396D8D9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47515" y="3262993"/>
            <a:ext cx="450000" cy="450000"/>
          </a:xfrm>
          <a:prstGeom prst="rect">
            <a:avLst/>
          </a:prstGeom>
        </p:spPr>
      </p:pic>
      <p:pic>
        <p:nvPicPr>
          <p:cNvPr id="99" name="図 98">
            <a:extLst>
              <a:ext uri="{FF2B5EF4-FFF2-40B4-BE49-F238E27FC236}">
                <a16:creationId xmlns:a16="http://schemas.microsoft.com/office/drawing/2014/main" id="{DD830DB5-8C06-CB60-D8B9-2F7622E97F2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53250" y="2611351"/>
            <a:ext cx="450000" cy="450000"/>
          </a:xfrm>
          <a:prstGeom prst="rect">
            <a:avLst/>
          </a:prstGeom>
        </p:spPr>
      </p:pic>
      <p:pic>
        <p:nvPicPr>
          <p:cNvPr id="115" name="図 114">
            <a:extLst>
              <a:ext uri="{FF2B5EF4-FFF2-40B4-BE49-F238E27FC236}">
                <a16:creationId xmlns:a16="http://schemas.microsoft.com/office/drawing/2014/main" id="{670A9AA8-9F6D-B232-E481-80DB49BE17E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75006" y="3718219"/>
            <a:ext cx="360000" cy="360000"/>
          </a:xfrm>
          <a:prstGeom prst="rect">
            <a:avLst/>
          </a:prstGeom>
        </p:spPr>
      </p:pic>
      <p:pic>
        <p:nvPicPr>
          <p:cNvPr id="116" name="図 115">
            <a:extLst>
              <a:ext uri="{FF2B5EF4-FFF2-40B4-BE49-F238E27FC236}">
                <a16:creationId xmlns:a16="http://schemas.microsoft.com/office/drawing/2014/main" id="{A4EB4761-5505-7287-A196-DF6412C5163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48817" y="3313219"/>
            <a:ext cx="540000" cy="540000"/>
          </a:xfrm>
          <a:prstGeom prst="rect">
            <a:avLst/>
          </a:prstGeom>
        </p:spPr>
      </p:pic>
      <p:pic>
        <p:nvPicPr>
          <p:cNvPr id="117" name="図 116">
            <a:extLst>
              <a:ext uri="{FF2B5EF4-FFF2-40B4-BE49-F238E27FC236}">
                <a16:creationId xmlns:a16="http://schemas.microsoft.com/office/drawing/2014/main" id="{D62D477A-6098-8C20-8C50-774F0E14116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06043" y="4388486"/>
            <a:ext cx="540000" cy="540000"/>
          </a:xfrm>
          <a:prstGeom prst="rect">
            <a:avLst/>
          </a:prstGeom>
        </p:spPr>
      </p:pic>
      <p:pic>
        <p:nvPicPr>
          <p:cNvPr id="118" name="図 117">
            <a:extLst>
              <a:ext uri="{FF2B5EF4-FFF2-40B4-BE49-F238E27FC236}">
                <a16:creationId xmlns:a16="http://schemas.microsoft.com/office/drawing/2014/main" id="{4D23A3FF-3A7B-0C06-4B05-D2024DB238A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80967" y="2373369"/>
            <a:ext cx="360000" cy="360000"/>
          </a:xfrm>
          <a:prstGeom prst="rect">
            <a:avLst/>
          </a:prstGeom>
        </p:spPr>
      </p:pic>
      <p:pic>
        <p:nvPicPr>
          <p:cNvPr id="119" name="図 118">
            <a:extLst>
              <a:ext uri="{FF2B5EF4-FFF2-40B4-BE49-F238E27FC236}">
                <a16:creationId xmlns:a16="http://schemas.microsoft.com/office/drawing/2014/main" id="{68D1A12C-23A9-9AAD-8DDC-3E1DC07BF2F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33666" y="2767184"/>
            <a:ext cx="360000" cy="360000"/>
          </a:xfrm>
          <a:prstGeom prst="rect">
            <a:avLst/>
          </a:prstGeom>
        </p:spPr>
      </p:pic>
      <p:pic>
        <p:nvPicPr>
          <p:cNvPr id="120" name="図 119">
            <a:extLst>
              <a:ext uri="{FF2B5EF4-FFF2-40B4-BE49-F238E27FC236}">
                <a16:creationId xmlns:a16="http://schemas.microsoft.com/office/drawing/2014/main" id="{21ACBDD2-4EFF-93E4-7DE5-61777A94030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61194" y="3353825"/>
            <a:ext cx="360000" cy="360000"/>
          </a:xfrm>
          <a:prstGeom prst="rect">
            <a:avLst/>
          </a:prstGeom>
        </p:spPr>
      </p:pic>
      <p:pic>
        <p:nvPicPr>
          <p:cNvPr id="121" name="図 120">
            <a:extLst>
              <a:ext uri="{FF2B5EF4-FFF2-40B4-BE49-F238E27FC236}">
                <a16:creationId xmlns:a16="http://schemas.microsoft.com/office/drawing/2014/main" id="{7EAEFBC9-FD60-AEAF-4DC8-AA0FEEB8ACD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58817" y="4320619"/>
            <a:ext cx="360000" cy="360000"/>
          </a:xfrm>
          <a:prstGeom prst="rect">
            <a:avLst/>
          </a:prstGeom>
        </p:spPr>
      </p:pic>
      <p:pic>
        <p:nvPicPr>
          <p:cNvPr id="125" name="図 124">
            <a:extLst>
              <a:ext uri="{FF2B5EF4-FFF2-40B4-BE49-F238E27FC236}">
                <a16:creationId xmlns:a16="http://schemas.microsoft.com/office/drawing/2014/main" id="{3C831D0F-5485-6B94-BC56-E3FAF2AB663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45874" y="2778056"/>
            <a:ext cx="540000" cy="540000"/>
          </a:xfrm>
          <a:prstGeom prst="rect">
            <a:avLst/>
          </a:prstGeom>
        </p:spPr>
      </p:pic>
      <p:pic>
        <p:nvPicPr>
          <p:cNvPr id="126" name="図 125">
            <a:extLst>
              <a:ext uri="{FF2B5EF4-FFF2-40B4-BE49-F238E27FC236}">
                <a16:creationId xmlns:a16="http://schemas.microsoft.com/office/drawing/2014/main" id="{22169698-6BA2-B1A1-66D4-85DB1FC90DD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06264" y="2855612"/>
            <a:ext cx="540000" cy="540000"/>
          </a:xfrm>
          <a:prstGeom prst="rect">
            <a:avLst/>
          </a:prstGeom>
        </p:spPr>
      </p:pic>
      <p:pic>
        <p:nvPicPr>
          <p:cNvPr id="127" name="図 126">
            <a:extLst>
              <a:ext uri="{FF2B5EF4-FFF2-40B4-BE49-F238E27FC236}">
                <a16:creationId xmlns:a16="http://schemas.microsoft.com/office/drawing/2014/main" id="{CCE90914-A283-ED78-41CB-670DC585260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04998" y="3719789"/>
            <a:ext cx="360000" cy="360000"/>
          </a:xfrm>
          <a:prstGeom prst="rect">
            <a:avLst/>
          </a:prstGeom>
        </p:spPr>
      </p:pic>
      <p:pic>
        <p:nvPicPr>
          <p:cNvPr id="129" name="図 128">
            <a:extLst>
              <a:ext uri="{FF2B5EF4-FFF2-40B4-BE49-F238E27FC236}">
                <a16:creationId xmlns:a16="http://schemas.microsoft.com/office/drawing/2014/main" id="{1EFBB8C4-0ADF-003A-1285-49ACE448D6A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96128" y="2836351"/>
            <a:ext cx="540000" cy="540000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59C67B2-83D4-890E-5DC9-CCA7BED54C5D}"/>
              </a:ext>
            </a:extLst>
          </p:cNvPr>
          <p:cNvSpPr txBox="1"/>
          <p:nvPr/>
        </p:nvSpPr>
        <p:spPr>
          <a:xfrm>
            <a:off x="80129" y="6405436"/>
            <a:ext cx="1200167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altLang="ja-JP" sz="20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Predefined criteria optimized through data-driven measurements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C079D053-D1BC-465A-10EE-9F4B98076895}"/>
              </a:ext>
            </a:extLst>
          </p:cNvPr>
          <p:cNvSpPr txBox="1"/>
          <p:nvPr/>
        </p:nvSpPr>
        <p:spPr>
          <a:xfrm>
            <a:off x="10744200" y="530975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/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F29D2909-A47E-1C77-A3CA-3704A0A42899}"/>
              </a:ext>
            </a:extLst>
          </p:cNvPr>
          <p:cNvSpPr txBox="1"/>
          <p:nvPr/>
        </p:nvSpPr>
        <p:spPr>
          <a:xfrm>
            <a:off x="11232573" y="54552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90FFB2F-CC9D-2906-28EC-54D0A6D5376E}"/>
              </a:ext>
            </a:extLst>
          </p:cNvPr>
          <p:cNvSpPr txBox="1"/>
          <p:nvPr/>
        </p:nvSpPr>
        <p:spPr>
          <a:xfrm>
            <a:off x="8478506" y="1145690"/>
            <a:ext cx="25966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No persistent source</a:t>
            </a:r>
          </a:p>
        </p:txBody>
      </p:sp>
      <p:pic>
        <p:nvPicPr>
          <p:cNvPr id="38" name="図 37">
            <a:extLst>
              <a:ext uri="{FF2B5EF4-FFF2-40B4-BE49-F238E27FC236}">
                <a16:creationId xmlns:a16="http://schemas.microsoft.com/office/drawing/2014/main" id="{BEB06F24-7359-67F0-FAF6-BAE8D571C59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78809" y="3314789"/>
            <a:ext cx="540000" cy="540000"/>
          </a:xfrm>
          <a:prstGeom prst="rect">
            <a:avLst/>
          </a:prstGeom>
        </p:spPr>
      </p:pic>
      <p:pic>
        <p:nvPicPr>
          <p:cNvPr id="50" name="図 49">
            <a:extLst>
              <a:ext uri="{FF2B5EF4-FFF2-40B4-BE49-F238E27FC236}">
                <a16:creationId xmlns:a16="http://schemas.microsoft.com/office/drawing/2014/main" id="{B53081A6-D887-796A-F445-82123DAFE76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84998" y="4499224"/>
            <a:ext cx="540000" cy="540000"/>
          </a:xfrm>
          <a:prstGeom prst="rect">
            <a:avLst/>
          </a:prstGeom>
        </p:spPr>
      </p:pic>
      <p:pic>
        <p:nvPicPr>
          <p:cNvPr id="51" name="図 50">
            <a:extLst>
              <a:ext uri="{FF2B5EF4-FFF2-40B4-BE49-F238E27FC236}">
                <a16:creationId xmlns:a16="http://schemas.microsoft.com/office/drawing/2014/main" id="{77005DA6-CB8C-FD60-DE59-193CE34C335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87690" y="3366816"/>
            <a:ext cx="360000" cy="360000"/>
          </a:xfrm>
          <a:prstGeom prst="rect">
            <a:avLst/>
          </a:prstGeom>
        </p:spPr>
      </p:pic>
      <p:pic>
        <p:nvPicPr>
          <p:cNvPr id="52" name="図 51">
            <a:extLst>
              <a:ext uri="{FF2B5EF4-FFF2-40B4-BE49-F238E27FC236}">
                <a16:creationId xmlns:a16="http://schemas.microsoft.com/office/drawing/2014/main" id="{B6C2D1D2-6B05-4E38-2F7F-834702E4B92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90376" y="3314789"/>
            <a:ext cx="540000" cy="540000"/>
          </a:xfrm>
          <a:prstGeom prst="rect">
            <a:avLst/>
          </a:prstGeom>
        </p:spPr>
      </p:pic>
      <p:pic>
        <p:nvPicPr>
          <p:cNvPr id="55" name="図 54">
            <a:extLst>
              <a:ext uri="{FF2B5EF4-FFF2-40B4-BE49-F238E27FC236}">
                <a16:creationId xmlns:a16="http://schemas.microsoft.com/office/drawing/2014/main" id="{AB49003D-7F49-9DD2-D6C1-25A1F05B394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407695" y="2836351"/>
            <a:ext cx="540000" cy="540000"/>
          </a:xfrm>
          <a:prstGeom prst="rect">
            <a:avLst/>
          </a:prstGeom>
        </p:spPr>
      </p:pic>
      <p:pic>
        <p:nvPicPr>
          <p:cNvPr id="58" name="図 57">
            <a:extLst>
              <a:ext uri="{FF2B5EF4-FFF2-40B4-BE49-F238E27FC236}">
                <a16:creationId xmlns:a16="http://schemas.microsoft.com/office/drawing/2014/main" id="{78D30667-9DDF-72BC-D5A5-BD8499B4CF7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96565" y="4499224"/>
            <a:ext cx="540000" cy="540000"/>
          </a:xfrm>
          <a:prstGeom prst="rect">
            <a:avLst/>
          </a:prstGeom>
        </p:spPr>
      </p:pic>
      <p:pic>
        <p:nvPicPr>
          <p:cNvPr id="72" name="図 71">
            <a:extLst>
              <a:ext uri="{FF2B5EF4-FFF2-40B4-BE49-F238E27FC236}">
                <a16:creationId xmlns:a16="http://schemas.microsoft.com/office/drawing/2014/main" id="{36D610B5-3E27-3D8D-E40F-5D8DE595DF7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1137" y="5038801"/>
            <a:ext cx="1386848" cy="940729"/>
          </a:xfrm>
          <a:prstGeom prst="rect">
            <a:avLst/>
          </a:prstGeom>
        </p:spPr>
      </p:pic>
      <p:pic>
        <p:nvPicPr>
          <p:cNvPr id="74" name="図 73">
            <a:extLst>
              <a:ext uri="{FF2B5EF4-FFF2-40B4-BE49-F238E27FC236}">
                <a16:creationId xmlns:a16="http://schemas.microsoft.com/office/drawing/2014/main" id="{2E565ED1-A638-69A9-3798-F7F6272640C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447461" y="4895317"/>
            <a:ext cx="834051" cy="603197"/>
          </a:xfrm>
          <a:prstGeom prst="rect">
            <a:avLst/>
          </a:prstGeom>
        </p:spPr>
      </p:pic>
      <p:pic>
        <p:nvPicPr>
          <p:cNvPr id="76" name="図 75">
            <a:extLst>
              <a:ext uri="{FF2B5EF4-FFF2-40B4-BE49-F238E27FC236}">
                <a16:creationId xmlns:a16="http://schemas.microsoft.com/office/drawing/2014/main" id="{16DB305F-9CAC-5D25-10D2-9F80FF79782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17289" y="4854534"/>
            <a:ext cx="798852" cy="577741"/>
          </a:xfrm>
          <a:prstGeom prst="rect">
            <a:avLst/>
          </a:prstGeom>
        </p:spPr>
      </p:pic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AA23FEBD-2E6F-C039-11D7-9D4036FF2442}"/>
              </a:ext>
            </a:extLst>
          </p:cNvPr>
          <p:cNvGrpSpPr/>
          <p:nvPr/>
        </p:nvGrpSpPr>
        <p:grpSpPr>
          <a:xfrm>
            <a:off x="7873830" y="5052782"/>
            <a:ext cx="4073865" cy="827835"/>
            <a:chOff x="7873830" y="5023154"/>
            <a:chExt cx="4073865" cy="827835"/>
          </a:xfrm>
        </p:grpSpPr>
        <p:pic>
          <p:nvPicPr>
            <p:cNvPr id="80" name="図 79">
              <a:extLst>
                <a:ext uri="{FF2B5EF4-FFF2-40B4-BE49-F238E27FC236}">
                  <a16:creationId xmlns:a16="http://schemas.microsoft.com/office/drawing/2014/main" id="{F9C51F8F-2017-F911-C315-40C20AF834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7873830" y="5034556"/>
              <a:ext cx="4073865" cy="816433"/>
            </a:xfrm>
            <a:prstGeom prst="rect">
              <a:avLst/>
            </a:prstGeom>
          </p:spPr>
        </p:pic>
        <p:pic>
          <p:nvPicPr>
            <p:cNvPr id="77" name="図 76">
              <a:extLst>
                <a:ext uri="{FF2B5EF4-FFF2-40B4-BE49-F238E27FC236}">
                  <a16:creationId xmlns:a16="http://schemas.microsoft.com/office/drawing/2014/main" id="{2E52E861-47F5-9BEF-5432-9B174661D010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7995473" y="5046656"/>
              <a:ext cx="1386848" cy="791089"/>
            </a:xfrm>
            <a:prstGeom prst="rect">
              <a:avLst/>
            </a:prstGeom>
          </p:spPr>
        </p:pic>
        <p:pic>
          <p:nvPicPr>
            <p:cNvPr id="78" name="図 77">
              <a:extLst>
                <a:ext uri="{FF2B5EF4-FFF2-40B4-BE49-F238E27FC236}">
                  <a16:creationId xmlns:a16="http://schemas.microsoft.com/office/drawing/2014/main" id="{293FF7E0-314B-13A5-102F-9BB02CC1EF9E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10368538" y="5023154"/>
              <a:ext cx="1512325" cy="809825"/>
            </a:xfrm>
            <a:prstGeom prst="rect">
              <a:avLst/>
            </a:prstGeom>
          </p:spPr>
        </p:pic>
      </p:grpSp>
      <p:pic>
        <p:nvPicPr>
          <p:cNvPr id="83" name="図 82">
            <a:extLst>
              <a:ext uri="{FF2B5EF4-FFF2-40B4-BE49-F238E27FC236}">
                <a16:creationId xmlns:a16="http://schemas.microsoft.com/office/drawing/2014/main" id="{F57BC31C-F048-0765-3B42-C2930561C17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284189" y="5912452"/>
            <a:ext cx="5177308" cy="40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056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8D74FDA4-7C80-6677-74D4-559AE760FF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887" y="-501634"/>
            <a:ext cx="12351774" cy="7861268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6314C98C-FB30-5B79-8716-8482E3EF0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" altLang="ja-JP" b="1" spc="-150" dirty="0">
                <a:solidFill>
                  <a:schemeClr val="bg1"/>
                </a:solidFill>
              </a:rPr>
              <a:t>Finally, unblind the data!</a:t>
            </a:r>
            <a:endParaRPr kumimoji="1" lang="ja-JP" altLang="en-US" spc="-150">
              <a:solidFill>
                <a:schemeClr val="bg1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2A3AE47-982B-2523-6E8B-51332EA685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16</a:t>
            </a:fld>
            <a:endParaRPr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BB34E6F-0CA5-139A-CADC-BD3E1A937C3D}"/>
              </a:ext>
            </a:extLst>
          </p:cNvPr>
          <p:cNvSpPr txBox="1"/>
          <p:nvPr/>
        </p:nvSpPr>
        <p:spPr>
          <a:xfrm>
            <a:off x="-544286" y="5737163"/>
            <a:ext cx="1328057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sz="3200" b="1" dirty="0">
                <a:solidFill>
                  <a:srgbClr val="FFFFFF"/>
                </a:solidFill>
                <a:effectLst/>
                <a:latin typeface="Lucida Grande" panose="020B0600040502020204" pitchFamily="34" charset="0"/>
              </a:rPr>
              <a:t>No candidate was found in the multiplet direction</a:t>
            </a:r>
            <a:endParaRPr lang="en" altLang="ja-JP" sz="3200" dirty="0">
              <a:solidFill>
                <a:srgbClr val="FFFFFF"/>
              </a:solidFill>
              <a:effectLst/>
              <a:latin typeface="Lucida Grande" panose="020B06000405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640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11E003C-D2AB-E523-1A90-F0616EA2A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" altLang="ja-JP" b="1" dirty="0"/>
              <a:t>Constraints on source properties </a:t>
            </a:r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88BE9F9-1D40-35EF-7AAC-5106892F9E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17</a:t>
            </a:fld>
            <a:endParaRPr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56ED7430-9936-C1B5-DB19-1B2536FAB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167" y="2251404"/>
            <a:ext cx="11025659" cy="4105275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0537979-A241-AADA-43FB-98950B514984}"/>
              </a:ext>
            </a:extLst>
          </p:cNvPr>
          <p:cNvSpPr txBox="1"/>
          <p:nvPr/>
        </p:nvSpPr>
        <p:spPr>
          <a:xfrm>
            <a:off x="1204315" y="6304290"/>
            <a:ext cx="97833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sz="2800" b="1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High detectability → Strong constraints</a:t>
            </a:r>
            <a:endParaRPr lang="en" altLang="ja-JP" sz="2800" dirty="0">
              <a:solidFill>
                <a:srgbClr val="000000"/>
              </a:solidFill>
              <a:effectLst/>
              <a:latin typeface="Lucida Grande" panose="020B0600040502020204" pitchFamily="34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A547167-0160-4280-22B5-9B315EEC98D7}"/>
              </a:ext>
            </a:extLst>
          </p:cNvPr>
          <p:cNvSpPr txBox="1"/>
          <p:nvPr/>
        </p:nvSpPr>
        <p:spPr>
          <a:xfrm>
            <a:off x="168389" y="1178638"/>
            <a:ext cx="61507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b="1" u="sng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Distance Distribution Inferred from Neutrinos</a:t>
            </a:r>
            <a:endParaRPr lang="en" altLang="ja-JP" dirty="0">
              <a:solidFill>
                <a:srgbClr val="000000"/>
              </a:solidFill>
              <a:effectLst/>
              <a:latin typeface="Lucida Grande" panose="020B0600040502020204" pitchFamily="34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80AB49C-E50E-6393-151D-7F072CE32E40}"/>
              </a:ext>
            </a:extLst>
          </p:cNvPr>
          <p:cNvSpPr txBox="1"/>
          <p:nvPr/>
        </p:nvSpPr>
        <p:spPr>
          <a:xfrm>
            <a:off x="5872843" y="1178638"/>
            <a:ext cx="61507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b="1" u="sng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Simple optical light curve model</a:t>
            </a:r>
            <a:endParaRPr lang="en" altLang="ja-JP" dirty="0">
              <a:solidFill>
                <a:srgbClr val="000000"/>
              </a:solidFill>
              <a:effectLst/>
              <a:latin typeface="Lucida Grande" panose="020B0600040502020204" pitchFamily="34" charset="0"/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4E4B962A-86A4-3780-015B-FF84D0CAAF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1972" y="1588734"/>
            <a:ext cx="3582000" cy="662670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E43CB88B-A8D1-39E4-C495-1F466F66E8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917" y="1588734"/>
            <a:ext cx="4646058" cy="569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08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107AD87-6943-6D5E-9C8E-9B255F140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" altLang="ja-JP" b="1" dirty="0"/>
              <a:t>Constraints on source properties </a:t>
            </a:r>
            <a:endParaRPr lang="en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518BF7B-1709-F9A3-C44F-D422C93979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18</a:t>
            </a:fld>
            <a:endParaRPr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AEB81E89-71D2-57E5-AABE-6DEC1E3BD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005" y="1796916"/>
            <a:ext cx="10793990" cy="4293919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EE3A534-D2D8-DF41-7E43-56B80BA95E91}"/>
              </a:ext>
            </a:extLst>
          </p:cNvPr>
          <p:cNvSpPr txBox="1"/>
          <p:nvPr/>
        </p:nvSpPr>
        <p:spPr>
          <a:xfrm>
            <a:off x="120184" y="6210220"/>
            <a:ext cx="119516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sz="2400" b="1" dirty="0">
                <a:solidFill>
                  <a:srgbClr val="000000"/>
                </a:solidFill>
                <a:latin typeface="Lucida Grande" panose="020B0600040502020204" pitchFamily="34" charset="0"/>
              </a:rPr>
              <a:t>O</a:t>
            </a:r>
            <a:r>
              <a:rPr lang="en" altLang="ja-JP" sz="2400" b="1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ne multiplet search can put meaningful constraints on source properties</a:t>
            </a:r>
            <a:endParaRPr lang="en" altLang="ja-JP" sz="2400" dirty="0">
              <a:solidFill>
                <a:srgbClr val="000000"/>
              </a:solidFill>
              <a:effectLst/>
              <a:latin typeface="Lucida Grande" panose="020B0600040502020204" pitchFamily="34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C6760B9-A4A2-DDA6-6165-7C96541EE294}"/>
              </a:ext>
            </a:extLst>
          </p:cNvPr>
          <p:cNvSpPr txBox="1"/>
          <p:nvPr/>
        </p:nvSpPr>
        <p:spPr>
          <a:xfrm>
            <a:off x="-70757" y="1158859"/>
            <a:ext cx="1233351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sz="2800" b="1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Confirmation of low-background&amp;high-recovery rate a priori</a:t>
            </a:r>
            <a:endParaRPr lang="en" altLang="ja-JP" sz="2800" dirty="0">
              <a:solidFill>
                <a:srgbClr val="000000"/>
              </a:solidFill>
              <a:effectLst/>
              <a:latin typeface="Lucida Grande" panose="020B06000405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26311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FF9DEBE-723A-B4E8-8DF8-C4FC7D623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b="1" spc="-150" dirty="0"/>
              <a:t>For future real time follow-up 1</a:t>
            </a:r>
            <a:endParaRPr kumimoji="1" lang="ja-JP" altLang="en-US" b="1" spc="-15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71DF718-0EF5-5175-9C65-ECA08A05B2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19</a:t>
            </a:fld>
            <a:endParaRPr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0C90055F-8CD0-B711-FC7A-360D2094E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6550" y="1783695"/>
            <a:ext cx="5170883" cy="4324584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118E3E9E-0134-2D59-CDB5-84E40B7B1801}"/>
              </a:ext>
            </a:extLst>
          </p:cNvPr>
          <p:cNvSpPr txBox="1"/>
          <p:nvPr/>
        </p:nvSpPr>
        <p:spPr>
          <a:xfrm>
            <a:off x="391886" y="1208870"/>
            <a:ext cx="117187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ja-JP" sz="2800" b="1" u="sng" dirty="0">
                <a:latin typeface="Lucida Grande" panose="020B0600040502020204" pitchFamily="34" charset="0"/>
                <a:cs typeface="Lucida Grande" panose="020B0600040502020204" pitchFamily="34" charset="0"/>
              </a:rPr>
              <a:t>Real time alerts for IceCube “multiplet” will come</a:t>
            </a:r>
            <a:endParaRPr lang="ja-JP" altLang="en-US" sz="2800" b="1" u="sng"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589C356-9572-3DDA-4388-EBE113A13652}"/>
              </a:ext>
            </a:extLst>
          </p:cNvPr>
          <p:cNvSpPr txBox="1"/>
          <p:nvPr/>
        </p:nvSpPr>
        <p:spPr>
          <a:xfrm>
            <a:off x="473209" y="6108279"/>
            <a:ext cx="117187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altLang="ja-JP" sz="28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Real time follow-up using Kiso/Tomo-e </a:t>
            </a:r>
            <a:endParaRPr lang="ja-JP" altLang="en-US" sz="2800" b="1"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F87199A8-DEF3-114C-3F1B-901686A3EDF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2868"/>
          <a:stretch>
            <a:fillRect/>
          </a:stretch>
        </p:blipFill>
        <p:spPr>
          <a:xfrm>
            <a:off x="473209" y="1783695"/>
            <a:ext cx="4339140" cy="1033511"/>
          </a:xfrm>
          <a:prstGeom prst="rect">
            <a:avLst/>
          </a:prstGeom>
        </p:spPr>
      </p:pic>
      <p:pic>
        <p:nvPicPr>
          <p:cNvPr id="1026" name="Picture 2" descr="Kiso Schmidt telescope">
            <a:extLst>
              <a:ext uri="{FF2B5EF4-FFF2-40B4-BE49-F238E27FC236}">
                <a16:creationId xmlns:a16="http://schemas.microsoft.com/office/drawing/2014/main" id="{84853098-F095-4BE4-6154-0156D7AB7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5137" y="3055430"/>
            <a:ext cx="2942968" cy="2942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FB7220C-F553-0FE8-03BF-CE743C5B43BD}"/>
              </a:ext>
            </a:extLst>
          </p:cNvPr>
          <p:cNvSpPr txBox="1"/>
          <p:nvPr/>
        </p:nvSpPr>
        <p:spPr>
          <a:xfrm>
            <a:off x="2169542" y="3069717"/>
            <a:ext cx="18655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ja-JP" sz="1800" b="1" dirty="0">
                <a:solidFill>
                  <a:schemeClr val="bg1"/>
                </a:solidFill>
                <a:effectLst/>
                <a:latin typeface="Lucida Grande" panose="020B0600040502020204" pitchFamily="34" charset="0"/>
              </a:rPr>
              <a:t>Kiso/</a:t>
            </a:r>
            <a:r>
              <a:rPr lang="en" altLang="ja-JP" sz="1800" b="1" dirty="0" err="1">
                <a:solidFill>
                  <a:schemeClr val="bg1"/>
                </a:solidFill>
                <a:effectLst/>
                <a:latin typeface="Lucida Grande" panose="020B0600040502020204" pitchFamily="34" charset="0"/>
              </a:rPr>
              <a:t>Tomo</a:t>
            </a:r>
            <a:r>
              <a:rPr lang="en" altLang="ja-JP" sz="1800" b="1" dirty="0">
                <a:solidFill>
                  <a:schemeClr val="bg1"/>
                </a:solidFill>
                <a:effectLst/>
                <a:latin typeface="Lucida Grande" panose="020B0600040502020204" pitchFamily="34" charset="0"/>
              </a:rPr>
              <a:t>-e</a:t>
            </a:r>
            <a:endParaRPr lang="ja-JP" alt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135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4354D93-D106-7E7A-E819-237BB4F48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b="1" spc="-150" dirty="0"/>
              <a:t>Origin of high-energy particles</a:t>
            </a:r>
            <a:endParaRPr kumimoji="1" lang="ja-JP" altLang="en-US" b="1" spc="-15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C6AE89C-80BE-6EEE-B233-D1AC1D80D0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2</a:t>
            </a:fld>
            <a:endParaRPr lang="ja-JP" altLang="en-US"/>
          </a:p>
        </p:txBody>
      </p:sp>
      <p:pic>
        <p:nvPicPr>
          <p:cNvPr id="1028" name="Picture 4" descr="Cosmic messengers">
            <a:extLst>
              <a:ext uri="{FF2B5EF4-FFF2-40B4-BE49-F238E27FC236}">
                <a16:creationId xmlns:a16="http://schemas.microsoft.com/office/drawing/2014/main" id="{C6FF9FB9-E44E-C603-18C9-8594466D8A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9188" y="1104870"/>
            <a:ext cx="7687309" cy="5436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1702184-C438-46F2-CE13-18D8C1873507}"/>
              </a:ext>
            </a:extLst>
          </p:cNvPr>
          <p:cNvSpPr txBox="1"/>
          <p:nvPr/>
        </p:nvSpPr>
        <p:spPr>
          <a:xfrm>
            <a:off x="6451111" y="5709979"/>
            <a:ext cx="559937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ja-JP" sz="1400" b="0" dirty="0">
                <a:solidFill>
                  <a:srgbClr val="6C757D"/>
                </a:solidFill>
                <a:effectLst/>
                <a:latin typeface="Lucida Grande" panose="020B0600040502020204" pitchFamily="34" charset="0"/>
                <a:cs typeface="Lucida Grande" panose="020B0600040502020204" pitchFamily="34" charset="0"/>
              </a:rPr>
              <a:t>Credit: Juan Antonio Aguilar and Jamie Yang. IceCube/WIPAC</a:t>
            </a:r>
            <a:endParaRPr lang="ja-JP" altLang="en-US" sz="1400"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F65A3F9-F065-0099-25BD-7DDC2F65FFFE}"/>
              </a:ext>
            </a:extLst>
          </p:cNvPr>
          <p:cNvSpPr txBox="1"/>
          <p:nvPr/>
        </p:nvSpPr>
        <p:spPr>
          <a:xfrm>
            <a:off x="0" y="6279366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altLang="ja-JP" sz="28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Neutrino as a probe of high-energy particle origins</a:t>
            </a:r>
            <a:endParaRPr lang="en" altLang="ja-JP" sz="2800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8959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D49B3-CD6A-B21B-4F8D-20B49553E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8EB25AC-B668-3FE6-200A-6BFA09E10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b="1" spc="-150" dirty="0"/>
              <a:t>For future real time follow-up 2</a:t>
            </a:r>
            <a:endParaRPr kumimoji="1" lang="ja-JP" altLang="en-US" b="1" spc="-15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70D6B59-1886-3145-99A3-1583FB6B2C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20</a:t>
            </a:fld>
            <a:endParaRPr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8B90336-AA55-D46B-8ADF-117F93F01B75}"/>
              </a:ext>
            </a:extLst>
          </p:cNvPr>
          <p:cNvSpPr txBox="1"/>
          <p:nvPr/>
        </p:nvSpPr>
        <p:spPr>
          <a:xfrm>
            <a:off x="391886" y="1208870"/>
            <a:ext cx="117187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ja-JP" sz="2800" u="sng" dirty="0">
                <a:latin typeface="Lucida Grande" panose="020B0600040502020204" pitchFamily="34" charset="0"/>
                <a:cs typeface="Lucida Grande" panose="020B0600040502020204" pitchFamily="34" charset="0"/>
              </a:rPr>
              <a:t>Background estimation for daily ZTF public data</a:t>
            </a:r>
            <a:endParaRPr lang="ja-JP" altLang="en-US" sz="2800" u="sng"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2F7C27F-DA59-C8B7-E5A1-96B0AD5983CC}"/>
              </a:ext>
            </a:extLst>
          </p:cNvPr>
          <p:cNvSpPr txBox="1"/>
          <p:nvPr/>
        </p:nvSpPr>
        <p:spPr>
          <a:xfrm>
            <a:off x="391886" y="5649130"/>
            <a:ext cx="1171879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28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Daily ZTF data analysis to estimate the background </a:t>
            </a:r>
          </a:p>
          <a:p>
            <a:pPr algn="ctr"/>
            <a:r>
              <a:rPr lang="en-US" altLang="ja-JP" sz="28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and build up statistics for rapid response</a:t>
            </a:r>
            <a:endParaRPr lang="ja-JP" altLang="en-US" sz="2800" b="1"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C9B8974A-8B32-9791-E241-B4604FEDF4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9955" y="2148279"/>
            <a:ext cx="5059427" cy="324000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D88BAFC2-024C-3470-9E24-6523831D1F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9454" y="2155063"/>
            <a:ext cx="3031038" cy="324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図 8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06D8CBFC-160C-0340-687D-4DAE3625B7A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710" b="74755"/>
          <a:stretch>
            <a:fillRect/>
          </a:stretch>
        </p:blipFill>
        <p:spPr>
          <a:xfrm>
            <a:off x="9072000" y="1208870"/>
            <a:ext cx="2978485" cy="6460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913105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3B45AD9-9DFC-83A8-00E0-03143A036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" altLang="ja-JP" b="1" spc="-150" dirty="0"/>
              <a:t>Summary </a:t>
            </a:r>
            <a:endParaRPr kumimoji="1" lang="ja-JP" altLang="en-US" spc="-15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075C1F0-BE61-67FD-7764-883144D4D5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6" y="1289729"/>
            <a:ext cx="7937727" cy="5384722"/>
          </a:xfrm>
        </p:spPr>
        <p:txBody>
          <a:bodyPr anchor="t">
            <a:normAutofit lnSpcReduction="10000"/>
          </a:bodyPr>
          <a:lstStyle/>
          <a:p>
            <a:pPr>
              <a:lnSpc>
                <a:spcPct val="170000"/>
              </a:lnSpc>
            </a:pPr>
            <a:r>
              <a:rPr lang="en-US" altLang="ja-JP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Optical counterpart search for multiplet</a:t>
            </a:r>
          </a:p>
          <a:p>
            <a:pPr lvl="1">
              <a:lnSpc>
                <a:spcPct val="170000"/>
              </a:lnSpc>
            </a:pPr>
            <a:r>
              <a:rPr lang="en-US" altLang="ja-JP" dirty="0">
                <a:latin typeface="Lucida Grande" panose="020B0600040502020204" pitchFamily="34" charset="0"/>
                <a:cs typeface="Lucida Grande" panose="020B0600040502020204" pitchFamily="34" charset="0"/>
              </a:rPr>
              <a:t>Focus on nearby neutrino sources</a:t>
            </a:r>
          </a:p>
          <a:p>
            <a:pPr lvl="1">
              <a:lnSpc>
                <a:spcPct val="170000"/>
              </a:lnSpc>
            </a:pPr>
            <a:r>
              <a:rPr lang="en-US" altLang="ja-JP" dirty="0">
                <a:latin typeface="Lucida Grande" panose="020B0600040502020204" pitchFamily="34" charset="0"/>
                <a:cs typeface="Lucida Grande" panose="020B0600040502020204" pitchFamily="34" charset="0"/>
              </a:rPr>
              <a:t>Data-driven background modeling</a:t>
            </a:r>
          </a:p>
          <a:p>
            <a:pPr lvl="2">
              <a:lnSpc>
                <a:spcPct val="170000"/>
              </a:lnSpc>
            </a:pPr>
            <a:r>
              <a:rPr lang="en-US" altLang="ja-JP" dirty="0">
                <a:latin typeface="Lucida Grande" panose="020B0600040502020204" pitchFamily="34" charset="0"/>
                <a:cs typeface="Lucida Grande" panose="020B0600040502020204" pitchFamily="34" charset="0"/>
              </a:rPr>
              <a:t>High recovery rate + Low background rate</a:t>
            </a:r>
          </a:p>
          <a:p>
            <a:pPr lvl="1">
              <a:lnSpc>
                <a:spcPct val="170000"/>
              </a:lnSpc>
            </a:pPr>
            <a:r>
              <a:rPr lang="en-US" altLang="ja-JP" dirty="0">
                <a:latin typeface="Lucida Grande" panose="020B0600040502020204" pitchFamily="34" charset="0"/>
                <a:cs typeface="Lucida Grande" panose="020B0600040502020204" pitchFamily="34" charset="0"/>
              </a:rPr>
              <a:t>Non-detection puts meaningful constraints</a:t>
            </a:r>
          </a:p>
          <a:p>
            <a:pPr>
              <a:lnSpc>
                <a:spcPct val="170000"/>
              </a:lnSpc>
            </a:pPr>
            <a:r>
              <a:rPr lang="en-US" altLang="ja-JP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Future follow—up</a:t>
            </a:r>
          </a:p>
          <a:p>
            <a:pPr lvl="1">
              <a:lnSpc>
                <a:spcPct val="170000"/>
              </a:lnSpc>
            </a:pPr>
            <a:r>
              <a:rPr lang="en-US" altLang="ja-JP" dirty="0">
                <a:latin typeface="Lucida Grande" panose="020B0600040502020204" pitchFamily="34" charset="0"/>
                <a:cs typeface="Lucida Grande" panose="020B0600040502020204" pitchFamily="34" charset="0"/>
              </a:rPr>
              <a:t>Kiso/ZTF candidate search + Gemini follow-up</a:t>
            </a:r>
          </a:p>
          <a:p>
            <a:pPr lvl="1">
              <a:lnSpc>
                <a:spcPct val="170000"/>
              </a:lnSpc>
            </a:pPr>
            <a:r>
              <a:rPr lang="en-US" altLang="ja-JP" dirty="0">
                <a:latin typeface="Lucida Grande" panose="020B0600040502020204" pitchFamily="34" charset="0"/>
                <a:cs typeface="Lucida Grande" panose="020B0600040502020204" pitchFamily="34" charset="0"/>
              </a:rPr>
              <a:t>ZTF background estimate for real-time unblind</a:t>
            </a:r>
          </a:p>
          <a:p>
            <a:pPr lvl="1">
              <a:lnSpc>
                <a:spcPct val="170000"/>
              </a:lnSpc>
            </a:pPr>
            <a:endParaRPr lang="en-US" altLang="ja-JP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4D8AC45-5A0A-772A-862D-FD7A80488E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21</a:t>
            </a:fld>
            <a:endParaRPr lang="ja-JP" alt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8C11446-91AB-380F-52E4-8D2CEEA298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470" y="1149458"/>
            <a:ext cx="3807015" cy="5708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35438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C26F97AC-D0DD-AF81-2695-593766DC75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</p:spPr>
        <p:txBody>
          <a:bodyPr anchor="ctr"/>
          <a:lstStyle/>
          <a:p>
            <a:r>
              <a:rPr lang="en-US" b="1" dirty="0"/>
              <a:t>Appendix</a:t>
            </a:r>
          </a:p>
        </p:txBody>
      </p:sp>
      <p:sp>
        <p:nvSpPr>
          <p:cNvPr id="4" name="スライド番号プレースホルダー 3" hidden="1">
            <a:extLst>
              <a:ext uri="{FF2B5EF4-FFF2-40B4-BE49-F238E27FC236}">
                <a16:creationId xmlns:a16="http://schemas.microsoft.com/office/drawing/2014/main" id="{27FC90B1-A737-44E9-0BD9-27E68F42777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234056" y="186115"/>
            <a:ext cx="816429" cy="714867"/>
          </a:xfrm>
          <a:prstGeom prst="rect">
            <a:avLst/>
          </a:prstGeom>
        </p:spPr>
        <p:txBody>
          <a:bodyPr/>
          <a:lstStyle/>
          <a:p>
            <a:pPr>
              <a:spcAft>
                <a:spcPts val="600"/>
              </a:spcAft>
            </a:pPr>
            <a:fld id="{F514527A-6A45-CA4E-9436-0F585B7A79F5}" type="slidenum">
              <a:rPr lang="ja-JP" altLang="en-US" smtClean="0"/>
              <a:pPr>
                <a:spcAft>
                  <a:spcPts val="600"/>
                </a:spcAft>
              </a:pPr>
              <a:t>22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431658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8172795E-5D12-194F-8D93-11BBCA3D21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3474" y="-531000"/>
            <a:ext cx="12458948" cy="792000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E8AC0A37-5AFD-EE21-54EC-E9891B06F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" altLang="ja-JP" sz="3600" b="1" spc="-150" dirty="0">
                <a:solidFill>
                  <a:schemeClr val="bg1"/>
                </a:solidFill>
              </a:rPr>
              <a:t>Data driven approach through blind analysis</a:t>
            </a:r>
            <a:endParaRPr kumimoji="1" lang="ja-JP" altLang="en-US" sz="3600" spc="-150">
              <a:solidFill>
                <a:schemeClr val="bg1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8B30CFF-16F7-76A3-9F6F-B12003952D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23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671815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F7B2F40-DD3E-28CF-D9CA-3760CDC8C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" altLang="ja-JP" b="1" spc="-150" dirty="0"/>
              <a:t>In real data …</a:t>
            </a:r>
            <a:endParaRPr kumimoji="1" lang="ja-JP" altLang="en-US" spc="-15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A11DE96-E628-DA8D-4631-5EF6A3974E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24</a:t>
            </a:fld>
            <a:endParaRPr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FD6BAE0-35F4-BCAD-5953-966A3B141191}"/>
              </a:ext>
            </a:extLst>
          </p:cNvPr>
          <p:cNvSpPr txBox="1"/>
          <p:nvPr/>
        </p:nvSpPr>
        <p:spPr>
          <a:xfrm>
            <a:off x="266698" y="1207456"/>
            <a:ext cx="11658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altLang="ja-JP" sz="3200" spc="-150" dirty="0">
                <a:latin typeface="Lucida Grande" panose="020B0600040502020204" pitchFamily="34" charset="0"/>
                <a:cs typeface="Lucida Grande" panose="020B0600040502020204" pitchFamily="34" charset="0"/>
              </a:rPr>
              <a:t>Background in optical transient counterpart search</a:t>
            </a:r>
            <a:endParaRPr lang="ja-JP" altLang="en-US" sz="3200" spc="-150"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  <p:pic>
        <p:nvPicPr>
          <p:cNvPr id="17" name="図 16" descr="星と惑星のcg&#10;&#10;AI 生成コンテンツは誤りを含む可能性があります。">
            <a:extLst>
              <a:ext uri="{FF2B5EF4-FFF2-40B4-BE49-F238E27FC236}">
                <a16:creationId xmlns:a16="http://schemas.microsoft.com/office/drawing/2014/main" id="{7D4D28CC-D9B3-0BAD-DE2A-DB4F048EFD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3632" y="3624011"/>
            <a:ext cx="1728050" cy="1728050"/>
          </a:xfrm>
          <a:prstGeom prst="rect">
            <a:avLst/>
          </a:prstGeom>
        </p:spPr>
      </p:pic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C7C8F421-4C87-955C-9E4C-E2DEEC07BA61}"/>
              </a:ext>
            </a:extLst>
          </p:cNvPr>
          <p:cNvSpPr txBox="1"/>
          <p:nvPr/>
        </p:nvSpPr>
        <p:spPr>
          <a:xfrm>
            <a:off x="981074" y="1930193"/>
            <a:ext cx="1902278" cy="86908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ct val="150000"/>
              </a:lnSpc>
              <a:spcAft>
                <a:spcPts val="2400"/>
              </a:spcAft>
              <a:buNone/>
            </a:pPr>
            <a:r>
              <a:rPr lang="en" altLang="ja-JP" b="1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Astrophysical</a:t>
            </a:r>
            <a:r>
              <a:rPr lang="ja-JP" altLang="en-US" dirty="0">
                <a:solidFill>
                  <a:srgbClr val="000000"/>
                </a:solidFill>
                <a:latin typeface="Lucida Grande" panose="020B0600040502020204" pitchFamily="34" charset="0"/>
              </a:rPr>
              <a:t> </a:t>
            </a:r>
            <a:r>
              <a:rPr lang="en" altLang="ja-JP" b="1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transient</a:t>
            </a:r>
            <a:endParaRPr lang="en" altLang="ja-JP" dirty="0">
              <a:solidFill>
                <a:srgbClr val="000000"/>
              </a:solidFill>
              <a:effectLst/>
              <a:latin typeface="Lucida Grande" panose="020B0600040502020204" pitchFamily="34" charset="0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E0919686-BB85-08C2-A92A-C7FA220F869D}"/>
              </a:ext>
            </a:extLst>
          </p:cNvPr>
          <p:cNvSpPr txBox="1"/>
          <p:nvPr/>
        </p:nvSpPr>
        <p:spPr>
          <a:xfrm>
            <a:off x="1253217" y="3236518"/>
            <a:ext cx="13579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SNe, TDEs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A2CC5A7B-FC7E-70E8-32E3-603B7BA93378}"/>
              </a:ext>
            </a:extLst>
          </p:cNvPr>
          <p:cNvSpPr/>
          <p:nvPr/>
        </p:nvSpPr>
        <p:spPr>
          <a:xfrm>
            <a:off x="729343" y="1922784"/>
            <a:ext cx="2405743" cy="376709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10D1EE1F-150C-0F83-599D-C938AF814FDA}"/>
              </a:ext>
            </a:extLst>
          </p:cNvPr>
          <p:cNvGrpSpPr/>
          <p:nvPr/>
        </p:nvGrpSpPr>
        <p:grpSpPr>
          <a:xfrm>
            <a:off x="3850807" y="1922784"/>
            <a:ext cx="4490386" cy="3767098"/>
            <a:chOff x="3850807" y="2143845"/>
            <a:chExt cx="4490386" cy="3767098"/>
          </a:xfrm>
        </p:grpSpPr>
        <p:pic>
          <p:nvPicPr>
            <p:cNvPr id="15" name="図 14" descr="夜に光っている電子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EFF0EE90-7F38-9F5A-6AB9-F38F4423A56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31772" y="3889480"/>
              <a:ext cx="1728000" cy="1728000"/>
            </a:xfrm>
            <a:prstGeom prst="rect">
              <a:avLst/>
            </a:prstGeom>
          </p:spPr>
        </p:pic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927E5AE6-AA1A-CAA8-4A62-3A12515D1F72}"/>
                </a:ext>
              </a:extLst>
            </p:cNvPr>
            <p:cNvSpPr/>
            <p:nvPr/>
          </p:nvSpPr>
          <p:spPr>
            <a:xfrm>
              <a:off x="3850807" y="2143845"/>
              <a:ext cx="4490386" cy="3767098"/>
            </a:xfrm>
            <a:prstGeom prst="rect">
              <a:avLst/>
            </a:prstGeom>
            <a:noFill/>
            <a:ln w="3810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40B2F962-AE73-EEBF-96C3-DF1D52D524A1}"/>
                </a:ext>
              </a:extLst>
            </p:cNvPr>
            <p:cNvSpPr txBox="1"/>
            <p:nvPr/>
          </p:nvSpPr>
          <p:spPr>
            <a:xfrm>
              <a:off x="4032872" y="3462130"/>
              <a:ext cx="192580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None/>
              </a:pPr>
              <a:r>
                <a:rPr lang="en" altLang="ja-JP" dirty="0">
                  <a:solidFill>
                    <a:srgbClr val="000000"/>
                  </a:solidFill>
                  <a:effectLst/>
                  <a:latin typeface="Lucida Grande" panose="020B0600040502020204" pitchFamily="34" charset="0"/>
                </a:rPr>
                <a:t>moving objects</a:t>
              </a:r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77D7B293-DC35-ED3E-BE30-D8743602246F}"/>
                </a:ext>
              </a:extLst>
            </p:cNvPr>
            <p:cNvSpPr txBox="1"/>
            <p:nvPr/>
          </p:nvSpPr>
          <p:spPr>
            <a:xfrm>
              <a:off x="6346052" y="3457579"/>
              <a:ext cx="16818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" altLang="ja-JP" dirty="0">
                  <a:latin typeface="Lucida Grande" panose="020B0600040502020204" pitchFamily="34" charset="0"/>
                  <a:cs typeface="Lucida Grande" panose="020B0600040502020204" pitchFamily="34" charset="0"/>
                </a:rPr>
                <a:t>variable stars</a:t>
              </a:r>
            </a:p>
          </p:txBody>
        </p:sp>
        <p:pic>
          <p:nvPicPr>
            <p:cNvPr id="39" name="図 38" descr="夜に光っている電子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2D6CD30D-90A0-B1EB-4365-C6B59B70B0D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46052" y="3883195"/>
              <a:ext cx="1728000" cy="1728000"/>
            </a:xfrm>
            <a:prstGeom prst="rect">
              <a:avLst/>
            </a:prstGeom>
          </p:spPr>
        </p:pic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A4A38127-E018-DF6B-21B7-E91227293AE6}"/>
                </a:ext>
              </a:extLst>
            </p:cNvPr>
            <p:cNvSpPr txBox="1"/>
            <p:nvPr/>
          </p:nvSpPr>
          <p:spPr>
            <a:xfrm>
              <a:off x="4188375" y="2157913"/>
              <a:ext cx="3885677" cy="869084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>
                <a:lnSpc>
                  <a:spcPct val="150000"/>
                </a:lnSpc>
                <a:spcAft>
                  <a:spcPts val="2400"/>
                </a:spcAft>
                <a:buNone/>
              </a:pPr>
              <a:r>
                <a:rPr lang="en" altLang="ja-JP" b="1" dirty="0">
                  <a:solidFill>
                    <a:srgbClr val="000000"/>
                  </a:solidFill>
                  <a:effectLst/>
                  <a:latin typeface="Lucida Grande" panose="020B0600040502020204" pitchFamily="34" charset="0"/>
                </a:rPr>
                <a:t>Astrophysical</a:t>
              </a:r>
              <a:r>
                <a:rPr lang="ja-JP" altLang="en-US" b="1">
                  <a:solidFill>
                    <a:srgbClr val="000000"/>
                  </a:solidFill>
                  <a:latin typeface="Lucida Grande" panose="020B0600040502020204" pitchFamily="34" charset="0"/>
                </a:rPr>
                <a:t> </a:t>
              </a:r>
              <a:br>
                <a:rPr lang="en-US" altLang="ja-JP" b="1" dirty="0">
                  <a:solidFill>
                    <a:srgbClr val="000000"/>
                  </a:solidFill>
                  <a:latin typeface="Lucida Grande" panose="020B0600040502020204" pitchFamily="34" charset="0"/>
                </a:rPr>
              </a:br>
              <a:r>
                <a:rPr lang="en-US" altLang="ja-JP" b="1" dirty="0">
                  <a:solidFill>
                    <a:srgbClr val="000000"/>
                  </a:solidFill>
                  <a:latin typeface="Lucida Grande" panose="020B0600040502020204" pitchFamily="34" charset="0"/>
                </a:rPr>
                <a:t>poorly-modeled </a:t>
              </a:r>
              <a:r>
                <a:rPr lang="en" altLang="ja-JP" b="1" dirty="0">
                  <a:solidFill>
                    <a:srgbClr val="000000"/>
                  </a:solidFill>
                  <a:effectLst/>
                  <a:latin typeface="Lucida Grande" panose="020B0600040502020204" pitchFamily="34" charset="0"/>
                </a:rPr>
                <a:t>background</a:t>
              </a:r>
            </a:p>
          </p:txBody>
        </p:sp>
      </p:grpSp>
      <p:grpSp>
        <p:nvGrpSpPr>
          <p:cNvPr id="43" name="グループ化 42">
            <a:extLst>
              <a:ext uri="{FF2B5EF4-FFF2-40B4-BE49-F238E27FC236}">
                <a16:creationId xmlns:a16="http://schemas.microsoft.com/office/drawing/2014/main" id="{DDD375CC-9BB6-277E-30AE-5503DB372FAB}"/>
              </a:ext>
            </a:extLst>
          </p:cNvPr>
          <p:cNvGrpSpPr/>
          <p:nvPr/>
        </p:nvGrpSpPr>
        <p:grpSpPr>
          <a:xfrm>
            <a:off x="9056913" y="1932301"/>
            <a:ext cx="2405744" cy="3788572"/>
            <a:chOff x="9056913" y="2153362"/>
            <a:chExt cx="2405744" cy="3788572"/>
          </a:xfrm>
        </p:grpSpPr>
        <p:pic>
          <p:nvPicPr>
            <p:cNvPr id="19" name="図 18" descr="夜に光っている月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D560AB1C-BBC9-66BC-7BC2-C6C85C57CED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468592" y="3883145"/>
              <a:ext cx="1728050" cy="1728050"/>
            </a:xfrm>
            <a:prstGeom prst="rect">
              <a:avLst/>
            </a:prstGeom>
          </p:spPr>
        </p:pic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10AD6B8-2CE3-E60E-54A2-99AAFCC0D7A4}"/>
                </a:ext>
              </a:extLst>
            </p:cNvPr>
            <p:cNvSpPr/>
            <p:nvPr/>
          </p:nvSpPr>
          <p:spPr>
            <a:xfrm>
              <a:off x="9056914" y="2174836"/>
              <a:ext cx="2405743" cy="3767098"/>
            </a:xfrm>
            <a:prstGeom prst="rect">
              <a:avLst/>
            </a:prstGeom>
            <a:noFill/>
            <a:ln w="3810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ECA96724-D746-B38B-27A1-FB2A317ACE5D}"/>
                </a:ext>
              </a:extLst>
            </p:cNvPr>
            <p:cNvSpPr txBox="1"/>
            <p:nvPr/>
          </p:nvSpPr>
          <p:spPr>
            <a:xfrm>
              <a:off x="9776266" y="3475690"/>
              <a:ext cx="111270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en" altLang="ja-JP" dirty="0">
                  <a:solidFill>
                    <a:srgbClr val="000000"/>
                  </a:solidFill>
                  <a:effectLst/>
                  <a:latin typeface="Lucida Grande" panose="020B0600040502020204" pitchFamily="34" charset="0"/>
                </a:rPr>
                <a:t>artifacts</a:t>
              </a:r>
            </a:p>
          </p:txBody>
        </p:sp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90E3D635-27D4-F89D-72A3-49DEEEAF359F}"/>
                </a:ext>
              </a:extLst>
            </p:cNvPr>
            <p:cNvSpPr txBox="1"/>
            <p:nvPr/>
          </p:nvSpPr>
          <p:spPr>
            <a:xfrm>
              <a:off x="9056913" y="2153362"/>
              <a:ext cx="2405744" cy="869084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>
                <a:lnSpc>
                  <a:spcPct val="150000"/>
                </a:lnSpc>
                <a:spcAft>
                  <a:spcPts val="2400"/>
                </a:spcAft>
                <a:buNone/>
              </a:pPr>
              <a:r>
                <a:rPr lang="en" altLang="ja-JP" b="1" dirty="0">
                  <a:solidFill>
                    <a:srgbClr val="000000"/>
                  </a:solidFill>
                  <a:effectLst/>
                  <a:latin typeface="Lucida Grande" panose="020B0600040502020204" pitchFamily="34" charset="0"/>
                </a:rPr>
                <a:t>Non-astrophysical</a:t>
              </a:r>
              <a:r>
                <a:rPr lang="ja-JP" altLang="en-US" b="1">
                  <a:solidFill>
                    <a:srgbClr val="000000"/>
                  </a:solidFill>
                  <a:latin typeface="Lucida Grande" panose="020B0600040502020204" pitchFamily="34" charset="0"/>
                </a:rPr>
                <a:t> </a:t>
              </a:r>
              <a:br>
                <a:rPr lang="en-US" altLang="ja-JP" b="1" dirty="0">
                  <a:solidFill>
                    <a:srgbClr val="000000"/>
                  </a:solidFill>
                  <a:latin typeface="Lucida Grande" panose="020B0600040502020204" pitchFamily="34" charset="0"/>
                </a:rPr>
              </a:br>
              <a:r>
                <a:rPr lang="en" altLang="ja-JP" b="1" dirty="0">
                  <a:solidFill>
                    <a:srgbClr val="000000"/>
                  </a:solidFill>
                  <a:effectLst/>
                  <a:latin typeface="Lucida Grande" panose="020B0600040502020204" pitchFamily="34" charset="0"/>
                </a:rPr>
                <a:t>background</a:t>
              </a:r>
            </a:p>
          </p:txBody>
        </p:sp>
      </p:grp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C3BA6759-A765-2671-65F3-003B63F84B2C}"/>
              </a:ext>
            </a:extLst>
          </p:cNvPr>
          <p:cNvSpPr txBox="1"/>
          <p:nvPr/>
        </p:nvSpPr>
        <p:spPr>
          <a:xfrm>
            <a:off x="133349" y="5903130"/>
            <a:ext cx="119252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2400"/>
              </a:spcAft>
              <a:buNone/>
            </a:pPr>
            <a:r>
              <a:rPr lang="en" altLang="ja-JP" sz="2000" b="1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Difficult to simulate (poorly modeled/depend on data quality, instrument,…)</a:t>
            </a:r>
            <a:br>
              <a:rPr lang="en" altLang="ja-JP" sz="2000" dirty="0">
                <a:solidFill>
                  <a:srgbClr val="000000"/>
                </a:solidFill>
                <a:latin typeface="Lucida Grande" panose="020B0600040502020204" pitchFamily="34" charset="0"/>
              </a:rPr>
            </a:br>
            <a:r>
              <a:rPr lang="en" altLang="ja-JP" sz="2000" b="1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→ Data driven approach !</a:t>
            </a:r>
            <a:endParaRPr lang="en" altLang="ja-JP" sz="2000" dirty="0">
              <a:solidFill>
                <a:srgbClr val="000000"/>
              </a:solidFill>
              <a:effectLst/>
              <a:latin typeface="Lucida Grande" panose="020B06000405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8331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E43EAD4D-EE97-8708-980E-6D1FB307162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6000" y="1168375"/>
            <a:ext cx="6720000" cy="5040000"/>
          </a:xfrm>
          <a:prstGeom prst="rect">
            <a:avLst/>
          </a:prstGeom>
          <a:effectLst>
            <a:glow rad="63500">
              <a:schemeClr val="tx1">
                <a:alpha val="30000"/>
              </a:schemeClr>
            </a:glow>
          </a:effectLst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81DDF106-96F5-EB61-236E-2AD0520FC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" altLang="ja-JP" b="1" spc="-150" dirty="0"/>
              <a:t>Astrophysical transient background</a:t>
            </a:r>
            <a:endParaRPr kumimoji="1" lang="ja-JP" altLang="en-US" b="1" spc="-15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EA17950-D099-3F91-5EB5-4A4BC67641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4056" y="186115"/>
            <a:ext cx="816429" cy="714867"/>
          </a:xfrm>
          <a:prstGeom prst="rect">
            <a:avLst/>
          </a:prstGeom>
        </p:spPr>
        <p:txBody>
          <a:bodyPr/>
          <a:lstStyle/>
          <a:p>
            <a:fld id="{F514527A-6A45-CA4E-9436-0F585B7A79F5}" type="slidenum">
              <a:rPr kumimoji="1" lang="ja-JP" altLang="en-US" smtClean="0"/>
              <a:t>25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4C65F49-F2E6-8E29-6477-74F5A4CF7164}"/>
              </a:ext>
            </a:extLst>
          </p:cNvPr>
          <p:cNvSpPr txBox="1"/>
          <p:nvPr/>
        </p:nvSpPr>
        <p:spPr>
          <a:xfrm>
            <a:off x="4627328" y="1168375"/>
            <a:ext cx="14686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>
                <a:solidFill>
                  <a:schemeClr val="bg1">
                    <a:lumMod val="50000"/>
                  </a:schemeClr>
                </a:solidFill>
                <a:latin typeface="Lucida Grande" panose="020B0600040502020204" pitchFamily="34" charset="0"/>
                <a:cs typeface="Lucida Grande" panose="020B0600040502020204" pitchFamily="34" charset="0"/>
              </a:rPr>
              <a:t>Subaru/Rubin</a:t>
            </a:r>
            <a:endParaRPr kumimoji="1" lang="ja-JP" altLang="en-US" sz="1400" b="1">
              <a:solidFill>
                <a:schemeClr val="bg1">
                  <a:lumMod val="50000"/>
                </a:schemeClr>
              </a:solidFill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4171DD2-68B4-0E56-8B51-224658CBB912}"/>
              </a:ext>
            </a:extLst>
          </p:cNvPr>
          <p:cNvSpPr txBox="1"/>
          <p:nvPr/>
        </p:nvSpPr>
        <p:spPr>
          <a:xfrm>
            <a:off x="6608903" y="1168374"/>
            <a:ext cx="5261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>
                <a:solidFill>
                  <a:schemeClr val="bg1">
                    <a:lumMod val="50000"/>
                  </a:schemeClr>
                </a:solidFill>
                <a:latin typeface="Lucida Grande" panose="020B0600040502020204" pitchFamily="34" charset="0"/>
                <a:cs typeface="Lucida Grande" panose="020B0600040502020204" pitchFamily="34" charset="0"/>
              </a:rPr>
              <a:t>ZTF</a:t>
            </a:r>
            <a:endParaRPr kumimoji="1" lang="ja-JP" altLang="en-US" sz="1400" b="1">
              <a:solidFill>
                <a:schemeClr val="bg1">
                  <a:lumMod val="50000"/>
                </a:schemeClr>
              </a:solidFill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  <p:sp>
        <p:nvSpPr>
          <p:cNvPr id="13" name="円/楕円 12">
            <a:extLst>
              <a:ext uri="{FF2B5EF4-FFF2-40B4-BE49-F238E27FC236}">
                <a16:creationId xmlns:a16="http://schemas.microsoft.com/office/drawing/2014/main" id="{FD0D3DCB-3462-E072-A671-6F84A95ABE31}"/>
              </a:ext>
            </a:extLst>
          </p:cNvPr>
          <p:cNvSpPr/>
          <p:nvPr/>
        </p:nvSpPr>
        <p:spPr>
          <a:xfrm>
            <a:off x="6350377" y="3482423"/>
            <a:ext cx="1080000" cy="1080000"/>
          </a:xfrm>
          <a:prstGeom prst="ellipse">
            <a:avLst/>
          </a:prstGeom>
          <a:noFill/>
          <a:ln w="38100"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sX0" fmla="*/ 0 w 1080000"/>
                      <a:gd name="csY0" fmla="*/ 540000 h 1080000"/>
                      <a:gd name="csX1" fmla="*/ 540000 w 1080000"/>
                      <a:gd name="csY1" fmla="*/ 0 h 1080000"/>
                      <a:gd name="csX2" fmla="*/ 1080000 w 1080000"/>
                      <a:gd name="csY2" fmla="*/ 540000 h 1080000"/>
                      <a:gd name="csX3" fmla="*/ 540000 w 1080000"/>
                      <a:gd name="csY3" fmla="*/ 1080000 h 1080000"/>
                      <a:gd name="csX4" fmla="*/ 0 w 1080000"/>
                      <a:gd name="csY4" fmla="*/ 540000 h 1080000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</a:cxnLst>
                    <a:rect l="l" t="t" r="r" b="b"/>
                    <a:pathLst>
                      <a:path w="1080000" h="1080000" extrusionOk="0">
                        <a:moveTo>
                          <a:pt x="0" y="540000"/>
                        </a:moveTo>
                        <a:cubicBezTo>
                          <a:pt x="-63135" y="202823"/>
                          <a:pt x="226948" y="5561"/>
                          <a:pt x="540000" y="0"/>
                        </a:cubicBezTo>
                        <a:cubicBezTo>
                          <a:pt x="893470" y="11629"/>
                          <a:pt x="1063855" y="242279"/>
                          <a:pt x="1080000" y="540000"/>
                        </a:cubicBezTo>
                        <a:cubicBezTo>
                          <a:pt x="1028759" y="888274"/>
                          <a:pt x="825510" y="1150329"/>
                          <a:pt x="540000" y="1080000"/>
                        </a:cubicBezTo>
                        <a:cubicBezTo>
                          <a:pt x="228865" y="1072942"/>
                          <a:pt x="23059" y="849252"/>
                          <a:pt x="0" y="54000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013AE29C-3D30-588E-B12A-066DD5330286}"/>
              </a:ext>
            </a:extLst>
          </p:cNvPr>
          <p:cNvSpPr txBox="1"/>
          <p:nvPr/>
        </p:nvSpPr>
        <p:spPr>
          <a:xfrm>
            <a:off x="125186" y="6285418"/>
            <a:ext cx="119252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2400"/>
              </a:spcAft>
              <a:buNone/>
            </a:pPr>
            <a:r>
              <a:rPr lang="en" altLang="ja-JP" sz="2800" b="1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Low astrophysical transien</a:t>
            </a:r>
            <a:r>
              <a:rPr lang="en" altLang="ja-JP" sz="2800" b="1" dirty="0">
                <a:solidFill>
                  <a:srgbClr val="000000"/>
                </a:solidFill>
                <a:latin typeface="Lucida Grande" panose="020B0600040502020204" pitchFamily="34" charset="0"/>
              </a:rPr>
              <a:t>t </a:t>
            </a:r>
            <a:r>
              <a:rPr lang="en" altLang="ja-JP" sz="2800" b="1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background for multiplet </a:t>
            </a:r>
          </a:p>
        </p:txBody>
      </p:sp>
    </p:spTree>
    <p:extLst>
      <p:ext uri="{BB962C8B-B14F-4D97-AF65-F5344CB8AC3E}">
        <p14:creationId xmlns:p14="http://schemas.microsoft.com/office/powerpoint/2010/main" val="1749585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E5D60E08-857F-D541-807D-50EC5D31F321}"/>
              </a:ext>
            </a:extLst>
          </p:cNvPr>
          <p:cNvCxnSpPr/>
          <p:nvPr/>
        </p:nvCxnSpPr>
        <p:spPr>
          <a:xfrm>
            <a:off x="0" y="1080000"/>
            <a:ext cx="12192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図 5">
            <a:extLst>
              <a:ext uri="{FF2B5EF4-FFF2-40B4-BE49-F238E27FC236}">
                <a16:creationId xmlns:a16="http://schemas.microsoft.com/office/drawing/2014/main" id="{B3C399D3-B427-5D8E-CE96-C35412865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9020" y="1795957"/>
            <a:ext cx="4038600" cy="437676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93D224A-7FD9-3BB3-3E1D-E2BCC206AA6A}"/>
              </a:ext>
            </a:extLst>
          </p:cNvPr>
          <p:cNvSpPr txBox="1"/>
          <p:nvPr/>
        </p:nvSpPr>
        <p:spPr>
          <a:xfrm>
            <a:off x="138545" y="1183813"/>
            <a:ext cx="118964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2400" b="1">
                <a:latin typeface="Lucida Grande" panose="020B0600040502020204" pitchFamily="34" charset="0"/>
                <a:cs typeface="Lucida Grande" panose="020B0600040502020204" pitchFamily="34" charset="0"/>
              </a:rPr>
              <a:t>Background characterization is essential before arrival-direction analysis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467B50C-7622-AB23-5CAD-6856FF64F4F8}"/>
              </a:ext>
            </a:extLst>
          </p:cNvPr>
          <p:cNvSpPr txBox="1"/>
          <p:nvPr/>
        </p:nvSpPr>
        <p:spPr>
          <a:xfrm>
            <a:off x="494749" y="1795957"/>
            <a:ext cx="6756400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000" u="sng">
                <a:latin typeface="Lucida Grande" panose="020B0600040502020204" pitchFamily="34" charset="0"/>
                <a:cs typeface="Lucida Grande" panose="020B0600040502020204" pitchFamily="34" charset="0"/>
              </a:rPr>
              <a:t>1. Astrophysical transient </a:t>
            </a:r>
          </a:p>
          <a:p>
            <a:r>
              <a:rPr lang="ja-JP" altLang="en-US" sz="2000">
                <a:latin typeface="Lucida Grande" panose="020B0600040502020204" pitchFamily="34" charset="0"/>
                <a:cs typeface="Lucida Grande" panose="020B0600040502020204" pitchFamily="34" charset="0"/>
              </a:rPr>
              <a:t>　</a:t>
            </a:r>
          </a:p>
          <a:p>
            <a:endParaRPr lang="ja-JP" altLang="en-US" sz="2000">
              <a:latin typeface="Lucida Grande" panose="020B0600040502020204" pitchFamily="34" charset="0"/>
              <a:cs typeface="Lucida Grande" panose="020B0600040502020204" pitchFamily="34" charset="0"/>
            </a:endParaRPr>
          </a:p>
          <a:p>
            <a:pPr lvl="2"/>
            <a:r>
              <a:rPr lang="ja-JP" altLang="en-US" sz="2000">
                <a:latin typeface="Lucida Grande" panose="020B0600040502020204" pitchFamily="34" charset="0"/>
                <a:cs typeface="Lucida Grande" panose="020B0600040502020204" pitchFamily="34" charset="0"/>
              </a:rPr>
              <a:t>　</a:t>
            </a:r>
            <a:br>
              <a:rPr lang="en-US" altLang="ja-JP" sz="2800" b="1" dirty="0">
                <a:latin typeface="Lucida Grande" panose="020B0600040502020204" pitchFamily="34" charset="0"/>
                <a:cs typeface="Lucida Grande" panose="020B0600040502020204" pitchFamily="34" charset="0"/>
              </a:rPr>
            </a:br>
            <a:br>
              <a:rPr lang="en-US" altLang="ja-JP" sz="2800" b="1" dirty="0">
                <a:latin typeface="Lucida Grande" panose="020B0600040502020204" pitchFamily="34" charset="0"/>
                <a:cs typeface="Lucida Grande" panose="020B0600040502020204" pitchFamily="34" charset="0"/>
              </a:rPr>
            </a:br>
            <a:r>
              <a:rPr lang="ja-JP" altLang="en-US" sz="2400" b="1">
                <a:latin typeface="Lucida Grande" panose="020B0600040502020204" pitchFamily="34" charset="0"/>
                <a:cs typeface="Lucida Grande" panose="020B0600040502020204" pitchFamily="34" charset="0"/>
              </a:rPr>
              <a:t>→ Simulation-driven estimate</a:t>
            </a:r>
            <a:endParaRPr lang="ja-JP" altLang="en-US" sz="2800" b="1">
              <a:latin typeface="Lucida Grande" panose="020B0600040502020204" pitchFamily="34" charset="0"/>
              <a:cs typeface="Lucida Grande" panose="020B0600040502020204" pitchFamily="34" charset="0"/>
            </a:endParaRPr>
          </a:p>
          <a:p>
            <a:endParaRPr lang="ja-JP" altLang="en-US" sz="2000">
              <a:latin typeface="Lucida Grande" panose="020B0600040502020204" pitchFamily="34" charset="0"/>
              <a:cs typeface="Lucida Grande" panose="020B0600040502020204" pitchFamily="34" charset="0"/>
            </a:endParaRPr>
          </a:p>
          <a:p>
            <a:r>
              <a:rPr lang="ja-JP" altLang="en-US" sz="2000" u="sng">
                <a:latin typeface="Lucida Grande" panose="020B0600040502020204" pitchFamily="34" charset="0"/>
                <a:cs typeface="Lucida Grande" panose="020B0600040502020204" pitchFamily="34" charset="0"/>
              </a:rPr>
              <a:t>2. Non-transient objects &amp; artifacts</a:t>
            </a:r>
          </a:p>
          <a:p>
            <a:r>
              <a:rPr lang="ja-JP" altLang="en-US" sz="2000">
                <a:latin typeface="Lucida Grande" panose="020B0600040502020204" pitchFamily="34" charset="0"/>
                <a:cs typeface="Lucida Grande" panose="020B0600040502020204" pitchFamily="34" charset="0"/>
              </a:rPr>
              <a:t>　</a:t>
            </a:r>
          </a:p>
          <a:p>
            <a:endParaRPr lang="ja-JP" altLang="en-US" sz="2000">
              <a:latin typeface="Lucida Grande" panose="020B0600040502020204" pitchFamily="34" charset="0"/>
              <a:cs typeface="Lucida Grande" panose="020B0600040502020204" pitchFamily="34" charset="0"/>
            </a:endParaRPr>
          </a:p>
          <a:p>
            <a:pPr lvl="3"/>
            <a:endParaRPr lang="en-US" altLang="ja-JP" sz="2000" b="1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  <a:p>
            <a:pPr lvl="3"/>
            <a:endParaRPr lang="en-US" altLang="ja-JP" sz="2000" b="1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  <a:p>
            <a:pPr lvl="2"/>
            <a:r>
              <a:rPr lang="ja-JP" altLang="en-US" sz="2400" b="1">
                <a:latin typeface="Lucida Grande" panose="020B0600040502020204" pitchFamily="34" charset="0"/>
                <a:cs typeface="Lucida Grande" panose="020B0600040502020204" pitchFamily="34" charset="0"/>
              </a:rPr>
              <a:t>→ Data-driven measurement</a:t>
            </a: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87A3DAF6-2483-CA3C-DBA6-BC0F2380FB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1797" y="2694771"/>
            <a:ext cx="622299" cy="622299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CD094519-B4E7-6241-3071-BC6E60B40D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5155" y="4639286"/>
            <a:ext cx="5628119" cy="845212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0CF5ECB-1249-78DE-99E3-8723ED8EEFD2}"/>
              </a:ext>
            </a:extLst>
          </p:cNvPr>
          <p:cNvSpPr txBox="1"/>
          <p:nvPr/>
        </p:nvSpPr>
        <p:spPr>
          <a:xfrm>
            <a:off x="792620" y="2344034"/>
            <a:ext cx="61606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Explosive transient (SNe, TDEs)</a:t>
            </a:r>
          </a:p>
        </p:txBody>
      </p:sp>
      <p:sp>
        <p:nvSpPr>
          <p:cNvPr id="16" name="スライド番号プレースホルダー 15">
            <a:extLst>
              <a:ext uri="{FF2B5EF4-FFF2-40B4-BE49-F238E27FC236}">
                <a16:creationId xmlns:a16="http://schemas.microsoft.com/office/drawing/2014/main" id="{62016798-42CB-C057-8707-67633E0076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4056" y="186115"/>
            <a:ext cx="816429" cy="714867"/>
          </a:xfrm>
          <a:prstGeom prst="rect">
            <a:avLst/>
          </a:prstGeom>
        </p:spPr>
        <p:txBody>
          <a:bodyPr/>
          <a:lstStyle/>
          <a:p>
            <a:fld id="{F514527A-6A45-CA4E-9436-0F585B7A79F5}" type="slidenum">
              <a:rPr kumimoji="1" lang="ja-JP" altLang="en-US" smtClean="0"/>
              <a:t>26</a:t>
            </a:fld>
            <a:endParaRPr kumimoji="1" lang="ja-JP" altLang="en-US"/>
          </a:p>
        </p:txBody>
      </p:sp>
      <p:sp>
        <p:nvSpPr>
          <p:cNvPr id="19" name="タイトル 1">
            <a:extLst>
              <a:ext uri="{FF2B5EF4-FFF2-40B4-BE49-F238E27FC236}">
                <a16:creationId xmlns:a16="http://schemas.microsoft.com/office/drawing/2014/main" id="{3864B13F-340E-9EB2-AC70-B68CAD997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886" y="183549"/>
            <a:ext cx="10961914" cy="720000"/>
          </a:xfrm>
        </p:spPr>
        <p:txBody>
          <a:bodyPr>
            <a:normAutofit/>
          </a:bodyPr>
          <a:lstStyle/>
          <a:p>
            <a:r>
              <a:rPr lang="en" altLang="ja-JP" b="1" spc="-150" dirty="0"/>
              <a:t>Optical counterpart search</a:t>
            </a:r>
            <a:endParaRPr kumimoji="1" lang="ja-JP" altLang="en-US" b="1" spc="-150"/>
          </a:p>
        </p:txBody>
      </p:sp>
    </p:spTree>
    <p:extLst>
      <p:ext uri="{BB962C8B-B14F-4D97-AF65-F5344CB8AC3E}">
        <p14:creationId xmlns:p14="http://schemas.microsoft.com/office/powerpoint/2010/main" val="27573385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D8EEC3D-1D68-5FE2-EAE9-C82ABFBCC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b="1" dirty="0"/>
              <a:t>Simulation-driven estimate 1</a:t>
            </a:r>
            <a:endParaRPr kumimoji="1" lang="ja-JP" altLang="en-US" b="1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5A2F307-367C-6F5A-0985-4D0F3A1E83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27</a:t>
            </a:fld>
            <a:endParaRPr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0D47A852-E4CE-34F4-E925-9B247ABC82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657" y="1217345"/>
            <a:ext cx="9840685" cy="5457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0300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68E371F-C0E1-E01A-6D35-B93BB9D58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b="1" dirty="0"/>
              <a:t>Simulation-driven estimate 2</a:t>
            </a:r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D082780-7CB7-A31F-8A69-F026050231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28</a:t>
            </a:fld>
            <a:endParaRPr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BB24C9A6-33A3-1F8C-54A6-71BB9DFD87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486" y="1223672"/>
            <a:ext cx="8553028" cy="5450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8467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BF46853-6F34-F748-FCA8-6FF5EC05C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b="1" dirty="0"/>
              <a:t>Recovery rate vs Background rate</a:t>
            </a:r>
            <a:endParaRPr kumimoji="1" lang="ja-JP" altLang="en-US" b="1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C96ECA8-C942-9E67-18B1-86A91225B9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5146128-8042-4A99-1D58-0B26BDF641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29</a:t>
            </a:fld>
            <a:endParaRPr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2F016742-EFE6-0328-D016-6F8BF69E14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156093"/>
            <a:ext cx="7517524" cy="551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681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2415DD6-F8DF-DD61-EB00-056CFB40E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b="1" spc="-150" dirty="0"/>
              <a:t>Optical transient as neutrino sources</a:t>
            </a:r>
            <a:endParaRPr kumimoji="1" lang="ja-JP" altLang="en-US" b="1" spc="-15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8C79301-F387-5794-5D4C-AEBA053E6E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3</a:t>
            </a:fld>
            <a:endParaRPr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97265EF2-E546-E0D7-3350-080C666133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385" y="1983622"/>
            <a:ext cx="3600000" cy="360000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E9C28E69-DA5E-4746-AD08-019E5520D8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0949" y="1835182"/>
            <a:ext cx="3600000" cy="3600000"/>
          </a:xfrm>
          <a:prstGeom prst="rect">
            <a:avLst/>
          </a:prstGeom>
        </p:spPr>
      </p:pic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6D22A68A-F3C1-5DBB-B0BD-43AE72095B23}"/>
              </a:ext>
            </a:extLst>
          </p:cNvPr>
          <p:cNvSpPr txBox="1"/>
          <p:nvPr/>
        </p:nvSpPr>
        <p:spPr>
          <a:xfrm>
            <a:off x="2797629" y="5312521"/>
            <a:ext cx="61504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u="sng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Possible Associations ??</a:t>
            </a:r>
            <a:endParaRPr lang="en" altLang="ja-JP" dirty="0">
              <a:solidFill>
                <a:srgbClr val="000000"/>
              </a:solidFill>
              <a:effectLst/>
              <a:latin typeface="Lucida Grande" panose="020B0600040502020204" pitchFamily="34" charset="0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91F691B8-48E3-FF72-88B6-EBEC8601273B}"/>
              </a:ext>
            </a:extLst>
          </p:cNvPr>
          <p:cNvSpPr txBox="1"/>
          <p:nvPr/>
        </p:nvSpPr>
        <p:spPr>
          <a:xfrm>
            <a:off x="-168829" y="5681853"/>
            <a:ext cx="61504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dirty="0">
                <a:solidFill>
                  <a:srgbClr val="4C4C4C"/>
                </a:solidFill>
                <a:effectLst/>
                <a:latin typeface="Lucida Grande" panose="020B0600040502020204" pitchFamily="34" charset="0"/>
              </a:rPr>
              <a:t>Type Ibn: Stein+ 2025</a:t>
            </a:r>
          </a:p>
          <a:p>
            <a:pPr algn="ctr">
              <a:buNone/>
            </a:pPr>
            <a:r>
              <a:rPr lang="en" altLang="ja-JP" dirty="0">
                <a:solidFill>
                  <a:srgbClr val="4C4C4C"/>
                </a:solidFill>
                <a:effectLst/>
                <a:latin typeface="Lucida Grande" panose="020B0600040502020204" pitchFamily="34" charset="0"/>
              </a:rPr>
              <a:t>Type IIn: Lu+ 2025, Garrappa+ 2025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389F96BC-B18E-1998-881F-23E36514885B}"/>
              </a:ext>
            </a:extLst>
          </p:cNvPr>
          <p:cNvSpPr txBox="1"/>
          <p:nvPr/>
        </p:nvSpPr>
        <p:spPr>
          <a:xfrm>
            <a:off x="5793078" y="5679286"/>
            <a:ext cx="62157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dirty="0">
                <a:solidFill>
                  <a:srgbClr val="4C4C4C"/>
                </a:solidFill>
                <a:effectLst/>
                <a:latin typeface="Lucida Grande" panose="020B0600040502020204" pitchFamily="34" charset="0"/>
              </a:rPr>
              <a:t>Stein+ 2021, Reusch+ 2022, Jiang+ 2023, </a:t>
            </a:r>
          </a:p>
          <a:p>
            <a:pPr algn="ctr">
              <a:buNone/>
            </a:pPr>
            <a:r>
              <a:rPr lang="en" altLang="ja-JP" dirty="0">
                <a:solidFill>
                  <a:srgbClr val="4C4C4C"/>
                </a:solidFill>
                <a:effectLst/>
                <a:latin typeface="Lucida Grande" panose="020B0600040502020204" pitchFamily="34" charset="0"/>
              </a:rPr>
              <a:t>van Velzen+ 2024, Yuan+ 2024, Li+ 2024, …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69F6FF1C-6A3D-3FC8-49F6-3D8FB258FE0F}"/>
              </a:ext>
            </a:extLst>
          </p:cNvPr>
          <p:cNvSpPr txBox="1"/>
          <p:nvPr/>
        </p:nvSpPr>
        <p:spPr>
          <a:xfrm>
            <a:off x="0" y="6377232"/>
            <a:ext cx="615042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sz="1600" dirty="0">
                <a:solidFill>
                  <a:srgbClr val="FF0000"/>
                </a:solidFill>
                <a:effectLst/>
                <a:latin typeface="Lucida Grande" panose="020B0600040502020204" pitchFamily="34" charset="0"/>
              </a:rPr>
              <a:t>Talk by Mainak (SLSNe, yesterday), Yosuke (Ibn, tomorrow)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8A3DF368-AF8D-466B-BD71-D17389103D31}"/>
              </a:ext>
            </a:extLst>
          </p:cNvPr>
          <p:cNvSpPr txBox="1"/>
          <p:nvPr/>
        </p:nvSpPr>
        <p:spPr>
          <a:xfrm>
            <a:off x="2767229" y="1123369"/>
            <a:ext cx="62112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u="sng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Theoretical predictions</a:t>
            </a:r>
            <a:endParaRPr lang="en" altLang="ja-JP" dirty="0">
              <a:solidFill>
                <a:srgbClr val="000000"/>
              </a:solidFill>
              <a:effectLst/>
              <a:latin typeface="Lucida Grande" panose="020B0600040502020204" pitchFamily="34" charset="0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95D0E0B1-98DB-5C6B-B604-341E8C6C46B5}"/>
              </a:ext>
            </a:extLst>
          </p:cNvPr>
          <p:cNvSpPr txBox="1"/>
          <p:nvPr/>
        </p:nvSpPr>
        <p:spPr>
          <a:xfrm>
            <a:off x="929168" y="1332559"/>
            <a:ext cx="39544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b="1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Choked jets/CSM interaction</a:t>
            </a:r>
            <a:endParaRPr lang="en" altLang="ja-JP" dirty="0">
              <a:solidFill>
                <a:srgbClr val="000000"/>
              </a:solidFill>
              <a:effectLst/>
              <a:latin typeface="Lucida Grande" panose="020B0600040502020204" pitchFamily="34" charset="0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DC278E76-03E7-460E-6F1D-7B4FAEA2E548}"/>
              </a:ext>
            </a:extLst>
          </p:cNvPr>
          <p:cNvSpPr txBox="1"/>
          <p:nvPr/>
        </p:nvSpPr>
        <p:spPr>
          <a:xfrm>
            <a:off x="634568" y="1674561"/>
            <a:ext cx="426532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sz="1400" dirty="0">
                <a:solidFill>
                  <a:srgbClr val="4C4C4C"/>
                </a:solidFill>
                <a:effectLst/>
                <a:latin typeface="Lucida Grande" panose="020B0600040502020204" pitchFamily="34" charset="0"/>
              </a:rPr>
              <a:t>e.g., Razzaque+ 2004, Murase+ 2011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D2214F85-BC34-7614-9D85-A76626CF679F}"/>
              </a:ext>
            </a:extLst>
          </p:cNvPr>
          <p:cNvSpPr txBox="1"/>
          <p:nvPr/>
        </p:nvSpPr>
        <p:spPr>
          <a:xfrm>
            <a:off x="5793078" y="1305229"/>
            <a:ext cx="62112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b="1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Jetted TDEs</a:t>
            </a:r>
            <a:r>
              <a:rPr lang="en" altLang="ja-JP" b="1" dirty="0">
                <a:solidFill>
                  <a:srgbClr val="000000"/>
                </a:solidFill>
                <a:latin typeface="Lucida Grande" panose="020B0600040502020204" pitchFamily="34" charset="0"/>
              </a:rPr>
              <a:t>/</a:t>
            </a:r>
            <a:r>
              <a:rPr lang="en" altLang="ja-JP" b="1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Corona</a:t>
            </a:r>
            <a:endParaRPr lang="en" altLang="ja-JP" dirty="0">
              <a:solidFill>
                <a:srgbClr val="000000"/>
              </a:solidFill>
              <a:effectLst/>
              <a:latin typeface="Lucida Grande" panose="020B0600040502020204" pitchFamily="34" charset="0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67339812-18EE-336F-F284-722C41FE1203}"/>
              </a:ext>
            </a:extLst>
          </p:cNvPr>
          <p:cNvSpPr txBox="1"/>
          <p:nvPr/>
        </p:nvSpPr>
        <p:spPr>
          <a:xfrm>
            <a:off x="5776791" y="1548644"/>
            <a:ext cx="621122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sz="1400" dirty="0">
                <a:solidFill>
                  <a:srgbClr val="4C4C4C"/>
                </a:solidFill>
                <a:effectLst/>
                <a:latin typeface="Lucida Grande" panose="020B0600040502020204" pitchFamily="34" charset="0"/>
              </a:rPr>
              <a:t>e.g., Wang+ 2011</a:t>
            </a:r>
          </a:p>
        </p:txBody>
      </p:sp>
    </p:spTree>
    <p:extLst>
      <p:ext uri="{BB962C8B-B14F-4D97-AF65-F5344CB8AC3E}">
        <p14:creationId xmlns:p14="http://schemas.microsoft.com/office/powerpoint/2010/main" val="10837424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F52F0C3C-FF0A-01B9-7074-BBA0725619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4369" y="2091294"/>
            <a:ext cx="2024494" cy="419100"/>
          </a:xfrm>
          <a:prstGeom prst="rect">
            <a:avLst/>
          </a:prstGeom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id="{F1FA8B81-A468-8C37-0E1B-F8B3B90155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7074" y="1468013"/>
            <a:ext cx="1080000" cy="4026408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00E9C57D-8A4A-F823-5A10-50A10601C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" altLang="ja-JP" b="1" dirty="0"/>
              <a:t>Data analysis: optimized for counterpart</a:t>
            </a:r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F6A6B06-B5A6-D16C-9A3D-66A8A8E627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30</a:t>
            </a:fld>
            <a:endParaRPr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29138F2A-DD5D-76B1-AC5C-8BA5C20992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23444" y="1461525"/>
            <a:ext cx="40696" cy="468000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C5C85BB-F712-05B7-D774-E1C53088E8A3}"/>
              </a:ext>
            </a:extLst>
          </p:cNvPr>
          <p:cNvSpPr txBox="1"/>
          <p:nvPr/>
        </p:nvSpPr>
        <p:spPr>
          <a:xfrm>
            <a:off x="6579424" y="1141351"/>
            <a:ext cx="1928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ja-JP" dirty="0">
                <a:latin typeface="Lucida Grande" panose="020B0600040502020204" pitchFamily="34" charset="0"/>
                <a:cs typeface="Lucida Grande" panose="020B0600040502020204" pitchFamily="34" charset="0"/>
              </a:rPr>
              <a:t>No galactic star</a:t>
            </a: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A97B100F-EECF-C32D-BE71-81CA4397DC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5006" y="3718219"/>
            <a:ext cx="360000" cy="360000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6C906BF0-4A9D-9787-FB4A-B71BE380DB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48817" y="3313219"/>
            <a:ext cx="540000" cy="54000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7B7BB0B4-1371-70F6-B5BF-31F4688BC7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85530" y="4410619"/>
            <a:ext cx="540000" cy="540000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4A762052-A1D0-C082-F2E7-AF64C66883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0967" y="2373369"/>
            <a:ext cx="360000" cy="36000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9ED8462B-79A8-51E7-D539-AEFE1595A3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33666" y="2767184"/>
            <a:ext cx="360000" cy="360000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07E969DE-0022-68A8-ECF3-4520B1FF91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61194" y="3353825"/>
            <a:ext cx="360000" cy="360000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A0619D03-5F32-19FE-04C7-AADBD96378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8817" y="4320619"/>
            <a:ext cx="360000" cy="360000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CD97CCA4-7B0D-9E9D-7697-45F230CB34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06264" y="2855612"/>
            <a:ext cx="540000" cy="540000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EA9EAD7C-C82E-D602-BBB3-78D60DADFD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78809" y="3314789"/>
            <a:ext cx="540000" cy="540000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5A7CF8C0-3903-3F93-CACE-EE5CCA386A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96128" y="2836351"/>
            <a:ext cx="540000" cy="540000"/>
          </a:xfrm>
          <a:prstGeom prst="rect">
            <a:avLst/>
          </a:prstGeom>
        </p:spPr>
      </p:pic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7FEA8017-C020-7B77-0E6C-0984ECB1A093}"/>
              </a:ext>
            </a:extLst>
          </p:cNvPr>
          <p:cNvSpPr txBox="1"/>
          <p:nvPr/>
        </p:nvSpPr>
        <p:spPr>
          <a:xfrm>
            <a:off x="10744200" y="530975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/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A090D807-DD7B-7E67-AC36-F24CC793655E}"/>
              </a:ext>
            </a:extLst>
          </p:cNvPr>
          <p:cNvSpPr txBox="1"/>
          <p:nvPr/>
        </p:nvSpPr>
        <p:spPr>
          <a:xfrm>
            <a:off x="11232573" y="54552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/>
          </a:p>
        </p:txBody>
      </p:sp>
      <p:pic>
        <p:nvPicPr>
          <p:cNvPr id="33" name="図 32">
            <a:extLst>
              <a:ext uri="{FF2B5EF4-FFF2-40B4-BE49-F238E27FC236}">
                <a16:creationId xmlns:a16="http://schemas.microsoft.com/office/drawing/2014/main" id="{B48738D3-7028-DA73-F08A-629BD13EEC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04998" y="3719789"/>
            <a:ext cx="360000" cy="360000"/>
          </a:xfrm>
          <a:prstGeom prst="rect">
            <a:avLst/>
          </a:prstGeom>
        </p:spPr>
      </p:pic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70A3BB91-CBC6-B7A2-8D8E-AAA625777A4F}"/>
              </a:ext>
            </a:extLst>
          </p:cNvPr>
          <p:cNvSpPr txBox="1"/>
          <p:nvPr/>
        </p:nvSpPr>
        <p:spPr>
          <a:xfrm>
            <a:off x="496550" y="5107522"/>
            <a:ext cx="46187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" altLang="ja-JP" sz="2800" dirty="0">
                <a:solidFill>
                  <a:srgbClr val="000000"/>
                </a:solidFill>
                <a:latin typeface="Lucida Grande" panose="020B0600040502020204" pitchFamily="34" charset="0"/>
              </a:rPr>
              <a:t>Low</a:t>
            </a:r>
            <a:r>
              <a:rPr lang="en" altLang="ja-JP" sz="2800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 background rate!</a:t>
            </a:r>
          </a:p>
          <a:p>
            <a:pPr>
              <a:buNone/>
            </a:pPr>
            <a:r>
              <a:rPr lang="en" altLang="ja-JP" sz="2800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BUT, low recovery rate …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767A6136-C0D5-FC33-ACE7-5E1B21C1C5BA}"/>
              </a:ext>
            </a:extLst>
          </p:cNvPr>
          <p:cNvSpPr txBox="1"/>
          <p:nvPr/>
        </p:nvSpPr>
        <p:spPr>
          <a:xfrm>
            <a:off x="774470" y="1371615"/>
            <a:ext cx="42157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sz="2400" b="1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No galactic star criterion</a:t>
            </a:r>
            <a:endParaRPr lang="en" altLang="ja-JP" sz="2400" dirty="0">
              <a:solidFill>
                <a:srgbClr val="000000"/>
              </a:solidFill>
              <a:effectLst/>
              <a:latin typeface="Lucida Grande" panose="020B0600040502020204" pitchFamily="34" charset="0"/>
            </a:endParaRPr>
          </a:p>
        </p:txBody>
      </p:sp>
      <p:pic>
        <p:nvPicPr>
          <p:cNvPr id="45" name="図 44">
            <a:extLst>
              <a:ext uri="{FF2B5EF4-FFF2-40B4-BE49-F238E27FC236}">
                <a16:creationId xmlns:a16="http://schemas.microsoft.com/office/drawing/2014/main" id="{99AAB463-FA39-25BA-EB0A-12FD7E986E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0944" y="2605503"/>
            <a:ext cx="3904613" cy="255731"/>
          </a:xfrm>
          <a:prstGeom prst="rect">
            <a:avLst/>
          </a:prstGeom>
        </p:spPr>
      </p:pic>
      <p:pic>
        <p:nvPicPr>
          <p:cNvPr id="47" name="図 46">
            <a:extLst>
              <a:ext uri="{FF2B5EF4-FFF2-40B4-BE49-F238E27FC236}">
                <a16:creationId xmlns:a16="http://schemas.microsoft.com/office/drawing/2014/main" id="{F55AA03C-E5AF-45B4-D5E6-AF31885E24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712" y="2233280"/>
            <a:ext cx="898634" cy="898634"/>
          </a:xfrm>
          <a:prstGeom prst="rect">
            <a:avLst/>
          </a:prstGeom>
        </p:spPr>
      </p:pic>
      <p:pic>
        <p:nvPicPr>
          <p:cNvPr id="48" name="図 47">
            <a:extLst>
              <a:ext uri="{FF2B5EF4-FFF2-40B4-BE49-F238E27FC236}">
                <a16:creationId xmlns:a16="http://schemas.microsoft.com/office/drawing/2014/main" id="{58D4B329-A0A3-50D3-70AE-EDA3944835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6802" y="2321198"/>
            <a:ext cx="772544" cy="772544"/>
          </a:xfrm>
          <a:prstGeom prst="rect">
            <a:avLst/>
          </a:prstGeom>
        </p:spPr>
      </p:pic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43382F1F-8771-2910-B952-987994D57451}"/>
              </a:ext>
            </a:extLst>
          </p:cNvPr>
          <p:cNvSpPr txBox="1"/>
          <p:nvPr/>
        </p:nvSpPr>
        <p:spPr>
          <a:xfrm>
            <a:off x="1702393" y="2266046"/>
            <a:ext cx="23713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" altLang="ja-JP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Classification score</a:t>
            </a: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D63BC9E1-E738-C67E-F428-225587AB3121}"/>
              </a:ext>
            </a:extLst>
          </p:cNvPr>
          <p:cNvSpPr txBox="1"/>
          <p:nvPr/>
        </p:nvSpPr>
        <p:spPr>
          <a:xfrm>
            <a:off x="71120" y="1891380"/>
            <a:ext cx="18986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b="1" dirty="0">
                <a:solidFill>
                  <a:srgbClr val="118DFF"/>
                </a:solidFill>
                <a:effectLst/>
                <a:latin typeface="Lucida Grande" panose="020B0600040502020204" pitchFamily="34" charset="0"/>
              </a:rPr>
              <a:t>Transient-like</a:t>
            </a:r>
            <a:endParaRPr lang="en" altLang="ja-JP" dirty="0">
              <a:solidFill>
                <a:srgbClr val="118DFF"/>
              </a:solidFill>
              <a:effectLst/>
              <a:latin typeface="Lucida Grande" panose="020B0600040502020204" pitchFamily="34" charset="0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4E908A1A-E46B-A0C7-24B6-72C552BCDB4F}"/>
              </a:ext>
            </a:extLst>
          </p:cNvPr>
          <p:cNvSpPr txBox="1"/>
          <p:nvPr/>
        </p:nvSpPr>
        <p:spPr>
          <a:xfrm>
            <a:off x="3800232" y="1891380"/>
            <a:ext cx="1739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ja-JP" b="1" dirty="0">
                <a:solidFill>
                  <a:srgbClr val="FF0000"/>
                </a:solidFill>
                <a:latin typeface="Lucida Grande" panose="020B0600040502020204" pitchFamily="34" charset="0"/>
                <a:cs typeface="Lucida Grande" panose="020B0600040502020204" pitchFamily="34" charset="0"/>
              </a:rPr>
              <a:t>Variable-like</a:t>
            </a:r>
            <a:endParaRPr lang="en" altLang="ja-JP" dirty="0">
              <a:solidFill>
                <a:srgbClr val="FF0000"/>
              </a:solidFill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  <p:pic>
        <p:nvPicPr>
          <p:cNvPr id="57" name="図 56">
            <a:extLst>
              <a:ext uri="{FF2B5EF4-FFF2-40B4-BE49-F238E27FC236}">
                <a16:creationId xmlns:a16="http://schemas.microsoft.com/office/drawing/2014/main" id="{BA5E0CBD-234C-90C2-66B0-79DEDD513B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7376" y="3057842"/>
            <a:ext cx="720000" cy="720000"/>
          </a:xfrm>
          <a:prstGeom prst="rect">
            <a:avLst/>
          </a:prstGeom>
        </p:spPr>
      </p:pic>
      <p:pic>
        <p:nvPicPr>
          <p:cNvPr id="58" name="図 57">
            <a:extLst>
              <a:ext uri="{FF2B5EF4-FFF2-40B4-BE49-F238E27FC236}">
                <a16:creationId xmlns:a16="http://schemas.microsoft.com/office/drawing/2014/main" id="{EE739096-ECAD-B93C-4235-1C955EA53B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9505" y="3035612"/>
            <a:ext cx="720000" cy="720000"/>
          </a:xfrm>
          <a:prstGeom prst="rect">
            <a:avLst/>
          </a:prstGeom>
        </p:spPr>
      </p:pic>
      <p:pic>
        <p:nvPicPr>
          <p:cNvPr id="59" name="図 58">
            <a:extLst>
              <a:ext uri="{FF2B5EF4-FFF2-40B4-BE49-F238E27FC236}">
                <a16:creationId xmlns:a16="http://schemas.microsoft.com/office/drawing/2014/main" id="{0C8F72A4-FED0-CB33-86C3-91111B3732F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86932" y="3007343"/>
            <a:ext cx="720000" cy="720000"/>
          </a:xfrm>
          <a:prstGeom prst="rect">
            <a:avLst/>
          </a:prstGeom>
        </p:spPr>
      </p:pic>
      <p:pic>
        <p:nvPicPr>
          <p:cNvPr id="60" name="図 59">
            <a:extLst>
              <a:ext uri="{FF2B5EF4-FFF2-40B4-BE49-F238E27FC236}">
                <a16:creationId xmlns:a16="http://schemas.microsoft.com/office/drawing/2014/main" id="{CC6849F3-F2DC-1AED-B1AC-1ADF5ACDFD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3471" y="3528555"/>
            <a:ext cx="540000" cy="540000"/>
          </a:xfrm>
          <a:prstGeom prst="rect">
            <a:avLst/>
          </a:prstGeom>
        </p:spPr>
      </p:pic>
      <p:pic>
        <p:nvPicPr>
          <p:cNvPr id="61" name="図 60">
            <a:extLst>
              <a:ext uri="{FF2B5EF4-FFF2-40B4-BE49-F238E27FC236}">
                <a16:creationId xmlns:a16="http://schemas.microsoft.com/office/drawing/2014/main" id="{CC27C0D3-9290-5271-4605-C440211F8A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76932" y="3515559"/>
            <a:ext cx="540000" cy="540000"/>
          </a:xfrm>
          <a:prstGeom prst="rect">
            <a:avLst/>
          </a:prstGeom>
        </p:spPr>
      </p:pic>
      <p:pic>
        <p:nvPicPr>
          <p:cNvPr id="62" name="図 61">
            <a:extLst>
              <a:ext uri="{FF2B5EF4-FFF2-40B4-BE49-F238E27FC236}">
                <a16:creationId xmlns:a16="http://schemas.microsoft.com/office/drawing/2014/main" id="{9F1979A7-95BF-AEDE-EB31-A6AD24553B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31196" y="3515559"/>
            <a:ext cx="540000" cy="540000"/>
          </a:xfrm>
          <a:prstGeom prst="rect">
            <a:avLst/>
          </a:prstGeom>
        </p:spPr>
      </p:pic>
      <p:pic>
        <p:nvPicPr>
          <p:cNvPr id="63" name="図 62">
            <a:extLst>
              <a:ext uri="{FF2B5EF4-FFF2-40B4-BE49-F238E27FC236}">
                <a16:creationId xmlns:a16="http://schemas.microsoft.com/office/drawing/2014/main" id="{C1061439-AC84-D10E-FC11-8103158781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87961" y="3941796"/>
            <a:ext cx="540000" cy="540000"/>
          </a:xfrm>
          <a:prstGeom prst="rect">
            <a:avLst/>
          </a:prstGeom>
        </p:spPr>
      </p:pic>
      <p:pic>
        <p:nvPicPr>
          <p:cNvPr id="64" name="図 63">
            <a:extLst>
              <a:ext uri="{FF2B5EF4-FFF2-40B4-BE49-F238E27FC236}">
                <a16:creationId xmlns:a16="http://schemas.microsoft.com/office/drawing/2014/main" id="{12D31E05-4364-6EDB-FFAC-E3544E5E25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42686" y="3953108"/>
            <a:ext cx="540000" cy="540000"/>
          </a:xfrm>
          <a:prstGeom prst="rect">
            <a:avLst/>
          </a:prstGeom>
        </p:spPr>
      </p:pic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03F02810-BA30-245A-BBEF-BB10740EBD37}"/>
              </a:ext>
            </a:extLst>
          </p:cNvPr>
          <p:cNvGrpSpPr/>
          <p:nvPr/>
        </p:nvGrpSpPr>
        <p:grpSpPr>
          <a:xfrm>
            <a:off x="2085939" y="2707470"/>
            <a:ext cx="1264793" cy="1859714"/>
            <a:chOff x="2085939" y="2707470"/>
            <a:chExt cx="1264793" cy="1859714"/>
          </a:xfrm>
        </p:grpSpPr>
        <p:pic>
          <p:nvPicPr>
            <p:cNvPr id="65" name="図 64">
              <a:extLst>
                <a:ext uri="{FF2B5EF4-FFF2-40B4-BE49-F238E27FC236}">
                  <a16:creationId xmlns:a16="http://schemas.microsoft.com/office/drawing/2014/main" id="{E1DB7A99-F4CB-D9C0-5E73-238DA8B1E635}"/>
                </a:ext>
              </a:extLst>
            </p:cNvPr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712817" y="2767184"/>
              <a:ext cx="54000" cy="1800000"/>
            </a:xfrm>
            <a:prstGeom prst="rect">
              <a:avLst/>
            </a:prstGeom>
          </p:spPr>
        </p:pic>
        <p:sp>
          <p:nvSpPr>
            <p:cNvPr id="68" name="テキスト ボックス 67">
              <a:extLst>
                <a:ext uri="{FF2B5EF4-FFF2-40B4-BE49-F238E27FC236}">
                  <a16:creationId xmlns:a16="http://schemas.microsoft.com/office/drawing/2014/main" id="{5CB5CC97-C007-BCBB-5DAB-23C7D9175D1E}"/>
                </a:ext>
              </a:extLst>
            </p:cNvPr>
            <p:cNvSpPr txBox="1"/>
            <p:nvPr/>
          </p:nvSpPr>
          <p:spPr>
            <a:xfrm>
              <a:off x="2085939" y="2707470"/>
              <a:ext cx="72000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None/>
              </a:pPr>
              <a:r>
                <a:rPr lang="en" altLang="ja-JP" dirty="0">
                  <a:solidFill>
                    <a:srgbClr val="000000"/>
                  </a:solidFill>
                  <a:effectLst/>
                  <a:latin typeface="Lucida Grande" panose="020B0600040502020204" pitchFamily="34" charset="0"/>
                </a:rPr>
                <a:t>Pass</a:t>
              </a:r>
            </a:p>
          </p:txBody>
        </p:sp>
        <p:sp>
          <p:nvSpPr>
            <p:cNvPr id="69" name="テキスト ボックス 68">
              <a:extLst>
                <a:ext uri="{FF2B5EF4-FFF2-40B4-BE49-F238E27FC236}">
                  <a16:creationId xmlns:a16="http://schemas.microsoft.com/office/drawing/2014/main" id="{3731B8EB-09BB-6564-B594-95623416AB8C}"/>
                </a:ext>
              </a:extLst>
            </p:cNvPr>
            <p:cNvSpPr txBox="1"/>
            <p:nvPr/>
          </p:nvSpPr>
          <p:spPr>
            <a:xfrm>
              <a:off x="2630732" y="2715090"/>
              <a:ext cx="72000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None/>
              </a:pPr>
              <a:r>
                <a:rPr lang="en" altLang="ja-JP" dirty="0">
                  <a:solidFill>
                    <a:srgbClr val="000000"/>
                  </a:solidFill>
                  <a:effectLst/>
                  <a:latin typeface="Lucida Grande" panose="020B0600040502020204" pitchFamily="34" charset="0"/>
                </a:rPr>
                <a:t>Cut</a:t>
              </a:r>
            </a:p>
          </p:txBody>
        </p:sp>
      </p:grpSp>
      <p:sp>
        <p:nvSpPr>
          <p:cNvPr id="71" name="角丸四角形 70">
            <a:extLst>
              <a:ext uri="{FF2B5EF4-FFF2-40B4-BE49-F238E27FC236}">
                <a16:creationId xmlns:a16="http://schemas.microsoft.com/office/drawing/2014/main" id="{103D5AA6-CF26-0CA9-1ED6-AA1D1139373F}"/>
              </a:ext>
            </a:extLst>
          </p:cNvPr>
          <p:cNvSpPr/>
          <p:nvPr/>
        </p:nvSpPr>
        <p:spPr>
          <a:xfrm>
            <a:off x="107712" y="1366627"/>
            <a:ext cx="5523277" cy="4973183"/>
          </a:xfrm>
          <a:prstGeom prst="roundRect">
            <a:avLst>
              <a:gd name="adj" fmla="val 9312"/>
            </a:avLst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6B0DFB59-7F3A-F0E7-F5AC-27FF08EC9878}"/>
              </a:ext>
            </a:extLst>
          </p:cNvPr>
          <p:cNvSpPr txBox="1"/>
          <p:nvPr/>
        </p:nvSpPr>
        <p:spPr>
          <a:xfrm>
            <a:off x="2232697" y="4528627"/>
            <a:ext cx="9880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ZTF</a:t>
            </a:r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B15D2922-93B1-021D-FE38-9110B7053642}"/>
              </a:ext>
            </a:extLst>
          </p:cNvPr>
          <p:cNvSpPr txBox="1"/>
          <p:nvPr/>
        </p:nvSpPr>
        <p:spPr>
          <a:xfrm>
            <a:off x="3190129" y="4509067"/>
            <a:ext cx="7717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New</a:t>
            </a:r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00134371-78ED-C466-F13A-501B390FDBDE}"/>
              </a:ext>
            </a:extLst>
          </p:cNvPr>
          <p:cNvSpPr txBox="1"/>
          <p:nvPr/>
        </p:nvSpPr>
        <p:spPr>
          <a:xfrm>
            <a:off x="208403" y="5127082"/>
            <a:ext cx="5336326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" altLang="ja-JP" sz="2800" dirty="0">
                <a:solidFill>
                  <a:srgbClr val="000000"/>
                </a:solidFill>
                <a:latin typeface="Lucida Grande" panose="020B0600040502020204" pitchFamily="34" charset="0"/>
              </a:rPr>
              <a:t>High</a:t>
            </a:r>
            <a:r>
              <a:rPr lang="en" altLang="ja-JP" sz="2800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 recovery rate!</a:t>
            </a:r>
          </a:p>
          <a:p>
            <a:pPr>
              <a:buNone/>
            </a:pPr>
            <a:r>
              <a:rPr lang="en" altLang="ja-JP" sz="2800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BUT, high background rate …</a:t>
            </a:r>
          </a:p>
        </p:txBody>
      </p:sp>
      <p:pic>
        <p:nvPicPr>
          <p:cNvPr id="76" name="図 75">
            <a:extLst>
              <a:ext uri="{FF2B5EF4-FFF2-40B4-BE49-F238E27FC236}">
                <a16:creationId xmlns:a16="http://schemas.microsoft.com/office/drawing/2014/main" id="{63DBB2AA-900A-194C-C3A1-238AACB87F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90413" y="4409047"/>
            <a:ext cx="540000" cy="540000"/>
          </a:xfrm>
          <a:prstGeom prst="rect">
            <a:avLst/>
          </a:prstGeom>
        </p:spPr>
      </p:pic>
      <p:pic>
        <p:nvPicPr>
          <p:cNvPr id="77" name="図 76">
            <a:extLst>
              <a:ext uri="{FF2B5EF4-FFF2-40B4-BE49-F238E27FC236}">
                <a16:creationId xmlns:a16="http://schemas.microsoft.com/office/drawing/2014/main" id="{B0286D7C-9ECE-82E1-BAB0-0A470D3310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61194" y="3348555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260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.00139 L 0.06549 0.00371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68" y="11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85185E-6 L 0.2194 -0.00046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64" y="-2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96296E-6 L 0.18698 0.00301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49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0B904-643E-D4BF-3453-F85ABDECD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>
            <a:extLst>
              <a:ext uri="{FF2B5EF4-FFF2-40B4-BE49-F238E27FC236}">
                <a16:creationId xmlns:a16="http://schemas.microsoft.com/office/drawing/2014/main" id="{A1FC9AE5-9811-223B-C78A-FDE738E7A4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2333" y="1565988"/>
            <a:ext cx="1048973" cy="3961656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E200E669-AB6F-20F0-BC6A-23FA943B36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4369" y="2091294"/>
            <a:ext cx="2024494" cy="419100"/>
          </a:xfrm>
          <a:prstGeom prst="rect">
            <a:avLst/>
          </a:prstGeom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id="{20252F09-E256-22B8-09F0-877366B2A2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7074" y="1468013"/>
            <a:ext cx="1080000" cy="4026408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3E5289CB-9C26-4C7D-D914-12B4D6E9D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" altLang="ja-JP" b="1" dirty="0"/>
              <a:t>Data analysis: optimized for counterpart</a:t>
            </a:r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3E78E15-4734-283F-6B1E-237B37F139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31</a:t>
            </a:fld>
            <a:endParaRPr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92B0B493-E70D-AA0F-1802-96E3029721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23444" y="1461525"/>
            <a:ext cx="40696" cy="468000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4978AE5-4F99-07E1-C53A-4313875D2DED}"/>
              </a:ext>
            </a:extLst>
          </p:cNvPr>
          <p:cNvSpPr txBox="1"/>
          <p:nvPr/>
        </p:nvSpPr>
        <p:spPr>
          <a:xfrm>
            <a:off x="6579424" y="1141351"/>
            <a:ext cx="1928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ja-JP" dirty="0">
                <a:latin typeface="Lucida Grande" panose="020B0600040502020204" pitchFamily="34" charset="0"/>
                <a:cs typeface="Lucida Grande" panose="020B0600040502020204" pitchFamily="34" charset="0"/>
              </a:rPr>
              <a:t>No galactic star</a:t>
            </a: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8C0BE4DB-B91C-8755-964F-22D28F10661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5006" y="3718219"/>
            <a:ext cx="360000" cy="360000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F9B6AD94-0DDE-46A0-1B7D-BB93C394402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48817" y="3313219"/>
            <a:ext cx="540000" cy="54000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7DA6E6C7-A087-FF76-AE52-7DF184CFAAF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85530" y="4410619"/>
            <a:ext cx="540000" cy="540000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6496F29D-52BA-F455-7771-0061CD87A5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80967" y="2373369"/>
            <a:ext cx="360000" cy="36000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5EDB32E3-0488-50C1-6DA8-D357085615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33666" y="2767184"/>
            <a:ext cx="360000" cy="360000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38713861-A878-EF7E-0FBA-64A93C924F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61194" y="3353825"/>
            <a:ext cx="360000" cy="360000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A5EDE1DE-0E57-E982-7A91-273B306B8D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58817" y="4320619"/>
            <a:ext cx="360000" cy="360000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EB7C8471-722F-A3AB-D2F2-01D11AA389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06264" y="2855612"/>
            <a:ext cx="540000" cy="540000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C53EA92F-EC60-1695-654C-2940C64123C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78809" y="3314789"/>
            <a:ext cx="540000" cy="540000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072F6194-9DC2-67A7-2FF4-E32C30196C4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96128" y="2836351"/>
            <a:ext cx="540000" cy="540000"/>
          </a:xfrm>
          <a:prstGeom prst="rect">
            <a:avLst/>
          </a:prstGeom>
        </p:spPr>
      </p:pic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5AF5CB1C-F5E3-66B0-6A13-AF1D339D1730}"/>
              </a:ext>
            </a:extLst>
          </p:cNvPr>
          <p:cNvSpPr txBox="1"/>
          <p:nvPr/>
        </p:nvSpPr>
        <p:spPr>
          <a:xfrm>
            <a:off x="10744200" y="530975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/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11715535-6127-8735-3CB7-B0BCD18CD262}"/>
              </a:ext>
            </a:extLst>
          </p:cNvPr>
          <p:cNvSpPr txBox="1"/>
          <p:nvPr/>
        </p:nvSpPr>
        <p:spPr>
          <a:xfrm>
            <a:off x="11232573" y="54552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/>
          </a:p>
        </p:txBody>
      </p:sp>
      <p:pic>
        <p:nvPicPr>
          <p:cNvPr id="33" name="図 32">
            <a:extLst>
              <a:ext uri="{FF2B5EF4-FFF2-40B4-BE49-F238E27FC236}">
                <a16:creationId xmlns:a16="http://schemas.microsoft.com/office/drawing/2014/main" id="{BC39DEA8-5E3C-BA1D-04A8-D86A144AAF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04998" y="3719789"/>
            <a:ext cx="360000" cy="360000"/>
          </a:xfrm>
          <a:prstGeom prst="rect">
            <a:avLst/>
          </a:prstGeom>
        </p:spPr>
      </p:pic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B217B2F4-8344-5679-EED8-856DD6EF45C1}"/>
              </a:ext>
            </a:extLst>
          </p:cNvPr>
          <p:cNvSpPr txBox="1"/>
          <p:nvPr/>
        </p:nvSpPr>
        <p:spPr>
          <a:xfrm>
            <a:off x="336906" y="5106860"/>
            <a:ext cx="509088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" altLang="ja-JP" sz="2800" dirty="0">
                <a:solidFill>
                  <a:srgbClr val="000000"/>
                </a:solidFill>
                <a:latin typeface="Lucida Grande" panose="020B0600040502020204" pitchFamily="34" charset="0"/>
              </a:rPr>
              <a:t>High</a:t>
            </a:r>
            <a:r>
              <a:rPr lang="en" altLang="ja-JP" sz="2800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 recovery rate!</a:t>
            </a:r>
          </a:p>
          <a:p>
            <a:pPr>
              <a:buNone/>
            </a:pPr>
            <a:r>
              <a:rPr lang="en" altLang="ja-JP" sz="2800" dirty="0">
                <a:solidFill>
                  <a:srgbClr val="000000"/>
                </a:solidFill>
                <a:latin typeface="Lucida Grande" panose="020B0600040502020204" pitchFamily="34" charset="0"/>
              </a:rPr>
              <a:t>AND</a:t>
            </a:r>
            <a:r>
              <a:rPr lang="en" altLang="ja-JP" sz="2800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, </a:t>
            </a:r>
            <a:r>
              <a:rPr lang="en" altLang="ja-JP" sz="2800" dirty="0">
                <a:solidFill>
                  <a:srgbClr val="000000"/>
                </a:solidFill>
                <a:latin typeface="Lucida Grande" panose="020B0600040502020204" pitchFamily="34" charset="0"/>
              </a:rPr>
              <a:t>low </a:t>
            </a:r>
            <a:r>
              <a:rPr lang="en" altLang="ja-JP" sz="2800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background rate !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5F4B00B7-79D4-7CD0-DB10-430DE85227EF}"/>
              </a:ext>
            </a:extLst>
          </p:cNvPr>
          <p:cNvSpPr txBox="1"/>
          <p:nvPr/>
        </p:nvSpPr>
        <p:spPr>
          <a:xfrm>
            <a:off x="774470" y="1371615"/>
            <a:ext cx="42157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sz="2400" b="1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No persistent source </a:t>
            </a:r>
            <a:endParaRPr lang="en" altLang="ja-JP" sz="2400" dirty="0">
              <a:solidFill>
                <a:srgbClr val="000000"/>
              </a:solidFill>
              <a:effectLst/>
              <a:latin typeface="Lucida Grande" panose="020B0600040502020204" pitchFamily="34" charset="0"/>
            </a:endParaRPr>
          </a:p>
        </p:txBody>
      </p:sp>
      <p:sp>
        <p:nvSpPr>
          <p:cNvPr id="71" name="角丸四角形 70">
            <a:extLst>
              <a:ext uri="{FF2B5EF4-FFF2-40B4-BE49-F238E27FC236}">
                <a16:creationId xmlns:a16="http://schemas.microsoft.com/office/drawing/2014/main" id="{378D4991-D5D6-B894-B072-2040B3BD28AD}"/>
              </a:ext>
            </a:extLst>
          </p:cNvPr>
          <p:cNvSpPr/>
          <p:nvPr/>
        </p:nvSpPr>
        <p:spPr>
          <a:xfrm>
            <a:off x="107712" y="1366627"/>
            <a:ext cx="5523277" cy="4973183"/>
          </a:xfrm>
          <a:prstGeom prst="roundRect">
            <a:avLst>
              <a:gd name="adj" fmla="val 9312"/>
            </a:avLst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6" name="図 75">
            <a:extLst>
              <a:ext uri="{FF2B5EF4-FFF2-40B4-BE49-F238E27FC236}">
                <a16:creationId xmlns:a16="http://schemas.microsoft.com/office/drawing/2014/main" id="{073D3134-0986-75CE-8A1E-9C52C34538B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84998" y="4499224"/>
            <a:ext cx="540000" cy="540000"/>
          </a:xfrm>
          <a:prstGeom prst="rect">
            <a:avLst/>
          </a:prstGeom>
        </p:spPr>
      </p:pic>
      <p:pic>
        <p:nvPicPr>
          <p:cNvPr id="77" name="図 76">
            <a:extLst>
              <a:ext uri="{FF2B5EF4-FFF2-40B4-BE49-F238E27FC236}">
                <a16:creationId xmlns:a16="http://schemas.microsoft.com/office/drawing/2014/main" id="{69BAAFD9-5666-A64E-4519-630D7B6E9C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87690" y="3366816"/>
            <a:ext cx="360000" cy="360000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41F4273D-5471-1AD2-B736-F2A6623D88B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1713" y="2042319"/>
            <a:ext cx="5194300" cy="29083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348493DF-148D-C831-D372-9ADFA55157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4470" y="2414098"/>
            <a:ext cx="555171" cy="555171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1A9250F0-E739-DFC6-B013-1ECF168E6A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5684" y="4009913"/>
            <a:ext cx="544286" cy="544286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80934FAB-561A-3AA5-F3ED-784DE64A314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7827" y="2046221"/>
            <a:ext cx="4537067" cy="2578100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A8DE1F66-2386-157B-82B6-F34AD2CB22C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90376" y="3314789"/>
            <a:ext cx="540000" cy="540000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229CD160-2EFB-8C42-C917-20644D4F808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407695" y="2836351"/>
            <a:ext cx="540000" cy="540000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B0AA3078-B8EA-7E61-3B0F-23BB8ECFD8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96565" y="4499224"/>
            <a:ext cx="540000" cy="540000"/>
          </a:xfrm>
          <a:prstGeom prst="rect">
            <a:avLst/>
          </a:prstGeom>
        </p:spPr>
      </p:pic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7DE73DBA-F479-3E2C-236B-58B17D319B97}"/>
              </a:ext>
            </a:extLst>
          </p:cNvPr>
          <p:cNvSpPr txBox="1"/>
          <p:nvPr/>
        </p:nvSpPr>
        <p:spPr>
          <a:xfrm>
            <a:off x="8478506" y="1145690"/>
            <a:ext cx="25966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No persistent source</a:t>
            </a:r>
          </a:p>
        </p:txBody>
      </p:sp>
      <p:pic>
        <p:nvPicPr>
          <p:cNvPr id="30" name="図 29">
            <a:extLst>
              <a:ext uri="{FF2B5EF4-FFF2-40B4-BE49-F238E27FC236}">
                <a16:creationId xmlns:a16="http://schemas.microsoft.com/office/drawing/2014/main" id="{C4059B98-EAEC-C64F-0FCE-A745E0C1FD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50948" y="1499170"/>
            <a:ext cx="40696" cy="468000"/>
          </a:xfrm>
          <a:prstGeom prst="rect">
            <a:avLst/>
          </a:prstGeom>
        </p:spPr>
      </p:pic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7CC5FA68-E918-8EBE-3420-CE563A425201}"/>
              </a:ext>
            </a:extLst>
          </p:cNvPr>
          <p:cNvSpPr txBox="1"/>
          <p:nvPr/>
        </p:nvSpPr>
        <p:spPr>
          <a:xfrm>
            <a:off x="5933355" y="5500909"/>
            <a:ext cx="2885471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" altLang="ja-JP" sz="1400" dirty="0">
                <a:solidFill>
                  <a:srgbClr val="000000"/>
                </a:solidFill>
                <a:latin typeface="Lucida Grande" panose="020B0600040502020204" pitchFamily="34" charset="0"/>
              </a:rPr>
              <a:t>High</a:t>
            </a:r>
            <a:r>
              <a:rPr lang="en" altLang="ja-JP" sz="1400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 recovery rate!</a:t>
            </a:r>
          </a:p>
          <a:p>
            <a:pPr>
              <a:buNone/>
            </a:pPr>
            <a:r>
              <a:rPr lang="en" altLang="ja-JP" sz="1400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BUT, high background rate …</a:t>
            </a:r>
          </a:p>
        </p:txBody>
      </p:sp>
    </p:spTree>
    <p:extLst>
      <p:ext uri="{BB962C8B-B14F-4D97-AF65-F5344CB8AC3E}">
        <p14:creationId xmlns:p14="http://schemas.microsoft.com/office/powerpoint/2010/main" val="1679797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4DB8728-B815-22B0-23BC-72FBA4483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b="1" dirty="0"/>
              <a:t>No galactic star criterion</a:t>
            </a:r>
            <a:endParaRPr kumimoji="1" lang="ja-JP" altLang="en-US" b="1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99674BD-FFF5-BC60-69EF-42C0F3B28D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32</a:t>
            </a:fld>
            <a:endParaRPr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1FE0EA14-C787-B8CC-128B-AD868660FD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259" y="1351587"/>
            <a:ext cx="5222274" cy="3639767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ECC6E013-B525-865A-EC93-034FD90F7F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237786"/>
            <a:ext cx="5834741" cy="3639767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9DF4EFD0-7227-6ED6-B6EB-DB47412B446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236" t="16712" r="6863" b="24191"/>
          <a:stretch>
            <a:fillRect/>
          </a:stretch>
        </p:blipFill>
        <p:spPr>
          <a:xfrm>
            <a:off x="609601" y="5080656"/>
            <a:ext cx="4525589" cy="1593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1650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F2150F8-1732-F5BD-DB9D-EE204A6B7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b="1" dirty="0"/>
              <a:t>Star-galaxy separation score</a:t>
            </a:r>
            <a:endParaRPr kumimoji="1" lang="ja-JP" altLang="en-US" b="1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8733516-7CB3-B25C-7FD3-2ABF8FDF4D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85C0800-F41A-C6BF-CB09-477B127C9B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33</a:t>
            </a:fld>
            <a:endParaRPr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86722F4-35FD-422B-8201-30FBF49528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78" y="1449180"/>
            <a:ext cx="11840807" cy="5104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9268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2FF3A54-2650-228E-C4C2-448A21B15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Light curve cut</a:t>
            </a:r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49E7D30-317A-EA5C-7DDA-89D9961083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34</a:t>
            </a:fld>
            <a:endParaRPr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3CC338ED-D7F4-084A-5561-C5B14FC290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15" y="1397000"/>
            <a:ext cx="6096000" cy="40640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93C1D7CC-E128-DD09-BAFD-2FA50602D5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5185" y="2494893"/>
            <a:ext cx="5575300" cy="360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1896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D8D532F-9BDE-5C43-BAD5-19B8B1550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b="1" dirty="0"/>
              <a:t>Flux dependence of recovery rate</a:t>
            </a:r>
            <a:endParaRPr kumimoji="1" lang="ja-JP" altLang="en-US" b="1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EB3411C-D1D6-17CC-764B-F076823C5B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35</a:t>
            </a:fld>
            <a:endParaRPr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B4AD7286-9DBD-15DD-83B4-8B337463D7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7167"/>
          <a:stretch>
            <a:fillRect/>
          </a:stretch>
        </p:blipFill>
        <p:spPr>
          <a:xfrm>
            <a:off x="208177" y="1933146"/>
            <a:ext cx="11775646" cy="3738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8804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7071B55-4574-8C61-E843-70EBA6E35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b="1" dirty="0"/>
              <a:t>Recovery rate vs Background rate</a:t>
            </a:r>
            <a:endParaRPr kumimoji="1" lang="ja-JP" altLang="en-US" b="1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9CE2AF5-A610-C8FC-A2BC-C11DA25187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36</a:t>
            </a:fld>
            <a:endParaRPr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3C2570B4-5248-1B68-0CCD-C3B2F6379B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4609" y="1118172"/>
            <a:ext cx="8482781" cy="5556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50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D90E98C-BE79-8C54-B99E-2E45DA034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Recovery rate vs background rate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A7EFBF4-52A4-35B7-C96D-384D02C776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5FFD6BB-81ED-3501-FD1D-9318036592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37</a:t>
            </a:fld>
            <a:endParaRPr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0E6133A3-937E-94EA-DE76-2966D7F6A13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683" b="25267"/>
          <a:stretch>
            <a:fillRect/>
          </a:stretch>
        </p:blipFill>
        <p:spPr>
          <a:xfrm>
            <a:off x="1412158" y="1290530"/>
            <a:ext cx="9367684" cy="542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2622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B2140EA-26C6-B391-C530-F8D856C90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b="1" spc="-150" dirty="0"/>
              <a:t>Optical follow-up observations</a:t>
            </a:r>
            <a:endParaRPr kumimoji="1" lang="ja-JP" altLang="en-US" b="1" spc="-15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FD48A01-9251-9C5D-7891-6CEEA4FE0C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3179"/>
            <a:ext cx="10515600" cy="5418554"/>
          </a:xfrm>
        </p:spPr>
        <p:txBody>
          <a:bodyPr/>
          <a:lstStyle/>
          <a:p>
            <a:pPr marL="0" indent="0">
              <a:buNone/>
            </a:pPr>
            <a:r>
              <a:rPr kumimoji="1" lang="en" altLang="ja-JP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To put it very simply,</a:t>
            </a:r>
            <a:endParaRPr kumimoji="1" lang="ja-JP" altLang="en-US" b="1"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7A0C7C0-B361-A236-372D-DEC6261176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4</a:t>
            </a:fld>
            <a:endParaRPr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05C614FE-5DBD-9933-DC06-2A79667FD6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7893" y="2273388"/>
            <a:ext cx="3429272" cy="3716412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7C09BA96-67FF-C9FE-2399-25E4E9F828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2694" y="2263554"/>
            <a:ext cx="3429272" cy="3716412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CCF50F4F-D1B2-A3AD-2FFB-11AF0E4557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9569" y="3728403"/>
            <a:ext cx="845920" cy="845920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E177B946-9447-B5B1-C059-01A6A5BF20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4370" y="3720473"/>
            <a:ext cx="845920" cy="845920"/>
          </a:xfrm>
          <a:prstGeom prst="rect">
            <a:avLst/>
          </a:prstGeom>
        </p:spPr>
      </p:pic>
      <p:sp>
        <p:nvSpPr>
          <p:cNvPr id="11" name="加算記号 10">
            <a:extLst>
              <a:ext uri="{FF2B5EF4-FFF2-40B4-BE49-F238E27FC236}">
                <a16:creationId xmlns:a16="http://schemas.microsoft.com/office/drawing/2014/main" id="{4AA4EB45-22A2-3904-5339-0C563B8D5356}"/>
              </a:ext>
            </a:extLst>
          </p:cNvPr>
          <p:cNvSpPr/>
          <p:nvPr/>
        </p:nvSpPr>
        <p:spPr>
          <a:xfrm rot="2714765">
            <a:off x="8577330" y="3603433"/>
            <a:ext cx="1080000" cy="1080000"/>
          </a:xfrm>
          <a:prstGeom prst="mathPlus">
            <a:avLst>
              <a:gd name="adj1" fmla="val 1250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FA475C40-2CDB-504A-58D2-A8D1405FA877}"/>
              </a:ext>
            </a:extLst>
          </p:cNvPr>
          <p:cNvSpPr txBox="1"/>
          <p:nvPr/>
        </p:nvSpPr>
        <p:spPr>
          <a:xfrm>
            <a:off x="128996" y="1752148"/>
            <a:ext cx="61493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kumimoji="1" lang="en" altLang="ja-JP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Find a candidate!</a:t>
            </a:r>
            <a:endParaRPr kumimoji="1" lang="ja-JP" altLang="en-US" sz="2800"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4F82057-E6A5-8885-177F-52E2F1DCA9AA}"/>
              </a:ext>
            </a:extLst>
          </p:cNvPr>
          <p:cNvSpPr txBox="1"/>
          <p:nvPr/>
        </p:nvSpPr>
        <p:spPr>
          <a:xfrm>
            <a:off x="6042660" y="1739747"/>
            <a:ext cx="61493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kumimoji="1" lang="en" altLang="ja-JP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No transient…</a:t>
            </a:r>
            <a:endParaRPr kumimoji="1" lang="ja-JP" altLang="en-US" sz="2800"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872E1736-1C7F-5BA5-F154-7FE059964A68}"/>
              </a:ext>
            </a:extLst>
          </p:cNvPr>
          <p:cNvSpPr txBox="1"/>
          <p:nvPr/>
        </p:nvSpPr>
        <p:spPr>
          <a:xfrm>
            <a:off x="6021521" y="6081037"/>
            <a:ext cx="61493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kumimoji="1" lang="en" altLang="ja-JP" sz="24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Constrain transient scenario </a:t>
            </a:r>
            <a:endParaRPr kumimoji="1" lang="ja-JP" altLang="en-US" sz="2400" b="1"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ACFAB54-DA4A-69B8-80A6-886397363616}"/>
              </a:ext>
            </a:extLst>
          </p:cNvPr>
          <p:cNvSpPr txBox="1"/>
          <p:nvPr/>
        </p:nvSpPr>
        <p:spPr>
          <a:xfrm>
            <a:off x="107857" y="6081038"/>
            <a:ext cx="61493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kumimoji="1" lang="en" altLang="ja-JP" sz="24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Identify neutrino source!</a:t>
            </a:r>
            <a:endParaRPr kumimoji="1" lang="ja-JP" altLang="en-US" sz="2400" b="1"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5466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E8F6258-4811-09E7-02EF-E83E4BA6F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b="1" spc="-150" dirty="0"/>
              <a:t>Issue: </a:t>
            </a:r>
            <a:r>
              <a:rPr lang="en-US" altLang="ja-JP" b="1" spc="-150" dirty="0"/>
              <a:t>Difference</a:t>
            </a:r>
            <a:r>
              <a:rPr kumimoji="1" lang="en-US" altLang="ja-JP" b="1" spc="-150" dirty="0"/>
              <a:t> of sensitivity</a:t>
            </a:r>
            <a:endParaRPr kumimoji="1" lang="ja-JP" altLang="en-US" b="1" spc="-15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7044502-8D09-A77E-63B4-22FFD6F5F6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5</a:t>
            </a:fld>
            <a:endParaRPr lang="ja-JP" altLang="en-US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6249C80E-461E-7E69-22BA-4DF7CB34BD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639" y="1100856"/>
            <a:ext cx="10797195" cy="4320000"/>
          </a:xfrm>
          <a:prstGeom prst="rect">
            <a:avLst/>
          </a:prstGeom>
        </p:spPr>
      </p:pic>
      <p:sp>
        <p:nvSpPr>
          <p:cNvPr id="9" name="円/楕円 8">
            <a:extLst>
              <a:ext uri="{FF2B5EF4-FFF2-40B4-BE49-F238E27FC236}">
                <a16:creationId xmlns:a16="http://schemas.microsoft.com/office/drawing/2014/main" id="{7B1D9DCD-4DBC-B8C0-935B-71DDDEC279B6}"/>
              </a:ext>
            </a:extLst>
          </p:cNvPr>
          <p:cNvSpPr/>
          <p:nvPr/>
        </p:nvSpPr>
        <p:spPr>
          <a:xfrm>
            <a:off x="10056185" y="1276150"/>
            <a:ext cx="1307141" cy="392142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FDDDF7DB-7971-BCD3-1416-C84AA884ADAB}"/>
              </a:ext>
            </a:extLst>
          </p:cNvPr>
          <p:cNvSpPr txBox="1"/>
          <p:nvPr/>
        </p:nvSpPr>
        <p:spPr>
          <a:xfrm>
            <a:off x="506776" y="5560465"/>
            <a:ext cx="113931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IceCube is sensitive to neutrino sources up to redshift ~ 1-2</a:t>
            </a:r>
            <a:endParaRPr lang="ja-JP" altLang="en-US" sz="2800"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383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E62527-C4C6-177A-BADC-AD756C397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A21E2D4E-7036-F791-F61A-21D12F611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639" y="1100856"/>
            <a:ext cx="10797195" cy="432000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FD5925D8-7F99-65F8-1454-D895D5429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b="1" spc="-150" dirty="0"/>
              <a:t>Issue: </a:t>
            </a:r>
            <a:r>
              <a:rPr lang="en-US" altLang="ja-JP" b="1" spc="-150" dirty="0"/>
              <a:t>Difference</a:t>
            </a:r>
            <a:r>
              <a:rPr kumimoji="1" lang="en-US" altLang="ja-JP" b="1" spc="-150" dirty="0"/>
              <a:t> of sensitivity</a:t>
            </a:r>
            <a:endParaRPr kumimoji="1" lang="ja-JP" altLang="en-US" b="1" spc="-15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55025FB-3E2E-8517-519C-C744A538F2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6</a:t>
            </a:fld>
            <a:endParaRPr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CF9A2EC-13D4-9113-8C56-FA0680677434}"/>
              </a:ext>
            </a:extLst>
          </p:cNvPr>
          <p:cNvSpPr txBox="1"/>
          <p:nvPr/>
        </p:nvSpPr>
        <p:spPr>
          <a:xfrm>
            <a:off x="506776" y="6087110"/>
            <a:ext cx="113931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32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High “recovery rate” is needed</a:t>
            </a:r>
            <a:endParaRPr lang="ja-JP" altLang="en-US" sz="3200"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0B15AC26-AA06-FDC4-CE77-2DDA6C812C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1783" y="3895821"/>
            <a:ext cx="1262219" cy="1260000"/>
          </a:xfrm>
          <a:prstGeom prst="rect">
            <a:avLst/>
          </a:prstGeom>
        </p:spPr>
      </p:pic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DF03BE3F-29F6-F9E7-C53C-E9BFCE05F3A8}"/>
              </a:ext>
            </a:extLst>
          </p:cNvPr>
          <p:cNvGrpSpPr/>
          <p:nvPr/>
        </p:nvGrpSpPr>
        <p:grpSpPr>
          <a:xfrm>
            <a:off x="2999876" y="1267853"/>
            <a:ext cx="8353924" cy="3940278"/>
            <a:chOff x="2026763" y="1434866"/>
            <a:chExt cx="8353924" cy="3940278"/>
          </a:xfrm>
        </p:grpSpPr>
        <p:sp>
          <p:nvSpPr>
            <p:cNvPr id="13" name="台形 12">
              <a:extLst>
                <a:ext uri="{FF2B5EF4-FFF2-40B4-BE49-F238E27FC236}">
                  <a16:creationId xmlns:a16="http://schemas.microsoft.com/office/drawing/2014/main" id="{8DBCA517-9C27-BE42-C5FB-FB84B2DAC997}"/>
                </a:ext>
              </a:extLst>
            </p:cNvPr>
            <p:cNvSpPr/>
            <p:nvPr/>
          </p:nvSpPr>
          <p:spPr>
            <a:xfrm rot="16200000">
              <a:off x="3907476" y="-445846"/>
              <a:ext cx="3921422" cy="7682847"/>
            </a:xfrm>
            <a:prstGeom prst="trapezoid">
              <a:avLst>
                <a:gd name="adj" fmla="val 41175"/>
              </a:avLst>
            </a:prstGeom>
            <a:solidFill>
              <a:srgbClr val="D9D9D9">
                <a:alpha val="74902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円/楕円 13">
              <a:extLst>
                <a:ext uri="{FF2B5EF4-FFF2-40B4-BE49-F238E27FC236}">
                  <a16:creationId xmlns:a16="http://schemas.microsoft.com/office/drawing/2014/main" id="{E1D86CF8-5D38-1EA7-0DF0-5C2D4F6F711E}"/>
                </a:ext>
              </a:extLst>
            </p:cNvPr>
            <p:cNvSpPr/>
            <p:nvPr/>
          </p:nvSpPr>
          <p:spPr>
            <a:xfrm>
              <a:off x="9073546" y="1434866"/>
              <a:ext cx="1307141" cy="3940278"/>
            </a:xfrm>
            <a:prstGeom prst="ellipse">
              <a:avLst/>
            </a:prstGeom>
            <a:solidFill>
              <a:srgbClr val="BFBFBF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AA8A12C1-8280-35C0-B905-D103FD87BB1E}"/>
              </a:ext>
            </a:extLst>
          </p:cNvPr>
          <p:cNvSpPr txBox="1"/>
          <p:nvPr/>
        </p:nvSpPr>
        <p:spPr>
          <a:xfrm>
            <a:off x="1780927" y="3895821"/>
            <a:ext cx="10039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b="1" dirty="0">
                <a:solidFill>
                  <a:srgbClr val="FFFFFF"/>
                </a:solidFill>
                <a:effectLst/>
                <a:latin typeface="Lucida Grande" panose="020B0600040502020204" pitchFamily="34" charset="0"/>
              </a:rPr>
              <a:t>1m</a:t>
            </a:r>
            <a:endParaRPr lang="en" altLang="ja-JP" dirty="0">
              <a:solidFill>
                <a:srgbClr val="FFFFFF"/>
              </a:solidFill>
              <a:effectLst/>
              <a:latin typeface="Lucida Grande" panose="020B0600040502020204" pitchFamily="34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238C0A9-1547-4E4A-8706-6ABAE67C1B76}"/>
              </a:ext>
            </a:extLst>
          </p:cNvPr>
          <p:cNvSpPr txBox="1"/>
          <p:nvPr/>
        </p:nvSpPr>
        <p:spPr>
          <a:xfrm>
            <a:off x="506776" y="5560465"/>
            <a:ext cx="113931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Optical counterparts are easily missed by small telescope</a:t>
            </a:r>
            <a:endParaRPr lang="ja-JP" altLang="en-US" sz="2800"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1261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04C8A-3F80-44C8-1E95-6E0F56972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図 19">
            <a:extLst>
              <a:ext uri="{FF2B5EF4-FFF2-40B4-BE49-F238E27FC236}">
                <a16:creationId xmlns:a16="http://schemas.microsoft.com/office/drawing/2014/main" id="{46D56B43-590F-9594-04B4-6A725198EA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639" y="1100856"/>
            <a:ext cx="10797195" cy="432000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95509369-B748-826D-4CB6-E915513B0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b="1" spc="-150" dirty="0"/>
              <a:t>Solution 1: Use large telescope</a:t>
            </a:r>
            <a:endParaRPr kumimoji="1" lang="ja-JP" altLang="en-US" b="1" spc="-15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67952C6-38D3-A3E8-0DDF-C7B208CD99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7</a:t>
            </a:fld>
            <a:endParaRPr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3DC66B9-5DC0-16B4-016F-8D0BD15A3F7A}"/>
              </a:ext>
            </a:extLst>
          </p:cNvPr>
          <p:cNvSpPr txBox="1"/>
          <p:nvPr/>
        </p:nvSpPr>
        <p:spPr>
          <a:xfrm>
            <a:off x="506776" y="6087110"/>
            <a:ext cx="113931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32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BUT, high background (unrelated SNe/TDEs) …</a:t>
            </a:r>
            <a:endParaRPr lang="ja-JP" altLang="en-US" sz="3200" b="1"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F66585E6-F3B6-3F7D-969D-FFB6DC96E019}"/>
              </a:ext>
            </a:extLst>
          </p:cNvPr>
          <p:cNvSpPr txBox="1"/>
          <p:nvPr/>
        </p:nvSpPr>
        <p:spPr>
          <a:xfrm>
            <a:off x="1780927" y="4099021"/>
            <a:ext cx="10039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b="1" dirty="0">
                <a:solidFill>
                  <a:srgbClr val="FFFFFF"/>
                </a:solidFill>
                <a:effectLst/>
                <a:latin typeface="Lucida Grande" panose="020B0600040502020204" pitchFamily="34" charset="0"/>
              </a:rPr>
              <a:t>1m</a:t>
            </a:r>
            <a:endParaRPr lang="en" altLang="ja-JP" dirty="0">
              <a:solidFill>
                <a:srgbClr val="FFFFFF"/>
              </a:solidFill>
              <a:effectLst/>
              <a:latin typeface="Lucida Grande" panose="020B0600040502020204" pitchFamily="34" charset="0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F13EF9E-6066-F6B2-0F8F-ABBDDB039E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2304" y="4697781"/>
            <a:ext cx="1262218" cy="1262218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251AB00D-2E99-25E2-F2B6-C848F1D99A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0086" y="4494926"/>
            <a:ext cx="1262218" cy="1262218"/>
          </a:xfrm>
          <a:prstGeom prst="rect">
            <a:avLst/>
          </a:prstGeom>
        </p:spPr>
      </p:pic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2941F264-369F-73EB-6491-E63DF760EB55}"/>
              </a:ext>
            </a:extLst>
          </p:cNvPr>
          <p:cNvSpPr txBox="1"/>
          <p:nvPr/>
        </p:nvSpPr>
        <p:spPr>
          <a:xfrm>
            <a:off x="506776" y="5560465"/>
            <a:ext cx="113931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High recovery rate can be achieved </a:t>
            </a:r>
            <a:endParaRPr lang="ja-JP" altLang="en-US" sz="2800"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  <p:pic>
        <p:nvPicPr>
          <p:cNvPr id="21" name="図 20">
            <a:extLst>
              <a:ext uri="{FF2B5EF4-FFF2-40B4-BE49-F238E27FC236}">
                <a16:creationId xmlns:a16="http://schemas.microsoft.com/office/drawing/2014/main" id="{A6A72AE2-3F6C-FC7A-484E-5A081FB55B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18849" y="1737059"/>
            <a:ext cx="7772400" cy="2959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976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CFE9EB-A0BE-2934-8067-2A66DDD55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C1DFA0C-5E86-0E7F-1D69-44AD8622A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b="1" spc="-150" dirty="0"/>
              <a:t>Solution 2: Neutrino “multiplet”</a:t>
            </a:r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16B8312-3AB4-AB4A-31BF-54772C7ACB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8</a:t>
            </a:fld>
            <a:endParaRPr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0741FA8C-4E7F-9FB3-B27A-4E066CDBB8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610" y="2053991"/>
            <a:ext cx="10193698" cy="462046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C4F4733-F753-DFB7-4B09-A57506087C03}"/>
              </a:ext>
            </a:extLst>
          </p:cNvPr>
          <p:cNvSpPr txBox="1"/>
          <p:nvPr/>
        </p:nvSpPr>
        <p:spPr>
          <a:xfrm>
            <a:off x="-7566" y="1154256"/>
            <a:ext cx="120580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sz="2400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“Multiplet”: multiple neutrino detections coincident in both space and time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D52E7E7-518C-E5F9-D577-C77CCF67D36C}"/>
              </a:ext>
            </a:extLst>
          </p:cNvPr>
          <p:cNvSpPr txBox="1"/>
          <p:nvPr/>
        </p:nvSpPr>
        <p:spPr>
          <a:xfrm>
            <a:off x="6950990" y="1558121"/>
            <a:ext cx="50994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>
                <a:latin typeface="Lucida Grande" panose="020B0600040502020204" pitchFamily="34" charset="0"/>
                <a:cs typeface="Lucida Grande" panose="020B0600040502020204" pitchFamily="34" charset="0"/>
              </a:rPr>
              <a:t>Yoshida+ 2022, IceCube collaboration 2025</a:t>
            </a:r>
          </a:p>
        </p:txBody>
      </p:sp>
    </p:spTree>
    <p:extLst>
      <p:ext uri="{BB962C8B-B14F-4D97-AF65-F5344CB8AC3E}">
        <p14:creationId xmlns:p14="http://schemas.microsoft.com/office/powerpoint/2010/main" val="15331697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193DA1-B35C-9323-0495-753F7A5E2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3B0E680-5E65-DAC5-E582-F6F352836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b="1" spc="-150" dirty="0"/>
              <a:t>Solution 2: Neutrino “multiplet”</a:t>
            </a:r>
            <a:endParaRPr kumimoji="1" lang="ja-JP" altLang="en-US"/>
          </a:p>
        </p:txBody>
      </p:sp>
      <p:pic>
        <p:nvPicPr>
          <p:cNvPr id="9" name="コンテンツ プレースホルダー 8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3A329C8D-1BCD-86BD-D448-B817310F84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6186" y="1922462"/>
            <a:ext cx="5481685" cy="4006851"/>
          </a:xfrm>
          <a:prstGeom prst="rect">
            <a:avLst/>
          </a:prstGeom>
        </p:spPr>
      </p:pic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AD3D708-FB2C-3599-E9A5-A6CF8C1D77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9</a:t>
            </a:fld>
            <a:endParaRPr lang="ja-JP" altLang="en-US"/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1A631EFE-EA9C-E0A7-D9DC-B24C505BA3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4857" y="1922462"/>
            <a:ext cx="5480957" cy="4025250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9DC7C04-48F3-5CCD-64BA-A8E39EA86D64}"/>
              </a:ext>
            </a:extLst>
          </p:cNvPr>
          <p:cNvSpPr txBox="1"/>
          <p:nvPr/>
        </p:nvSpPr>
        <p:spPr>
          <a:xfrm>
            <a:off x="-141515" y="6087110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sz="3200" b="1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We can focus on nearby events </a:t>
            </a:r>
            <a:endParaRPr lang="en" altLang="ja-JP" sz="3200" dirty="0">
              <a:solidFill>
                <a:srgbClr val="000000"/>
              </a:solidFill>
              <a:effectLst/>
              <a:latin typeface="Lucida Grande" panose="020B0600040502020204" pitchFamily="34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FEBA996-1FD8-8CBB-430A-481BB220FB52}"/>
              </a:ext>
            </a:extLst>
          </p:cNvPr>
          <p:cNvSpPr txBox="1"/>
          <p:nvPr/>
        </p:nvSpPr>
        <p:spPr>
          <a:xfrm>
            <a:off x="0" y="1241445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2400"/>
              </a:spcAft>
              <a:buNone/>
            </a:pPr>
            <a:r>
              <a:rPr lang="en" altLang="ja-JP" sz="2800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e.g., Assume SLSNe are the dominant high-energy neutrino sources</a:t>
            </a:r>
          </a:p>
        </p:txBody>
      </p:sp>
    </p:spTree>
    <p:extLst>
      <p:ext uri="{BB962C8B-B14F-4D97-AF65-F5344CB8AC3E}">
        <p14:creationId xmlns:p14="http://schemas.microsoft.com/office/powerpoint/2010/main" val="17648277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2574</TotalTime>
  <Words>886</Words>
  <Application>Microsoft Macintosh PowerPoint</Application>
  <PresentationFormat>ワイド画面</PresentationFormat>
  <Paragraphs>220</Paragraphs>
  <Slides>37</Slides>
  <Notes>9</Notes>
  <HiddenSlides>1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37</vt:i4>
      </vt:variant>
    </vt:vector>
  </HeadingPairs>
  <TitlesOfParts>
    <vt:vector size="41" baseType="lpstr">
      <vt:lpstr>游ゴシック</vt:lpstr>
      <vt:lpstr>Arial</vt:lpstr>
      <vt:lpstr>Lucida Grande</vt:lpstr>
      <vt:lpstr>Office テーマ</vt:lpstr>
      <vt:lpstr>Optical Counterpart search  for a Month-timescale  IceCube Neutrino Multiplet Event</vt:lpstr>
      <vt:lpstr>Origin of high-energy particles</vt:lpstr>
      <vt:lpstr>Optical transient as neutrino sources</vt:lpstr>
      <vt:lpstr>Optical follow-up observations</vt:lpstr>
      <vt:lpstr>Issue: Difference of sensitivity</vt:lpstr>
      <vt:lpstr>Issue: Difference of sensitivity</vt:lpstr>
      <vt:lpstr>Solution 1: Use large telescope</vt:lpstr>
      <vt:lpstr>Solution 2: Neutrino “multiplet”</vt:lpstr>
      <vt:lpstr>Solution 2: Neutrino “multiplet”</vt:lpstr>
      <vt:lpstr>Solution 2: Neutrino “multiplet”</vt:lpstr>
      <vt:lpstr>A neutrino triplet event in June 2020</vt:lpstr>
      <vt:lpstr>Data analysis: ZTF general filtering procedure </vt:lpstr>
      <vt:lpstr>Data analysis: ZTF general filtering procedure</vt:lpstr>
      <vt:lpstr>Background estimation</vt:lpstr>
      <vt:lpstr>Data analysis: Optimized for ν counterpart</vt:lpstr>
      <vt:lpstr>Finally, unblind the data!</vt:lpstr>
      <vt:lpstr>Constraints on source properties </vt:lpstr>
      <vt:lpstr>Constraints on source properties </vt:lpstr>
      <vt:lpstr>For future real time follow-up 1</vt:lpstr>
      <vt:lpstr>For future real time follow-up 2</vt:lpstr>
      <vt:lpstr>Summary </vt:lpstr>
      <vt:lpstr>Appendix</vt:lpstr>
      <vt:lpstr>Data driven approach through blind analysis</vt:lpstr>
      <vt:lpstr>In real data …</vt:lpstr>
      <vt:lpstr>Astrophysical transient background</vt:lpstr>
      <vt:lpstr>Optical counterpart search</vt:lpstr>
      <vt:lpstr>Simulation-driven estimate 1</vt:lpstr>
      <vt:lpstr>Simulation-driven estimate 2</vt:lpstr>
      <vt:lpstr>Recovery rate vs Background rate</vt:lpstr>
      <vt:lpstr>Data analysis: optimized for counterpart</vt:lpstr>
      <vt:lpstr>Data analysis: optimized for counterpart</vt:lpstr>
      <vt:lpstr>No galactic star criterion</vt:lpstr>
      <vt:lpstr>Star-galaxy separation score</vt:lpstr>
      <vt:lpstr>Light curve cut</vt:lpstr>
      <vt:lpstr>Flux dependence of recovery rate</vt:lpstr>
      <vt:lpstr>Recovery rate vs Background rate</vt:lpstr>
      <vt:lpstr>Recovery rate vs background rate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敏蔭　星治</dc:creator>
  <cp:lastModifiedBy>敏蔭　星治</cp:lastModifiedBy>
  <cp:revision>9</cp:revision>
  <dcterms:created xsi:type="dcterms:W3CDTF">2026-08-28T02:11:03Z</dcterms:created>
  <dcterms:modified xsi:type="dcterms:W3CDTF">2026-09-01T16:59:52Z</dcterms:modified>
</cp:coreProperties>
</file>