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34.jpg" ContentType="image/pn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41.jpg" ContentType="image/pn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5.xml" ContentType="application/vnd.openxmlformats-officedocument.presentationml.tags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695" r:id="rId3"/>
    <p:sldMasterId id="2147483708" r:id="rId4"/>
    <p:sldMasterId id="2147483714" r:id="rId5"/>
    <p:sldMasterId id="2147483724" r:id="rId6"/>
    <p:sldMasterId id="2147483730" r:id="rId7"/>
  </p:sldMasterIdLst>
  <p:notesMasterIdLst>
    <p:notesMasterId r:id="rId44"/>
  </p:notesMasterIdLst>
  <p:sldIdLst>
    <p:sldId id="3845" r:id="rId8"/>
    <p:sldId id="14999559" r:id="rId9"/>
    <p:sldId id="3826" r:id="rId10"/>
    <p:sldId id="3879" r:id="rId11"/>
    <p:sldId id="3813" r:id="rId12"/>
    <p:sldId id="2723" r:id="rId13"/>
    <p:sldId id="533" r:id="rId14"/>
    <p:sldId id="321" r:id="rId15"/>
    <p:sldId id="14999555" r:id="rId16"/>
    <p:sldId id="258" r:id="rId17"/>
    <p:sldId id="257" r:id="rId18"/>
    <p:sldId id="3819" r:id="rId19"/>
    <p:sldId id="3822" r:id="rId20"/>
    <p:sldId id="3766" r:id="rId21"/>
    <p:sldId id="344" r:id="rId22"/>
    <p:sldId id="14999553" r:id="rId23"/>
    <p:sldId id="14999563" r:id="rId24"/>
    <p:sldId id="14999533" r:id="rId25"/>
    <p:sldId id="14999558" r:id="rId26"/>
    <p:sldId id="14999571" r:id="rId27"/>
    <p:sldId id="3809" r:id="rId28"/>
    <p:sldId id="3817" r:id="rId29"/>
    <p:sldId id="3834" r:id="rId30"/>
    <p:sldId id="14999573" r:id="rId31"/>
    <p:sldId id="3944" r:id="rId32"/>
    <p:sldId id="3773" r:id="rId33"/>
    <p:sldId id="14999540" r:id="rId34"/>
    <p:sldId id="2781" r:id="rId35"/>
    <p:sldId id="2738" r:id="rId36"/>
    <p:sldId id="3894" r:id="rId37"/>
    <p:sldId id="14999541" r:id="rId38"/>
    <p:sldId id="14999542" r:id="rId39"/>
    <p:sldId id="14999574" r:id="rId40"/>
    <p:sldId id="3842" r:id="rId41"/>
    <p:sldId id="14999570" r:id="rId42"/>
    <p:sldId id="289" r:id="rId43"/>
  </p:sldIdLst>
  <p:sldSz cx="12192000" cy="6858000"/>
  <p:notesSz cx="6858000" cy="9144000"/>
  <p:defaultTextStyle>
    <a:lvl1pPr>
      <a:defRPr>
        <a:latin typeface="Arial"/>
        <a:ea typeface="Arial"/>
        <a:cs typeface="Arial"/>
        <a:sym typeface="Arial"/>
      </a:defRPr>
    </a:lvl1pPr>
    <a:lvl2pPr indent="457200">
      <a:defRPr>
        <a:latin typeface="Arial"/>
        <a:ea typeface="Arial"/>
        <a:cs typeface="Arial"/>
        <a:sym typeface="Arial"/>
      </a:defRPr>
    </a:lvl2pPr>
    <a:lvl3pPr indent="914400">
      <a:defRPr>
        <a:latin typeface="Arial"/>
        <a:ea typeface="Arial"/>
        <a:cs typeface="Arial"/>
        <a:sym typeface="Arial"/>
      </a:defRPr>
    </a:lvl3pPr>
    <a:lvl4pPr indent="1371600">
      <a:defRPr>
        <a:latin typeface="Arial"/>
        <a:ea typeface="Arial"/>
        <a:cs typeface="Arial"/>
        <a:sym typeface="Arial"/>
      </a:defRPr>
    </a:lvl4pPr>
    <a:lvl5pPr indent="1828800">
      <a:defRPr>
        <a:latin typeface="Arial"/>
        <a:ea typeface="Arial"/>
        <a:cs typeface="Arial"/>
        <a:sym typeface="Arial"/>
      </a:defRPr>
    </a:lvl5pPr>
    <a:lvl6pPr indent="2286000">
      <a:defRPr>
        <a:latin typeface="Arial"/>
        <a:ea typeface="Arial"/>
        <a:cs typeface="Arial"/>
        <a:sym typeface="Arial"/>
      </a:defRPr>
    </a:lvl6pPr>
    <a:lvl7pPr indent="2743200">
      <a:defRPr>
        <a:latin typeface="Arial"/>
        <a:ea typeface="Arial"/>
        <a:cs typeface="Arial"/>
        <a:sym typeface="Arial"/>
      </a:defRPr>
    </a:lvl7pPr>
    <a:lvl8pPr indent="3200400">
      <a:defRPr>
        <a:latin typeface="Arial"/>
        <a:ea typeface="Arial"/>
        <a:cs typeface="Arial"/>
        <a:sym typeface="Arial"/>
      </a:defRPr>
    </a:lvl8pPr>
    <a:lvl9pPr indent="3657600">
      <a:defRPr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9BBB59"/>
              </a:solidFill>
              <a:prstDash val="solid"/>
              <a:bevel/>
            </a:ln>
          </a:left>
          <a:right>
            <a:ln w="12700" cap="flat">
              <a:solidFill>
                <a:srgbClr val="9BBB59"/>
              </a:solidFill>
              <a:prstDash val="solid"/>
              <a:bevel/>
            </a:ln>
          </a:right>
          <a:top>
            <a:ln w="12700" cap="flat">
              <a:solidFill>
                <a:srgbClr val="9BBB59"/>
              </a:solidFill>
              <a:prstDash val="solid"/>
              <a:bevel/>
            </a:ln>
          </a:top>
          <a:bottom>
            <a:ln w="12700" cap="flat">
              <a:solidFill>
                <a:srgbClr val="9BBB59"/>
              </a:solidFill>
              <a:prstDash val="solid"/>
              <a:bevel/>
            </a:ln>
          </a:bottom>
          <a:insideH>
            <a:ln w="12700" cap="flat">
              <a:solidFill>
                <a:srgbClr val="9BBB59"/>
              </a:solidFill>
              <a:prstDash val="solid"/>
              <a:bevel/>
            </a:ln>
          </a:insideH>
          <a:insideV>
            <a:ln w="12700" cap="flat">
              <a:solidFill>
                <a:srgbClr val="9BBB59"/>
              </a:solidFill>
              <a:prstDash val="solid"/>
              <a:bevel/>
            </a:ln>
          </a:insideV>
        </a:tcBdr>
        <a:fill>
          <a:solidFill>
            <a:srgbClr val="9BBB59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9BBB59"/>
              </a:solidFill>
              <a:prstDash val="solid"/>
              <a:bevel/>
            </a:ln>
          </a:left>
          <a:right>
            <a:ln w="12700" cap="flat">
              <a:solidFill>
                <a:srgbClr val="9BBB59"/>
              </a:solidFill>
              <a:prstDash val="solid"/>
              <a:bevel/>
            </a:ln>
          </a:right>
          <a:top>
            <a:ln w="12700" cap="flat">
              <a:solidFill>
                <a:srgbClr val="9BBB59"/>
              </a:solidFill>
              <a:prstDash val="solid"/>
              <a:bevel/>
            </a:ln>
          </a:top>
          <a:bottom>
            <a:ln w="12700" cap="flat">
              <a:solidFill>
                <a:srgbClr val="9BBB59"/>
              </a:solidFill>
              <a:prstDash val="solid"/>
              <a:bevel/>
            </a:ln>
          </a:bottom>
          <a:insideH>
            <a:ln w="12700" cap="flat">
              <a:solidFill>
                <a:srgbClr val="9BBB59"/>
              </a:solidFill>
              <a:prstDash val="solid"/>
              <a:bevel/>
            </a:ln>
          </a:insideH>
          <a:insideV>
            <a:ln w="12700" cap="flat">
              <a:solidFill>
                <a:srgbClr val="9BBB59"/>
              </a:solidFill>
              <a:prstDash val="solid"/>
              <a:bevel/>
            </a:ln>
          </a:insideV>
        </a:tcBdr>
        <a:fill>
          <a:solidFill>
            <a:srgbClr val="9BBB59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9BBB59"/>
              </a:solidFill>
              <a:prstDash val="solid"/>
              <a:bevel/>
            </a:ln>
          </a:left>
          <a:right>
            <a:ln w="12700" cap="flat">
              <a:solidFill>
                <a:srgbClr val="9BBB59"/>
              </a:solidFill>
              <a:prstDash val="solid"/>
              <a:bevel/>
            </a:ln>
          </a:right>
          <a:top>
            <a:ln w="50800" cap="flat">
              <a:solidFill>
                <a:srgbClr val="9BBB59"/>
              </a:solidFill>
              <a:prstDash val="solid"/>
              <a:bevel/>
            </a:ln>
          </a:top>
          <a:bottom>
            <a:ln w="12700" cap="flat">
              <a:solidFill>
                <a:srgbClr val="9BBB59"/>
              </a:solidFill>
              <a:prstDash val="solid"/>
              <a:bevel/>
            </a:ln>
          </a:bottom>
          <a:insideH>
            <a:ln w="12700" cap="flat">
              <a:solidFill>
                <a:srgbClr val="9BBB59"/>
              </a:solidFill>
              <a:prstDash val="solid"/>
              <a:bevel/>
            </a:ln>
          </a:insideH>
          <a:insideV>
            <a:ln w="12700" cap="flat">
              <a:solidFill>
                <a:srgbClr val="9BBB59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9BBB59"/>
              </a:solidFill>
              <a:prstDash val="solid"/>
              <a:bevel/>
            </a:ln>
          </a:left>
          <a:right>
            <a:ln w="12700" cap="flat">
              <a:solidFill>
                <a:srgbClr val="9BBB59"/>
              </a:solidFill>
              <a:prstDash val="solid"/>
              <a:bevel/>
            </a:ln>
          </a:right>
          <a:top>
            <a:ln w="12700" cap="flat">
              <a:solidFill>
                <a:srgbClr val="9BBB59"/>
              </a:solidFill>
              <a:prstDash val="solid"/>
              <a:bevel/>
            </a:ln>
          </a:top>
          <a:bottom>
            <a:ln w="25400" cap="flat">
              <a:solidFill>
                <a:srgbClr val="9BBB59"/>
              </a:solidFill>
              <a:prstDash val="solid"/>
              <a:bevel/>
            </a:ln>
          </a:bottom>
          <a:insideH>
            <a:ln w="12700" cap="flat">
              <a:solidFill>
                <a:srgbClr val="9BBB59"/>
              </a:solidFill>
              <a:prstDash val="solid"/>
              <a:bevel/>
            </a:ln>
          </a:insideH>
          <a:insideV>
            <a:ln w="12700" cap="flat">
              <a:solidFill>
                <a:srgbClr val="9BBB59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8"/>
    <p:restoredTop sz="78178" autoAdjust="0"/>
  </p:normalViewPr>
  <p:slideViewPr>
    <p:cSldViewPr snapToGrid="0" snapToObjects="1" showGuides="1">
      <p:cViewPr varScale="1">
        <p:scale>
          <a:sx n="66" d="100"/>
          <a:sy n="66" d="100"/>
        </p:scale>
        <p:origin x="416" y="52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1" d="100"/>
        <a:sy n="121" d="100"/>
      </p:scale>
      <p:origin x="0" y="-15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6902608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EP is a space mission to monitor and explore the X-ray sky.</a:t>
            </a:r>
          </a:p>
          <a:p>
            <a:r>
              <a:rPr kumimoji="1" lang="en-US" altLang="zh-CN" dirty="0"/>
              <a:t>It is led by CAS, in collaboration with ESA, MPE and CNES. </a:t>
            </a:r>
          </a:p>
          <a:p>
            <a:r>
              <a:rPr kumimoji="1" lang="en-US" altLang="zh-CN" dirty="0"/>
              <a:t>The satellite is complicated as there are 14 telescopes onboard, </a:t>
            </a:r>
          </a:p>
          <a:p>
            <a:r>
              <a:rPr kumimoji="1" lang="en-US" altLang="zh-CN" dirty="0"/>
              <a:t>12 X-ray monitors (WXT) to make a large </a:t>
            </a:r>
            <a:r>
              <a:rPr kumimoji="1" lang="en-US" altLang="zh-CN" dirty="0" err="1"/>
              <a:t>FoV</a:t>
            </a:r>
            <a:r>
              <a:rPr kumimoji="1" lang="en-US" altLang="zh-CN" dirty="0"/>
              <a:t>, and 2 telescopes for deep observations.    </a:t>
            </a:r>
          </a:p>
          <a:p>
            <a:r>
              <a:rPr kumimoji="1" lang="en-US" altLang="zh-CN" dirty="0"/>
              <a:t>EP was launched in January 2024, and started science operations from July the same year.    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7789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1802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12661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4075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63274-6579-2E4E-8759-113EAEC29E14}" type="slidenum">
              <a:rPr kumimoji="1" lang="zh-CN" altLang="en-US" smtClean="0"/>
              <a:t>15</a:t>
            </a:fld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kumimoji="1" lang="en-US" altLang="zh-CN"/>
              <a:t>2016/6/21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9249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413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95636-3357-5B3E-4E29-0C1CB8DC0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20884EF-A4F3-B39E-90BB-357DCE66F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A340C17-5636-707A-9465-4F0FEF9370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C69C73-EF18-6A32-D152-2F7DE1A95C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52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146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41CA6-4995-6107-B278-47300CA0D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E450951-ECF6-E195-8CA2-44A291473E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C16E6E7-40EF-D475-0BE2-7C9AA459B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72775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9658B-4D77-FD57-06DB-94F95DA86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8072A7D-9874-A1D5-D30A-5F1B100DA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87CA39E-C7DB-2875-72F6-C218EDDFC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B21457-06B8-3F44-1151-4E12483D6A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911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2727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A759-23D4-A1CC-AA9F-AFFE01686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51B0EAF-6409-E5D6-8A03-515C7D2CD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5778153-05F2-8E49-AB6D-EF2E23BEBF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17008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7018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0" dirty="0">
                <a:effectLst/>
                <a:latin typeface="NimbusRomNo9L"/>
              </a:rPr>
              <a:t>associated with the Type </a:t>
            </a:r>
            <a:r>
              <a:rPr lang="en-US" altLang="zh-CN" sz="2400" b="0" dirty="0" err="1">
                <a:effectLst/>
                <a:latin typeface="NimbusRomNo9L"/>
              </a:rPr>
              <a:t>Ic</a:t>
            </a:r>
            <a:r>
              <a:rPr lang="en-US" altLang="zh-CN" sz="2400" b="0" dirty="0">
                <a:effectLst/>
                <a:latin typeface="NimbusRomNo9L"/>
              </a:rPr>
              <a:t> supernova SN 2024gsa at a redshift of 0.401. The X-ray emission evolution is </a:t>
            </a:r>
            <a:r>
              <a:rPr lang="en-US" altLang="zh-CN" sz="2400" b="0" dirty="0" err="1">
                <a:effectLst/>
                <a:latin typeface="NimbusRomNo9L"/>
              </a:rPr>
              <a:t>characterised</a:t>
            </a:r>
            <a:r>
              <a:rPr lang="en-US" altLang="zh-CN" sz="2400" b="0" dirty="0">
                <a:effectLst/>
                <a:latin typeface="NimbusRomNo9L"/>
              </a:rPr>
              <a:t> by a very soft energy spectrum peaking at </a:t>
            </a:r>
            <a:r>
              <a:rPr lang="en-US" altLang="zh-CN" sz="2400" dirty="0">
                <a:effectLst/>
                <a:latin typeface="CMMI12"/>
              </a:rPr>
              <a:t>&lt; </a:t>
            </a:r>
            <a:r>
              <a:rPr lang="en-US" altLang="zh-CN" sz="2400" dirty="0">
                <a:effectLst/>
                <a:latin typeface="CMR12"/>
              </a:rPr>
              <a:t>1</a:t>
            </a:r>
            <a:r>
              <a:rPr lang="en-US" altLang="zh-CN" sz="2400" dirty="0">
                <a:effectLst/>
                <a:latin typeface="CMMI12"/>
              </a:rPr>
              <a:t>.</a:t>
            </a:r>
            <a:r>
              <a:rPr lang="en-US" altLang="zh-CN" sz="2400" dirty="0">
                <a:effectLst/>
                <a:latin typeface="CMR12"/>
              </a:rPr>
              <a:t>3 </a:t>
            </a:r>
            <a:r>
              <a:rPr lang="en-US" altLang="zh-CN" sz="2400" b="0" dirty="0">
                <a:effectLst/>
                <a:latin typeface="NimbusRomNo9L"/>
              </a:rPr>
              <a:t>keV, which makes it distinct from known LGRBs, X-ray flashes, or low-luminosity GRBs. Follow-up observations at optical and radio bands revealed the existence of a weak relativistic jet that interacts with an extended shell surrounding the progenitor star </a:t>
            </a:r>
            <a:endParaRPr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21962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75179-6CA8-3DA4-8E35-7D30DBF44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6D80168-3CD8-5789-D9F7-D517F5AD7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034CB1B-A425-E8EB-22C7-59BF177CC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BCFABF-4A9D-CEFC-CEC0-F0B498252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72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5727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FACF18-F63D-E048-8E02-6683069D8248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9972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FD5B6-56A7-ED09-7D59-0A3D01234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BFBC2F3-8610-1005-7802-0924C13D2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A9DAC7-56BF-4D37-D473-3DC79B4D2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unusual transient, previously unknown type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40400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46986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EP Gravitational Wave Follow-up Process </a:t>
            </a:r>
          </a:p>
          <a:p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The EP GW follow-up involves two main components: event notification and observation scheduling, both supported by the EPSC infrastructure hosted on Alibaba Cloud. </a:t>
            </a:r>
          </a:p>
          <a:p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For Notification Pipeline showing in red arrows: Gravitational wave alerts are received via the GCN Kafka service. Only NSBH/BNS events are retained. Upon detection, the TA/DS is immediately notified via phone call and </a:t>
            </a:r>
            <a:r>
              <a:rPr lang="en" altLang="zh-CN" b="0" i="0" u="none" strike="noStrike" dirty="0" err="1">
                <a:solidFill>
                  <a:srgbClr val="FFFFFF"/>
                </a:solidFill>
                <a:effectLst/>
                <a:latin typeface="ui-sans-serif"/>
              </a:rPr>
              <a:t>Feishu</a:t>
            </a:r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 notifications. </a:t>
            </a:r>
          </a:p>
          <a:p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For Observation Scheduling showing in blue arrows: A tiling algorithm at TDIC generates the tiling table. This is sent via the messaging queue to the </a:t>
            </a:r>
            <a:r>
              <a:rPr lang="en" altLang="zh-CN" b="0" i="0" u="none" strike="noStrike" dirty="0" err="1">
                <a:solidFill>
                  <a:srgbClr val="FFFFFF"/>
                </a:solidFill>
                <a:effectLst/>
                <a:latin typeface="ui-sans-serif"/>
              </a:rPr>
              <a:t>toomm</a:t>
            </a:r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 tool, which formats it into a formal observation request. The request is submitted to the Mission Center and uplinked to the satellite via the </a:t>
            </a:r>
            <a:r>
              <a:rPr lang="en" altLang="zh-CN" b="0" i="0" u="none" strike="noStrike" dirty="0" err="1">
                <a:solidFill>
                  <a:srgbClr val="FFFFFF"/>
                </a:solidFill>
                <a:effectLst/>
                <a:latin typeface="ui-sans-serif"/>
              </a:rPr>
              <a:t>Beidou</a:t>
            </a:r>
            <a:r>
              <a:rPr lang="en" altLang="zh-CN" b="0" i="0" u="none" strike="noStrike" dirty="0">
                <a:solidFill>
                  <a:srgbClr val="FFFFFF"/>
                </a:solidFill>
                <a:effectLst/>
                <a:latin typeface="ui-sans-serif"/>
              </a:rPr>
              <a:t> link. The entire process is designed to complete within a few minutes.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7628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36837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0" dirty="0">
                <a:effectLst/>
                <a:latin typeface="NimbusRomNo9L"/>
              </a:rPr>
              <a:t>associated with the Type </a:t>
            </a:r>
            <a:r>
              <a:rPr lang="en-US" altLang="zh-CN" sz="2400" b="0" dirty="0" err="1">
                <a:effectLst/>
                <a:latin typeface="NimbusRomNo9L"/>
              </a:rPr>
              <a:t>Ic</a:t>
            </a:r>
            <a:r>
              <a:rPr lang="en-US" altLang="zh-CN" sz="2400" b="0" dirty="0">
                <a:effectLst/>
                <a:latin typeface="NimbusRomNo9L"/>
              </a:rPr>
              <a:t> supernova SN 2024gsa at a redshift of 0.401. The X-ray emission evolution is </a:t>
            </a:r>
            <a:r>
              <a:rPr lang="en-US" altLang="zh-CN" sz="2400" b="0" dirty="0" err="1">
                <a:effectLst/>
                <a:latin typeface="NimbusRomNo9L"/>
              </a:rPr>
              <a:t>characterised</a:t>
            </a:r>
            <a:r>
              <a:rPr lang="en-US" altLang="zh-CN" sz="2400" b="0" dirty="0">
                <a:effectLst/>
                <a:latin typeface="NimbusRomNo9L"/>
              </a:rPr>
              <a:t> by a very soft energy spectrum peaking at </a:t>
            </a:r>
            <a:r>
              <a:rPr lang="en-US" altLang="zh-CN" sz="2400" dirty="0">
                <a:effectLst/>
                <a:latin typeface="CMMI12"/>
              </a:rPr>
              <a:t>&lt; </a:t>
            </a:r>
            <a:r>
              <a:rPr lang="en-US" altLang="zh-CN" sz="2400" dirty="0">
                <a:effectLst/>
                <a:latin typeface="CMR12"/>
              </a:rPr>
              <a:t>1</a:t>
            </a:r>
            <a:r>
              <a:rPr lang="en-US" altLang="zh-CN" sz="2400" dirty="0">
                <a:effectLst/>
                <a:latin typeface="CMMI12"/>
              </a:rPr>
              <a:t>.</a:t>
            </a:r>
            <a:r>
              <a:rPr lang="en-US" altLang="zh-CN" sz="2400" dirty="0">
                <a:effectLst/>
                <a:latin typeface="CMR12"/>
              </a:rPr>
              <a:t>3 </a:t>
            </a:r>
            <a:r>
              <a:rPr lang="en-US" altLang="zh-CN" sz="2400" b="0" dirty="0">
                <a:effectLst/>
                <a:latin typeface="NimbusRomNo9L"/>
              </a:rPr>
              <a:t>keV, which makes it distinct from known LGRBs, X-ray flashes, or low-luminosity GRBs. Follow-up observations at optical and radio bands revealed the existence of a weak relativistic jet that interacts with an extended shell surrounding the progenitor star </a:t>
            </a:r>
            <a:endParaRPr lang="en-US" altLang="zh-CN" dirty="0"/>
          </a:p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In recent years, some new high-E transients have been discovered, of high scientific values. 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77559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6A822-EA8F-52A1-AD0E-A356642FD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B49B4E0-47DC-4E40-E710-9FB344167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4C4DDB-CDE1-2EB0-4929-6F4EBF64C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1yr Proprietary period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21702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8941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2283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7235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C5B94-FFE2-C24B-BEB8-CC2995B97BD2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53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Assuming</a:t>
            </a:r>
            <a:r>
              <a:rPr kumimoji="1" lang="en-US" altLang="zh-CN" baseline="0" dirty="0"/>
              <a:t> a power law shape of photon index 2 and 3, respectively. Absorption column density 3X10^20 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C5B94-FFE2-C24B-BEB8-CC2995B97BD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940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1658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70350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609600" y="1435465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609600" y="274639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02127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1125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168675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2BABD9-6C66-B348-8B94-1747B0D50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7F3AFF6-CE82-E6DA-A8D9-DF9BDC5CE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B9AAF3-4345-542D-131C-B9DCC4CB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6FF9D1-7ADC-CEA7-783F-B117D2AD5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3F22DF-921B-3B12-8261-305792F0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035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5F82DB-C422-EC12-9CAD-A819E7AA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EC6442-9FA1-FC03-5949-9D098ABD6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1900D4-1C53-A4F8-F162-20325AC6B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1F579E-310C-E772-3CE0-DCC56E34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A1D434-A9D2-135A-28AC-799CE675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573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A12665-34A5-9A0B-6CA6-0031FAF5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6F746E-73CF-4A7B-FD2A-EF90EBD48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FB6B97-6222-78AC-8767-56CE40A8E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8A5575-3AFC-F95A-C58A-064412E42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977328-18EF-8D5B-EA07-3EC051188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230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ACAB79-072D-61DF-35EA-7E4538E8A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2438C-B316-D51F-4F47-3F42D8D07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5872640-A649-E1F1-4B8E-D4A0682AB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054DDFA-DED6-D976-42DB-766A4D0E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B102FB-1D3D-D95E-4CC3-98B9126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DE4F4B-30A8-04E9-B2CA-10C11C4EB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440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A8A300-DA87-C824-D8B6-2DB583784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46904A6-20AE-4496-4338-291D84662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7365097-39C4-9D56-8815-CBF73C358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06EBA72-1ABE-A979-A02F-450660B85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844429-AC81-BAC1-80A1-76740D94D8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EE96B96-4A16-B9E1-1E63-FD9293FF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80494F2-2632-5DCD-CEE9-BF1A2E063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4A282F1-3481-CB8F-A431-F9D448D78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813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150229-3178-6471-3AFD-4858D7448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E3859A9-0803-4FD3-63EC-21AF7387F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23F00FC-510E-33CF-EF77-CF5C75A1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E287F10-9E6B-DDAA-9133-E1E5F37DC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2655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737F0AF-689F-BBBF-C986-269BE3B4B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D214615-614A-4087-32E0-98277439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3B1412-2CC8-50AC-4107-67D42E670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2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573BCA-C11C-9DDB-5870-529938517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424560-F1AE-B671-3F9B-35F50D656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8C5A24-C12E-4E41-0D7E-5D55776B1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EDDDA3-D0C1-CBE8-B915-576E719B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08C87B-EA1D-BE6D-FDD7-14575FC3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B71A3E-83E0-CB01-CF9C-2F1C15EDD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7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1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09600" y="254000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DC6F67-3FCB-8C93-821A-A23B09A6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3339683-DF4C-CA79-E71C-C4068B032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5FDB9F-BDF7-A7C6-A1BF-E718267A8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6E7EEB-8D6A-5EC3-FFF4-3A8D74FE4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F6A579-7C11-8E04-0309-905729E4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6E7052-BF9C-E59A-C7A5-67BD970A5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466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251B9B-51E9-FDF0-E51D-36F266CF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5AF20A4-6B82-C639-39EA-FEC57872B6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10FDDE-29D3-3BE6-91B1-9029E6064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86CDCF-4EDD-6E71-F013-89169201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44370D-A19E-75BA-FD53-6B686A1C0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8169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050D685-4962-7AD3-AB18-EC2DFB7D6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EF5759-C35C-3380-EF00-7C3E6412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453842-E1AC-8EFC-4A91-72196F142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719DFE-DF66-22CC-8F3C-FFDB506B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F4886E-494D-6565-210A-955EF7E1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186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609602" y="1435466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880294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3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61"/>
            <a:ext cx="2844800" cy="3077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09600" y="254002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37976034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4766735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7203319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609600" y="274641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829514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870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111125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 hasCustomPrompt="1"/>
          </p:nvPr>
        </p:nvSpPr>
        <p:spPr>
          <a:xfrm>
            <a:off x="609600" y="1196975"/>
            <a:ext cx="5384800" cy="5661025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40" indent="-320040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正文级别 1</a:t>
            </a:r>
          </a:p>
          <a:p>
            <a:pPr lvl="1">
              <a:defRPr sz="1800"/>
            </a:pPr>
            <a:r>
              <a:rPr sz="2800"/>
              <a:t>正文级别 2</a:t>
            </a:r>
          </a:p>
          <a:p>
            <a:pPr lvl="2">
              <a:defRPr sz="1800"/>
            </a:pPr>
            <a:r>
              <a:rPr sz="2800"/>
              <a:t>正文级别 3</a:t>
            </a:r>
          </a:p>
          <a:p>
            <a:pPr lvl="3">
              <a:defRPr sz="1800"/>
            </a:pPr>
            <a:r>
              <a:rPr sz="2800"/>
              <a:t>正文级别 4</a:t>
            </a:r>
          </a:p>
          <a:p>
            <a:pPr lvl="4">
              <a:defRPr sz="1800"/>
            </a:pPr>
            <a:r>
              <a:rPr sz="2800"/>
              <a:t>正文级别 5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3358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 hasCustomPrompt="1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 hasCustomPrompt="1"/>
          </p:nvPr>
        </p:nvSpPr>
        <p:spPr>
          <a:xfrm>
            <a:off x="609600" y="1435465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989187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1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 hasCustomPrompt="1"/>
          </p:nvPr>
        </p:nvSpPr>
        <p:spPr>
          <a:xfrm>
            <a:off x="609600" y="254000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628632949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hasCustomPrompt="1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 hasCustomPrompt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590" indent="-326390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6970094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 hasCustomPrompt="1"/>
          </p:nvPr>
        </p:nvSpPr>
        <p:spPr>
          <a:xfrm>
            <a:off x="2389716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 hasCustomPrompt="1"/>
          </p:nvPr>
        </p:nvSpPr>
        <p:spPr>
          <a:xfrm>
            <a:off x="2389716" y="5367337"/>
            <a:ext cx="73152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ClrTx/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ClrTx/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ClrTx/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ClrTx/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正文级别 1</a:t>
            </a:r>
          </a:p>
          <a:p>
            <a:pPr lvl="1">
              <a:defRPr sz="1800"/>
            </a:pPr>
            <a:r>
              <a:rPr sz="1400"/>
              <a:t>正文级别 2</a:t>
            </a:r>
          </a:p>
          <a:p>
            <a:pPr lvl="2">
              <a:defRPr sz="1800"/>
            </a:pPr>
            <a:r>
              <a:rPr sz="1400"/>
              <a:t>正文级别 3</a:t>
            </a:r>
          </a:p>
          <a:p>
            <a:pPr lvl="3">
              <a:defRPr sz="1800"/>
            </a:pPr>
            <a:r>
              <a:rPr sz="1400"/>
              <a:t>正文级别 4</a:t>
            </a:r>
          </a:p>
          <a:p>
            <a:pPr lvl="4">
              <a:defRPr sz="1800"/>
            </a:pPr>
            <a:r>
              <a:rPr sz="1400"/>
              <a:t>正文级别 5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2977036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 hasCustomPrompt="1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 hasCustomPrompt="1"/>
          </p:nvPr>
        </p:nvSpPr>
        <p:spPr>
          <a:xfrm>
            <a:off x="609600" y="274639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3063408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 hasCustomPrompt="1"/>
          </p:nvPr>
        </p:nvSpPr>
        <p:spPr>
          <a:xfrm>
            <a:off x="609600" y="0"/>
            <a:ext cx="10972800" cy="111125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137872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zh-CN" dirty="0">
                <a:sym typeface="Arial" charset="0"/>
              </a:rPr>
              <a:t>title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l"/>
              <a:defRPr sz="2400" b="0">
                <a:latin typeface="Candara"/>
                <a:cs typeface="Candara"/>
              </a:defRPr>
            </a:lvl1pPr>
            <a:lvl2pPr marL="800100" indent="-342900">
              <a:buFont typeface="Wingdings" panose="05000000000000000000" pitchFamily="2" charset="2"/>
              <a:buChar char="l"/>
              <a:defRPr sz="2000" b="0">
                <a:latin typeface="Candara"/>
                <a:cs typeface="Candara"/>
              </a:defRPr>
            </a:lvl2pPr>
            <a:lvl3pPr>
              <a:defRPr sz="1800" b="0">
                <a:latin typeface="Arial"/>
                <a:cs typeface="Arial"/>
              </a:defRPr>
            </a:lvl3pPr>
            <a:lvl4pPr>
              <a:defRPr sz="1600" b="0">
                <a:latin typeface="Arial"/>
                <a:cs typeface="Arial"/>
              </a:defRPr>
            </a:lvl4pPr>
          </a:lstStyle>
          <a:p>
            <a:pPr lvl="0"/>
            <a:r>
              <a:rPr lang="en-US" altLang="zh-CN" dirty="0">
                <a:sym typeface="Arial" charset="0"/>
              </a:rPr>
              <a:t>A small mission for This is an example of </a:t>
            </a:r>
          </a:p>
          <a:p>
            <a:pPr lvl="1"/>
            <a:r>
              <a:rPr lang="en-US" altLang="zh-CN" dirty="0">
                <a:sym typeface="Arial" charset="0"/>
              </a:rPr>
              <a:t>Example fonts</a:t>
            </a:r>
          </a:p>
          <a:p>
            <a:pPr lvl="2"/>
            <a:r>
              <a:rPr lang="zh-CN" altLang="en-US" dirty="0">
                <a:sym typeface="Arial" charset="0"/>
              </a:rPr>
              <a:t>第四级</a:t>
            </a:r>
            <a:endParaRPr lang="en-US" altLang="zh-CN" dirty="0">
              <a:sym typeface="Arial" charset="0"/>
            </a:endParaRPr>
          </a:p>
          <a:p>
            <a:pPr lvl="3"/>
            <a:r>
              <a:rPr lang="zh-CN" altLang="en-US" dirty="0">
                <a:sym typeface="Arial" charset="0"/>
              </a:rPr>
              <a:t>第五级</a:t>
            </a:r>
            <a:endParaRPr lang="en-US" altLang="zh-CN" dirty="0">
              <a:sym typeface="Arial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650133" y="6245226"/>
            <a:ext cx="3793067" cy="307777"/>
          </a:xfrm>
          <a:ln/>
        </p:spPr>
        <p:txBody>
          <a:bodyPr/>
          <a:lstStyle>
            <a:lvl1pPr>
              <a:defRPr/>
            </a:lvl1pPr>
          </a:lstStyle>
          <a:p>
            <a:fld id="{B04BB9D8-59F2-C447-B33A-3B099332261E}" type="slidenum">
              <a:rPr lang="zh-CN" altLang="en-US"/>
              <a:pPr/>
              <a:t>‹#›</a:t>
            </a:fld>
            <a:endParaRPr lang="en-US" altLang="zh-CN" sz="1800"/>
          </a:p>
        </p:txBody>
      </p:sp>
    </p:spTree>
    <p:extLst>
      <p:ext uri="{BB962C8B-B14F-4D97-AF65-F5344CB8AC3E}">
        <p14:creationId xmlns:p14="http://schemas.microsoft.com/office/powerpoint/2010/main" val="208913059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 拷贝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29835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 hasCustomPrompt="1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 hasCustomPrompt="1"/>
          </p:nvPr>
        </p:nvSpPr>
        <p:spPr>
          <a:xfrm>
            <a:off x="609600" y="1435465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724036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1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 hasCustomPrompt="1"/>
          </p:nvPr>
        </p:nvSpPr>
        <p:spPr>
          <a:xfrm>
            <a:off x="609600" y="254000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432171541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hasCustomPrompt="1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 hasCustomPrompt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590" indent="-326390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584313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/>
          </p:nvPr>
        </p:nvSpPr>
        <p:spPr>
          <a:xfrm>
            <a:off x="609600" y="274639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 hasCustomPrompt="1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 hasCustomPrompt="1"/>
          </p:nvPr>
        </p:nvSpPr>
        <p:spPr>
          <a:xfrm>
            <a:off x="609600" y="274639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50017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21636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 hasCustomPrompt="1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 hasCustomPrompt="1"/>
          </p:nvPr>
        </p:nvSpPr>
        <p:spPr>
          <a:xfrm>
            <a:off x="609600" y="1435465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5754719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1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800"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 hasCustomPrompt="1"/>
          </p:nvPr>
        </p:nvSpPr>
        <p:spPr>
          <a:xfrm>
            <a:off x="609600" y="254000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3146429749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hasCustomPrompt="1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 hasCustomPrompt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590" indent="-326390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24237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 hasCustomPrompt="1"/>
          </p:nvPr>
        </p:nvSpPr>
        <p:spPr>
          <a:xfrm>
            <a:off x="8839200" y="0"/>
            <a:ext cx="2743200" cy="64008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6" name="Shape 46"/>
          <p:cNvSpPr>
            <a:spLocks noGrp="1"/>
          </p:cNvSpPr>
          <p:nvPr>
            <p:ph type="body" idx="1" hasCustomPrompt="1"/>
          </p:nvPr>
        </p:nvSpPr>
        <p:spPr>
          <a:xfrm>
            <a:off x="609600" y="274639"/>
            <a:ext cx="8026400" cy="658336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3554409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69983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1125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altLang="zh-CN" dirty="0">
                <a:sym typeface="Arial" charset="0"/>
              </a:rPr>
              <a:t>title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 b="0">
                <a:latin typeface="Candara"/>
                <a:cs typeface="Candara"/>
              </a:defRPr>
            </a:lvl1pPr>
            <a:lvl2pPr>
              <a:defRPr sz="2000" b="0">
                <a:latin typeface="Candara"/>
                <a:cs typeface="Candara"/>
              </a:defRPr>
            </a:lvl2pPr>
            <a:lvl3pPr>
              <a:defRPr sz="1800" b="0">
                <a:latin typeface="Arial"/>
                <a:cs typeface="Arial"/>
              </a:defRPr>
            </a:lvl3pPr>
            <a:lvl4pPr>
              <a:defRPr sz="1600" b="0">
                <a:latin typeface="Arial"/>
                <a:cs typeface="Arial"/>
              </a:defRPr>
            </a:lvl4pPr>
          </a:lstStyle>
          <a:p>
            <a:pPr lvl="0"/>
            <a:r>
              <a:rPr lang="en-US" altLang="zh-CN" dirty="0">
                <a:sym typeface="Arial" charset="0"/>
              </a:rPr>
              <a:t>A small mission for This is an example of </a:t>
            </a:r>
          </a:p>
          <a:p>
            <a:pPr lvl="1"/>
            <a:r>
              <a:rPr lang="en-US" altLang="zh-CN" dirty="0">
                <a:sym typeface="Arial" charset="0"/>
              </a:rPr>
              <a:t>Example fonts</a:t>
            </a:r>
          </a:p>
          <a:p>
            <a:pPr lvl="2"/>
            <a:r>
              <a:rPr lang="zh-CN" altLang="en-US" dirty="0">
                <a:sym typeface="Arial" charset="0"/>
              </a:rPr>
              <a:t>第四级</a:t>
            </a:r>
            <a:endParaRPr lang="en-US" altLang="zh-CN" dirty="0">
              <a:sym typeface="Arial" charset="0"/>
            </a:endParaRPr>
          </a:p>
          <a:p>
            <a:pPr lvl="3"/>
            <a:r>
              <a:rPr lang="zh-CN" altLang="en-US" dirty="0">
                <a:sym typeface="Arial" charset="0"/>
              </a:rPr>
              <a:t>第五级</a:t>
            </a:r>
            <a:endParaRPr lang="en-US" altLang="zh-CN" dirty="0">
              <a:sym typeface="Arial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650133" y="6245226"/>
            <a:ext cx="3793067" cy="307777"/>
          </a:xfrm>
          <a:ln/>
        </p:spPr>
        <p:txBody>
          <a:bodyPr/>
          <a:lstStyle>
            <a:lvl1pPr>
              <a:defRPr/>
            </a:lvl1pPr>
          </a:lstStyle>
          <a:p>
            <a:fld id="{B04BB9D8-59F2-C447-B33A-3B099332261E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en-US" altLang="zh-CN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3991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609600" y="1435465"/>
            <a:ext cx="5386917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 marL="0" indent="914400">
              <a:buClrTx/>
              <a:buSzTx/>
              <a:buFontTx/>
              <a:buNone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sz="1800" b="0"/>
            </a:pPr>
            <a:r>
              <a:rPr sz="2400" b="1"/>
              <a:t>正文级别 1</a:t>
            </a:r>
          </a:p>
          <a:p>
            <a:pPr lvl="1">
              <a:defRPr sz="1800" b="0"/>
            </a:pPr>
            <a:r>
              <a:rPr sz="2400" b="1"/>
              <a:t>正文级别 2</a:t>
            </a:r>
          </a:p>
          <a:p>
            <a:pPr lvl="2">
              <a:defRPr sz="1800" b="0"/>
            </a:pPr>
            <a:r>
              <a:rPr sz="2400" b="1"/>
              <a:t>正文级别 3</a:t>
            </a:r>
          </a:p>
          <a:p>
            <a:pPr lvl="3">
              <a:defRPr sz="1800" b="0"/>
            </a:pPr>
            <a:r>
              <a:rPr sz="2400" b="1"/>
              <a:t>正文级别 4</a:t>
            </a:r>
          </a:p>
          <a:p>
            <a:pPr lvl="4">
              <a:defRPr sz="1800" b="0"/>
            </a:pPr>
            <a:r>
              <a:rPr sz="2400" b="1"/>
              <a:t>正文级别 5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22839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527051" y="895350"/>
            <a:ext cx="11137901" cy="0"/>
          </a:xfrm>
          <a:prstGeom prst="line">
            <a:avLst/>
          </a:prstGeom>
          <a:ln w="12700">
            <a:solidFill>
              <a:srgbClr val="A7C0DE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609600" y="254000"/>
            <a:ext cx="10972800" cy="5619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500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标题文本</a:t>
            </a:r>
          </a:p>
        </p:txBody>
      </p:sp>
    </p:spTree>
    <p:extLst>
      <p:ext uri="{BB962C8B-B14F-4D97-AF65-F5344CB8AC3E}">
        <p14:creationId xmlns:p14="http://schemas.microsoft.com/office/powerpoint/2010/main" val="33260511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xfrm>
            <a:off x="609601" y="0"/>
            <a:ext cx="4011084" cy="1435100"/>
          </a:xfrm>
          <a:prstGeom prst="rect">
            <a:avLst/>
          </a:prstGeom>
        </p:spPr>
        <p:txBody>
          <a:bodyPr anchor="b"/>
          <a:lstStyle>
            <a:lvl1pPr algn="l">
              <a:defRPr sz="2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defRPr sz="3200"/>
            </a:lvl1pPr>
            <a:lvl2pPr marL="783771" indent="-326571">
              <a:spcBef>
                <a:spcPts val="700"/>
              </a:spcBef>
              <a:defRPr sz="3200"/>
            </a:lvl2pPr>
            <a:lvl3pPr>
              <a:spcBef>
                <a:spcPts val="700"/>
              </a:spcBef>
              <a:defRPr sz="3200"/>
            </a:lvl3pPr>
            <a:lvl4pPr marL="1737360" indent="-365760">
              <a:spcBef>
                <a:spcPts val="700"/>
              </a:spcBef>
              <a:defRPr sz="3200"/>
            </a:lvl4pPr>
            <a:lvl5pPr marL="2194560" indent="-365760">
              <a:spcBef>
                <a:spcPts val="700"/>
              </a:spcBef>
              <a:defRPr sz="3200"/>
            </a:lvl5pPr>
          </a:lstStyle>
          <a:p>
            <a:pPr lvl="0">
              <a:defRPr sz="1800"/>
            </a:pPr>
            <a:r>
              <a:rPr sz="3200"/>
              <a:t>正文级别 1</a:t>
            </a:r>
          </a:p>
          <a:p>
            <a:pPr lvl="1">
              <a:defRPr sz="1800"/>
            </a:pPr>
            <a:r>
              <a:rPr sz="3200"/>
              <a:t>正文级别 2</a:t>
            </a:r>
          </a:p>
          <a:p>
            <a:pPr lvl="2">
              <a:defRPr sz="1800"/>
            </a:pPr>
            <a:r>
              <a:rPr sz="3200"/>
              <a:t>正文级别 3</a:t>
            </a:r>
          </a:p>
          <a:p>
            <a:pPr lvl="3">
              <a:defRPr sz="1800"/>
            </a:pPr>
            <a:r>
              <a:rPr sz="3200"/>
              <a:t>正文级别 4</a:t>
            </a:r>
          </a:p>
          <a:p>
            <a:pPr lvl="4">
              <a:defRPr sz="1800"/>
            </a:pPr>
            <a:r>
              <a:rPr sz="3200"/>
              <a:t>正文级别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110033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1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3"/>
            <a:ext cx="10972800" cy="1072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  <p:sldLayoutId id="2147483659" r:id="rId4"/>
    <p:sldLayoutId id="2147483660" r:id="rId5"/>
    <p:sldLayoutId id="2147483707" r:id="rId6"/>
  </p:sldLayoutIdLst>
  <p:transition spd="med"/>
  <p:txStyles>
    <p:titleStyle>
      <a:lvl1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C6D9F1"/>
        </a:buClr>
        <a:buSzPct val="63000"/>
        <a:buFont typeface="Wingdings"/>
        <a:buChar char="✴"/>
        <a:defRPr sz="2400">
          <a:latin typeface="Candara"/>
          <a:ea typeface="Candara"/>
          <a:cs typeface="Candara"/>
          <a:sym typeface="Candara"/>
        </a:defRPr>
      </a:lvl1pPr>
      <a:lvl2pPr marL="800100" indent="-342900">
        <a:spcBef>
          <a:spcPts val="500"/>
        </a:spcBef>
        <a:buClr>
          <a:srgbClr val="C6D9F1"/>
        </a:buClr>
        <a:buSzPct val="63000"/>
        <a:buFont typeface="Wingdings"/>
        <a:buChar char="★"/>
        <a:defRPr sz="2400">
          <a:latin typeface="Candara"/>
          <a:ea typeface="Candara"/>
          <a:cs typeface="Candara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1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3"/>
            <a:ext cx="10972800" cy="1072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3322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ransition spd="med"/>
  <p:hf hdr="0" ftr="0" dt="0"/>
  <p:txStyles>
    <p:titleStyle>
      <a:lvl1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C6D9F1"/>
        </a:buClr>
        <a:buSzPct val="63000"/>
        <a:buFont typeface="Wingdings"/>
        <a:buChar char="✴"/>
        <a:defRPr sz="2400">
          <a:latin typeface="Candara"/>
          <a:ea typeface="Candara"/>
          <a:cs typeface="Candara"/>
          <a:sym typeface="Candara"/>
        </a:defRPr>
      </a:lvl1pPr>
      <a:lvl2pPr marL="800100" indent="-342900">
        <a:spcBef>
          <a:spcPts val="500"/>
        </a:spcBef>
        <a:buClr>
          <a:srgbClr val="C6D9F1"/>
        </a:buClr>
        <a:buSzPct val="63000"/>
        <a:buFont typeface="Wingdings"/>
        <a:buChar char="★"/>
        <a:defRPr sz="2400">
          <a:latin typeface="Candara"/>
          <a:ea typeface="Candara"/>
          <a:cs typeface="Candara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4259346-A7F8-9ADA-55EB-B7317B19F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354E660-0741-172B-2F61-97AB8A73A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FD2BF4-1CAC-5C03-E84C-95F6E870DD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A8C047-3AB5-F3CD-F044-0BBD1DB6E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7800EF-2C2A-B58A-1D51-B40AA6D4C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DA910-6EF5-46B4-A930-31B66B308C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1786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3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5"/>
            <a:ext cx="10972800" cy="1072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6"/>
            <a:ext cx="2844800" cy="307777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158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</p:sldLayoutIdLst>
  <p:transition spd="med"/>
  <p:txStyles>
    <p:titleStyle>
      <a:lvl1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C6D9F1"/>
        </a:buClr>
        <a:buSzPct val="63000"/>
        <a:buFont typeface="Wingdings"/>
        <a:buChar char="✴"/>
        <a:defRPr sz="2400">
          <a:latin typeface="Candara"/>
          <a:ea typeface="Candara"/>
          <a:cs typeface="Candara"/>
          <a:sym typeface="Candara"/>
        </a:defRPr>
      </a:lvl1pPr>
      <a:lvl2pPr marL="800100" indent="-342900">
        <a:spcBef>
          <a:spcPts val="500"/>
        </a:spcBef>
        <a:buClr>
          <a:srgbClr val="C6D9F1"/>
        </a:buClr>
        <a:buSzPct val="63000"/>
        <a:buFont typeface="Wingdings"/>
        <a:buChar char="★"/>
        <a:defRPr sz="2400">
          <a:latin typeface="Candara"/>
          <a:ea typeface="Candara"/>
          <a:cs typeface="Candara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1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3"/>
            <a:ext cx="10972800" cy="107294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 dirty="0" err="1">
                <a:solidFill>
                  <a:srgbClr val="3366FF"/>
                </a:solidFill>
              </a:rPr>
              <a:t>标题文本</a:t>
            </a:r>
            <a:endParaRPr sz="2800" b="1" dirty="0">
              <a:solidFill>
                <a:srgbClr val="3366FF"/>
              </a:solidFill>
            </a:endParaRP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pPr lvl="0">
              <a:defRPr sz="1800"/>
            </a:pPr>
            <a:r>
              <a:rPr sz="2400" dirty="0" err="1"/>
              <a:t>正文级别</a:t>
            </a:r>
            <a:r>
              <a:rPr sz="2400" dirty="0"/>
              <a:t> 1</a:t>
            </a:r>
          </a:p>
          <a:p>
            <a:pPr lvl="1">
              <a:defRPr sz="1800"/>
            </a:pPr>
            <a:r>
              <a:rPr sz="2400" dirty="0" err="1"/>
              <a:t>正文级别</a:t>
            </a:r>
            <a:r>
              <a:rPr sz="2400" dirty="0"/>
              <a:t> 2</a:t>
            </a:r>
          </a:p>
          <a:p>
            <a:pPr lvl="2">
              <a:defRPr sz="1800"/>
            </a:pPr>
            <a:r>
              <a:rPr sz="2400" dirty="0" err="1"/>
              <a:t>正文级别</a:t>
            </a:r>
            <a:r>
              <a:rPr sz="2400" dirty="0"/>
              <a:t> 3</a:t>
            </a:r>
          </a:p>
          <a:p>
            <a:pPr lvl="3">
              <a:defRPr sz="1800"/>
            </a:pPr>
            <a:r>
              <a:rPr sz="2400" dirty="0" err="1"/>
              <a:t>正文级别</a:t>
            </a:r>
            <a:r>
              <a:rPr sz="2400" dirty="0"/>
              <a:t> 4</a:t>
            </a:r>
          </a:p>
          <a:p>
            <a:pPr lvl="4">
              <a:defRPr sz="1800"/>
            </a:pPr>
            <a:r>
              <a:rPr sz="2400" dirty="0" err="1"/>
              <a:t>正文级别</a:t>
            </a:r>
            <a:r>
              <a:rPr sz="2400" dirty="0"/>
              <a:t>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68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ransition spd="med"/>
  <p:txStyles>
    <p:titleStyle>
      <a:lvl1pPr algn="ctr">
        <a:defRPr sz="2800" b="1">
          <a:solidFill>
            <a:srgbClr val="3366FF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002060"/>
        </a:buClr>
        <a:buSzPct val="63000"/>
        <a:buFont typeface="Wingdings" panose="05000000000000000000" pitchFamily="2" charset="2"/>
        <a:buChar char="l"/>
        <a:defRPr sz="2400"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Candara"/>
        </a:defRPr>
      </a:lvl1pPr>
      <a:lvl2pPr marL="800100" indent="-342900">
        <a:spcBef>
          <a:spcPts val="500"/>
        </a:spcBef>
        <a:buClr>
          <a:schemeClr val="accent4">
            <a:lumMod val="75000"/>
          </a:schemeClr>
        </a:buClr>
        <a:buSzPct val="63000"/>
        <a:buFont typeface="Wingdings" panose="05000000000000000000" pitchFamily="2" charset="2"/>
        <a:buChar char="n"/>
        <a:defRPr sz="2400"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 panose="05000000000000000000" pitchFamily="2" charset="2"/>
        <a:buChar char="u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1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3"/>
            <a:ext cx="10972800" cy="107294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767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</p:sldLayoutIdLst>
  <p:transition spd="med"/>
  <p:txStyles>
    <p:titleStyle>
      <a:lvl1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✴"/>
        <a:defRPr sz="2400">
          <a:latin typeface="Candara"/>
          <a:ea typeface="Candara"/>
          <a:cs typeface="Candara"/>
          <a:sym typeface="Candara"/>
        </a:defRPr>
      </a:lvl1pPr>
      <a:lvl2pPr marL="8001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★"/>
        <a:defRPr sz="2400">
          <a:latin typeface="Candara"/>
          <a:ea typeface="Candara"/>
          <a:cs typeface="Candara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527051" y="908720"/>
            <a:ext cx="11137901" cy="1"/>
          </a:xfrm>
          <a:prstGeom prst="line">
            <a:avLst/>
          </a:prstGeom>
          <a:ln w="50800">
            <a:solidFill>
              <a:srgbClr val="BFBFBF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800"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09600" y="19153"/>
            <a:ext cx="10972800" cy="1072947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800" b="1">
                <a:solidFill>
                  <a:srgbClr val="3366FF"/>
                </a:solidFill>
              </a:rPr>
              <a:t>标题文本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09600" y="1092100"/>
            <a:ext cx="10972800" cy="5765900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pPr lvl="0">
              <a:defRPr sz="1800"/>
            </a:pPr>
            <a:r>
              <a:rPr sz="2400"/>
              <a:t>正文级别 1</a:t>
            </a:r>
          </a:p>
          <a:p>
            <a:pPr lvl="1">
              <a:defRPr sz="1800"/>
            </a:pPr>
            <a:r>
              <a:rPr sz="2400"/>
              <a:t>正文级别 2</a:t>
            </a:r>
          </a:p>
          <a:p>
            <a:pPr lvl="2">
              <a:defRPr sz="1800"/>
            </a:pPr>
            <a:r>
              <a:rPr sz="2400"/>
              <a:t>正文级别 3</a:t>
            </a:r>
          </a:p>
          <a:p>
            <a:pPr lvl="3">
              <a:defRPr sz="1800"/>
            </a:pPr>
            <a:r>
              <a:rPr sz="2400"/>
              <a:t>正文级别 4</a:t>
            </a:r>
          </a:p>
          <a:p>
            <a:pPr lvl="4">
              <a:defRPr sz="1800"/>
            </a:pPr>
            <a:r>
              <a:rPr sz="2400"/>
              <a:t>正文级别 5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737600" y="6245225"/>
            <a:ext cx="28448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 lvl="0"/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304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</p:sldLayoutIdLst>
  <p:transition spd="med"/>
  <p:txStyles>
    <p:titleStyle>
      <a:lvl1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1pPr>
      <a:lvl2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2pPr>
      <a:lvl3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3pPr>
      <a:lvl4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4pPr>
      <a:lvl5pPr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5pPr>
      <a:lvl6pPr indent="4572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6pPr>
      <a:lvl7pPr indent="9144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7pPr>
      <a:lvl8pPr indent="13716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8pPr>
      <a:lvl9pPr indent="1828800" algn="ctr">
        <a:defRPr sz="2800" b="1">
          <a:solidFill>
            <a:srgbClr val="3366FF"/>
          </a:solidFill>
          <a:latin typeface="Candara"/>
          <a:ea typeface="Candara"/>
          <a:cs typeface="Candara"/>
          <a:sym typeface="Candara"/>
        </a:defRPr>
      </a:lvl9pPr>
    </p:titleStyle>
    <p:bodyStyle>
      <a:lvl1pPr marL="3429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✴"/>
        <a:defRPr sz="2400">
          <a:latin typeface="Candara"/>
          <a:ea typeface="Candara"/>
          <a:cs typeface="Candara"/>
          <a:sym typeface="Candara"/>
        </a:defRPr>
      </a:lvl1pPr>
      <a:lvl2pPr marL="8001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★"/>
        <a:defRPr sz="2400">
          <a:latin typeface="Candara"/>
          <a:ea typeface="Candara"/>
          <a:cs typeface="Candara"/>
          <a:sym typeface="Candara"/>
        </a:defRPr>
      </a:lvl2pPr>
      <a:lvl3pPr marL="1219200" indent="-3048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3pPr>
      <a:lvl4pPr marL="1714500" indent="-3429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4pPr>
      <a:lvl5pPr marL="2133600" indent="-304800">
        <a:spcBef>
          <a:spcPts val="500"/>
        </a:spcBef>
        <a:buClr>
          <a:srgbClr val="C6D9F1"/>
        </a:buClr>
        <a:buSzPct val="63000"/>
        <a:buFont typeface="Wingdings" panose="05000000000000000000"/>
        <a:buChar char="◇"/>
        <a:defRPr sz="2400">
          <a:latin typeface="Candara"/>
          <a:ea typeface="Candara"/>
          <a:cs typeface="Candara"/>
          <a:sym typeface="Candara"/>
        </a:defRPr>
      </a:lvl5pPr>
      <a:lvl6pPr marL="25603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6pPr>
      <a:lvl7pPr marL="30175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7pPr>
      <a:lvl8pPr marL="34747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8pPr>
      <a:lvl9pPr marL="3931920" indent="-274320">
        <a:spcBef>
          <a:spcPts val="500"/>
        </a:spcBef>
        <a:buClr>
          <a:srgbClr val="C6D9F1"/>
        </a:buClr>
        <a:buSzPct val="100000"/>
        <a:buFont typeface="Wingdings" panose="05000000000000000000"/>
        <a:buChar char="»"/>
        <a:defRPr sz="2400">
          <a:latin typeface="Candara"/>
          <a:ea typeface="Candara"/>
          <a:cs typeface="Candara"/>
          <a:sym typeface="Candara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5pPr>
      <a:lvl6pPr indent="22860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6pPr>
      <a:lvl7pPr indent="27432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7pPr>
      <a:lvl8pPr indent="32004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8pPr>
      <a:lvl9pPr indent="3657600" algn="r">
        <a:defRPr sz="1400">
          <a:solidFill>
            <a:schemeClr val="tx1"/>
          </a:solidFill>
          <a:latin typeface="+mn-lt"/>
          <a:ea typeface="+mn-ea"/>
          <a:cs typeface="+mn-cs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t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00.png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0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7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tags" Target="../tags/tag4.xml"/><Relationship Id="rId7" Type="http://schemas.openxmlformats.org/officeDocument/2006/relationships/image" Target="../media/image6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66.pn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70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0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g"/><Relationship Id="rId11" Type="http://schemas.openxmlformats.org/officeDocument/2006/relationships/image" Target="../media/image78.png"/><Relationship Id="rId5" Type="http://schemas.openxmlformats.org/officeDocument/2006/relationships/image" Target="../media/image73.png"/><Relationship Id="rId10" Type="http://schemas.openxmlformats.org/officeDocument/2006/relationships/image" Target="../media/image7.png"/><Relationship Id="rId4" Type="http://schemas.openxmlformats.org/officeDocument/2006/relationships/image" Target="../media/image72.jpg"/><Relationship Id="rId9" Type="http://schemas.openxmlformats.org/officeDocument/2006/relationships/image" Target="../media/image77.png"/><Relationship Id="rId1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7.pn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jpeg"/><Relationship Id="rId7" Type="http://schemas.openxmlformats.org/officeDocument/2006/relationships/image" Target="../media/image1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8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5.xml"/><Relationship Id="rId6" Type="http://schemas.openxmlformats.org/officeDocument/2006/relationships/image" Target="../media/image180.png"/><Relationship Id="rId11" Type="http://schemas.openxmlformats.org/officeDocument/2006/relationships/image" Target="../media/image440.png"/><Relationship Id="rId5" Type="http://schemas.openxmlformats.org/officeDocument/2006/relationships/image" Target="../media/image170.png"/><Relationship Id="rId10" Type="http://schemas.openxmlformats.org/officeDocument/2006/relationships/image" Target="../media/image430.png"/><Relationship Id="rId4" Type="http://schemas.openxmlformats.org/officeDocument/2006/relationships/image" Target="../media/image88.png"/><Relationship Id="rId9" Type="http://schemas.openxmlformats.org/officeDocument/2006/relationships/image" Target="../media/image2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96.png"/><Relationship Id="rId3" Type="http://schemas.openxmlformats.org/officeDocument/2006/relationships/tags" Target="../tags/tag8.xml"/><Relationship Id="rId21" Type="http://schemas.openxmlformats.org/officeDocument/2006/relationships/image" Target="../media/image99.png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95.png"/><Relationship Id="rId2" Type="http://schemas.openxmlformats.org/officeDocument/2006/relationships/tags" Target="../tags/tag7.xml"/><Relationship Id="rId16" Type="http://schemas.openxmlformats.org/officeDocument/2006/relationships/image" Target="../media/image94.png"/><Relationship Id="rId20" Type="http://schemas.openxmlformats.org/officeDocument/2006/relationships/image" Target="../media/image98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image" Target="../media/image7.png"/><Relationship Id="rId10" Type="http://schemas.openxmlformats.org/officeDocument/2006/relationships/tags" Target="../tags/tag15.xml"/><Relationship Id="rId19" Type="http://schemas.openxmlformats.org/officeDocument/2006/relationships/image" Target="../media/image97.png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notesSlide" Target="../notesSlides/notesSlide29.xml"/><Relationship Id="rId22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10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1.png"/><Relationship Id="rId9" Type="http://schemas.openxmlformats.org/officeDocument/2006/relationships/image" Target="../media/image90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ep.nssdc.ac.cn/#/container/home" TargetMode="External"/><Relationship Id="rId3" Type="http://schemas.openxmlformats.org/officeDocument/2006/relationships/image" Target="../media/image103.png"/><Relationship Id="rId7" Type="http://schemas.openxmlformats.org/officeDocument/2006/relationships/hyperlink" Target="https://ep.bao.ac.cn/ep/next/data-releas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7.png"/><Relationship Id="rId9" Type="http://schemas.openxmlformats.org/officeDocument/2006/relationships/hyperlink" Target="https://ama.esac.esa.int/ama/#/pages/epsa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p.bao.ac.cn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tif"/><Relationship Id="rId5" Type="http://schemas.openxmlformats.org/officeDocument/2006/relationships/image" Target="../media/image24.jpeg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tif"/><Relationship Id="rId4" Type="http://schemas.openxmlformats.org/officeDocument/2006/relationships/image" Target="../media/image3.t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tags" Target="../tags/tag1.xml"/><Relationship Id="rId7" Type="http://schemas.openxmlformats.org/officeDocument/2006/relationships/image" Target="../media/image3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9BE04C8-F3BC-A730-765B-61550C1FCD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214" b="18792"/>
          <a:stretch/>
        </p:blipFill>
        <p:spPr>
          <a:xfrm>
            <a:off x="0" y="-426533"/>
            <a:ext cx="12344400" cy="74405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894C6EC-0167-281B-0801-0949DD3AD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589" y="94297"/>
            <a:ext cx="2179652" cy="735384"/>
          </a:xfrm>
          <a:prstGeom prst="rect">
            <a:avLst/>
          </a:prstGeom>
          <a:effectLst>
            <a:softEdge rad="195400"/>
          </a:effectLst>
        </p:spPr>
      </p:pic>
      <p:pic>
        <p:nvPicPr>
          <p:cNvPr id="12" name="image3.tif">
            <a:extLst>
              <a:ext uri="{FF2B5EF4-FFF2-40B4-BE49-F238E27FC236}">
                <a16:creationId xmlns:a16="http://schemas.microsoft.com/office/drawing/2014/main" id="{2C380501-0EC5-13B2-BDE1-E595769E1C0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8950232" y="176504"/>
            <a:ext cx="1280680" cy="541024"/>
          </a:xfrm>
          <a:prstGeom prst="rect">
            <a:avLst/>
          </a:prstGeom>
          <a:ln w="12700">
            <a:miter lim="400000"/>
          </a:ln>
          <a:effectLst>
            <a:softEdge rad="65492"/>
          </a:effectLst>
        </p:spPr>
      </p:pic>
      <p:pic>
        <p:nvPicPr>
          <p:cNvPr id="13" name="image4.png">
            <a:extLst>
              <a:ext uri="{FF2B5EF4-FFF2-40B4-BE49-F238E27FC236}">
                <a16:creationId xmlns:a16="http://schemas.microsoft.com/office/drawing/2014/main" id="{64E3C7D6-0287-4048-A095-62424BB53D0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10262444" y="167383"/>
            <a:ext cx="845655" cy="550144"/>
          </a:xfrm>
          <a:prstGeom prst="rect">
            <a:avLst/>
          </a:prstGeom>
          <a:ln w="12700">
            <a:miter lim="400000"/>
          </a:ln>
          <a:effectLst>
            <a:softEdge rad="65492"/>
          </a:effectLst>
        </p:spPr>
      </p:pic>
      <p:pic>
        <p:nvPicPr>
          <p:cNvPr id="14" name="image128.tif">
            <a:extLst>
              <a:ext uri="{FF2B5EF4-FFF2-40B4-BE49-F238E27FC236}">
                <a16:creationId xmlns:a16="http://schemas.microsoft.com/office/drawing/2014/main" id="{58F2D0F1-25D5-4DA8-D8A2-E43FEE0D27C6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11139816" y="176503"/>
            <a:ext cx="941153" cy="541024"/>
          </a:xfrm>
          <a:prstGeom prst="rect">
            <a:avLst/>
          </a:prstGeom>
          <a:ln w="12700">
            <a:miter lim="400000"/>
          </a:ln>
          <a:effectLst>
            <a:softEdge rad="65492"/>
          </a:effec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1159F5B-38A3-5643-BCB0-096BDD1C9D21}"/>
              </a:ext>
            </a:extLst>
          </p:cNvPr>
          <p:cNvSpPr txBox="1"/>
          <p:nvPr/>
        </p:nvSpPr>
        <p:spPr>
          <a:xfrm>
            <a:off x="111031" y="6421299"/>
            <a:ext cx="1804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Gill Sans MT" panose="020B0502020104020203"/>
                <a:ea typeface="华文中宋" panose="02010600040101010101" pitchFamily="2" charset="-122"/>
                <a:cs typeface="Helvetica"/>
                <a:sym typeface="Arial"/>
              </a:rPr>
              <a:t>Image credit CAS/ESA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Gill Sans MT" panose="020B0502020104020203"/>
              <a:ea typeface="华文中宋" panose="02010600040101010101" pitchFamily="2" charset="-122"/>
              <a:cs typeface="Helvetica"/>
              <a:sym typeface="Arial"/>
            </a:endParaRPr>
          </a:p>
        </p:txBody>
      </p:sp>
      <p:sp>
        <p:nvSpPr>
          <p:cNvPr id="16" name="Shape 60">
            <a:extLst>
              <a:ext uri="{FF2B5EF4-FFF2-40B4-BE49-F238E27FC236}">
                <a16:creationId xmlns:a16="http://schemas.microsoft.com/office/drawing/2014/main" id="{4A71F43D-2365-B406-7252-3407E4552DE7}"/>
              </a:ext>
            </a:extLst>
          </p:cNvPr>
          <p:cNvSpPr/>
          <p:nvPr/>
        </p:nvSpPr>
        <p:spPr>
          <a:xfrm>
            <a:off x="731217" y="4486137"/>
            <a:ext cx="4385314" cy="1135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Krona One"/>
              </a:rPr>
              <a:t>Yuan Liu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Krona One"/>
            </a:endParaRP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Krona One"/>
              </a:rPr>
              <a:t>National Astro. Obs.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Krona One"/>
              </a:rPr>
              <a:t>，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Krona One"/>
              </a:rPr>
              <a:t>CAS</a:t>
            </a:r>
          </a:p>
        </p:txBody>
      </p:sp>
      <p:sp>
        <p:nvSpPr>
          <p:cNvPr id="18" name="灯片编号占位符 2">
            <a:extLst>
              <a:ext uri="{FF2B5EF4-FFF2-40B4-BE49-F238E27FC236}">
                <a16:creationId xmlns:a16="http://schemas.microsoft.com/office/drawing/2014/main" id="{DA0855B9-6B97-FF22-AEAA-9D388826E398}"/>
              </a:ext>
            </a:extLst>
          </p:cNvPr>
          <p:cNvSpPr txBox="1">
            <a:spLocks/>
          </p:cNvSpPr>
          <p:nvPr/>
        </p:nvSpPr>
        <p:spPr>
          <a:xfrm>
            <a:off x="10758922" y="6217920"/>
            <a:ext cx="365760" cy="365760"/>
          </a:xfrm>
          <a:prstGeom prst="ellipse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 indent="457200">
              <a:defRPr>
                <a:latin typeface="Arial"/>
                <a:ea typeface="Arial"/>
                <a:cs typeface="Arial"/>
                <a:sym typeface="Arial"/>
              </a:defRPr>
            </a:lvl2pPr>
            <a:lvl3pPr indent="914400">
              <a:defRPr>
                <a:latin typeface="Arial"/>
                <a:ea typeface="Arial"/>
                <a:cs typeface="Arial"/>
                <a:sym typeface="Arial"/>
              </a:defRPr>
            </a:lvl3pPr>
            <a:lvl4pPr indent="1371600">
              <a:defRPr>
                <a:latin typeface="Arial"/>
                <a:ea typeface="Arial"/>
                <a:cs typeface="Arial"/>
                <a:sym typeface="Arial"/>
              </a:defRPr>
            </a:lvl4pPr>
            <a:lvl5pPr indent="1828800">
              <a:defRPr>
                <a:latin typeface="Arial"/>
                <a:ea typeface="Arial"/>
                <a:cs typeface="Arial"/>
                <a:sym typeface="Arial"/>
              </a:defRPr>
            </a:lvl5pPr>
            <a:lvl6pPr indent="2286000">
              <a:defRPr>
                <a:latin typeface="Arial"/>
                <a:ea typeface="Arial"/>
                <a:cs typeface="Arial"/>
                <a:sym typeface="Arial"/>
              </a:defRPr>
            </a:lvl6pPr>
            <a:lvl7pPr indent="2743200">
              <a:defRPr>
                <a:latin typeface="Arial"/>
                <a:ea typeface="Arial"/>
                <a:cs typeface="Arial"/>
                <a:sym typeface="Arial"/>
              </a:defRPr>
            </a:lvl7pPr>
            <a:lvl8pPr indent="3200400">
              <a:defRPr>
                <a:latin typeface="Arial"/>
                <a:ea typeface="Arial"/>
                <a:cs typeface="Arial"/>
                <a:sym typeface="Arial"/>
              </a:defRPr>
            </a:lvl8pPr>
            <a:lvl9pPr indent="3657600"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83DF8D-0265-7F42-BD7C-CC25BFC81EAB}" type="slidenum">
              <a:rPr kumimoji="1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EA8E02A-1374-05E7-D263-57FFD58E58C6}"/>
              </a:ext>
            </a:extLst>
          </p:cNvPr>
          <p:cNvSpPr/>
          <p:nvPr/>
        </p:nvSpPr>
        <p:spPr>
          <a:xfrm>
            <a:off x="179024" y="2371863"/>
            <a:ext cx="59646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F497D">
                  <a:lumMod val="20000"/>
                  <a:lumOff val="80000"/>
                </a:srgbClr>
              </a:buClr>
              <a:buSzPct val="63000"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7E3B7"/>
                    </a:gs>
                    <a:gs pos="100000">
                      <a:srgbClr val="EABD61"/>
                    </a:gs>
                  </a:gsLst>
                  <a:lin ang="0" scaled="0"/>
                </a:gra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  <a:sym typeface="Arial"/>
              </a:rPr>
              <a:t>Einstein Probe and its role in multi-messenger astronomy</a:t>
            </a:r>
          </a:p>
        </p:txBody>
      </p:sp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B6DCC24E-C0B2-81A4-7519-C757E6A0A259}"/>
              </a:ext>
            </a:extLst>
          </p:cNvPr>
          <p:cNvCxnSpPr>
            <a:cxnSpLocks/>
          </p:cNvCxnSpPr>
          <p:nvPr/>
        </p:nvCxnSpPr>
        <p:spPr>
          <a:xfrm>
            <a:off x="1206208" y="5633567"/>
            <a:ext cx="3910323" cy="0"/>
          </a:xfrm>
          <a:prstGeom prst="line">
            <a:avLst/>
          </a:pr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6" name="图片 45" descr="文本&#10;&#10;AI 生成的内容可能不正确。">
            <a:extLst>
              <a:ext uri="{FF2B5EF4-FFF2-40B4-BE49-F238E27FC236}">
                <a16:creationId xmlns:a16="http://schemas.microsoft.com/office/drawing/2014/main" id="{4ABE9210-3721-882E-0D41-49B0A4C192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635" y="-96307"/>
            <a:ext cx="2549076" cy="143462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08FE80E-1EB5-4719-8997-70576DF48C6C}"/>
              </a:ext>
            </a:extLst>
          </p:cNvPr>
          <p:cNvSpPr txBox="1"/>
          <p:nvPr/>
        </p:nvSpPr>
        <p:spPr>
          <a:xfrm>
            <a:off x="8170646" y="6353295"/>
            <a:ext cx="391032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TeV</a:t>
            </a:r>
            <a:r>
              <a:rPr lang="en-US" altLang="zh-CN" dirty="0">
                <a:solidFill>
                  <a:schemeClr val="bg1"/>
                </a:solidFill>
              </a:rPr>
              <a:t> Particle Astrophysics 2026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E272A99-18AC-4E10-9C22-38875D477D31}"/>
              </a:ext>
            </a:extLst>
          </p:cNvPr>
          <p:cNvSpPr txBox="1"/>
          <p:nvPr/>
        </p:nvSpPr>
        <p:spPr>
          <a:xfrm>
            <a:off x="1158083" y="5849728"/>
            <a:ext cx="4819205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Krona One"/>
              </a:rPr>
              <a:t>on behalf of the EP consortium</a:t>
            </a:r>
            <a:endParaRPr lang="en-US" altLang="zh-CN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Krona One"/>
            </a:endParaRPr>
          </a:p>
        </p:txBody>
      </p:sp>
    </p:spTree>
    <p:extLst>
      <p:ext uri="{BB962C8B-B14F-4D97-AF65-F5344CB8AC3E}">
        <p14:creationId xmlns:p14="http://schemas.microsoft.com/office/powerpoint/2010/main" val="61188017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黑暗中的灯光&#10;&#10;描述已自动生成">
            <a:extLst>
              <a:ext uri="{FF2B5EF4-FFF2-40B4-BE49-F238E27FC236}">
                <a16:creationId xmlns:a16="http://schemas.microsoft.com/office/drawing/2014/main" id="{7A3208B5-5F3D-E6E8-7D60-30294A4117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0" t="19157" r="22260" b="21227"/>
          <a:stretch/>
        </p:blipFill>
        <p:spPr>
          <a:xfrm>
            <a:off x="436450" y="44068"/>
            <a:ext cx="7034296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B8AB057C-EF42-982E-537E-98E517CB0EEB}"/>
              </a:ext>
            </a:extLst>
          </p:cNvPr>
          <p:cNvSpPr txBox="1"/>
          <p:nvPr/>
        </p:nvSpPr>
        <p:spPr>
          <a:xfrm>
            <a:off x="7435907" y="5873063"/>
            <a:ext cx="46037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X-ray data credit: EPSC, image credit: Chen Zhang, </a:t>
            </a:r>
            <a:r>
              <a:rPr kumimoji="0" lang="en-US" altLang="zh-CN" sz="1100" b="0" i="0" u="none" strike="noStrike" kern="1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Huaqing</a:t>
            </a:r>
            <a:r>
              <a:rPr kumimoji="0" lang="en-US" altLang="zh-CN" sz="11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Cheng.</a:t>
            </a:r>
            <a:endParaRPr kumimoji="0" lang="zh-CN" altLang="zh-CN" sz="1100" b="0" i="0" u="none" strike="noStrike" kern="1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BE20F9C-4E3E-1FA9-7E66-D8CDB0E8A6C7}"/>
              </a:ext>
            </a:extLst>
          </p:cNvPr>
          <p:cNvSpPr txBox="1"/>
          <p:nvPr/>
        </p:nvSpPr>
        <p:spPr>
          <a:xfrm>
            <a:off x="104091" y="5379274"/>
            <a:ext cx="25960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Red: 450 to 1000 eV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Green: 1000 to 2000 eV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Blue: 2000 to 5000 eV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Arial"/>
              <a:sym typeface="Arial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BAE85953-3122-B9F0-EB8C-B253BC375478}"/>
              </a:ext>
            </a:extLst>
          </p:cNvPr>
          <p:cNvGrpSpPr/>
          <p:nvPr/>
        </p:nvGrpSpPr>
        <p:grpSpPr>
          <a:xfrm>
            <a:off x="7019048" y="1922043"/>
            <a:ext cx="4647814" cy="3575375"/>
            <a:chOff x="7301471" y="486802"/>
            <a:chExt cx="4919368" cy="3634106"/>
          </a:xfrm>
        </p:grpSpPr>
        <p:pic>
          <p:nvPicPr>
            <p:cNvPr id="8" name="图片 7" descr="图表, 直方图&#10;&#10;描述已自动生成">
              <a:extLst>
                <a:ext uri="{FF2B5EF4-FFF2-40B4-BE49-F238E27FC236}">
                  <a16:creationId xmlns:a16="http://schemas.microsoft.com/office/drawing/2014/main" id="{F7DAE7D4-D7A8-575B-A170-7722EFB8F4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1" b="2463"/>
            <a:stretch/>
          </p:blipFill>
          <p:spPr bwMode="auto">
            <a:xfrm>
              <a:off x="7348116" y="486803"/>
              <a:ext cx="4872723" cy="34470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8A71DB2F-024E-6B2A-2A8A-3ACA575205CA}"/>
                </a:ext>
              </a:extLst>
            </p:cNvPr>
            <p:cNvSpPr txBox="1"/>
            <p:nvPr/>
          </p:nvSpPr>
          <p:spPr>
            <a:xfrm>
              <a:off x="7301472" y="3813131"/>
              <a:ext cx="487272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Energy (keV)</a:t>
              </a: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3DF7394-CDAA-314A-1D73-B8CA3EDD6F9D}"/>
                </a:ext>
              </a:extLst>
            </p:cNvPr>
            <p:cNvSpPr txBox="1"/>
            <p:nvPr/>
          </p:nvSpPr>
          <p:spPr>
            <a:xfrm rot="16200000">
              <a:off x="5638307" y="2149966"/>
              <a:ext cx="363410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Counts/sec/keV</a:t>
              </a: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24B3A089-63E4-3101-3514-5046AADF0E65}"/>
                </a:ext>
              </a:extLst>
            </p:cNvPr>
            <p:cNvSpPr txBox="1"/>
            <p:nvPr/>
          </p:nvSpPr>
          <p:spPr>
            <a:xfrm>
              <a:off x="10448171" y="580309"/>
              <a:ext cx="93453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  <a:sym typeface="Arial"/>
                </a:rPr>
                <a:t>Si He 1.83</a:t>
              </a:r>
              <a:endPara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65322BB-A072-F734-E9CE-DD1F4CD04D56}"/>
                </a:ext>
              </a:extLst>
            </p:cNvPr>
            <p:cNvSpPr txBox="1"/>
            <p:nvPr/>
          </p:nvSpPr>
          <p:spPr>
            <a:xfrm>
              <a:off x="10705825" y="1045261"/>
              <a:ext cx="934537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  <a:sym typeface="Arial"/>
                </a:rPr>
                <a:t>S He 2.41</a:t>
              </a:r>
              <a:endPara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48B83BFF-6E30-62A6-46F9-6EF57610A3DD}"/>
              </a:ext>
            </a:extLst>
          </p:cNvPr>
          <p:cNvSpPr txBox="1"/>
          <p:nvPr/>
        </p:nvSpPr>
        <p:spPr>
          <a:xfrm>
            <a:off x="3535799" y="5334999"/>
            <a:ext cx="36076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Image size 9.3° X 9.3 °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exposure 22 kilo-seconds</a:t>
            </a:r>
            <a:endParaRPr kumimoji="0" lang="en-US" altLang="zh-CN" sz="1600" b="0" i="0" u="none" strike="noStrike" kern="1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835BE4C-6480-3B4E-31CC-07D1ADAECF40}"/>
              </a:ext>
            </a:extLst>
          </p:cNvPr>
          <p:cNvSpPr txBox="1"/>
          <p:nvPr/>
        </p:nvSpPr>
        <p:spPr>
          <a:xfrm>
            <a:off x="199989" y="263727"/>
            <a:ext cx="74418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 w="0"/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X-ray First light</a:t>
            </a:r>
            <a:r>
              <a:rPr kumimoji="0" lang="zh-CN" altLang="en-US" sz="2400" b="0" i="0" u="none" strike="noStrike" kern="1200" cap="none" spc="0" normalizeH="0" baseline="0" noProof="0">
                <a:ln w="0"/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   </a:t>
            </a:r>
            <a:r>
              <a:rPr kumimoji="0" lang="en-US" altLang="zh-CN" sz="2400" b="0" i="0" u="none" strike="noStrike" kern="1200" cap="none" spc="0" normalizeH="0" baseline="0" noProof="0">
                <a:ln w="0"/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2024 Feb. 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Cassiopeia A supernova remnant (nebula)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FE87058-F494-9043-C9CD-98CA64E9EA96}"/>
              </a:ext>
            </a:extLst>
          </p:cNvPr>
          <p:cNvSpPr txBox="1"/>
          <p:nvPr/>
        </p:nvSpPr>
        <p:spPr>
          <a:xfrm>
            <a:off x="7077308" y="1107357"/>
            <a:ext cx="4620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X-ray spectrum obtained at the same time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DEE3663-388E-7467-EF98-D70773922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DAB960-4D6A-6B5B-25C1-1AC365865369}"/>
                  </a:ext>
                </a:extLst>
              </p:cNvPr>
              <p:cNvSpPr txBox="1"/>
              <p:nvPr/>
            </p:nvSpPr>
            <p:spPr>
              <a:xfrm>
                <a:off x="7916865" y="4639299"/>
                <a:ext cx="286543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1" hangingPunct="0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Tx/>
                  <a:buNone/>
                  <a:tabLst/>
                  <a:defRPr sz="1800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l-GR" altLang="zh-CN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ndara"/>
                      </a:rPr>
                      <m:t>Δ</m:t>
                    </m:r>
                  </m:oMath>
                </a14:m>
                <a:r>
                  <a:rPr kumimoji="0" lang="en-US" altLang="zh-CN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 Bold"/>
                    <a:cs typeface="Arial"/>
                    <a:sym typeface="Candara"/>
                  </a:rPr>
                  <a:t>E ~ 122eV @1.25keV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8DAB960-4D6A-6B5B-25C1-1AC365865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865" y="4639299"/>
                <a:ext cx="2865435" cy="338554"/>
              </a:xfrm>
              <a:prstGeom prst="rect">
                <a:avLst/>
              </a:prstGeom>
              <a:blipFill>
                <a:blip r:embed="rId6"/>
                <a:stretch>
                  <a:fillRect t="-7143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灯片编号占位符 16">
            <a:extLst>
              <a:ext uri="{FF2B5EF4-FFF2-40B4-BE49-F238E27FC236}">
                <a16:creationId xmlns:a16="http://schemas.microsoft.com/office/drawing/2014/main" id="{B69B6F77-3803-9898-71BF-A795C77DF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3DA910-6EF5-46B4-A930-31B66B308C9E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35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蓝色的灯光&#10;&#10;中度可信度描述已自动生成">
            <a:extLst>
              <a:ext uri="{FF2B5EF4-FFF2-40B4-BE49-F238E27FC236}">
                <a16:creationId xmlns:a16="http://schemas.microsoft.com/office/drawing/2014/main" id="{E11B29CC-8D1F-6A20-33CD-8DF57B12A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772"/>
            <a:ext cx="12192000" cy="6700456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2C8AF48F-1C58-53BD-A4ED-CF58B2AEEC7E}"/>
              </a:ext>
            </a:extLst>
          </p:cNvPr>
          <p:cNvGrpSpPr/>
          <p:nvPr/>
        </p:nvGrpSpPr>
        <p:grpSpPr>
          <a:xfrm>
            <a:off x="9868753" y="3706228"/>
            <a:ext cx="1145644" cy="357137"/>
            <a:chOff x="9876373" y="3713848"/>
            <a:chExt cx="1145644" cy="357137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C2989BD9-497E-2340-6048-F3F81E09422B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6F1160E-F7E7-3760-F234-1D038AF507AB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10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B178E6D9-E6CA-F821-BB3D-7E8AE6A2046E}"/>
              </a:ext>
            </a:extLst>
          </p:cNvPr>
          <p:cNvSpPr txBox="1"/>
          <p:nvPr/>
        </p:nvSpPr>
        <p:spPr>
          <a:xfrm>
            <a:off x="167640" y="594360"/>
            <a:ext cx="1143000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Arial"/>
              <a:sym typeface="Arial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B119415-E756-7734-8C2C-181F438B62D9}"/>
              </a:ext>
            </a:extLst>
          </p:cNvPr>
          <p:cNvSpPr txBox="1"/>
          <p:nvPr/>
        </p:nvSpPr>
        <p:spPr>
          <a:xfrm>
            <a:off x="544442" y="3629890"/>
            <a:ext cx="1393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1: Cir x-1 and </a:t>
            </a:r>
            <a:r>
              <a:rPr kumimoji="0" lang="en-US" altLang="zh-CN" sz="12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Swift J151857.0-572147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2: </a:t>
            </a:r>
            <a:r>
              <a:rPr kumimoji="0" lang="en-US" altLang="zh-CN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Sco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 X-1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3: V2216 </a:t>
            </a:r>
            <a:r>
              <a:rPr kumimoji="0" lang="en-US" altLang="zh-CN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Oph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4: V1101 </a:t>
            </a:r>
            <a:r>
              <a:rPr kumimoji="0" lang="en-US" altLang="zh-CN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Sco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5:</a:t>
            </a: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 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V821 Ara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6: NP Ser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7: V4134 </a:t>
            </a:r>
            <a:r>
              <a:rPr kumimoji="0" lang="en-US" altLang="zh-CN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Sgr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8: </a:t>
            </a:r>
            <a:r>
              <a:rPr kumimoji="0" lang="en-US" altLang="zh-CN" sz="1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Sgr</a:t>
            </a: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 X-4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9: Lupus SN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10: SNR RCW 86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086E7747-A271-8165-627F-BAB805C95A6E}"/>
              </a:ext>
            </a:extLst>
          </p:cNvPr>
          <p:cNvGrpSpPr/>
          <p:nvPr/>
        </p:nvGrpSpPr>
        <p:grpSpPr>
          <a:xfrm>
            <a:off x="5883493" y="1371353"/>
            <a:ext cx="1160244" cy="337432"/>
            <a:chOff x="9876373" y="3733553"/>
            <a:chExt cx="1160244" cy="337432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70E2BA5C-CC9E-DD1F-1EB0-BF9797C192D9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83A1A94-6A2A-3B9E-C23F-AC74F6891E9F}"/>
                </a:ext>
              </a:extLst>
            </p:cNvPr>
            <p:cNvSpPr txBox="1"/>
            <p:nvPr/>
          </p:nvSpPr>
          <p:spPr>
            <a:xfrm>
              <a:off x="10047922" y="3733553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2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ABAD505-D20B-CA8D-47C6-A4C88305E1A2}"/>
              </a:ext>
            </a:extLst>
          </p:cNvPr>
          <p:cNvGrpSpPr/>
          <p:nvPr/>
        </p:nvGrpSpPr>
        <p:grpSpPr>
          <a:xfrm>
            <a:off x="9269896" y="3495210"/>
            <a:ext cx="1145644" cy="357137"/>
            <a:chOff x="9876373" y="3713848"/>
            <a:chExt cx="1145644" cy="357137"/>
          </a:xfrm>
        </p:grpSpPr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512C0275-D1BB-D747-4A7B-9AF85541D31B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D24BB227-D449-BAF1-8733-44B6F7842B1F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1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61D52F21-A0A7-752E-AD2F-74A30E01A017}"/>
              </a:ext>
            </a:extLst>
          </p:cNvPr>
          <p:cNvGrpSpPr/>
          <p:nvPr/>
        </p:nvGrpSpPr>
        <p:grpSpPr>
          <a:xfrm>
            <a:off x="8679929" y="2166306"/>
            <a:ext cx="1145644" cy="357137"/>
            <a:chOff x="9876373" y="3713848"/>
            <a:chExt cx="1145644" cy="357137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6DD0E0B7-FB88-9E6B-B143-9D62A257E27B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C26F3E61-A7CD-CDEA-B3AC-5475E6EB5CDD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9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F9C0171B-E206-0D8C-DF31-7ED105AF3E37}"/>
              </a:ext>
            </a:extLst>
          </p:cNvPr>
          <p:cNvGrpSpPr/>
          <p:nvPr/>
        </p:nvGrpSpPr>
        <p:grpSpPr>
          <a:xfrm>
            <a:off x="7710075" y="3941109"/>
            <a:ext cx="1145644" cy="357137"/>
            <a:chOff x="9876373" y="3713848"/>
            <a:chExt cx="1145644" cy="357137"/>
          </a:xfrm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CF7C8EC2-E291-8C94-D45E-C7FC20ED9A19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035D06A4-B321-FF52-FF0C-7D221E3DCC34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5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A997E2A7-F7B2-C65F-6130-3207ED803EEF}"/>
              </a:ext>
            </a:extLst>
          </p:cNvPr>
          <p:cNvGrpSpPr/>
          <p:nvPr/>
        </p:nvGrpSpPr>
        <p:grpSpPr>
          <a:xfrm>
            <a:off x="5512700" y="4256336"/>
            <a:ext cx="1145644" cy="357137"/>
            <a:chOff x="9876373" y="3713848"/>
            <a:chExt cx="1145644" cy="357137"/>
          </a:xfrm>
        </p:grpSpPr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51611B7E-1850-0D0E-8B65-2E991885ABF2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3E3C0C1-70E9-1E5E-975A-17285B02FB8F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8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9910CF41-595A-9065-0D04-B96D2C37E654}"/>
              </a:ext>
            </a:extLst>
          </p:cNvPr>
          <p:cNvGrpSpPr/>
          <p:nvPr/>
        </p:nvGrpSpPr>
        <p:grpSpPr>
          <a:xfrm>
            <a:off x="6024618" y="3988207"/>
            <a:ext cx="1145644" cy="357137"/>
            <a:chOff x="9876373" y="3713848"/>
            <a:chExt cx="1145644" cy="357137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3A974DE1-4B1E-6424-99B6-A73ADF9886FB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E22AADA-C808-2AB7-50F4-3543DDEBB9B8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7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01BA300D-63B5-743A-CCAB-90EDC2B05252}"/>
              </a:ext>
            </a:extLst>
          </p:cNvPr>
          <p:cNvGrpSpPr/>
          <p:nvPr/>
        </p:nvGrpSpPr>
        <p:grpSpPr>
          <a:xfrm>
            <a:off x="6777519" y="3291456"/>
            <a:ext cx="1145644" cy="357137"/>
            <a:chOff x="9876373" y="3713848"/>
            <a:chExt cx="1145644" cy="357137"/>
          </a:xfrm>
        </p:grpSpPr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8BAC0390-934D-B8C7-4923-12A42869B15D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5EC1A76A-A003-8C24-FDB0-51CA67E0F0B5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4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FBA36B3D-6B45-4A75-2032-B09B2F99187A}"/>
              </a:ext>
            </a:extLst>
          </p:cNvPr>
          <p:cNvGrpSpPr/>
          <p:nvPr/>
        </p:nvGrpSpPr>
        <p:grpSpPr>
          <a:xfrm>
            <a:off x="5005017" y="2697603"/>
            <a:ext cx="1145644" cy="357137"/>
            <a:chOff x="9876373" y="3713848"/>
            <a:chExt cx="1145644" cy="357137"/>
          </a:xfrm>
        </p:grpSpPr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376AB81E-FFA7-947C-BA40-32D37A4C2C30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C20D1637-A28A-6C4C-C04D-C2C6DAF77BAC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3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051FAF6D-444E-5863-DB75-BCE5AC4F3149}"/>
              </a:ext>
            </a:extLst>
          </p:cNvPr>
          <p:cNvGrpSpPr/>
          <p:nvPr/>
        </p:nvGrpSpPr>
        <p:grpSpPr>
          <a:xfrm>
            <a:off x="4253505" y="3378030"/>
            <a:ext cx="1145644" cy="357137"/>
            <a:chOff x="9876373" y="3713848"/>
            <a:chExt cx="1145644" cy="357137"/>
          </a:xfrm>
        </p:grpSpPr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38944CCF-4FEB-019E-54D6-CF16AEB9B8CA}"/>
                </a:ext>
              </a:extLst>
            </p:cNvPr>
            <p:cNvSpPr/>
            <p:nvPr/>
          </p:nvSpPr>
          <p:spPr>
            <a:xfrm>
              <a:off x="9876373" y="3910709"/>
              <a:ext cx="156949" cy="160276"/>
            </a:xfrm>
            <a:prstGeom prst="ellipse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  <a:sym typeface="Arial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D80E34CF-DF49-C47A-6B3F-68E52BCD0615}"/>
                </a:ext>
              </a:extLst>
            </p:cNvPr>
            <p:cNvSpPr txBox="1"/>
            <p:nvPr/>
          </p:nvSpPr>
          <p:spPr>
            <a:xfrm>
              <a:off x="10033322" y="3713848"/>
              <a:ext cx="988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110004020202020204"/>
                  <a:ea typeface="等线" panose="02010600030101010101" pitchFamily="2" charset="-122"/>
                  <a:cs typeface="Arial"/>
                  <a:sym typeface="Arial"/>
                </a:rPr>
                <a:t>6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endParaRPr>
            </a:p>
          </p:txBody>
        </p:sp>
      </p:grp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F3F1EA5C-C945-C16B-EEF6-EA85478B0D52}"/>
              </a:ext>
            </a:extLst>
          </p:cNvPr>
          <p:cNvCxnSpPr>
            <a:cxnSpLocks/>
          </p:cNvCxnSpPr>
          <p:nvPr/>
        </p:nvCxnSpPr>
        <p:spPr>
          <a:xfrm rot="-1440000">
            <a:off x="10931935" y="486620"/>
            <a:ext cx="767080" cy="34343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E2A909E4-EFF0-724C-BF62-430E276953BD}"/>
              </a:ext>
            </a:extLst>
          </p:cNvPr>
          <p:cNvSpPr txBox="1"/>
          <p:nvPr/>
        </p:nvSpPr>
        <p:spPr>
          <a:xfrm>
            <a:off x="11096417" y="345466"/>
            <a:ext cx="1393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Arial"/>
                <a:sym typeface="Arial"/>
              </a:rPr>
              <a:t>9.3°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6158E39-A18C-B7BD-63A3-DA9C9F4D88D8}"/>
              </a:ext>
            </a:extLst>
          </p:cNvPr>
          <p:cNvSpPr txBox="1"/>
          <p:nvPr/>
        </p:nvSpPr>
        <p:spPr>
          <a:xfrm>
            <a:off x="279013" y="420157"/>
            <a:ext cx="56044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Central region of our Galaxy (purple, red, yellow)</a:t>
            </a:r>
            <a:endParaRPr kumimoji="0" lang="en-US" altLang="zh-CN" sz="1800" b="0" i="0" u="none" strike="noStrike" kern="1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5EB49DC7-1443-6402-7294-AE49132E3D0F}"/>
              </a:ext>
            </a:extLst>
          </p:cNvPr>
          <p:cNvSpPr txBox="1"/>
          <p:nvPr/>
        </p:nvSpPr>
        <p:spPr>
          <a:xfrm>
            <a:off x="346326" y="1277799"/>
            <a:ext cx="3163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WXT</a:t>
            </a:r>
            <a:r>
              <a:rPr kumimoji="0" lang="zh-CN" altLang="en-US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1800" b="0" i="0" u="none" strike="noStrike" kern="1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FoV</a:t>
            </a: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3850 </a:t>
            </a:r>
            <a:r>
              <a:rPr kumimoji="0" lang="zh-CN" altLang="en-US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sq. deg.</a:t>
            </a: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EBF3CEE3-E6DB-07B8-2CFD-1FD3DEF8BADF}"/>
              </a:ext>
            </a:extLst>
          </p:cNvPr>
          <p:cNvSpPr txBox="1"/>
          <p:nvPr/>
        </p:nvSpPr>
        <p:spPr>
          <a:xfrm>
            <a:off x="7867024" y="6204865"/>
            <a:ext cx="43701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X-ray data credit: EPSC, image credit: Chen Zhang, </a:t>
            </a:r>
            <a:r>
              <a:rPr kumimoji="0" lang="en-US" altLang="zh-CN" sz="1100" b="0" i="0" u="none" strike="noStrike" kern="1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Huaqing</a:t>
            </a:r>
            <a:r>
              <a:rPr kumimoji="0" lang="en-US" altLang="zh-CN" sz="11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Cheng.</a:t>
            </a:r>
            <a:endParaRPr kumimoji="0" lang="zh-CN" altLang="zh-CN" sz="1100" b="0" i="0" u="none" strike="noStrike" kern="1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A2BDF5C-83A4-5F5B-7546-082DE32A6B5A}"/>
              </a:ext>
            </a:extLst>
          </p:cNvPr>
          <p:cNvSpPr txBox="1"/>
          <p:nvPr/>
        </p:nvSpPr>
        <p:spPr>
          <a:xfrm>
            <a:off x="346326" y="1708785"/>
            <a:ext cx="3607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exposure 40 kilo-seconds</a:t>
            </a:r>
            <a:endParaRPr kumimoji="0" lang="en-US" altLang="zh-CN" sz="1600" b="0" i="0" u="none" strike="noStrike" kern="1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5DCB6D-21E6-ED17-80D9-04C68E255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3DA910-6EF5-46B4-A930-31B66B308C9E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589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0C0555-9AF3-FE02-B040-8C4EA6D34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36" y="246550"/>
            <a:ext cx="10972800" cy="561975"/>
          </a:xfrm>
        </p:spPr>
        <p:txBody>
          <a:bodyPr/>
          <a:lstStyle/>
          <a:p>
            <a:r>
              <a:rPr kumimoji="1" lang="en-US" altLang="zh-CN" sz="2800" spc="3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EP-WXT 1 day sky coverage</a:t>
            </a:r>
            <a:endParaRPr kumimoji="1" lang="zh-CN" altLang="en-US" spc="3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5447E6A-BA44-7EC1-C21B-A4583CB46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144" y="44425"/>
            <a:ext cx="842777" cy="80109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89865DD-103A-6A1D-404F-B6B68A5D81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altLang="zh-CN" smtClean="0"/>
              <a:t>12</a:t>
            </a:fld>
            <a:endParaRPr lang="zh-CN" altLang="en-US"/>
          </a:p>
        </p:txBody>
      </p:sp>
      <p:pic>
        <p:nvPicPr>
          <p:cNvPr id="4" name="潘海武 2024-10-10 14.36.55">
            <a:hlinkClick r:id="" action="ppaction://media"/>
            <a:extLst>
              <a:ext uri="{FF2B5EF4-FFF2-40B4-BE49-F238E27FC236}">
                <a16:creationId xmlns:a16="http://schemas.microsoft.com/office/drawing/2014/main" id="{C1A85ED8-C3B4-40D5-3BE5-13369693CF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6311" y="901793"/>
            <a:ext cx="11776610" cy="598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714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5447E6A-BA44-7EC1-C21B-A4583CB4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144" y="44425"/>
            <a:ext cx="842777" cy="80109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89865DD-103A-6A1D-404F-B6B68A5D81E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en-US" altLang="zh-CN" smtClean="0"/>
              <a:t>13</a:t>
            </a:fld>
            <a:endParaRPr lang="zh-CN" altLang="en-US"/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941DAD27-1C80-8F21-EA15-75C68E48F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500" b="1">
                <a:solidFill>
                  <a:srgbClr val="4F81BD"/>
                </a:solidFill>
              </a:rPr>
              <a:t>X-ray All-sky image obtained with WXT</a:t>
            </a:r>
            <a:endParaRPr lang="zh-CN" altLang="en-US"/>
          </a:p>
        </p:txBody>
      </p:sp>
      <p:pic>
        <p:nvPicPr>
          <p:cNvPr id="11" name="图片 10" descr="蓝色的苹果&#10;&#10;AI 生成的内容可能不正确。">
            <a:extLst>
              <a:ext uri="{FF2B5EF4-FFF2-40B4-BE49-F238E27FC236}">
                <a16:creationId xmlns:a16="http://schemas.microsoft.com/office/drawing/2014/main" id="{5C1FB3E0-9652-4209-B60A-C3187EF6B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96" y="420356"/>
            <a:ext cx="12248591" cy="660323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ABEB46C-AD1A-4489-874F-962D864F682D}"/>
              </a:ext>
            </a:extLst>
          </p:cNvPr>
          <p:cNvSpPr txBox="1"/>
          <p:nvPr/>
        </p:nvSpPr>
        <p:spPr>
          <a:xfrm>
            <a:off x="9260721" y="6437644"/>
            <a:ext cx="294611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/>
                <a:sym typeface="Arial"/>
              </a:rPr>
              <a:t>credit: EPSC (Pan et al. in prep.)</a:t>
            </a:r>
            <a:endParaRPr kumimoji="0" lang="zh-CN" alt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735630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7394BE7-084F-B0A4-DA18-A7B03841D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55" y="887041"/>
            <a:ext cx="5872239" cy="597240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2C3B34B-A8BC-2F18-C812-50BCBC351D0E}"/>
              </a:ext>
            </a:extLst>
          </p:cNvPr>
          <p:cNvSpPr txBox="1"/>
          <p:nvPr/>
        </p:nvSpPr>
        <p:spPr>
          <a:xfrm>
            <a:off x="279012" y="617330"/>
            <a:ext cx="71904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Arial"/>
              </a:rPr>
              <a:t>FXT</a:t>
            </a:r>
            <a:r>
              <a:rPr kumimoji="0" lang="zh-CN" altLang="en-US" sz="2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2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  <a:sym typeface="Arial"/>
              </a:rPr>
              <a:t>X-ray First light  (0.</a:t>
            </a:r>
            <a:r>
              <a:rPr kumimoji="0" lang="en-US" altLang="zh-CN" sz="2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3-10 </a:t>
            </a:r>
            <a:r>
              <a:rPr kumimoji="0" lang="en-US" altLang="zh-CN" sz="20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keV</a:t>
            </a:r>
            <a:r>
              <a:rPr kumimoji="0" lang="en-US" altLang="zh-CN" sz="20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)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Puppis A supernova remnant (nebula)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FoV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1 </a:t>
            </a:r>
            <a:r>
              <a:rPr kumimoji="0" lang="en-US" altLang="zh-CN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deg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5131D7F-6332-72BA-DECF-9B3B0F7E5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4276" y="1761318"/>
            <a:ext cx="4877336" cy="432228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07653B6-3B5E-B63B-A19D-E42368F1286E}"/>
              </a:ext>
            </a:extLst>
          </p:cNvPr>
          <p:cNvSpPr txBox="1"/>
          <p:nvPr/>
        </p:nvSpPr>
        <p:spPr>
          <a:xfrm>
            <a:off x="6624276" y="709873"/>
            <a:ext cx="5007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FXT</a:t>
            </a:r>
            <a:r>
              <a:rPr kumimoji="0" lang="zh-CN" altLang="en-US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  <a:sym typeface="Arial"/>
              </a:rPr>
              <a:t>X-ray spectrum obtained at the same time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3EC1E4D-5FD1-A354-2888-B540B780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3DA910-6EF5-46B4-A930-31B66B308C9E}" type="slidenum">
              <a:rPr kumimoji="0" lang="zh-CN" altLang="en-US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426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/>
              <a:t>Main science goals</a:t>
            </a:r>
            <a:endParaRPr kumimoji="1"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939015" y="3258268"/>
            <a:ext cx="6680224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en-US" altLang="zh-CN" sz="2400" dirty="0">
                <a:latin typeface="Calibri" charset="0"/>
                <a:ea typeface="华文楷体" charset="0"/>
                <a:cs typeface="华文楷体" charset="0"/>
              </a:rPr>
              <a:t>Discover otherwise quiescent </a:t>
            </a:r>
            <a:r>
              <a:rPr lang="en-US" altLang="zh-CN" sz="2400" dirty="0">
                <a:solidFill>
                  <a:srgbClr val="FF0000"/>
                </a:solidFill>
                <a:latin typeface="Calibri" charset="0"/>
                <a:ea typeface="华文楷体" charset="0"/>
                <a:cs typeface="华文楷体" charset="0"/>
              </a:rPr>
              <a:t>Black holes </a:t>
            </a:r>
            <a:r>
              <a:rPr lang="en-US" altLang="zh-CN" sz="2400" dirty="0">
                <a:latin typeface="Calibri" charset="0"/>
                <a:ea typeface="华文楷体" charset="0"/>
                <a:cs typeface="华文楷体" charset="0"/>
              </a:rPr>
              <a:t>at almost all astrophysical mass scales and other compact objects by capturing their transient flares     </a:t>
            </a:r>
          </a:p>
        </p:txBody>
      </p:sp>
      <p:sp>
        <p:nvSpPr>
          <p:cNvPr id="8" name="矩形 7"/>
          <p:cNvSpPr/>
          <p:nvPr/>
        </p:nvSpPr>
        <p:spPr>
          <a:xfrm>
            <a:off x="1939015" y="4846511"/>
            <a:ext cx="6680224" cy="1200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>
                <a:latin typeface="Calibri" charset="0"/>
                <a:ea typeface="华文楷体" charset="0"/>
                <a:cs typeface="华文楷体" charset="0"/>
              </a:rPr>
              <a:t>Detect and localize the electromagnetic-wave sources of </a:t>
            </a:r>
            <a:r>
              <a:rPr lang="en-US" altLang="zh-CN" sz="2400" dirty="0">
                <a:solidFill>
                  <a:srgbClr val="FF0000"/>
                </a:solidFill>
                <a:latin typeface="Calibri" charset="0"/>
                <a:ea typeface="华文楷体" charset="0"/>
                <a:cs typeface="华文楷体" charset="0"/>
              </a:rPr>
              <a:t>gravitational-wave</a:t>
            </a:r>
            <a:r>
              <a:rPr lang="en-US" altLang="zh-CN" sz="2400" dirty="0">
                <a:latin typeface="Calibri" charset="0"/>
                <a:ea typeface="华文楷体" charset="0"/>
                <a:cs typeface="华文楷体" charset="0"/>
              </a:rPr>
              <a:t> events by synergy with gravitational-wave detectors</a:t>
            </a:r>
            <a:endParaRPr kumimoji="1" lang="en-US" altLang="zh-CN" sz="2400" dirty="0"/>
          </a:p>
        </p:txBody>
      </p:sp>
      <p:sp>
        <p:nvSpPr>
          <p:cNvPr id="14" name="矩形 13"/>
          <p:cNvSpPr/>
          <p:nvPr/>
        </p:nvSpPr>
        <p:spPr>
          <a:xfrm>
            <a:off x="1939015" y="1640992"/>
            <a:ext cx="6680224" cy="1200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en-US" altLang="zh-CN" sz="2400" dirty="0">
                <a:latin typeface="Calibri" charset="0"/>
                <a:ea typeface="华文楷体" charset="0"/>
                <a:cs typeface="华文楷体" charset="0"/>
              </a:rPr>
              <a:t>Carry out systematic survey of soft X-ray transients and variability of X-ray sources at unprecedented sensitivity and high cadence </a:t>
            </a:r>
            <a:endParaRPr lang="en-US" altLang="zh-CN" sz="2400" dirty="0">
              <a:solidFill>
                <a:srgbClr val="1F497D"/>
              </a:solidFill>
              <a:latin typeface="Calibri" charset="0"/>
              <a:ea typeface="华文楷体" charset="0"/>
              <a:cs typeface="华文楷体" charset="0"/>
            </a:endParaRPr>
          </a:p>
        </p:txBody>
      </p:sp>
      <p:sp>
        <p:nvSpPr>
          <p:cNvPr id="3" name="幻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fld id="{39721131-6041-2945-8180-A3B76092E7FC}" type="slidenum">
              <a:rPr lang="zh-CN" altLang="en-US" smtClean="0"/>
              <a:pPr/>
              <a:t>15</a:t>
            </a:fld>
            <a:endParaRPr lang="en-US" dirty="0">
              <a:latin typeface="Arial"/>
            </a:endParaRPr>
          </a:p>
        </p:txBody>
      </p:sp>
      <p:pic>
        <p:nvPicPr>
          <p:cNvPr id="12" name="Picture 5" descr="S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329" y="1664202"/>
            <a:ext cx="1657433" cy="107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BH-tidal-disrup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328" y="3253558"/>
            <a:ext cx="1688920" cy="1111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584" y="5096307"/>
            <a:ext cx="1763664" cy="67738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B99E4C3-ABD3-ED49-A22E-13986AB76336}"/>
              </a:ext>
            </a:extLst>
          </p:cNvPr>
          <p:cNvSpPr txBox="1"/>
          <p:nvPr/>
        </p:nvSpPr>
        <p:spPr>
          <a:xfrm>
            <a:off x="5657557" y="6289308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/>
              <a:t>defined in proposal of 2013 Jan</a:t>
            </a:r>
            <a:endParaRPr kumimoji="1" lang="zh-CN" altLang="en-US" i="1" dirty="0"/>
          </a:p>
        </p:txBody>
      </p:sp>
    </p:spTree>
    <p:extLst>
      <p:ext uri="{BB962C8B-B14F-4D97-AF65-F5344CB8AC3E}">
        <p14:creationId xmlns:p14="http://schemas.microsoft.com/office/powerpoint/2010/main" val="34496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343"/>
    </mc:Choice>
    <mc:Fallback xmlns="">
      <p:transition advTm="4034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D5D17-4B23-6965-532B-0E10CDE14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72678CE-E1FB-98DE-8142-DC622100F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39" y="969644"/>
            <a:ext cx="7772400" cy="578231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A6E0F69-0517-D7F7-8A91-77CAD11F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EP transients in 1</a:t>
            </a:r>
            <a:r>
              <a:rPr kumimoji="1" lang="en-US" altLang="zh-CN" sz="3200" b="0" baseline="30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st</a:t>
            </a:r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two years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9E042D9-544F-A43C-2815-9233D0118B93}"/>
              </a:ext>
            </a:extLst>
          </p:cNvPr>
          <p:cNvSpPr txBox="1"/>
          <p:nvPr/>
        </p:nvSpPr>
        <p:spPr>
          <a:xfrm>
            <a:off x="6523841" y="2004646"/>
            <a:ext cx="369330" cy="9239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374">
            <a:extLst>
              <a:ext uri="{FF2B5EF4-FFF2-40B4-BE49-F238E27FC236}">
                <a16:creationId xmlns:a16="http://schemas.microsoft.com/office/drawing/2014/main" id="{6BB17852-C62A-FF6C-0FAD-57139F71A65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16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6ED0AB-FEAA-2C32-60F5-0D96173B2A27}"/>
              </a:ext>
            </a:extLst>
          </p:cNvPr>
          <p:cNvSpPr txBox="1">
            <a:spLocks/>
          </p:cNvSpPr>
          <p:nvPr/>
        </p:nvSpPr>
        <p:spPr>
          <a:xfrm>
            <a:off x="8390794" y="1115811"/>
            <a:ext cx="3382106" cy="2313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X-ray transients: 232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&gt; 400 GCN/</a:t>
            </a:r>
            <a:r>
              <a:rPr kumimoji="1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ATel</a:t>
            </a:r>
            <a:endParaRPr kumimoji="1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 Bold"/>
              <a:ea typeface="Microsoft YaHei" panose="020B0503020204020204" pitchFamily="34" charset="-122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follow-ups by multi-W telescopes worldwide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102 optical counterparts, 55 redshifts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6CBF2625-ECC7-6759-2AF6-0B948AFEEAAF}"/>
              </a:ext>
            </a:extLst>
          </p:cNvPr>
          <p:cNvSpPr txBox="1">
            <a:spLocks/>
          </p:cNvSpPr>
          <p:nvPr/>
        </p:nvSpPr>
        <p:spPr>
          <a:xfrm>
            <a:off x="8581390" y="3578894"/>
            <a:ext cx="3382106" cy="28488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FXT 177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the rest: 55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FXRTs with long afterglow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TDEs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compact object flares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unknown </a:t>
            </a:r>
            <a:r>
              <a:rPr kumimoji="1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classies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37CA68B-D215-6027-17C4-973C074BF010}"/>
              </a:ext>
            </a:extLst>
          </p:cNvPr>
          <p:cNvSpPr txBox="1"/>
          <p:nvPr/>
        </p:nvSpPr>
        <p:spPr>
          <a:xfrm>
            <a:off x="1065679" y="1807280"/>
            <a:ext cx="3382106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8AB3"/>
              </a:buClr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cs typeface="Helvetica"/>
              </a:rPr>
              <a:t>~100 /year (highest rate)</a:t>
            </a:r>
          </a:p>
        </p:txBody>
      </p:sp>
    </p:spTree>
    <p:extLst>
      <p:ext uri="{BB962C8B-B14F-4D97-AF65-F5344CB8AC3E}">
        <p14:creationId xmlns:p14="http://schemas.microsoft.com/office/powerpoint/2010/main" val="170568283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EA06900-1367-A0C6-D817-AF4AFD38B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290D63A-046D-48EC-1F58-5DF6B8108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61" y="948701"/>
            <a:ext cx="10689107" cy="593468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06752F2-5BDC-D025-44C8-E75C0412F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EP transients in 1</a:t>
            </a:r>
            <a:r>
              <a:rPr kumimoji="1" lang="en-US" altLang="zh-CN" sz="3200" b="0" baseline="3000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st</a:t>
            </a:r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two years</a:t>
            </a:r>
            <a:endParaRPr kumimoji="1" lang="zh-CN" altLang="en-US" sz="28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F81DA4C-31AE-2A17-496A-40B90748298E}"/>
              </a:ext>
            </a:extLst>
          </p:cNvPr>
          <p:cNvSpPr txBox="1"/>
          <p:nvPr/>
        </p:nvSpPr>
        <p:spPr>
          <a:xfrm>
            <a:off x="6523841" y="2004646"/>
            <a:ext cx="369330" cy="9239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374">
            <a:extLst>
              <a:ext uri="{FF2B5EF4-FFF2-40B4-BE49-F238E27FC236}">
                <a16:creationId xmlns:a16="http://schemas.microsoft.com/office/drawing/2014/main" id="{5B6EEB02-1AD1-974F-6C83-E30401F5BB2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17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A6759D0-329D-11A7-56D2-80797DC93B1E}"/>
              </a:ext>
            </a:extLst>
          </p:cNvPr>
          <p:cNvSpPr txBox="1"/>
          <p:nvPr/>
        </p:nvSpPr>
        <p:spPr>
          <a:xfrm>
            <a:off x="547837" y="1149712"/>
            <a:ext cx="359642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Transients: 232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EP detection rate ~ 100/year</a:t>
            </a: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Verdana" panose="020B0604030504040204" pitchFamily="34" charset="0"/>
              <a:sym typeface="Candar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715316B-23BD-A99F-1EE3-615E57D120FC}"/>
              </a:ext>
            </a:extLst>
          </p:cNvPr>
          <p:cNvSpPr txBox="1"/>
          <p:nvPr/>
        </p:nvSpPr>
        <p:spPr>
          <a:xfrm>
            <a:off x="9938085" y="5685679"/>
            <a:ext cx="1997241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</a:rPr>
              <a:t>(Gal. coordinates)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9012532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D259D-A6B0-1900-6020-77878C8D7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B60F44-AC8D-D3B7-8D4A-0622BFF06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36" y="246550"/>
            <a:ext cx="10972800" cy="561975"/>
          </a:xfrm>
        </p:spPr>
        <p:txBody>
          <a:bodyPr>
            <a:normAutofit/>
          </a:bodyPr>
          <a:lstStyle/>
          <a:p>
            <a:r>
              <a:rPr lang="en-US" altLang="zh-CN" sz="28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WXT monitoring survey + FXT automated follow-up</a:t>
            </a:r>
            <a:endParaRPr lang="zh-CN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864225E-ED8B-9A45-5CCF-A8DD9CDB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144" y="44425"/>
            <a:ext cx="842777" cy="80109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60E68C3-EE08-6EFE-46DD-E622B27DDDD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5" name="图片 4" descr="图片包含 场景, 舞台, 照片, 灯光&#10;&#10;描述已自动生成">
            <a:extLst>
              <a:ext uri="{FF2B5EF4-FFF2-40B4-BE49-F238E27FC236}">
                <a16:creationId xmlns:a16="http://schemas.microsoft.com/office/drawing/2014/main" id="{937071AA-A2F1-39FA-E5A0-9DF4C8908C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01" r="5834" b="6984"/>
          <a:stretch/>
        </p:blipFill>
        <p:spPr>
          <a:xfrm>
            <a:off x="4190643" y="1475696"/>
            <a:ext cx="4272951" cy="328095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B98D1FE-CC34-F8B7-63A2-8C44D7963BE9}"/>
              </a:ext>
            </a:extLst>
          </p:cNvPr>
          <p:cNvSpPr txBox="1"/>
          <p:nvPr/>
        </p:nvSpPr>
        <p:spPr>
          <a:xfrm>
            <a:off x="4162907" y="1510197"/>
            <a:ext cx="3570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FXT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X-ray image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600D3E-44F9-E7CD-0746-BEB3FC63AB7B}"/>
              </a:ext>
            </a:extLst>
          </p:cNvPr>
          <p:cNvSpPr txBox="1"/>
          <p:nvPr/>
        </p:nvSpPr>
        <p:spPr>
          <a:xfrm>
            <a:off x="4190643" y="1752696"/>
            <a:ext cx="1342334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expo 3.6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ks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  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40CBB3A-6BEE-7FB0-136B-9BFE018DA2F7}"/>
              </a:ext>
            </a:extLst>
          </p:cNvPr>
          <p:cNvSpPr txBox="1"/>
          <p:nvPr/>
        </p:nvSpPr>
        <p:spPr>
          <a:xfrm>
            <a:off x="4246035" y="4362659"/>
            <a:ext cx="2310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FXT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error radius: 5-8 arcsec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Helvetica"/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CB100AFA-E3BC-8DBA-F303-8E10D7815B79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401159" y="3766118"/>
            <a:ext cx="504000" cy="596541"/>
          </a:xfrm>
          <a:prstGeom prst="straightConnector1">
            <a:avLst/>
          </a:prstGeom>
          <a:noFill/>
          <a:ln w="12700" cap="flat">
            <a:solidFill>
              <a:schemeClr val="bg1">
                <a:lumMod val="85000"/>
              </a:schemeClr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B2C5C33E-4C9A-ABA9-6073-B523CA694536}"/>
              </a:ext>
            </a:extLst>
          </p:cNvPr>
          <p:cNvSpPr txBox="1"/>
          <p:nvPr/>
        </p:nvSpPr>
        <p:spPr>
          <a:xfrm>
            <a:off x="8583820" y="1470701"/>
            <a:ext cx="3122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identification of optical/IR counterpart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Helvetic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234F12D-5F2A-790F-A1F4-984D4E69759C}"/>
              </a:ext>
            </a:extLst>
          </p:cNvPr>
          <p:cNvSpPr txBox="1"/>
          <p:nvPr/>
        </p:nvSpPr>
        <p:spPr>
          <a:xfrm>
            <a:off x="9935323" y="4707374"/>
            <a:ext cx="178350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van Dalen et al. 2025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79DE0500-6F27-F05E-61D7-8FDDB2CD8A9F}"/>
              </a:ext>
            </a:extLst>
          </p:cNvPr>
          <p:cNvCxnSpPr>
            <a:cxnSpLocks/>
          </p:cNvCxnSpPr>
          <p:nvPr/>
        </p:nvCxnSpPr>
        <p:spPr>
          <a:xfrm flipV="1">
            <a:off x="5450010" y="1470701"/>
            <a:ext cx="3041320" cy="1484063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33076E7D-866D-99BA-B49F-67677EB6CAEA}"/>
              </a:ext>
            </a:extLst>
          </p:cNvPr>
          <p:cNvCxnSpPr>
            <a:cxnSpLocks/>
          </p:cNvCxnSpPr>
          <p:nvPr/>
        </p:nvCxnSpPr>
        <p:spPr>
          <a:xfrm>
            <a:off x="5465040" y="3883827"/>
            <a:ext cx="3053946" cy="826756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DB1A6E01-5329-3F3A-2A18-11388B1D02AA}"/>
              </a:ext>
            </a:extLst>
          </p:cNvPr>
          <p:cNvSpPr/>
          <p:nvPr/>
        </p:nvSpPr>
        <p:spPr>
          <a:xfrm>
            <a:off x="5450010" y="2943070"/>
            <a:ext cx="1029344" cy="934590"/>
          </a:xfrm>
          <a:prstGeom prst="rect">
            <a:avLst/>
          </a:prstGeom>
          <a:noFill/>
          <a:ln w="63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E90F97E-7931-2185-AC4F-F92F4099E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2831" y="1470701"/>
            <a:ext cx="3204723" cy="3285948"/>
          </a:xfrm>
          <a:prstGeom prst="rect">
            <a:avLst/>
          </a:prstGeom>
        </p:spPr>
      </p:pic>
      <p:pic>
        <p:nvPicPr>
          <p:cNvPr id="20" name="图片 19" descr="图片包含 游戏机, 交通, 钟表&#10;&#10;AI 生成的内容可能不正确。">
            <a:extLst>
              <a:ext uri="{FF2B5EF4-FFF2-40B4-BE49-F238E27FC236}">
                <a16:creationId xmlns:a16="http://schemas.microsoft.com/office/drawing/2014/main" id="{10CF64FF-F1E8-B0CE-4E62-E2D8D90DB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774" y="1484663"/>
            <a:ext cx="3624993" cy="3280954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A47EA44D-8E2E-CCC9-87CD-FDF2412F5CD4}"/>
              </a:ext>
            </a:extLst>
          </p:cNvPr>
          <p:cNvSpPr/>
          <p:nvPr/>
        </p:nvSpPr>
        <p:spPr>
          <a:xfrm>
            <a:off x="1880335" y="2453016"/>
            <a:ext cx="153002" cy="157827"/>
          </a:xfrm>
          <a:prstGeom prst="rect">
            <a:avLst/>
          </a:prstGeom>
          <a:noFill/>
          <a:ln w="63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cxnSp>
        <p:nvCxnSpPr>
          <p:cNvPr id="23" name="直线箭头连接符 22">
            <a:extLst>
              <a:ext uri="{FF2B5EF4-FFF2-40B4-BE49-F238E27FC236}">
                <a16:creationId xmlns:a16="http://schemas.microsoft.com/office/drawing/2014/main" id="{8C888C03-1FF7-6A52-0B06-36F2FF9C15DE}"/>
              </a:ext>
            </a:extLst>
          </p:cNvPr>
          <p:cNvCxnSpPr>
            <a:cxnSpLocks/>
          </p:cNvCxnSpPr>
          <p:nvPr/>
        </p:nvCxnSpPr>
        <p:spPr>
          <a:xfrm flipV="1">
            <a:off x="1990505" y="1502782"/>
            <a:ext cx="2225597" cy="950234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线箭头连接符 24">
            <a:extLst>
              <a:ext uri="{FF2B5EF4-FFF2-40B4-BE49-F238E27FC236}">
                <a16:creationId xmlns:a16="http://schemas.microsoft.com/office/drawing/2014/main" id="{2641E4DE-DE3B-1AD0-063A-4563A8FB8CB4}"/>
              </a:ext>
            </a:extLst>
          </p:cNvPr>
          <p:cNvCxnSpPr>
            <a:cxnSpLocks/>
          </p:cNvCxnSpPr>
          <p:nvPr/>
        </p:nvCxnSpPr>
        <p:spPr>
          <a:xfrm>
            <a:off x="1982064" y="2610843"/>
            <a:ext cx="2225597" cy="2143854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5B858520-254D-8BD7-9F39-6ECEC3B76316}"/>
              </a:ext>
            </a:extLst>
          </p:cNvPr>
          <p:cNvSpPr txBox="1"/>
          <p:nvPr/>
        </p:nvSpPr>
        <p:spPr>
          <a:xfrm>
            <a:off x="585514" y="1470092"/>
            <a:ext cx="3570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WXT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X-ray image.     3600 </a:t>
            </a:r>
            <a:r>
              <a:rPr kumimoji="1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sqr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. deg.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0C77F84-C2A7-3AC2-3A01-6722203DE460}"/>
              </a:ext>
            </a:extLst>
          </p:cNvPr>
          <p:cNvSpPr txBox="1"/>
          <p:nvPr/>
        </p:nvSpPr>
        <p:spPr>
          <a:xfrm>
            <a:off x="623016" y="4402806"/>
            <a:ext cx="2310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Helvetica"/>
              </a:rPr>
              <a:t>WXT position error 2’-3’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Helvetica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78B6B2D-F3E4-E8F2-E632-40DF6F0387A3}"/>
              </a:ext>
            </a:extLst>
          </p:cNvPr>
          <p:cNvSpPr txBox="1"/>
          <p:nvPr/>
        </p:nvSpPr>
        <p:spPr>
          <a:xfrm>
            <a:off x="4958876" y="1038489"/>
            <a:ext cx="295208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FXT automated follow-up 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8C6B917-7BAE-A583-D4B2-96CD87ACD426}"/>
              </a:ext>
            </a:extLst>
          </p:cNvPr>
          <p:cNvSpPr txBox="1"/>
          <p:nvPr/>
        </p:nvSpPr>
        <p:spPr>
          <a:xfrm>
            <a:off x="1017432" y="1038489"/>
            <a:ext cx="3292301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WXT obs. and onboard search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6D1EECA-5EB6-DD95-D33C-B97469D67BDB}"/>
              </a:ext>
            </a:extLst>
          </p:cNvPr>
          <p:cNvSpPr txBox="1"/>
          <p:nvPr/>
        </p:nvSpPr>
        <p:spPr>
          <a:xfrm>
            <a:off x="8446905" y="1061142"/>
            <a:ext cx="295208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multi-waveband follow-ups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9742FC6-7499-89F1-BAEF-00CFFB91A602}"/>
              </a:ext>
            </a:extLst>
          </p:cNvPr>
          <p:cNvSpPr txBox="1"/>
          <p:nvPr/>
        </p:nvSpPr>
        <p:spPr>
          <a:xfrm>
            <a:off x="3391309" y="4717219"/>
            <a:ext cx="170815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several minutes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038CF6F-A4A9-3D87-1E72-01E54B7FA7A7}"/>
              </a:ext>
            </a:extLst>
          </p:cNvPr>
          <p:cNvSpPr txBox="1"/>
          <p:nvPr/>
        </p:nvSpPr>
        <p:spPr>
          <a:xfrm>
            <a:off x="875267" y="5580184"/>
            <a:ext cx="4701068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transient alert downlinked to EPSC and 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automatically disseminated via GCN/notices 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 minutes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闪电形 34">
            <a:extLst>
              <a:ext uri="{FF2B5EF4-FFF2-40B4-BE49-F238E27FC236}">
                <a16:creationId xmlns:a16="http://schemas.microsoft.com/office/drawing/2014/main" id="{6109FB51-CCF2-37C9-F038-76A78E8888C1}"/>
              </a:ext>
            </a:extLst>
          </p:cNvPr>
          <p:cNvSpPr/>
          <p:nvPr/>
        </p:nvSpPr>
        <p:spPr>
          <a:xfrm>
            <a:off x="2447011" y="4951579"/>
            <a:ext cx="570068" cy="590022"/>
          </a:xfrm>
          <a:prstGeom prst="lightningBolt">
            <a:avLst/>
          </a:prstGeom>
          <a:solidFill>
            <a:srgbClr val="FFFFFF"/>
          </a:solidFill>
          <a:ln w="25400" cap="flat">
            <a:solidFill>
              <a:srgbClr val="4F81BD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9B92E9B7-4657-40AC-DA10-57416237B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3697" y="5085427"/>
            <a:ext cx="2491949" cy="1375922"/>
          </a:xfrm>
          <a:prstGeom prst="rect">
            <a:avLst/>
          </a:prstGeom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69F1AC50-103F-889E-4E08-A0C5DAA0DFDB}"/>
              </a:ext>
            </a:extLst>
          </p:cNvPr>
          <p:cNvSpPr txBox="1"/>
          <p:nvPr/>
        </p:nvSpPr>
        <p:spPr>
          <a:xfrm>
            <a:off x="6409773" y="5073395"/>
            <a:ext cx="155587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EPSC @ NAOC/CAS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50192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1F65C0C-916A-6FC2-6D0E-83112DBE3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>
            <a:extLst>
              <a:ext uri="{FF2B5EF4-FFF2-40B4-BE49-F238E27FC236}">
                <a16:creationId xmlns:a16="http://schemas.microsoft.com/office/drawing/2014/main" id="{8C7BAAD3-1C25-A9AF-7685-E2A05EEB23A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608" name="Shape 608">
            <a:extLst>
              <a:ext uri="{FF2B5EF4-FFF2-40B4-BE49-F238E27FC236}">
                <a16:creationId xmlns:a16="http://schemas.microsoft.com/office/drawing/2014/main" id="{FFAC0DFF-6639-8310-BBA8-4007025F12A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kumimoji="1" lang="en-US" sz="3200" kern="1200" dirty="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EP transients in 1</a:t>
            </a:r>
            <a:r>
              <a:rPr kumimoji="1" lang="en-US" sz="3200" kern="1200" baseline="30000" dirty="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st</a:t>
            </a:r>
            <a:r>
              <a:rPr kumimoji="1" lang="en-US" sz="3200" kern="1200" dirty="0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 two years</a:t>
            </a:r>
          </a:p>
        </p:txBody>
      </p:sp>
      <p:sp>
        <p:nvSpPr>
          <p:cNvPr id="611" name="Shape 611">
            <a:extLst>
              <a:ext uri="{FF2B5EF4-FFF2-40B4-BE49-F238E27FC236}">
                <a16:creationId xmlns:a16="http://schemas.microsoft.com/office/drawing/2014/main" id="{A2E277B2-ACBC-4214-A5CE-2C7B90EAA79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035196"/>
            <a:ext cx="10808679" cy="556880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Catastrophic processes</a:t>
            </a: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Fast X-ray transients (FXT): stellar core collapse, compact object mergers  </a:t>
            </a: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TDEs (IMBH)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Non-catastrophic processes </a:t>
            </a: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16 new X-ray binaries  (3 BH candidates, 4 NS, 6 WD, 3 unclassified)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Main advancements</a:t>
            </a: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enlarging samples of rare types: 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         </a:t>
            </a: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e.g. X-ray flashes, FXT with SN associations  </a:t>
            </a:r>
            <a:endParaRPr kumimoji="1" lang="en-US" altLang="zh-CN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new insight into well-studied transients, </a:t>
            </a: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e.g. GRBs</a:t>
            </a:r>
            <a:endParaRPr kumimoji="1" lang="en-US" altLang="zh-CN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theoretical predicted but hitherto no clear evidence </a:t>
            </a:r>
          </a:p>
          <a:p>
            <a:pPr marL="876300" lvl="2" indent="0">
              <a:lnSpc>
                <a:spcPct val="150000"/>
              </a:lnSpc>
              <a:spcBef>
                <a:spcPts val="0"/>
              </a:spcBef>
              <a:buNone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   </a:t>
            </a:r>
            <a:r>
              <a:rPr kumimoji="1" lang="en-US" altLang="zh-CN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e.g. dirty fireballs, X-rays from binary NS mergers, thermal SN-SBO</a:t>
            </a:r>
          </a:p>
          <a:p>
            <a:pPr marL="800099" lvl="1" indent="-342899">
              <a:lnSpc>
                <a:spcPct val="150000"/>
              </a:lnSpc>
              <a:spcBef>
                <a:spcPts val="0"/>
              </a:spcBef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new phenomena or types of transients   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86A21E1-387A-4DDB-EB20-F60A72368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845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1FFF0-D98F-DDE5-6103-6DC0AAA46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>
            <a:extLst>
              <a:ext uri="{FF2B5EF4-FFF2-40B4-BE49-F238E27FC236}">
                <a16:creationId xmlns:a16="http://schemas.microsoft.com/office/drawing/2014/main" id="{4B136149-71A0-BFC4-8A04-F1F5C04655D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608" name="Shape 608">
            <a:extLst>
              <a:ext uri="{FF2B5EF4-FFF2-40B4-BE49-F238E27FC236}">
                <a16:creationId xmlns:a16="http://schemas.microsoft.com/office/drawing/2014/main" id="{7A587BFF-FCD9-EFEF-A32A-BBE19BABBB7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kumimoji="1" lang="en-US" sz="32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Outline</a:t>
            </a:r>
            <a:r>
              <a:rPr kumimoji="1" lang="en-US" sz="2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 </a:t>
            </a:r>
            <a:r>
              <a:rPr kumimoji="1" sz="28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 </a:t>
            </a:r>
          </a:p>
        </p:txBody>
      </p:sp>
      <p:sp>
        <p:nvSpPr>
          <p:cNvPr id="611" name="Shape 611">
            <a:extLst>
              <a:ext uri="{FF2B5EF4-FFF2-40B4-BE49-F238E27FC236}">
                <a16:creationId xmlns:a16="http://schemas.microsoft.com/office/drawing/2014/main" id="{3148A039-D181-F989-C139-F9A45073745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122245"/>
            <a:ext cx="10808679" cy="51912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32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Scientific &amp; technical background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32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Einstein Probe (EP) &amp; science capabilities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32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Selected discoveries of transients by EP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l"/>
              <a:defRPr sz="1800"/>
            </a:pPr>
            <a:r>
              <a:rPr kumimoji="1" lang="en-US" altLang="zh-CN" sz="3200" kern="120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Its role in multi-messenger astronomy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4180DD5-4232-74B6-D812-4B5F825C0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7261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AB2A755-A8A6-E9D1-4F27-A3DF3BD05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145D08-4916-EC33-4E43-FFD13296E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Extragalactic Fast X-ray Transients (EFXT)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936CAA2D-DEBC-5180-6E37-ECD5625FFBF9}"/>
              </a:ext>
            </a:extLst>
          </p:cNvPr>
          <p:cNvSpPr txBox="1">
            <a:spLocks/>
          </p:cNvSpPr>
          <p:nvPr/>
        </p:nvSpPr>
        <p:spPr>
          <a:xfrm>
            <a:off x="559331" y="1153487"/>
            <a:ext cx="6055778" cy="5343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Fast X-ray transient mysteries</a:t>
            </a:r>
          </a:p>
          <a:p>
            <a:pPr marL="228600" marR="0" lvl="1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 bursts lasting seconds - hours, since 1970s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 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177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 FXT 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~1/3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X-ray flashes: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several tens before EP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~1/3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GRBs in soft X-ray: 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a new window </a:t>
            </a:r>
            <a:endParaRPr kumimoji="0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 Bold"/>
              <a:ea typeface="Microsoft YaHei" panose="020B0503020204020204" pitchFamily="34" charset="-122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9 </a:t>
            </a: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SN associations: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3 before EP</a:t>
            </a: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</a:rPr>
              <a:t> 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Starting to </a:t>
            </a: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find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previously predicted or unknown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phenomena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4572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revealing diversity of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collapsars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&amp;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compact binary mergers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Shape 374">
            <a:extLst>
              <a:ext uri="{FF2B5EF4-FFF2-40B4-BE49-F238E27FC236}">
                <a16:creationId xmlns:a16="http://schemas.microsoft.com/office/drawing/2014/main" id="{8BEABCC9-3D78-7585-5968-16C98D7F4A0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20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1F9DD44-70A3-6FDA-8CFD-730B21AE7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03" y="2256680"/>
            <a:ext cx="4251621" cy="406029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6BAC32C-D521-FC01-94EA-2549E2A7FA2B}"/>
              </a:ext>
            </a:extLst>
          </p:cNvPr>
          <p:cNvSpPr txBox="1"/>
          <p:nvPr/>
        </p:nvSpPr>
        <p:spPr>
          <a:xfrm>
            <a:off x="9704773" y="6196662"/>
            <a:ext cx="125175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Wu et al. in prep.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8A21ED7-9759-40F8-D0C6-B8E255EF1CD6}"/>
              </a:ext>
            </a:extLst>
          </p:cNvPr>
          <p:cNvSpPr txBox="1"/>
          <p:nvPr/>
        </p:nvSpPr>
        <p:spPr>
          <a:xfrm>
            <a:off x="7246520" y="1304115"/>
            <a:ext cx="400300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cs typeface="Helvetica"/>
              </a:rPr>
              <a:t>GRB: distinct prompt emission in soft X-ray and gamma-ray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cs typeface="Helvetica"/>
              </a:rPr>
              <a:t>X-ray durations are much longer </a:t>
            </a:r>
          </a:p>
        </p:txBody>
      </p:sp>
    </p:spTree>
    <p:extLst>
      <p:ext uri="{BB962C8B-B14F-4D97-AF65-F5344CB8AC3E}">
        <p14:creationId xmlns:p14="http://schemas.microsoft.com/office/powerpoint/2010/main" val="297354382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E803AB-DCF2-BCE8-0B06-291B269CC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LXT</a:t>
            </a:r>
            <a:r>
              <a:rPr kumimoji="1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 </a:t>
            </a:r>
            <a:r>
              <a:rPr kumimoji="1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230307A: X-ray transient likely powered by BNS merger  </a:t>
            </a:r>
            <a:endParaRPr kumimoji="1" lang="zh-CN" altLang="en-US" sz="28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81C1140-3C8A-E3A0-A530-A8DDC50E5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47" y="1034116"/>
            <a:ext cx="6751638" cy="376721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1214024-74AC-3C84-8315-F62ABAB746E1}"/>
              </a:ext>
            </a:extLst>
          </p:cNvPr>
          <p:cNvSpPr txBox="1"/>
          <p:nvPr/>
        </p:nvSpPr>
        <p:spPr>
          <a:xfrm>
            <a:off x="362949" y="4957403"/>
            <a:ext cx="8414604" cy="1519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itchFamily="2" charset="2"/>
              <a:buChar char="l"/>
              <a:tabLst/>
              <a:defRPr sz="1800"/>
            </a:pPr>
            <a:r>
              <a:rPr kumimoji="0" lang="it-IT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Soft X-ray </a:t>
            </a:r>
            <a:r>
              <a:rPr kumimoji="0" lang="it-IT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likely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powered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by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a magnetar</a:t>
            </a:r>
            <a:r>
              <a:rPr kumimoji="0" lang="it-IT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, </a:t>
            </a:r>
            <a:r>
              <a:rPr kumimoji="0" lang="it-IT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emerging</a:t>
            </a:r>
            <a:r>
              <a:rPr kumimoji="0" lang="it-IT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from burst </a:t>
            </a:r>
            <a:r>
              <a:rPr kumimoji="0" lang="it-IT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onset</a:t>
            </a:r>
            <a:r>
              <a:rPr kumimoji="0" lang="it-IT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 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Candar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itchFamily="2" charset="2"/>
              <a:buChar char="l"/>
              <a:tabLst/>
              <a:defRPr sz="1800"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Consistent with the association of </a:t>
            </a: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kilonova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signature found by JWST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itchFamily="2" charset="2"/>
              <a:buChar char="l"/>
              <a:tabLst/>
              <a:defRPr sz="1800"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other FXTs of possible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merger origin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: 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LXT 240402a, EP250207b, EP250704a</a:t>
            </a:r>
          </a:p>
          <a:p>
            <a:pPr marL="0" marR="0" lvl="0" indent="0" algn="l" defTabSz="914400" rtl="0" eaLnBrk="1" fontAlgn="auto" latinLnBrk="1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/>
                <a:cs typeface="Arial"/>
                <a:sym typeface="Candara"/>
              </a:rPr>
              <a:t>                       </a:t>
            </a: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Becerra et al. 2026,   Jonker P. et al. 2025,   Li A. et al. </a:t>
            </a:r>
            <a:r>
              <a:rPr kumimoji="1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cs typeface="Helvetica"/>
              </a:rPr>
              <a:t>arXiv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 Bold"/>
                <a:cs typeface="Helvetica"/>
              </a:rPr>
              <a:t>/2601.14137</a:t>
            </a:r>
            <a:endParaRPr kumimoji="0" lang="en-US" altLang="zh-CN" sz="1400" b="0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BB3EC29-BAFC-780F-345F-F1B3B35973AF}"/>
              </a:ext>
            </a:extLst>
          </p:cNvPr>
          <p:cNvSpPr txBox="1"/>
          <p:nvPr/>
        </p:nvSpPr>
        <p:spPr>
          <a:xfrm>
            <a:off x="6670874" y="3757918"/>
            <a:ext cx="207524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Sun H. et al. 2025 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National Science Review</a:t>
            </a:r>
            <a:endParaRPr kumimoji="0" lang="zh-CN" altLang="en-US" sz="1400" b="0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88A098C-0A2B-9BF9-E19D-82C8FB7E9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6EC3CAF7-E221-5278-6B06-B3743E3FCF2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ACBA895-EF78-3E41-BB64-5D5E927E1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982" y="2269281"/>
            <a:ext cx="2681021" cy="271183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517B3165-B661-F8B5-9138-4848BD59D5A4}"/>
              </a:ext>
            </a:extLst>
          </p:cNvPr>
          <p:cNvSpPr txBox="1"/>
          <p:nvPr/>
        </p:nvSpPr>
        <p:spPr>
          <a:xfrm>
            <a:off x="8898447" y="4996121"/>
            <a:ext cx="2673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CAS’s SATech-01 experiment satellite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43201D8-8372-07D8-CADA-9E1C9AD6406C}"/>
              </a:ext>
            </a:extLst>
          </p:cNvPr>
          <p:cNvGrpSpPr/>
          <p:nvPr/>
        </p:nvGrpSpPr>
        <p:grpSpPr>
          <a:xfrm>
            <a:off x="6865175" y="1402166"/>
            <a:ext cx="1966059" cy="1935608"/>
            <a:chOff x="1122912" y="2257407"/>
            <a:chExt cx="2668173" cy="2159635"/>
          </a:xfrm>
        </p:grpSpPr>
        <p:pic>
          <p:nvPicPr>
            <p:cNvPr id="18" name="图片 17" descr="图片包含 窗户, 桌子, 小, 厨房&#10;&#10;描述已自动生成">
              <a:extLst>
                <a:ext uri="{FF2B5EF4-FFF2-40B4-BE49-F238E27FC236}">
                  <a16:creationId xmlns:a16="http://schemas.microsoft.com/office/drawing/2014/main" id="{8E17AECB-CEA5-0278-7DAE-346146C4A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2912" y="2257407"/>
              <a:ext cx="2668173" cy="1781398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DF5C586-E627-F7E6-B4F8-530AA65E0156}"/>
                </a:ext>
              </a:extLst>
            </p:cNvPr>
            <p:cNvSpPr txBox="1"/>
            <p:nvPr/>
          </p:nvSpPr>
          <p:spPr>
            <a:xfrm>
              <a:off x="1238423" y="4104276"/>
              <a:ext cx="2437152" cy="312766"/>
            </a:xfrm>
            <a:prstGeom prst="rect">
              <a:avLst/>
            </a:prstGeom>
            <a:solidFill>
              <a:schemeClr val="bg1">
                <a:alpha val="58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LEIA</a:t>
              </a:r>
              <a:r>
                <a:rPr kumimoji="1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kumimoji="1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0.5</a:t>
              </a:r>
              <a:r>
                <a:rPr kumimoji="1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kumimoji="1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–</a:t>
              </a:r>
              <a:r>
                <a:rPr kumimoji="1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kumimoji="1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4</a:t>
              </a:r>
              <a:r>
                <a:rPr kumimoji="1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</a:t>
              </a:r>
              <a:r>
                <a:rPr kumimoji="1" lang="en-US" altLang="zh-CN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keV</a:t>
              </a:r>
              <a:endParaRPr kumimoji="1" lang="zh-CN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ook Antiqua" panose="0204060205030503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30784BD5-754A-07AC-96FD-104725419392}"/>
              </a:ext>
            </a:extLst>
          </p:cNvPr>
          <p:cNvSpPr txBox="1"/>
          <p:nvPr/>
        </p:nvSpPr>
        <p:spPr>
          <a:xfrm>
            <a:off x="10400459" y="4649626"/>
            <a:ext cx="1220973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credit: CAS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6" name="右箭头 15">
            <a:extLst>
              <a:ext uri="{FF2B5EF4-FFF2-40B4-BE49-F238E27FC236}">
                <a16:creationId xmlns:a16="http://schemas.microsoft.com/office/drawing/2014/main" id="{BE41D984-A602-5B5F-9467-7B2117F420BB}"/>
              </a:ext>
            </a:extLst>
          </p:cNvPr>
          <p:cNvSpPr/>
          <p:nvPr/>
        </p:nvSpPr>
        <p:spPr>
          <a:xfrm rot="1385995">
            <a:off x="9048498" y="2052674"/>
            <a:ext cx="712518" cy="272456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4F81BD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4FB0C9B-896E-1572-C184-507DC42400B5}"/>
              </a:ext>
            </a:extLst>
          </p:cNvPr>
          <p:cNvSpPr txBox="1"/>
          <p:nvPr/>
        </p:nvSpPr>
        <p:spPr>
          <a:xfrm>
            <a:off x="9251083" y="1375181"/>
            <a:ext cx="2131351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LEIA: EP-pathfinder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2022/07 – 2024/02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C7521A5-E4B9-002C-BB87-75C6E7607412}"/>
              </a:ext>
            </a:extLst>
          </p:cNvPr>
          <p:cNvSpPr txBox="1"/>
          <p:nvPr/>
        </p:nvSpPr>
        <p:spPr>
          <a:xfrm>
            <a:off x="3048002" y="3363693"/>
            <a:ext cx="730326" cy="307775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GRB-jet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F2E7264-91C2-01FF-D55A-A7FE337134DD}"/>
              </a:ext>
            </a:extLst>
          </p:cNvPr>
          <p:cNvSpPr txBox="1"/>
          <p:nvPr/>
        </p:nvSpPr>
        <p:spPr>
          <a:xfrm>
            <a:off x="1071087" y="3685727"/>
            <a:ext cx="164804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magnetar-powered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FCEBEA2-B038-5FE8-398D-4EACB8511E54}"/>
              </a:ext>
            </a:extLst>
          </p:cNvPr>
          <p:cNvSpPr txBox="1"/>
          <p:nvPr/>
        </p:nvSpPr>
        <p:spPr>
          <a:xfrm>
            <a:off x="4828577" y="1375181"/>
            <a:ext cx="730326" cy="307775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GRB-jet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A28DC9-918A-7015-EC19-2EE311BA878F}"/>
              </a:ext>
            </a:extLst>
          </p:cNvPr>
          <p:cNvSpPr txBox="1"/>
          <p:nvPr/>
        </p:nvSpPr>
        <p:spPr>
          <a:xfrm>
            <a:off x="3579806" y="4178749"/>
            <a:ext cx="980161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magnetar-powered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072666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17F079-F6FE-D1E1-6D26-4EE2735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EP240315</a:t>
            </a:r>
            <a:r>
              <a:rPr kumimoji="1" lang="en-US" altLang="zh-CN" sz="3200" b="0" cap="none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a: </a:t>
            </a:r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GRB @</a:t>
            </a:r>
            <a:r>
              <a:rPr kumimoji="1" lang="en-US" altLang="zh-CN" sz="3200" b="0" cap="none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redshift 4.859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内容占位符 4" descr="形状&#10;&#10;中度可信度描述已自动生成">
            <a:extLst>
              <a:ext uri="{FF2B5EF4-FFF2-40B4-BE49-F238E27FC236}">
                <a16:creationId xmlns:a16="http://schemas.microsoft.com/office/drawing/2014/main" id="{910A2B51-78C3-FAB9-2ED3-BB4E426A0F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49" r="12442"/>
          <a:stretch/>
        </p:blipFill>
        <p:spPr>
          <a:xfrm>
            <a:off x="-111211" y="908953"/>
            <a:ext cx="5833260" cy="4385003"/>
          </a:xfrm>
          <a:prstGeom prst="rect">
            <a:avLst/>
          </a:prstGeom>
        </p:spPr>
      </p:pic>
      <p:pic>
        <p:nvPicPr>
          <p:cNvPr id="4" name="图片 3" descr="图表, 直方图&#10;&#10;描述已自动生成">
            <a:extLst>
              <a:ext uri="{FF2B5EF4-FFF2-40B4-BE49-F238E27FC236}">
                <a16:creationId xmlns:a16="http://schemas.microsoft.com/office/drawing/2014/main" id="{5C61F2E0-8429-B511-DDC2-85BD9A9A1B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79" t="7808"/>
          <a:stretch/>
        </p:blipFill>
        <p:spPr>
          <a:xfrm>
            <a:off x="5882688" y="787858"/>
            <a:ext cx="6110233" cy="444306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015D3C2-B33E-2F85-0694-ED3A8569542F}"/>
              </a:ext>
            </a:extLst>
          </p:cNvPr>
          <p:cNvSpPr txBox="1"/>
          <p:nvPr/>
        </p:nvSpPr>
        <p:spPr>
          <a:xfrm>
            <a:off x="7999358" y="1785636"/>
            <a:ext cx="239142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Gamma-ray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T90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：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41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by Swift/BAT &amp;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Konus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-Wind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Soft X-ray</a:t>
            </a:r>
            <a:r>
              <a:rPr kumimoji="1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T90:</a:t>
            </a:r>
            <a:r>
              <a:rPr kumimoji="1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1034</a:t>
            </a:r>
            <a:r>
              <a:rPr kumimoji="1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210579CF-B796-C25B-8E57-B901B70BFA07}"/>
              </a:ext>
            </a:extLst>
          </p:cNvPr>
          <p:cNvSpPr txBox="1">
            <a:spLocks/>
          </p:cNvSpPr>
          <p:nvPr/>
        </p:nvSpPr>
        <p:spPr>
          <a:xfrm>
            <a:off x="6186973" y="5178185"/>
            <a:ext cx="5805948" cy="4686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Marked difference in soft X-ray and hard X/</a:t>
            </a:r>
            <a:r>
              <a:rPr kumimoji="1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γ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rays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B09675E-4ACE-A984-B0D5-F35F62C26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0144" y="288207"/>
            <a:ext cx="842777" cy="80109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C7A6887-CE31-5FED-C3FF-8A43DD4DFD41}"/>
              </a:ext>
            </a:extLst>
          </p:cNvPr>
          <p:cNvSpPr txBox="1"/>
          <p:nvPr/>
        </p:nvSpPr>
        <p:spPr>
          <a:xfrm>
            <a:off x="674595" y="5491433"/>
            <a:ext cx="4989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Liu Y., et al. 2025 Nature Astronomy, 9, 564 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Levan A., et al. 2025 Nature Astronomy, 9, 1375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Gillanders J.H., et al. 2024 </a:t>
            </a:r>
            <a:r>
              <a:rPr kumimoji="1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ApJ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    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A8D8D41-1DB1-B815-42AB-15884E03EB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4794" y="3179766"/>
            <a:ext cx="2087255" cy="1844161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347E8DD0-952E-47A1-372F-14764532C375}"/>
              </a:ext>
            </a:extLst>
          </p:cNvPr>
          <p:cNvSpPr txBox="1"/>
          <p:nvPr/>
        </p:nvSpPr>
        <p:spPr>
          <a:xfrm>
            <a:off x="3826323" y="4524164"/>
            <a:ext cx="162197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FXT detection of X-ray afterglow</a:t>
            </a: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5347C37-CC0A-A610-2A1A-6042ECFFC9EF}"/>
              </a:ext>
            </a:extLst>
          </p:cNvPr>
          <p:cNvSpPr txBox="1"/>
          <p:nvPr/>
        </p:nvSpPr>
        <p:spPr>
          <a:xfrm>
            <a:off x="1145484" y="1366331"/>
            <a:ext cx="162197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WXT image</a:t>
            </a:r>
            <a:endParaRPr kumimoji="0" lang="zh-CN" altLang="en-US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008C098-96F4-6A6D-22DC-12E426C7E15B}"/>
              </a:ext>
            </a:extLst>
          </p:cNvPr>
          <p:cNvSpPr txBox="1"/>
          <p:nvPr/>
        </p:nvSpPr>
        <p:spPr>
          <a:xfrm>
            <a:off x="6233610" y="5584351"/>
            <a:ext cx="389949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srgbClr val="000000">
                    <a:lumMod val="65000"/>
                    <a:lumOff val="35000"/>
                  </a:srgbClr>
                </a:solidFill>
              </a:rPr>
              <a:t>R</a:t>
            </a: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edshift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4.859 by VLT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(Levan et al. 2025)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灯片编号占位符 15">
            <a:extLst>
              <a:ext uri="{FF2B5EF4-FFF2-40B4-BE49-F238E27FC236}">
                <a16:creationId xmlns:a16="http://schemas.microsoft.com/office/drawing/2014/main" id="{EE70AFF5-98F0-5209-A952-4A1C316947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723C052-2703-3000-4851-0CC4D0AFE295}"/>
              </a:ext>
            </a:extLst>
          </p:cNvPr>
          <p:cNvSpPr txBox="1"/>
          <p:nvPr/>
        </p:nvSpPr>
        <p:spPr>
          <a:xfrm>
            <a:off x="6190931" y="5878858"/>
            <a:ext cx="510874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Fast X-ray transient &amp; GRB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Cen</a:t>
            </a:r>
            <a:r>
              <a:rPr lang="en-US" altLang="zh-CN" kern="120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Helvetica"/>
                <a:cs typeface="Helvetica"/>
              </a:rPr>
              <a:t>tral</a:t>
            </a:r>
            <a:r>
              <a:rPr lang="en-US" altLang="zh-CN" kern="1200" dirty="0">
                <a:solidFill>
                  <a:srgbClr val="000000">
                    <a:lumMod val="65000"/>
                    <a:lumOff val="35000"/>
                  </a:srgbClr>
                </a:solidFill>
                <a:latin typeface="Helvetica"/>
                <a:cs typeface="Helvetica"/>
              </a:rPr>
              <a:t> engine activity before detection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8064A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251041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5181168-0AB3-1AF0-5BD7-CB8DCE9C583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69B6157-435D-C7E0-9999-FB80EEABD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EP240414a: possibly new type of fast X-ray transients with SN 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CB1BEBA-8B06-5CAC-D5A9-DC4FA3D2F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7" name="图片 6" descr="图表, 散点图&#10;&#10;描述已自动生成">
            <a:extLst>
              <a:ext uri="{FF2B5EF4-FFF2-40B4-BE49-F238E27FC236}">
                <a16:creationId xmlns:a16="http://schemas.microsoft.com/office/drawing/2014/main" id="{396C5108-A87E-8CA4-4C07-7484D5ACFC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779" r="4088"/>
          <a:stretch/>
        </p:blipFill>
        <p:spPr>
          <a:xfrm>
            <a:off x="627000" y="3822600"/>
            <a:ext cx="3756156" cy="2781400"/>
          </a:xfrm>
          <a:prstGeom prst="rect">
            <a:avLst/>
          </a:prstGeom>
        </p:spPr>
      </p:pic>
      <p:pic>
        <p:nvPicPr>
          <p:cNvPr id="8" name="图片 7" descr="图表&#10;&#10;描述已自动生成">
            <a:extLst>
              <a:ext uri="{FF2B5EF4-FFF2-40B4-BE49-F238E27FC236}">
                <a16:creationId xmlns:a16="http://schemas.microsoft.com/office/drawing/2014/main" id="{969CB233-27B6-5753-7755-801BF7CC96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567" r="3997"/>
          <a:stretch/>
        </p:blipFill>
        <p:spPr>
          <a:xfrm>
            <a:off x="4818987" y="3029517"/>
            <a:ext cx="3100653" cy="353532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D6EC1BC-7308-FD1A-B0A6-BC30A088BA26}"/>
              </a:ext>
            </a:extLst>
          </p:cNvPr>
          <p:cNvSpPr txBox="1"/>
          <p:nvPr/>
        </p:nvSpPr>
        <p:spPr>
          <a:xfrm>
            <a:off x="5449924" y="3026312"/>
            <a:ext cx="148916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X-ray</a:t>
            </a:r>
            <a:r>
              <a:rPr kumimoji="1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light</a:t>
            </a:r>
            <a:r>
              <a:rPr kumimoji="1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curve</a:t>
            </a:r>
            <a:endParaRPr kumimoji="1" lang="zh-CN" altLang="en-US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550B1CF7-A5B8-CD22-22A7-C4F673D18E74}"/>
              </a:ext>
            </a:extLst>
          </p:cNvPr>
          <p:cNvSpPr txBox="1">
            <a:spLocks/>
          </p:cNvSpPr>
          <p:nvPr/>
        </p:nvSpPr>
        <p:spPr>
          <a:xfrm>
            <a:off x="5354011" y="979918"/>
            <a:ext cx="6244494" cy="203049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itchFamily="2" charset="2"/>
              <a:buChar char="l"/>
              <a:tabLst/>
              <a:defRPr/>
            </a:pP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o</a:t>
            </a:r>
            <a:r>
              <a:rPr kumimoji="1" lang="zh-CN" alt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 </a:t>
            </a:r>
            <a:r>
              <a:rPr kumimoji="1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GRB, very soft spectrum </a:t>
            </a:r>
          </a:p>
          <a:p>
            <a:pPr algn="l" rtl="0">
              <a:buFont typeface="Wingdings" pitchFamily="2" charset="2"/>
              <a:buChar char="l"/>
              <a:defRPr/>
            </a:pP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kumimoji="1" lang="zh-CN" altLang="en-US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kumimoji="1" lang="en-US" altLang="zh-CN" sz="220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-BL</a:t>
            </a:r>
            <a:r>
              <a:rPr kumimoji="1" lang="zh-CN" altLang="en-US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supernova</a:t>
            </a:r>
            <a:r>
              <a:rPr kumimoji="1" lang="zh-CN" altLang="en-US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2024gsa z=0.4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itchFamily="2" charset="2"/>
              <a:buChar char="l"/>
              <a:tabLst/>
              <a:defRPr/>
            </a:pPr>
            <a:r>
              <a:rPr kumimoji="1" lang="en-US" altLang="zh-CN" sz="2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o similar previous events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/>
              <a:buNone/>
              <a:tabLst/>
              <a:defRPr/>
            </a:pPr>
            <a:r>
              <a:rPr kumimoji="1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A weak relativistic jet that interacts with an extended shell surrounding the progenitor star </a:t>
            </a:r>
            <a:endParaRPr kumimoji="1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ndara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7DA0E4-EF68-7095-3689-FF0307F5BF3B}"/>
              </a:ext>
            </a:extLst>
          </p:cNvPr>
          <p:cNvSpPr txBox="1"/>
          <p:nvPr/>
        </p:nvSpPr>
        <p:spPr>
          <a:xfrm>
            <a:off x="7850783" y="6380747"/>
            <a:ext cx="37561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Sun</a:t>
            </a:r>
            <a:r>
              <a:rPr kumimoji="1" lang="zh-CN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1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H. et</a:t>
            </a:r>
            <a:r>
              <a:rPr kumimoji="1" lang="zh-CN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1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al.</a:t>
            </a:r>
            <a:r>
              <a:rPr kumimoji="1" lang="zh-CN" alt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1" lang="en-US" altLang="zh-CN" sz="14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2025 Nature Astronomy 9, 1073</a:t>
            </a:r>
            <a:endParaRPr kumimoji="1" lang="zh-CN" altLang="en-US" sz="1400" b="0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9E6080E-A81E-8E06-4472-B439280A8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76" y="941818"/>
            <a:ext cx="4346224" cy="3204095"/>
          </a:xfrm>
          <a:prstGeom prst="rect">
            <a:avLst/>
          </a:prstGeom>
        </p:spPr>
      </p:pic>
      <p:pic>
        <p:nvPicPr>
          <p:cNvPr id="6" name="图片 5" descr="紫色的灯光&#10;&#10;AI 生成的内容可能不正确。">
            <a:extLst>
              <a:ext uri="{FF2B5EF4-FFF2-40B4-BE49-F238E27FC236}">
                <a16:creationId xmlns:a16="http://schemas.microsoft.com/office/drawing/2014/main" id="{1DDE5189-670F-48AC-89B0-F72B3FB750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674" y="3931820"/>
            <a:ext cx="3711326" cy="208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0228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79F3F-CD27-84D7-AF1B-E6F202B28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C082A4-067E-6630-D020-BB31C77B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solidFill>
                  <a:srgbClr val="0070C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EP241113a: an energetic dirty fireball in X-ray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A5BAC0E7-607B-9A83-ECE7-D54DC89B2CB6}"/>
              </a:ext>
            </a:extLst>
          </p:cNvPr>
          <p:cNvSpPr txBox="1">
            <a:spLocks/>
          </p:cNvSpPr>
          <p:nvPr/>
        </p:nvSpPr>
        <p:spPr>
          <a:xfrm>
            <a:off x="801630" y="5217696"/>
            <a:ext cx="9448800" cy="1538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504D"/>
              </a:buClr>
              <a:defRPr/>
            </a:pPr>
            <a:r>
              <a:rPr kumimoji="1" lang="en-US" altLang="zh-CN" sz="20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kumimoji="1" lang="en-US" altLang="zh-CN" sz="2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o</a:t>
            </a:r>
            <a:r>
              <a:rPr kumimoji="1" lang="zh-CN" altLang="en-US" sz="2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 </a:t>
            </a:r>
            <a:r>
              <a:rPr kumimoji="1" lang="en-US" altLang="zh-CN" sz="2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GRB, very soft spectrum </a:t>
            </a:r>
            <a:endParaRPr kumimoji="1" lang="en-US" altLang="zh-CN" sz="20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Candara"/>
            </a:endParaRPr>
          </a:p>
          <a:p>
            <a:pPr>
              <a:buClr>
                <a:srgbClr val="C0504D"/>
              </a:buClr>
              <a:defRPr/>
            </a:pPr>
            <a:r>
              <a:rPr kumimoji="1" lang="en-US" altLang="zh-CN" sz="20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Lorentz factor ~ 20, viewed on axis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20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Candara"/>
              </a:rPr>
              <a:t>L</a:t>
            </a:r>
            <a:r>
              <a:rPr kumimoji="1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ong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Candara"/>
              </a:rPr>
              <a:t>-predicted dirty fireball: relativistic jet contaminated by baryons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EF2DE4A-E52E-0716-7A46-30B6ED31FA33}"/>
              </a:ext>
            </a:extLst>
          </p:cNvPr>
          <p:cNvSpPr txBox="1"/>
          <p:nvPr/>
        </p:nvSpPr>
        <p:spPr>
          <a:xfrm>
            <a:off x="6750750" y="5473361"/>
            <a:ext cx="5441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Dai C., et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al.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 </a:t>
            </a:r>
            <a:r>
              <a:rPr kumimoji="1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/2603.26213</a:t>
            </a:r>
            <a:r>
              <a:rPr kumimoji="1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,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Science, under review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22CA1A5-0859-52E0-146F-B955D32F9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98" y="1064910"/>
            <a:ext cx="5555402" cy="410399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F47D615-8D86-A39B-5AED-9960A99DABC8}"/>
              </a:ext>
            </a:extLst>
          </p:cNvPr>
          <p:cNvSpPr txBox="1"/>
          <p:nvPr/>
        </p:nvSpPr>
        <p:spPr>
          <a:xfrm>
            <a:off x="3707130" y="4041161"/>
            <a:ext cx="876200" cy="27699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dirty fireball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731FCA07-2FEF-6ABA-B705-3D7154CADEEC}"/>
              </a:ext>
            </a:extLst>
          </p:cNvPr>
          <p:cNvSpPr/>
          <p:nvPr/>
        </p:nvSpPr>
        <p:spPr>
          <a:xfrm>
            <a:off x="3230487" y="3726488"/>
            <a:ext cx="435535" cy="591670"/>
          </a:xfrm>
          <a:prstGeom prst="ellipse">
            <a:avLst/>
          </a:prstGeom>
          <a:noFill/>
          <a:ln w="19050" cap="flat">
            <a:solidFill>
              <a:schemeClr val="accent6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E22063-BA50-F687-F46D-A5CAB040D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27BB381-DF05-0D2A-30EA-B05BC84FC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3816" y="1082336"/>
            <a:ext cx="4919568" cy="412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5686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87F88C4-1356-ED9A-E6EB-E35816C26FC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9F01235-1E62-0853-4B16-77EAFDB4C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EP240222a: TDE by </a:t>
            </a:r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Intermediate-mass black hole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图片 3" descr="/private/var/folders/vg/wr0bx9x55bldzqqf8332v6dm0000gn/T/com.kingsoft.wpsoffice.mac/picturecompress_20241016013400/output_1.pngoutput_1">
            <a:extLst>
              <a:ext uri="{FF2B5EF4-FFF2-40B4-BE49-F238E27FC236}">
                <a16:creationId xmlns:a16="http://schemas.microsoft.com/office/drawing/2014/main" id="{9B6E5B5E-3A58-21E4-9B6B-3FA2B30688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297" y="962652"/>
            <a:ext cx="5299710" cy="301117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421E872-D6D5-5827-FD6B-FE974CF48486}"/>
              </a:ext>
            </a:extLst>
          </p:cNvPr>
          <p:cNvSpPr txBox="1"/>
          <p:nvPr/>
        </p:nvSpPr>
        <p:spPr>
          <a:xfrm>
            <a:off x="694140" y="4017323"/>
            <a:ext cx="5952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35 kpc projected distance from the center of a massive galaxy (z=0.033)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A52FE99-0C05-0EC6-B7D6-EE3A6966201C}"/>
              </a:ext>
            </a:extLst>
          </p:cNvPr>
          <p:cNvGrpSpPr/>
          <p:nvPr/>
        </p:nvGrpSpPr>
        <p:grpSpPr>
          <a:xfrm>
            <a:off x="6748147" y="1024564"/>
            <a:ext cx="4336964" cy="3823890"/>
            <a:chOff x="9921" y="1928"/>
            <a:chExt cx="7895" cy="6889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850FF98-5D24-39E5-3F54-AC5E125D4715}"/>
                </a:ext>
              </a:extLst>
            </p:cNvPr>
            <p:cNvGrpSpPr/>
            <p:nvPr/>
          </p:nvGrpSpPr>
          <p:grpSpPr>
            <a:xfrm>
              <a:off x="9921" y="1928"/>
              <a:ext cx="7895" cy="6889"/>
              <a:chOff x="6828" y="2276"/>
              <a:chExt cx="5543" cy="4650"/>
            </a:xfrm>
          </p:grpSpPr>
          <p:pic>
            <p:nvPicPr>
              <p:cNvPr id="9" name="图片 8" descr="截屏2024-10-11 01.33.36">
                <a:extLst>
                  <a:ext uri="{FF2B5EF4-FFF2-40B4-BE49-F238E27FC236}">
                    <a16:creationId xmlns:a16="http://schemas.microsoft.com/office/drawing/2014/main" id="{71D6E43C-45DC-AC11-A6DE-69EC446AF847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6828" y="2276"/>
                <a:ext cx="5543" cy="4650"/>
              </a:xfrm>
              <a:prstGeom prst="rect">
                <a:avLst/>
              </a:prstGeom>
            </p:spPr>
          </p:pic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33FFA53-E9AF-05F3-9967-7ABD76189218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7660" y="2480"/>
                <a:ext cx="2703" cy="55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/>
                    <a:cs typeface="Arial" panose="020B0604020202020204" pitchFamily="34" charset="0"/>
                    <a:sym typeface="Arial"/>
                  </a:rPr>
                  <a:t>X-ray light curve</a:t>
                </a: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8E6C55E-9225-E447-AA47-F734BC82416B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146" y="5400"/>
              <a:ext cx="3631" cy="8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/>
                  <a:cs typeface="Arial" panose="020B0604020202020204" pitchFamily="34" charset="0"/>
                  <a:sym typeface="Arial"/>
                </a:rPr>
                <a:t>optical light curve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3C4AE52-E517-5ABD-0E29-A4FD986F3896}"/>
              </a:ext>
            </a:extLst>
          </p:cNvPr>
          <p:cNvSpPr txBox="1"/>
          <p:nvPr/>
        </p:nvSpPr>
        <p:spPr>
          <a:xfrm>
            <a:off x="7581354" y="5016097"/>
            <a:ext cx="3668684" cy="4582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host stellar mass: ~10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7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Msun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 pitchFamily="34" charset="0"/>
              <a:ea typeface="宋体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/>
              <a:cs typeface="Arial" panose="020B060402020202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Jin et al.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arXiv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/2501.09580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 Science under review</a:t>
            </a:r>
          </a:p>
        </p:txBody>
      </p:sp>
      <p:pic>
        <p:nvPicPr>
          <p:cNvPr id="16" name="图片 15" descr="截屏2024-10-31 00.50.10">
            <a:extLst>
              <a:ext uri="{FF2B5EF4-FFF2-40B4-BE49-F238E27FC236}">
                <a16:creationId xmlns:a16="http://schemas.microsoft.com/office/drawing/2014/main" id="{CCB06B49-6A55-580B-B80F-BC88829C31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9781" y="4550591"/>
            <a:ext cx="2417445" cy="2081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CE51CFD-81D1-00A5-0A16-8066FEB4AA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8214" y="4659091"/>
            <a:ext cx="2916555" cy="2100287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E9F4313-E831-13AD-048C-C980242AF1B1}"/>
              </a:ext>
            </a:extLst>
          </p:cNvPr>
          <p:cNvSpPr txBox="1"/>
          <p:nvPr/>
        </p:nvSpPr>
        <p:spPr>
          <a:xfrm>
            <a:off x="1546761" y="6046115"/>
            <a:ext cx="13920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kT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: ~ 200 eV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6648D7E-935B-91B9-81F3-61E67F699F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196" y="2382993"/>
            <a:ext cx="1115937" cy="1001155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52A9A6A-4EFD-5ECA-D395-8B0CC3BA0A3B}"/>
              </a:ext>
            </a:extLst>
          </p:cNvPr>
          <p:cNvSpPr txBox="1"/>
          <p:nvPr/>
        </p:nvSpPr>
        <p:spPr>
          <a:xfrm>
            <a:off x="410820" y="3153776"/>
            <a:ext cx="135434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EP-WXT detection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B079C0C3-CEEF-98A9-73A3-D9A6CF968E79}"/>
              </a:ext>
            </a:extLst>
          </p:cNvPr>
          <p:cNvCxnSpPr>
            <a:cxnSpLocks/>
          </p:cNvCxnSpPr>
          <p:nvPr/>
        </p:nvCxnSpPr>
        <p:spPr>
          <a:xfrm>
            <a:off x="1561133" y="2382993"/>
            <a:ext cx="849835" cy="278584"/>
          </a:xfrm>
          <a:prstGeom prst="straightConnector1">
            <a:avLst/>
          </a:prstGeom>
          <a:noFill/>
          <a:ln w="12700" cap="flat">
            <a:solidFill>
              <a:schemeClr val="bg1"/>
            </a:solidFill>
            <a:prstDash val="dash"/>
            <a:bevel/>
            <a:tailEnd type="non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直线箭头连接符 21">
            <a:extLst>
              <a:ext uri="{FF2B5EF4-FFF2-40B4-BE49-F238E27FC236}">
                <a16:creationId xmlns:a16="http://schemas.microsoft.com/office/drawing/2014/main" id="{A76AE862-9B2A-6797-F0ED-703C5B5795FD}"/>
              </a:ext>
            </a:extLst>
          </p:cNvPr>
          <p:cNvCxnSpPr>
            <a:cxnSpLocks/>
          </p:cNvCxnSpPr>
          <p:nvPr/>
        </p:nvCxnSpPr>
        <p:spPr>
          <a:xfrm flipV="1">
            <a:off x="1595509" y="2747935"/>
            <a:ext cx="815459" cy="607505"/>
          </a:xfrm>
          <a:prstGeom prst="straightConnector1">
            <a:avLst/>
          </a:prstGeom>
          <a:noFill/>
          <a:ln w="12700" cap="flat">
            <a:solidFill>
              <a:schemeClr val="bg1"/>
            </a:solidFill>
            <a:prstDash val="dash"/>
            <a:bevel/>
            <a:tailEnd type="non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0D158592-D260-13C3-27A0-D2218AA41140}"/>
              </a:ext>
            </a:extLst>
          </p:cNvPr>
          <p:cNvSpPr txBox="1"/>
          <p:nvPr/>
        </p:nvSpPr>
        <p:spPr>
          <a:xfrm>
            <a:off x="4786594" y="1017312"/>
            <a:ext cx="153957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</a:rPr>
              <a:t>EP240222a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0F193CB-FE7D-CF71-8250-2527C6D922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A2B4CFC-4DE8-BD2B-666D-34048DE41D1D}"/>
              </a:ext>
            </a:extLst>
          </p:cNvPr>
          <p:cNvSpPr txBox="1"/>
          <p:nvPr/>
        </p:nvSpPr>
        <p:spPr>
          <a:xfrm>
            <a:off x="4474805" y="6156959"/>
            <a:ext cx="253264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BH mass 10</a:t>
            </a:r>
            <a:r>
              <a:rPr kumimoji="0" lang="en-US" altLang="zh-CN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4-5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宋体"/>
                <a:cs typeface="Arial" panose="020B0604020202020204" pitchFamily="34" charset="0"/>
                <a:sym typeface="Arial"/>
              </a:rPr>
              <a:t>Msun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 pitchFamily="34" charset="0"/>
              <a:ea typeface="宋体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565666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1E7F6-92E6-2488-41B0-FC6FB729C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75E8FB7-E2C1-0728-6BDF-DC0DCE2DE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10" y="4985131"/>
            <a:ext cx="1458661" cy="956569"/>
          </a:xfrm>
          <a:prstGeom prst="rect">
            <a:avLst/>
          </a:prstGeom>
        </p:spPr>
      </p:pic>
      <p:pic>
        <p:nvPicPr>
          <p:cNvPr id="11" name="图片 10" descr="建筑旁的路上&#10;&#10;AI 生成的内容可能不正确。">
            <a:extLst>
              <a:ext uri="{FF2B5EF4-FFF2-40B4-BE49-F238E27FC236}">
                <a16:creationId xmlns:a16="http://schemas.microsoft.com/office/drawing/2014/main" id="{338DC654-7539-622E-6C49-221959B02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40" y="5927228"/>
            <a:ext cx="1371527" cy="636474"/>
          </a:xfrm>
          <a:prstGeom prst="rect">
            <a:avLst/>
          </a:prstGeom>
        </p:spPr>
      </p:pic>
      <p:pic>
        <p:nvPicPr>
          <p:cNvPr id="9" name="图片 8" descr="卫星在宇宙中&#10;&#10;AI 生成的内容可能不正确。">
            <a:extLst>
              <a:ext uri="{FF2B5EF4-FFF2-40B4-BE49-F238E27FC236}">
                <a16:creationId xmlns:a16="http://schemas.microsoft.com/office/drawing/2014/main" id="{1EEE6B59-171A-6C2C-6AA0-E14D78FF07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365" y="5005381"/>
            <a:ext cx="1458661" cy="948320"/>
          </a:xfrm>
          <a:prstGeom prst="rect">
            <a:avLst/>
          </a:prstGeom>
        </p:spPr>
      </p:pic>
      <p:pic>
        <p:nvPicPr>
          <p:cNvPr id="10" name="图片 9" descr="飞机飞在云层上飞行&#10;&#10;AI 生成的内容可能不正确。">
            <a:extLst>
              <a:ext uri="{FF2B5EF4-FFF2-40B4-BE49-F238E27FC236}">
                <a16:creationId xmlns:a16="http://schemas.microsoft.com/office/drawing/2014/main" id="{54749567-355C-EAB4-4F36-EB3B888BA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3825" y="5800777"/>
            <a:ext cx="1346437" cy="7868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B080DAD-5299-BC7D-3568-B5EA10FD4F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014" y="1043010"/>
            <a:ext cx="4100774" cy="3727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id="{6485D1DC-5A87-CC83-AFBA-78C69BFE1352}"/>
              </a:ext>
            </a:extLst>
          </p:cNvPr>
          <p:cNvSpPr txBox="1">
            <a:spLocks/>
          </p:cNvSpPr>
          <p:nvPr/>
        </p:nvSpPr>
        <p:spPr>
          <a:xfrm>
            <a:off x="7600262" y="4775626"/>
            <a:ext cx="4392659" cy="131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Unprecedented light curve &amp; spectra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extreme relativistic jets + thermal/disc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TDE of a white dwarf by an IMBH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venir Medium" panose="02000503020000020003" pitchFamily="2" charset="0"/>
              <a:ea typeface="Microsoft YaHei" panose="020B0503020204020204" pitchFamily="34" charset="-122"/>
              <a:cs typeface="Verdana" panose="020B060403050404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1584EE0-7758-1710-F445-9D9278E63AD6}"/>
              </a:ext>
            </a:extLst>
          </p:cNvPr>
          <p:cNvSpPr txBox="1"/>
          <p:nvPr/>
        </p:nvSpPr>
        <p:spPr>
          <a:xfrm>
            <a:off x="1076771" y="1292207"/>
            <a:ext cx="151004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</a:rPr>
              <a:t>EP250702a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8" name="图片 7" descr="蓝色的卡通人物&#10;&#10;AI 生成的内容可能不正确。">
            <a:extLst>
              <a:ext uri="{FF2B5EF4-FFF2-40B4-BE49-F238E27FC236}">
                <a16:creationId xmlns:a16="http://schemas.microsoft.com/office/drawing/2014/main" id="{22CD81F8-3B4A-4B30-D0B3-B8BA54E841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0644" y="4987751"/>
            <a:ext cx="1010049" cy="9595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19234E93-7C6C-3B47-F605-B7494EA14819}"/>
              </a:ext>
            </a:extLst>
          </p:cNvPr>
          <p:cNvSpPr txBox="1"/>
          <p:nvPr/>
        </p:nvSpPr>
        <p:spPr>
          <a:xfrm>
            <a:off x="10024625" y="3135066"/>
            <a:ext cx="501097" cy="338552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HST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7E15B0F-E4E4-36F1-FBE1-965661A7D129}"/>
              </a:ext>
            </a:extLst>
          </p:cNvPr>
          <p:cNvSpPr txBox="1"/>
          <p:nvPr/>
        </p:nvSpPr>
        <p:spPr>
          <a:xfrm>
            <a:off x="3711903" y="6309788"/>
            <a:ext cx="521936" cy="25391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Hubble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8F3EF7-F509-25AE-B669-3A185438B7EA}"/>
              </a:ext>
            </a:extLst>
          </p:cNvPr>
          <p:cNvSpPr txBox="1"/>
          <p:nvPr/>
        </p:nvSpPr>
        <p:spPr>
          <a:xfrm>
            <a:off x="2967589" y="5166850"/>
            <a:ext cx="457816" cy="25391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JWST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0CBCA29-A3E5-4F9B-CF0B-E714804A8F08}"/>
              </a:ext>
            </a:extLst>
          </p:cNvPr>
          <p:cNvSpPr txBox="1"/>
          <p:nvPr/>
        </p:nvSpPr>
        <p:spPr>
          <a:xfrm>
            <a:off x="469901" y="5672472"/>
            <a:ext cx="1423312" cy="2616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Fermi/GBM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CC6EC39-DDB5-0B59-EE56-407885758337}"/>
              </a:ext>
            </a:extLst>
          </p:cNvPr>
          <p:cNvSpPr txBox="1"/>
          <p:nvPr/>
        </p:nvSpPr>
        <p:spPr>
          <a:xfrm>
            <a:off x="457455" y="6343438"/>
            <a:ext cx="376063" cy="25391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VLT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 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D57F61B-5AD4-B747-AA3C-3404EE58A357}"/>
              </a:ext>
            </a:extLst>
          </p:cNvPr>
          <p:cNvSpPr txBox="1"/>
          <p:nvPr/>
        </p:nvSpPr>
        <p:spPr>
          <a:xfrm>
            <a:off x="1831795" y="6343438"/>
            <a:ext cx="661397" cy="25391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rPr>
              <a:t>MeerKAT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7E3A35D-07D4-57BF-5789-6ADE7B390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3390" y="1115694"/>
            <a:ext cx="2786872" cy="355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95CFA062-4871-D16C-33E4-55246AE7047E}"/>
              </a:ext>
            </a:extLst>
          </p:cNvPr>
          <p:cNvSpPr txBox="1"/>
          <p:nvPr/>
        </p:nvSpPr>
        <p:spPr>
          <a:xfrm>
            <a:off x="5259033" y="1115694"/>
            <a:ext cx="218585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outburst SED: X-ray to gamma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extreme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relat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 jet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B365E24-96AD-E05B-1D0A-B5F85490CF85}"/>
              </a:ext>
            </a:extLst>
          </p:cNvPr>
          <p:cNvSpPr txBox="1"/>
          <p:nvPr/>
        </p:nvSpPr>
        <p:spPr>
          <a:xfrm>
            <a:off x="1003594" y="3716781"/>
            <a:ext cx="139207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outburst last 1 day, undetectable after 10 days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5A776FA2-E3C9-0E0F-8374-107B2B146116}"/>
              </a:ext>
            </a:extLst>
          </p:cNvPr>
          <p:cNvSpPr txBox="1"/>
          <p:nvPr/>
        </p:nvSpPr>
        <p:spPr>
          <a:xfrm>
            <a:off x="8818024" y="6308104"/>
            <a:ext cx="2958336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Li D. et al. 2026 Science Bulletin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2" name="标题 21">
            <a:extLst>
              <a:ext uri="{FF2B5EF4-FFF2-40B4-BE49-F238E27FC236}">
                <a16:creationId xmlns:a16="http://schemas.microsoft.com/office/drawing/2014/main" id="{9087B8E9-7427-853E-ABE8-7D91C53B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EP250702a: possible TDE of a white dwarf by IMBH ?</a:t>
            </a:r>
            <a:endParaRPr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D42B808-145E-C74E-2590-55AB691E85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78D8398-0F37-868D-CB67-F9CF73BFC2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1290" y="4973319"/>
            <a:ext cx="2958336" cy="165721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74A9643-DD38-F798-039E-E221771890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8724" y="1160268"/>
            <a:ext cx="3478576" cy="3398477"/>
          </a:xfrm>
          <a:prstGeom prst="rect">
            <a:avLst/>
          </a:prstGeom>
        </p:spPr>
      </p:pic>
      <p:pic>
        <p:nvPicPr>
          <p:cNvPr id="12" name="图片 11" descr="图片包含 男人, 水, 桌子, 花瓶&#10;&#10;AI 生成的内容可能不正确。">
            <a:extLst>
              <a:ext uri="{FF2B5EF4-FFF2-40B4-BE49-F238E27FC236}">
                <a16:creationId xmlns:a16="http://schemas.microsoft.com/office/drawing/2014/main" id="{34A608EA-FF00-A737-9395-3F40362534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07137" y="5940530"/>
            <a:ext cx="1371528" cy="63647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330D157A-C910-686E-B026-AD964E907B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13321" y="5942346"/>
            <a:ext cx="1408838" cy="2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3785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86761-7532-3D9A-7295-011E8E078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FB62A85-646E-4FDB-A286-8A0C2B2C4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A new transient class?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灯片编号占位符 2">
            <a:extLst>
              <a:ext uri="{FF2B5EF4-FFF2-40B4-BE49-F238E27FC236}">
                <a16:creationId xmlns:a16="http://schemas.microsoft.com/office/drawing/2014/main" id="{1CD80860-E67B-9312-81B2-1F82E0D518F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3" name="图片 2" descr="图表, 折线图&#10;&#10;描述已自动生成">
            <a:extLst>
              <a:ext uri="{FF2B5EF4-FFF2-40B4-BE49-F238E27FC236}">
                <a16:creationId xmlns:a16="http://schemas.microsoft.com/office/drawing/2014/main" id="{0D1F4616-F81C-1873-A4D8-900861E41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907" y="972517"/>
            <a:ext cx="5556649" cy="40424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175A1BC-FFD7-975B-5E3F-1172558C6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604" y="994532"/>
            <a:ext cx="4050514" cy="228351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DF0824A-EBCB-2622-A476-57D2DAE1EE26}"/>
              </a:ext>
            </a:extLst>
          </p:cNvPr>
          <p:cNvSpPr txBox="1"/>
          <p:nvPr/>
        </p:nvSpPr>
        <p:spPr>
          <a:xfrm>
            <a:off x="6271260" y="2308987"/>
            <a:ext cx="1759515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12s-long extremely bright X-ray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burst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9D00708-3F2F-AA4F-2251-2BB6B9DEB61A}"/>
              </a:ext>
            </a:extLst>
          </p:cNvPr>
          <p:cNvSpPr txBox="1"/>
          <p:nvPr/>
        </p:nvSpPr>
        <p:spPr>
          <a:xfrm>
            <a:off x="8030775" y="6156959"/>
            <a:ext cx="4161225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Helvetica Neue" panose="02000503000000020004" pitchFamily="2" charset="0"/>
                <a:cs typeface="Arial"/>
                <a:sym typeface="Arial"/>
              </a:rPr>
              <a:t>Zhang W., et al. 2025 Science China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Helvetica Neue" panose="02000503000000020004" pitchFamily="2" charset="0"/>
                <a:cs typeface="Arial"/>
                <a:sym typeface="Arial"/>
              </a:rPr>
              <a:t>O'Connor B., et al. 2025 </a:t>
            </a:r>
            <a:r>
              <a:rPr kumimoji="0" lang="en-US" altLang="zh-CN" sz="1200" b="0" i="0" u="none" strike="noStrike" kern="0" cap="none" spc="0" normalizeH="0" baseline="0" noProof="0" dirty="0" err="1">
                <a:ln>
                  <a:noFill/>
                </a:ln>
                <a:solidFill>
                  <a:srgbClr val="5D5D5D"/>
                </a:solidFill>
                <a:effectLst/>
                <a:uLnTx/>
                <a:uFillTx/>
                <a:latin typeface="Helvetica Neue" panose="02000503000000020004" pitchFamily="2" charset="0"/>
                <a:cs typeface="Arial"/>
                <a:sym typeface="Arial"/>
              </a:rPr>
              <a:t>ApJL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3FAFAC8-AC76-28D3-B153-7F26CD38491D}"/>
              </a:ext>
            </a:extLst>
          </p:cNvPr>
          <p:cNvSpPr txBox="1"/>
          <p:nvPr/>
        </p:nvSpPr>
        <p:spPr>
          <a:xfrm>
            <a:off x="5691517" y="5178992"/>
            <a:ext cx="5662281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/>
              </a:rPr>
              <a:t>Spectral and temporal properties inconsistent with any known transient types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BABA07A-8BE0-D844-BDDC-05459AF59845}"/>
              </a:ext>
            </a:extLst>
          </p:cNvPr>
          <p:cNvSpPr txBox="1"/>
          <p:nvPr/>
        </p:nvSpPr>
        <p:spPr>
          <a:xfrm>
            <a:off x="1025924" y="1038245"/>
            <a:ext cx="11647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Helvetica"/>
                <a:sym typeface="Arial"/>
              </a:rPr>
              <a:t>EP240408a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21F278D-2852-89E6-DA0F-43EE68B92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11" name="图片 10" descr="upload_post_object_v2_1523445716">
            <a:extLst>
              <a:ext uri="{FF2B5EF4-FFF2-40B4-BE49-F238E27FC236}">
                <a16:creationId xmlns:a16="http://schemas.microsoft.com/office/drawing/2014/main" id="{1C2F809A-7D0D-23A2-D811-2F8E6CFE7C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402" y="3347156"/>
            <a:ext cx="4482580" cy="3301685"/>
          </a:xfrm>
          <a:prstGeom prst="rect">
            <a:avLst/>
          </a:prstGeom>
        </p:spPr>
      </p:pic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32039681-4181-6EE4-565D-0A9924BCB226}"/>
              </a:ext>
            </a:extLst>
          </p:cNvPr>
          <p:cNvCxnSpPr/>
          <p:nvPr/>
        </p:nvCxnSpPr>
        <p:spPr>
          <a:xfrm flipV="1">
            <a:off x="7327230" y="1888962"/>
            <a:ext cx="733926" cy="415771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105273429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C15B3E-1DA2-4432-DA62-43B243F33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altLang="zh-CN" dirty="0"/>
              <a:t>EP follow-up observation of GW event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CBCC383-AFAF-E460-C9DB-E0F8238F9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450" y="1216058"/>
            <a:ext cx="11237095" cy="32264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C6C5470-593F-D794-CF1D-5CC24E82A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8" y="4804014"/>
            <a:ext cx="7772400" cy="175780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1727A48-74B6-BAE3-0C72-DA3B8E8C5A71}"/>
              </a:ext>
            </a:extLst>
          </p:cNvPr>
          <p:cNvSpPr txBox="1"/>
          <p:nvPr/>
        </p:nvSpPr>
        <p:spPr>
          <a:xfrm>
            <a:off x="7928574" y="6186045"/>
            <a:ext cx="1958621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C</a:t>
            </a:r>
            <a:r>
              <a:rPr kumimoji="0" lang="en-US" altLang="zh-CN" sz="9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redit: Yunfei Xu</a:t>
            </a:r>
            <a:endParaRPr kumimoji="0" lang="zh-CN" altLang="en-US" sz="900" b="0" i="0" u="none" strike="noStrike" kern="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01F07D5-ABCE-4D81-9A75-F5667775CD39}"/>
              </a:ext>
            </a:extLst>
          </p:cNvPr>
          <p:cNvSpPr txBox="1"/>
          <p:nvPr/>
        </p:nvSpPr>
        <p:spPr>
          <a:xfrm>
            <a:off x="9802519" y="6232209"/>
            <a:ext cx="296813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Candara"/>
              </a:rPr>
              <a:t>Figure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</a:t>
            </a: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altLang="zh-CN" sz="18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Jingwei</a:t>
            </a:r>
            <a:r>
              <a: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Hu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73799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3969041-FA5D-E1E0-A6E3-4B5A579A8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413" y="1253713"/>
            <a:ext cx="8899173" cy="4693473"/>
          </a:xfrm>
          <a:prstGeom prst="rect">
            <a:avLst/>
          </a:prstGeom>
        </p:spPr>
      </p:pic>
      <p:sp>
        <p:nvSpPr>
          <p:cNvPr id="459" name="Shape 4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29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461" name="Shape 4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822960">
              <a:defRPr sz="288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2880" b="1" dirty="0">
                <a:solidFill>
                  <a:srgbClr val="4F81BD"/>
                </a:solidFill>
              </a:rPr>
              <a:t>ToO</a:t>
            </a:r>
            <a:r>
              <a:rPr lang="en-US" altLang="zh-CN" sz="2880" b="1" dirty="0">
                <a:solidFill>
                  <a:srgbClr val="4F81BD"/>
                </a:solidFill>
              </a:rPr>
              <a:t>-</a:t>
            </a:r>
            <a:r>
              <a:rPr lang="en-US" sz="2880" b="1" dirty="0">
                <a:solidFill>
                  <a:srgbClr val="4F81BD"/>
                </a:solidFill>
              </a:rPr>
              <a:t>MM</a:t>
            </a:r>
            <a:r>
              <a:rPr lang="en-US" altLang="zh-CN" sz="2880" b="1" dirty="0">
                <a:solidFill>
                  <a:srgbClr val="4F81BD"/>
                </a:solidFill>
              </a:rPr>
              <a:t> automated</a:t>
            </a:r>
            <a:r>
              <a:rPr lang="zh-CN" altLang="en-US" sz="2880" b="1" dirty="0">
                <a:solidFill>
                  <a:srgbClr val="4F81BD"/>
                </a:solidFill>
              </a:rPr>
              <a:t> </a:t>
            </a:r>
            <a:r>
              <a:rPr lang="en-US" altLang="zh-CN" sz="2880" b="1" dirty="0">
                <a:solidFill>
                  <a:srgbClr val="4F81BD"/>
                </a:solidFill>
              </a:rPr>
              <a:t>uplink</a:t>
            </a:r>
            <a:endParaRPr lang="zh-CN" altLang="en-US" sz="2880" b="1" dirty="0">
              <a:solidFill>
                <a:srgbClr val="4F81BD"/>
              </a:solidFill>
            </a:endParaRPr>
          </a:p>
        </p:txBody>
      </p:sp>
      <p:sp>
        <p:nvSpPr>
          <p:cNvPr id="464" name="Shape 464"/>
          <p:cNvSpPr/>
          <p:nvPr/>
        </p:nvSpPr>
        <p:spPr>
          <a:xfrm>
            <a:off x="1939771" y="6107668"/>
            <a:ext cx="2725850" cy="36933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0000"/>
                </a:solidFill>
              </a:defRPr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Equatorial coordinates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4DC7AFA-CF97-14EE-B5B6-15D2EEE10227}"/>
              </a:ext>
            </a:extLst>
          </p:cNvPr>
          <p:cNvSpPr txBox="1"/>
          <p:nvPr/>
        </p:nvSpPr>
        <p:spPr>
          <a:xfrm>
            <a:off x="6248400" y="6107668"/>
            <a:ext cx="4936149" cy="3231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Candara"/>
              </a:rPr>
              <a:t>Figure</a:t>
            </a: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</a:t>
            </a:r>
            <a:r>
              <a: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Mo Zhang </a:t>
            </a:r>
            <a:r>
              <a:rPr kumimoji="0" lang="zh-CN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      </a:t>
            </a: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Software: </a:t>
            </a:r>
            <a:r>
              <a:rPr kumimoji="0" lang="en-US" altLang="zh-CN" sz="15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Yunfei</a:t>
            </a: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Xu, Mo Zhang</a:t>
            </a:r>
            <a:endParaRPr kumimoji="0" lang="zh-CN" altLang="en-US" sz="15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42488311"/>
      </p:ext>
    </p:extLst>
  </p:cSld>
  <p:clrMapOvr>
    <a:masterClrMapping/>
  </p:clrMapOvr>
  <p:transition spd="med" advTm="127107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0FF933-28AE-6F45-849F-C8124109F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/>
              <a:t>New high-energy transients &amp; science questions</a:t>
            </a:r>
            <a:endParaRPr kumimoji="1" lang="zh-CN" altLang="en-US"/>
          </a:p>
        </p:txBody>
      </p:sp>
      <p:pic>
        <p:nvPicPr>
          <p:cNvPr id="4" name="Picture 2" descr="C:\Users\Ariane\Downloads\W020140318335130807888.jpg">
            <a:extLst>
              <a:ext uri="{FF2B5EF4-FFF2-40B4-BE49-F238E27FC236}">
                <a16:creationId xmlns:a16="http://schemas.microsoft.com/office/drawing/2014/main" id="{FB419B81-EB5A-8543-B098-63757B509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540" y="1217790"/>
            <a:ext cx="1849607" cy="11283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E5192FB-121C-8A43-822D-485B7142C6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5" y="3111630"/>
            <a:ext cx="1804993" cy="11596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55A48CA-FC23-974B-9656-F61358367B55}"/>
              </a:ext>
            </a:extLst>
          </p:cNvPr>
          <p:cNvSpPr txBox="1"/>
          <p:nvPr/>
        </p:nvSpPr>
        <p:spPr>
          <a:xfrm>
            <a:off x="581891" y="1562754"/>
            <a:ext cx="2863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Demography of Black holes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How matter falls onto BH?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How jets form?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0A1EFB8-D50A-3F40-A04D-ED07B9F2D359}"/>
              </a:ext>
            </a:extLst>
          </p:cNvPr>
          <p:cNvSpPr txBox="1"/>
          <p:nvPr/>
        </p:nvSpPr>
        <p:spPr>
          <a:xfrm>
            <a:off x="8720488" y="4824531"/>
            <a:ext cx="2370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EM counterpart of gravitational waves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ndara"/>
              <a:ea typeface="华文楷体" charset="-122"/>
              <a:cs typeface="Candara"/>
              <a:sym typeface="Arial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B0FB5F3-3BDC-C442-8682-9878499B3993}"/>
              </a:ext>
            </a:extLst>
          </p:cNvPr>
          <p:cNvSpPr txBox="1"/>
          <p:nvPr/>
        </p:nvSpPr>
        <p:spPr>
          <a:xfrm>
            <a:off x="2247183" y="3203040"/>
            <a:ext cx="2381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When first stars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formed?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metal enrichment in early universe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F8B8C27-ED43-304F-8EBB-D95C1A2213C6}"/>
              </a:ext>
            </a:extLst>
          </p:cNvPr>
          <p:cNvSpPr txBox="1"/>
          <p:nvPr/>
        </p:nvSpPr>
        <p:spPr>
          <a:xfrm>
            <a:off x="1276030" y="4832651"/>
            <a:ext cx="18822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Supernova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shock breakout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ndara"/>
              <a:ea typeface="华文楷体" charset="-122"/>
              <a:cs typeface="Candara"/>
              <a:sym typeface="Arial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BCC66D7-137D-1545-BD50-53A702E5C119}"/>
              </a:ext>
            </a:extLst>
          </p:cNvPr>
          <p:cNvSpPr/>
          <p:nvPr/>
        </p:nvSpPr>
        <p:spPr>
          <a:xfrm>
            <a:off x="598587" y="1200273"/>
            <a:ext cx="2959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BH tidal disruption event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F4DC590-910E-9D44-B86A-3C96DE849EAB}"/>
              </a:ext>
            </a:extLst>
          </p:cNvPr>
          <p:cNvSpPr txBox="1"/>
          <p:nvPr/>
        </p:nvSpPr>
        <p:spPr>
          <a:xfrm>
            <a:off x="8724541" y="5509201"/>
            <a:ext cx="2924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What are EM counterparts?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How compact objects merge?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342D5D0-558C-7F4F-8C9B-B8F907B66706}"/>
              </a:ext>
            </a:extLst>
          </p:cNvPr>
          <p:cNvSpPr txBox="1"/>
          <p:nvPr/>
        </p:nvSpPr>
        <p:spPr>
          <a:xfrm>
            <a:off x="1277915" y="5488245"/>
            <a:ext cx="203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Supernova physics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&amp; progenitors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BDB50D3-504D-4745-86D9-7750B063DEF2}"/>
              </a:ext>
            </a:extLst>
          </p:cNvPr>
          <p:cNvSpPr/>
          <p:nvPr/>
        </p:nvSpPr>
        <p:spPr>
          <a:xfrm>
            <a:off x="2118732" y="2889388"/>
            <a:ext cx="21547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High-redshift GRB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华文楷体" charset="-122"/>
              <a:cs typeface="Candara"/>
              <a:sym typeface="Arial" charset="0"/>
            </a:endParaRPr>
          </a:p>
        </p:txBody>
      </p:sp>
      <p:pic>
        <p:nvPicPr>
          <p:cNvPr id="14" name="Picture 5" descr="SN.jpg">
            <a:extLst>
              <a:ext uri="{FF2B5EF4-FFF2-40B4-BE49-F238E27FC236}">
                <a16:creationId xmlns:a16="http://schemas.microsoft.com/office/drawing/2014/main" id="{58E4B937-D424-A043-94BC-02D09296C8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79" y="5010138"/>
            <a:ext cx="1834883" cy="10839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9BADA29-BA9A-A143-925A-AC1CA50B07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192" y="4984103"/>
            <a:ext cx="1898408" cy="10966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14282171-A406-FA4F-AE83-EA57860231E5}"/>
              </a:ext>
            </a:extLst>
          </p:cNvPr>
          <p:cNvSpPr txBox="1"/>
          <p:nvPr/>
        </p:nvSpPr>
        <p:spPr>
          <a:xfrm>
            <a:off x="7980221" y="3021220"/>
            <a:ext cx="24102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Candara"/>
                <a:sym typeface="Arial" charset="0"/>
              </a:rPr>
              <a:t>EM counterpart of neutrino events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ndara"/>
              <a:ea typeface="华文楷体" charset="-122"/>
              <a:cs typeface="Candara"/>
              <a:sym typeface="Arial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59281AF-6413-B94E-8201-074DAD1BE76E}"/>
              </a:ext>
            </a:extLst>
          </p:cNvPr>
          <p:cNvSpPr txBox="1"/>
          <p:nvPr/>
        </p:nvSpPr>
        <p:spPr>
          <a:xfrm>
            <a:off x="7996322" y="3629713"/>
            <a:ext cx="1898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How particles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华文楷体" charset="-122"/>
                <a:cs typeface="Arial"/>
                <a:sym typeface="Arial"/>
              </a:rPr>
              <a:t>Accelerated?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31BE776-B790-A340-8B1F-74D30C9339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77804" y="3185309"/>
            <a:ext cx="1756562" cy="10859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101A6E0-3F05-1F46-A6EC-178753E7C2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0" y="2809059"/>
            <a:ext cx="3296284" cy="1854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Shape 230">
            <a:extLst>
              <a:ext uri="{FF2B5EF4-FFF2-40B4-BE49-F238E27FC236}">
                <a16:creationId xmlns:a16="http://schemas.microsoft.com/office/drawing/2014/main" id="{404AF6A8-99A9-9046-B7F7-DFF27D62DA66}"/>
              </a:ext>
            </a:extLst>
          </p:cNvPr>
          <p:cNvSpPr/>
          <p:nvPr/>
        </p:nvSpPr>
        <p:spPr>
          <a:xfrm>
            <a:off x="8831272" y="1311339"/>
            <a:ext cx="2612583" cy="738664"/>
          </a:xfrm>
          <a:prstGeom prst="rect">
            <a:avLst/>
          </a:prstGeom>
          <a:solidFill>
            <a:srgbClr val="FFFFFF"/>
          </a:solidFill>
          <a:ln>
            <a:noFill/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/>
                <a:ea typeface="华文楷体" charset="-122"/>
                <a:cs typeface="Arial"/>
                <a:sym typeface="Calibri"/>
              </a:rPr>
              <a:t>Quasi-periodic eruption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EMRI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GW source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548F2FA2-AC50-E548-BCFB-8E9902EF7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6" r="17216"/>
          <a:stretch/>
        </p:blipFill>
        <p:spPr bwMode="auto">
          <a:xfrm>
            <a:off x="6868993" y="1193390"/>
            <a:ext cx="1849607" cy="11283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内容占位符 2">
            <a:extLst>
              <a:ext uri="{FF2B5EF4-FFF2-40B4-BE49-F238E27FC236}">
                <a16:creationId xmlns:a16="http://schemas.microsoft.com/office/drawing/2014/main" id="{0FA8038F-1B63-0744-85D5-506B725A9AD6}"/>
              </a:ext>
            </a:extLst>
          </p:cNvPr>
          <p:cNvSpPr txBox="1">
            <a:spLocks/>
          </p:cNvSpPr>
          <p:nvPr/>
        </p:nvSpPr>
        <p:spPr>
          <a:xfrm>
            <a:off x="4487886" y="2938264"/>
            <a:ext cx="3266328" cy="15063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8100" cap="flat" cmpd="sng" algn="ctr">
            <a:solidFill>
              <a:schemeClr val="lt1"/>
            </a:solidFill>
            <a:prstDash val="solid"/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solidFill>
                  <a:schemeClr val="lt1"/>
                </a:solidFill>
                <a:latin typeface="+mn-lt"/>
                <a:ea typeface="+mn-ea"/>
                <a:cs typeface="+mn-cs"/>
                <a:sym typeface="Candara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63000"/>
              <a:buFont typeface="Wingdings"/>
              <a:buNone/>
              <a:tabLst/>
              <a:defRPr/>
            </a:pPr>
            <a:r>
              <a:rPr kumimoji="0" lang="en-US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华文楷体" charset="-122"/>
                <a:sym typeface="Candara"/>
              </a:rPr>
              <a:t>Next generation X-ray monitors needed to see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63000"/>
              <a:buFont typeface="Wingdings"/>
              <a:buChar char="✴"/>
              <a:tabLst/>
              <a:defRPr/>
            </a:pPr>
            <a:r>
              <a:rPr kumimoji="0" lang="en-US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华文楷体" charset="-122"/>
                <a:sym typeface="Candara"/>
              </a:rPr>
              <a:t>deeper/further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81BD"/>
              </a:buClr>
              <a:buSzPct val="63000"/>
              <a:buFont typeface="Wingdings"/>
              <a:buChar char="✴"/>
              <a:tabLst/>
              <a:defRPr/>
            </a:pPr>
            <a:r>
              <a:rPr kumimoji="0" lang="en-US" altLang="zh-CN" sz="2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华文楷体" charset="-122"/>
                <a:sym typeface="Candara"/>
              </a:rPr>
              <a:t>High cadence</a:t>
            </a:r>
          </a:p>
        </p:txBody>
      </p:sp>
    </p:spTree>
    <p:extLst>
      <p:ext uri="{BB962C8B-B14F-4D97-AF65-F5344CB8AC3E}">
        <p14:creationId xmlns:p14="http://schemas.microsoft.com/office/powerpoint/2010/main" val="23421671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S250206dm</a:t>
            </a:r>
            <a:endParaRPr lang="e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hape 459">
            <a:extLst>
              <a:ext uri="{FF2B5EF4-FFF2-40B4-BE49-F238E27FC236}">
                <a16:creationId xmlns:a16="http://schemas.microsoft.com/office/drawing/2014/main" id="{B4A386C5-4FFC-577A-65C8-4769A725406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30</a:t>
            </a:fld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BAC4732-4038-951F-429C-01050788B2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39" y="3113897"/>
            <a:ext cx="5581933" cy="28317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Shape 452">
                <a:extLst>
                  <a:ext uri="{FF2B5EF4-FFF2-40B4-BE49-F238E27FC236}">
                    <a16:creationId xmlns:a16="http://schemas.microsoft.com/office/drawing/2014/main" id="{D04A81E6-D890-6599-B02F-5CD049B99D82}"/>
                  </a:ext>
                </a:extLst>
              </p:cNvPr>
              <p:cNvSpPr txBox="1"/>
              <p:nvPr/>
            </p:nvSpPr>
            <p:spPr>
              <a:xfrm>
                <a:off x="402878" y="1041597"/>
                <a:ext cx="12259384" cy="66804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lIns="0" tIns="0" rIns="0" bIns="0">
                <a:normAutofit/>
              </a:bodyPr>
              <a:lstStyle>
                <a:lvl1pPr marL="3429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✴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1pPr>
                <a:lvl2pPr marL="8001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★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2pPr>
                <a:lvl3pPr marL="12192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3pPr>
                <a:lvl4pPr marL="17145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4pPr>
                <a:lvl5pPr marL="21336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5pPr>
                <a:lvl6pPr marL="25603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6pPr>
                <a:lvl7pPr marL="30175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7pPr>
                <a:lvl8pPr marL="34747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8pPr>
                <a:lvl9pPr marL="39319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/>
                  <a:buNone/>
                  <a:tabLst/>
                  <a:defRPr sz="1800"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S250206dm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: 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T0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=2025-02-06 21:25:30.439 UTC;  NSBH (55%), BNS (37%); 373 +/- 104 </a:t>
                </a:r>
                <a:r>
                  <a:rPr kumimoji="0" lang="en-US" altLang="zh-CN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Mpc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; 90% area=547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8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deg</m:t>
                        </m:r>
                      </m:e>
                      <m:sup>
                        <m:r>
                          <a:rPr kumimoji="0" lang="en-US" altLang="zh-CN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7" name="Shape 452">
                <a:extLst>
                  <a:ext uri="{FF2B5EF4-FFF2-40B4-BE49-F238E27FC236}">
                    <a16:creationId xmlns:a16="http://schemas.microsoft.com/office/drawing/2014/main" id="{D04A81E6-D890-6599-B02F-5CD049B99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78" y="1041597"/>
                <a:ext cx="12259384" cy="668040"/>
              </a:xfrm>
              <a:prstGeom prst="rect">
                <a:avLst/>
              </a:prstGeom>
              <a:blipFill>
                <a:blip r:embed="rId5"/>
                <a:stretch>
                  <a:fillRect l="-1144" t="-1192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8F78E09-5852-17C8-761F-DE35606D2D2E}"/>
                  </a:ext>
                </a:extLst>
              </p:cNvPr>
              <p:cNvSpPr txBox="1"/>
              <p:nvPr/>
            </p:nvSpPr>
            <p:spPr>
              <a:xfrm>
                <a:off x="310243" y="1365845"/>
                <a:ext cx="11800789" cy="9282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/>
                </a:pPr>
                <a:r>
                  <a:rPr kumimoji="0" lang="en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EP follow-up observations: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/>
                </a:pP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" altLang="zh-CN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a:rPr kumimoji="0" lang="en-US" altLang="zh-CN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1</m:t>
                        </m:r>
                      </m:e>
                      <m:sup>
                        <m:r>
                          <a:rPr kumimoji="0" lang="en-US" altLang="zh-CN" sz="18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𝑠𝑡</m:t>
                        </m:r>
                      </m:sup>
                    </m:sSup>
                    <m:r>
                      <a:rPr kumimoji="0" lang="en" altLang="zh-CN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/>
                        <a:cs typeface="Arial" panose="020B0604020202020204"/>
                        <a:sym typeface="Arial" panose="020B0604020202020204"/>
                      </a:rPr>
                      <m:t> </m:t>
                    </m:r>
                  </m:oMath>
                </a14:m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round: 2</a:t>
                </a:r>
                <a14:m>
                  <m:oMath xmlns:m="http://schemas.openxmlformats.org/officeDocument/2006/math">
                    <m:r>
                      <a:rPr kumimoji="0" lang="en" altLang="zh-CN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×</m:t>
                    </m:r>
                  </m:oMath>
                </a14:m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2400s WXT coverage + 100</a:t>
                </a:r>
                <a14:m>
                  <m:oMath xmlns:m="http://schemas.openxmlformats.org/officeDocument/2006/math">
                    <m:r>
                      <a:rPr kumimoji="0" lang="en" altLang="zh-CN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×</m:t>
                    </m:r>
                  </m:oMath>
                </a14:m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300 s FXT 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targeting galaxies 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(</a:t>
                </a: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2025-02-07T02:55:12Z ~ Feb. 8</a:t>
                </a:r>
                <a:r>
                  <a:rPr kumimoji="0" lang="en-US" altLang="zh-CN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t</a:t>
                </a:r>
                <a:r>
                  <a:rPr kumimoji="0" lang="en-US" altLang="zh-CN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h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)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/>
                </a:pP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" altLang="zh-CN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a:rPr kumimoji="0" lang="en-US" altLang="zh-CN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2</m:t>
                        </m:r>
                      </m:e>
                      <m:sup>
                        <m:r>
                          <a:rPr kumimoji="0" lang="en-US" altLang="zh-CN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/>
                            <a:sym typeface="Arial" panose="020B0604020202020204"/>
                          </a:rPr>
                          <m:t>𝑛𝑑</m:t>
                        </m:r>
                      </m:sup>
                    </m:sSup>
                  </m:oMath>
                </a14:m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 round: 5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9</a:t>
                </a:r>
                <a14:m>
                  <m:oMath xmlns:m="http://schemas.openxmlformats.org/officeDocument/2006/math">
                    <m:r>
                      <a:rPr kumimoji="0" lang="en" altLang="zh-CN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 panose="020B0604020202020204"/>
                      </a:rPr>
                      <m:t>×</m:t>
                    </m:r>
                  </m:oMath>
                </a14:m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2000s FXT tiling (from Feb. 11</a:t>
                </a:r>
                <a:r>
                  <a:rPr kumimoji="0" lang="en" altLang="zh-CN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th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  to 18</a:t>
                </a:r>
                <a:r>
                  <a:rPr kumimoji="0" lang="en" altLang="zh-CN" sz="1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ea typeface="Arial" panose="020B0604020202020204"/>
                    <a:cs typeface="Arial" panose="020B0604020202020204"/>
                    <a:sym typeface="Arial" panose="020B0604020202020204"/>
                  </a:rPr>
                  <a:t>th</a:t>
                </a:r>
                <a:r>
                  <a:rPr kumimoji="0" lang="en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)</a:t>
                </a:r>
                <a:endParaRPr kumimoji="0" lang="en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8F78E09-5852-17C8-761F-DE35606D2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43" y="1365845"/>
                <a:ext cx="11800789" cy="928267"/>
              </a:xfrm>
              <a:prstGeom prst="rect">
                <a:avLst/>
              </a:prstGeom>
              <a:blipFill>
                <a:blip r:embed="rId6"/>
                <a:stretch>
                  <a:fillRect l="-465" t="-3289" b="-986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8DD8A66C-A13D-44AF-AA0C-4B1D38E542C6}"/>
              </a:ext>
            </a:extLst>
          </p:cNvPr>
          <p:cNvSpPr txBox="1"/>
          <p:nvPr/>
        </p:nvSpPr>
        <p:spPr>
          <a:xfrm>
            <a:off x="310243" y="2275666"/>
            <a:ext cx="11800789" cy="877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Search for transient or variable candidates in the FXT data (apparently associated with the galaxies):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   found ~20 </a:t>
            </a:r>
            <a:r>
              <a:rPr kumimoji="0" lang="en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uncatalogued </a:t>
            </a:r>
            <a:r>
              <a:rPr kumimoji="0" lang="en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sources, </a:t>
            </a:r>
            <a:r>
              <a:rPr kumimoji="0" lang="en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two of which exhibit significant flux decay.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    Detailed information: </a:t>
            </a:r>
            <a:r>
              <a:rPr kumimoji="0" lang="en" altLang="zh-CN" sz="15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GCN Circular 39545; </a:t>
            </a:r>
            <a:r>
              <a:rPr kumimoji="0" lang="zh-CN" altLang="en-US" sz="1500" b="0" i="0" u="sng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https://ep.bao.ac.cn/ep/cms/article/view?id=185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E52AF4B-496A-AEDF-40B6-541DBA0D84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8872" y="3265388"/>
            <a:ext cx="2844800" cy="27938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D3882C-FE59-64EC-3311-30CE6A8062CD}"/>
                  </a:ext>
                </a:extLst>
              </p:cNvPr>
              <p:cNvSpPr txBox="1"/>
              <p:nvPr/>
            </p:nvSpPr>
            <p:spPr>
              <a:xfrm>
                <a:off x="660945" y="5846811"/>
                <a:ext cx="5759734" cy="3284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" altLang="zh-CN" sz="15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a:rPr kumimoji="0" lang="en-US" altLang="zh-CN" sz="15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1</m:t>
                        </m:r>
                      </m:e>
                      <m:sup>
                        <m:r>
                          <a:rPr kumimoji="0" lang="en-US" altLang="zh-CN" sz="15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𝑠𝑡</m:t>
                        </m:r>
                      </m:sup>
                    </m:sSup>
                    <m:r>
                      <a:rPr kumimoji="0" lang="en" altLang="zh-CN" sz="15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 panose="020B0604020202020204"/>
                      </a:rPr>
                      <m:t> </m:t>
                    </m:r>
                  </m:oMath>
                </a14:m>
                <a:r>
                  <a:rPr kumimoji="0" lang="en" altLang="zh-CN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: WXT covered 302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5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deg</m:t>
                        </m:r>
                      </m:e>
                      <m:sup>
                        <m:r>
                          <a:rPr kumimoji="0" lang="en-US" altLang="zh-CN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altLang="zh-CN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within (55% of) the 90% GW area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ED3882C-FE59-64EC-3311-30CE6A806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45" y="5846811"/>
                <a:ext cx="5759734" cy="328423"/>
              </a:xfrm>
              <a:prstGeom prst="rect">
                <a:avLst/>
              </a:prstGeom>
              <a:blipFill>
                <a:blip r:embed="rId8"/>
                <a:stretch>
                  <a:fillRect t="-3704" b="-1851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641A22D-8D7E-D58E-C4FA-B977D3CDACCA}"/>
                  </a:ext>
                </a:extLst>
              </p:cNvPr>
              <p:cNvSpPr txBox="1"/>
              <p:nvPr/>
            </p:nvSpPr>
            <p:spPr>
              <a:xfrm>
                <a:off x="6432266" y="6014781"/>
                <a:ext cx="5759734" cy="3429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" altLang="zh-CN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a:rPr kumimoji="0" lang="en-US" altLang="zh-CN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e>
                      <m:sup>
                        <m:r>
                          <a:rPr kumimoji="0" lang="en-US" altLang="zh-CN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𝑛𝑑</m:t>
                        </m:r>
                      </m:sup>
                    </m:sSup>
                    <m:r>
                      <a:rPr kumimoji="0" lang="en" altLang="zh-CN" sz="16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 panose="020B0604020202020204"/>
                      </a:rPr>
                      <m:t> </m:t>
                    </m:r>
                  </m:oMath>
                </a14:m>
                <a:r>
                  <a:rPr kumimoji="0" lang="en" altLang="zh-CN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: FXT covered 34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5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deg</m:t>
                        </m:r>
                      </m:e>
                      <m:sup>
                        <m:r>
                          <a:rPr kumimoji="0" lang="en-US" altLang="zh-CN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altLang="zh-CN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 with</a:t>
                </a:r>
                <a:r>
                  <a:rPr kumimoji="0" lang="en" altLang="zh-CN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Arial" panose="020B0604020202020204"/>
                  </a:rPr>
                  <a:t>in (89% of) the 50% GW area</a:t>
                </a:r>
                <a:endParaRPr kumimoji="0" lang="zh-CN" altLang="en-US" sz="15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641A22D-8D7E-D58E-C4FA-B977D3CDA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2266" y="6014781"/>
                <a:ext cx="5759734" cy="342979"/>
              </a:xfrm>
              <a:prstGeom prst="rect">
                <a:avLst/>
              </a:prstGeom>
              <a:blipFill>
                <a:blip r:embed="rId9"/>
                <a:stretch>
                  <a:fillRect b="-17857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E6CCDFB-05D2-43AA-F941-747D47785660}"/>
                  </a:ext>
                </a:extLst>
              </p:cNvPr>
              <p:cNvSpPr txBox="1"/>
              <p:nvPr/>
            </p:nvSpPr>
            <p:spPr>
              <a:xfrm>
                <a:off x="1186807" y="6141659"/>
                <a:ext cx="5760741" cy="5903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WXT 0.5-4 keV flux limits: </a:t>
                </a:r>
                <a14:m>
                  <m:oMath xmlns:m="http://schemas.openxmlformats.org/officeDocument/2006/math">
                    <m:r>
                      <a:rPr kumimoji="0" lang="en-US" altLang="zh-CN" sz="16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1</m:t>
                    </m:r>
                    <m:r>
                      <a:rPr kumimoji="0" lang="en-US" altLang="zh-CN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×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10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−11</m:t>
                        </m:r>
                      </m:sup>
                    </m:sSup>
                  </m:oMath>
                </a14:m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erg</m:t>
                        </m:r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s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altLang="zh-C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c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m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−2</m:t>
                        </m:r>
                      </m:sup>
                    </m:sSup>
                  </m:oMath>
                </a14:m>
                <a:endPara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FXT 0.5-10 keV flux limits: </a:t>
                </a:r>
                <a14:m>
                  <m:oMath xmlns:m="http://schemas.openxmlformats.org/officeDocument/2006/math">
                    <m:r>
                      <a:rPr kumimoji="0" lang="en-US" altLang="zh-C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3</m:t>
                    </m:r>
                    <m:r>
                      <a:rPr kumimoji="0" lang="en-US" altLang="zh-CN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×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10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−13</m:t>
                        </m:r>
                      </m:sup>
                    </m:sSup>
                  </m:oMath>
                </a14:m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erg</m:t>
                        </m:r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s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altLang="zh-C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c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m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−2</m:t>
                        </m:r>
                      </m:sup>
                    </m:sSup>
                  </m:oMath>
                </a14:m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3E6CCDFB-05D2-43AA-F941-747D477856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807" y="6141659"/>
                <a:ext cx="5760741" cy="590354"/>
              </a:xfrm>
              <a:prstGeom prst="rect">
                <a:avLst/>
              </a:prstGeom>
              <a:blipFill>
                <a:blip r:embed="rId10"/>
                <a:stretch>
                  <a:fillRect l="-659" t="-2128" b="-14894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D98E1F8-4751-7850-E053-C6C7ABC40EF9}"/>
                  </a:ext>
                </a:extLst>
              </p:cNvPr>
              <p:cNvSpPr txBox="1"/>
              <p:nvPr/>
            </p:nvSpPr>
            <p:spPr>
              <a:xfrm>
                <a:off x="6947548" y="6315398"/>
                <a:ext cx="5108669" cy="33721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FXT 0.5-10 keV flux limits: </a:t>
                </a:r>
                <a14:m>
                  <m:oMath xmlns:m="http://schemas.openxmlformats.org/officeDocument/2006/math">
                    <m:r>
                      <a:rPr kumimoji="0" lang="en-US" altLang="zh-CN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5</m:t>
                    </m:r>
                    <m:r>
                      <a:rPr kumimoji="0" lang="en-US" altLang="zh-CN" sz="16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×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10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−14</m:t>
                        </m:r>
                      </m:sup>
                    </m:sSup>
                  </m:oMath>
                </a14:m>
                <a:r>
                  <a:rPr kumimoji="0" lang="en-US" altLang="zh-CN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35353"/>
                    </a:solidFill>
                    <a:effectLst/>
                    <a:uLnTx/>
                    <a:uFillTx/>
                    <a:latin typeface="Arial" panose="020B0604020202020204"/>
                    <a:cs typeface="Arial" panose="020B0604020202020204"/>
                    <a:sym typeface="Candara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erg</m:t>
                        </m:r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s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−1</m:t>
                        </m:r>
                      </m:sup>
                    </m:sSup>
                    <m:r>
                      <m:rPr>
                        <m:sty m:val="p"/>
                      </m:rPr>
                      <a:rPr kumimoji="0" lang="en-US" altLang="zh-C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535353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c</m:t>
                    </m:r>
                    <m:sSup>
                      <m:sSupPr>
                        <m:ctrlPr>
                          <a:rPr kumimoji="0" lang="en-US" altLang="zh-CN" sz="1600" b="0" i="1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m</m:t>
                        </m:r>
                      </m:e>
                      <m:sup>
                        <m:r>
                          <a:rPr kumimoji="0" lang="en-US" altLang="zh-CN" sz="1600" b="0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535353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−2</m:t>
                        </m:r>
                      </m:sup>
                    </m:sSup>
                  </m:oMath>
                </a14:m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535353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D98E1F8-4751-7850-E053-C6C7ABC40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548" y="6315398"/>
                <a:ext cx="5108669" cy="337210"/>
              </a:xfrm>
              <a:prstGeom prst="rect">
                <a:avLst/>
              </a:prstGeom>
              <a:blipFill>
                <a:blip r:embed="rId11"/>
                <a:stretch>
                  <a:fillRect l="-744" t="-7407" b="-25926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圆角矩形 17">
            <a:extLst>
              <a:ext uri="{FF2B5EF4-FFF2-40B4-BE49-F238E27FC236}">
                <a16:creationId xmlns:a16="http://schemas.microsoft.com/office/drawing/2014/main" id="{56BEBAAF-955F-C2E7-AAEE-B0352BAFCA02}"/>
              </a:ext>
            </a:extLst>
          </p:cNvPr>
          <p:cNvSpPr/>
          <p:nvPr/>
        </p:nvSpPr>
        <p:spPr>
          <a:xfrm>
            <a:off x="435536" y="3220577"/>
            <a:ext cx="5760741" cy="3558264"/>
          </a:xfrm>
          <a:prstGeom prst="roundRect">
            <a:avLst/>
          </a:prstGeom>
          <a:noFill/>
          <a:ln w="12700" cap="flat">
            <a:solidFill>
              <a:srgbClr val="4F81BD">
                <a:alpha val="45544"/>
              </a:srgb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700C562C-371D-D0A8-AB79-2B3A1ACA2E17}"/>
              </a:ext>
            </a:extLst>
          </p:cNvPr>
          <p:cNvSpPr/>
          <p:nvPr/>
        </p:nvSpPr>
        <p:spPr>
          <a:xfrm>
            <a:off x="6339449" y="3227920"/>
            <a:ext cx="5623952" cy="3558263"/>
          </a:xfrm>
          <a:prstGeom prst="roundRect">
            <a:avLst/>
          </a:prstGeom>
          <a:noFill/>
          <a:ln w="12700" cap="flat">
            <a:solidFill>
              <a:srgbClr val="4F81BD">
                <a:alpha val="45544"/>
              </a:srgbClr>
            </a:solidFill>
            <a:prstDash val="solid"/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9521169"/>
      </p:ext>
    </p:extLst>
  </p:cSld>
  <p:clrMapOvr>
    <a:masterClrMapping/>
  </p:clrMapOvr>
  <p:transition spd="med" advTm="139573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成组">
            <a:extLst>
              <a:ext uri="{FF2B5EF4-FFF2-40B4-BE49-F238E27FC236}">
                <a16:creationId xmlns:a16="http://schemas.microsoft.com/office/drawing/2014/main" id="{8EFBC10A-092B-4899-B44F-A0C245AD86D0}"/>
              </a:ext>
            </a:extLst>
          </p:cNvPr>
          <p:cNvGrpSpPr/>
          <p:nvPr/>
        </p:nvGrpSpPr>
        <p:grpSpPr>
          <a:xfrm>
            <a:off x="1090881" y="1141572"/>
            <a:ext cx="14660717" cy="3498157"/>
            <a:chOff x="601470" y="-299959"/>
            <a:chExt cx="14660715" cy="3498156"/>
          </a:xfrm>
        </p:grpSpPr>
        <p:pic>
          <p:nvPicPr>
            <p:cNvPr id="10" name="截屏2025-11-04 13.01.46.png" descr="截屏2025-11-04 13.01.46.png">
              <a:extLst>
                <a:ext uri="{FF2B5EF4-FFF2-40B4-BE49-F238E27FC236}">
                  <a16:creationId xmlns:a16="http://schemas.microsoft.com/office/drawing/2014/main" id="{AF10BE42-4DE7-412E-8CC8-29C923AFE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967114" y="-299959"/>
              <a:ext cx="8117315" cy="30995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Caption">
              <a:extLst>
                <a:ext uri="{FF2B5EF4-FFF2-40B4-BE49-F238E27FC236}">
                  <a16:creationId xmlns:a16="http://schemas.microsoft.com/office/drawing/2014/main" id="{9587579F-13AF-43C2-9F7D-6419D97CA8FF}"/>
                </a:ext>
              </a:extLst>
            </p:cNvPr>
            <p:cNvSpPr/>
            <p:nvPr/>
          </p:nvSpPr>
          <p:spPr>
            <a:xfrm>
              <a:off x="601470" y="2668098"/>
              <a:ext cx="14660715" cy="530099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 algn="ctr" defTabSz="584200">
                <a:lnSpc>
                  <a:spcPct val="100000"/>
                </a:lnSpc>
                <a:spcBef>
                  <a:spcPts val="2400"/>
                </a:spcBef>
                <a:tabLst>
                  <a:tab pos="584200" algn="l"/>
                </a:tabLst>
                <a:defRPr sz="2600" spc="78">
                  <a:solidFill>
                    <a:schemeClr val="accent1"/>
                  </a:solidFill>
                </a:defRPr>
              </a:lvl1pPr>
            </a:lstStyle>
            <a:p>
              <a:pPr rtl="0"/>
              <a:r>
                <a:rPr sz="1800" kern="1200" dirty="0">
                  <a:solidFill>
                    <a:srgbClr val="4F81BD"/>
                  </a:solidFill>
                  <a:latin typeface="Helvetica"/>
                  <a:cs typeface="Helvetica"/>
                  <a:sym typeface="Founders Grotesk Text"/>
                </a:rPr>
                <a:t>The </a:t>
              </a:r>
              <a:r>
                <a:rPr sz="1800" kern="1200" dirty="0" err="1">
                  <a:solidFill>
                    <a:srgbClr val="4F81BD"/>
                  </a:solidFill>
                  <a:latin typeface="Helvetica"/>
                  <a:cs typeface="Helvetica"/>
                  <a:sym typeface="Founders Grotesk Text"/>
                </a:rPr>
                <a:t>IceCube</a:t>
              </a:r>
              <a:r>
                <a:rPr sz="1800" kern="1200" dirty="0">
                  <a:solidFill>
                    <a:srgbClr val="4F81BD"/>
                  </a:solidFill>
                  <a:latin typeface="Helvetica"/>
                  <a:cs typeface="Helvetica"/>
                  <a:sym typeface="Founders Grotesk Text"/>
                </a:rPr>
                <a:t> Collaboration(2022)</a:t>
              </a:r>
            </a:p>
          </p:txBody>
        </p:sp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id="{B9E95690-09E8-4905-977E-6B3044BE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 origin of high-energy astrophysical neutrinos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14D926-C713-4803-9E9C-D9557FF1D6EB}"/>
              </a:ext>
            </a:extLst>
          </p:cNvPr>
          <p:cNvSpPr txBox="1">
            <a:spLocks/>
          </p:cNvSpPr>
          <p:nvPr/>
        </p:nvSpPr>
        <p:spPr>
          <a:xfrm>
            <a:off x="692174" y="1285116"/>
            <a:ext cx="6016215" cy="512657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Diffuse neutrino background</a:t>
            </a:r>
          </a:p>
          <a:p>
            <a:pPr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Possible sources:</a:t>
            </a:r>
          </a:p>
          <a:p>
            <a:pPr marL="571500"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Blazar</a:t>
            </a:r>
          </a:p>
          <a:p>
            <a:pPr marL="571500"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 err="1"/>
              <a:t>Seyfert</a:t>
            </a:r>
            <a:endParaRPr kumimoji="1" lang="en-US" altLang="zh-CN" dirty="0"/>
          </a:p>
          <a:p>
            <a:pPr marL="571500"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Supernova?</a:t>
            </a:r>
          </a:p>
          <a:p>
            <a:pPr marL="571500"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Low-luminosity GRB ?</a:t>
            </a:r>
          </a:p>
          <a:p>
            <a:pPr marL="571500"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TDE ?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7C4BB19-0588-4CA3-AD03-C1EF7A224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81" y="4566679"/>
            <a:ext cx="4376549" cy="168679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612B711-3BE0-4475-A3FA-88505A0760AF}"/>
              </a:ext>
            </a:extLst>
          </p:cNvPr>
          <p:cNvSpPr txBox="1"/>
          <p:nvPr/>
        </p:nvSpPr>
        <p:spPr>
          <a:xfrm>
            <a:off x="6183794" y="4972719"/>
            <a:ext cx="5216642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l" rtl="0">
              <a:buFont typeface="Wingdings" panose="05000000000000000000" pitchFamily="2" charset="2"/>
              <a:buChar char="n"/>
              <a:defRPr/>
            </a:pPr>
            <a:r>
              <a:rPr kumimoji="1" lang="el-GR" altLang="zh-C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Founders Grotesk Text"/>
              </a:rPr>
              <a:t>γ</a:t>
            </a:r>
            <a:r>
              <a:rPr kumimoji="1" lang="en-US" altLang="zh-CN" sz="2400" dirty="0">
                <a:solidFill>
                  <a:srgbClr val="FF0000"/>
                </a:solidFill>
                <a:latin typeface="Helvetica"/>
                <a:cs typeface="Helvetica"/>
                <a:sym typeface="Founders Grotesk Text"/>
              </a:rPr>
              <a:t>~ 1 keV (WXT band!)</a:t>
            </a:r>
          </a:p>
          <a:p>
            <a:pPr marL="342900" indent="-342900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sz="2400" dirty="0">
                <a:solidFill>
                  <a:srgbClr val="FF0000"/>
                </a:solidFill>
                <a:latin typeface="Helvetica"/>
                <a:cs typeface="Helvetica"/>
                <a:sym typeface="Founders Grotesk Text"/>
              </a:rPr>
              <a:t>Expect association between X-ray transients and neutrinos</a:t>
            </a:r>
          </a:p>
        </p:txBody>
      </p:sp>
    </p:spTree>
    <p:extLst>
      <p:ext uri="{BB962C8B-B14F-4D97-AF65-F5344CB8AC3E}">
        <p14:creationId xmlns:p14="http://schemas.microsoft.com/office/powerpoint/2010/main" val="329970636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1A095-7670-4B30-BB61-C80422B52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EP observing strategy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59B33C-3074-4634-B6A5-CCA399F3C2DC}"/>
              </a:ext>
            </a:extLst>
          </p:cNvPr>
          <p:cNvSpPr txBox="1">
            <a:spLocks/>
          </p:cNvSpPr>
          <p:nvPr/>
        </p:nvSpPr>
        <p:spPr>
          <a:xfrm>
            <a:off x="692174" y="1285116"/>
            <a:ext cx="6016215" cy="512657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Prompt FXT follow-up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 err="1"/>
              <a:t>IceCube</a:t>
            </a:r>
            <a:r>
              <a:rPr kumimoji="1" lang="en-US" altLang="zh-CN" dirty="0"/>
              <a:t> Gold event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Automated uploading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Latency ~ 40 min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Seek evidence counterpart</a:t>
            </a:r>
          </a:p>
          <a:p>
            <a:pPr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FXT monitoring (weekly)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Blazar candidates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Long-term correlation</a:t>
            </a:r>
          </a:p>
          <a:p>
            <a:pPr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WXT/FXT and neutrino event correlation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WXT+ gold/bronze events (collaborate with Chiba University)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FXT + low significant events</a:t>
            </a:r>
          </a:p>
          <a:p>
            <a:pPr lvl="1" algn="l" rtl="0">
              <a:buFont typeface="Wingdings" panose="05000000000000000000" pitchFamily="2" charset="2"/>
              <a:buChar char="n"/>
              <a:defRPr/>
            </a:pPr>
            <a:r>
              <a:rPr kumimoji="1" lang="en-US" altLang="zh-CN" dirty="0"/>
              <a:t>Constrain cosmic-ray loading factor</a:t>
            </a:r>
          </a:p>
          <a:p>
            <a:pPr algn="l" rtl="0">
              <a:buFont typeface="Wingdings" panose="05000000000000000000" pitchFamily="2" charset="2"/>
              <a:buChar char="n"/>
              <a:defRPr/>
            </a:pPr>
            <a:endParaRPr kumimoji="1" lang="en-US" altLang="zh-CN" dirty="0"/>
          </a:p>
          <a:p>
            <a:pPr algn="l" rtl="0">
              <a:buFont typeface="Wingdings" panose="05000000000000000000" pitchFamily="2" charset="2"/>
              <a:buChar char="n"/>
              <a:defRPr/>
            </a:pPr>
            <a:endParaRPr kumimoji="1" lang="zh-CN" altLang="en-US" sz="2200" dirty="0"/>
          </a:p>
        </p:txBody>
      </p:sp>
      <p:pic>
        <p:nvPicPr>
          <p:cNvPr id="4" name="截屏2025-11-25 20.41.07.png" descr="截屏2025-11-25 20.41.07.png">
            <a:extLst>
              <a:ext uri="{FF2B5EF4-FFF2-40B4-BE49-F238E27FC236}">
                <a16:creationId xmlns:a16="http://schemas.microsoft.com/office/drawing/2014/main" id="{6B600A89-C69F-4595-9EAA-6C6C7FD62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128" y="3700494"/>
            <a:ext cx="4716735" cy="245101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9B11644-764E-4A3F-A9D1-3367A3A6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082106"/>
            <a:ext cx="2576997" cy="235225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5EF5A2E-AECE-4E27-975B-3AAECF59ABB2}"/>
              </a:ext>
            </a:extLst>
          </p:cNvPr>
          <p:cNvSpPr txBox="1"/>
          <p:nvPr/>
        </p:nvSpPr>
        <p:spPr>
          <a:xfrm>
            <a:off x="5371502" y="1631978"/>
            <a:ext cx="24191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altLang="zh-CN" kern="100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Founders Grotesk Text"/>
              </a:rPr>
              <a:t>FXT (1 deg x 1 deg) IceCube-250706A</a:t>
            </a:r>
          </a:p>
          <a:p>
            <a:pPr algn="l" rtl="0"/>
            <a:r>
              <a:rPr lang="en-US" altLang="zh-CN" kern="100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Founders Grotesk Text"/>
              </a:rPr>
              <a:t>(T0+40 min)</a:t>
            </a:r>
            <a:endParaRPr lang="zh-CN" altLang="en-US" kern="1200" dirty="0">
              <a:solidFill>
                <a:srgbClr val="4F81B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lvetica"/>
              <a:sym typeface="Founders Grotesk Text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F9FCED9C-A503-4241-8177-7F799FA8FF2D}"/>
              </a:ext>
            </a:extLst>
          </p:cNvPr>
          <p:cNvCxnSpPr>
            <a:cxnSpLocks/>
          </p:cNvCxnSpPr>
          <p:nvPr/>
        </p:nvCxnSpPr>
        <p:spPr>
          <a:xfrm flipV="1">
            <a:off x="7342632" y="2821438"/>
            <a:ext cx="804672" cy="5161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22F55B12-9B74-4216-AD4C-6347EAE82CE1}"/>
              </a:ext>
            </a:extLst>
          </p:cNvPr>
          <p:cNvSpPr txBox="1"/>
          <p:nvPr/>
        </p:nvSpPr>
        <p:spPr>
          <a:xfrm>
            <a:off x="5931965" y="3142759"/>
            <a:ext cx="201232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/>
            <a:r>
              <a:rPr lang="en-US" altLang="zh-CN" kern="100" dirty="0">
                <a:solidFill>
                  <a:srgbClr val="4F81B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Founders Grotesk Text"/>
              </a:rPr>
              <a:t>Error circle radius ~ 0.5 deg</a:t>
            </a:r>
          </a:p>
        </p:txBody>
      </p:sp>
    </p:spTree>
    <p:extLst>
      <p:ext uri="{BB962C8B-B14F-4D97-AF65-F5344CB8AC3E}">
        <p14:creationId xmlns:p14="http://schemas.microsoft.com/office/powerpoint/2010/main" val="87706969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35280" y="254000"/>
            <a:ext cx="10115550" cy="561975"/>
          </a:xfrm>
        </p:spPr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90204" pitchFamily="34" charset="0"/>
                <a:ea typeface="微软雅黑" panose="020B0503020204020204" pitchFamily="34" charset="-122"/>
                <a:cs typeface="Arial" panose="020B0604020202090204" pitchFamily="34" charset="0"/>
              </a:rPr>
              <a:t>EP-FXT follow-up of IceCube-250706A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sp>
        <p:nvSpPr>
          <p:cNvPr id="10" name="内容占位符 2"/>
          <p:cNvSpPr txBox="1"/>
          <p:nvPr/>
        </p:nvSpPr>
        <p:spPr>
          <a:xfrm>
            <a:off x="4445635" y="1170940"/>
            <a:ext cx="7547610" cy="2563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 panose="05000000000000000000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 panose="05000000000000000000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 panose="05000000000000000000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 panose="05000000000000000000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 panose="05000000000000000000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 panose="05000000000000000000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 panose="05000000000000000000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 panose="05000000000000000000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 panose="05000000000000000000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IceCube Gold alert: ~210 TeV and signalness ~65%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Rapid FXT follow-up: T0+43 min, five epochs, and ~96% localization coverage (90% C.L.)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54 X-ray sources: no convincing counterpart</a:t>
            </a:r>
          </a:p>
          <a:p>
            <a:pPr algn="l" rtl="0">
              <a:buFont typeface="Wingdings" panose="05000000000000000000" pitchFamily="2" charset="2"/>
              <a:buChar char="l"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Flux upper limits + LLGRB afterglow model</a:t>
            </a:r>
          </a:p>
          <a:p>
            <a:pPr algn="l" rtl="0">
              <a:buFont typeface="Wingdings" panose="05000000000000000000" pitchFamily="2" charset="2"/>
              <a:buChar char="l"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z</a:t>
            </a:r>
            <a:r>
              <a:rPr kumimoji="1" lang="en-US" altLang="zh-CN" sz="20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90204" pitchFamily="34" charset="0"/>
                <a:cs typeface="Arial" panose="020B0604020202090204" pitchFamily="34" charset="0"/>
              </a:rPr>
              <a:t>&gt;</a:t>
            </a: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0.44 (ISM-like) or z&gt;2.38 (Wind-like)</a:t>
            </a:r>
            <a:endParaRPr kumimoji="1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90204" pitchFamily="34" charset="0"/>
              <a:cs typeface="Arial" panose="020B0604020202090204" pitchFamily="34" charset="0"/>
              <a:sym typeface="Candar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/>
            </a:pPr>
            <a:r>
              <a:rPr kumimoji="1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90204" pitchFamily="34" charset="0"/>
                <a:cs typeface="Arial" panose="020B0604020202090204" pitchFamily="34" charset="0"/>
                <a:sym typeface="Candara"/>
              </a:rPr>
              <a:t>Tight constraint with more events</a:t>
            </a:r>
            <a:endParaRPr kumimoji="1" lang="en-US" altLang="zh-CN" sz="20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90204" pitchFamily="34" charset="0"/>
              <a:cs typeface="Arial" panose="020B0604020202090204" pitchFamily="34" charset="0"/>
              <a:sym typeface="Candara"/>
            </a:endParaRPr>
          </a:p>
        </p:txBody>
      </p:sp>
      <p:pic>
        <p:nvPicPr>
          <p:cNvPr id="14" name="图片 13" descr="neutrino_compare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6745" y="979805"/>
            <a:ext cx="3486150" cy="2961640"/>
          </a:xfrm>
          <a:prstGeom prst="rect">
            <a:avLst/>
          </a:prstGeom>
        </p:spPr>
      </p:pic>
      <p:sp>
        <p:nvSpPr>
          <p:cNvPr id="141" name="矩形"/>
          <p:cNvSpPr/>
          <p:nvPr>
            <p:custDataLst>
              <p:tags r:id="rId1"/>
            </p:custDataLst>
          </p:nvPr>
        </p:nvSpPr>
        <p:spPr>
          <a:xfrm>
            <a:off x="2474595" y="2259965"/>
            <a:ext cx="223520" cy="212725"/>
          </a:xfrm>
          <a:prstGeom prst="rect">
            <a:avLst/>
          </a:prstGeom>
          <a:ln w="9525">
            <a:solidFill>
              <a:schemeClr val="accent1"/>
            </a:solidFill>
          </a:ln>
        </p:spPr>
        <p:txBody>
          <a:bodyPr lIns="25400" tIns="25400" rIns="25400" bIns="25400" anchor="ctr"/>
          <a:lstStyle/>
          <a:p>
            <a:pPr marL="0" marR="0" lvl="0" indent="0" algn="ctr" defTabSz="1130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19" name="线条"/>
          <p:cNvSpPr/>
          <p:nvPr>
            <p:custDataLst>
              <p:tags r:id="rId2"/>
            </p:custDataLst>
          </p:nvPr>
        </p:nvSpPr>
        <p:spPr>
          <a:xfrm flipH="1">
            <a:off x="356870" y="2472690"/>
            <a:ext cx="2117725" cy="15595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lIns="25400" tIns="25400" rIns="25400" bIns="254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20" name="线条"/>
          <p:cNvSpPr/>
          <p:nvPr>
            <p:custDataLst>
              <p:tags r:id="rId3"/>
            </p:custDataLst>
          </p:nvPr>
        </p:nvSpPr>
        <p:spPr>
          <a:xfrm flipH="1">
            <a:off x="1812925" y="2472690"/>
            <a:ext cx="889635" cy="1555750"/>
          </a:xfrm>
          <a:prstGeom prst="line">
            <a:avLst/>
          </a:prstGeom>
          <a:ln w="25400">
            <a:solidFill>
              <a:schemeClr val="accent1">
                <a:satOff val="2969"/>
                <a:lumOff val="-11464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grpSp>
        <p:nvGrpSpPr>
          <p:cNvPr id="123" name="成组"/>
          <p:cNvGrpSpPr/>
          <p:nvPr/>
        </p:nvGrpSpPr>
        <p:grpSpPr>
          <a:xfrm>
            <a:off x="213360" y="4029075"/>
            <a:ext cx="1743075" cy="1454150"/>
            <a:chOff x="0" y="0"/>
            <a:chExt cx="3657600" cy="3346400"/>
          </a:xfrm>
        </p:grpSpPr>
        <p:pic>
          <p:nvPicPr>
            <p:cNvPr id="121" name="截屏2026-05-09 17.39.47.png" descr="截屏2026-05-09 17.39.47.png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7"/>
            <a:srcRect t="21333" r="23122" b="7612"/>
            <a:stretch>
              <a:fillRect/>
            </a:stretch>
          </p:blipFill>
          <p:spPr>
            <a:xfrm>
              <a:off x="300816" y="0"/>
              <a:ext cx="3055970" cy="2797418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22" name="Caption"/>
            <p:cNvSpPr/>
            <p:nvPr>
              <p:custDataLst>
                <p:tags r:id="rId12"/>
              </p:custDataLst>
            </p:nvPr>
          </p:nvSpPr>
          <p:spPr>
            <a:xfrm>
              <a:off x="0" y="2899171"/>
              <a:ext cx="3657601" cy="44723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noAutofit/>
            </a:bodyPr>
            <a:lstStyle>
              <a:lvl1pPr algn="ctr" defTabSz="2438400">
                <a:spcBef>
                  <a:spcPts val="0"/>
                </a:spcBef>
                <a:defRPr sz="2400"/>
              </a:lvl1pPr>
            </a:lstStyle>
            <a:p>
              <a:pPr marL="0" marR="0" lvl="0" indent="0" algn="ctr" defTabSz="2438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Helvetica"/>
                </a:rPr>
                <a:t>FXT</a:t>
              </a:r>
            </a:p>
          </p:txBody>
        </p:sp>
      </p:grpSp>
      <p:grpSp>
        <p:nvGrpSpPr>
          <p:cNvPr id="126" name="成组"/>
          <p:cNvGrpSpPr/>
          <p:nvPr/>
        </p:nvGrpSpPr>
        <p:grpSpPr>
          <a:xfrm>
            <a:off x="2058035" y="3992880"/>
            <a:ext cx="1644650" cy="1453515"/>
            <a:chOff x="0" y="0"/>
            <a:chExt cx="3657600" cy="3346400"/>
          </a:xfrm>
        </p:grpSpPr>
        <p:pic>
          <p:nvPicPr>
            <p:cNvPr id="124" name="截屏2026-05-09 17.35.24.png" descr="截屏2026-05-09 17.35.24.png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8"/>
            <a:srcRect l="10472" t="33409" r="10472" b="4935"/>
            <a:stretch>
              <a:fillRect/>
            </a:stretch>
          </p:blipFill>
          <p:spPr>
            <a:xfrm>
              <a:off x="239117" y="0"/>
              <a:ext cx="3179308" cy="2797434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25" name="Caption"/>
            <p:cNvSpPr/>
            <p:nvPr>
              <p:custDataLst>
                <p:tags r:id="rId10"/>
              </p:custDataLst>
            </p:nvPr>
          </p:nvSpPr>
          <p:spPr>
            <a:xfrm>
              <a:off x="0" y="2899171"/>
              <a:ext cx="3657601" cy="44723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noAutofit/>
            </a:bodyPr>
            <a:lstStyle>
              <a:lvl1pPr algn="ctr" defTabSz="2438400">
                <a:spcBef>
                  <a:spcPts val="0"/>
                </a:spcBef>
                <a:defRPr sz="2400"/>
              </a:lvl1pPr>
            </a:lstStyle>
            <a:p>
              <a:pPr marL="0" marR="0" lvl="0" indent="0" algn="ctr" defTabSz="2438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Helvetica"/>
                </a:rPr>
                <a:t>XMM-Newton</a:t>
              </a:r>
            </a:p>
          </p:txBody>
        </p:sp>
      </p:grpSp>
      <p:grpSp>
        <p:nvGrpSpPr>
          <p:cNvPr id="130" name="成组"/>
          <p:cNvGrpSpPr/>
          <p:nvPr/>
        </p:nvGrpSpPr>
        <p:grpSpPr>
          <a:xfrm>
            <a:off x="274320" y="5527675"/>
            <a:ext cx="1644650" cy="1215390"/>
            <a:chOff x="0" y="0"/>
            <a:chExt cx="3657600" cy="3380928"/>
          </a:xfrm>
        </p:grpSpPr>
        <p:pic>
          <p:nvPicPr>
            <p:cNvPr id="128" name="截屏2026-05-09 17.26.25.png" descr="截屏2026-05-09 17.26.25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84150" y="0"/>
              <a:ext cx="3289301" cy="2832100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29" name="Caption"/>
            <p:cNvSpPr/>
            <p:nvPr>
              <p:custDataLst>
                <p:tags r:id="rId8"/>
              </p:custDataLst>
            </p:nvPr>
          </p:nvSpPr>
          <p:spPr>
            <a:xfrm>
              <a:off x="0" y="2933699"/>
              <a:ext cx="3657601" cy="44723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noAutofit/>
            </a:bodyPr>
            <a:lstStyle>
              <a:lvl1pPr algn="ctr" defTabSz="2438400">
                <a:spcBef>
                  <a:spcPts val="0"/>
                </a:spcBef>
                <a:defRPr sz="2400"/>
              </a:lvl1pPr>
            </a:lstStyle>
            <a:p>
              <a:pPr marL="0" marR="0" lvl="0" indent="0" algn="ctr" defTabSz="2438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Helvetica"/>
                </a:rPr>
                <a:t>Legacy Surveys</a:t>
              </a:r>
            </a:p>
          </p:txBody>
        </p:sp>
      </p:grpSp>
      <p:grpSp>
        <p:nvGrpSpPr>
          <p:cNvPr id="134" name="成组"/>
          <p:cNvGrpSpPr/>
          <p:nvPr/>
        </p:nvGrpSpPr>
        <p:grpSpPr>
          <a:xfrm>
            <a:off x="2058035" y="5446395"/>
            <a:ext cx="1645285" cy="1377315"/>
            <a:chOff x="0" y="0"/>
            <a:chExt cx="3657600" cy="3457128"/>
          </a:xfrm>
        </p:grpSpPr>
        <p:pic>
          <p:nvPicPr>
            <p:cNvPr id="132" name="截屏2026-05-09 17.52.00.png" descr="截屏2026-05-09 17.52.00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0"/>
            <a:srcRect/>
            <a:stretch>
              <a:fillRect/>
            </a:stretch>
          </p:blipFill>
          <p:spPr>
            <a:xfrm>
              <a:off x="355380" y="0"/>
              <a:ext cx="2946841" cy="2908151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sp>
          <p:nvSpPr>
            <p:cNvPr id="133" name="Caption"/>
            <p:cNvSpPr/>
            <p:nvPr>
              <p:custDataLst>
                <p:tags r:id="rId6"/>
              </p:custDataLst>
            </p:nvPr>
          </p:nvSpPr>
          <p:spPr>
            <a:xfrm>
              <a:off x="0" y="3009899"/>
              <a:ext cx="3657601" cy="44723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t">
              <a:noAutofit/>
            </a:bodyPr>
            <a:lstStyle>
              <a:lvl1pPr algn="ctr" defTabSz="2438400">
                <a:spcBef>
                  <a:spcPts val="0"/>
                </a:spcBef>
                <a:defRPr sz="2400"/>
              </a:lvl1pPr>
            </a:lstStyle>
            <a:p>
              <a:pPr marL="0" marR="0" lvl="0" indent="0" algn="ctr" defTabSz="2438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Helvetica"/>
                </a:rPr>
                <a:t>ALLWISE</a:t>
              </a:r>
            </a:p>
          </p:txBody>
        </p:sp>
      </p:grpSp>
      <p:pic>
        <p:nvPicPr>
          <p:cNvPr id="26" name="截屏2026-08-10 23.45.03.png" descr="截屏2026-08-10 23.45.03.png">
            <a:extLst>
              <a:ext uri="{FF2B5EF4-FFF2-40B4-BE49-F238E27FC236}">
                <a16:creationId xmlns:a16="http://schemas.microsoft.com/office/drawing/2014/main" id="{BD768EC5-390A-44C5-93F7-9B2E5E9A422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637468" y="3767770"/>
            <a:ext cx="4360368" cy="295379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片 27" descr="z">
            <a:extLst>
              <a:ext uri="{FF2B5EF4-FFF2-40B4-BE49-F238E27FC236}">
                <a16:creationId xmlns:a16="http://schemas.microsoft.com/office/drawing/2014/main" id="{2B34500C-E8F7-4C82-8666-F1EBE648B72D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t="23839" b="14243"/>
          <a:stretch/>
        </p:blipFill>
        <p:spPr>
          <a:xfrm>
            <a:off x="7428402" y="3734740"/>
            <a:ext cx="4417904" cy="273553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4E18A99B-BC41-4411-91ED-638C5244BAD5}"/>
              </a:ext>
            </a:extLst>
          </p:cNvPr>
          <p:cNvSpPr txBox="1"/>
          <p:nvPr/>
        </p:nvSpPr>
        <p:spPr>
          <a:xfrm>
            <a:off x="4546166" y="4035021"/>
            <a:ext cx="3378634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600" dirty="0"/>
              <a:t>S</a:t>
            </a:r>
            <a:r>
              <a:rPr lang="zh-CN" altLang="en-US" sz="1600" dirty="0"/>
              <a:t>olid</a:t>
            </a:r>
            <a:r>
              <a:rPr lang="en-US" altLang="zh-CN" sz="1600" dirty="0"/>
              <a:t>: ISM z=0.44 </a:t>
            </a:r>
            <a:r>
              <a:rPr lang="el-GR" altLang="zh-CN" sz="1600" dirty="0"/>
              <a:t>Γ</a:t>
            </a:r>
            <a:r>
              <a:rPr lang="en-US" altLang="zh-CN" sz="1600" dirty="0"/>
              <a:t>=10</a:t>
            </a:r>
          </a:p>
          <a:p>
            <a:r>
              <a:rPr lang="en-US" altLang="zh-CN" sz="1600" dirty="0">
                <a:solidFill>
                  <a:srgbClr val="FF0000"/>
                </a:solidFill>
              </a:rPr>
              <a:t>Dashed: Wind z=2.38 </a:t>
            </a:r>
            <a:r>
              <a:rPr lang="el-GR" altLang="zh-CN" sz="1600" dirty="0">
                <a:solidFill>
                  <a:srgbClr val="FF0000"/>
                </a:solidFill>
              </a:rPr>
              <a:t>Γ</a:t>
            </a:r>
            <a:r>
              <a:rPr lang="en-US" altLang="zh-CN" sz="1600" dirty="0">
                <a:solidFill>
                  <a:srgbClr val="FF0000"/>
                </a:solidFill>
              </a:rPr>
              <a:t>=10</a:t>
            </a:r>
          </a:p>
          <a:p>
            <a:endParaRPr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2FB522A-69FD-499A-8AEF-9414707625F5}"/>
              </a:ext>
            </a:extLst>
          </p:cNvPr>
          <p:cNvSpPr txBox="1"/>
          <p:nvPr/>
        </p:nvSpPr>
        <p:spPr>
          <a:xfrm>
            <a:off x="4546166" y="5783070"/>
            <a:ext cx="6096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dirty="0"/>
              <a:t>D</a:t>
            </a:r>
            <a:r>
              <a:rPr lang="en-US" altLang="zh-CN" sz="1800" dirty="0"/>
              <a:t>otted: ISM z=0.08 </a:t>
            </a:r>
            <a:r>
              <a:rPr lang="el-GR" altLang="zh-CN" sz="1800" dirty="0"/>
              <a:t>Γ</a:t>
            </a:r>
            <a:r>
              <a:rPr lang="en-US" altLang="zh-CN" sz="1800" dirty="0"/>
              <a:t>=</a:t>
            </a:r>
            <a:r>
              <a:rPr lang="en-US" altLang="zh-CN" dirty="0"/>
              <a:t>5</a:t>
            </a:r>
            <a:endParaRPr lang="en-US" altLang="zh-CN" sz="18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DC16B0C-9F59-763E-1C7B-05DD83A72EC9}"/>
              </a:ext>
            </a:extLst>
          </p:cNvPr>
          <p:cNvSpPr txBox="1"/>
          <p:nvPr/>
        </p:nvSpPr>
        <p:spPr>
          <a:xfrm>
            <a:off x="8744892" y="6501909"/>
            <a:ext cx="2628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华文中宋" panose="02010600040101010101" pitchFamily="2" charset="-122"/>
                <a:cs typeface="Helvetica"/>
                <a:sym typeface="Arial"/>
              </a:rPr>
              <a:t>Slide credit: </a:t>
            </a:r>
            <a:r>
              <a:rPr kumimoji="1" lang="en-US" altLang="zh-CN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华文中宋" panose="02010600040101010101" pitchFamily="2" charset="-122"/>
                <a:cs typeface="Helvetica"/>
                <a:sym typeface="Arial"/>
              </a:rPr>
              <a:t>Guojiong</a:t>
            </a: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华文中宋" panose="02010600040101010101" pitchFamily="2" charset="-122"/>
                <a:cs typeface="Helvetica"/>
                <a:sym typeface="Arial"/>
              </a:rPr>
              <a:t> Yang</a:t>
            </a:r>
            <a:endParaRPr kumimoji="1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Gill Sans MT" panose="020B0502020104020203"/>
              <a:ea typeface="华文中宋" panose="02010600040101010101" pitchFamily="2" charset="-122"/>
              <a:cs typeface="Helvetica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1C6FF7-2E61-44A4-B651-F8EEAA7D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2800" b="0" dirty="0">
                <a:latin typeface="Arial" panose="020B0604020202090204" pitchFamily="34" charset="0"/>
                <a:ea typeface="微软雅黑" panose="020B0503020204020204" pitchFamily="34" charset="-122"/>
                <a:cs typeface="Arial" panose="020B0604020202090204" pitchFamily="34" charset="0"/>
              </a:rPr>
              <a:t>Follow-up analysis of IceCube neutrino alerts by the WXT</a:t>
            </a:r>
            <a:endParaRPr kumimoji="1" lang="ja-JP" altLang="en-US" sz="2800" b="0" dirty="0">
              <a:latin typeface="Arial" panose="020B0604020202090204" pitchFamily="34" charset="0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0A6EDB30-AAA9-4270-8ABE-56B200F69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5AB88201-6FDB-453B-AB28-E6FC6A35FF03}"/>
                  </a:ext>
                </a:extLst>
              </p:cNvPr>
              <p:cNvSpPr txBox="1"/>
              <p:nvPr/>
            </p:nvSpPr>
            <p:spPr>
              <a:xfrm>
                <a:off x="6811185" y="1159913"/>
                <a:ext cx="5469595" cy="214976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✴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1pPr>
                <a:lvl2pPr marL="8001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★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2pPr>
                <a:lvl3pPr marL="12192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3pPr>
                <a:lvl4pPr marL="17145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4pPr>
                <a:lvl5pPr marL="21336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5pPr>
                <a:lvl6pPr marL="25603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6pPr>
                <a:lvl7pPr marL="30175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7pPr>
                <a:lvl8pPr marL="34747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8pPr>
                <a:lvl9pPr marL="39319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9pPr>
              </a:lstStyle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X-ray is a natural target of cosmic rays to produce O(100) </a:t>
                </a:r>
                <a:r>
                  <a:rPr kumimoji="1" lang="en-US" altLang="zh-CN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TeV</a:t>
                </a:r>
                <a: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𝜈</m:t>
                    </m:r>
                  </m:oMath>
                </a14:m>
                <a: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 via </a:t>
                </a:r>
                <a:r>
                  <a:rPr kumimoji="1" lang="en-US" altLang="zh-CN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p+</a:t>
                </a:r>
                <a:r>
                  <a:rPr kumimoji="1" lang="en-US" altLang="ja-JP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γ</a:t>
                </a: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 interaction </a:t>
                </a:r>
                <a:endParaRPr kumimoji="1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 panose="020B0604020202090204" pitchFamily="34" charset="0"/>
                  <a:cs typeface="Arial" panose="020B0604020202090204" pitchFamily="34" charset="0"/>
                  <a:sym typeface="Candara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Theoretical prediction: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𝜙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𝜈</m:t>
                        </m:r>
                      </m:sub>
                    </m:sSub>
                    <m:r>
                      <a:rPr kumimoji="1" lang="en-US" altLang="ja-JP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∝</m:t>
                    </m:r>
                    <m:sSubSup>
                      <m:sSubSup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Sup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𝑋</m:t>
                        </m:r>
                      </m:sub>
                      <m:sup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3/2</m:t>
                        </m:r>
                      </m:sup>
                    </m:sSubSup>
                    <m:r>
                      <a:rPr kumimoji="1" lang="en-US" altLang="ja-JP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𝜌</m:t>
                    </m:r>
                    <m:r>
                      <a:rPr kumimoji="1" lang="en-US" altLang="ja-JP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 </m:t>
                    </m:r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𝜉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𝐶𝑅</m:t>
                        </m:r>
                      </m:sub>
                    </m:sSub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</a:t>
                </a:r>
                <a:b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</a:br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𝜉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𝐶𝑅</m:t>
                        </m:r>
                      </m:sub>
                    </m:sSub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is a scaling factor connecting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𝐶𝑅</m:t>
                        </m:r>
                      </m:sub>
                    </m:sSub>
                    <m:r>
                      <a:rPr kumimoji="1" lang="en-US" altLang="ja-JP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=</m:t>
                    </m:r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𝜉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𝐶𝑅</m:t>
                        </m:r>
                      </m:sub>
                    </m:sSub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𝑋</m:t>
                        </m:r>
                      </m:sub>
                    </m:sSub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) </a:t>
                </a:r>
                <a:endParaRPr kumimoji="1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 panose="020B0604020202090204" pitchFamily="34" charset="0"/>
                  <a:cs typeface="Arial" panose="020B0604020202090204" pitchFamily="34" charset="0"/>
                  <a:sym typeface="Candara"/>
                </a:endParaRP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5AB88201-6FDB-453B-AB28-E6FC6A35F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185" y="1159913"/>
                <a:ext cx="5469595" cy="21497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46EDEF9D-A371-4C67-9A4B-D8C3F53F3C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9" y="967841"/>
            <a:ext cx="6580331" cy="2322470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C4D34EB-519F-4187-94DD-688F1154CF0F}"/>
              </a:ext>
            </a:extLst>
          </p:cNvPr>
          <p:cNvGrpSpPr/>
          <p:nvPr/>
        </p:nvGrpSpPr>
        <p:grpSpPr>
          <a:xfrm>
            <a:off x="609600" y="2243812"/>
            <a:ext cx="4389120" cy="692516"/>
            <a:chOff x="937260" y="4278352"/>
            <a:chExt cx="4389120" cy="692516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2FA4B31-1892-4D95-9481-CD22C20BC42D}"/>
                </a:ext>
              </a:extLst>
            </p:cNvPr>
            <p:cNvSpPr/>
            <p:nvPr/>
          </p:nvSpPr>
          <p:spPr>
            <a:xfrm>
              <a:off x="937260" y="4278352"/>
              <a:ext cx="4389120" cy="692516"/>
            </a:xfrm>
            <a:prstGeom prst="rect">
              <a:avLst/>
            </a:prstGeom>
            <a:solidFill>
              <a:schemeClr val="bg1">
                <a:alpha val="38000"/>
              </a:schemeClr>
            </a:solidFill>
            <a:ln w="25400" cap="flat">
              <a:noFill/>
              <a:prstDash val="solid"/>
              <a:beve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8E17BB9F-1C72-4561-88C6-03658263D3E7}"/>
                    </a:ext>
                  </a:extLst>
                </p:cNvPr>
                <p:cNvSpPr txBox="1"/>
                <p:nvPr/>
              </p:nvSpPr>
              <p:spPr>
                <a:xfrm>
                  <a:off x="1494788" y="4278352"/>
                  <a:ext cx="3568028" cy="3157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Only long time </a:t>
                  </a:r>
                  <a:r>
                    <a:rPr kumimoji="0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window match (</a:t>
                  </a:r>
                  <a14:m>
                    <m:oMath xmlns:m="http://schemas.openxmlformats.org/officeDocument/2006/math">
                      <m:r>
                        <a:rPr kumimoji="0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a14:m>
                  <a:r>
                    <a:rPr kumimoji="0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 s)</a:t>
                  </a:r>
                  <a:endParaRPr kumimoji="1" lang="ja-JP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/>
                    <a:cs typeface="Helvetica"/>
                  </a:endParaRPr>
                </a:p>
              </p:txBody>
            </p:sp>
          </mc:Choice>
          <mc:Fallback xmlns="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8E17BB9F-1C72-4561-88C6-03658263D3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4788" y="4278352"/>
                  <a:ext cx="3568028" cy="315792"/>
                </a:xfrm>
                <a:prstGeom prst="rect">
                  <a:avLst/>
                </a:prstGeom>
                <a:blipFill>
                  <a:blip r:embed="rId5"/>
                  <a:stretch>
                    <a:fillRect l="-512" b="-21154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252647CE-67C1-453F-A07C-ED972F55158B}"/>
                </a:ext>
              </a:extLst>
            </p:cNvPr>
            <p:cNvSpPr/>
            <p:nvPr/>
          </p:nvSpPr>
          <p:spPr>
            <a:xfrm>
              <a:off x="1033964" y="4304943"/>
              <a:ext cx="347016" cy="283559"/>
            </a:xfrm>
            <a:prstGeom prst="ellipse">
              <a:avLst/>
            </a:pr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57224CB2-3EAA-4244-96F3-A8597DF25F09}"/>
                </a:ext>
              </a:extLst>
            </p:cNvPr>
            <p:cNvSpPr/>
            <p:nvPr/>
          </p:nvSpPr>
          <p:spPr>
            <a:xfrm>
              <a:off x="1027605" y="4648546"/>
              <a:ext cx="347016" cy="283559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18E4CE33-3EED-4959-80F5-7CA8E58E73CA}"/>
                    </a:ext>
                  </a:extLst>
                </p:cNvPr>
                <p:cNvSpPr txBox="1"/>
                <p:nvPr/>
              </p:nvSpPr>
              <p:spPr>
                <a:xfrm>
                  <a:off x="1494788" y="4658282"/>
                  <a:ext cx="3725122" cy="3125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Long + short </a:t>
                  </a:r>
                  <a:r>
                    <a:rPr kumimoji="1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time </a:t>
                  </a:r>
                  <a:r>
                    <a:rPr kumimoji="0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window match (</a:t>
                  </a:r>
                  <a14:m>
                    <m:oMath xmlns:m="http://schemas.openxmlformats.org/officeDocument/2006/math">
                      <m:r>
                        <a:rPr kumimoji="0" lang="en-US" altLang="ja-JP" sz="1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±</m:t>
                      </m:r>
                      <m:sSup>
                        <m:sSupPr>
                          <m:ctrlP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kumimoji="0" lang="en-US" altLang="ja-JP" sz="1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kumimoji="0" lang="en-US" altLang="ja-JP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elvetica"/>
                      <a:cs typeface="Helvetica"/>
                    </a:rPr>
                    <a:t> s)</a:t>
                  </a:r>
                  <a:endParaRPr kumimoji="1" lang="ja-JP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/>
                    <a:cs typeface="Helvetica"/>
                  </a:endParaRPr>
                </a:p>
              </p:txBody>
            </p:sp>
          </mc:Choice>
          <mc:Fallback xmlns="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18E4CE33-3EED-4959-80F5-7CA8E58E73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4788" y="4658282"/>
                  <a:ext cx="3725122" cy="312586"/>
                </a:xfrm>
                <a:prstGeom prst="rect">
                  <a:avLst/>
                </a:prstGeom>
                <a:blipFill>
                  <a:blip r:embed="rId6"/>
                  <a:stretch>
                    <a:fillRect l="-490" b="-1923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3ACCAF3-A0C1-4088-9E7D-EC890F1C7999}"/>
              </a:ext>
            </a:extLst>
          </p:cNvPr>
          <p:cNvGrpSpPr/>
          <p:nvPr/>
        </p:nvGrpSpPr>
        <p:grpSpPr>
          <a:xfrm>
            <a:off x="140509" y="3649754"/>
            <a:ext cx="3803904" cy="3169920"/>
            <a:chOff x="6764438" y="2091422"/>
            <a:chExt cx="4444807" cy="3704005"/>
          </a:xfrm>
        </p:grpSpPr>
        <p:pic>
          <p:nvPicPr>
            <p:cNvPr id="14" name="コンテンツ プレースホルダー 5">
              <a:extLst>
                <a:ext uri="{FF2B5EF4-FFF2-40B4-BE49-F238E27FC236}">
                  <a16:creationId xmlns:a16="http://schemas.microsoft.com/office/drawing/2014/main" id="{88D3C6DE-5484-4E0D-87B0-0DB751BFA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4438" y="2091422"/>
              <a:ext cx="4444807" cy="3704005"/>
            </a:xfrm>
            <a:prstGeom prst="rect">
              <a:avLst/>
            </a:prstGeom>
          </p:spPr>
        </p:pic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FDE91C0F-ADCB-48F7-BA48-D024BFE6DF2C}"/>
                </a:ext>
              </a:extLst>
            </p:cNvPr>
            <p:cNvCxnSpPr>
              <a:cxnSpLocks/>
            </p:cNvCxnSpPr>
            <p:nvPr/>
          </p:nvCxnSpPr>
          <p:spPr>
            <a:xfrm>
              <a:off x="9037598" y="2909390"/>
              <a:ext cx="630225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EB88ADBB-0687-42C9-A85C-244BB58BA6A2}"/>
                </a:ext>
              </a:extLst>
            </p:cNvPr>
            <p:cNvSpPr txBox="1"/>
            <p:nvPr/>
          </p:nvSpPr>
          <p:spPr>
            <a:xfrm>
              <a:off x="8963899" y="2334586"/>
              <a:ext cx="1930261" cy="539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lvetica"/>
                  <a:cs typeface="Helvetica"/>
                </a:rPr>
                <a:t>Experimentally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lvetica"/>
                  <a:cs typeface="Helvetica"/>
                </a:rPr>
                <a:t>Excluded</a:t>
              </a:r>
              <a:endPara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7E89C7AF-9782-4F7E-AC86-74C509A9BE76}"/>
                </a:ext>
              </a:extLst>
            </p:cNvPr>
            <p:cNvSpPr/>
            <p:nvPr/>
          </p:nvSpPr>
          <p:spPr>
            <a:xfrm rot="2006509">
              <a:off x="8679810" y="3211230"/>
              <a:ext cx="1460193" cy="478733"/>
            </a:xfrm>
            <a:prstGeom prst="ellipse">
              <a:avLst/>
            </a:prstGeom>
            <a:noFill/>
            <a:ln w="28575">
              <a:solidFill>
                <a:srgbClr val="FF00FF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C4F8619-E058-40CA-BB81-A4B0888E6FF8}"/>
                </a:ext>
              </a:extLst>
            </p:cNvPr>
            <p:cNvSpPr/>
            <p:nvPr/>
          </p:nvSpPr>
          <p:spPr>
            <a:xfrm rot="2141261">
              <a:off x="8833259" y="3188561"/>
              <a:ext cx="1003286" cy="3306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lvetica"/>
                  <a:cs typeface="Helvetica"/>
                </a:rPr>
                <a:t>LLGRB?</a:t>
              </a:r>
              <a:endParaRPr kumimoji="0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/>
                <a:cs typeface="Helvetica"/>
              </a:endParaRPr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11689FE-315F-4346-B753-979AB13B13AD}"/>
              </a:ext>
            </a:extLst>
          </p:cNvPr>
          <p:cNvSpPr txBox="1"/>
          <p:nvPr/>
        </p:nvSpPr>
        <p:spPr>
          <a:xfrm>
            <a:off x="797253" y="5945889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srgbClr val="FFFFFF">
                      <a:alpha val="44000"/>
                    </a:srgbClr>
                  </a:outerShdw>
                </a:effectLst>
                <a:uLnTx/>
                <a:uFillTx/>
                <a:latin typeface="Helvetica"/>
                <a:cs typeface="Helvetica"/>
              </a:rPr>
              <a:t>preliminary</a:t>
            </a:r>
            <a:endParaRPr kumimoji="1" lang="ja-JP" altLang="en-US" sz="1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srgbClr val="FFFFFF">
                    <a:alpha val="44000"/>
                  </a:srgbClr>
                </a:outerShdw>
              </a:effectLst>
              <a:uLnTx/>
              <a:uFillTx/>
              <a:latin typeface="Helvetica"/>
              <a:cs typeface="Helvetic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05287CB-7B98-46FB-9DAB-0F873F2D0F5C}"/>
              </a:ext>
            </a:extLst>
          </p:cNvPr>
          <p:cNvSpPr/>
          <p:nvPr/>
        </p:nvSpPr>
        <p:spPr>
          <a:xfrm>
            <a:off x="1149534" y="3561375"/>
            <a:ext cx="1699260" cy="261090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beve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90204"/>
              <a:ea typeface="Arial" panose="020B0604020202090204"/>
              <a:cs typeface="Arial" panose="020B0604020202090204"/>
              <a:sym typeface="Arial" panose="020B060402020209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951986FB-0816-41A9-B626-5C0A6E274C99}"/>
                  </a:ext>
                </a:extLst>
              </p:cNvPr>
              <p:cNvSpPr/>
              <p:nvPr/>
            </p:nvSpPr>
            <p:spPr>
              <a:xfrm>
                <a:off x="1069980" y="3274690"/>
                <a:ext cx="2031838" cy="590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/>
                    <a:cs typeface="Helvetica"/>
                  </a:rPr>
                  <a:t>Short time scale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ja-JP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/>
                    <a:cs typeface="Helvetica"/>
                  </a:rPr>
                  <a:t>transients (</a:t>
                </a:r>
                <a14:m>
                  <m:oMath xmlns:m="http://schemas.openxmlformats.org/officeDocument/2006/math">
                    <m:r>
                      <a:rPr kumimoji="0" lang="en-US" altLang="ja-JP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±</m:t>
                    </m:r>
                    <m:r>
                      <a:rPr kumimoji="0" lang="en-US" altLang="ja-JP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𝟏</m:t>
                    </m:r>
                    <m:sSup>
                      <m:sSupPr>
                        <m:ctrlPr>
                          <a:rPr kumimoji="0" lang="en-US" altLang="ja-JP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US" altLang="ja-JP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kumimoji="0" lang="en-US" altLang="ja-JP" sz="1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kumimoji="0" lang="en-US" altLang="ja-JP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/>
                    <a:cs typeface="Helvetica"/>
                  </a:rPr>
                  <a:t> s)</a:t>
                </a:r>
                <a:endParaRPr kumimoji="0" lang="ja-JP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/>
                  <a:cs typeface="Helvetica"/>
                </a:endParaRPr>
              </a:p>
            </p:txBody>
          </p:sp>
        </mc:Choice>
        <mc:Fallback xmlns=""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951986FB-0816-41A9-B626-5C0A6E274C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980" y="3274690"/>
                <a:ext cx="2031838" cy="590354"/>
              </a:xfrm>
              <a:prstGeom prst="rect">
                <a:avLst/>
              </a:prstGeom>
              <a:blipFill>
                <a:blip r:embed="rId8"/>
                <a:stretch>
                  <a:fillRect l="-1802" t="-3093" r="-300" b="-123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内容占位符 2">
                <a:extLst>
                  <a:ext uri="{FF2B5EF4-FFF2-40B4-BE49-F238E27FC236}">
                    <a16:creationId xmlns:a16="http://schemas.microsoft.com/office/drawing/2014/main" id="{8EBB6841-F837-4688-A71F-8B9936A41907}"/>
                  </a:ext>
                </a:extLst>
              </p:cNvPr>
              <p:cNvSpPr txBox="1"/>
              <p:nvPr/>
            </p:nvSpPr>
            <p:spPr>
              <a:xfrm>
                <a:off x="3888161" y="3442177"/>
                <a:ext cx="8303839" cy="3278440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✴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1pPr>
                <a:lvl2pPr marL="8001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★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2pPr>
                <a:lvl3pPr marL="12192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3pPr>
                <a:lvl4pPr marL="1714500" indent="-3429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4pPr>
                <a:lvl5pPr marL="2133600" indent="-304800">
                  <a:spcBef>
                    <a:spcPts val="500"/>
                  </a:spcBef>
                  <a:buClr>
                    <a:srgbClr val="C6D9F1"/>
                  </a:buClr>
                  <a:buSzPct val="63000"/>
                  <a:buFont typeface="Wingdings" panose="05000000000000000000"/>
                  <a:buChar char="◇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5pPr>
                <a:lvl6pPr marL="25603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6pPr>
                <a:lvl7pPr marL="30175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7pPr>
                <a:lvl8pPr marL="34747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8pPr>
                <a:lvl9pPr marL="3931920" indent="-274320">
                  <a:spcBef>
                    <a:spcPts val="500"/>
                  </a:spcBef>
                  <a:buClr>
                    <a:srgbClr val="C6D9F1"/>
                  </a:buClr>
                  <a:buSzPct val="100000"/>
                  <a:buFont typeface="Wingdings" panose="05000000000000000000"/>
                  <a:buChar char="»"/>
                  <a:defRPr sz="2400">
                    <a:latin typeface="Candara"/>
                    <a:ea typeface="Candara"/>
                    <a:cs typeface="Candara"/>
                    <a:sym typeface="Candara"/>
                  </a:defRPr>
                </a:lvl9pPr>
              </a:lstStyle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Performed follow-up analyses on ~2 years of IceCube alerts </a:t>
                </a:r>
                <a:b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</a:br>
                <a: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with EP/WXT to search for X-ray transient counterparts: </a:t>
                </a:r>
                <a:br>
                  <a:rPr kumimoji="1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</a:br>
                <a:r>
                  <a:rPr kumimoji="1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Arial" panose="020B0604020202090204" pitchFamily="34" charset="0"/>
                    <a:cs typeface="Arial" panose="020B0604020202090204" pitchFamily="34" charset="0"/>
                    <a:sym typeface="Candara"/>
                  </a:rPr>
                  <a:t>14 alerts : long time window </a:t>
                </a:r>
                <a14:m>
                  <m:oMath xmlns:m="http://schemas.openxmlformats.org/officeDocument/2006/math">
                    <m:r>
                      <a:rPr kumimoji="0" lang="en-US" altLang="ja-JP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±</m:t>
                    </m:r>
                    <m:sSup>
                      <m:sSupPr>
                        <m:ctrlP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10</m:t>
                        </m:r>
                      </m:e>
                      <m:sup>
                        <m: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4.5</m:t>
                        </m:r>
                      </m:sup>
                    </m:sSup>
                  </m:oMath>
                </a14:m>
                <a:r>
                  <a:rPr kumimoji="0" lang="en-US" altLang="ja-JP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s</a:t>
                </a:r>
                <a:br>
                  <a:rPr kumimoji="0" lang="en-US" altLang="ja-JP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</a:br>
                <a:r>
                  <a:rPr kumimoji="0" lang="en-US" altLang="ja-JP" sz="1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5 alerts : short time window  </a:t>
                </a:r>
                <a14:m>
                  <m:oMath xmlns:m="http://schemas.openxmlformats.org/officeDocument/2006/math">
                    <m:r>
                      <a:rPr kumimoji="0" lang="en-US" altLang="ja-JP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ndara"/>
                      </a:rPr>
                      <m:t>±</m:t>
                    </m:r>
                    <m:sSup>
                      <m:sSupPr>
                        <m:ctrlP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</m:ctrlPr>
                      </m:sSupPr>
                      <m:e>
                        <m: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10</m:t>
                        </m:r>
                      </m:e>
                      <m:sup>
                        <m:r>
                          <a:rPr kumimoji="0" lang="en-US" altLang="ja-JP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Candara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altLang="ja-JP" sz="1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ndara"/>
                  <a:sym typeface="Candara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Candara"/>
                    <a:cs typeface="Arial" panose="020B0604020202090204" pitchFamily="34" charset="0"/>
                    <a:sym typeface="Candara"/>
                  </a:rPr>
                  <a:t>No X-ray counterpart was observed.</a:t>
                </a:r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Assuming IceCube </a:t>
                </a:r>
                <a14:m>
                  <m:oMath xmlns:m="http://schemas.openxmlformats.org/officeDocument/2006/math">
                    <m:r>
                      <a:rPr kumimoji="1" lang="en-US" altLang="zh-CN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𝜈</m:t>
                    </m:r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are from X-ray transients, we could provide a very strong limit on the X-ray sources: </a:t>
                </a: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65000"/>
                        <a:lumOff val="35000"/>
                      </a:srgbClr>
                    </a:solidFill>
                    <a:effectLst/>
                    <a:uLnTx/>
                    <a:uFillTx/>
                    <a:latin typeface="Candara"/>
                    <a:cs typeface="Arial" panose="020B0604020202090204" pitchFamily="34" charset="0"/>
                    <a:sym typeface="Candara"/>
                  </a:rPr>
                  <a:t>X-ray luminosity,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</m:ctrlPr>
                      </m:sSubPr>
                      <m:e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18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65000"/>
                                <a:lumOff val="3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90204" pitchFamily="34" charset="0"/>
                            <a:sym typeface="Candara"/>
                          </a:rPr>
                          <m:t>𝑋</m:t>
                        </m:r>
                      </m:sub>
                    </m:sSub>
                    <m:r>
                      <a:rPr kumimoji="1" lang="en-US" altLang="ja-JP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,</m:t>
                    </m:r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and rate density </a:t>
                </a:r>
                <a14:m>
                  <m:oMath xmlns:m="http://schemas.openxmlformats.org/officeDocument/2006/math">
                    <m:r>
                      <a:rPr kumimoji="1" lang="en-US" altLang="ja-JP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>
                            <a:lumMod val="65000"/>
                            <a:lumOff val="3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90204" pitchFamily="34" charset="0"/>
                        <a:sym typeface="Candara"/>
                      </a:rPr>
                      <m:t>𝜌</m:t>
                    </m:r>
                  </m:oMath>
                </a14:m>
                <a: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.</a:t>
                </a:r>
                <a:br>
                  <a:rPr kumimoji="0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</a:br>
                <a:r>
                  <a:rPr kumimoji="0" lang="en-US" altLang="ja-JP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=&gt; LLGRBs and TDEs as origins of high energy neutrinos are very much</a:t>
                </a:r>
                <a:br>
                  <a:rPr kumimoji="0" lang="en-US" altLang="ja-JP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</a:br>
                <a:r>
                  <a:rPr kumimoji="0" lang="en-US" altLang="ja-JP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ndara"/>
                    <a:sym typeface="Candara"/>
                  </a:rPr>
                  <a:t>     disfavored by this analysis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/>
                  <a:buNone/>
                  <a:tabLst/>
                  <a:defRPr/>
                </a:pPr>
                <a:endParaRPr kumimoji="1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 panose="020B0604020202090204" pitchFamily="34" charset="0"/>
                  <a:cs typeface="Arial" panose="020B0604020202090204" pitchFamily="34" charset="0"/>
                  <a:sym typeface="Candara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2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C6D9F1"/>
                  </a:buClr>
                  <a:buSzPct val="63000"/>
                  <a:buFont typeface="Wingdings" panose="05000000000000000000" pitchFamily="2" charset="2"/>
                  <a:buChar char="l"/>
                  <a:tabLst/>
                  <a:defRPr/>
                </a:pPr>
                <a:endParaRPr kumimoji="1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rial" panose="020B0604020202090204" pitchFamily="34" charset="0"/>
                  <a:cs typeface="Arial" panose="020B0604020202090204" pitchFamily="34" charset="0"/>
                  <a:sym typeface="Candara"/>
                </a:endParaRPr>
              </a:p>
            </p:txBody>
          </p:sp>
        </mc:Choice>
        <mc:Fallback xmlns="">
          <p:sp>
            <p:nvSpPr>
              <p:cNvPr id="24" name="内容占位符 2">
                <a:extLst>
                  <a:ext uri="{FF2B5EF4-FFF2-40B4-BE49-F238E27FC236}">
                    <a16:creationId xmlns:a16="http://schemas.microsoft.com/office/drawing/2014/main" id="{8EBB6841-F837-4688-A71F-8B9936A41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161" y="3442177"/>
                <a:ext cx="8303839" cy="3278440"/>
              </a:xfrm>
              <a:prstGeom prst="rect">
                <a:avLst/>
              </a:prstGeom>
              <a:blipFill>
                <a:blip r:embed="rId9"/>
                <a:stretch>
                  <a:fillRect t="-1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6643A8E-434A-4F1C-B3FC-601FC69B865A}"/>
              </a:ext>
            </a:extLst>
          </p:cNvPr>
          <p:cNvSpPr/>
          <p:nvPr/>
        </p:nvSpPr>
        <p:spPr>
          <a:xfrm>
            <a:off x="9851233" y="2782439"/>
            <a:ext cx="19479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dvOT483a8203"/>
                <a:cs typeface="Helvetica"/>
              </a:rPr>
              <a:t>PRD </a:t>
            </a:r>
            <a:r>
              <a:rPr kumimoji="0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dvOT19ee2aa8.B"/>
                <a:cs typeface="Helvetica"/>
              </a:rPr>
              <a:t>110</a:t>
            </a: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dvOT19ee2aa8.B"/>
                <a:cs typeface="Helvetica"/>
              </a:rPr>
              <a:t>, </a:t>
            </a:r>
            <a:r>
              <a:rPr kumimoji="0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dvOT483a8203"/>
                <a:cs typeface="Helvetica"/>
              </a:rPr>
              <a:t>043045 (2024)</a:t>
            </a: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BE09214-C177-2DDF-F1A0-37C918BD67E8}"/>
              </a:ext>
            </a:extLst>
          </p:cNvPr>
          <p:cNvSpPr txBox="1"/>
          <p:nvPr/>
        </p:nvSpPr>
        <p:spPr>
          <a:xfrm>
            <a:off x="8744892" y="6422547"/>
            <a:ext cx="263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Gill Sans MT" panose="020B0502020104020203"/>
                <a:ea typeface="华文中宋" panose="02010600040101010101" pitchFamily="2" charset="-122"/>
                <a:cs typeface="Helvetica"/>
                <a:sym typeface="Arial"/>
              </a:rPr>
              <a:t>Slide credit: Nobu Shimizu</a:t>
            </a:r>
            <a:endParaRPr kumimoji="1" lang="zh-CN" altLang="en-US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Gill Sans MT" panose="020B0502020104020203"/>
              <a:ea typeface="华文中宋" panose="02010600040101010101" pitchFamily="2" charset="-122"/>
              <a:cs typeface="Helvetic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717160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3ACB0-C6BF-F0C3-D954-59CED1CB2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F383BA4B-ECF3-4CB2-DE71-709B870B6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261" y="1558949"/>
            <a:ext cx="4686739" cy="276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69A396A-F64E-6B8B-4961-A0D7E3B4B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144" y="44425"/>
            <a:ext cx="842777" cy="801092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3FBCA87-B6E0-78B2-7BFC-CBCDB968F6F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966200" y="6156959"/>
            <a:ext cx="2844800" cy="320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400" kern="1200"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63D8C306-2985-84E0-7A0A-AB8C3D404415}"/>
              </a:ext>
            </a:extLst>
          </p:cNvPr>
          <p:cNvSpPr txBox="1">
            <a:spLocks/>
          </p:cNvSpPr>
          <p:nvPr/>
        </p:nvSpPr>
        <p:spPr>
          <a:xfrm>
            <a:off x="637737" y="1010649"/>
            <a:ext cx="6588251" cy="5713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Medium" panose="02000503020000020003" pitchFamily="2" charset="0"/>
                <a:ea typeface="Microsoft YaHei" panose="020B0503020204020204" pitchFamily="34" charset="-122"/>
                <a:cs typeface="Verdana" panose="020B0604030504040204" pitchFamily="34" charset="0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venir Medium" panose="02000503020000020003" pitchFamily="2" charset="0"/>
              <a:ea typeface="Microsoft YaHei" panose="020B0503020204020204" pitchFamily="34" charset="-122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418AB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venir Medium" panose="02000503020000020003" pitchFamily="2" charset="0"/>
              <a:ea typeface="Microsoft YaHei" panose="020B0503020204020204" pitchFamily="34" charset="-122"/>
              <a:sym typeface="Arial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608EA56-D470-BB57-8096-0417F26D7EA0}"/>
              </a:ext>
            </a:extLst>
          </p:cNvPr>
          <p:cNvSpPr txBox="1">
            <a:spLocks/>
          </p:cNvSpPr>
          <p:nvPr/>
        </p:nvSpPr>
        <p:spPr>
          <a:xfrm>
            <a:off x="8966200" y="6156959"/>
            <a:ext cx="2844800" cy="32004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400" kern="1200">
                <a:solidFill>
                  <a:srgbClr val="A7C0DE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8" name="标题 2">
            <a:extLst>
              <a:ext uri="{FF2B5EF4-FFF2-40B4-BE49-F238E27FC236}">
                <a16:creationId xmlns:a16="http://schemas.microsoft.com/office/drawing/2014/main" id="{E4A6243D-7AC5-D581-0CFA-45B36BDCEECF}"/>
              </a:ext>
            </a:extLst>
          </p:cNvPr>
          <p:cNvSpPr txBox="1">
            <a:spLocks/>
          </p:cNvSpPr>
          <p:nvPr/>
        </p:nvSpPr>
        <p:spPr>
          <a:xfrm>
            <a:off x="609600" y="254000"/>
            <a:ext cx="10972800" cy="561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2500" b="1">
                <a:solidFill>
                  <a:srgbClr val="4F81BD"/>
                </a:solidFill>
                <a:latin typeface="Krona One"/>
                <a:ea typeface="Krona One"/>
                <a:cs typeface="Krona One"/>
                <a:sym typeface="Krona One"/>
              </a:defRPr>
            </a:lvl1pPr>
            <a:lvl2pPr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2pPr>
            <a:lvl3pPr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3pPr>
            <a:lvl4pPr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4pPr>
            <a:lvl5pPr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5pPr>
            <a:lvl6pPr indent="457200"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6pPr>
            <a:lvl7pPr indent="914400"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7pPr>
            <a:lvl8pPr indent="1371600"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8pPr>
            <a:lvl9pPr indent="1828800" algn="ctr">
              <a:defRPr sz="2800" b="1">
                <a:solidFill>
                  <a:srgbClr val="3366FF"/>
                </a:solidFill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Release of 1</a:t>
            </a:r>
            <a:r>
              <a:rPr kumimoji="1" lang="en-US" altLang="zh-CN" sz="3200" b="0" i="0" u="none" strike="noStrike" kern="0" cap="none" spc="0" normalizeH="0" baseline="3000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st</a:t>
            </a:r>
            <a:r>
              <a:rPr kumimoji="1" lang="en-US" altLang="zh-CN" sz="3200" b="0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Krona One"/>
              </a:rPr>
              <a:t> batch of EP science data</a:t>
            </a:r>
            <a:endParaRPr kumimoji="1" lang="zh-CN" altLang="en-US" sz="3200" b="0" i="0" u="none" strike="noStrike" kern="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Krona One"/>
            </a:endParaRPr>
          </a:p>
        </p:txBody>
      </p:sp>
      <p:pic>
        <p:nvPicPr>
          <p:cNvPr id="2" name="图片 1" descr="图形用户界面, 文本, 应用程序&#10;&#10;AI 生成的内容可能不正确。">
            <a:extLst>
              <a:ext uri="{FF2B5EF4-FFF2-40B4-BE49-F238E27FC236}">
                <a16:creationId xmlns:a16="http://schemas.microsoft.com/office/drawing/2014/main" id="{C8C9E600-45ED-D2C7-32B5-5C2F67D5E4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221" y="4619330"/>
            <a:ext cx="9007558" cy="223867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0E6B4D-74E0-4096-07B0-3DAB3F689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4703" y="1621659"/>
            <a:ext cx="3053756" cy="270436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C07543F-622C-246A-2A4F-DBED64B1AF7E}"/>
              </a:ext>
            </a:extLst>
          </p:cNvPr>
          <p:cNvSpPr txBox="1"/>
          <p:nvPr/>
        </p:nvSpPr>
        <p:spPr>
          <a:xfrm>
            <a:off x="876478" y="927570"/>
            <a:ext cx="5219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 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Astronomical Data Centre (NADC)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https://ep.bao.ac.cn/ep/next/data-release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D970D65-BD7E-ED95-170E-3EED84962F9D}"/>
              </a:ext>
            </a:extLst>
          </p:cNvPr>
          <p:cNvSpPr txBox="1"/>
          <p:nvPr/>
        </p:nvSpPr>
        <p:spPr>
          <a:xfrm>
            <a:off x="5907199" y="927569"/>
            <a:ext cx="5756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Space Science Data Centre (NSSDC)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https://ep.nssdc.ac.cn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2A97B99-CC6E-6AE0-7FBE-FCFB6099E035}"/>
              </a:ext>
            </a:extLst>
          </p:cNvPr>
          <p:cNvSpPr txBox="1"/>
          <p:nvPr/>
        </p:nvSpPr>
        <p:spPr>
          <a:xfrm>
            <a:off x="5711684" y="6141187"/>
            <a:ext cx="6147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</a:rPr>
              <a:t>   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Helvetica"/>
                <a:cs typeface="Helvetic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ESA's Einstein Probe Science Archive (EPSA)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kern="1200" dirty="0">
                <a:solidFill>
                  <a:srgbClr val="F79646">
                    <a:lumMod val="75000"/>
                  </a:srgbClr>
                </a:solidFill>
                <a:latin typeface="Helvetica"/>
                <a:cs typeface="Helvetica"/>
              </a:rPr>
              <a:t>https://www.cosmos.esa.int/web/einstein-probe/data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6873813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Shape 60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36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608" name="Shape 6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2500" b="1" dirty="0">
                <a:solidFill>
                  <a:srgbClr val="4F81BD"/>
                </a:solidFill>
              </a:rPr>
              <a:t>Summary </a:t>
            </a:r>
            <a:r>
              <a:rPr sz="2500" b="1" dirty="0">
                <a:solidFill>
                  <a:srgbClr val="4F81BD"/>
                </a:solidFill>
              </a:rPr>
              <a:t> </a:t>
            </a:r>
          </a:p>
        </p:txBody>
      </p:sp>
      <p:sp>
        <p:nvSpPr>
          <p:cNvPr id="611" name="Shape 611"/>
          <p:cNvSpPr>
            <a:spLocks noGrp="1"/>
          </p:cNvSpPr>
          <p:nvPr>
            <p:ph type="body" idx="4294967295"/>
          </p:nvPr>
        </p:nvSpPr>
        <p:spPr>
          <a:xfrm>
            <a:off x="609600" y="1035197"/>
            <a:ext cx="11102109" cy="42099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Einstein Probe has been operating remarkably well in the past 2 years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Public availability &amp; data release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FXT data after 1-year proprietary period already made public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WXT data </a:t>
            </a:r>
            <a:endParaRPr kumimoji="1" lang="en-US" altLang="zh-CN" sz="2000" kern="1200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Verdana" panose="020B0604030504040204" pitchFamily="34" charset="0"/>
              <a:sym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Some core science objectives have been partly fulfilled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Dramatically enlarged samples, e.g. fast X-ray transients (XRF, SN, …), stellar flares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Rare or long-predicted transients/objects </a:t>
            </a:r>
            <a:r>
              <a:rPr lang="en-US" altLang="zh-CN" sz="18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(IMBH-TDE, WD-TDE, dirty fireball, ..)</a:t>
            </a:r>
            <a:endParaRPr lang="en-US" altLang="zh-CN" sz="2000" dirty="0">
              <a:solidFill>
                <a:srgbClr val="808080"/>
              </a:solidFill>
              <a:latin typeface="Arial Bold"/>
              <a:ea typeface="Microsoft YaHei" panose="020B0503020204020204" pitchFamily="34" charset="-122"/>
              <a:cs typeface="Verdana" panose="020B0604030504040204" pitchFamily="34" charset="0"/>
              <a:sym typeface="Arial"/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Unexpected: jet-SN connection, other new types of transients   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kumimoji="1" lang="en-US" altLang="zh-CN" sz="2000" kern="12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EP will continue to advance our understanding of high-energy transients ..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n"/>
              <a:defRPr sz="1800"/>
            </a:pPr>
            <a:r>
              <a:rPr lang="en-US" altLang="zh-CN" sz="2000" dirty="0">
                <a:solidFill>
                  <a:srgbClr val="808080"/>
                </a:solidFill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</a:rPr>
              <a:t>larger samples, new types,  multi-messenger transients, …… 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90697A0-842E-1BC3-0679-7078106D0C2F}"/>
              </a:ext>
            </a:extLst>
          </p:cNvPr>
          <p:cNvSpPr txBox="1"/>
          <p:nvPr/>
        </p:nvSpPr>
        <p:spPr>
          <a:xfrm>
            <a:off x="1047478" y="5731966"/>
            <a:ext cx="9764534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6D9F1"/>
              </a:buClr>
              <a:buSzPct val="63000"/>
              <a:buFontTx/>
              <a:buNone/>
              <a:tabLst/>
              <a:defRPr sz="1800"/>
            </a:pP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http://ep.bao.ac.cn</a:t>
            </a:r>
            <a:endParaRPr kumimoji="0" lang="en-US" altLang="zh-CN" sz="1800" b="0" i="1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Bold"/>
              <a:ea typeface="Microsoft YaHei" panose="020B0503020204020204" pitchFamily="34" charset="-122"/>
              <a:cs typeface="Verdana" panose="020B0604030504040204" pitchFamily="34" charset="0"/>
              <a:sym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6D9F1"/>
              </a:buClr>
              <a:buSzPct val="63000"/>
              <a:buFontTx/>
              <a:buNone/>
              <a:tabLst/>
              <a:defRPr sz="1800"/>
            </a:pP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https://</a:t>
            </a:r>
            <a:r>
              <a:rPr kumimoji="0" lang="en-US" altLang="zh-CN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www.esa.int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/</a:t>
            </a:r>
            <a:r>
              <a:rPr kumimoji="0" lang="en-US" altLang="zh-CN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Science_Exploration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/</a:t>
            </a:r>
            <a:r>
              <a:rPr kumimoji="0" lang="en-US" altLang="zh-CN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Space_Science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/</a:t>
            </a:r>
            <a:r>
              <a:rPr kumimoji="0" lang="en-US" altLang="zh-CN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Bold"/>
                <a:ea typeface="Microsoft YaHei" panose="020B0503020204020204" pitchFamily="34" charset="-122"/>
                <a:cs typeface="Verdana" panose="020B0604030504040204" pitchFamily="34" charset="0"/>
                <a:sym typeface="Candara"/>
              </a:rPr>
              <a:t>Einstein_Probe_factsheet</a:t>
            </a:r>
            <a:endParaRPr kumimoji="0" lang="zh-CN" altLang="en-US" sz="2000" b="0" i="1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Bold"/>
              <a:ea typeface="Microsoft YaHei" panose="020B0503020204020204" pitchFamily="34" charset="-122"/>
              <a:cs typeface="Verdana" panose="020B0604030504040204" pitchFamily="34" charset="0"/>
              <a:sym typeface="Candar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AF0E750-71C5-F25A-4171-ED98508FFD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64.png">
            <a:extLst>
              <a:ext uri="{FF2B5EF4-FFF2-40B4-BE49-F238E27FC236}">
                <a16:creationId xmlns:a16="http://schemas.microsoft.com/office/drawing/2014/main" id="{626E60AF-A0AF-2B95-A04B-A6696B2F9D0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35097" y="983203"/>
            <a:ext cx="3347335" cy="3885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69.png">
            <a:extLst>
              <a:ext uri="{FF2B5EF4-FFF2-40B4-BE49-F238E27FC236}">
                <a16:creationId xmlns:a16="http://schemas.microsoft.com/office/drawing/2014/main" id="{966856D6-9754-FCAF-C84F-F46D6BCA6DD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792082" y="3826560"/>
            <a:ext cx="3822209" cy="2588400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Shape 3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40663">
              <a:defRPr sz="2025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4F81BD"/>
                </a:solidFill>
              </a:rPr>
              <a:t>Lobster-eye</a:t>
            </a:r>
            <a:r>
              <a:rPr lang="en-US" sz="2400" b="1">
                <a:solidFill>
                  <a:srgbClr val="4F81BD"/>
                </a:solidFill>
              </a:rPr>
              <a:t> </a:t>
            </a:r>
            <a:r>
              <a:rPr sz="2400" b="1">
                <a:solidFill>
                  <a:srgbClr val="4F81BD"/>
                </a:solidFill>
              </a:rPr>
              <a:t>optics</a:t>
            </a:r>
            <a:r>
              <a:rPr lang="en-US" sz="2400" b="1">
                <a:solidFill>
                  <a:srgbClr val="4F81BD"/>
                </a:solidFill>
              </a:rPr>
              <a:t> </a:t>
            </a:r>
            <a:r>
              <a:rPr sz="2400" b="1">
                <a:solidFill>
                  <a:srgbClr val="4F81BD"/>
                </a:solidFill>
              </a:rPr>
              <a:t>for </a:t>
            </a:r>
            <a:r>
              <a:rPr lang="en-US" sz="2400" b="1">
                <a:solidFill>
                  <a:srgbClr val="4F81BD"/>
                </a:solidFill>
              </a:rPr>
              <a:t>X-ray </a:t>
            </a:r>
            <a:r>
              <a:rPr sz="2400" b="1">
                <a:solidFill>
                  <a:srgbClr val="4F81BD"/>
                </a:solidFill>
              </a:rPr>
              <a:t>focusing</a:t>
            </a:r>
            <a:r>
              <a:rPr lang="en-US" sz="2400" b="1">
                <a:solidFill>
                  <a:srgbClr val="4F81BD"/>
                </a:solidFill>
              </a:rPr>
              <a:t> imaging</a:t>
            </a:r>
            <a:endParaRPr sz="2400" b="1">
              <a:solidFill>
                <a:srgbClr val="4F81BD"/>
              </a:solidFill>
            </a:endParaRPr>
          </a:p>
        </p:txBody>
      </p:sp>
      <p:sp>
        <p:nvSpPr>
          <p:cNvPr id="14" name="Shape 321">
            <a:extLst>
              <a:ext uri="{FF2B5EF4-FFF2-40B4-BE49-F238E27FC236}">
                <a16:creationId xmlns:a16="http://schemas.microsoft.com/office/drawing/2014/main" id="{AADDFA77-613A-2BB7-DEDF-95A592FDB297}"/>
              </a:ext>
            </a:extLst>
          </p:cNvPr>
          <p:cNvSpPr/>
          <p:nvPr/>
        </p:nvSpPr>
        <p:spPr>
          <a:xfrm>
            <a:off x="914400" y="990541"/>
            <a:ext cx="707291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lvl="0">
              <a:spcBef>
                <a:spcPts val="500"/>
              </a:spcBef>
            </a:pPr>
            <a:r>
              <a:rPr lang="en-US" altLang="zh-CN">
                <a:solidFill>
                  <a:schemeClr val="accent6">
                    <a:lumMod val="50000"/>
                  </a:schemeClr>
                </a:solidFill>
              </a:rPr>
              <a:t>grazing incidence reflection </a:t>
            </a:r>
            <a:r>
              <a:rPr lang="en-US" altLang="zh-CN">
                <a:solidFill>
                  <a:srgbClr val="0070C0"/>
                </a:solidFill>
              </a:rPr>
              <a:t>by Lobster-eye Micro-Pore Optics (MPO)</a:t>
            </a:r>
            <a:endParaRPr>
              <a:solidFill>
                <a:srgbClr val="0070C0"/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098EE422-591C-F54A-547D-A4C802D9F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4" name="image72.png" descr="MCP2">
            <a:extLst>
              <a:ext uri="{FF2B5EF4-FFF2-40B4-BE49-F238E27FC236}">
                <a16:creationId xmlns:a16="http://schemas.microsoft.com/office/drawing/2014/main" id="{5ED38C9E-8CB9-B18C-4660-1E8CFC4FDBF2}"/>
              </a:ext>
            </a:extLst>
          </p:cNvPr>
          <p:cNvPicPr/>
          <p:nvPr/>
        </p:nvPicPr>
        <p:blipFill>
          <a:blip r:embed="rId6"/>
          <a:srcRect r="35321"/>
          <a:stretch>
            <a:fillRect/>
          </a:stretch>
        </p:blipFill>
        <p:spPr>
          <a:xfrm>
            <a:off x="6393962" y="1497327"/>
            <a:ext cx="1493238" cy="1492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图片 5" descr="473962938532476185">
            <a:extLst>
              <a:ext uri="{FF2B5EF4-FFF2-40B4-BE49-F238E27FC236}">
                <a16:creationId xmlns:a16="http://schemas.microsoft.com/office/drawing/2014/main" id="{719CA5FB-462E-176D-3E3F-444479BFE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39" y="1465243"/>
            <a:ext cx="1431226" cy="152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F437C3B-8672-3145-5122-64FD67AC2006}"/>
              </a:ext>
            </a:extLst>
          </p:cNvPr>
          <p:cNvSpPr txBox="1"/>
          <p:nvPr/>
        </p:nvSpPr>
        <p:spPr>
          <a:xfrm>
            <a:off x="4760159" y="1431516"/>
            <a:ext cx="134516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MPO plates 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A02D359A-20D8-4019-DCB0-E6AA9A583349}"/>
              </a:ext>
            </a:extLst>
          </p:cNvPr>
          <p:cNvCxnSpPr>
            <a:cxnSpLocks/>
          </p:cNvCxnSpPr>
          <p:nvPr/>
        </p:nvCxnSpPr>
        <p:spPr>
          <a:xfrm flipH="1">
            <a:off x="5582651" y="1517774"/>
            <a:ext cx="862708" cy="753222"/>
          </a:xfrm>
          <a:prstGeom prst="straightConnector1">
            <a:avLst/>
          </a:prstGeom>
          <a:noFill/>
          <a:ln w="25400" cap="flat">
            <a:solidFill>
              <a:schemeClr val="tx2">
                <a:lumMod val="60000"/>
                <a:lumOff val="40000"/>
              </a:schemeClr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D86515B0-4814-BEFD-5AD2-68EB57C93144}"/>
              </a:ext>
            </a:extLst>
          </p:cNvPr>
          <p:cNvCxnSpPr>
            <a:cxnSpLocks/>
          </p:cNvCxnSpPr>
          <p:nvPr/>
        </p:nvCxnSpPr>
        <p:spPr>
          <a:xfrm>
            <a:off x="6509527" y="3208369"/>
            <a:ext cx="0" cy="31076"/>
          </a:xfrm>
          <a:prstGeom prst="straightConnector1">
            <a:avLst/>
          </a:prstGeom>
          <a:noFill/>
          <a:ln w="25400" cap="flat">
            <a:solidFill>
              <a:schemeClr val="tx2">
                <a:lumMod val="60000"/>
                <a:lumOff val="40000"/>
              </a:schemeClr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Shape 336">
            <a:extLst>
              <a:ext uri="{FF2B5EF4-FFF2-40B4-BE49-F238E27FC236}">
                <a16:creationId xmlns:a16="http://schemas.microsoft.com/office/drawing/2014/main" id="{CB30680D-E384-12C2-D93D-3E61F16A9C65}"/>
              </a:ext>
            </a:extLst>
          </p:cNvPr>
          <p:cNvSpPr/>
          <p:nvPr/>
        </p:nvSpPr>
        <p:spPr>
          <a:xfrm>
            <a:off x="6939455" y="2126951"/>
            <a:ext cx="800319" cy="535537"/>
          </a:xfrm>
          <a:prstGeom prst="line">
            <a:avLst/>
          </a:prstGeom>
          <a:ln w="12700">
            <a:solidFill>
              <a:srgbClr val="CCFFCC"/>
            </a:solidFill>
            <a:miter/>
            <a:headEnd type="triangle"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8" name="Shape 337">
            <a:extLst>
              <a:ext uri="{FF2B5EF4-FFF2-40B4-BE49-F238E27FC236}">
                <a16:creationId xmlns:a16="http://schemas.microsoft.com/office/drawing/2014/main" id="{50A26F9B-C219-7C0B-5272-DD057162F6A1}"/>
              </a:ext>
            </a:extLst>
          </p:cNvPr>
          <p:cNvSpPr/>
          <p:nvPr/>
        </p:nvSpPr>
        <p:spPr>
          <a:xfrm rot="1822623">
            <a:off x="7203240" y="1992296"/>
            <a:ext cx="625238" cy="373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lang="en-US">
                <a:solidFill>
                  <a:srgbClr val="7030A0"/>
                </a:solidFill>
              </a:rPr>
              <a:t>40</a:t>
            </a:r>
            <a:r>
              <a:rPr>
                <a:solidFill>
                  <a:srgbClr val="7030A0"/>
                </a:solidFill>
              </a:rPr>
              <a:t>μ</a:t>
            </a:r>
          </a:p>
        </p:txBody>
      </p:sp>
      <p:sp>
        <p:nvSpPr>
          <p:cNvPr id="19" name="Shape 322">
            <a:extLst>
              <a:ext uri="{FF2B5EF4-FFF2-40B4-BE49-F238E27FC236}">
                <a16:creationId xmlns:a16="http://schemas.microsoft.com/office/drawing/2014/main" id="{295A35CB-570A-98AE-12EF-34189B3FE04D}"/>
              </a:ext>
            </a:extLst>
          </p:cNvPr>
          <p:cNvSpPr/>
          <p:nvPr/>
        </p:nvSpPr>
        <p:spPr>
          <a:xfrm>
            <a:off x="10193559" y="4259633"/>
            <a:ext cx="1033208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600">
                <a:solidFill>
                  <a:srgbClr val="535353"/>
                </a:solidFill>
              </a:rPr>
              <a:t>cu</a:t>
            </a:r>
            <a:r>
              <a:rPr sz="1600">
                <a:solidFill>
                  <a:srgbClr val="535353"/>
                </a:solidFill>
              </a:rPr>
              <a:t>rvature </a:t>
            </a:r>
            <a:endParaRPr lang="en-US" sz="1600">
              <a:solidFill>
                <a:srgbClr val="53535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rgbClr val="535353"/>
                </a:solidFill>
              </a:rPr>
              <a:t>center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7E675DC-5BA9-9E59-63C3-45324DF2F1F4}"/>
              </a:ext>
            </a:extLst>
          </p:cNvPr>
          <p:cNvSpPr txBox="1"/>
          <p:nvPr/>
        </p:nvSpPr>
        <p:spPr>
          <a:xfrm>
            <a:off x="2240579" y="2774157"/>
            <a:ext cx="1449312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1000"/>
              <a:t>image credit: </a:t>
            </a:r>
            <a:r>
              <a:rPr lang="zh-CN" altLang="en-US" sz="1000"/>
              <a:t>http://www.as.utexas.edu/lectures/great_lecture_twenty.html</a:t>
            </a:r>
          </a:p>
        </p:txBody>
      </p:sp>
      <p:pic>
        <p:nvPicPr>
          <p:cNvPr id="25" name="image65.png">
            <a:extLst>
              <a:ext uri="{FF2B5EF4-FFF2-40B4-BE49-F238E27FC236}">
                <a16:creationId xmlns:a16="http://schemas.microsoft.com/office/drawing/2014/main" id="{107DB433-34E1-D00C-43AD-0D9014A9D022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1072525" y="3865543"/>
            <a:ext cx="4504971" cy="26956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hape 316">
            <a:extLst>
              <a:ext uri="{FF2B5EF4-FFF2-40B4-BE49-F238E27FC236}">
                <a16:creationId xmlns:a16="http://schemas.microsoft.com/office/drawing/2014/main" id="{515EC71D-5D19-A5E4-52BC-64BBB9E8BAED}"/>
              </a:ext>
            </a:extLst>
          </p:cNvPr>
          <p:cNvSpPr/>
          <p:nvPr/>
        </p:nvSpPr>
        <p:spPr>
          <a:xfrm>
            <a:off x="4477156" y="5117924"/>
            <a:ext cx="1278321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>
                <a:solidFill>
                  <a:srgbClr val="535353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/>
              <a:t>Focal image for point-like source</a:t>
            </a:r>
          </a:p>
        </p:txBody>
      </p:sp>
      <p:sp>
        <p:nvSpPr>
          <p:cNvPr id="27" name="Shape 320">
            <a:extLst>
              <a:ext uri="{FF2B5EF4-FFF2-40B4-BE49-F238E27FC236}">
                <a16:creationId xmlns:a16="http://schemas.microsoft.com/office/drawing/2014/main" id="{62839053-184A-BA93-D176-1F655DBD5875}"/>
              </a:ext>
            </a:extLst>
          </p:cNvPr>
          <p:cNvSpPr/>
          <p:nvPr/>
        </p:nvSpPr>
        <p:spPr>
          <a:xfrm>
            <a:off x="4955458" y="4338469"/>
            <a:ext cx="248223" cy="2806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C00000">
              <a:alpha val="38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29" name="Shape 338">
            <a:extLst>
              <a:ext uri="{FF2B5EF4-FFF2-40B4-BE49-F238E27FC236}">
                <a16:creationId xmlns:a16="http://schemas.microsoft.com/office/drawing/2014/main" id="{1FE1D1A7-BEB8-6877-93C4-FD1CE612875F}"/>
              </a:ext>
            </a:extLst>
          </p:cNvPr>
          <p:cNvSpPr/>
          <p:nvPr/>
        </p:nvSpPr>
        <p:spPr>
          <a:xfrm flipV="1">
            <a:off x="7151721" y="5066265"/>
            <a:ext cx="588052" cy="593955"/>
          </a:xfrm>
          <a:prstGeom prst="line">
            <a:avLst/>
          </a:prstGeom>
          <a:ln>
            <a:solidFill>
              <a:srgbClr val="FFFFFF"/>
            </a:solidFill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0" name="Shape 339">
            <a:extLst>
              <a:ext uri="{FF2B5EF4-FFF2-40B4-BE49-F238E27FC236}">
                <a16:creationId xmlns:a16="http://schemas.microsoft.com/office/drawing/2014/main" id="{CEFA1B87-88A8-A4F2-3DB3-3339CDC90CA9}"/>
              </a:ext>
            </a:extLst>
          </p:cNvPr>
          <p:cNvSpPr/>
          <p:nvPr/>
        </p:nvSpPr>
        <p:spPr>
          <a:xfrm>
            <a:off x="6332974" y="4084255"/>
            <a:ext cx="304343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1600">
                <a:solidFill>
                  <a:schemeClr val="bg1"/>
                </a:solidFill>
              </a:rPr>
              <a:t> </a:t>
            </a:r>
            <a:r>
              <a:rPr lang="en-US" sz="1600">
                <a:solidFill>
                  <a:schemeClr val="bg1"/>
                </a:solidFill>
              </a:rPr>
              <a:t>PSF: core + cruciform arms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31" name="Shape 331">
            <a:extLst>
              <a:ext uri="{FF2B5EF4-FFF2-40B4-BE49-F238E27FC236}">
                <a16:creationId xmlns:a16="http://schemas.microsoft.com/office/drawing/2014/main" id="{9EDC8BBF-98E2-5F26-7165-E21B38EC48E7}"/>
              </a:ext>
            </a:extLst>
          </p:cNvPr>
          <p:cNvSpPr/>
          <p:nvPr/>
        </p:nvSpPr>
        <p:spPr>
          <a:xfrm>
            <a:off x="6445359" y="5628162"/>
            <a:ext cx="304343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1600">
                <a:solidFill>
                  <a:schemeClr val="bg1"/>
                </a:solidFill>
              </a:rPr>
              <a:t>PSF core = 5 arcmin (</a:t>
            </a:r>
            <a:r>
              <a:rPr lang="en-US" sz="1600" err="1">
                <a:solidFill>
                  <a:schemeClr val="bg1"/>
                </a:solidFill>
              </a:rPr>
              <a:t>fwhm</a:t>
            </a:r>
            <a:r>
              <a:rPr lang="en-US" sz="16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2" name="Shape 321">
            <a:extLst>
              <a:ext uri="{FF2B5EF4-FFF2-40B4-BE49-F238E27FC236}">
                <a16:creationId xmlns:a16="http://schemas.microsoft.com/office/drawing/2014/main" id="{5C45E81C-7E77-4F45-D074-D5042E81EBA5}"/>
              </a:ext>
            </a:extLst>
          </p:cNvPr>
          <p:cNvSpPr/>
          <p:nvPr/>
        </p:nvSpPr>
        <p:spPr>
          <a:xfrm>
            <a:off x="9189604" y="5072443"/>
            <a:ext cx="1421647" cy="866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lvl="0" algn="l">
              <a:spcBef>
                <a:spcPts val="500"/>
              </a:spcBef>
            </a:pPr>
            <a:r>
              <a:rPr lang="en-US" altLang="zh-CN" sz="1400">
                <a:solidFill>
                  <a:srgbClr val="0070C0"/>
                </a:solidFill>
              </a:rPr>
              <a:t>measured X-ray </a:t>
            </a:r>
          </a:p>
          <a:p>
            <a:pPr lvl="0" algn="l">
              <a:spcBef>
                <a:spcPts val="500"/>
              </a:spcBef>
            </a:pPr>
            <a:r>
              <a:rPr lang="en-US" altLang="zh-CN" sz="1400">
                <a:solidFill>
                  <a:srgbClr val="0070C0"/>
                </a:solidFill>
              </a:rPr>
              <a:t>PSF mage </a:t>
            </a:r>
          </a:p>
          <a:p>
            <a:pPr lvl="0" algn="l">
              <a:spcBef>
                <a:spcPts val="500"/>
              </a:spcBef>
            </a:pPr>
            <a:r>
              <a:rPr lang="en-US" altLang="zh-CN" sz="1400">
                <a:solidFill>
                  <a:srgbClr val="0070C0"/>
                </a:solidFill>
              </a:rPr>
              <a:t>@XIL/NAO/CAS</a:t>
            </a:r>
            <a:endParaRPr sz="1400">
              <a:solidFill>
                <a:srgbClr val="0070C0"/>
              </a:solidFill>
            </a:endParaRPr>
          </a:p>
        </p:txBody>
      </p:sp>
      <p:pic>
        <p:nvPicPr>
          <p:cNvPr id="2" name="image66.png" descr="屏幕快照-7.png">
            <a:extLst>
              <a:ext uri="{FF2B5EF4-FFF2-40B4-BE49-F238E27FC236}">
                <a16:creationId xmlns:a16="http://schemas.microsoft.com/office/drawing/2014/main" id="{A9A2C62A-69BF-A946-E2E1-E02BC5ED771D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2989658" y="1500895"/>
            <a:ext cx="1187595" cy="1111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67.png">
            <a:extLst>
              <a:ext uri="{FF2B5EF4-FFF2-40B4-BE49-F238E27FC236}">
                <a16:creationId xmlns:a16="http://schemas.microsoft.com/office/drawing/2014/main" id="{728C3134-28E5-3E67-82ED-B93588D23896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666978" y="1498907"/>
            <a:ext cx="2317317" cy="11020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FD229FA-6B68-9807-68E0-D244525FBE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844" y="2674776"/>
            <a:ext cx="1597279" cy="1526431"/>
          </a:xfrm>
          <a:prstGeom prst="rect">
            <a:avLst/>
          </a:prstGeom>
        </p:spPr>
      </p:pic>
      <p:cxnSp>
        <p:nvCxnSpPr>
          <p:cNvPr id="36" name="直线箭头连接符 35">
            <a:extLst>
              <a:ext uri="{FF2B5EF4-FFF2-40B4-BE49-F238E27FC236}">
                <a16:creationId xmlns:a16="http://schemas.microsoft.com/office/drawing/2014/main" id="{1C559DBA-6E5F-4101-06CC-73AC9876FA9C}"/>
              </a:ext>
            </a:extLst>
          </p:cNvPr>
          <p:cNvCxnSpPr>
            <a:cxnSpLocks/>
          </p:cNvCxnSpPr>
          <p:nvPr/>
        </p:nvCxnSpPr>
        <p:spPr>
          <a:xfrm flipH="1" flipV="1">
            <a:off x="5590673" y="2246934"/>
            <a:ext cx="830882" cy="721857"/>
          </a:xfrm>
          <a:prstGeom prst="straightConnector1">
            <a:avLst/>
          </a:prstGeom>
          <a:noFill/>
          <a:ln w="25400" cap="flat">
            <a:solidFill>
              <a:schemeClr val="tx2">
                <a:lumMod val="60000"/>
                <a:lumOff val="40000"/>
              </a:schemeClr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ECE61543-FD95-26CD-00EE-4839A53375FA}"/>
              </a:ext>
            </a:extLst>
          </p:cNvPr>
          <p:cNvSpPr txBox="1"/>
          <p:nvPr/>
        </p:nvSpPr>
        <p:spPr>
          <a:xfrm>
            <a:off x="815305" y="4092241"/>
            <a:ext cx="1376337" cy="307775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Dr. Roger Angel</a:t>
            </a:r>
            <a:endParaRPr kumimoji="0" lang="zh-CN" altLang="en-US" sz="1400" b="0" i="0" u="none" strike="noStrike" cap="none" spc="0" normalizeH="0" baseline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07F07BEB-2369-99E1-5157-A77752BC202E}"/>
              </a:ext>
            </a:extLst>
          </p:cNvPr>
          <p:cNvSpPr txBox="1"/>
          <p:nvPr/>
        </p:nvSpPr>
        <p:spPr>
          <a:xfrm>
            <a:off x="5979690" y="3159181"/>
            <a:ext cx="332298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0">
              <a:spcBef>
                <a:spcPct val="20000"/>
              </a:spcBef>
              <a:buClr>
                <a:schemeClr val="accent1">
                  <a:lumMod val="40000"/>
                  <a:lumOff val="60000"/>
                </a:schemeClr>
              </a:buClr>
              <a:buSzPct val="56000"/>
              <a:buFont typeface="Wingdings" charset="2"/>
              <a:buChar char=""/>
              <a:defRPr sz="1800">
                <a:solidFill>
                  <a:srgbClr val="000000"/>
                </a:solidFill>
              </a:defRPr>
            </a:pPr>
            <a:r>
              <a:rPr lang="en-US" altLang="zh-CN">
                <a:solidFill>
                  <a:schemeClr val="accent6">
                    <a:lumMod val="50000"/>
                  </a:schemeClr>
                </a:solidFill>
                <a:sym typeface="Arial" charset="0"/>
              </a:rPr>
              <a:t>Wide </a:t>
            </a:r>
            <a:r>
              <a:rPr lang="en-US" altLang="zh-CN" err="1">
                <a:solidFill>
                  <a:schemeClr val="accent6">
                    <a:lumMod val="50000"/>
                  </a:schemeClr>
                </a:solidFill>
                <a:sym typeface="Arial" charset="0"/>
              </a:rPr>
              <a:t>FoV</a:t>
            </a:r>
            <a:r>
              <a:rPr lang="en-US" altLang="zh-CN">
                <a:solidFill>
                  <a:schemeClr val="accent6">
                    <a:lumMod val="50000"/>
                  </a:schemeClr>
                </a:solidFill>
                <a:sym typeface="Arial" charset="0"/>
              </a:rPr>
              <a:t> (no vignetting)</a:t>
            </a:r>
          </a:p>
          <a:p>
            <a:pPr marL="342900" indent="-342900" defTabSz="0">
              <a:spcBef>
                <a:spcPct val="20000"/>
              </a:spcBef>
              <a:buClr>
                <a:schemeClr val="accent1">
                  <a:lumMod val="40000"/>
                  <a:lumOff val="60000"/>
                </a:schemeClr>
              </a:buClr>
              <a:buSzPct val="56000"/>
              <a:buFont typeface="Wingdings" charset="2"/>
              <a:buChar char=""/>
              <a:defRPr sz="1800">
                <a:solidFill>
                  <a:srgbClr val="000000"/>
                </a:solidFill>
              </a:defRPr>
            </a:pPr>
            <a:r>
              <a:rPr lang="en-US" altLang="zh-CN">
                <a:solidFill>
                  <a:schemeClr val="accent6">
                    <a:lumMod val="50000"/>
                  </a:schemeClr>
                </a:solidFill>
                <a:sym typeface="Arial" charset="0"/>
              </a:rPr>
              <a:t>True focusing imaging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FFB4F0C-6533-B132-6B02-8DB9F9AA2C49}"/>
              </a:ext>
            </a:extLst>
          </p:cNvPr>
          <p:cNvSpPr txBox="1"/>
          <p:nvPr/>
        </p:nvSpPr>
        <p:spPr>
          <a:xfrm>
            <a:off x="4619540" y="6244252"/>
            <a:ext cx="7013316" cy="36933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 sz="1800"/>
            </a:pPr>
            <a:r>
              <a:rPr kumimoji="0" lang="en-US" altLang="zh-CN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old"/>
                <a:sym typeface="Arial"/>
              </a:rPr>
              <a:t>Since 2010, Lobster-eye R&amp;D </a:t>
            </a:r>
            <a:r>
              <a:rPr lang="en-US" altLang="zh-CN" dirty="0">
                <a:solidFill>
                  <a:srgbClr val="0070C0"/>
                </a:solidFill>
                <a:latin typeface="Arial Bold"/>
                <a:sym typeface="Arial"/>
              </a:rPr>
              <a:t>@</a:t>
            </a:r>
            <a:r>
              <a:rPr kumimoji="0" lang="en-US" altLang="zh-CN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old"/>
                <a:sym typeface="Arial"/>
              </a:rPr>
              <a:t> XIL</a:t>
            </a:r>
            <a:r>
              <a:rPr lang="en-US" altLang="zh-CN" dirty="0">
                <a:solidFill>
                  <a:srgbClr val="0070C0"/>
                </a:solidFill>
                <a:latin typeface="Arial Bold"/>
                <a:sym typeface="Arial"/>
              </a:rPr>
              <a:t>/NAO/CAS </a:t>
            </a:r>
            <a:r>
              <a:rPr lang="en-US" altLang="zh-CN" sz="1400" dirty="0">
                <a:solidFill>
                  <a:srgbClr val="0070C0"/>
                </a:solidFill>
                <a:latin typeface="Arial Bold"/>
                <a:sym typeface="Arial"/>
              </a:rPr>
              <a:t>(est. by S.-N. Zhang)</a:t>
            </a:r>
            <a:r>
              <a:rPr lang="en-US" altLang="zh-CN" sz="1600" dirty="0">
                <a:solidFill>
                  <a:srgbClr val="0070C0"/>
                </a:solidFill>
                <a:latin typeface="Arial Bold"/>
                <a:sym typeface="Arial"/>
              </a:rPr>
              <a:t> 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old"/>
              <a:sym typeface="Arial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B5D122B-8642-5EB0-39F1-00BC72D971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21451" y="5131884"/>
            <a:ext cx="1080911" cy="9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611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63">
            <a:extLst>
              <a:ext uri="{FF2B5EF4-FFF2-40B4-BE49-F238E27FC236}">
                <a16:creationId xmlns:a16="http://schemas.microsoft.com/office/drawing/2014/main" id="{C7990661-0BDE-2AE8-F67E-48C1AD97744F}"/>
              </a:ext>
            </a:extLst>
          </p:cNvPr>
          <p:cNvSpPr txBox="1">
            <a:spLocks/>
          </p:cNvSpPr>
          <p:nvPr/>
        </p:nvSpPr>
        <p:spPr>
          <a:xfrm>
            <a:off x="625100" y="3079745"/>
            <a:ext cx="7237554" cy="339725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fontScale="92500" lnSpcReduction="10000"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/>
              <a:buNone/>
              <a:tabLst/>
              <a:defRPr sz="1800"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Milestones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 Bold"/>
              <a:sym typeface="Arial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201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Lobster-eye R&amp;D @ XIL/NAO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&amp;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X-ray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ASM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on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CSS 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 Bold"/>
              <a:sym typeface="Arial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2012 Mission concept</a:t>
            </a:r>
          </a:p>
          <a:p>
            <a:pPr lvl="0">
              <a:buFont typeface="Wingdings" panose="05000000000000000000" pitchFamily="2" charset="2"/>
              <a:buChar char="l"/>
              <a:defRPr sz="1800"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2017/12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  <a:r>
              <a:rPr lang="en-US" sz="2000" noProof="0" dirty="0">
                <a:solidFill>
                  <a:srgbClr val="C00000"/>
                </a:solidFill>
                <a:latin typeface="Arial Bold"/>
                <a:sym typeface="Arial"/>
              </a:rPr>
              <a:t>F</a:t>
            </a:r>
            <a:r>
              <a:rPr lang="en-US" sz="2000" dirty="0" err="1">
                <a:solidFill>
                  <a:srgbClr val="C00000"/>
                </a:solidFill>
                <a:latin typeface="Arial Bold"/>
                <a:sym typeface="Arial"/>
              </a:rPr>
              <a:t>unded</a:t>
            </a:r>
            <a:r>
              <a:rPr lang="en-US" sz="2000" dirty="0">
                <a:solidFill>
                  <a:srgbClr val="C00000"/>
                </a:solidFill>
                <a:latin typeface="Arial Bold"/>
                <a:sym typeface="Arial"/>
              </a:rPr>
              <a:t> by the 2nd phase of the Space Science </a:t>
            </a:r>
            <a:r>
              <a:rPr lang="en-US" sz="2000" dirty="0" err="1">
                <a:solidFill>
                  <a:srgbClr val="C00000"/>
                </a:solidFill>
                <a:latin typeface="Arial Bold"/>
                <a:sym typeface="Arial"/>
              </a:rPr>
              <a:t>Programme</a:t>
            </a:r>
            <a:r>
              <a:rPr lang="en-US" sz="2000" dirty="0">
                <a:solidFill>
                  <a:srgbClr val="C00000"/>
                </a:solidFill>
                <a:latin typeface="Arial Bold"/>
                <a:sym typeface="Arial"/>
              </a:rPr>
              <a:t> (CAS)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 Bold"/>
              <a:sym typeface="Arial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2018 Joined by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sym typeface="Arial"/>
              </a:rPr>
              <a:t>ESA &amp; MPE;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2022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sym typeface="Arial"/>
              </a:rPr>
              <a:t>CNES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2022/07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Pathfinder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sym typeface="Arial"/>
              </a:rPr>
              <a:t>LEIA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launched</a:t>
            </a:r>
          </a:p>
          <a:p>
            <a:pPr>
              <a:buFont typeface="Wingdings" panose="05000000000000000000" pitchFamily="2" charset="2"/>
              <a:buChar char="l"/>
              <a:defRPr sz="1800"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2024 Jan. 9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sym typeface="Arial"/>
              </a:rPr>
              <a:t>launch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 </a:t>
            </a:r>
          </a:p>
          <a:p>
            <a:pPr>
              <a:buFont typeface="Wingdings" panose="05000000000000000000" pitchFamily="2" charset="2"/>
              <a:buChar char="l"/>
              <a:defRPr sz="1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2024/01-07 commissioning &amp; calibration</a:t>
            </a:r>
          </a:p>
          <a:p>
            <a:pPr>
              <a:buFont typeface="Wingdings" panose="05000000000000000000" pitchFamily="2" charset="2"/>
              <a:buChar char="l"/>
              <a:defRPr sz="1800"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2024/07-  nominal mission (</a:t>
            </a:r>
            <a:r>
              <a:rPr lang="en-US" sz="2000" dirty="0">
                <a:solidFill>
                  <a:srgbClr val="535353"/>
                </a:solidFill>
                <a:latin typeface="Arial Bold"/>
                <a:sym typeface="Arial"/>
              </a:rPr>
              <a:t>l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ifetime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: 3 yr, goal 5 yr)</a:t>
            </a:r>
          </a:p>
        </p:txBody>
      </p:sp>
      <p:sp>
        <p:nvSpPr>
          <p:cNvPr id="353" name="Shape 3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54" name="Shape 35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 dirty="0">
                <a:solidFill>
                  <a:srgbClr val="4F81BD"/>
                </a:solidFill>
              </a:rPr>
              <a:t>Einstein Probe (EP) </a:t>
            </a:r>
            <a:r>
              <a:rPr lang="en-US" sz="2500" b="1" dirty="0">
                <a:solidFill>
                  <a:srgbClr val="4F81BD"/>
                </a:solidFill>
              </a:rPr>
              <a:t>- </a:t>
            </a:r>
            <a:r>
              <a:rPr lang="en-US" sz="2500" b="1" dirty="0" err="1">
                <a:solidFill>
                  <a:srgbClr val="4F81BD"/>
                </a:solidFill>
              </a:rPr>
              <a:t>Tianguan</a:t>
            </a:r>
            <a:r>
              <a:rPr lang="en-US" sz="2500" b="1" dirty="0">
                <a:solidFill>
                  <a:srgbClr val="4F81BD"/>
                </a:solidFill>
              </a:rPr>
              <a:t> (</a:t>
            </a:r>
            <a:r>
              <a:rPr lang="zh-CN" altLang="en-US" sz="2500" b="1" dirty="0">
                <a:solidFill>
                  <a:srgbClr val="4F81BD"/>
                </a:solidFill>
              </a:rPr>
              <a:t>天关</a:t>
            </a:r>
            <a:r>
              <a:rPr lang="en-US" sz="2500" b="1" dirty="0">
                <a:solidFill>
                  <a:srgbClr val="4F81BD"/>
                </a:solidFill>
              </a:rPr>
              <a:t>) </a:t>
            </a:r>
            <a:r>
              <a:rPr sz="2500" b="1" dirty="0">
                <a:solidFill>
                  <a:srgbClr val="4F81BD"/>
                </a:solidFill>
              </a:rPr>
              <a:t>mission</a:t>
            </a:r>
          </a:p>
        </p:txBody>
      </p:sp>
      <p:sp>
        <p:nvSpPr>
          <p:cNvPr id="7" name="Shape 363">
            <a:extLst>
              <a:ext uri="{FF2B5EF4-FFF2-40B4-BE49-F238E27FC236}">
                <a16:creationId xmlns:a16="http://schemas.microsoft.com/office/drawing/2014/main" id="{ABE55ABA-09D6-F276-32C8-66C21F30F9F3}"/>
              </a:ext>
            </a:extLst>
          </p:cNvPr>
          <p:cNvSpPr txBox="1">
            <a:spLocks/>
          </p:cNvSpPr>
          <p:nvPr/>
        </p:nvSpPr>
        <p:spPr>
          <a:xfrm>
            <a:off x="609600" y="1007110"/>
            <a:ext cx="10972800" cy="174081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>
            <a:lvl1pPr marL="3429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✴"/>
              <a:defRPr sz="2400">
                <a:latin typeface="Candara"/>
                <a:ea typeface="Candara"/>
                <a:cs typeface="Candara"/>
                <a:sym typeface="Candara"/>
              </a:defRPr>
            </a:lvl1pPr>
            <a:lvl2pPr marL="8001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★"/>
              <a:defRPr sz="2400">
                <a:latin typeface="Candara"/>
                <a:ea typeface="Candara"/>
                <a:cs typeface="Candara"/>
                <a:sym typeface="Candara"/>
              </a:defRPr>
            </a:lvl2pPr>
            <a:lvl3pPr marL="12192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3pPr>
            <a:lvl4pPr marL="1714500" indent="-3429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4pPr>
            <a:lvl5pPr marL="2133600" indent="-304800">
              <a:spcBef>
                <a:spcPts val="500"/>
              </a:spcBef>
              <a:buClr>
                <a:srgbClr val="C6D9F1"/>
              </a:buClr>
              <a:buSzPct val="63000"/>
              <a:buFont typeface="Wingdings"/>
              <a:buChar char="◇"/>
              <a:defRPr sz="2400">
                <a:latin typeface="Candara"/>
                <a:ea typeface="Candara"/>
                <a:cs typeface="Candara"/>
                <a:sym typeface="Candara"/>
              </a:defRPr>
            </a:lvl5pPr>
            <a:lvl6pPr marL="25603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6pPr>
            <a:lvl7pPr marL="30175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7pPr>
            <a:lvl8pPr marL="34747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8pPr>
            <a:lvl9pPr marL="3931920" indent="-274320">
              <a:spcBef>
                <a:spcPts val="500"/>
              </a:spcBef>
              <a:buClr>
                <a:srgbClr val="C6D9F1"/>
              </a:buClr>
              <a:buSzPct val="100000"/>
              <a:buFont typeface="Wingdings"/>
              <a:buChar char="»"/>
              <a:defRPr sz="2400">
                <a:latin typeface="Candara"/>
                <a:ea typeface="Candara"/>
                <a:cs typeface="Candara"/>
                <a:sym typeface="Candara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/>
              <a:buNone/>
              <a:tabLst/>
              <a:defRPr sz="1800"/>
            </a:pP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Goals </a:t>
            </a:r>
            <a:r>
              <a:rPr lang="en-US" altLang="zh-CN" sz="2000" dirty="0">
                <a:solidFill>
                  <a:srgbClr val="C00000"/>
                </a:solidFill>
                <a:latin typeface="Arial Bold"/>
                <a:cs typeface="Arial"/>
                <a:sym typeface="Arial Bold"/>
              </a:rPr>
              <a:t>space X-ray observatory for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cs typeface="Arial"/>
                <a:sym typeface="Arial Bold"/>
              </a:rPr>
              <a:t> time-domain </a:t>
            </a:r>
            <a:r>
              <a:rPr kumimoji="0" lang="en-US" altLang="zh-CN" sz="20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cs typeface="Arial"/>
                <a:sym typeface="Arial Bold"/>
              </a:rPr>
              <a:t>astro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old"/>
                <a:cs typeface="Arial"/>
                <a:sym typeface="Arial Bold"/>
              </a:rPr>
              <a:t>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old"/>
              <a:cs typeface="Arial"/>
              <a:sym typeface="Arial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cs typeface="Arial"/>
                <a:sym typeface="Arial"/>
              </a:rPr>
              <a:t>Discover soft X-ray transients &amp; monitor source variability at unprecedented sensitivity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altLang="zh-CN" sz="22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cs typeface="Arial"/>
                <a:sym typeface="Arial"/>
              </a:rPr>
              <a:t>Characterise</a:t>
            </a:r>
            <a:r>
              <a:rPr kumimoji="0" lang="en-US" altLang="zh-CN" sz="22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cs typeface="Arial"/>
                <a:sym typeface="Arial"/>
              </a:rPr>
              <a:t> transients/variables by quick X-ray follow-up onboard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6D9F1"/>
              </a:buClr>
              <a:buSzPct val="63000"/>
              <a:buFont typeface="Wingdings" panose="05000000000000000000" pitchFamily="2" charset="2"/>
              <a:buChar char="l"/>
              <a:tabLst/>
              <a:defRPr sz="1800"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Disseminate transient alerts to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astro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. community in time, quick response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 Bold"/>
                <a:sym typeface="Arial"/>
              </a:rPr>
              <a:t>ToO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Arial Bold"/>
              <a:sym typeface="Arial"/>
            </a:endParaRPr>
          </a:p>
        </p:txBody>
      </p:sp>
      <p:pic>
        <p:nvPicPr>
          <p:cNvPr id="2" name="image2.jpeg">
            <a:extLst>
              <a:ext uri="{FF2B5EF4-FFF2-40B4-BE49-F238E27FC236}">
                <a16:creationId xmlns:a16="http://schemas.microsoft.com/office/drawing/2014/main" id="{94CE9D5A-82B1-4793-20B8-82C57E4EA99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928218" y="5462221"/>
            <a:ext cx="862359" cy="813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3.tif">
            <a:extLst>
              <a:ext uri="{FF2B5EF4-FFF2-40B4-BE49-F238E27FC236}">
                <a16:creationId xmlns:a16="http://schemas.microsoft.com/office/drawing/2014/main" id="{7E62829F-567C-F050-4598-561211338C65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8011139" y="5598857"/>
            <a:ext cx="1282763" cy="638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4.png">
            <a:extLst>
              <a:ext uri="{FF2B5EF4-FFF2-40B4-BE49-F238E27FC236}">
                <a16:creationId xmlns:a16="http://schemas.microsoft.com/office/drawing/2014/main" id="{38C5D429-F0B7-6CE1-7005-72CC62A42807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9407323" y="5554407"/>
            <a:ext cx="737118" cy="713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128.tif">
            <a:extLst>
              <a:ext uri="{FF2B5EF4-FFF2-40B4-BE49-F238E27FC236}">
                <a16:creationId xmlns:a16="http://schemas.microsoft.com/office/drawing/2014/main" id="{10B747B3-1AFC-B272-1424-42F448DF8F4A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10351223" y="5510510"/>
            <a:ext cx="1190709" cy="80109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4D17761-5AA3-F108-E979-A574C8F221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  <p:pic>
        <p:nvPicPr>
          <p:cNvPr id="12" name="央视视频">
            <a:hlinkClick r:id="" action="ppaction://media"/>
            <a:extLst>
              <a:ext uri="{FF2B5EF4-FFF2-40B4-BE49-F238E27FC236}">
                <a16:creationId xmlns:a16="http://schemas.microsoft.com/office/drawing/2014/main" id="{F2C102AE-009B-40E4-A38E-054316812B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82429" y="2935922"/>
            <a:ext cx="4004036" cy="232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534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DF250E4-1D11-10DE-0A68-5BCD5ED38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731" y="2149397"/>
            <a:ext cx="6183762" cy="3860985"/>
          </a:xfrm>
          <a:prstGeom prst="rect">
            <a:avLst/>
          </a:prstGeom>
        </p:spPr>
      </p:pic>
      <p:sp>
        <p:nvSpPr>
          <p:cNvPr id="374" name="Shape 3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A7C0DE"/>
                </a:solidFill>
                <a:effectLst/>
                <a:uLnTx/>
                <a:uFillTx/>
                <a:latin typeface="Krona One"/>
                <a:sym typeface="Krona On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000000"/>
                  </a:solidFill>
                </a:defRPr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A7C0DE"/>
              </a:solidFill>
              <a:effectLst/>
              <a:uLnTx/>
              <a:uFillTx/>
              <a:latin typeface="Krona One"/>
              <a:sym typeface="Krona One"/>
            </a:endParaRPr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500" b="1">
                <a:solidFill>
                  <a:srgbClr val="4F81BD"/>
                </a:solidFill>
              </a:rPr>
              <a:t>Instruments &amp; </a:t>
            </a:r>
            <a:r>
              <a:rPr lang="en-US" sz="2500" b="1">
                <a:solidFill>
                  <a:srgbClr val="4F81BD"/>
                </a:solidFill>
              </a:rPr>
              <a:t>spacecraft</a:t>
            </a:r>
            <a:endParaRPr sz="2500" b="1">
              <a:solidFill>
                <a:srgbClr val="4F81BD"/>
              </a:solidFill>
            </a:endParaRPr>
          </a:p>
        </p:txBody>
      </p:sp>
      <p:sp>
        <p:nvSpPr>
          <p:cNvPr id="377" name="Shape 377"/>
          <p:cNvSpPr/>
          <p:nvPr/>
        </p:nvSpPr>
        <p:spPr>
          <a:xfrm>
            <a:off x="723177" y="1110511"/>
            <a:ext cx="3479581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Wide-field X-ray Telescope  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WXT (12 modules)</a:t>
            </a:r>
          </a:p>
        </p:txBody>
      </p:sp>
      <p:pic>
        <p:nvPicPr>
          <p:cNvPr id="378" name="image81.jpg" descr="u=87297524,287811907&amp;fm=21&amp;gp=0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039547" y="1560335"/>
            <a:ext cx="447368" cy="319390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Shape 379"/>
          <p:cNvSpPr/>
          <p:nvPr/>
        </p:nvSpPr>
        <p:spPr>
          <a:xfrm>
            <a:off x="5273395" y="2699160"/>
            <a:ext cx="985737" cy="801075"/>
          </a:xfrm>
          <a:prstGeom prst="line">
            <a:avLst/>
          </a:prstGeom>
          <a:ln w="19050">
            <a:solidFill>
              <a:srgbClr val="00B050"/>
            </a:solidFill>
            <a:round/>
            <a:tailEnd type="triangle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pic>
        <p:nvPicPr>
          <p:cNvPr id="380" name="image3.tif"/>
          <p:cNvPicPr/>
          <p:nvPr/>
        </p:nvPicPr>
        <p:blipFill>
          <a:blip r:embed="rId4"/>
          <a:stretch>
            <a:fillRect/>
          </a:stretch>
        </p:blipFill>
        <p:spPr>
          <a:xfrm>
            <a:off x="4140249" y="4315019"/>
            <a:ext cx="750084" cy="327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image82.tif"/>
          <p:cNvPicPr/>
          <p:nvPr/>
        </p:nvPicPr>
        <p:blipFill>
          <a:blip r:embed="rId5"/>
          <a:stretch>
            <a:fillRect/>
          </a:stretch>
        </p:blipFill>
        <p:spPr>
          <a:xfrm flipH="1">
            <a:off x="4899319" y="4281127"/>
            <a:ext cx="475733" cy="356800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Shape 382"/>
          <p:cNvSpPr/>
          <p:nvPr/>
        </p:nvSpPr>
        <p:spPr>
          <a:xfrm flipV="1">
            <a:off x="5260481" y="3500234"/>
            <a:ext cx="1216033" cy="1348327"/>
          </a:xfrm>
          <a:prstGeom prst="line">
            <a:avLst/>
          </a:prstGeom>
          <a:ln w="19050">
            <a:solidFill>
              <a:srgbClr val="00B050"/>
            </a:solidFill>
            <a:round/>
            <a:tailEnd type="triangle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pic>
        <p:nvPicPr>
          <p:cNvPr id="383" name="image81.jpg" descr="u=87297524,287811907&amp;fm=21&amp;gp=0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3595011" y="4301137"/>
            <a:ext cx="475733" cy="320013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Shape 384"/>
          <p:cNvSpPr/>
          <p:nvPr/>
        </p:nvSpPr>
        <p:spPr>
          <a:xfrm>
            <a:off x="675515" y="3869583"/>
            <a:ext cx="3692995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Follow-up X-ray Telescope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FXT (2 units)</a:t>
            </a:r>
          </a:p>
        </p:txBody>
      </p:sp>
      <p:sp>
        <p:nvSpPr>
          <p:cNvPr id="385" name="Shape 385"/>
          <p:cNvSpPr/>
          <p:nvPr/>
        </p:nvSpPr>
        <p:spPr>
          <a:xfrm>
            <a:off x="675515" y="1929442"/>
            <a:ext cx="4597879" cy="1538883"/>
          </a:xfrm>
          <a:prstGeom prst="rect">
            <a:avLst/>
          </a:prstGeom>
          <a:solidFill>
            <a:srgbClr val="FFFFFF"/>
          </a:solidFill>
          <a:ln w="12700">
            <a:solidFill>
              <a:srgbClr val="A7C0D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L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obster-eye MPO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+ CMOS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FoV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: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3,</a:t>
            </a:r>
            <a:r>
              <a:rPr lang="en-US" sz="2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850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sq deg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B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and: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0.5 – 4 keV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algn="l" rtl="0">
              <a:defRPr/>
            </a:pPr>
            <a:r>
              <a:rPr lang="en-US" altLang="zh-CN" sz="2000" dirty="0" err="1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Effe</a:t>
            </a:r>
            <a:r>
              <a:rPr lang="en-US" altLang="zh-CN" sz="2000" dirty="0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. area: </a:t>
            </a:r>
            <a:r>
              <a:rPr lang="en-US" altLang="zh-CN" sz="2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~3 cm</a:t>
            </a:r>
            <a:r>
              <a:rPr lang="en-US" altLang="zh-CN" sz="2000" baseline="30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2</a:t>
            </a:r>
            <a:r>
              <a:rPr lang="en-US" altLang="zh-CN" sz="2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 @1keV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R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esolution: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~ 5’ (FWHM)</a:t>
            </a:r>
          </a:p>
        </p:txBody>
      </p:sp>
      <p:sp>
        <p:nvSpPr>
          <p:cNvPr id="386" name="Shape 386"/>
          <p:cNvSpPr/>
          <p:nvPr/>
        </p:nvSpPr>
        <p:spPr>
          <a:xfrm>
            <a:off x="744790" y="4665057"/>
            <a:ext cx="4630261" cy="1538883"/>
          </a:xfrm>
          <a:prstGeom prst="rect">
            <a:avLst/>
          </a:prstGeom>
          <a:solidFill>
            <a:srgbClr val="FFFFFF"/>
          </a:solidFill>
          <a:ln w="12700">
            <a:solidFill>
              <a:srgbClr val="A7C0D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Wolter-1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+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pn</a:t>
            </a:r>
            <a:r>
              <a:rPr lang="en-US" sz="2000" dirty="0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-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CCD (</a:t>
            </a:r>
            <a:r>
              <a:rPr lang="en-US" sz="2000" dirty="0" err="1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eROSITA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)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FoV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:  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1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deg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x 1 deg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B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and: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0.3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–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keV</a:t>
            </a:r>
          </a:p>
          <a:p>
            <a:pPr algn="l" rtl="0">
              <a:defRPr/>
            </a:pPr>
            <a:r>
              <a:rPr lang="en-US" altLang="zh-CN" sz="2000" dirty="0" err="1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Effe</a:t>
            </a:r>
            <a:r>
              <a:rPr lang="en-US" altLang="zh-CN" sz="2000" dirty="0">
                <a:solidFill>
                  <a:srgbClr val="808080"/>
                </a:solidFill>
                <a:latin typeface="Arial Bold"/>
                <a:ea typeface="Arial Bold"/>
                <a:cs typeface="Arial Bold"/>
                <a:sym typeface="Arial Bold"/>
              </a:rPr>
              <a:t>. area: </a:t>
            </a:r>
            <a:r>
              <a:rPr lang="en-US" altLang="zh-CN" sz="2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~300 cm</a:t>
            </a:r>
            <a:r>
              <a:rPr lang="en-US" altLang="zh-CN" sz="2000" baseline="30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2</a:t>
            </a:r>
            <a:r>
              <a:rPr lang="en-US" altLang="zh-CN" sz="2000" dirty="0">
                <a:solidFill>
                  <a:srgbClr val="4BACC6"/>
                </a:solidFill>
                <a:latin typeface="Arial Bold"/>
                <a:ea typeface="Arial Bold"/>
                <a:cs typeface="Arial Bold"/>
                <a:sym typeface="Arial Bold"/>
              </a:rPr>
              <a:t> @1 keV (x 2 units)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R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esolution: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24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”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(HPD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,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 on-axis)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0473F2C-8290-7779-5971-AB5B27D92934}"/>
              </a:ext>
            </a:extLst>
          </p:cNvPr>
          <p:cNvSpPr txBox="1"/>
          <p:nvPr/>
        </p:nvSpPr>
        <p:spPr>
          <a:xfrm>
            <a:off x="3666226" y="6450112"/>
            <a:ext cx="6419186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Yuan, et al. 2022 </a:t>
            </a:r>
            <a:r>
              <a:rPr kumimoji="0" lang="en-US" altLang="zh-CN" sz="1400" b="0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" pitchFamily="2" charset="0"/>
                <a:cs typeface="Arial"/>
                <a:sym typeface="Arial"/>
              </a:rPr>
              <a:t>Handbook of X-ray and Gamma-ray Astrophysics</a:t>
            </a:r>
          </a:p>
        </p:txBody>
      </p:sp>
      <p:sp>
        <p:nvSpPr>
          <p:cNvPr id="9" name="Shape 387">
            <a:extLst>
              <a:ext uri="{FF2B5EF4-FFF2-40B4-BE49-F238E27FC236}">
                <a16:creationId xmlns:a16="http://schemas.microsoft.com/office/drawing/2014/main" id="{B1CB06BB-FD22-C75D-9D28-D1F74641F4B0}"/>
              </a:ext>
            </a:extLst>
          </p:cNvPr>
          <p:cNvSpPr/>
          <p:nvPr/>
        </p:nvSpPr>
        <p:spPr>
          <a:xfrm>
            <a:off x="8101585" y="2353223"/>
            <a:ext cx="3392500" cy="923330"/>
          </a:xfrm>
          <a:prstGeom prst="rect">
            <a:avLst/>
          </a:prstGeom>
          <a:solidFill>
            <a:srgbClr val="FFFFFF"/>
          </a:solidFill>
          <a:ln w="12700">
            <a:solidFill>
              <a:srgbClr val="A7C0D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On-board data processing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Quick slew &amp; autonomous follow-up</a:t>
            </a:r>
          </a:p>
        </p:txBody>
      </p:sp>
      <p:sp>
        <p:nvSpPr>
          <p:cNvPr id="10" name="Shape 389">
            <a:extLst>
              <a:ext uri="{FF2B5EF4-FFF2-40B4-BE49-F238E27FC236}">
                <a16:creationId xmlns:a16="http://schemas.microsoft.com/office/drawing/2014/main" id="{B7E6CC5F-4320-A548-E374-811C5523CE80}"/>
              </a:ext>
            </a:extLst>
          </p:cNvPr>
          <p:cNvSpPr/>
          <p:nvPr/>
        </p:nvSpPr>
        <p:spPr>
          <a:xfrm>
            <a:off x="8101585" y="1953032"/>
            <a:ext cx="158910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000">
                <a:solidFill>
                  <a:srgbClr val="3F6797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sym typeface="Arial Bold"/>
              </a:rPr>
              <a:t>Spacecraft</a:t>
            </a:r>
          </a:p>
        </p:txBody>
      </p:sp>
      <p:sp>
        <p:nvSpPr>
          <p:cNvPr id="12" name="Shape 387">
            <a:extLst>
              <a:ext uri="{FF2B5EF4-FFF2-40B4-BE49-F238E27FC236}">
                <a16:creationId xmlns:a16="http://schemas.microsoft.com/office/drawing/2014/main" id="{288B983B-1613-2481-97B0-1EC9E6DFE260}"/>
              </a:ext>
            </a:extLst>
          </p:cNvPr>
          <p:cNvSpPr/>
          <p:nvPr/>
        </p:nvSpPr>
        <p:spPr>
          <a:xfrm>
            <a:off x="8101585" y="4643741"/>
            <a:ext cx="3391576" cy="923330"/>
          </a:xfrm>
          <a:prstGeom prst="rect">
            <a:avLst/>
          </a:prstGeom>
          <a:solidFill>
            <a:srgbClr val="FFFFFF"/>
          </a:solidFill>
          <a:ln w="12700">
            <a:solidFill>
              <a:srgbClr val="A7C0DE"/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X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/S-band (several hours)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BD (down/up-link; minutes)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VHF (down-link; minutes)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Shape 389">
            <a:extLst>
              <a:ext uri="{FF2B5EF4-FFF2-40B4-BE49-F238E27FC236}">
                <a16:creationId xmlns:a16="http://schemas.microsoft.com/office/drawing/2014/main" id="{1FCADA94-DA3C-3BB1-E6D4-1211669BB9AA}"/>
              </a:ext>
            </a:extLst>
          </p:cNvPr>
          <p:cNvSpPr/>
          <p:nvPr/>
        </p:nvSpPr>
        <p:spPr>
          <a:xfrm>
            <a:off x="8296896" y="4227301"/>
            <a:ext cx="177610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3F6797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3F6797"/>
                </a:solidFill>
                <a:effectLst/>
                <a:uLnTx/>
                <a:uFillTx/>
                <a:latin typeface="Arial Bold"/>
                <a:sym typeface="Arial Bold"/>
              </a:rPr>
              <a:t>Telemetry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3F6797"/>
              </a:solidFill>
              <a:effectLst/>
              <a:uLnTx/>
              <a:uFillTx/>
              <a:latin typeface="Arial Bold"/>
              <a:sym typeface="Arial Bold"/>
            </a:endParaRPr>
          </a:p>
        </p:txBody>
      </p:sp>
      <p:pic>
        <p:nvPicPr>
          <p:cNvPr id="14" name="image81.jpg" descr="u=87297524,287811907&amp;fm=21&amp;gp=0.jpg">
            <a:extLst>
              <a:ext uri="{FF2B5EF4-FFF2-40B4-BE49-F238E27FC236}">
                <a16:creationId xmlns:a16="http://schemas.microsoft.com/office/drawing/2014/main" id="{88F53F7A-131B-A640-65C0-388A5AB76F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758066" y="4289742"/>
            <a:ext cx="459457" cy="3090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3.tif">
            <a:extLst>
              <a:ext uri="{FF2B5EF4-FFF2-40B4-BE49-F238E27FC236}">
                <a16:creationId xmlns:a16="http://schemas.microsoft.com/office/drawing/2014/main" id="{1897A595-D151-92CF-A55E-3B41FD6B107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0264778" y="4306282"/>
            <a:ext cx="750084" cy="327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7A9CBA-1B56-83B1-93A9-6F202865F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6495" y="4322781"/>
            <a:ext cx="400974" cy="267316"/>
          </a:xfrm>
          <a:prstGeom prst="rect">
            <a:avLst/>
          </a:prstGeom>
        </p:spPr>
      </p:pic>
      <p:pic>
        <p:nvPicPr>
          <p:cNvPr id="17" name="image81.jpg" descr="u=87297524,287811907&amp;fm=21&amp;gp=0.jpg">
            <a:extLst>
              <a:ext uri="{FF2B5EF4-FFF2-40B4-BE49-F238E27FC236}">
                <a16:creationId xmlns:a16="http://schemas.microsoft.com/office/drawing/2014/main" id="{F781C0F7-B38F-630B-E685-5A8F43EF605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018254" y="1982297"/>
            <a:ext cx="447368" cy="31939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49A081E-5AD8-4616-EA47-F0EA82C600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0144" y="171425"/>
            <a:ext cx="842777" cy="80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8932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sz="3200" dirty="0"/>
              <a:t>Mission profile</a:t>
            </a:r>
            <a:endParaRPr kumimoji="1"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80745"/>
            <a:ext cx="5742763" cy="5579532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sz="2000" dirty="0"/>
              <a:t>Orbit: 590 km (P ~97min),   </a:t>
            </a:r>
            <a:r>
              <a:rPr kumimoji="1" lang="en-US" altLang="zh-CN" sz="2000" dirty="0" err="1"/>
              <a:t>i</a:t>
            </a:r>
            <a:r>
              <a:rPr kumimoji="1" lang="en-US" altLang="zh-CN" sz="2000" dirty="0"/>
              <a:t> = 29 deg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sz="2000" dirty="0"/>
              <a:t>Observation modes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dirty="0">
                <a:solidFill>
                  <a:srgbClr val="0070C0"/>
                </a:solidFill>
              </a:rPr>
              <a:t>Survey</a:t>
            </a:r>
            <a:r>
              <a:rPr kumimoji="1" lang="en-US" altLang="zh-CN" dirty="0"/>
              <a:t>: 3 snapshots per orbit in the night-sky, each ~20 min exposure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dirty="0"/>
              <a:t>cover </a:t>
            </a:r>
            <a:r>
              <a:rPr kumimoji="1" lang="en-US" altLang="zh-CN" dirty="0">
                <a:solidFill>
                  <a:srgbClr val="C00000"/>
                </a:solidFill>
              </a:rPr>
              <a:t>most of night sky in 3 orbits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dirty="0"/>
              <a:t>Cover whole sky in half a year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dirty="0">
                <a:solidFill>
                  <a:srgbClr val="0070C0"/>
                </a:solidFill>
              </a:rPr>
              <a:t>Autonomous follow-up</a:t>
            </a:r>
            <a:r>
              <a:rPr kumimoji="1" lang="en-US" altLang="zh-CN" dirty="0"/>
              <a:t>: FXT (3-5 min)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dirty="0"/>
              <a:t> </a:t>
            </a:r>
            <a:r>
              <a:rPr kumimoji="1" lang="en-US" altLang="zh-CN" dirty="0" err="1">
                <a:solidFill>
                  <a:srgbClr val="0070C0"/>
                </a:solidFill>
              </a:rPr>
              <a:t>ToO</a:t>
            </a:r>
            <a:r>
              <a:rPr kumimoji="1" lang="en-US" altLang="zh-CN" dirty="0"/>
              <a:t> </a:t>
            </a:r>
            <a:endParaRPr kumimoji="1" lang="en-US" altLang="zh-CN" dirty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sz="2000" dirty="0"/>
              <a:t>On-board data processing &amp; transient search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sz="2000" dirty="0"/>
              <a:t>Alert data rapid downlink &amp; triggering (</a:t>
            </a:r>
            <a:r>
              <a:rPr kumimoji="1" lang="en-US" altLang="zh-CN" sz="2000" dirty="0" err="1"/>
              <a:t>Beidou</a:t>
            </a:r>
            <a:r>
              <a:rPr kumimoji="1" lang="en-US" altLang="zh-CN" sz="2000" dirty="0"/>
              <a:t> &amp; VHF)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en-US" altLang="zh-CN" sz="2000" dirty="0"/>
              <a:t>Fast </a:t>
            </a:r>
            <a:r>
              <a:rPr kumimoji="1" lang="en-US" altLang="zh-CN" sz="2000" dirty="0" err="1"/>
              <a:t>ToO</a:t>
            </a:r>
            <a:r>
              <a:rPr kumimoji="1" lang="en-US" altLang="zh-CN" sz="2000" dirty="0"/>
              <a:t> uplink (</a:t>
            </a:r>
            <a:r>
              <a:rPr kumimoji="1" lang="en-US" altLang="zh-CN" sz="2000" dirty="0" err="1"/>
              <a:t>Beidou</a:t>
            </a:r>
            <a:r>
              <a:rPr kumimoji="1" lang="en-US" altLang="zh-CN" sz="2000" dirty="0"/>
              <a:t>)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endParaRPr kumimoji="1" lang="en-US" altLang="zh-CN" sz="2000" dirty="0"/>
          </a:p>
        </p:txBody>
      </p:sp>
      <p:sp>
        <p:nvSpPr>
          <p:cNvPr id="4" name="Rectangle 138"/>
          <p:cNvSpPr>
            <a:spLocks noChangeArrowheads="1"/>
          </p:cNvSpPr>
          <p:nvPr/>
        </p:nvSpPr>
        <p:spPr bwMode="auto">
          <a:xfrm>
            <a:off x="7473329" y="179576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1161" name="图片 1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708" y="1351520"/>
            <a:ext cx="3749882" cy="2919991"/>
          </a:xfrm>
          <a:prstGeom prst="rect">
            <a:avLst/>
          </a:prstGeom>
          <a:noFill/>
          <a:effectLst>
            <a:outerShdw blurRad="63500" dist="29783" dir="39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7344298" y="3935149"/>
            <a:ext cx="3252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prstClr val="white"/>
                </a:solidFill>
              </a:rPr>
              <a:t>Survey mode:3 </a:t>
            </a:r>
            <a:r>
              <a:rPr kumimoji="1" lang="en-US" altLang="zh-CN" sz="1600" dirty="0" err="1">
                <a:solidFill>
                  <a:prstClr val="white"/>
                </a:solidFill>
              </a:rPr>
              <a:t>pointings</a:t>
            </a:r>
            <a:r>
              <a:rPr kumimoji="1" lang="en-US" altLang="zh-CN" sz="1600" dirty="0">
                <a:solidFill>
                  <a:prstClr val="white"/>
                </a:solidFill>
              </a:rPr>
              <a:t> per orbit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 rot="20607065">
            <a:off x="7384009" y="281313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FF00"/>
                </a:solidFill>
              </a:rPr>
              <a:t>Sun</a:t>
            </a:r>
            <a:endParaRPr kumimoji="1" lang="zh-CN" altLang="en-US" dirty="0">
              <a:solidFill>
                <a:srgbClr val="FFFF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93277" y="1393881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white"/>
                </a:solidFill>
              </a:rPr>
              <a:t>night sky</a:t>
            </a:r>
          </a:p>
        </p:txBody>
      </p:sp>
      <p:pic>
        <p:nvPicPr>
          <p:cNvPr id="10" name="media1.mp4">
            <a:extLst>
              <a:ext uri="{FF2B5EF4-FFF2-40B4-BE49-F238E27FC236}">
                <a16:creationId xmlns:a16="http://schemas.microsoft.com/office/drawing/2014/main" id="{A36467FE-39CA-42BE-8D0B-E1BA0939F8AB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1504" y="997971"/>
            <a:ext cx="5331912" cy="3106455"/>
          </a:xfrm>
          <a:prstGeom prst="rect">
            <a:avLst/>
          </a:prstGeom>
        </p:spPr>
      </p:pic>
      <p:pic>
        <p:nvPicPr>
          <p:cNvPr id="12" name="image97.gif">
            <a:extLst>
              <a:ext uri="{FF2B5EF4-FFF2-40B4-BE49-F238E27FC236}">
                <a16:creationId xmlns:a16="http://schemas.microsoft.com/office/drawing/2014/main" id="{E6748D0A-4E74-4A71-A7B0-A25D61AEA3B1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8"/>
          <a:srcRect l="18518" t="25709" r="15822" b="29564"/>
          <a:stretch>
            <a:fillRect/>
          </a:stretch>
        </p:blipFill>
        <p:spPr>
          <a:xfrm>
            <a:off x="6530235" y="4075600"/>
            <a:ext cx="4861786" cy="248386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8521629"/>
      </p:ext>
    </p:extLst>
  </p:cSld>
  <p:clrMapOvr>
    <a:masterClrMapping/>
  </p:clrMapOvr>
  <p:transition advTm="908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A808FCD-F84C-A341-A598-61AD51D0E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028" y="1014008"/>
            <a:ext cx="6466782" cy="481086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Simulated EP WXT sensitivity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83079" y="3619076"/>
            <a:ext cx="114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 0.3mCrab</a:t>
            </a:r>
            <a:endParaRPr kumimoji="1" lang="zh-CN" altLang="en-US" sz="1600" dirty="0"/>
          </a:p>
        </p:txBody>
      </p:sp>
      <p:sp>
        <p:nvSpPr>
          <p:cNvPr id="4" name="文本框 3"/>
          <p:cNvSpPr txBox="1"/>
          <p:nvPr/>
        </p:nvSpPr>
        <p:spPr>
          <a:xfrm>
            <a:off x="2830810" y="4245978"/>
            <a:ext cx="29835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5-sigma </a:t>
            </a:r>
            <a:r>
              <a:rPr kumimoji="1" lang="en-US" altLang="zh-CN" sz="1600" dirty="0" err="1"/>
              <a:t>c.l</a:t>
            </a:r>
            <a:r>
              <a:rPr kumimoji="1" lang="en-US" altLang="zh-CN" sz="1600" dirty="0"/>
              <a:t>.</a:t>
            </a:r>
          </a:p>
          <a:p>
            <a:r>
              <a:rPr kumimoji="1" lang="en-US" altLang="zh-CN" sz="1600" dirty="0"/>
              <a:t>power-law 𝛤=-2,N</a:t>
            </a:r>
            <a:r>
              <a:rPr kumimoji="1" lang="en-US" altLang="zh-CN" sz="1600" baseline="-25000" dirty="0"/>
              <a:t>H</a:t>
            </a:r>
            <a:r>
              <a:rPr kumimoji="1" lang="en-US" altLang="zh-CN" sz="1600" dirty="0"/>
              <a:t>=3.e20cm</a:t>
            </a:r>
            <a:r>
              <a:rPr kumimoji="1" lang="en-US" altLang="zh-CN" sz="1600" baseline="30000" dirty="0"/>
              <a:t>-2</a:t>
            </a:r>
            <a:endParaRPr kumimoji="1" lang="zh-CN" altLang="en-US" sz="1600" baseline="30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3CB3D90-D11C-054D-8DA7-382A65551962}"/>
              </a:ext>
            </a:extLst>
          </p:cNvPr>
          <p:cNvSpPr txBox="1"/>
          <p:nvPr/>
        </p:nvSpPr>
        <p:spPr>
          <a:xfrm>
            <a:off x="2554626" y="6216356"/>
            <a:ext cx="4137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background 3.3 counts @ central spot 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A530C51-2639-8344-AC15-81ADDB1696D3}"/>
              </a:ext>
            </a:extLst>
          </p:cNvPr>
          <p:cNvSpPr txBox="1"/>
          <p:nvPr/>
        </p:nvSpPr>
        <p:spPr>
          <a:xfrm>
            <a:off x="3910722" y="1308628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central spot used only</a:t>
            </a:r>
            <a:endParaRPr kumimoji="1" lang="zh-CN" altLang="en-US" dirty="0"/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B6DE9F9D-E68C-5648-9D45-10F9B31995B3}"/>
              </a:ext>
            </a:extLst>
          </p:cNvPr>
          <p:cNvCxnSpPr>
            <a:cxnSpLocks/>
          </p:cNvCxnSpPr>
          <p:nvPr/>
        </p:nvCxnSpPr>
        <p:spPr bwMode="auto">
          <a:xfrm flipV="1">
            <a:off x="5672903" y="5508778"/>
            <a:ext cx="0" cy="47034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3B142946-DCAB-4448-A2FB-55C92A9344B7}"/>
              </a:ext>
            </a:extLst>
          </p:cNvPr>
          <p:cNvSpPr txBox="1"/>
          <p:nvPr/>
        </p:nvSpPr>
        <p:spPr>
          <a:xfrm>
            <a:off x="2742135" y="2485484"/>
            <a:ext cx="1298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photon limited</a:t>
            </a:r>
          </a:p>
          <a:p>
            <a:r>
              <a:rPr kumimoji="1" lang="en-US" altLang="zh-CN" sz="1400" dirty="0"/>
              <a:t>regime</a:t>
            </a:r>
            <a:endParaRPr kumimoji="1" lang="zh-CN" altLang="en-US" sz="14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41555FD-4B69-BC43-B321-F2B81B0C136E}"/>
              </a:ext>
            </a:extLst>
          </p:cNvPr>
          <p:cNvSpPr txBox="1"/>
          <p:nvPr/>
        </p:nvSpPr>
        <p:spPr>
          <a:xfrm>
            <a:off x="5822801" y="4846141"/>
            <a:ext cx="1686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background limited</a:t>
            </a: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7ED1181B-B7BF-A64A-9AA5-36F5A0EE2884}"/>
              </a:ext>
            </a:extLst>
          </p:cNvPr>
          <p:cNvCxnSpPr>
            <a:cxnSpLocks/>
          </p:cNvCxnSpPr>
          <p:nvPr/>
        </p:nvCxnSpPr>
        <p:spPr bwMode="auto">
          <a:xfrm>
            <a:off x="4852172" y="3870414"/>
            <a:ext cx="551101" cy="0"/>
          </a:xfrm>
          <a:prstGeom prst="straightConnector1">
            <a:avLst/>
          </a:prstGeom>
          <a:solidFill>
            <a:schemeClr val="accent1"/>
          </a:solidFill>
          <a:ln w="412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8CE0A904-B616-764F-B98D-AFAF0FC298F7}"/>
              </a:ext>
            </a:extLst>
          </p:cNvPr>
          <p:cNvSpPr txBox="1"/>
          <p:nvPr/>
        </p:nvSpPr>
        <p:spPr>
          <a:xfrm>
            <a:off x="7387561" y="5699645"/>
            <a:ext cx="2839864" cy="92333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prstClr val="black"/>
                </a:solidFill>
              </a:rPr>
              <a:t>backgrounds : particles, diffuse background, with shielding </a:t>
            </a:r>
            <a:endParaRPr kumimoji="1" lang="zh-CN" altLang="en-US" dirty="0">
              <a:solidFill>
                <a:prstClr val="black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2566443-83A5-6049-BB35-A6FB5843C9E9}"/>
              </a:ext>
            </a:extLst>
          </p:cNvPr>
          <p:cNvSpPr txBox="1"/>
          <p:nvPr/>
        </p:nvSpPr>
        <p:spPr>
          <a:xfrm>
            <a:off x="4450080" y="5908866"/>
            <a:ext cx="224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~ 1 survey snapshot</a:t>
            </a:r>
            <a:endParaRPr kumimoji="1"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3D4BE3C-CDE8-7749-B1B7-192D0C8151DF}"/>
              </a:ext>
            </a:extLst>
          </p:cNvPr>
          <p:cNvSpPr/>
          <p:nvPr/>
        </p:nvSpPr>
        <p:spPr>
          <a:xfrm>
            <a:off x="8092004" y="1357439"/>
            <a:ext cx="2457228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altLang="zh-CN" dirty="0">
                <a:latin typeface="Candara"/>
                <a:cs typeface="Candara"/>
              </a:rPr>
              <a:t>&gt; 1 order of magnitude better than current X-ray ASM (MAXI, Swift)</a:t>
            </a:r>
            <a:endParaRPr lang="zh-CN" altLang="en-US" sz="1600" dirty="0"/>
          </a:p>
        </p:txBody>
      </p:sp>
      <p:sp>
        <p:nvSpPr>
          <p:cNvPr id="6" name="文本框 5"/>
          <p:cNvSpPr txBox="1"/>
          <p:nvPr/>
        </p:nvSpPr>
        <p:spPr>
          <a:xfrm>
            <a:off x="8429051" y="6397526"/>
            <a:ext cx="19631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i="1" dirty="0"/>
              <a:t>Zhao D. et al. 2017 </a:t>
            </a:r>
            <a:endParaRPr kumimoji="1" lang="zh-CN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640796970"/>
      </p:ext>
    </p:extLst>
  </p:cSld>
  <p:clrMapOvr>
    <a:masterClrMapping/>
  </p:clrMapOvr>
  <p:transition advTm="28570"/>
  <p:extLst>
    <p:ext uri="{3A86A75C-4F4B-4683-9AE1-C65F6400EC91}">
      <p14:laserTraceLst xmlns:p14="http://schemas.microsoft.com/office/powerpoint/2010/main">
        <p14:tracePtLst>
          <p14:tracePt t="503" x="173038" y="3840163"/>
          <p14:tracePt t="514" x="301625" y="3976688"/>
          <p14:tracePt t="517" x="428625" y="4140200"/>
          <p14:tracePt t="525" x="528638" y="4276725"/>
          <p14:tracePt t="533" x="620713" y="4359275"/>
          <p14:tracePt t="541" x="701675" y="4432300"/>
          <p14:tracePt t="549" x="738188" y="4478338"/>
          <p14:tracePt t="557" x="801688" y="4514850"/>
          <p14:tracePt t="565" x="847725" y="4568825"/>
          <p14:tracePt t="571" x="920750" y="4632325"/>
          <p14:tracePt t="580" x="1003300" y="4714875"/>
          <p14:tracePt t="587" x="1139825" y="4824413"/>
          <p14:tracePt t="596" x="1276350" y="4933950"/>
          <p14:tracePt t="603" x="1431925" y="5024438"/>
          <p14:tracePt t="611" x="1568450" y="5126038"/>
          <p14:tracePt t="619" x="1741488" y="5226050"/>
          <p14:tracePt t="627" x="1851025" y="5299075"/>
          <p14:tracePt t="633" x="1968500" y="5335588"/>
          <p14:tracePt t="641" x="2070100" y="5380038"/>
          <p14:tracePt t="649" x="2143125" y="5408613"/>
          <p14:tracePt t="657" x="2224088" y="5435600"/>
          <p14:tracePt t="665" x="2324100" y="5462588"/>
          <p14:tracePt t="673" x="2416175" y="5472113"/>
          <p14:tracePt t="681" x="2533650" y="5518150"/>
          <p14:tracePt t="687" x="2679700" y="5562600"/>
          <p14:tracePt t="696" x="2862263" y="5608638"/>
          <p14:tracePt t="703" x="3054350" y="5672138"/>
          <p14:tracePt t="711" x="3236913" y="5718175"/>
          <p14:tracePt t="719" x="3419475" y="5764213"/>
          <p14:tracePt t="727" x="3600450" y="5781675"/>
          <p14:tracePt t="735" x="3765550" y="5781675"/>
          <p14:tracePt t="743" x="3883025" y="5764213"/>
          <p14:tracePt t="749" x="3975100" y="5735638"/>
          <p14:tracePt t="757" x="4038600" y="5691188"/>
          <p14:tracePt t="765" x="4075113" y="5662613"/>
          <p14:tracePt t="773" x="4094163" y="5626100"/>
          <p14:tracePt t="781" x="4102100" y="5599113"/>
          <p14:tracePt t="789" x="4102100" y="5572125"/>
          <p14:tracePt t="797" x="4111625" y="5545138"/>
          <p14:tracePt t="803" x="4111625" y="5526088"/>
          <p14:tracePt t="827" x="4102100" y="5526088"/>
          <p14:tracePt t="835" x="4075113" y="5526088"/>
          <p14:tracePt t="843" x="4021138" y="5526088"/>
          <p14:tracePt t="851" x="3902075" y="5572125"/>
          <p14:tracePt t="859" x="3756025" y="5599113"/>
          <p14:tracePt t="865" x="3592513" y="5645150"/>
          <p14:tracePt t="873" x="3436938" y="5672138"/>
          <p14:tracePt t="881" x="3309938" y="5691188"/>
          <p14:tracePt t="889" x="3181350" y="5699125"/>
          <p14:tracePt t="897" x="3071813" y="5727700"/>
          <p14:tracePt t="915" x="3008313" y="5745163"/>
          <p14:tracePt t="959" x="3027363" y="5745163"/>
          <p14:tracePt t="967" x="3035300" y="5745163"/>
          <p14:tracePt t="975" x="3044825" y="5745163"/>
          <p14:tracePt t="981" x="3081338" y="5745163"/>
          <p14:tracePt t="989" x="3108325" y="5745163"/>
          <p14:tracePt t="997" x="3136900" y="5745163"/>
          <p14:tracePt t="1005" x="3163888" y="5745163"/>
          <p14:tracePt t="1014" x="3200400" y="5745163"/>
          <p14:tracePt t="1021" x="3217863" y="5745163"/>
          <p14:tracePt t="1030" x="3227388" y="5745163"/>
          <p14:tracePt t="1035" x="3244850" y="5745163"/>
          <p14:tracePt t="1043" x="3254375" y="5745163"/>
          <p14:tracePt t="1051" x="3263900" y="5745163"/>
          <p14:tracePt t="1059" x="3273425" y="5745163"/>
          <p14:tracePt t="1067" x="3281363" y="5745163"/>
          <p14:tracePt t="1083" x="3290888" y="5745163"/>
          <p14:tracePt t="1199" x="3300413" y="5745163"/>
          <p14:tracePt t="5955" x="3309938" y="5745163"/>
          <p14:tracePt t="5963" x="3317875" y="5745163"/>
          <p14:tracePt t="5969" x="3327400" y="5745163"/>
          <p14:tracePt t="5977" x="3336925" y="5754688"/>
          <p14:tracePt t="5985" x="3346450" y="5754688"/>
          <p14:tracePt t="5994" x="3346450" y="5764213"/>
          <p14:tracePt t="6001" x="3363913" y="5772150"/>
          <p14:tracePt t="6010" x="3382963" y="5781675"/>
          <p14:tracePt t="6017" x="3400425" y="5791200"/>
          <p14:tracePt t="6026" x="3419475" y="5800725"/>
          <p14:tracePt t="6031" x="3446463" y="5808663"/>
          <p14:tracePt t="6047" x="3455988" y="5818188"/>
          <p14:tracePt t="6055" x="3463925" y="5818188"/>
          <p14:tracePt t="6063" x="3473450" y="5818188"/>
          <p14:tracePt t="6233" x="3482975" y="5818188"/>
          <p14:tracePt t="6280" x="3490913" y="5818188"/>
          <p14:tracePt t="6333" x="3500438" y="5818188"/>
          <p14:tracePt t="6349" x="3519488" y="5818188"/>
          <p14:tracePt t="6357" x="3527425" y="5827713"/>
          <p14:tracePt t="6365" x="3536950" y="5827713"/>
          <p14:tracePt t="6371" x="3546475" y="5827713"/>
          <p14:tracePt t="6379" x="3556000" y="5827713"/>
          <p14:tracePt t="6395" x="3563938" y="5827713"/>
          <p14:tracePt t="6403" x="3573463" y="5837238"/>
          <p14:tracePt t="6411" x="3582988" y="5837238"/>
          <p14:tracePt t="6419" x="3592513" y="5837238"/>
          <p14:tracePt t="6427" x="3600450" y="5845175"/>
          <p14:tracePt t="6433" x="3609975" y="5845175"/>
          <p14:tracePt t="6441" x="3619500" y="5854700"/>
          <p14:tracePt t="6449" x="3656013" y="5854700"/>
          <p14:tracePt t="6457" x="3673475" y="5864225"/>
          <p14:tracePt t="6465" x="3692525" y="5873750"/>
          <p14:tracePt t="6473" x="3709988" y="5873750"/>
          <p14:tracePt t="6481" x="3729038" y="5881688"/>
          <p14:tracePt t="6487" x="3738563" y="5881688"/>
          <p14:tracePt t="6495" x="3738563" y="5891213"/>
          <p14:tracePt t="6511" x="3746500" y="5891213"/>
          <p14:tracePt t="6519" x="3746500" y="5900738"/>
          <p14:tracePt t="6527" x="3756025" y="5910263"/>
          <p14:tracePt t="6535" x="3775075" y="5910263"/>
          <p14:tracePt t="6544" x="3783013" y="5918200"/>
          <p14:tracePt t="6549" x="3792538" y="5927725"/>
          <p14:tracePt t="6557" x="3810000" y="5927725"/>
          <p14:tracePt t="6565" x="3829050" y="5937250"/>
          <p14:tracePt t="6573" x="3838575" y="5946775"/>
          <p14:tracePt t="6581" x="3846513" y="5946775"/>
          <p14:tracePt t="6589" x="3856038" y="5954713"/>
          <p14:tracePt t="6603" x="3865563" y="5954713"/>
          <p14:tracePt t="6611" x="3865563" y="5964238"/>
          <p14:tracePt t="6619" x="3875088" y="5973763"/>
          <p14:tracePt t="6627" x="3883025" y="5973763"/>
          <p14:tracePt t="6635" x="3892550" y="5983288"/>
          <p14:tracePt t="6644" x="3902075" y="5991225"/>
          <p14:tracePt t="6651" x="3911600" y="6000750"/>
          <p14:tracePt t="6660" x="3929063" y="6000750"/>
          <p14:tracePt t="6665" x="3948113" y="6010275"/>
          <p14:tracePt t="6673" x="3956050" y="6018213"/>
          <p14:tracePt t="6681" x="3975100" y="6027738"/>
          <p14:tracePt t="6697" x="3975100" y="6037263"/>
          <p14:tracePt t="6705" x="3984625" y="6037263"/>
          <p14:tracePt t="6713" x="3984625" y="6046788"/>
          <p14:tracePt t="6719" x="3984625" y="6054725"/>
          <p14:tracePt t="6727" x="3992563" y="6064250"/>
          <p14:tracePt t="6735" x="4011613" y="6083300"/>
          <p14:tracePt t="6743" x="4021138" y="6100763"/>
          <p14:tracePt t="6751" x="4029075" y="6119813"/>
          <p14:tracePt t="6759" x="4038600" y="6127750"/>
          <p14:tracePt t="6835" x="4048125" y="6137275"/>
          <p14:tracePt t="6844" x="4048125" y="6146800"/>
          <p14:tracePt t="6851" x="4048125" y="6156325"/>
          <p14:tracePt t="6860" x="4048125" y="6164263"/>
          <p14:tracePt t="6867" x="4048125" y="6183313"/>
          <p14:tracePt t="6937" x="4048125" y="6192838"/>
          <p14:tracePt t="6951" x="4048125" y="6200775"/>
          <p14:tracePt t="6960" x="4048125" y="6210300"/>
          <p14:tracePt t="6976" x="4048125" y="6219825"/>
          <p14:tracePt t="7061" x="4048125" y="6229350"/>
          <p14:tracePt t="8507" x="4057650" y="6210300"/>
          <p14:tracePt t="8513" x="4094163" y="6164263"/>
          <p14:tracePt t="8522" x="4129088" y="6100763"/>
          <p14:tracePt t="8529" x="4157663" y="6064250"/>
          <p14:tracePt t="8537" x="4175125" y="6027738"/>
          <p14:tracePt t="8545" x="4194175" y="5991225"/>
          <p14:tracePt t="8553" x="4202113" y="5954713"/>
          <p14:tracePt t="8561" x="4211638" y="5910263"/>
          <p14:tracePt t="8569" x="4230688" y="5854700"/>
          <p14:tracePt t="8575" x="4230688" y="5772150"/>
          <p14:tracePt t="8583" x="4230688" y="5681663"/>
          <p14:tracePt t="8592" x="4230688" y="5572125"/>
          <p14:tracePt t="8599" x="4230688" y="5445125"/>
          <p14:tracePt t="8608" x="4230688" y="5335588"/>
          <p14:tracePt t="8615" x="4230688" y="5226050"/>
          <p14:tracePt t="8623" x="4221163" y="5097463"/>
          <p14:tracePt t="8629" x="4211638" y="4987925"/>
          <p14:tracePt t="8637" x="4211638" y="4897438"/>
          <p14:tracePt t="8645" x="4211638" y="4787900"/>
          <p14:tracePt t="8653" x="4211638" y="4697413"/>
          <p14:tracePt t="8661" x="4211638" y="4624388"/>
          <p14:tracePt t="8669" x="4211638" y="4578350"/>
          <p14:tracePt t="8677" x="4202113" y="4532313"/>
          <p14:tracePt t="8683" x="4202113" y="4495800"/>
          <p14:tracePt t="8692" x="4202113" y="4468813"/>
          <p14:tracePt t="8699" x="4202113" y="4422775"/>
          <p14:tracePt t="8709" x="4184650" y="4395788"/>
          <p14:tracePt t="8715" x="4184650" y="4349750"/>
          <p14:tracePt t="8723" x="4175125" y="4322763"/>
          <p14:tracePt t="8731" x="4165600" y="4295775"/>
          <p14:tracePt t="8739" x="4157663" y="4268788"/>
          <p14:tracePt t="8745" x="4157663" y="4232275"/>
          <p14:tracePt t="8753" x="4148138" y="4213225"/>
          <p14:tracePt t="8761" x="4148138" y="4195763"/>
          <p14:tracePt t="8769" x="4148138" y="4167188"/>
          <p14:tracePt t="8777" x="4148138" y="4149725"/>
          <p14:tracePt t="8785" x="4148138" y="4122738"/>
          <p14:tracePt t="8793" x="4148138" y="4094163"/>
          <p14:tracePt t="8801" x="4148138" y="4067175"/>
          <p14:tracePt t="8808" x="4157663" y="4030663"/>
          <p14:tracePt t="8815" x="4165600" y="3994150"/>
          <p14:tracePt t="8823" x="4184650" y="3948113"/>
          <p14:tracePt t="8831" x="4194175" y="3903663"/>
          <p14:tracePt t="8839" x="4202113" y="3875088"/>
          <p14:tracePt t="8847" x="4211638" y="3848100"/>
          <p14:tracePt t="8855" x="4211638" y="3821113"/>
          <p14:tracePt t="8861" x="4221163" y="3811588"/>
          <p14:tracePt t="8869" x="4221163" y="3794125"/>
          <p14:tracePt t="9187" x="4221163" y="3803650"/>
          <p14:tracePt t="9249" x="4221163" y="3811588"/>
          <p14:tracePt t="9263" x="4221163" y="3830638"/>
          <p14:tracePt t="9271" x="4221163" y="3848100"/>
          <p14:tracePt t="9279" x="4211638" y="3857625"/>
          <p14:tracePt t="9287" x="4211638" y="3875088"/>
          <p14:tracePt t="9295" x="4211638" y="3884613"/>
          <p14:tracePt t="9311" x="4202113" y="3894138"/>
          <p14:tracePt t="9325" x="4202113" y="3903663"/>
          <p14:tracePt t="9333" x="4202113" y="3911600"/>
          <p14:tracePt t="9349" x="4202113" y="3921125"/>
          <p14:tracePt t="12575" x="4202113" y="3911600"/>
          <p14:tracePt t="12581" x="4202113" y="3903663"/>
          <p14:tracePt t="12591" x="4211638" y="3867150"/>
          <p14:tracePt t="12597" x="4221163" y="3830638"/>
          <p14:tracePt t="12608" x="4221163" y="3784600"/>
          <p14:tracePt t="12613" x="4230688" y="3757613"/>
          <p14:tracePt t="12623" x="4238625" y="3738563"/>
          <p14:tracePt t="12627" x="4238625" y="3730625"/>
          <p14:tracePt t="12635" x="4238625" y="3711575"/>
          <p14:tracePt t="12643" x="4248150" y="3694113"/>
          <p14:tracePt t="12651" x="4248150" y="3684588"/>
          <p14:tracePt t="12659" x="4248150" y="3675063"/>
          <p14:tracePt t="12737" x="4248150" y="3665538"/>
          <p14:tracePt t="12745" x="4248150" y="3657600"/>
          <p14:tracePt t="12751" x="4248150" y="3638550"/>
          <p14:tracePt t="12759" x="4248150" y="3621088"/>
          <p14:tracePt t="12775" x="4238625" y="3611563"/>
          <p14:tracePt t="12799" x="4238625" y="3602038"/>
          <p14:tracePt t="12907" x="4238625" y="3592513"/>
          <p14:tracePt t="12929" x="4238625" y="3584575"/>
          <p14:tracePt t="12937" x="4238625" y="3575050"/>
          <p14:tracePt t="12953" x="4238625" y="3565525"/>
          <p14:tracePt t="12961" x="4248150" y="3556000"/>
          <p14:tracePt t="12969" x="4248150" y="3548063"/>
          <p14:tracePt t="12991" x="4248150" y="3538538"/>
          <p14:tracePt t="13023" x="4248150" y="3529013"/>
          <p14:tracePt t="13031" x="4248150" y="3519488"/>
          <p14:tracePt t="13053" x="4248150" y="3511550"/>
          <p14:tracePt t="13069" x="4248150" y="3502025"/>
          <p14:tracePt t="13123" x="4248150" y="3492500"/>
          <p14:tracePt t="13139" x="4248150" y="3482975"/>
          <p14:tracePt t="16201" x="4230688" y="3475038"/>
          <p14:tracePt t="16209" x="4211638" y="3465513"/>
          <p14:tracePt t="16217" x="4194175" y="3455988"/>
          <p14:tracePt t="16225" x="4175125" y="3455988"/>
          <p14:tracePt t="16231" x="4157663" y="3446463"/>
          <p14:tracePt t="16240" x="4121150" y="3446463"/>
          <p14:tracePt t="16247" x="4102100" y="3438525"/>
          <p14:tracePt t="16255" x="4075113" y="3419475"/>
          <p14:tracePt t="16263" x="4029075" y="3411538"/>
          <p14:tracePt t="16271" x="3992563" y="3402013"/>
          <p14:tracePt t="16279" x="3948113" y="3382963"/>
          <p14:tracePt t="16288" x="3919538" y="3375025"/>
          <p14:tracePt t="16293" x="3892550" y="3346450"/>
          <p14:tracePt t="16301" x="3865563" y="3338513"/>
          <p14:tracePt t="16309" x="3838575" y="3319463"/>
          <p14:tracePt t="16317" x="3802063" y="3309938"/>
          <p14:tracePt t="16325" x="3775075" y="3292475"/>
          <p14:tracePt t="16333" x="3746500" y="3273425"/>
          <p14:tracePt t="16341" x="3709988" y="3246438"/>
          <p14:tracePt t="16347" x="3683000" y="3228975"/>
          <p14:tracePt t="16356" x="3656013" y="3209925"/>
          <p14:tracePt t="16363" x="3636963" y="3200400"/>
          <p14:tracePt t="16372" x="3609975" y="3182938"/>
          <p14:tracePt t="16379" x="3592513" y="3173413"/>
          <p14:tracePt t="16388" x="3573463" y="3163888"/>
          <p14:tracePt t="16395" x="3563938" y="3155950"/>
          <p14:tracePt t="16401" x="3546475" y="3146425"/>
          <p14:tracePt t="16409" x="3527425" y="3146425"/>
          <p14:tracePt t="16417" x="3482975" y="3136900"/>
          <p14:tracePt t="16425" x="3427413" y="3136900"/>
          <p14:tracePt t="16433" x="3346450" y="3119438"/>
          <p14:tracePt t="16441" x="3273425" y="3109913"/>
          <p14:tracePt t="16449" x="3217863" y="3109913"/>
          <p14:tracePt t="16457" x="3154363" y="3100388"/>
          <p14:tracePt t="16463" x="3117850" y="3082925"/>
          <p14:tracePt t="16472" x="3071813" y="3073400"/>
          <p14:tracePt t="16479" x="3044825" y="3073400"/>
          <p14:tracePt t="16487" x="3017838" y="3054350"/>
          <p14:tracePt t="16495" x="2998788" y="3054350"/>
          <p14:tracePt t="16504" x="2981325" y="3046413"/>
          <p14:tracePt t="16511" x="2971800" y="3036888"/>
          <p14:tracePt t="16519" x="2962275" y="3036888"/>
          <p14:tracePt t="16533" x="2954338" y="3027363"/>
          <p14:tracePt t="16549" x="2944813" y="3027363"/>
          <p14:tracePt t="16557" x="2935288" y="3017838"/>
          <p14:tracePt t="16565" x="2925763" y="3017838"/>
          <p14:tracePt t="16579" x="2917825" y="3009900"/>
          <p14:tracePt t="16588" x="2908300" y="3000375"/>
          <p14:tracePt t="16595" x="2898775" y="2990850"/>
          <p14:tracePt t="16604" x="2889250" y="2990850"/>
          <p14:tracePt t="16611" x="2881313" y="2982913"/>
          <p14:tracePt t="16633" x="2871788" y="2982913"/>
          <p14:tracePt t="16641" x="2871788" y="2973388"/>
          <p14:tracePt t="16681" x="2871788" y="2963863"/>
          <p14:tracePt t="16704" x="2862263" y="2963863"/>
          <p14:tracePt t="16721" x="2862263" y="2954338"/>
          <p14:tracePt t="16727" x="2852738" y="2946400"/>
          <p14:tracePt t="16735" x="2844800" y="2936875"/>
          <p14:tracePt t="16743" x="2844800" y="2917825"/>
          <p14:tracePt t="16749" x="2835275" y="2909888"/>
          <p14:tracePt t="16757" x="2825750" y="2900363"/>
          <p14:tracePt t="16765" x="2825750" y="2890838"/>
          <p14:tracePt t="16773" x="2817813" y="2890838"/>
          <p14:tracePt t="16781" x="2817813" y="2881313"/>
          <p14:tracePt t="16960" x="2817813" y="2873375"/>
          <p14:tracePt t="16975" x="2817813" y="2863850"/>
          <p14:tracePt t="17005" x="2817813" y="2854325"/>
          <p14:tracePt t="17021" x="2825750" y="2854325"/>
          <p14:tracePt t="20579" x="2835275" y="2854325"/>
          <p14:tracePt t="20601" x="2835275" y="2863850"/>
          <p14:tracePt t="20609" x="2852738" y="2873375"/>
          <p14:tracePt t="20619" x="2871788" y="2881313"/>
          <p14:tracePt t="20625" x="2898775" y="2909888"/>
          <p14:tracePt t="20633" x="2925763" y="2927350"/>
          <p14:tracePt t="20639" x="2954338" y="2963863"/>
          <p14:tracePt t="20647" x="2981325" y="2990850"/>
          <p14:tracePt t="20655" x="3017838" y="3017838"/>
          <p14:tracePt t="20663" x="3044825" y="3036888"/>
          <p14:tracePt t="20671" x="3081338" y="3054350"/>
          <p14:tracePt t="20679" x="3100388" y="3063875"/>
          <p14:tracePt t="20687" x="3117850" y="3082925"/>
          <p14:tracePt t="20693" x="3127375" y="3082925"/>
          <p14:tracePt t="20702" x="3127375" y="3090863"/>
          <p14:tracePt t="20718" x="3127375" y="3100388"/>
          <p14:tracePt t="20725" x="3136900" y="3100388"/>
          <p14:tracePt t="20741" x="3144838" y="3109913"/>
          <p14:tracePt t="20755" x="3154363" y="3119438"/>
          <p14:tracePt t="20763" x="3163888" y="3127375"/>
          <p14:tracePt t="20771" x="3171825" y="3127375"/>
          <p14:tracePt t="20779" x="3190875" y="3136900"/>
          <p14:tracePt t="20787" x="3208338" y="3163888"/>
          <p14:tracePt t="20795" x="3236913" y="3173413"/>
          <p14:tracePt t="20803" x="3263900" y="3192463"/>
          <p14:tracePt t="20809" x="3300413" y="3219450"/>
          <p14:tracePt t="20819" x="3327400" y="3246438"/>
          <p14:tracePt t="20825" x="3363913" y="3265488"/>
          <p14:tracePt t="20833" x="3390900" y="3273425"/>
          <p14:tracePt t="20841" x="3409950" y="3292475"/>
          <p14:tracePt t="20849" x="3455988" y="3302000"/>
          <p14:tracePt t="20857" x="3500438" y="3328988"/>
          <p14:tracePt t="20865" x="3573463" y="3355975"/>
          <p14:tracePt t="20871" x="3673475" y="3392488"/>
          <p14:tracePt t="20879" x="3802063" y="3411538"/>
          <p14:tracePt t="20887" x="3929063" y="3438525"/>
          <p14:tracePt t="20895" x="4029075" y="3465513"/>
          <p14:tracePt t="20903" x="4111625" y="3492500"/>
          <p14:tracePt t="20911" x="4184650" y="3502025"/>
          <p14:tracePt t="20920" x="4248150" y="3511550"/>
          <p14:tracePt t="20936" x="4340225" y="3529013"/>
          <p14:tracePt t="20941" x="4403725" y="3538538"/>
          <p14:tracePt t="20949" x="4457700" y="3548063"/>
          <p14:tracePt t="20957" x="4540250" y="3548063"/>
          <p14:tracePt t="20965" x="4613275" y="3565525"/>
          <p14:tracePt t="20973" x="4703763" y="3565525"/>
          <p14:tracePt t="20981" x="4813300" y="3565525"/>
          <p14:tracePt t="20987" x="4941888" y="3556000"/>
          <p14:tracePt t="20995" x="5049838" y="3556000"/>
          <p14:tracePt t="21003" x="5168900" y="3548063"/>
          <p14:tracePt t="21011" x="5278438" y="3529013"/>
          <p14:tracePt t="21019" x="5368925" y="3529013"/>
          <p14:tracePt t="21027" x="5461000" y="3529013"/>
          <p14:tracePt t="21035" x="5534025" y="3529013"/>
          <p14:tracePt t="21041" x="5607050" y="3519488"/>
          <p14:tracePt t="21049" x="5688013" y="3502025"/>
          <p14:tracePt t="21057" x="5789613" y="3465513"/>
          <p14:tracePt t="21065" x="5899150" y="3402013"/>
          <p14:tracePt t="21073" x="6035675" y="3328988"/>
          <p14:tracePt t="21081" x="6172200" y="3236913"/>
          <p14:tracePt t="21089" x="6291263" y="3163888"/>
          <p14:tracePt t="21095" x="6408738" y="3090863"/>
          <p14:tracePt t="21103" x="6527800" y="3017838"/>
          <p14:tracePt t="21111" x="6627813" y="2963863"/>
          <p14:tracePt t="21120" x="6737350" y="2900363"/>
          <p14:tracePt t="21127" x="6856413" y="2863850"/>
          <p14:tracePt t="21135" x="6964363" y="2817813"/>
          <p14:tracePt t="21143" x="7102475" y="2754313"/>
          <p14:tracePt t="21152" x="7219950" y="2698750"/>
          <p14:tracePt t="21157" x="7319963" y="2644775"/>
          <p14:tracePt t="21165" x="7429500" y="2581275"/>
          <p14:tracePt t="21173" x="7521575" y="2525713"/>
          <p14:tracePt t="21181" x="7594600" y="2489200"/>
          <p14:tracePt t="21189" x="7639050" y="2471738"/>
          <p14:tracePt t="21197" x="7685088" y="2444750"/>
          <p14:tracePt t="21205" x="7731125" y="2425700"/>
          <p14:tracePt t="21211" x="7767638" y="2389188"/>
          <p14:tracePt t="21220" x="7785100" y="2379663"/>
          <p14:tracePt t="21227" x="7813675" y="2362200"/>
          <p14:tracePt t="21235" x="7831138" y="2352675"/>
          <p14:tracePt t="21243" x="7858125" y="2343150"/>
          <p14:tracePt t="21252" x="7894638" y="2316163"/>
          <p14:tracePt t="21259" x="7950200" y="2298700"/>
          <p14:tracePt t="21268" x="7994650" y="2270125"/>
          <p14:tracePt t="21273" x="8023225" y="2252663"/>
          <p14:tracePt t="21281" x="8067675" y="2243138"/>
          <p14:tracePt t="21289" x="8086725" y="2233613"/>
          <p14:tracePt t="21297" x="8113713" y="2225675"/>
          <p14:tracePt t="21305" x="8123238" y="2216150"/>
          <p14:tracePt t="21313" x="8140700" y="2206625"/>
          <p14:tracePt t="21321" x="8159750" y="2197100"/>
          <p14:tracePt t="21327" x="8169275" y="2189163"/>
          <p14:tracePt t="21335" x="8177213" y="2189163"/>
          <p14:tracePt t="21343" x="8186738" y="2179638"/>
          <p14:tracePt t="21359" x="8196263" y="2179638"/>
          <p14:tracePt t="21583" x="8186738" y="2179638"/>
          <p14:tracePt t="21591" x="8177213" y="2179638"/>
          <p14:tracePt t="21599" x="8169275" y="2170113"/>
          <p14:tracePt t="21607" x="8150225" y="2160588"/>
          <p14:tracePt t="21615" x="8113713" y="2152650"/>
          <p14:tracePt t="21621" x="8077200" y="2125663"/>
          <p14:tracePt t="21629" x="8040688" y="2106613"/>
          <p14:tracePt t="21637" x="8004175" y="2089150"/>
          <p14:tracePt t="21645" x="7958138" y="2060575"/>
          <p14:tracePt t="21653" x="7931150" y="2052638"/>
          <p14:tracePt t="21661" x="7904163" y="2033588"/>
          <p14:tracePt t="21669" x="7867650" y="2024063"/>
          <p14:tracePt t="21675" x="7858125" y="2006600"/>
          <p14:tracePt t="21685" x="7850188" y="2006600"/>
          <p14:tracePt t="21691" x="7850188" y="1997075"/>
          <p14:tracePt t="21699" x="7840663" y="1997075"/>
          <p14:tracePt t="21715" x="7831138" y="1997075"/>
          <p14:tracePt t="21731" x="7831138" y="198755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表&#10;&#10;AI 生成的内容可能不正确。">
            <a:extLst>
              <a:ext uri="{FF2B5EF4-FFF2-40B4-BE49-F238E27FC236}">
                <a16:creationId xmlns:a16="http://schemas.microsoft.com/office/drawing/2014/main" id="{506D5ACB-D8CC-41A0-9F15-2FDF5D6C0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36135"/>
            <a:ext cx="5761036" cy="44882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0418BB-4095-4191-80AC-C03CFB267B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92"/>
          <a:stretch/>
        </p:blipFill>
        <p:spPr>
          <a:xfrm>
            <a:off x="781121" y="1591860"/>
            <a:ext cx="5425430" cy="445935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E4B64BB-DDF7-F8BE-E506-6FFFA5E1A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3200" b="0" dirty="0"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Sensitivity</a:t>
            </a:r>
            <a:endParaRPr kumimoji="1" lang="zh-CN" altLang="en-US" sz="3200" b="0" dirty="0"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图片 3" descr="图表, 散点图&#10;&#10;AI 生成的内容可能不正确。">
            <a:extLst>
              <a:ext uri="{FF2B5EF4-FFF2-40B4-BE49-F238E27FC236}">
                <a16:creationId xmlns:a16="http://schemas.microsoft.com/office/drawing/2014/main" id="{3E71C3DE-774C-4129-BA4C-EE95EAD15F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578"/>
          <a:stretch/>
        </p:blipFill>
        <p:spPr>
          <a:xfrm>
            <a:off x="123723" y="1878011"/>
            <a:ext cx="362350" cy="4178412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9C21E5EB-6AD6-7EBE-862D-6084F81A10C9}"/>
              </a:ext>
            </a:extLst>
          </p:cNvPr>
          <p:cNvCxnSpPr>
            <a:cxnSpLocks/>
          </p:cNvCxnSpPr>
          <p:nvPr/>
        </p:nvCxnSpPr>
        <p:spPr>
          <a:xfrm flipV="1">
            <a:off x="3152049" y="1791856"/>
            <a:ext cx="0" cy="3676071"/>
          </a:xfrm>
          <a:prstGeom prst="line">
            <a:avLst/>
          </a:prstGeom>
          <a:noFill/>
          <a:ln w="12700" cap="flat">
            <a:solidFill>
              <a:srgbClr val="FFC000"/>
            </a:solidFill>
            <a:prstDash val="dash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A35E2060-9AA8-0AA1-A5C9-6B86E3B04B47}"/>
              </a:ext>
            </a:extLst>
          </p:cNvPr>
          <p:cNvSpPr txBox="1"/>
          <p:nvPr/>
        </p:nvSpPr>
        <p:spPr>
          <a:xfrm>
            <a:off x="2175932" y="4527478"/>
            <a:ext cx="95764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snapshot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survey </a:t>
            </a:r>
          </a:p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mode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99EE4A5-5CA7-4DF2-838B-3A8727812369}"/>
              </a:ext>
            </a:extLst>
          </p:cNvPr>
          <p:cNvSpPr txBox="1"/>
          <p:nvPr/>
        </p:nvSpPr>
        <p:spPr>
          <a:xfrm>
            <a:off x="3022596" y="1277465"/>
            <a:ext cx="60529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WXT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D83DE43-3F80-454E-8DA4-AAFF2AFDF93A}"/>
              </a:ext>
            </a:extLst>
          </p:cNvPr>
          <p:cNvSpPr txBox="1"/>
          <p:nvPr/>
        </p:nvSpPr>
        <p:spPr>
          <a:xfrm>
            <a:off x="8866759" y="1331519"/>
            <a:ext cx="131061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FXT (1 unit)</a:t>
            </a:r>
            <a:endParaRPr kumimoji="0" lang="zh-CN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0337803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4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20204"/>
            <a:ea typeface="Arial" panose="020B0604020202020204"/>
            <a:cs typeface="Arial" panose="020B0604020202020204"/>
            <a:sym typeface="Arial" panose="020B060402020202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90204"/>
            <a:ea typeface="Arial" panose="020B0604020202090204"/>
            <a:cs typeface="Arial" panose="020B0604020202090204"/>
            <a:sym typeface="Arial" panose="020B060402020209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90204"/>
            <a:ea typeface="Arial" panose="020B0604020202090204"/>
            <a:cs typeface="Arial" panose="020B0604020202090204"/>
            <a:sym typeface="Arial" panose="020B060402020209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90204"/>
            <a:ea typeface="Arial" panose="020B0604020202090204"/>
            <a:cs typeface="Arial" panose="020B0604020202090204"/>
            <a:sym typeface="Arial" panose="020B060402020209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 panose="020B0604020202090204"/>
            <a:ea typeface="Arial" panose="020B0604020202090204"/>
            <a:cs typeface="Arial" panose="020B0604020202090204"/>
            <a:sym typeface="Arial" panose="020B060402020209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24455</TotalTime>
  <Words>3082</Words>
  <Application>Microsoft Office PowerPoint</Application>
  <PresentationFormat>宽屏</PresentationFormat>
  <Paragraphs>457</Paragraphs>
  <Slides>36</Slides>
  <Notes>31</Notes>
  <HiddenSlides>6</HiddenSlides>
  <MMClips>3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36</vt:i4>
      </vt:variant>
    </vt:vector>
  </HeadingPairs>
  <TitlesOfParts>
    <vt:vector size="67" baseType="lpstr">
      <vt:lpstr>AdvOT19ee2aa8.B</vt:lpstr>
      <vt:lpstr>AdvOT483a8203</vt:lpstr>
      <vt:lpstr>Avenir Medium</vt:lpstr>
      <vt:lpstr>Avenir Roman</vt:lpstr>
      <vt:lpstr>CMMI12</vt:lpstr>
      <vt:lpstr>CMR12</vt:lpstr>
      <vt:lpstr>Helvetica Neue</vt:lpstr>
      <vt:lpstr>Krona One</vt:lpstr>
      <vt:lpstr>NimbusRomNo9L</vt:lpstr>
      <vt:lpstr>ui-sans-serif</vt:lpstr>
      <vt:lpstr>等线</vt:lpstr>
      <vt:lpstr>等线 Light</vt:lpstr>
      <vt:lpstr>Microsoft YaHei</vt:lpstr>
      <vt:lpstr>Microsoft YaHei</vt:lpstr>
      <vt:lpstr>Arial</vt:lpstr>
      <vt:lpstr>Arial Bold</vt:lpstr>
      <vt:lpstr>Book Antiqua</vt:lpstr>
      <vt:lpstr>Calibri</vt:lpstr>
      <vt:lpstr>Cambria Math</vt:lpstr>
      <vt:lpstr>Candara</vt:lpstr>
      <vt:lpstr>Gill Sans MT</vt:lpstr>
      <vt:lpstr>Helvetica</vt:lpstr>
      <vt:lpstr>Times</vt:lpstr>
      <vt:lpstr>Wingdings</vt:lpstr>
      <vt:lpstr>Default</vt:lpstr>
      <vt:lpstr>1_Default</vt:lpstr>
      <vt:lpstr>1_Office 主题​​</vt:lpstr>
      <vt:lpstr>4_Default</vt:lpstr>
      <vt:lpstr>2_Default</vt:lpstr>
      <vt:lpstr>3_Default</vt:lpstr>
      <vt:lpstr>5_Default</vt:lpstr>
      <vt:lpstr>PowerPoint 演示文稿</vt:lpstr>
      <vt:lpstr>Outline  </vt:lpstr>
      <vt:lpstr>New high-energy transients &amp; science questions</vt:lpstr>
      <vt:lpstr>Lobster-eye optics for X-ray focusing imaging</vt:lpstr>
      <vt:lpstr>Einstein Probe (EP) - Tianguan (天关) mission</vt:lpstr>
      <vt:lpstr>Instruments &amp; spacecraft</vt:lpstr>
      <vt:lpstr>Mission profile</vt:lpstr>
      <vt:lpstr>Simulated EP WXT sensitivity</vt:lpstr>
      <vt:lpstr>Sensitivity</vt:lpstr>
      <vt:lpstr>PowerPoint 演示文稿</vt:lpstr>
      <vt:lpstr>PowerPoint 演示文稿</vt:lpstr>
      <vt:lpstr>EP-WXT 1 day sky coverage</vt:lpstr>
      <vt:lpstr>X-ray All-sky image obtained with WXT</vt:lpstr>
      <vt:lpstr>PowerPoint 演示文稿</vt:lpstr>
      <vt:lpstr>Main science goals</vt:lpstr>
      <vt:lpstr>EP transients in 1st two years</vt:lpstr>
      <vt:lpstr>EP transients in 1st two years</vt:lpstr>
      <vt:lpstr>WXT monitoring survey + FXT automated follow-up</vt:lpstr>
      <vt:lpstr>EP transients in 1st two years</vt:lpstr>
      <vt:lpstr>Extragalactic Fast X-ray Transients (EFXT)</vt:lpstr>
      <vt:lpstr>LXT 230307A: X-ray transient likely powered by BNS merger  </vt:lpstr>
      <vt:lpstr>EP240315a: GRB @redshift 4.859</vt:lpstr>
      <vt:lpstr>EP240414a: possibly new type of fast X-ray transients with SN </vt:lpstr>
      <vt:lpstr>EP241113a: an energetic dirty fireball in X-ray</vt:lpstr>
      <vt:lpstr>EP240222a: TDE by Intermediate-mass black hole</vt:lpstr>
      <vt:lpstr>EP250702a: possible TDE of a white dwarf by IMBH ?</vt:lpstr>
      <vt:lpstr>A new transient class?</vt:lpstr>
      <vt:lpstr>EP follow-up observation of GW event</vt:lpstr>
      <vt:lpstr>ToO-MM automated uplink</vt:lpstr>
      <vt:lpstr>S250206dm</vt:lpstr>
      <vt:lpstr>The origin of high-energy astrophysical neutrinos</vt:lpstr>
      <vt:lpstr>EP observing strategy</vt:lpstr>
      <vt:lpstr>EP-FXT follow-up of IceCube-250706A</vt:lpstr>
      <vt:lpstr>Follow-up analysis of IceCube neutrino alerts by the WXT</vt:lpstr>
      <vt:lpstr>PowerPoint 演示文稿</vt:lpstr>
      <vt:lpstr>Summary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ly</dc:creator>
  <cp:lastModifiedBy>y liu</cp:lastModifiedBy>
  <cp:revision>452</cp:revision>
  <dcterms:modified xsi:type="dcterms:W3CDTF">2026-08-31T12:55:02Z</dcterms:modified>
</cp:coreProperties>
</file>