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79" r:id="rId2"/>
    <p:sldId id="281" r:id="rId3"/>
    <p:sldId id="280" r:id="rId4"/>
    <p:sldId id="286" r:id="rId5"/>
    <p:sldId id="287" r:id="rId6"/>
    <p:sldId id="283" r:id="rId7"/>
    <p:sldId id="284" r:id="rId8"/>
    <p:sldId id="285" r:id="rId9"/>
    <p:sldId id="319" r:id="rId10"/>
    <p:sldId id="330" r:id="rId11"/>
    <p:sldId id="289" r:id="rId12"/>
    <p:sldId id="335" r:id="rId13"/>
    <p:sldId id="329" r:id="rId14"/>
    <p:sldId id="326" r:id="rId15"/>
    <p:sldId id="333" r:id="rId16"/>
    <p:sldId id="327" r:id="rId17"/>
    <p:sldId id="334" r:id="rId18"/>
    <p:sldId id="292" r:id="rId19"/>
    <p:sldId id="294" r:id="rId20"/>
    <p:sldId id="332" r:id="rId21"/>
    <p:sldId id="282" r:id="rId22"/>
    <p:sldId id="325" r:id="rId23"/>
    <p:sldId id="303" r:id="rId24"/>
    <p:sldId id="313" r:id="rId25"/>
    <p:sldId id="288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21281E7-A82A-4699-8714-6F7928EC98AB}">
          <p14:sldIdLst>
            <p14:sldId id="279"/>
            <p14:sldId id="281"/>
            <p14:sldId id="280"/>
            <p14:sldId id="286"/>
            <p14:sldId id="287"/>
            <p14:sldId id="283"/>
            <p14:sldId id="284"/>
            <p14:sldId id="285"/>
            <p14:sldId id="319"/>
            <p14:sldId id="330"/>
            <p14:sldId id="289"/>
            <p14:sldId id="335"/>
            <p14:sldId id="329"/>
            <p14:sldId id="326"/>
            <p14:sldId id="333"/>
            <p14:sldId id="327"/>
            <p14:sldId id="334"/>
            <p14:sldId id="292"/>
          </p14:sldIdLst>
        </p14:section>
        <p14:section name="Backup" id="{FA0B51E4-128C-4CB2-B579-9BDC828102B2}">
          <p14:sldIdLst>
            <p14:sldId id="294"/>
            <p14:sldId id="332"/>
            <p14:sldId id="282"/>
            <p14:sldId id="325"/>
            <p14:sldId id="303"/>
            <p14:sldId id="313"/>
            <p14:sldId id="28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888E34"/>
    <a:srgbClr val="A8289F"/>
    <a:srgbClr val="B45A00"/>
    <a:srgbClr val="C1FFFF"/>
    <a:srgbClr val="66FFCC"/>
    <a:srgbClr val="00B0F0"/>
    <a:srgbClr val="B2B2B2"/>
    <a:srgbClr val="FFFFFF"/>
    <a:srgbClr val="FF69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6E4124-57BC-46C3-8CED-9822EDDB8667}" v="4" dt="2026-09-02T06:28:16.1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385" autoAdjust="0"/>
    <p:restoredTop sz="70719" autoAdjust="0"/>
  </p:normalViewPr>
  <p:slideViewPr>
    <p:cSldViewPr snapToGrid="0">
      <p:cViewPr varScale="1">
        <p:scale>
          <a:sx n="58" d="100"/>
          <a:sy n="58" d="100"/>
        </p:scale>
        <p:origin x="1123" y="58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notesViewPr>
    <p:cSldViewPr snapToGrid="0">
      <p:cViewPr varScale="1">
        <p:scale>
          <a:sx n="122" d="100"/>
          <a:sy n="122" d="100"/>
        </p:scale>
        <p:origin x="5004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E7731B3-14D7-B2ED-747E-FBAAB166BD3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2440D5-4147-6435-3C33-1AFFE8941CF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498691-71F3-4EB6-BF24-54EA49AF15AD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365B8B-35D3-CB70-4DFF-1F0E736AD8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EDDF50-6EA9-AC0D-918D-A8BF20AEA5E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5AC67F-441E-43CE-A570-8566FD046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795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AE6413-4534-4351-9203-D63E74DE954A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F8F9ED-8D46-481B-8BDB-83D34C753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894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F8F9ED-8D46-481B-8BDB-83D34C7534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2652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B4204-1413-64E6-8F59-12D6FCBD9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923925-96BD-14B3-282A-70C3AC435F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3687EC-AD4E-6C5A-F3FC-69AA052ADB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CC3467-C1D0-0232-0260-9A9A205078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F8F9ED-8D46-481B-8BDB-83D34C7534B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7183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F8F9ED-8D46-481B-8BDB-83D34C7534B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7761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8E764-6BDA-548D-39AB-B340D2F56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37609A-6537-6474-F6C3-9A26B448E9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384B5F-71D8-6D51-B320-2A35422B52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1512CA-E8A0-4A17-E229-3579FA8902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F8F9ED-8D46-481B-8BDB-83D34C7534B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1682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F8F9ED-8D46-481B-8BDB-83D34C7534B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926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F8F9ED-8D46-481B-8BDB-83D34C7534B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8989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291030-BA5B-7C8D-81FF-E98AF6B13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F21F12-4FFB-9CBD-AABD-3C028B31CF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71D844-BBF0-371D-FD9C-6A1D9AD2F2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D259C9-405A-FD0F-69FD-A4DC962F85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F8F9ED-8D46-481B-8BDB-83D34C7534B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3092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F8F9ED-8D46-481B-8BDB-83D34C7534B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8165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F8F9ED-8D46-481B-8BDB-83D34C7534B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0210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F8F9ED-8D46-481B-8BDB-83D34C7534B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4027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F8F9ED-8D46-481B-8BDB-83D34C7534B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971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F8F9ED-8D46-481B-8BDB-83D34C7534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721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F8F9ED-8D46-481B-8BDB-83D34C7534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348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F8F9ED-8D46-481B-8BDB-83D34C7534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2391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F8F9ED-8D46-481B-8BDB-83D34C7534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6265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F8F9ED-8D46-481B-8BDB-83D34C7534B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407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F8F9ED-8D46-481B-8BDB-83D34C7534B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2034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F8F9ED-8D46-481B-8BDB-83D34C7534B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0059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F8F9ED-8D46-481B-8BDB-83D34C7534B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35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06E9F-BA3E-6C77-94C1-6931B96A78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84CB72-C1B7-117F-9C9A-B1CC64AF1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38AC9-3397-420B-271E-8081F2524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1301E6-9C61-2A8A-9139-16F6B163D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AE005-4FE8-F5E9-47A4-EA86F0950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169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EE869-9D3E-FAB6-6483-C900E6C35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8B0001-39C4-E764-4BF6-2D495CF81A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E248E5-CE72-ADD0-571F-E5FCEAED7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C6EA84-1258-73EF-B814-E843DE19D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E16689-F6E5-4E77-1CEF-1C5300D89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570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DB81D7-F35E-222D-CB8B-C8CC4E65B5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A62025-6926-59CC-CE71-6770441D84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04FC5E-0DD4-BB06-D339-B37FEF677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3BB740-58C7-0B6D-AF06-DFA0F323A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C4868D-CFB8-2417-BFE6-DBF723149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072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6A02C-E87F-DFCF-D972-86609C8F8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ECA6D0-EEA5-BD25-9029-174AC37987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822E63-C342-9D62-A138-47890FED6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7A448F-4BB5-32EE-5CE5-3A72553F5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0CCEB0-17A3-C749-E9FD-C192DEC28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544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1D124-AF85-AB0B-4AA7-3A471EF76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E1EDAE-B99C-27D4-AC71-77A41E87D5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765342-D590-D878-81AB-EF39A67D1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2F9099-52F8-4FB4-D962-6B28B5DCC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C8D77B-3BB9-DAA7-3252-A45061A52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695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29E2B-1068-B99C-0192-8B617BAE2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D2B17-7FBA-F4C2-31A0-FDAF12BC1B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834E86-56D1-3A91-A029-F6941F3076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94D6DB-4CEA-DF34-0251-B2B6FF0CC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332553-2771-C989-CBFE-9AA4BCC14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8D2EBE-BFE4-4960-933F-446BB63CA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584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FC04C-82EF-4127-BF52-52480C879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CB538F-B580-8D32-5F70-EE53EDB1F9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849A83-56E9-C8A9-8517-572BA09BAA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9E20BF-8405-6D52-4033-0F6796421A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472EFA-E85F-2E23-8322-651FFAAA5C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13E23E-94A5-F4A1-027A-69BB9EEDF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DAF418-9C8E-317F-BCDE-8C0B40BFA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F500AA-C0BE-FBC5-7EAD-BD937B052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803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2F76F-2A17-D1E1-854B-480126F03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8DF84E-C6E4-7D00-58EE-D7B8DB5CE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67A6BC-141F-CEFA-AC75-9737F409F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52F7A4-DE7C-C78A-2742-260D78058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593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0961AF-8F89-C16C-7466-4C308B149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FA644E-084B-B9FF-9533-9011F9C91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3ECB95-E170-62F9-0D30-7CCE76F87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07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0BB99-E941-DDE5-1263-A3448031A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F76B72-606D-16D8-0124-AA6FD41CA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21DDDE-71A1-642B-F8A7-4D604210DD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9D94C1-CAFF-D353-A01E-F0352F650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AC4EFE-6E7F-38AB-99FA-EE7D82957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087C34-2BCE-DDD2-4785-AAAD138F9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004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F00BB-A9F7-CC38-08A6-DF63D37FE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37D331-0FFD-8654-1DCF-9395C8E776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7CAC65-49A2-55A8-A884-68006C8586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164878-AA02-5D69-50AA-71B9418E7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BF2BA4-183D-E70A-5B33-56BBCA654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00AD40-6A02-093A-1A6D-5A794F7B6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960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5635E30-18FC-80CC-B3FA-7B0D70B26ED3}"/>
              </a:ext>
            </a:extLst>
          </p:cNvPr>
          <p:cNvSpPr/>
          <p:nvPr userDrawn="1"/>
        </p:nvSpPr>
        <p:spPr>
          <a:xfrm>
            <a:off x="63508" y="2928"/>
            <a:ext cx="12128491" cy="7560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CE686A1-E024-2F38-2580-73FD04158B4E}"/>
              </a:ext>
            </a:extLst>
          </p:cNvPr>
          <p:cNvSpPr/>
          <p:nvPr userDrawn="1"/>
        </p:nvSpPr>
        <p:spPr>
          <a:xfrm>
            <a:off x="-7936" y="6097979"/>
            <a:ext cx="12199936" cy="7600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B86DBD-C6F6-FD87-1CE3-3A29720A7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598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9CC171-1F57-8E6C-057D-F5A183A39F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978518"/>
            <a:ext cx="10515600" cy="49829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A01511-78F6-8CFD-2081-9C91E8FFF7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sz="1600"/>
              <a:t>9/2/2026</a:t>
            </a:r>
            <a:endParaRPr lang="en-US" sz="16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C882F-DF1D-B192-E99F-8A86AC0EED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/>
              <a:t>PUEO Flight and Experiment Overview TeVPA26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D02977-F3D5-8F57-15F4-6DB6E45309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2933603-BC04-4326-8EFB-2DFA8F76811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 descr="A red line drawing of a bird&#10;&#10;Description automatically generated">
            <a:extLst>
              <a:ext uri="{FF2B5EF4-FFF2-40B4-BE49-F238E27FC236}">
                <a16:creationId xmlns:a16="http://schemas.microsoft.com/office/drawing/2014/main" id="{4F7A877D-8C66-4452-C2DC-0A2BB1ED224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79550" cy="759373"/>
          </a:xfrm>
          <a:prstGeom prst="rect">
            <a:avLst/>
          </a:prstGeom>
        </p:spPr>
      </p:pic>
      <p:pic>
        <p:nvPicPr>
          <p:cNvPr id="9" name="Picture 8" descr="A green logo with white text&#10;&#10;Description automatically generated">
            <a:extLst>
              <a:ext uri="{FF2B5EF4-FFF2-40B4-BE49-F238E27FC236}">
                <a16:creationId xmlns:a16="http://schemas.microsoft.com/office/drawing/2014/main" id="{4B6CF8F6-196C-85E6-61BA-6D36AAA94FF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689" y="12718"/>
            <a:ext cx="1095375" cy="736338"/>
          </a:xfrm>
          <a:prstGeom prst="rect">
            <a:avLst/>
          </a:prstGeom>
          <a:ln>
            <a:solidFill>
              <a:srgbClr val="888E34"/>
            </a:solidFill>
          </a:ln>
        </p:spPr>
      </p:pic>
    </p:spTree>
    <p:extLst>
      <p:ext uri="{BB962C8B-B14F-4D97-AF65-F5344CB8AC3E}">
        <p14:creationId xmlns:p14="http://schemas.microsoft.com/office/powerpoint/2010/main" val="2738877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0.png"/><Relationship Id="rId5" Type="http://schemas.openxmlformats.org/officeDocument/2006/relationships/image" Target="../media/image8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46.png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4" Type="http://schemas.openxmlformats.org/officeDocument/2006/relationships/image" Target="../media/image1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4" Type="http://schemas.openxmlformats.org/officeDocument/2006/relationships/image" Target="../media/image12.svg"/><Relationship Id="rId9" Type="http://schemas.openxmlformats.org/officeDocument/2006/relationships/image" Target="../media/image1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D01CF-CCB0-4941-BA57-026A811E90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707" y="1122363"/>
            <a:ext cx="11128549" cy="2387600"/>
          </a:xfrm>
        </p:spPr>
        <p:txBody>
          <a:bodyPr>
            <a:normAutofit fontScale="90000"/>
          </a:bodyPr>
          <a:lstStyle/>
          <a:p>
            <a:br>
              <a:rPr lang="en-US" sz="7200" dirty="0"/>
            </a:br>
            <a:r>
              <a:rPr lang="en-US" sz="4400" dirty="0"/>
              <a:t>The Payload for Ultrahigh Energy Observations (PUEO)</a:t>
            </a:r>
            <a:br>
              <a:rPr lang="en-US" sz="4400" dirty="0"/>
            </a:br>
            <a:r>
              <a:rPr lang="en-US" sz="4400" dirty="0"/>
              <a:t>2025-2026 Flight and Experiment Overview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9C28EC-F31D-F70B-307C-53F8236AB0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Lucas Beaufore</a:t>
            </a:r>
          </a:p>
          <a:p>
            <a:r>
              <a:rPr lang="en-US" dirty="0"/>
              <a:t>The Ohio State University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2236AB-7225-FFA9-05B7-12F9D0C89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51E734-CACE-F868-60AD-C98DF83A1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ED5167-D4B4-DC5A-3E9A-7D1519B4C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1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BB9CF5-A57A-2ECD-8121-277A4D9A7F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889" y="3255962"/>
            <a:ext cx="3060711" cy="30607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79A3814-1C55-AE96-03E8-4C04A0ABB4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70911" y="3602038"/>
            <a:ext cx="2743200" cy="221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164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75084-32FD-51CE-F72B-137AB1AA1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BD484-41C2-1167-2BED-BBE7D3B28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Beamforming: Power Trigger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326C2B-84B7-BDFB-C746-BC176EEB1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F8011F-C3A4-9C4C-FAFE-4CCE45B21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BF056-F849-AD88-E3F1-B4A893C17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10</a:t>
            </a:fld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6C0F3D3-DCC8-1766-A566-19E2969081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6" r="4646"/>
          <a:stretch/>
        </p:blipFill>
        <p:spPr>
          <a:xfrm>
            <a:off x="0" y="808324"/>
            <a:ext cx="8500532" cy="5271314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E428E06-81D4-D1C8-ABC6-EB6430842ABF}"/>
              </a:ext>
            </a:extLst>
          </p:cNvPr>
          <p:cNvSpPr txBox="1">
            <a:spLocks/>
          </p:cNvSpPr>
          <p:nvPr/>
        </p:nvSpPr>
        <p:spPr>
          <a:xfrm>
            <a:off x="8280400" y="1125251"/>
            <a:ext cx="3783012" cy="49244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With multiple antennas, you can use interferometry to greatly lower your trigger thresholds.</a:t>
            </a:r>
          </a:p>
          <a:p>
            <a:r>
              <a:rPr lang="en-US" dirty="0"/>
              <a:t>1152 precomputed “beams” of antenna delays are used in PUEOs trigger to search different arrival directions.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091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60D8283-8704-E467-0F16-9133CFBAF9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83101" y="937532"/>
            <a:ext cx="7643374" cy="50222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7AB8F6-549E-77F6-2A64-56FB25C9F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DAQ and Phased Array Trigger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709EE-47AF-B68B-798C-AF7083A32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937532"/>
            <a:ext cx="4483100" cy="4982935"/>
          </a:xfrm>
        </p:spPr>
        <p:txBody>
          <a:bodyPr>
            <a:normAutofit fontScale="92500"/>
          </a:bodyPr>
          <a:lstStyle/>
          <a:p>
            <a:r>
              <a:rPr lang="en-US" dirty="0"/>
              <a:t>RFSoCs digitize signals from the antennas to 12 bits</a:t>
            </a:r>
          </a:p>
          <a:p>
            <a:r>
              <a:rPr lang="en-US" dirty="0"/>
              <a:t>Real-time digital processing</a:t>
            </a:r>
          </a:p>
          <a:p>
            <a:pPr lvl="1"/>
            <a:r>
              <a:rPr lang="en-US" dirty="0"/>
              <a:t>Low-pass filter at ~750 MHz</a:t>
            </a:r>
          </a:p>
          <a:p>
            <a:pPr lvl="1"/>
            <a:r>
              <a:rPr lang="en-US" dirty="0"/>
              <a:t>Tunable dual-biquad notch filters (</a:t>
            </a:r>
            <a:r>
              <a:rPr lang="en-US" i="1" dirty="0"/>
              <a:t>unused in flight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Matched filter for RF chain</a:t>
            </a:r>
          </a:p>
          <a:p>
            <a:pPr lvl="1"/>
            <a:r>
              <a:rPr lang="en-US" dirty="0"/>
              <a:t>Automatic gain control</a:t>
            </a:r>
          </a:p>
          <a:p>
            <a:pPr lvl="1"/>
            <a:r>
              <a:rPr lang="en-US" dirty="0"/>
              <a:t>12-to-5 bits, then beamform</a:t>
            </a:r>
          </a:p>
          <a:p>
            <a:r>
              <a:rPr lang="en-US" dirty="0"/>
              <a:t>Trigger thresholds adjust to maintain a constant event rate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724B36-D9B7-36C1-6FC5-8D268ECC8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3E1613-7EA2-B9A0-A16B-7346DB56F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E40E6-F005-39E0-6848-F3E174718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378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C6371-0E94-F899-1EB5-F2ABD0F29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0CE15D0-29F4-C393-4DB1-C58F92D58C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264524"/>
            <a:ext cx="6560104" cy="43104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57AF49-5098-2C4C-D710-0A4AFB8F9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PUEO’s Sensitivity Improvements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C0F1F1-4FEB-A80B-2E56-EA9142B0A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0E2E8-4D73-11BC-7064-09A240890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E5EFB-A576-392F-5C73-5C7532D8C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12</a:t>
            </a:fld>
            <a:endParaRPr lang="en-US"/>
          </a:p>
        </p:txBody>
      </p:sp>
      <p:pic>
        <p:nvPicPr>
          <p:cNvPr id="11" name="Image" descr="Image">
            <a:extLst>
              <a:ext uri="{FF2B5EF4-FFF2-40B4-BE49-F238E27FC236}">
                <a16:creationId xmlns:a16="http://schemas.microsoft.com/office/drawing/2014/main" id="{CE7A22B8-59D1-4ED7-CBBB-C1989DBDA2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847" r="2846" b="1589"/>
          <a:stretch>
            <a:fillRect/>
          </a:stretch>
        </p:blipFill>
        <p:spPr>
          <a:xfrm>
            <a:off x="7199138" y="1079445"/>
            <a:ext cx="4992862" cy="4699109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21966950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B8B41-9F57-9CCE-72C9-DC69C5B9F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0D104-8314-06EA-37B3-F8BC898C4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Antarctic Deployment: Ice Team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44F741-2E7C-DBAF-1A90-A0B03918F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07DBD0-64C7-BE90-DEF5-9A1841926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8750E-022E-579C-468C-0D11BD43F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13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CA2C757-F8AD-BB80-CC48-211EC2EE70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66509" y="778817"/>
            <a:ext cx="6658982" cy="5319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860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DBA51-4D93-6BCA-D72C-84D833AD5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78745-44A2-C911-C43B-B2F44ECED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Antarctic Deployment: Launch Day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2B20C7-7001-7153-9E90-AF24A9BFC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48AB47-C13F-C559-27A2-35FA2ED55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0CEA4E-951D-EE98-F93E-704432FC2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14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0BFAAA-E9BA-87AD-DD8A-B03AC84D5A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18" y="990600"/>
            <a:ext cx="6096000" cy="4876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3CA7D37-5077-57D0-B329-A7C4A275F7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0499" y="990600"/>
            <a:ext cx="3250387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7052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DF6EBEAC-5654-0F7A-B82D-BE931BD94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59838"/>
          </a:xfrm>
        </p:spPr>
        <p:txBody>
          <a:bodyPr/>
          <a:lstStyle/>
          <a:p>
            <a:r>
              <a:rPr lang="en-US" dirty="0"/>
              <a:t>PUEO Flight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89B722E-E677-0CA3-22FB-D4A5452A61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5" y="937532"/>
            <a:ext cx="7043010" cy="4982935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146AB-0BC5-8981-1E9D-1107E86B74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9/2/2026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2AC140-FFBA-5A87-57BE-5A1951EE7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500" dirty="0"/>
              <a:t>PUEO Flight and Experiment Overview TeVPA26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5C548F-985F-CED6-35C6-DA4C26C4C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2933603-BC04-4326-8EFB-2DFA8F76811C}" type="slidenum">
              <a:rPr lang="en-US" smtClean="0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DA56D2-439B-B0BD-7C46-3425F61975DC}"/>
              </a:ext>
            </a:extLst>
          </p:cNvPr>
          <p:cNvSpPr txBox="1"/>
          <p:nvPr/>
        </p:nvSpPr>
        <p:spPr>
          <a:xfrm>
            <a:off x="5308600" y="5803253"/>
            <a:ext cx="1915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Cosmin Deaconu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B3F9FD7-9CEA-8A55-38E9-B9B25DB0389B}"/>
              </a:ext>
            </a:extLst>
          </p:cNvPr>
          <p:cNvSpPr txBox="1">
            <a:spLocks/>
          </p:cNvSpPr>
          <p:nvPr/>
        </p:nvSpPr>
        <p:spPr>
          <a:xfrm>
            <a:off x="7102904" y="937532"/>
            <a:ext cx="4873195" cy="49244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Dec 20, 2025 - Jan 12, 2026.</a:t>
            </a:r>
          </a:p>
          <a:p>
            <a:r>
              <a:rPr lang="en-US" dirty="0"/>
              <a:t>~ 53% data taking </a:t>
            </a:r>
            <a:r>
              <a:rPr lang="en-US" dirty="0" err="1"/>
              <a:t>livetime</a:t>
            </a:r>
            <a:r>
              <a:rPr lang="en-US" dirty="0"/>
              <a:t>. This was due to running in a duty cycle for thermal management.</a:t>
            </a:r>
          </a:p>
          <a:p>
            <a:r>
              <a:rPr lang="en-US" dirty="0"/>
              <a:t>Terminated within range of Arctic Truck recovery dispatched from Pole.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7537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9097B-2106-471B-4C63-EFE72EC19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4F626-DA5A-A9DE-DF27-0DC7665B6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Antarctic Recovery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4BF0FA-2BFC-2419-9C1A-E76E0EBE3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5F904D-E3F6-ED41-DA5C-5763112E4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62A903-4FE1-F318-9E93-CFCD96ADA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16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FF825F4-F0B2-B1D2-E458-264221B68B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759838"/>
            <a:ext cx="12192000" cy="536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4178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3A388-5C01-DBAD-0BDA-37C4C1217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FAF15CA5-6AF8-0B69-E60E-D9C48807C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59838"/>
          </a:xfrm>
        </p:spPr>
        <p:txBody>
          <a:bodyPr/>
          <a:lstStyle/>
          <a:p>
            <a:r>
              <a:rPr lang="en-US" dirty="0"/>
              <a:t>Where PUEO Looked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CAEA7AC-E4EE-F97E-4F69-33731A6360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7695" y="820318"/>
            <a:ext cx="7043010" cy="4982935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73D0C1-67B3-504B-4B0F-63C33626F0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9/2/2026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B88EBE-7942-583B-EABD-672E61FC8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500"/>
              <a:t>PUEO Flight and Experiment Overview TeVPA26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259870-0B73-2C79-541B-9C952302D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2933603-BC04-4326-8EFB-2DFA8F76811C}" type="slidenum">
              <a:rPr lang="en-US" smtClean="0"/>
              <a:pPr>
                <a:spcAft>
                  <a:spcPts val="600"/>
                </a:spcAft>
              </a:pPr>
              <a:t>17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347C06-2C90-0147-CC21-E23A2E7ACF8B}"/>
              </a:ext>
            </a:extLst>
          </p:cNvPr>
          <p:cNvSpPr txBox="1"/>
          <p:nvPr/>
        </p:nvSpPr>
        <p:spPr>
          <a:xfrm>
            <a:off x="5486400" y="5803253"/>
            <a:ext cx="1915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Cosmin Deaconu</a:t>
            </a:r>
          </a:p>
        </p:txBody>
      </p:sp>
    </p:spTree>
    <p:extLst>
      <p:ext uri="{BB962C8B-B14F-4D97-AF65-F5344CB8AC3E}">
        <p14:creationId xmlns:p14="http://schemas.microsoft.com/office/powerpoint/2010/main" val="31787459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DC407-06E0-E52D-3BF8-54246AAFC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03125-8791-ED65-E131-70E9E6646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978518"/>
            <a:ext cx="7196328" cy="4982935"/>
          </a:xfrm>
        </p:spPr>
        <p:txBody>
          <a:bodyPr/>
          <a:lstStyle/>
          <a:p>
            <a:r>
              <a:rPr lang="en-US" dirty="0"/>
              <a:t>PUEO had a successful 23-day flight!</a:t>
            </a:r>
          </a:p>
          <a:p>
            <a:r>
              <a:rPr lang="en-US" dirty="0"/>
              <a:t>All data was successfully recovered.</a:t>
            </a:r>
          </a:p>
          <a:p>
            <a:r>
              <a:rPr lang="en-US" dirty="0"/>
              <a:t>Calibration and analysis is underway and going well!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4B43B1-3781-AAA5-F44B-3B4F1BB00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D7100-7463-23B5-4180-DBE668AB4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CE8A6-3A3F-F357-B967-633349F21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18</a:t>
            </a:fld>
            <a:endParaRPr lang="en-US"/>
          </a:p>
        </p:txBody>
      </p:sp>
      <p:pic>
        <p:nvPicPr>
          <p:cNvPr id="8" name="Picture 7" descr="A satellite in space with a planet in the background&#10;&#10;Description automatically generated">
            <a:extLst>
              <a:ext uri="{FF2B5EF4-FFF2-40B4-BE49-F238E27FC236}">
                <a16:creationId xmlns:a16="http://schemas.microsoft.com/office/drawing/2014/main" id="{5B6F665E-A138-4C90-1834-AC7B1C11C0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420" y="1029945"/>
            <a:ext cx="4099560" cy="479810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8C90A42-9460-10B7-D1AC-4F33F0D56B79}"/>
              </a:ext>
            </a:extLst>
          </p:cNvPr>
          <p:cNvSpPr txBox="1"/>
          <p:nvPr/>
        </p:nvSpPr>
        <p:spPr>
          <a:xfrm>
            <a:off x="448056" y="4791902"/>
            <a:ext cx="610235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PUEO is grateful to be selected as a NASA Pioneers mission funded by NASA grants #80NSSC20K0775 and #80NSSC20K0925. We would like to particularly thank the staff at the Columbia Scientific Balloon Facility, the National Science Foundation, and the Antarctic Support Contractor, whose talented and tireless efforts made PUEO possible.</a:t>
            </a:r>
          </a:p>
        </p:txBody>
      </p:sp>
      <p:pic>
        <p:nvPicPr>
          <p:cNvPr id="67" name="Google Shape;229;p23" descr="Google Shape;229;p23">
            <a:extLst>
              <a:ext uri="{FF2B5EF4-FFF2-40B4-BE49-F238E27FC236}">
                <a16:creationId xmlns:a16="http://schemas.microsoft.com/office/drawing/2014/main" id="{8F4F10A0-9C9A-4191-9C93-CE01BA5735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7700" y="4053637"/>
            <a:ext cx="703675" cy="703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68" name="Google Shape;230;p23" descr="Google Shape;230;p23">
            <a:extLst>
              <a:ext uri="{FF2B5EF4-FFF2-40B4-BE49-F238E27FC236}">
                <a16:creationId xmlns:a16="http://schemas.microsoft.com/office/drawing/2014/main" id="{B7A23055-7555-317A-3C16-48C3806CF47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556" r="20975"/>
          <a:stretch>
            <a:fillRect/>
          </a:stretch>
        </p:blipFill>
        <p:spPr>
          <a:xfrm>
            <a:off x="957805" y="3256201"/>
            <a:ext cx="760101" cy="743968"/>
          </a:xfrm>
          <a:prstGeom prst="rect">
            <a:avLst/>
          </a:prstGeom>
          <a:ln w="12700">
            <a:miter lim="400000"/>
          </a:ln>
        </p:spPr>
      </p:pic>
      <p:pic>
        <p:nvPicPr>
          <p:cNvPr id="69" name="Google Shape;231;p23" descr="Google Shape;231;p23">
            <a:extLst>
              <a:ext uri="{FF2B5EF4-FFF2-40B4-BE49-F238E27FC236}">
                <a16:creationId xmlns:a16="http://schemas.microsoft.com/office/drawing/2014/main" id="{C2C3554E-8A6E-A849-5DCF-FC68AFE67E0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138" t="14072" r="15326" b="7655"/>
          <a:stretch>
            <a:fillRect/>
          </a:stretch>
        </p:blipFill>
        <p:spPr>
          <a:xfrm>
            <a:off x="2624376" y="3233284"/>
            <a:ext cx="660965" cy="7439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0" name="Google Shape;232;p23" descr="Google Shape;232;p23">
            <a:extLst>
              <a:ext uri="{FF2B5EF4-FFF2-40B4-BE49-F238E27FC236}">
                <a16:creationId xmlns:a16="http://schemas.microsoft.com/office/drawing/2014/main" id="{8AB90E97-4FD4-48E1-ACA7-36BBE3015C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6280" y="3995978"/>
            <a:ext cx="760101" cy="795924"/>
          </a:xfrm>
          <a:prstGeom prst="rect">
            <a:avLst/>
          </a:prstGeom>
          <a:ln w="12700">
            <a:miter lim="400000"/>
          </a:ln>
        </p:spPr>
      </p:pic>
      <p:pic>
        <p:nvPicPr>
          <p:cNvPr id="71" name="Google Shape;233;p23" descr="Google Shape;233;p23">
            <a:extLst>
              <a:ext uri="{FF2B5EF4-FFF2-40B4-BE49-F238E27FC236}">
                <a16:creationId xmlns:a16="http://schemas.microsoft.com/office/drawing/2014/main" id="{C4CDAB41-A614-BE16-A03A-B465B44BE1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97604" y="3273584"/>
            <a:ext cx="703676" cy="7036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2" name="Google Shape;234;p23" descr="Google Shape;234;p23">
            <a:extLst>
              <a:ext uri="{FF2B5EF4-FFF2-40B4-BE49-F238E27FC236}">
                <a16:creationId xmlns:a16="http://schemas.microsoft.com/office/drawing/2014/main" id="{3C92C464-0BCD-3FEA-2D59-BA74711D04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47225" y="3179184"/>
            <a:ext cx="760100" cy="747633"/>
          </a:xfrm>
          <a:prstGeom prst="rect">
            <a:avLst/>
          </a:prstGeom>
          <a:ln w="12700">
            <a:miter lim="400000"/>
          </a:ln>
        </p:spPr>
      </p:pic>
      <p:pic>
        <p:nvPicPr>
          <p:cNvPr id="73" name="Google Shape;235;p23" descr="Google Shape;235;p23">
            <a:extLst>
              <a:ext uri="{FF2B5EF4-FFF2-40B4-BE49-F238E27FC236}">
                <a16:creationId xmlns:a16="http://schemas.microsoft.com/office/drawing/2014/main" id="{57D4719B-B3EC-93C9-0979-A14ABC24CF5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9542" t="10165" r="9387" b="8770"/>
          <a:stretch>
            <a:fillRect/>
          </a:stretch>
        </p:blipFill>
        <p:spPr>
          <a:xfrm>
            <a:off x="1014230" y="4036845"/>
            <a:ext cx="703676" cy="703677"/>
          </a:xfrm>
          <a:prstGeom prst="rect">
            <a:avLst/>
          </a:prstGeom>
          <a:ln w="12700">
            <a:miter lim="400000"/>
          </a:ln>
        </p:spPr>
      </p:pic>
      <p:pic>
        <p:nvPicPr>
          <p:cNvPr id="74" name="Google Shape;236;p23" descr="Google Shape;236;p23">
            <a:extLst>
              <a:ext uri="{FF2B5EF4-FFF2-40B4-BE49-F238E27FC236}">
                <a16:creationId xmlns:a16="http://schemas.microsoft.com/office/drawing/2014/main" id="{01EF989B-7C2B-FC84-CBA3-43E7DFA2BEF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34957" y="3962291"/>
            <a:ext cx="610726" cy="7439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" name="Google Shape;237;p23" descr="Google Shape;237;p23">
            <a:extLst>
              <a:ext uri="{FF2B5EF4-FFF2-40B4-BE49-F238E27FC236}">
                <a16:creationId xmlns:a16="http://schemas.microsoft.com/office/drawing/2014/main" id="{95E5E8B6-3577-BC46-6C57-81F77B29A5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91253" y="4062777"/>
            <a:ext cx="703676" cy="7036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6" name="Google Shape;238;p23" descr="Google Shape;238;p23">
            <a:extLst>
              <a:ext uri="{FF2B5EF4-FFF2-40B4-BE49-F238E27FC236}">
                <a16:creationId xmlns:a16="http://schemas.microsoft.com/office/drawing/2014/main" id="{8C28DF2F-DCBF-14EA-BEF6-94874E805C8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34490" y="3205961"/>
            <a:ext cx="838999" cy="7439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7" name="Google Shape;239;p23" descr="Google Shape;239;p23">
            <a:extLst>
              <a:ext uri="{FF2B5EF4-FFF2-40B4-BE49-F238E27FC236}">
                <a16:creationId xmlns:a16="http://schemas.microsoft.com/office/drawing/2014/main" id="{FF0E4EED-4B73-01CF-7D14-D2201DC9E2C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24634" y="4016281"/>
            <a:ext cx="760101" cy="741098"/>
          </a:xfrm>
          <a:prstGeom prst="rect">
            <a:avLst/>
          </a:prstGeom>
          <a:ln w="12700">
            <a:miter lim="400000"/>
          </a:ln>
        </p:spPr>
      </p:pic>
      <p:pic>
        <p:nvPicPr>
          <p:cNvPr id="78" name="Google Shape;240;p23" descr="Google Shape;240;p23">
            <a:extLst>
              <a:ext uri="{FF2B5EF4-FFF2-40B4-BE49-F238E27FC236}">
                <a16:creationId xmlns:a16="http://schemas.microsoft.com/office/drawing/2014/main" id="{96B5E50C-31F7-FD32-F1BE-A6491C58657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73392" y="3212745"/>
            <a:ext cx="760101" cy="76010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084357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DEC1C-D1C4-9F35-7EAD-4E707EBF0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401957-FEC2-AAEC-7B62-33D9F44DF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E09892-5188-C00F-6667-6F10AFCAB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627E1B-2CFB-818A-1F0C-C19EC70C0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496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5BC9D-32CB-4557-83EA-2D151ABC9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PUEO: A Brief Introduction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C4A9DD-0B26-30D3-1896-AEDA0456E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A1013A-1D92-2B09-8B35-96ABCD6A7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4BEDAE-8B27-FFBD-5506-107026258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2</a:t>
            </a:fld>
            <a:endParaRPr lang="en-US"/>
          </a:p>
        </p:txBody>
      </p:sp>
      <p:pic>
        <p:nvPicPr>
          <p:cNvPr id="12" name="Content Placeholder 11" descr="A satellite in space with a planet in the background&#10;&#10;Description automatically generated">
            <a:extLst>
              <a:ext uri="{FF2B5EF4-FFF2-40B4-BE49-F238E27FC236}">
                <a16:creationId xmlns:a16="http://schemas.microsoft.com/office/drawing/2014/main" id="{B0E12D8A-A15E-1DAB-F9C6-D08D0D4408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50300" y="759839"/>
            <a:ext cx="3441700" cy="5347335"/>
          </a:xfr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04C8B54-D694-D955-3453-13622E0BB9EA}"/>
              </a:ext>
            </a:extLst>
          </p:cNvPr>
          <p:cNvSpPr txBox="1">
            <a:spLocks/>
          </p:cNvSpPr>
          <p:nvPr/>
        </p:nvSpPr>
        <p:spPr>
          <a:xfrm>
            <a:off x="133138" y="978518"/>
            <a:ext cx="8121862" cy="4685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BB0000"/>
                </a:solidFill>
              </a:rPr>
              <a:t>P</a:t>
            </a:r>
            <a:r>
              <a:rPr lang="en-US" dirty="0"/>
              <a:t>ayload for </a:t>
            </a:r>
            <a:r>
              <a:rPr lang="en-US" b="1" dirty="0">
                <a:solidFill>
                  <a:srgbClr val="BB0000"/>
                </a:solidFill>
              </a:rPr>
              <a:t>U</a:t>
            </a:r>
            <a:r>
              <a:rPr lang="en-US" dirty="0"/>
              <a:t>ltrahigh </a:t>
            </a:r>
            <a:r>
              <a:rPr lang="en-US" b="1" dirty="0">
                <a:solidFill>
                  <a:srgbClr val="BB0000"/>
                </a:solidFill>
              </a:rPr>
              <a:t>E</a:t>
            </a:r>
            <a:r>
              <a:rPr lang="en-US" dirty="0"/>
              <a:t>nergy </a:t>
            </a:r>
            <a:r>
              <a:rPr lang="en-US" b="1" dirty="0">
                <a:solidFill>
                  <a:srgbClr val="BB0000"/>
                </a:solidFill>
              </a:rPr>
              <a:t>O</a:t>
            </a:r>
            <a:r>
              <a:rPr lang="en-US" dirty="0"/>
              <a:t>bservations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Science goal of detecting ultrahigh energy (UHE) &gt;1 EeV neutrino interactions in Antarctic ice using radio detection techniques.</a:t>
            </a:r>
          </a:p>
          <a:p>
            <a:r>
              <a:rPr lang="en-US" dirty="0"/>
              <a:t>NASA Long-Duration Balloon payload, achieved a ~23 day flight in the 2025-2026 Antarctic Summer</a:t>
            </a:r>
          </a:p>
          <a:p>
            <a:r>
              <a:rPr lang="en-US" dirty="0"/>
              <a:t>Successor to the ANITA I-IV (2006-2016) balloon missions.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B867818-E9DD-323D-7FE5-B9F41F056EA6}"/>
              </a:ext>
            </a:extLst>
          </p:cNvPr>
          <p:cNvSpPr txBox="1">
            <a:spLocks/>
          </p:cNvSpPr>
          <p:nvPr/>
        </p:nvSpPr>
        <p:spPr>
          <a:xfrm>
            <a:off x="107737" y="3183623"/>
            <a:ext cx="6895964" cy="2205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2397AD-3039-F100-0D69-3EA4EFA673B4}"/>
              </a:ext>
            </a:extLst>
          </p:cNvPr>
          <p:cNvSpPr txBox="1"/>
          <p:nvPr/>
        </p:nvSpPr>
        <p:spPr>
          <a:xfrm>
            <a:off x="4459426" y="5813081"/>
            <a:ext cx="5501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CSBF</a:t>
            </a:r>
          </a:p>
        </p:txBody>
      </p:sp>
    </p:spTree>
    <p:extLst>
      <p:ext uri="{BB962C8B-B14F-4D97-AF65-F5344CB8AC3E}">
        <p14:creationId xmlns:p14="http://schemas.microsoft.com/office/powerpoint/2010/main" val="19322776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E1771-DF7C-D6CF-114D-11429AAAE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AC0E0-3D1F-CF50-4EE0-678450529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Beamforming Basics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CC0A3C-9DB4-0897-3248-97038ABDC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297C78-B901-CD86-0CBB-6B3E89159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CA94A9-B255-89A9-A1CE-B07352FAA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20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47DA52A-9C34-907B-616C-EF683C687599}"/>
              </a:ext>
            </a:extLst>
          </p:cNvPr>
          <p:cNvSpPr txBox="1"/>
          <p:nvPr/>
        </p:nvSpPr>
        <p:spPr>
          <a:xfrm>
            <a:off x="10458090" y="5732888"/>
            <a:ext cx="17339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Dan Southall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26B3C41-4B06-CA3C-503F-1F1C65110029}"/>
              </a:ext>
            </a:extLst>
          </p:cNvPr>
          <p:cNvSpPr txBox="1"/>
          <p:nvPr/>
        </p:nvSpPr>
        <p:spPr>
          <a:xfrm>
            <a:off x="8444319" y="2310062"/>
            <a:ext cx="8386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*not PUEO, for illustration only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F55E690-5721-43F2-5C84-9251962314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36797"/>
            <a:ext cx="10515600" cy="346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6475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D3AB93-D421-D723-ED6F-7A6A609C3D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75191" y="766776"/>
            <a:ext cx="4612401" cy="823912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Cosmogenic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DFAF03-B06A-CDF7-A62C-E30D01AD04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75191" y="1597625"/>
            <a:ext cx="4612401" cy="16973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UHECR with energies above ~50 EeV interact with the CMB, producing neutrinos.</a:t>
            </a:r>
          </a:p>
        </p:txBody>
      </p:sp>
      <p:sp>
        <p:nvSpPr>
          <p:cNvPr id="39" name="Flowchart: Connector 38">
            <a:extLst>
              <a:ext uri="{FF2B5EF4-FFF2-40B4-BE49-F238E27FC236}">
                <a16:creationId xmlns:a16="http://schemas.microsoft.com/office/drawing/2014/main" id="{F9CCAA92-68F3-07DD-97B7-3FA5A33B696E}"/>
              </a:ext>
            </a:extLst>
          </p:cNvPr>
          <p:cNvSpPr/>
          <p:nvPr/>
        </p:nvSpPr>
        <p:spPr>
          <a:xfrm>
            <a:off x="482155" y="3639229"/>
            <a:ext cx="2475656" cy="2419755"/>
          </a:xfrm>
          <a:prstGeom prst="flowChartConnector">
            <a:avLst/>
          </a:prstGeom>
          <a:solidFill>
            <a:srgbClr val="00B0F0">
              <a:alpha val="14902"/>
            </a:srgbClr>
          </a:solidFill>
          <a:ln w="1905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5717D61-70A1-FEDF-7B25-1CD75B412C73}"/>
              </a:ext>
            </a:extLst>
          </p:cNvPr>
          <p:cNvCxnSpPr>
            <a:cxnSpLocks/>
            <a:stCxn id="13" idx="9"/>
          </p:cNvCxnSpPr>
          <p:nvPr/>
        </p:nvCxnSpPr>
        <p:spPr>
          <a:xfrm>
            <a:off x="2776756" y="4374865"/>
            <a:ext cx="6412964" cy="151415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7E2AC5-7078-904A-642E-7E63B01194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4408" y="842031"/>
            <a:ext cx="4612402" cy="823912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Astrophysical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C849B8-2314-D264-0836-E5CFDAFBCB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82183" y="1672880"/>
            <a:ext cx="4612401" cy="191361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UHE neutrinos produced directly by their astrophysical sources.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B8DDE8-5289-412D-2863-312F487BA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624605-1D38-5997-1F0B-B2F9CB1F0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64B44A-7E2B-D269-28DC-FA25CE2A2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21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9DC1431-F527-C86F-1EF9-5EBB392E023D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7598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Types of UHE neutrinos PUEO looks for</a:t>
            </a:r>
          </a:p>
        </p:txBody>
      </p:sp>
      <p:sp>
        <p:nvSpPr>
          <p:cNvPr id="11" name="Explosion: 8 Points 10">
            <a:extLst>
              <a:ext uri="{FF2B5EF4-FFF2-40B4-BE49-F238E27FC236}">
                <a16:creationId xmlns:a16="http://schemas.microsoft.com/office/drawing/2014/main" id="{6F5EF44B-234E-F6ED-F902-F7202515B115}"/>
              </a:ext>
            </a:extLst>
          </p:cNvPr>
          <p:cNvSpPr/>
          <p:nvPr/>
        </p:nvSpPr>
        <p:spPr>
          <a:xfrm>
            <a:off x="1444030" y="4462949"/>
            <a:ext cx="552550" cy="690311"/>
          </a:xfrm>
          <a:prstGeom prst="irregularSeal1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8E2A7CDD-825D-581E-1CB4-FE79B36A422F}"/>
              </a:ext>
            </a:extLst>
          </p:cNvPr>
          <p:cNvSpPr/>
          <p:nvPr/>
        </p:nvSpPr>
        <p:spPr>
          <a:xfrm>
            <a:off x="1552442" y="4639118"/>
            <a:ext cx="335082" cy="348408"/>
          </a:xfrm>
          <a:prstGeom prst="cloud">
            <a:avLst/>
          </a:prstGeom>
          <a:gradFill flip="none" rotWithShape="1">
            <a:gsLst>
              <a:gs pos="0">
                <a:srgbClr val="B2B2B2">
                  <a:shade val="30000"/>
                  <a:satMod val="115000"/>
                </a:srgbClr>
              </a:gs>
              <a:gs pos="50000">
                <a:srgbClr val="B2B2B2">
                  <a:shade val="67500"/>
                  <a:satMod val="115000"/>
                </a:srgbClr>
              </a:gs>
              <a:gs pos="100000">
                <a:srgbClr val="B2B2B2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DECB41B-713B-DCBA-DCBA-AB7DD4BC5F89}"/>
              </a:ext>
            </a:extLst>
          </p:cNvPr>
          <p:cNvSpPr/>
          <p:nvPr/>
        </p:nvSpPr>
        <p:spPr>
          <a:xfrm>
            <a:off x="1752832" y="4227244"/>
            <a:ext cx="1023924" cy="416069"/>
          </a:xfrm>
          <a:custGeom>
            <a:avLst/>
            <a:gdLst>
              <a:gd name="connsiteX0" fmla="*/ 63384 w 1023924"/>
              <a:gd name="connsiteY0" fmla="*/ 416069 h 416069"/>
              <a:gd name="connsiteX1" fmla="*/ 243748 w 1023924"/>
              <a:gd name="connsiteY1" fmla="*/ 185372 h 416069"/>
              <a:gd name="connsiteX2" fmla="*/ 467 w 1023924"/>
              <a:gd name="connsiteY2" fmla="*/ 156010 h 416069"/>
              <a:gd name="connsiteX3" fmla="*/ 319249 w 1023924"/>
              <a:gd name="connsiteY3" fmla="*/ 814 h 416069"/>
              <a:gd name="connsiteX4" fmla="*/ 411528 w 1023924"/>
              <a:gd name="connsiteY4" fmla="*/ 231511 h 416069"/>
              <a:gd name="connsiteX5" fmla="*/ 633836 w 1023924"/>
              <a:gd name="connsiteY5" fmla="*/ 122454 h 416069"/>
              <a:gd name="connsiteX6" fmla="*/ 482834 w 1023924"/>
              <a:gd name="connsiteY6" fmla="*/ 378318 h 416069"/>
              <a:gd name="connsiteX7" fmla="*/ 789032 w 1023924"/>
              <a:gd name="connsiteY7" fmla="*/ 185372 h 416069"/>
              <a:gd name="connsiteX8" fmla="*/ 826783 w 1023924"/>
              <a:gd name="connsiteY8" fmla="*/ 130843 h 416069"/>
              <a:gd name="connsiteX9" fmla="*/ 1023924 w 1023924"/>
              <a:gd name="connsiteY9" fmla="*/ 147621 h 416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23924" h="416069">
                <a:moveTo>
                  <a:pt x="63384" y="416069"/>
                </a:moveTo>
                <a:cubicBezTo>
                  <a:pt x="158809" y="322392"/>
                  <a:pt x="254234" y="228715"/>
                  <a:pt x="243748" y="185372"/>
                </a:cubicBezTo>
                <a:cubicBezTo>
                  <a:pt x="233262" y="142029"/>
                  <a:pt x="-12116" y="186770"/>
                  <a:pt x="467" y="156010"/>
                </a:cubicBezTo>
                <a:cubicBezTo>
                  <a:pt x="13050" y="125250"/>
                  <a:pt x="250739" y="-11770"/>
                  <a:pt x="319249" y="814"/>
                </a:cubicBezTo>
                <a:cubicBezTo>
                  <a:pt x="387759" y="13398"/>
                  <a:pt x="359097" y="211238"/>
                  <a:pt x="411528" y="231511"/>
                </a:cubicBezTo>
                <a:cubicBezTo>
                  <a:pt x="463959" y="251784"/>
                  <a:pt x="621952" y="97986"/>
                  <a:pt x="633836" y="122454"/>
                </a:cubicBezTo>
                <a:cubicBezTo>
                  <a:pt x="645720" y="146922"/>
                  <a:pt x="456968" y="367832"/>
                  <a:pt x="482834" y="378318"/>
                </a:cubicBezTo>
                <a:cubicBezTo>
                  <a:pt x="508700" y="388804"/>
                  <a:pt x="731707" y="226618"/>
                  <a:pt x="789032" y="185372"/>
                </a:cubicBezTo>
                <a:cubicBezTo>
                  <a:pt x="846357" y="144126"/>
                  <a:pt x="787634" y="137135"/>
                  <a:pt x="826783" y="130843"/>
                </a:cubicBezTo>
                <a:cubicBezTo>
                  <a:pt x="865932" y="124551"/>
                  <a:pt x="814898" y="96588"/>
                  <a:pt x="1023924" y="147621"/>
                </a:cubicBez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10 Points 13">
            <a:extLst>
              <a:ext uri="{FF2B5EF4-FFF2-40B4-BE49-F238E27FC236}">
                <a16:creationId xmlns:a16="http://schemas.microsoft.com/office/drawing/2014/main" id="{F649231B-96D3-5368-3951-6BB36728D23A}"/>
              </a:ext>
            </a:extLst>
          </p:cNvPr>
          <p:cNvSpPr/>
          <p:nvPr/>
        </p:nvSpPr>
        <p:spPr>
          <a:xfrm>
            <a:off x="2776756" y="4346318"/>
            <a:ext cx="71306" cy="71306"/>
          </a:xfrm>
          <a:prstGeom prst="star10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lowchart: Connector 14">
            <a:extLst>
              <a:ext uri="{FF2B5EF4-FFF2-40B4-BE49-F238E27FC236}">
                <a16:creationId xmlns:a16="http://schemas.microsoft.com/office/drawing/2014/main" id="{6D276934-7AB4-0540-42C5-A835DA5C6CEA}"/>
              </a:ext>
            </a:extLst>
          </p:cNvPr>
          <p:cNvSpPr/>
          <p:nvPr/>
        </p:nvSpPr>
        <p:spPr>
          <a:xfrm>
            <a:off x="9049451" y="4523861"/>
            <a:ext cx="463665" cy="463665"/>
          </a:xfrm>
          <a:prstGeom prst="flowChartConnector">
            <a:avLst/>
          </a:prstGeom>
          <a:solidFill>
            <a:srgbClr val="00B0F0"/>
          </a:solidFill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Graphic 17" descr="Hot air balloon outline">
            <a:extLst>
              <a:ext uri="{FF2B5EF4-FFF2-40B4-BE49-F238E27FC236}">
                <a16:creationId xmlns:a16="http://schemas.microsoft.com/office/drawing/2014/main" id="{38AD3EF7-5BF7-06BA-DEE1-71E4422F812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873821">
            <a:off x="8956313" y="4039683"/>
            <a:ext cx="466813" cy="466813"/>
          </a:xfrm>
          <a:prstGeom prst="rect">
            <a:avLst/>
          </a:prstGeom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5231680-13C7-6081-37F1-CECB0A3AD1D0}"/>
              </a:ext>
            </a:extLst>
          </p:cNvPr>
          <p:cNvCxnSpPr>
            <a:cxnSpLocks/>
            <a:stCxn id="12" idx="0"/>
            <a:endCxn id="15" idx="1"/>
          </p:cNvCxnSpPr>
          <p:nvPr/>
        </p:nvCxnSpPr>
        <p:spPr>
          <a:xfrm flipV="1">
            <a:off x="1887245" y="4591763"/>
            <a:ext cx="7230108" cy="221559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93FCDA6-B47C-7A1B-A62F-63A8E24F87B3}"/>
              </a:ext>
            </a:extLst>
          </p:cNvPr>
          <p:cNvSpPr/>
          <p:nvPr/>
        </p:nvSpPr>
        <p:spPr>
          <a:xfrm rot="1204110">
            <a:off x="2417633" y="4078206"/>
            <a:ext cx="300476" cy="170370"/>
          </a:xfrm>
          <a:custGeom>
            <a:avLst/>
            <a:gdLst>
              <a:gd name="connsiteX0" fmla="*/ 6861 w 300476"/>
              <a:gd name="connsiteY0" fmla="*/ 0 h 170370"/>
              <a:gd name="connsiteX1" fmla="*/ 6861 w 300476"/>
              <a:gd name="connsiteY1" fmla="*/ 104862 h 170370"/>
              <a:gd name="connsiteX2" fmla="*/ 78168 w 300476"/>
              <a:gd name="connsiteY2" fmla="*/ 37750 h 170370"/>
              <a:gd name="connsiteX3" fmla="*/ 82362 w 300476"/>
              <a:gd name="connsiteY3" fmla="*/ 121640 h 170370"/>
              <a:gd name="connsiteX4" fmla="*/ 170446 w 300476"/>
              <a:gd name="connsiteY4" fmla="*/ 58723 h 170370"/>
              <a:gd name="connsiteX5" fmla="*/ 149474 w 300476"/>
              <a:gd name="connsiteY5" fmla="*/ 151002 h 170370"/>
              <a:gd name="connsiteX6" fmla="*/ 241753 w 300476"/>
              <a:gd name="connsiteY6" fmla="*/ 75501 h 170370"/>
              <a:gd name="connsiteX7" fmla="*/ 220780 w 300476"/>
              <a:gd name="connsiteY7" fmla="*/ 167780 h 170370"/>
              <a:gd name="connsiteX8" fmla="*/ 275309 w 300476"/>
              <a:gd name="connsiteY8" fmla="*/ 146807 h 170370"/>
              <a:gd name="connsiteX9" fmla="*/ 300476 w 300476"/>
              <a:gd name="connsiteY9" fmla="*/ 167780 h 170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0476" h="170370">
                <a:moveTo>
                  <a:pt x="6861" y="0"/>
                </a:moveTo>
                <a:cubicBezTo>
                  <a:pt x="918" y="49285"/>
                  <a:pt x="-5024" y="98570"/>
                  <a:pt x="6861" y="104862"/>
                </a:cubicBezTo>
                <a:cubicBezTo>
                  <a:pt x="18746" y="111154"/>
                  <a:pt x="65585" y="34954"/>
                  <a:pt x="78168" y="37750"/>
                </a:cubicBezTo>
                <a:cubicBezTo>
                  <a:pt x="90751" y="40546"/>
                  <a:pt x="66982" y="118145"/>
                  <a:pt x="82362" y="121640"/>
                </a:cubicBezTo>
                <a:cubicBezTo>
                  <a:pt x="97742" y="125135"/>
                  <a:pt x="159261" y="53829"/>
                  <a:pt x="170446" y="58723"/>
                </a:cubicBezTo>
                <a:cubicBezTo>
                  <a:pt x="181631" y="63617"/>
                  <a:pt x="137590" y="148206"/>
                  <a:pt x="149474" y="151002"/>
                </a:cubicBezTo>
                <a:cubicBezTo>
                  <a:pt x="161358" y="153798"/>
                  <a:pt x="229869" y="72705"/>
                  <a:pt x="241753" y="75501"/>
                </a:cubicBezTo>
                <a:cubicBezTo>
                  <a:pt x="253637" y="78297"/>
                  <a:pt x="215187" y="155896"/>
                  <a:pt x="220780" y="167780"/>
                </a:cubicBezTo>
                <a:cubicBezTo>
                  <a:pt x="226373" y="179664"/>
                  <a:pt x="262026" y="146807"/>
                  <a:pt x="275309" y="146807"/>
                </a:cubicBezTo>
                <a:cubicBezTo>
                  <a:pt x="288592" y="146807"/>
                  <a:pt x="272513" y="176868"/>
                  <a:pt x="300476" y="167780"/>
                </a:cubicBezTo>
              </a:path>
            </a:pathLst>
          </a:custGeom>
          <a:ln w="19050">
            <a:solidFill>
              <a:srgbClr val="FF690D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3C97B83-E5A5-29BA-BC1E-355307CB73C0}"/>
              </a:ext>
            </a:extLst>
          </p:cNvPr>
          <p:cNvCxnSpPr>
            <a:cxnSpLocks/>
            <a:stCxn id="34" idx="9"/>
            <a:endCxn id="14" idx="7"/>
          </p:cNvCxnSpPr>
          <p:nvPr/>
        </p:nvCxnSpPr>
        <p:spPr>
          <a:xfrm>
            <a:off x="2680645" y="4292524"/>
            <a:ext cx="109729" cy="60603"/>
          </a:xfrm>
          <a:prstGeom prst="straightConnector1">
            <a:avLst/>
          </a:prstGeom>
          <a:ln>
            <a:solidFill>
              <a:srgbClr val="FF690D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18202584-501B-0699-AFF6-A9E104918A99}"/>
              </a:ext>
            </a:extLst>
          </p:cNvPr>
          <p:cNvSpPr txBox="1"/>
          <p:nvPr/>
        </p:nvSpPr>
        <p:spPr>
          <a:xfrm rot="21230803">
            <a:off x="1991353" y="4358401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10B8513-B794-2BBA-F328-F48160B35E99}"/>
                  </a:ext>
                </a:extLst>
              </p:cNvPr>
              <p:cNvSpPr txBox="1"/>
              <p:nvPr/>
            </p:nvSpPr>
            <p:spPr>
              <a:xfrm>
                <a:off x="1840697" y="3780241"/>
                <a:ext cx="888103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solidFill>
                                <a:srgbClr val="FF690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1400" b="1" i="1" smtClean="0">
                              <a:solidFill>
                                <a:srgbClr val="FF690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𝜸</m:t>
                          </m:r>
                        </m:e>
                        <m:sub>
                          <m:r>
                            <a:rPr lang="en-US" sz="1400" b="1" i="1" smtClean="0">
                              <a:solidFill>
                                <a:srgbClr val="FF690D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𝑪𝑴𝑩</m:t>
                          </m:r>
                        </m:sub>
                      </m:sSub>
                    </m:oMath>
                  </m:oMathPara>
                </a14:m>
                <a:endParaRPr lang="en-US" sz="1400" b="1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10B8513-B794-2BBA-F328-F48160B35E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0697" y="3780241"/>
                <a:ext cx="888103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Box 46">
            <a:extLst>
              <a:ext uri="{FF2B5EF4-FFF2-40B4-BE49-F238E27FC236}">
                <a16:creationId xmlns:a16="http://schemas.microsoft.com/office/drawing/2014/main" id="{0F8EA423-61E8-65BB-F0A9-A818D8A7C60F}"/>
              </a:ext>
            </a:extLst>
          </p:cNvPr>
          <p:cNvSpPr txBox="1"/>
          <p:nvPr/>
        </p:nvSpPr>
        <p:spPr>
          <a:xfrm rot="19794143">
            <a:off x="521176" y="3622953"/>
            <a:ext cx="1068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B0F0"/>
                </a:solidFill>
              </a:rPr>
              <a:t>GZK Horizon</a:t>
            </a:r>
          </a:p>
          <a:p>
            <a:pPr algn="ctr"/>
            <a:r>
              <a:rPr lang="en-US" sz="1200" b="1" dirty="0">
                <a:solidFill>
                  <a:srgbClr val="00B0F0"/>
                </a:solidFill>
              </a:rPr>
              <a:t>(~50 Mpc)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800ECBE4-787C-BAB4-B543-177E6464F153}"/>
                  </a:ext>
                </a:extLst>
              </p:cNvPr>
              <p:cNvSpPr txBox="1"/>
              <p:nvPr/>
            </p:nvSpPr>
            <p:spPr>
              <a:xfrm>
                <a:off x="3262155" y="4031825"/>
                <a:ext cx="1575239" cy="6726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𝝂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𝑪𝒐𝒔𝒎𝒐𝒈𝒆𝒏𝒊𝒄</m:t>
                          </m:r>
                        </m:sub>
                      </m:sSub>
                    </m:oMath>
                  </m:oMathPara>
                </a14:m>
                <a:endParaRPr lang="en-US" b="1" dirty="0">
                  <a:ea typeface="Cambria Math" panose="020405030504060302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800ECBE4-787C-BAB4-B543-177E6464F1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2155" y="4031825"/>
                <a:ext cx="1575239" cy="6726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21E7C9F-41CC-BFB9-74B6-ED20C0E96C2E}"/>
                  </a:ext>
                </a:extLst>
              </p:cNvPr>
              <p:cNvSpPr txBox="1"/>
              <p:nvPr/>
            </p:nvSpPr>
            <p:spPr>
              <a:xfrm>
                <a:off x="3289751" y="4748226"/>
                <a:ext cx="1537537" cy="6717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𝝂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𝑨𝒔𝒕𝒓𝒐𝒑𝒉𝒚𝒔𝒊𝒄𝒂𝒍</m:t>
                          </m:r>
                        </m:sub>
                      </m:sSub>
                    </m:oMath>
                  </m:oMathPara>
                </a14:m>
                <a:endParaRPr lang="en-US" b="1" dirty="0">
                  <a:ea typeface="Cambria Math" panose="020405030504060302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21E7C9F-41CC-BFB9-74B6-ED20C0E96C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9751" y="4748226"/>
                <a:ext cx="1537537" cy="6717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Box 53">
            <a:extLst>
              <a:ext uri="{FF2B5EF4-FFF2-40B4-BE49-F238E27FC236}">
                <a16:creationId xmlns:a16="http://schemas.microsoft.com/office/drawing/2014/main" id="{C8EE3811-C23E-B97B-904C-D0FCE1B67465}"/>
              </a:ext>
            </a:extLst>
          </p:cNvPr>
          <p:cNvSpPr txBox="1"/>
          <p:nvPr/>
        </p:nvSpPr>
        <p:spPr>
          <a:xfrm>
            <a:off x="9486539" y="4605750"/>
            <a:ext cx="7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Earth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86025F0-C832-6989-12B3-E60AE504FA02}"/>
              </a:ext>
            </a:extLst>
          </p:cNvPr>
          <p:cNvSpPr txBox="1"/>
          <p:nvPr/>
        </p:nvSpPr>
        <p:spPr>
          <a:xfrm>
            <a:off x="9381392" y="5094517"/>
            <a:ext cx="79380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Columbus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02CDA5E7-49DE-D668-39FF-6788484DFB9D}"/>
              </a:ext>
            </a:extLst>
          </p:cNvPr>
          <p:cNvCxnSpPr>
            <a:cxnSpLocks/>
          </p:cNvCxnSpPr>
          <p:nvPr/>
        </p:nvCxnSpPr>
        <p:spPr>
          <a:xfrm flipH="1">
            <a:off x="9291223" y="4398929"/>
            <a:ext cx="221893" cy="153589"/>
          </a:xfrm>
          <a:prstGeom prst="straightConnector1">
            <a:avLst/>
          </a:prstGeom>
          <a:ln w="31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80096E72-2B86-8B8E-6568-A5E74C95A86E}"/>
              </a:ext>
            </a:extLst>
          </p:cNvPr>
          <p:cNvSpPr txBox="1"/>
          <p:nvPr/>
        </p:nvSpPr>
        <p:spPr>
          <a:xfrm>
            <a:off x="9444861" y="4280373"/>
            <a:ext cx="78739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Antarctica</a:t>
            </a:r>
            <a:endParaRPr lang="en-US" sz="600" dirty="0"/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7A3692FF-E988-CD89-BE0D-8F7892B7DCBE}"/>
              </a:ext>
            </a:extLst>
          </p:cNvPr>
          <p:cNvCxnSpPr>
            <a:cxnSpLocks/>
          </p:cNvCxnSpPr>
          <p:nvPr/>
        </p:nvCxnSpPr>
        <p:spPr>
          <a:xfrm flipH="1" flipV="1">
            <a:off x="9309850" y="4820144"/>
            <a:ext cx="186631" cy="333116"/>
          </a:xfrm>
          <a:prstGeom prst="straightConnector1">
            <a:avLst/>
          </a:prstGeom>
          <a:ln w="31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AAAA7437-9189-CF31-6F97-9F15FB06E6D1}"/>
              </a:ext>
            </a:extLst>
          </p:cNvPr>
          <p:cNvSpPr txBox="1"/>
          <p:nvPr/>
        </p:nvSpPr>
        <p:spPr>
          <a:xfrm>
            <a:off x="1278361" y="5051461"/>
            <a:ext cx="1236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val="3999020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44444E-6 L 0.61979 -0.01065 " pathEditMode="fixed" rAng="0" ptsTypes="AA">
                                      <p:cBhvr>
                                        <p:cTn id="5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990" y="-532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44444E-6 L 0.62109 -0.01458 " pathEditMode="fixed" rAng="0" ptsTypes="AA">
                                      <p:cBhvr>
                                        <p:cTn id="6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55" y="-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39" grpId="0" animBg="1"/>
      <p:bldP spid="39" grpId="1" animBg="1"/>
      <p:bldP spid="5" grpId="0" build="p"/>
      <p:bldP spid="6" grpId="0" build="p"/>
      <p:bldP spid="13" grpId="0" animBg="1"/>
      <p:bldP spid="14" grpId="0" animBg="1"/>
      <p:bldP spid="34" grpId="0" animBg="1"/>
      <p:bldP spid="41" grpId="0"/>
      <p:bldP spid="43" grpId="0"/>
      <p:bldP spid="47" grpId="0"/>
      <p:bldP spid="47" grpId="1"/>
      <p:bldP spid="52" grpId="0"/>
      <p:bldP spid="5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99E53D-5573-6024-FFD6-3E1B1A91A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F7489-7B72-EEC0-7221-88D86E4EA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Beamforming Basics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EAB3CA-E02E-97A1-E135-6A3A2421B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8B7F7E-A057-9BFC-CD85-1D231858C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B088D1-097B-B40A-4471-6A48D5A78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22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6A1033-7DEA-6925-050C-CFC981B5FF36}"/>
              </a:ext>
            </a:extLst>
          </p:cNvPr>
          <p:cNvSpPr txBox="1"/>
          <p:nvPr/>
        </p:nvSpPr>
        <p:spPr>
          <a:xfrm>
            <a:off x="8699875" y="5684064"/>
            <a:ext cx="17339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Taylor Coakley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71160330-FD79-8569-23C6-F9EBBB5BC8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897" y="977900"/>
            <a:ext cx="9410206" cy="4983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5889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86672-808A-DFE7-E892-85293FA61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PUEO Transient Sensitivity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12336C-7B72-797F-9000-A04208DB4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2793B8-4DDF-D651-0AFC-7806FF94C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4B1CC9-09DA-78FD-736F-C29439BC8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23</a:t>
            </a:fld>
            <a:endParaRPr lang="en-US"/>
          </a:p>
        </p:txBody>
      </p:sp>
      <p:pic>
        <p:nvPicPr>
          <p:cNvPr id="7" name="Picture 6" descr="A graph of different colored lines&#10;&#10;Description automatically generated with medium confidence">
            <a:extLst>
              <a:ext uri="{FF2B5EF4-FFF2-40B4-BE49-F238E27FC236}">
                <a16:creationId xmlns:a16="http://schemas.microsoft.com/office/drawing/2014/main" id="{A54AF488-5CAA-C6F3-E91A-3EB2E0B886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48269" y="770158"/>
            <a:ext cx="4338735" cy="4289292"/>
          </a:xfrm>
          <a:prstGeom prst="rect">
            <a:avLst/>
          </a:prstGeom>
        </p:spPr>
      </p:pic>
      <p:pic>
        <p:nvPicPr>
          <p:cNvPr id="10" name="Picture 9" descr="A graph of energy and energy&#10;&#10;Description automatically generated with medium confidence">
            <a:extLst>
              <a:ext uri="{FF2B5EF4-FFF2-40B4-BE49-F238E27FC236}">
                <a16:creationId xmlns:a16="http://schemas.microsoft.com/office/drawing/2014/main" id="{D822734B-4CF6-6E0D-DD86-0EC9C38BEA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87004" y="770158"/>
            <a:ext cx="4204996" cy="413801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F4C6AD1-0803-9276-7131-03C38C6F4FBF}"/>
              </a:ext>
            </a:extLst>
          </p:cNvPr>
          <p:cNvSpPr txBox="1"/>
          <p:nvPr/>
        </p:nvSpPr>
        <p:spPr>
          <a:xfrm>
            <a:off x="200025" y="1257300"/>
            <a:ext cx="354155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PUEO’s large instantaneous aperture makes it ideal for transient searches within its field-of view!</a:t>
            </a:r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A8B2C7-683E-034D-058D-F8C2D01983D2}"/>
              </a:ext>
            </a:extLst>
          </p:cNvPr>
          <p:cNvSpPr txBox="1"/>
          <p:nvPr/>
        </p:nvSpPr>
        <p:spPr>
          <a:xfrm>
            <a:off x="4059683" y="4908177"/>
            <a:ext cx="36092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Burst sensitivity is for transients lasting a few hours.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50E272-3E5E-9059-867F-D4E212AD0BD3}"/>
              </a:ext>
            </a:extLst>
          </p:cNvPr>
          <p:cNvSpPr txBox="1"/>
          <p:nvPr/>
        </p:nvSpPr>
        <p:spPr>
          <a:xfrm>
            <a:off x="7987004" y="4908176"/>
            <a:ext cx="39273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Long duration sensitivity is for transients lasting around the same length as the flight, so effective area is averaged over the full flight.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3F57A6-ADB7-BAE9-0889-023439F8E80B}"/>
              </a:ext>
            </a:extLst>
          </p:cNvPr>
          <p:cNvSpPr txBox="1"/>
          <p:nvPr/>
        </p:nvSpPr>
        <p:spPr>
          <a:xfrm>
            <a:off x="10427591" y="699096"/>
            <a:ext cx="18981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Pueo Whitepaper</a:t>
            </a:r>
          </a:p>
        </p:txBody>
      </p:sp>
    </p:spTree>
    <p:extLst>
      <p:ext uri="{BB962C8B-B14F-4D97-AF65-F5344CB8AC3E}">
        <p14:creationId xmlns:p14="http://schemas.microsoft.com/office/powerpoint/2010/main" val="34267413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8F1E8F-F62A-CA34-02A3-DD2D3B31B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3E6AD-5E69-F692-B603-6F58C4EA4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L1 Trigger Chain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A1F91C-42AC-967A-88DA-6F1FAA007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AE2F0-61B8-16B6-4162-DDA3FC1D1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0772A-5B77-0367-0359-486A616C7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24</a:t>
            </a:fld>
            <a:endParaRPr lang="en-US"/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431CE50C-7DD7-2070-DDC9-124C1D8E6C70}"/>
              </a:ext>
            </a:extLst>
          </p:cNvPr>
          <p:cNvSpPr/>
          <p:nvPr/>
        </p:nvSpPr>
        <p:spPr>
          <a:xfrm>
            <a:off x="1397000" y="2537999"/>
            <a:ext cx="3257296" cy="1782002"/>
          </a:xfrm>
          <a:prstGeom prst="chevron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Dual Biquad Movable IIR Notch Filters</a:t>
            </a:r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71FA19FC-9810-77CA-A498-F33BE58408D7}"/>
              </a:ext>
            </a:extLst>
          </p:cNvPr>
          <p:cNvSpPr/>
          <p:nvPr/>
        </p:nvSpPr>
        <p:spPr>
          <a:xfrm>
            <a:off x="228600" y="2537999"/>
            <a:ext cx="2002536" cy="1782002"/>
          </a:xfrm>
          <a:prstGeom prst="homePlat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750 MHz FIR Lowpass Filter</a:t>
            </a:r>
          </a:p>
        </p:txBody>
      </p:sp>
      <p:sp>
        <p:nvSpPr>
          <p:cNvPr id="9" name="Arrow: Chevron 8">
            <a:extLst>
              <a:ext uri="{FF2B5EF4-FFF2-40B4-BE49-F238E27FC236}">
                <a16:creationId xmlns:a16="http://schemas.microsoft.com/office/drawing/2014/main" id="{16E531BC-1D9D-2A6E-94CD-159EB8998B7B}"/>
              </a:ext>
            </a:extLst>
          </p:cNvPr>
          <p:cNvSpPr/>
          <p:nvPr/>
        </p:nvSpPr>
        <p:spPr>
          <a:xfrm>
            <a:off x="3813556" y="2537999"/>
            <a:ext cx="3171444" cy="1782002"/>
          </a:xfrm>
          <a:prstGeom prst="chevron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</a:rPr>
              <a:t>Automatic Gain Control</a:t>
            </a:r>
          </a:p>
        </p:txBody>
      </p:sp>
      <p:sp>
        <p:nvSpPr>
          <p:cNvPr id="10" name="Arrow: Chevron 9">
            <a:extLst>
              <a:ext uri="{FF2B5EF4-FFF2-40B4-BE49-F238E27FC236}">
                <a16:creationId xmlns:a16="http://schemas.microsoft.com/office/drawing/2014/main" id="{B80C143D-4008-63F4-12E6-549806717C02}"/>
              </a:ext>
            </a:extLst>
          </p:cNvPr>
          <p:cNvSpPr/>
          <p:nvPr/>
        </p:nvSpPr>
        <p:spPr>
          <a:xfrm>
            <a:off x="6147054" y="2537999"/>
            <a:ext cx="3387090" cy="1782002"/>
          </a:xfrm>
          <a:prstGeom prst="chevron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</a:rPr>
              <a:t>Delay and Sum Beamforming</a:t>
            </a:r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380116C5-48A2-414E-8B97-44A0A49153F1}"/>
              </a:ext>
            </a:extLst>
          </p:cNvPr>
          <p:cNvSpPr/>
          <p:nvPr/>
        </p:nvSpPr>
        <p:spPr>
          <a:xfrm>
            <a:off x="8699500" y="2537999"/>
            <a:ext cx="3265932" cy="1782002"/>
          </a:xfrm>
          <a:prstGeom prst="chevron">
            <a:avLst>
              <a:gd name="adj" fmla="val 4948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</a:rPr>
              <a:t>Boxcar Sum and Trigger Decision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474CB4-58C9-264F-130C-BCA2694B80A4}"/>
              </a:ext>
            </a:extLst>
          </p:cNvPr>
          <p:cNvSpPr txBox="1"/>
          <p:nvPr/>
        </p:nvSpPr>
        <p:spPr>
          <a:xfrm>
            <a:off x="188976" y="4434840"/>
            <a:ext cx="1298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Band limiting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7B007D4-A7A7-BD93-DB4D-EB5F07428BE3}"/>
              </a:ext>
            </a:extLst>
          </p:cNvPr>
          <p:cNvSpPr txBox="1"/>
          <p:nvPr/>
        </p:nvSpPr>
        <p:spPr>
          <a:xfrm>
            <a:off x="1964436" y="4434840"/>
            <a:ext cx="14866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CW Noise (satellites)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2FF070-5E1A-410A-3B1A-9D9F298DB234}"/>
              </a:ext>
            </a:extLst>
          </p:cNvPr>
          <p:cNvSpPr txBox="1"/>
          <p:nvPr/>
        </p:nvSpPr>
        <p:spPr>
          <a:xfrm>
            <a:off x="4058412" y="4434839"/>
            <a:ext cx="2088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Balance SNR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196DCA8-B047-21CD-900F-4558B7BD32AD}"/>
              </a:ext>
            </a:extLst>
          </p:cNvPr>
          <p:cNvSpPr txBox="1"/>
          <p:nvPr/>
        </p:nvSpPr>
        <p:spPr>
          <a:xfrm>
            <a:off x="9186672" y="4434839"/>
            <a:ext cx="21671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Lowpass filter and trigger threshold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D0E26C-81A2-A7FD-76DC-DD5F8D2E206F}"/>
              </a:ext>
            </a:extLst>
          </p:cNvPr>
          <p:cNvSpPr txBox="1"/>
          <p:nvPr/>
        </p:nvSpPr>
        <p:spPr>
          <a:xfrm>
            <a:off x="6510401" y="4388672"/>
            <a:ext cx="20886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Add signals constructively</a:t>
            </a:r>
          </a:p>
        </p:txBody>
      </p:sp>
    </p:spTree>
    <p:extLst>
      <p:ext uri="{BB962C8B-B14F-4D97-AF65-F5344CB8AC3E}">
        <p14:creationId xmlns:p14="http://schemas.microsoft.com/office/powerpoint/2010/main" val="26682327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AB8F6-549E-77F6-2A64-56FB25C9F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 Frequency Instrument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709EE-47AF-B68B-798C-AF7083A32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774" y="978518"/>
            <a:ext cx="7077075" cy="4982935"/>
          </a:xfrm>
        </p:spPr>
        <p:txBody>
          <a:bodyPr>
            <a:normAutofit/>
          </a:bodyPr>
          <a:lstStyle/>
          <a:p>
            <a:r>
              <a:rPr lang="en-US" dirty="0"/>
              <a:t>Sensitive to the lower frequency (50-500 MHz) components present in air showers</a:t>
            </a:r>
          </a:p>
          <a:p>
            <a:pPr lvl="1"/>
            <a:r>
              <a:rPr lang="en-US" dirty="0"/>
              <a:t>Overlaps frequency range with main instrument, providing independent measurement</a:t>
            </a:r>
          </a:p>
          <a:p>
            <a:r>
              <a:rPr lang="en-US" dirty="0"/>
              <a:t>Enhanced measurement of tau-neutrino induced EASs</a:t>
            </a:r>
          </a:p>
          <a:p>
            <a:r>
              <a:rPr lang="en-US" dirty="0"/>
              <a:t>Measurements of cosmic ray induced EASs </a:t>
            </a:r>
          </a:p>
          <a:p>
            <a:pPr lvl="1"/>
            <a:r>
              <a:rPr lang="en-US" dirty="0"/>
              <a:t>Understanding neutrino signal background</a:t>
            </a:r>
          </a:p>
          <a:p>
            <a:pPr lvl="1"/>
            <a:r>
              <a:rPr lang="en-US" dirty="0"/>
              <a:t>Opportunity to better characterize events like the  ANITA “mystery events”</a:t>
            </a:r>
          </a:p>
          <a:p>
            <a:pPr lvl="1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724B36-D9B7-36C1-6FC5-8D268ECC8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3E1613-7EA2-B9A0-A16B-7346DB56F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E40E6-F005-39E0-6848-F3E174718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25</a:t>
            </a:fld>
            <a:endParaRPr lang="en-US"/>
          </a:p>
        </p:txBody>
      </p:sp>
      <p:pic>
        <p:nvPicPr>
          <p:cNvPr id="8" name="LF_Deployment_Trim">
            <a:hlinkClick r:id="" action="ppaction://media"/>
            <a:extLst>
              <a:ext uri="{FF2B5EF4-FFF2-40B4-BE49-F238E27FC236}">
                <a16:creationId xmlns:a16="http://schemas.microsoft.com/office/drawing/2014/main" id="{B8AA9837-2F5A-D61C-5FCD-D9298E1DF0A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05851" y="759839"/>
            <a:ext cx="3000376" cy="533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60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graph with lines and text&#10;&#10;Description automatically generated">
            <a:extLst>
              <a:ext uri="{FF2B5EF4-FFF2-40B4-BE49-F238E27FC236}">
                <a16:creationId xmlns:a16="http://schemas.microsoft.com/office/drawing/2014/main" id="{748E8F3D-FE3F-A554-D525-E5296778FC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212" y="2389530"/>
            <a:ext cx="8169348" cy="368077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DCCB8BB-ED94-F4BF-877E-1577EFBC03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9967" y="2468278"/>
            <a:ext cx="8138865" cy="35893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94F80C-8B92-06F3-134D-68939C866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PUEO looking for?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F1C6B6-870A-8FEB-4828-3B6881489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We want to study the distribution and nature of the sources of the highest energy particles in the universe!</a:t>
            </a:r>
          </a:p>
          <a:p>
            <a:pPr marL="0" indent="0" algn="ctr">
              <a:buNone/>
            </a:pPr>
            <a:r>
              <a:rPr lang="en-US" dirty="0"/>
              <a:t>Neutrinos are uniquely well-suited messengers for this purpose.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A59A7A-407C-5A74-9E55-234DAAC33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A6880A-6C7A-4CE7-5C90-1C5352216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6E70A-53DC-B11C-32C9-5D71168C5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3</a:t>
            </a:fld>
            <a:endParaRPr lang="en-US"/>
          </a:p>
        </p:txBody>
      </p:sp>
      <p:pic>
        <p:nvPicPr>
          <p:cNvPr id="8" name="Picture 7" descr="A light beam shooting from a planet&#10;&#10;Description automatically generated with medium confidence">
            <a:extLst>
              <a:ext uri="{FF2B5EF4-FFF2-40B4-BE49-F238E27FC236}">
                <a16:creationId xmlns:a16="http://schemas.microsoft.com/office/drawing/2014/main" id="{937F4502-B152-7DFC-B8C3-DE74A46F50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8" y="2805186"/>
            <a:ext cx="3944844" cy="26413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EDF2D08-C076-60C7-C35A-DA8D4982BD33}"/>
              </a:ext>
            </a:extLst>
          </p:cNvPr>
          <p:cNvSpPr txBox="1"/>
          <p:nvPr/>
        </p:nvSpPr>
        <p:spPr>
          <a:xfrm>
            <a:off x="0" y="5169496"/>
            <a:ext cx="7473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IceCube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873A18-287E-FDB6-721E-A659EA9D21FD}"/>
              </a:ext>
            </a:extLst>
          </p:cNvPr>
          <p:cNvSpPr txBox="1"/>
          <p:nvPr/>
        </p:nvSpPr>
        <p:spPr>
          <a:xfrm>
            <a:off x="10682679" y="5822953"/>
            <a:ext cx="15240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K. Hughes</a:t>
            </a:r>
          </a:p>
        </p:txBody>
      </p:sp>
    </p:spTree>
    <p:extLst>
      <p:ext uri="{BB962C8B-B14F-4D97-AF65-F5344CB8AC3E}">
        <p14:creationId xmlns:p14="http://schemas.microsoft.com/office/powerpoint/2010/main" val="1817620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42540-85E7-9D3F-3747-42A045244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of PUEO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D0EBCF-E155-2654-21D2-FF57EE5C1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21BA57-8370-B7DE-76F6-63A10B882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31E02B-17CB-EE8B-E264-1AAB7C30D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4</a:t>
            </a:fld>
            <a:endParaRPr lang="en-US"/>
          </a:p>
        </p:txBody>
      </p:sp>
      <p:pic>
        <p:nvPicPr>
          <p:cNvPr id="7" name="Content Placeholder 11" descr="A satellite in space with a planet in the background&#10;&#10;Description automatically generated">
            <a:extLst>
              <a:ext uri="{FF2B5EF4-FFF2-40B4-BE49-F238E27FC236}">
                <a16:creationId xmlns:a16="http://schemas.microsoft.com/office/drawing/2014/main" id="{34E124F7-22F5-FFF3-4110-B88EEDC1FB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987" y="759839"/>
            <a:ext cx="4568825" cy="5347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A12D7E3-BA6E-30AC-43D0-D78BF5C900A3}"/>
              </a:ext>
            </a:extLst>
          </p:cNvPr>
          <p:cNvSpPr txBox="1"/>
          <p:nvPr/>
        </p:nvSpPr>
        <p:spPr>
          <a:xfrm>
            <a:off x="2162175" y="1266825"/>
            <a:ext cx="2867025" cy="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9A8493A-E885-CDFA-B4B1-B25928491DAB}"/>
              </a:ext>
            </a:extLst>
          </p:cNvPr>
          <p:cNvSpPr txBox="1">
            <a:spLocks/>
          </p:cNvSpPr>
          <p:nvPr/>
        </p:nvSpPr>
        <p:spPr>
          <a:xfrm>
            <a:off x="238126" y="942974"/>
            <a:ext cx="4568824" cy="49244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Main instrument antennas</a:t>
            </a:r>
          </a:p>
          <a:p>
            <a:pPr lvl="1"/>
            <a:r>
              <a:rPr lang="en-US" dirty="0"/>
              <a:t>96 Quad-ridged horns</a:t>
            </a:r>
          </a:p>
          <a:p>
            <a:pPr lvl="1"/>
            <a:r>
              <a:rPr lang="en-US" dirty="0"/>
              <a:t>Dual polarized</a:t>
            </a:r>
          </a:p>
          <a:p>
            <a:pPr lvl="1"/>
            <a:r>
              <a:rPr lang="en-US" dirty="0"/>
              <a:t>Arranged into 4 rings</a:t>
            </a:r>
          </a:p>
          <a:p>
            <a:pPr lvl="1"/>
            <a:r>
              <a:rPr lang="en-US" dirty="0"/>
              <a:t>2π (full) azimuthal coverage</a:t>
            </a:r>
          </a:p>
          <a:p>
            <a:pPr lvl="1"/>
            <a:r>
              <a:rPr lang="en-US" dirty="0"/>
              <a:t>300-1200 MHz band</a:t>
            </a:r>
          </a:p>
          <a:p>
            <a:r>
              <a:rPr lang="en-US" dirty="0"/>
              <a:t>Low frequency instrument</a:t>
            </a:r>
          </a:p>
          <a:p>
            <a:pPr lvl="1"/>
            <a:r>
              <a:rPr lang="en-US" dirty="0"/>
              <a:t>8 Sinuous antennas</a:t>
            </a:r>
          </a:p>
          <a:p>
            <a:pPr lvl="1"/>
            <a:r>
              <a:rPr lang="en-US" dirty="0"/>
              <a:t>Dual polarized</a:t>
            </a:r>
          </a:p>
          <a:p>
            <a:pPr lvl="1"/>
            <a:r>
              <a:rPr lang="en-US" dirty="0"/>
              <a:t>50-500 MHz band</a:t>
            </a:r>
          </a:p>
          <a:p>
            <a:pPr lvl="1"/>
            <a:r>
              <a:rPr lang="en-US" dirty="0"/>
              <a:t>Made of conductive fabric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F74A16D-6472-8A2F-8BA0-6F60D80F64A9}"/>
              </a:ext>
            </a:extLst>
          </p:cNvPr>
          <p:cNvSpPr txBox="1"/>
          <p:nvPr/>
        </p:nvSpPr>
        <p:spPr>
          <a:xfrm>
            <a:off x="9913937" y="1097567"/>
            <a:ext cx="2039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Top Antenna Ring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87D9961-77A0-8E6F-B937-656330198CCF}"/>
              </a:ext>
            </a:extLst>
          </p:cNvPr>
          <p:cNvSpPr txBox="1"/>
          <p:nvPr/>
        </p:nvSpPr>
        <p:spPr>
          <a:xfrm>
            <a:off x="10152064" y="1881184"/>
            <a:ext cx="2039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Main Instrument Enclosure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15F0B2D-9E2E-7F9B-D664-5BBAF57C5B83}"/>
              </a:ext>
            </a:extLst>
          </p:cNvPr>
          <p:cNvSpPr txBox="1"/>
          <p:nvPr/>
        </p:nvSpPr>
        <p:spPr>
          <a:xfrm>
            <a:off x="9895712" y="3865458"/>
            <a:ext cx="2039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PV Arrays (power)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CBC0C99-0185-62FC-9461-4AB73E7487AD}"/>
              </a:ext>
            </a:extLst>
          </p:cNvPr>
          <p:cNvSpPr txBox="1"/>
          <p:nvPr/>
        </p:nvSpPr>
        <p:spPr>
          <a:xfrm>
            <a:off x="9913937" y="2741136"/>
            <a:ext cx="2039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Lower Antenna Ring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F6FE927-6DAE-FB15-D6D4-BED5EBA7661E}"/>
              </a:ext>
            </a:extLst>
          </p:cNvPr>
          <p:cNvSpPr txBox="1"/>
          <p:nvPr/>
        </p:nvSpPr>
        <p:spPr>
          <a:xfrm>
            <a:off x="9895713" y="4712781"/>
            <a:ext cx="2039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LF Instrument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649EDA0-1922-1691-41BC-F825AD4D6782}"/>
              </a:ext>
            </a:extLst>
          </p:cNvPr>
          <p:cNvCxnSpPr>
            <a:cxnSpLocks/>
          </p:cNvCxnSpPr>
          <p:nvPr/>
        </p:nvCxnSpPr>
        <p:spPr>
          <a:xfrm flipH="1">
            <a:off x="7820025" y="1279778"/>
            <a:ext cx="2209800" cy="18584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6906FCEB-929B-A378-B555-912D604AF75A}"/>
              </a:ext>
            </a:extLst>
          </p:cNvPr>
          <p:cNvCxnSpPr>
            <a:cxnSpLocks/>
          </p:cNvCxnSpPr>
          <p:nvPr/>
        </p:nvCxnSpPr>
        <p:spPr>
          <a:xfrm flipH="1">
            <a:off x="7924800" y="2078479"/>
            <a:ext cx="23241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89DBBC50-FDA1-5A9A-B902-8DBD549BB4EC}"/>
              </a:ext>
            </a:extLst>
          </p:cNvPr>
          <p:cNvCxnSpPr>
            <a:cxnSpLocks/>
          </p:cNvCxnSpPr>
          <p:nvPr/>
        </p:nvCxnSpPr>
        <p:spPr>
          <a:xfrm flipH="1" flipV="1">
            <a:off x="8153400" y="2650566"/>
            <a:ext cx="1971675" cy="29586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8ED98BBD-9B0F-DC8A-2C54-E47937872BE8}"/>
              </a:ext>
            </a:extLst>
          </p:cNvPr>
          <p:cNvCxnSpPr>
            <a:cxnSpLocks/>
          </p:cNvCxnSpPr>
          <p:nvPr/>
        </p:nvCxnSpPr>
        <p:spPr>
          <a:xfrm flipH="1" flipV="1">
            <a:off x="8153400" y="3195605"/>
            <a:ext cx="1876425" cy="85451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2EE7E70A-F2C5-77FC-30E8-C134F8FA918A}"/>
              </a:ext>
            </a:extLst>
          </p:cNvPr>
          <p:cNvCxnSpPr>
            <a:cxnSpLocks/>
          </p:cNvCxnSpPr>
          <p:nvPr/>
        </p:nvCxnSpPr>
        <p:spPr>
          <a:xfrm flipH="1" flipV="1">
            <a:off x="7924800" y="4569371"/>
            <a:ext cx="2200275" cy="34246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8869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69BC3-63A3-E068-C045-BC7A064F8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Improvements over ANITA</a:t>
            </a:r>
          </a:p>
        </p:txBody>
      </p:sp>
      <p:pic>
        <p:nvPicPr>
          <p:cNvPr id="9" name="Content Placeholder 8" descr="A large white tower with solar panels&#10;&#10;Description automatically generated">
            <a:extLst>
              <a:ext uri="{FF2B5EF4-FFF2-40B4-BE49-F238E27FC236}">
                <a16:creationId xmlns:a16="http://schemas.microsoft.com/office/drawing/2014/main" id="{ADC1E70D-1D0A-FA66-5D7B-876807E65D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/>
          <a:stretch/>
        </p:blipFill>
        <p:spPr>
          <a:xfrm>
            <a:off x="9374186" y="748750"/>
            <a:ext cx="2817814" cy="5347335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CF31DE-16DF-F10F-61FB-E43EDFCFA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072C70-0489-A24D-A209-8B5C5D62B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EB58FE-2B9D-6EB1-D3AC-19E1E026A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5</a:t>
            </a:fld>
            <a:endParaRPr lang="en-US"/>
          </a:p>
        </p:txBody>
      </p:sp>
      <p:pic>
        <p:nvPicPr>
          <p:cNvPr id="7" name="Content Placeholder 11" descr="A satellite in space with a planet in the background&#10;&#10;Description automatically generated">
            <a:extLst>
              <a:ext uri="{FF2B5EF4-FFF2-40B4-BE49-F238E27FC236}">
                <a16:creationId xmlns:a16="http://schemas.microsoft.com/office/drawing/2014/main" id="{B3306E51-691D-800E-2F29-EAD7C2A3C08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48749"/>
            <a:ext cx="2682876" cy="53473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056B6EB-B7CB-00E9-82DD-6E9B8F4D1CCE}"/>
              </a:ext>
            </a:extLst>
          </p:cNvPr>
          <p:cNvSpPr txBox="1"/>
          <p:nvPr/>
        </p:nvSpPr>
        <p:spPr>
          <a:xfrm>
            <a:off x="2828131" y="923925"/>
            <a:ext cx="640079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300 MHz high-pass antennas vs 200 MHz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/>
              <a:t>Anthropogenic noise below 300 MHz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/>
              <a:t>Smaller antennas </a:t>
            </a:r>
            <a:r>
              <a:rPr lang="en-US" sz="2000" dirty="0">
                <a:sym typeface="Wingdings" panose="05000000000000000000" pitchFamily="2" charset="2"/>
              </a:rPr>
              <a:t> more collecting area</a:t>
            </a:r>
            <a:br>
              <a:rPr lang="en-US" sz="2000" dirty="0">
                <a:sym typeface="Wingdings" panose="05000000000000000000" pitchFamily="2" charset="2"/>
              </a:rPr>
            </a:br>
            <a:endParaRPr lang="en-US" sz="2000" dirty="0">
              <a:sym typeface="Wingdings" panose="05000000000000000000" pitchFamily="2" charset="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ym typeface="Wingdings" panose="05000000000000000000" pitchFamily="2" charset="2"/>
              </a:rPr>
              <a:t>Longer baselines between antennas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>
                <a:sym typeface="Wingdings" panose="05000000000000000000" pitchFamily="2" charset="2"/>
              </a:rPr>
              <a:t>Improved pointing and background rejection</a:t>
            </a:r>
          </a:p>
          <a:p>
            <a:pPr lvl="1"/>
            <a:endParaRPr lang="en-US" sz="2000" dirty="0">
              <a:sym typeface="Wingdings" panose="05000000000000000000" pitchFamily="2" charset="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ym typeface="Wingdings" panose="05000000000000000000" pitchFamily="2" charset="2"/>
              </a:rPr>
              <a:t>Improved DAQ and trigger system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>
                <a:sym typeface="Wingdings" panose="05000000000000000000" pitchFamily="2" charset="2"/>
              </a:rPr>
              <a:t>Phased array trigger  higher effective SNR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>
                <a:sym typeface="Wingdings" panose="05000000000000000000" pitchFamily="2" charset="2"/>
              </a:rPr>
              <a:t>Enabled by use of RFSoCs (8 channels @ 3 GHz)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sym typeface="Wingdings" panose="05000000000000000000" pitchFamily="2" charset="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ym typeface="Wingdings" panose="05000000000000000000" pitchFamily="2" charset="2"/>
              </a:rPr>
              <a:t>LF instrument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>
                <a:sym typeface="Wingdings" panose="05000000000000000000" pitchFamily="2" charset="2"/>
              </a:rPr>
              <a:t>Better sensitivity to air showers from CRs or taus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000" dirty="0">
              <a:sym typeface="Wingdings" panose="05000000000000000000" pitchFamily="2" charset="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ym typeface="Wingdings" panose="05000000000000000000" pitchFamily="2" charset="2"/>
              </a:rPr>
              <a:t>Improved navigation/orientation suite</a:t>
            </a:r>
            <a:br>
              <a:rPr lang="en-US" sz="2000" dirty="0">
                <a:sym typeface="Wingdings" panose="05000000000000000000" pitchFamily="2" charset="2"/>
              </a:rPr>
            </a:br>
            <a:endParaRPr lang="en-US" sz="2000" dirty="0">
              <a:sym typeface="Wingdings" panose="05000000000000000000" pitchFamily="2" charset="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sym typeface="Wingdings" panose="05000000000000000000" pitchFamily="2" charset="2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1347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>
            <a:extLst>
              <a:ext uri="{FF2B5EF4-FFF2-40B4-BE49-F238E27FC236}">
                <a16:creationId xmlns:a16="http://schemas.microsoft.com/office/drawing/2014/main" id="{38D91A6C-D965-EACD-545C-80186AA199AB}"/>
              </a:ext>
            </a:extLst>
          </p:cNvPr>
          <p:cNvSpPr/>
          <p:nvPr/>
        </p:nvSpPr>
        <p:spPr>
          <a:xfrm>
            <a:off x="1" y="1445759"/>
            <a:ext cx="6096000" cy="3014710"/>
          </a:xfrm>
          <a:prstGeom prst="rect">
            <a:avLst/>
          </a:prstGeom>
          <a:gradFill>
            <a:gsLst>
              <a:gs pos="0">
                <a:srgbClr val="C1FFFF"/>
              </a:gs>
              <a:gs pos="36000">
                <a:srgbClr val="B2B2B2">
                  <a:tint val="23500"/>
                  <a:satMod val="16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E7BC0D2-04ED-CEC5-77DE-53400D2605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83268"/>
            <a:ext cx="10515600" cy="4982935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Method 1:</a:t>
            </a:r>
            <a:r>
              <a:rPr lang="en-US" dirty="0"/>
              <a:t> Askaryan emission in ice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E60A5B4-EDA3-F96C-D97A-08498BA0F024}"/>
              </a:ext>
            </a:extLst>
          </p:cNvPr>
          <p:cNvSpPr/>
          <p:nvPr/>
        </p:nvSpPr>
        <p:spPr>
          <a:xfrm>
            <a:off x="0" y="4461076"/>
            <a:ext cx="6115595" cy="1638612"/>
          </a:xfrm>
          <a:prstGeom prst="rect">
            <a:avLst/>
          </a:prstGeom>
          <a:gradFill flip="none" rotWithShape="1">
            <a:gsLst>
              <a:gs pos="0">
                <a:srgbClr val="B2B2B2">
                  <a:tint val="66000"/>
                  <a:satMod val="160000"/>
                </a:srgbClr>
              </a:gs>
              <a:gs pos="50000">
                <a:srgbClr val="B2B2B2">
                  <a:tint val="44500"/>
                  <a:satMod val="160000"/>
                </a:srgbClr>
              </a:gs>
              <a:gs pos="100000">
                <a:srgbClr val="B2B2B2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B42540-85E7-9D3F-3747-42A045244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PUEO see these particles?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D0EBCF-E155-2654-21D2-FF57EE5C1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21BA57-8370-B7DE-76F6-63A10B882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31E02B-17CB-EE8B-E264-1AAB7C30D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6</a:t>
            </a:fld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41771E7-9FED-4633-326D-6C94CF9D03E6}"/>
              </a:ext>
            </a:extLst>
          </p:cNvPr>
          <p:cNvCxnSpPr>
            <a:cxnSpLocks/>
          </p:cNvCxnSpPr>
          <p:nvPr/>
        </p:nvCxnSpPr>
        <p:spPr>
          <a:xfrm flipV="1">
            <a:off x="0" y="5402510"/>
            <a:ext cx="1522602" cy="318782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08E4F8C-3F45-5B9E-F134-5ADF6EAFA7BB}"/>
                  </a:ext>
                </a:extLst>
              </p:cNvPr>
              <p:cNvSpPr txBox="1"/>
              <p:nvPr/>
            </p:nvSpPr>
            <p:spPr>
              <a:xfrm rot="20889937">
                <a:off x="518536" y="5198263"/>
                <a:ext cx="56695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𝝂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𝒊𝒏</m:t>
                          </m:r>
                        </m:sub>
                      </m:sSub>
                    </m:oMath>
                  </m:oMathPara>
                </a14:m>
                <a:endParaRPr lang="en-US" b="1" dirty="0">
                  <a:ea typeface="Cambria Math" panose="020405030504060302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08E4F8C-3F45-5B9E-F134-5ADF6EAFA7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889937">
                <a:off x="518536" y="5198263"/>
                <a:ext cx="566950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Graphic 23" descr="Hot air balloon outline">
            <a:extLst>
              <a:ext uri="{FF2B5EF4-FFF2-40B4-BE49-F238E27FC236}">
                <a16:creationId xmlns:a16="http://schemas.microsoft.com/office/drawing/2014/main" id="{25F43FF5-1034-222C-CCE1-562DF0B0E40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76162" y="2215662"/>
            <a:ext cx="789489" cy="789489"/>
          </a:xfrm>
          <a:prstGeom prst="rect">
            <a:avLst/>
          </a:prstGeom>
        </p:spPr>
      </p:pic>
      <p:pic>
        <p:nvPicPr>
          <p:cNvPr id="53" name="Picture 52" descr="A blue circle with black background&#10;&#10;Description automatically generated">
            <a:extLst>
              <a:ext uri="{FF2B5EF4-FFF2-40B4-BE49-F238E27FC236}">
                <a16:creationId xmlns:a16="http://schemas.microsoft.com/office/drawing/2014/main" id="{78F6688F-AFDF-5C3D-6D52-896895FD60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591" y="3808389"/>
            <a:ext cx="1783235" cy="20194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5" name="Picture 54" descr="A triangle with a blue line&#10;&#10;Description automatically generated">
            <a:extLst>
              <a:ext uri="{FF2B5EF4-FFF2-40B4-BE49-F238E27FC236}">
                <a16:creationId xmlns:a16="http://schemas.microsoft.com/office/drawing/2014/main" id="{557DE023-E554-894B-96B6-0503B54E358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20148" y="3808389"/>
            <a:ext cx="4004712" cy="201947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B14C4D90-5A6F-3563-E92A-FE493B07F08B}"/>
              </a:ext>
            </a:extLst>
          </p:cNvPr>
          <p:cNvCxnSpPr>
            <a:cxnSpLocks/>
          </p:cNvCxnSpPr>
          <p:nvPr/>
        </p:nvCxnSpPr>
        <p:spPr>
          <a:xfrm flipH="1" flipV="1">
            <a:off x="6096000" y="1450731"/>
            <a:ext cx="36635" cy="46726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57EF1EE4-50B7-7DAA-5118-CBFF609FFBCB}"/>
              </a:ext>
            </a:extLst>
          </p:cNvPr>
          <p:cNvSpPr txBox="1"/>
          <p:nvPr/>
        </p:nvSpPr>
        <p:spPr>
          <a:xfrm>
            <a:off x="2277979" y="5181941"/>
            <a:ext cx="22068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Askaryan</a:t>
            </a:r>
          </a:p>
          <a:p>
            <a:endParaRPr lang="en-US" dirty="0"/>
          </a:p>
        </p:txBody>
      </p:sp>
      <p:sp>
        <p:nvSpPr>
          <p:cNvPr id="60" name="Explosion: 8 Points 59">
            <a:extLst>
              <a:ext uri="{FF2B5EF4-FFF2-40B4-BE49-F238E27FC236}">
                <a16:creationId xmlns:a16="http://schemas.microsoft.com/office/drawing/2014/main" id="{C20FE75E-9A5B-CF6C-3119-8BC73F45F77D}"/>
              </a:ext>
            </a:extLst>
          </p:cNvPr>
          <p:cNvSpPr/>
          <p:nvPr/>
        </p:nvSpPr>
        <p:spPr>
          <a:xfrm rot="20584483">
            <a:off x="1568071" y="5287717"/>
            <a:ext cx="450173" cy="95749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6" name="Graphic 25" descr="Cone outline">
            <a:extLst>
              <a:ext uri="{FF2B5EF4-FFF2-40B4-BE49-F238E27FC236}">
                <a16:creationId xmlns:a16="http://schemas.microsoft.com/office/drawing/2014/main" id="{EE10AD73-DEA1-8226-784E-36D98B576E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5095922">
            <a:off x="1473341" y="4795356"/>
            <a:ext cx="914400" cy="970049"/>
          </a:xfrm>
          <a:prstGeom prst="rect">
            <a:avLst/>
          </a:pr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B150F100-A9CC-0566-10AD-6475BD484DFB}"/>
              </a:ext>
            </a:extLst>
          </p:cNvPr>
          <p:cNvSpPr/>
          <p:nvPr/>
        </p:nvSpPr>
        <p:spPr>
          <a:xfrm rot="19174844">
            <a:off x="1671714" y="3911023"/>
            <a:ext cx="3034526" cy="82688"/>
          </a:xfrm>
          <a:custGeom>
            <a:avLst/>
            <a:gdLst>
              <a:gd name="connsiteX0" fmla="*/ 0 w 1991457"/>
              <a:gd name="connsiteY0" fmla="*/ 180281 h 184679"/>
              <a:gd name="connsiteX1" fmla="*/ 109903 w 1991457"/>
              <a:gd name="connsiteY1" fmla="*/ 4435 h 184679"/>
              <a:gd name="connsiteX2" fmla="*/ 202223 w 1991457"/>
              <a:gd name="connsiteY2" fmla="*/ 180281 h 184679"/>
              <a:gd name="connsiteX3" fmla="*/ 312127 w 1991457"/>
              <a:gd name="connsiteY3" fmla="*/ 39 h 184679"/>
              <a:gd name="connsiteX4" fmla="*/ 422030 w 1991457"/>
              <a:gd name="connsiteY4" fmla="*/ 162697 h 184679"/>
              <a:gd name="connsiteX5" fmla="*/ 540727 w 1991457"/>
              <a:gd name="connsiteY5" fmla="*/ 22020 h 184679"/>
              <a:gd name="connsiteX6" fmla="*/ 624253 w 1991457"/>
              <a:gd name="connsiteY6" fmla="*/ 180281 h 184679"/>
              <a:gd name="connsiteX7" fmla="*/ 729761 w 1991457"/>
              <a:gd name="connsiteY7" fmla="*/ 17624 h 184679"/>
              <a:gd name="connsiteX8" fmla="*/ 830873 w 1991457"/>
              <a:gd name="connsiteY8" fmla="*/ 167093 h 184679"/>
              <a:gd name="connsiteX9" fmla="*/ 945173 w 1991457"/>
              <a:gd name="connsiteY9" fmla="*/ 8831 h 184679"/>
              <a:gd name="connsiteX10" fmla="*/ 1041888 w 1991457"/>
              <a:gd name="connsiteY10" fmla="*/ 175885 h 184679"/>
              <a:gd name="connsiteX11" fmla="*/ 1151792 w 1991457"/>
              <a:gd name="connsiteY11" fmla="*/ 4435 h 184679"/>
              <a:gd name="connsiteX12" fmla="*/ 1261696 w 1991457"/>
              <a:gd name="connsiteY12" fmla="*/ 184677 h 184679"/>
              <a:gd name="connsiteX13" fmla="*/ 1354015 w 1991457"/>
              <a:gd name="connsiteY13" fmla="*/ 8831 h 184679"/>
              <a:gd name="connsiteX14" fmla="*/ 1463919 w 1991457"/>
              <a:gd name="connsiteY14" fmla="*/ 180281 h 184679"/>
              <a:gd name="connsiteX15" fmla="*/ 1565030 w 1991457"/>
              <a:gd name="connsiteY15" fmla="*/ 4435 h 184679"/>
              <a:gd name="connsiteX16" fmla="*/ 1670538 w 1991457"/>
              <a:gd name="connsiteY16" fmla="*/ 180281 h 184679"/>
              <a:gd name="connsiteX17" fmla="*/ 1780442 w 1991457"/>
              <a:gd name="connsiteY17" fmla="*/ 4435 h 184679"/>
              <a:gd name="connsiteX18" fmla="*/ 1877157 w 1991457"/>
              <a:gd name="connsiteY18" fmla="*/ 184677 h 184679"/>
              <a:gd name="connsiteX19" fmla="*/ 1991457 w 1991457"/>
              <a:gd name="connsiteY19" fmla="*/ 39 h 184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91457" h="184679">
                <a:moveTo>
                  <a:pt x="0" y="180281"/>
                </a:moveTo>
                <a:cubicBezTo>
                  <a:pt x="38099" y="92358"/>
                  <a:pt x="76199" y="4435"/>
                  <a:pt x="109903" y="4435"/>
                </a:cubicBezTo>
                <a:cubicBezTo>
                  <a:pt x="143607" y="4435"/>
                  <a:pt x="168519" y="181014"/>
                  <a:pt x="202223" y="180281"/>
                </a:cubicBezTo>
                <a:cubicBezTo>
                  <a:pt x="235927" y="179548"/>
                  <a:pt x="275493" y="2970"/>
                  <a:pt x="312127" y="39"/>
                </a:cubicBezTo>
                <a:cubicBezTo>
                  <a:pt x="348761" y="-2892"/>
                  <a:pt x="383930" y="159033"/>
                  <a:pt x="422030" y="162697"/>
                </a:cubicBezTo>
                <a:cubicBezTo>
                  <a:pt x="460130" y="166360"/>
                  <a:pt x="507023" y="19089"/>
                  <a:pt x="540727" y="22020"/>
                </a:cubicBezTo>
                <a:cubicBezTo>
                  <a:pt x="574431" y="24951"/>
                  <a:pt x="592747" y="181014"/>
                  <a:pt x="624253" y="180281"/>
                </a:cubicBezTo>
                <a:cubicBezTo>
                  <a:pt x="655759" y="179548"/>
                  <a:pt x="695324" y="19822"/>
                  <a:pt x="729761" y="17624"/>
                </a:cubicBezTo>
                <a:cubicBezTo>
                  <a:pt x="764198" y="15426"/>
                  <a:pt x="794971" y="168558"/>
                  <a:pt x="830873" y="167093"/>
                </a:cubicBezTo>
                <a:cubicBezTo>
                  <a:pt x="866775" y="165628"/>
                  <a:pt x="910004" y="7366"/>
                  <a:pt x="945173" y="8831"/>
                </a:cubicBezTo>
                <a:cubicBezTo>
                  <a:pt x="980342" y="10296"/>
                  <a:pt x="1007452" y="176618"/>
                  <a:pt x="1041888" y="175885"/>
                </a:cubicBezTo>
                <a:cubicBezTo>
                  <a:pt x="1076325" y="175152"/>
                  <a:pt x="1115157" y="2970"/>
                  <a:pt x="1151792" y="4435"/>
                </a:cubicBezTo>
                <a:cubicBezTo>
                  <a:pt x="1188427" y="5900"/>
                  <a:pt x="1227992" y="183944"/>
                  <a:pt x="1261696" y="184677"/>
                </a:cubicBezTo>
                <a:cubicBezTo>
                  <a:pt x="1295400" y="185410"/>
                  <a:pt x="1320311" y="9564"/>
                  <a:pt x="1354015" y="8831"/>
                </a:cubicBezTo>
                <a:cubicBezTo>
                  <a:pt x="1387719" y="8098"/>
                  <a:pt x="1428750" y="181014"/>
                  <a:pt x="1463919" y="180281"/>
                </a:cubicBezTo>
                <a:cubicBezTo>
                  <a:pt x="1499088" y="179548"/>
                  <a:pt x="1530594" y="4435"/>
                  <a:pt x="1565030" y="4435"/>
                </a:cubicBezTo>
                <a:cubicBezTo>
                  <a:pt x="1599466" y="4435"/>
                  <a:pt x="1634636" y="180281"/>
                  <a:pt x="1670538" y="180281"/>
                </a:cubicBezTo>
                <a:cubicBezTo>
                  <a:pt x="1706440" y="180281"/>
                  <a:pt x="1746006" y="3702"/>
                  <a:pt x="1780442" y="4435"/>
                </a:cubicBezTo>
                <a:cubicBezTo>
                  <a:pt x="1814879" y="5168"/>
                  <a:pt x="1841988" y="185410"/>
                  <a:pt x="1877157" y="184677"/>
                </a:cubicBezTo>
                <a:cubicBezTo>
                  <a:pt x="1912326" y="183944"/>
                  <a:pt x="1913792" y="50595"/>
                  <a:pt x="1991457" y="39"/>
                </a:cubicBezTo>
              </a:path>
            </a:pathLst>
          </a:cu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9DBA6CC-4CD3-8919-1BB4-8BD6FDB81137}"/>
              </a:ext>
            </a:extLst>
          </p:cNvPr>
          <p:cNvSpPr txBox="1"/>
          <p:nvPr/>
        </p:nvSpPr>
        <p:spPr>
          <a:xfrm rot="20732192">
            <a:off x="1133299" y="5361133"/>
            <a:ext cx="10798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Interaction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A033E14-4944-7C59-2850-F58FFF2F5481}"/>
              </a:ext>
            </a:extLst>
          </p:cNvPr>
          <p:cNvSpPr txBox="1"/>
          <p:nvPr/>
        </p:nvSpPr>
        <p:spPr>
          <a:xfrm>
            <a:off x="5672914" y="4405990"/>
            <a:ext cx="597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Ice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8C63BE8-1360-D143-1453-50644DE73FE7}"/>
              </a:ext>
            </a:extLst>
          </p:cNvPr>
          <p:cNvSpPr txBox="1"/>
          <p:nvPr/>
        </p:nvSpPr>
        <p:spPr>
          <a:xfrm>
            <a:off x="9982200" y="5834483"/>
            <a:ext cx="31439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Credit: Rachel Scrandis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9D5B8CFA-E95B-D7FD-B1A0-53AAFA2EC76F}"/>
              </a:ext>
            </a:extLst>
          </p:cNvPr>
          <p:cNvSpPr txBox="1"/>
          <p:nvPr/>
        </p:nvSpPr>
        <p:spPr>
          <a:xfrm>
            <a:off x="6214947" y="1445759"/>
            <a:ext cx="586787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When a UHE neutrino interacts in the ice, the resulting shower emits Askaryan radiation at the Cherenkov angle. </a:t>
            </a:r>
          </a:p>
          <a:p>
            <a:endParaRPr lang="en-US" dirty="0"/>
          </a:p>
          <a:p>
            <a:r>
              <a:rPr lang="en-US" dirty="0"/>
              <a:t>This radiation will add coherently in radio (with power ~ E</a:t>
            </a:r>
            <a:r>
              <a:rPr lang="en-US" baseline="30000" dirty="0"/>
              <a:t>2</a:t>
            </a:r>
            <a:r>
              <a:rPr lang="en-US" dirty="0"/>
              <a:t>) if the width of the shower is less than radio wavelength.</a:t>
            </a:r>
          </a:p>
          <a:p>
            <a:endParaRPr lang="en-US" dirty="0"/>
          </a:p>
          <a:p>
            <a:r>
              <a:rPr lang="en-US" dirty="0"/>
              <a:t>The radio emission is radially polarized, which is useful for reconstructing the direction of the shower.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764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0" grpId="0" animBg="1"/>
      <p:bldP spid="51" grpId="0" animBg="1"/>
      <p:bldP spid="61" grpId="0"/>
      <p:bldP spid="6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>
            <a:extLst>
              <a:ext uri="{FF2B5EF4-FFF2-40B4-BE49-F238E27FC236}">
                <a16:creationId xmlns:a16="http://schemas.microsoft.com/office/drawing/2014/main" id="{38D91A6C-D965-EACD-545C-80186AA199AB}"/>
              </a:ext>
            </a:extLst>
          </p:cNvPr>
          <p:cNvSpPr/>
          <p:nvPr/>
        </p:nvSpPr>
        <p:spPr>
          <a:xfrm>
            <a:off x="1" y="1445759"/>
            <a:ext cx="6096000" cy="3014710"/>
          </a:xfrm>
          <a:prstGeom prst="rect">
            <a:avLst/>
          </a:prstGeom>
          <a:gradFill>
            <a:gsLst>
              <a:gs pos="0">
                <a:srgbClr val="C1FFFF"/>
              </a:gs>
              <a:gs pos="36000">
                <a:srgbClr val="B2B2B2">
                  <a:tint val="23500"/>
                  <a:satMod val="16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E7BC0D2-04ED-CEC5-77DE-53400D2605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83268"/>
            <a:ext cx="10515600" cy="4982935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Method 2:</a:t>
            </a:r>
            <a:r>
              <a:rPr lang="en-US" dirty="0"/>
              <a:t> Geomagnetic emission in air showers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E60A5B4-EDA3-F96C-D97A-08498BA0F024}"/>
              </a:ext>
            </a:extLst>
          </p:cNvPr>
          <p:cNvSpPr/>
          <p:nvPr/>
        </p:nvSpPr>
        <p:spPr>
          <a:xfrm>
            <a:off x="0" y="4461076"/>
            <a:ext cx="6115595" cy="1638612"/>
          </a:xfrm>
          <a:prstGeom prst="rect">
            <a:avLst/>
          </a:prstGeom>
          <a:gradFill flip="none" rotWithShape="1">
            <a:gsLst>
              <a:gs pos="0">
                <a:srgbClr val="B2B2B2">
                  <a:tint val="66000"/>
                  <a:satMod val="160000"/>
                </a:srgbClr>
              </a:gs>
              <a:gs pos="50000">
                <a:srgbClr val="B2B2B2">
                  <a:tint val="44500"/>
                  <a:satMod val="160000"/>
                </a:srgbClr>
              </a:gs>
              <a:gs pos="100000">
                <a:srgbClr val="B2B2B2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B42540-85E7-9D3F-3747-42A045244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PUEO see these particles?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D0EBCF-E155-2654-21D2-FF57EE5C1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21BA57-8370-B7DE-76F6-63A10B882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31E02B-17CB-EE8B-E264-1AAB7C30D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7</a:t>
            </a:fld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41771E7-9FED-4633-326D-6C94CF9D03E6}"/>
              </a:ext>
            </a:extLst>
          </p:cNvPr>
          <p:cNvCxnSpPr>
            <a:cxnSpLocks/>
          </p:cNvCxnSpPr>
          <p:nvPr/>
        </p:nvCxnSpPr>
        <p:spPr>
          <a:xfrm flipV="1">
            <a:off x="109174" y="4654395"/>
            <a:ext cx="1115599" cy="527673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08E4F8C-3F45-5B9E-F134-5ADF6EAFA7BB}"/>
                  </a:ext>
                </a:extLst>
              </p:cNvPr>
              <p:cNvSpPr txBox="1"/>
              <p:nvPr/>
            </p:nvSpPr>
            <p:spPr>
              <a:xfrm rot="19704399">
                <a:off x="565771" y="4817691"/>
                <a:ext cx="53809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𝝂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𝝉</m:t>
                          </m:r>
                        </m:sub>
                      </m:sSub>
                    </m:oMath>
                  </m:oMathPara>
                </a14:m>
                <a:endParaRPr lang="en-US" b="1" dirty="0">
                  <a:ea typeface="Cambria Math" panose="020405030504060302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08E4F8C-3F45-5B9E-F134-5ADF6EAFA7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704399">
                <a:off x="565771" y="4817691"/>
                <a:ext cx="538096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Graphic 23" descr="Hot air balloon outline">
            <a:extLst>
              <a:ext uri="{FF2B5EF4-FFF2-40B4-BE49-F238E27FC236}">
                <a16:creationId xmlns:a16="http://schemas.microsoft.com/office/drawing/2014/main" id="{25F43FF5-1034-222C-CCE1-562DF0B0E40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76162" y="2215662"/>
            <a:ext cx="789489" cy="789489"/>
          </a:xfrm>
          <a:prstGeom prst="rect">
            <a:avLst/>
          </a:prstGeom>
        </p:spPr>
      </p:pic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B14C4D90-5A6F-3563-E92A-FE493B07F08B}"/>
              </a:ext>
            </a:extLst>
          </p:cNvPr>
          <p:cNvCxnSpPr>
            <a:cxnSpLocks/>
          </p:cNvCxnSpPr>
          <p:nvPr/>
        </p:nvCxnSpPr>
        <p:spPr>
          <a:xfrm flipH="1" flipV="1">
            <a:off x="6096000" y="1450731"/>
            <a:ext cx="36635" cy="46726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4A033E14-4944-7C59-2850-F58FFF2F5481}"/>
              </a:ext>
            </a:extLst>
          </p:cNvPr>
          <p:cNvSpPr txBox="1"/>
          <p:nvPr/>
        </p:nvSpPr>
        <p:spPr>
          <a:xfrm>
            <a:off x="5693301" y="4425222"/>
            <a:ext cx="597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Ice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9D5B8CFA-E95B-D7FD-B1A0-53AAFA2EC76F}"/>
              </a:ext>
            </a:extLst>
          </p:cNvPr>
          <p:cNvSpPr txBox="1"/>
          <p:nvPr/>
        </p:nvSpPr>
        <p:spPr>
          <a:xfrm>
            <a:off x="6214947" y="1445759"/>
            <a:ext cx="586787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PUEO can also detect the radio that is produced by geomagnetic emission in air showers.</a:t>
            </a:r>
          </a:p>
          <a:p>
            <a:endParaRPr lang="en-US" dirty="0"/>
          </a:p>
          <a:p>
            <a:r>
              <a:rPr lang="en-US" dirty="0"/>
              <a:t>Tau neutrinos interacting in the Earth produce tau particles, which then decay and produce an Extensive Air Shower (EAS).</a:t>
            </a:r>
          </a:p>
          <a:p>
            <a:endParaRPr lang="en-US" dirty="0"/>
          </a:p>
          <a:p>
            <a:r>
              <a:rPr lang="en-US" dirty="0"/>
              <a:t>EASs can also be produced by UHE cosmic rays.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0676CBD-DE38-44C2-B4D3-57DA31CC0C4F}"/>
              </a:ext>
            </a:extLst>
          </p:cNvPr>
          <p:cNvCxnSpPr>
            <a:cxnSpLocks/>
          </p:cNvCxnSpPr>
          <p:nvPr/>
        </p:nvCxnSpPr>
        <p:spPr>
          <a:xfrm flipV="1">
            <a:off x="1224773" y="4084320"/>
            <a:ext cx="1071387" cy="557048"/>
          </a:xfrm>
          <a:prstGeom prst="straightConnector1">
            <a:avLst/>
          </a:prstGeom>
          <a:ln>
            <a:solidFill>
              <a:srgbClr val="B45A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5B57B5C-E883-C237-AF81-AC4931B16724}"/>
                  </a:ext>
                </a:extLst>
              </p:cNvPr>
              <p:cNvSpPr txBox="1"/>
              <p:nvPr/>
            </p:nvSpPr>
            <p:spPr>
              <a:xfrm rot="20091700">
                <a:off x="1442223" y="4001662"/>
                <a:ext cx="4006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B45A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</m:oMath>
                  </m:oMathPara>
                </a14:m>
                <a:endParaRPr lang="en-US" sz="2400" i="1" dirty="0">
                  <a:solidFill>
                    <a:srgbClr val="B45A00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5B57B5C-E883-C237-AF81-AC4931B167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091700">
                <a:off x="1442223" y="4001662"/>
                <a:ext cx="400624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Cloud 26">
            <a:extLst>
              <a:ext uri="{FF2B5EF4-FFF2-40B4-BE49-F238E27FC236}">
                <a16:creationId xmlns:a16="http://schemas.microsoft.com/office/drawing/2014/main" id="{5A943DFE-1DF8-00EF-D3E3-0A2E0D97C553}"/>
              </a:ext>
            </a:extLst>
          </p:cNvPr>
          <p:cNvSpPr/>
          <p:nvPr/>
        </p:nvSpPr>
        <p:spPr>
          <a:xfrm rot="19487445">
            <a:off x="2249974" y="3907502"/>
            <a:ext cx="494184" cy="56263"/>
          </a:xfrm>
          <a:prstGeom prst="cloud">
            <a:avLst/>
          </a:prstGeom>
          <a:solidFill>
            <a:srgbClr val="A828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B150F100-A9CC-0566-10AD-6475BD484DFB}"/>
              </a:ext>
            </a:extLst>
          </p:cNvPr>
          <p:cNvSpPr/>
          <p:nvPr/>
        </p:nvSpPr>
        <p:spPr>
          <a:xfrm rot="19911918">
            <a:off x="2299755" y="3426092"/>
            <a:ext cx="2115334" cy="93917"/>
          </a:xfrm>
          <a:custGeom>
            <a:avLst/>
            <a:gdLst>
              <a:gd name="connsiteX0" fmla="*/ 0 w 1991457"/>
              <a:gd name="connsiteY0" fmla="*/ 180281 h 184679"/>
              <a:gd name="connsiteX1" fmla="*/ 109903 w 1991457"/>
              <a:gd name="connsiteY1" fmla="*/ 4435 h 184679"/>
              <a:gd name="connsiteX2" fmla="*/ 202223 w 1991457"/>
              <a:gd name="connsiteY2" fmla="*/ 180281 h 184679"/>
              <a:gd name="connsiteX3" fmla="*/ 312127 w 1991457"/>
              <a:gd name="connsiteY3" fmla="*/ 39 h 184679"/>
              <a:gd name="connsiteX4" fmla="*/ 422030 w 1991457"/>
              <a:gd name="connsiteY4" fmla="*/ 162697 h 184679"/>
              <a:gd name="connsiteX5" fmla="*/ 540727 w 1991457"/>
              <a:gd name="connsiteY5" fmla="*/ 22020 h 184679"/>
              <a:gd name="connsiteX6" fmla="*/ 624253 w 1991457"/>
              <a:gd name="connsiteY6" fmla="*/ 180281 h 184679"/>
              <a:gd name="connsiteX7" fmla="*/ 729761 w 1991457"/>
              <a:gd name="connsiteY7" fmla="*/ 17624 h 184679"/>
              <a:gd name="connsiteX8" fmla="*/ 830873 w 1991457"/>
              <a:gd name="connsiteY8" fmla="*/ 167093 h 184679"/>
              <a:gd name="connsiteX9" fmla="*/ 945173 w 1991457"/>
              <a:gd name="connsiteY9" fmla="*/ 8831 h 184679"/>
              <a:gd name="connsiteX10" fmla="*/ 1041888 w 1991457"/>
              <a:gd name="connsiteY10" fmla="*/ 175885 h 184679"/>
              <a:gd name="connsiteX11" fmla="*/ 1151792 w 1991457"/>
              <a:gd name="connsiteY11" fmla="*/ 4435 h 184679"/>
              <a:gd name="connsiteX12" fmla="*/ 1261696 w 1991457"/>
              <a:gd name="connsiteY12" fmla="*/ 184677 h 184679"/>
              <a:gd name="connsiteX13" fmla="*/ 1354015 w 1991457"/>
              <a:gd name="connsiteY13" fmla="*/ 8831 h 184679"/>
              <a:gd name="connsiteX14" fmla="*/ 1463919 w 1991457"/>
              <a:gd name="connsiteY14" fmla="*/ 180281 h 184679"/>
              <a:gd name="connsiteX15" fmla="*/ 1565030 w 1991457"/>
              <a:gd name="connsiteY15" fmla="*/ 4435 h 184679"/>
              <a:gd name="connsiteX16" fmla="*/ 1670538 w 1991457"/>
              <a:gd name="connsiteY16" fmla="*/ 180281 h 184679"/>
              <a:gd name="connsiteX17" fmla="*/ 1780442 w 1991457"/>
              <a:gd name="connsiteY17" fmla="*/ 4435 h 184679"/>
              <a:gd name="connsiteX18" fmla="*/ 1877157 w 1991457"/>
              <a:gd name="connsiteY18" fmla="*/ 184677 h 184679"/>
              <a:gd name="connsiteX19" fmla="*/ 1991457 w 1991457"/>
              <a:gd name="connsiteY19" fmla="*/ 39 h 184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91457" h="184679">
                <a:moveTo>
                  <a:pt x="0" y="180281"/>
                </a:moveTo>
                <a:cubicBezTo>
                  <a:pt x="38099" y="92358"/>
                  <a:pt x="76199" y="4435"/>
                  <a:pt x="109903" y="4435"/>
                </a:cubicBezTo>
                <a:cubicBezTo>
                  <a:pt x="143607" y="4435"/>
                  <a:pt x="168519" y="181014"/>
                  <a:pt x="202223" y="180281"/>
                </a:cubicBezTo>
                <a:cubicBezTo>
                  <a:pt x="235927" y="179548"/>
                  <a:pt x="275493" y="2970"/>
                  <a:pt x="312127" y="39"/>
                </a:cubicBezTo>
                <a:cubicBezTo>
                  <a:pt x="348761" y="-2892"/>
                  <a:pt x="383930" y="159033"/>
                  <a:pt x="422030" y="162697"/>
                </a:cubicBezTo>
                <a:cubicBezTo>
                  <a:pt x="460130" y="166360"/>
                  <a:pt x="507023" y="19089"/>
                  <a:pt x="540727" y="22020"/>
                </a:cubicBezTo>
                <a:cubicBezTo>
                  <a:pt x="574431" y="24951"/>
                  <a:pt x="592747" y="181014"/>
                  <a:pt x="624253" y="180281"/>
                </a:cubicBezTo>
                <a:cubicBezTo>
                  <a:pt x="655759" y="179548"/>
                  <a:pt x="695324" y="19822"/>
                  <a:pt x="729761" y="17624"/>
                </a:cubicBezTo>
                <a:cubicBezTo>
                  <a:pt x="764198" y="15426"/>
                  <a:pt x="794971" y="168558"/>
                  <a:pt x="830873" y="167093"/>
                </a:cubicBezTo>
                <a:cubicBezTo>
                  <a:pt x="866775" y="165628"/>
                  <a:pt x="910004" y="7366"/>
                  <a:pt x="945173" y="8831"/>
                </a:cubicBezTo>
                <a:cubicBezTo>
                  <a:pt x="980342" y="10296"/>
                  <a:pt x="1007452" y="176618"/>
                  <a:pt x="1041888" y="175885"/>
                </a:cubicBezTo>
                <a:cubicBezTo>
                  <a:pt x="1076325" y="175152"/>
                  <a:pt x="1115157" y="2970"/>
                  <a:pt x="1151792" y="4435"/>
                </a:cubicBezTo>
                <a:cubicBezTo>
                  <a:pt x="1188427" y="5900"/>
                  <a:pt x="1227992" y="183944"/>
                  <a:pt x="1261696" y="184677"/>
                </a:cubicBezTo>
                <a:cubicBezTo>
                  <a:pt x="1295400" y="185410"/>
                  <a:pt x="1320311" y="9564"/>
                  <a:pt x="1354015" y="8831"/>
                </a:cubicBezTo>
                <a:cubicBezTo>
                  <a:pt x="1387719" y="8098"/>
                  <a:pt x="1428750" y="181014"/>
                  <a:pt x="1463919" y="180281"/>
                </a:cubicBezTo>
                <a:cubicBezTo>
                  <a:pt x="1499088" y="179548"/>
                  <a:pt x="1530594" y="4435"/>
                  <a:pt x="1565030" y="4435"/>
                </a:cubicBezTo>
                <a:cubicBezTo>
                  <a:pt x="1599466" y="4435"/>
                  <a:pt x="1634636" y="180281"/>
                  <a:pt x="1670538" y="180281"/>
                </a:cubicBezTo>
                <a:cubicBezTo>
                  <a:pt x="1706440" y="180281"/>
                  <a:pt x="1746006" y="3702"/>
                  <a:pt x="1780442" y="4435"/>
                </a:cubicBezTo>
                <a:cubicBezTo>
                  <a:pt x="1814879" y="5168"/>
                  <a:pt x="1841988" y="185410"/>
                  <a:pt x="1877157" y="184677"/>
                </a:cubicBezTo>
                <a:cubicBezTo>
                  <a:pt x="1912326" y="183944"/>
                  <a:pt x="1913792" y="50595"/>
                  <a:pt x="1991457" y="39"/>
                </a:cubicBezTo>
              </a:path>
            </a:pathLst>
          </a:cu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2CFD1EC-09CD-7107-0734-4389D0CD5F2E}"/>
              </a:ext>
            </a:extLst>
          </p:cNvPr>
          <p:cNvSpPr txBox="1"/>
          <p:nvPr/>
        </p:nvSpPr>
        <p:spPr>
          <a:xfrm>
            <a:off x="2384022" y="3905610"/>
            <a:ext cx="599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A8289F"/>
                </a:solidFill>
              </a:rPr>
              <a:t>EAS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AEB9F6C-9E0E-89D3-D68E-76E6FBF299C2}"/>
              </a:ext>
            </a:extLst>
          </p:cNvPr>
          <p:cNvCxnSpPr>
            <a:cxnSpLocks/>
          </p:cNvCxnSpPr>
          <p:nvPr/>
        </p:nvCxnSpPr>
        <p:spPr>
          <a:xfrm flipV="1">
            <a:off x="2821" y="3071474"/>
            <a:ext cx="1465890" cy="95226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Cloud 36">
            <a:extLst>
              <a:ext uri="{FF2B5EF4-FFF2-40B4-BE49-F238E27FC236}">
                <a16:creationId xmlns:a16="http://schemas.microsoft.com/office/drawing/2014/main" id="{6862C573-DFC0-61F2-5F16-AC6B13866BF2}"/>
              </a:ext>
            </a:extLst>
          </p:cNvPr>
          <p:cNvSpPr/>
          <p:nvPr/>
        </p:nvSpPr>
        <p:spPr>
          <a:xfrm rot="21437566">
            <a:off x="1481690" y="3028313"/>
            <a:ext cx="494184" cy="56263"/>
          </a:xfrm>
          <a:prstGeom prst="cloud">
            <a:avLst/>
          </a:prstGeom>
          <a:solidFill>
            <a:srgbClr val="A828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6FBB73E-B2D7-2974-813C-B0928DC1A686}"/>
              </a:ext>
            </a:extLst>
          </p:cNvPr>
          <p:cNvSpPr txBox="1"/>
          <p:nvPr/>
        </p:nvSpPr>
        <p:spPr>
          <a:xfrm>
            <a:off x="1438148" y="3056444"/>
            <a:ext cx="599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A8289F"/>
                </a:solidFill>
              </a:rPr>
              <a:t>EAS</a:t>
            </a: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C402ED25-9E9E-AF82-6196-ABE480089C07}"/>
              </a:ext>
            </a:extLst>
          </p:cNvPr>
          <p:cNvSpPr/>
          <p:nvPr/>
        </p:nvSpPr>
        <p:spPr>
          <a:xfrm rot="21413465">
            <a:off x="1729610" y="2939091"/>
            <a:ext cx="2516453" cy="88953"/>
          </a:xfrm>
          <a:custGeom>
            <a:avLst/>
            <a:gdLst>
              <a:gd name="connsiteX0" fmla="*/ 0 w 1991457"/>
              <a:gd name="connsiteY0" fmla="*/ 180281 h 184679"/>
              <a:gd name="connsiteX1" fmla="*/ 109903 w 1991457"/>
              <a:gd name="connsiteY1" fmla="*/ 4435 h 184679"/>
              <a:gd name="connsiteX2" fmla="*/ 202223 w 1991457"/>
              <a:gd name="connsiteY2" fmla="*/ 180281 h 184679"/>
              <a:gd name="connsiteX3" fmla="*/ 312127 w 1991457"/>
              <a:gd name="connsiteY3" fmla="*/ 39 h 184679"/>
              <a:gd name="connsiteX4" fmla="*/ 422030 w 1991457"/>
              <a:gd name="connsiteY4" fmla="*/ 162697 h 184679"/>
              <a:gd name="connsiteX5" fmla="*/ 540727 w 1991457"/>
              <a:gd name="connsiteY5" fmla="*/ 22020 h 184679"/>
              <a:gd name="connsiteX6" fmla="*/ 624253 w 1991457"/>
              <a:gd name="connsiteY6" fmla="*/ 180281 h 184679"/>
              <a:gd name="connsiteX7" fmla="*/ 729761 w 1991457"/>
              <a:gd name="connsiteY7" fmla="*/ 17624 h 184679"/>
              <a:gd name="connsiteX8" fmla="*/ 830873 w 1991457"/>
              <a:gd name="connsiteY8" fmla="*/ 167093 h 184679"/>
              <a:gd name="connsiteX9" fmla="*/ 945173 w 1991457"/>
              <a:gd name="connsiteY9" fmla="*/ 8831 h 184679"/>
              <a:gd name="connsiteX10" fmla="*/ 1041888 w 1991457"/>
              <a:gd name="connsiteY10" fmla="*/ 175885 h 184679"/>
              <a:gd name="connsiteX11" fmla="*/ 1151792 w 1991457"/>
              <a:gd name="connsiteY11" fmla="*/ 4435 h 184679"/>
              <a:gd name="connsiteX12" fmla="*/ 1261696 w 1991457"/>
              <a:gd name="connsiteY12" fmla="*/ 184677 h 184679"/>
              <a:gd name="connsiteX13" fmla="*/ 1354015 w 1991457"/>
              <a:gd name="connsiteY13" fmla="*/ 8831 h 184679"/>
              <a:gd name="connsiteX14" fmla="*/ 1463919 w 1991457"/>
              <a:gd name="connsiteY14" fmla="*/ 180281 h 184679"/>
              <a:gd name="connsiteX15" fmla="*/ 1565030 w 1991457"/>
              <a:gd name="connsiteY15" fmla="*/ 4435 h 184679"/>
              <a:gd name="connsiteX16" fmla="*/ 1670538 w 1991457"/>
              <a:gd name="connsiteY16" fmla="*/ 180281 h 184679"/>
              <a:gd name="connsiteX17" fmla="*/ 1780442 w 1991457"/>
              <a:gd name="connsiteY17" fmla="*/ 4435 h 184679"/>
              <a:gd name="connsiteX18" fmla="*/ 1877157 w 1991457"/>
              <a:gd name="connsiteY18" fmla="*/ 184677 h 184679"/>
              <a:gd name="connsiteX19" fmla="*/ 1991457 w 1991457"/>
              <a:gd name="connsiteY19" fmla="*/ 39 h 184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91457" h="184679">
                <a:moveTo>
                  <a:pt x="0" y="180281"/>
                </a:moveTo>
                <a:cubicBezTo>
                  <a:pt x="38099" y="92358"/>
                  <a:pt x="76199" y="4435"/>
                  <a:pt x="109903" y="4435"/>
                </a:cubicBezTo>
                <a:cubicBezTo>
                  <a:pt x="143607" y="4435"/>
                  <a:pt x="168519" y="181014"/>
                  <a:pt x="202223" y="180281"/>
                </a:cubicBezTo>
                <a:cubicBezTo>
                  <a:pt x="235927" y="179548"/>
                  <a:pt x="275493" y="2970"/>
                  <a:pt x="312127" y="39"/>
                </a:cubicBezTo>
                <a:cubicBezTo>
                  <a:pt x="348761" y="-2892"/>
                  <a:pt x="383930" y="159033"/>
                  <a:pt x="422030" y="162697"/>
                </a:cubicBezTo>
                <a:cubicBezTo>
                  <a:pt x="460130" y="166360"/>
                  <a:pt x="507023" y="19089"/>
                  <a:pt x="540727" y="22020"/>
                </a:cubicBezTo>
                <a:cubicBezTo>
                  <a:pt x="574431" y="24951"/>
                  <a:pt x="592747" y="181014"/>
                  <a:pt x="624253" y="180281"/>
                </a:cubicBezTo>
                <a:cubicBezTo>
                  <a:pt x="655759" y="179548"/>
                  <a:pt x="695324" y="19822"/>
                  <a:pt x="729761" y="17624"/>
                </a:cubicBezTo>
                <a:cubicBezTo>
                  <a:pt x="764198" y="15426"/>
                  <a:pt x="794971" y="168558"/>
                  <a:pt x="830873" y="167093"/>
                </a:cubicBezTo>
                <a:cubicBezTo>
                  <a:pt x="866775" y="165628"/>
                  <a:pt x="910004" y="7366"/>
                  <a:pt x="945173" y="8831"/>
                </a:cubicBezTo>
                <a:cubicBezTo>
                  <a:pt x="980342" y="10296"/>
                  <a:pt x="1007452" y="176618"/>
                  <a:pt x="1041888" y="175885"/>
                </a:cubicBezTo>
                <a:cubicBezTo>
                  <a:pt x="1076325" y="175152"/>
                  <a:pt x="1115157" y="2970"/>
                  <a:pt x="1151792" y="4435"/>
                </a:cubicBezTo>
                <a:cubicBezTo>
                  <a:pt x="1188427" y="5900"/>
                  <a:pt x="1227992" y="183944"/>
                  <a:pt x="1261696" y="184677"/>
                </a:cubicBezTo>
                <a:cubicBezTo>
                  <a:pt x="1295400" y="185410"/>
                  <a:pt x="1320311" y="9564"/>
                  <a:pt x="1354015" y="8831"/>
                </a:cubicBezTo>
                <a:cubicBezTo>
                  <a:pt x="1387719" y="8098"/>
                  <a:pt x="1428750" y="181014"/>
                  <a:pt x="1463919" y="180281"/>
                </a:cubicBezTo>
                <a:cubicBezTo>
                  <a:pt x="1499088" y="179548"/>
                  <a:pt x="1530594" y="4435"/>
                  <a:pt x="1565030" y="4435"/>
                </a:cubicBezTo>
                <a:cubicBezTo>
                  <a:pt x="1599466" y="4435"/>
                  <a:pt x="1634636" y="180281"/>
                  <a:pt x="1670538" y="180281"/>
                </a:cubicBezTo>
                <a:cubicBezTo>
                  <a:pt x="1706440" y="180281"/>
                  <a:pt x="1746006" y="3702"/>
                  <a:pt x="1780442" y="4435"/>
                </a:cubicBezTo>
                <a:cubicBezTo>
                  <a:pt x="1814879" y="5168"/>
                  <a:pt x="1841988" y="185410"/>
                  <a:pt x="1877157" y="184677"/>
                </a:cubicBezTo>
                <a:cubicBezTo>
                  <a:pt x="1912326" y="183944"/>
                  <a:pt x="1913792" y="50595"/>
                  <a:pt x="1991457" y="39"/>
                </a:cubicBezTo>
              </a:path>
            </a:pathLst>
          </a:cu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F68C76B-5891-1EC2-CAB6-7A8278590992}"/>
              </a:ext>
            </a:extLst>
          </p:cNvPr>
          <p:cNvSpPr txBox="1"/>
          <p:nvPr/>
        </p:nvSpPr>
        <p:spPr>
          <a:xfrm rot="21413726">
            <a:off x="143908" y="2810054"/>
            <a:ext cx="119881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UHECR</a:t>
            </a:r>
          </a:p>
          <a:p>
            <a:r>
              <a:rPr lang="en-US" sz="1100" dirty="0">
                <a:solidFill>
                  <a:srgbClr val="0070C0"/>
                </a:solidFill>
              </a:rPr>
              <a:t>(Above Horizon)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3CB5A292-DBE0-C926-937B-FF7321EA0BA3}"/>
              </a:ext>
            </a:extLst>
          </p:cNvPr>
          <p:cNvCxnSpPr>
            <a:cxnSpLocks/>
          </p:cNvCxnSpPr>
          <p:nvPr/>
        </p:nvCxnSpPr>
        <p:spPr>
          <a:xfrm flipH="1">
            <a:off x="5709902" y="3096216"/>
            <a:ext cx="386097" cy="621963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Cloud 41">
            <a:extLst>
              <a:ext uri="{FF2B5EF4-FFF2-40B4-BE49-F238E27FC236}">
                <a16:creationId xmlns:a16="http://schemas.microsoft.com/office/drawing/2014/main" id="{AB6CCE95-D0CB-3EA7-DC62-FE6A2209ADB3}"/>
              </a:ext>
            </a:extLst>
          </p:cNvPr>
          <p:cNvSpPr/>
          <p:nvPr/>
        </p:nvSpPr>
        <p:spPr>
          <a:xfrm rot="18112499">
            <a:off x="5331549" y="3907501"/>
            <a:ext cx="494184" cy="56263"/>
          </a:xfrm>
          <a:prstGeom prst="cloud">
            <a:avLst/>
          </a:prstGeom>
          <a:solidFill>
            <a:srgbClr val="A828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3E32886-800B-4A3E-EB69-C5B7B5EFBDB4}"/>
              </a:ext>
            </a:extLst>
          </p:cNvPr>
          <p:cNvSpPr txBox="1"/>
          <p:nvPr/>
        </p:nvSpPr>
        <p:spPr>
          <a:xfrm>
            <a:off x="5578390" y="3782319"/>
            <a:ext cx="599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A8289F"/>
                </a:solidFill>
              </a:rPr>
              <a:t>EAS</a:t>
            </a: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80293524-EF0A-FB55-90B3-F925FCA40869}"/>
              </a:ext>
            </a:extLst>
          </p:cNvPr>
          <p:cNvSpPr/>
          <p:nvPr/>
        </p:nvSpPr>
        <p:spPr>
          <a:xfrm rot="3616474">
            <a:off x="4011196" y="3681308"/>
            <a:ext cx="1714139" cy="60592"/>
          </a:xfrm>
          <a:custGeom>
            <a:avLst/>
            <a:gdLst>
              <a:gd name="connsiteX0" fmla="*/ 0 w 1991457"/>
              <a:gd name="connsiteY0" fmla="*/ 180281 h 184679"/>
              <a:gd name="connsiteX1" fmla="*/ 109903 w 1991457"/>
              <a:gd name="connsiteY1" fmla="*/ 4435 h 184679"/>
              <a:gd name="connsiteX2" fmla="*/ 202223 w 1991457"/>
              <a:gd name="connsiteY2" fmla="*/ 180281 h 184679"/>
              <a:gd name="connsiteX3" fmla="*/ 312127 w 1991457"/>
              <a:gd name="connsiteY3" fmla="*/ 39 h 184679"/>
              <a:gd name="connsiteX4" fmla="*/ 422030 w 1991457"/>
              <a:gd name="connsiteY4" fmla="*/ 162697 h 184679"/>
              <a:gd name="connsiteX5" fmla="*/ 540727 w 1991457"/>
              <a:gd name="connsiteY5" fmla="*/ 22020 h 184679"/>
              <a:gd name="connsiteX6" fmla="*/ 624253 w 1991457"/>
              <a:gd name="connsiteY6" fmla="*/ 180281 h 184679"/>
              <a:gd name="connsiteX7" fmla="*/ 729761 w 1991457"/>
              <a:gd name="connsiteY7" fmla="*/ 17624 h 184679"/>
              <a:gd name="connsiteX8" fmla="*/ 830873 w 1991457"/>
              <a:gd name="connsiteY8" fmla="*/ 167093 h 184679"/>
              <a:gd name="connsiteX9" fmla="*/ 945173 w 1991457"/>
              <a:gd name="connsiteY9" fmla="*/ 8831 h 184679"/>
              <a:gd name="connsiteX10" fmla="*/ 1041888 w 1991457"/>
              <a:gd name="connsiteY10" fmla="*/ 175885 h 184679"/>
              <a:gd name="connsiteX11" fmla="*/ 1151792 w 1991457"/>
              <a:gd name="connsiteY11" fmla="*/ 4435 h 184679"/>
              <a:gd name="connsiteX12" fmla="*/ 1261696 w 1991457"/>
              <a:gd name="connsiteY12" fmla="*/ 184677 h 184679"/>
              <a:gd name="connsiteX13" fmla="*/ 1354015 w 1991457"/>
              <a:gd name="connsiteY13" fmla="*/ 8831 h 184679"/>
              <a:gd name="connsiteX14" fmla="*/ 1463919 w 1991457"/>
              <a:gd name="connsiteY14" fmla="*/ 180281 h 184679"/>
              <a:gd name="connsiteX15" fmla="*/ 1565030 w 1991457"/>
              <a:gd name="connsiteY15" fmla="*/ 4435 h 184679"/>
              <a:gd name="connsiteX16" fmla="*/ 1670538 w 1991457"/>
              <a:gd name="connsiteY16" fmla="*/ 180281 h 184679"/>
              <a:gd name="connsiteX17" fmla="*/ 1780442 w 1991457"/>
              <a:gd name="connsiteY17" fmla="*/ 4435 h 184679"/>
              <a:gd name="connsiteX18" fmla="*/ 1877157 w 1991457"/>
              <a:gd name="connsiteY18" fmla="*/ 184677 h 184679"/>
              <a:gd name="connsiteX19" fmla="*/ 1991457 w 1991457"/>
              <a:gd name="connsiteY19" fmla="*/ 39 h 184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91457" h="184679">
                <a:moveTo>
                  <a:pt x="0" y="180281"/>
                </a:moveTo>
                <a:cubicBezTo>
                  <a:pt x="38099" y="92358"/>
                  <a:pt x="76199" y="4435"/>
                  <a:pt x="109903" y="4435"/>
                </a:cubicBezTo>
                <a:cubicBezTo>
                  <a:pt x="143607" y="4435"/>
                  <a:pt x="168519" y="181014"/>
                  <a:pt x="202223" y="180281"/>
                </a:cubicBezTo>
                <a:cubicBezTo>
                  <a:pt x="235927" y="179548"/>
                  <a:pt x="275493" y="2970"/>
                  <a:pt x="312127" y="39"/>
                </a:cubicBezTo>
                <a:cubicBezTo>
                  <a:pt x="348761" y="-2892"/>
                  <a:pt x="383930" y="159033"/>
                  <a:pt x="422030" y="162697"/>
                </a:cubicBezTo>
                <a:cubicBezTo>
                  <a:pt x="460130" y="166360"/>
                  <a:pt x="507023" y="19089"/>
                  <a:pt x="540727" y="22020"/>
                </a:cubicBezTo>
                <a:cubicBezTo>
                  <a:pt x="574431" y="24951"/>
                  <a:pt x="592747" y="181014"/>
                  <a:pt x="624253" y="180281"/>
                </a:cubicBezTo>
                <a:cubicBezTo>
                  <a:pt x="655759" y="179548"/>
                  <a:pt x="695324" y="19822"/>
                  <a:pt x="729761" y="17624"/>
                </a:cubicBezTo>
                <a:cubicBezTo>
                  <a:pt x="764198" y="15426"/>
                  <a:pt x="794971" y="168558"/>
                  <a:pt x="830873" y="167093"/>
                </a:cubicBezTo>
                <a:cubicBezTo>
                  <a:pt x="866775" y="165628"/>
                  <a:pt x="910004" y="7366"/>
                  <a:pt x="945173" y="8831"/>
                </a:cubicBezTo>
                <a:cubicBezTo>
                  <a:pt x="980342" y="10296"/>
                  <a:pt x="1007452" y="176618"/>
                  <a:pt x="1041888" y="175885"/>
                </a:cubicBezTo>
                <a:cubicBezTo>
                  <a:pt x="1076325" y="175152"/>
                  <a:pt x="1115157" y="2970"/>
                  <a:pt x="1151792" y="4435"/>
                </a:cubicBezTo>
                <a:cubicBezTo>
                  <a:pt x="1188427" y="5900"/>
                  <a:pt x="1227992" y="183944"/>
                  <a:pt x="1261696" y="184677"/>
                </a:cubicBezTo>
                <a:cubicBezTo>
                  <a:pt x="1295400" y="185410"/>
                  <a:pt x="1320311" y="9564"/>
                  <a:pt x="1354015" y="8831"/>
                </a:cubicBezTo>
                <a:cubicBezTo>
                  <a:pt x="1387719" y="8098"/>
                  <a:pt x="1428750" y="181014"/>
                  <a:pt x="1463919" y="180281"/>
                </a:cubicBezTo>
                <a:cubicBezTo>
                  <a:pt x="1499088" y="179548"/>
                  <a:pt x="1530594" y="4435"/>
                  <a:pt x="1565030" y="4435"/>
                </a:cubicBezTo>
                <a:cubicBezTo>
                  <a:pt x="1599466" y="4435"/>
                  <a:pt x="1634636" y="180281"/>
                  <a:pt x="1670538" y="180281"/>
                </a:cubicBezTo>
                <a:cubicBezTo>
                  <a:pt x="1706440" y="180281"/>
                  <a:pt x="1746006" y="3702"/>
                  <a:pt x="1780442" y="4435"/>
                </a:cubicBezTo>
                <a:cubicBezTo>
                  <a:pt x="1814879" y="5168"/>
                  <a:pt x="1841988" y="185410"/>
                  <a:pt x="1877157" y="184677"/>
                </a:cubicBezTo>
                <a:cubicBezTo>
                  <a:pt x="1912326" y="183944"/>
                  <a:pt x="1913792" y="50595"/>
                  <a:pt x="1991457" y="39"/>
                </a:cubicBezTo>
              </a:path>
            </a:pathLst>
          </a:cu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02861E9C-388D-7FDB-C8D3-DAFF99F48FD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971"/>
          <a:stretch/>
        </p:blipFill>
        <p:spPr>
          <a:xfrm rot="18297075">
            <a:off x="5116757" y="4071492"/>
            <a:ext cx="641510" cy="244345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F76FF481-B5D9-A445-D271-95858D213CFF}"/>
              </a:ext>
            </a:extLst>
          </p:cNvPr>
          <p:cNvSpPr txBox="1"/>
          <p:nvPr/>
        </p:nvSpPr>
        <p:spPr>
          <a:xfrm>
            <a:off x="5249504" y="2808645"/>
            <a:ext cx="1198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UHECR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25B87DE-6E43-3E1A-AA83-0E9D759DE5EF}"/>
              </a:ext>
            </a:extLst>
          </p:cNvPr>
          <p:cNvSpPr txBox="1"/>
          <p:nvPr/>
        </p:nvSpPr>
        <p:spPr>
          <a:xfrm>
            <a:off x="4486126" y="4419110"/>
            <a:ext cx="1170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2060"/>
                </a:solidFill>
              </a:rPr>
              <a:t>Reflected Radio</a:t>
            </a:r>
          </a:p>
        </p:txBody>
      </p:sp>
    </p:spTree>
    <p:extLst>
      <p:ext uri="{BB962C8B-B14F-4D97-AF65-F5344CB8AC3E}">
        <p14:creationId xmlns:p14="http://schemas.microsoft.com/office/powerpoint/2010/main" val="2705020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7" grpId="0" animBg="1"/>
      <p:bldP spid="51" grpId="0" animBg="1"/>
      <p:bldP spid="30" grpId="0"/>
      <p:bldP spid="37" grpId="0" animBg="1"/>
      <p:bldP spid="38" grpId="0"/>
      <p:bldP spid="39" grpId="0" animBg="1"/>
      <p:bldP spid="40" grpId="0"/>
      <p:bldP spid="42" grpId="0" animBg="1"/>
      <p:bldP spid="43" grpId="0"/>
      <p:bldP spid="44" grpId="0" animBg="1"/>
      <p:bldP spid="52" grpId="0"/>
      <p:bldP spid="5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>
            <a:extLst>
              <a:ext uri="{FF2B5EF4-FFF2-40B4-BE49-F238E27FC236}">
                <a16:creationId xmlns:a16="http://schemas.microsoft.com/office/drawing/2014/main" id="{38D91A6C-D965-EACD-545C-80186AA199AB}"/>
              </a:ext>
            </a:extLst>
          </p:cNvPr>
          <p:cNvSpPr/>
          <p:nvPr/>
        </p:nvSpPr>
        <p:spPr>
          <a:xfrm>
            <a:off x="1" y="1445759"/>
            <a:ext cx="6096000" cy="3014710"/>
          </a:xfrm>
          <a:prstGeom prst="rect">
            <a:avLst/>
          </a:prstGeom>
          <a:gradFill>
            <a:gsLst>
              <a:gs pos="0">
                <a:srgbClr val="C1FFFF"/>
              </a:gs>
              <a:gs pos="36000">
                <a:srgbClr val="B2B2B2">
                  <a:tint val="23500"/>
                  <a:satMod val="16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E60A5B4-EDA3-F96C-D97A-08498BA0F024}"/>
              </a:ext>
            </a:extLst>
          </p:cNvPr>
          <p:cNvSpPr/>
          <p:nvPr/>
        </p:nvSpPr>
        <p:spPr>
          <a:xfrm>
            <a:off x="0" y="4461076"/>
            <a:ext cx="6115595" cy="1638612"/>
          </a:xfrm>
          <a:prstGeom prst="rect">
            <a:avLst/>
          </a:prstGeom>
          <a:gradFill flip="none" rotWithShape="1">
            <a:gsLst>
              <a:gs pos="0">
                <a:srgbClr val="B2B2B2">
                  <a:tint val="66000"/>
                  <a:satMod val="160000"/>
                </a:srgbClr>
              </a:gs>
              <a:gs pos="50000">
                <a:srgbClr val="B2B2B2">
                  <a:tint val="44500"/>
                  <a:satMod val="160000"/>
                </a:srgbClr>
              </a:gs>
              <a:gs pos="100000">
                <a:srgbClr val="B2B2B2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B42540-85E7-9D3F-3747-42A045244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PUEO see these particles?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D0EBCF-E155-2654-21D2-FF57EE5C1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21BA57-8370-B7DE-76F6-63A10B882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31E02B-17CB-EE8B-E264-1AAB7C30D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8</a:t>
            </a:fld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41771E7-9FED-4633-326D-6C94CF9D03E6}"/>
              </a:ext>
            </a:extLst>
          </p:cNvPr>
          <p:cNvCxnSpPr>
            <a:cxnSpLocks/>
          </p:cNvCxnSpPr>
          <p:nvPr/>
        </p:nvCxnSpPr>
        <p:spPr>
          <a:xfrm flipV="1">
            <a:off x="109174" y="4654395"/>
            <a:ext cx="1115599" cy="527673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08E4F8C-3F45-5B9E-F134-5ADF6EAFA7BB}"/>
                  </a:ext>
                </a:extLst>
              </p:cNvPr>
              <p:cNvSpPr txBox="1"/>
              <p:nvPr/>
            </p:nvSpPr>
            <p:spPr>
              <a:xfrm rot="19704399">
                <a:off x="565771" y="4817691"/>
                <a:ext cx="53809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𝝂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𝝉</m:t>
                          </m:r>
                        </m:sub>
                      </m:sSub>
                    </m:oMath>
                  </m:oMathPara>
                </a14:m>
                <a:endParaRPr lang="en-US" b="1" dirty="0">
                  <a:ea typeface="Cambria Math" panose="020405030504060302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08E4F8C-3F45-5B9E-F134-5ADF6EAFA7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704399">
                <a:off x="565771" y="4817691"/>
                <a:ext cx="538096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Graphic 23" descr="Hot air balloon outline">
            <a:extLst>
              <a:ext uri="{FF2B5EF4-FFF2-40B4-BE49-F238E27FC236}">
                <a16:creationId xmlns:a16="http://schemas.microsoft.com/office/drawing/2014/main" id="{25F43FF5-1034-222C-CCE1-562DF0B0E40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76162" y="2215662"/>
            <a:ext cx="789489" cy="789489"/>
          </a:xfrm>
          <a:prstGeom prst="rect">
            <a:avLst/>
          </a:prstGeom>
        </p:spPr>
      </p:pic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B14C4D90-5A6F-3563-E92A-FE493B07F08B}"/>
              </a:ext>
            </a:extLst>
          </p:cNvPr>
          <p:cNvCxnSpPr>
            <a:cxnSpLocks/>
          </p:cNvCxnSpPr>
          <p:nvPr/>
        </p:nvCxnSpPr>
        <p:spPr>
          <a:xfrm flipH="1" flipV="1">
            <a:off x="6096000" y="1450731"/>
            <a:ext cx="36635" cy="46726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4A033E14-4944-7C59-2850-F58FFF2F5481}"/>
              </a:ext>
            </a:extLst>
          </p:cNvPr>
          <p:cNvSpPr txBox="1"/>
          <p:nvPr/>
        </p:nvSpPr>
        <p:spPr>
          <a:xfrm>
            <a:off x="5693301" y="4425222"/>
            <a:ext cx="597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Ice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9D5B8CFA-E95B-D7FD-B1A0-53AAFA2EC76F}"/>
              </a:ext>
            </a:extLst>
          </p:cNvPr>
          <p:cNvSpPr txBox="1"/>
          <p:nvPr/>
        </p:nvSpPr>
        <p:spPr>
          <a:xfrm>
            <a:off x="6214948" y="1445759"/>
            <a:ext cx="3012256" cy="430887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In-ice Askaryan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Below horizon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Vertically polarized</a:t>
            </a: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Tau-neutrino </a:t>
            </a:r>
            <a:br>
              <a:rPr lang="en-US" sz="2000" b="1" dirty="0"/>
            </a:br>
            <a:r>
              <a:rPr lang="en-US" sz="2000" b="1" dirty="0"/>
              <a:t>induced EAS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Below horizon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Horizontally polarized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0676CBD-DE38-44C2-B4D3-57DA31CC0C4F}"/>
              </a:ext>
            </a:extLst>
          </p:cNvPr>
          <p:cNvCxnSpPr>
            <a:cxnSpLocks/>
          </p:cNvCxnSpPr>
          <p:nvPr/>
        </p:nvCxnSpPr>
        <p:spPr>
          <a:xfrm flipV="1">
            <a:off x="1224773" y="4084320"/>
            <a:ext cx="1071387" cy="557048"/>
          </a:xfrm>
          <a:prstGeom prst="straightConnector1">
            <a:avLst/>
          </a:prstGeom>
          <a:ln>
            <a:solidFill>
              <a:srgbClr val="B45A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5B57B5C-E883-C237-AF81-AC4931B16724}"/>
                  </a:ext>
                </a:extLst>
              </p:cNvPr>
              <p:cNvSpPr txBox="1"/>
              <p:nvPr/>
            </p:nvSpPr>
            <p:spPr>
              <a:xfrm rot="20091700">
                <a:off x="1442223" y="4001662"/>
                <a:ext cx="4006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B45A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</m:oMath>
                  </m:oMathPara>
                </a14:m>
                <a:endParaRPr lang="en-US" sz="2400" i="1" dirty="0">
                  <a:solidFill>
                    <a:srgbClr val="B45A00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5B57B5C-E883-C237-AF81-AC4931B167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091700">
                <a:off x="1442223" y="4001662"/>
                <a:ext cx="400624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Cloud 26">
            <a:extLst>
              <a:ext uri="{FF2B5EF4-FFF2-40B4-BE49-F238E27FC236}">
                <a16:creationId xmlns:a16="http://schemas.microsoft.com/office/drawing/2014/main" id="{5A943DFE-1DF8-00EF-D3E3-0A2E0D97C553}"/>
              </a:ext>
            </a:extLst>
          </p:cNvPr>
          <p:cNvSpPr/>
          <p:nvPr/>
        </p:nvSpPr>
        <p:spPr>
          <a:xfrm rot="19487445">
            <a:off x="2249974" y="3907502"/>
            <a:ext cx="494184" cy="56263"/>
          </a:xfrm>
          <a:prstGeom prst="cloud">
            <a:avLst/>
          </a:prstGeom>
          <a:solidFill>
            <a:srgbClr val="A828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B150F100-A9CC-0566-10AD-6475BD484DFB}"/>
              </a:ext>
            </a:extLst>
          </p:cNvPr>
          <p:cNvSpPr/>
          <p:nvPr/>
        </p:nvSpPr>
        <p:spPr>
          <a:xfrm rot="19911918">
            <a:off x="2299755" y="3426092"/>
            <a:ext cx="2115334" cy="93917"/>
          </a:xfrm>
          <a:custGeom>
            <a:avLst/>
            <a:gdLst>
              <a:gd name="connsiteX0" fmla="*/ 0 w 1991457"/>
              <a:gd name="connsiteY0" fmla="*/ 180281 h 184679"/>
              <a:gd name="connsiteX1" fmla="*/ 109903 w 1991457"/>
              <a:gd name="connsiteY1" fmla="*/ 4435 h 184679"/>
              <a:gd name="connsiteX2" fmla="*/ 202223 w 1991457"/>
              <a:gd name="connsiteY2" fmla="*/ 180281 h 184679"/>
              <a:gd name="connsiteX3" fmla="*/ 312127 w 1991457"/>
              <a:gd name="connsiteY3" fmla="*/ 39 h 184679"/>
              <a:gd name="connsiteX4" fmla="*/ 422030 w 1991457"/>
              <a:gd name="connsiteY4" fmla="*/ 162697 h 184679"/>
              <a:gd name="connsiteX5" fmla="*/ 540727 w 1991457"/>
              <a:gd name="connsiteY5" fmla="*/ 22020 h 184679"/>
              <a:gd name="connsiteX6" fmla="*/ 624253 w 1991457"/>
              <a:gd name="connsiteY6" fmla="*/ 180281 h 184679"/>
              <a:gd name="connsiteX7" fmla="*/ 729761 w 1991457"/>
              <a:gd name="connsiteY7" fmla="*/ 17624 h 184679"/>
              <a:gd name="connsiteX8" fmla="*/ 830873 w 1991457"/>
              <a:gd name="connsiteY8" fmla="*/ 167093 h 184679"/>
              <a:gd name="connsiteX9" fmla="*/ 945173 w 1991457"/>
              <a:gd name="connsiteY9" fmla="*/ 8831 h 184679"/>
              <a:gd name="connsiteX10" fmla="*/ 1041888 w 1991457"/>
              <a:gd name="connsiteY10" fmla="*/ 175885 h 184679"/>
              <a:gd name="connsiteX11" fmla="*/ 1151792 w 1991457"/>
              <a:gd name="connsiteY11" fmla="*/ 4435 h 184679"/>
              <a:gd name="connsiteX12" fmla="*/ 1261696 w 1991457"/>
              <a:gd name="connsiteY12" fmla="*/ 184677 h 184679"/>
              <a:gd name="connsiteX13" fmla="*/ 1354015 w 1991457"/>
              <a:gd name="connsiteY13" fmla="*/ 8831 h 184679"/>
              <a:gd name="connsiteX14" fmla="*/ 1463919 w 1991457"/>
              <a:gd name="connsiteY14" fmla="*/ 180281 h 184679"/>
              <a:gd name="connsiteX15" fmla="*/ 1565030 w 1991457"/>
              <a:gd name="connsiteY15" fmla="*/ 4435 h 184679"/>
              <a:gd name="connsiteX16" fmla="*/ 1670538 w 1991457"/>
              <a:gd name="connsiteY16" fmla="*/ 180281 h 184679"/>
              <a:gd name="connsiteX17" fmla="*/ 1780442 w 1991457"/>
              <a:gd name="connsiteY17" fmla="*/ 4435 h 184679"/>
              <a:gd name="connsiteX18" fmla="*/ 1877157 w 1991457"/>
              <a:gd name="connsiteY18" fmla="*/ 184677 h 184679"/>
              <a:gd name="connsiteX19" fmla="*/ 1991457 w 1991457"/>
              <a:gd name="connsiteY19" fmla="*/ 39 h 184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91457" h="184679">
                <a:moveTo>
                  <a:pt x="0" y="180281"/>
                </a:moveTo>
                <a:cubicBezTo>
                  <a:pt x="38099" y="92358"/>
                  <a:pt x="76199" y="4435"/>
                  <a:pt x="109903" y="4435"/>
                </a:cubicBezTo>
                <a:cubicBezTo>
                  <a:pt x="143607" y="4435"/>
                  <a:pt x="168519" y="181014"/>
                  <a:pt x="202223" y="180281"/>
                </a:cubicBezTo>
                <a:cubicBezTo>
                  <a:pt x="235927" y="179548"/>
                  <a:pt x="275493" y="2970"/>
                  <a:pt x="312127" y="39"/>
                </a:cubicBezTo>
                <a:cubicBezTo>
                  <a:pt x="348761" y="-2892"/>
                  <a:pt x="383930" y="159033"/>
                  <a:pt x="422030" y="162697"/>
                </a:cubicBezTo>
                <a:cubicBezTo>
                  <a:pt x="460130" y="166360"/>
                  <a:pt x="507023" y="19089"/>
                  <a:pt x="540727" y="22020"/>
                </a:cubicBezTo>
                <a:cubicBezTo>
                  <a:pt x="574431" y="24951"/>
                  <a:pt x="592747" y="181014"/>
                  <a:pt x="624253" y="180281"/>
                </a:cubicBezTo>
                <a:cubicBezTo>
                  <a:pt x="655759" y="179548"/>
                  <a:pt x="695324" y="19822"/>
                  <a:pt x="729761" y="17624"/>
                </a:cubicBezTo>
                <a:cubicBezTo>
                  <a:pt x="764198" y="15426"/>
                  <a:pt x="794971" y="168558"/>
                  <a:pt x="830873" y="167093"/>
                </a:cubicBezTo>
                <a:cubicBezTo>
                  <a:pt x="866775" y="165628"/>
                  <a:pt x="910004" y="7366"/>
                  <a:pt x="945173" y="8831"/>
                </a:cubicBezTo>
                <a:cubicBezTo>
                  <a:pt x="980342" y="10296"/>
                  <a:pt x="1007452" y="176618"/>
                  <a:pt x="1041888" y="175885"/>
                </a:cubicBezTo>
                <a:cubicBezTo>
                  <a:pt x="1076325" y="175152"/>
                  <a:pt x="1115157" y="2970"/>
                  <a:pt x="1151792" y="4435"/>
                </a:cubicBezTo>
                <a:cubicBezTo>
                  <a:pt x="1188427" y="5900"/>
                  <a:pt x="1227992" y="183944"/>
                  <a:pt x="1261696" y="184677"/>
                </a:cubicBezTo>
                <a:cubicBezTo>
                  <a:pt x="1295400" y="185410"/>
                  <a:pt x="1320311" y="9564"/>
                  <a:pt x="1354015" y="8831"/>
                </a:cubicBezTo>
                <a:cubicBezTo>
                  <a:pt x="1387719" y="8098"/>
                  <a:pt x="1428750" y="181014"/>
                  <a:pt x="1463919" y="180281"/>
                </a:cubicBezTo>
                <a:cubicBezTo>
                  <a:pt x="1499088" y="179548"/>
                  <a:pt x="1530594" y="4435"/>
                  <a:pt x="1565030" y="4435"/>
                </a:cubicBezTo>
                <a:cubicBezTo>
                  <a:pt x="1599466" y="4435"/>
                  <a:pt x="1634636" y="180281"/>
                  <a:pt x="1670538" y="180281"/>
                </a:cubicBezTo>
                <a:cubicBezTo>
                  <a:pt x="1706440" y="180281"/>
                  <a:pt x="1746006" y="3702"/>
                  <a:pt x="1780442" y="4435"/>
                </a:cubicBezTo>
                <a:cubicBezTo>
                  <a:pt x="1814879" y="5168"/>
                  <a:pt x="1841988" y="185410"/>
                  <a:pt x="1877157" y="184677"/>
                </a:cubicBezTo>
                <a:cubicBezTo>
                  <a:pt x="1912326" y="183944"/>
                  <a:pt x="1913792" y="50595"/>
                  <a:pt x="1991457" y="39"/>
                </a:cubicBezTo>
              </a:path>
            </a:pathLst>
          </a:cu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2CFD1EC-09CD-7107-0734-4389D0CD5F2E}"/>
              </a:ext>
            </a:extLst>
          </p:cNvPr>
          <p:cNvSpPr txBox="1"/>
          <p:nvPr/>
        </p:nvSpPr>
        <p:spPr>
          <a:xfrm>
            <a:off x="2384022" y="3905610"/>
            <a:ext cx="599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A8289F"/>
                </a:solidFill>
              </a:rPr>
              <a:t>EAS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AEB9F6C-9E0E-89D3-D68E-76E6FBF299C2}"/>
              </a:ext>
            </a:extLst>
          </p:cNvPr>
          <p:cNvCxnSpPr>
            <a:cxnSpLocks/>
          </p:cNvCxnSpPr>
          <p:nvPr/>
        </p:nvCxnSpPr>
        <p:spPr>
          <a:xfrm flipV="1">
            <a:off x="2821" y="3071474"/>
            <a:ext cx="1465890" cy="95226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Cloud 36">
            <a:extLst>
              <a:ext uri="{FF2B5EF4-FFF2-40B4-BE49-F238E27FC236}">
                <a16:creationId xmlns:a16="http://schemas.microsoft.com/office/drawing/2014/main" id="{6862C573-DFC0-61F2-5F16-AC6B13866BF2}"/>
              </a:ext>
            </a:extLst>
          </p:cNvPr>
          <p:cNvSpPr/>
          <p:nvPr/>
        </p:nvSpPr>
        <p:spPr>
          <a:xfrm rot="21437566">
            <a:off x="1481690" y="3028313"/>
            <a:ext cx="494184" cy="56263"/>
          </a:xfrm>
          <a:prstGeom prst="cloud">
            <a:avLst/>
          </a:prstGeom>
          <a:solidFill>
            <a:srgbClr val="A828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6FBB73E-B2D7-2974-813C-B0928DC1A686}"/>
              </a:ext>
            </a:extLst>
          </p:cNvPr>
          <p:cNvSpPr txBox="1"/>
          <p:nvPr/>
        </p:nvSpPr>
        <p:spPr>
          <a:xfrm>
            <a:off x="1438148" y="3056444"/>
            <a:ext cx="599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A8289F"/>
                </a:solidFill>
              </a:rPr>
              <a:t>EAS</a:t>
            </a: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C402ED25-9E9E-AF82-6196-ABE480089C07}"/>
              </a:ext>
            </a:extLst>
          </p:cNvPr>
          <p:cNvSpPr/>
          <p:nvPr/>
        </p:nvSpPr>
        <p:spPr>
          <a:xfrm rot="21413465">
            <a:off x="1729610" y="2939091"/>
            <a:ext cx="2516453" cy="88953"/>
          </a:xfrm>
          <a:custGeom>
            <a:avLst/>
            <a:gdLst>
              <a:gd name="connsiteX0" fmla="*/ 0 w 1991457"/>
              <a:gd name="connsiteY0" fmla="*/ 180281 h 184679"/>
              <a:gd name="connsiteX1" fmla="*/ 109903 w 1991457"/>
              <a:gd name="connsiteY1" fmla="*/ 4435 h 184679"/>
              <a:gd name="connsiteX2" fmla="*/ 202223 w 1991457"/>
              <a:gd name="connsiteY2" fmla="*/ 180281 h 184679"/>
              <a:gd name="connsiteX3" fmla="*/ 312127 w 1991457"/>
              <a:gd name="connsiteY3" fmla="*/ 39 h 184679"/>
              <a:gd name="connsiteX4" fmla="*/ 422030 w 1991457"/>
              <a:gd name="connsiteY4" fmla="*/ 162697 h 184679"/>
              <a:gd name="connsiteX5" fmla="*/ 540727 w 1991457"/>
              <a:gd name="connsiteY5" fmla="*/ 22020 h 184679"/>
              <a:gd name="connsiteX6" fmla="*/ 624253 w 1991457"/>
              <a:gd name="connsiteY6" fmla="*/ 180281 h 184679"/>
              <a:gd name="connsiteX7" fmla="*/ 729761 w 1991457"/>
              <a:gd name="connsiteY7" fmla="*/ 17624 h 184679"/>
              <a:gd name="connsiteX8" fmla="*/ 830873 w 1991457"/>
              <a:gd name="connsiteY8" fmla="*/ 167093 h 184679"/>
              <a:gd name="connsiteX9" fmla="*/ 945173 w 1991457"/>
              <a:gd name="connsiteY9" fmla="*/ 8831 h 184679"/>
              <a:gd name="connsiteX10" fmla="*/ 1041888 w 1991457"/>
              <a:gd name="connsiteY10" fmla="*/ 175885 h 184679"/>
              <a:gd name="connsiteX11" fmla="*/ 1151792 w 1991457"/>
              <a:gd name="connsiteY11" fmla="*/ 4435 h 184679"/>
              <a:gd name="connsiteX12" fmla="*/ 1261696 w 1991457"/>
              <a:gd name="connsiteY12" fmla="*/ 184677 h 184679"/>
              <a:gd name="connsiteX13" fmla="*/ 1354015 w 1991457"/>
              <a:gd name="connsiteY13" fmla="*/ 8831 h 184679"/>
              <a:gd name="connsiteX14" fmla="*/ 1463919 w 1991457"/>
              <a:gd name="connsiteY14" fmla="*/ 180281 h 184679"/>
              <a:gd name="connsiteX15" fmla="*/ 1565030 w 1991457"/>
              <a:gd name="connsiteY15" fmla="*/ 4435 h 184679"/>
              <a:gd name="connsiteX16" fmla="*/ 1670538 w 1991457"/>
              <a:gd name="connsiteY16" fmla="*/ 180281 h 184679"/>
              <a:gd name="connsiteX17" fmla="*/ 1780442 w 1991457"/>
              <a:gd name="connsiteY17" fmla="*/ 4435 h 184679"/>
              <a:gd name="connsiteX18" fmla="*/ 1877157 w 1991457"/>
              <a:gd name="connsiteY18" fmla="*/ 184677 h 184679"/>
              <a:gd name="connsiteX19" fmla="*/ 1991457 w 1991457"/>
              <a:gd name="connsiteY19" fmla="*/ 39 h 184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91457" h="184679">
                <a:moveTo>
                  <a:pt x="0" y="180281"/>
                </a:moveTo>
                <a:cubicBezTo>
                  <a:pt x="38099" y="92358"/>
                  <a:pt x="76199" y="4435"/>
                  <a:pt x="109903" y="4435"/>
                </a:cubicBezTo>
                <a:cubicBezTo>
                  <a:pt x="143607" y="4435"/>
                  <a:pt x="168519" y="181014"/>
                  <a:pt x="202223" y="180281"/>
                </a:cubicBezTo>
                <a:cubicBezTo>
                  <a:pt x="235927" y="179548"/>
                  <a:pt x="275493" y="2970"/>
                  <a:pt x="312127" y="39"/>
                </a:cubicBezTo>
                <a:cubicBezTo>
                  <a:pt x="348761" y="-2892"/>
                  <a:pt x="383930" y="159033"/>
                  <a:pt x="422030" y="162697"/>
                </a:cubicBezTo>
                <a:cubicBezTo>
                  <a:pt x="460130" y="166360"/>
                  <a:pt x="507023" y="19089"/>
                  <a:pt x="540727" y="22020"/>
                </a:cubicBezTo>
                <a:cubicBezTo>
                  <a:pt x="574431" y="24951"/>
                  <a:pt x="592747" y="181014"/>
                  <a:pt x="624253" y="180281"/>
                </a:cubicBezTo>
                <a:cubicBezTo>
                  <a:pt x="655759" y="179548"/>
                  <a:pt x="695324" y="19822"/>
                  <a:pt x="729761" y="17624"/>
                </a:cubicBezTo>
                <a:cubicBezTo>
                  <a:pt x="764198" y="15426"/>
                  <a:pt x="794971" y="168558"/>
                  <a:pt x="830873" y="167093"/>
                </a:cubicBezTo>
                <a:cubicBezTo>
                  <a:pt x="866775" y="165628"/>
                  <a:pt x="910004" y="7366"/>
                  <a:pt x="945173" y="8831"/>
                </a:cubicBezTo>
                <a:cubicBezTo>
                  <a:pt x="980342" y="10296"/>
                  <a:pt x="1007452" y="176618"/>
                  <a:pt x="1041888" y="175885"/>
                </a:cubicBezTo>
                <a:cubicBezTo>
                  <a:pt x="1076325" y="175152"/>
                  <a:pt x="1115157" y="2970"/>
                  <a:pt x="1151792" y="4435"/>
                </a:cubicBezTo>
                <a:cubicBezTo>
                  <a:pt x="1188427" y="5900"/>
                  <a:pt x="1227992" y="183944"/>
                  <a:pt x="1261696" y="184677"/>
                </a:cubicBezTo>
                <a:cubicBezTo>
                  <a:pt x="1295400" y="185410"/>
                  <a:pt x="1320311" y="9564"/>
                  <a:pt x="1354015" y="8831"/>
                </a:cubicBezTo>
                <a:cubicBezTo>
                  <a:pt x="1387719" y="8098"/>
                  <a:pt x="1428750" y="181014"/>
                  <a:pt x="1463919" y="180281"/>
                </a:cubicBezTo>
                <a:cubicBezTo>
                  <a:pt x="1499088" y="179548"/>
                  <a:pt x="1530594" y="4435"/>
                  <a:pt x="1565030" y="4435"/>
                </a:cubicBezTo>
                <a:cubicBezTo>
                  <a:pt x="1599466" y="4435"/>
                  <a:pt x="1634636" y="180281"/>
                  <a:pt x="1670538" y="180281"/>
                </a:cubicBezTo>
                <a:cubicBezTo>
                  <a:pt x="1706440" y="180281"/>
                  <a:pt x="1746006" y="3702"/>
                  <a:pt x="1780442" y="4435"/>
                </a:cubicBezTo>
                <a:cubicBezTo>
                  <a:pt x="1814879" y="5168"/>
                  <a:pt x="1841988" y="185410"/>
                  <a:pt x="1877157" y="184677"/>
                </a:cubicBezTo>
                <a:cubicBezTo>
                  <a:pt x="1912326" y="183944"/>
                  <a:pt x="1913792" y="50595"/>
                  <a:pt x="1991457" y="39"/>
                </a:cubicBezTo>
              </a:path>
            </a:pathLst>
          </a:cu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F68C76B-5891-1EC2-CAB6-7A8278590992}"/>
              </a:ext>
            </a:extLst>
          </p:cNvPr>
          <p:cNvSpPr txBox="1"/>
          <p:nvPr/>
        </p:nvSpPr>
        <p:spPr>
          <a:xfrm rot="21413726">
            <a:off x="143908" y="2810054"/>
            <a:ext cx="119881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UHECR</a:t>
            </a:r>
          </a:p>
          <a:p>
            <a:r>
              <a:rPr lang="en-US" sz="1100" dirty="0">
                <a:solidFill>
                  <a:srgbClr val="0070C0"/>
                </a:solidFill>
              </a:rPr>
              <a:t>(Above Horizon)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3CB5A292-DBE0-C926-937B-FF7321EA0BA3}"/>
              </a:ext>
            </a:extLst>
          </p:cNvPr>
          <p:cNvCxnSpPr>
            <a:cxnSpLocks/>
          </p:cNvCxnSpPr>
          <p:nvPr/>
        </p:nvCxnSpPr>
        <p:spPr>
          <a:xfrm flipH="1">
            <a:off x="5709902" y="3096216"/>
            <a:ext cx="386097" cy="621963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Cloud 41">
            <a:extLst>
              <a:ext uri="{FF2B5EF4-FFF2-40B4-BE49-F238E27FC236}">
                <a16:creationId xmlns:a16="http://schemas.microsoft.com/office/drawing/2014/main" id="{AB6CCE95-D0CB-3EA7-DC62-FE6A2209ADB3}"/>
              </a:ext>
            </a:extLst>
          </p:cNvPr>
          <p:cNvSpPr/>
          <p:nvPr/>
        </p:nvSpPr>
        <p:spPr>
          <a:xfrm rot="18112499">
            <a:off x="5331549" y="3907501"/>
            <a:ext cx="494184" cy="56263"/>
          </a:xfrm>
          <a:prstGeom prst="cloud">
            <a:avLst/>
          </a:prstGeom>
          <a:solidFill>
            <a:srgbClr val="A828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3E32886-800B-4A3E-EB69-C5B7B5EFBDB4}"/>
              </a:ext>
            </a:extLst>
          </p:cNvPr>
          <p:cNvSpPr txBox="1"/>
          <p:nvPr/>
        </p:nvSpPr>
        <p:spPr>
          <a:xfrm>
            <a:off x="5578390" y="3782319"/>
            <a:ext cx="599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A8289F"/>
                </a:solidFill>
              </a:rPr>
              <a:t>EAS</a:t>
            </a: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80293524-EF0A-FB55-90B3-F925FCA40869}"/>
              </a:ext>
            </a:extLst>
          </p:cNvPr>
          <p:cNvSpPr/>
          <p:nvPr/>
        </p:nvSpPr>
        <p:spPr>
          <a:xfrm rot="3616474">
            <a:off x="4011196" y="3681308"/>
            <a:ext cx="1714139" cy="60592"/>
          </a:xfrm>
          <a:custGeom>
            <a:avLst/>
            <a:gdLst>
              <a:gd name="connsiteX0" fmla="*/ 0 w 1991457"/>
              <a:gd name="connsiteY0" fmla="*/ 180281 h 184679"/>
              <a:gd name="connsiteX1" fmla="*/ 109903 w 1991457"/>
              <a:gd name="connsiteY1" fmla="*/ 4435 h 184679"/>
              <a:gd name="connsiteX2" fmla="*/ 202223 w 1991457"/>
              <a:gd name="connsiteY2" fmla="*/ 180281 h 184679"/>
              <a:gd name="connsiteX3" fmla="*/ 312127 w 1991457"/>
              <a:gd name="connsiteY3" fmla="*/ 39 h 184679"/>
              <a:gd name="connsiteX4" fmla="*/ 422030 w 1991457"/>
              <a:gd name="connsiteY4" fmla="*/ 162697 h 184679"/>
              <a:gd name="connsiteX5" fmla="*/ 540727 w 1991457"/>
              <a:gd name="connsiteY5" fmla="*/ 22020 h 184679"/>
              <a:gd name="connsiteX6" fmla="*/ 624253 w 1991457"/>
              <a:gd name="connsiteY6" fmla="*/ 180281 h 184679"/>
              <a:gd name="connsiteX7" fmla="*/ 729761 w 1991457"/>
              <a:gd name="connsiteY7" fmla="*/ 17624 h 184679"/>
              <a:gd name="connsiteX8" fmla="*/ 830873 w 1991457"/>
              <a:gd name="connsiteY8" fmla="*/ 167093 h 184679"/>
              <a:gd name="connsiteX9" fmla="*/ 945173 w 1991457"/>
              <a:gd name="connsiteY9" fmla="*/ 8831 h 184679"/>
              <a:gd name="connsiteX10" fmla="*/ 1041888 w 1991457"/>
              <a:gd name="connsiteY10" fmla="*/ 175885 h 184679"/>
              <a:gd name="connsiteX11" fmla="*/ 1151792 w 1991457"/>
              <a:gd name="connsiteY11" fmla="*/ 4435 h 184679"/>
              <a:gd name="connsiteX12" fmla="*/ 1261696 w 1991457"/>
              <a:gd name="connsiteY12" fmla="*/ 184677 h 184679"/>
              <a:gd name="connsiteX13" fmla="*/ 1354015 w 1991457"/>
              <a:gd name="connsiteY13" fmla="*/ 8831 h 184679"/>
              <a:gd name="connsiteX14" fmla="*/ 1463919 w 1991457"/>
              <a:gd name="connsiteY14" fmla="*/ 180281 h 184679"/>
              <a:gd name="connsiteX15" fmla="*/ 1565030 w 1991457"/>
              <a:gd name="connsiteY15" fmla="*/ 4435 h 184679"/>
              <a:gd name="connsiteX16" fmla="*/ 1670538 w 1991457"/>
              <a:gd name="connsiteY16" fmla="*/ 180281 h 184679"/>
              <a:gd name="connsiteX17" fmla="*/ 1780442 w 1991457"/>
              <a:gd name="connsiteY17" fmla="*/ 4435 h 184679"/>
              <a:gd name="connsiteX18" fmla="*/ 1877157 w 1991457"/>
              <a:gd name="connsiteY18" fmla="*/ 184677 h 184679"/>
              <a:gd name="connsiteX19" fmla="*/ 1991457 w 1991457"/>
              <a:gd name="connsiteY19" fmla="*/ 39 h 184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91457" h="184679">
                <a:moveTo>
                  <a:pt x="0" y="180281"/>
                </a:moveTo>
                <a:cubicBezTo>
                  <a:pt x="38099" y="92358"/>
                  <a:pt x="76199" y="4435"/>
                  <a:pt x="109903" y="4435"/>
                </a:cubicBezTo>
                <a:cubicBezTo>
                  <a:pt x="143607" y="4435"/>
                  <a:pt x="168519" y="181014"/>
                  <a:pt x="202223" y="180281"/>
                </a:cubicBezTo>
                <a:cubicBezTo>
                  <a:pt x="235927" y="179548"/>
                  <a:pt x="275493" y="2970"/>
                  <a:pt x="312127" y="39"/>
                </a:cubicBezTo>
                <a:cubicBezTo>
                  <a:pt x="348761" y="-2892"/>
                  <a:pt x="383930" y="159033"/>
                  <a:pt x="422030" y="162697"/>
                </a:cubicBezTo>
                <a:cubicBezTo>
                  <a:pt x="460130" y="166360"/>
                  <a:pt x="507023" y="19089"/>
                  <a:pt x="540727" y="22020"/>
                </a:cubicBezTo>
                <a:cubicBezTo>
                  <a:pt x="574431" y="24951"/>
                  <a:pt x="592747" y="181014"/>
                  <a:pt x="624253" y="180281"/>
                </a:cubicBezTo>
                <a:cubicBezTo>
                  <a:pt x="655759" y="179548"/>
                  <a:pt x="695324" y="19822"/>
                  <a:pt x="729761" y="17624"/>
                </a:cubicBezTo>
                <a:cubicBezTo>
                  <a:pt x="764198" y="15426"/>
                  <a:pt x="794971" y="168558"/>
                  <a:pt x="830873" y="167093"/>
                </a:cubicBezTo>
                <a:cubicBezTo>
                  <a:pt x="866775" y="165628"/>
                  <a:pt x="910004" y="7366"/>
                  <a:pt x="945173" y="8831"/>
                </a:cubicBezTo>
                <a:cubicBezTo>
                  <a:pt x="980342" y="10296"/>
                  <a:pt x="1007452" y="176618"/>
                  <a:pt x="1041888" y="175885"/>
                </a:cubicBezTo>
                <a:cubicBezTo>
                  <a:pt x="1076325" y="175152"/>
                  <a:pt x="1115157" y="2970"/>
                  <a:pt x="1151792" y="4435"/>
                </a:cubicBezTo>
                <a:cubicBezTo>
                  <a:pt x="1188427" y="5900"/>
                  <a:pt x="1227992" y="183944"/>
                  <a:pt x="1261696" y="184677"/>
                </a:cubicBezTo>
                <a:cubicBezTo>
                  <a:pt x="1295400" y="185410"/>
                  <a:pt x="1320311" y="9564"/>
                  <a:pt x="1354015" y="8831"/>
                </a:cubicBezTo>
                <a:cubicBezTo>
                  <a:pt x="1387719" y="8098"/>
                  <a:pt x="1428750" y="181014"/>
                  <a:pt x="1463919" y="180281"/>
                </a:cubicBezTo>
                <a:cubicBezTo>
                  <a:pt x="1499088" y="179548"/>
                  <a:pt x="1530594" y="4435"/>
                  <a:pt x="1565030" y="4435"/>
                </a:cubicBezTo>
                <a:cubicBezTo>
                  <a:pt x="1599466" y="4435"/>
                  <a:pt x="1634636" y="180281"/>
                  <a:pt x="1670538" y="180281"/>
                </a:cubicBezTo>
                <a:cubicBezTo>
                  <a:pt x="1706440" y="180281"/>
                  <a:pt x="1746006" y="3702"/>
                  <a:pt x="1780442" y="4435"/>
                </a:cubicBezTo>
                <a:cubicBezTo>
                  <a:pt x="1814879" y="5168"/>
                  <a:pt x="1841988" y="185410"/>
                  <a:pt x="1877157" y="184677"/>
                </a:cubicBezTo>
                <a:cubicBezTo>
                  <a:pt x="1912326" y="183944"/>
                  <a:pt x="1913792" y="50595"/>
                  <a:pt x="1991457" y="39"/>
                </a:cubicBezTo>
              </a:path>
            </a:pathLst>
          </a:cu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02861E9C-388D-7FDB-C8D3-DAFF99F48FD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971"/>
          <a:stretch/>
        </p:blipFill>
        <p:spPr>
          <a:xfrm rot="18297075">
            <a:off x="5116757" y="4071492"/>
            <a:ext cx="641510" cy="244345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F76FF481-B5D9-A445-D271-95858D213CFF}"/>
              </a:ext>
            </a:extLst>
          </p:cNvPr>
          <p:cNvSpPr txBox="1"/>
          <p:nvPr/>
        </p:nvSpPr>
        <p:spPr>
          <a:xfrm>
            <a:off x="5249504" y="2808645"/>
            <a:ext cx="1198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UHECR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25B87DE-6E43-3E1A-AA83-0E9D759DE5EF}"/>
              </a:ext>
            </a:extLst>
          </p:cNvPr>
          <p:cNvSpPr txBox="1"/>
          <p:nvPr/>
        </p:nvSpPr>
        <p:spPr>
          <a:xfrm>
            <a:off x="4486126" y="4419110"/>
            <a:ext cx="1170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2060"/>
                </a:solidFill>
              </a:rPr>
              <a:t>Reflected Radio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5007A966-2662-1B35-9891-3CA9CC076A82}"/>
              </a:ext>
            </a:extLst>
          </p:cNvPr>
          <p:cNvCxnSpPr>
            <a:cxnSpLocks/>
          </p:cNvCxnSpPr>
          <p:nvPr/>
        </p:nvCxnSpPr>
        <p:spPr>
          <a:xfrm flipV="1">
            <a:off x="0" y="5402510"/>
            <a:ext cx="1522602" cy="318782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994820B4-4895-90F4-BDEC-DCD5B47B168A}"/>
                  </a:ext>
                </a:extLst>
              </p:cNvPr>
              <p:cNvSpPr txBox="1"/>
              <p:nvPr/>
            </p:nvSpPr>
            <p:spPr>
              <a:xfrm rot="20889937">
                <a:off x="551344" y="5458769"/>
                <a:ext cx="56695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𝝂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𝒊𝒏</m:t>
                          </m:r>
                        </m:sub>
                      </m:sSub>
                    </m:oMath>
                  </m:oMathPara>
                </a14:m>
                <a:endParaRPr lang="en-US" b="1" dirty="0">
                  <a:ea typeface="Cambria Math" panose="020405030504060302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994820B4-4895-90F4-BDEC-DCD5B47B16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889937">
                <a:off x="551344" y="5458769"/>
                <a:ext cx="566950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TextBox 61">
            <a:extLst>
              <a:ext uri="{FF2B5EF4-FFF2-40B4-BE49-F238E27FC236}">
                <a16:creationId xmlns:a16="http://schemas.microsoft.com/office/drawing/2014/main" id="{D950AE5D-DD94-ED6E-E8AA-8D79DD2D1A53}"/>
              </a:ext>
            </a:extLst>
          </p:cNvPr>
          <p:cNvSpPr txBox="1"/>
          <p:nvPr/>
        </p:nvSpPr>
        <p:spPr>
          <a:xfrm>
            <a:off x="2277979" y="5181941"/>
            <a:ext cx="2206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Askaryan</a:t>
            </a:r>
            <a:endParaRPr lang="en-US" dirty="0"/>
          </a:p>
        </p:txBody>
      </p:sp>
      <p:sp>
        <p:nvSpPr>
          <p:cNvPr id="64" name="Explosion: 8 Points 63">
            <a:extLst>
              <a:ext uri="{FF2B5EF4-FFF2-40B4-BE49-F238E27FC236}">
                <a16:creationId xmlns:a16="http://schemas.microsoft.com/office/drawing/2014/main" id="{FBBB19C7-6AD0-69CD-7C0B-366F7119F795}"/>
              </a:ext>
            </a:extLst>
          </p:cNvPr>
          <p:cNvSpPr/>
          <p:nvPr/>
        </p:nvSpPr>
        <p:spPr>
          <a:xfrm rot="20584483">
            <a:off x="1568071" y="5287717"/>
            <a:ext cx="450173" cy="95749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5" name="Graphic 64" descr="Cone outline">
            <a:extLst>
              <a:ext uri="{FF2B5EF4-FFF2-40B4-BE49-F238E27FC236}">
                <a16:creationId xmlns:a16="http://schemas.microsoft.com/office/drawing/2014/main" id="{14E1865A-A423-4BE3-330F-3BF96BAE2A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5095922">
            <a:off x="1473341" y="4795356"/>
            <a:ext cx="914400" cy="970049"/>
          </a:xfrm>
          <a:prstGeom prst="rect">
            <a:avLst/>
          </a:prstGeom>
        </p:spPr>
      </p:pic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268A0D74-3049-8593-7EB1-10CE12E36255}"/>
              </a:ext>
            </a:extLst>
          </p:cNvPr>
          <p:cNvSpPr/>
          <p:nvPr/>
        </p:nvSpPr>
        <p:spPr>
          <a:xfrm rot="19174844">
            <a:off x="1671714" y="3911023"/>
            <a:ext cx="3034526" cy="82688"/>
          </a:xfrm>
          <a:custGeom>
            <a:avLst/>
            <a:gdLst>
              <a:gd name="connsiteX0" fmla="*/ 0 w 1991457"/>
              <a:gd name="connsiteY0" fmla="*/ 180281 h 184679"/>
              <a:gd name="connsiteX1" fmla="*/ 109903 w 1991457"/>
              <a:gd name="connsiteY1" fmla="*/ 4435 h 184679"/>
              <a:gd name="connsiteX2" fmla="*/ 202223 w 1991457"/>
              <a:gd name="connsiteY2" fmla="*/ 180281 h 184679"/>
              <a:gd name="connsiteX3" fmla="*/ 312127 w 1991457"/>
              <a:gd name="connsiteY3" fmla="*/ 39 h 184679"/>
              <a:gd name="connsiteX4" fmla="*/ 422030 w 1991457"/>
              <a:gd name="connsiteY4" fmla="*/ 162697 h 184679"/>
              <a:gd name="connsiteX5" fmla="*/ 540727 w 1991457"/>
              <a:gd name="connsiteY5" fmla="*/ 22020 h 184679"/>
              <a:gd name="connsiteX6" fmla="*/ 624253 w 1991457"/>
              <a:gd name="connsiteY6" fmla="*/ 180281 h 184679"/>
              <a:gd name="connsiteX7" fmla="*/ 729761 w 1991457"/>
              <a:gd name="connsiteY7" fmla="*/ 17624 h 184679"/>
              <a:gd name="connsiteX8" fmla="*/ 830873 w 1991457"/>
              <a:gd name="connsiteY8" fmla="*/ 167093 h 184679"/>
              <a:gd name="connsiteX9" fmla="*/ 945173 w 1991457"/>
              <a:gd name="connsiteY9" fmla="*/ 8831 h 184679"/>
              <a:gd name="connsiteX10" fmla="*/ 1041888 w 1991457"/>
              <a:gd name="connsiteY10" fmla="*/ 175885 h 184679"/>
              <a:gd name="connsiteX11" fmla="*/ 1151792 w 1991457"/>
              <a:gd name="connsiteY11" fmla="*/ 4435 h 184679"/>
              <a:gd name="connsiteX12" fmla="*/ 1261696 w 1991457"/>
              <a:gd name="connsiteY12" fmla="*/ 184677 h 184679"/>
              <a:gd name="connsiteX13" fmla="*/ 1354015 w 1991457"/>
              <a:gd name="connsiteY13" fmla="*/ 8831 h 184679"/>
              <a:gd name="connsiteX14" fmla="*/ 1463919 w 1991457"/>
              <a:gd name="connsiteY14" fmla="*/ 180281 h 184679"/>
              <a:gd name="connsiteX15" fmla="*/ 1565030 w 1991457"/>
              <a:gd name="connsiteY15" fmla="*/ 4435 h 184679"/>
              <a:gd name="connsiteX16" fmla="*/ 1670538 w 1991457"/>
              <a:gd name="connsiteY16" fmla="*/ 180281 h 184679"/>
              <a:gd name="connsiteX17" fmla="*/ 1780442 w 1991457"/>
              <a:gd name="connsiteY17" fmla="*/ 4435 h 184679"/>
              <a:gd name="connsiteX18" fmla="*/ 1877157 w 1991457"/>
              <a:gd name="connsiteY18" fmla="*/ 184677 h 184679"/>
              <a:gd name="connsiteX19" fmla="*/ 1991457 w 1991457"/>
              <a:gd name="connsiteY19" fmla="*/ 39 h 184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91457" h="184679">
                <a:moveTo>
                  <a:pt x="0" y="180281"/>
                </a:moveTo>
                <a:cubicBezTo>
                  <a:pt x="38099" y="92358"/>
                  <a:pt x="76199" y="4435"/>
                  <a:pt x="109903" y="4435"/>
                </a:cubicBezTo>
                <a:cubicBezTo>
                  <a:pt x="143607" y="4435"/>
                  <a:pt x="168519" y="181014"/>
                  <a:pt x="202223" y="180281"/>
                </a:cubicBezTo>
                <a:cubicBezTo>
                  <a:pt x="235927" y="179548"/>
                  <a:pt x="275493" y="2970"/>
                  <a:pt x="312127" y="39"/>
                </a:cubicBezTo>
                <a:cubicBezTo>
                  <a:pt x="348761" y="-2892"/>
                  <a:pt x="383930" y="159033"/>
                  <a:pt x="422030" y="162697"/>
                </a:cubicBezTo>
                <a:cubicBezTo>
                  <a:pt x="460130" y="166360"/>
                  <a:pt x="507023" y="19089"/>
                  <a:pt x="540727" y="22020"/>
                </a:cubicBezTo>
                <a:cubicBezTo>
                  <a:pt x="574431" y="24951"/>
                  <a:pt x="592747" y="181014"/>
                  <a:pt x="624253" y="180281"/>
                </a:cubicBezTo>
                <a:cubicBezTo>
                  <a:pt x="655759" y="179548"/>
                  <a:pt x="695324" y="19822"/>
                  <a:pt x="729761" y="17624"/>
                </a:cubicBezTo>
                <a:cubicBezTo>
                  <a:pt x="764198" y="15426"/>
                  <a:pt x="794971" y="168558"/>
                  <a:pt x="830873" y="167093"/>
                </a:cubicBezTo>
                <a:cubicBezTo>
                  <a:pt x="866775" y="165628"/>
                  <a:pt x="910004" y="7366"/>
                  <a:pt x="945173" y="8831"/>
                </a:cubicBezTo>
                <a:cubicBezTo>
                  <a:pt x="980342" y="10296"/>
                  <a:pt x="1007452" y="176618"/>
                  <a:pt x="1041888" y="175885"/>
                </a:cubicBezTo>
                <a:cubicBezTo>
                  <a:pt x="1076325" y="175152"/>
                  <a:pt x="1115157" y="2970"/>
                  <a:pt x="1151792" y="4435"/>
                </a:cubicBezTo>
                <a:cubicBezTo>
                  <a:pt x="1188427" y="5900"/>
                  <a:pt x="1227992" y="183944"/>
                  <a:pt x="1261696" y="184677"/>
                </a:cubicBezTo>
                <a:cubicBezTo>
                  <a:pt x="1295400" y="185410"/>
                  <a:pt x="1320311" y="9564"/>
                  <a:pt x="1354015" y="8831"/>
                </a:cubicBezTo>
                <a:cubicBezTo>
                  <a:pt x="1387719" y="8098"/>
                  <a:pt x="1428750" y="181014"/>
                  <a:pt x="1463919" y="180281"/>
                </a:cubicBezTo>
                <a:cubicBezTo>
                  <a:pt x="1499088" y="179548"/>
                  <a:pt x="1530594" y="4435"/>
                  <a:pt x="1565030" y="4435"/>
                </a:cubicBezTo>
                <a:cubicBezTo>
                  <a:pt x="1599466" y="4435"/>
                  <a:pt x="1634636" y="180281"/>
                  <a:pt x="1670538" y="180281"/>
                </a:cubicBezTo>
                <a:cubicBezTo>
                  <a:pt x="1706440" y="180281"/>
                  <a:pt x="1746006" y="3702"/>
                  <a:pt x="1780442" y="4435"/>
                </a:cubicBezTo>
                <a:cubicBezTo>
                  <a:pt x="1814879" y="5168"/>
                  <a:pt x="1841988" y="185410"/>
                  <a:pt x="1877157" y="184677"/>
                </a:cubicBezTo>
                <a:cubicBezTo>
                  <a:pt x="1912326" y="183944"/>
                  <a:pt x="1913792" y="50595"/>
                  <a:pt x="1991457" y="39"/>
                </a:cubicBezTo>
              </a:path>
            </a:pathLst>
          </a:cu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B3666A6-F121-9529-66FE-71A75B91C894}"/>
              </a:ext>
            </a:extLst>
          </p:cNvPr>
          <p:cNvSpPr txBox="1"/>
          <p:nvPr/>
        </p:nvSpPr>
        <p:spPr>
          <a:xfrm rot="20732192">
            <a:off x="1133299" y="5361133"/>
            <a:ext cx="10798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Interaction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ACCEE6-8D1A-94FF-5A05-0DB690CF05CB}"/>
              </a:ext>
            </a:extLst>
          </p:cNvPr>
          <p:cNvSpPr txBox="1"/>
          <p:nvPr/>
        </p:nvSpPr>
        <p:spPr>
          <a:xfrm>
            <a:off x="9172391" y="1453286"/>
            <a:ext cx="2889408" cy="532453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UHECR induced EAS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Above horizon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Horizontally polarized</a:t>
            </a:r>
            <a:br>
              <a:rPr lang="en-US" sz="2000" dirty="0"/>
            </a:br>
            <a:br>
              <a:rPr lang="en-US" sz="2000" dirty="0"/>
            </a:b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UHECR induced EAS (reflected)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Below Horizon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Horizontally polarized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i="1" dirty="0"/>
              <a:t>Polarity flip relative to other EAS showers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7" name="Content Placeholder 11">
            <a:extLst>
              <a:ext uri="{FF2B5EF4-FFF2-40B4-BE49-F238E27FC236}">
                <a16:creationId xmlns:a16="http://schemas.microsoft.com/office/drawing/2014/main" id="{51A052D6-2809-4EAE-26F0-DC3A3E481F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83268"/>
            <a:ext cx="10515600" cy="4982935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Differentiation Between Radio 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195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10266-33D4-0E91-7DF2-5F2134EA7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E657D-40BD-A790-85E5-084D74849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Beamforming: Delay and Sum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8D3A84-4D70-2FCC-4638-2AB05A2AD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F7960-FDC8-EEAB-B9A7-0353C55D2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PUEO Flight and Experiment Overview TeVPA26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27D2DD-B34E-D440-CD47-37B7436EE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3603-BC04-4326-8EFB-2DFA8F76811C}" type="slidenum">
              <a:rPr lang="en-US" smtClean="0"/>
              <a:t>9</a:t>
            </a:fld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0F25DF1-9388-90D8-C17F-CD10169336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5" r="9485"/>
          <a:stretch/>
        </p:blipFill>
        <p:spPr>
          <a:xfrm>
            <a:off x="432400" y="802092"/>
            <a:ext cx="7608111" cy="5281451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EFD2A4F-E685-4CBD-1A22-0A4768FF3BE0}"/>
              </a:ext>
            </a:extLst>
          </p:cNvPr>
          <p:cNvSpPr txBox="1">
            <a:spLocks/>
          </p:cNvSpPr>
          <p:nvPr/>
        </p:nvSpPr>
        <p:spPr>
          <a:xfrm>
            <a:off x="8280400" y="1125251"/>
            <a:ext cx="3783012" cy="49244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With multiple antennas, you can use interferometry to greatly lower your trigger thresholds.</a:t>
            </a:r>
          </a:p>
          <a:p>
            <a:r>
              <a:rPr lang="en-US" dirty="0"/>
              <a:t>1152 precomputed “beams” of antenna delays are used in PUEOs trigger to search different arrival directions.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226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0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B2B2B2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1197</Words>
  <Application>Microsoft Office PowerPoint</Application>
  <PresentationFormat>Widescreen</PresentationFormat>
  <Paragraphs>286</Paragraphs>
  <Slides>25</Slides>
  <Notes>19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Aptos</vt:lpstr>
      <vt:lpstr>Aptos Display</vt:lpstr>
      <vt:lpstr>Arial</vt:lpstr>
      <vt:lpstr>Cambria Math</vt:lpstr>
      <vt:lpstr>Wingdings</vt:lpstr>
      <vt:lpstr>Office Theme</vt:lpstr>
      <vt:lpstr> The Payload for Ultrahigh Energy Observations (PUEO) 2025-2026 Flight and Experiment Overview</vt:lpstr>
      <vt:lpstr>PUEO: A Brief Introduction</vt:lpstr>
      <vt:lpstr>What is PUEO looking for?</vt:lpstr>
      <vt:lpstr>Design of PUEO</vt:lpstr>
      <vt:lpstr>Improvements over ANITA</vt:lpstr>
      <vt:lpstr>How does PUEO see these particles?</vt:lpstr>
      <vt:lpstr>How does PUEO see these particles?</vt:lpstr>
      <vt:lpstr>How does PUEO see these particles?</vt:lpstr>
      <vt:lpstr>Beamforming: Delay and Sum</vt:lpstr>
      <vt:lpstr>Beamforming: Power Trigger</vt:lpstr>
      <vt:lpstr>DAQ and Phased Array Trigger</vt:lpstr>
      <vt:lpstr>PUEO’s Sensitivity Improvements</vt:lpstr>
      <vt:lpstr>Antarctic Deployment: Ice Team</vt:lpstr>
      <vt:lpstr>Antarctic Deployment: Launch Day</vt:lpstr>
      <vt:lpstr>PUEO Flight</vt:lpstr>
      <vt:lpstr>Antarctic Recovery</vt:lpstr>
      <vt:lpstr>Where PUEO Looked</vt:lpstr>
      <vt:lpstr>Conclusion</vt:lpstr>
      <vt:lpstr>Backup</vt:lpstr>
      <vt:lpstr>Beamforming Basics</vt:lpstr>
      <vt:lpstr>PowerPoint Presentation</vt:lpstr>
      <vt:lpstr>Beamforming Basics</vt:lpstr>
      <vt:lpstr>PUEO Transient Sensitivity</vt:lpstr>
      <vt:lpstr>L1 Trigger Chain</vt:lpstr>
      <vt:lpstr>Low Frequency Instrument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2026-09-02T06:28:16Z</dcterms:created>
  <dcterms:modified xsi:type="dcterms:W3CDTF">2026-09-02T06:28:25Z</dcterms:modified>
</cp:coreProperties>
</file>