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28"/>
  </p:notesMasterIdLst>
  <p:sldIdLst>
    <p:sldId id="440" r:id="rId2"/>
    <p:sldId id="263" r:id="rId3"/>
    <p:sldId id="521" r:id="rId4"/>
    <p:sldId id="522" r:id="rId5"/>
    <p:sldId id="574" r:id="rId6"/>
    <p:sldId id="742" r:id="rId7"/>
    <p:sldId id="725" r:id="rId8"/>
    <p:sldId id="707" r:id="rId9"/>
    <p:sldId id="709" r:id="rId10"/>
    <p:sldId id="744" r:id="rId11"/>
    <p:sldId id="743" r:id="rId12"/>
    <p:sldId id="480" r:id="rId13"/>
    <p:sldId id="726" r:id="rId14"/>
    <p:sldId id="724" r:id="rId15"/>
    <p:sldId id="722" r:id="rId16"/>
    <p:sldId id="721" r:id="rId17"/>
    <p:sldId id="723" r:id="rId18"/>
    <p:sldId id="667" r:id="rId19"/>
    <p:sldId id="727" r:id="rId20"/>
    <p:sldId id="731" r:id="rId21"/>
    <p:sldId id="733" r:id="rId22"/>
    <p:sldId id="735" r:id="rId23"/>
    <p:sldId id="736" r:id="rId24"/>
    <p:sldId id="738" r:id="rId25"/>
    <p:sldId id="668" r:id="rId26"/>
    <p:sldId id="74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6EA0"/>
    <a:srgbClr val="5CA3D6"/>
    <a:srgbClr val="81B9E0"/>
    <a:srgbClr val="1EA187"/>
    <a:srgbClr val="46327E"/>
    <a:srgbClr val="FF8501"/>
    <a:srgbClr val="61B4EE"/>
    <a:srgbClr val="5AA3D6"/>
    <a:srgbClr val="5398C6"/>
    <a:srgbClr val="D932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201"/>
    <p:restoredTop sz="96081"/>
  </p:normalViewPr>
  <p:slideViewPr>
    <p:cSldViewPr snapToGrid="0" snapToObjects="1">
      <p:cViewPr>
        <p:scale>
          <a:sx n="69" d="100"/>
          <a:sy n="69" d="100"/>
        </p:scale>
        <p:origin x="144" y="1080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EFDADF-0AED-0841-ACF0-3AFE5890E1F9}" type="datetimeFigureOut">
              <a:rPr lang="en-US" smtClean="0"/>
              <a:t>8/31/26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C8410A-8B46-4D40-9F6C-4014974EB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77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15A73E-AFF9-EF40-953D-B0C3BB952E4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4142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8410A-8B46-4D40-9F6C-4014974EBBA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5128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6A281-81F2-6749-BF26-88F46B6F2A6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90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01C9E-5C43-C01F-EE3F-8F3C0B1A9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956363-36F0-E09A-E9A8-DC92B18EBB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E89B25-42A5-1B2E-5B88-FAE1224814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73CAE5-8025-B563-3BB9-1CC82A394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8410A-8B46-4D40-9F6C-4014974EBBA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5821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CF51A-9C20-3BF3-449F-4A870750C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DA4843-0AD0-C9C5-6094-CE8FD3B9FE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B04880-8D27-BFDF-F4CC-D3E79A35BC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1E0A1A-D2F1-DFA1-297D-AF898E2D2D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8410A-8B46-4D40-9F6C-4014974EBBA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5356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60C62-AC20-5735-3694-203F97191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BAC5BE-BAB2-53DF-190E-E522B627AB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A65E30-04EA-4EDA-CBE9-75C6DAB95C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D4637B-4578-D6A9-6213-7931DB9DE6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8410A-8B46-4D40-9F6C-4014974EBBA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8501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44D5C-8A17-3B10-E4A7-C83EFCC42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A7D28E-2CF1-EFA1-4442-CF3B94FF50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0DBF22-3850-17DB-6819-F0E1C58AC6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806731-D6B9-B8FF-B141-14E1CE86A9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8410A-8B46-4D40-9F6C-4014974EBBA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9551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419AD-31BA-77D2-D17D-B8EAFC4FC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96C40A-19E1-9611-1D23-05A05DE7CB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BEF06C-2306-C1EB-6C10-FA67A4FF07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B4B25A-39E9-0D8C-C227-D7C953AB11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8410A-8B46-4D40-9F6C-4014974EBBA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09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F41EA-2368-E512-63BA-27E774D0F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1B2EE0-A1BD-2A8B-014F-E37B9EF43E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3E29EC-5A76-CC5F-8CF5-84D9C66D91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F9F216-5E45-A1D2-0B46-5C68A68F35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8410A-8B46-4D40-9F6C-4014974EBBA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019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0F627-2DD2-33F2-9DD8-9A436B1B9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E0E2EC-419F-E28E-A8BF-2CA40EA09D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04E0CD-A365-B7CD-26C8-BBDFB19C3C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16983B-53E6-2FF3-03C6-AD321E6BCE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8410A-8B46-4D40-9F6C-4014974EBBA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286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8410A-8B46-4D40-9F6C-4014974EBBA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057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15A73E-AFF9-EF40-953D-B0C3BB952E4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0449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8410A-8B46-4D40-9F6C-4014974EBBA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029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2686E-68F3-135F-6483-AD11D6BE7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BB7D5B-44E9-B449-F84A-A0AF0A3869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77A724-AA26-C5D5-0EB9-C9740F22C4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57E17A-83AC-F138-EC3E-11B4D369E5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05E5F-48F0-4C40-9A7B-CEFDDFDA550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253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A45B6-B9D1-7EAB-1746-1FC410BA8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F105D3-A852-B880-2D49-350FA3BCA2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67F8D5-9EF3-80F4-D406-6AAB464AE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04205D-4FF4-08C6-2792-0BF321E53A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05E5F-48F0-4C40-9A7B-CEFDDFDA550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853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52EA4-BEFE-520D-2B04-5DF02CEAD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7BA5FF-A4E4-8503-89C7-FA075222EA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F08484-3D44-D03D-7BB6-12C673ECFB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B8E2BA-DADA-680B-3E4B-A5C0C7BD0F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05E5F-48F0-4C40-9A7B-CEFDDFDA550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419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B45E3-0908-83C6-EC25-CCC542FA3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E2E4A8-3B55-0CBA-B2AA-6D429F8E22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4DB6AC-70D3-02AE-C786-B2359E4DDD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B301A0-98C7-ED70-353A-BE259E34A9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8410A-8B46-4D40-9F6C-4014974EBB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17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8410A-8B46-4D40-9F6C-4014974EBBA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2010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8410A-8B46-4D40-9F6C-4014974EBBA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4848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5CE611-3A51-CD94-5038-40D34A53E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60A0E1-4FAD-2A85-2386-F8ED9EDFE0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0C5C16-A4F7-7E93-7A11-3A70EE1E13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318243-8B3E-E08F-5E07-497B449910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C8410A-8B46-4D40-9F6C-4014974EBBA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320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b="1" i="0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venir Next Demi Bold" panose="020B0503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b="0" cap="all" spc="200" baseline="0">
                <a:solidFill>
                  <a:schemeClr val="tx2"/>
                </a:solidFill>
                <a:latin typeface="Avenir Next" panose="020B0503020202020204" pitchFamily="34" charset="0"/>
                <a:ea typeface="Avenir Next" panose="020B0503020202020204" pitchFamily="34" charset="0"/>
                <a:cs typeface="Avenir Next" panose="020B0503020202020204" pitchFamily="34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FAC6-BA78-114A-8B89-A17DED8A48BD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REBECCA DIESING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687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CA5DA-7990-A848-9295-E74D3DBF63AC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REBECCA DIESING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156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B990C-DEA2-8E46-BAD4-2AF5A5CF84F8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REBECCA DIESING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308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6B946-C36B-9C44-ABC6-51AD1B38BA75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REBECCA DIESING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93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b="0" cap="all" spc="200" baseline="0">
                <a:solidFill>
                  <a:schemeClr val="tx2"/>
                </a:solidFill>
                <a:latin typeface="Avenir Next" charset="0"/>
                <a:ea typeface="Avenir Next" charset="0"/>
                <a:cs typeface="Avenir Next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B7068-ECBA-EE44-808D-9A226E79000D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REBECCA DIESING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1171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2BD52-4579-834F-A62F-7EDFE616996A}" type="datetime1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REBECCA DIESING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26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C22B-C0C9-3844-9AA1-A03434904775}" type="datetime1">
              <a:rPr lang="en-US" smtClean="0"/>
              <a:t>8/31/26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REBECCA DIESING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812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1AB1E-8F8F-CC41-A9B9-9F15CFBCBE52}" type="datetime1">
              <a:rPr lang="en-US" smtClean="0"/>
              <a:t>8/31/26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REBECCA DIESING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921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0F78-6D51-124F-8B4B-9BD0FA100D78}" type="datetime1">
              <a:rPr lang="en-US" smtClean="0"/>
              <a:t>8/31/26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REBECCA DIESING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37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654A430-9A3E-1244-BDC1-F11FA72AD88E}" type="datetime1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REBECCA DIESING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6BF3017-A0E2-C549-97B8-D6905D8A3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316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F3E7C-AF46-A549-AFC2-4C24CE3679E5}" type="datetime1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REBECCA DIESING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324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  <a:latin typeface="Avenir Next" charset="0"/>
                <a:ea typeface="Avenir Next" charset="0"/>
                <a:cs typeface="Avenir Next" charset="0"/>
              </a:defRPr>
            </a:lvl1pPr>
          </a:lstStyle>
          <a:p>
            <a:fld id="{C6ADA01F-2829-BA40-B247-E9AD48988C2F}" type="datetime1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  <a:latin typeface="Avenir Next" charset="0"/>
                <a:ea typeface="Avenir Next" charset="0"/>
                <a:cs typeface="Avenir Next" charset="0"/>
              </a:defRPr>
            </a:lvl1pPr>
          </a:lstStyle>
          <a:p>
            <a:r>
              <a:rPr lang="en-US"/>
              <a:t>REBECCA DIESING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  <a:latin typeface="Avenir Next" charset="0"/>
                <a:ea typeface="Avenir Next" charset="0"/>
                <a:cs typeface="Avenir Next" charset="0"/>
              </a:defRPr>
            </a:lvl1pPr>
          </a:lstStyle>
          <a:p>
            <a:fld id="{C6BF3017-A0E2-C549-97B8-D6905D8A31D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58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b="1" i="0" kern="1200" cap="none" spc="0" baseline="0">
          <a:solidFill>
            <a:schemeClr val="tx1">
              <a:lumMod val="75000"/>
              <a:lumOff val="25000"/>
            </a:schemeClr>
          </a:solidFill>
          <a:latin typeface="Avenir Next Demi Bold" panose="020B0503020202020204" pitchFamily="34" charset="0"/>
          <a:ea typeface="Avenir Next Demi Bold" panose="020B0503020202020204" pitchFamily="34" charset="0"/>
          <a:cs typeface="Avenir Next Demi Bold" panose="020B0503020202020204" pitchFamily="34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b="1" i="0" kern="1200">
          <a:solidFill>
            <a:schemeClr val="tx1">
              <a:lumMod val="75000"/>
              <a:lumOff val="25000"/>
            </a:schemeClr>
          </a:solidFill>
          <a:latin typeface="Avenir Next Demi Bold" panose="020B0503020202020204" pitchFamily="34" charset="0"/>
          <a:ea typeface="Avenir Next Demi Bold" panose="020B0503020202020204" pitchFamily="34" charset="0"/>
          <a:cs typeface="Avenir Next Demi Bold" panose="020B0503020202020204" pitchFamily="34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Avenir Next" charset="0"/>
          <a:ea typeface="Avenir Next" charset="0"/>
          <a:cs typeface="Avenir Next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Avenir Next" charset="0"/>
          <a:ea typeface="Avenir Next" charset="0"/>
          <a:cs typeface="Avenir Next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Avenir Next" charset="0"/>
          <a:ea typeface="Avenir Next" charset="0"/>
          <a:cs typeface="Avenir Next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Avenir Next" charset="0"/>
          <a:ea typeface="Avenir Next" charset="0"/>
          <a:cs typeface="Avenir Next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5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7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66C434B-538F-EB0C-2978-678028EA3AF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751"/>
          <a:stretch>
            <a:fillRect/>
          </a:stretch>
        </p:blipFill>
        <p:spPr>
          <a:xfrm>
            <a:off x="-880817" y="-822475"/>
            <a:ext cx="8088663" cy="8250909"/>
          </a:xfrm>
          <a:prstGeom prst="ellipse">
            <a:avLst/>
          </a:prstGeom>
          <a:effectLst>
            <a:softEdge rad="635000"/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4AF80DB-D6E1-E44F-BB1D-DBD495D3564A}"/>
              </a:ext>
            </a:extLst>
          </p:cNvPr>
          <p:cNvSpPr txBox="1">
            <a:spLocks/>
          </p:cNvSpPr>
          <p:nvPr/>
        </p:nvSpPr>
        <p:spPr>
          <a:xfrm>
            <a:off x="6250560" y="1946366"/>
            <a:ext cx="4935580" cy="28368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b="1" i="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venir Next Demi Bold" panose="020B0503020202020204" pitchFamily="34" charset="0"/>
                <a:ea typeface="Avenir Next Demi Bold" panose="020B0503020202020204" pitchFamily="34" charset="0"/>
                <a:cs typeface="Avenir Next Demi Bold" panose="020B0503020202020204" pitchFamily="34" charset="0"/>
              </a:defRPr>
            </a:lvl1pPr>
          </a:lstStyle>
          <a:p>
            <a:pPr algn="ctr">
              <a:lnSpc>
                <a:spcPct val="90000"/>
              </a:lnSpc>
            </a:pPr>
            <a:r>
              <a:rPr lang="en-US" sz="4400" cap="none" spc="0" dirty="0">
                <a:solidFill>
                  <a:schemeClr val="bg1"/>
                </a:solidFill>
                <a:latin typeface="Century Gothic" panose="020B0502020202020204" pitchFamily="34" charset="0"/>
              </a:rPr>
              <a:t>Delayed TeV Emission from Classical Novae</a:t>
            </a:r>
            <a:endParaRPr lang="en-US" sz="4400" spc="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0B863F6-320B-654C-85DD-C9935E2C4FBD}"/>
              </a:ext>
            </a:extLst>
          </p:cNvPr>
          <p:cNvSpPr txBox="1">
            <a:spLocks/>
          </p:cNvSpPr>
          <p:nvPr/>
        </p:nvSpPr>
        <p:spPr>
          <a:xfrm>
            <a:off x="6070801" y="4156373"/>
            <a:ext cx="5295098" cy="9437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b="0" i="0" kern="1200" cap="all" spc="200" baseline="0">
                <a:solidFill>
                  <a:schemeClr val="tx2"/>
                </a:solidFill>
                <a:latin typeface="Avenir Next" panose="020B0503020202020204" pitchFamily="34" charset="0"/>
                <a:ea typeface="Avenir Next" panose="020B0503020202020204" pitchFamily="34" charset="0"/>
                <a:cs typeface="Avenir Next" panose="020B0503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Next" charset="0"/>
                <a:ea typeface="Avenir Next" charset="0"/>
                <a:cs typeface="Avenir Next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Next" charset="0"/>
                <a:ea typeface="Avenir Next" charset="0"/>
                <a:cs typeface="Avenir Next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Next" charset="0"/>
                <a:ea typeface="Avenir Next" charset="0"/>
                <a:cs typeface="Avenir Next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Next" charset="0"/>
                <a:ea typeface="Avenir Next" charset="0"/>
                <a:cs typeface="Avenir Next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Rebecca Diesing &amp; BRIAN Metzger</a:t>
            </a:r>
          </a:p>
          <a:p>
            <a:pPr algn="ctr"/>
            <a:r>
              <a:rPr lang="en-US" sz="2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TeVPA</a:t>
            </a: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 | September 2, 2026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1479AAA-142F-6B93-0264-328520A5E0F2}"/>
              </a:ext>
            </a:extLst>
          </p:cNvPr>
          <p:cNvGrpSpPr/>
          <p:nvPr/>
        </p:nvGrpSpPr>
        <p:grpSpPr>
          <a:xfrm>
            <a:off x="5904017" y="5341992"/>
            <a:ext cx="5628667" cy="457200"/>
            <a:chOff x="5843935" y="5499652"/>
            <a:chExt cx="5628667" cy="45720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CC4F8970-CC69-3B01-4C48-D443B505A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207074" y="5499652"/>
              <a:ext cx="2265528" cy="457200"/>
            </a:xfrm>
            <a:prstGeom prst="rect">
              <a:avLst/>
            </a:prstGeom>
          </p:spPr>
        </p:pic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FB435D43-90AA-E69A-0810-EAA0F73F851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lum bright="10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843935" y="5499652"/>
              <a:ext cx="2977376" cy="457200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DB4AABA-60C5-3135-B16F-EF3110190291}"/>
              </a:ext>
            </a:extLst>
          </p:cNvPr>
          <p:cNvSpPr txBox="1"/>
          <p:nvPr/>
        </p:nvSpPr>
        <p:spPr>
          <a:xfrm>
            <a:off x="1014148" y="6412627"/>
            <a:ext cx="42987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Image: GK Persei; Credit: Chandra, Hubble, VLA</a:t>
            </a:r>
          </a:p>
        </p:txBody>
      </p:sp>
    </p:spTree>
    <p:extLst>
      <p:ext uri="{BB962C8B-B14F-4D97-AF65-F5344CB8AC3E}">
        <p14:creationId xmlns:p14="http://schemas.microsoft.com/office/powerpoint/2010/main" val="1043647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1C2933-F02E-438E-56A1-28712C8EE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2DA9-D0A8-1646-D6E5-07DD44314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Why novae?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EDCF3C-F9BB-5CBE-0FAE-32836A803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3"/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The size of the acceleration region can be constrained observationally.</a:t>
            </a:r>
          </a:p>
        </p:txBody>
      </p:sp>
    </p:spTree>
    <p:extLst>
      <p:ext uri="{BB962C8B-B14F-4D97-AF65-F5344CB8AC3E}">
        <p14:creationId xmlns:p14="http://schemas.microsoft.com/office/powerpoint/2010/main" val="2903538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10A0C2A-3894-193F-E466-E9CA8346A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entury Gothic" panose="020B0502020202020204" pitchFamily="34" charset="0"/>
              </a:rPr>
              <a:t>Novae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E30D2D5-660E-475E-A984-C18B3A852F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05742" y="0"/>
            <a:ext cx="9023684" cy="685800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7F1F3F5-3014-E157-8D02-96F71E3D04A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b="0" dirty="0">
                <a:latin typeface="Century Gothic" panose="020B0502020202020204" pitchFamily="34" charset="0"/>
              </a:rPr>
              <a:t>Accretion from a stellar companion triggers runaway nuclear fusion on the surface of a white dwarf, leading to an outburst.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D2180E-12A4-BBF4-A814-A633D197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>
                <a:solidFill>
                  <a:schemeClr val="bg1"/>
                </a:solidFill>
                <a:latin typeface="Century Gothic" panose="020B0502020202020204" pitchFamily="34" charset="0"/>
              </a:rPr>
              <a:t>11</a:t>
            </a:fld>
            <a:endParaRPr lang="en-US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947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99201D"/>
            </a:gs>
            <a:gs pos="47000">
              <a:srgbClr val="99201D"/>
            </a:gs>
            <a:gs pos="54000">
              <a:srgbClr val="651512"/>
            </a:gs>
            <a:gs pos="62000">
              <a:srgbClr val="000000"/>
            </a:gs>
            <a:gs pos="100000">
              <a:srgbClr val="000000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E89A60A-10CC-0845-9C59-FB38DD9D8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8197" y="1811338"/>
            <a:ext cx="7616562" cy="4560387"/>
          </a:xfrm>
          <a:prstGeom prst="flowChartTerminator">
            <a:avLst/>
          </a:prstGeom>
          <a:effectLst>
            <a:softEdge rad="127000"/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3FA52BCE-2E84-994F-ABA2-5EBE073A2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ɣ</a:t>
            </a:r>
            <a:r>
              <a:rPr lang="en-US" sz="4400" dirty="0">
                <a:solidFill>
                  <a:schemeClr val="bg1"/>
                </a:solidFill>
                <a:latin typeface="Century Gothic" panose="020B0502020202020204" pitchFamily="34" charset="0"/>
              </a:rPr>
              <a:t>-ray production in symbiotic novae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0F3807-A4C1-D14E-A775-8B1FC1354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FD8E-7B49-5D40-90E4-3B6381C51870}" type="slidenum">
              <a:rPr lang="en-US" smtClean="0">
                <a:latin typeface="Century Gothic" panose="020B0502020202020204" pitchFamily="34" charset="0"/>
              </a:rPr>
              <a:t>12</a:t>
            </a:fld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2EB1E0F6-D431-FE4C-9452-65005BB3FD4A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xfrm>
            <a:off x="3613300" y="6503847"/>
            <a:ext cx="5026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cap="none" dirty="0">
                <a:solidFill>
                  <a:schemeClr val="bg1"/>
                </a:solidFill>
                <a:latin typeface="Century Gothic" panose="020B0502020202020204" pitchFamily="34" charset="0"/>
              </a:rPr>
              <a:t>Image Credit: MAGIC22</a:t>
            </a:r>
          </a:p>
        </p:txBody>
      </p:sp>
    </p:spTree>
    <p:extLst>
      <p:ext uri="{BB962C8B-B14F-4D97-AF65-F5344CB8AC3E}">
        <p14:creationId xmlns:p14="http://schemas.microsoft.com/office/powerpoint/2010/main" val="1427486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B2081-3AAD-22F2-9FBC-12709133E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FF49E8C-628B-96B5-FE5A-5297E633F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ɣ</a:t>
            </a:r>
            <a:r>
              <a:rPr lang="en-US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-ray production in classical novae</a:t>
            </a:r>
            <a:endParaRPr lang="en-US" sz="3200" b="1" dirty="0">
              <a:latin typeface="Century Gothic" panose="020B0502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B1E508C-8CB0-E882-A52A-A9CD2F3A21D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1400" b="0" dirty="0">
                <a:latin typeface="Century Gothic" panose="020B0502020202020204" pitchFamily="34" charset="0"/>
              </a:rPr>
              <a:t>Classical novae have main sequence companions, with little to no stellar wind. </a:t>
            </a:r>
          </a:p>
          <a:p>
            <a:r>
              <a:rPr lang="en-US" sz="1400" b="0" dirty="0">
                <a:latin typeface="Century Gothic" panose="020B0502020202020204" pitchFamily="34" charset="0"/>
              </a:rPr>
              <a:t>But, </a:t>
            </a:r>
            <a:r>
              <a:rPr lang="en-US" sz="1400" dirty="0">
                <a:latin typeface="Century Gothic" panose="020B0502020202020204" pitchFamily="34" charset="0"/>
              </a:rPr>
              <a:t>they still produce GeV </a:t>
            </a:r>
            <a:r>
              <a:rPr lang="en-US" sz="1400" dirty="0" err="1">
                <a:latin typeface="Century Gothic" panose="020B0502020202020204" pitchFamily="34" charset="0"/>
              </a:rPr>
              <a:t>γ</a:t>
            </a:r>
            <a:r>
              <a:rPr lang="en-US" sz="1400" dirty="0">
                <a:latin typeface="Century Gothic" panose="020B0502020202020204" pitchFamily="34" charset="0"/>
              </a:rPr>
              <a:t>-rays!</a:t>
            </a:r>
          </a:p>
          <a:p>
            <a:r>
              <a:rPr lang="en-US" sz="1400" b="0" dirty="0">
                <a:latin typeface="Century Gothic" panose="020B0502020202020204" pitchFamily="34" charset="0"/>
              </a:rPr>
              <a:t>The shocks responsible are “internal” (fast material colliding with previously-ejected slow material).*</a:t>
            </a:r>
          </a:p>
          <a:p>
            <a:endParaRPr lang="en-US" sz="1200" b="0" dirty="0">
              <a:latin typeface="Century Gothic" panose="020B0502020202020204" pitchFamily="34" charset="0"/>
            </a:endParaRPr>
          </a:p>
          <a:p>
            <a:endParaRPr lang="en-US" sz="1200" b="0" dirty="0">
              <a:latin typeface="Century Gothic" panose="020B0502020202020204" pitchFamily="34" charset="0"/>
            </a:endParaRPr>
          </a:p>
          <a:p>
            <a:r>
              <a:rPr lang="en-US" sz="1200" b="0" dirty="0">
                <a:latin typeface="Century Gothic" panose="020B0502020202020204" pitchFamily="34" charset="0"/>
              </a:rPr>
              <a:t>*Friedjung+87, Metzger+14, Martin+18, Hachisu+22</a:t>
            </a:r>
            <a:endParaRPr lang="en-US" sz="1200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7FB595-93C4-3167-5BAE-25AEB64E9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REBECCA DIESING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AFB512-BA86-2E3E-640E-058B4299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>
                <a:latin typeface="Century Gothic" panose="020B0502020202020204" pitchFamily="34" charset="0"/>
              </a:rPr>
              <a:t>13</a:t>
            </a:fld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10" name="Picture 9" descr="A graph of different numbers&#10;&#10;AI-generated content may be incorrect.">
            <a:extLst>
              <a:ext uri="{FF2B5EF4-FFF2-40B4-BE49-F238E27FC236}">
                <a16:creationId xmlns:a16="http://schemas.microsoft.com/office/drawing/2014/main" id="{8EFFD02C-9BE6-2D69-5E45-4A4AF9FD7ED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5574" y="2787728"/>
            <a:ext cx="4358738" cy="374597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0E2441-C0F6-495D-4511-9AD43B97A0FE}"/>
              </a:ext>
            </a:extLst>
          </p:cNvPr>
          <p:cNvSpPr txBox="1"/>
          <p:nvPr/>
        </p:nvSpPr>
        <p:spPr>
          <a:xfrm>
            <a:off x="8733229" y="2625258"/>
            <a:ext cx="1773845" cy="307777"/>
          </a:xfrm>
          <a:prstGeom prst="rect">
            <a:avLst/>
          </a:prstGeom>
          <a:noFill/>
          <a:effectLst>
            <a:softEdge rad="65352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Chomiuk+21</a:t>
            </a:r>
          </a:p>
        </p:txBody>
      </p:sp>
      <p:pic>
        <p:nvPicPr>
          <p:cNvPr id="16" name="Content Placeholder 8">
            <a:extLst>
              <a:ext uri="{FF2B5EF4-FFF2-40B4-BE49-F238E27FC236}">
                <a16:creationId xmlns:a16="http://schemas.microsoft.com/office/drawing/2014/main" id="{868767A2-DE97-6A49-2687-AA587DE9F66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8415" t="41004" r="36546" b="38849"/>
          <a:stretch>
            <a:fillRect/>
          </a:stretch>
        </p:blipFill>
        <p:spPr>
          <a:xfrm>
            <a:off x="8096599" y="798028"/>
            <a:ext cx="1529542" cy="11974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7450B84-44F7-7F0D-9333-E532EFBC096D}"/>
              </a:ext>
            </a:extLst>
          </p:cNvPr>
          <p:cNvSpPr/>
          <p:nvPr/>
        </p:nvSpPr>
        <p:spPr>
          <a:xfrm>
            <a:off x="5742812" y="6209485"/>
            <a:ext cx="614855" cy="2995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20" name="Down Arrow 19">
            <a:extLst>
              <a:ext uri="{FF2B5EF4-FFF2-40B4-BE49-F238E27FC236}">
                <a16:creationId xmlns:a16="http://schemas.microsoft.com/office/drawing/2014/main" id="{8AE0ED38-981B-14DE-6689-CC00FA8152B2}"/>
              </a:ext>
            </a:extLst>
          </p:cNvPr>
          <p:cNvSpPr/>
          <p:nvPr/>
        </p:nvSpPr>
        <p:spPr>
          <a:xfrm>
            <a:off x="8011990" y="2097484"/>
            <a:ext cx="558407" cy="629063"/>
          </a:xfrm>
          <a:prstGeom prst="downArrow">
            <a:avLst/>
          </a:prstGeom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380F694-E322-4878-BB63-05570395D801}"/>
              </a:ext>
            </a:extLst>
          </p:cNvPr>
          <p:cNvSpPr>
            <a:spLocks noChangeAspect="1"/>
          </p:cNvSpPr>
          <p:nvPr/>
        </p:nvSpPr>
        <p:spPr>
          <a:xfrm>
            <a:off x="6919594" y="627819"/>
            <a:ext cx="1371600" cy="1371600"/>
          </a:xfrm>
          <a:prstGeom prst="ellipse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Main Sequence</a:t>
            </a:r>
          </a:p>
        </p:txBody>
      </p:sp>
    </p:spTree>
    <p:extLst>
      <p:ext uri="{BB962C8B-B14F-4D97-AF65-F5344CB8AC3E}">
        <p14:creationId xmlns:p14="http://schemas.microsoft.com/office/powerpoint/2010/main" val="2840437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909DE-8A51-9C40-6BA7-9B2F65D96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C426BE-17E4-D95E-3296-FD6CC5401C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95"/>
          <a:stretch>
            <a:fillRect/>
          </a:stretch>
        </p:blipFill>
        <p:spPr>
          <a:xfrm>
            <a:off x="5262281" y="457200"/>
            <a:ext cx="5950202" cy="5943600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0B855D0-0F3C-281D-589B-8A0888659E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2594"/>
          <a:stretch>
            <a:fillRect/>
          </a:stretch>
        </p:blipFill>
        <p:spPr>
          <a:xfrm>
            <a:off x="5262281" y="457200"/>
            <a:ext cx="5950201" cy="5943600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25F65E66-8A39-5B58-71B3-0E1477008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Century Gothic" panose="020B0502020202020204" pitchFamily="34" charset="0"/>
              </a:rPr>
              <a:t>The hydrodynamic picture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89C43F0-1A13-6287-8691-2D8797A5A92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b="0" dirty="0">
                <a:latin typeface="Century Gothic" panose="020B0502020202020204" pitchFamily="34" charset="0"/>
              </a:rPr>
              <a:t>This scenario is consistent with optical/infrared/radio imaging*, as well as the evolution of optical spectral lines**.</a:t>
            </a:r>
          </a:p>
          <a:p>
            <a:endParaRPr lang="en-US" sz="1200" b="0" dirty="0">
              <a:latin typeface="Century Gothic" panose="020B0502020202020204" pitchFamily="34" charset="0"/>
            </a:endParaRPr>
          </a:p>
          <a:p>
            <a:endParaRPr lang="en-US" sz="1200" b="0" dirty="0">
              <a:latin typeface="Century Gothic" panose="020B0502020202020204" pitchFamily="34" charset="0"/>
            </a:endParaRPr>
          </a:p>
          <a:p>
            <a:endParaRPr lang="en-US" sz="1200" b="0" dirty="0">
              <a:latin typeface="Century Gothic" panose="020B0502020202020204" pitchFamily="34" charset="0"/>
            </a:endParaRPr>
          </a:p>
          <a:p>
            <a:endParaRPr lang="en-US" sz="1200" b="0" dirty="0">
              <a:latin typeface="Century Gothic" panose="020B0502020202020204" pitchFamily="34" charset="0"/>
            </a:endParaRPr>
          </a:p>
          <a:p>
            <a:endParaRPr lang="en-US" sz="1200" b="0" dirty="0">
              <a:latin typeface="Century Gothic" panose="020B0502020202020204" pitchFamily="34" charset="0"/>
            </a:endParaRPr>
          </a:p>
          <a:p>
            <a:r>
              <a:rPr lang="en-US" sz="1200" b="0" dirty="0">
                <a:latin typeface="Century Gothic" panose="020B0502020202020204" pitchFamily="34" charset="0"/>
              </a:rPr>
              <a:t>*Schaefer+14, Aydi+25, Chomiuk+14</a:t>
            </a:r>
          </a:p>
          <a:p>
            <a:r>
              <a:rPr lang="en-US" sz="1200" b="0" dirty="0">
                <a:latin typeface="Century Gothic" panose="020B0502020202020204" pitchFamily="34" charset="0"/>
              </a:rPr>
              <a:t>**Ribeiro+13, Shore+13, Aydi+20</a:t>
            </a:r>
            <a:endParaRPr lang="en-US" sz="1200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C9E157-5582-97EF-3850-B409F9D18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Century Gothic" panose="020B0502020202020204" pitchFamily="34" charset="0"/>
              </a:rPr>
              <a:t>REBECCA DIESING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DE7AD3-7B4A-0A7B-807E-370E6CC2A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>
                <a:latin typeface="Century Gothic" panose="020B0502020202020204" pitchFamily="34" charset="0"/>
              </a:rPr>
              <a:t>14</a:t>
            </a:fld>
            <a:endParaRPr lang="en-US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889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082CB-7B09-B930-B5D9-13B6D84D8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C3EAD77-6497-6FD7-D198-CE97F52A0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Century Gothic" panose="020B0502020202020204" pitchFamily="34" charset="0"/>
              </a:rPr>
              <a:t>The hydrodynamic picture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524A9CD-3849-2A4D-8FF7-A0541019B4D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b="0" dirty="0">
                <a:latin typeface="Century Gothic" panose="020B0502020202020204" pitchFamily="34" charset="0"/>
              </a:rPr>
              <a:t>This scenario is consistent with optical/infrared/radio imaging*, as well as the evolution of optical spectral lines**.</a:t>
            </a:r>
          </a:p>
          <a:p>
            <a:endParaRPr lang="en-US" sz="1200" b="0" dirty="0">
              <a:latin typeface="Century Gothic" panose="020B0502020202020204" pitchFamily="34" charset="0"/>
            </a:endParaRPr>
          </a:p>
          <a:p>
            <a:endParaRPr lang="en-US" sz="1200" b="0" dirty="0">
              <a:latin typeface="Century Gothic" panose="020B0502020202020204" pitchFamily="34" charset="0"/>
            </a:endParaRPr>
          </a:p>
          <a:p>
            <a:endParaRPr lang="en-US" sz="1200" b="0" dirty="0">
              <a:latin typeface="Century Gothic" panose="020B0502020202020204" pitchFamily="34" charset="0"/>
            </a:endParaRPr>
          </a:p>
          <a:p>
            <a:endParaRPr lang="en-US" sz="1200" b="0" dirty="0">
              <a:latin typeface="Century Gothic" panose="020B0502020202020204" pitchFamily="34" charset="0"/>
            </a:endParaRPr>
          </a:p>
          <a:p>
            <a:endParaRPr lang="en-US" sz="1200" b="0" dirty="0">
              <a:latin typeface="Century Gothic" panose="020B0502020202020204" pitchFamily="34" charset="0"/>
            </a:endParaRPr>
          </a:p>
          <a:p>
            <a:r>
              <a:rPr lang="en-US" sz="1200" b="0" dirty="0">
                <a:latin typeface="Century Gothic" panose="020B0502020202020204" pitchFamily="34" charset="0"/>
              </a:rPr>
              <a:t>*Schaefer+14, Aydi+25, Chomiuk+14</a:t>
            </a:r>
          </a:p>
          <a:p>
            <a:r>
              <a:rPr lang="en-US" sz="1200" b="0" dirty="0">
                <a:latin typeface="Century Gothic" panose="020B0502020202020204" pitchFamily="34" charset="0"/>
              </a:rPr>
              <a:t>**Ribeiro+13, Shore+13, Aydi+20</a:t>
            </a:r>
            <a:endParaRPr lang="en-US" sz="1200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531D71-15F6-D2E4-34B0-4E1FB615A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Century Gothic" panose="020B0502020202020204" pitchFamily="34" charset="0"/>
              </a:rPr>
              <a:t>REBECCA DIESING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D355BD-7260-4D6E-1EA0-A1C7D8D12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>
                <a:latin typeface="Century Gothic" panose="020B0502020202020204" pitchFamily="34" charset="0"/>
              </a:rPr>
              <a:t>15</a:t>
            </a:fld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197099D2-E5D8-E03B-144E-0571EE85E3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03783" y="457200"/>
            <a:ext cx="6108700" cy="5943600"/>
          </a:xfr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0B78EDAC-0C29-DDBA-FFF3-2F1B550CA7B6}"/>
              </a:ext>
            </a:extLst>
          </p:cNvPr>
          <p:cNvSpPr/>
          <p:nvPr/>
        </p:nvSpPr>
        <p:spPr>
          <a:xfrm>
            <a:off x="5597812" y="796552"/>
            <a:ext cx="5296159" cy="5264895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5967"/>
                </a:schemeClr>
              </a:gs>
              <a:gs pos="93000">
                <a:srgbClr val="5AA3D6">
                  <a:alpha val="81000"/>
                </a:srgbClr>
              </a:gs>
              <a:gs pos="100000">
                <a:srgbClr val="5AA3D6"/>
              </a:gs>
            </a:gsLst>
            <a:path path="circle">
              <a:fillToRect l="50000" t="50000" r="50000" b="50000"/>
            </a:path>
            <a:tileRect/>
          </a:gradFill>
          <a:ln w="1968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9" name="Content Placeholder 11">
            <a:extLst>
              <a:ext uri="{FF2B5EF4-FFF2-40B4-BE49-F238E27FC236}">
                <a16:creationId xmlns:a16="http://schemas.microsoft.com/office/drawing/2014/main" id="{57253575-F862-D3F7-FE91-5C988CF1D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3783" y="457199"/>
            <a:ext cx="61087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78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1824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E38C90-A504-4415-8186-F78DBC12A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AD427E-9E7F-6A24-690B-412F883F6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Century Gothic" panose="020B0502020202020204" pitchFamily="34" charset="0"/>
              </a:rPr>
              <a:t>The hydrodynamic picture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09BCE79-5861-7F10-8816-FA39847702D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b="0" dirty="0">
                <a:latin typeface="Century Gothic" panose="020B0502020202020204" pitchFamily="34" charset="0"/>
              </a:rPr>
              <a:t>This scenario is consistent with optical/infrared/radio imaging*, as well as the evolution of optical spectral lines**.</a:t>
            </a:r>
          </a:p>
          <a:p>
            <a:endParaRPr lang="en-US" sz="1200" b="0" dirty="0">
              <a:latin typeface="Century Gothic" panose="020B0502020202020204" pitchFamily="34" charset="0"/>
            </a:endParaRPr>
          </a:p>
          <a:p>
            <a:endParaRPr lang="en-US" sz="1200" b="0" dirty="0">
              <a:latin typeface="Century Gothic" panose="020B0502020202020204" pitchFamily="34" charset="0"/>
            </a:endParaRPr>
          </a:p>
          <a:p>
            <a:endParaRPr lang="en-US" sz="1200" b="0" dirty="0">
              <a:latin typeface="Century Gothic" panose="020B0502020202020204" pitchFamily="34" charset="0"/>
            </a:endParaRPr>
          </a:p>
          <a:p>
            <a:endParaRPr lang="en-US" sz="1200" b="0" dirty="0">
              <a:latin typeface="Century Gothic" panose="020B0502020202020204" pitchFamily="34" charset="0"/>
            </a:endParaRPr>
          </a:p>
          <a:p>
            <a:endParaRPr lang="en-US" sz="1200" b="0" dirty="0">
              <a:latin typeface="Century Gothic" panose="020B0502020202020204" pitchFamily="34" charset="0"/>
            </a:endParaRPr>
          </a:p>
          <a:p>
            <a:r>
              <a:rPr lang="en-US" sz="1200" b="0" dirty="0">
                <a:latin typeface="Century Gothic" panose="020B0502020202020204" pitchFamily="34" charset="0"/>
              </a:rPr>
              <a:t>*Schaefer+14, Aydi+25, Chomiuk+14</a:t>
            </a:r>
          </a:p>
          <a:p>
            <a:r>
              <a:rPr lang="en-US" sz="1200" b="0" dirty="0">
                <a:latin typeface="Century Gothic" panose="020B0502020202020204" pitchFamily="34" charset="0"/>
              </a:rPr>
              <a:t>**Ribeiro+13, Shore+13, Aydi+20</a:t>
            </a:r>
            <a:endParaRPr lang="en-US" sz="1200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15E13E-2069-9AF6-BF37-291750FB0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Century Gothic" panose="020B0502020202020204" pitchFamily="34" charset="0"/>
              </a:rPr>
              <a:t>REBECCA DIESING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1478C3-B53D-69B2-DF60-2CD5C78B5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>
                <a:latin typeface="Century Gothic" panose="020B0502020202020204" pitchFamily="34" charset="0"/>
              </a:rPr>
              <a:t>16</a:t>
            </a:fld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BAF85695-95A9-5175-F4B0-3EAA19964C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03783" y="457200"/>
            <a:ext cx="6108700" cy="5943600"/>
          </a:xfrm>
        </p:spPr>
      </p:pic>
    </p:spTree>
    <p:extLst>
      <p:ext uri="{BB962C8B-B14F-4D97-AF65-F5344CB8AC3E}">
        <p14:creationId xmlns:p14="http://schemas.microsoft.com/office/powerpoint/2010/main" val="1331784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D0DA9-AD05-AAFD-304F-4D37863B7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C22F840-936D-8A58-9068-D1D3CF4BA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Century Gothic" panose="020B0502020202020204" pitchFamily="34" charset="0"/>
              </a:rPr>
              <a:t>The hydrodynamic picture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C652FF-DD85-A933-904E-A58157B6A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b="0" dirty="0">
                <a:latin typeface="Century Gothic" panose="020B0502020202020204" pitchFamily="34" charset="0"/>
              </a:rPr>
              <a:t>This scenario is consistent with optical/infrared/radio imaging*, as well as the evolution of optical spectral lines**.</a:t>
            </a:r>
          </a:p>
          <a:p>
            <a:endParaRPr lang="en-US" sz="1200" b="0" dirty="0">
              <a:latin typeface="Century Gothic" panose="020B0502020202020204" pitchFamily="34" charset="0"/>
            </a:endParaRPr>
          </a:p>
          <a:p>
            <a:endParaRPr lang="en-US" sz="1200" b="0" dirty="0">
              <a:latin typeface="Century Gothic" panose="020B0502020202020204" pitchFamily="34" charset="0"/>
            </a:endParaRPr>
          </a:p>
          <a:p>
            <a:endParaRPr lang="en-US" sz="1200" b="0" dirty="0">
              <a:latin typeface="Century Gothic" panose="020B0502020202020204" pitchFamily="34" charset="0"/>
            </a:endParaRPr>
          </a:p>
          <a:p>
            <a:endParaRPr lang="en-US" sz="1200" b="0" dirty="0">
              <a:latin typeface="Century Gothic" panose="020B0502020202020204" pitchFamily="34" charset="0"/>
            </a:endParaRPr>
          </a:p>
          <a:p>
            <a:endParaRPr lang="en-US" sz="1200" b="0" dirty="0">
              <a:latin typeface="Century Gothic" panose="020B0502020202020204" pitchFamily="34" charset="0"/>
            </a:endParaRPr>
          </a:p>
          <a:p>
            <a:r>
              <a:rPr lang="en-US" sz="1200" b="0" dirty="0">
                <a:latin typeface="Century Gothic" panose="020B0502020202020204" pitchFamily="34" charset="0"/>
              </a:rPr>
              <a:t>*Schaefer+14, Aydi+25, Chomiuk+14</a:t>
            </a:r>
          </a:p>
          <a:p>
            <a:r>
              <a:rPr lang="en-US" sz="1200" b="0" dirty="0">
                <a:latin typeface="Century Gothic" panose="020B0502020202020204" pitchFamily="34" charset="0"/>
              </a:rPr>
              <a:t>**Ribeiro+13, Shore+13, Aydi+20</a:t>
            </a:r>
            <a:endParaRPr lang="en-US" sz="1200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83F9E7-CE64-BCC9-001F-9463D3E27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Century Gothic" panose="020B0502020202020204" pitchFamily="34" charset="0"/>
              </a:rPr>
              <a:t>REBECCA DIESING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C0FBED-7C67-B766-CC3D-AB07EE686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>
                <a:latin typeface="Century Gothic" panose="020B0502020202020204" pitchFamily="34" charset="0"/>
              </a:rPr>
              <a:t>17</a:t>
            </a:fld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64BF9AC-D7EE-E6FF-2B2E-32EC9EFCB0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03783" y="457200"/>
            <a:ext cx="6108700" cy="59436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D090DDE-A03C-C83B-47D4-31DBD98E8521}"/>
              </a:ext>
            </a:extLst>
          </p:cNvPr>
          <p:cNvSpPr txBox="1"/>
          <p:nvPr/>
        </p:nvSpPr>
        <p:spPr>
          <a:xfrm>
            <a:off x="4842624" y="5104210"/>
            <a:ext cx="6631017" cy="53935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Ansatz: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v</a:t>
            </a:r>
            <a:r>
              <a:rPr lang="en-US" sz="2000" b="1" baseline="-25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w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 rises to some final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v</a:t>
            </a:r>
            <a:r>
              <a:rPr lang="en-US" sz="2000" b="1" baseline="-25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f</a:t>
            </a:r>
            <a:r>
              <a:rPr lang="en-US" sz="2000" b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on a timescale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τ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 ~ t</a:t>
            </a:r>
            <a:r>
              <a:rPr lang="en-US" sz="2000" b="1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2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933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661AE-255A-EF6B-7C61-AFDC85C95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87A4A60-EE51-371E-95F1-0AFFAC3F7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594359"/>
            <a:ext cx="2441642" cy="228600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Century Gothic" panose="020B0502020202020204" pitchFamily="34" charset="0"/>
              </a:rPr>
              <a:t>Particle acceleration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97E675-3A99-73FB-83B6-FFFE64148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Century Gothic" panose="020B0502020202020204" pitchFamily="34" charset="0"/>
              </a:rPr>
              <a:t>REBECCA DIESING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0A02A8-5529-58F2-5159-9C5FD96B9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>
                <a:latin typeface="Century Gothic" panose="020B0502020202020204" pitchFamily="34" charset="0"/>
              </a:rPr>
              <a:t>18</a:t>
            </a:fld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83C900-56BD-D1A1-BCED-2A8E1AE0B6A5}"/>
              </a:ext>
            </a:extLst>
          </p:cNvPr>
          <p:cNvSpPr/>
          <p:nvPr/>
        </p:nvSpPr>
        <p:spPr>
          <a:xfrm>
            <a:off x="3098440" y="-310098"/>
            <a:ext cx="1250502" cy="732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F5D969-8E88-26E8-CCA9-3A65ADF92426}"/>
              </a:ext>
            </a:extLst>
          </p:cNvPr>
          <p:cNvSpPr/>
          <p:nvPr/>
        </p:nvSpPr>
        <p:spPr>
          <a:xfrm>
            <a:off x="3043245" y="-310098"/>
            <a:ext cx="61523" cy="73294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C53019D-69D0-4CB8-4434-B5B375850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2189582" cy="3379124"/>
          </a:xfrm>
        </p:spPr>
        <p:txBody>
          <a:bodyPr>
            <a:normAutofit/>
          </a:bodyPr>
          <a:lstStyle/>
          <a:p>
            <a:r>
              <a:rPr lang="en-US" sz="1400" b="0" dirty="0">
                <a:latin typeface="Century Gothic" panose="020B0502020202020204" pitchFamily="34" charset="0"/>
              </a:rPr>
              <a:t>Internal shocks provide a very narrow (but observationally constrained) region in which to accelerate particles.</a:t>
            </a:r>
          </a:p>
        </p:txBody>
      </p:sp>
      <p:pic>
        <p:nvPicPr>
          <p:cNvPr id="11" name="Content Placeholder 10" descr="A diagram of a diagram&#10;&#10;AI-generated content may be incorrect.">
            <a:extLst>
              <a:ext uri="{FF2B5EF4-FFF2-40B4-BE49-F238E27FC236}">
                <a16:creationId xmlns:a16="http://schemas.microsoft.com/office/drawing/2014/main" id="{C62A1EB6-5C6E-F2C2-5468-D2CD0DD1D9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04505" y="441652"/>
            <a:ext cx="10540467" cy="5821990"/>
          </a:xfrm>
        </p:spPr>
      </p:pic>
      <p:sp>
        <p:nvSpPr>
          <p:cNvPr id="8" name="Freeform 7">
            <a:extLst>
              <a:ext uri="{FF2B5EF4-FFF2-40B4-BE49-F238E27FC236}">
                <a16:creationId xmlns:a16="http://schemas.microsoft.com/office/drawing/2014/main" id="{65E130EA-2E8A-3B88-C3B4-3CDB835FD5CD}"/>
              </a:ext>
            </a:extLst>
          </p:cNvPr>
          <p:cNvSpPr/>
          <p:nvPr/>
        </p:nvSpPr>
        <p:spPr>
          <a:xfrm rot="17569261">
            <a:off x="10378830" y="3771889"/>
            <a:ext cx="620486" cy="554067"/>
          </a:xfrm>
          <a:custGeom>
            <a:avLst/>
            <a:gdLst>
              <a:gd name="connsiteX0" fmla="*/ 0 w 620486"/>
              <a:gd name="connsiteY0" fmla="*/ 29027 h 554067"/>
              <a:gd name="connsiteX1" fmla="*/ 195943 w 620486"/>
              <a:gd name="connsiteY1" fmla="*/ 12699 h 554067"/>
              <a:gd name="connsiteX2" fmla="*/ 146957 w 620486"/>
              <a:gd name="connsiteY2" fmla="*/ 192313 h 554067"/>
              <a:gd name="connsiteX3" fmla="*/ 359229 w 620486"/>
              <a:gd name="connsiteY3" fmla="*/ 192313 h 554067"/>
              <a:gd name="connsiteX4" fmla="*/ 293914 w 620486"/>
              <a:gd name="connsiteY4" fmla="*/ 371927 h 554067"/>
              <a:gd name="connsiteX5" fmla="*/ 522514 w 620486"/>
              <a:gd name="connsiteY5" fmla="*/ 339270 h 554067"/>
              <a:gd name="connsiteX6" fmla="*/ 473529 w 620486"/>
              <a:gd name="connsiteY6" fmla="*/ 535213 h 554067"/>
              <a:gd name="connsiteX7" fmla="*/ 620486 w 620486"/>
              <a:gd name="connsiteY7" fmla="*/ 535213 h 554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486" h="554067">
                <a:moveTo>
                  <a:pt x="0" y="29027"/>
                </a:moveTo>
                <a:cubicBezTo>
                  <a:pt x="85725" y="7256"/>
                  <a:pt x="171450" y="-14515"/>
                  <a:pt x="195943" y="12699"/>
                </a:cubicBezTo>
                <a:cubicBezTo>
                  <a:pt x="220436" y="39913"/>
                  <a:pt x="119743" y="162377"/>
                  <a:pt x="146957" y="192313"/>
                </a:cubicBezTo>
                <a:cubicBezTo>
                  <a:pt x="174171" y="222249"/>
                  <a:pt x="334736" y="162377"/>
                  <a:pt x="359229" y="192313"/>
                </a:cubicBezTo>
                <a:cubicBezTo>
                  <a:pt x="383722" y="222249"/>
                  <a:pt x="266700" y="347434"/>
                  <a:pt x="293914" y="371927"/>
                </a:cubicBezTo>
                <a:cubicBezTo>
                  <a:pt x="321128" y="396420"/>
                  <a:pt x="492578" y="312056"/>
                  <a:pt x="522514" y="339270"/>
                </a:cubicBezTo>
                <a:cubicBezTo>
                  <a:pt x="552450" y="366484"/>
                  <a:pt x="457200" y="502556"/>
                  <a:pt x="473529" y="535213"/>
                </a:cubicBezTo>
                <a:cubicBezTo>
                  <a:pt x="489858" y="567870"/>
                  <a:pt x="555172" y="551541"/>
                  <a:pt x="620486" y="535213"/>
                </a:cubicBez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65A65607-5700-49DD-DBDF-30B3DD6A130D}"/>
              </a:ext>
            </a:extLst>
          </p:cNvPr>
          <p:cNvSpPr/>
          <p:nvPr/>
        </p:nvSpPr>
        <p:spPr>
          <a:xfrm rot="17569261">
            <a:off x="10651139" y="3968033"/>
            <a:ext cx="620486" cy="554067"/>
          </a:xfrm>
          <a:custGeom>
            <a:avLst/>
            <a:gdLst>
              <a:gd name="connsiteX0" fmla="*/ 0 w 620486"/>
              <a:gd name="connsiteY0" fmla="*/ 29027 h 554067"/>
              <a:gd name="connsiteX1" fmla="*/ 195943 w 620486"/>
              <a:gd name="connsiteY1" fmla="*/ 12699 h 554067"/>
              <a:gd name="connsiteX2" fmla="*/ 146957 w 620486"/>
              <a:gd name="connsiteY2" fmla="*/ 192313 h 554067"/>
              <a:gd name="connsiteX3" fmla="*/ 359229 w 620486"/>
              <a:gd name="connsiteY3" fmla="*/ 192313 h 554067"/>
              <a:gd name="connsiteX4" fmla="*/ 293914 w 620486"/>
              <a:gd name="connsiteY4" fmla="*/ 371927 h 554067"/>
              <a:gd name="connsiteX5" fmla="*/ 522514 w 620486"/>
              <a:gd name="connsiteY5" fmla="*/ 339270 h 554067"/>
              <a:gd name="connsiteX6" fmla="*/ 473529 w 620486"/>
              <a:gd name="connsiteY6" fmla="*/ 535213 h 554067"/>
              <a:gd name="connsiteX7" fmla="*/ 620486 w 620486"/>
              <a:gd name="connsiteY7" fmla="*/ 535213 h 554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486" h="554067">
                <a:moveTo>
                  <a:pt x="0" y="29027"/>
                </a:moveTo>
                <a:cubicBezTo>
                  <a:pt x="85725" y="7256"/>
                  <a:pt x="171450" y="-14515"/>
                  <a:pt x="195943" y="12699"/>
                </a:cubicBezTo>
                <a:cubicBezTo>
                  <a:pt x="220436" y="39913"/>
                  <a:pt x="119743" y="162377"/>
                  <a:pt x="146957" y="192313"/>
                </a:cubicBezTo>
                <a:cubicBezTo>
                  <a:pt x="174171" y="222249"/>
                  <a:pt x="334736" y="162377"/>
                  <a:pt x="359229" y="192313"/>
                </a:cubicBezTo>
                <a:cubicBezTo>
                  <a:pt x="383722" y="222249"/>
                  <a:pt x="266700" y="347434"/>
                  <a:pt x="293914" y="371927"/>
                </a:cubicBezTo>
                <a:cubicBezTo>
                  <a:pt x="321128" y="396420"/>
                  <a:pt x="492578" y="312056"/>
                  <a:pt x="522514" y="339270"/>
                </a:cubicBezTo>
                <a:cubicBezTo>
                  <a:pt x="552450" y="366484"/>
                  <a:pt x="457200" y="502556"/>
                  <a:pt x="473529" y="535213"/>
                </a:cubicBezTo>
                <a:cubicBezTo>
                  <a:pt x="489858" y="567870"/>
                  <a:pt x="555172" y="551541"/>
                  <a:pt x="620486" y="535213"/>
                </a:cubicBez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4D4F054-D53B-769D-1F23-CC21D79EF4F4}"/>
              </a:ext>
            </a:extLst>
          </p:cNvPr>
          <p:cNvSpPr/>
          <p:nvPr/>
        </p:nvSpPr>
        <p:spPr>
          <a:xfrm>
            <a:off x="8217964" y="4713190"/>
            <a:ext cx="328613" cy="328613"/>
          </a:xfrm>
          <a:prstGeom prst="ellipse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661272-E2FF-A6E1-1CE5-B27D68134152}"/>
              </a:ext>
            </a:extLst>
          </p:cNvPr>
          <p:cNvSpPr txBox="1"/>
          <p:nvPr/>
        </p:nvSpPr>
        <p:spPr>
          <a:xfrm>
            <a:off x="10866743" y="4343858"/>
            <a:ext cx="9202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γ</a:t>
            </a: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-rays</a:t>
            </a:r>
          </a:p>
        </p:txBody>
      </p:sp>
    </p:spTree>
    <p:extLst>
      <p:ext uri="{BB962C8B-B14F-4D97-AF65-F5344CB8AC3E}">
        <p14:creationId xmlns:p14="http://schemas.microsoft.com/office/powerpoint/2010/main" val="1824729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-1.11111E-6 L 0.02018 -0.07847 L 0.0362 0.01667 L 0.08451 -0.00717 L 0.06966 -0.09282 L 0.0375 -0.03079 L 0.00273 -0.10463 L -0.01602 -1.11111E-6 L -0.06823 0.00718 L -0.04687 0.1169 L -0.00404 0.06204 L 0.05495 0.09537 L 0.04961 -0.00231 L 0.00807 0.03102 L -0.03607 0.06921 L -0.03607 -0.07384 L -0.01198 -0.03796 L 0.04831 0.03102 L 0.05898 -0.05949 L 0.01341 -0.00717 L 0.08177 -0.01667 L 0.02422 -0.04768 L 0.05625 -0.08565 L 0.07904 0.01204 L -0.02279 0.04537 L -0.02669 -0.01667 L -0.0763 -0.02384 L -0.0763 0.0787 L -0.04687 0.0287 L -0.02669 0.07384 L -0.01068 0.00255 L 0.02813 0.01667 L 0.02813 -0.06898 L -0.04948 -0.0713 L -0.10573 -0.02616 L -0.02279 0.01921 L 0.00534 0.1 L 0.03086 0.05718 L 0.07773 0.08333 L 0.075 0.01921 L 0.05625 0.01921 L 0.02956 -0.06435 L 0.02018 0.00949 L 0.01471 -0.05949 L -0.02812 -0.1 L 0 -1.11111E-6 Z " pathEditMode="relative" rAng="0" ptsTypes="AAAAAAAAAAAAAAAAAAAAAAAAAAAAAAAAAAAAAAAAAAAAAA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8" y="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0.02943 -0.05741 L 0.02669 0.02616 L 0.06823 0.04769 L 0.06419 -0.04537 L 0.1151 -0.02639 L 0.08164 0.0213 L 0.04414 -0.0169 L 0.11641 -0.05972 L 0.12852 -0.01435 L 0.15938 -0.07153 " pathEditMode="relative" rAng="0" ptsTypes="AAAAAAAAA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69" y="-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  <p:bldP spid="2" grpId="0" animBg="1"/>
      <p:bldP spid="2" grpId="1" animBg="1"/>
      <p:bldP spid="2" grpId="2" animBg="1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793F6-EBAA-EE80-0D8F-DC7437698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3FCB7E1-C380-1FAB-2A18-1B298E0C4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4359"/>
            <a:ext cx="2586045" cy="228600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Century Gothic" panose="020B0502020202020204" pitchFamily="34" charset="0"/>
              </a:rPr>
              <a:t>Particle acceleration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2699F5-55E1-45EA-CFA4-5C5F9D93E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Century Gothic" panose="020B0502020202020204" pitchFamily="34" charset="0"/>
              </a:rPr>
              <a:t>REBECCA DIESING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CE19CC-819A-01FE-3877-4667E650F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>
                <a:latin typeface="Century Gothic" panose="020B0502020202020204" pitchFamily="34" charset="0"/>
              </a:rPr>
              <a:t>19</a:t>
            </a:fld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9BF517-2A54-A7B4-CEA5-2CC0CD9D47E6}"/>
              </a:ext>
            </a:extLst>
          </p:cNvPr>
          <p:cNvSpPr/>
          <p:nvPr/>
        </p:nvSpPr>
        <p:spPr>
          <a:xfrm>
            <a:off x="3098440" y="-310098"/>
            <a:ext cx="1250502" cy="732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533D26-FA90-1351-E2E6-64F988C55F0B}"/>
              </a:ext>
            </a:extLst>
          </p:cNvPr>
          <p:cNvSpPr/>
          <p:nvPr/>
        </p:nvSpPr>
        <p:spPr>
          <a:xfrm>
            <a:off x="3043245" y="-310098"/>
            <a:ext cx="61523" cy="73294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31A8C79-8C78-E417-F090-FFE4A0062F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2189582" cy="3379124"/>
          </a:xfrm>
        </p:spPr>
        <p:txBody>
          <a:bodyPr/>
          <a:lstStyle/>
          <a:p>
            <a:r>
              <a:rPr lang="en-US" b="0" dirty="0">
                <a:latin typeface="Century Gothic" panose="020B0502020202020204" pitchFamily="34" charset="0"/>
              </a:rPr>
              <a:t>The acceleration region grows with time; so too does the maximum energy.</a:t>
            </a:r>
          </a:p>
        </p:txBody>
      </p:sp>
      <p:pic>
        <p:nvPicPr>
          <p:cNvPr id="11" name="Content Placeholder 10" descr="A diagram of a diagram&#10;&#10;AI-generated content may be incorrect.">
            <a:extLst>
              <a:ext uri="{FF2B5EF4-FFF2-40B4-BE49-F238E27FC236}">
                <a16:creationId xmlns:a16="http://schemas.microsoft.com/office/drawing/2014/main" id="{2F726319-A810-055B-4D48-650BF2F551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60829" t="52661"/>
          <a:stretch>
            <a:fillRect/>
          </a:stretch>
        </p:blipFill>
        <p:spPr>
          <a:xfrm>
            <a:off x="5640013" y="2050942"/>
            <a:ext cx="4128876" cy="2756115"/>
          </a:xfrm>
        </p:spPr>
      </p:pic>
    </p:spTree>
    <p:extLst>
      <p:ext uri="{BB962C8B-B14F-4D97-AF65-F5344CB8AC3E}">
        <p14:creationId xmlns:p14="http://schemas.microsoft.com/office/powerpoint/2010/main" val="28064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23257FA5-F322-9A40-B0E1-2127C3A43E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20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6927" t="10833" r="8809" b="5596"/>
          <a:stretch/>
        </p:blipFill>
        <p:spPr>
          <a:xfrm>
            <a:off x="-5218790" y="-1113313"/>
            <a:ext cx="9219918" cy="9144000"/>
          </a:xfrm>
          <a:prstGeom prst="ellipse">
            <a:avLst/>
          </a:prstGeom>
          <a:effectLst>
            <a:softEdge rad="3175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FDA88C-7654-DD45-85A6-414551FEC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0726" y="286603"/>
            <a:ext cx="7604953" cy="1450757"/>
          </a:xfrm>
        </p:spPr>
        <p:txBody>
          <a:bodyPr>
            <a:normAutofit/>
          </a:bodyPr>
          <a:lstStyle/>
          <a:p>
            <a:pPr algn="r"/>
            <a:r>
              <a:rPr lang="en-US" sz="3600" dirty="0">
                <a:solidFill>
                  <a:schemeClr val="bg1"/>
                </a:solidFill>
                <a:latin typeface="Century Gothic" panose="020B0502020202020204" pitchFamily="34" charset="0"/>
              </a:rPr>
              <a:t>Shock physics: </a:t>
            </a:r>
            <a:br>
              <a:rPr lang="en-US" sz="36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latin typeface="Century Gothic" panose="020B0502020202020204" pitchFamily="34" charset="0"/>
              </a:rPr>
              <a:t>the standard paradigm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5B6FCC-F1ED-754E-94A0-53BBF14D4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REBECCA DIESING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D43D82-027F-E14E-A671-CCBA2650F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A05A3-16EF-5440-8D44-ED55036E33A8}" type="slidenum">
              <a:rPr lang="en-US" smtClean="0">
                <a:latin typeface="Century Gothic" panose="020B0502020202020204" pitchFamily="34" charset="0"/>
              </a:rPr>
              <a:t>2</a:t>
            </a:fld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3EF7C0C-F1FC-B54C-8BBC-7DB695C4C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1128" y="1845734"/>
            <a:ext cx="7154552" cy="4023360"/>
          </a:xfrm>
        </p:spPr>
        <p:txBody>
          <a:bodyPr>
            <a:normAutofit/>
          </a:bodyPr>
          <a:lstStyle/>
          <a:p>
            <a:r>
              <a:rPr lang="en-US" sz="1800" b="0" dirty="0">
                <a:solidFill>
                  <a:schemeClr val="bg1"/>
                </a:solidFill>
                <a:latin typeface="Century Gothic" panose="020B0502020202020204" pitchFamily="34" charset="0"/>
              </a:rPr>
              <a:t>Strong shocks accelerate protons and electrons via diffusive shock acceleration (DSA). This is the primary mechanism by which supernova remnants accelerate Galactic cosmic rays.*</a:t>
            </a:r>
          </a:p>
        </p:txBody>
      </p:sp>
      <p:sp>
        <p:nvSpPr>
          <p:cNvPr id="22" name="Left Arrow 21">
            <a:extLst>
              <a:ext uri="{FF2B5EF4-FFF2-40B4-BE49-F238E27FC236}">
                <a16:creationId xmlns:a16="http://schemas.microsoft.com/office/drawing/2014/main" id="{574BA52A-994A-6648-AE96-5EA7FCCF98F5}"/>
              </a:ext>
            </a:extLst>
          </p:cNvPr>
          <p:cNvSpPr/>
          <p:nvPr/>
        </p:nvSpPr>
        <p:spPr>
          <a:xfrm>
            <a:off x="3986845" y="3264840"/>
            <a:ext cx="3373780" cy="1001839"/>
          </a:xfrm>
          <a:prstGeom prst="leftArrow">
            <a:avLst/>
          </a:prstGeom>
          <a:solidFill>
            <a:schemeClr val="accent2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Century Gothic" panose="020B0502020202020204" pitchFamily="34" charset="0"/>
            </a:endParaRPr>
          </a:p>
        </p:txBody>
      </p:sp>
      <p:sp>
        <p:nvSpPr>
          <p:cNvPr id="23" name="Left Arrow 22">
            <a:extLst>
              <a:ext uri="{FF2B5EF4-FFF2-40B4-BE49-F238E27FC236}">
                <a16:creationId xmlns:a16="http://schemas.microsoft.com/office/drawing/2014/main" id="{0E7081F9-7A2F-5144-85AE-D47797553F5D}"/>
              </a:ext>
            </a:extLst>
          </p:cNvPr>
          <p:cNvSpPr/>
          <p:nvPr/>
        </p:nvSpPr>
        <p:spPr>
          <a:xfrm>
            <a:off x="2135273" y="3264841"/>
            <a:ext cx="1133151" cy="1001838"/>
          </a:xfrm>
          <a:prstGeom prst="leftArrow">
            <a:avLst/>
          </a:prstGeom>
          <a:solidFill>
            <a:schemeClr val="accent2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Century Gothic" panose="020B0502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53B8F1-4AE8-2143-8E87-27884426CE87}"/>
              </a:ext>
            </a:extLst>
          </p:cNvPr>
          <p:cNvSpPr txBox="1"/>
          <p:nvPr/>
        </p:nvSpPr>
        <p:spPr>
          <a:xfrm>
            <a:off x="4237589" y="3543879"/>
            <a:ext cx="805904" cy="6052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u</a:t>
            </a:r>
            <a:r>
              <a:rPr lang="en-US" sz="2000" b="1" baseline="-25000" dirty="0">
                <a:solidFill>
                  <a:schemeClr val="bg1"/>
                </a:solidFill>
                <a:latin typeface="Century Gothic" panose="020B0502020202020204" pitchFamily="34" charset="0"/>
              </a:rPr>
              <a:t>1</a:t>
            </a:r>
          </a:p>
          <a:p>
            <a:endParaRPr lang="en-US" sz="2000" b="1" baseline="-25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D2CA4AA-CCD4-8D47-971D-25187414CF6D}"/>
              </a:ext>
            </a:extLst>
          </p:cNvPr>
          <p:cNvSpPr txBox="1"/>
          <p:nvPr/>
        </p:nvSpPr>
        <p:spPr>
          <a:xfrm>
            <a:off x="2386016" y="3543879"/>
            <a:ext cx="8824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u</a:t>
            </a:r>
            <a:r>
              <a:rPr lang="en-US" sz="2000" b="1" baseline="-25000" dirty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FF85F9B-7DAB-7E4C-AAF4-9F72FC7DA307}"/>
              </a:ext>
            </a:extLst>
          </p:cNvPr>
          <p:cNvSpPr txBox="1"/>
          <p:nvPr/>
        </p:nvSpPr>
        <p:spPr>
          <a:xfrm>
            <a:off x="3986845" y="4545717"/>
            <a:ext cx="1982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Upstream (ρ</a:t>
            </a:r>
            <a:r>
              <a:rPr lang="en-US" b="1" baseline="-25000" dirty="0">
                <a:solidFill>
                  <a:schemeClr val="bg1"/>
                </a:solidFill>
                <a:latin typeface="Century Gothic" panose="020B0502020202020204" pitchFamily="34" charset="0"/>
              </a:rPr>
              <a:t>1</a:t>
            </a: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4F67810-30E3-9443-BBAD-276F13E2741D}"/>
              </a:ext>
            </a:extLst>
          </p:cNvPr>
          <p:cNvSpPr txBox="1"/>
          <p:nvPr/>
        </p:nvSpPr>
        <p:spPr>
          <a:xfrm>
            <a:off x="1036320" y="4545717"/>
            <a:ext cx="2232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Downstream (ρ</a:t>
            </a:r>
            <a:r>
              <a:rPr lang="en-US" b="1" baseline="-25000" dirty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0E3452C-A27E-6A40-9770-F3D2B359002A}"/>
              </a:ext>
            </a:extLst>
          </p:cNvPr>
          <p:cNvSpPr txBox="1"/>
          <p:nvPr/>
        </p:nvSpPr>
        <p:spPr>
          <a:xfrm>
            <a:off x="6365266" y="5869094"/>
            <a:ext cx="47904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*Fermi54, Krymskii77, Axford+77, Bell78, Blandford+78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48C8610-DA96-884C-9A5D-032DDF81A201}"/>
              </a:ext>
            </a:extLst>
          </p:cNvPr>
          <p:cNvSpPr/>
          <p:nvPr/>
        </p:nvSpPr>
        <p:spPr>
          <a:xfrm>
            <a:off x="5069440" y="3595946"/>
            <a:ext cx="328613" cy="328613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88E0F4-03B4-72B0-4FF7-04A661E354D5}"/>
              </a:ext>
            </a:extLst>
          </p:cNvPr>
          <p:cNvSpPr txBox="1"/>
          <p:nvPr/>
        </p:nvSpPr>
        <p:spPr>
          <a:xfrm>
            <a:off x="289876" y="5730594"/>
            <a:ext cx="1993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Image: Tycho’s SNR</a:t>
            </a: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Credit: Chandra</a:t>
            </a:r>
          </a:p>
        </p:txBody>
      </p:sp>
    </p:spTree>
    <p:extLst>
      <p:ext uri="{BB962C8B-B14F-4D97-AF65-F5344CB8AC3E}">
        <p14:creationId xmlns:p14="http://schemas.microsoft.com/office/powerpoint/2010/main" val="3123586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3477 0 L -0.15222 -0.04074 L -0.17071 0.01343 L -0.15769 0.0713 L -0.18477 0.04236 L -0.21198 0.02893 L -0.18698 0.00579 L -0.14896 0.03287 L -0.14466 -0.03681 L -0.18047 -0.03287 L -0.21849 -0.0581 L -0.21849 0 L -0.24349 0.025 L -0.22175 0.05602 L -0.18698 0.00185 L -0.15547 0.0618 L -0.1392 0.00949 L -0.1392 -0.05417 L -0.17617 -0.06759 L -0.22279 -0.0831 L -0.20651 -0.00208 L -0.18269 -0.05417 L -0.16628 0.01736 L -0.15117 -0.02894 L -0.12722 0.0037 L -0.09245 0.00185 L -0.09349 -0.05995 L -0.05547 -0.04259 L -0.06849 0.01528 L -0.09349 0.03287 L -0.05222 0.05787 L -0.04792 0.00185 L -0.07943 -0.02708 L -0.07617 -0.07917 L -0.10547 -0.0831 L -0.10547 -0.02708 L -0.10117 0.03287 L -0.05326 0.03287 L -0.05769 0.08287 L -0.0892 0.08287 L -0.09466 0.04444 L -0.06315 -0.04259 L -0.04349 -0.05602 L -0.07071 -0.07153 L -0.10873 -0.00208 L -0.13151 0.01921 L -0.16198 0.00764 L -0.22943 0.07523 L -0.24024 0.00185 L -0.20651 -0.02894 L -0.19896 0.0463 L -0.17071 0.08889 L -0.15769 0.00579 L -0.13047 0.00185 L -0.15443 -0.0831 L -0.18047 -0.05995 L -0.22279 -0.07153 L -0.2543 0.00764 L -0.21953 -0.00972 L -0.20117 -0.10232 L -0.16628 -0.0831 L -0.16953 0.00949 L -0.13698 -0.04445 L -0.15873 0.02106 L -0.15547 0.08287 L -0.19024 0.06944 L -0.13802 0.03079 L -0.14896 -0.01736 L -0.12722 -0.0581 L -0.1 -0.02708 L -0.06315 -0.03472 L -0.04675 0.00764 L -0.0849 0.03079 L -0.06966 0.08102 L -0.04245 0.01921 L 0 0 Z " pathEditMode="relative" ptsTypes="AAAAAAAAAAAAAAAAAAAAAAAAAAAAAAAAAAAAAAAAAAAAAAAAAAAAAAAAAAAAAAAAAAAAAAAAAAAAA">
                                      <p:cBhvr>
                                        <p:cTn id="8" dur="8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01D0325-05B3-81EC-6ADB-F1CDC199A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Putting it all together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DBC3D3-7D88-86C7-F0C1-18D110A68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Century Gothic" panose="020B0502020202020204" pitchFamily="34" charset="0"/>
              </a:rPr>
              <a:t>REBECCA DIESING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86A71-2C81-E1B0-91E6-D9E3DFB83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>
                <a:latin typeface="Century Gothic" panose="020B0502020202020204" pitchFamily="34" charset="0"/>
              </a:rPr>
              <a:t>20</a:t>
            </a:fld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FD496D7-C508-8835-0D8E-34C2F9570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0BD5428-8F3E-A33A-0A87-89C5C7A29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45734"/>
            <a:ext cx="10058399" cy="353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513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31CBE-0EC6-7FFE-975D-0330D9E01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BA0A9F5-9430-24BC-8078-C5EC820A6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Putting it all together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EEA2B6-8218-4086-7FBB-56B8F8711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Century Gothic" panose="020B0502020202020204" pitchFamily="34" charset="0"/>
              </a:rPr>
              <a:t>REBECCA DIESING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738196-EF2D-F64C-83E6-1A1EAD5F5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>
                <a:latin typeface="Century Gothic" panose="020B0502020202020204" pitchFamily="34" charset="0"/>
              </a:rPr>
              <a:t>21</a:t>
            </a:fld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9B5BA6-06F3-B21C-B2BE-1C70F634E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45734"/>
            <a:ext cx="10058399" cy="35362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619F7A8-E94D-AE22-C7CD-FCE205FFAECA}"/>
              </a:ext>
            </a:extLst>
          </p:cNvPr>
          <p:cNvSpPr/>
          <p:nvPr/>
        </p:nvSpPr>
        <p:spPr>
          <a:xfrm>
            <a:off x="1097279" y="2948898"/>
            <a:ext cx="10058399" cy="611861"/>
          </a:xfrm>
          <a:prstGeom prst="rect">
            <a:avLst/>
          </a:prstGeom>
          <a:solidFill>
            <a:schemeClr val="accent1">
              <a:alpha val="19782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2D85A1-049D-E3F6-1580-7EA7C76BBC85}"/>
              </a:ext>
            </a:extLst>
          </p:cNvPr>
          <p:cNvSpPr/>
          <p:nvPr/>
        </p:nvSpPr>
        <p:spPr>
          <a:xfrm>
            <a:off x="1275511" y="5490355"/>
            <a:ext cx="2203419" cy="696686"/>
          </a:xfrm>
          <a:prstGeom prst="rect">
            <a:avLst/>
          </a:prstGeom>
          <a:solidFill>
            <a:srgbClr val="C00000">
              <a:alpha val="19782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Constrained with radio observations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B47020-B034-4D9D-01BD-82BC230A5F70}"/>
              </a:ext>
            </a:extLst>
          </p:cNvPr>
          <p:cNvSpPr/>
          <p:nvPr/>
        </p:nvSpPr>
        <p:spPr>
          <a:xfrm>
            <a:off x="3754699" y="5490355"/>
            <a:ext cx="2344057" cy="696686"/>
          </a:xfrm>
          <a:prstGeom prst="rect">
            <a:avLst/>
          </a:prstGeom>
          <a:solidFill>
            <a:schemeClr val="accent1">
              <a:alpha val="19782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Constrained with optical observations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727B8A-D640-9344-EE6B-895147F8F5B6}"/>
              </a:ext>
            </a:extLst>
          </p:cNvPr>
          <p:cNvSpPr/>
          <p:nvPr/>
        </p:nvSpPr>
        <p:spPr>
          <a:xfrm>
            <a:off x="6374525" y="5494252"/>
            <a:ext cx="2203419" cy="696686"/>
          </a:xfrm>
          <a:prstGeom prst="rect">
            <a:avLst/>
          </a:prstGeom>
          <a:solidFill>
            <a:schemeClr val="accent6">
              <a:alpha val="19782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Constrained with X-ray observations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51B6CE-FC7B-7A59-404E-8473561C1E09}"/>
              </a:ext>
            </a:extLst>
          </p:cNvPr>
          <p:cNvSpPr/>
          <p:nvPr/>
        </p:nvSpPr>
        <p:spPr>
          <a:xfrm>
            <a:off x="8853713" y="5520751"/>
            <a:ext cx="2098764" cy="696686"/>
          </a:xfrm>
          <a:prstGeom prst="rect">
            <a:avLst/>
          </a:prstGeom>
          <a:solidFill>
            <a:srgbClr val="7030A0">
              <a:alpha val="19782"/>
            </a:srgb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Constrained with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ɣ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-ray observations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A64A40-5E3D-9016-6CC2-05DE08B769EA}"/>
              </a:ext>
            </a:extLst>
          </p:cNvPr>
          <p:cNvSpPr/>
          <p:nvPr/>
        </p:nvSpPr>
        <p:spPr>
          <a:xfrm>
            <a:off x="1097279" y="3612995"/>
            <a:ext cx="10058399" cy="327103"/>
          </a:xfrm>
          <a:prstGeom prst="rect">
            <a:avLst/>
          </a:prstGeom>
          <a:solidFill>
            <a:schemeClr val="accent6">
              <a:alpha val="19782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2D49C63-6BE4-4FD3-6F0F-938F533ADEF9}"/>
              </a:ext>
            </a:extLst>
          </p:cNvPr>
          <p:cNvSpPr/>
          <p:nvPr/>
        </p:nvSpPr>
        <p:spPr>
          <a:xfrm>
            <a:off x="1097279" y="4314886"/>
            <a:ext cx="10058399" cy="327103"/>
          </a:xfrm>
          <a:prstGeom prst="rect">
            <a:avLst/>
          </a:prstGeom>
          <a:solidFill>
            <a:srgbClr val="C00000">
              <a:alpha val="19782"/>
            </a:srgb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ADB7EC-477F-B1A0-822F-9E9509500168}"/>
              </a:ext>
            </a:extLst>
          </p:cNvPr>
          <p:cNvSpPr/>
          <p:nvPr/>
        </p:nvSpPr>
        <p:spPr>
          <a:xfrm>
            <a:off x="1097279" y="4684881"/>
            <a:ext cx="10058399" cy="611051"/>
          </a:xfrm>
          <a:prstGeom prst="rect">
            <a:avLst/>
          </a:prstGeom>
          <a:solidFill>
            <a:srgbClr val="7030A0">
              <a:alpha val="19782"/>
            </a:srgb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A1027D-C35B-888F-E0CD-5B294A46C01C}"/>
              </a:ext>
            </a:extLst>
          </p:cNvPr>
          <p:cNvSpPr/>
          <p:nvPr/>
        </p:nvSpPr>
        <p:spPr>
          <a:xfrm>
            <a:off x="1097279" y="2574110"/>
            <a:ext cx="10058399" cy="327103"/>
          </a:xfrm>
          <a:prstGeom prst="rect">
            <a:avLst/>
          </a:prstGeom>
          <a:solidFill>
            <a:srgbClr val="7030A0">
              <a:alpha val="19782"/>
            </a:srgb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97CF69-16DC-E4F0-3E1F-B83347FF5385}"/>
              </a:ext>
            </a:extLst>
          </p:cNvPr>
          <p:cNvSpPr/>
          <p:nvPr/>
        </p:nvSpPr>
        <p:spPr>
          <a:xfrm>
            <a:off x="1097279" y="3979017"/>
            <a:ext cx="10058399" cy="288458"/>
          </a:xfrm>
          <a:prstGeom prst="rect">
            <a:avLst/>
          </a:prstGeom>
          <a:solidFill>
            <a:schemeClr val="accent1">
              <a:alpha val="19782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001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A1E09-B4E0-2DD4-5460-334F50DEA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B35C818-CFA7-C14A-BDFF-CC2B3D78528F}"/>
              </a:ext>
            </a:extLst>
          </p:cNvPr>
          <p:cNvSpPr/>
          <p:nvPr/>
        </p:nvSpPr>
        <p:spPr>
          <a:xfrm>
            <a:off x="10991722" y="2777530"/>
            <a:ext cx="441521" cy="30575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46327E"/>
                </a:solidFill>
                <a:latin typeface="Century Gothic" panose="020B0502020202020204" pitchFamily="34" charset="0"/>
              </a:rPr>
              <a:t>v</a:t>
            </a:r>
            <a:r>
              <a:rPr lang="en-US" b="1" baseline="-25000" dirty="0" err="1">
                <a:solidFill>
                  <a:srgbClr val="46327E"/>
                </a:solidFill>
                <a:latin typeface="Century Gothic" panose="020B0502020202020204" pitchFamily="34" charset="0"/>
              </a:rPr>
              <a:t>f</a:t>
            </a:r>
            <a:endParaRPr lang="en-US" b="1" dirty="0">
              <a:solidFill>
                <a:srgbClr val="46327E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90B187A-E4EF-F8E9-EA8A-382AEE386103}"/>
              </a:ext>
            </a:extLst>
          </p:cNvPr>
          <p:cNvCxnSpPr/>
          <p:nvPr/>
        </p:nvCxnSpPr>
        <p:spPr>
          <a:xfrm>
            <a:off x="11212483" y="3106455"/>
            <a:ext cx="0" cy="322545"/>
          </a:xfrm>
          <a:prstGeom prst="straightConnector1">
            <a:avLst/>
          </a:prstGeom>
          <a:ln w="38100" cap="rnd">
            <a:solidFill>
              <a:srgbClr val="46327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graph of a function&#10;&#10;AI-generated content may be incorrect.">
            <a:extLst>
              <a:ext uri="{FF2B5EF4-FFF2-40B4-BE49-F238E27FC236}">
                <a16:creationId xmlns:a16="http://schemas.microsoft.com/office/drawing/2014/main" id="{614FF179-CFDE-5032-B0F5-28784CCE5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2963" y="1879350"/>
            <a:ext cx="7171836" cy="438429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AFDABDD-C234-14EE-FCE1-6CD640CC4B72}"/>
              </a:ext>
            </a:extLst>
          </p:cNvPr>
          <p:cNvSpPr/>
          <p:nvPr/>
        </p:nvSpPr>
        <p:spPr>
          <a:xfrm>
            <a:off x="5801310" y="3109491"/>
            <a:ext cx="2914667" cy="261144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1EA187"/>
                </a:solidFill>
                <a:latin typeface="Century Gothic" panose="020B0502020202020204" pitchFamily="34" charset="0"/>
              </a:rPr>
              <a:t>Threshold for TeV </a:t>
            </a:r>
            <a:r>
              <a:rPr lang="en-US" b="1" dirty="0" err="1">
                <a:solidFill>
                  <a:srgbClr val="1EA187"/>
                </a:solidFill>
                <a:latin typeface="Century Gothic" panose="020B0502020202020204" pitchFamily="34" charset="0"/>
              </a:rPr>
              <a:t>ɣ</a:t>
            </a:r>
            <a:r>
              <a:rPr lang="en-US" b="1" dirty="0">
                <a:solidFill>
                  <a:srgbClr val="1EA187"/>
                </a:solidFill>
                <a:latin typeface="Century Gothic" panose="020B0502020202020204" pitchFamily="34" charset="0"/>
              </a:rPr>
              <a:t>-rays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775570-1385-5405-F224-8FAC8839F586}"/>
              </a:ext>
            </a:extLst>
          </p:cNvPr>
          <p:cNvSpPr/>
          <p:nvPr/>
        </p:nvSpPr>
        <p:spPr>
          <a:xfrm rot="16200000">
            <a:off x="8309669" y="4648922"/>
            <a:ext cx="985195" cy="33909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τ</a:t>
            </a:r>
            <a:r>
              <a:rPr lang="en-US" b="1" baseline="-25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ɣɣ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= 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078A213-62B4-B2A8-7924-CB67559E0504}"/>
              </a:ext>
            </a:extLst>
          </p:cNvPr>
          <p:cNvSpPr/>
          <p:nvPr/>
        </p:nvSpPr>
        <p:spPr>
          <a:xfrm>
            <a:off x="6927934" y="4462374"/>
            <a:ext cx="441521" cy="30575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τ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9AC6055-95B5-F44E-54BA-7E6E3A6B47A7}"/>
              </a:ext>
            </a:extLst>
          </p:cNvPr>
          <p:cNvCxnSpPr>
            <a:cxnSpLocks/>
            <a:stCxn id="17" idx="2"/>
          </p:cNvCxnSpPr>
          <p:nvPr/>
        </p:nvCxnSpPr>
        <p:spPr>
          <a:xfrm>
            <a:off x="7148695" y="4768124"/>
            <a:ext cx="0" cy="859286"/>
          </a:xfrm>
          <a:prstGeom prst="straightConnector1">
            <a:avLst/>
          </a:prstGeom>
          <a:ln w="38100" cap="rnd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B8D2065-F985-BDC3-92AB-83674AC6C11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b="0" dirty="0">
                <a:latin typeface="Century Gothic" panose="020B0502020202020204" pitchFamily="34" charset="0"/>
              </a:rPr>
              <a:t>At early times (t ≲ </a:t>
            </a:r>
            <a:r>
              <a:rPr lang="en-US" b="0" dirty="0" err="1">
                <a:latin typeface="Century Gothic" panose="020B0502020202020204" pitchFamily="34" charset="0"/>
              </a:rPr>
              <a:t>τ</a:t>
            </a:r>
            <a:r>
              <a:rPr lang="en-US" b="0" dirty="0">
                <a:latin typeface="Century Gothic" panose="020B0502020202020204" pitchFamily="34" charset="0"/>
              </a:rPr>
              <a:t>), t</a:t>
            </a:r>
            <a:r>
              <a:rPr lang="en-US" b="0" baseline="-25000" dirty="0">
                <a:latin typeface="Century Gothic" panose="020B0502020202020204" pitchFamily="34" charset="0"/>
              </a:rPr>
              <a:t>π </a:t>
            </a:r>
            <a:r>
              <a:rPr lang="en-US" b="0" dirty="0">
                <a:latin typeface="Century Gothic" panose="020B0502020202020204" pitchFamily="34" charset="0"/>
              </a:rPr>
              <a:t>&lt; t; </a:t>
            </a:r>
            <a:r>
              <a:rPr lang="en-US" b="0" dirty="0">
                <a:latin typeface="Century Gothic" panose="020B0502020202020204" pitchFamily="34" charset="0"/>
                <a:sym typeface="Wingdings" pitchFamily="2" charset="2"/>
              </a:rPr>
              <a:t>classical novae are cosmic ray calorimeters.</a:t>
            </a:r>
          </a:p>
          <a:p>
            <a:r>
              <a:rPr lang="en-US" dirty="0">
                <a:latin typeface="Century Gothic" panose="020B0502020202020204" pitchFamily="34" charset="0"/>
                <a:sym typeface="Wingdings" pitchFamily="2" charset="2"/>
              </a:rPr>
              <a:t>At late times, classical novae can produce TeV </a:t>
            </a:r>
            <a:r>
              <a:rPr lang="en-US" dirty="0" err="1">
                <a:latin typeface="Century Gothic" panose="020B0502020202020204" pitchFamily="34" charset="0"/>
                <a:sym typeface="Wingdings" pitchFamily="2" charset="2"/>
              </a:rPr>
              <a:t>ɣ</a:t>
            </a:r>
            <a:r>
              <a:rPr lang="en-US" dirty="0">
                <a:latin typeface="Century Gothic" panose="020B0502020202020204" pitchFamily="34" charset="0"/>
                <a:sym typeface="Wingdings" pitchFamily="2" charset="2"/>
              </a:rPr>
              <a:t>-rays!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827A72-0A51-D616-E12C-9C1B7EF13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Century Gothic" panose="020B0502020202020204" pitchFamily="34" charset="0"/>
              </a:rPr>
              <a:t>REBECCA DIESING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408FB0-80EE-7BAB-2300-688E96BC7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>
                <a:latin typeface="Century Gothic" panose="020B0502020202020204" pitchFamily="34" charset="0"/>
              </a:rPr>
              <a:t>22</a:t>
            </a:fld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4342DB8-7F38-9A99-6F76-76D1E672F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entury Gothic" panose="020B0502020202020204" pitchFamily="34" charset="0"/>
              </a:rPr>
              <a:t>Typical </a:t>
            </a:r>
            <a:r>
              <a:rPr lang="en-US" b="1" dirty="0" err="1">
                <a:latin typeface="Century Gothic" panose="020B0502020202020204" pitchFamily="34" charset="0"/>
              </a:rPr>
              <a:t>ɣ</a:t>
            </a:r>
            <a:r>
              <a:rPr lang="en-US" b="1" dirty="0">
                <a:latin typeface="Century Gothic" panose="020B0502020202020204" pitchFamily="34" charset="0"/>
              </a:rPr>
              <a:t>-ray light curve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63AEC6-0CF2-9E14-A083-67F6E52680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2407" y="947331"/>
            <a:ext cx="4680532" cy="83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85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3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2241F80-E8B5-98C0-4050-A0235DFF8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For some parameters, TeV emission may be detectable…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95F61A-E963-F96F-BC29-BF35EA586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Century Gothic" panose="020B0502020202020204" pitchFamily="34" charset="0"/>
              </a:rPr>
              <a:t>REBECCA DIESING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010CEE-E36B-93F9-B171-25382B167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>
                <a:latin typeface="Century Gothic" panose="020B0502020202020204" pitchFamily="34" charset="0"/>
              </a:rPr>
              <a:t>23</a:t>
            </a:fld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2" name="Picture 1" descr="A screenshot of a graph&#10;&#10;AI-generated content may be incorrect.">
            <a:extLst>
              <a:ext uri="{FF2B5EF4-FFF2-40B4-BE49-F238E27FC236}">
                <a16:creationId xmlns:a16="http://schemas.microsoft.com/office/drawing/2014/main" id="{30A12183-B90B-F210-8D8B-78E8DEA13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5733"/>
            <a:ext cx="10058399" cy="430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8586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411D2-797E-BCC7-219E-4A95A5C99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A4FA3D0-DE23-9BFF-35BA-9BE8B58C7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…but only at late times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86AD863-DA9D-8B98-8C2A-32552CB461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CD4297-EE17-B3C2-CE91-7EB4A541B51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b="0" dirty="0">
                <a:latin typeface="Century Gothic" panose="020B0502020202020204" pitchFamily="34" charset="0"/>
              </a:rPr>
              <a:t>The best candidates have large characteristic timescales and outflow velocities.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6BB8B-B430-9251-8BD2-F6B93B25A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Century Gothic" panose="020B0502020202020204" pitchFamily="34" charset="0"/>
              </a:rPr>
              <a:t>REBECCA DIESING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AC711-7B2E-D181-79A5-7FCF461E6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>
                <a:latin typeface="Century Gothic" panose="020B0502020202020204" pitchFamily="34" charset="0"/>
              </a:rPr>
              <a:t>24</a:t>
            </a:fld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2" name="Picture 1" descr="A diagram of a temperature&#10;&#10;AI-generated content may be incorrect.">
            <a:extLst>
              <a:ext uri="{FF2B5EF4-FFF2-40B4-BE49-F238E27FC236}">
                <a16:creationId xmlns:a16="http://schemas.microsoft.com/office/drawing/2014/main" id="{E7E55C44-F997-3B18-A7C0-9E4A09FCD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300" y="462742"/>
            <a:ext cx="7218210" cy="584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7024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BE6A5-B9DB-CC1E-6394-15A6303DF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Century Gothic" panose="020B0502020202020204" pitchFamily="34" charset="0"/>
              </a:rPr>
              <a:t>Applying this model to real novae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6D644B-EA6E-F103-9414-0FEFEC1668D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b="0" dirty="0">
                <a:latin typeface="Century Gothic" panose="020B0502020202020204" pitchFamily="34" charset="0"/>
              </a:rPr>
              <a:t>A handful of Fermi-detected classical novae may have been (briefly) detectable at TeV energies.</a:t>
            </a: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4D449-37DE-8527-D0FC-7ADC40893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REBECCA DIESING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EAD0B-5B1C-BF1D-2C5E-26D0E39E0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>
                <a:latin typeface="Century Gothic" panose="020B0502020202020204" pitchFamily="34" charset="0"/>
              </a:rPr>
              <a:t>25</a:t>
            </a:fld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3" name="Picture 2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20AF37A5-AF25-94EA-0726-07A5545F3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2909" y="1158935"/>
            <a:ext cx="7295260" cy="483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0760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655A6-6C97-5FFC-8611-4BBD6F849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Summary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1F57D5-2A9A-EED9-BB98-8F324D54DB4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751"/>
          <a:stretch>
            <a:fillRect/>
          </a:stretch>
        </p:blipFill>
        <p:spPr>
          <a:xfrm>
            <a:off x="4673076" y="-925768"/>
            <a:ext cx="8088663" cy="8250909"/>
          </a:xfrm>
          <a:prstGeom prst="ellipse">
            <a:avLst/>
          </a:prstGeom>
          <a:effectLst>
            <a:softEdge rad="635000"/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7A6D7-CCB1-A95D-974E-C3CE165CF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4684542" cy="4614052"/>
          </a:xfrm>
        </p:spPr>
        <p:txBody>
          <a:bodyPr>
            <a:normAutofit/>
          </a:bodyPr>
          <a:lstStyle/>
          <a:p>
            <a:r>
              <a:rPr lang="en-US" sz="1800" b="0" dirty="0">
                <a:solidFill>
                  <a:schemeClr val="bg1"/>
                </a:solidFill>
                <a:latin typeface="Century Gothic" panose="020B0502020202020204" pitchFamily="34" charset="0"/>
              </a:rPr>
              <a:t>Novae are excellent laboratories for shock physics and particle acceleration. </a:t>
            </a:r>
          </a:p>
          <a:p>
            <a:r>
              <a:rPr lang="en-US" sz="1800" b="0" dirty="0">
                <a:solidFill>
                  <a:schemeClr val="bg1"/>
                </a:solidFill>
                <a:latin typeface="Century Gothic" panose="020B0502020202020204" pitchFamily="34" charset="0"/>
              </a:rPr>
              <a:t>To leverage this capability, we developed a parameterized (“toy”) model for classical nova evolution.</a:t>
            </a:r>
          </a:p>
          <a:p>
            <a:r>
              <a:rPr lang="en-US" sz="1800" b="0" dirty="0">
                <a:solidFill>
                  <a:schemeClr val="bg1"/>
                </a:solidFill>
                <a:latin typeface="Century Gothic" panose="020B0502020202020204" pitchFamily="34" charset="0"/>
              </a:rPr>
              <a:t>The parameters in this model can be constrained observationally, but require multi-wavelength coordination.</a:t>
            </a:r>
          </a:p>
          <a:p>
            <a:r>
              <a:rPr lang="en-US" sz="1800" dirty="0">
                <a:solidFill>
                  <a:schemeClr val="accent1"/>
                </a:solidFill>
                <a:latin typeface="Century Gothic" panose="020B0502020202020204" pitchFamily="34" charset="0"/>
              </a:rPr>
              <a:t>Classical novae may produce detectable TeV emission at late times.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	       For more information,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	       see </a:t>
            </a:r>
            <a:r>
              <a:rPr lang="en-US" sz="1800" dirty="0">
                <a:solidFill>
                  <a:schemeClr val="accent1"/>
                </a:solidFill>
                <a:latin typeface="Century Gothic" panose="020B0502020202020204" pitchFamily="34" charset="0"/>
              </a:rPr>
              <a:t>Diesing</a:t>
            </a:r>
            <a:r>
              <a:rPr lang="en-US" sz="1800" dirty="0">
                <a:solidFill>
                  <a:schemeClr val="bg1"/>
                </a:solidFill>
                <a:latin typeface="Century Gothic" panose="020B0502020202020204" pitchFamily="34" charset="0"/>
              </a:rPr>
              <a:t>+26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A842A6-072C-5F25-B82B-F77954EF1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REBECCA DIESING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C8301D-8DDC-688D-6283-E42CC946B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>
                <a:latin typeface="Century Gothic" panose="020B0502020202020204" pitchFamily="34" charset="0"/>
              </a:rPr>
              <a:t>26</a:t>
            </a:fld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14" name="Picture 1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C5819415-D127-8A33-53AF-6F6CA43244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0280" y="5262604"/>
            <a:ext cx="891501" cy="891501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24545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611B02-43D7-C5CD-019B-57AF91300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2724A-9198-FEFD-BC3B-A4C138E43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1128" y="795138"/>
            <a:ext cx="7154551" cy="942222"/>
          </a:xfrm>
          <a:noFill/>
        </p:spPr>
        <p:txBody>
          <a:bodyPr>
            <a:normAutofit/>
          </a:bodyPr>
          <a:lstStyle/>
          <a:p>
            <a:pPr algn="r"/>
            <a:r>
              <a:rPr lang="en-US" sz="4000" dirty="0">
                <a:solidFill>
                  <a:schemeClr val="bg1"/>
                </a:solidFill>
                <a:latin typeface="Century Gothic" panose="020B0502020202020204" pitchFamily="34" charset="0"/>
              </a:rPr>
              <a:t>The maximum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E9A03-D2CB-9930-0CBB-F5805013E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1128" y="1845734"/>
            <a:ext cx="7154553" cy="4023360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accent1"/>
                </a:solidFill>
                <a:latin typeface="Century Gothic" panose="020B0502020202020204" pitchFamily="34" charset="0"/>
              </a:rPr>
              <a:t>LIMIT #1: AGE</a:t>
            </a:r>
          </a:p>
          <a:p>
            <a:r>
              <a:rPr lang="en-US" sz="1800" b="0" dirty="0">
                <a:solidFill>
                  <a:schemeClr val="bg1"/>
                </a:solidFill>
                <a:latin typeface="Century Gothic" panose="020B0502020202020204" pitchFamily="34" charset="0"/>
              </a:rPr>
              <a:t>The acceleration time must be shorter than the age of the system.</a:t>
            </a: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2E1EC8-FA81-1B49-3A8C-30FE72AA0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Century Gothic" panose="020B0502020202020204" pitchFamily="34" charset="0"/>
              </a:rPr>
              <a:t>REBECCA DIESING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94E5BE-CD8B-161A-6A88-6AFC60CAB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B9995-30ED-F047-915C-F1AA39BDD7C4}" type="slidenum">
              <a:rPr lang="en-US" smtClean="0">
                <a:latin typeface="Century Gothic" panose="020B0502020202020204" pitchFamily="34" charset="0"/>
              </a:rPr>
              <a:t>3</a:t>
            </a:fld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F17E169-C2AB-9730-AD8A-F54D8E2A4D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20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6927" t="10833" r="8809" b="5596"/>
          <a:stretch/>
        </p:blipFill>
        <p:spPr>
          <a:xfrm>
            <a:off x="-5218790" y="-1113313"/>
            <a:ext cx="9219918" cy="9144000"/>
          </a:xfrm>
          <a:prstGeom prst="ellipse">
            <a:avLst/>
          </a:prstGeom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326F75-B368-C774-5F7B-5C3731A9CBC6}"/>
              </a:ext>
            </a:extLst>
          </p:cNvPr>
          <p:cNvSpPr txBox="1"/>
          <p:nvPr/>
        </p:nvSpPr>
        <p:spPr>
          <a:xfrm>
            <a:off x="10305768" y="5869094"/>
            <a:ext cx="8499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Drury83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47266B-C0EF-8E9C-B297-50EE8450CD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62253" y="3429000"/>
            <a:ext cx="44323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13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C19CBF-1AE3-2B70-D7F1-D9A3B3050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67C24-0609-5078-E657-2771ED2EA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1128" y="1845734"/>
            <a:ext cx="7154553" cy="4023360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accent1"/>
                </a:solidFill>
                <a:latin typeface="Century Gothic" panose="020B0502020202020204" pitchFamily="34" charset="0"/>
              </a:rPr>
              <a:t>LIMIT #2: CONFINEMENT</a:t>
            </a:r>
          </a:p>
          <a:p>
            <a:r>
              <a:rPr lang="en-US" sz="1800" b="0" dirty="0">
                <a:solidFill>
                  <a:schemeClr val="bg1"/>
                </a:solidFill>
                <a:latin typeface="Century Gothic" panose="020B0502020202020204" pitchFamily="34" charset="0"/>
              </a:rPr>
              <a:t>The diffusion length must be smaller than the size of the system.</a:t>
            </a: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CCCAE5-FCB0-B562-096C-2889377FA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1128" y="795138"/>
            <a:ext cx="7154551" cy="942222"/>
          </a:xfrm>
          <a:noFill/>
        </p:spPr>
        <p:txBody>
          <a:bodyPr>
            <a:normAutofit/>
          </a:bodyPr>
          <a:lstStyle/>
          <a:p>
            <a:pPr algn="r"/>
            <a:r>
              <a:rPr lang="en-US" sz="4000" dirty="0">
                <a:solidFill>
                  <a:schemeClr val="bg1"/>
                </a:solidFill>
                <a:latin typeface="Century Gothic" panose="020B0502020202020204" pitchFamily="34" charset="0"/>
              </a:rPr>
              <a:t>The maximum energy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66973C-FF11-8120-F799-5E13C0A8A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Century Gothic" panose="020B0502020202020204" pitchFamily="34" charset="0"/>
              </a:rPr>
              <a:t>REBECCA DIESING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A15EBA-4C92-AB8C-2EFD-AF0865B36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B9995-30ED-F047-915C-F1AA39BDD7C4}" type="slidenum">
              <a:rPr lang="en-US" smtClean="0">
                <a:latin typeface="Century Gothic" panose="020B0502020202020204" pitchFamily="34" charset="0"/>
              </a:rPr>
              <a:t>4</a:t>
            </a:fld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B046CBB-3EF1-707F-21F2-376D4B94B6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20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6927" t="10833" r="8809" b="5596"/>
          <a:stretch/>
        </p:blipFill>
        <p:spPr>
          <a:xfrm>
            <a:off x="-5218790" y="-1113313"/>
            <a:ext cx="9219918" cy="9144000"/>
          </a:xfrm>
          <a:prstGeom prst="ellipse">
            <a:avLst/>
          </a:prstGeom>
          <a:effectLst>
            <a:softEdge rad="317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7B7118-3CA0-72C8-679A-BCCF995974DE}"/>
              </a:ext>
            </a:extLst>
          </p:cNvPr>
          <p:cNvSpPr txBox="1"/>
          <p:nvPr/>
        </p:nvSpPr>
        <p:spPr>
          <a:xfrm>
            <a:off x="10323400" y="5869094"/>
            <a:ext cx="8322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Hillas84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F31132-CFD2-85E8-188E-8CF4AF773D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05103" y="3429000"/>
            <a:ext cx="4546600" cy="105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322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CA6795-8C77-F226-41A3-C2C57F5F4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E61BCA9-FD40-57CF-F952-07804CCD88B5}"/>
              </a:ext>
            </a:extLst>
          </p:cNvPr>
          <p:cNvSpPr txBox="1">
            <a:spLocks/>
          </p:cNvSpPr>
          <p:nvPr/>
        </p:nvSpPr>
        <p:spPr>
          <a:xfrm>
            <a:off x="4001128" y="1845734"/>
            <a:ext cx="7154553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Next Demi Bold" panose="020B0503020202020204" pitchFamily="34" charset="0"/>
                <a:ea typeface="Avenir Next Demi Bold" panose="020B0503020202020204" pitchFamily="34" charset="0"/>
                <a:cs typeface="Avenir Next Demi Bold" panose="020B0503020202020204" pitchFamily="34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Next" charset="0"/>
                <a:ea typeface="Avenir Next" charset="0"/>
                <a:cs typeface="Avenir Next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Next" charset="0"/>
                <a:ea typeface="Avenir Next" charset="0"/>
                <a:cs typeface="Avenir Next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Next" charset="0"/>
                <a:ea typeface="Avenir Next" charset="0"/>
                <a:cs typeface="Avenir Next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Next" charset="0"/>
                <a:ea typeface="Avenir Next" charset="0"/>
                <a:cs typeface="Avenir Next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accent1"/>
                </a:solidFill>
                <a:latin typeface="Century Gothic" panose="020B0502020202020204" pitchFamily="34" charset="0"/>
              </a:rPr>
              <a:t>LIMIT #2: CONFINEMENT</a:t>
            </a:r>
          </a:p>
          <a:p>
            <a:r>
              <a:rPr lang="en-US" sz="1800" b="0" dirty="0">
                <a:solidFill>
                  <a:schemeClr val="bg1"/>
                </a:solidFill>
                <a:latin typeface="Century Gothic" panose="020B0502020202020204" pitchFamily="34" charset="0"/>
              </a:rPr>
              <a:t>Assuming Bohm diffusion (optimistic),</a:t>
            </a:r>
          </a:p>
          <a:p>
            <a:endParaRPr lang="en-US" sz="1800" b="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b="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b="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b="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b="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b="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1800" b="0" dirty="0">
                <a:solidFill>
                  <a:schemeClr val="bg1"/>
                </a:solidFill>
                <a:latin typeface="Century Gothic" panose="020B0502020202020204" pitchFamily="34" charset="0"/>
              </a:rPr>
              <a:t>This is inconsistent with TeV observations of SNRs!</a:t>
            </a: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806298-7135-F3D0-DCCD-FB79C6E22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185" y="795138"/>
            <a:ext cx="7469495" cy="942222"/>
          </a:xfrm>
          <a:noFill/>
        </p:spPr>
        <p:txBody>
          <a:bodyPr>
            <a:normAutofit fontScale="90000"/>
          </a:bodyPr>
          <a:lstStyle/>
          <a:p>
            <a:pPr algn="r"/>
            <a:r>
              <a:rPr lang="en-US" sz="4000" dirty="0">
                <a:solidFill>
                  <a:schemeClr val="bg1"/>
                </a:solidFill>
                <a:latin typeface="Century Gothic" panose="020B0502020202020204" pitchFamily="34" charset="0"/>
              </a:rPr>
              <a:t>The problem with the supernova remnant paradigm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528F9A-7BD8-F463-1368-F5E2C107D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REBECCA DIESING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93DE90-01C0-B2A3-A8E7-1BA7D1EA5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B9995-30ED-F047-915C-F1AA39BDD7C4}" type="slidenum">
              <a:rPr lang="en-US" smtClean="0">
                <a:latin typeface="Century Gothic" panose="020B0502020202020204" pitchFamily="34" charset="0"/>
              </a:rPr>
              <a:t>5</a:t>
            </a:fld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5323CA-1A22-4AD4-07F5-03BE9C5357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20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6927" t="10833" r="8809" b="5596"/>
          <a:stretch/>
        </p:blipFill>
        <p:spPr>
          <a:xfrm>
            <a:off x="-5218790" y="-1113313"/>
            <a:ext cx="9219918" cy="9144000"/>
          </a:xfrm>
          <a:prstGeom prst="ellipse">
            <a:avLst/>
          </a:prstGeom>
          <a:effectLst>
            <a:softEdge rad="317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FD8F53-9634-35E8-BFB0-E9571868C6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18874" y="3371952"/>
            <a:ext cx="6776106" cy="95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405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769101-7ED1-A8CB-7CC7-5779B6BF9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DA012-CE7A-E59F-DFB8-14372C2B6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A note about magnetic fields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E1F81A-13D5-DE8F-636A-CB278A779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FD8E-7B49-5D40-90E4-3B6381C51870}" type="slidenum">
              <a:rPr lang="en-US" smtClean="0">
                <a:latin typeface="Century Gothic" panose="020B0502020202020204" pitchFamily="34" charset="0"/>
              </a:rPr>
              <a:t>6</a:t>
            </a:fld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501C137D-FEEC-44F7-F540-8F51FA0F0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REBECCA DIESING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14E12A0-DB2B-71E2-7CF3-C4F4F6D791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57" t="3147" r="4948" b="8993"/>
          <a:stretch>
            <a:fillRect/>
          </a:stretch>
        </p:blipFill>
        <p:spPr>
          <a:xfrm>
            <a:off x="2875798" y="2282579"/>
            <a:ext cx="6439848" cy="6400800"/>
          </a:xfrm>
          <a:prstGeom prst="ellipse">
            <a:avLst/>
          </a:prstGeom>
          <a:effectLst>
            <a:softEdge rad="468672"/>
          </a:effectLst>
        </p:spPr>
      </p:pic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7EC3FA36-F57A-2997-2626-3349F58435B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78163" y="2625479"/>
            <a:ext cx="5715000" cy="5715000"/>
          </a:xfrm>
          <a:prstGeom prst="ellipse">
            <a:avLst/>
          </a:prstGeom>
          <a:effectLst>
            <a:softEdge rad="399005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F8C6C98-FFD0-56EF-982A-599A884231E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  <a14:imgEffect>
                      <a14:saturation sat="20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6927" t="10833" r="8809" b="5596"/>
          <a:stretch/>
        </p:blipFill>
        <p:spPr>
          <a:xfrm>
            <a:off x="-474327" y="2968379"/>
            <a:ext cx="5070955" cy="5029200"/>
          </a:xfrm>
          <a:prstGeom prst="ellipse">
            <a:avLst/>
          </a:prstGeom>
          <a:effectLst>
            <a:softEdge rad="146429"/>
          </a:effectLst>
        </p:spPr>
      </p:pic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FCA5A51B-6BD3-40F6-87DC-50617F9118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b="0" dirty="0">
                <a:solidFill>
                  <a:schemeClr val="bg1"/>
                </a:solidFill>
                <a:latin typeface="Century Gothic" panose="020B0502020202020204" pitchFamily="34" charset="0"/>
              </a:rPr>
              <a:t>Thin synchrotron-emitting rims indicate that supernova remnants have enhanced magnetic fields (~ 100 </a:t>
            </a:r>
            <a:r>
              <a:rPr lang="en-US" sz="1800" b="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μG</a:t>
            </a:r>
            <a:r>
              <a:rPr lang="en-US" sz="1800" b="0" dirty="0">
                <a:solidFill>
                  <a:schemeClr val="bg1"/>
                </a:solidFill>
                <a:latin typeface="Century Gothic" panose="020B0502020202020204" pitchFamily="34" charset="0"/>
              </a:rPr>
              <a:t> compared to ~ 30 </a:t>
            </a:r>
            <a:r>
              <a:rPr lang="en-US" sz="1800" b="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μG</a:t>
            </a:r>
            <a:r>
              <a:rPr lang="en-US" sz="1800" b="0" dirty="0">
                <a:solidFill>
                  <a:schemeClr val="bg1"/>
                </a:solidFill>
                <a:latin typeface="Century Gothic" panose="020B0502020202020204" pitchFamily="34" charset="0"/>
              </a:rPr>
              <a:t>  in the interstellar medium).*</a:t>
            </a:r>
          </a:p>
          <a:p>
            <a:r>
              <a:rPr lang="en-US" sz="1400" b="0" dirty="0">
                <a:solidFill>
                  <a:schemeClr val="bg1"/>
                </a:solidFill>
                <a:latin typeface="Century Gothic" panose="020B0502020202020204" pitchFamily="34" charset="0"/>
              </a:rPr>
              <a:t>*e.g., Bamba+05, Parizot+06, Morlino+10, Ressler+14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63B97A-DF90-7E50-A827-E9104442A6D4}"/>
              </a:ext>
            </a:extLst>
          </p:cNvPr>
          <p:cNvSpPr txBox="1"/>
          <p:nvPr/>
        </p:nvSpPr>
        <p:spPr>
          <a:xfrm>
            <a:off x="2903997" y="4839547"/>
            <a:ext cx="7082851" cy="461665"/>
          </a:xfrm>
          <a:prstGeom prst="rect">
            <a:avLst/>
          </a:prstGeom>
          <a:solidFill>
            <a:schemeClr val="tx1">
              <a:alpha val="72000"/>
            </a:schemeClr>
          </a:solidFill>
          <a:effectLst>
            <a:softEdge rad="8631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How does magnetic field amplification work?</a:t>
            </a:r>
          </a:p>
        </p:txBody>
      </p:sp>
    </p:spTree>
    <p:extLst>
      <p:ext uri="{BB962C8B-B14F-4D97-AF65-F5344CB8AC3E}">
        <p14:creationId xmlns:p14="http://schemas.microsoft.com/office/powerpoint/2010/main" val="3335875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C7AA7-8557-1EC0-B8C5-22C81E3E4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Century Gothic" panose="020B0502020202020204" pitchFamily="34" charset="0"/>
              </a:rPr>
              <a:t>Magnetic field amplification in RS Ophiuchi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C540A-2428-D8A1-21BC-06B4F02BA5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>
                <a:latin typeface="Century Gothic" panose="020B0502020202020204" pitchFamily="34" charset="0"/>
              </a:rPr>
              <a:t>RS </a:t>
            </a:r>
            <a:r>
              <a:rPr lang="en-US" b="0" dirty="0" err="1">
                <a:latin typeface="Century Gothic" panose="020B0502020202020204" pitchFamily="34" charset="0"/>
              </a:rPr>
              <a:t>Oph’s</a:t>
            </a:r>
            <a:r>
              <a:rPr lang="en-US" b="0" dirty="0">
                <a:latin typeface="Century Gothic" panose="020B0502020202020204" pitchFamily="34" charset="0"/>
              </a:rPr>
              <a:t> 2021 outburst produced TeV </a:t>
            </a:r>
            <a:r>
              <a:rPr lang="en-US" b="0" dirty="0" err="1">
                <a:latin typeface="Century Gothic" panose="020B0502020202020204" pitchFamily="34" charset="0"/>
              </a:rPr>
              <a:t>ɣ</a:t>
            </a:r>
            <a:r>
              <a:rPr lang="en-US" b="0" dirty="0">
                <a:latin typeface="Century Gothic" panose="020B0502020202020204" pitchFamily="34" charset="0"/>
              </a:rPr>
              <a:t>-rays, corresponding to ~10 TeV protons.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EE0122-C28E-ACA3-047E-ED4F243A7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Century Gothic" panose="020B0502020202020204" pitchFamily="34" charset="0"/>
              </a:rPr>
              <a:t>REBECCA DIESING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5CB88C-F927-0D4B-5A7D-AF8E99D9F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017-A0E2-C549-97B8-D6905D8A31DE}" type="slidenum">
              <a:rPr lang="en-US" smtClean="0">
                <a:latin typeface="Century Gothic" panose="020B0502020202020204" pitchFamily="34" charset="0"/>
              </a:rPr>
              <a:t>7</a:t>
            </a:fld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9" name="Content Placeholder 7">
            <a:extLst>
              <a:ext uri="{FF2B5EF4-FFF2-40B4-BE49-F238E27FC236}">
                <a16:creationId xmlns:a16="http://schemas.microsoft.com/office/drawing/2014/main" id="{B0585807-8699-D589-69D8-7123D5724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464230"/>
            <a:ext cx="3618653" cy="35885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035D7D5-EB92-4067-DF24-16BA3E56C07E}"/>
              </a:ext>
            </a:extLst>
          </p:cNvPr>
          <p:cNvSpPr txBox="1"/>
          <p:nvPr/>
        </p:nvSpPr>
        <p:spPr>
          <a:xfrm>
            <a:off x="3845830" y="2294904"/>
            <a:ext cx="912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HESS22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C95666B-E5E5-E6E0-9360-40A41429E920}"/>
              </a:ext>
            </a:extLst>
          </p:cNvPr>
          <p:cNvCxnSpPr>
            <a:cxnSpLocks/>
          </p:cNvCxnSpPr>
          <p:nvPr/>
        </p:nvCxnSpPr>
        <p:spPr>
          <a:xfrm flipV="1">
            <a:off x="4313884" y="2549566"/>
            <a:ext cx="0" cy="3038702"/>
          </a:xfrm>
          <a:prstGeom prst="line">
            <a:avLst/>
          </a:prstGeom>
          <a:ln w="38100" cap="rnd">
            <a:solidFill>
              <a:srgbClr val="FF850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E7B1D40-0BC7-87F8-1196-C04DC6C5A376}"/>
              </a:ext>
            </a:extLst>
          </p:cNvPr>
          <p:cNvSpPr txBox="1"/>
          <p:nvPr/>
        </p:nvSpPr>
        <p:spPr>
          <a:xfrm rot="16200000">
            <a:off x="3637199" y="3082572"/>
            <a:ext cx="953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850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1 TeV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B51176-8D97-815B-0A71-83ABC1939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9834" y="3442918"/>
            <a:ext cx="6105846" cy="81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18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04FF6-6797-6628-9153-DADCB3299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Why novae?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15D94-6A48-0DC7-D2E1-36C76D17AA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Novae are common.</a:t>
            </a:r>
          </a:p>
        </p:txBody>
      </p:sp>
      <p:pic>
        <p:nvPicPr>
          <p:cNvPr id="8" name="Picture 7" descr="A blue and purple circles&#10;&#10;AI-generated content may be incorrect.">
            <a:extLst>
              <a:ext uri="{FF2B5EF4-FFF2-40B4-BE49-F238E27FC236}">
                <a16:creationId xmlns:a16="http://schemas.microsoft.com/office/drawing/2014/main" id="{03B00DF3-857A-7EBA-F352-3B1D5FCDA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5985" y="2597152"/>
            <a:ext cx="3580668" cy="35806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94A6262-8952-AD74-2072-9D026A330B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saturation sat="20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304" t="1385" r="660" b="-379"/>
          <a:stretch>
            <a:fillRect/>
          </a:stretch>
        </p:blipFill>
        <p:spPr>
          <a:xfrm>
            <a:off x="1363284" y="2022125"/>
            <a:ext cx="4732716" cy="4730717"/>
          </a:xfrm>
          <a:prstGeom prst="ellipse">
            <a:avLst/>
          </a:prstGeom>
          <a:effectLst>
            <a:softEdge rad="356628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99242B8-26AE-3F6B-7432-09ACA273DEE9}"/>
              </a:ext>
            </a:extLst>
          </p:cNvPr>
          <p:cNvSpPr txBox="1"/>
          <p:nvPr/>
        </p:nvSpPr>
        <p:spPr>
          <a:xfrm>
            <a:off x="2733794" y="4156650"/>
            <a:ext cx="1991696" cy="461665"/>
          </a:xfrm>
          <a:prstGeom prst="rect">
            <a:avLst/>
          </a:prstGeom>
          <a:solidFill>
            <a:schemeClr val="tx1">
              <a:alpha val="69858"/>
            </a:schemeClr>
          </a:solidFill>
          <a:effectLst>
            <a:softEdge rad="1016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~ 1/century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9CE31E-23B6-AEA1-6A17-6A7152198FBA}"/>
              </a:ext>
            </a:extLst>
          </p:cNvPr>
          <p:cNvSpPr txBox="1"/>
          <p:nvPr/>
        </p:nvSpPr>
        <p:spPr>
          <a:xfrm>
            <a:off x="6720219" y="3971987"/>
            <a:ext cx="3700787" cy="830997"/>
          </a:xfrm>
          <a:prstGeom prst="rect">
            <a:avLst/>
          </a:prstGeom>
          <a:solidFill>
            <a:schemeClr val="tx1">
              <a:alpha val="36244"/>
            </a:schemeClr>
          </a:solidFill>
          <a:effectLst>
            <a:softEdge rad="65352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~ 1/yr </a:t>
            </a:r>
          </a:p>
          <a:p>
            <a:pPr algn="ctr"/>
            <a:r>
              <a:rPr lang="en-US" sz="24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(Fermi-detectable)</a:t>
            </a:r>
          </a:p>
        </p:txBody>
      </p:sp>
    </p:spTree>
    <p:extLst>
      <p:ext uri="{BB962C8B-B14F-4D97-AF65-F5344CB8AC3E}">
        <p14:creationId xmlns:p14="http://schemas.microsoft.com/office/powerpoint/2010/main" val="4182584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7D0824-A222-5CA4-5111-81115CEA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15B40-7F6A-28ED-B74B-E64FA565F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Why novae?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B530E-8578-A248-8FEC-123A39A68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2"/>
            </a:pP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Novae are fast.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4D070FF-FBBD-3461-EF9B-08E5012309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20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304" t="1385" r="660" b="-379"/>
          <a:stretch>
            <a:fillRect/>
          </a:stretch>
        </p:blipFill>
        <p:spPr>
          <a:xfrm>
            <a:off x="1363284" y="2022125"/>
            <a:ext cx="4732716" cy="4730717"/>
          </a:xfrm>
          <a:prstGeom prst="ellipse">
            <a:avLst/>
          </a:prstGeom>
          <a:effectLst>
            <a:softEdge rad="356628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AE0B43-E34C-B420-4E9A-36A9B0484A7B}"/>
              </a:ext>
            </a:extLst>
          </p:cNvPr>
          <p:cNvSpPr txBox="1"/>
          <p:nvPr/>
        </p:nvSpPr>
        <p:spPr>
          <a:xfrm>
            <a:off x="2748399" y="4159571"/>
            <a:ext cx="1962486" cy="461665"/>
          </a:xfrm>
          <a:prstGeom prst="rect">
            <a:avLst/>
          </a:prstGeom>
          <a:solidFill>
            <a:schemeClr val="tx1">
              <a:alpha val="69858"/>
            </a:schemeClr>
          </a:solidFill>
          <a:effectLst>
            <a:softEdge rad="1016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t ~ 10</a:t>
            </a:r>
            <a:r>
              <a:rPr lang="en-US" sz="2400" b="1" baseline="30000" dirty="0">
                <a:solidFill>
                  <a:srgbClr val="FF0000"/>
                </a:solidFill>
                <a:latin typeface="Century Gothic" panose="020B0502020202020204" pitchFamily="34" charset="0"/>
              </a:rPr>
              <a:t>5 </a:t>
            </a:r>
            <a:r>
              <a:rPr lang="en-US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years</a:t>
            </a:r>
          </a:p>
        </p:txBody>
      </p:sp>
      <p:pic>
        <p:nvPicPr>
          <p:cNvPr id="9218" name="Picture 2" descr="Generated image: Gamma-Ray Light Curves Across Novae">
            <a:extLst>
              <a:ext uri="{FF2B5EF4-FFF2-40B4-BE49-F238E27FC236}">
                <a16:creationId xmlns:a16="http://schemas.microsoft.com/office/drawing/2014/main" id="{325F26E5-F141-D742-1CFF-8D96F0406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918" y="2489844"/>
            <a:ext cx="4468908" cy="3844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F7A9A19-D2F7-98BE-B219-947844FF1D25}"/>
              </a:ext>
            </a:extLst>
          </p:cNvPr>
          <p:cNvSpPr txBox="1"/>
          <p:nvPr/>
        </p:nvSpPr>
        <p:spPr>
          <a:xfrm>
            <a:off x="7857986" y="4134953"/>
            <a:ext cx="2049519" cy="461665"/>
          </a:xfrm>
          <a:prstGeom prst="rect">
            <a:avLst/>
          </a:prstGeom>
          <a:solidFill>
            <a:schemeClr val="tx1"/>
          </a:solidFill>
          <a:effectLst>
            <a:softEdge rad="889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effectLst>
                  <a:outerShdw blurRad="293758" dist="38100" dir="2700000" algn="tl" rotWithShape="0">
                    <a:prstClr val="black">
                      <a:alpha val="20576"/>
                    </a:prstClr>
                  </a:outerShdw>
                </a:effectLst>
                <a:latin typeface="Century Gothic" panose="020B0502020202020204" pitchFamily="34" charset="0"/>
              </a:rPr>
              <a:t>t ~ 1 month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90B4B2-2AC9-A530-6A5A-CA78D67D75C7}"/>
              </a:ext>
            </a:extLst>
          </p:cNvPr>
          <p:cNvSpPr/>
          <p:nvPr/>
        </p:nvSpPr>
        <p:spPr>
          <a:xfrm>
            <a:off x="6243145" y="6194129"/>
            <a:ext cx="614855" cy="2995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1588F4-BBB6-265B-BB3C-784447F43B07}"/>
              </a:ext>
            </a:extLst>
          </p:cNvPr>
          <p:cNvSpPr txBox="1"/>
          <p:nvPr/>
        </p:nvSpPr>
        <p:spPr>
          <a:xfrm>
            <a:off x="9432365" y="2310706"/>
            <a:ext cx="1773845" cy="307777"/>
          </a:xfrm>
          <a:prstGeom prst="rect">
            <a:avLst/>
          </a:prstGeom>
          <a:noFill/>
          <a:effectLst>
            <a:softEdge rad="65352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Chomiuk+21</a:t>
            </a:r>
          </a:p>
        </p:txBody>
      </p:sp>
    </p:spTree>
    <p:extLst>
      <p:ext uri="{BB962C8B-B14F-4D97-AF65-F5344CB8AC3E}">
        <p14:creationId xmlns:p14="http://schemas.microsoft.com/office/powerpoint/2010/main" val="402068439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2019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stom2019" id="{2323A7B2-B246-2544-AF8B-5DCE451737A6}" vid="{B6B827FE-F57F-1548-8172-672C396DA4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Custom2019</Template>
  <TotalTime>17188</TotalTime>
  <Words>906</Words>
  <Application>Microsoft Macintosh PowerPoint</Application>
  <PresentationFormat>Widescreen</PresentationFormat>
  <Paragraphs>221</Paragraphs>
  <Slides>26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Avenir Next</vt:lpstr>
      <vt:lpstr>Avenir Next Demi Bold</vt:lpstr>
      <vt:lpstr>Calibri</vt:lpstr>
      <vt:lpstr>Century Gothic</vt:lpstr>
      <vt:lpstr>Custom2019</vt:lpstr>
      <vt:lpstr>PowerPoint Presentation</vt:lpstr>
      <vt:lpstr>Shock physics:  the standard paradigm</vt:lpstr>
      <vt:lpstr>The maximum energy</vt:lpstr>
      <vt:lpstr>The maximum energy</vt:lpstr>
      <vt:lpstr>The problem with the supernova remnant paradigm</vt:lpstr>
      <vt:lpstr>A note about magnetic fields</vt:lpstr>
      <vt:lpstr>Magnetic field amplification in RS Ophiuchi</vt:lpstr>
      <vt:lpstr>Why novae?</vt:lpstr>
      <vt:lpstr>Why novae?</vt:lpstr>
      <vt:lpstr>Why novae?</vt:lpstr>
      <vt:lpstr>Novae</vt:lpstr>
      <vt:lpstr>ɣ-ray production in symbiotic novae</vt:lpstr>
      <vt:lpstr>ɣ-ray production in classical novae</vt:lpstr>
      <vt:lpstr>The hydrodynamic picture</vt:lpstr>
      <vt:lpstr>The hydrodynamic picture</vt:lpstr>
      <vt:lpstr>The hydrodynamic picture</vt:lpstr>
      <vt:lpstr>The hydrodynamic picture</vt:lpstr>
      <vt:lpstr>Particle acceleration</vt:lpstr>
      <vt:lpstr>Particle acceleration</vt:lpstr>
      <vt:lpstr>Putting it all together</vt:lpstr>
      <vt:lpstr>Putting it all together</vt:lpstr>
      <vt:lpstr>Typical ɣ-ray light curve</vt:lpstr>
      <vt:lpstr>For some parameters, TeV emission may be detectable…</vt:lpstr>
      <vt:lpstr>…but only at late times</vt:lpstr>
      <vt:lpstr>Applying this model to real novae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Diesing</dc:creator>
  <cp:lastModifiedBy>Rebecca Diesing</cp:lastModifiedBy>
  <cp:revision>252</cp:revision>
  <dcterms:created xsi:type="dcterms:W3CDTF">2023-05-18T13:45:07Z</dcterms:created>
  <dcterms:modified xsi:type="dcterms:W3CDTF">2026-08-31T06:04:30Z</dcterms:modified>
</cp:coreProperties>
</file>