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343" r:id="rId2"/>
    <p:sldId id="323" r:id="rId3"/>
    <p:sldId id="310" r:id="rId4"/>
    <p:sldId id="342" r:id="rId5"/>
    <p:sldId id="334" r:id="rId6"/>
    <p:sldId id="328" r:id="rId7"/>
    <p:sldId id="329" r:id="rId8"/>
    <p:sldId id="333" r:id="rId9"/>
    <p:sldId id="332" r:id="rId10"/>
    <p:sldId id="348" r:id="rId11"/>
    <p:sldId id="330" r:id="rId12"/>
    <p:sldId id="344" r:id="rId13"/>
    <p:sldId id="345" r:id="rId14"/>
    <p:sldId id="346" r:id="rId15"/>
    <p:sldId id="331" r:id="rId16"/>
    <p:sldId id="351" r:id="rId17"/>
    <p:sldId id="35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81"/>
    <p:restoredTop sz="96953"/>
  </p:normalViewPr>
  <p:slideViewPr>
    <p:cSldViewPr snapToGrid="0">
      <p:cViewPr varScale="1">
        <p:scale>
          <a:sx n="156" d="100"/>
          <a:sy n="156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BCEFF-539F-6E4A-A552-0F0693C69FEA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8161F-A0F1-F341-9863-8CC23B157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63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3999-4988-4349-E92D-D31B5016C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BC5CEF-0E53-7BD5-8FF7-EEC6FABA20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2379C-ED62-A93E-AD3D-2CFE34C06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BF55D-D663-264B-B57A-7759BD2353E1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46DF9-7EFD-9683-4994-82FD9A8C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0EDE0-A291-883D-830B-1D9CEE12A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9A8D8-5FB6-68CA-D499-A3DB4758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528AC6-35EB-0238-C604-34FC0E7BE9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29BCD-1BEA-F52E-ECE1-FF8B18D1D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AD46-7718-9149-8ED3-25D113E94953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1B050-85E5-E295-7B3C-EAAE837A9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D4304-2A4F-A825-18EF-634CA6BD3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2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461D1A-582B-51F8-40BD-E905015393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91D750-3109-018E-A416-97A7CAD5F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3FC9F-6C6E-AC4D-77BC-196B7A7D0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143D-CCAE-7E49-998C-8818427015D6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773BD-BF1A-9ED7-D828-8F0DFB74E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6E16C-A945-8DC0-0179-ABCC02CF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73342-C007-8808-0EED-6B0EC92A2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67F29-36F9-3EFD-F18C-DF2D12B00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D69A8C-E14F-482C-C605-E95591A1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9DA6-306E-8A45-A96F-FA3E0893EC2F}" type="datetime1">
              <a:rPr lang="en-US" smtClean="0"/>
              <a:t>8/31/26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49ED683-4E67-BBB7-03E6-3B32747B3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C3B02B7-2C1F-BD11-5EB8-65B088351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95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888F1-6A43-3CEF-DC0E-E6D9AF323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A0EE0-F6A8-98B8-6B2E-6ED9D67D3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2B598-F415-6C7A-E38C-EA277BCBE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00A7-18B2-6744-AB20-3F0DB24FBFFC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0D99A-F6C7-92EF-2F4F-A2DC00B37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469F3-0D62-19FF-DD6A-09B79E48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9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80E1E-BD3A-B8AC-C018-7DA5CA010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6827B-3DB5-0031-42AE-7D72C529A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EB848-9C1E-DF45-7D6E-5BC8540A7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C5BEF-CC21-B7ED-2570-6D3A8E2C8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C3332-AB8A-2D42-A7BA-6D9D1B8208BC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F752B-46C0-7838-A98A-FAA4CAF0B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8C1ED-41BA-612E-5973-4C30E85FD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2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F5942-0154-999E-445D-E66FDA88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BF124-14D2-BD08-F0FC-82733AC22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F81348-01B4-96D4-FCDF-D206A0DA5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CCE592-C192-A2D8-D252-E72C2192E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22445A-BCC8-0056-FF65-A8A6829B0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F8B859-F503-99E2-CD65-30BABD89C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B9CED-4A4F-0645-8486-CEB8F4BD360A}" type="datetime1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CD8C81-02EA-64CC-A985-3A53240A2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E9ED11-209D-084D-C45A-F191C5C1F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7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8ED54-D6FF-7A68-4075-F868F3481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1CDC45-5DF5-354F-4330-EDFCB11B3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9512-2C53-D545-A045-32F669B57FA2}" type="datetime1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E5D534-4443-EE9A-3E20-F86F0E2ED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1417A2-D565-1D4A-2AAB-2C8218F5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0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216BAF-9555-AC25-492F-B3C0320F7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A434F-4D5F-9F42-82BC-E8126DA98EAB}" type="datetime1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77C2A-5F50-72A2-B8A8-D8AFE6ECB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BEEDA8-567D-7699-9C02-746474D5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2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36726-D768-4D74-0211-A6201CD7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B01FA-68CC-93C2-29CA-FE3102169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13919-1D1B-4136-E260-154018EBB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72DD0-6543-0F7D-2E28-E175B0ED0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3A70-0EB4-AC43-9039-DF399C1F1CCC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C88C9-4115-F480-09E1-815BD3FBB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74AEC-D62A-2C82-C25C-DE82F9D6E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8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BC5F9-CE14-C7EA-12B5-E0133DACB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15167-BE28-660D-6C09-E48B8A31B8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1287C-6E69-51D3-4935-9149ABEBE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5F70C5-8B09-B460-1906-6742B43F6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7741-3FAD-D644-A32E-4F13C4693561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77CCF-6BB9-5177-20B2-96B3C8803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A0B4E-7241-19BE-B2B8-B70EEB07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7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B19D45-7CA9-46F1-AB6A-4BDA61283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DDEEE-12CB-636F-859D-6175847B9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59E29-276F-6CCD-07A4-5CBFED66F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650306-9E8F-3344-9B12-CA29665C7359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CC7-D979-32E5-0D13-FFC90F888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6B51F-967E-3BB6-08AF-9509AF78D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71B7F7-36B3-E041-B1BB-265CFB2B9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8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847/1538-4357/ae08a5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1E0C-3856-D6D4-D611-038912916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84A00C-B8E0-B0C0-6E3E-E77BA6405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014" y="57352"/>
            <a:ext cx="5913370" cy="67417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FA2B03-EA32-B873-3EAE-E69F046EC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656" y="178680"/>
            <a:ext cx="11882688" cy="1015663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US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Intrabinary Shocks in Spider Pulsars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EBF057-A10B-3B8D-6DFD-2028E5DCF21F}"/>
              </a:ext>
            </a:extLst>
          </p:cNvPr>
          <p:cNvSpPr txBox="1"/>
          <p:nvPr/>
        </p:nvSpPr>
        <p:spPr>
          <a:xfrm>
            <a:off x="2728232" y="5504048"/>
            <a:ext cx="6735536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Sebastiaan Selvi</a:t>
            </a:r>
            <a:endParaRPr lang="en-US" sz="4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5F718-6B2D-E20E-32A5-AA512218FB69}"/>
              </a:ext>
            </a:extLst>
          </p:cNvPr>
          <p:cNvSpPr txBox="1"/>
          <p:nvPr/>
        </p:nvSpPr>
        <p:spPr>
          <a:xfrm>
            <a:off x="8287789" y="5475615"/>
            <a:ext cx="37495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TeV Particle Astrophysics</a:t>
            </a:r>
          </a:p>
          <a:p>
            <a:pPr algn="r"/>
            <a: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2026</a:t>
            </a:r>
            <a:b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Tendo, Japan</a:t>
            </a:r>
            <a:b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August 31, 2026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BE9E0D-6B55-8802-070D-94F0EE86702B}"/>
              </a:ext>
            </a:extLst>
          </p:cNvPr>
          <p:cNvSpPr txBox="1"/>
          <p:nvPr/>
        </p:nvSpPr>
        <p:spPr>
          <a:xfrm>
            <a:off x="2010028" y="6280642"/>
            <a:ext cx="807308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Collaborators: Koushik Chatterjee, Lorenzo Sironi, Alexander </a:t>
            </a:r>
            <a:r>
              <a:rPr lang="en-US" sz="2000" dirty="0" err="1">
                <a:solidFill>
                  <a:schemeClr val="bg1"/>
                </a:solidFill>
              </a:rPr>
              <a:t>Philippov</a:t>
            </a:r>
            <a:endParaRPr lang="en-US" sz="2000" dirty="0"/>
          </a:p>
        </p:txBody>
      </p:sp>
      <p:pic>
        <p:nvPicPr>
          <p:cNvPr id="4" name="Picture 3" descr="A close up of a logo&#10;&#10;AI-generated content may be incorrect.">
            <a:extLst>
              <a:ext uri="{FF2B5EF4-FFF2-40B4-BE49-F238E27FC236}">
                <a16:creationId xmlns:a16="http://schemas.microsoft.com/office/drawing/2014/main" id="{D9FE4FAD-913B-DD2B-071C-DAFD1EFEE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2" y="5639135"/>
            <a:ext cx="2829599" cy="560822"/>
          </a:xfrm>
          <a:prstGeom prst="rect">
            <a:avLst/>
          </a:prstGeom>
        </p:spPr>
      </p:pic>
      <p:pic>
        <p:nvPicPr>
          <p:cNvPr id="10" name="Picture 9" descr="A logo with a tree on it&#10;&#10;AI-generated content may be incorrect.">
            <a:extLst>
              <a:ext uri="{FF2B5EF4-FFF2-40B4-BE49-F238E27FC236}">
                <a16:creationId xmlns:a16="http://schemas.microsoft.com/office/drawing/2014/main" id="{3FD07466-E339-8216-7788-3ADC43E2C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91" y="4166649"/>
            <a:ext cx="1540476" cy="1367966"/>
          </a:xfrm>
          <a:prstGeom prst="rect">
            <a:avLst/>
          </a:prstGeom>
        </p:spPr>
      </p:pic>
      <p:pic>
        <p:nvPicPr>
          <p:cNvPr id="9" name="Picture 8" descr="A logo with a bird and a ball&#10;&#10;AI-generated content may be incorrect.">
            <a:extLst>
              <a:ext uri="{FF2B5EF4-FFF2-40B4-BE49-F238E27FC236}">
                <a16:creationId xmlns:a16="http://schemas.microsoft.com/office/drawing/2014/main" id="{5E7746B4-A4D7-3755-B1F3-64BA4CBD8B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0604" y="4239686"/>
            <a:ext cx="2456739" cy="122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48C87-E882-DE0A-ECDC-23185DCF0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D058A5F-8F66-7165-7DB8-CC923BA9992A}"/>
              </a:ext>
            </a:extLst>
          </p:cNvPr>
          <p:cNvSpPr txBox="1"/>
          <p:nvPr/>
        </p:nvSpPr>
        <p:spPr>
          <a:xfrm>
            <a:off x="1472238" y="41565"/>
            <a:ext cx="924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Pulsar wind dissipation</a:t>
            </a:r>
          </a:p>
        </p:txBody>
      </p:sp>
      <p:pic>
        <p:nvPicPr>
          <p:cNvPr id="5" name="Picture 4" descr="A graph of a number of lines&#10;&#10;AI-generated content may be incorrect.">
            <a:extLst>
              <a:ext uri="{FF2B5EF4-FFF2-40B4-BE49-F238E27FC236}">
                <a16:creationId xmlns:a16="http://schemas.microsoft.com/office/drawing/2014/main" id="{A588EB06-6F45-CCF3-BE99-6A7D1C646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6" y="689608"/>
            <a:ext cx="5834044" cy="6068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2BAF6E-20D7-0E48-B86E-68BE8FAF6587}"/>
              </a:ext>
            </a:extLst>
          </p:cNvPr>
          <p:cNvSpPr txBox="1"/>
          <p:nvPr/>
        </p:nvSpPr>
        <p:spPr>
          <a:xfrm>
            <a:off x="6095999" y="4025026"/>
            <a:ext cx="60218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 : EM luminosity though pulsar-centered spherical shells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ΔL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=L</a:t>
            </a:r>
            <a:r>
              <a:rPr lang="en-US" baseline="30000" dirty="0">
                <a:solidFill>
                  <a:schemeClr val="bg1"/>
                </a:solidFill>
              </a:rPr>
              <a:t>PW</a:t>
            </a:r>
            <a:r>
              <a:rPr lang="en-US" dirty="0">
                <a:solidFill>
                  <a:schemeClr val="bg1"/>
                </a:solidFill>
              </a:rPr>
              <a:t>-L</a:t>
            </a:r>
            <a:r>
              <a:rPr lang="en-US" baseline="-25000" dirty="0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: EM luminosity deficit relative to isolated pulsar wind (PW)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0 – 40R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Unshocked PW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40 – 60R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MHD shock pre-apex compression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60 – 100 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apex </a:t>
            </a:r>
            <a:r>
              <a:rPr lang="en-US" dirty="0" err="1">
                <a:solidFill>
                  <a:schemeClr val="bg1"/>
                </a:solidFill>
              </a:rPr>
              <a:t>bowshock</a:t>
            </a:r>
            <a:r>
              <a:rPr lang="en-US" dirty="0">
                <a:solidFill>
                  <a:schemeClr val="bg1"/>
                </a:solidFill>
              </a:rPr>
              <a:t>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Strongest conversion rate near apex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Local balance of stagnation and advection of incident annihilable flux governs local reconnection efficiency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4BBFD5-E88C-BBBB-6719-E1D1C06D0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708108"/>
            <a:ext cx="6021860" cy="32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49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E1B7B-D3A3-EA29-B76A-8B700D650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3CF1B49F-27A5-05DD-EB51-EFA0BE033C33}"/>
              </a:ext>
            </a:extLst>
          </p:cNvPr>
          <p:cNvSpPr txBox="1"/>
          <p:nvPr/>
        </p:nvSpPr>
        <p:spPr>
          <a:xfrm>
            <a:off x="1472238" y="41565"/>
            <a:ext cx="924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Pulsar wind dissipation</a:t>
            </a:r>
          </a:p>
        </p:txBody>
      </p:sp>
      <p:pic>
        <p:nvPicPr>
          <p:cNvPr id="5" name="Picture 4" descr="A graph of a number of lines&#10;&#10;AI-generated content may be incorrect.">
            <a:extLst>
              <a:ext uri="{FF2B5EF4-FFF2-40B4-BE49-F238E27FC236}">
                <a16:creationId xmlns:a16="http://schemas.microsoft.com/office/drawing/2014/main" id="{EB54A09E-E0D4-5D5B-B204-5F798EB5E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6" y="689608"/>
            <a:ext cx="5834044" cy="6068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1EB06B-B605-8D28-C013-9DC106E880B9}"/>
              </a:ext>
            </a:extLst>
          </p:cNvPr>
          <p:cNvSpPr txBox="1"/>
          <p:nvPr/>
        </p:nvSpPr>
        <p:spPr>
          <a:xfrm>
            <a:off x="6095999" y="4025026"/>
            <a:ext cx="60218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 : EM luminosity though pulsar-centered spherical shells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ΔL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=L</a:t>
            </a:r>
            <a:r>
              <a:rPr lang="en-US" baseline="30000" dirty="0">
                <a:solidFill>
                  <a:schemeClr val="bg1"/>
                </a:solidFill>
              </a:rPr>
              <a:t>PW</a:t>
            </a:r>
            <a:r>
              <a:rPr lang="en-US" dirty="0">
                <a:solidFill>
                  <a:schemeClr val="bg1"/>
                </a:solidFill>
              </a:rPr>
              <a:t>-L</a:t>
            </a:r>
            <a:r>
              <a:rPr lang="en-US" baseline="-25000" dirty="0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: EM luminosity deficit relative to isolated pulsar wind (PW)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0 – 40R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Unshocked PW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40 – 60R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MHD shock pre-apex compression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60 – 100 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apex </a:t>
            </a:r>
            <a:r>
              <a:rPr lang="en-US" dirty="0" err="1">
                <a:solidFill>
                  <a:schemeClr val="bg1"/>
                </a:solidFill>
              </a:rPr>
              <a:t>bowshock</a:t>
            </a:r>
            <a:r>
              <a:rPr lang="en-US" dirty="0">
                <a:solidFill>
                  <a:schemeClr val="bg1"/>
                </a:solidFill>
              </a:rPr>
              <a:t>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Strongest conversion rate near apex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Local balance of stagnation and advection of incident annihilable flux governs local reconnection efficiency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0A847A-8BFC-6292-BECC-45E3BFBE5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708108"/>
            <a:ext cx="6021860" cy="32308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CD09D9B-0FAD-5A63-C9AF-011B0E7CE297}"/>
              </a:ext>
            </a:extLst>
          </p:cNvPr>
          <p:cNvSpPr/>
          <p:nvPr/>
        </p:nvSpPr>
        <p:spPr>
          <a:xfrm>
            <a:off x="2980797" y="848196"/>
            <a:ext cx="2621104" cy="5161607"/>
          </a:xfrm>
          <a:prstGeom prst="rect">
            <a:avLst/>
          </a:prstGeom>
          <a:solidFill>
            <a:schemeClr val="tx1">
              <a:lumMod val="50000"/>
              <a:lumOff val="50000"/>
              <a:alpha val="5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E7C060-5974-5124-8D07-40BC8E69012E}"/>
              </a:ext>
            </a:extLst>
          </p:cNvPr>
          <p:cNvSpPr/>
          <p:nvPr/>
        </p:nvSpPr>
        <p:spPr>
          <a:xfrm>
            <a:off x="1188252" y="817027"/>
            <a:ext cx="1787264" cy="5793322"/>
          </a:xfrm>
          <a:prstGeom prst="rect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E36E78DC-0F44-3AD8-D20A-DE0ECE00FC08}"/>
              </a:ext>
            </a:extLst>
          </p:cNvPr>
          <p:cNvSpPr/>
          <p:nvPr/>
        </p:nvSpPr>
        <p:spPr>
          <a:xfrm rot="5400000">
            <a:off x="1770260" y="213476"/>
            <a:ext cx="623248" cy="4731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143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D69B5-FB2E-AE5A-B07C-8379220FF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E832301-E20E-4175-BF1D-80C45528893B}"/>
              </a:ext>
            </a:extLst>
          </p:cNvPr>
          <p:cNvSpPr txBox="1"/>
          <p:nvPr/>
        </p:nvSpPr>
        <p:spPr>
          <a:xfrm>
            <a:off x="1472238" y="41565"/>
            <a:ext cx="924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Pulsar wind dissipation</a:t>
            </a:r>
          </a:p>
        </p:txBody>
      </p:sp>
      <p:pic>
        <p:nvPicPr>
          <p:cNvPr id="5" name="Picture 4" descr="A graph of a number of lines&#10;&#10;AI-generated content may be incorrect.">
            <a:extLst>
              <a:ext uri="{FF2B5EF4-FFF2-40B4-BE49-F238E27FC236}">
                <a16:creationId xmlns:a16="http://schemas.microsoft.com/office/drawing/2014/main" id="{73D79B74-AA03-8556-345E-655DD0A59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6" y="689608"/>
            <a:ext cx="5834044" cy="6068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A8FBCA-A9AD-48A4-E18D-04DEF7DC65F9}"/>
              </a:ext>
            </a:extLst>
          </p:cNvPr>
          <p:cNvSpPr txBox="1"/>
          <p:nvPr/>
        </p:nvSpPr>
        <p:spPr>
          <a:xfrm>
            <a:off x="6095999" y="4025026"/>
            <a:ext cx="60218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 : EM luminosity though pulsar-centered spherical shells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ΔL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=L</a:t>
            </a:r>
            <a:r>
              <a:rPr lang="en-US" baseline="30000" dirty="0">
                <a:solidFill>
                  <a:schemeClr val="bg1"/>
                </a:solidFill>
              </a:rPr>
              <a:t>PW</a:t>
            </a:r>
            <a:r>
              <a:rPr lang="en-US" dirty="0">
                <a:solidFill>
                  <a:schemeClr val="bg1"/>
                </a:solidFill>
              </a:rPr>
              <a:t>-L</a:t>
            </a:r>
            <a:r>
              <a:rPr lang="en-US" baseline="-25000" dirty="0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: EM luminosity deficit relative to isolated pulsar wind (PW)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0 – 40R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Unshocked PW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40 – 60R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MHD shock pre-apex compression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60 – 100 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apex </a:t>
            </a:r>
            <a:r>
              <a:rPr lang="en-US" dirty="0" err="1">
                <a:solidFill>
                  <a:schemeClr val="bg1"/>
                </a:solidFill>
              </a:rPr>
              <a:t>bowshock</a:t>
            </a:r>
            <a:r>
              <a:rPr lang="en-US" dirty="0">
                <a:solidFill>
                  <a:schemeClr val="bg1"/>
                </a:solidFill>
              </a:rPr>
              <a:t>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Strongest conversion rate near apex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Local balance of stagnation and advection of incident annihilable flux governs local reconnection efficiency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EE9D4-443E-2C23-7F03-356282E21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708108"/>
            <a:ext cx="6021860" cy="323080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4B03EDA-21C8-C95E-07F9-18A43B0A2CFA}"/>
              </a:ext>
            </a:extLst>
          </p:cNvPr>
          <p:cNvSpPr/>
          <p:nvPr/>
        </p:nvSpPr>
        <p:spPr>
          <a:xfrm>
            <a:off x="2978670" y="815315"/>
            <a:ext cx="868400" cy="5793322"/>
          </a:xfrm>
          <a:prstGeom prst="rect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37E75DC0-AA1E-77F7-8E12-6ABFC0755B4A}"/>
              </a:ext>
            </a:extLst>
          </p:cNvPr>
          <p:cNvSpPr/>
          <p:nvPr/>
        </p:nvSpPr>
        <p:spPr>
          <a:xfrm rot="5400000">
            <a:off x="3101246" y="225869"/>
            <a:ext cx="623248" cy="4731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7EECD7-C797-BDF8-90E5-8340BDB48A87}"/>
              </a:ext>
            </a:extLst>
          </p:cNvPr>
          <p:cNvSpPr/>
          <p:nvPr/>
        </p:nvSpPr>
        <p:spPr>
          <a:xfrm>
            <a:off x="1185098" y="823761"/>
            <a:ext cx="1787264" cy="5161607"/>
          </a:xfrm>
          <a:prstGeom prst="rect">
            <a:avLst/>
          </a:prstGeom>
          <a:solidFill>
            <a:schemeClr val="tx1">
              <a:lumMod val="50000"/>
              <a:lumOff val="50000"/>
              <a:alpha val="5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71BE40-DE4D-E546-9E22-81191E732FC1}"/>
              </a:ext>
            </a:extLst>
          </p:cNvPr>
          <p:cNvSpPr/>
          <p:nvPr/>
        </p:nvSpPr>
        <p:spPr>
          <a:xfrm>
            <a:off x="3847070" y="848196"/>
            <a:ext cx="1787264" cy="5161607"/>
          </a:xfrm>
          <a:prstGeom prst="rect">
            <a:avLst/>
          </a:prstGeom>
          <a:solidFill>
            <a:schemeClr val="tx1">
              <a:lumMod val="50000"/>
              <a:lumOff val="50000"/>
              <a:alpha val="5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5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F197-BA4F-E3B5-EAC4-F499FB0B0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6725BEC-EE03-1FA8-7FD6-19DADB63A528}"/>
              </a:ext>
            </a:extLst>
          </p:cNvPr>
          <p:cNvSpPr txBox="1"/>
          <p:nvPr/>
        </p:nvSpPr>
        <p:spPr>
          <a:xfrm>
            <a:off x="1472238" y="41565"/>
            <a:ext cx="924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Pulsar wind dissipation</a:t>
            </a:r>
          </a:p>
        </p:txBody>
      </p:sp>
      <p:pic>
        <p:nvPicPr>
          <p:cNvPr id="5" name="Picture 4" descr="A graph of a number of lines&#10;&#10;AI-generated content may be incorrect.">
            <a:extLst>
              <a:ext uri="{FF2B5EF4-FFF2-40B4-BE49-F238E27FC236}">
                <a16:creationId xmlns:a16="http://schemas.microsoft.com/office/drawing/2014/main" id="{BDA4D543-ABC6-BEE8-C871-9655DC124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6" y="689608"/>
            <a:ext cx="5834044" cy="6068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7C0802-80DE-58FA-2DDD-D22FAE7E995E}"/>
              </a:ext>
            </a:extLst>
          </p:cNvPr>
          <p:cNvSpPr txBox="1"/>
          <p:nvPr/>
        </p:nvSpPr>
        <p:spPr>
          <a:xfrm>
            <a:off x="6095999" y="4025026"/>
            <a:ext cx="60218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 : EM luminosity though pulsar-centered spherical shells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ΔL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=L</a:t>
            </a:r>
            <a:r>
              <a:rPr lang="en-US" baseline="30000" dirty="0">
                <a:solidFill>
                  <a:schemeClr val="bg1"/>
                </a:solidFill>
              </a:rPr>
              <a:t>PW</a:t>
            </a:r>
            <a:r>
              <a:rPr lang="en-US" dirty="0">
                <a:solidFill>
                  <a:schemeClr val="bg1"/>
                </a:solidFill>
              </a:rPr>
              <a:t>-L</a:t>
            </a:r>
            <a:r>
              <a:rPr lang="en-US" baseline="-25000" dirty="0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: EM luminosity deficit relative to isolated pulsar wind (PW)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0 – 40R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Unshocked PW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40 – 60R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MHD shock pre-apex compression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60 – 100 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apex </a:t>
            </a:r>
            <a:r>
              <a:rPr lang="en-US" dirty="0" err="1">
                <a:solidFill>
                  <a:schemeClr val="bg1"/>
                </a:solidFill>
              </a:rPr>
              <a:t>bowshock</a:t>
            </a:r>
            <a:r>
              <a:rPr lang="en-US" dirty="0">
                <a:solidFill>
                  <a:schemeClr val="bg1"/>
                </a:solidFill>
              </a:rPr>
              <a:t>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Strongest conversion rate near apex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Local balance of stagnation and advection of incident annihilable flux governs local reconnection efficiency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617E7B-DB8B-FE79-53EA-B11297B43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708108"/>
            <a:ext cx="6021860" cy="32308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7C61F73-63B5-2596-F792-7ADFFEB7A563}"/>
              </a:ext>
            </a:extLst>
          </p:cNvPr>
          <p:cNvSpPr/>
          <p:nvPr/>
        </p:nvSpPr>
        <p:spPr>
          <a:xfrm>
            <a:off x="1225965" y="846484"/>
            <a:ext cx="2621104" cy="5161607"/>
          </a:xfrm>
          <a:prstGeom prst="rect">
            <a:avLst/>
          </a:prstGeom>
          <a:solidFill>
            <a:schemeClr val="tx1">
              <a:lumMod val="50000"/>
              <a:lumOff val="50000"/>
              <a:alpha val="5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F8E40E-265A-10FF-D781-0244644DC6BD}"/>
              </a:ext>
            </a:extLst>
          </p:cNvPr>
          <p:cNvSpPr/>
          <p:nvPr/>
        </p:nvSpPr>
        <p:spPr>
          <a:xfrm>
            <a:off x="3866441" y="846484"/>
            <a:ext cx="1754830" cy="5793322"/>
          </a:xfrm>
          <a:prstGeom prst="rect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F8369056-F7E1-1639-8FF7-15D2E9D1CD97}"/>
              </a:ext>
            </a:extLst>
          </p:cNvPr>
          <p:cNvSpPr/>
          <p:nvPr/>
        </p:nvSpPr>
        <p:spPr>
          <a:xfrm rot="5400000">
            <a:off x="4432232" y="225869"/>
            <a:ext cx="623248" cy="4731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524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E1ED0-8F6D-9E1A-507C-04AD3A3BB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E14F3BF-7B27-094A-54B8-4880C1C60F01}"/>
              </a:ext>
            </a:extLst>
          </p:cNvPr>
          <p:cNvSpPr txBox="1"/>
          <p:nvPr/>
        </p:nvSpPr>
        <p:spPr>
          <a:xfrm>
            <a:off x="1472238" y="41565"/>
            <a:ext cx="924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Pulsar wind dissipation</a:t>
            </a:r>
          </a:p>
        </p:txBody>
      </p:sp>
      <p:pic>
        <p:nvPicPr>
          <p:cNvPr id="5" name="Picture 4" descr="A graph of a number of lines&#10;&#10;AI-generated content may be incorrect.">
            <a:extLst>
              <a:ext uri="{FF2B5EF4-FFF2-40B4-BE49-F238E27FC236}">
                <a16:creationId xmlns:a16="http://schemas.microsoft.com/office/drawing/2014/main" id="{1B04DFED-12B2-403F-AA5F-22DE0A7C6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6" y="689608"/>
            <a:ext cx="5834044" cy="6068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3B9862-74C5-98F2-00F4-B82040306164}"/>
              </a:ext>
            </a:extLst>
          </p:cNvPr>
          <p:cNvSpPr txBox="1"/>
          <p:nvPr/>
        </p:nvSpPr>
        <p:spPr>
          <a:xfrm>
            <a:off x="6095999" y="4025026"/>
            <a:ext cx="60218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 : EM luminosity though pulsar-centered spherical shells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ΔL</a:t>
            </a:r>
            <a:r>
              <a:rPr lang="en-US" sz="1800" baseline="-25000" dirty="0">
                <a:solidFill>
                  <a:schemeClr val="bg1"/>
                </a:solidFill>
              </a:rPr>
              <a:t>EM</a:t>
            </a:r>
            <a:r>
              <a:rPr lang="en-US" sz="1800" dirty="0">
                <a:solidFill>
                  <a:schemeClr val="bg1"/>
                </a:solidFill>
              </a:rPr>
              <a:t>=L</a:t>
            </a:r>
            <a:r>
              <a:rPr lang="en-US" baseline="30000" dirty="0">
                <a:solidFill>
                  <a:schemeClr val="bg1"/>
                </a:solidFill>
              </a:rPr>
              <a:t>PW</a:t>
            </a:r>
            <a:r>
              <a:rPr lang="en-US" dirty="0">
                <a:solidFill>
                  <a:schemeClr val="bg1"/>
                </a:solidFill>
              </a:rPr>
              <a:t>-L</a:t>
            </a:r>
            <a:r>
              <a:rPr lang="en-US" baseline="-25000" dirty="0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: EM luminosity deficit relative to isolated pulsar wind (PW)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0 – 40R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Unshocked PW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40 – 60R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MHD shock pre-apex compression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~ 60 – 100 R</a:t>
            </a:r>
            <a:r>
              <a:rPr lang="en-US" baseline="-25000" dirty="0">
                <a:solidFill>
                  <a:schemeClr val="bg1"/>
                </a:solidFill>
              </a:rPr>
              <a:t>LC</a:t>
            </a:r>
            <a:r>
              <a:rPr lang="en-US" sz="1800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Post apex </a:t>
            </a:r>
            <a:r>
              <a:rPr lang="en-US" dirty="0" err="1">
                <a:solidFill>
                  <a:schemeClr val="bg1"/>
                </a:solidFill>
              </a:rPr>
              <a:t>bowshock</a:t>
            </a:r>
            <a:r>
              <a:rPr lang="en-US" dirty="0">
                <a:solidFill>
                  <a:schemeClr val="bg1"/>
                </a:solidFill>
              </a:rPr>
              <a:t>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Strongest conversion rate near apex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Local balance of stagnation and advection of incident annihilable flux governs local reconnection efficiency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3D75A8-CB9F-B8DE-1066-FC1AD3CF9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708108"/>
            <a:ext cx="6021860" cy="32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60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DF707-0B51-E9D9-9ADF-5B60E9EF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DEC2577-F2B6-5676-0619-8208624A04B5}"/>
              </a:ext>
            </a:extLst>
          </p:cNvPr>
          <p:cNvSpPr txBox="1"/>
          <p:nvPr/>
        </p:nvSpPr>
        <p:spPr>
          <a:xfrm>
            <a:off x="1694455" y="145181"/>
            <a:ext cx="924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Synthetic emission (preliminary)</a:t>
            </a:r>
          </a:p>
        </p:txBody>
      </p:sp>
      <p:pic>
        <p:nvPicPr>
          <p:cNvPr id="3" name="Picture 2" descr="A screenshot of a computer generated image&#10;&#10;AI-generated content may be incorrect.">
            <a:extLst>
              <a:ext uri="{FF2B5EF4-FFF2-40B4-BE49-F238E27FC236}">
                <a16:creationId xmlns:a16="http://schemas.microsoft.com/office/drawing/2014/main" id="{AD93C3EC-3FFF-15D6-BAB9-2B8E071E3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096" y="791512"/>
            <a:ext cx="4645904" cy="5906278"/>
          </a:xfrm>
          <a:prstGeom prst="rect">
            <a:avLst/>
          </a:prstGeom>
        </p:spPr>
      </p:pic>
      <p:pic>
        <p:nvPicPr>
          <p:cNvPr id="5" name="emission_los">
            <a:hlinkClick r:id="" action="ppaction://media"/>
            <a:extLst>
              <a:ext uri="{FF2B5EF4-FFF2-40B4-BE49-F238E27FC236}">
                <a16:creationId xmlns:a16="http://schemas.microsoft.com/office/drawing/2014/main" id="{13BD2123-E361-6CB3-7AA5-CD9BC9E95B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88773" y="791512"/>
            <a:ext cx="4279352" cy="578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6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8C8B7-247E-3E17-4E1C-D729E8239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9862655F-06C9-1FE4-6BE9-D6375126E797}"/>
              </a:ext>
            </a:extLst>
          </p:cNvPr>
          <p:cNvSpPr txBox="1"/>
          <p:nvPr/>
        </p:nvSpPr>
        <p:spPr>
          <a:xfrm>
            <a:off x="1694455" y="145181"/>
            <a:ext cx="924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0C53E6-6F35-F359-82E6-4422A30C6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057" y="75046"/>
            <a:ext cx="5804807" cy="661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15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75C33-9A20-E155-1106-6038EEF9C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93B735-0883-59FF-C20A-68A2098BB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014" y="57352"/>
            <a:ext cx="5913370" cy="67417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EBA26F-08AB-D6E6-4033-3C4F6A02F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656" y="178680"/>
            <a:ext cx="11882688" cy="1015663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US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Intrabinary Shocks in Spider Pulsars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AD4589-C39E-37E7-03B8-828321C4693B}"/>
              </a:ext>
            </a:extLst>
          </p:cNvPr>
          <p:cNvSpPr txBox="1"/>
          <p:nvPr/>
        </p:nvSpPr>
        <p:spPr>
          <a:xfrm>
            <a:off x="2728232" y="5504048"/>
            <a:ext cx="6735536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Sebastiaan Selvi</a:t>
            </a:r>
            <a:endParaRPr lang="en-US" sz="4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04A05A-5708-6AD0-6359-649CF07F8CD9}"/>
              </a:ext>
            </a:extLst>
          </p:cNvPr>
          <p:cNvSpPr txBox="1"/>
          <p:nvPr/>
        </p:nvSpPr>
        <p:spPr>
          <a:xfrm>
            <a:off x="8287789" y="5475615"/>
            <a:ext cx="37495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TeV Particle Astrophysics</a:t>
            </a:r>
          </a:p>
          <a:p>
            <a:pPr algn="r"/>
            <a: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2026</a:t>
            </a:r>
            <a:b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Tendo, Japan</a:t>
            </a:r>
            <a:b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sz="2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August 31, 2026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D04FF8-5DCD-0C7B-4985-5927D42E8959}"/>
              </a:ext>
            </a:extLst>
          </p:cNvPr>
          <p:cNvSpPr txBox="1"/>
          <p:nvPr/>
        </p:nvSpPr>
        <p:spPr>
          <a:xfrm>
            <a:off x="2010028" y="6280642"/>
            <a:ext cx="807308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Collaborators: Koushik Chatterjee, Lorenzo Sironi, Alexander </a:t>
            </a:r>
            <a:r>
              <a:rPr lang="en-US" sz="2000" dirty="0" err="1">
                <a:solidFill>
                  <a:schemeClr val="bg1"/>
                </a:solidFill>
              </a:rPr>
              <a:t>Philippov</a:t>
            </a:r>
            <a:endParaRPr lang="en-US" sz="2000" dirty="0"/>
          </a:p>
        </p:txBody>
      </p:sp>
      <p:pic>
        <p:nvPicPr>
          <p:cNvPr id="4" name="Picture 3" descr="A close up of a logo&#10;&#10;AI-generated content may be incorrect.">
            <a:extLst>
              <a:ext uri="{FF2B5EF4-FFF2-40B4-BE49-F238E27FC236}">
                <a16:creationId xmlns:a16="http://schemas.microsoft.com/office/drawing/2014/main" id="{F57D27ED-E811-9B1D-30A5-B4243FE2F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2" y="5639135"/>
            <a:ext cx="2829599" cy="560822"/>
          </a:xfrm>
          <a:prstGeom prst="rect">
            <a:avLst/>
          </a:prstGeom>
        </p:spPr>
      </p:pic>
      <p:pic>
        <p:nvPicPr>
          <p:cNvPr id="10" name="Picture 9" descr="A logo with a tree on it&#10;&#10;AI-generated content may be incorrect.">
            <a:extLst>
              <a:ext uri="{FF2B5EF4-FFF2-40B4-BE49-F238E27FC236}">
                <a16:creationId xmlns:a16="http://schemas.microsoft.com/office/drawing/2014/main" id="{27675CBD-6881-1E1B-3C6A-0A1B25691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91" y="4166649"/>
            <a:ext cx="1540476" cy="1367966"/>
          </a:xfrm>
          <a:prstGeom prst="rect">
            <a:avLst/>
          </a:prstGeom>
        </p:spPr>
      </p:pic>
      <p:pic>
        <p:nvPicPr>
          <p:cNvPr id="9" name="Picture 8" descr="A logo with a bird and a ball&#10;&#10;AI-generated content may be incorrect.">
            <a:extLst>
              <a:ext uri="{FF2B5EF4-FFF2-40B4-BE49-F238E27FC236}">
                <a16:creationId xmlns:a16="http://schemas.microsoft.com/office/drawing/2014/main" id="{D82FF105-9BC1-003E-C1AD-5C29D032CD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0604" y="4239686"/>
            <a:ext cx="2456739" cy="122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2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3818F-76D8-AE63-1A46-A6A21724E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orange galaxy&#10;&#10;AI-generated content may be incorrect.">
            <a:extLst>
              <a:ext uri="{FF2B5EF4-FFF2-40B4-BE49-F238E27FC236}">
                <a16:creationId xmlns:a16="http://schemas.microsoft.com/office/drawing/2014/main" id="{85E41615-345E-AAC2-3E4E-08E7EC787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80" y="1216413"/>
            <a:ext cx="8373392" cy="470752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1AB3F2C-9430-A351-2038-8CD676F1DF68}"/>
              </a:ext>
            </a:extLst>
          </p:cNvPr>
          <p:cNvSpPr txBox="1"/>
          <p:nvPr/>
        </p:nvSpPr>
        <p:spPr>
          <a:xfrm>
            <a:off x="1694455" y="252275"/>
            <a:ext cx="924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What are Spider Pulsars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A3FDC5-4D7A-8A75-D20C-F6D85D1DD10D}"/>
              </a:ext>
            </a:extLst>
          </p:cNvPr>
          <p:cNvSpPr txBox="1"/>
          <p:nvPr/>
        </p:nvSpPr>
        <p:spPr>
          <a:xfrm>
            <a:off x="7998940" y="898606"/>
            <a:ext cx="3984268" cy="563231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</a:rPr>
              <a:t>ms</a:t>
            </a:r>
            <a:r>
              <a:rPr lang="en-US" sz="2000" dirty="0">
                <a:solidFill>
                  <a:schemeClr val="bg1"/>
                </a:solidFill>
              </a:rPr>
              <a:t>-Pulsar &amp; low-mass companion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Orbital period ≲1 day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Relativistic Pulsar striped wind, corrugated geometry, Parker spiral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Pulsar wind irradiates companion inducing a companion outflow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Colliding winds form intrabinary shock region (IBS)</a:t>
            </a:r>
          </a:p>
          <a:p>
            <a:r>
              <a:rPr lang="en-US" sz="2000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Orbitally modulated nonthermal X-rays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E2972C-B2D3-3B78-8923-A6D3ED997D57}"/>
              </a:ext>
            </a:extLst>
          </p:cNvPr>
          <p:cNvSpPr txBox="1"/>
          <p:nvPr/>
        </p:nvSpPr>
        <p:spPr>
          <a:xfrm>
            <a:off x="208792" y="5503087"/>
            <a:ext cx="1485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AI generated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336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9A815-E7B0-5523-5D63-35D784E08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8F09E7-F8AE-D5C9-9230-B3D21C10E072}"/>
              </a:ext>
            </a:extLst>
          </p:cNvPr>
          <p:cNvSpPr txBox="1"/>
          <p:nvPr/>
        </p:nvSpPr>
        <p:spPr>
          <a:xfrm>
            <a:off x="1694455" y="252275"/>
            <a:ext cx="9247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What do we observe from Spider Pulsars ?</a:t>
            </a:r>
          </a:p>
        </p:txBody>
      </p:sp>
      <p:pic>
        <p:nvPicPr>
          <p:cNvPr id="6" name="Picture 5" descr="A graph showing the different types of death lines&#10;&#10;AI-generated content may be incorrect.">
            <a:extLst>
              <a:ext uri="{FF2B5EF4-FFF2-40B4-BE49-F238E27FC236}">
                <a16:creationId xmlns:a16="http://schemas.microsoft.com/office/drawing/2014/main" id="{5FC59C6D-5F02-E444-A113-A723A6B3C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40" y="1067895"/>
            <a:ext cx="5645573" cy="48715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D3ACD-BF09-593F-9C4A-5FF5BE87147E}"/>
              </a:ext>
            </a:extLst>
          </p:cNvPr>
          <p:cNvSpPr txBox="1"/>
          <p:nvPr/>
        </p:nvSpPr>
        <p:spPr>
          <a:xfrm>
            <a:off x="4504738" y="6059302"/>
            <a:ext cx="4392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u="sng" dirty="0">
                <a:solidFill>
                  <a:schemeClr val="bg1"/>
                </a:solidFill>
                <a:effectLst/>
                <a:latin typeface="Open Sans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Koljonen K. I. I. &amp; Linares M. 2025 </a:t>
            </a:r>
            <a:r>
              <a:rPr lang="en-US" sz="1600" b="0" i="1" u="sng" dirty="0">
                <a:solidFill>
                  <a:schemeClr val="bg1"/>
                </a:solidFill>
                <a:effectLst/>
                <a:latin typeface="Open Sans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ApJ</a:t>
            </a:r>
            <a:r>
              <a:rPr lang="en-US" sz="1600" b="0" i="0" u="sng" dirty="0">
                <a:solidFill>
                  <a:schemeClr val="bg1"/>
                </a:solidFill>
                <a:effectLst/>
                <a:latin typeface="Open Sans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n-US" sz="1600" b="1" i="0" u="sng" dirty="0">
                <a:solidFill>
                  <a:schemeClr val="bg1"/>
                </a:solidFill>
                <a:effectLst/>
                <a:latin typeface="Open Sans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994</a:t>
            </a:r>
            <a:r>
              <a:rPr lang="en-US" sz="1600" b="0" i="0" u="sng" dirty="0">
                <a:solidFill>
                  <a:schemeClr val="bg1"/>
                </a:solidFill>
                <a:effectLst/>
                <a:latin typeface="Open Sans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8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EAE719-24C5-143C-84A5-09193FE8B22B}"/>
              </a:ext>
            </a:extLst>
          </p:cNvPr>
          <p:cNvSpPr txBox="1"/>
          <p:nvPr/>
        </p:nvSpPr>
        <p:spPr>
          <a:xfrm>
            <a:off x="6135128" y="1034259"/>
            <a:ext cx="6056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Multiwavelength (gamma-ray, optical, IR,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u="sng" dirty="0">
                <a:solidFill>
                  <a:schemeClr val="bg1"/>
                </a:solidFill>
              </a:rPr>
              <a:t>X-ray</a:t>
            </a:r>
            <a:r>
              <a:rPr lang="en-US" sz="20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~ 100 observed spider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Correlation of spin down power to X-ray luminosity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D26FF0-FA43-DB9D-894F-0BD898BBF0BF}"/>
              </a:ext>
            </a:extLst>
          </p:cNvPr>
          <p:cNvSpPr txBox="1"/>
          <p:nvPr/>
        </p:nvSpPr>
        <p:spPr>
          <a:xfrm>
            <a:off x="803064" y="6236578"/>
            <a:ext cx="1517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Fastest MSPs</a:t>
            </a:r>
            <a:endParaRPr lang="en-US" dirty="0"/>
          </a:p>
        </p:txBody>
      </p:sp>
      <p:pic>
        <p:nvPicPr>
          <p:cNvPr id="13" name="Picture 12" descr="A graph of different types of lines&#10;&#10;AI-generated content may be incorrect.">
            <a:extLst>
              <a:ext uri="{FF2B5EF4-FFF2-40B4-BE49-F238E27FC236}">
                <a16:creationId xmlns:a16="http://schemas.microsoft.com/office/drawing/2014/main" id="{FA545D86-228C-EC93-C166-7111A8927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489" y="2033059"/>
            <a:ext cx="5879392" cy="3880399"/>
          </a:xfrm>
          <a:prstGeom prst="rect">
            <a:avLst/>
          </a:prstGeom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0F1BABF5-58E9-87F7-3929-BA7272D9D267}"/>
              </a:ext>
            </a:extLst>
          </p:cNvPr>
          <p:cNvSpPr/>
          <p:nvPr/>
        </p:nvSpPr>
        <p:spPr>
          <a:xfrm rot="16200000">
            <a:off x="1309176" y="5622147"/>
            <a:ext cx="623248" cy="4731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3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967F5-0322-08E3-3BFA-3741AC405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FE020412-DF86-1296-F2E4-326C4453AF1E}"/>
              </a:ext>
            </a:extLst>
          </p:cNvPr>
          <p:cNvSpPr txBox="1"/>
          <p:nvPr/>
        </p:nvSpPr>
        <p:spPr>
          <a:xfrm>
            <a:off x="440575" y="79278"/>
            <a:ext cx="11355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Why are Spider Pulsars special? </a:t>
            </a:r>
            <a:r>
              <a:rPr lang="en-US" sz="3600" i="1" dirty="0" err="1">
                <a:solidFill>
                  <a:schemeClr val="bg1"/>
                </a:solidFill>
              </a:rPr>
              <a:t>Lengthscales</a:t>
            </a:r>
            <a:r>
              <a:rPr lang="en-US" sz="3600" i="1" dirty="0">
                <a:solidFill>
                  <a:schemeClr val="bg1"/>
                </a:solidFill>
              </a:rPr>
              <a:t> !</a:t>
            </a:r>
            <a:endParaRPr lang="en-US" sz="3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5A3E08-B4D5-6EFE-575A-1D926995BFE3}"/>
                  </a:ext>
                </a:extLst>
              </p:cNvPr>
              <p:cNvSpPr txBox="1"/>
              <p:nvPr/>
            </p:nvSpPr>
            <p:spPr>
              <a:xfrm>
                <a:off x="9036909" y="961750"/>
                <a:ext cx="2940907" cy="4493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m:rPr>
                        <m:sty m:val="p"/>
                      </m:rPr>
                      <a:rPr lang="en-US" sz="220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cm</m:t>
                    </m:r>
                  </m:oMath>
                </a14:m>
                <a:endParaRPr lang="en-US" sz="22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2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2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2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  <a:p>
                <a:endParaRPr lang="en-US" sz="22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en-US" sz="22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≫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sz="2200" dirty="0">
                  <a:solidFill>
                    <a:schemeClr val="bg1"/>
                  </a:solidFill>
                </a:endParaRPr>
              </a:p>
              <a:p>
                <a:br>
                  <a:rPr lang="en-US" sz="22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2200" i="1" dirty="0">
                    <a:solidFill>
                      <a:schemeClr val="bg1"/>
                    </a:solidFill>
                  </a:rPr>
                  <a:t>x closer than in the Crab Nebula !</a:t>
                </a:r>
              </a:p>
              <a:p>
                <a:endParaRPr lang="en-US" sz="2200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𝑑𝑖𝑠𝑠</m:t>
                        </m:r>
                      </m:sub>
                    </m:sSub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  <a:latin typeface="Open Sans" panose="020F0502020204030204" pitchFamily="34" charset="0"/>
                  </a:rPr>
                  <a:t> </a:t>
                </a:r>
                <a:br>
                  <a:rPr lang="en-US" sz="2200" dirty="0">
                    <a:solidFill>
                      <a:schemeClr val="bg1"/>
                    </a:solidFill>
                    <a:latin typeface="Open Sans" panose="020F0502020204030204" pitchFamily="34" charset="0"/>
                  </a:rPr>
                </a:br>
                <a:r>
                  <a:rPr lang="en-US" sz="2200" dirty="0">
                    <a:solidFill>
                      <a:schemeClr val="bg1"/>
                    </a:solidFill>
                    <a:latin typeface="Open Sans" panose="020F0502020204030204" pitchFamily="34" charset="0"/>
                  </a:rPr>
                  <a:t>→ still magnetized !</a:t>
                </a:r>
                <a:endParaRPr lang="en-US" sz="2200" dirty="0">
                  <a:solidFill>
                    <a:schemeClr val="bg1"/>
                  </a:solidFill>
                </a:endParaRPr>
              </a:p>
              <a:p>
                <a:r>
                  <a:rPr lang="en-US" sz="2200" dirty="0">
                    <a:solidFill>
                      <a:schemeClr val="bg1"/>
                    </a:solidFill>
                  </a:rPr>
                  <a:t>(e.g., Cerutti+2020)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5A3E08-B4D5-6EFE-575A-1D926995B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909" y="961750"/>
                <a:ext cx="2940907" cy="4493538"/>
              </a:xfrm>
              <a:prstGeom prst="rect">
                <a:avLst/>
              </a:prstGeom>
              <a:blipFill>
                <a:blip r:embed="rId2"/>
                <a:stretch>
                  <a:fillRect l="-2575" t="-563" r="-2146" b="-1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A diagram of a magnetic field&#10;&#10;AI-generated content may be incorrect.">
            <a:extLst>
              <a:ext uri="{FF2B5EF4-FFF2-40B4-BE49-F238E27FC236}">
                <a16:creationId xmlns:a16="http://schemas.microsoft.com/office/drawing/2014/main" id="{017331F8-26A2-1E66-1D33-B11661751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07" y="882649"/>
            <a:ext cx="8840923" cy="542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68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2CDFE-7CB4-EBBD-896E-69B7D410A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ue and white background with a black circle&#10;&#10;AI-generated content may be incorrect.">
            <a:extLst>
              <a:ext uri="{FF2B5EF4-FFF2-40B4-BE49-F238E27FC236}">
                <a16:creationId xmlns:a16="http://schemas.microsoft.com/office/drawing/2014/main" id="{60FC4D92-626A-6F23-5157-351C2AB64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673" y="2779671"/>
            <a:ext cx="2307154" cy="23954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944EE6-9EE5-5087-2CA9-EBD5281C431A}"/>
              </a:ext>
            </a:extLst>
          </p:cNvPr>
          <p:cNvSpPr txBox="1"/>
          <p:nvPr/>
        </p:nvSpPr>
        <p:spPr>
          <a:xfrm>
            <a:off x="1694455" y="62802"/>
            <a:ext cx="9247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Existing approaches capture parts of the problem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2DE954-E28E-2013-7089-6EB579213BD2}"/>
              </a:ext>
            </a:extLst>
          </p:cNvPr>
          <p:cNvSpPr txBox="1"/>
          <p:nvPr/>
        </p:nvSpPr>
        <p:spPr>
          <a:xfrm>
            <a:off x="4567604" y="11342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3C1206-AC84-F914-4494-1606DC737C66}"/>
              </a:ext>
            </a:extLst>
          </p:cNvPr>
          <p:cNvSpPr txBox="1"/>
          <p:nvPr/>
        </p:nvSpPr>
        <p:spPr>
          <a:xfrm>
            <a:off x="162984" y="647719"/>
            <a:ext cx="370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Geometric / emission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026B95-6CF7-2AC0-DCD1-B05E0E4B8D25}"/>
              </a:ext>
            </a:extLst>
          </p:cNvPr>
          <p:cNvSpPr txBox="1"/>
          <p:nvPr/>
        </p:nvSpPr>
        <p:spPr>
          <a:xfrm>
            <a:off x="4805423" y="654815"/>
            <a:ext cx="2739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Pulsar wind dissipation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B85129-D201-CB4B-A5B0-67FA3612C516}"/>
              </a:ext>
            </a:extLst>
          </p:cNvPr>
          <p:cNvSpPr txBox="1"/>
          <p:nvPr/>
        </p:nvSpPr>
        <p:spPr>
          <a:xfrm>
            <a:off x="8942922" y="641766"/>
            <a:ext cx="2762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Wind-wind interaction</a:t>
            </a:r>
          </a:p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82DB598-6FCB-1F40-979F-FEFD5DAA5B86}"/>
              </a:ext>
            </a:extLst>
          </p:cNvPr>
          <p:cNvCxnSpPr>
            <a:cxnSpLocks/>
          </p:cNvCxnSpPr>
          <p:nvPr/>
        </p:nvCxnSpPr>
        <p:spPr>
          <a:xfrm>
            <a:off x="3804043" y="724026"/>
            <a:ext cx="0" cy="587170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D94357-2608-C378-EE6F-C1AC7DBF9BC1}"/>
              </a:ext>
            </a:extLst>
          </p:cNvPr>
          <p:cNvCxnSpPr>
            <a:cxnSpLocks/>
          </p:cNvCxnSpPr>
          <p:nvPr/>
        </p:nvCxnSpPr>
        <p:spPr>
          <a:xfrm>
            <a:off x="8477450" y="815546"/>
            <a:ext cx="791" cy="587170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D743902-7E9A-4035-5C45-797AD8606E5C}"/>
              </a:ext>
            </a:extLst>
          </p:cNvPr>
          <p:cNvSpPr txBox="1"/>
          <p:nvPr/>
        </p:nvSpPr>
        <p:spPr>
          <a:xfrm>
            <a:off x="3833103" y="5767248"/>
            <a:ext cx="46481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✅ dissipation + nonthermal acceleration  </a:t>
            </a:r>
          </a:p>
          <a:p>
            <a:r>
              <a:rPr lang="en-US" sz="2000" dirty="0">
                <a:solidFill>
                  <a:schemeClr val="bg1"/>
                </a:solidFill>
              </a:rPr>
              <a:t>❌ local box + plane parallel waves + no global geometry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C84D1-A176-39F1-E6B2-0B7E412EF65C}"/>
              </a:ext>
            </a:extLst>
          </p:cNvPr>
          <p:cNvSpPr txBox="1"/>
          <p:nvPr/>
        </p:nvSpPr>
        <p:spPr>
          <a:xfrm>
            <a:off x="8589349" y="5702449"/>
            <a:ext cx="3599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✅ Global structures </a:t>
            </a:r>
          </a:p>
          <a:p>
            <a:r>
              <a:rPr lang="en-US" sz="2000" dirty="0">
                <a:solidFill>
                  <a:schemeClr val="bg1"/>
                </a:solidFill>
              </a:rPr>
              <a:t>❌ </a:t>
            </a:r>
            <a:r>
              <a:rPr lang="en-US" sz="2000" dirty="0" err="1">
                <a:solidFill>
                  <a:schemeClr val="bg1"/>
                </a:solidFill>
              </a:rPr>
              <a:t>Axisymetric</a:t>
            </a:r>
            <a:r>
              <a:rPr lang="en-US" sz="2000" dirty="0">
                <a:solidFill>
                  <a:schemeClr val="bg1"/>
                </a:solidFill>
              </a:rPr>
              <a:t> + Hydro + no stripes + not spider regime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CDB2AE-FBC9-EE9E-FF78-32035F5C3D83}"/>
              </a:ext>
            </a:extLst>
          </p:cNvPr>
          <p:cNvSpPr txBox="1"/>
          <p:nvPr/>
        </p:nvSpPr>
        <p:spPr>
          <a:xfrm>
            <a:off x="162984" y="5856338"/>
            <a:ext cx="3752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✅ shock shape ↔ observations</a:t>
            </a:r>
          </a:p>
          <a:p>
            <a:r>
              <a:rPr lang="en-US" sz="2000" dirty="0">
                <a:solidFill>
                  <a:schemeClr val="bg1"/>
                </a:solidFill>
              </a:rPr>
              <a:t>❌ imposed shock shape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36A37E-7A6C-EDD1-4B2B-7FB8569854AF}"/>
              </a:ext>
            </a:extLst>
          </p:cNvPr>
          <p:cNvSpPr txBox="1"/>
          <p:nvPr/>
        </p:nvSpPr>
        <p:spPr>
          <a:xfrm>
            <a:off x="3934415" y="2344922"/>
            <a:ext cx="1367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Sironi+2012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183DCC-CC21-A84D-E718-425BDA1C2A60}"/>
              </a:ext>
            </a:extLst>
          </p:cNvPr>
          <p:cNvSpPr txBox="1"/>
          <p:nvPr/>
        </p:nvSpPr>
        <p:spPr>
          <a:xfrm>
            <a:off x="5121669" y="5175154"/>
            <a:ext cx="1586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Sullivan+2025</a:t>
            </a:r>
          </a:p>
        </p:txBody>
      </p:sp>
      <p:pic>
        <p:nvPicPr>
          <p:cNvPr id="24" name="Picture 23" descr="A close-up of a blue background&#10;&#10;AI-generated content may be incorrect.">
            <a:extLst>
              <a:ext uri="{FF2B5EF4-FFF2-40B4-BE49-F238E27FC236}">
                <a16:creationId xmlns:a16="http://schemas.microsoft.com/office/drawing/2014/main" id="{447D7F79-923A-4714-042D-952587C3A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017" y="1150587"/>
            <a:ext cx="4336334" cy="1191154"/>
          </a:xfrm>
          <a:prstGeom prst="rect">
            <a:avLst/>
          </a:prstGeom>
        </p:spPr>
      </p:pic>
      <p:pic>
        <p:nvPicPr>
          <p:cNvPr id="28" name="Picture 27" descr="A colorfully colored egg&#10;&#10;AI-generated content may be incorrect.">
            <a:extLst>
              <a:ext uri="{FF2B5EF4-FFF2-40B4-BE49-F238E27FC236}">
                <a16:creationId xmlns:a16="http://schemas.microsoft.com/office/drawing/2014/main" id="{A8007264-DB90-1B4D-D661-EA8B8E3C2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04" y="1082532"/>
            <a:ext cx="3248075" cy="165394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5A5BF6C-BCE4-35E4-1D61-8CEC9461F47E}"/>
              </a:ext>
            </a:extLst>
          </p:cNvPr>
          <p:cNvSpPr txBox="1"/>
          <p:nvPr/>
        </p:nvSpPr>
        <p:spPr>
          <a:xfrm>
            <a:off x="181019" y="2724780"/>
            <a:ext cx="2354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Kandel+2019</a:t>
            </a:r>
            <a:endParaRPr lang="en-US" dirty="0"/>
          </a:p>
        </p:txBody>
      </p:sp>
      <p:pic>
        <p:nvPicPr>
          <p:cNvPr id="31" name="Picture 30" descr="A graph of a function&#10;&#10;AI-generated content may be incorrect.">
            <a:extLst>
              <a:ext uri="{FF2B5EF4-FFF2-40B4-BE49-F238E27FC236}">
                <a16:creationId xmlns:a16="http://schemas.microsoft.com/office/drawing/2014/main" id="{8D07F1C6-96F5-F0D8-0999-55CD3295F1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04" y="3137170"/>
            <a:ext cx="3382904" cy="196870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7128008-44E0-13D4-09F3-873A1D37E3E6}"/>
              </a:ext>
            </a:extLst>
          </p:cNvPr>
          <p:cNvSpPr txBox="1"/>
          <p:nvPr/>
        </p:nvSpPr>
        <p:spPr>
          <a:xfrm>
            <a:off x="181019" y="5111143"/>
            <a:ext cx="1960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Wadiasingh+2017</a:t>
            </a:r>
            <a:endParaRPr lang="en-US" dirty="0"/>
          </a:p>
        </p:txBody>
      </p:sp>
      <p:pic>
        <p:nvPicPr>
          <p:cNvPr id="34" name="Picture 33" descr="A circle with a circle in the middle&#10;&#10;AI-generated content may be incorrect.">
            <a:extLst>
              <a:ext uri="{FF2B5EF4-FFF2-40B4-BE49-F238E27FC236}">
                <a16:creationId xmlns:a16="http://schemas.microsoft.com/office/drawing/2014/main" id="{3A51BCEA-FD04-8663-180A-CA37843A1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8911" y="1000385"/>
            <a:ext cx="2274528" cy="213678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4BFF022-AC45-A35A-3C57-F458D9800D53}"/>
              </a:ext>
            </a:extLst>
          </p:cNvPr>
          <p:cNvSpPr txBox="1"/>
          <p:nvPr/>
        </p:nvSpPr>
        <p:spPr>
          <a:xfrm>
            <a:off x="9088911" y="3083044"/>
            <a:ext cx="148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Guerra+2024</a:t>
            </a:r>
          </a:p>
        </p:txBody>
      </p:sp>
      <p:pic>
        <p:nvPicPr>
          <p:cNvPr id="37" name="Picture 36" descr="Diagram of a diagram of a wind turbine&#10;&#10;AI-generated content may be incorrect.">
            <a:extLst>
              <a:ext uri="{FF2B5EF4-FFF2-40B4-BE49-F238E27FC236}">
                <a16:creationId xmlns:a16="http://schemas.microsoft.com/office/drawing/2014/main" id="{D1E5A4A1-1FC9-75CC-60D9-14C2024E3C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4478" y="3508383"/>
            <a:ext cx="2831625" cy="186110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35A65DD-4E1C-E6E6-A374-F2104EE27544}"/>
              </a:ext>
            </a:extLst>
          </p:cNvPr>
          <p:cNvSpPr txBox="1"/>
          <p:nvPr/>
        </p:nvSpPr>
        <p:spPr>
          <a:xfrm>
            <a:off x="8761641" y="5324709"/>
            <a:ext cx="181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Bogovalov+2019</a:t>
            </a:r>
          </a:p>
        </p:txBody>
      </p:sp>
    </p:spTree>
    <p:extLst>
      <p:ext uri="{BB962C8B-B14F-4D97-AF65-F5344CB8AC3E}">
        <p14:creationId xmlns:p14="http://schemas.microsoft.com/office/powerpoint/2010/main" val="319041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276D6-FFB7-CAF0-B4E4-FD27EA80C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06AD8B6B-4BD4-8500-C539-FF731E02D509}"/>
              </a:ext>
            </a:extLst>
          </p:cNvPr>
          <p:cNvSpPr txBox="1"/>
          <p:nvPr/>
        </p:nvSpPr>
        <p:spPr>
          <a:xfrm>
            <a:off x="131805" y="118921"/>
            <a:ext cx="11920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Our work: 3D  General relativistic magnetohydrodynamics simulations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ED781C-5F6F-ADB7-0799-A00BD5C7BF05}"/>
              </a:ext>
            </a:extLst>
          </p:cNvPr>
          <p:cNvSpPr txBox="1"/>
          <p:nvPr/>
        </p:nvSpPr>
        <p:spPr>
          <a:xfrm>
            <a:off x="5261440" y="1405513"/>
            <a:ext cx="6603821" cy="2308324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Relativistic magnetized striped wind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Latitude dependent wind momentum flux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Magnetic polarity imbalance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Radial incidence angles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IBS formation through interaction with companion outflow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77127D-9D2A-4B8F-327F-8B5AFFC0AEBC}"/>
              </a:ext>
            </a:extLst>
          </p:cNvPr>
          <p:cNvSpPr txBox="1"/>
          <p:nvPr/>
        </p:nvSpPr>
        <p:spPr>
          <a:xfrm>
            <a:off x="5118447" y="4454300"/>
            <a:ext cx="555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B31060-045C-29BD-9364-62D00C032CEF}"/>
              </a:ext>
            </a:extLst>
          </p:cNvPr>
          <p:cNvSpPr txBox="1"/>
          <p:nvPr/>
        </p:nvSpPr>
        <p:spPr>
          <a:xfrm>
            <a:off x="172144" y="1425636"/>
            <a:ext cx="46818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Oblique spinning magnetic dipole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5E247C-E503-0E0B-8030-CFB81189C638}"/>
              </a:ext>
            </a:extLst>
          </p:cNvPr>
          <p:cNvSpPr txBox="1"/>
          <p:nvPr/>
        </p:nvSpPr>
        <p:spPr>
          <a:xfrm>
            <a:off x="5589894" y="4454300"/>
            <a:ext cx="44498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IBS geometry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Pulsar wind energy conversion</a:t>
            </a:r>
            <a:br>
              <a:rPr lang="en-US" sz="2400" i="1" dirty="0">
                <a:solidFill>
                  <a:schemeClr val="bg1"/>
                </a:solidFill>
              </a:rPr>
            </a:br>
            <a:r>
              <a:rPr lang="en-US" sz="2400" i="1" dirty="0">
                <a:solidFill>
                  <a:schemeClr val="bg1"/>
                </a:solidFill>
              </a:rPr>
              <a:t>Properties of outflows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Synthetic emission</a:t>
            </a:r>
          </a:p>
        </p:txBody>
      </p:sp>
      <p:pic>
        <p:nvPicPr>
          <p:cNvPr id="12" name="Picture 11" descr="A computer generated image of a shell&#10;&#10;AI-generated content may be incorrect.">
            <a:extLst>
              <a:ext uri="{FF2B5EF4-FFF2-40B4-BE49-F238E27FC236}">
                <a16:creationId xmlns:a16="http://schemas.microsoft.com/office/drawing/2014/main" id="{66335B0B-8E2A-F478-6AA2-1D992549A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39" y="1887301"/>
            <a:ext cx="4199013" cy="3792518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B1109238-214F-40AB-6DA7-D38CDD89DA26}"/>
              </a:ext>
            </a:extLst>
          </p:cNvPr>
          <p:cNvSpPr/>
          <p:nvPr/>
        </p:nvSpPr>
        <p:spPr>
          <a:xfrm>
            <a:off x="4292812" y="2047651"/>
            <a:ext cx="825635" cy="93472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A49AE6EA-6110-D85E-175C-9B9820E4EF38}"/>
              </a:ext>
            </a:extLst>
          </p:cNvPr>
          <p:cNvSpPr/>
          <p:nvPr/>
        </p:nvSpPr>
        <p:spPr>
          <a:xfrm rot="5400000">
            <a:off x="8009212" y="3659294"/>
            <a:ext cx="825635" cy="93472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64C161-0033-321F-9890-E860AC4FB05D}"/>
              </a:ext>
            </a:extLst>
          </p:cNvPr>
          <p:cNvSpPr txBox="1"/>
          <p:nvPr/>
        </p:nvSpPr>
        <p:spPr>
          <a:xfrm>
            <a:off x="5106389" y="4849388"/>
            <a:ext cx="555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972043-B419-9126-714D-C8A58B81ACF8}"/>
              </a:ext>
            </a:extLst>
          </p:cNvPr>
          <p:cNvSpPr txBox="1"/>
          <p:nvPr/>
        </p:nvSpPr>
        <p:spPr>
          <a:xfrm>
            <a:off x="5100275" y="5192964"/>
            <a:ext cx="555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✅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DD4B42-1EA7-D7E5-1BC2-5DEB6D415528}"/>
              </a:ext>
            </a:extLst>
          </p:cNvPr>
          <p:cNvSpPr txBox="1"/>
          <p:nvPr/>
        </p:nvSpPr>
        <p:spPr>
          <a:xfrm>
            <a:off x="5093165" y="5575789"/>
            <a:ext cx="555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✅</a:t>
            </a:r>
          </a:p>
        </p:txBody>
      </p:sp>
    </p:spTree>
    <p:extLst>
      <p:ext uri="{BB962C8B-B14F-4D97-AF65-F5344CB8AC3E}">
        <p14:creationId xmlns:p14="http://schemas.microsoft.com/office/powerpoint/2010/main" val="2676609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A86F6-2A17-C0E6-3045-4B2216569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4BD2A6-22D4-E6E2-B97A-9FDF0A1EE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673" y="642489"/>
            <a:ext cx="9907674" cy="616385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C68371F-ECBC-B9D2-0279-9234B9E65658}"/>
              </a:ext>
            </a:extLst>
          </p:cNvPr>
          <p:cNvSpPr txBox="1"/>
          <p:nvPr/>
        </p:nvSpPr>
        <p:spPr>
          <a:xfrm>
            <a:off x="280087" y="51656"/>
            <a:ext cx="11648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3D pulsar wind forming IBS with companion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BD7EBB-55E1-A3C8-80FE-A0BFFB370941}"/>
              </a:ext>
            </a:extLst>
          </p:cNvPr>
          <p:cNvSpPr txBox="1"/>
          <p:nvPr/>
        </p:nvSpPr>
        <p:spPr>
          <a:xfrm>
            <a:off x="1935892" y="1915984"/>
            <a:ext cx="16969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Equatorial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7F649A-63F6-ADD5-C56D-FD79EC545A3C}"/>
              </a:ext>
            </a:extLst>
          </p:cNvPr>
          <p:cNvSpPr txBox="1"/>
          <p:nvPr/>
        </p:nvSpPr>
        <p:spPr>
          <a:xfrm>
            <a:off x="4909751" y="1917529"/>
            <a:ext cx="16969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Meridional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3293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157CA-E451-CF83-264B-D95D45BDF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37065193-9D3E-C12C-1E2B-16EBA24C3148}"/>
              </a:ext>
            </a:extLst>
          </p:cNvPr>
          <p:cNvSpPr txBox="1"/>
          <p:nvPr/>
        </p:nvSpPr>
        <p:spPr>
          <a:xfrm>
            <a:off x="415066" y="103387"/>
            <a:ext cx="1156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Varying companion latitudes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1DE68C-C9AD-DAA5-E408-6A5F283B1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25" y="749718"/>
            <a:ext cx="10864150" cy="583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38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C0193-1E20-C46B-6A2C-7C3F69830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CB56702-3036-8EBE-4FC9-6C17C64D862A}"/>
              </a:ext>
            </a:extLst>
          </p:cNvPr>
          <p:cNvSpPr txBox="1"/>
          <p:nvPr/>
        </p:nvSpPr>
        <p:spPr>
          <a:xfrm>
            <a:off x="155643" y="24714"/>
            <a:ext cx="1191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Contact surface geometry through spherical shells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FFBCBA-5FFA-33C9-B50C-8B38AF4EC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99" y="791776"/>
            <a:ext cx="11429579" cy="583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25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11560</TotalTime>
  <Words>725</Words>
  <Application>Microsoft Macintosh PowerPoint</Application>
  <PresentationFormat>Widescreen</PresentationFormat>
  <Paragraphs>117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Cambria Math</vt:lpstr>
      <vt:lpstr>Open Sans</vt:lpstr>
      <vt:lpstr>Office Theme</vt:lpstr>
      <vt:lpstr>Intrabinary Shocks in Spider Pulsars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Intrabinary Shocks in Spider Pulsars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Sebastiaan C Selvi</dc:creator>
  <cp:lastModifiedBy>Sebastiaan Selvi</cp:lastModifiedBy>
  <cp:revision>95</cp:revision>
  <dcterms:created xsi:type="dcterms:W3CDTF">2025-03-20T19:33:35Z</dcterms:created>
  <dcterms:modified xsi:type="dcterms:W3CDTF">2026-08-30T23:22:50Z</dcterms:modified>
</cp:coreProperties>
</file>