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323" r:id="rId3"/>
    <p:sldId id="302" r:id="rId4"/>
    <p:sldId id="301" r:id="rId5"/>
    <p:sldId id="270" r:id="rId6"/>
    <p:sldId id="307" r:id="rId7"/>
    <p:sldId id="280" r:id="rId8"/>
    <p:sldId id="281" r:id="rId9"/>
    <p:sldId id="294" r:id="rId10"/>
    <p:sldId id="310" r:id="rId11"/>
    <p:sldId id="283" r:id="rId12"/>
    <p:sldId id="305" r:id="rId13"/>
    <p:sldId id="284" r:id="rId14"/>
    <p:sldId id="285" r:id="rId15"/>
    <p:sldId id="286" r:id="rId16"/>
    <p:sldId id="309" r:id="rId17"/>
    <p:sldId id="287" r:id="rId18"/>
    <p:sldId id="289" r:id="rId19"/>
    <p:sldId id="274" r:id="rId20"/>
    <p:sldId id="322" r:id="rId21"/>
    <p:sldId id="318" r:id="rId22"/>
    <p:sldId id="292" r:id="rId23"/>
    <p:sldId id="293" r:id="rId24"/>
    <p:sldId id="288" r:id="rId25"/>
    <p:sldId id="295" r:id="rId26"/>
    <p:sldId id="299" r:id="rId27"/>
    <p:sldId id="25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5337"/>
  </p:normalViewPr>
  <p:slideViewPr>
    <p:cSldViewPr snapToGrid="0" snapToObjects="1">
      <p:cViewPr varScale="1">
        <p:scale>
          <a:sx n="112" d="100"/>
          <a:sy n="112" d="100"/>
        </p:scale>
        <p:origin x="576" y="184"/>
      </p:cViewPr>
      <p:guideLst/>
    </p:cSldViewPr>
  </p:slideViewPr>
  <p:notesTextViewPr>
    <p:cViewPr>
      <p:scale>
        <a:sx n="70" d="100"/>
        <a:sy n="7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476E33-8313-A044-956C-A6BCD70E77B1}" type="datetimeFigureOut">
              <a:rPr lang="en-US" smtClean="0"/>
              <a:t>9/2/26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AF722-2E3D-6642-B8C9-3BDBF4783869}" type="slidenum">
              <a:rPr lang="en-US" smtClean="0"/>
              <a:t>‹#›</a:t>
            </a:fld>
            <a:endParaRPr lang="en-US"/>
          </a:p>
        </p:txBody>
      </p:sp>
    </p:spTree>
    <p:extLst>
      <p:ext uri="{BB962C8B-B14F-4D97-AF65-F5344CB8AC3E}">
        <p14:creationId xmlns:p14="http://schemas.microsoft.com/office/powerpoint/2010/main" val="1603923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Slide 7-9 should be fixed, specifically the beta term should be specified to capture the dark sector interaction, also the background equation should serve as a motivation for employing class to constrain the parameter for the type 3 model. Also include picture of scalar field model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allows the scalar field to  track dominant fluids during different eras while remaining sub-dominant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Overtime it slowly rolls down the slope such that </a:t>
                </a:r>
                <a14:m>
                  <m:oMath xmlns:m="http://schemas.openxmlformats.org/officeDocument/2006/math">
                    <m:f>
                      <m:fPr>
                        <m:ctrlPr>
                          <a:rPr lang="en-US" sz="1200" b="0" i="1" smtClean="0">
                            <a:latin typeface="Cambria Math" panose="02040503050406030204" pitchFamily="18" charset="0"/>
                          </a:rPr>
                        </m:ctrlPr>
                      </m:fPr>
                      <m:num>
                        <m:r>
                          <a:rPr lang="en-US" sz="1200" b="0" i="1" smtClean="0">
                            <a:latin typeface="Cambria Math" panose="02040503050406030204" pitchFamily="18" charset="0"/>
                          </a:rPr>
                          <m:t>1</m:t>
                        </m:r>
                      </m:num>
                      <m:den>
                        <m:r>
                          <a:rPr lang="en-US" sz="1200" b="0" i="1" smtClean="0">
                            <a:latin typeface="Cambria Math" panose="02040503050406030204" pitchFamily="18" charset="0"/>
                          </a:rPr>
                          <m:t>2</m:t>
                        </m:r>
                      </m:den>
                    </m:f>
                    <m:sSup>
                      <m:sSupPr>
                        <m:ctrlPr>
                          <a:rPr lang="en-US" sz="1200" b="0" i="1" smtClean="0">
                            <a:latin typeface="Cambria Math" panose="02040503050406030204" pitchFamily="18" charset="0"/>
                          </a:rPr>
                        </m:ctrlPr>
                      </m:sSupPr>
                      <m:e>
                        <m:acc>
                          <m:accPr>
                            <m:chr m:val="̇"/>
                            <m:ctrlPr>
                              <a:rPr lang="en-US" sz="1200" b="0" i="1" smtClean="0">
                                <a:latin typeface="Cambria Math" panose="02040503050406030204" pitchFamily="18" charset="0"/>
                              </a:rPr>
                            </m:ctrlPr>
                          </m:accPr>
                          <m:e>
                            <m:r>
                              <a:rPr lang="en-US" sz="1200" b="0" i="1" smtClean="0">
                                <a:latin typeface="Cambria Math" panose="02040503050406030204" pitchFamily="18" charset="0"/>
                              </a:rPr>
                              <m:t>𝜙</m:t>
                            </m:r>
                          </m:e>
                        </m:acc>
                      </m:e>
                      <m:sup>
                        <m:r>
                          <a:rPr lang="en-US" sz="1200" b="0" i="1" smtClean="0">
                            <a:latin typeface="Cambria Math" panose="02040503050406030204" pitchFamily="18" charset="0"/>
                          </a:rPr>
                          <m:t>2</m:t>
                        </m:r>
                      </m:sup>
                    </m:sSup>
                    <m:r>
                      <a:rPr lang="en-US" sz="1200" b="0" i="1" smtClean="0">
                        <a:latin typeface="Cambria Math" panose="02040503050406030204" pitchFamily="18" charset="0"/>
                      </a:rPr>
                      <m:t>≪</m:t>
                    </m:r>
                    <m:r>
                      <a:rPr lang="en-US" sz="1200" b="0" i="1" smtClean="0">
                        <a:latin typeface="Cambria Math" panose="02040503050406030204" pitchFamily="18" charset="0"/>
                      </a:rPr>
                      <m:t>𝑉</m:t>
                    </m:r>
                    <m:r>
                      <a:rPr lang="en-US" sz="1200" b="0" i="1" smtClean="0">
                        <a:latin typeface="Cambria Math" panose="02040503050406030204" pitchFamily="18" charset="0"/>
                      </a:rPr>
                      <m:t>(</m:t>
                    </m:r>
                    <m:r>
                      <a:rPr lang="en-US" sz="1200" b="0" i="1" smtClean="0">
                        <a:latin typeface="Cambria Math" panose="02040503050406030204" pitchFamily="18" charset="0"/>
                      </a:rPr>
                      <m:t>𝜙</m:t>
                    </m:r>
                    <m:r>
                      <a:rPr lang="en-US" sz="1200" b="0" i="1" smtClean="0">
                        <a:latin typeface="Cambria Math" panose="02040503050406030204" pitchFamily="18" charset="0"/>
                      </a:rPr>
                      <m:t>)</m:t>
                    </m:r>
                  </m:oMath>
                </a14:m>
                <a:r>
                  <a:rPr lang="en-US" sz="1200" dirty="0"/>
                  <a:t> to mimic the late-time acceleration expansion (</a:t>
                </a:r>
                <a14:m>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𝑤</m:t>
                        </m:r>
                      </m:e>
                      <m:sub>
                        <m:r>
                          <a:rPr lang="en-US" sz="1200" i="1">
                            <a:latin typeface="Cambria Math" panose="02040503050406030204" pitchFamily="18" charset="0"/>
                          </a:rPr>
                          <m:t>𝜙</m:t>
                        </m:r>
                      </m:sub>
                    </m:sSub>
                    <m:r>
                      <a:rPr lang="en-US" sz="1200" b="0" i="1" smtClean="0">
                        <a:latin typeface="Cambria Math" panose="02040503050406030204" pitchFamily="18" charset="0"/>
                      </a:rPr>
                      <m:t>≈−1</m:t>
                    </m:r>
                  </m:oMath>
                </a14:m>
                <a:r>
                  <a:rPr lang="en-US" sz="1200" dirty="0"/>
                  <a:t>), thus giving DE a natural evolutionary history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Slide 7-9 should be fixed, specifically the beta term should be specified to capture the dark sector interaction, also the background equation should serve as a motivation for employing class to constrain the parameter for the type 3 model. Also include picture of scalar field model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allows the scalar field to  track dominant fluids during different eras while remaining sub-dominant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Overtime it slowly rolls down the slope such that </a:t>
                </a:r>
                <a:r>
                  <a:rPr lang="en-US" sz="1200" b="0" i="0">
                    <a:latin typeface="Cambria Math" panose="02040503050406030204" pitchFamily="18" charset="0"/>
                  </a:rPr>
                  <a:t>1/2 𝜙 ̇^2≪𝑉(𝜙)</a:t>
                </a:r>
                <a:r>
                  <a:rPr lang="en-US" sz="1200" dirty="0"/>
                  <a:t> to mimic the late-time acceleration expansion (</a:t>
                </a:r>
                <a:r>
                  <a:rPr lang="en-US" sz="1200" i="0">
                    <a:latin typeface="Cambria Math" panose="02040503050406030204" pitchFamily="18" charset="0"/>
                  </a:rPr>
                  <a:t>𝑤_𝜙</a:t>
                </a:r>
                <a:r>
                  <a:rPr lang="en-US" sz="1200" b="0" i="0">
                    <a:latin typeface="Cambria Math" panose="02040503050406030204" pitchFamily="18" charset="0"/>
                  </a:rPr>
                  <a:t>≈−1</a:t>
                </a:r>
                <a:r>
                  <a:rPr lang="en-US" sz="1200" dirty="0"/>
                  <a:t>), thus giving DE a natural evolutionary history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mc:Fallback>
      </mc:AlternateContent>
      <p:sp>
        <p:nvSpPr>
          <p:cNvPr id="4" name="Slide Number Placeholder 3"/>
          <p:cNvSpPr>
            <a:spLocks noGrp="1"/>
          </p:cNvSpPr>
          <p:nvPr>
            <p:ph type="sldNum" sz="quarter" idx="5"/>
          </p:nvPr>
        </p:nvSpPr>
        <p:spPr/>
        <p:txBody>
          <a:bodyPr/>
          <a:lstStyle/>
          <a:p>
            <a:fld id="{8BAAF722-2E3D-6642-B8C9-3BDBF4783869}" type="slidenum">
              <a:rPr lang="en-US" smtClean="0"/>
              <a:t>3</a:t>
            </a:fld>
            <a:endParaRPr lang="en-US"/>
          </a:p>
        </p:txBody>
      </p:sp>
    </p:spTree>
    <p:extLst>
      <p:ext uri="{BB962C8B-B14F-4D97-AF65-F5344CB8AC3E}">
        <p14:creationId xmlns:p14="http://schemas.microsoft.com/office/powerpoint/2010/main" val="301880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AAF722-2E3D-6642-B8C9-3BDBF4783869}" type="slidenum">
              <a:rPr lang="en-US" smtClean="0"/>
              <a:t>26</a:t>
            </a:fld>
            <a:endParaRPr lang="en-US"/>
          </a:p>
        </p:txBody>
      </p:sp>
    </p:spTree>
    <p:extLst>
      <p:ext uri="{BB962C8B-B14F-4D97-AF65-F5344CB8AC3E}">
        <p14:creationId xmlns:p14="http://schemas.microsoft.com/office/powerpoint/2010/main" val="431861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#suggesting non-gravitational interaction within the dark sector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#with dark energy modelled as a dynamical scalar field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HK" sz="1200" dirty="0"/>
                  <a:t>to study the effects of dark sector interaction on the structure formation</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with </a:t>
                </a:r>
                <a14:m>
                  <m:oMath xmlns:m="http://schemas.openxmlformats.org/officeDocument/2006/math">
                    <m:r>
                      <a:rPr lang="en-US" sz="1200" i="1" dirty="0">
                        <a:latin typeface="Cambria Math" panose="02040503050406030204" pitchFamily="18" charset="0"/>
                      </a:rPr>
                      <m:t>𝑉</m:t>
                    </m:r>
                    <m:r>
                      <a:rPr lang="en-US" sz="1200" i="1" dirty="0">
                        <a:latin typeface="Cambria Math" panose="02040503050406030204" pitchFamily="18" charset="0"/>
                      </a:rPr>
                      <m:t>(</m:t>
                    </m:r>
                    <m:r>
                      <a:rPr lang="en-US" sz="1200" i="1" dirty="0">
                        <a:latin typeface="Cambria Math" panose="02040503050406030204" pitchFamily="18" charset="0"/>
                      </a:rPr>
                      <m:t>𝜙</m:t>
                    </m:r>
                    <m:r>
                      <a:rPr lang="el-GR" sz="1200" i="1" dirty="0">
                        <a:latin typeface="Cambria Math" panose="02040503050406030204" pitchFamily="18" charset="0"/>
                      </a:rPr>
                      <m:t>) = </m:t>
                    </m:r>
                    <m:r>
                      <a:rPr lang="en-US" sz="1200" i="1" dirty="0">
                        <a:latin typeface="Cambria Math" panose="02040503050406030204" pitchFamily="18" charset="0"/>
                      </a:rPr>
                      <m:t>𝑉</m:t>
                    </m:r>
                    <m:r>
                      <a:rPr lang="en-US" sz="1200" i="1" dirty="0">
                        <a:latin typeface="Cambria Math" panose="02040503050406030204" pitchFamily="18" charset="0"/>
                      </a:rPr>
                      <m:t>₀</m:t>
                    </m:r>
                    <m:sSup>
                      <m:sSupPr>
                        <m:ctrlPr>
                          <a:rPr lang="en-US" sz="1200" i="1">
                            <a:latin typeface="Cambria Math" panose="02040503050406030204" pitchFamily="18" charset="0"/>
                          </a:rPr>
                        </m:ctrlPr>
                      </m:sSupPr>
                      <m:e>
                        <m:r>
                          <a:rPr lang="en-US" sz="1200" i="1">
                            <a:latin typeface="Cambria Math" panose="02040503050406030204" pitchFamily="18" charset="0"/>
                          </a:rPr>
                          <m:t>𝑒</m:t>
                        </m:r>
                      </m:e>
                      <m:sup>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𝜆𝜙</m:t>
                            </m:r>
                          </m:num>
                          <m:den>
                            <m:sSub>
                              <m:sSubPr>
                                <m:ctrlPr>
                                  <a:rPr lang="en-US" sz="1200" i="1">
                                    <a:latin typeface="Cambria Math" panose="02040503050406030204" pitchFamily="18" charset="0"/>
                                  </a:rPr>
                                </m:ctrlPr>
                              </m:sSubPr>
                              <m:e>
                                <m:r>
                                  <a:rPr lang="en-US" sz="1200" i="1">
                                    <a:latin typeface="Cambria Math" panose="02040503050406030204" pitchFamily="18" charset="0"/>
                                  </a:rPr>
                                  <m:t>𝑚</m:t>
                                </m:r>
                              </m:e>
                              <m:sub>
                                <m:r>
                                  <a:rPr lang="en-US" sz="1200" i="1">
                                    <a:latin typeface="Cambria Math" panose="02040503050406030204" pitchFamily="18" charset="0"/>
                                  </a:rPr>
                                  <m:t>𝑃</m:t>
                                </m:r>
                              </m:sub>
                            </m:sSub>
                          </m:den>
                        </m:f>
                      </m:sup>
                    </m:sSup>
                  </m:oMath>
                </a14:m>
                <a:r>
                  <a:rPr lang="el-GR" sz="1200" dirty="0"/>
                  <a:t>.</a:t>
                </a:r>
                <a:r>
                  <a:rPr lang="en-US" sz="1200" dirty="0"/>
                  <a:t> </a:t>
                </a:r>
                <a14:m>
                  <m:oMath xmlns:m="http://schemas.openxmlformats.org/officeDocument/2006/math">
                    <m:r>
                      <a:rPr lang="en-US" sz="1200" i="1">
                        <a:latin typeface="Cambria Math" panose="02040503050406030204" pitchFamily="18" charset="0"/>
                      </a:rPr>
                      <m:t>𝛽</m:t>
                    </m:r>
                  </m:oMath>
                </a14:m>
                <a:r>
                  <a:rPr lang="en-US" sz="1200" dirty="0"/>
                  <a:t> and </a:t>
                </a:r>
                <a14:m>
                  <m:oMath xmlns:m="http://schemas.openxmlformats.org/officeDocument/2006/math">
                    <m:r>
                      <a:rPr lang="en-US" sz="1200" i="1">
                        <a:latin typeface="Cambria Math" panose="02040503050406030204" pitchFamily="18" charset="0"/>
                      </a:rPr>
                      <m:t>𝜆</m:t>
                    </m:r>
                    <m:r>
                      <a:rPr lang="en-US" sz="1200">
                        <a:latin typeface="Cambria Math" panose="02040503050406030204" pitchFamily="18" charset="0"/>
                      </a:rPr>
                      <m:t> </m:t>
                    </m:r>
                  </m:oMath>
                </a14:m>
                <a:r>
                  <a:rPr lang="en-US" sz="1200" dirty="0"/>
                  <a:t>modify the friction force felt by matter to affect the structure 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Need to explain how beta explain dark sector interaction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Link the </a:t>
                </a:r>
                <a:r>
                  <a:rPr lang="en-US" sz="1200" dirty="0" err="1"/>
                  <a:t>nbody</a:t>
                </a:r>
                <a:r>
                  <a:rPr lang="en-US" sz="1200" dirty="0"/>
                  <a:t> simulation better to </a:t>
                </a:r>
                <a:r>
                  <a:rPr lang="en-US" sz="1200"/>
                  <a:t>the procedure</a:t>
                </a:r>
                <a:endParaRPr lang="en-US" sz="1200"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Aim is to investigate the sensitivity of the matter pairwise velocity statistics to the parameters in the Type 3 model</a:t>
                </a:r>
                <a:endParaRPr lang="en-HK" dirty="0"/>
              </a:p>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#suggesting non-gravitational interaction within the dark sector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HK"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#with dark energy modelled as a dynamical scalar field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HK" sz="1200" dirty="0"/>
                  <a:t>to study the effects of dark sector interaction on the structure formation</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with </a:t>
                </a:r>
                <a:r>
                  <a:rPr lang="en-US" sz="1200" i="0" dirty="0">
                    <a:latin typeface="Cambria Math" panose="02040503050406030204" pitchFamily="18" charset="0"/>
                  </a:rPr>
                  <a:t>𝑉(𝜙</a:t>
                </a:r>
                <a:r>
                  <a:rPr lang="el-GR" sz="1200" i="0" dirty="0">
                    <a:latin typeface="Cambria Math" panose="02040503050406030204" pitchFamily="18" charset="0"/>
                  </a:rPr>
                  <a:t>) = </a:t>
                </a:r>
                <a:r>
                  <a:rPr lang="en-US" sz="1200" i="0" dirty="0">
                    <a:latin typeface="Cambria Math" panose="02040503050406030204" pitchFamily="18" charset="0"/>
                  </a:rPr>
                  <a:t>𝑉₀</a:t>
                </a:r>
                <a:r>
                  <a:rPr lang="en-US" sz="1200" i="0">
                    <a:latin typeface="Cambria Math" panose="02040503050406030204" pitchFamily="18" charset="0"/>
                  </a:rPr>
                  <a:t>𝑒^(−𝜆𝜙/𝑚_𝑃 )</a:t>
                </a:r>
                <a:r>
                  <a:rPr lang="el-GR" sz="1200" dirty="0"/>
                  <a:t>.</a:t>
                </a:r>
                <a:r>
                  <a:rPr lang="en-US" sz="1200" dirty="0"/>
                  <a:t> </a:t>
                </a:r>
                <a:r>
                  <a:rPr lang="en-US" sz="1200" i="0">
                    <a:latin typeface="Cambria Math" panose="02040503050406030204" pitchFamily="18" charset="0"/>
                  </a:rPr>
                  <a:t>𝛽</a:t>
                </a:r>
                <a:r>
                  <a:rPr lang="en-US" sz="1200" dirty="0"/>
                  <a:t> and </a:t>
                </a:r>
                <a:r>
                  <a:rPr lang="en-US" sz="1200" i="0">
                    <a:latin typeface="Cambria Math" panose="02040503050406030204" pitchFamily="18" charset="0"/>
                  </a:rPr>
                  <a:t>𝜆 </a:t>
                </a:r>
                <a:r>
                  <a:rPr lang="en-US" sz="1200" dirty="0"/>
                  <a:t>modify the friction force felt by matter to affect the structure formation.</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t>Aim is to investigate the sensitivity of the matter pairwise velocity statistics to the parameters in the Type 3 model</a:t>
                </a:r>
                <a:endParaRPr lang="en-HK" dirty="0"/>
              </a:p>
              <a:p>
                <a:endParaRPr lang="en-US" dirty="0"/>
              </a:p>
            </p:txBody>
          </p:sp>
        </mc:Fallback>
      </mc:AlternateContent>
      <p:sp>
        <p:nvSpPr>
          <p:cNvPr id="4" name="Slide Number Placeholder 3"/>
          <p:cNvSpPr>
            <a:spLocks noGrp="1"/>
          </p:cNvSpPr>
          <p:nvPr>
            <p:ph type="sldNum" sz="quarter" idx="5"/>
          </p:nvPr>
        </p:nvSpPr>
        <p:spPr/>
        <p:txBody>
          <a:bodyPr/>
          <a:lstStyle/>
          <a:p>
            <a:fld id="{8BAAF722-2E3D-6642-B8C9-3BDBF4783869}" type="slidenum">
              <a:rPr lang="en-US" smtClean="0"/>
              <a:t>4</a:t>
            </a:fld>
            <a:endParaRPr lang="en-US"/>
          </a:p>
        </p:txBody>
      </p:sp>
    </p:spTree>
    <p:extLst>
      <p:ext uri="{BB962C8B-B14F-4D97-AF65-F5344CB8AC3E}">
        <p14:creationId xmlns:p14="http://schemas.microsoft.com/office/powerpoint/2010/main" val="790326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Momentum is transferred from dark matter to the scalar field, but there is no energy transfer, because it is the scalar field’s internal dynamics that’s changed, not necessarily at the expense of the DM energy. In another word’s the internal dynamics of scalar field changes, and that it alters the evolution of its evolution history,  but it doesn’t mean there is a net energy transfer.</a:t>
            </a:r>
          </a:p>
        </p:txBody>
      </p:sp>
      <p:sp>
        <p:nvSpPr>
          <p:cNvPr id="4" name="Slide Number Placeholder 3"/>
          <p:cNvSpPr>
            <a:spLocks noGrp="1"/>
          </p:cNvSpPr>
          <p:nvPr>
            <p:ph type="sldNum" sz="quarter" idx="5"/>
          </p:nvPr>
        </p:nvSpPr>
        <p:spPr/>
        <p:txBody>
          <a:bodyPr/>
          <a:lstStyle/>
          <a:p>
            <a:fld id="{8BAAF722-2E3D-6642-B8C9-3BDBF4783869}" type="slidenum">
              <a:rPr lang="en-US" smtClean="0"/>
              <a:t>5</a:t>
            </a:fld>
            <a:endParaRPr lang="en-US"/>
          </a:p>
        </p:txBody>
      </p:sp>
    </p:spTree>
    <p:extLst>
      <p:ext uri="{BB962C8B-B14F-4D97-AF65-F5344CB8AC3E}">
        <p14:creationId xmlns:p14="http://schemas.microsoft.com/office/powerpoint/2010/main" val="1955180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Density evolution plot -&gt; Halo catalogs -&gt; Motion of Halos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Bell MT" panose="02020503060305020303" pitchFamily="18" charset="77"/>
              </a:rPr>
              <a:t>Non-linear effects within the halos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BAAF722-2E3D-6642-B8C9-3BDBF4783869}" type="slidenum">
              <a:rPr lang="en-US" smtClean="0"/>
              <a:t>6</a:t>
            </a:fld>
            <a:endParaRPr lang="en-US"/>
          </a:p>
        </p:txBody>
      </p:sp>
    </p:spTree>
    <p:extLst>
      <p:ext uri="{BB962C8B-B14F-4D97-AF65-F5344CB8AC3E}">
        <p14:creationId xmlns:p14="http://schemas.microsoft.com/office/powerpoint/2010/main" val="2838987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Bell MT" panose="02020503060305020303" pitchFamily="18" charset="77"/>
              </a:rPr>
              <a:t>Computes the linear matter power spectrum</a:t>
            </a:r>
          </a:p>
          <a:p>
            <a:endParaRPr lang="en-US" dirty="0"/>
          </a:p>
        </p:txBody>
      </p:sp>
      <p:sp>
        <p:nvSpPr>
          <p:cNvPr id="4" name="Slide Number Placeholder 3"/>
          <p:cNvSpPr>
            <a:spLocks noGrp="1"/>
          </p:cNvSpPr>
          <p:nvPr>
            <p:ph type="sldNum" sz="quarter" idx="5"/>
          </p:nvPr>
        </p:nvSpPr>
        <p:spPr/>
        <p:txBody>
          <a:bodyPr/>
          <a:lstStyle/>
          <a:p>
            <a:fld id="{8BAAF722-2E3D-6642-B8C9-3BDBF4783869}" type="slidenum">
              <a:rPr lang="en-US" smtClean="0"/>
              <a:t>11</a:t>
            </a:fld>
            <a:endParaRPr lang="en-US"/>
          </a:p>
        </p:txBody>
      </p:sp>
    </p:spTree>
    <p:extLst>
      <p:ext uri="{BB962C8B-B14F-4D97-AF65-F5344CB8AC3E}">
        <p14:creationId xmlns:p14="http://schemas.microsoft.com/office/powerpoint/2010/main" val="666845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Bell MT" panose="02020503060305020303" pitchFamily="18" charset="77"/>
              </a:rPr>
              <a:t>To account for overlapping void volumes, uncertainty in measurements are calculated using Jackknife approach</a:t>
            </a:r>
          </a:p>
          <a:p>
            <a:endParaRPr lang="en-US" dirty="0"/>
          </a:p>
        </p:txBody>
      </p:sp>
      <p:sp>
        <p:nvSpPr>
          <p:cNvPr id="4" name="Slide Number Placeholder 3"/>
          <p:cNvSpPr>
            <a:spLocks noGrp="1"/>
          </p:cNvSpPr>
          <p:nvPr>
            <p:ph type="sldNum" sz="quarter" idx="5"/>
          </p:nvPr>
        </p:nvSpPr>
        <p:spPr/>
        <p:txBody>
          <a:bodyPr/>
          <a:lstStyle/>
          <a:p>
            <a:fld id="{8BAAF722-2E3D-6642-B8C9-3BDBF4783869}" type="slidenum">
              <a:rPr lang="en-US" smtClean="0"/>
              <a:t>13</a:t>
            </a:fld>
            <a:endParaRPr lang="en-US"/>
          </a:p>
        </p:txBody>
      </p:sp>
    </p:spTree>
    <p:extLst>
      <p:ext uri="{BB962C8B-B14F-4D97-AF65-F5344CB8AC3E}">
        <p14:creationId xmlns:p14="http://schemas.microsoft.com/office/powerpoint/2010/main" val="2344267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Weaker coupling (increase in </a:t>
                </a:r>
                <a14:m>
                  <m:oMath xmlns:m="http://schemas.openxmlformats.org/officeDocument/2006/math">
                    <m:r>
                      <a:rPr lang="en-US" b="0" i="1" smtClean="0">
                        <a:latin typeface="Cambria Math" panose="02040503050406030204" pitchFamily="18" charset="0"/>
                      </a:rPr>
                      <m:t>𝛽</m:t>
                    </m:r>
                  </m:oMath>
                </a14:m>
                <a:r>
                  <a:rPr lang="en-US" dirty="0"/>
                  <a:t>) decreases the frictional damping on tracers </a:t>
                </a:r>
                <a14:m>
                  <m:oMath xmlns:m="http://schemas.openxmlformats.org/officeDocument/2006/math">
                    <m:r>
                      <a:rPr lang="en-US" b="0" i="1" smtClean="0">
                        <a:latin typeface="Cambria Math" panose="02040503050406030204" pitchFamily="18" charset="0"/>
                      </a:rPr>
                      <m:t>→</m:t>
                    </m:r>
                  </m:oMath>
                </a14:m>
                <a:r>
                  <a:rPr lang="en-US" dirty="0"/>
                  <a:t> increases the outflow/inflow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m:rPr>
                                <m:sty m:val="p"/>
                              </m:rPr>
                              <a:rPr lang="en-US">
                                <a:latin typeface="Cambria Math" panose="02040503050406030204" pitchFamily="18" charset="0"/>
                              </a:rPr>
                              <m:t>v</m:t>
                            </m:r>
                          </m:sub>
                        </m:sSub>
                      </m:e>
                    </m:d>
                  </m:oMath>
                </a14:m>
                <a:endParaRPr lang="en-US" dirty="0"/>
              </a:p>
              <a:p>
                <a:r>
                  <a:rPr lang="en-US" dirty="0"/>
                  <a:t>Steeper potential’s slope (increase in </a:t>
                </a:r>
                <a14:m>
                  <m:oMath xmlns:m="http://schemas.openxmlformats.org/officeDocument/2006/math">
                    <m:r>
                      <a:rPr lang="en-US" b="0" i="1" smtClean="0">
                        <a:latin typeface="Cambria Math" panose="02040503050406030204" pitchFamily="18" charset="0"/>
                      </a:rPr>
                      <m:t>𝜆</m:t>
                    </m:r>
                  </m:oMath>
                </a14:m>
                <a:r>
                  <a:rPr lang="en-US" dirty="0"/>
                  <a:t>) increases the frictional damping on tracers </a:t>
                </a:r>
                <a14:m>
                  <m:oMath xmlns:m="http://schemas.openxmlformats.org/officeDocument/2006/math">
                    <m:r>
                      <a:rPr lang="en-US" i="1">
                        <a:latin typeface="Cambria Math" panose="02040503050406030204" pitchFamily="18" charset="0"/>
                      </a:rPr>
                      <m:t>→</m:t>
                    </m:r>
                  </m:oMath>
                </a14:m>
                <a:r>
                  <a:rPr lang="en-US" dirty="0"/>
                  <a:t> decreases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m:rPr>
                                <m:sty m:val="p"/>
                              </m:rPr>
                              <a:rPr lang="en-US">
                                <a:latin typeface="Cambria Math" panose="02040503050406030204" pitchFamily="18" charset="0"/>
                              </a:rPr>
                              <m:t>v</m:t>
                            </m:r>
                          </m:sub>
                        </m:sSub>
                      </m:e>
                    </m:d>
                  </m:oMath>
                </a14:m>
                <a:endParaRPr lang="en-US" dirty="0"/>
              </a:p>
            </p:txBody>
          </p:sp>
        </mc:Choice>
        <mc:Fallback xmlns="">
          <p:sp>
            <p:nvSpPr>
              <p:cNvPr id="3" name="Notes Placeholder 2"/>
              <p:cNvSpPr>
                <a:spLocks noGrp="1"/>
              </p:cNvSpPr>
              <p:nvPr>
                <p:ph type="body" idx="1"/>
              </p:nvPr>
            </p:nvSpPr>
            <p:spPr/>
            <p:txBody>
              <a:bodyPr/>
              <a:lstStyle/>
              <a:p>
                <a:r>
                  <a:rPr lang="en-US" dirty="0"/>
                  <a:t>Weaker coupling (increase in </a:t>
                </a:r>
                <a:r>
                  <a:rPr lang="en-US" b="0" i="0">
                    <a:latin typeface="Cambria Math" panose="02040503050406030204" pitchFamily="18" charset="0"/>
                  </a:rPr>
                  <a:t>𝛽</a:t>
                </a:r>
                <a:r>
                  <a:rPr lang="en-US" dirty="0"/>
                  <a:t>) decreases the frictional damping on tracers </a:t>
                </a:r>
                <a:r>
                  <a:rPr lang="en-US" b="0" i="0">
                    <a:latin typeface="Cambria Math" panose="02040503050406030204" pitchFamily="18" charset="0"/>
                  </a:rPr>
                  <a:t>→</a:t>
                </a:r>
                <a:r>
                  <a:rPr lang="en-US" dirty="0"/>
                  <a:t> increases the outflow/inflow </a:t>
                </a:r>
                <a:r>
                  <a:rPr lang="en-US" i="0">
                    <a:latin typeface="Cambria Math" panose="02040503050406030204" pitchFamily="18" charset="0"/>
                  </a:rPr>
                  <a:t>|𝑣_v |</a:t>
                </a:r>
                <a:endParaRPr lang="en-US" dirty="0"/>
              </a:p>
              <a:p>
                <a:r>
                  <a:rPr lang="en-US" dirty="0"/>
                  <a:t>Steeper potential’s slope (increase in </a:t>
                </a:r>
                <a:r>
                  <a:rPr lang="en-US" b="0" i="0">
                    <a:latin typeface="Cambria Math" panose="02040503050406030204" pitchFamily="18" charset="0"/>
                  </a:rPr>
                  <a:t>𝜆</a:t>
                </a:r>
                <a:r>
                  <a:rPr lang="en-US" dirty="0"/>
                  <a:t>) increases the frictional damping on tracers </a:t>
                </a:r>
                <a:r>
                  <a:rPr lang="en-US" i="0">
                    <a:latin typeface="Cambria Math" panose="02040503050406030204" pitchFamily="18" charset="0"/>
                  </a:rPr>
                  <a:t>→</a:t>
                </a:r>
                <a:r>
                  <a:rPr lang="en-US" dirty="0"/>
                  <a:t> decreases </a:t>
                </a:r>
                <a:r>
                  <a:rPr lang="en-US" i="0">
                    <a:latin typeface="Cambria Math" panose="02040503050406030204" pitchFamily="18" charset="0"/>
                  </a:rPr>
                  <a:t>|𝑣_v |</a:t>
                </a:r>
                <a:endParaRPr lang="en-US" dirty="0"/>
              </a:p>
            </p:txBody>
          </p:sp>
        </mc:Fallback>
      </mc:AlternateContent>
      <p:sp>
        <p:nvSpPr>
          <p:cNvPr id="4" name="Slide Number Placeholder 3"/>
          <p:cNvSpPr>
            <a:spLocks noGrp="1"/>
          </p:cNvSpPr>
          <p:nvPr>
            <p:ph type="sldNum" sz="quarter" idx="5"/>
          </p:nvPr>
        </p:nvSpPr>
        <p:spPr/>
        <p:txBody>
          <a:bodyPr/>
          <a:lstStyle/>
          <a:p>
            <a:fld id="{8BAAF722-2E3D-6642-B8C9-3BDBF4783869}" type="slidenum">
              <a:rPr lang="en-US" smtClean="0"/>
              <a:t>14</a:t>
            </a:fld>
            <a:endParaRPr lang="en-US"/>
          </a:p>
        </p:txBody>
      </p:sp>
    </p:spTree>
    <p:extLst>
      <p:ext uri="{BB962C8B-B14F-4D97-AF65-F5344CB8AC3E}">
        <p14:creationId xmlns:p14="http://schemas.microsoft.com/office/powerpoint/2010/main" val="3699246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Weaker coupling (increase in </a:t>
                </a:r>
                <a14:m>
                  <m:oMath xmlns:m="http://schemas.openxmlformats.org/officeDocument/2006/math">
                    <m:r>
                      <a:rPr lang="en-US" i="1">
                        <a:latin typeface="Cambria Math" panose="02040503050406030204" pitchFamily="18" charset="0"/>
                      </a:rPr>
                      <m:t>𝛽</m:t>
                    </m:r>
                  </m:oMath>
                </a14:m>
                <a:r>
                  <a:rPr lang="en-US" dirty="0"/>
                  <a:t>) decreases the frictional damping on tracers </a:t>
                </a:r>
                <a14:m>
                  <m:oMath xmlns:m="http://schemas.openxmlformats.org/officeDocument/2006/math">
                    <m:r>
                      <a:rPr lang="en-US" i="1">
                        <a:latin typeface="Cambria Math" panose="02040503050406030204" pitchFamily="18" charset="0"/>
                      </a:rPr>
                      <m:t>→</m:t>
                    </m:r>
                  </m:oMath>
                </a14:m>
                <a:r>
                  <a:rPr lang="en-US" dirty="0"/>
                  <a:t> increases the fluctuations </a:t>
                </a:r>
                <a14:m>
                  <m:oMath xmlns:m="http://schemas.openxmlformats.org/officeDocument/2006/math">
                    <m:sSub>
                      <m:sSubPr>
                        <m:ctrlPr>
                          <a:rPr lang="en-US" b="0" i="1" smtClean="0">
                            <a:latin typeface="Cambria Math" panose="02040503050406030204" pitchFamily="18" charset="0"/>
                          </a:rPr>
                        </m:ctrlPr>
                      </m:sSubPr>
                      <m:e>
                        <m:r>
                          <a:rPr lang="en-US" i="1" smtClean="0">
                            <a:latin typeface="Cambria Math" panose="02040503050406030204" pitchFamily="18" charset="0"/>
                          </a:rPr>
                          <m:t>𝜎</m:t>
                        </m:r>
                      </m:e>
                      <m:sub>
                        <m:r>
                          <m:rPr>
                            <m:sty m:val="p"/>
                          </m:rPr>
                          <a:rPr lang="en-US" b="0" i="1" smtClean="0">
                            <a:latin typeface="Cambria Math" panose="02040503050406030204" pitchFamily="18" charset="0"/>
                          </a:rPr>
                          <m:t>v</m:t>
                        </m:r>
                      </m:sub>
                    </m:sSub>
                  </m:oMath>
                </a14:m>
                <a:endParaRPr lang="en-US" dirty="0"/>
              </a:p>
              <a:p>
                <a:r>
                  <a:rPr lang="en-US" dirty="0"/>
                  <a:t>Steeper potential’s slope (increase in </a:t>
                </a:r>
                <a14:m>
                  <m:oMath xmlns:m="http://schemas.openxmlformats.org/officeDocument/2006/math">
                    <m:r>
                      <a:rPr lang="en-US" i="1">
                        <a:latin typeface="Cambria Math" panose="02040503050406030204" pitchFamily="18" charset="0"/>
                      </a:rPr>
                      <m:t>𝜆</m:t>
                    </m:r>
                  </m:oMath>
                </a14:m>
                <a:r>
                  <a:rPr lang="en-US" dirty="0"/>
                  <a:t>) increases the frictional damping on tracers </a:t>
                </a:r>
                <a14:m>
                  <m:oMath xmlns:m="http://schemas.openxmlformats.org/officeDocument/2006/math">
                    <m:r>
                      <a:rPr lang="en-US" i="1">
                        <a:latin typeface="Cambria Math" panose="02040503050406030204" pitchFamily="18" charset="0"/>
                      </a:rPr>
                      <m:t>→</m:t>
                    </m:r>
                  </m:oMath>
                </a14:m>
                <a:r>
                  <a:rPr lang="en-US" dirty="0"/>
                  <a:t> decreases the fluctuations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m:rPr>
                            <m:sty m:val="p"/>
                          </m:rPr>
                          <a:rPr lang="en-US" i="1">
                            <a:latin typeface="Cambria Math" panose="02040503050406030204" pitchFamily="18" charset="0"/>
                          </a:rPr>
                          <m:t>v</m:t>
                        </m:r>
                      </m:sub>
                    </m:sSub>
                  </m:oMath>
                </a14:m>
                <a:endParaRPr lang="en-US" dirty="0"/>
              </a:p>
              <a:p>
                <a:endParaRPr lang="en-US" dirty="0"/>
              </a:p>
            </p:txBody>
          </p:sp>
        </mc:Choice>
        <mc:Fallback xmlns="">
          <p:sp>
            <p:nvSpPr>
              <p:cNvPr id="3" name="Notes Placeholder 2"/>
              <p:cNvSpPr>
                <a:spLocks noGrp="1"/>
              </p:cNvSpPr>
              <p:nvPr>
                <p:ph type="body" idx="1"/>
              </p:nvPr>
            </p:nvSpPr>
            <p:spPr/>
            <p:txBody>
              <a:bodyPr/>
              <a:lstStyle/>
              <a:p>
                <a:r>
                  <a:rPr lang="en-US" dirty="0"/>
                  <a:t>Weaker coupling (increase in </a:t>
                </a:r>
                <a:r>
                  <a:rPr lang="en-US" i="0">
                    <a:latin typeface="Cambria Math" panose="02040503050406030204" pitchFamily="18" charset="0"/>
                  </a:rPr>
                  <a:t>𝛽</a:t>
                </a:r>
                <a:r>
                  <a:rPr lang="en-US" dirty="0"/>
                  <a:t>) decreases the frictional damping on tracers </a:t>
                </a:r>
                <a:r>
                  <a:rPr lang="en-US" i="0">
                    <a:latin typeface="Cambria Math" panose="02040503050406030204" pitchFamily="18" charset="0"/>
                  </a:rPr>
                  <a:t>→</a:t>
                </a:r>
                <a:r>
                  <a:rPr lang="en-US" dirty="0"/>
                  <a:t> increases the fluctuations </a:t>
                </a:r>
                <a:r>
                  <a:rPr lang="en-US" i="0">
                    <a:latin typeface="Cambria Math" panose="02040503050406030204" pitchFamily="18" charset="0"/>
                  </a:rPr>
                  <a:t>𝜎</a:t>
                </a:r>
                <a:r>
                  <a:rPr lang="en-US" b="0" i="0">
                    <a:latin typeface="Cambria Math" panose="02040503050406030204" pitchFamily="18" charset="0"/>
                  </a:rPr>
                  <a:t>_v</a:t>
                </a:r>
                <a:endParaRPr lang="en-US" dirty="0"/>
              </a:p>
              <a:p>
                <a:r>
                  <a:rPr lang="en-US" dirty="0"/>
                  <a:t>Steeper potential’s slope (increase in </a:t>
                </a:r>
                <a:r>
                  <a:rPr lang="en-US" i="0">
                    <a:latin typeface="Cambria Math" panose="02040503050406030204" pitchFamily="18" charset="0"/>
                  </a:rPr>
                  <a:t>𝜆</a:t>
                </a:r>
                <a:r>
                  <a:rPr lang="en-US" dirty="0"/>
                  <a:t>) increases the frictional damping on tracers </a:t>
                </a:r>
                <a:r>
                  <a:rPr lang="en-US" i="0">
                    <a:latin typeface="Cambria Math" panose="02040503050406030204" pitchFamily="18" charset="0"/>
                  </a:rPr>
                  <a:t>→</a:t>
                </a:r>
                <a:r>
                  <a:rPr lang="en-US" dirty="0"/>
                  <a:t> decreases the fluctuations </a:t>
                </a:r>
                <a:r>
                  <a:rPr lang="en-US" i="0">
                    <a:latin typeface="Cambria Math" panose="02040503050406030204" pitchFamily="18" charset="0"/>
                  </a:rPr>
                  <a:t>𝜎_v</a:t>
                </a:r>
                <a:endParaRPr lang="en-US" dirty="0"/>
              </a:p>
              <a:p>
                <a:endParaRPr lang="en-US" dirty="0"/>
              </a:p>
            </p:txBody>
          </p:sp>
        </mc:Fallback>
      </mc:AlternateContent>
      <p:sp>
        <p:nvSpPr>
          <p:cNvPr id="4" name="Slide Number Placeholder 3"/>
          <p:cNvSpPr>
            <a:spLocks noGrp="1"/>
          </p:cNvSpPr>
          <p:nvPr>
            <p:ph type="sldNum" sz="quarter" idx="5"/>
          </p:nvPr>
        </p:nvSpPr>
        <p:spPr/>
        <p:txBody>
          <a:bodyPr/>
          <a:lstStyle/>
          <a:p>
            <a:fld id="{8BAAF722-2E3D-6642-B8C9-3BDBF4783869}" type="slidenum">
              <a:rPr lang="en-US" smtClean="0"/>
              <a:t>15</a:t>
            </a:fld>
            <a:endParaRPr lang="en-US"/>
          </a:p>
        </p:txBody>
      </p:sp>
    </p:spTree>
    <p:extLst>
      <p:ext uri="{BB962C8B-B14F-4D97-AF65-F5344CB8AC3E}">
        <p14:creationId xmlns:p14="http://schemas.microsoft.com/office/powerpoint/2010/main" val="4244790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Calculate the average velocity span (3 maximum and minimum)  </a:t>
                </a:r>
                <a14:m>
                  <m:oMath xmlns:m="http://schemas.openxmlformats.org/officeDocument/2006/math">
                    <m:sSub>
                      <m:sSubPr>
                        <m:ctrlPr>
                          <a:rPr lang="en-US" sz="1200" b="0" i="1" smtClean="0">
                            <a:latin typeface="Cambria Math" panose="02040503050406030204" pitchFamily="18" charset="0"/>
                          </a:rPr>
                        </m:ctrlPr>
                      </m:sSubPr>
                      <m:e>
                        <m:acc>
                          <m:accPr>
                            <m:chr m:val="̅"/>
                            <m:ctrlPr>
                              <a:rPr lang="en-US" sz="1200" i="1" smtClean="0">
                                <a:latin typeface="Cambria Math" panose="02040503050406030204" pitchFamily="18" charset="0"/>
                              </a:rPr>
                            </m:ctrlPr>
                          </m:accPr>
                          <m:e>
                            <m:r>
                              <a:rPr lang="en-US" sz="1200" b="0" i="1" smtClean="0">
                                <a:latin typeface="Cambria Math" panose="02040503050406030204" pitchFamily="18" charset="0"/>
                              </a:rPr>
                              <m:t>𝑣</m:t>
                            </m:r>
                          </m:e>
                        </m:acc>
                      </m:e>
                      <m:sub>
                        <m:r>
                          <m:rPr>
                            <m:sty m:val="p"/>
                          </m:rPr>
                          <a:rPr lang="en-US" sz="1200" b="0" i="0" smtClean="0">
                            <a:latin typeface="Cambria Math" panose="02040503050406030204" pitchFamily="18" charset="0"/>
                          </a:rPr>
                          <m:t>span</m:t>
                        </m:r>
                      </m:sub>
                    </m:sSub>
                  </m:oMath>
                </a14:m>
                <a:r>
                  <a:rPr lang="en-US" sz="1200" dirty="0"/>
                  <a:t> and </a:t>
                </a:r>
                <a14:m>
                  <m:oMath xmlns:m="http://schemas.openxmlformats.org/officeDocument/2006/math">
                    <m:sSub>
                      <m:sSubPr>
                        <m:ctrlPr>
                          <a:rPr lang="en-US" sz="1200" i="1">
                            <a:latin typeface="Cambria Math" panose="02040503050406030204" pitchFamily="18" charset="0"/>
                          </a:rPr>
                        </m:ctrlPr>
                      </m:sSubPr>
                      <m:e>
                        <m:acc>
                          <m:accPr>
                            <m:chr m:val="̅"/>
                            <m:ctrlPr>
                              <a:rPr lang="en-US" sz="1200" i="1">
                                <a:latin typeface="Cambria Math" panose="02040503050406030204" pitchFamily="18" charset="0"/>
                              </a:rPr>
                            </m:ctrlPr>
                          </m:accPr>
                          <m:e>
                            <m:r>
                              <a:rPr lang="en-US" sz="1200" b="0" i="1" smtClean="0">
                                <a:latin typeface="Cambria Math" panose="02040503050406030204" pitchFamily="18" charset="0"/>
                              </a:rPr>
                              <m:t>𝜎</m:t>
                            </m:r>
                          </m:e>
                        </m:acc>
                      </m:e>
                      <m:sub>
                        <m:r>
                          <m:rPr>
                            <m:sty m:val="p"/>
                          </m:rPr>
                          <a:rPr lang="en-US" sz="1200" i="0">
                            <a:latin typeface="Cambria Math" panose="02040503050406030204" pitchFamily="18" charset="0"/>
                          </a:rPr>
                          <m:t>span</m:t>
                        </m:r>
                      </m:sub>
                    </m:sSub>
                    <m:r>
                      <a:rPr lang="el-GR" sz="1200" i="1" dirty="0">
                        <a:latin typeface="Cambria Math" panose="02040503050406030204" pitchFamily="18" charset="0"/>
                      </a:rPr>
                      <m:t> </m:t>
                    </m:r>
                  </m:oMath>
                </a14:m>
                <a:r>
                  <a:rPr lang="en-US" sz="1200" dirty="0"/>
                  <a:t> for all the cases </a:t>
                </a:r>
              </a:p>
              <a:p>
                <a:endParaRPr lang="en-US"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Calculate the average velocity span (3 maximum and minimum)  </a:t>
                </a:r>
                <a:r>
                  <a:rPr lang="en-US" sz="1200" b="0" i="0">
                    <a:latin typeface="Cambria Math" panose="02040503050406030204" pitchFamily="18" charset="0"/>
                  </a:rPr>
                  <a:t>𝑣 ̅_span</a:t>
                </a:r>
                <a:r>
                  <a:rPr lang="en-US" sz="1200" dirty="0"/>
                  <a:t> and </a:t>
                </a:r>
                <a:r>
                  <a:rPr lang="en-US" sz="1200" b="0" i="0">
                    <a:latin typeface="Cambria Math" panose="02040503050406030204" pitchFamily="18" charset="0"/>
                  </a:rPr>
                  <a:t>𝜎 ̅_</a:t>
                </a:r>
                <a:r>
                  <a:rPr lang="en-US" sz="1200" i="0">
                    <a:latin typeface="Cambria Math" panose="02040503050406030204" pitchFamily="18" charset="0"/>
                  </a:rPr>
                  <a:t>span</a:t>
                </a:r>
                <a:r>
                  <a:rPr lang="el-GR" sz="1200" i="0" dirty="0">
                    <a:latin typeface="Cambria Math" panose="02040503050406030204" pitchFamily="18" charset="0"/>
                  </a:rPr>
                  <a:t>  </a:t>
                </a:r>
                <a:r>
                  <a:rPr lang="en-US" sz="1200" dirty="0"/>
                  <a:t> for all the cases </a:t>
                </a:r>
              </a:p>
              <a:p>
                <a:endParaRPr lang="en-US" dirty="0"/>
              </a:p>
            </p:txBody>
          </p:sp>
        </mc:Fallback>
      </mc:AlternateContent>
      <p:sp>
        <p:nvSpPr>
          <p:cNvPr id="4" name="Slide Number Placeholder 3"/>
          <p:cNvSpPr>
            <a:spLocks noGrp="1"/>
          </p:cNvSpPr>
          <p:nvPr>
            <p:ph type="sldNum" sz="quarter" idx="5"/>
          </p:nvPr>
        </p:nvSpPr>
        <p:spPr/>
        <p:txBody>
          <a:bodyPr/>
          <a:lstStyle/>
          <a:p>
            <a:fld id="{8BAAF722-2E3D-6642-B8C9-3BDBF4783869}" type="slidenum">
              <a:rPr lang="en-US" smtClean="0"/>
              <a:t>16</a:t>
            </a:fld>
            <a:endParaRPr lang="en-US"/>
          </a:p>
        </p:txBody>
      </p:sp>
    </p:spTree>
    <p:extLst>
      <p:ext uri="{BB962C8B-B14F-4D97-AF65-F5344CB8AC3E}">
        <p14:creationId xmlns:p14="http://schemas.microsoft.com/office/powerpoint/2010/main" val="3765430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09564-826F-B44E-8CCF-2E8310546BC3}"/>
              </a:ext>
            </a:extLst>
          </p:cNvPr>
          <p:cNvSpPr>
            <a:spLocks noGrp="1"/>
          </p:cNvSpPr>
          <p:nvPr>
            <p:ph type="ctrTitle"/>
          </p:nvPr>
        </p:nvSpPr>
        <p:spPr>
          <a:xfrm>
            <a:off x="1524000" y="1122363"/>
            <a:ext cx="9144000" cy="1381125"/>
          </a:xfrm>
          <a:effectLst>
            <a:outerShdw blurRad="139700" dist="241300" dir="8460000" algn="tr" rotWithShape="0">
              <a:prstClr val="black">
                <a:alpha val="28000"/>
              </a:prstClr>
            </a:outerShdw>
          </a:effectLst>
        </p:spPr>
        <p:txBody>
          <a:bodyPr anchor="ctr">
            <a:normAutofit/>
          </a:bodyPr>
          <a:lstStyle>
            <a:lvl1pPr algn="ctr">
              <a:defRPr sz="4800" b="1"/>
            </a:lvl1pPr>
          </a:lstStyle>
          <a:p>
            <a:r>
              <a:rPr lang="en-US" dirty="0"/>
              <a:t>Click to edit Master title style</a:t>
            </a:r>
          </a:p>
        </p:txBody>
      </p:sp>
      <p:sp>
        <p:nvSpPr>
          <p:cNvPr id="3" name="Subtitle 2">
            <a:extLst>
              <a:ext uri="{FF2B5EF4-FFF2-40B4-BE49-F238E27FC236}">
                <a16:creationId xmlns:a16="http://schemas.microsoft.com/office/drawing/2014/main" id="{298677D4-F42F-E641-BAC0-0173AFA38DEE}"/>
              </a:ext>
            </a:extLst>
          </p:cNvPr>
          <p:cNvSpPr>
            <a:spLocks noGrp="1"/>
          </p:cNvSpPr>
          <p:nvPr>
            <p:ph type="subTitle" idx="1"/>
          </p:nvPr>
        </p:nvSpPr>
        <p:spPr>
          <a:xfrm>
            <a:off x="1524000" y="2871788"/>
            <a:ext cx="9144000" cy="528638"/>
          </a:xfrm>
        </p:spPr>
        <p:txBody>
          <a:bodyPr anchor="ctr">
            <a:noAutofit/>
          </a:bodyPr>
          <a:lstStyle>
            <a:lvl1pPr marL="0" indent="0" algn="ctr">
              <a:buNone/>
              <a:defRPr sz="29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82489C7-44E9-2247-83A6-0CAF44A3BF13}"/>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CE3F927A-279F-A948-A25C-2BC4CBB6AFB0}"/>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5FBF5F3F-391B-6448-9B75-133EB74C1962}"/>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
        <p:nvSpPr>
          <p:cNvPr id="7" name="Subtitle 2">
            <a:extLst>
              <a:ext uri="{FF2B5EF4-FFF2-40B4-BE49-F238E27FC236}">
                <a16:creationId xmlns:a16="http://schemas.microsoft.com/office/drawing/2014/main" id="{AF270B8B-8DCC-DA41-871B-9FFECA081441}"/>
              </a:ext>
            </a:extLst>
          </p:cNvPr>
          <p:cNvSpPr txBox="1">
            <a:spLocks/>
          </p:cNvSpPr>
          <p:nvPr userDrawn="1"/>
        </p:nvSpPr>
        <p:spPr>
          <a:xfrm>
            <a:off x="1524000" y="4451350"/>
            <a:ext cx="9144000" cy="923538"/>
          </a:xfrm>
          <a:prstGeom prst="rect">
            <a:avLst/>
          </a:prstGeom>
        </p:spPr>
        <p:txBody>
          <a:bodyPr vert="horz" lIns="91440" tIns="45720" rIns="91440" bIns="45720" rtlCol="0" anchor="ctr">
            <a:normAutofit/>
          </a:bodyPr>
          <a:lstStyle>
            <a:lvl1pPr marL="0" indent="0" algn="ctr" defTabSz="914400" rtl="0" eaLnBrk="1" latinLnBrk="0" hangingPunct="1">
              <a:lnSpc>
                <a:spcPct val="70000"/>
              </a:lnSpc>
              <a:spcBef>
                <a:spcPts val="600"/>
              </a:spcBef>
              <a:buSzPct val="120000"/>
              <a:buFont typeface="Wingdings" pitchFamily="2" charset="2"/>
              <a:buNone/>
              <a:defRPr sz="2400" kern="1200">
                <a:solidFill>
                  <a:schemeClr val="tx1"/>
                </a:solidFill>
                <a:latin typeface="Bell MT" panose="02020503060305020303" pitchFamily="18" charset="77"/>
                <a:ea typeface="+mn-ea"/>
                <a:cs typeface="+mn-cs"/>
              </a:defRPr>
            </a:lvl1pPr>
            <a:lvl2pPr marL="457200" indent="0" algn="ctr" defTabSz="914400" rtl="0" eaLnBrk="1" latinLnBrk="0" hangingPunct="1">
              <a:lnSpc>
                <a:spcPct val="70000"/>
              </a:lnSpc>
              <a:spcBef>
                <a:spcPts val="600"/>
              </a:spcBef>
              <a:buSzPct val="120000"/>
              <a:buFont typeface="Wingdings" pitchFamily="2" charset="2"/>
              <a:buNone/>
              <a:defRPr sz="2000" kern="1200">
                <a:solidFill>
                  <a:schemeClr val="tx1"/>
                </a:solidFill>
                <a:latin typeface="Bell MT" panose="02020503060305020303" pitchFamily="18" charset="77"/>
                <a:ea typeface="+mn-ea"/>
                <a:cs typeface="+mn-cs"/>
              </a:defRPr>
            </a:lvl2pPr>
            <a:lvl3pPr marL="914400" indent="0" algn="ctr" defTabSz="914400" rtl="0" eaLnBrk="1" latinLnBrk="0" hangingPunct="1">
              <a:lnSpc>
                <a:spcPct val="70000"/>
              </a:lnSpc>
              <a:spcBef>
                <a:spcPts val="600"/>
              </a:spcBef>
              <a:buSzPct val="120000"/>
              <a:buFont typeface="Wingdings" pitchFamily="2" charset="2"/>
              <a:buNone/>
              <a:defRPr sz="1800" kern="1200">
                <a:solidFill>
                  <a:schemeClr val="tx1"/>
                </a:solidFill>
                <a:latin typeface="Bell MT" panose="02020503060305020303" pitchFamily="18" charset="77"/>
                <a:ea typeface="+mn-ea"/>
                <a:cs typeface="+mn-cs"/>
              </a:defRPr>
            </a:lvl3pPr>
            <a:lvl4pPr marL="1371600" indent="0" algn="ctr" defTabSz="914400" rtl="0" eaLnBrk="1" latinLnBrk="0" hangingPunct="1">
              <a:lnSpc>
                <a:spcPct val="70000"/>
              </a:lnSpc>
              <a:spcBef>
                <a:spcPts val="600"/>
              </a:spcBef>
              <a:buSzPct val="120000"/>
              <a:buFont typeface="Wingdings" pitchFamily="2" charset="2"/>
              <a:buNone/>
              <a:defRPr sz="1600" kern="1200">
                <a:solidFill>
                  <a:schemeClr val="tx1"/>
                </a:solidFill>
                <a:latin typeface="Bell MT" panose="02020503060305020303" pitchFamily="18" charset="77"/>
                <a:ea typeface="+mn-ea"/>
                <a:cs typeface="+mn-cs"/>
              </a:defRPr>
            </a:lvl4pPr>
            <a:lvl5pPr marL="1828800" indent="0" algn="ctr" defTabSz="914400" rtl="0" eaLnBrk="1" latinLnBrk="0" hangingPunct="1">
              <a:lnSpc>
                <a:spcPct val="70000"/>
              </a:lnSpc>
              <a:spcBef>
                <a:spcPts val="600"/>
              </a:spcBef>
              <a:buSzPct val="120000"/>
              <a:buFont typeface="Wingdings" pitchFamily="2" charset="2"/>
              <a:buNone/>
              <a:defRPr sz="1600" kern="1200">
                <a:solidFill>
                  <a:schemeClr val="tx1"/>
                </a:solidFill>
                <a:latin typeface="Bell MT" panose="02020503060305020303" pitchFamily="18"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48290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17658-9807-944C-87D1-34CAE3793848}"/>
              </a:ext>
            </a:extLst>
          </p:cNvPr>
          <p:cNvSpPr>
            <a:spLocks noGrp="1"/>
          </p:cNvSpPr>
          <p:nvPr>
            <p:ph type="title"/>
          </p:nvPr>
        </p:nvSpPr>
        <p:spPr>
          <a:blipFill dpi="0" rotWithShape="1">
            <a:blip r:embed="rId2">
              <a:extLst>
                <a:ext uri="{28A0092B-C50C-407E-A947-70E740481C1C}">
                  <a14:useLocalDpi xmlns:a14="http://schemas.microsoft.com/office/drawing/2010/main" val="0"/>
                </a:ext>
              </a:extLst>
            </a:blip>
            <a:srcRect/>
            <a:stretch>
              <a:fillRect/>
            </a:stretch>
          </a:blipFill>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047E06D-069C-694D-A73D-1B518C9F03BE}"/>
              </a:ext>
            </a:extLst>
          </p:cNvPr>
          <p:cNvSpPr>
            <a:spLocks noGrp="1"/>
          </p:cNvSpPr>
          <p:nvPr>
            <p:ph idx="1"/>
          </p:nvPr>
        </p:nvSpPr>
        <p:spPr>
          <a:xfrm>
            <a:off x="1200150" y="1571625"/>
            <a:ext cx="10153649" cy="4605338"/>
          </a:xfrm>
        </p:spPr>
        <p:txBody>
          <a:bodyPr/>
          <a:lstStyle>
            <a:lvl1pPr>
              <a:spcBef>
                <a:spcPts val="1800"/>
              </a:spcBef>
              <a:defRPr sz="2700"/>
            </a:lvl1pPr>
            <a:lvl2pPr>
              <a:spcBef>
                <a:spcPts val="1800"/>
              </a:spcBef>
              <a:defRPr/>
            </a:lvl2pPr>
            <a:lvl3pPr>
              <a:spcBef>
                <a:spcPts val="1800"/>
              </a:spcBef>
              <a:defRPr/>
            </a:lvl3pPr>
            <a:lvl4pPr>
              <a:spcBef>
                <a:spcPts val="1800"/>
              </a:spcBef>
              <a:defRPr/>
            </a:lvl4pPr>
            <a:lvl5pPr>
              <a:spcBef>
                <a:spcPts val="180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9295B8B-7247-A941-AA86-146B2BC4EA45}"/>
              </a:ext>
            </a:extLst>
          </p:cNvPr>
          <p:cNvSpPr>
            <a:spLocks noGrp="1"/>
          </p:cNvSpPr>
          <p:nvPr>
            <p:ph type="dt" sz="half" idx="10"/>
          </p:nvPr>
        </p:nvSpPr>
        <p:spPr>
          <a:xfrm>
            <a:off x="-1" y="6492874"/>
            <a:ext cx="4054415" cy="365126"/>
          </a:xfrm>
        </p:spPr>
        <p:txBody>
          <a:bodyPr/>
          <a:lstStyle>
            <a:lvl1pPr>
              <a:defRPr>
                <a:solidFill>
                  <a:schemeClr val="bg1"/>
                </a:solidFill>
                <a:latin typeface="Bell MT" panose="02020503060305020303" pitchFamily="18" charset="77"/>
              </a:defRPr>
            </a:lvl1p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C6CD7790-ED52-7042-A3C5-6A140597365D}"/>
              </a:ext>
            </a:extLst>
          </p:cNvPr>
          <p:cNvSpPr>
            <a:spLocks noGrp="1"/>
          </p:cNvSpPr>
          <p:nvPr>
            <p:ph type="ftr" sz="quarter" idx="11"/>
          </p:nvPr>
        </p:nvSpPr>
        <p:spPr/>
        <p:txBody>
          <a:bodyPr/>
          <a:lstStyle>
            <a:lvl1pPr>
              <a:defRPr>
                <a:solidFill>
                  <a:schemeClr val="bg1"/>
                </a:solidFill>
                <a:latin typeface="Bell MT" panose="02020503060305020303" pitchFamily="18" charset="77"/>
              </a:defRPr>
            </a:lvl1p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69DFD382-4CD4-4E41-AF6A-6D01C449E14F}"/>
              </a:ext>
            </a:extLst>
          </p:cNvPr>
          <p:cNvSpPr>
            <a:spLocks noGrp="1"/>
          </p:cNvSpPr>
          <p:nvPr>
            <p:ph type="sldNum" sz="quarter" idx="12"/>
          </p:nvPr>
        </p:nvSpPr>
        <p:spPr>
          <a:xfrm>
            <a:off x="8108829" y="6492874"/>
            <a:ext cx="4083170" cy="365127"/>
          </a:xfrm>
        </p:spPr>
        <p:txBody>
          <a:bodyPr/>
          <a:lstStyle>
            <a:lvl1pPr>
              <a:defRPr>
                <a:solidFill>
                  <a:schemeClr val="bg1"/>
                </a:solidFill>
                <a:latin typeface="Bell MT" panose="02020503060305020303" pitchFamily="18" charset="77"/>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270184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6739-4792-4F4E-837B-E96A5C206BE8}"/>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B68143B-344B-054D-8E31-CDCDA033895C}"/>
              </a:ext>
            </a:extLst>
          </p:cNvPr>
          <p:cNvSpPr>
            <a:spLocks noGrp="1"/>
          </p:cNvSpPr>
          <p:nvPr>
            <p:ph sz="half" idx="1"/>
          </p:nvPr>
        </p:nvSpPr>
        <p:spPr>
          <a:xfrm>
            <a:off x="838200" y="1825625"/>
            <a:ext cx="5181600" cy="4351338"/>
          </a:xfrm>
        </p:spPr>
        <p:txBody>
          <a:bodyPr/>
          <a:lstStyle>
            <a:lvl1pPr>
              <a:defRPr sz="27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921C42E-D19F-0342-BB16-990E395A30A0}"/>
              </a:ext>
            </a:extLst>
          </p:cNvPr>
          <p:cNvSpPr>
            <a:spLocks noGrp="1"/>
          </p:cNvSpPr>
          <p:nvPr>
            <p:ph sz="half" idx="2"/>
          </p:nvPr>
        </p:nvSpPr>
        <p:spPr>
          <a:xfrm>
            <a:off x="6172200" y="1825625"/>
            <a:ext cx="5181600" cy="4351338"/>
          </a:xfrm>
        </p:spPr>
        <p:txBody>
          <a:bodyPr/>
          <a:lstStyle>
            <a:lvl1pPr>
              <a:defRPr sz="27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EFC19D0F-B9FC-894F-9C97-FCE78F8A183E}"/>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6" name="Footer Placeholder 5">
            <a:extLst>
              <a:ext uri="{FF2B5EF4-FFF2-40B4-BE49-F238E27FC236}">
                <a16:creationId xmlns:a16="http://schemas.microsoft.com/office/drawing/2014/main" id="{2A01B59B-4F01-164F-A8FF-8C3DB58413E4}"/>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7" name="Slide Number Placeholder 6">
            <a:extLst>
              <a:ext uri="{FF2B5EF4-FFF2-40B4-BE49-F238E27FC236}">
                <a16:creationId xmlns:a16="http://schemas.microsoft.com/office/drawing/2014/main" id="{CB1C7A3C-14C1-1245-8470-47315B9556EA}"/>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808665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9E4BA-5CED-EC40-95A3-F60E14BB65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442DEB3-05EA-E240-AAC0-4721923E90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CBED3EB-14F2-1742-B7D6-99DEA8A96FA7}"/>
              </a:ext>
            </a:extLst>
          </p:cNvPr>
          <p:cNvSpPr>
            <a:spLocks noGrp="1"/>
          </p:cNvSpPr>
          <p:nvPr>
            <p:ph sz="half" idx="2"/>
          </p:nvPr>
        </p:nvSpPr>
        <p:spPr>
          <a:xfrm>
            <a:off x="839788" y="2505075"/>
            <a:ext cx="5157787" cy="3684588"/>
          </a:xfrm>
        </p:spPr>
        <p:txBody>
          <a:bodyPr/>
          <a:lstStyle>
            <a:lvl1pPr>
              <a:defRPr sz="27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B00DF73-08AC-C34D-A57F-8D84737A1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F3F5586-EC29-9B47-AAF6-87C31CC5F343}"/>
              </a:ext>
            </a:extLst>
          </p:cNvPr>
          <p:cNvSpPr>
            <a:spLocks noGrp="1"/>
          </p:cNvSpPr>
          <p:nvPr>
            <p:ph sz="quarter" idx="4"/>
          </p:nvPr>
        </p:nvSpPr>
        <p:spPr>
          <a:xfrm>
            <a:off x="6172200" y="2505075"/>
            <a:ext cx="5183188" cy="3684588"/>
          </a:xfrm>
        </p:spPr>
        <p:txBody>
          <a:bodyPr/>
          <a:lstStyle>
            <a:lvl1pPr>
              <a:defRPr sz="27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6795A19-DE8D-1E4F-8C00-BB3E2988E2DE}"/>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8" name="Footer Placeholder 7">
            <a:extLst>
              <a:ext uri="{FF2B5EF4-FFF2-40B4-BE49-F238E27FC236}">
                <a16:creationId xmlns:a16="http://schemas.microsoft.com/office/drawing/2014/main" id="{8EBCFC94-7DCB-784D-B243-A5AC79971EDC}"/>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9" name="Slide Number Placeholder 8">
            <a:extLst>
              <a:ext uri="{FF2B5EF4-FFF2-40B4-BE49-F238E27FC236}">
                <a16:creationId xmlns:a16="http://schemas.microsoft.com/office/drawing/2014/main" id="{08513776-6F73-F84E-A6B7-9A0A326233A4}"/>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3642652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CB589-A6A0-B14A-B608-872DC9C36EE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5980830-18FF-5640-86EC-5C9AFF63B1D9}"/>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4" name="Footer Placeholder 3">
            <a:extLst>
              <a:ext uri="{FF2B5EF4-FFF2-40B4-BE49-F238E27FC236}">
                <a16:creationId xmlns:a16="http://schemas.microsoft.com/office/drawing/2014/main" id="{880694C0-402B-1842-9083-049C45E7B046}"/>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5" name="Slide Number Placeholder 4">
            <a:extLst>
              <a:ext uri="{FF2B5EF4-FFF2-40B4-BE49-F238E27FC236}">
                <a16:creationId xmlns:a16="http://schemas.microsoft.com/office/drawing/2014/main" id="{555F48C0-275A-AC45-9E08-AF9AC3F73E17}"/>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2395209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F67D20-2647-B644-8E8D-FA3E04DBE109}"/>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3" name="Footer Placeholder 2">
            <a:extLst>
              <a:ext uri="{FF2B5EF4-FFF2-40B4-BE49-F238E27FC236}">
                <a16:creationId xmlns:a16="http://schemas.microsoft.com/office/drawing/2014/main" id="{0C23F612-D312-414E-BBFB-450C5487C9D2}"/>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4" name="Slide Number Placeholder 3">
            <a:extLst>
              <a:ext uri="{FF2B5EF4-FFF2-40B4-BE49-F238E27FC236}">
                <a16:creationId xmlns:a16="http://schemas.microsoft.com/office/drawing/2014/main" id="{FE43431D-3D6A-444F-9BB8-B1340331E1C1}"/>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4188511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9F4BD-B63C-354E-B764-7D7461F2054C}"/>
              </a:ext>
            </a:extLst>
          </p:cNvPr>
          <p:cNvSpPr>
            <a:spLocks noGrp="1"/>
          </p:cNvSpPr>
          <p:nvPr>
            <p:ph type="title"/>
          </p:nvPr>
        </p:nvSpPr>
        <p:spPr>
          <a:xfrm>
            <a:off x="839788" y="885825"/>
            <a:ext cx="3932237" cy="985838"/>
          </a:xfrm>
        </p:spPr>
        <p:txBody>
          <a:bodyPr anchor="b">
            <a:normAutofit/>
          </a:bodyPr>
          <a:lstStyle>
            <a:lvl1pPr>
              <a:defRPr sz="2900"/>
            </a:lvl1pPr>
          </a:lstStyle>
          <a:p>
            <a:r>
              <a:rPr lang="en-US" dirty="0"/>
              <a:t>Click to edit Master title style</a:t>
            </a:r>
          </a:p>
        </p:txBody>
      </p:sp>
      <p:sp>
        <p:nvSpPr>
          <p:cNvPr id="3" name="Content Placeholder 2">
            <a:extLst>
              <a:ext uri="{FF2B5EF4-FFF2-40B4-BE49-F238E27FC236}">
                <a16:creationId xmlns:a16="http://schemas.microsoft.com/office/drawing/2014/main" id="{BC2CBA7F-0662-B64A-B75B-475B9E69D5F7}"/>
              </a:ext>
            </a:extLst>
          </p:cNvPr>
          <p:cNvSpPr>
            <a:spLocks noGrp="1"/>
          </p:cNvSpPr>
          <p:nvPr>
            <p:ph idx="1"/>
          </p:nvPr>
        </p:nvSpPr>
        <p:spPr>
          <a:xfrm>
            <a:off x="5183188" y="987425"/>
            <a:ext cx="6172200" cy="4873625"/>
          </a:xfrm>
        </p:spPr>
        <p:txBody>
          <a:bodyPr/>
          <a:lstStyle>
            <a:lvl1pPr>
              <a:defRPr sz="3200"/>
            </a:lvl1pPr>
            <a:lvl2pPr>
              <a:defRPr sz="27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4C4BD958-B3D5-8648-AED2-8BD8729A9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90033DD-00F5-064B-8E60-CF83CF10138D}"/>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6" name="Footer Placeholder 5">
            <a:extLst>
              <a:ext uri="{FF2B5EF4-FFF2-40B4-BE49-F238E27FC236}">
                <a16:creationId xmlns:a16="http://schemas.microsoft.com/office/drawing/2014/main" id="{3DFA56D0-E2DC-7847-9277-DB3CA1D04338}"/>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7" name="Slide Number Placeholder 6">
            <a:extLst>
              <a:ext uri="{FF2B5EF4-FFF2-40B4-BE49-F238E27FC236}">
                <a16:creationId xmlns:a16="http://schemas.microsoft.com/office/drawing/2014/main" id="{B6ACBEC1-09C8-7F43-9FA8-9335CC192957}"/>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1396429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D3B0A-1430-904D-A87F-12277FB624B4}"/>
              </a:ext>
            </a:extLst>
          </p:cNvPr>
          <p:cNvSpPr>
            <a:spLocks noGrp="1"/>
          </p:cNvSpPr>
          <p:nvPr>
            <p:ph type="title"/>
          </p:nvPr>
        </p:nvSpPr>
        <p:spPr>
          <a:xfrm>
            <a:off x="839788" y="885825"/>
            <a:ext cx="3932237" cy="985838"/>
          </a:xfrm>
        </p:spPr>
        <p:txBody>
          <a:bodyPr anchor="b">
            <a:normAutofit/>
          </a:bodyPr>
          <a:lstStyle>
            <a:lvl1pPr>
              <a:defRPr sz="2900"/>
            </a:lvl1pPr>
          </a:lstStyle>
          <a:p>
            <a:r>
              <a:rPr lang="en-US" dirty="0"/>
              <a:t>Click to edit Master title style</a:t>
            </a:r>
          </a:p>
        </p:txBody>
      </p:sp>
      <p:sp>
        <p:nvSpPr>
          <p:cNvPr id="3" name="Picture Placeholder 2">
            <a:extLst>
              <a:ext uri="{FF2B5EF4-FFF2-40B4-BE49-F238E27FC236}">
                <a16:creationId xmlns:a16="http://schemas.microsoft.com/office/drawing/2014/main" id="{55E1D9DD-8BA8-CC4B-BD25-30A48E59D9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A2DFA8C-F391-F441-B3A2-B5C3703153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68DF80EA-7E08-424D-A89B-0F4FCA950495}"/>
              </a:ext>
            </a:extLst>
          </p:cNvPr>
          <p:cNvSpPr>
            <a:spLocks noGrp="1"/>
          </p:cNvSpPr>
          <p:nvPr>
            <p:ph type="dt" sz="half" idx="10"/>
          </p:nvPr>
        </p:nvSpPr>
        <p:spPr/>
        <p:txBody>
          <a:bodyPr/>
          <a:lstStyle>
            <a:lvl1pPr>
              <a:defRPr>
                <a:solidFill>
                  <a:schemeClr val="bg1"/>
                </a:solidFill>
              </a:defRPr>
            </a:lvl1pPr>
          </a:lstStyle>
          <a:p>
            <a:r>
              <a:rPr lang="en-HK" dirty="0"/>
              <a:t>Kin </a:t>
            </a:r>
            <a:r>
              <a:rPr lang="en-HK" dirty="0" err="1"/>
              <a:t>Ho</a:t>
            </a:r>
            <a:r>
              <a:rPr lang="en-HK" dirty="0"/>
              <a:t> Luo</a:t>
            </a:r>
            <a:endParaRPr lang="en-US" dirty="0"/>
          </a:p>
        </p:txBody>
      </p:sp>
      <p:sp>
        <p:nvSpPr>
          <p:cNvPr id="6" name="Footer Placeholder 5">
            <a:extLst>
              <a:ext uri="{FF2B5EF4-FFF2-40B4-BE49-F238E27FC236}">
                <a16:creationId xmlns:a16="http://schemas.microsoft.com/office/drawing/2014/main" id="{2A916342-35D4-5442-B012-496BBCC0DB93}"/>
              </a:ext>
            </a:extLst>
          </p:cNvPr>
          <p:cNvSpPr>
            <a:spLocks noGrp="1"/>
          </p:cNvSpPr>
          <p:nvPr>
            <p:ph type="ftr" sz="quarter" idx="11"/>
          </p:nvPr>
        </p:nvSpPr>
        <p:spPr/>
        <p:txBody>
          <a:bodyPr/>
          <a:lstStyle>
            <a:lvl1pPr>
              <a:defRPr>
                <a:solidFill>
                  <a:schemeClr val="bg1"/>
                </a:solidFill>
              </a:defRPr>
            </a:lvl1pPr>
          </a:lstStyle>
          <a:p>
            <a:r>
              <a:rPr lang="en-HK" dirty="0"/>
              <a:t>Void Radial Velocity Statistics as a Probe of Dark-Sector Interactions</a:t>
            </a:r>
            <a:endParaRPr lang="en-US" dirty="0"/>
          </a:p>
        </p:txBody>
      </p:sp>
      <p:sp>
        <p:nvSpPr>
          <p:cNvPr id="7" name="Slide Number Placeholder 6">
            <a:extLst>
              <a:ext uri="{FF2B5EF4-FFF2-40B4-BE49-F238E27FC236}">
                <a16:creationId xmlns:a16="http://schemas.microsoft.com/office/drawing/2014/main" id="{5C7DEE01-8C7B-8A4D-98F7-FFD4F76706A0}"/>
              </a:ext>
            </a:extLst>
          </p:cNvPr>
          <p:cNvSpPr>
            <a:spLocks noGrp="1"/>
          </p:cNvSpPr>
          <p:nvPr>
            <p:ph type="sldNum" sz="quarter" idx="12"/>
          </p:nvPr>
        </p:nvSpPr>
        <p:spPr/>
        <p:txBody>
          <a:bodyPr/>
          <a:lstStyle>
            <a:lvl1pPr>
              <a:defRPr>
                <a:solidFill>
                  <a:schemeClr val="bg1"/>
                </a:solidFill>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1001663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6A42DB-6FDF-F740-9A8C-DAB7379D38FC}"/>
              </a:ext>
            </a:extLst>
          </p:cNvPr>
          <p:cNvSpPr>
            <a:spLocks noGrp="1"/>
          </p:cNvSpPr>
          <p:nvPr>
            <p:ph type="title"/>
          </p:nvPr>
        </p:nvSpPr>
        <p:spPr>
          <a:xfrm>
            <a:off x="0" y="0"/>
            <a:ext cx="12192000" cy="1049338"/>
          </a:xfrm>
          <a:prstGeom prst="rect">
            <a:avLst/>
          </a:prstGeom>
          <a:blipFill dpi="0" rotWithShape="1">
            <a:blip r:embed="rId10">
              <a:extLst>
                <a:ext uri="{28A0092B-C50C-407E-A947-70E740481C1C}">
                  <a14:useLocalDpi xmlns:a14="http://schemas.microsoft.com/office/drawing/2010/main" val="0"/>
                </a:ext>
              </a:extLst>
            </a:blip>
            <a:srcRect/>
            <a:stretch>
              <a:fillRect/>
            </a:stretch>
          </a:blipFill>
        </p:spPr>
        <p:txBody>
          <a:bodyPr vert="horz" lIns="91440" tIns="45720" rIns="91440" bIns="45720" rtlCol="0" anchor="ctr">
            <a:normAutofit/>
          </a:bodyPr>
          <a:lstStyle/>
          <a:p>
            <a:r>
              <a:rPr lang="en-US" dirty="0"/>
              <a:t>Click to edit Master title style </a:t>
            </a:r>
          </a:p>
        </p:txBody>
      </p:sp>
      <p:sp>
        <p:nvSpPr>
          <p:cNvPr id="3" name="Text Placeholder 2">
            <a:extLst>
              <a:ext uri="{FF2B5EF4-FFF2-40B4-BE49-F238E27FC236}">
                <a16:creationId xmlns:a16="http://schemas.microsoft.com/office/drawing/2014/main" id="{6C0CDA42-1EC7-5E41-AA9B-9E25C94A3029}"/>
              </a:ext>
            </a:extLst>
          </p:cNvPr>
          <p:cNvSpPr>
            <a:spLocks noGrp="1"/>
          </p:cNvSpPr>
          <p:nvPr>
            <p:ph type="body" idx="1"/>
          </p:nvPr>
        </p:nvSpPr>
        <p:spPr>
          <a:xfrm>
            <a:off x="1200150" y="1571625"/>
            <a:ext cx="10153649" cy="4605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E3EE258-BA8A-8E4C-B36F-43EE84317E21}"/>
              </a:ext>
            </a:extLst>
          </p:cNvPr>
          <p:cNvSpPr>
            <a:spLocks noGrp="1"/>
          </p:cNvSpPr>
          <p:nvPr>
            <p:ph type="dt" sz="half" idx="2"/>
          </p:nvPr>
        </p:nvSpPr>
        <p:spPr>
          <a:xfrm>
            <a:off x="-1" y="6492874"/>
            <a:ext cx="4054415" cy="365126"/>
          </a:xfrm>
          <a:prstGeom prst="rect">
            <a:avLst/>
          </a:prstGeom>
          <a:blipFill dpi="0" rotWithShape="1">
            <a:blip r:embed="rId11">
              <a:extLst>
                <a:ext uri="{28A0092B-C50C-407E-A947-70E740481C1C}">
                  <a14:useLocalDpi xmlns:a14="http://schemas.microsoft.com/office/drawing/2010/main" val="0"/>
                </a:ext>
              </a:extLst>
            </a:blip>
            <a:srcRect/>
            <a:stretch>
              <a:fillRect/>
            </a:stretch>
          </a:blipFill>
        </p:spPr>
        <p:txBody>
          <a:bodyPr vert="horz" lIns="91440" tIns="45720" rIns="91440" bIns="45720" rtlCol="0" anchor="ctr"/>
          <a:lstStyle>
            <a:lvl1pPr algn="l">
              <a:defRPr sz="1200">
                <a:solidFill>
                  <a:schemeClr val="bg1"/>
                </a:solidFill>
                <a:latin typeface="Bell MT" panose="02020503060305020303" pitchFamily="18" charset="77"/>
              </a:defRPr>
            </a:lvl1p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F6F980A4-523D-9D42-BEBE-DE839850B990}"/>
              </a:ext>
            </a:extLst>
          </p:cNvPr>
          <p:cNvSpPr>
            <a:spLocks noGrp="1"/>
          </p:cNvSpPr>
          <p:nvPr>
            <p:ph type="ftr" sz="quarter" idx="3"/>
          </p:nvPr>
        </p:nvSpPr>
        <p:spPr>
          <a:xfrm>
            <a:off x="4054414" y="6492875"/>
            <a:ext cx="4054416" cy="365125"/>
          </a:xfrm>
          <a:prstGeom prst="rect">
            <a:avLst/>
          </a:prstGeom>
          <a:blipFill dpi="0" rotWithShape="1">
            <a:blip r:embed="rId12">
              <a:extLst>
                <a:ext uri="{28A0092B-C50C-407E-A947-70E740481C1C}">
                  <a14:useLocalDpi xmlns:a14="http://schemas.microsoft.com/office/drawing/2010/main" val="0"/>
                </a:ext>
              </a:extLst>
            </a:blip>
            <a:srcRect/>
            <a:stretch>
              <a:fillRect/>
            </a:stretch>
          </a:blipFill>
        </p:spPr>
        <p:txBody>
          <a:bodyPr vert="horz" lIns="91440" tIns="45720" rIns="91440" bIns="45720" rtlCol="0" anchor="ctr"/>
          <a:lstStyle>
            <a:lvl1pPr algn="ctr">
              <a:defRPr sz="1200">
                <a:solidFill>
                  <a:schemeClr val="bg1"/>
                </a:solidFill>
                <a:latin typeface="Bell MT" panose="02020503060305020303" pitchFamily="18" charset="77"/>
              </a:defRPr>
            </a:lvl1p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CE412614-5D2D-9544-8578-30329C8D12EF}"/>
              </a:ext>
            </a:extLst>
          </p:cNvPr>
          <p:cNvSpPr>
            <a:spLocks noGrp="1"/>
          </p:cNvSpPr>
          <p:nvPr>
            <p:ph type="sldNum" sz="quarter" idx="4"/>
          </p:nvPr>
        </p:nvSpPr>
        <p:spPr>
          <a:xfrm>
            <a:off x="8108829" y="6492874"/>
            <a:ext cx="4083170" cy="365127"/>
          </a:xfrm>
          <a:prstGeom prst="rect">
            <a:avLst/>
          </a:prstGeom>
          <a:blipFill dpi="0" rotWithShape="1">
            <a:blip r:embed="rId13">
              <a:extLst>
                <a:ext uri="{28A0092B-C50C-407E-A947-70E740481C1C}">
                  <a14:useLocalDpi xmlns:a14="http://schemas.microsoft.com/office/drawing/2010/main" val="0"/>
                </a:ext>
              </a:extLst>
            </a:blip>
            <a:srcRect/>
            <a:stretch>
              <a:fillRect/>
            </a:stretch>
          </a:blipFill>
        </p:spPr>
        <p:txBody>
          <a:bodyPr vert="horz" lIns="91440" tIns="45720" rIns="91440" bIns="45720" rtlCol="0" anchor="ctr"/>
          <a:lstStyle>
            <a:lvl1pPr algn="r">
              <a:defRPr sz="1200">
                <a:solidFill>
                  <a:schemeClr val="bg1"/>
                </a:solidFill>
                <a:latin typeface="Bell MT" panose="02020503060305020303" pitchFamily="18" charset="77"/>
              </a:defRPr>
            </a:lvl1pPr>
          </a:lstStyle>
          <a:p>
            <a:fld id="{0FD87FC1-0812-3F47-AC0D-045D7F6FBCAC}" type="slidenum">
              <a:rPr lang="en-US" smtClean="0"/>
              <a:pPr/>
              <a:t>‹#›</a:t>
            </a:fld>
            <a:endParaRPr lang="en-US" dirty="0"/>
          </a:p>
        </p:txBody>
      </p:sp>
    </p:spTree>
    <p:extLst>
      <p:ext uri="{BB962C8B-B14F-4D97-AF65-F5344CB8AC3E}">
        <p14:creationId xmlns:p14="http://schemas.microsoft.com/office/powerpoint/2010/main" val="1415198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p:hf hdr="0"/>
  <p:txStyles>
    <p:titleStyle>
      <a:lvl1pPr algn="l" defTabSz="914400" rtl="0" eaLnBrk="1" latinLnBrk="0" hangingPunct="1">
        <a:lnSpc>
          <a:spcPct val="90000"/>
        </a:lnSpc>
        <a:spcBef>
          <a:spcPct val="0"/>
        </a:spcBef>
        <a:buNone/>
        <a:defRPr sz="4400" kern="1200">
          <a:solidFill>
            <a:schemeClr val="bg1"/>
          </a:solidFill>
          <a:latin typeface="Bell MT" panose="02020503060305020303" pitchFamily="18" charset="77"/>
          <a:ea typeface="+mj-ea"/>
          <a:cs typeface="+mj-cs"/>
        </a:defRPr>
      </a:lvl1pPr>
    </p:titleStyle>
    <p:bodyStyle>
      <a:lvl1pPr marL="228600" indent="-228600" algn="just" defTabSz="914400" rtl="0" eaLnBrk="1" latinLnBrk="0" hangingPunct="1">
        <a:lnSpc>
          <a:spcPct val="70000"/>
        </a:lnSpc>
        <a:spcBef>
          <a:spcPts val="600"/>
        </a:spcBef>
        <a:buSzPct val="120000"/>
        <a:buFont typeface="Wingdings" pitchFamily="2" charset="2"/>
        <a:buChar char="§"/>
        <a:defRPr sz="2700" kern="1200">
          <a:solidFill>
            <a:schemeClr val="tx1"/>
          </a:solidFill>
          <a:latin typeface="Bell MT" panose="02020503060305020303" pitchFamily="18" charset="77"/>
          <a:ea typeface="+mn-ea"/>
          <a:cs typeface="+mn-cs"/>
        </a:defRPr>
      </a:lvl1pPr>
      <a:lvl2pPr marL="685800" indent="-228600" algn="just" defTabSz="914400" rtl="0" eaLnBrk="1" latinLnBrk="0" hangingPunct="1">
        <a:lnSpc>
          <a:spcPct val="70000"/>
        </a:lnSpc>
        <a:spcBef>
          <a:spcPts val="600"/>
        </a:spcBef>
        <a:buSzPct val="120000"/>
        <a:buFont typeface="Wingdings" pitchFamily="2" charset="2"/>
        <a:buChar char="§"/>
        <a:defRPr sz="2400" kern="1200">
          <a:solidFill>
            <a:schemeClr val="tx1"/>
          </a:solidFill>
          <a:latin typeface="Bell MT" panose="02020503060305020303" pitchFamily="18" charset="77"/>
          <a:ea typeface="+mn-ea"/>
          <a:cs typeface="+mn-cs"/>
        </a:defRPr>
      </a:lvl2pPr>
      <a:lvl3pPr marL="1143000" indent="-228600" algn="just" defTabSz="914400" rtl="0" eaLnBrk="1" latinLnBrk="0" hangingPunct="1">
        <a:lnSpc>
          <a:spcPct val="70000"/>
        </a:lnSpc>
        <a:spcBef>
          <a:spcPts val="600"/>
        </a:spcBef>
        <a:buSzPct val="120000"/>
        <a:buFont typeface="Wingdings" pitchFamily="2" charset="2"/>
        <a:buChar char="§"/>
        <a:defRPr sz="2000" kern="1200">
          <a:solidFill>
            <a:schemeClr val="tx1"/>
          </a:solidFill>
          <a:latin typeface="Bell MT" panose="02020503060305020303" pitchFamily="18" charset="77"/>
          <a:ea typeface="+mn-ea"/>
          <a:cs typeface="+mn-cs"/>
        </a:defRPr>
      </a:lvl3pPr>
      <a:lvl4pPr marL="1600200" indent="-228600" algn="just" defTabSz="914400" rtl="0" eaLnBrk="1" latinLnBrk="0" hangingPunct="1">
        <a:lnSpc>
          <a:spcPct val="70000"/>
        </a:lnSpc>
        <a:spcBef>
          <a:spcPts val="1200"/>
        </a:spcBef>
        <a:buSzPct val="120000"/>
        <a:buFont typeface="Wingdings" pitchFamily="2" charset="2"/>
        <a:buChar char="§"/>
        <a:defRPr sz="1800" kern="1200">
          <a:solidFill>
            <a:schemeClr val="tx1"/>
          </a:solidFill>
          <a:latin typeface="Bell MT" panose="02020503060305020303" pitchFamily="18" charset="77"/>
          <a:ea typeface="+mn-ea"/>
          <a:cs typeface="+mn-cs"/>
        </a:defRPr>
      </a:lvl4pPr>
      <a:lvl5pPr marL="2057400" indent="-228600" algn="just" defTabSz="914400" rtl="0" eaLnBrk="1" latinLnBrk="0" hangingPunct="1">
        <a:lnSpc>
          <a:spcPct val="70000"/>
        </a:lnSpc>
        <a:spcBef>
          <a:spcPts val="600"/>
        </a:spcBef>
        <a:buSzPct val="120000"/>
        <a:buFont typeface="Wingdings" pitchFamily="2" charset="2"/>
        <a:buChar char="§"/>
        <a:defRPr sz="1800" kern="1200">
          <a:solidFill>
            <a:schemeClr val="tx1"/>
          </a:solidFill>
          <a:latin typeface="Bell MT" panose="02020503060305020303" pitchFamily="18"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380.png"/><Relationship Id="rId3" Type="http://schemas.openxmlformats.org/officeDocument/2006/relationships/image" Target="../media/image300.png"/><Relationship Id="rId7" Type="http://schemas.openxmlformats.org/officeDocument/2006/relationships/image" Target="../media/image370.png"/><Relationship Id="rId12"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50.png"/><Relationship Id="rId11" Type="http://schemas.openxmlformats.org/officeDocument/2006/relationships/image" Target="../media/image41.png"/><Relationship Id="rId5" Type="http://schemas.openxmlformats.org/officeDocument/2006/relationships/image" Target="../media/image320.png"/><Relationship Id="rId10" Type="http://schemas.openxmlformats.org/officeDocument/2006/relationships/image" Target="../media/image40.png"/><Relationship Id="rId4" Type="http://schemas.openxmlformats.org/officeDocument/2006/relationships/image" Target="../media/image39.emf"/><Relationship Id="rId9" Type="http://schemas.openxmlformats.org/officeDocument/2006/relationships/image" Target="../media/image391.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00.pn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52.png"/><Relationship Id="rId5" Type="http://schemas.openxmlformats.org/officeDocument/2006/relationships/image" Target="../media/image44.png"/><Relationship Id="rId10" Type="http://schemas.openxmlformats.org/officeDocument/2006/relationships/image" Target="../media/image391.png"/><Relationship Id="rId4" Type="http://schemas.openxmlformats.org/officeDocument/2006/relationships/image" Target="../media/image43.emf"/><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0.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42.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9.png"/><Relationship Id="rId7" Type="http://schemas.openxmlformats.org/officeDocument/2006/relationships/image" Target="../media/image72.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461.png"/><Relationship Id="rId2" Type="http://schemas.openxmlformats.org/officeDocument/2006/relationships/image" Target="../media/image410.png"/><Relationship Id="rId1" Type="http://schemas.openxmlformats.org/officeDocument/2006/relationships/slideLayout" Target="../slideLayouts/slideLayout2.xml"/><Relationship Id="rId6" Type="http://schemas.openxmlformats.org/officeDocument/2006/relationships/image" Target="../media/image451.png"/><Relationship Id="rId5" Type="http://schemas.openxmlformats.org/officeDocument/2006/relationships/image" Target="../media/image441.png"/><Relationship Id="rId4" Type="http://schemas.openxmlformats.org/officeDocument/2006/relationships/image" Target="../media/image430.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70.png"/><Relationship Id="rId1" Type="http://schemas.openxmlformats.org/officeDocument/2006/relationships/slideLayout" Target="../slideLayouts/slideLayout2.xml"/><Relationship Id="rId6" Type="http://schemas.openxmlformats.org/officeDocument/2006/relationships/image" Target="../media/image451.png"/><Relationship Id="rId5" Type="http://schemas.openxmlformats.org/officeDocument/2006/relationships/image" Target="../media/image490.png"/><Relationship Id="rId4" Type="http://schemas.openxmlformats.org/officeDocument/2006/relationships/image" Target="../media/image430.png"/></Relationships>
</file>

<file path=ppt/slides/_rels/slide24.xml.rels><?xml version="1.0" encoding="UTF-8" standalone="yes"?>
<Relationships xmlns="http://schemas.openxmlformats.org/package/2006/relationships"><Relationship Id="rId3" Type="http://schemas.openxmlformats.org/officeDocument/2006/relationships/image" Target="../media/image540.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451.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0.png"/><Relationship Id="rId1" Type="http://schemas.openxmlformats.org/officeDocument/2006/relationships/slideLayout" Target="../slideLayouts/slideLayout2.xml"/><Relationship Id="rId4" Type="http://schemas.openxmlformats.org/officeDocument/2006/relationships/image" Target="../media/image510.png"/></Relationships>
</file>

<file path=ppt/slides/_rels/slide2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4.png"/><Relationship Id="rId5" Type="http://schemas.openxmlformats.org/officeDocument/2006/relationships/image" Target="../media/image9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image" Target="../media/image193.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61.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51.png"/><Relationship Id="rId5" Type="http://schemas.openxmlformats.org/officeDocument/2006/relationships/image" Target="../media/image2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7.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63.png"/><Relationship Id="rId5" Type="http://schemas.openxmlformats.org/officeDocument/2006/relationships/image" Target="../media/image400.png"/><Relationship Id="rId4" Type="http://schemas.openxmlformats.org/officeDocument/2006/relationships/image" Target="../media/image39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00E8E-BA01-BA4F-80B9-D265ECCFB428}"/>
              </a:ext>
            </a:extLst>
          </p:cNvPr>
          <p:cNvSpPr>
            <a:spLocks noGrp="1"/>
          </p:cNvSpPr>
          <p:nvPr>
            <p:ph type="ctrTitle"/>
          </p:nvPr>
        </p:nvSpPr>
        <p:spPr>
          <a:xfrm>
            <a:off x="1524000" y="641197"/>
            <a:ext cx="9144000" cy="1817688"/>
          </a:xfrm>
        </p:spPr>
        <p:txBody>
          <a:bodyPr>
            <a:normAutofit fontScale="90000"/>
          </a:bodyPr>
          <a:lstStyle/>
          <a:p>
            <a:r>
              <a:rPr lang="en-HK" dirty="0"/>
              <a:t>V</a:t>
            </a:r>
            <a:r>
              <a:rPr lang="en-HK"/>
              <a:t>oid </a:t>
            </a:r>
            <a:r>
              <a:rPr lang="en-HK" dirty="0"/>
              <a:t>Radial Velocity Statistics as a Probe of Dark-Sector Interactions</a:t>
            </a:r>
            <a:endParaRPr lang="en-HK" sz="4400" dirty="0"/>
          </a:p>
        </p:txBody>
      </p:sp>
      <p:sp>
        <p:nvSpPr>
          <p:cNvPr id="3" name="Subtitle 2">
            <a:extLst>
              <a:ext uri="{FF2B5EF4-FFF2-40B4-BE49-F238E27FC236}">
                <a16:creationId xmlns:a16="http://schemas.microsoft.com/office/drawing/2014/main" id="{CEC0BE07-8B96-2C41-8B83-1A5011123822}"/>
              </a:ext>
            </a:extLst>
          </p:cNvPr>
          <p:cNvSpPr>
            <a:spLocks noGrp="1"/>
          </p:cNvSpPr>
          <p:nvPr>
            <p:ph type="subTitle" idx="1"/>
          </p:nvPr>
        </p:nvSpPr>
        <p:spPr>
          <a:xfrm>
            <a:off x="1524000" y="3080399"/>
            <a:ext cx="9144000" cy="528638"/>
          </a:xfrm>
        </p:spPr>
        <p:txBody>
          <a:bodyPr>
            <a:noAutofit/>
          </a:bodyPr>
          <a:lstStyle/>
          <a:p>
            <a:r>
              <a:rPr lang="en-US" sz="2500" dirty="0"/>
              <a:t> Kin Ho Luo, Ming-</a:t>
            </a:r>
            <a:r>
              <a:rPr lang="en-US" sz="2500" dirty="0" err="1"/>
              <a:t>chung</a:t>
            </a:r>
            <a:r>
              <a:rPr lang="en-US" sz="2500" dirty="0"/>
              <a:t> Chu, Kwan </a:t>
            </a:r>
            <a:r>
              <a:rPr lang="en-US" sz="2500" dirty="0" err="1"/>
              <a:t>Chuen</a:t>
            </a:r>
            <a:r>
              <a:rPr lang="en-US" sz="2500" dirty="0"/>
              <a:t> Chan, </a:t>
            </a:r>
            <a:r>
              <a:rPr lang="en-US" sz="2500" dirty="0" err="1"/>
              <a:t>Wangzheng</a:t>
            </a:r>
            <a:r>
              <a:rPr lang="en-US" sz="2500" dirty="0"/>
              <a:t> Zhang </a:t>
            </a:r>
          </a:p>
        </p:txBody>
      </p:sp>
      <p:sp>
        <p:nvSpPr>
          <p:cNvPr id="6" name="Subtitle 2">
            <a:extLst>
              <a:ext uri="{FF2B5EF4-FFF2-40B4-BE49-F238E27FC236}">
                <a16:creationId xmlns:a16="http://schemas.microsoft.com/office/drawing/2014/main" id="{544FF3A3-B26D-3941-92FF-313155D1C051}"/>
              </a:ext>
            </a:extLst>
          </p:cNvPr>
          <p:cNvSpPr txBox="1">
            <a:spLocks/>
          </p:cNvSpPr>
          <p:nvPr/>
        </p:nvSpPr>
        <p:spPr>
          <a:xfrm>
            <a:off x="1524000" y="3881593"/>
            <a:ext cx="9144000" cy="528638"/>
          </a:xfrm>
          <a:prstGeom prst="rect">
            <a:avLst/>
          </a:prstGeom>
        </p:spPr>
        <p:txBody>
          <a:bodyPr vert="horz" lIns="91440" tIns="45720" rIns="91440" bIns="45720" rtlCol="0" anchor="ctr">
            <a:normAutofit/>
          </a:bodyPr>
          <a:lstStyle>
            <a:lvl1pPr marL="0" indent="0" algn="ctr" defTabSz="914400" rtl="0" eaLnBrk="1" latinLnBrk="0" hangingPunct="1">
              <a:lnSpc>
                <a:spcPct val="70000"/>
              </a:lnSpc>
              <a:spcBef>
                <a:spcPts val="600"/>
              </a:spcBef>
              <a:buSzPct val="120000"/>
              <a:buFont typeface="Wingdings" pitchFamily="2" charset="2"/>
              <a:buNone/>
              <a:defRPr sz="2900" kern="1200">
                <a:solidFill>
                  <a:schemeClr val="tx1"/>
                </a:solidFill>
                <a:latin typeface="Bell MT" panose="02020503060305020303" pitchFamily="18" charset="77"/>
                <a:ea typeface="+mn-ea"/>
                <a:cs typeface="+mn-cs"/>
              </a:defRPr>
            </a:lvl1pPr>
            <a:lvl2pPr marL="457200" indent="0" algn="ctr" defTabSz="914400" rtl="0" eaLnBrk="1" latinLnBrk="0" hangingPunct="1">
              <a:lnSpc>
                <a:spcPct val="70000"/>
              </a:lnSpc>
              <a:spcBef>
                <a:spcPts val="600"/>
              </a:spcBef>
              <a:buSzPct val="120000"/>
              <a:buFont typeface="Wingdings" pitchFamily="2" charset="2"/>
              <a:buNone/>
              <a:defRPr sz="2000" kern="1200">
                <a:solidFill>
                  <a:schemeClr val="tx1"/>
                </a:solidFill>
                <a:latin typeface="Bell MT" panose="02020503060305020303" pitchFamily="18" charset="77"/>
                <a:ea typeface="+mn-ea"/>
                <a:cs typeface="+mn-cs"/>
              </a:defRPr>
            </a:lvl2pPr>
            <a:lvl3pPr marL="914400" indent="0" algn="ctr" defTabSz="914400" rtl="0" eaLnBrk="1" latinLnBrk="0" hangingPunct="1">
              <a:lnSpc>
                <a:spcPct val="70000"/>
              </a:lnSpc>
              <a:spcBef>
                <a:spcPts val="600"/>
              </a:spcBef>
              <a:buSzPct val="120000"/>
              <a:buFont typeface="Wingdings" pitchFamily="2" charset="2"/>
              <a:buNone/>
              <a:defRPr sz="1800" kern="1200">
                <a:solidFill>
                  <a:schemeClr val="tx1"/>
                </a:solidFill>
                <a:latin typeface="Bell MT" panose="02020503060305020303" pitchFamily="18" charset="77"/>
                <a:ea typeface="+mn-ea"/>
                <a:cs typeface="+mn-cs"/>
              </a:defRPr>
            </a:lvl3pPr>
            <a:lvl4pPr marL="1371600" indent="0" algn="ctr" defTabSz="914400" rtl="0" eaLnBrk="1" latinLnBrk="0" hangingPunct="1">
              <a:lnSpc>
                <a:spcPct val="70000"/>
              </a:lnSpc>
              <a:spcBef>
                <a:spcPts val="600"/>
              </a:spcBef>
              <a:buSzPct val="120000"/>
              <a:buFont typeface="Wingdings" pitchFamily="2" charset="2"/>
              <a:buNone/>
              <a:defRPr sz="1600" kern="1200">
                <a:solidFill>
                  <a:schemeClr val="tx1"/>
                </a:solidFill>
                <a:latin typeface="Bell MT" panose="02020503060305020303" pitchFamily="18" charset="77"/>
                <a:ea typeface="+mn-ea"/>
                <a:cs typeface="+mn-cs"/>
              </a:defRPr>
            </a:lvl4pPr>
            <a:lvl5pPr marL="1828800" indent="0" algn="ctr" defTabSz="914400" rtl="0" eaLnBrk="1" latinLnBrk="0" hangingPunct="1">
              <a:lnSpc>
                <a:spcPct val="70000"/>
              </a:lnSpc>
              <a:spcBef>
                <a:spcPts val="600"/>
              </a:spcBef>
              <a:buSzPct val="120000"/>
              <a:buFont typeface="Wingdings" pitchFamily="2" charset="2"/>
              <a:buNone/>
              <a:defRPr sz="1600" kern="1200">
                <a:solidFill>
                  <a:schemeClr val="tx1"/>
                </a:solidFill>
                <a:latin typeface="Bell MT" panose="02020503060305020303" pitchFamily="18"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t>The Chinese University of Hong Kong</a:t>
            </a:r>
          </a:p>
        </p:txBody>
      </p:sp>
      <p:sp>
        <p:nvSpPr>
          <p:cNvPr id="7" name="Date Placeholder 6">
            <a:extLst>
              <a:ext uri="{FF2B5EF4-FFF2-40B4-BE49-F238E27FC236}">
                <a16:creationId xmlns:a16="http://schemas.microsoft.com/office/drawing/2014/main" id="{45C96443-7EC2-EF43-AFC2-2AC3C7A1CE32}"/>
              </a:ext>
            </a:extLst>
          </p:cNvPr>
          <p:cNvSpPr>
            <a:spLocks noGrp="1"/>
          </p:cNvSpPr>
          <p:nvPr>
            <p:ph type="dt" sz="half" idx="10"/>
          </p:nvPr>
        </p:nvSpPr>
        <p:spPr>
          <a:xfrm>
            <a:off x="-1" y="6492875"/>
            <a:ext cx="4054415" cy="365125"/>
          </a:xfrm>
        </p:spPr>
        <p:txBody>
          <a:bodyPr/>
          <a:lstStyle/>
          <a:p>
            <a:r>
              <a:rPr lang="en-HK" dirty="0"/>
              <a:t>Kin </a:t>
            </a:r>
            <a:r>
              <a:rPr lang="en-HK" dirty="0" err="1"/>
              <a:t>Ho</a:t>
            </a:r>
            <a:r>
              <a:rPr lang="en-HK" dirty="0"/>
              <a:t> Luo</a:t>
            </a:r>
            <a:endParaRPr lang="en-US" dirty="0"/>
          </a:p>
        </p:txBody>
      </p:sp>
      <p:sp>
        <p:nvSpPr>
          <p:cNvPr id="8" name="Footer Placeholder 7">
            <a:extLst>
              <a:ext uri="{FF2B5EF4-FFF2-40B4-BE49-F238E27FC236}">
                <a16:creationId xmlns:a16="http://schemas.microsoft.com/office/drawing/2014/main" id="{1F4B20B9-24D0-B342-91CB-E846F8CD59F2}"/>
              </a:ext>
            </a:extLst>
          </p:cNvPr>
          <p:cNvSpPr>
            <a:spLocks noGrp="1"/>
          </p:cNvSpPr>
          <p:nvPr>
            <p:ph type="ftr" sz="quarter" idx="11"/>
          </p:nvPr>
        </p:nvSpPr>
        <p:spPr>
          <a:xfrm>
            <a:off x="4054414" y="6492875"/>
            <a:ext cx="4054415" cy="365125"/>
          </a:xfrm>
        </p:spPr>
        <p:txBody>
          <a:bodyPr/>
          <a:lstStyle/>
          <a:p>
            <a:r>
              <a:rPr lang="en-HK" dirty="0"/>
              <a:t>Probing Signatures of Dark Sector Interactions in Cosmic Velocity Statistics </a:t>
            </a:r>
            <a:endParaRPr lang="en-US" dirty="0"/>
          </a:p>
        </p:txBody>
      </p:sp>
      <p:sp>
        <p:nvSpPr>
          <p:cNvPr id="9" name="Slide Number Placeholder 8">
            <a:extLst>
              <a:ext uri="{FF2B5EF4-FFF2-40B4-BE49-F238E27FC236}">
                <a16:creationId xmlns:a16="http://schemas.microsoft.com/office/drawing/2014/main" id="{CABCB103-A4E2-6B4A-B02D-12298733C971}"/>
              </a:ext>
            </a:extLst>
          </p:cNvPr>
          <p:cNvSpPr>
            <a:spLocks noGrp="1"/>
          </p:cNvSpPr>
          <p:nvPr>
            <p:ph type="sldNum" sz="quarter" idx="12"/>
          </p:nvPr>
        </p:nvSpPr>
        <p:spPr>
          <a:xfrm>
            <a:off x="8108830" y="6492874"/>
            <a:ext cx="4083170" cy="365126"/>
          </a:xfrm>
        </p:spPr>
        <p:txBody>
          <a:bodyPr/>
          <a:lstStyle/>
          <a:p>
            <a:fld id="{0FD87FC1-0812-3F47-AC0D-045D7F6FBCAC}" type="slidenum">
              <a:rPr lang="en-US" smtClean="0"/>
              <a:pPr/>
              <a:t>1</a:t>
            </a:fld>
            <a:endParaRPr lang="en-US" dirty="0"/>
          </a:p>
        </p:txBody>
      </p:sp>
      <p:pic>
        <p:nvPicPr>
          <p:cNvPr id="11" name="Picture 10">
            <a:extLst>
              <a:ext uri="{FF2B5EF4-FFF2-40B4-BE49-F238E27FC236}">
                <a16:creationId xmlns:a16="http://schemas.microsoft.com/office/drawing/2014/main" id="{59262764-D990-2043-82E3-A6462774086D}"/>
              </a:ext>
            </a:extLst>
          </p:cNvPr>
          <p:cNvPicPr>
            <a:picLocks noChangeAspect="1"/>
          </p:cNvPicPr>
          <p:nvPr/>
        </p:nvPicPr>
        <p:blipFill>
          <a:blip r:embed="rId2"/>
          <a:stretch>
            <a:fillRect/>
          </a:stretch>
        </p:blipFill>
        <p:spPr>
          <a:xfrm>
            <a:off x="4324350" y="3641010"/>
            <a:ext cx="3543300" cy="3543300"/>
          </a:xfrm>
          <a:prstGeom prst="rect">
            <a:avLst/>
          </a:prstGeom>
        </p:spPr>
      </p:pic>
      <p:sp>
        <p:nvSpPr>
          <p:cNvPr id="22" name="TextBox 21">
            <a:extLst>
              <a:ext uri="{FF2B5EF4-FFF2-40B4-BE49-F238E27FC236}">
                <a16:creationId xmlns:a16="http://schemas.microsoft.com/office/drawing/2014/main" id="{080E25CF-AC05-194F-B8F8-66296FB40924}"/>
              </a:ext>
            </a:extLst>
          </p:cNvPr>
          <p:cNvSpPr txBox="1"/>
          <p:nvPr/>
        </p:nvSpPr>
        <p:spPr>
          <a:xfrm>
            <a:off x="1759227" y="4410232"/>
            <a:ext cx="472966" cy="580796"/>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149612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98D9A-3DBE-C04B-B9CB-B43BD7BEDD90}"/>
              </a:ext>
            </a:extLst>
          </p:cNvPr>
          <p:cNvSpPr>
            <a:spLocks noGrp="1"/>
          </p:cNvSpPr>
          <p:nvPr>
            <p:ph type="title"/>
          </p:nvPr>
        </p:nvSpPr>
        <p:spPr/>
        <p:txBody>
          <a:bodyPr/>
          <a:lstStyle/>
          <a:p>
            <a:r>
              <a:rPr lang="en-US" dirty="0"/>
              <a:t>Void radial velocity statistics</a:t>
            </a:r>
          </a:p>
        </p:txBody>
      </p:sp>
      <p:sp>
        <p:nvSpPr>
          <p:cNvPr id="4" name="Date Placeholder 3">
            <a:extLst>
              <a:ext uri="{FF2B5EF4-FFF2-40B4-BE49-F238E27FC236}">
                <a16:creationId xmlns:a16="http://schemas.microsoft.com/office/drawing/2014/main" id="{86A57F72-14E0-9A48-82FC-181624C24821}"/>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F8063C81-5759-F041-870D-1F5150BFB3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7BA4B9AB-173F-E04E-9654-43677B27A30B}"/>
              </a:ext>
            </a:extLst>
          </p:cNvPr>
          <p:cNvSpPr>
            <a:spLocks noGrp="1"/>
          </p:cNvSpPr>
          <p:nvPr>
            <p:ph type="sldNum" sz="quarter" idx="12"/>
          </p:nvPr>
        </p:nvSpPr>
        <p:spPr/>
        <p:txBody>
          <a:bodyPr/>
          <a:lstStyle/>
          <a:p>
            <a:fld id="{0FD87FC1-0812-3F47-AC0D-045D7F6FBCAC}" type="slidenum">
              <a:rPr lang="en-US" smtClean="0"/>
              <a:pPr/>
              <a:t>10</a:t>
            </a:fld>
            <a:endParaRPr lang="en-US" dirty="0"/>
          </a:p>
        </p:txBody>
      </p:sp>
      <p:pic>
        <p:nvPicPr>
          <p:cNvPr id="10" name="Picture 9">
            <a:extLst>
              <a:ext uri="{FF2B5EF4-FFF2-40B4-BE49-F238E27FC236}">
                <a16:creationId xmlns:a16="http://schemas.microsoft.com/office/drawing/2014/main" id="{6700A0C0-ADFA-0F4C-8C1A-9274838C6D58}"/>
              </a:ext>
            </a:extLst>
          </p:cNvPr>
          <p:cNvPicPr>
            <a:picLocks noChangeAspect="1"/>
          </p:cNvPicPr>
          <p:nvPr/>
        </p:nvPicPr>
        <p:blipFill>
          <a:blip r:embed="rId2"/>
          <a:stretch>
            <a:fillRect/>
          </a:stretch>
        </p:blipFill>
        <p:spPr>
          <a:xfrm>
            <a:off x="0" y="1773539"/>
            <a:ext cx="6110377" cy="4723358"/>
          </a:xfrm>
          <a:prstGeom prst="rect">
            <a:avLst/>
          </a:prstGeom>
        </p:spPr>
      </p:pic>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D86921D8-25A1-3B48-A737-39B37A9F5CE7}"/>
                  </a:ext>
                </a:extLst>
              </p:cNvPr>
              <p:cNvSpPr/>
              <p:nvPr/>
            </p:nvSpPr>
            <p:spPr>
              <a:xfrm>
                <a:off x="103894" y="1467075"/>
                <a:ext cx="4291688" cy="369332"/>
              </a:xfrm>
              <a:prstGeom prst="rect">
                <a:avLst/>
              </a:prstGeom>
            </p:spPr>
            <p:txBody>
              <a:bodyPr wrap="none">
                <a:spAutoFit/>
              </a:bodyPr>
              <a:lstStyle/>
              <a:p>
                <a:r>
                  <a:rPr lang="en-HK" b="1" dirty="0">
                    <a:latin typeface="Bell MT" panose="02020503060305020303" pitchFamily="18" charset="77"/>
                  </a:rPr>
                  <a:t>Void radial velocity dispersion profile </a:t>
                </a:r>
                <a14:m>
                  <m:oMath xmlns:m="http://schemas.openxmlformats.org/officeDocument/2006/math">
                    <m:sSub>
                      <m:sSubPr>
                        <m:ctrlPr>
                          <a:rPr lang="en-US" b="1" i="1">
                            <a:latin typeface="Cambria Math" panose="02040503050406030204" pitchFamily="18" charset="0"/>
                          </a:rPr>
                        </m:ctrlPr>
                      </m:sSubPr>
                      <m:e>
                        <m:r>
                          <a:rPr lang="en-US" b="1" i="1" smtClean="0">
                            <a:latin typeface="Cambria Math" panose="02040503050406030204" pitchFamily="18" charset="0"/>
                          </a:rPr>
                          <m:t>𝝈</m:t>
                        </m:r>
                      </m:e>
                      <m:sub>
                        <m:r>
                          <a:rPr lang="en-US" b="1">
                            <a:latin typeface="Cambria Math" panose="02040503050406030204" pitchFamily="18" charset="0"/>
                          </a:rPr>
                          <m:t>𝐯</m:t>
                        </m:r>
                      </m:sub>
                    </m:sSub>
                  </m:oMath>
                </a14:m>
                <a:endParaRPr lang="en-US" dirty="0">
                  <a:latin typeface="Bell MT" panose="02020503060305020303" pitchFamily="18" charset="77"/>
                </a:endParaRPr>
              </a:p>
            </p:txBody>
          </p:sp>
        </mc:Choice>
        <mc:Fallback xmlns="">
          <p:sp>
            <p:nvSpPr>
              <p:cNvPr id="19" name="Rectangle 18">
                <a:extLst>
                  <a:ext uri="{FF2B5EF4-FFF2-40B4-BE49-F238E27FC236}">
                    <a16:creationId xmlns:a16="http://schemas.microsoft.com/office/drawing/2014/main" id="{D86921D8-25A1-3B48-A737-39B37A9F5CE7}"/>
                  </a:ext>
                </a:extLst>
              </p:cNvPr>
              <p:cNvSpPr>
                <a:spLocks noRot="1" noChangeAspect="1" noMove="1" noResize="1" noEditPoints="1" noAdjustHandles="1" noChangeArrowheads="1" noChangeShapeType="1" noTextEdit="1"/>
              </p:cNvSpPr>
              <p:nvPr/>
            </p:nvSpPr>
            <p:spPr>
              <a:xfrm>
                <a:off x="103894" y="1467075"/>
                <a:ext cx="4291688" cy="369332"/>
              </a:xfrm>
              <a:prstGeom prst="rect">
                <a:avLst/>
              </a:prstGeom>
              <a:blipFill>
                <a:blip r:embed="rId3"/>
                <a:stretch>
                  <a:fillRect l="-885" t="-6667" b="-23333"/>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1FF44212-6044-4A42-AD0A-3F7C40A916A6}"/>
              </a:ext>
            </a:extLst>
          </p:cNvPr>
          <p:cNvPicPr>
            <a:picLocks noChangeAspect="1"/>
          </p:cNvPicPr>
          <p:nvPr/>
        </p:nvPicPr>
        <p:blipFill>
          <a:blip r:embed="rId4"/>
          <a:stretch>
            <a:fillRect/>
          </a:stretch>
        </p:blipFill>
        <p:spPr>
          <a:xfrm>
            <a:off x="6081621" y="1780019"/>
            <a:ext cx="6110376" cy="4714797"/>
          </a:xfrm>
          <a:prstGeom prst="rect">
            <a:avLst/>
          </a:prstGeom>
        </p:spPr>
      </p:pic>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BED05C79-811C-2B46-A4A7-1F7DB26A0A13}"/>
                  </a:ext>
                </a:extLst>
              </p:cNvPr>
              <p:cNvSpPr/>
              <p:nvPr/>
            </p:nvSpPr>
            <p:spPr>
              <a:xfrm>
                <a:off x="9482455" y="1467075"/>
                <a:ext cx="2535118" cy="369332"/>
              </a:xfrm>
              <a:prstGeom prst="rect">
                <a:avLst/>
              </a:prstGeom>
            </p:spPr>
            <p:txBody>
              <a:bodyPr wrap="none">
                <a:spAutoFit/>
              </a:bodyPr>
              <a:lstStyle/>
              <a:p>
                <a:r>
                  <a:rPr lang="en-HK" b="1" dirty="0">
                    <a:latin typeface="Bell MT" panose="02020503060305020303" pitchFamily="18" charset="77"/>
                  </a:rPr>
                  <a:t>Void density profile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𝜹</m:t>
                        </m:r>
                      </m:e>
                      <m:sub>
                        <m:r>
                          <a:rPr lang="en-US" b="1">
                            <a:latin typeface="Cambria Math" panose="02040503050406030204" pitchFamily="18" charset="0"/>
                          </a:rPr>
                          <m:t>𝐯</m:t>
                        </m:r>
                      </m:sub>
                    </m:sSub>
                  </m:oMath>
                </a14:m>
                <a:r>
                  <a:rPr lang="en-HK" b="1" dirty="0">
                    <a:latin typeface="Bell MT" panose="02020503060305020303" pitchFamily="18" charset="77"/>
                  </a:rPr>
                  <a:t> </a:t>
                </a:r>
                <a:endParaRPr lang="en-US" dirty="0">
                  <a:latin typeface="Bell MT" panose="02020503060305020303" pitchFamily="18" charset="77"/>
                </a:endParaRPr>
              </a:p>
            </p:txBody>
          </p:sp>
        </mc:Choice>
        <mc:Fallback xmlns="">
          <p:sp>
            <p:nvSpPr>
              <p:cNvPr id="23" name="Rectangle 22">
                <a:extLst>
                  <a:ext uri="{FF2B5EF4-FFF2-40B4-BE49-F238E27FC236}">
                    <a16:creationId xmlns:a16="http://schemas.microsoft.com/office/drawing/2014/main" id="{BED05C79-811C-2B46-A4A7-1F7DB26A0A13}"/>
                  </a:ext>
                </a:extLst>
              </p:cNvPr>
              <p:cNvSpPr>
                <a:spLocks noRot="1" noChangeAspect="1" noMove="1" noResize="1" noEditPoints="1" noAdjustHandles="1" noChangeArrowheads="1" noChangeShapeType="1" noTextEdit="1"/>
              </p:cNvSpPr>
              <p:nvPr/>
            </p:nvSpPr>
            <p:spPr>
              <a:xfrm>
                <a:off x="9482455" y="1467075"/>
                <a:ext cx="2535118" cy="369332"/>
              </a:xfrm>
              <a:prstGeom prst="rect">
                <a:avLst/>
              </a:prstGeom>
              <a:blipFill>
                <a:blip r:embed="rId5"/>
                <a:stretch>
                  <a:fillRect l="-2000"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1AFEDAE-1C68-0343-88E4-B2AC2B8B0B5E}"/>
                  </a:ext>
                </a:extLst>
              </p:cNvPr>
              <p:cNvSpPr txBox="1"/>
              <p:nvPr/>
            </p:nvSpPr>
            <p:spPr>
              <a:xfrm>
                <a:off x="6876960" y="4852789"/>
                <a:ext cx="1231869" cy="11079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→0:</m:t>
                      </m:r>
                    </m:oMath>
                  </m:oMathPara>
                </a14:m>
                <a:endParaRPr lang="en-US" b="0" i="1" dirty="0">
                  <a:latin typeface="Cambria Math" panose="02040503050406030204" pitchFamily="18" charset="0"/>
                </a:endParaRPr>
              </a:p>
              <a:p>
                <a:r>
                  <a:rPr lang="en-US" dirty="0">
                    <a:latin typeface="Bell MT" panose="02020503060305020303" pitchFamily="18" charset="77"/>
                  </a:rPr>
                  <a:t>Shallow gravitational</a:t>
                </a:r>
              </a:p>
              <a:p>
                <a:r>
                  <a:rPr lang="en-US" dirty="0">
                    <a:latin typeface="Bell MT" panose="02020503060305020303" pitchFamily="18" charset="77"/>
                  </a:rPr>
                  <a:t> potential</a:t>
                </a:r>
                <a14:m>
                  <m:oMath xmlns:m="http://schemas.openxmlformats.org/officeDocument/2006/math">
                    <m:r>
                      <a:rPr lang="en-US" b="0" i="1" smtClean="0">
                        <a:latin typeface="Cambria Math" panose="02040503050406030204" pitchFamily="18" charset="0"/>
                      </a:rPr>
                      <m:t> </m:t>
                    </m:r>
                  </m:oMath>
                </a14:m>
                <a:endParaRPr lang="en-US" dirty="0">
                  <a:latin typeface="Bell MT" panose="02020503060305020303" pitchFamily="18" charset="77"/>
                </a:endParaRPr>
              </a:p>
            </p:txBody>
          </p:sp>
        </mc:Choice>
        <mc:Fallback xmlns="">
          <p:sp>
            <p:nvSpPr>
              <p:cNvPr id="11" name="TextBox 10">
                <a:extLst>
                  <a:ext uri="{FF2B5EF4-FFF2-40B4-BE49-F238E27FC236}">
                    <a16:creationId xmlns:a16="http://schemas.microsoft.com/office/drawing/2014/main" id="{B1AFEDAE-1C68-0343-88E4-B2AC2B8B0B5E}"/>
                  </a:ext>
                </a:extLst>
              </p:cNvPr>
              <p:cNvSpPr txBox="1">
                <a:spLocks noRot="1" noChangeAspect="1" noMove="1" noResize="1" noEditPoints="1" noAdjustHandles="1" noChangeArrowheads="1" noChangeShapeType="1" noTextEdit="1"/>
              </p:cNvSpPr>
              <p:nvPr/>
            </p:nvSpPr>
            <p:spPr>
              <a:xfrm>
                <a:off x="6876960" y="4852789"/>
                <a:ext cx="1231869" cy="1107996"/>
              </a:xfrm>
              <a:prstGeom prst="rect">
                <a:avLst/>
              </a:prstGeom>
              <a:blipFill>
                <a:blip r:embed="rId6"/>
                <a:stretch>
                  <a:fillRect l="-10204" r="-9184" b="-11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711B1EE-9EE1-9247-BC64-B49F58D43A96}"/>
                  </a:ext>
                </a:extLst>
              </p:cNvPr>
              <p:cNvSpPr txBox="1"/>
              <p:nvPr/>
            </p:nvSpPr>
            <p:spPr>
              <a:xfrm>
                <a:off x="8292536" y="2605908"/>
                <a:ext cx="1918987"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m:oMathPara>
                </a14:m>
                <a:endParaRPr lang="en-US" b="0" i="1" dirty="0">
                  <a:latin typeface="Cambria Math" panose="02040503050406030204" pitchFamily="18" charset="0"/>
                </a:endParaRPr>
              </a:p>
              <a:p>
                <a:r>
                  <a:rPr lang="en-US" dirty="0">
                    <a:latin typeface="Bell MT" panose="02020503060305020303" pitchFamily="18" charset="77"/>
                  </a:rPr>
                  <a:t>High potential wells</a:t>
                </a:r>
              </a:p>
            </p:txBody>
          </p:sp>
        </mc:Choice>
        <mc:Fallback xmlns="">
          <p:sp>
            <p:nvSpPr>
              <p:cNvPr id="26" name="TextBox 25">
                <a:extLst>
                  <a:ext uri="{FF2B5EF4-FFF2-40B4-BE49-F238E27FC236}">
                    <a16:creationId xmlns:a16="http://schemas.microsoft.com/office/drawing/2014/main" id="{5711B1EE-9EE1-9247-BC64-B49F58D43A96}"/>
                  </a:ext>
                </a:extLst>
              </p:cNvPr>
              <p:cNvSpPr txBox="1">
                <a:spLocks noRot="1" noChangeAspect="1" noMove="1" noResize="1" noEditPoints="1" noAdjustHandles="1" noChangeArrowheads="1" noChangeShapeType="1" noTextEdit="1"/>
              </p:cNvSpPr>
              <p:nvPr/>
            </p:nvSpPr>
            <p:spPr>
              <a:xfrm>
                <a:off x="8292536" y="2605908"/>
                <a:ext cx="1918987" cy="553998"/>
              </a:xfrm>
              <a:prstGeom prst="rect">
                <a:avLst/>
              </a:prstGeom>
              <a:blipFill>
                <a:blip r:embed="rId7"/>
                <a:stretch>
                  <a:fillRect l="-7237" r="-5921" b="-22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8F5B91ED-EBDC-EB4C-A13E-0F5063C34AAF}"/>
                  </a:ext>
                </a:extLst>
              </p:cNvPr>
              <p:cNvSpPr txBox="1"/>
              <p:nvPr/>
            </p:nvSpPr>
            <p:spPr>
              <a:xfrm>
                <a:off x="10150395" y="2784786"/>
                <a:ext cx="1867178" cy="138499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m:oMathPara>
                </a14:m>
                <a:endParaRPr lang="en-US" b="0" i="1" dirty="0">
                  <a:latin typeface="Cambria Math" panose="02040503050406030204" pitchFamily="18" charset="0"/>
                </a:endParaRPr>
              </a:p>
              <a:p>
                <a:r>
                  <a:rPr lang="en-US" b="0" dirty="0">
                    <a:latin typeface="Bell MT" panose="02020503060305020303" pitchFamily="18" charset="77"/>
                  </a:rPr>
                  <a:t>Approaches mean</a:t>
                </a:r>
              </a:p>
              <a:p>
                <a:r>
                  <a:rPr lang="en-US" dirty="0">
                    <a:latin typeface="Bell MT" panose="02020503060305020303" pitchFamily="18" charset="77"/>
                  </a:rPr>
                  <a:t>background density</a:t>
                </a:r>
                <a:endParaRPr lang="en-US" b="0" dirty="0">
                  <a:latin typeface="Bell MT" panose="02020503060305020303" pitchFamily="18" charset="77"/>
                </a:endParaRPr>
              </a:p>
              <a:p>
                <a:endParaRPr lang="en-US" b="0" i="1" dirty="0">
                  <a:latin typeface="Bell MT" panose="02020503060305020303" pitchFamily="18" charset="77"/>
                </a:endParaRPr>
              </a:p>
              <a:p>
                <a:endParaRPr lang="en-US" b="0" i="1" dirty="0">
                  <a:latin typeface="Bell MT" panose="02020503060305020303" pitchFamily="18" charset="77"/>
                </a:endParaRPr>
              </a:p>
            </p:txBody>
          </p:sp>
        </mc:Choice>
        <mc:Fallback xmlns="">
          <p:sp>
            <p:nvSpPr>
              <p:cNvPr id="27" name="TextBox 26">
                <a:extLst>
                  <a:ext uri="{FF2B5EF4-FFF2-40B4-BE49-F238E27FC236}">
                    <a16:creationId xmlns:a16="http://schemas.microsoft.com/office/drawing/2014/main" id="{8F5B91ED-EBDC-EB4C-A13E-0F5063C34AAF}"/>
                  </a:ext>
                </a:extLst>
              </p:cNvPr>
              <p:cNvSpPr txBox="1">
                <a:spLocks noRot="1" noChangeAspect="1" noMove="1" noResize="1" noEditPoints="1" noAdjustHandles="1" noChangeArrowheads="1" noChangeShapeType="1" noTextEdit="1"/>
              </p:cNvSpPr>
              <p:nvPr/>
            </p:nvSpPr>
            <p:spPr>
              <a:xfrm>
                <a:off x="10150395" y="2784786"/>
                <a:ext cx="1867178" cy="1384995"/>
              </a:xfrm>
              <a:prstGeom prst="rect">
                <a:avLst/>
              </a:prstGeom>
              <a:blipFill>
                <a:blip r:embed="rId8"/>
                <a:stretch>
                  <a:fillRect l="-6757" r="-6757"/>
                </a:stretch>
              </a:blipFill>
            </p:spPr>
            <p:txBody>
              <a:bodyPr/>
              <a:lstStyle/>
              <a:p>
                <a:r>
                  <a:rPr lang="en-US">
                    <a:noFill/>
                  </a:rPr>
                  <a:t> </a:t>
                </a:r>
              </a:p>
            </p:txBody>
          </p:sp>
        </mc:Fallback>
      </mc:AlternateContent>
      <p:cxnSp>
        <p:nvCxnSpPr>
          <p:cNvPr id="28" name="Straight Connector 27">
            <a:extLst>
              <a:ext uri="{FF2B5EF4-FFF2-40B4-BE49-F238E27FC236}">
                <a16:creationId xmlns:a16="http://schemas.microsoft.com/office/drawing/2014/main" id="{1299EA17-3E5F-7A4F-9CB5-FB039A327CEB}"/>
              </a:ext>
            </a:extLst>
          </p:cNvPr>
          <p:cNvCxnSpPr>
            <a:cxnSpLocks/>
          </p:cNvCxnSpPr>
          <p:nvPr/>
        </p:nvCxnSpPr>
        <p:spPr>
          <a:xfrm flipV="1">
            <a:off x="8532159" y="2168447"/>
            <a:ext cx="0" cy="379233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24166B2-8E71-FE4D-877C-58C68F125D63}"/>
                  </a:ext>
                </a:extLst>
              </p:cNvPr>
              <p:cNvSpPr txBox="1"/>
              <p:nvPr/>
            </p:nvSpPr>
            <p:spPr>
              <a:xfrm>
                <a:off x="795337" y="4834904"/>
                <a:ext cx="1231869" cy="11079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→0:</m:t>
                      </m:r>
                    </m:oMath>
                  </m:oMathPara>
                </a14:m>
                <a:endParaRPr lang="en-US" b="0" i="1" dirty="0">
                  <a:latin typeface="Cambria Math" panose="02040503050406030204" pitchFamily="18" charset="0"/>
                </a:endParaRPr>
              </a:p>
              <a:p>
                <a:r>
                  <a:rPr lang="en-US" dirty="0">
                    <a:latin typeface="Bell MT" panose="02020503060305020303" pitchFamily="18" charset="77"/>
                  </a:rPr>
                  <a:t>Coherent outward flow </a:t>
                </a:r>
              </a:p>
            </p:txBody>
          </p:sp>
        </mc:Choice>
        <mc:Fallback xmlns="">
          <p:sp>
            <p:nvSpPr>
              <p:cNvPr id="29" name="TextBox 28">
                <a:extLst>
                  <a:ext uri="{FF2B5EF4-FFF2-40B4-BE49-F238E27FC236}">
                    <a16:creationId xmlns:a16="http://schemas.microsoft.com/office/drawing/2014/main" id="{A24166B2-8E71-FE4D-877C-58C68F125D63}"/>
                  </a:ext>
                </a:extLst>
              </p:cNvPr>
              <p:cNvSpPr txBox="1">
                <a:spLocks noRot="1" noChangeAspect="1" noMove="1" noResize="1" noEditPoints="1" noAdjustHandles="1" noChangeArrowheads="1" noChangeShapeType="1" noTextEdit="1"/>
              </p:cNvSpPr>
              <p:nvPr/>
            </p:nvSpPr>
            <p:spPr>
              <a:xfrm>
                <a:off x="795337" y="4834904"/>
                <a:ext cx="1231869" cy="1107996"/>
              </a:xfrm>
              <a:prstGeom prst="rect">
                <a:avLst/>
              </a:prstGeom>
              <a:blipFill>
                <a:blip r:embed="rId9"/>
                <a:stretch>
                  <a:fillRect l="-11224" b="-11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B175936-3F87-7F4E-BD79-2CEE2D558344}"/>
                  </a:ext>
                </a:extLst>
              </p:cNvPr>
              <p:cNvSpPr txBox="1"/>
              <p:nvPr/>
            </p:nvSpPr>
            <p:spPr>
              <a:xfrm>
                <a:off x="1759955" y="2328909"/>
                <a:ext cx="1848711" cy="11079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m:oMathPara>
                </a14:m>
                <a:endParaRPr lang="en-US" b="0" i="1" dirty="0">
                  <a:latin typeface="Cambria Math" panose="02040503050406030204" pitchFamily="18" charset="0"/>
                </a:endParaRPr>
              </a:p>
              <a:p>
                <a:r>
                  <a:rPr lang="en-US" dirty="0">
                    <a:latin typeface="Bell MT" panose="02020503060305020303" pitchFamily="18" charset="77"/>
                  </a:rPr>
                  <a:t>Strong gravity </a:t>
                </a:r>
              </a:p>
              <a:p>
                <a:r>
                  <a:rPr lang="en-US" dirty="0">
                    <a:latin typeface="Bell MT" panose="02020503060305020303" pitchFamily="18" charset="77"/>
                  </a:rPr>
                  <a:t>causes non-uniform</a:t>
                </a:r>
              </a:p>
              <a:p>
                <a:r>
                  <a:rPr lang="en-US" dirty="0">
                    <a:latin typeface="Bell MT" panose="02020503060305020303" pitchFamily="18" charset="77"/>
                  </a:rPr>
                  <a:t>, chaotic motions</a:t>
                </a:r>
              </a:p>
            </p:txBody>
          </p:sp>
        </mc:Choice>
        <mc:Fallback xmlns="">
          <p:sp>
            <p:nvSpPr>
              <p:cNvPr id="30" name="TextBox 29">
                <a:extLst>
                  <a:ext uri="{FF2B5EF4-FFF2-40B4-BE49-F238E27FC236}">
                    <a16:creationId xmlns:a16="http://schemas.microsoft.com/office/drawing/2014/main" id="{5B175936-3F87-7F4E-BD79-2CEE2D558344}"/>
                  </a:ext>
                </a:extLst>
              </p:cNvPr>
              <p:cNvSpPr txBox="1">
                <a:spLocks noRot="1" noChangeAspect="1" noMove="1" noResize="1" noEditPoints="1" noAdjustHandles="1" noChangeArrowheads="1" noChangeShapeType="1" noTextEdit="1"/>
              </p:cNvSpPr>
              <p:nvPr/>
            </p:nvSpPr>
            <p:spPr>
              <a:xfrm>
                <a:off x="1759955" y="2328909"/>
                <a:ext cx="1848711" cy="1107996"/>
              </a:xfrm>
              <a:prstGeom prst="rect">
                <a:avLst/>
              </a:prstGeom>
              <a:blipFill>
                <a:blip r:embed="rId10"/>
                <a:stretch>
                  <a:fillRect l="-7534" r="-6164" b="-1011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661E7A08-6740-F840-9E72-E3A37DA16473}"/>
              </a:ext>
            </a:extLst>
          </p:cNvPr>
          <p:cNvCxnSpPr>
            <a:cxnSpLocks/>
          </p:cNvCxnSpPr>
          <p:nvPr/>
        </p:nvCxnSpPr>
        <p:spPr>
          <a:xfrm flipV="1">
            <a:off x="2182159" y="2168447"/>
            <a:ext cx="0" cy="3774453"/>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DAB7BCA7-86AB-9849-896A-30FBB79B9630}"/>
                  </a:ext>
                </a:extLst>
              </p:cNvPr>
              <p:cNvSpPr txBox="1"/>
              <p:nvPr/>
            </p:nvSpPr>
            <p:spPr>
              <a:xfrm>
                <a:off x="3646815" y="2201949"/>
                <a:ext cx="2201879" cy="11079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m:oMathPara>
                </a14:m>
                <a:endParaRPr lang="en-US" b="0" i="1" dirty="0">
                  <a:latin typeface="Cambria Math" panose="02040503050406030204" pitchFamily="18" charset="0"/>
                </a:endParaRPr>
              </a:p>
              <a:p>
                <a:r>
                  <a:rPr lang="en-US" dirty="0">
                    <a:latin typeface="Bell MT" panose="02020503060305020303" pitchFamily="18" charset="77"/>
                  </a:rPr>
                  <a:t>Gravity of background</a:t>
                </a:r>
              </a:p>
              <a:p>
                <a:r>
                  <a:rPr lang="en-US" b="0" dirty="0">
                    <a:latin typeface="Bell MT" panose="02020503060305020303" pitchFamily="18" charset="77"/>
                  </a:rPr>
                  <a:t> LSS </a:t>
                </a:r>
                <a:r>
                  <a:rPr lang="en-US" dirty="0">
                    <a:latin typeface="Bell MT" panose="02020503060305020303" pitchFamily="18" charset="77"/>
                  </a:rPr>
                  <a:t>drives </a:t>
                </a:r>
              </a:p>
              <a:p>
                <a:r>
                  <a:rPr lang="en-US" dirty="0">
                    <a:latin typeface="Bell MT" panose="02020503060305020303" pitchFamily="18" charset="77"/>
                  </a:rPr>
                  <a:t>random motions </a:t>
                </a:r>
                <a:endParaRPr lang="en-US" b="0" dirty="0">
                  <a:latin typeface="Bell MT" panose="02020503060305020303" pitchFamily="18" charset="77"/>
                </a:endParaRPr>
              </a:p>
            </p:txBody>
          </p:sp>
        </mc:Choice>
        <mc:Fallback xmlns="">
          <p:sp>
            <p:nvSpPr>
              <p:cNvPr id="33" name="TextBox 32">
                <a:extLst>
                  <a:ext uri="{FF2B5EF4-FFF2-40B4-BE49-F238E27FC236}">
                    <a16:creationId xmlns:a16="http://schemas.microsoft.com/office/drawing/2014/main" id="{DAB7BCA7-86AB-9849-896A-30FBB79B9630}"/>
                  </a:ext>
                </a:extLst>
              </p:cNvPr>
              <p:cNvSpPr txBox="1">
                <a:spLocks noRot="1" noChangeAspect="1" noMove="1" noResize="1" noEditPoints="1" noAdjustHandles="1" noChangeArrowheads="1" noChangeShapeType="1" noTextEdit="1"/>
              </p:cNvSpPr>
              <p:nvPr/>
            </p:nvSpPr>
            <p:spPr>
              <a:xfrm>
                <a:off x="3646815" y="2201949"/>
                <a:ext cx="2201879" cy="1107996"/>
              </a:xfrm>
              <a:prstGeom prst="rect">
                <a:avLst/>
              </a:prstGeom>
              <a:blipFill>
                <a:blip r:embed="rId11"/>
                <a:stretch>
                  <a:fillRect l="-5714" r="-5143" b="-101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DF593EC-D9DB-6647-B6E9-ED5FAEBE62C7}"/>
                  </a:ext>
                </a:extLst>
              </p:cNvPr>
              <p:cNvSpPr txBox="1"/>
              <p:nvPr/>
            </p:nvSpPr>
            <p:spPr>
              <a:xfrm>
                <a:off x="5410099" y="1154582"/>
                <a:ext cx="1699504" cy="646331"/>
              </a:xfrm>
              <a:prstGeom prst="rect">
                <a:avLst/>
              </a:prstGeom>
              <a:noFill/>
            </p:spPr>
            <p:txBody>
              <a:bodyPr wrap="none" rtlCol="0">
                <a:spAutoFit/>
              </a:bodyPr>
              <a:lstStyle/>
              <a:p>
                <a:r>
                  <a:rPr lang="en-US" dirty="0">
                    <a:latin typeface="Bell MT" panose="02020503060305020303" pitchFamily="18" charset="77"/>
                  </a:rPr>
                  <a:t>Virial Theorem:</a:t>
                </a:r>
              </a:p>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𝑇</m:t>
                          </m:r>
                        </m:e>
                      </m:d>
                      <m:r>
                        <a:rPr lang="en-US" b="0" i="1" smtClean="0">
                          <a:latin typeface="Cambria Math" panose="02040503050406030204" pitchFamily="18" charset="0"/>
                        </a:rPr>
                        <m:t>=−2</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𝑉</m:t>
                          </m:r>
                        </m:e>
                      </m:d>
                    </m:oMath>
                  </m:oMathPara>
                </a14:m>
                <a:endParaRPr lang="en-US" dirty="0">
                  <a:latin typeface="Bell MT" panose="02020503060305020303" pitchFamily="18" charset="77"/>
                </a:endParaRPr>
              </a:p>
            </p:txBody>
          </p:sp>
        </mc:Choice>
        <mc:Fallback xmlns="">
          <p:sp>
            <p:nvSpPr>
              <p:cNvPr id="3" name="TextBox 2">
                <a:extLst>
                  <a:ext uri="{FF2B5EF4-FFF2-40B4-BE49-F238E27FC236}">
                    <a16:creationId xmlns:a16="http://schemas.microsoft.com/office/drawing/2014/main" id="{5DF593EC-D9DB-6647-B6E9-ED5FAEBE62C7}"/>
                  </a:ext>
                </a:extLst>
              </p:cNvPr>
              <p:cNvSpPr txBox="1">
                <a:spLocks noRot="1" noChangeAspect="1" noMove="1" noResize="1" noEditPoints="1" noAdjustHandles="1" noChangeArrowheads="1" noChangeShapeType="1" noTextEdit="1"/>
              </p:cNvSpPr>
              <p:nvPr/>
            </p:nvSpPr>
            <p:spPr>
              <a:xfrm>
                <a:off x="5410099" y="1154582"/>
                <a:ext cx="1699504" cy="646331"/>
              </a:xfrm>
              <a:prstGeom prst="rect">
                <a:avLst/>
              </a:prstGeom>
              <a:blipFill>
                <a:blip r:embed="rId12"/>
                <a:stretch>
                  <a:fillRect l="-2963" t="-3846" r="-1481"/>
                </a:stretch>
              </a:blipFill>
            </p:spPr>
            <p:txBody>
              <a:bodyPr/>
              <a:lstStyle/>
              <a:p>
                <a:r>
                  <a:rPr lang="en-US">
                    <a:noFill/>
                  </a:rPr>
                  <a:t> </a:t>
                </a:r>
              </a:p>
            </p:txBody>
          </p:sp>
        </mc:Fallback>
      </mc:AlternateContent>
    </p:spTree>
    <p:extLst>
      <p:ext uri="{BB962C8B-B14F-4D97-AF65-F5344CB8AC3E}">
        <p14:creationId xmlns:p14="http://schemas.microsoft.com/office/powerpoint/2010/main" val="180825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95CA6-5540-BF4B-8E2C-4835DFCD925F}"/>
              </a:ext>
            </a:extLst>
          </p:cNvPr>
          <p:cNvSpPr>
            <a:spLocks noGrp="1"/>
          </p:cNvSpPr>
          <p:nvPr>
            <p:ph type="title"/>
          </p:nvPr>
        </p:nvSpPr>
        <p:spPr/>
        <p:txBody>
          <a:bodyPr/>
          <a:lstStyle/>
          <a:p>
            <a:r>
              <a:rPr lang="en-US" dirty="0"/>
              <a:t>Methodology </a:t>
            </a:r>
          </a:p>
        </p:txBody>
      </p:sp>
      <p:sp>
        <p:nvSpPr>
          <p:cNvPr id="4" name="Date Placeholder 3">
            <a:extLst>
              <a:ext uri="{FF2B5EF4-FFF2-40B4-BE49-F238E27FC236}">
                <a16:creationId xmlns:a16="http://schemas.microsoft.com/office/drawing/2014/main" id="{16593471-0F7C-FE44-A9B3-F705EFEDCE88}"/>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6D031A21-E220-EF40-8AF0-8E5BFC7BDE83}"/>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DB574A28-CE8C-1449-AE97-4CC56291412E}"/>
              </a:ext>
            </a:extLst>
          </p:cNvPr>
          <p:cNvSpPr>
            <a:spLocks noGrp="1"/>
          </p:cNvSpPr>
          <p:nvPr>
            <p:ph type="sldNum" sz="quarter" idx="12"/>
          </p:nvPr>
        </p:nvSpPr>
        <p:spPr/>
        <p:txBody>
          <a:bodyPr/>
          <a:lstStyle/>
          <a:p>
            <a:fld id="{0FD87FC1-0812-3F47-AC0D-045D7F6FBCAC}" type="slidenum">
              <a:rPr lang="en-US" smtClean="0"/>
              <a:pPr/>
              <a:t>11</a:t>
            </a:fld>
            <a:endParaRPr lang="en-US" dirty="0"/>
          </a:p>
        </p:txBody>
      </p:sp>
      <p:sp>
        <p:nvSpPr>
          <p:cNvPr id="187" name="Rectangle 186">
            <a:extLst>
              <a:ext uri="{FF2B5EF4-FFF2-40B4-BE49-F238E27FC236}">
                <a16:creationId xmlns:a16="http://schemas.microsoft.com/office/drawing/2014/main" id="{CEB12F67-731E-9A44-B48F-D122C5E84E6E}"/>
              </a:ext>
            </a:extLst>
          </p:cNvPr>
          <p:cNvSpPr/>
          <p:nvPr/>
        </p:nvSpPr>
        <p:spPr>
          <a:xfrm>
            <a:off x="508987" y="4687397"/>
            <a:ext cx="11371817" cy="456810"/>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9" name="TextBox 188">
                <a:extLst>
                  <a:ext uri="{FF2B5EF4-FFF2-40B4-BE49-F238E27FC236}">
                    <a16:creationId xmlns:a16="http://schemas.microsoft.com/office/drawing/2014/main" id="{09AAE4AC-C7B3-2849-8FE2-2EC6291CA974}"/>
                  </a:ext>
                </a:extLst>
              </p:cNvPr>
              <p:cNvSpPr txBox="1"/>
              <p:nvPr/>
            </p:nvSpPr>
            <p:spPr>
              <a:xfrm>
                <a:off x="868681" y="4038180"/>
                <a:ext cx="10332720" cy="369332"/>
              </a:xfrm>
              <a:prstGeom prst="rect">
                <a:avLst/>
              </a:prstGeom>
              <a:noFill/>
            </p:spPr>
            <p:txBody>
              <a:bodyPr wrap="square" rtlCol="0">
                <a:spAutoFit/>
              </a:bodyPr>
              <a:lstStyle/>
              <a:p>
                <a:pPr algn="ctr"/>
                <a:r>
                  <a:rPr lang="en-US" dirty="0">
                    <a:latin typeface="Bell MT" panose="02020503060305020303" pitchFamily="18" charset="77"/>
                  </a:rPr>
                  <a:t>2LPTic (Initial condition generator,  </a:t>
                </a:r>
                <a14:m>
                  <m:oMath xmlns:m="http://schemas.openxmlformats.org/officeDocument/2006/math">
                    <m:r>
                      <a:rPr lang="en-US" i="1" dirty="0" smtClean="0">
                        <a:latin typeface="Cambria Math" panose="02040503050406030204" pitchFamily="18" charset="0"/>
                      </a:rPr>
                      <m:t>𝑧</m:t>
                    </m:r>
                    <m:r>
                      <a:rPr lang="en-US" i="1" dirty="0" smtClean="0">
                        <a:latin typeface="Cambria Math" panose="02040503050406030204" pitchFamily="18" charset="0"/>
                      </a:rPr>
                      <m:t>=49</m:t>
                    </m:r>
                  </m:oMath>
                </a14:m>
                <a:r>
                  <a:rPr lang="en-US" dirty="0">
                    <a:latin typeface="Bell MT" panose="02020503060305020303" pitchFamily="18" charset="77"/>
                  </a:rPr>
                  <a:t>)</a:t>
                </a:r>
              </a:p>
            </p:txBody>
          </p:sp>
        </mc:Choice>
        <mc:Fallback xmlns="">
          <p:sp>
            <p:nvSpPr>
              <p:cNvPr id="189" name="TextBox 188">
                <a:extLst>
                  <a:ext uri="{FF2B5EF4-FFF2-40B4-BE49-F238E27FC236}">
                    <a16:creationId xmlns:a16="http://schemas.microsoft.com/office/drawing/2014/main" id="{09AAE4AC-C7B3-2849-8FE2-2EC6291CA974}"/>
                  </a:ext>
                </a:extLst>
              </p:cNvPr>
              <p:cNvSpPr txBox="1">
                <a:spLocks noRot="1" noChangeAspect="1" noMove="1" noResize="1" noEditPoints="1" noAdjustHandles="1" noChangeArrowheads="1" noChangeShapeType="1" noTextEdit="1"/>
              </p:cNvSpPr>
              <p:nvPr/>
            </p:nvSpPr>
            <p:spPr>
              <a:xfrm>
                <a:off x="868681" y="4038180"/>
                <a:ext cx="10332720" cy="369332"/>
              </a:xfrm>
              <a:prstGeom prst="rect">
                <a:avLst/>
              </a:prstGeom>
              <a:blipFill>
                <a:blip r:embed="rId3"/>
                <a:stretch>
                  <a:fillRect t="-3333" b="-23333"/>
                </a:stretch>
              </a:blipFill>
            </p:spPr>
            <p:txBody>
              <a:bodyPr/>
              <a:lstStyle/>
              <a:p>
                <a:r>
                  <a:rPr lang="en-US">
                    <a:noFill/>
                  </a:rPr>
                  <a:t> </a:t>
                </a:r>
              </a:p>
            </p:txBody>
          </p:sp>
        </mc:Fallback>
      </mc:AlternateContent>
      <p:sp>
        <p:nvSpPr>
          <p:cNvPr id="190" name="Rectangle 189">
            <a:extLst>
              <a:ext uri="{FF2B5EF4-FFF2-40B4-BE49-F238E27FC236}">
                <a16:creationId xmlns:a16="http://schemas.microsoft.com/office/drawing/2014/main" id="{375F40DE-EB3A-9548-B03B-742B5AFE433F}"/>
              </a:ext>
            </a:extLst>
          </p:cNvPr>
          <p:cNvSpPr/>
          <p:nvPr/>
        </p:nvSpPr>
        <p:spPr>
          <a:xfrm>
            <a:off x="492185" y="3988453"/>
            <a:ext cx="11371817" cy="494275"/>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1" name="Straight Connector 190">
            <a:extLst>
              <a:ext uri="{FF2B5EF4-FFF2-40B4-BE49-F238E27FC236}">
                <a16:creationId xmlns:a16="http://schemas.microsoft.com/office/drawing/2014/main" id="{19BE8864-6BE5-9644-AD86-5CA4F26E3FC0}"/>
              </a:ext>
            </a:extLst>
          </p:cNvPr>
          <p:cNvCxnSpPr>
            <a:cxnSpLocks/>
          </p:cNvCxnSpPr>
          <p:nvPr/>
        </p:nvCxnSpPr>
        <p:spPr>
          <a:xfrm>
            <a:off x="508987" y="3524835"/>
            <a:ext cx="11371817" cy="0"/>
          </a:xfrm>
          <a:prstGeom prst="line">
            <a:avLst/>
          </a:prstGeom>
        </p:spPr>
        <p:style>
          <a:lnRef idx="2">
            <a:schemeClr val="dk1"/>
          </a:lnRef>
          <a:fillRef idx="0">
            <a:schemeClr val="dk1"/>
          </a:fillRef>
          <a:effectRef idx="1">
            <a:schemeClr val="dk1"/>
          </a:effectRef>
          <a:fontRef idx="minor">
            <a:schemeClr val="tx1"/>
          </a:fontRef>
        </p:style>
      </p:cxnSp>
      <p:sp>
        <p:nvSpPr>
          <p:cNvPr id="192" name="TextBox 191">
            <a:extLst>
              <a:ext uri="{FF2B5EF4-FFF2-40B4-BE49-F238E27FC236}">
                <a16:creationId xmlns:a16="http://schemas.microsoft.com/office/drawing/2014/main" id="{7ACFCFB5-7E48-C04F-B111-9D64A3371593}"/>
              </a:ext>
            </a:extLst>
          </p:cNvPr>
          <p:cNvSpPr txBox="1"/>
          <p:nvPr/>
        </p:nvSpPr>
        <p:spPr>
          <a:xfrm>
            <a:off x="532635" y="1212467"/>
            <a:ext cx="11348169" cy="923330"/>
          </a:xfrm>
          <a:prstGeom prst="rect">
            <a:avLst/>
          </a:prstGeom>
          <a:noFill/>
        </p:spPr>
        <p:txBody>
          <a:bodyPr wrap="square" rtlCol="0">
            <a:spAutoFit/>
          </a:bodyPr>
          <a:lstStyle/>
          <a:p>
            <a:pPr algn="ctr"/>
            <a:r>
              <a:rPr lang="en-US" dirty="0">
                <a:latin typeface="Bell MT" panose="02020503060305020303" pitchFamily="18" charset="77"/>
              </a:rPr>
              <a:t>CLASS (Linear perturbation solver modified for the Type 3 model)</a:t>
            </a:r>
          </a:p>
          <a:p>
            <a:pPr algn="ctr"/>
            <a:r>
              <a:rPr lang="en-US" dirty="0">
                <a:latin typeface="Bell MT" panose="02020503060305020303" pitchFamily="18" charset="77"/>
              </a:rPr>
              <a:t>Accurately describes the Type 3 model at linear scales because it has no energy transfer (evolution of energy densities is uncoupled )</a:t>
            </a:r>
          </a:p>
        </p:txBody>
      </p:sp>
      <p:sp>
        <p:nvSpPr>
          <p:cNvPr id="193" name="Rectangle 192">
            <a:extLst>
              <a:ext uri="{FF2B5EF4-FFF2-40B4-BE49-F238E27FC236}">
                <a16:creationId xmlns:a16="http://schemas.microsoft.com/office/drawing/2014/main" id="{3C07BC04-996C-7542-9CB1-A3EB609DF03A}"/>
              </a:ext>
            </a:extLst>
          </p:cNvPr>
          <p:cNvSpPr/>
          <p:nvPr/>
        </p:nvSpPr>
        <p:spPr>
          <a:xfrm>
            <a:off x="508987" y="1202060"/>
            <a:ext cx="11371817" cy="950064"/>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94" name="TextBox 193">
                <a:extLst>
                  <a:ext uri="{FF2B5EF4-FFF2-40B4-BE49-F238E27FC236}">
                    <a16:creationId xmlns:a16="http://schemas.microsoft.com/office/drawing/2014/main" id="{976528EE-B33B-9941-B987-00196CB313AB}"/>
                  </a:ext>
                </a:extLst>
              </p:cNvPr>
              <p:cNvSpPr txBox="1"/>
              <p:nvPr/>
            </p:nvSpPr>
            <p:spPr>
              <a:xfrm>
                <a:off x="508987" y="4733952"/>
                <a:ext cx="11219417" cy="369332"/>
              </a:xfrm>
              <a:prstGeom prst="rect">
                <a:avLst/>
              </a:prstGeom>
              <a:noFill/>
            </p:spPr>
            <p:txBody>
              <a:bodyPr wrap="square" rtlCol="0">
                <a:spAutoFit/>
              </a:bodyPr>
              <a:lstStyle/>
              <a:p>
                <a:pPr algn="ctr"/>
                <a:r>
                  <a:rPr lang="en-US" dirty="0">
                    <a:latin typeface="Bell MT" panose="02020503060305020303" pitchFamily="18" charset="77"/>
                  </a:rPr>
                  <a:t>ME-Gadget-2 (</a:t>
                </a:r>
                <a14:m>
                  <m:oMath xmlns:m="http://schemas.openxmlformats.org/officeDocument/2006/math">
                    <m:r>
                      <a:rPr lang="en-US" i="1" dirty="0" smtClean="0">
                        <a:latin typeface="Cambria Math" panose="02040503050406030204" pitchFamily="18" charset="0"/>
                      </a:rPr>
                      <m:t>𝑁</m:t>
                    </m:r>
                  </m:oMath>
                </a14:m>
                <a:r>
                  <a:rPr lang="en-US" dirty="0">
                    <a:latin typeface="Bell MT" panose="02020503060305020303" pitchFamily="18" charset="77"/>
                  </a:rPr>
                  <a:t>-body simulation code,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1024</m:t>
                        </m:r>
                      </m:e>
                      <m:sup>
                        <m:r>
                          <a:rPr lang="en-US" b="0" i="1" smtClean="0">
                            <a:latin typeface="Cambria Math" panose="02040503050406030204" pitchFamily="18" charset="0"/>
                          </a:rPr>
                          <m:t>3</m:t>
                        </m:r>
                      </m:sup>
                    </m:sSup>
                  </m:oMath>
                </a14:m>
                <a:r>
                  <a:rPr lang="en-US" dirty="0">
                    <a:latin typeface="Bell MT" panose="02020503060305020303" pitchFamily="18" charset="77"/>
                  </a:rPr>
                  <a:t> DM particles)</a:t>
                </a:r>
              </a:p>
            </p:txBody>
          </p:sp>
        </mc:Choice>
        <mc:Fallback xmlns="">
          <p:sp>
            <p:nvSpPr>
              <p:cNvPr id="194" name="TextBox 193">
                <a:extLst>
                  <a:ext uri="{FF2B5EF4-FFF2-40B4-BE49-F238E27FC236}">
                    <a16:creationId xmlns:a16="http://schemas.microsoft.com/office/drawing/2014/main" id="{976528EE-B33B-9941-B987-00196CB313AB}"/>
                  </a:ext>
                </a:extLst>
              </p:cNvPr>
              <p:cNvSpPr txBox="1">
                <a:spLocks noRot="1" noChangeAspect="1" noMove="1" noResize="1" noEditPoints="1" noAdjustHandles="1" noChangeArrowheads="1" noChangeShapeType="1" noTextEdit="1"/>
              </p:cNvSpPr>
              <p:nvPr/>
            </p:nvSpPr>
            <p:spPr>
              <a:xfrm>
                <a:off x="508987" y="4733952"/>
                <a:ext cx="11219417" cy="369332"/>
              </a:xfrm>
              <a:prstGeom prst="rect">
                <a:avLst/>
              </a:prstGeom>
              <a:blipFill>
                <a:blip r:embed="rId4"/>
                <a:stretch>
                  <a:fillRect t="-3333" b="-23333"/>
                </a:stretch>
              </a:blipFill>
            </p:spPr>
            <p:txBody>
              <a:bodyPr/>
              <a:lstStyle/>
              <a:p>
                <a:r>
                  <a:rPr lang="en-US">
                    <a:noFill/>
                  </a:rPr>
                  <a:t> </a:t>
                </a:r>
              </a:p>
            </p:txBody>
          </p:sp>
        </mc:Fallback>
      </mc:AlternateContent>
      <p:sp>
        <p:nvSpPr>
          <p:cNvPr id="198" name="TextBox 197">
            <a:extLst>
              <a:ext uri="{FF2B5EF4-FFF2-40B4-BE49-F238E27FC236}">
                <a16:creationId xmlns:a16="http://schemas.microsoft.com/office/drawing/2014/main" id="{2A0BC2F3-36F6-B240-9972-32E05C6D31DE}"/>
              </a:ext>
            </a:extLst>
          </p:cNvPr>
          <p:cNvSpPr txBox="1"/>
          <p:nvPr/>
        </p:nvSpPr>
        <p:spPr>
          <a:xfrm>
            <a:off x="1577819" y="10197167"/>
            <a:ext cx="10540469" cy="715581"/>
          </a:xfrm>
          <a:prstGeom prst="rect">
            <a:avLst/>
          </a:prstGeom>
          <a:noFill/>
        </p:spPr>
        <p:txBody>
          <a:bodyPr wrap="square" rtlCol="0">
            <a:spAutoFit/>
          </a:bodyPr>
          <a:lstStyle/>
          <a:p>
            <a:r>
              <a:rPr lang="en-US" sz="2050" dirty="0"/>
              <a:t>Figure 3: Work flow of the project </a:t>
            </a:r>
            <a:endParaRPr lang="en-HK" sz="2050" dirty="0"/>
          </a:p>
          <a:p>
            <a:endParaRPr lang="en-US" sz="20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6193352-B9CC-0049-9D40-32EF35DEC6A9}"/>
                  </a:ext>
                </a:extLst>
              </p:cNvPr>
              <p:cNvSpPr txBox="1"/>
              <p:nvPr/>
            </p:nvSpPr>
            <p:spPr>
              <a:xfrm>
                <a:off x="532635" y="2729257"/>
                <a:ext cx="10668765" cy="369332"/>
              </a:xfrm>
              <a:prstGeom prst="rect">
                <a:avLst/>
              </a:prstGeom>
              <a:noFill/>
            </p:spPr>
            <p:txBody>
              <a:bodyPr wrap="square" rtlCol="0">
                <a:spAutoFit/>
              </a:bodyPr>
              <a:lstStyle/>
              <a:p>
                <a:pPr algn="ctr"/>
                <a:r>
                  <a:rPr lang="en-US" dirty="0">
                    <a:latin typeface="Bell MT" panose="02020503060305020303" pitchFamily="18" charset="77"/>
                  </a:rPr>
                  <a:t>Pick 3 values of </a:t>
                </a:r>
                <a14:m>
                  <m:oMath xmlns:m="http://schemas.openxmlformats.org/officeDocument/2006/math">
                    <m:r>
                      <a:rPr lang="en-US" i="1">
                        <a:latin typeface="Cambria Math" panose="02040503050406030204" pitchFamily="18" charset="0"/>
                      </a:rPr>
                      <m:t>𝛽</m:t>
                    </m:r>
                  </m:oMath>
                </a14:m>
                <a:r>
                  <a:rPr lang="en-US" dirty="0">
                    <a:latin typeface="Bell MT" panose="02020503060305020303" pitchFamily="18" charset="77"/>
                  </a:rPr>
                  <a:t> and </a:t>
                </a:r>
                <a14:m>
                  <m:oMath xmlns:m="http://schemas.openxmlformats.org/officeDocument/2006/math">
                    <m:r>
                      <a:rPr lang="en-US" i="1">
                        <a:latin typeface="Cambria Math" panose="02040503050406030204" pitchFamily="18" charset="0"/>
                      </a:rPr>
                      <m:t>𝜆</m:t>
                    </m:r>
                  </m:oMath>
                </a14:m>
                <a:r>
                  <a:rPr lang="en-US" dirty="0">
                    <a:latin typeface="Bell MT" panose="02020503060305020303" pitchFamily="18" charset="77"/>
                  </a:rPr>
                  <a:t> (</a:t>
                </a:r>
                <a14:m>
                  <m:oMath xmlns:m="http://schemas.openxmlformats.org/officeDocument/2006/math">
                    <m:r>
                      <a:rPr lang="en-US" b="0" i="1" smtClean="0">
                        <a:latin typeface="Cambria Math" panose="02040503050406030204" pitchFamily="18" charset="0"/>
                      </a:rPr>
                      <m:t>3</m:t>
                    </m:r>
                    <m:r>
                      <a:rPr lang="en-US" b="0" i="1" smtClean="0">
                        <a:latin typeface="Cambria Math" panose="02040503050406030204" pitchFamily="18" charset="0"/>
                        <a:ea typeface="Cambria Math" panose="02040503050406030204" pitchFamily="18" charset="0"/>
                      </a:rPr>
                      <m:t>×3=9</m:t>
                    </m:r>
                  </m:oMath>
                </a14:m>
                <a:r>
                  <a:rPr lang="en-US" dirty="0">
                    <a:latin typeface="Bell MT" panose="02020503060305020303" pitchFamily="18" charset="77"/>
                  </a:rPr>
                  <a:t> cases), and fiducial case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𝛽</m:t>
                    </m:r>
                    <m:r>
                      <a:rPr lang="en-US" b="0" i="1" smtClean="0">
                        <a:latin typeface="Cambria Math" panose="02040503050406030204" pitchFamily="18" charset="0"/>
                      </a:rPr>
                      <m:t>=0, </m:t>
                    </m:r>
                    <m:r>
                      <a:rPr lang="en-US" b="0" i="1" smtClean="0">
                        <a:latin typeface="Cambria Math" panose="02040503050406030204" pitchFamily="18" charset="0"/>
                      </a:rPr>
                      <m:t>𝜆</m:t>
                    </m:r>
                    <m:r>
                      <a:rPr lang="en-US" b="0" i="1" smtClean="0">
                        <a:latin typeface="Cambria Math" panose="02040503050406030204" pitchFamily="18" charset="0"/>
                      </a:rPr>
                      <m:t>=0.6)</m:t>
                    </m:r>
                  </m:oMath>
                </a14:m>
                <a:endParaRPr lang="en-US" dirty="0">
                  <a:latin typeface="Bell MT" panose="02020503060305020303" pitchFamily="18" charset="77"/>
                </a:endParaRPr>
              </a:p>
            </p:txBody>
          </p:sp>
        </mc:Choice>
        <mc:Fallback xmlns="">
          <p:sp>
            <p:nvSpPr>
              <p:cNvPr id="10" name="TextBox 9">
                <a:extLst>
                  <a:ext uri="{FF2B5EF4-FFF2-40B4-BE49-F238E27FC236}">
                    <a16:creationId xmlns:a16="http://schemas.microsoft.com/office/drawing/2014/main" id="{36193352-B9CC-0049-9D40-32EF35DEC6A9}"/>
                  </a:ext>
                </a:extLst>
              </p:cNvPr>
              <p:cNvSpPr txBox="1">
                <a:spLocks noRot="1" noChangeAspect="1" noMove="1" noResize="1" noEditPoints="1" noAdjustHandles="1" noChangeArrowheads="1" noChangeShapeType="1" noTextEdit="1"/>
              </p:cNvSpPr>
              <p:nvPr/>
            </p:nvSpPr>
            <p:spPr>
              <a:xfrm>
                <a:off x="532635" y="2729257"/>
                <a:ext cx="10668765" cy="369332"/>
              </a:xfrm>
              <a:prstGeom prst="rect">
                <a:avLst/>
              </a:prstGeom>
              <a:blipFill>
                <a:blip r:embed="rId5"/>
                <a:stretch>
                  <a:fillRect t="-3333" b="-23333"/>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9B39DF02-996E-064C-A8F6-B5826F405C71}"/>
              </a:ext>
            </a:extLst>
          </p:cNvPr>
          <p:cNvSpPr txBox="1"/>
          <p:nvPr/>
        </p:nvSpPr>
        <p:spPr>
          <a:xfrm>
            <a:off x="571550" y="1210454"/>
            <a:ext cx="482006" cy="369332"/>
          </a:xfrm>
          <a:prstGeom prst="rect">
            <a:avLst/>
          </a:prstGeom>
          <a:noFill/>
        </p:spPr>
        <p:txBody>
          <a:bodyPr wrap="square" rtlCol="0">
            <a:spAutoFit/>
          </a:bodyPr>
          <a:lstStyle/>
          <a:p>
            <a:r>
              <a:rPr lang="en-US" dirty="0">
                <a:latin typeface="Bell MT" panose="02020503060305020303" pitchFamily="18" charset="77"/>
              </a:rPr>
              <a:t>1.</a:t>
            </a:r>
          </a:p>
        </p:txBody>
      </p:sp>
      <p:sp>
        <p:nvSpPr>
          <p:cNvPr id="26" name="TextBox 25">
            <a:extLst>
              <a:ext uri="{FF2B5EF4-FFF2-40B4-BE49-F238E27FC236}">
                <a16:creationId xmlns:a16="http://schemas.microsoft.com/office/drawing/2014/main" id="{35B8EB73-BED8-4844-95D0-03026F775515}"/>
              </a:ext>
            </a:extLst>
          </p:cNvPr>
          <p:cNvSpPr txBox="1"/>
          <p:nvPr/>
        </p:nvSpPr>
        <p:spPr>
          <a:xfrm>
            <a:off x="566467" y="4045186"/>
            <a:ext cx="482006" cy="369332"/>
          </a:xfrm>
          <a:prstGeom prst="rect">
            <a:avLst/>
          </a:prstGeom>
          <a:noFill/>
        </p:spPr>
        <p:txBody>
          <a:bodyPr wrap="square" rtlCol="0">
            <a:spAutoFit/>
          </a:bodyPr>
          <a:lstStyle/>
          <a:p>
            <a:r>
              <a:rPr lang="en-US" dirty="0">
                <a:latin typeface="Bell MT" panose="02020503060305020303" pitchFamily="18" charset="77"/>
              </a:rPr>
              <a:t>3.</a:t>
            </a:r>
          </a:p>
        </p:txBody>
      </p:sp>
      <p:sp>
        <p:nvSpPr>
          <p:cNvPr id="27" name="TextBox 26">
            <a:extLst>
              <a:ext uri="{FF2B5EF4-FFF2-40B4-BE49-F238E27FC236}">
                <a16:creationId xmlns:a16="http://schemas.microsoft.com/office/drawing/2014/main" id="{5E16B20B-BC60-4145-8298-CA2FDBE334C8}"/>
              </a:ext>
            </a:extLst>
          </p:cNvPr>
          <p:cNvSpPr txBox="1"/>
          <p:nvPr/>
        </p:nvSpPr>
        <p:spPr>
          <a:xfrm>
            <a:off x="562576" y="4733951"/>
            <a:ext cx="482006" cy="369332"/>
          </a:xfrm>
          <a:prstGeom prst="rect">
            <a:avLst/>
          </a:prstGeom>
          <a:noFill/>
        </p:spPr>
        <p:txBody>
          <a:bodyPr wrap="square" rtlCol="0">
            <a:spAutoFit/>
          </a:bodyPr>
          <a:lstStyle/>
          <a:p>
            <a:r>
              <a:rPr lang="en-US" dirty="0">
                <a:latin typeface="Bell MT" panose="02020503060305020303" pitchFamily="18" charset="77"/>
              </a:rPr>
              <a:t>4.</a:t>
            </a:r>
          </a:p>
        </p:txBody>
      </p:sp>
      <p:sp>
        <p:nvSpPr>
          <p:cNvPr id="24" name="TextBox 23">
            <a:extLst>
              <a:ext uri="{FF2B5EF4-FFF2-40B4-BE49-F238E27FC236}">
                <a16:creationId xmlns:a16="http://schemas.microsoft.com/office/drawing/2014/main" id="{4866019B-98BB-1840-B34C-6850A831596B}"/>
              </a:ext>
            </a:extLst>
          </p:cNvPr>
          <p:cNvSpPr txBox="1"/>
          <p:nvPr/>
        </p:nvSpPr>
        <p:spPr>
          <a:xfrm>
            <a:off x="508988" y="3524835"/>
            <a:ext cx="11219418" cy="369332"/>
          </a:xfrm>
          <a:prstGeom prst="rect">
            <a:avLst/>
          </a:prstGeom>
          <a:noFill/>
        </p:spPr>
        <p:txBody>
          <a:bodyPr wrap="none" rtlCol="0">
            <a:spAutoFit/>
          </a:bodyPr>
          <a:lstStyle/>
          <a:p>
            <a:r>
              <a:rPr lang="en-US" dirty="0">
                <a:latin typeface="Bell MT" panose="02020503060305020303" pitchFamily="18" charset="77"/>
              </a:rPr>
              <a:t>For all cases, re-fit the cosmological parameters to observational datasets (Planck CMB, DESI DR2, DES-Y5) and do</a:t>
            </a:r>
          </a:p>
        </p:txBody>
      </p:sp>
      <p:sp>
        <p:nvSpPr>
          <p:cNvPr id="3" name="TextBox 2">
            <a:extLst>
              <a:ext uri="{FF2B5EF4-FFF2-40B4-BE49-F238E27FC236}">
                <a16:creationId xmlns:a16="http://schemas.microsoft.com/office/drawing/2014/main" id="{47989005-352B-CC4A-998C-C23BBCC4A327}"/>
              </a:ext>
            </a:extLst>
          </p:cNvPr>
          <p:cNvSpPr txBox="1"/>
          <p:nvPr/>
        </p:nvSpPr>
        <p:spPr>
          <a:xfrm>
            <a:off x="2803055" y="2426477"/>
            <a:ext cx="6421053" cy="646331"/>
          </a:xfrm>
          <a:prstGeom prst="rect">
            <a:avLst/>
          </a:prstGeom>
          <a:noFill/>
        </p:spPr>
        <p:txBody>
          <a:bodyPr wrap="none" rtlCol="0">
            <a:spAutoFit/>
          </a:bodyPr>
          <a:lstStyle/>
          <a:p>
            <a:r>
              <a:rPr lang="en-US" dirty="0" err="1">
                <a:latin typeface="Bell MT" panose="02020503060305020303" pitchFamily="18" charset="77"/>
              </a:rPr>
              <a:t>Cobaya</a:t>
            </a:r>
            <a:r>
              <a:rPr lang="en-US" dirty="0">
                <a:latin typeface="Bell MT" panose="02020503060305020303" pitchFamily="18" charset="77"/>
              </a:rPr>
              <a:t> (Monte Carlo code for cosmological parameter extraction)</a:t>
            </a:r>
          </a:p>
          <a:p>
            <a:endParaRPr lang="en-US" dirty="0"/>
          </a:p>
        </p:txBody>
      </p:sp>
      <p:sp>
        <p:nvSpPr>
          <p:cNvPr id="31" name="Rectangle 30">
            <a:extLst>
              <a:ext uri="{FF2B5EF4-FFF2-40B4-BE49-F238E27FC236}">
                <a16:creationId xmlns:a16="http://schemas.microsoft.com/office/drawing/2014/main" id="{E1D95165-E41D-5049-B943-71455BFDC823}"/>
              </a:ext>
            </a:extLst>
          </p:cNvPr>
          <p:cNvSpPr/>
          <p:nvPr/>
        </p:nvSpPr>
        <p:spPr>
          <a:xfrm>
            <a:off x="508987" y="2376610"/>
            <a:ext cx="11371817" cy="1069606"/>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E1C7868D-671D-7B4F-BDAC-FF44E1F99570}"/>
              </a:ext>
            </a:extLst>
          </p:cNvPr>
          <p:cNvSpPr txBox="1"/>
          <p:nvPr/>
        </p:nvSpPr>
        <p:spPr>
          <a:xfrm>
            <a:off x="571550" y="2374908"/>
            <a:ext cx="482006" cy="369332"/>
          </a:xfrm>
          <a:prstGeom prst="rect">
            <a:avLst/>
          </a:prstGeom>
          <a:noFill/>
        </p:spPr>
        <p:txBody>
          <a:bodyPr wrap="square" rtlCol="0">
            <a:spAutoFit/>
          </a:bodyPr>
          <a:lstStyle/>
          <a:p>
            <a:r>
              <a:rPr lang="en-US" dirty="0">
                <a:latin typeface="Bell MT" panose="02020503060305020303" pitchFamily="18" charset="77"/>
              </a:rPr>
              <a:t>2.</a:t>
            </a:r>
          </a:p>
        </p:txBody>
      </p:sp>
      <p:cxnSp>
        <p:nvCxnSpPr>
          <p:cNvPr id="35" name="Straight Connector 34">
            <a:extLst>
              <a:ext uri="{FF2B5EF4-FFF2-40B4-BE49-F238E27FC236}">
                <a16:creationId xmlns:a16="http://schemas.microsoft.com/office/drawing/2014/main" id="{6DD62EBA-9C00-3844-8F1D-E1D18BE5FF0C}"/>
              </a:ext>
            </a:extLst>
          </p:cNvPr>
          <p:cNvCxnSpPr>
            <a:cxnSpLocks/>
          </p:cNvCxnSpPr>
          <p:nvPr/>
        </p:nvCxnSpPr>
        <p:spPr>
          <a:xfrm>
            <a:off x="508987" y="2274563"/>
            <a:ext cx="11371817" cy="0"/>
          </a:xfrm>
          <a:prstGeom prst="line">
            <a:avLst/>
          </a:prstGeom>
        </p:spPr>
        <p:style>
          <a:lnRef idx="2">
            <a:schemeClr val="dk1"/>
          </a:lnRef>
          <a:fillRef idx="0">
            <a:schemeClr val="dk1"/>
          </a:fillRef>
          <a:effectRef idx="1">
            <a:schemeClr val="dk1"/>
          </a:effectRef>
          <a:fontRef idx="minor">
            <a:schemeClr val="tx1"/>
          </a:fontRef>
        </p:style>
      </p:cxnSp>
      <p:cxnSp>
        <p:nvCxnSpPr>
          <p:cNvPr id="36" name="Straight Connector 35">
            <a:extLst>
              <a:ext uri="{FF2B5EF4-FFF2-40B4-BE49-F238E27FC236}">
                <a16:creationId xmlns:a16="http://schemas.microsoft.com/office/drawing/2014/main" id="{8BDF0547-4CA7-A04A-9235-E70AE17A0FAC}"/>
              </a:ext>
            </a:extLst>
          </p:cNvPr>
          <p:cNvCxnSpPr>
            <a:cxnSpLocks/>
          </p:cNvCxnSpPr>
          <p:nvPr/>
        </p:nvCxnSpPr>
        <p:spPr>
          <a:xfrm>
            <a:off x="492185" y="4591635"/>
            <a:ext cx="11371817" cy="0"/>
          </a:xfrm>
          <a:prstGeom prst="line">
            <a:avLst/>
          </a:prstGeom>
        </p:spPr>
        <p:style>
          <a:lnRef idx="2">
            <a:schemeClr val="dk1"/>
          </a:lnRef>
          <a:fillRef idx="0">
            <a:schemeClr val="dk1"/>
          </a:fillRef>
          <a:effectRef idx="1">
            <a:schemeClr val="dk1"/>
          </a:effectRef>
          <a:fontRef idx="minor">
            <a:schemeClr val="tx1"/>
          </a:fontRef>
        </p:style>
      </p:cxnSp>
      <p:cxnSp>
        <p:nvCxnSpPr>
          <p:cNvPr id="37" name="Straight Connector 36">
            <a:extLst>
              <a:ext uri="{FF2B5EF4-FFF2-40B4-BE49-F238E27FC236}">
                <a16:creationId xmlns:a16="http://schemas.microsoft.com/office/drawing/2014/main" id="{93B19CAF-CEEB-394F-B9A7-3D87ABB44A3E}"/>
              </a:ext>
            </a:extLst>
          </p:cNvPr>
          <p:cNvCxnSpPr>
            <a:cxnSpLocks/>
          </p:cNvCxnSpPr>
          <p:nvPr/>
        </p:nvCxnSpPr>
        <p:spPr>
          <a:xfrm>
            <a:off x="492185" y="5257557"/>
            <a:ext cx="11371817"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10051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DB49-594A-134D-B5F4-B1F94BA93CE2}"/>
              </a:ext>
            </a:extLst>
          </p:cNvPr>
          <p:cNvSpPr>
            <a:spLocks noGrp="1"/>
          </p:cNvSpPr>
          <p:nvPr>
            <p:ph type="title"/>
          </p:nvPr>
        </p:nvSpPr>
        <p:spPr/>
        <p:txBody>
          <a:bodyPr/>
          <a:lstStyle/>
          <a:p>
            <a:r>
              <a:rPr lang="en-US" dirty="0"/>
              <a:t>Methodology (N-body simulations)</a:t>
            </a:r>
          </a:p>
        </p:txBody>
      </p:sp>
      <p:pic>
        <p:nvPicPr>
          <p:cNvPr id="11" name="Content Placeholder 10">
            <a:extLst>
              <a:ext uri="{FF2B5EF4-FFF2-40B4-BE49-F238E27FC236}">
                <a16:creationId xmlns:a16="http://schemas.microsoft.com/office/drawing/2014/main" id="{AC9BE7A8-1432-B14E-9159-CF3A5C7BD890}"/>
              </a:ext>
            </a:extLst>
          </p:cNvPr>
          <p:cNvPicPr>
            <a:picLocks noGrp="1" noChangeAspect="1"/>
          </p:cNvPicPr>
          <p:nvPr>
            <p:ph idx="1"/>
          </p:nvPr>
        </p:nvPicPr>
        <p:blipFill>
          <a:blip r:embed="rId2"/>
          <a:stretch>
            <a:fillRect/>
          </a:stretch>
        </p:blipFill>
        <p:spPr>
          <a:xfrm>
            <a:off x="4434840" y="1605513"/>
            <a:ext cx="3857390" cy="4821738"/>
          </a:xfrm>
        </p:spPr>
      </p:pic>
      <p:sp>
        <p:nvSpPr>
          <p:cNvPr id="4" name="Date Placeholder 3">
            <a:extLst>
              <a:ext uri="{FF2B5EF4-FFF2-40B4-BE49-F238E27FC236}">
                <a16:creationId xmlns:a16="http://schemas.microsoft.com/office/drawing/2014/main" id="{A350C91F-B4F4-DE45-9FC9-3CF9056C6E49}"/>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9C252690-B09A-F74D-BE61-442EBABD4FF0}"/>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0926C8FD-246D-6E45-8D7A-49CAEB6007DA}"/>
              </a:ext>
            </a:extLst>
          </p:cNvPr>
          <p:cNvSpPr>
            <a:spLocks noGrp="1"/>
          </p:cNvSpPr>
          <p:nvPr>
            <p:ph type="sldNum" sz="quarter" idx="12"/>
          </p:nvPr>
        </p:nvSpPr>
        <p:spPr/>
        <p:txBody>
          <a:bodyPr/>
          <a:lstStyle/>
          <a:p>
            <a:fld id="{0FD87FC1-0812-3F47-AC0D-045D7F6FBCAC}" type="slidenum">
              <a:rPr lang="en-US" smtClean="0"/>
              <a:pPr/>
              <a:t>12</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48AF86D-C42A-2F44-9A6E-76A83EED7E17}"/>
                  </a:ext>
                </a:extLst>
              </p:cNvPr>
              <p:cNvSpPr txBox="1"/>
              <p:nvPr/>
            </p:nvSpPr>
            <p:spPr>
              <a:xfrm>
                <a:off x="753826" y="1142759"/>
                <a:ext cx="11219417" cy="369332"/>
              </a:xfrm>
              <a:prstGeom prst="rect">
                <a:avLst/>
              </a:prstGeom>
              <a:noFill/>
            </p:spPr>
            <p:txBody>
              <a:bodyPr wrap="square" rtlCol="0">
                <a:spAutoFit/>
              </a:bodyPr>
              <a:lstStyle/>
              <a:p>
                <a:pPr algn="ctr"/>
                <a:r>
                  <a:rPr lang="en-US" dirty="0">
                    <a:latin typeface="Bell MT" panose="02020503060305020303" pitchFamily="18" charset="77"/>
                  </a:rPr>
                  <a:t>ME-Gadget-2 (</a:t>
                </a:r>
                <a14:m>
                  <m:oMath xmlns:m="http://schemas.openxmlformats.org/officeDocument/2006/math">
                    <m:r>
                      <a:rPr lang="en-US" i="1" dirty="0" smtClean="0">
                        <a:latin typeface="Cambria Math" panose="02040503050406030204" pitchFamily="18" charset="0"/>
                      </a:rPr>
                      <m:t>𝑁</m:t>
                    </m:r>
                  </m:oMath>
                </a14:m>
                <a:r>
                  <a:rPr lang="en-US" dirty="0">
                    <a:latin typeface="Bell MT" panose="02020503060305020303" pitchFamily="18" charset="77"/>
                  </a:rPr>
                  <a:t>-body simulation code,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1024</m:t>
                        </m:r>
                      </m:e>
                      <m:sup>
                        <m:r>
                          <a:rPr lang="en-US" b="0" i="1" smtClean="0">
                            <a:latin typeface="Cambria Math" panose="02040503050406030204" pitchFamily="18" charset="0"/>
                          </a:rPr>
                          <m:t>3</m:t>
                        </m:r>
                      </m:sup>
                    </m:sSup>
                  </m:oMath>
                </a14:m>
                <a:r>
                  <a:rPr lang="en-US" dirty="0">
                    <a:latin typeface="Bell MT" panose="02020503060305020303" pitchFamily="18" charset="77"/>
                  </a:rPr>
                  <a:t> DM particles)</a:t>
                </a:r>
              </a:p>
            </p:txBody>
          </p:sp>
        </mc:Choice>
        <mc:Fallback xmlns="">
          <p:sp>
            <p:nvSpPr>
              <p:cNvPr id="7" name="TextBox 6">
                <a:extLst>
                  <a:ext uri="{FF2B5EF4-FFF2-40B4-BE49-F238E27FC236}">
                    <a16:creationId xmlns:a16="http://schemas.microsoft.com/office/drawing/2014/main" id="{C48AF86D-C42A-2F44-9A6E-76A83EED7E17}"/>
                  </a:ext>
                </a:extLst>
              </p:cNvPr>
              <p:cNvSpPr txBox="1">
                <a:spLocks noRot="1" noChangeAspect="1" noMove="1" noResize="1" noEditPoints="1" noAdjustHandles="1" noChangeArrowheads="1" noChangeShapeType="1" noTextEdit="1"/>
              </p:cNvSpPr>
              <p:nvPr/>
            </p:nvSpPr>
            <p:spPr>
              <a:xfrm>
                <a:off x="753826" y="1142759"/>
                <a:ext cx="11219417" cy="369332"/>
              </a:xfrm>
              <a:prstGeom prst="rect">
                <a:avLst/>
              </a:prstGeom>
              <a:blipFill>
                <a:blip r:embed="rId3"/>
                <a:stretch>
                  <a:fillRect t="-3333" b="-23333"/>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C41DEDD2-E139-8C40-9C99-C9FE32444126}"/>
              </a:ext>
            </a:extLst>
          </p:cNvPr>
          <p:cNvSpPr/>
          <p:nvPr/>
        </p:nvSpPr>
        <p:spPr>
          <a:xfrm>
            <a:off x="601426" y="1083079"/>
            <a:ext cx="11371817" cy="456810"/>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C51CED1-BDB0-DC48-8EC6-B23EC6DD6B71}"/>
              </a:ext>
            </a:extLst>
          </p:cNvPr>
          <p:cNvSpPr txBox="1"/>
          <p:nvPr/>
        </p:nvSpPr>
        <p:spPr>
          <a:xfrm>
            <a:off x="711016" y="1163674"/>
            <a:ext cx="482006" cy="369332"/>
          </a:xfrm>
          <a:prstGeom prst="rect">
            <a:avLst/>
          </a:prstGeom>
          <a:noFill/>
        </p:spPr>
        <p:txBody>
          <a:bodyPr wrap="square" rtlCol="0">
            <a:spAutoFit/>
          </a:bodyPr>
          <a:lstStyle/>
          <a:p>
            <a:r>
              <a:rPr lang="en-US" dirty="0">
                <a:latin typeface="Bell MT" panose="02020503060305020303" pitchFamily="18" charset="77"/>
              </a:rPr>
              <a:t>4.</a:t>
            </a:r>
          </a:p>
        </p:txBody>
      </p:sp>
    </p:spTree>
    <p:extLst>
      <p:ext uri="{BB962C8B-B14F-4D97-AF65-F5344CB8AC3E}">
        <p14:creationId xmlns:p14="http://schemas.microsoft.com/office/powerpoint/2010/main" val="4141573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95CA6-5540-BF4B-8E2C-4835DFCD925F}"/>
              </a:ext>
            </a:extLst>
          </p:cNvPr>
          <p:cNvSpPr>
            <a:spLocks noGrp="1"/>
          </p:cNvSpPr>
          <p:nvPr>
            <p:ph type="title"/>
          </p:nvPr>
        </p:nvSpPr>
        <p:spPr/>
        <p:txBody>
          <a:bodyPr/>
          <a:lstStyle/>
          <a:p>
            <a:r>
              <a:rPr lang="en-US" dirty="0"/>
              <a:t>Methodology </a:t>
            </a:r>
          </a:p>
        </p:txBody>
      </p:sp>
      <p:sp>
        <p:nvSpPr>
          <p:cNvPr id="4" name="Date Placeholder 3">
            <a:extLst>
              <a:ext uri="{FF2B5EF4-FFF2-40B4-BE49-F238E27FC236}">
                <a16:creationId xmlns:a16="http://schemas.microsoft.com/office/drawing/2014/main" id="{16593471-0F7C-FE44-A9B3-F705EFEDCE88}"/>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6D031A21-E220-EF40-8AF0-8E5BFC7BDE83}"/>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DB574A28-CE8C-1449-AE97-4CC56291412E}"/>
              </a:ext>
            </a:extLst>
          </p:cNvPr>
          <p:cNvSpPr>
            <a:spLocks noGrp="1"/>
          </p:cNvSpPr>
          <p:nvPr>
            <p:ph type="sldNum" sz="quarter" idx="12"/>
          </p:nvPr>
        </p:nvSpPr>
        <p:spPr/>
        <p:txBody>
          <a:bodyPr/>
          <a:lstStyle/>
          <a:p>
            <a:fld id="{0FD87FC1-0812-3F47-AC0D-045D7F6FBCAC}" type="slidenum">
              <a:rPr lang="en-US" smtClean="0"/>
              <a:pPr/>
              <a:t>13</a:t>
            </a:fld>
            <a:endParaRPr lang="en-US" dirty="0"/>
          </a:p>
        </p:txBody>
      </p:sp>
      <mc:AlternateContent xmlns:mc="http://schemas.openxmlformats.org/markup-compatibility/2006" xmlns:a14="http://schemas.microsoft.com/office/drawing/2010/main">
        <mc:Choice Requires="a14">
          <p:sp>
            <p:nvSpPr>
              <p:cNvPr id="192" name="TextBox 191">
                <a:extLst>
                  <a:ext uri="{FF2B5EF4-FFF2-40B4-BE49-F238E27FC236}">
                    <a16:creationId xmlns:a16="http://schemas.microsoft.com/office/drawing/2014/main" id="{7ACFCFB5-7E48-C04F-B111-9D64A3371593}"/>
                  </a:ext>
                </a:extLst>
              </p:cNvPr>
              <p:cNvSpPr txBox="1"/>
              <p:nvPr/>
            </p:nvSpPr>
            <p:spPr>
              <a:xfrm>
                <a:off x="900021" y="5675886"/>
                <a:ext cx="10363201" cy="646331"/>
              </a:xfrm>
              <a:prstGeom prst="rect">
                <a:avLst/>
              </a:prstGeom>
              <a:noFill/>
            </p:spPr>
            <p:txBody>
              <a:bodyPr wrap="square" rtlCol="0">
                <a:spAutoFit/>
              </a:bodyPr>
              <a:lstStyle/>
              <a:p>
                <a:pPr algn="ctr"/>
                <a:r>
                  <a:rPr lang="en-US" dirty="0">
                    <a:latin typeface="Bell MT" panose="02020503060305020303" pitchFamily="18" charset="77"/>
                  </a:rPr>
                  <a:t>Self developed codes (Void radial velocity statistics calculator)</a:t>
                </a:r>
              </a:p>
              <a:p>
                <a:pPr marL="342900" indent="-342900" algn="ctr">
                  <a:buFont typeface="+mj-lt"/>
                  <a:buAutoNum type="arabicParenR"/>
                </a:pPr>
                <a:r>
                  <a:rPr lang="en-US" dirty="0">
                    <a:latin typeface="Bell MT" panose="02020503060305020303" pitchFamily="18" charset="77"/>
                  </a:rPr>
                  <a:t>Sampled voids in different sizes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m:rPr>
                            <m:sty m:val="p"/>
                          </m:rPr>
                          <a:rPr lang="en-US" b="0" i="0" smtClean="0">
                            <a:latin typeface="Cambria Math" panose="02040503050406030204" pitchFamily="18" charset="0"/>
                          </a:rPr>
                          <m:t>v</m:t>
                        </m:r>
                      </m:sub>
                    </m:sSub>
                    <m:r>
                      <a:rPr lang="en-US" b="0" i="1" smtClean="0">
                        <a:latin typeface="Cambria Math" panose="02040503050406030204" pitchFamily="18" charset="0"/>
                      </a:rPr>
                      <m:t>=11−16 </m:t>
                    </m:r>
                    <m:sSup>
                      <m:sSupPr>
                        <m:ctrlPr>
                          <a:rPr lang="en-US" b="0" i="1" smtClean="0">
                            <a:latin typeface="Cambria Math" panose="02040503050406030204" pitchFamily="18" charset="0"/>
                          </a:rPr>
                        </m:ctrlPr>
                      </m:sSupPr>
                      <m:e>
                        <m:r>
                          <a:rPr lang="en-US" b="0" i="1" smtClean="0">
                            <a:latin typeface="Cambria Math" panose="02040503050406030204" pitchFamily="18" charset="0"/>
                          </a:rPr>
                          <m:t>h</m:t>
                        </m:r>
                      </m:e>
                      <m:sup>
                        <m:r>
                          <a:rPr lang="en-US" b="0" i="1" smtClean="0">
                            <a:latin typeface="Cambria Math" panose="02040503050406030204" pitchFamily="18" charset="0"/>
                          </a:rPr>
                          <m:t>−1</m:t>
                        </m:r>
                      </m:sup>
                    </m:sSup>
                    <m:r>
                      <m:rPr>
                        <m:sty m:val="p"/>
                      </m:rPr>
                      <a:rPr lang="en-US" b="0" i="0" smtClean="0">
                        <a:latin typeface="Cambria Math" panose="02040503050406030204" pitchFamily="18" charset="0"/>
                      </a:rPr>
                      <m:t>Mpc</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 </m:t>
                        </m:r>
                        <m:r>
                          <a:rPr lang="en-US" i="1">
                            <a:latin typeface="Cambria Math" panose="02040503050406030204" pitchFamily="18" charset="0"/>
                          </a:rPr>
                          <m:t>𝑟</m:t>
                        </m:r>
                      </m:e>
                      <m:sub>
                        <m:r>
                          <m:rPr>
                            <m:sty m:val="p"/>
                          </m:rPr>
                          <a:rPr lang="en-US">
                            <a:latin typeface="Cambria Math" panose="02040503050406030204" pitchFamily="18" charset="0"/>
                          </a:rPr>
                          <m:t>v</m:t>
                        </m:r>
                      </m:sub>
                    </m:sSub>
                    <m:r>
                      <a:rPr lang="en-US" i="1">
                        <a:latin typeface="Cambria Math" panose="02040503050406030204" pitchFamily="18" charset="0"/>
                      </a:rPr>
                      <m:t>=1</m:t>
                    </m:r>
                    <m:r>
                      <a:rPr lang="en-US" b="0" i="1" smtClean="0">
                        <a:latin typeface="Cambria Math" panose="02040503050406030204" pitchFamily="18" charset="0"/>
                      </a:rPr>
                      <m:t>6</m:t>
                    </m:r>
                    <m:r>
                      <a:rPr lang="en-US" i="1">
                        <a:latin typeface="Cambria Math" panose="02040503050406030204" pitchFamily="18" charset="0"/>
                      </a:rPr>
                      <m:t>−</m:t>
                    </m:r>
                    <m:r>
                      <a:rPr lang="en-US" b="0" i="1" smtClean="0">
                        <a:latin typeface="Cambria Math" panose="02040503050406030204" pitchFamily="18" charset="0"/>
                      </a:rPr>
                      <m:t>21</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h</m:t>
                        </m:r>
                      </m:e>
                      <m:sup>
                        <m:r>
                          <a:rPr lang="en-US" i="1">
                            <a:latin typeface="Cambria Math" panose="02040503050406030204" pitchFamily="18" charset="0"/>
                          </a:rPr>
                          <m:t>−1</m:t>
                        </m:r>
                      </m:sup>
                    </m:sSup>
                    <m:r>
                      <m:rPr>
                        <m:sty m:val="p"/>
                      </m:rPr>
                      <a:rPr lang="en-US">
                        <a:latin typeface="Cambria Math" panose="02040503050406030204" pitchFamily="18" charset="0"/>
                      </a:rPr>
                      <m:t>Mpc</m:t>
                    </m:r>
                  </m:oMath>
                </a14:m>
                <a:r>
                  <a:rPr lang="en-US" dirty="0">
                    <a:latin typeface="Bell MT" panose="02020503060305020303" pitchFamily="18" charset="77"/>
                  </a:rPr>
                  <a:t>)</a:t>
                </a:r>
              </a:p>
            </p:txBody>
          </p:sp>
        </mc:Choice>
        <mc:Fallback xmlns="">
          <p:sp>
            <p:nvSpPr>
              <p:cNvPr id="192" name="TextBox 191">
                <a:extLst>
                  <a:ext uri="{FF2B5EF4-FFF2-40B4-BE49-F238E27FC236}">
                    <a16:creationId xmlns:a16="http://schemas.microsoft.com/office/drawing/2014/main" id="{7ACFCFB5-7E48-C04F-B111-9D64A3371593}"/>
                  </a:ext>
                </a:extLst>
              </p:cNvPr>
              <p:cNvSpPr txBox="1">
                <a:spLocks noRot="1" noChangeAspect="1" noMove="1" noResize="1" noEditPoints="1" noAdjustHandles="1" noChangeArrowheads="1" noChangeShapeType="1" noTextEdit="1"/>
              </p:cNvSpPr>
              <p:nvPr/>
            </p:nvSpPr>
            <p:spPr>
              <a:xfrm>
                <a:off x="900021" y="5675886"/>
                <a:ext cx="10363201" cy="646331"/>
              </a:xfrm>
              <a:prstGeom prst="rect">
                <a:avLst/>
              </a:prstGeom>
              <a:blipFill>
                <a:blip r:embed="rId3"/>
                <a:stretch>
                  <a:fillRect t="-3846" b="-11538"/>
                </a:stretch>
              </a:blipFill>
            </p:spPr>
            <p:txBody>
              <a:bodyPr/>
              <a:lstStyle/>
              <a:p>
                <a:r>
                  <a:rPr lang="en-US">
                    <a:noFill/>
                  </a:rPr>
                  <a:t> </a:t>
                </a:r>
              </a:p>
            </p:txBody>
          </p:sp>
        </mc:Fallback>
      </mc:AlternateContent>
      <p:sp>
        <p:nvSpPr>
          <p:cNvPr id="193" name="Rectangle 192">
            <a:extLst>
              <a:ext uri="{FF2B5EF4-FFF2-40B4-BE49-F238E27FC236}">
                <a16:creationId xmlns:a16="http://schemas.microsoft.com/office/drawing/2014/main" id="{3C07BC04-996C-7542-9CB1-A3EB609DF03A}"/>
              </a:ext>
            </a:extLst>
          </p:cNvPr>
          <p:cNvSpPr/>
          <p:nvPr/>
        </p:nvSpPr>
        <p:spPr>
          <a:xfrm>
            <a:off x="411480" y="5670588"/>
            <a:ext cx="11369040" cy="696701"/>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extBox 197">
            <a:extLst>
              <a:ext uri="{FF2B5EF4-FFF2-40B4-BE49-F238E27FC236}">
                <a16:creationId xmlns:a16="http://schemas.microsoft.com/office/drawing/2014/main" id="{2A0BC2F3-36F6-B240-9972-32E05C6D31DE}"/>
              </a:ext>
            </a:extLst>
          </p:cNvPr>
          <p:cNvSpPr txBox="1"/>
          <p:nvPr/>
        </p:nvSpPr>
        <p:spPr>
          <a:xfrm>
            <a:off x="1577819" y="10197167"/>
            <a:ext cx="10540469" cy="715581"/>
          </a:xfrm>
          <a:prstGeom prst="rect">
            <a:avLst/>
          </a:prstGeom>
          <a:noFill/>
        </p:spPr>
        <p:txBody>
          <a:bodyPr wrap="square" rtlCol="0">
            <a:spAutoFit/>
          </a:bodyPr>
          <a:lstStyle/>
          <a:p>
            <a:r>
              <a:rPr lang="en-US" sz="2050" dirty="0"/>
              <a:t>Figure 3: Work flow of the project </a:t>
            </a:r>
            <a:endParaRPr lang="en-HK" sz="2050" dirty="0"/>
          </a:p>
          <a:p>
            <a:endParaRPr lang="en-US" sz="2000" dirty="0"/>
          </a:p>
        </p:txBody>
      </p:sp>
      <p:sp>
        <p:nvSpPr>
          <p:cNvPr id="13" name="TextBox 12">
            <a:extLst>
              <a:ext uri="{FF2B5EF4-FFF2-40B4-BE49-F238E27FC236}">
                <a16:creationId xmlns:a16="http://schemas.microsoft.com/office/drawing/2014/main" id="{9B39DF02-996E-064C-A8F6-B5826F405C71}"/>
              </a:ext>
            </a:extLst>
          </p:cNvPr>
          <p:cNvSpPr txBox="1"/>
          <p:nvPr/>
        </p:nvSpPr>
        <p:spPr>
          <a:xfrm>
            <a:off x="659018" y="5700613"/>
            <a:ext cx="482006" cy="369332"/>
          </a:xfrm>
          <a:prstGeom prst="rect">
            <a:avLst/>
          </a:prstGeom>
          <a:noFill/>
        </p:spPr>
        <p:txBody>
          <a:bodyPr wrap="square" rtlCol="0">
            <a:spAutoFit/>
          </a:bodyPr>
          <a:lstStyle/>
          <a:p>
            <a:r>
              <a:rPr lang="en-US" dirty="0">
                <a:latin typeface="Bell MT" panose="02020503060305020303" pitchFamily="18" charset="77"/>
              </a:rPr>
              <a:t>6.</a:t>
            </a:r>
          </a:p>
        </p:txBody>
      </p:sp>
      <p:sp>
        <p:nvSpPr>
          <p:cNvPr id="10" name="Rectangle 9">
            <a:extLst>
              <a:ext uri="{FF2B5EF4-FFF2-40B4-BE49-F238E27FC236}">
                <a16:creationId xmlns:a16="http://schemas.microsoft.com/office/drawing/2014/main" id="{9B108708-61F7-C341-8AC9-9FD265D54825}"/>
              </a:ext>
            </a:extLst>
          </p:cNvPr>
          <p:cNvSpPr/>
          <p:nvPr/>
        </p:nvSpPr>
        <p:spPr>
          <a:xfrm>
            <a:off x="408703" y="1177370"/>
            <a:ext cx="11371817" cy="405671"/>
          </a:xfrm>
          <a:prstGeom prst="rect">
            <a:avLst/>
          </a:prstGeom>
          <a:noFill/>
          <a:ln>
            <a:solidFill>
              <a:srgbClr val="3369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7A2275A-C2C1-E646-8BD0-72CC4CAB3E1D}"/>
                  </a:ext>
                </a:extLst>
              </p:cNvPr>
              <p:cNvSpPr txBox="1"/>
              <p:nvPr/>
            </p:nvSpPr>
            <p:spPr>
              <a:xfrm>
                <a:off x="754244" y="1213709"/>
                <a:ext cx="10346872" cy="369332"/>
              </a:xfrm>
              <a:prstGeom prst="rect">
                <a:avLst/>
              </a:prstGeom>
              <a:noFill/>
            </p:spPr>
            <p:txBody>
              <a:bodyPr wrap="square" rtlCol="0">
                <a:spAutoFit/>
              </a:bodyPr>
              <a:lstStyle/>
              <a:p>
                <a:pPr algn="ctr"/>
                <a:r>
                  <a:rPr lang="en-US" dirty="0">
                    <a:latin typeface="Bell MT" panose="02020503060305020303" pitchFamily="18" charset="77"/>
                  </a:rPr>
                  <a:t>ROCKSTAR (Dark matter halo finder) + VIDE (Void finder) at </a:t>
                </a:r>
                <a14:m>
                  <m:oMath xmlns:m="http://schemas.openxmlformats.org/officeDocument/2006/math">
                    <m:r>
                      <a:rPr lang="en-US" b="0" i="1" smtClean="0">
                        <a:latin typeface="Cambria Math" panose="02040503050406030204" pitchFamily="18" charset="0"/>
                      </a:rPr>
                      <m:t>𝑧</m:t>
                    </m:r>
                    <m:r>
                      <a:rPr lang="en-US" b="0" i="1" smtClean="0">
                        <a:latin typeface="Cambria Math" panose="02040503050406030204" pitchFamily="18" charset="0"/>
                      </a:rPr>
                      <m:t>=0</m:t>
                    </m:r>
                  </m:oMath>
                </a14:m>
                <a:endParaRPr lang="en-US" dirty="0">
                  <a:latin typeface="Bell MT" panose="02020503060305020303" pitchFamily="18" charset="77"/>
                </a:endParaRPr>
              </a:p>
            </p:txBody>
          </p:sp>
        </mc:Choice>
        <mc:Fallback xmlns="">
          <p:sp>
            <p:nvSpPr>
              <p:cNvPr id="11" name="TextBox 10">
                <a:extLst>
                  <a:ext uri="{FF2B5EF4-FFF2-40B4-BE49-F238E27FC236}">
                    <a16:creationId xmlns:a16="http://schemas.microsoft.com/office/drawing/2014/main" id="{87A2275A-C2C1-E646-8BD0-72CC4CAB3E1D}"/>
                  </a:ext>
                </a:extLst>
              </p:cNvPr>
              <p:cNvSpPr txBox="1">
                <a:spLocks noRot="1" noChangeAspect="1" noMove="1" noResize="1" noEditPoints="1" noAdjustHandles="1" noChangeArrowheads="1" noChangeShapeType="1" noTextEdit="1"/>
              </p:cNvSpPr>
              <p:nvPr/>
            </p:nvSpPr>
            <p:spPr>
              <a:xfrm>
                <a:off x="754244" y="1213709"/>
                <a:ext cx="10346872" cy="369332"/>
              </a:xfrm>
              <a:prstGeom prst="rect">
                <a:avLst/>
              </a:prstGeom>
              <a:blipFill>
                <a:blip r:embed="rId4"/>
                <a:stretch>
                  <a:fillRect t="-6897" b="-24138"/>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FAD19090-CDF6-E64F-AF9D-8A303A72A288}"/>
              </a:ext>
            </a:extLst>
          </p:cNvPr>
          <p:cNvSpPr txBox="1"/>
          <p:nvPr/>
        </p:nvSpPr>
        <p:spPr>
          <a:xfrm>
            <a:off x="462289" y="1186853"/>
            <a:ext cx="510968" cy="369332"/>
          </a:xfrm>
          <a:prstGeom prst="rect">
            <a:avLst/>
          </a:prstGeom>
          <a:noFill/>
        </p:spPr>
        <p:txBody>
          <a:bodyPr wrap="square" rtlCol="0">
            <a:spAutoFit/>
          </a:bodyPr>
          <a:lstStyle/>
          <a:p>
            <a:r>
              <a:rPr lang="en-US" dirty="0">
                <a:latin typeface="Bell MT" panose="02020503060305020303" pitchFamily="18" charset="77"/>
              </a:rPr>
              <a:t>5.</a:t>
            </a:r>
          </a:p>
        </p:txBody>
      </p:sp>
      <p:pic>
        <p:nvPicPr>
          <p:cNvPr id="7" name="Picture 6">
            <a:extLst>
              <a:ext uri="{FF2B5EF4-FFF2-40B4-BE49-F238E27FC236}">
                <a16:creationId xmlns:a16="http://schemas.microsoft.com/office/drawing/2014/main" id="{6D54CD6B-36CE-E342-86A1-4A56E3A0BCB1}"/>
              </a:ext>
            </a:extLst>
          </p:cNvPr>
          <p:cNvPicPr>
            <a:picLocks noChangeAspect="1"/>
          </p:cNvPicPr>
          <p:nvPr/>
        </p:nvPicPr>
        <p:blipFill>
          <a:blip r:embed="rId5"/>
          <a:stretch>
            <a:fillRect/>
          </a:stretch>
        </p:blipFill>
        <p:spPr>
          <a:xfrm>
            <a:off x="3857326" y="1619380"/>
            <a:ext cx="4102109" cy="3987964"/>
          </a:xfrm>
          <a:prstGeom prst="rect">
            <a:avLst/>
          </a:prstGeom>
        </p:spPr>
      </p:pic>
      <p:sp>
        <p:nvSpPr>
          <p:cNvPr id="8" name="TextBox 7">
            <a:extLst>
              <a:ext uri="{FF2B5EF4-FFF2-40B4-BE49-F238E27FC236}">
                <a16:creationId xmlns:a16="http://schemas.microsoft.com/office/drawing/2014/main" id="{22360D2F-FAFB-5247-B8D9-6B7F55D16127}"/>
              </a:ext>
            </a:extLst>
          </p:cNvPr>
          <p:cNvSpPr txBox="1"/>
          <p:nvPr/>
        </p:nvSpPr>
        <p:spPr>
          <a:xfrm>
            <a:off x="7959435" y="5075882"/>
            <a:ext cx="2306209" cy="369332"/>
          </a:xfrm>
          <a:prstGeom prst="rect">
            <a:avLst/>
          </a:prstGeom>
          <a:noFill/>
        </p:spPr>
        <p:txBody>
          <a:bodyPr wrap="none" rtlCol="0">
            <a:spAutoFit/>
          </a:bodyPr>
          <a:lstStyle/>
          <a:p>
            <a:r>
              <a:rPr lang="en-US" dirty="0">
                <a:latin typeface="Bell MT" panose="02020503060305020303" pitchFamily="18" charset="77"/>
              </a:rPr>
              <a:t>Credit: Simone Sartori</a:t>
            </a:r>
          </a:p>
        </p:txBody>
      </p:sp>
    </p:spTree>
    <p:extLst>
      <p:ext uri="{BB962C8B-B14F-4D97-AF65-F5344CB8AC3E}">
        <p14:creationId xmlns:p14="http://schemas.microsoft.com/office/powerpoint/2010/main" val="3426058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1F85037-2514-8A4F-94FA-452297C3351E}"/>
                  </a:ext>
                </a:extLst>
              </p:cNvPr>
              <p:cNvSpPr>
                <a:spLocks noGrp="1"/>
              </p:cNvSpPr>
              <p:nvPr>
                <p:ph type="title"/>
              </p:nvPr>
            </p:nvSpPr>
            <p:spPr>
              <a:xfrm>
                <a:off x="0" y="0"/>
                <a:ext cx="12192000" cy="1049338"/>
              </a:xfrm>
            </p:spPr>
            <p:txBody>
              <a:bodyPr>
                <a:normAutofit/>
              </a:bodyPr>
              <a:lstStyle/>
              <a:p>
                <a:r>
                  <a:rPr lang="en-US" dirty="0"/>
                  <a:t>Results (Halo): Void radial velocity profile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m:rPr>
                            <m:sty m:val="p"/>
                          </m:rPr>
                          <a:rPr lang="en-US" b="0" i="0" smtClean="0">
                            <a:latin typeface="Cambria Math" panose="02040503050406030204" pitchFamily="18" charset="0"/>
                          </a:rPr>
                          <m:t>v</m:t>
                        </m:r>
                      </m:sub>
                    </m:sSub>
                  </m:oMath>
                </a14:m>
                <a:r>
                  <a:rPr lang="en-US" dirty="0"/>
                  <a:t> </a:t>
                </a:r>
              </a:p>
            </p:txBody>
          </p:sp>
        </mc:Choice>
        <mc:Fallback xmlns="">
          <p:sp>
            <p:nvSpPr>
              <p:cNvPr id="2" name="Title 1">
                <a:extLst>
                  <a:ext uri="{FF2B5EF4-FFF2-40B4-BE49-F238E27FC236}">
                    <a16:creationId xmlns:a16="http://schemas.microsoft.com/office/drawing/2014/main" id="{51F85037-2514-8A4F-94FA-452297C3351E}"/>
                  </a:ext>
                </a:extLst>
              </p:cNvPr>
              <p:cNvSpPr>
                <a:spLocks noGrp="1" noRot="1" noChangeAspect="1" noMove="1" noResize="1" noEditPoints="1" noAdjustHandles="1" noChangeArrowheads="1" noChangeShapeType="1" noTextEdit="1"/>
              </p:cNvSpPr>
              <p:nvPr>
                <p:ph type="title"/>
              </p:nvPr>
            </p:nvSpPr>
            <p:spPr>
              <a:xfrm>
                <a:off x="0" y="0"/>
                <a:ext cx="12192000" cy="1049338"/>
              </a:xfrm>
              <a:blipFill>
                <a:blip r:embed="rId3"/>
                <a:stretch>
                  <a:fillRect l="-1979" b="-1204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BD8BBE0-3AD8-974D-AFD2-94492DAB0D64}"/>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9D4A0082-B866-5649-A0B9-8AB828413AE8}"/>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BC41FBA6-CCBE-3E41-B999-2C4F4C7B7183}"/>
              </a:ext>
            </a:extLst>
          </p:cNvPr>
          <p:cNvSpPr>
            <a:spLocks noGrp="1"/>
          </p:cNvSpPr>
          <p:nvPr>
            <p:ph type="sldNum" sz="quarter" idx="12"/>
          </p:nvPr>
        </p:nvSpPr>
        <p:spPr/>
        <p:txBody>
          <a:bodyPr/>
          <a:lstStyle/>
          <a:p>
            <a:fld id="{0FD87FC1-0812-3F47-AC0D-045D7F6FBCAC}" type="slidenum">
              <a:rPr lang="en-US" smtClean="0"/>
              <a:pPr/>
              <a:t>14</a:t>
            </a:fld>
            <a:endParaRPr lang="en-US" dirty="0"/>
          </a:p>
        </p:txBody>
      </p:sp>
      <p:pic>
        <p:nvPicPr>
          <p:cNvPr id="10" name="Content Placeholder 7">
            <a:extLst>
              <a:ext uri="{FF2B5EF4-FFF2-40B4-BE49-F238E27FC236}">
                <a16:creationId xmlns:a16="http://schemas.microsoft.com/office/drawing/2014/main" id="{8DE0EEC4-8AFD-B24D-A571-5B3DD7EB4EC3}"/>
              </a:ext>
            </a:extLst>
          </p:cNvPr>
          <p:cNvPicPr>
            <a:picLocks noChangeAspect="1"/>
          </p:cNvPicPr>
          <p:nvPr/>
        </p:nvPicPr>
        <p:blipFill>
          <a:blip r:embed="rId4"/>
          <a:stretch>
            <a:fillRect/>
          </a:stretch>
        </p:blipFill>
        <p:spPr>
          <a:xfrm>
            <a:off x="97210" y="1048135"/>
            <a:ext cx="5142689" cy="5429029"/>
          </a:xfrm>
          <a:prstGeom prst="rect">
            <a:avLst/>
          </a:prstGeom>
        </p:spPr>
      </p:pic>
      <p:cxnSp>
        <p:nvCxnSpPr>
          <p:cNvPr id="8" name="Straight Arrow Connector 7">
            <a:extLst>
              <a:ext uri="{FF2B5EF4-FFF2-40B4-BE49-F238E27FC236}">
                <a16:creationId xmlns:a16="http://schemas.microsoft.com/office/drawing/2014/main" id="{618D97C5-10F8-A443-9416-3D9A2C20F0B4}"/>
              </a:ext>
            </a:extLst>
          </p:cNvPr>
          <p:cNvCxnSpPr>
            <a:cxnSpLocks/>
          </p:cNvCxnSpPr>
          <p:nvPr/>
        </p:nvCxnSpPr>
        <p:spPr>
          <a:xfrm flipH="1">
            <a:off x="1778178" y="2635696"/>
            <a:ext cx="8863" cy="56557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2" name="Straight Arrow Connector 11">
            <a:extLst>
              <a:ext uri="{FF2B5EF4-FFF2-40B4-BE49-F238E27FC236}">
                <a16:creationId xmlns:a16="http://schemas.microsoft.com/office/drawing/2014/main" id="{56733C33-D4A1-6C45-BC39-19A26A1C387C}"/>
              </a:ext>
            </a:extLst>
          </p:cNvPr>
          <p:cNvCxnSpPr>
            <a:cxnSpLocks/>
          </p:cNvCxnSpPr>
          <p:nvPr/>
        </p:nvCxnSpPr>
        <p:spPr>
          <a:xfrm flipV="1">
            <a:off x="3803249" y="2647891"/>
            <a:ext cx="0" cy="51588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BE42E8C-785A-EC44-9A29-9A63CB7B5F22}"/>
                  </a:ext>
                </a:extLst>
              </p:cNvPr>
              <p:cNvSpPr txBox="1"/>
              <p:nvPr/>
            </p:nvSpPr>
            <p:spPr>
              <a:xfrm>
                <a:off x="940722" y="3185002"/>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4" name="TextBox 13">
                <a:extLst>
                  <a:ext uri="{FF2B5EF4-FFF2-40B4-BE49-F238E27FC236}">
                    <a16:creationId xmlns:a16="http://schemas.microsoft.com/office/drawing/2014/main" id="{7BE42E8C-785A-EC44-9A29-9A63CB7B5F22}"/>
                  </a:ext>
                </a:extLst>
              </p:cNvPr>
              <p:cNvSpPr txBox="1">
                <a:spLocks noRot="1" noChangeAspect="1" noMove="1" noResize="1" noEditPoints="1" noAdjustHandles="1" noChangeArrowheads="1" noChangeShapeType="1" noTextEdit="1"/>
              </p:cNvSpPr>
              <p:nvPr/>
            </p:nvSpPr>
            <p:spPr>
              <a:xfrm>
                <a:off x="940722" y="3185002"/>
                <a:ext cx="998621" cy="430887"/>
              </a:xfrm>
              <a:prstGeom prst="rect">
                <a:avLst/>
              </a:prstGeom>
              <a:blipFill>
                <a:blip r:embed="rId5"/>
                <a:stretch>
                  <a:fillRect b="-1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7D88253-D685-DC47-98B1-C2626D50B3E4}"/>
                  </a:ext>
                </a:extLst>
              </p:cNvPr>
              <p:cNvSpPr txBox="1"/>
              <p:nvPr/>
            </p:nvSpPr>
            <p:spPr>
              <a:xfrm>
                <a:off x="917300" y="5739700"/>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5" name="TextBox 14">
                <a:extLst>
                  <a:ext uri="{FF2B5EF4-FFF2-40B4-BE49-F238E27FC236}">
                    <a16:creationId xmlns:a16="http://schemas.microsoft.com/office/drawing/2014/main" id="{B7D88253-D685-DC47-98B1-C2626D50B3E4}"/>
                  </a:ext>
                </a:extLst>
              </p:cNvPr>
              <p:cNvSpPr txBox="1">
                <a:spLocks noRot="1" noChangeAspect="1" noMove="1" noResize="1" noEditPoints="1" noAdjustHandles="1" noChangeArrowheads="1" noChangeShapeType="1" noTextEdit="1"/>
              </p:cNvSpPr>
              <p:nvPr/>
            </p:nvSpPr>
            <p:spPr>
              <a:xfrm>
                <a:off x="917300" y="5739700"/>
                <a:ext cx="998621" cy="430887"/>
              </a:xfrm>
              <a:prstGeom prst="rect">
                <a:avLst/>
              </a:prstGeom>
              <a:blipFill>
                <a:blip r:embed="rId6"/>
                <a:stretch>
                  <a:fillRect b="-11429"/>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4CB90A24-F829-EE4F-B499-B9654105F5F7}"/>
              </a:ext>
            </a:extLst>
          </p:cNvPr>
          <p:cNvCxnSpPr>
            <a:cxnSpLocks/>
          </p:cNvCxnSpPr>
          <p:nvPr/>
        </p:nvCxnSpPr>
        <p:spPr>
          <a:xfrm flipH="1">
            <a:off x="1660085" y="5188222"/>
            <a:ext cx="8863" cy="56557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9" name="Straight Arrow Connector 18">
            <a:extLst>
              <a:ext uri="{FF2B5EF4-FFF2-40B4-BE49-F238E27FC236}">
                <a16:creationId xmlns:a16="http://schemas.microsoft.com/office/drawing/2014/main" id="{3F4A9751-5627-1F4D-AF42-27AD11F8EDA6}"/>
              </a:ext>
            </a:extLst>
          </p:cNvPr>
          <p:cNvCxnSpPr>
            <a:cxnSpLocks/>
          </p:cNvCxnSpPr>
          <p:nvPr/>
        </p:nvCxnSpPr>
        <p:spPr>
          <a:xfrm flipV="1">
            <a:off x="3819135" y="5213071"/>
            <a:ext cx="0" cy="51588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01D3B4C-7A87-3240-B52E-1B30405CB1A7}"/>
                  </a:ext>
                </a:extLst>
              </p:cNvPr>
              <p:cNvSpPr txBox="1"/>
              <p:nvPr/>
            </p:nvSpPr>
            <p:spPr>
              <a:xfrm>
                <a:off x="3080616" y="3206268"/>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20" name="TextBox 19">
                <a:extLst>
                  <a:ext uri="{FF2B5EF4-FFF2-40B4-BE49-F238E27FC236}">
                    <a16:creationId xmlns:a16="http://schemas.microsoft.com/office/drawing/2014/main" id="{701D3B4C-7A87-3240-B52E-1B30405CB1A7}"/>
                  </a:ext>
                </a:extLst>
              </p:cNvPr>
              <p:cNvSpPr txBox="1">
                <a:spLocks noRot="1" noChangeAspect="1" noMove="1" noResize="1" noEditPoints="1" noAdjustHandles="1" noChangeArrowheads="1" noChangeShapeType="1" noTextEdit="1"/>
              </p:cNvSpPr>
              <p:nvPr/>
            </p:nvSpPr>
            <p:spPr>
              <a:xfrm>
                <a:off x="3080616" y="3206268"/>
                <a:ext cx="998621" cy="43088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D03763E-199E-224A-93E5-F7A6E1A49097}"/>
                  </a:ext>
                </a:extLst>
              </p:cNvPr>
              <p:cNvSpPr txBox="1"/>
              <p:nvPr/>
            </p:nvSpPr>
            <p:spPr>
              <a:xfrm>
                <a:off x="3015632" y="5471011"/>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21" name="TextBox 20">
                <a:extLst>
                  <a:ext uri="{FF2B5EF4-FFF2-40B4-BE49-F238E27FC236}">
                    <a16:creationId xmlns:a16="http://schemas.microsoft.com/office/drawing/2014/main" id="{AD03763E-199E-224A-93E5-F7A6E1A49097}"/>
                  </a:ext>
                </a:extLst>
              </p:cNvPr>
              <p:cNvSpPr txBox="1">
                <a:spLocks noRot="1" noChangeAspect="1" noMove="1" noResize="1" noEditPoints="1" noAdjustHandles="1" noChangeArrowheads="1" noChangeShapeType="1" noTextEdit="1"/>
              </p:cNvSpPr>
              <p:nvPr/>
            </p:nvSpPr>
            <p:spPr>
              <a:xfrm>
                <a:off x="3015632" y="5471011"/>
                <a:ext cx="998621" cy="430887"/>
              </a:xfrm>
              <a:prstGeom prst="rect">
                <a:avLst/>
              </a:prstGeom>
              <a:blipFill>
                <a:blip r:embed="rId8"/>
                <a:stretch>
                  <a:fillRect/>
                </a:stretch>
              </a:blipFill>
            </p:spPr>
            <p:txBody>
              <a:bodyPr/>
              <a:lstStyle/>
              <a:p>
                <a:r>
                  <a:rPr lang="en-US">
                    <a:noFill/>
                  </a:rPr>
                  <a:t> </a:t>
                </a:r>
              </a:p>
            </p:txBody>
          </p:sp>
        </mc:Fallback>
      </mc:AlternateContent>
      <p:cxnSp>
        <p:nvCxnSpPr>
          <p:cNvPr id="11" name="Straight Connector 10">
            <a:extLst>
              <a:ext uri="{FF2B5EF4-FFF2-40B4-BE49-F238E27FC236}">
                <a16:creationId xmlns:a16="http://schemas.microsoft.com/office/drawing/2014/main" id="{225EF5A4-5186-214E-8908-FAA05589D984}"/>
              </a:ext>
            </a:extLst>
          </p:cNvPr>
          <p:cNvCxnSpPr>
            <a:cxnSpLocks/>
          </p:cNvCxnSpPr>
          <p:nvPr/>
        </p:nvCxnSpPr>
        <p:spPr>
          <a:xfrm>
            <a:off x="1162624" y="1032425"/>
            <a:ext cx="0" cy="514406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FA77F60-C1A7-EF4D-AE5A-8AE2B8ECFD6A}"/>
              </a:ext>
            </a:extLst>
          </p:cNvPr>
          <p:cNvCxnSpPr>
            <a:cxnSpLocks/>
          </p:cNvCxnSpPr>
          <p:nvPr/>
        </p:nvCxnSpPr>
        <p:spPr>
          <a:xfrm>
            <a:off x="3274345" y="1048137"/>
            <a:ext cx="0" cy="514406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812598C-3EE8-F842-BCBE-CD5F7B721409}"/>
                  </a:ext>
                </a:extLst>
              </p:cNvPr>
              <p:cNvSpPr txBox="1"/>
              <p:nvPr/>
            </p:nvSpPr>
            <p:spPr>
              <a:xfrm>
                <a:off x="6727203" y="1171091"/>
                <a:ext cx="94109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𝛽</m:t>
                      </m:r>
                      <m:d>
                        <m:dPr>
                          <m:ctrlPr>
                            <a:rPr lang="en-US" b="0" i="1" smtClean="0">
                              <a:latin typeface="Cambria Math" panose="02040503050406030204" pitchFamily="18" charset="0"/>
                            </a:rPr>
                          </m:ctrlPr>
                        </m:dPr>
                        <m:e>
                          <m:r>
                            <a:rPr lang="en-US" b="0" i="1" smtClean="0">
                              <a:latin typeface="Cambria Math" panose="02040503050406030204" pitchFamily="18" charset="0"/>
                            </a:rPr>
                            <m:t>&lt;0</m:t>
                          </m:r>
                        </m:e>
                      </m:d>
                    </m:oMath>
                  </m:oMathPara>
                </a14:m>
                <a:endParaRPr lang="en-US" dirty="0"/>
              </a:p>
            </p:txBody>
          </p:sp>
        </mc:Choice>
        <mc:Fallback xmlns="">
          <p:sp>
            <p:nvSpPr>
              <p:cNvPr id="17" name="TextBox 16">
                <a:extLst>
                  <a:ext uri="{FF2B5EF4-FFF2-40B4-BE49-F238E27FC236}">
                    <a16:creationId xmlns:a16="http://schemas.microsoft.com/office/drawing/2014/main" id="{7812598C-3EE8-F842-BCBE-CD5F7B721409}"/>
                  </a:ext>
                </a:extLst>
              </p:cNvPr>
              <p:cNvSpPr txBox="1">
                <a:spLocks noRot="1" noChangeAspect="1" noMove="1" noResize="1" noEditPoints="1" noAdjustHandles="1" noChangeArrowheads="1" noChangeShapeType="1" noTextEdit="1"/>
              </p:cNvSpPr>
              <p:nvPr/>
            </p:nvSpPr>
            <p:spPr>
              <a:xfrm>
                <a:off x="6727203" y="1171091"/>
                <a:ext cx="941091" cy="369332"/>
              </a:xfrm>
              <a:prstGeom prst="rect">
                <a:avLst/>
              </a:prstGeom>
              <a:blipFill>
                <a:blip r:embed="rId9"/>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54ACBD4-B47B-FE46-A615-4A08126CC48E}"/>
                  </a:ext>
                </a:extLst>
              </p:cNvPr>
              <p:cNvSpPr txBox="1"/>
              <p:nvPr/>
            </p:nvSpPr>
            <p:spPr>
              <a:xfrm>
                <a:off x="6168809" y="1109536"/>
                <a:ext cx="585417" cy="430887"/>
              </a:xfrm>
              <a:prstGeom prst="rect">
                <a:avLst/>
              </a:prstGeom>
              <a:noFill/>
            </p:spPr>
            <p:txBody>
              <a:bodyPr wrap="none" rtlCol="0">
                <a:spAutoFit/>
              </a:bodyPr>
              <a:lstStyle/>
              <a:p>
                <a14:m>
                  <m:oMath xmlns:m="http://schemas.openxmlformats.org/officeDocument/2006/math">
                    <m:sSub>
                      <m:sSubPr>
                        <m:ctrlPr>
                          <a:rPr lang="en-US" sz="2200" i="1" smtClean="0">
                            <a:latin typeface="Cambria Math" panose="02040503050406030204" pitchFamily="18" charset="0"/>
                          </a:rPr>
                        </m:ctrlPr>
                      </m:sSubPr>
                      <m:e>
                        <m:r>
                          <a:rPr lang="en-US" sz="2200" i="1">
                            <a:latin typeface="Cambria Math" panose="02040503050406030204" pitchFamily="18" charset="0"/>
                          </a:rPr>
                          <m:t>𝑣</m:t>
                        </m:r>
                      </m:e>
                      <m:sub>
                        <m:r>
                          <m:rPr>
                            <m:sty m:val="p"/>
                          </m:rPr>
                          <a:rPr lang="en-US" sz="2200" b="0" i="0" smtClean="0">
                            <a:latin typeface="Cambria Math" panose="02040503050406030204" pitchFamily="18" charset="0"/>
                          </a:rPr>
                          <m:t>v</m:t>
                        </m:r>
                      </m:sub>
                    </m:sSub>
                  </m:oMath>
                </a14:m>
                <a:r>
                  <a:rPr lang="en-US" sz="2200" dirty="0">
                    <a:latin typeface="Bell MT" panose="02020503060305020303" pitchFamily="18" charset="77"/>
                  </a:rPr>
                  <a:t>: </a:t>
                </a:r>
              </a:p>
            </p:txBody>
          </p:sp>
        </mc:Choice>
        <mc:Fallback xmlns="">
          <p:sp>
            <p:nvSpPr>
              <p:cNvPr id="18" name="TextBox 17">
                <a:extLst>
                  <a:ext uri="{FF2B5EF4-FFF2-40B4-BE49-F238E27FC236}">
                    <a16:creationId xmlns:a16="http://schemas.microsoft.com/office/drawing/2014/main" id="{954ACBD4-B47B-FE46-A615-4A08126CC48E}"/>
                  </a:ext>
                </a:extLst>
              </p:cNvPr>
              <p:cNvSpPr txBox="1">
                <a:spLocks noRot="1" noChangeAspect="1" noMove="1" noResize="1" noEditPoints="1" noAdjustHandles="1" noChangeArrowheads="1" noChangeShapeType="1" noTextEdit="1"/>
              </p:cNvSpPr>
              <p:nvPr/>
            </p:nvSpPr>
            <p:spPr>
              <a:xfrm>
                <a:off x="6168809" y="1109536"/>
                <a:ext cx="585417" cy="430887"/>
              </a:xfrm>
              <a:prstGeom prst="rect">
                <a:avLst/>
              </a:prstGeom>
              <a:blipFill>
                <a:blip r:embed="rId10"/>
                <a:stretch>
                  <a:fillRect t="-5714" r="-10638"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EB52A2FA-C46C-6F46-97C7-3CA01D872C0F}"/>
                  </a:ext>
                </a:extLst>
              </p:cNvPr>
              <p:cNvSpPr>
                <a:spLocks noGrp="1"/>
              </p:cNvSpPr>
              <p:nvPr>
                <p:ph idx="1"/>
              </p:nvPr>
            </p:nvSpPr>
            <p:spPr>
              <a:xfrm>
                <a:off x="6096000" y="1796889"/>
                <a:ext cx="5791200" cy="2733765"/>
              </a:xfrm>
            </p:spPr>
            <p:txBody>
              <a:bodyPr>
                <a:normAutofit/>
              </a:bodyPr>
              <a:lstStyle/>
              <a:p>
                <a:r>
                  <a:rPr lang="en-US" sz="2200" dirty="0"/>
                  <a:t>At all </a:t>
                </a:r>
                <a14:m>
                  <m:oMath xmlns:m="http://schemas.openxmlformats.org/officeDocument/2006/math">
                    <m:r>
                      <a:rPr lang="en-US" sz="2200" b="0" i="1" smtClean="0">
                        <a:latin typeface="Cambria Math" panose="02040503050406030204" pitchFamily="18" charset="0"/>
                      </a:rPr>
                      <m:t>𝑥</m:t>
                    </m:r>
                  </m:oMath>
                </a14:m>
                <a:r>
                  <a:rPr lang="en-US" sz="2200" dirty="0"/>
                  <a:t> observed, as </a:t>
                </a:r>
                <a14:m>
                  <m:oMath xmlns:m="http://schemas.openxmlformats.org/officeDocument/2006/math">
                    <m:r>
                      <a:rPr lang="en-US" sz="2200" i="1">
                        <a:latin typeface="Cambria Math" panose="02040503050406030204" pitchFamily="18" charset="0"/>
                      </a:rPr>
                      <m:t>𝛽</m:t>
                    </m:r>
                  </m:oMath>
                </a14:m>
                <a:r>
                  <a:rPr lang="en-US" sz="2200" dirty="0"/>
                  <a:t> approaches 0 (weaker coupling),  it increases the velocity magnitude because less momentum is lost to the scalar field, so halos experience less friction to overall motions</a:t>
                </a:r>
              </a:p>
              <a:p>
                <a:r>
                  <a:rPr lang="en-US" sz="2200" dirty="0"/>
                  <a:t>While for larger </a:t>
                </a:r>
                <a14:m>
                  <m:oMath xmlns:m="http://schemas.openxmlformats.org/officeDocument/2006/math">
                    <m:r>
                      <a:rPr lang="el-GR" sz="2200" i="1" dirty="0">
                        <a:latin typeface="Cambria Math" panose="02040503050406030204" pitchFamily="18" charset="0"/>
                      </a:rPr>
                      <m:t>𝜆</m:t>
                    </m:r>
                    <m:r>
                      <a:rPr lang="el-GR" sz="2200" i="1" dirty="0">
                        <a:latin typeface="Cambria Math" panose="02040503050406030204" pitchFamily="18" charset="0"/>
                      </a:rPr>
                      <m:t> </m:t>
                    </m:r>
                  </m:oMath>
                </a14:m>
                <a:r>
                  <a:rPr lang="en-US" sz="2200" dirty="0"/>
                  <a:t>(steeper slope), the magnitude decreases, because the moving halos lose more momentum to scalar field, and their motions become more dampened. </a:t>
                </a:r>
              </a:p>
            </p:txBody>
          </p:sp>
        </mc:Choice>
        <mc:Fallback xmlns="">
          <p:sp>
            <p:nvSpPr>
              <p:cNvPr id="23" name="Content Placeholder 2">
                <a:extLst>
                  <a:ext uri="{FF2B5EF4-FFF2-40B4-BE49-F238E27FC236}">
                    <a16:creationId xmlns:a16="http://schemas.microsoft.com/office/drawing/2014/main" id="{EB52A2FA-C46C-6F46-97C7-3CA01D872C0F}"/>
                  </a:ext>
                </a:extLst>
              </p:cNvPr>
              <p:cNvSpPr>
                <a:spLocks noGrp="1" noRot="1" noChangeAspect="1" noMove="1" noResize="1" noEditPoints="1" noAdjustHandles="1" noChangeArrowheads="1" noChangeShapeType="1" noTextEdit="1"/>
              </p:cNvSpPr>
              <p:nvPr>
                <p:ph idx="1"/>
              </p:nvPr>
            </p:nvSpPr>
            <p:spPr>
              <a:xfrm>
                <a:off x="6096000" y="1796889"/>
                <a:ext cx="5791200" cy="2733765"/>
              </a:xfrm>
              <a:blipFill>
                <a:blip r:embed="rId11"/>
                <a:stretch>
                  <a:fillRect l="-1754" t="-5991" r="-1096"/>
                </a:stretch>
              </a:blipFill>
            </p:spPr>
            <p:txBody>
              <a:bodyPr/>
              <a:lstStyle/>
              <a:p>
                <a:r>
                  <a:rPr lang="en-US">
                    <a:noFill/>
                  </a:rPr>
                  <a:t> </a:t>
                </a:r>
              </a:p>
            </p:txBody>
          </p:sp>
        </mc:Fallback>
      </mc:AlternateContent>
      <p:pic>
        <p:nvPicPr>
          <p:cNvPr id="24" name="Picture 23">
            <a:extLst>
              <a:ext uri="{FF2B5EF4-FFF2-40B4-BE49-F238E27FC236}">
                <a16:creationId xmlns:a16="http://schemas.microsoft.com/office/drawing/2014/main" id="{3D0A52FD-71E5-914F-B567-7D6FBCD0D809}"/>
              </a:ext>
            </a:extLst>
          </p:cNvPr>
          <p:cNvPicPr>
            <a:picLocks noChangeAspect="1"/>
          </p:cNvPicPr>
          <p:nvPr/>
        </p:nvPicPr>
        <p:blipFill>
          <a:blip r:embed="rId12"/>
          <a:stretch>
            <a:fillRect/>
          </a:stretch>
        </p:blipFill>
        <p:spPr>
          <a:xfrm>
            <a:off x="6239518" y="4508785"/>
            <a:ext cx="5248850" cy="815883"/>
          </a:xfrm>
          <a:prstGeom prst="rect">
            <a:avLst/>
          </a:prstGeom>
        </p:spPr>
      </p:pic>
      <p:cxnSp>
        <p:nvCxnSpPr>
          <p:cNvPr id="25" name="Straight Arrow Connector 24">
            <a:extLst>
              <a:ext uri="{FF2B5EF4-FFF2-40B4-BE49-F238E27FC236}">
                <a16:creationId xmlns:a16="http://schemas.microsoft.com/office/drawing/2014/main" id="{CF9619A0-D945-4B4A-836E-175E1F89D24A}"/>
              </a:ext>
            </a:extLst>
          </p:cNvPr>
          <p:cNvCxnSpPr>
            <a:cxnSpLocks/>
          </p:cNvCxnSpPr>
          <p:nvPr/>
        </p:nvCxnSpPr>
        <p:spPr>
          <a:xfrm>
            <a:off x="1787041" y="2184416"/>
            <a:ext cx="1" cy="39082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27" name="Straight Arrow Connector 26">
            <a:extLst>
              <a:ext uri="{FF2B5EF4-FFF2-40B4-BE49-F238E27FC236}">
                <a16:creationId xmlns:a16="http://schemas.microsoft.com/office/drawing/2014/main" id="{4DA6C1C5-CF98-6744-B30B-F6002EFEFC21}"/>
              </a:ext>
            </a:extLst>
          </p:cNvPr>
          <p:cNvCxnSpPr>
            <a:cxnSpLocks/>
          </p:cNvCxnSpPr>
          <p:nvPr/>
        </p:nvCxnSpPr>
        <p:spPr>
          <a:xfrm flipV="1">
            <a:off x="3819135" y="2059362"/>
            <a:ext cx="0" cy="51588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8" name="Straight Arrow Connector 27">
            <a:extLst>
              <a:ext uri="{FF2B5EF4-FFF2-40B4-BE49-F238E27FC236}">
                <a16:creationId xmlns:a16="http://schemas.microsoft.com/office/drawing/2014/main" id="{2D86AFA0-B5E5-FC41-95A8-E37DDC52D08C}"/>
              </a:ext>
            </a:extLst>
          </p:cNvPr>
          <p:cNvCxnSpPr>
            <a:cxnSpLocks/>
          </p:cNvCxnSpPr>
          <p:nvPr/>
        </p:nvCxnSpPr>
        <p:spPr>
          <a:xfrm>
            <a:off x="1668947" y="4710324"/>
            <a:ext cx="1" cy="39082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29" name="Straight Arrow Connector 28">
            <a:extLst>
              <a:ext uri="{FF2B5EF4-FFF2-40B4-BE49-F238E27FC236}">
                <a16:creationId xmlns:a16="http://schemas.microsoft.com/office/drawing/2014/main" id="{180BAB70-B7AA-2442-8108-65645D45AE35}"/>
              </a:ext>
            </a:extLst>
          </p:cNvPr>
          <p:cNvCxnSpPr>
            <a:cxnSpLocks/>
          </p:cNvCxnSpPr>
          <p:nvPr/>
        </p:nvCxnSpPr>
        <p:spPr>
          <a:xfrm flipV="1">
            <a:off x="3812384" y="4585270"/>
            <a:ext cx="0" cy="51588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95320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1F85037-2514-8A4F-94FA-452297C3351E}"/>
                  </a:ext>
                </a:extLst>
              </p:cNvPr>
              <p:cNvSpPr>
                <a:spLocks noGrp="1"/>
              </p:cNvSpPr>
              <p:nvPr>
                <p:ph type="title"/>
              </p:nvPr>
            </p:nvSpPr>
            <p:spPr/>
            <p:txBody>
              <a:bodyPr>
                <a:normAutofit/>
              </a:bodyPr>
              <a:lstStyle/>
              <a:p>
                <a:r>
                  <a:rPr lang="en-US" dirty="0"/>
                  <a:t>Results (Halo): Void radial dispersion velocity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m:rPr>
                            <m:sty m:val="p"/>
                          </m:rPr>
                          <a:rPr lang="en-US" b="0" i="0" smtClean="0">
                            <a:latin typeface="Cambria Math" panose="02040503050406030204" pitchFamily="18" charset="0"/>
                          </a:rPr>
                          <m:t>v</m:t>
                        </m:r>
                      </m:sub>
                    </m:sSub>
                  </m:oMath>
                </a14:m>
                <a:r>
                  <a:rPr lang="en-US" dirty="0"/>
                  <a:t> </a:t>
                </a:r>
              </a:p>
            </p:txBody>
          </p:sp>
        </mc:Choice>
        <mc:Fallback xmlns="">
          <p:sp>
            <p:nvSpPr>
              <p:cNvPr id="2" name="Title 1">
                <a:extLst>
                  <a:ext uri="{FF2B5EF4-FFF2-40B4-BE49-F238E27FC236}">
                    <a16:creationId xmlns:a16="http://schemas.microsoft.com/office/drawing/2014/main" id="{51F85037-2514-8A4F-94FA-452297C3351E}"/>
                  </a:ext>
                </a:extLst>
              </p:cNvPr>
              <p:cNvSpPr>
                <a:spLocks noGrp="1" noRot="1" noChangeAspect="1" noMove="1" noResize="1" noEditPoints="1" noAdjustHandles="1" noChangeArrowheads="1" noChangeShapeType="1" noTextEdit="1"/>
              </p:cNvSpPr>
              <p:nvPr>
                <p:ph type="title"/>
              </p:nvPr>
            </p:nvSpPr>
            <p:spPr>
              <a:blipFill>
                <a:blip r:embed="rId3"/>
                <a:stretch>
                  <a:fillRect l="-1979" b="-1204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BD8BBE0-3AD8-974D-AFD2-94492DAB0D64}"/>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9D4A0082-B866-5649-A0B9-8AB828413AE8}"/>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BC41FBA6-CCBE-3E41-B999-2C4F4C7B7183}"/>
              </a:ext>
            </a:extLst>
          </p:cNvPr>
          <p:cNvSpPr>
            <a:spLocks noGrp="1"/>
          </p:cNvSpPr>
          <p:nvPr>
            <p:ph type="sldNum" sz="quarter" idx="12"/>
          </p:nvPr>
        </p:nvSpPr>
        <p:spPr/>
        <p:txBody>
          <a:bodyPr/>
          <a:lstStyle/>
          <a:p>
            <a:fld id="{0FD87FC1-0812-3F47-AC0D-045D7F6FBCAC}" type="slidenum">
              <a:rPr lang="en-US" smtClean="0"/>
              <a:pPr/>
              <a:t>15</a:t>
            </a:fld>
            <a:endParaRPr lang="en-US" dirty="0"/>
          </a:p>
        </p:txBody>
      </p:sp>
      <p:pic>
        <p:nvPicPr>
          <p:cNvPr id="11" name="Content Placeholder 7">
            <a:extLst>
              <a:ext uri="{FF2B5EF4-FFF2-40B4-BE49-F238E27FC236}">
                <a16:creationId xmlns:a16="http://schemas.microsoft.com/office/drawing/2014/main" id="{CA008BFC-A8A4-384B-80E4-FB04F65EC11E}"/>
              </a:ext>
            </a:extLst>
          </p:cNvPr>
          <p:cNvPicPr>
            <a:picLocks noChangeAspect="1"/>
          </p:cNvPicPr>
          <p:nvPr/>
        </p:nvPicPr>
        <p:blipFill>
          <a:blip r:embed="rId4"/>
          <a:stretch>
            <a:fillRect/>
          </a:stretch>
        </p:blipFill>
        <p:spPr>
          <a:xfrm>
            <a:off x="76631" y="1049338"/>
            <a:ext cx="5014678" cy="5420654"/>
          </a:xfrm>
          <a:prstGeom prst="rect">
            <a:avLst/>
          </a:prstGeom>
        </p:spPr>
      </p:pic>
      <p:cxnSp>
        <p:nvCxnSpPr>
          <p:cNvPr id="8" name="Straight Arrow Connector 7">
            <a:extLst>
              <a:ext uri="{FF2B5EF4-FFF2-40B4-BE49-F238E27FC236}">
                <a16:creationId xmlns:a16="http://schemas.microsoft.com/office/drawing/2014/main" id="{E39A07B9-3CC5-6545-958C-1DEA9B504EAB}"/>
              </a:ext>
            </a:extLst>
          </p:cNvPr>
          <p:cNvCxnSpPr>
            <a:cxnSpLocks/>
          </p:cNvCxnSpPr>
          <p:nvPr/>
        </p:nvCxnSpPr>
        <p:spPr>
          <a:xfrm flipH="1" flipV="1">
            <a:off x="995969" y="2857421"/>
            <a:ext cx="1" cy="64234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0" name="Straight Arrow Connector 9">
            <a:extLst>
              <a:ext uri="{FF2B5EF4-FFF2-40B4-BE49-F238E27FC236}">
                <a16:creationId xmlns:a16="http://schemas.microsoft.com/office/drawing/2014/main" id="{16A36CB6-C48F-2947-A945-001074D18B09}"/>
              </a:ext>
            </a:extLst>
          </p:cNvPr>
          <p:cNvCxnSpPr>
            <a:cxnSpLocks/>
          </p:cNvCxnSpPr>
          <p:nvPr/>
        </p:nvCxnSpPr>
        <p:spPr>
          <a:xfrm flipH="1" flipV="1">
            <a:off x="915621" y="5443966"/>
            <a:ext cx="1" cy="64234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3" name="Straight Arrow Connector 12">
            <a:extLst>
              <a:ext uri="{FF2B5EF4-FFF2-40B4-BE49-F238E27FC236}">
                <a16:creationId xmlns:a16="http://schemas.microsoft.com/office/drawing/2014/main" id="{5DFC2E26-890F-6042-BB3D-73D34DD1B4EC}"/>
              </a:ext>
            </a:extLst>
          </p:cNvPr>
          <p:cNvCxnSpPr>
            <a:cxnSpLocks/>
          </p:cNvCxnSpPr>
          <p:nvPr/>
        </p:nvCxnSpPr>
        <p:spPr>
          <a:xfrm>
            <a:off x="3245667" y="2857421"/>
            <a:ext cx="0" cy="67475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66EC5A98-D8F6-6B46-8944-37B234C9A918}"/>
              </a:ext>
            </a:extLst>
          </p:cNvPr>
          <p:cNvCxnSpPr>
            <a:cxnSpLocks/>
          </p:cNvCxnSpPr>
          <p:nvPr/>
        </p:nvCxnSpPr>
        <p:spPr>
          <a:xfrm>
            <a:off x="3245667" y="5443966"/>
            <a:ext cx="0" cy="67475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A361DCE-C97D-DC44-9ED3-2CF607F44DDD}"/>
                  </a:ext>
                </a:extLst>
              </p:cNvPr>
              <p:cNvSpPr txBox="1"/>
              <p:nvPr/>
            </p:nvSpPr>
            <p:spPr>
              <a:xfrm>
                <a:off x="915621" y="2963150"/>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6" name="TextBox 15">
                <a:extLst>
                  <a:ext uri="{FF2B5EF4-FFF2-40B4-BE49-F238E27FC236}">
                    <a16:creationId xmlns:a16="http://schemas.microsoft.com/office/drawing/2014/main" id="{9A361DCE-C97D-DC44-9ED3-2CF607F44DDD}"/>
                  </a:ext>
                </a:extLst>
              </p:cNvPr>
              <p:cNvSpPr txBox="1">
                <a:spLocks noRot="1" noChangeAspect="1" noMove="1" noResize="1" noEditPoints="1" noAdjustHandles="1" noChangeArrowheads="1" noChangeShapeType="1" noTextEdit="1"/>
              </p:cNvSpPr>
              <p:nvPr/>
            </p:nvSpPr>
            <p:spPr>
              <a:xfrm>
                <a:off x="915621" y="2963150"/>
                <a:ext cx="998621" cy="430887"/>
              </a:xfrm>
              <a:prstGeom prst="rect">
                <a:avLst/>
              </a:prstGeom>
              <a:blipFill>
                <a:blip r:embed="rId5"/>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1E2DA12-C2BD-C840-9F26-408F7EB1857D}"/>
                  </a:ext>
                </a:extLst>
              </p:cNvPr>
              <p:cNvSpPr txBox="1"/>
              <p:nvPr/>
            </p:nvSpPr>
            <p:spPr>
              <a:xfrm>
                <a:off x="915622" y="5565898"/>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7" name="TextBox 16">
                <a:extLst>
                  <a:ext uri="{FF2B5EF4-FFF2-40B4-BE49-F238E27FC236}">
                    <a16:creationId xmlns:a16="http://schemas.microsoft.com/office/drawing/2014/main" id="{D1E2DA12-C2BD-C840-9F26-408F7EB1857D}"/>
                  </a:ext>
                </a:extLst>
              </p:cNvPr>
              <p:cNvSpPr txBox="1">
                <a:spLocks noRot="1" noChangeAspect="1" noMove="1" noResize="1" noEditPoints="1" noAdjustHandles="1" noChangeArrowheads="1" noChangeShapeType="1" noTextEdit="1"/>
              </p:cNvSpPr>
              <p:nvPr/>
            </p:nvSpPr>
            <p:spPr>
              <a:xfrm>
                <a:off x="915622" y="5565898"/>
                <a:ext cx="998621" cy="430887"/>
              </a:xfrm>
              <a:prstGeom prst="rect">
                <a:avLst/>
              </a:prstGeom>
              <a:blipFill>
                <a:blip r:embed="rId5"/>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8227D08-ED42-6440-BE03-B5C9760803D4}"/>
                  </a:ext>
                </a:extLst>
              </p:cNvPr>
              <p:cNvSpPr txBox="1"/>
              <p:nvPr/>
            </p:nvSpPr>
            <p:spPr>
              <a:xfrm>
                <a:off x="3124602" y="3083246"/>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18" name="TextBox 17">
                <a:extLst>
                  <a:ext uri="{FF2B5EF4-FFF2-40B4-BE49-F238E27FC236}">
                    <a16:creationId xmlns:a16="http://schemas.microsoft.com/office/drawing/2014/main" id="{68227D08-ED42-6440-BE03-B5C9760803D4}"/>
                  </a:ext>
                </a:extLst>
              </p:cNvPr>
              <p:cNvSpPr txBox="1">
                <a:spLocks noRot="1" noChangeAspect="1" noMove="1" noResize="1" noEditPoints="1" noAdjustHandles="1" noChangeArrowheads="1" noChangeShapeType="1" noTextEdit="1"/>
              </p:cNvSpPr>
              <p:nvPr/>
            </p:nvSpPr>
            <p:spPr>
              <a:xfrm>
                <a:off x="3124602" y="3083246"/>
                <a:ext cx="998621" cy="43088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40636CE-BCE5-B846-AB69-9FE33FE64685}"/>
                  </a:ext>
                </a:extLst>
              </p:cNvPr>
              <p:cNvSpPr txBox="1"/>
              <p:nvPr/>
            </p:nvSpPr>
            <p:spPr>
              <a:xfrm>
                <a:off x="3124601" y="5577511"/>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19" name="TextBox 18">
                <a:extLst>
                  <a:ext uri="{FF2B5EF4-FFF2-40B4-BE49-F238E27FC236}">
                    <a16:creationId xmlns:a16="http://schemas.microsoft.com/office/drawing/2014/main" id="{C40636CE-BCE5-B846-AB69-9FE33FE64685}"/>
                  </a:ext>
                </a:extLst>
              </p:cNvPr>
              <p:cNvSpPr txBox="1">
                <a:spLocks noRot="1" noChangeAspect="1" noMove="1" noResize="1" noEditPoints="1" noAdjustHandles="1" noChangeArrowheads="1" noChangeShapeType="1" noTextEdit="1"/>
              </p:cNvSpPr>
              <p:nvPr/>
            </p:nvSpPr>
            <p:spPr>
              <a:xfrm>
                <a:off x="3124601" y="5577511"/>
                <a:ext cx="998621" cy="430887"/>
              </a:xfrm>
              <a:prstGeom prst="rect">
                <a:avLst/>
              </a:prstGeom>
              <a:blipFill>
                <a:blip r:embed="rId7"/>
                <a:stretch>
                  <a:fillRect/>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7ED0DA6D-0698-CF40-BB19-65E72BE451DE}"/>
              </a:ext>
            </a:extLst>
          </p:cNvPr>
          <p:cNvPicPr>
            <a:picLocks noChangeAspect="1"/>
          </p:cNvPicPr>
          <p:nvPr/>
        </p:nvPicPr>
        <p:blipFill>
          <a:blip r:embed="rId8"/>
          <a:stretch>
            <a:fillRect/>
          </a:stretch>
        </p:blipFill>
        <p:spPr>
          <a:xfrm>
            <a:off x="6239518" y="4508785"/>
            <a:ext cx="5248850" cy="815883"/>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F3A3C1FE-2071-1F48-8283-C1C8DED452C7}"/>
                  </a:ext>
                </a:extLst>
              </p:cNvPr>
              <p:cNvSpPr txBox="1"/>
              <p:nvPr/>
            </p:nvSpPr>
            <p:spPr>
              <a:xfrm>
                <a:off x="6168809" y="1109536"/>
                <a:ext cx="593881" cy="430887"/>
              </a:xfrm>
              <a:prstGeom prst="rect">
                <a:avLst/>
              </a:prstGeom>
              <a:noFill/>
            </p:spPr>
            <p:txBody>
              <a:bodyPr wrap="none" rtlCol="0">
                <a:spAutoFit/>
              </a:bodyPr>
              <a:lstStyle/>
              <a:p>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𝜎</m:t>
                        </m:r>
                      </m:e>
                      <m:sub>
                        <m:r>
                          <m:rPr>
                            <m:sty m:val="p"/>
                          </m:rPr>
                          <a:rPr lang="en-US" sz="2200" b="0" i="0" smtClean="0">
                            <a:latin typeface="Cambria Math" panose="02040503050406030204" pitchFamily="18" charset="0"/>
                          </a:rPr>
                          <m:t>v</m:t>
                        </m:r>
                      </m:sub>
                    </m:sSub>
                  </m:oMath>
                </a14:m>
                <a:r>
                  <a:rPr lang="en-US" sz="2200" dirty="0">
                    <a:latin typeface="Bell MT" panose="02020503060305020303" pitchFamily="18" charset="77"/>
                  </a:rPr>
                  <a:t>: </a:t>
                </a:r>
              </a:p>
            </p:txBody>
          </p:sp>
        </mc:Choice>
        <mc:Fallback xmlns="">
          <p:sp>
            <p:nvSpPr>
              <p:cNvPr id="21" name="TextBox 20">
                <a:extLst>
                  <a:ext uri="{FF2B5EF4-FFF2-40B4-BE49-F238E27FC236}">
                    <a16:creationId xmlns:a16="http://schemas.microsoft.com/office/drawing/2014/main" id="{F3A3C1FE-2071-1F48-8283-C1C8DED452C7}"/>
                  </a:ext>
                </a:extLst>
              </p:cNvPr>
              <p:cNvSpPr txBox="1">
                <a:spLocks noRot="1" noChangeAspect="1" noMove="1" noResize="1" noEditPoints="1" noAdjustHandles="1" noChangeArrowheads="1" noChangeShapeType="1" noTextEdit="1"/>
              </p:cNvSpPr>
              <p:nvPr/>
            </p:nvSpPr>
            <p:spPr>
              <a:xfrm>
                <a:off x="6168809" y="1109536"/>
                <a:ext cx="593881" cy="430887"/>
              </a:xfrm>
              <a:prstGeom prst="rect">
                <a:avLst/>
              </a:prstGeom>
              <a:blipFill>
                <a:blip r:embed="rId9"/>
                <a:stretch>
                  <a:fillRect t="-5714" r="-12766"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CE99912-3E8B-FA4F-A6D4-9A63CED96AEA}"/>
                  </a:ext>
                </a:extLst>
              </p:cNvPr>
              <p:cNvSpPr txBox="1"/>
              <p:nvPr/>
            </p:nvSpPr>
            <p:spPr>
              <a:xfrm>
                <a:off x="6727203" y="1171091"/>
                <a:ext cx="94109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𝛽</m:t>
                      </m:r>
                      <m:d>
                        <m:dPr>
                          <m:ctrlPr>
                            <a:rPr lang="en-US" b="0" i="1" smtClean="0">
                              <a:latin typeface="Cambria Math" panose="02040503050406030204" pitchFamily="18" charset="0"/>
                            </a:rPr>
                          </m:ctrlPr>
                        </m:dPr>
                        <m:e>
                          <m:r>
                            <a:rPr lang="en-US" b="0" i="1" smtClean="0">
                              <a:latin typeface="Cambria Math" panose="02040503050406030204" pitchFamily="18" charset="0"/>
                            </a:rPr>
                            <m:t>&lt;0</m:t>
                          </m:r>
                        </m:e>
                      </m:d>
                    </m:oMath>
                  </m:oMathPara>
                </a14:m>
                <a:endParaRPr lang="en-US" dirty="0"/>
              </a:p>
            </p:txBody>
          </p:sp>
        </mc:Choice>
        <mc:Fallback xmlns="">
          <p:sp>
            <p:nvSpPr>
              <p:cNvPr id="22" name="TextBox 21">
                <a:extLst>
                  <a:ext uri="{FF2B5EF4-FFF2-40B4-BE49-F238E27FC236}">
                    <a16:creationId xmlns:a16="http://schemas.microsoft.com/office/drawing/2014/main" id="{ECE99912-3E8B-FA4F-A6D4-9A63CED96AEA}"/>
                  </a:ext>
                </a:extLst>
              </p:cNvPr>
              <p:cNvSpPr txBox="1">
                <a:spLocks noRot="1" noChangeAspect="1" noMove="1" noResize="1" noEditPoints="1" noAdjustHandles="1" noChangeArrowheads="1" noChangeShapeType="1" noTextEdit="1"/>
              </p:cNvSpPr>
              <p:nvPr/>
            </p:nvSpPr>
            <p:spPr>
              <a:xfrm>
                <a:off x="6727203" y="1171091"/>
                <a:ext cx="941091" cy="369332"/>
              </a:xfrm>
              <a:prstGeom prst="rect">
                <a:avLst/>
              </a:prstGeom>
              <a:blipFill>
                <a:blip r:embed="rId10"/>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85711C36-9A63-F443-805D-EFB6A4FCB581}"/>
                  </a:ext>
                </a:extLst>
              </p:cNvPr>
              <p:cNvSpPr>
                <a:spLocks noGrp="1"/>
              </p:cNvSpPr>
              <p:nvPr>
                <p:ph idx="1"/>
              </p:nvPr>
            </p:nvSpPr>
            <p:spPr>
              <a:xfrm>
                <a:off x="6096000" y="1796889"/>
                <a:ext cx="5791200" cy="2733765"/>
              </a:xfrm>
            </p:spPr>
            <p:txBody>
              <a:bodyPr>
                <a:normAutofit/>
              </a:bodyPr>
              <a:lstStyle/>
              <a:p>
                <a:r>
                  <a:rPr lang="en-US" sz="2200" dirty="0"/>
                  <a:t>The same can be said for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𝜎</m:t>
                        </m:r>
                      </m:e>
                      <m:sub>
                        <m:r>
                          <m:rPr>
                            <m:sty m:val="p"/>
                          </m:rPr>
                          <a:rPr lang="en-US" sz="2200">
                            <a:latin typeface="Cambria Math" panose="02040503050406030204" pitchFamily="18" charset="0"/>
                          </a:rPr>
                          <m:t>v</m:t>
                        </m:r>
                      </m:sub>
                    </m:sSub>
                  </m:oMath>
                </a14:m>
                <a:endParaRPr lang="en-US" sz="2200" dirty="0"/>
              </a:p>
            </p:txBody>
          </p:sp>
        </mc:Choice>
        <mc:Fallback xmlns="">
          <p:sp>
            <p:nvSpPr>
              <p:cNvPr id="23" name="Content Placeholder 2">
                <a:extLst>
                  <a:ext uri="{FF2B5EF4-FFF2-40B4-BE49-F238E27FC236}">
                    <a16:creationId xmlns:a16="http://schemas.microsoft.com/office/drawing/2014/main" id="{85711C36-9A63-F443-805D-EFB6A4FCB581}"/>
                  </a:ext>
                </a:extLst>
              </p:cNvPr>
              <p:cNvSpPr>
                <a:spLocks noGrp="1" noRot="1" noChangeAspect="1" noMove="1" noResize="1" noEditPoints="1" noAdjustHandles="1" noChangeArrowheads="1" noChangeShapeType="1" noTextEdit="1"/>
              </p:cNvSpPr>
              <p:nvPr>
                <p:ph idx="1"/>
              </p:nvPr>
            </p:nvSpPr>
            <p:spPr>
              <a:xfrm>
                <a:off x="6096000" y="1796889"/>
                <a:ext cx="5791200" cy="2733765"/>
              </a:xfrm>
              <a:blipFill>
                <a:blip r:embed="rId11"/>
                <a:stretch>
                  <a:fillRect l="-1754" t="-5991"/>
                </a:stretch>
              </a:blipFill>
            </p:spPr>
            <p:txBody>
              <a:bodyPr/>
              <a:lstStyle/>
              <a:p>
                <a:r>
                  <a:rPr lang="en-US">
                    <a:noFill/>
                  </a:rPr>
                  <a:t> </a:t>
                </a:r>
              </a:p>
            </p:txBody>
          </p:sp>
        </mc:Fallback>
      </mc:AlternateContent>
    </p:spTree>
    <p:extLst>
      <p:ext uri="{BB962C8B-B14F-4D97-AF65-F5344CB8AC3E}">
        <p14:creationId xmlns:p14="http://schemas.microsoft.com/office/powerpoint/2010/main" val="2544914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6F83-A35C-4344-8736-140EB8075B26}"/>
              </a:ext>
            </a:extLst>
          </p:cNvPr>
          <p:cNvSpPr>
            <a:spLocks noGrp="1"/>
          </p:cNvSpPr>
          <p:nvPr>
            <p:ph type="title"/>
          </p:nvPr>
        </p:nvSpPr>
        <p:spPr/>
        <p:txBody>
          <a:bodyPr>
            <a:normAutofit/>
          </a:bodyPr>
          <a:lstStyle/>
          <a:p>
            <a:r>
              <a:rPr lang="en-US" dirty="0"/>
              <a:t>Velocity spans and 4-variable regression</a:t>
            </a:r>
          </a:p>
        </p:txBody>
      </p:sp>
      <p:sp>
        <p:nvSpPr>
          <p:cNvPr id="4" name="Date Placeholder 3">
            <a:extLst>
              <a:ext uri="{FF2B5EF4-FFF2-40B4-BE49-F238E27FC236}">
                <a16:creationId xmlns:a16="http://schemas.microsoft.com/office/drawing/2014/main" id="{2AEBA10D-82DE-194F-A5FF-EB3089102447}"/>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2C04F08A-091C-1D40-9EB0-2B3E3E58B0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D6957A08-53AB-704C-B79C-EE50FB10D687}"/>
              </a:ext>
            </a:extLst>
          </p:cNvPr>
          <p:cNvSpPr>
            <a:spLocks noGrp="1"/>
          </p:cNvSpPr>
          <p:nvPr>
            <p:ph type="sldNum" sz="quarter" idx="12"/>
          </p:nvPr>
        </p:nvSpPr>
        <p:spPr/>
        <p:txBody>
          <a:bodyPr/>
          <a:lstStyle/>
          <a:p>
            <a:fld id="{0FD87FC1-0812-3F47-AC0D-045D7F6FBCAC}" type="slidenum">
              <a:rPr lang="en-US" smtClean="0"/>
              <a:pPr/>
              <a:t>16</a:t>
            </a:fld>
            <a:endParaRPr lang="en-US" dirty="0"/>
          </a:p>
        </p:txBody>
      </p:sp>
      <p:pic>
        <p:nvPicPr>
          <p:cNvPr id="17" name="Picture 16">
            <a:extLst>
              <a:ext uri="{FF2B5EF4-FFF2-40B4-BE49-F238E27FC236}">
                <a16:creationId xmlns:a16="http://schemas.microsoft.com/office/drawing/2014/main" id="{EEAF981F-7602-734B-BAE6-6062FF25C2CE}"/>
              </a:ext>
            </a:extLst>
          </p:cNvPr>
          <p:cNvPicPr>
            <a:picLocks noChangeAspect="1"/>
          </p:cNvPicPr>
          <p:nvPr/>
        </p:nvPicPr>
        <p:blipFill>
          <a:blip r:embed="rId3"/>
          <a:stretch>
            <a:fillRect/>
          </a:stretch>
        </p:blipFill>
        <p:spPr>
          <a:xfrm>
            <a:off x="211181" y="1825126"/>
            <a:ext cx="5884820" cy="4583193"/>
          </a:xfrm>
          <a:prstGeom prst="rect">
            <a:avLst/>
          </a:prstGeom>
        </p:spPr>
      </p:pic>
      <p:pic>
        <p:nvPicPr>
          <p:cNvPr id="19" name="Picture 18">
            <a:extLst>
              <a:ext uri="{FF2B5EF4-FFF2-40B4-BE49-F238E27FC236}">
                <a16:creationId xmlns:a16="http://schemas.microsoft.com/office/drawing/2014/main" id="{8B0F72A3-1ECB-1C4A-9DF6-9858A215673B}"/>
              </a:ext>
            </a:extLst>
          </p:cNvPr>
          <p:cNvPicPr>
            <a:picLocks noChangeAspect="1"/>
          </p:cNvPicPr>
          <p:nvPr/>
        </p:nvPicPr>
        <p:blipFill>
          <a:blip r:embed="rId4"/>
          <a:stretch>
            <a:fillRect/>
          </a:stretch>
        </p:blipFill>
        <p:spPr>
          <a:xfrm>
            <a:off x="6096001" y="1858266"/>
            <a:ext cx="5949695" cy="4599151"/>
          </a:xfrm>
          <a:prstGeom prst="rect">
            <a:avLst/>
          </a:prstGeom>
        </p:spPr>
      </p:pic>
      <p:sp>
        <p:nvSpPr>
          <p:cNvPr id="8" name="Oval 7">
            <a:extLst>
              <a:ext uri="{FF2B5EF4-FFF2-40B4-BE49-F238E27FC236}">
                <a16:creationId xmlns:a16="http://schemas.microsoft.com/office/drawing/2014/main" id="{4C8F823D-6704-E544-8FF7-0173B3449F53}"/>
              </a:ext>
            </a:extLst>
          </p:cNvPr>
          <p:cNvSpPr/>
          <p:nvPr/>
        </p:nvSpPr>
        <p:spPr>
          <a:xfrm>
            <a:off x="1595016" y="2058835"/>
            <a:ext cx="669229" cy="6041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F9AE0E10-5AB6-AE45-98E7-9A56EB24EB57}"/>
              </a:ext>
            </a:extLst>
          </p:cNvPr>
          <p:cNvSpPr/>
          <p:nvPr/>
        </p:nvSpPr>
        <p:spPr>
          <a:xfrm>
            <a:off x="3523488" y="5475651"/>
            <a:ext cx="529643" cy="4251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8D33177-944E-184A-8DC2-6BEF09683116}"/>
              </a:ext>
            </a:extLst>
          </p:cNvPr>
          <p:cNvSpPr/>
          <p:nvPr/>
        </p:nvSpPr>
        <p:spPr>
          <a:xfrm>
            <a:off x="8538990" y="1932295"/>
            <a:ext cx="633665" cy="3804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E111422D-F1D8-B441-B9EC-CC59D7181949}"/>
              </a:ext>
            </a:extLst>
          </p:cNvPr>
          <p:cNvCxnSpPr>
            <a:cxnSpLocks/>
          </p:cNvCxnSpPr>
          <p:nvPr/>
        </p:nvCxnSpPr>
        <p:spPr>
          <a:xfrm>
            <a:off x="1840819" y="2411651"/>
            <a:ext cx="0" cy="32765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46DC68D-1453-8447-9566-DD3140D7CBDB}"/>
              </a:ext>
            </a:extLst>
          </p:cNvPr>
          <p:cNvCxnSpPr>
            <a:cxnSpLocks/>
          </p:cNvCxnSpPr>
          <p:nvPr/>
        </p:nvCxnSpPr>
        <p:spPr>
          <a:xfrm>
            <a:off x="8869396" y="2104555"/>
            <a:ext cx="0" cy="33160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04E4C9A9-2D3E-2F4A-A161-CFB2817728AB}"/>
              </a:ext>
            </a:extLst>
          </p:cNvPr>
          <p:cNvSpPr/>
          <p:nvPr/>
        </p:nvSpPr>
        <p:spPr>
          <a:xfrm>
            <a:off x="6753486" y="4572001"/>
            <a:ext cx="872850" cy="15461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Connector 30">
            <a:extLst>
              <a:ext uri="{FF2B5EF4-FFF2-40B4-BE49-F238E27FC236}">
                <a16:creationId xmlns:a16="http://schemas.microsoft.com/office/drawing/2014/main" id="{1EA846B0-FEAD-5B4D-A4B1-0D6BFE11787D}"/>
              </a:ext>
            </a:extLst>
          </p:cNvPr>
          <p:cNvCxnSpPr>
            <a:cxnSpLocks/>
          </p:cNvCxnSpPr>
          <p:nvPr/>
        </p:nvCxnSpPr>
        <p:spPr>
          <a:xfrm>
            <a:off x="853440" y="2395407"/>
            <a:ext cx="509882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911B16B-BC3E-1149-BB9F-7C3708A6E693}"/>
              </a:ext>
            </a:extLst>
          </p:cNvPr>
          <p:cNvCxnSpPr>
            <a:cxnSpLocks/>
          </p:cNvCxnSpPr>
          <p:nvPr/>
        </p:nvCxnSpPr>
        <p:spPr>
          <a:xfrm>
            <a:off x="6830568" y="2113699"/>
            <a:ext cx="50292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91BD63E-3917-A04B-9FB5-D3E315CDAB3E}"/>
              </a:ext>
            </a:extLst>
          </p:cNvPr>
          <p:cNvCxnSpPr>
            <a:cxnSpLocks/>
          </p:cNvCxnSpPr>
          <p:nvPr/>
        </p:nvCxnSpPr>
        <p:spPr>
          <a:xfrm>
            <a:off x="6830568" y="5420629"/>
            <a:ext cx="50292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id="{E9D10EFA-4707-6740-A5B5-5448EADF7C72}"/>
                  </a:ext>
                </a:extLst>
              </p:cNvPr>
              <p:cNvSpPr/>
              <p:nvPr/>
            </p:nvSpPr>
            <p:spPr>
              <a:xfrm>
                <a:off x="1891771" y="5026610"/>
                <a:ext cx="744948" cy="394019"/>
              </a:xfrm>
              <a:prstGeom prst="rect">
                <a:avLst/>
              </a:prstGeom>
            </p:spPr>
            <p:txBody>
              <a:bodyPr wrap="none">
                <a:spAutoFit/>
              </a:bodyPr>
              <a:lstStyle/>
              <a:p>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m:rPr>
                            <m:sty m:val="p"/>
                          </m:rPr>
                          <a:rPr lang="en-US">
                            <a:latin typeface="Cambria Math" panose="02040503050406030204" pitchFamily="18" charset="0"/>
                          </a:rPr>
                          <m:t>span</m:t>
                        </m:r>
                      </m:sub>
                    </m:sSub>
                  </m:oMath>
                </a14:m>
                <a:r>
                  <a:rPr lang="en-US" dirty="0"/>
                  <a:t> </a:t>
                </a:r>
              </a:p>
            </p:txBody>
          </p:sp>
        </mc:Choice>
        <mc:Fallback xmlns="">
          <p:sp>
            <p:nvSpPr>
              <p:cNvPr id="38" name="Rectangle 37">
                <a:extLst>
                  <a:ext uri="{FF2B5EF4-FFF2-40B4-BE49-F238E27FC236}">
                    <a16:creationId xmlns:a16="http://schemas.microsoft.com/office/drawing/2014/main" id="{E9D10EFA-4707-6740-A5B5-5448EADF7C72}"/>
                  </a:ext>
                </a:extLst>
              </p:cNvPr>
              <p:cNvSpPr>
                <a:spLocks noRot="1" noChangeAspect="1" noMove="1" noResize="1" noEditPoints="1" noAdjustHandles="1" noChangeArrowheads="1" noChangeShapeType="1" noTextEdit="1"/>
              </p:cNvSpPr>
              <p:nvPr/>
            </p:nvSpPr>
            <p:spPr>
              <a:xfrm>
                <a:off x="1891771" y="5026610"/>
                <a:ext cx="744948" cy="39401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id="{03A8D9E0-C61A-2643-B847-618DFBD1C465}"/>
                  </a:ext>
                </a:extLst>
              </p:cNvPr>
              <p:cNvSpPr/>
              <p:nvPr/>
            </p:nvSpPr>
            <p:spPr>
              <a:xfrm>
                <a:off x="8869396" y="4783518"/>
                <a:ext cx="803618" cy="39401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𝜎</m:t>
                              </m:r>
                            </m:e>
                          </m:acc>
                        </m:e>
                        <m:sub>
                          <m:r>
                            <m:rPr>
                              <m:sty m:val="p"/>
                            </m:rPr>
                            <a:rPr lang="en-US">
                              <a:latin typeface="Cambria Math" panose="02040503050406030204" pitchFamily="18" charset="0"/>
                            </a:rPr>
                            <m:t>span</m:t>
                          </m:r>
                        </m:sub>
                      </m:sSub>
                      <m:r>
                        <a:rPr lang="el-GR" i="1" dirty="0">
                          <a:latin typeface="Cambria Math" panose="02040503050406030204" pitchFamily="18" charset="0"/>
                        </a:rPr>
                        <m:t> </m:t>
                      </m:r>
                    </m:oMath>
                  </m:oMathPara>
                </a14:m>
                <a:endParaRPr lang="en-US" dirty="0"/>
              </a:p>
            </p:txBody>
          </p:sp>
        </mc:Choice>
        <mc:Fallback xmlns="">
          <p:sp>
            <p:nvSpPr>
              <p:cNvPr id="39" name="Rectangle 38">
                <a:extLst>
                  <a:ext uri="{FF2B5EF4-FFF2-40B4-BE49-F238E27FC236}">
                    <a16:creationId xmlns:a16="http://schemas.microsoft.com/office/drawing/2014/main" id="{03A8D9E0-C61A-2643-B847-618DFBD1C465}"/>
                  </a:ext>
                </a:extLst>
              </p:cNvPr>
              <p:cNvSpPr>
                <a:spLocks noRot="1" noChangeAspect="1" noMove="1" noResize="1" noEditPoints="1" noAdjustHandles="1" noChangeArrowheads="1" noChangeShapeType="1" noTextEdit="1"/>
              </p:cNvSpPr>
              <p:nvPr/>
            </p:nvSpPr>
            <p:spPr>
              <a:xfrm>
                <a:off x="8869396" y="4783518"/>
                <a:ext cx="803618" cy="394019"/>
              </a:xfrm>
              <a:prstGeom prst="rect">
                <a:avLst/>
              </a:prstGeom>
              <a:blipFill>
                <a:blip r:embed="rId6"/>
                <a:stretch>
                  <a:fillRect b="-6250"/>
                </a:stretch>
              </a:blipFill>
            </p:spPr>
            <p:txBody>
              <a:bodyPr/>
              <a:lstStyle/>
              <a:p>
                <a:r>
                  <a:rPr lang="en-US">
                    <a:noFill/>
                  </a:rPr>
                  <a:t> </a:t>
                </a:r>
              </a:p>
            </p:txBody>
          </p:sp>
        </mc:Fallback>
      </mc:AlternateContent>
      <p:cxnSp>
        <p:nvCxnSpPr>
          <p:cNvPr id="43" name="Straight Connector 42">
            <a:extLst>
              <a:ext uri="{FF2B5EF4-FFF2-40B4-BE49-F238E27FC236}">
                <a16:creationId xmlns:a16="http://schemas.microsoft.com/office/drawing/2014/main" id="{B35309AD-A728-244C-8D04-DDDEE194814C}"/>
              </a:ext>
            </a:extLst>
          </p:cNvPr>
          <p:cNvCxnSpPr>
            <a:cxnSpLocks/>
          </p:cNvCxnSpPr>
          <p:nvPr/>
        </p:nvCxnSpPr>
        <p:spPr>
          <a:xfrm>
            <a:off x="853439" y="5688209"/>
            <a:ext cx="509882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6431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6F83-A35C-4344-8736-140EB8075B26}"/>
              </a:ext>
            </a:extLst>
          </p:cNvPr>
          <p:cNvSpPr>
            <a:spLocks noGrp="1"/>
          </p:cNvSpPr>
          <p:nvPr>
            <p:ph type="title"/>
          </p:nvPr>
        </p:nvSpPr>
        <p:spPr/>
        <p:txBody>
          <a:bodyPr>
            <a:normAutofit/>
          </a:bodyPr>
          <a:lstStyle/>
          <a:p>
            <a:r>
              <a:rPr lang="en-US" dirty="0"/>
              <a:t>Velocity spans and 4-variable regression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537B699-29CB-9D4C-9D3F-A832A668187E}"/>
                  </a:ext>
                </a:extLst>
              </p:cNvPr>
              <p:cNvSpPr>
                <a:spLocks noGrp="1"/>
              </p:cNvSpPr>
              <p:nvPr>
                <p:ph idx="1"/>
              </p:nvPr>
            </p:nvSpPr>
            <p:spPr>
              <a:xfrm>
                <a:off x="1004797" y="1070710"/>
                <a:ext cx="10153649" cy="3266913"/>
              </a:xfrm>
            </p:spPr>
            <p:txBody>
              <a:bodyPr>
                <a:normAutofit/>
              </a:bodyPr>
              <a:lstStyle/>
              <a:p>
                <a:endParaRPr lang="en-US" sz="2500" dirty="0"/>
              </a:p>
              <a:p>
                <a:r>
                  <a:rPr lang="en-US" sz="2200" dirty="0"/>
                  <a:t>Calculate the fractional deviation of </a:t>
                </a:r>
                <a14:m>
                  <m:oMath xmlns:m="http://schemas.openxmlformats.org/officeDocument/2006/math">
                    <m:sSub>
                      <m:sSubPr>
                        <m:ctrlPr>
                          <a:rPr lang="en-US" sz="2200" i="1">
                            <a:latin typeface="Cambria Math" panose="02040503050406030204" pitchFamily="18" charset="0"/>
                          </a:rPr>
                        </m:ctrlPr>
                      </m:sSubPr>
                      <m:e>
                        <m:acc>
                          <m:accPr>
                            <m:chr m:val="̅"/>
                            <m:ctrlPr>
                              <a:rPr lang="en-US" sz="2200" i="1">
                                <a:latin typeface="Cambria Math" panose="02040503050406030204" pitchFamily="18" charset="0"/>
                              </a:rPr>
                            </m:ctrlPr>
                          </m:accPr>
                          <m:e>
                            <m:r>
                              <a:rPr lang="en-US" sz="2200" i="1">
                                <a:latin typeface="Cambria Math" panose="02040503050406030204" pitchFamily="18" charset="0"/>
                              </a:rPr>
                              <m:t>𝑣</m:t>
                            </m:r>
                          </m:e>
                        </m:acc>
                      </m:e>
                      <m:sub>
                        <m:r>
                          <m:rPr>
                            <m:sty m:val="p"/>
                          </m:rPr>
                          <a:rPr lang="en-US" sz="2200">
                            <a:latin typeface="Cambria Math" panose="02040503050406030204" pitchFamily="18" charset="0"/>
                          </a:rPr>
                          <m:t>span</m:t>
                        </m:r>
                      </m:sub>
                    </m:sSub>
                  </m:oMath>
                </a14:m>
                <a:r>
                  <a:rPr lang="en-US" sz="2200" dirty="0"/>
                  <a:t> and </a:t>
                </a:r>
                <a14:m>
                  <m:oMath xmlns:m="http://schemas.openxmlformats.org/officeDocument/2006/math">
                    <m:sSub>
                      <m:sSubPr>
                        <m:ctrlPr>
                          <a:rPr lang="en-US" sz="2200" i="1">
                            <a:latin typeface="Cambria Math" panose="02040503050406030204" pitchFamily="18" charset="0"/>
                          </a:rPr>
                        </m:ctrlPr>
                      </m:sSubPr>
                      <m:e>
                        <m:acc>
                          <m:accPr>
                            <m:chr m:val="̅"/>
                            <m:ctrlPr>
                              <a:rPr lang="en-US" sz="2200" i="1">
                                <a:latin typeface="Cambria Math" panose="02040503050406030204" pitchFamily="18" charset="0"/>
                              </a:rPr>
                            </m:ctrlPr>
                          </m:accPr>
                          <m:e>
                            <m:r>
                              <a:rPr lang="en-US" sz="2200" i="1">
                                <a:latin typeface="Cambria Math" panose="02040503050406030204" pitchFamily="18" charset="0"/>
                              </a:rPr>
                              <m:t>𝜎</m:t>
                            </m:r>
                          </m:e>
                        </m:acc>
                      </m:e>
                      <m:sub>
                        <m:r>
                          <m:rPr>
                            <m:sty m:val="p"/>
                          </m:rPr>
                          <a:rPr lang="en-US" sz="2200">
                            <a:latin typeface="Cambria Math" panose="02040503050406030204" pitchFamily="18" charset="0"/>
                          </a:rPr>
                          <m:t>span</m:t>
                        </m:r>
                      </m:sub>
                    </m:sSub>
                    <m:r>
                      <a:rPr lang="en-US" sz="2200" b="0" i="0" smtClean="0">
                        <a:latin typeface="Cambria Math" panose="02040503050406030204" pitchFamily="18" charset="0"/>
                      </a:rPr>
                      <m:t> </m:t>
                    </m:r>
                  </m:oMath>
                </a14:m>
                <a:r>
                  <a:rPr lang="en-US" sz="2200" dirty="0"/>
                  <a:t>of all scenarios relative to the uncoupled (</a:t>
                </a:r>
                <a14:m>
                  <m:oMath xmlns:m="http://schemas.openxmlformats.org/officeDocument/2006/math">
                    <m:r>
                      <a:rPr lang="en-US" sz="2200" b="0" i="1" smtClean="0">
                        <a:latin typeface="Cambria Math" panose="02040503050406030204" pitchFamily="18" charset="0"/>
                      </a:rPr>
                      <m:t>𝛽</m:t>
                    </m:r>
                    <m:r>
                      <a:rPr lang="en-US" sz="2200" b="0" i="1" smtClean="0">
                        <a:latin typeface="Cambria Math" panose="02040503050406030204" pitchFamily="18" charset="0"/>
                      </a:rPr>
                      <m:t>=0, </m:t>
                    </m:r>
                    <m:r>
                      <a:rPr lang="en-US" sz="2200" b="0" i="1" smtClean="0">
                        <a:latin typeface="Cambria Math" panose="02040503050406030204" pitchFamily="18" charset="0"/>
                      </a:rPr>
                      <m:t>𝜆</m:t>
                    </m:r>
                    <m:r>
                      <a:rPr lang="en-US" sz="2200" b="0" i="1" smtClean="0">
                        <a:latin typeface="Cambria Math" panose="02040503050406030204" pitchFamily="18" charset="0"/>
                      </a:rPr>
                      <m:t>=0.6) </m:t>
                    </m:r>
                  </m:oMath>
                </a14:m>
                <a:r>
                  <a:rPr lang="en-US" sz="2200" dirty="0"/>
                  <a:t>fiducial  scenario and fit to a 4-variable regression</a:t>
                </a:r>
              </a:p>
              <a:p>
                <a:endParaRPr lang="en-US" sz="2200" dirty="0"/>
              </a:p>
              <a:p>
                <a:pPr marL="0" indent="0">
                  <a:buNone/>
                </a:pPr>
                <a:endParaRPr lang="en-US" sz="2200" dirty="0"/>
              </a:p>
              <a:p>
                <a:pPr marL="0" indent="0">
                  <a:buNone/>
                </a:pPr>
                <a:endParaRPr lang="en-US" sz="2200" dirty="0"/>
              </a:p>
            </p:txBody>
          </p:sp>
        </mc:Choice>
        <mc:Fallback xmlns="">
          <p:sp>
            <p:nvSpPr>
              <p:cNvPr id="3" name="Content Placeholder 2">
                <a:extLst>
                  <a:ext uri="{FF2B5EF4-FFF2-40B4-BE49-F238E27FC236}">
                    <a16:creationId xmlns:a16="http://schemas.microsoft.com/office/drawing/2014/main" id="{1537B699-29CB-9D4C-9D3F-A832A668187E}"/>
                  </a:ext>
                </a:extLst>
              </p:cNvPr>
              <p:cNvSpPr>
                <a:spLocks noGrp="1" noRot="1" noChangeAspect="1" noMove="1" noResize="1" noEditPoints="1" noAdjustHandles="1" noChangeArrowheads="1" noChangeShapeType="1" noTextEdit="1"/>
              </p:cNvSpPr>
              <p:nvPr>
                <p:ph idx="1"/>
              </p:nvPr>
            </p:nvSpPr>
            <p:spPr>
              <a:xfrm>
                <a:off x="1004797" y="1070710"/>
                <a:ext cx="10153649" cy="3266913"/>
              </a:xfrm>
              <a:blipFill>
                <a:blip r:embed="rId2"/>
                <a:stretch>
                  <a:fillRect l="-874" r="-62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AEBA10D-82DE-194F-A5FF-EB3089102447}"/>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2C04F08A-091C-1D40-9EB0-2B3E3E58B0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D6957A08-53AB-704C-B79C-EE50FB10D687}"/>
              </a:ext>
            </a:extLst>
          </p:cNvPr>
          <p:cNvSpPr>
            <a:spLocks noGrp="1"/>
          </p:cNvSpPr>
          <p:nvPr>
            <p:ph type="sldNum" sz="quarter" idx="12"/>
          </p:nvPr>
        </p:nvSpPr>
        <p:spPr/>
        <p:txBody>
          <a:bodyPr/>
          <a:lstStyle/>
          <a:p>
            <a:fld id="{0FD87FC1-0812-3F47-AC0D-045D7F6FBCAC}" type="slidenum">
              <a:rPr lang="en-US" smtClean="0"/>
              <a:pPr/>
              <a:t>17</a:t>
            </a:fld>
            <a:endParaRPr lang="en-US" dirty="0"/>
          </a:p>
        </p:txBody>
      </p:sp>
      <p:pic>
        <p:nvPicPr>
          <p:cNvPr id="11" name="Content Placeholder 9">
            <a:extLst>
              <a:ext uri="{FF2B5EF4-FFF2-40B4-BE49-F238E27FC236}">
                <a16:creationId xmlns:a16="http://schemas.microsoft.com/office/drawing/2014/main" id="{7AC254E2-25BD-D74C-B420-E9F98A63FBAF}"/>
              </a:ext>
            </a:extLst>
          </p:cNvPr>
          <p:cNvPicPr>
            <a:picLocks noChangeAspect="1"/>
          </p:cNvPicPr>
          <p:nvPr/>
        </p:nvPicPr>
        <p:blipFill>
          <a:blip r:embed="rId3"/>
          <a:stretch>
            <a:fillRect/>
          </a:stretch>
        </p:blipFill>
        <p:spPr>
          <a:xfrm>
            <a:off x="1373850" y="2838198"/>
            <a:ext cx="8607388" cy="1846861"/>
          </a:xfrm>
          <a:prstGeom prst="rect">
            <a:avLst/>
          </a:prstGeom>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D2A4467-0F72-064D-A337-6A5AEAC7DF15}"/>
                  </a:ext>
                </a:extLst>
              </p:cNvPr>
              <p:cNvSpPr/>
              <p:nvPr/>
            </p:nvSpPr>
            <p:spPr>
              <a:xfrm>
                <a:off x="1364319" y="2331841"/>
                <a:ext cx="9134295" cy="4138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Δ</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m:rPr>
                                  <m:sty m:val="p"/>
                                </m:rPr>
                                <a:rPr lang="en-US" b="0" i="0" smtClean="0">
                                  <a:latin typeface="Cambria Math" panose="02040503050406030204" pitchFamily="18" charset="0"/>
                                </a:rPr>
                                <m:t>span</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 </m:t>
                              </m:r>
                              <m:acc>
                                <m:accPr>
                                  <m:chr m:val="̅"/>
                                  <m:ctrlPr>
                                    <a:rPr lang="en-US" i="1">
                                      <a:latin typeface="Cambria Math" panose="02040503050406030204" pitchFamily="18" charset="0"/>
                                    </a:rPr>
                                  </m:ctrlPr>
                                </m:accPr>
                                <m:e>
                                  <m:r>
                                    <a:rPr lang="en-US" b="0" i="1" smtClean="0">
                                      <a:latin typeface="Cambria Math" panose="02040503050406030204" pitchFamily="18" charset="0"/>
                                    </a:rPr>
                                    <m:t> </m:t>
                                  </m:r>
                                  <m:r>
                                    <a:rPr lang="en-US" i="1">
                                      <a:latin typeface="Cambria Math" panose="02040503050406030204" pitchFamily="18" charset="0"/>
                                    </a:rPr>
                                    <m:t>𝜎</m:t>
                                  </m:r>
                                </m:e>
                              </m:acc>
                            </m:e>
                            <m:sub>
                              <m:r>
                                <m:rPr>
                                  <m:sty m:val="p"/>
                                </m:rPr>
                                <a:rPr lang="en-US" b="0" i="0" smtClean="0">
                                  <a:latin typeface="Cambria Math" panose="02040503050406030204" pitchFamily="18" charset="0"/>
                                </a:rPr>
                                <m:t>span</m:t>
                              </m:r>
                            </m:sub>
                          </m:sSub>
                        </m:e>
                      </m:d>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𝛽</m:t>
                          </m:r>
                        </m:sub>
                      </m:sSub>
                      <m:r>
                        <m:rPr>
                          <m:sty m:val="p"/>
                        </m:rPr>
                        <a:rPr lang="en-US" b="0" i="0" smtClean="0">
                          <a:latin typeface="Cambria Math" panose="02040503050406030204" pitchFamily="18" charset="0"/>
                        </a:rPr>
                        <m:t>Δ</m:t>
                      </m:r>
                      <m:r>
                        <a:rPr lang="en-US" i="1">
                          <a:latin typeface="Cambria Math" panose="02040503050406030204" pitchFamily="18" charset="0"/>
                        </a:rPr>
                        <m:t>𝛽</m:t>
                      </m:r>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𝜆</m:t>
                          </m:r>
                        </m:sub>
                      </m:sSub>
                      <m:r>
                        <m:rPr>
                          <m:sty m:val="p"/>
                        </m:rPr>
                        <a:rPr lang="en-US">
                          <a:latin typeface="Cambria Math" panose="02040503050406030204" pitchFamily="18" charset="0"/>
                        </a:rPr>
                        <m:t>Δ</m:t>
                      </m:r>
                      <m:r>
                        <a:rPr lang="en-US" b="0" i="1" smtClean="0">
                          <a:latin typeface="Cambria Math" panose="02040503050406030204" pitchFamily="18" charset="0"/>
                        </a:rPr>
                        <m:t>𝜆</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𝛽𝛽</m:t>
                          </m:r>
                        </m:sub>
                      </m:sSub>
                      <m:r>
                        <m:rPr>
                          <m:sty m:val="p"/>
                        </m:rPr>
                        <a:rPr lang="en-US">
                          <a:latin typeface="Cambria Math" panose="02040503050406030204" pitchFamily="18" charset="0"/>
                        </a:rPr>
                        <m:t>Δ</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2</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𝛽</m:t>
                          </m:r>
                          <m:r>
                            <a:rPr lang="en-US" b="0" i="1" smtClean="0">
                              <a:latin typeface="Cambria Math" panose="02040503050406030204" pitchFamily="18" charset="0"/>
                            </a:rPr>
                            <m:t>𝜆</m:t>
                          </m:r>
                        </m:sub>
                      </m:sSub>
                      <m:r>
                        <m:rPr>
                          <m:sty m:val="p"/>
                        </m:rPr>
                        <a:rPr lang="en-US">
                          <a:latin typeface="Cambria Math" panose="02040503050406030204" pitchFamily="18" charset="0"/>
                        </a:rPr>
                        <m:t>Δ</m:t>
                      </m:r>
                      <m:r>
                        <a:rPr lang="en-US" b="0" i="1" smtClean="0">
                          <a:latin typeface="Cambria Math" panose="02040503050406030204" pitchFamily="18" charset="0"/>
                        </a:rPr>
                        <m:t>𝛽</m:t>
                      </m:r>
                      <m:r>
                        <m:rPr>
                          <m:sty m:val="p"/>
                        </m:rPr>
                        <a:rPr lang="en-US" b="0" i="0" smtClean="0">
                          <a:latin typeface="Cambria Math" panose="02040503050406030204" pitchFamily="18" charset="0"/>
                        </a:rPr>
                        <m:t>Δ</m:t>
                      </m:r>
                      <m:r>
                        <a:rPr lang="en-US" b="0" i="1" smtClean="0">
                          <a:latin typeface="Cambria Math" panose="02040503050406030204" pitchFamily="18" charset="0"/>
                        </a:rPr>
                        <m:t>𝜆</m:t>
                      </m:r>
                      <m:r>
                        <a:rPr lang="en-US" i="1">
                          <a:latin typeface="Cambria Math" panose="02040503050406030204" pitchFamily="18" charset="0"/>
                        </a:rPr>
                        <m:t>,  </m:t>
                      </m:r>
                      <m:r>
                        <m:rPr>
                          <m:sty m:val="p"/>
                        </m:rPr>
                        <a:rPr lang="en-US">
                          <a:latin typeface="Cambria Math" panose="02040503050406030204" pitchFamily="18" charset="0"/>
                        </a:rPr>
                        <m:t>with</m:t>
                      </m:r>
                      <m:r>
                        <a:rPr lang="en-US" b="0" i="0" smtClean="0">
                          <a:latin typeface="Cambria Math" panose="02040503050406030204" pitchFamily="18" charset="0"/>
                        </a:rPr>
                        <m:t> </m:t>
                      </m:r>
                      <m:r>
                        <m:rPr>
                          <m:sty m:val="p"/>
                        </m:rPr>
                        <a:rPr lang="en-US">
                          <a:latin typeface="Cambria Math" panose="02040503050406030204" pitchFamily="18" charset="0"/>
                        </a:rPr>
                        <m:t>Δ</m:t>
                      </m:r>
                      <m:r>
                        <a:rPr lang="en-US" b="0" i="1" smtClean="0">
                          <a:latin typeface="Cambria Math" panose="02040503050406030204" pitchFamily="18" charset="0"/>
                        </a:rPr>
                        <m:t>𝛽</m:t>
                      </m:r>
                      <m:r>
                        <a:rPr lang="en-US" i="1">
                          <a:latin typeface="Cambria Math" panose="02040503050406030204" pitchFamily="18" charset="0"/>
                        </a:rPr>
                        <m:t>=</m:t>
                      </m:r>
                      <m:r>
                        <a:rPr lang="en-US" b="0" i="1" smtClean="0">
                          <a:latin typeface="Cambria Math" panose="02040503050406030204" pitchFamily="18" charset="0"/>
                        </a:rPr>
                        <m:t>𝛽</m:t>
                      </m:r>
                      <m:r>
                        <a:rPr lang="en-US" b="0" i="1" smtClean="0">
                          <a:latin typeface="Cambria Math" panose="02040503050406030204" pitchFamily="18" charset="0"/>
                        </a:rPr>
                        <m:t>+</m:t>
                      </m:r>
                      <m:r>
                        <a:rPr lang="en-US" b="0" i="0" smtClean="0">
                          <a:latin typeface="Cambria Math" panose="02040503050406030204" pitchFamily="18" charset="0"/>
                        </a:rPr>
                        <m:t>1.4, </m:t>
                      </m:r>
                      <m:r>
                        <m:rPr>
                          <m:sty m:val="p"/>
                        </m:rPr>
                        <a:rPr lang="en-US">
                          <a:latin typeface="Cambria Math" panose="02040503050406030204" pitchFamily="18" charset="0"/>
                        </a:rPr>
                        <m:t>Δ</m:t>
                      </m:r>
                      <m:r>
                        <a:rPr lang="en-US" b="0" i="1" smtClean="0">
                          <a:latin typeface="Cambria Math" panose="02040503050406030204" pitchFamily="18" charset="0"/>
                        </a:rPr>
                        <m:t>𝜆</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−0.6</m:t>
                      </m:r>
                    </m:oMath>
                  </m:oMathPara>
                </a14:m>
                <a:endParaRPr lang="en-US" dirty="0"/>
              </a:p>
            </p:txBody>
          </p:sp>
        </mc:Choice>
        <mc:Fallback xmlns="">
          <p:sp>
            <p:nvSpPr>
              <p:cNvPr id="7" name="Rectangle 6">
                <a:extLst>
                  <a:ext uri="{FF2B5EF4-FFF2-40B4-BE49-F238E27FC236}">
                    <a16:creationId xmlns:a16="http://schemas.microsoft.com/office/drawing/2014/main" id="{5D2A4467-0F72-064D-A337-6A5AEAC7DF15}"/>
                  </a:ext>
                </a:extLst>
              </p:cNvPr>
              <p:cNvSpPr>
                <a:spLocks noRot="1" noChangeAspect="1" noMove="1" noResize="1" noEditPoints="1" noAdjustHandles="1" noChangeArrowheads="1" noChangeShapeType="1" noTextEdit="1"/>
              </p:cNvSpPr>
              <p:nvPr/>
            </p:nvSpPr>
            <p:spPr>
              <a:xfrm>
                <a:off x="1364319" y="2331841"/>
                <a:ext cx="9134295" cy="413831"/>
              </a:xfrm>
              <a:prstGeom prst="rect">
                <a:avLst/>
              </a:prstGeom>
              <a:blipFill>
                <a:blip r:embed="rId4"/>
                <a:stretch>
                  <a:fillRect b="-9091"/>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2DD1CC33-D3A0-FC4F-A1AB-4F019C5DA62A}"/>
              </a:ext>
            </a:extLst>
          </p:cNvPr>
          <p:cNvSpPr/>
          <p:nvPr/>
        </p:nvSpPr>
        <p:spPr>
          <a:xfrm>
            <a:off x="3621411" y="3285017"/>
            <a:ext cx="1179189" cy="1300116"/>
          </a:xfrm>
          <a:prstGeom prst="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4433F4A1-6B3F-EC4F-8D42-B0351FD97DFD}"/>
              </a:ext>
            </a:extLst>
          </p:cNvPr>
          <p:cNvSpPr/>
          <p:nvPr/>
        </p:nvSpPr>
        <p:spPr>
          <a:xfrm>
            <a:off x="6200852" y="3291866"/>
            <a:ext cx="1102918" cy="1293267"/>
          </a:xfrm>
          <a:prstGeom prst="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37E63EDB-7259-A446-B79F-426B21D27024}"/>
              </a:ext>
            </a:extLst>
          </p:cNvPr>
          <p:cNvSpPr/>
          <p:nvPr/>
        </p:nvSpPr>
        <p:spPr>
          <a:xfrm>
            <a:off x="7349644" y="3291866"/>
            <a:ext cx="1211426" cy="1293267"/>
          </a:xfrm>
          <a:prstGeom prst="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858D4C1B-1CD5-EF4E-929E-C6FE74C6E137}"/>
              </a:ext>
            </a:extLst>
          </p:cNvPr>
          <p:cNvSpPr/>
          <p:nvPr/>
        </p:nvSpPr>
        <p:spPr>
          <a:xfrm>
            <a:off x="4847642" y="3281274"/>
            <a:ext cx="1335988" cy="1303860"/>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7" name="Picture 16">
            <a:extLst>
              <a:ext uri="{FF2B5EF4-FFF2-40B4-BE49-F238E27FC236}">
                <a16:creationId xmlns:a16="http://schemas.microsoft.com/office/drawing/2014/main" id="{59E54BB0-775D-314D-A956-866DB703ADEF}"/>
              </a:ext>
            </a:extLst>
          </p:cNvPr>
          <p:cNvPicPr>
            <a:picLocks noChangeAspect="1"/>
          </p:cNvPicPr>
          <p:nvPr/>
        </p:nvPicPr>
        <p:blipFill>
          <a:blip r:embed="rId5"/>
          <a:stretch>
            <a:fillRect/>
          </a:stretch>
        </p:blipFill>
        <p:spPr>
          <a:xfrm>
            <a:off x="5464172" y="5576820"/>
            <a:ext cx="5248850" cy="815883"/>
          </a:xfrm>
          <a:prstGeom prst="rect">
            <a:avLst/>
          </a:prstGeom>
        </p:spPr>
      </p:pic>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0DF3A9FA-9153-0C4D-AA94-C79DD8FB9C60}"/>
                  </a:ext>
                </a:extLst>
              </p:cNvPr>
              <p:cNvSpPr/>
              <p:nvPr/>
            </p:nvSpPr>
            <p:spPr>
              <a:xfrm>
                <a:off x="1149909" y="4800199"/>
                <a:ext cx="9563113" cy="815288"/>
              </a:xfrm>
              <a:prstGeom prst="rect">
                <a:avLst/>
              </a:prstGeom>
            </p:spPr>
            <p:txBody>
              <a:bodyPr wrap="square">
                <a:spAutoFit/>
              </a:bodyPr>
              <a:lstStyle/>
              <a:p>
                <a:pPr marL="285750" indent="-285750">
                  <a:buFont typeface="Wingdings" pitchFamily="2" charset="2"/>
                  <a:buChar char="§"/>
                </a:pPr>
                <a:r>
                  <a:rPr lang="en-US" sz="2200" dirty="0">
                    <a:latin typeface="Bell MT" panose="02020503060305020303" pitchFamily="18" charset="77"/>
                  </a:rPr>
                  <a:t>The significant cross-term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𝑐</m:t>
                        </m:r>
                      </m:e>
                      <m:sub>
                        <m:r>
                          <a:rPr lang="en-US" sz="2200" i="1">
                            <a:latin typeface="Cambria Math" panose="02040503050406030204" pitchFamily="18" charset="0"/>
                          </a:rPr>
                          <m:t>𝛽𝜆</m:t>
                        </m:r>
                      </m:sub>
                    </m:sSub>
                  </m:oMath>
                </a14:m>
                <a:r>
                  <a:rPr lang="en-US" sz="2200" dirty="0">
                    <a:latin typeface="Bell MT" panose="02020503060305020303" pitchFamily="18" charset="77"/>
                  </a:rPr>
                  <a:t> is explained by the dark sector interaction, encoded in the term </a:t>
                </a:r>
                <a14:m>
                  <m:oMath xmlns:m="http://schemas.openxmlformats.org/officeDocument/2006/math">
                    <m:r>
                      <a:rPr lang="en-US" sz="2200">
                        <a:solidFill>
                          <a:srgbClr val="00B050"/>
                        </a:solidFill>
                        <a:latin typeface="Cambria Math" panose="02040503050406030204" pitchFamily="18" charset="0"/>
                      </a:rPr>
                      <m:t>−</m:t>
                    </m:r>
                    <m:r>
                      <a:rPr lang="en-US" sz="2200" i="1">
                        <a:solidFill>
                          <a:srgbClr val="00B050"/>
                        </a:solidFill>
                        <a:latin typeface="Cambria Math" panose="02040503050406030204" pitchFamily="18" charset="0"/>
                      </a:rPr>
                      <m:t>𝛽</m:t>
                    </m:r>
                    <m:sSup>
                      <m:sSupPr>
                        <m:ctrlPr>
                          <a:rPr lang="en-US" sz="2200" i="1">
                            <a:solidFill>
                              <a:srgbClr val="00B050"/>
                            </a:solidFill>
                            <a:latin typeface="Cambria Math" panose="02040503050406030204" pitchFamily="18" charset="0"/>
                          </a:rPr>
                        </m:ctrlPr>
                      </m:sSupPr>
                      <m:e>
                        <m:acc>
                          <m:accPr>
                            <m:chr m:val="̇"/>
                            <m:ctrlPr>
                              <a:rPr lang="en-US" sz="2200" i="1">
                                <a:solidFill>
                                  <a:srgbClr val="00B050"/>
                                </a:solidFill>
                                <a:latin typeface="Cambria Math" panose="02040503050406030204" pitchFamily="18" charset="0"/>
                              </a:rPr>
                            </m:ctrlPr>
                          </m:accPr>
                          <m:e>
                            <m:r>
                              <a:rPr lang="en-US" sz="2200" i="1">
                                <a:solidFill>
                                  <a:srgbClr val="00B050"/>
                                </a:solidFill>
                                <a:latin typeface="Cambria Math" panose="02040503050406030204" pitchFamily="18" charset="0"/>
                              </a:rPr>
                              <m:t>𝜙</m:t>
                            </m:r>
                          </m:e>
                        </m:acc>
                      </m:e>
                      <m:sup>
                        <m:r>
                          <a:rPr lang="en-US" sz="2200" i="1">
                            <a:solidFill>
                              <a:srgbClr val="00B050"/>
                            </a:solidFill>
                            <a:latin typeface="Cambria Math" panose="02040503050406030204" pitchFamily="18" charset="0"/>
                          </a:rPr>
                          <m:t>2</m:t>
                        </m:r>
                      </m:sup>
                    </m:sSup>
                  </m:oMath>
                </a14:m>
                <a:endParaRPr lang="en-US" sz="2200" dirty="0">
                  <a:latin typeface="Bell MT" panose="02020503060305020303" pitchFamily="18" charset="77"/>
                </a:endParaRPr>
              </a:p>
            </p:txBody>
          </p:sp>
        </mc:Choice>
        <mc:Fallback xmlns="">
          <p:sp>
            <p:nvSpPr>
              <p:cNvPr id="9" name="Rectangle 8">
                <a:extLst>
                  <a:ext uri="{FF2B5EF4-FFF2-40B4-BE49-F238E27FC236}">
                    <a16:creationId xmlns:a16="http://schemas.microsoft.com/office/drawing/2014/main" id="{0DF3A9FA-9153-0C4D-AA94-C79DD8FB9C60}"/>
                  </a:ext>
                </a:extLst>
              </p:cNvPr>
              <p:cNvSpPr>
                <a:spLocks noRot="1" noChangeAspect="1" noMove="1" noResize="1" noEditPoints="1" noAdjustHandles="1" noChangeArrowheads="1" noChangeShapeType="1" noTextEdit="1"/>
              </p:cNvSpPr>
              <p:nvPr/>
            </p:nvSpPr>
            <p:spPr>
              <a:xfrm>
                <a:off x="1149909" y="4800199"/>
                <a:ext cx="9563113" cy="815288"/>
              </a:xfrm>
              <a:prstGeom prst="rect">
                <a:avLst/>
              </a:prstGeom>
              <a:blipFill>
                <a:blip r:embed="rId6"/>
                <a:stretch>
                  <a:fillRect l="-663" t="-3077" b="-12308"/>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E74B9C90-9896-CD46-9057-3B34C2ABC69B}"/>
              </a:ext>
            </a:extLst>
          </p:cNvPr>
          <p:cNvSpPr txBox="1"/>
          <p:nvPr/>
        </p:nvSpPr>
        <p:spPr>
          <a:xfrm>
            <a:off x="4598657" y="5657186"/>
            <a:ext cx="762645" cy="369332"/>
          </a:xfrm>
          <a:prstGeom prst="rect">
            <a:avLst/>
          </a:prstGeom>
          <a:noFill/>
        </p:spPr>
        <p:txBody>
          <a:bodyPr wrap="none" rtlCol="0">
            <a:spAutoFit/>
          </a:bodyPr>
          <a:lstStyle/>
          <a:p>
            <a:r>
              <a:rPr lang="en-US" dirty="0">
                <a:latin typeface="Bell MT" panose="02020503060305020303" pitchFamily="18" charset="77"/>
              </a:rPr>
              <a:t>Recall</a:t>
            </a:r>
          </a:p>
        </p:txBody>
      </p:sp>
    </p:spTree>
    <p:extLst>
      <p:ext uri="{BB962C8B-B14F-4D97-AF65-F5344CB8AC3E}">
        <p14:creationId xmlns:p14="http://schemas.microsoft.com/office/powerpoint/2010/main" val="388682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283C5-1AA2-A64F-8FEE-AD8BEF6F51EC}"/>
              </a:ext>
            </a:extLst>
          </p:cNvPr>
          <p:cNvSpPr>
            <a:spLocks noGrp="1"/>
          </p:cNvSpPr>
          <p:nvPr>
            <p:ph type="title"/>
          </p:nvPr>
        </p:nvSpPr>
        <p:spPr/>
        <p:txBody>
          <a:bodyPr/>
          <a:lstStyle/>
          <a:p>
            <a:r>
              <a:rPr lang="en-US" dirty="0"/>
              <a:t>Conclusion and Outlook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49F86E6-4F75-8F4A-9BD5-55BCD3B498AB}"/>
                  </a:ext>
                </a:extLst>
              </p:cNvPr>
              <p:cNvSpPr>
                <a:spLocks noGrp="1"/>
              </p:cNvSpPr>
              <p:nvPr>
                <p:ph idx="1"/>
              </p:nvPr>
            </p:nvSpPr>
            <p:spPr/>
            <p:txBody>
              <a:bodyPr/>
              <a:lstStyle/>
              <a:p>
                <a14:m>
                  <m:oMath xmlns:m="http://schemas.openxmlformats.org/officeDocument/2006/math">
                    <m:r>
                      <a:rPr lang="el-GR" sz="2500" i="1" dirty="0">
                        <a:latin typeface="Cambria Math" panose="02040503050406030204" pitchFamily="18" charset="0"/>
                      </a:rPr>
                      <m:t>𝛽</m:t>
                    </m:r>
                  </m:oMath>
                </a14:m>
                <a:r>
                  <a:rPr lang="el-GR" sz="2500" dirty="0"/>
                  <a:t> </a:t>
                </a:r>
                <a:r>
                  <a:rPr lang="en-HK" sz="2500" dirty="0"/>
                  <a:t>and </a:t>
                </a:r>
                <a14:m>
                  <m:oMath xmlns:m="http://schemas.openxmlformats.org/officeDocument/2006/math">
                    <m:r>
                      <a:rPr lang="el-GR" sz="2500" i="1" dirty="0">
                        <a:latin typeface="Cambria Math" panose="02040503050406030204" pitchFamily="18" charset="0"/>
                      </a:rPr>
                      <m:t>𝜆</m:t>
                    </m:r>
                  </m:oMath>
                </a14:m>
                <a:r>
                  <a:rPr lang="en-US" sz="2500" dirty="0"/>
                  <a:t> induce opposing primary effects on the void radial velocity statistics, acting to increase and decrease the magnitudes, respectively</a:t>
                </a:r>
              </a:p>
              <a:p>
                <a:r>
                  <a:rPr lang="en-US" sz="2500" dirty="0"/>
                  <a:t>The non-negligible cross co-efficient </a:t>
                </a:r>
                <a14:m>
                  <m:oMath xmlns:m="http://schemas.openxmlformats.org/officeDocument/2006/math">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𝑐</m:t>
                        </m:r>
                      </m:e>
                      <m:sub>
                        <m:r>
                          <a:rPr lang="en-US" sz="2500" b="0" i="1" smtClean="0">
                            <a:latin typeface="Cambria Math" panose="02040503050406030204" pitchFamily="18" charset="0"/>
                          </a:rPr>
                          <m:t>𝛽𝜆</m:t>
                        </m:r>
                      </m:sub>
                    </m:sSub>
                  </m:oMath>
                </a14:m>
                <a:r>
                  <a:rPr lang="en-US" sz="2500" dirty="0"/>
                  <a:t> means that steeper potential slope  (</a:t>
                </a:r>
                <a14:m>
                  <m:oMath xmlns:m="http://schemas.openxmlformats.org/officeDocument/2006/math">
                    <m:r>
                      <a:rPr lang="el-GR" sz="2500" i="1" dirty="0">
                        <a:latin typeface="Cambria Math" panose="02040503050406030204" pitchFamily="18" charset="0"/>
                      </a:rPr>
                      <m:t>𝜆</m:t>
                    </m:r>
                  </m:oMath>
                </a14:m>
                <a:r>
                  <a:rPr lang="en-US" sz="2500" dirty="0"/>
                  <a:t> increases) increases the sensitivity of the velocity statistics to the momentum coupling </a:t>
                </a:r>
              </a:p>
              <a:p>
                <a:r>
                  <a:rPr lang="en-US" sz="2500" dirty="0"/>
                  <a:t>In summary, the kinematics of tracers around voids effectively traces the effect of interacting dark energy.</a:t>
                </a:r>
              </a:p>
              <a:p>
                <a:r>
                  <a:rPr lang="en-US" sz="2500" dirty="0"/>
                  <a:t>It will be meaningful to study net effect of the cosmic voids on the expansion of the universe, know as void back-reaction</a:t>
                </a:r>
                <a:endParaRPr lang="el-GR" dirty="0"/>
              </a:p>
              <a:p>
                <a:endParaRPr lang="en-US" dirty="0"/>
              </a:p>
            </p:txBody>
          </p:sp>
        </mc:Choice>
        <mc:Fallback xmlns="">
          <p:sp>
            <p:nvSpPr>
              <p:cNvPr id="3" name="Content Placeholder 2">
                <a:extLst>
                  <a:ext uri="{FF2B5EF4-FFF2-40B4-BE49-F238E27FC236}">
                    <a16:creationId xmlns:a16="http://schemas.microsoft.com/office/drawing/2014/main" id="{C49F86E6-4F75-8F4A-9BD5-55BCD3B498AB}"/>
                  </a:ext>
                </a:extLst>
              </p:cNvPr>
              <p:cNvSpPr>
                <a:spLocks noGrp="1" noRot="1" noChangeAspect="1" noMove="1" noResize="1" noEditPoints="1" noAdjustHandles="1" noChangeArrowheads="1" noChangeShapeType="1" noTextEdit="1"/>
              </p:cNvSpPr>
              <p:nvPr>
                <p:ph idx="1"/>
              </p:nvPr>
            </p:nvSpPr>
            <p:spPr>
              <a:blipFill>
                <a:blip r:embed="rId2"/>
                <a:stretch>
                  <a:fillRect l="-1250" t="-4132" r="-87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5AC9217-FB4D-F940-8779-D2AA37ADBB11}"/>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F15E6AEE-22CC-A24B-9B36-29A4830F4C12}"/>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E0CFB5A3-7372-9C4E-9630-11E56356BDA4}"/>
              </a:ext>
            </a:extLst>
          </p:cNvPr>
          <p:cNvSpPr>
            <a:spLocks noGrp="1"/>
          </p:cNvSpPr>
          <p:nvPr>
            <p:ph type="sldNum" sz="quarter" idx="12"/>
          </p:nvPr>
        </p:nvSpPr>
        <p:spPr/>
        <p:txBody>
          <a:bodyPr/>
          <a:lstStyle/>
          <a:p>
            <a:fld id="{0FD87FC1-0812-3F47-AC0D-045D7F6FBCAC}" type="slidenum">
              <a:rPr lang="en-US" smtClean="0"/>
              <a:pPr/>
              <a:t>18</a:t>
            </a:fld>
            <a:endParaRPr lang="en-US" dirty="0"/>
          </a:p>
        </p:txBody>
      </p:sp>
    </p:spTree>
    <p:extLst>
      <p:ext uri="{BB962C8B-B14F-4D97-AF65-F5344CB8AC3E}">
        <p14:creationId xmlns:p14="http://schemas.microsoft.com/office/powerpoint/2010/main" val="150820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37F2-36E2-C142-84D1-1A79C42804BB}"/>
              </a:ext>
            </a:extLst>
          </p:cNvPr>
          <p:cNvSpPr>
            <a:spLocks noGrp="1"/>
          </p:cNvSpPr>
          <p:nvPr>
            <p:ph type="title"/>
          </p:nvPr>
        </p:nvSpPr>
        <p:spPr/>
        <p:txBody>
          <a:bodyPr/>
          <a:lstStyle/>
          <a:p>
            <a:r>
              <a:rPr lang="en-US" dirty="0"/>
              <a:t>The end</a:t>
            </a:r>
          </a:p>
        </p:txBody>
      </p:sp>
      <p:sp>
        <p:nvSpPr>
          <p:cNvPr id="3" name="Date Placeholder 2">
            <a:extLst>
              <a:ext uri="{FF2B5EF4-FFF2-40B4-BE49-F238E27FC236}">
                <a16:creationId xmlns:a16="http://schemas.microsoft.com/office/drawing/2014/main" id="{045B26DF-A989-C84E-B290-0670E3467013}"/>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4" name="Footer Placeholder 3">
            <a:extLst>
              <a:ext uri="{FF2B5EF4-FFF2-40B4-BE49-F238E27FC236}">
                <a16:creationId xmlns:a16="http://schemas.microsoft.com/office/drawing/2014/main" id="{CE274C44-82A5-CB43-91C6-8F7CE256BC90}"/>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5" name="Slide Number Placeholder 4">
            <a:extLst>
              <a:ext uri="{FF2B5EF4-FFF2-40B4-BE49-F238E27FC236}">
                <a16:creationId xmlns:a16="http://schemas.microsoft.com/office/drawing/2014/main" id="{2E3ECE71-BEFE-4741-B5AE-5678F78532E5}"/>
              </a:ext>
            </a:extLst>
          </p:cNvPr>
          <p:cNvSpPr>
            <a:spLocks noGrp="1"/>
          </p:cNvSpPr>
          <p:nvPr>
            <p:ph type="sldNum" sz="quarter" idx="12"/>
          </p:nvPr>
        </p:nvSpPr>
        <p:spPr/>
        <p:txBody>
          <a:bodyPr/>
          <a:lstStyle/>
          <a:p>
            <a:fld id="{0FD87FC1-0812-3F47-AC0D-045D7F6FBCAC}" type="slidenum">
              <a:rPr lang="en-US" smtClean="0"/>
              <a:pPr/>
              <a:t>19</a:t>
            </a:fld>
            <a:endParaRPr lang="en-US" dirty="0"/>
          </a:p>
        </p:txBody>
      </p:sp>
    </p:spTree>
    <p:extLst>
      <p:ext uri="{BB962C8B-B14F-4D97-AF65-F5344CB8AC3E}">
        <p14:creationId xmlns:p14="http://schemas.microsoft.com/office/powerpoint/2010/main" val="388041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26EC8-EB90-6745-B279-BC6762247B57}"/>
              </a:ext>
            </a:extLst>
          </p:cNvPr>
          <p:cNvSpPr>
            <a:spLocks noGrp="1"/>
          </p:cNvSpPr>
          <p:nvPr>
            <p:ph type="title"/>
          </p:nvPr>
        </p:nvSpPr>
        <p:spPr/>
        <p:txBody>
          <a:bodyPr>
            <a:normAutofit/>
          </a:bodyPr>
          <a:lstStyle/>
          <a:p>
            <a:r>
              <a:rPr lang="en-US" dirty="0"/>
              <a:t>Introduction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F02861B-603D-104F-87F7-5D0D0D2C14F0}"/>
                  </a:ext>
                </a:extLst>
              </p:cNvPr>
              <p:cNvSpPr>
                <a:spLocks noGrp="1"/>
              </p:cNvSpPr>
              <p:nvPr>
                <p:ph idx="1"/>
              </p:nvPr>
            </p:nvSpPr>
            <p:spPr>
              <a:xfrm>
                <a:off x="1200150" y="1249892"/>
                <a:ext cx="10153650" cy="4141822"/>
              </a:xfrm>
            </p:spPr>
            <p:txBody>
              <a:bodyPr>
                <a:normAutofit/>
              </a:bodyPr>
              <a:lstStyle/>
              <a:p>
                <a:r>
                  <a:rPr lang="en-US" sz="2000" b="0" dirty="0"/>
                  <a:t>In </a:t>
                </a:r>
                <a14:m>
                  <m:oMath xmlns:m="http://schemas.openxmlformats.org/officeDocument/2006/math">
                    <m:r>
                      <m:rPr>
                        <m:sty m:val="p"/>
                      </m:rPr>
                      <a:rPr lang="en-US" sz="2000" b="0" i="0" smtClean="0">
                        <a:latin typeface="Cambria Math" panose="02040503050406030204" pitchFamily="18" charset="0"/>
                      </a:rPr>
                      <m:t>ΛCDM</m:t>
                    </m:r>
                  </m:oMath>
                </a14:m>
                <a:r>
                  <a:rPr lang="en-US" sz="2000" dirty="0"/>
                  <a:t>, dark energy (DE) and dark matter (DM) evolves independently</a:t>
                </a:r>
                <a:r>
                  <a:rPr lang="en-US" sz="2000" b="1" dirty="0"/>
                  <a:t>, </a:t>
                </a:r>
                <a:r>
                  <a:rPr lang="en-US" sz="2000" dirty="0"/>
                  <a:t>yet their energy densities at </a:t>
                </a:r>
                <a14:m>
                  <m:oMath xmlns:m="http://schemas.openxmlformats.org/officeDocument/2006/math">
                    <m:r>
                      <a:rPr lang="en-US" sz="2000" b="0" i="1" smtClean="0">
                        <a:latin typeface="Cambria Math" panose="02040503050406030204" pitchFamily="18" charset="0"/>
                      </a:rPr>
                      <m:t>𝑧</m:t>
                    </m:r>
                    <m:r>
                      <a:rPr lang="en-US" sz="2000" b="0" i="1" smtClean="0">
                        <a:latin typeface="Cambria Math" panose="02040503050406030204" pitchFamily="18" charset="0"/>
                      </a:rPr>
                      <m:t>=0</m:t>
                    </m:r>
                  </m:oMath>
                </a14:m>
                <a:r>
                  <a:rPr lang="en-US" sz="2000" dirty="0"/>
                  <a:t> are of the same order, this is called the </a:t>
                </a:r>
                <a:r>
                  <a:rPr lang="en-US" sz="2000" b="1" dirty="0"/>
                  <a:t>cosmic coincidence</a:t>
                </a:r>
              </a:p>
              <a:p>
                <a:endParaRPr lang="en-US" sz="2000" b="1" dirty="0"/>
              </a:p>
              <a:p>
                <a:endParaRPr lang="en-US" sz="2000" b="1" dirty="0"/>
              </a:p>
              <a:p>
                <a:endParaRPr lang="en-US" sz="2000" b="1" dirty="0"/>
              </a:p>
              <a:p>
                <a:endParaRPr lang="en-US" sz="2000" b="1" dirty="0"/>
              </a:p>
              <a:p>
                <a:endParaRPr lang="en-US" sz="2000" b="1" dirty="0"/>
              </a:p>
              <a:p>
                <a:endParaRPr lang="en-US" sz="2000" b="1" dirty="0"/>
              </a:p>
              <a:p>
                <a:endParaRPr lang="en-US" sz="2000" b="1" dirty="0"/>
              </a:p>
              <a:p>
                <a:pPr marL="0" indent="0">
                  <a:buNone/>
                </a:pPr>
                <a:endParaRPr lang="en-US" sz="2100" b="1" dirty="0"/>
              </a:p>
              <a:p>
                <a:endParaRPr lang="en-US" sz="2100" b="1" dirty="0"/>
              </a:p>
              <a:p>
                <a:endParaRPr lang="en-US" sz="2100" b="1" dirty="0"/>
              </a:p>
              <a:p>
                <a:endParaRPr lang="en-US" sz="2100" b="1" dirty="0"/>
              </a:p>
              <a:p>
                <a:endParaRPr lang="en-US" sz="2100" b="1" dirty="0"/>
              </a:p>
              <a:p>
                <a:endParaRPr lang="en-US" sz="2100" b="1" dirty="0"/>
              </a:p>
              <a:p>
                <a:endParaRPr lang="en-US" sz="2100" b="1" dirty="0"/>
              </a:p>
              <a:p>
                <a:pPr marL="0" indent="0">
                  <a:buNone/>
                </a:pPr>
                <a:endParaRPr lang="en-US" sz="2200" dirty="0"/>
              </a:p>
              <a:p>
                <a:endParaRPr lang="en-US" sz="2200" b="1" dirty="0"/>
              </a:p>
              <a:p>
                <a:endParaRPr lang="en-US" sz="2700" b="1" dirty="0"/>
              </a:p>
            </p:txBody>
          </p:sp>
        </mc:Choice>
        <mc:Fallback xmlns="">
          <p:sp>
            <p:nvSpPr>
              <p:cNvPr id="3" name="Content Placeholder 2">
                <a:extLst>
                  <a:ext uri="{FF2B5EF4-FFF2-40B4-BE49-F238E27FC236}">
                    <a16:creationId xmlns:a16="http://schemas.microsoft.com/office/drawing/2014/main" id="{6F02861B-603D-104F-87F7-5D0D0D2C14F0}"/>
                  </a:ext>
                </a:extLst>
              </p:cNvPr>
              <p:cNvSpPr>
                <a:spLocks noGrp="1" noRot="1" noChangeAspect="1" noMove="1" noResize="1" noEditPoints="1" noAdjustHandles="1" noChangeArrowheads="1" noChangeShapeType="1" noTextEdit="1"/>
              </p:cNvSpPr>
              <p:nvPr>
                <p:ph idx="1"/>
              </p:nvPr>
            </p:nvSpPr>
            <p:spPr>
              <a:xfrm>
                <a:off x="1200150" y="1249892"/>
                <a:ext cx="10153650" cy="4141822"/>
              </a:xfrm>
              <a:blipFill>
                <a:blip r:embed="rId2"/>
                <a:stretch>
                  <a:fillRect l="-875" t="-3659" r="-62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1C1176C-278E-CB44-9E3F-2FC8986A902E}"/>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E8AB5364-38FE-A14A-B9D8-1CAAD79F97FB}"/>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85D68DD6-1656-9449-AB2A-95D0F41AAEB4}"/>
              </a:ext>
            </a:extLst>
          </p:cNvPr>
          <p:cNvSpPr>
            <a:spLocks noGrp="1"/>
          </p:cNvSpPr>
          <p:nvPr>
            <p:ph type="sldNum" sz="quarter" idx="12"/>
          </p:nvPr>
        </p:nvSpPr>
        <p:spPr/>
        <p:txBody>
          <a:bodyPr/>
          <a:lstStyle/>
          <a:p>
            <a:fld id="{0FD87FC1-0812-3F47-AC0D-045D7F6FBCAC}" type="slidenum">
              <a:rPr lang="en-US" smtClean="0"/>
              <a:t>2</a:t>
            </a:fld>
            <a:endParaRPr lang="en-US"/>
          </a:p>
        </p:txBody>
      </p:sp>
      <p:pic>
        <p:nvPicPr>
          <p:cNvPr id="9" name="Picture 8">
            <a:extLst>
              <a:ext uri="{FF2B5EF4-FFF2-40B4-BE49-F238E27FC236}">
                <a16:creationId xmlns:a16="http://schemas.microsoft.com/office/drawing/2014/main" id="{E7C1934C-ED87-F145-B62E-A5A5CCF59DF8}"/>
              </a:ext>
            </a:extLst>
          </p:cNvPr>
          <p:cNvPicPr>
            <a:picLocks noChangeAspect="1"/>
          </p:cNvPicPr>
          <p:nvPr/>
        </p:nvPicPr>
        <p:blipFill>
          <a:blip r:embed="rId3"/>
          <a:stretch>
            <a:fillRect/>
          </a:stretch>
        </p:blipFill>
        <p:spPr>
          <a:xfrm>
            <a:off x="2866764" y="2150498"/>
            <a:ext cx="6757820" cy="4022837"/>
          </a:xfrm>
          <a:prstGeom prst="rect">
            <a:avLst/>
          </a:prstGeom>
        </p:spPr>
      </p:pic>
    </p:spTree>
    <p:extLst>
      <p:ext uri="{BB962C8B-B14F-4D97-AF65-F5344CB8AC3E}">
        <p14:creationId xmlns:p14="http://schemas.microsoft.com/office/powerpoint/2010/main" val="3543193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02E5E-3519-BB49-AFA1-2311F31F27E1}"/>
              </a:ext>
            </a:extLst>
          </p:cNvPr>
          <p:cNvSpPr>
            <a:spLocks noGrp="1"/>
          </p:cNvSpPr>
          <p:nvPr>
            <p:ph type="title"/>
          </p:nvPr>
        </p:nvSpPr>
        <p:spPr/>
        <p:txBody>
          <a:bodyPr/>
          <a:lstStyle/>
          <a:p>
            <a:r>
              <a:rPr lang="en-US" dirty="0"/>
              <a:t>Appendix: Void radial velocity statistics</a:t>
            </a:r>
          </a:p>
        </p:txBody>
      </p:sp>
      <p:sp>
        <p:nvSpPr>
          <p:cNvPr id="4" name="Date Placeholder 3">
            <a:extLst>
              <a:ext uri="{FF2B5EF4-FFF2-40B4-BE49-F238E27FC236}">
                <a16:creationId xmlns:a16="http://schemas.microsoft.com/office/drawing/2014/main" id="{A555C2A0-2172-7240-9E47-F807379FECCA}"/>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B5F1D320-DADC-E540-ACF7-DC399C9E1C4F}"/>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E21F169A-982C-E248-BCBB-BECB2C4A1ABE}"/>
              </a:ext>
            </a:extLst>
          </p:cNvPr>
          <p:cNvSpPr>
            <a:spLocks noGrp="1"/>
          </p:cNvSpPr>
          <p:nvPr>
            <p:ph type="sldNum" sz="quarter" idx="12"/>
          </p:nvPr>
        </p:nvSpPr>
        <p:spPr/>
        <p:txBody>
          <a:bodyPr/>
          <a:lstStyle/>
          <a:p>
            <a:fld id="{0FD87FC1-0812-3F47-AC0D-045D7F6FBCAC}" type="slidenum">
              <a:rPr lang="en-US" smtClean="0"/>
              <a:pPr/>
              <a:t>20</a:t>
            </a:fld>
            <a:endParaRPr lang="en-US" dirty="0"/>
          </a:p>
        </p:txBody>
      </p:sp>
      <p:pic>
        <p:nvPicPr>
          <p:cNvPr id="7" name="Picture 6">
            <a:extLst>
              <a:ext uri="{FF2B5EF4-FFF2-40B4-BE49-F238E27FC236}">
                <a16:creationId xmlns:a16="http://schemas.microsoft.com/office/drawing/2014/main" id="{964060B6-D80B-904C-B94B-AF23FD6FF4F8}"/>
              </a:ext>
            </a:extLst>
          </p:cNvPr>
          <p:cNvPicPr>
            <a:picLocks noChangeAspect="1"/>
          </p:cNvPicPr>
          <p:nvPr/>
        </p:nvPicPr>
        <p:blipFill>
          <a:blip r:embed="rId2"/>
          <a:stretch>
            <a:fillRect/>
          </a:stretch>
        </p:blipFill>
        <p:spPr>
          <a:xfrm>
            <a:off x="6385057" y="1390524"/>
            <a:ext cx="5361655" cy="4277276"/>
          </a:xfrm>
          <a:prstGeom prst="rect">
            <a:avLst/>
          </a:prstGeom>
        </p:spPr>
      </p:pic>
      <p:pic>
        <p:nvPicPr>
          <p:cNvPr id="8" name="Picture 7">
            <a:extLst>
              <a:ext uri="{FF2B5EF4-FFF2-40B4-BE49-F238E27FC236}">
                <a16:creationId xmlns:a16="http://schemas.microsoft.com/office/drawing/2014/main" id="{2ADF8294-F912-8647-9E2E-B576BD1EA653}"/>
              </a:ext>
            </a:extLst>
          </p:cNvPr>
          <p:cNvPicPr>
            <a:picLocks noChangeAspect="1"/>
          </p:cNvPicPr>
          <p:nvPr/>
        </p:nvPicPr>
        <p:blipFill>
          <a:blip r:embed="rId3"/>
          <a:stretch>
            <a:fillRect/>
          </a:stretch>
        </p:blipFill>
        <p:spPr>
          <a:xfrm>
            <a:off x="389619" y="1386982"/>
            <a:ext cx="5366095" cy="4280818"/>
          </a:xfrm>
          <a:prstGeom prst="rect">
            <a:avLst/>
          </a:prstGeom>
        </p:spPr>
      </p:pic>
      <p:sp>
        <p:nvSpPr>
          <p:cNvPr id="9" name="TextBox 8">
            <a:extLst>
              <a:ext uri="{FF2B5EF4-FFF2-40B4-BE49-F238E27FC236}">
                <a16:creationId xmlns:a16="http://schemas.microsoft.com/office/drawing/2014/main" id="{4453A8F5-7FFE-B246-BA94-A502B7DF3E46}"/>
              </a:ext>
            </a:extLst>
          </p:cNvPr>
          <p:cNvSpPr txBox="1"/>
          <p:nvPr/>
        </p:nvSpPr>
        <p:spPr>
          <a:xfrm>
            <a:off x="7988968" y="3297297"/>
            <a:ext cx="3962399" cy="646331"/>
          </a:xfrm>
          <a:prstGeom prst="rect">
            <a:avLst/>
          </a:prstGeom>
          <a:noFill/>
        </p:spPr>
        <p:txBody>
          <a:bodyPr wrap="square" rtlCol="0">
            <a:spAutoFit/>
          </a:bodyPr>
          <a:lstStyle/>
          <a:p>
            <a:r>
              <a:rPr lang="en-US" dirty="0">
                <a:latin typeface="Bell MT" panose="02020503060305020303" pitchFamily="18" charset="77"/>
              </a:rPr>
              <a:t>Larger voids experience stronger</a:t>
            </a:r>
          </a:p>
          <a:p>
            <a:r>
              <a:rPr lang="en-US" dirty="0">
                <a:latin typeface="Bell MT" panose="02020503060305020303" pitchFamily="18" charset="77"/>
              </a:rPr>
              <a:t>outflows (weaker inflow).</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BBD4A44-B10F-C34D-9E3C-FF7BB0AA45FA}"/>
                  </a:ext>
                </a:extLst>
              </p:cNvPr>
              <p:cNvSpPr/>
              <p:nvPr/>
            </p:nvSpPr>
            <p:spPr>
              <a:xfrm>
                <a:off x="607334" y="1017650"/>
                <a:ext cx="3315523" cy="369332"/>
              </a:xfrm>
              <a:prstGeom prst="rect">
                <a:avLst/>
              </a:prstGeom>
            </p:spPr>
            <p:txBody>
              <a:bodyPr wrap="none">
                <a:spAutoFit/>
              </a:bodyPr>
              <a:lstStyle/>
              <a:p>
                <a:r>
                  <a:rPr lang="en-HK" b="1" dirty="0">
                    <a:latin typeface="Bell MT" panose="02020503060305020303" pitchFamily="18" charset="77"/>
                  </a:rPr>
                  <a:t>Void Radial Velocity Profile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𝒗</m:t>
                        </m:r>
                      </m:e>
                      <m:sub>
                        <m:r>
                          <a:rPr lang="en-US" b="1">
                            <a:latin typeface="Cambria Math" panose="02040503050406030204" pitchFamily="18" charset="0"/>
                          </a:rPr>
                          <m:t>𝐯</m:t>
                        </m:r>
                      </m:sub>
                    </m:sSub>
                  </m:oMath>
                </a14:m>
                <a:endParaRPr lang="en-US" dirty="0">
                  <a:latin typeface="Bell MT" panose="02020503060305020303" pitchFamily="18" charset="77"/>
                </a:endParaRPr>
              </a:p>
            </p:txBody>
          </p:sp>
        </mc:Choice>
        <mc:Fallback xmlns="">
          <p:sp>
            <p:nvSpPr>
              <p:cNvPr id="10" name="Rectangle 9">
                <a:extLst>
                  <a:ext uri="{FF2B5EF4-FFF2-40B4-BE49-F238E27FC236}">
                    <a16:creationId xmlns:a16="http://schemas.microsoft.com/office/drawing/2014/main" id="{EBBD4A44-B10F-C34D-9E3C-FF7BB0AA45FA}"/>
                  </a:ext>
                </a:extLst>
              </p:cNvPr>
              <p:cNvSpPr>
                <a:spLocks noRot="1" noChangeAspect="1" noMove="1" noResize="1" noEditPoints="1" noAdjustHandles="1" noChangeArrowheads="1" noChangeShapeType="1" noTextEdit="1"/>
              </p:cNvSpPr>
              <p:nvPr/>
            </p:nvSpPr>
            <p:spPr>
              <a:xfrm>
                <a:off x="607334" y="1017650"/>
                <a:ext cx="3315523" cy="369332"/>
              </a:xfrm>
              <a:prstGeom prst="rect">
                <a:avLst/>
              </a:prstGeom>
              <a:blipFill>
                <a:blip r:embed="rId4"/>
                <a:stretch>
                  <a:fillRect l="-1916"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2FD56D6F-DA61-6A4C-BD82-2AB316C30593}"/>
                  </a:ext>
                </a:extLst>
              </p:cNvPr>
              <p:cNvSpPr/>
              <p:nvPr/>
            </p:nvSpPr>
            <p:spPr>
              <a:xfrm>
                <a:off x="6611254" y="1017650"/>
                <a:ext cx="2613664" cy="369332"/>
              </a:xfrm>
              <a:prstGeom prst="rect">
                <a:avLst/>
              </a:prstGeom>
            </p:spPr>
            <p:txBody>
              <a:bodyPr wrap="none">
                <a:spAutoFit/>
              </a:bodyPr>
              <a:lstStyle/>
              <a:p>
                <a:r>
                  <a:rPr lang="en-HK" b="1" dirty="0">
                    <a:latin typeface="Bell MT" panose="02020503060305020303" pitchFamily="18" charset="77"/>
                  </a:rPr>
                  <a:t>Void Density Profile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𝜹</m:t>
                        </m:r>
                      </m:e>
                      <m:sub>
                        <m:r>
                          <a:rPr lang="en-US" b="1">
                            <a:latin typeface="Cambria Math" panose="02040503050406030204" pitchFamily="18" charset="0"/>
                          </a:rPr>
                          <m:t>𝐯</m:t>
                        </m:r>
                      </m:sub>
                    </m:sSub>
                  </m:oMath>
                </a14:m>
                <a:r>
                  <a:rPr lang="en-HK" b="1" dirty="0">
                    <a:latin typeface="Bell MT" panose="02020503060305020303" pitchFamily="18" charset="77"/>
                  </a:rPr>
                  <a:t> </a:t>
                </a:r>
                <a:endParaRPr lang="en-US" dirty="0">
                  <a:latin typeface="Bell MT" panose="02020503060305020303" pitchFamily="18" charset="77"/>
                </a:endParaRPr>
              </a:p>
            </p:txBody>
          </p:sp>
        </mc:Choice>
        <mc:Fallback xmlns="">
          <p:sp>
            <p:nvSpPr>
              <p:cNvPr id="11" name="Rectangle 10">
                <a:extLst>
                  <a:ext uri="{FF2B5EF4-FFF2-40B4-BE49-F238E27FC236}">
                    <a16:creationId xmlns:a16="http://schemas.microsoft.com/office/drawing/2014/main" id="{2FD56D6F-DA61-6A4C-BD82-2AB316C30593}"/>
                  </a:ext>
                </a:extLst>
              </p:cNvPr>
              <p:cNvSpPr>
                <a:spLocks noRot="1" noChangeAspect="1" noMove="1" noResize="1" noEditPoints="1" noAdjustHandles="1" noChangeArrowheads="1" noChangeShapeType="1" noTextEdit="1"/>
              </p:cNvSpPr>
              <p:nvPr/>
            </p:nvSpPr>
            <p:spPr>
              <a:xfrm>
                <a:off x="6611254" y="1017650"/>
                <a:ext cx="2613664" cy="369332"/>
              </a:xfrm>
              <a:prstGeom prst="rect">
                <a:avLst/>
              </a:prstGeom>
              <a:blipFill>
                <a:blip r:embed="rId5"/>
                <a:stretch>
                  <a:fillRect l="-1942" t="-6667" b="-26667"/>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B8846230-07BF-AC4E-A4B3-CEF126C2852C}"/>
              </a:ext>
            </a:extLst>
          </p:cNvPr>
          <p:cNvCxnSpPr>
            <a:cxnSpLocks/>
          </p:cNvCxnSpPr>
          <p:nvPr/>
        </p:nvCxnSpPr>
        <p:spPr>
          <a:xfrm flipV="1">
            <a:off x="8566484" y="2080895"/>
            <a:ext cx="0" cy="577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63E23E9-E658-5842-BE6A-F2C053D6C44D}"/>
              </a:ext>
            </a:extLst>
          </p:cNvPr>
          <p:cNvCxnSpPr>
            <a:cxnSpLocks/>
          </p:cNvCxnSpPr>
          <p:nvPr/>
        </p:nvCxnSpPr>
        <p:spPr>
          <a:xfrm flipV="1">
            <a:off x="8702842" y="1623695"/>
            <a:ext cx="0" cy="1034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E82964-67B9-0147-9B55-9BC4C8BE8156}"/>
              </a:ext>
            </a:extLst>
          </p:cNvPr>
          <p:cNvCxnSpPr>
            <a:cxnSpLocks/>
          </p:cNvCxnSpPr>
          <p:nvPr/>
        </p:nvCxnSpPr>
        <p:spPr>
          <a:xfrm>
            <a:off x="1896533" y="2523512"/>
            <a:ext cx="0" cy="275365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A1003B9-6697-3947-8449-9C07647EDE2B}"/>
              </a:ext>
            </a:extLst>
          </p:cNvPr>
          <p:cNvCxnSpPr>
            <a:cxnSpLocks/>
          </p:cNvCxnSpPr>
          <p:nvPr/>
        </p:nvCxnSpPr>
        <p:spPr>
          <a:xfrm>
            <a:off x="1760296" y="1719470"/>
            <a:ext cx="0" cy="3557692"/>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361E3C93-A89E-2641-B780-242F0E9998D7}"/>
              </a:ext>
            </a:extLst>
          </p:cNvPr>
          <p:cNvCxnSpPr>
            <a:cxnSpLocks/>
          </p:cNvCxnSpPr>
          <p:nvPr/>
        </p:nvCxnSpPr>
        <p:spPr>
          <a:xfrm>
            <a:off x="7806433" y="3828378"/>
            <a:ext cx="0" cy="1433660"/>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C0CD5E20-0A61-CC47-A632-E50FF7B7041A}"/>
              </a:ext>
            </a:extLst>
          </p:cNvPr>
          <p:cNvCxnSpPr>
            <a:cxnSpLocks/>
          </p:cNvCxnSpPr>
          <p:nvPr/>
        </p:nvCxnSpPr>
        <p:spPr>
          <a:xfrm>
            <a:off x="7918086" y="3498316"/>
            <a:ext cx="0" cy="1778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ABA81A6-35F0-6042-AE26-3C22EBAC0358}"/>
              </a:ext>
            </a:extLst>
          </p:cNvPr>
          <p:cNvCxnSpPr>
            <a:cxnSpLocks/>
          </p:cNvCxnSpPr>
          <p:nvPr/>
        </p:nvCxnSpPr>
        <p:spPr>
          <a:xfrm>
            <a:off x="3443624" y="3798130"/>
            <a:ext cx="0" cy="1479032"/>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BE0DA06B-5E28-3045-BB73-BD33EDB82C9A}"/>
              </a:ext>
            </a:extLst>
          </p:cNvPr>
          <p:cNvCxnSpPr>
            <a:cxnSpLocks/>
          </p:cNvCxnSpPr>
          <p:nvPr/>
        </p:nvCxnSpPr>
        <p:spPr>
          <a:xfrm>
            <a:off x="3505198" y="3798130"/>
            <a:ext cx="0" cy="147903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24AC128-25E7-0C40-AF72-C7D903171B89}"/>
              </a:ext>
            </a:extLst>
          </p:cNvPr>
          <p:cNvCxnSpPr>
            <a:cxnSpLocks/>
          </p:cNvCxnSpPr>
          <p:nvPr/>
        </p:nvCxnSpPr>
        <p:spPr>
          <a:xfrm>
            <a:off x="9441467" y="2523512"/>
            <a:ext cx="10400" cy="2762522"/>
          </a:xfrm>
          <a:prstGeom prst="line">
            <a:avLst/>
          </a:prstGeom>
          <a:ln>
            <a:prstDash val="dash"/>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A0075397-081F-4747-A82E-11794B68B6B8}"/>
              </a:ext>
            </a:extLst>
          </p:cNvPr>
          <p:cNvCxnSpPr>
            <a:cxnSpLocks/>
          </p:cNvCxnSpPr>
          <p:nvPr/>
        </p:nvCxnSpPr>
        <p:spPr>
          <a:xfrm>
            <a:off x="9529514" y="2295939"/>
            <a:ext cx="0" cy="3003934"/>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FCEDA90-B242-8141-980E-FDB927C2BCF9}"/>
                  </a:ext>
                </a:extLst>
              </p:cNvPr>
              <p:cNvSpPr txBox="1"/>
              <p:nvPr/>
            </p:nvSpPr>
            <p:spPr>
              <a:xfrm>
                <a:off x="-15328" y="5731037"/>
                <a:ext cx="6368090" cy="1477328"/>
              </a:xfrm>
              <a:prstGeom prst="rect">
                <a:avLst/>
              </a:prstGeom>
              <a:noFill/>
            </p:spPr>
            <p:txBody>
              <a:bodyPr wrap="square" rtlCol="0">
                <a:spAutoFit/>
              </a:bodyPr>
              <a:lstStyle/>
              <a:p>
                <a:r>
                  <a:rPr lang="en-US" dirty="0">
                    <a:latin typeface="Bell MT" panose="02020503060305020303" pitchFamily="18" charset="77"/>
                  </a:rPr>
                  <a:t>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&lt;1</m:t>
                    </m:r>
                  </m:oMath>
                </a14:m>
                <a:r>
                  <a:rPr lang="en-US" dirty="0">
                    <a:latin typeface="Bell MT" panose="02020503060305020303" pitchFamily="18" charset="77"/>
                  </a:rPr>
                  <a:t>, as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m:rPr>
                            <m:sty m:val="p"/>
                          </m:rPr>
                          <a:rPr lang="en-US" b="0" i="0" smtClean="0">
                            <a:latin typeface="Cambria Math" panose="02040503050406030204" pitchFamily="18" charset="0"/>
                          </a:rPr>
                          <m:t>v</m:t>
                        </m:r>
                      </m:sub>
                    </m:sSub>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𝐻𝑟</m:t>
                    </m:r>
                  </m:oMath>
                </a14:m>
                <a:r>
                  <a:rPr lang="en-US" dirty="0"/>
                  <a:t> </a:t>
                </a:r>
                <a14:m>
                  <m:oMath xmlns:m="http://schemas.openxmlformats.org/officeDocument/2006/math">
                    <m:r>
                      <m:rPr>
                        <m:sty m:val="p"/>
                      </m:rPr>
                      <a:rPr lang="en-US">
                        <a:latin typeface="Cambria Math" panose="02040503050406030204" pitchFamily="18" charset="0"/>
                      </a:rPr>
                      <m:t>Δ</m:t>
                    </m:r>
                    <m:d>
                      <m:dPr>
                        <m:ctrlPr>
                          <a:rPr lang="en-US" i="1">
                            <a:latin typeface="Cambria Math" panose="02040503050406030204" pitchFamily="18" charset="0"/>
                          </a:rPr>
                        </m:ctrlPr>
                      </m:dPr>
                      <m:e>
                        <m:r>
                          <a:rPr lang="en-US" i="1">
                            <a:latin typeface="Cambria Math" panose="02040503050406030204" pitchFamily="18" charset="0"/>
                          </a:rPr>
                          <m:t>𝑟</m:t>
                        </m:r>
                      </m:e>
                    </m:d>
                  </m:oMath>
                </a14:m>
                <a:r>
                  <a:rPr lang="en-US" dirty="0">
                    <a:latin typeface="Bell MT" panose="02020503060305020303" pitchFamily="18" charset="77"/>
                  </a:rPr>
                  <a:t> and the difference in mass deficit </a:t>
                </a:r>
                <a14:m>
                  <m:oMath xmlns:m="http://schemas.openxmlformats.org/officeDocument/2006/math">
                    <m:r>
                      <m:rPr>
                        <m:sty m:val="p"/>
                      </m:rPr>
                      <a:rPr lang="en-US">
                        <a:latin typeface="Cambria Math" panose="02040503050406030204" pitchFamily="18" charset="0"/>
                      </a:rPr>
                      <m:t>Δ</m:t>
                    </m:r>
                    <m:d>
                      <m:dPr>
                        <m:ctrlPr>
                          <a:rPr lang="en-US" i="1">
                            <a:latin typeface="Cambria Math" panose="02040503050406030204" pitchFamily="18" charset="0"/>
                          </a:rPr>
                        </m:ctrlPr>
                      </m:dPr>
                      <m:e>
                        <m:r>
                          <a:rPr lang="en-US" i="1">
                            <a:latin typeface="Cambria Math" panose="02040503050406030204" pitchFamily="18" charset="0"/>
                          </a:rPr>
                          <m:t>𝑟</m:t>
                        </m:r>
                      </m:e>
                    </m:d>
                  </m:oMath>
                </a14:m>
                <a:r>
                  <a:rPr lang="en-US" dirty="0">
                    <a:latin typeface="Bell MT" panose="02020503060305020303" pitchFamily="18" charset="77"/>
                  </a:rPr>
                  <a:t>,</a:t>
                </a:r>
              </a:p>
              <a:p>
                <a:r>
                  <a:rPr lang="en-US" dirty="0">
                    <a:latin typeface="Bell MT" panose="02020503060305020303" pitchFamily="18" charset="77"/>
                  </a:rPr>
                  <a:t> is little, so larger voids exhibit stronger outflows</a:t>
                </a:r>
              </a:p>
              <a:p>
                <a:endParaRPr lang="en-US" dirty="0">
                  <a:latin typeface="Bell MT" panose="02020503060305020303" pitchFamily="18" charset="77"/>
                </a:endParaRPr>
              </a:p>
              <a:p>
                <a:endParaRPr lang="en-US" dirty="0">
                  <a:latin typeface="Bell MT" panose="02020503060305020303" pitchFamily="18" charset="77"/>
                </a:endParaRPr>
              </a:p>
              <a:p>
                <a:endParaRPr lang="en-US" dirty="0">
                  <a:latin typeface="Bell MT" panose="02020503060305020303" pitchFamily="18" charset="77"/>
                </a:endParaRPr>
              </a:p>
            </p:txBody>
          </p:sp>
        </mc:Choice>
        <mc:Fallback xmlns="">
          <p:sp>
            <p:nvSpPr>
              <p:cNvPr id="3" name="TextBox 2">
                <a:extLst>
                  <a:ext uri="{FF2B5EF4-FFF2-40B4-BE49-F238E27FC236}">
                    <a16:creationId xmlns:a16="http://schemas.microsoft.com/office/drawing/2014/main" id="{FFCEDA90-B242-8141-980E-FDB927C2BCF9}"/>
                  </a:ext>
                </a:extLst>
              </p:cNvPr>
              <p:cNvSpPr txBox="1">
                <a:spLocks noRot="1" noChangeAspect="1" noMove="1" noResize="1" noEditPoints="1" noAdjustHandles="1" noChangeArrowheads="1" noChangeShapeType="1" noTextEdit="1"/>
              </p:cNvSpPr>
              <p:nvPr/>
            </p:nvSpPr>
            <p:spPr>
              <a:xfrm>
                <a:off x="-15328" y="5731037"/>
                <a:ext cx="6368090" cy="1477328"/>
              </a:xfrm>
              <a:prstGeom prst="rect">
                <a:avLst/>
              </a:prstGeom>
              <a:blipFill>
                <a:blip r:embed="rId6"/>
                <a:stretch>
                  <a:fillRect l="-7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E83F57A9-6A5E-F34D-8253-524EE5FF9C1C}"/>
                  </a:ext>
                </a:extLst>
              </p:cNvPr>
              <p:cNvSpPr/>
              <p:nvPr/>
            </p:nvSpPr>
            <p:spPr>
              <a:xfrm>
                <a:off x="6242793" y="5606556"/>
                <a:ext cx="5994401" cy="923330"/>
              </a:xfrm>
              <a:prstGeom prst="rect">
                <a:avLst/>
              </a:prstGeom>
            </p:spPr>
            <p:txBody>
              <a:bodyPr wrap="square">
                <a:spAutoFit/>
              </a:bodyPr>
              <a:lstStyle/>
              <a:p>
                <a:r>
                  <a:rPr lang="en-US" dirty="0">
                    <a:latin typeface="Bell MT" panose="02020503060305020303" pitchFamily="18" charset="77"/>
                  </a:rPr>
                  <a:t>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&gt;1,</m:t>
                    </m:r>
                  </m:oMath>
                </a14:m>
                <a:r>
                  <a:rPr lang="en-US" dirty="0">
                    <a:latin typeface="Bell MT" panose="02020503060305020303" pitchFamily="18" charset="77"/>
                  </a:rPr>
                  <a:t> the difference in mass excess </a:t>
                </a:r>
                <a14:m>
                  <m:oMath xmlns:m="http://schemas.openxmlformats.org/officeDocument/2006/math">
                    <m:r>
                      <m:rPr>
                        <m:sty m:val="p"/>
                      </m:rPr>
                      <a:rPr lang="en-US">
                        <a:latin typeface="Cambria Math" panose="02040503050406030204" pitchFamily="18" charset="0"/>
                      </a:rPr>
                      <m:t>Δ</m:t>
                    </m:r>
                    <m:d>
                      <m:dPr>
                        <m:ctrlPr>
                          <a:rPr lang="en-US" i="1">
                            <a:latin typeface="Cambria Math" panose="02040503050406030204" pitchFamily="18" charset="0"/>
                          </a:rPr>
                        </m:ctrlPr>
                      </m:dPr>
                      <m:e>
                        <m:r>
                          <a:rPr lang="en-US" i="1">
                            <a:latin typeface="Cambria Math" panose="02040503050406030204" pitchFamily="18" charset="0"/>
                          </a:rPr>
                          <m:t>𝑟</m:t>
                        </m:r>
                      </m:e>
                    </m:d>
                  </m:oMath>
                </a14:m>
                <a:r>
                  <a:rPr lang="en-US" dirty="0">
                    <a:latin typeface="Bell MT" panose="02020503060305020303" pitchFamily="18" charset="77"/>
                  </a:rPr>
                  <a:t> increases, with the smaller voids enclosing much more mass, so smaller voids exhibit stronger inflow.</a:t>
                </a:r>
              </a:p>
            </p:txBody>
          </p:sp>
        </mc:Choice>
        <mc:Fallback xmlns="">
          <p:sp>
            <p:nvSpPr>
              <p:cNvPr id="16" name="Rectangle 15">
                <a:extLst>
                  <a:ext uri="{FF2B5EF4-FFF2-40B4-BE49-F238E27FC236}">
                    <a16:creationId xmlns:a16="http://schemas.microsoft.com/office/drawing/2014/main" id="{E83F57A9-6A5E-F34D-8253-524EE5FF9C1C}"/>
                  </a:ext>
                </a:extLst>
              </p:cNvPr>
              <p:cNvSpPr>
                <a:spLocks noRot="1" noChangeAspect="1" noMove="1" noResize="1" noEditPoints="1" noAdjustHandles="1" noChangeArrowheads="1" noChangeShapeType="1" noTextEdit="1"/>
              </p:cNvSpPr>
              <p:nvPr/>
            </p:nvSpPr>
            <p:spPr>
              <a:xfrm>
                <a:off x="6242793" y="5606556"/>
                <a:ext cx="5994401" cy="923330"/>
              </a:xfrm>
              <a:prstGeom prst="rect">
                <a:avLst/>
              </a:prstGeom>
              <a:blipFill>
                <a:blip r:embed="rId7"/>
                <a:stretch>
                  <a:fillRect l="-1059" r="-424" b="-94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60D08A2C-25F2-3A47-87A3-93B620C68957}"/>
                  </a:ext>
                </a:extLst>
              </p:cNvPr>
              <p:cNvSpPr txBox="1"/>
              <p:nvPr/>
            </p:nvSpPr>
            <p:spPr>
              <a:xfrm>
                <a:off x="716009" y="2212057"/>
                <a:ext cx="6008120" cy="484876"/>
              </a:xfrm>
              <a:prstGeom prst="rect">
                <a:avLst/>
              </a:prstGeom>
              <a:noFill/>
            </p:spPr>
            <p:txBody>
              <a:bodyPr wrap="none" rtlCol="0">
                <a:spAutoFit/>
              </a:bodyPr>
              <a:lstStyle/>
              <a:p>
                <a:r>
                  <a:rPr lang="en-US" dirty="0">
                    <a:latin typeface="Bell MT" panose="02020503060305020303" pitchFamily="18" charset="77"/>
                  </a:rPr>
                  <a:t>Approximation: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m:rPr>
                            <m:sty m:val="p"/>
                          </m:rPr>
                          <a:rPr lang="en-US" b="0" i="0" smtClean="0">
                            <a:latin typeface="Cambria Math" panose="02040503050406030204" pitchFamily="18" charset="0"/>
                          </a:rPr>
                          <m:t>v</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sSubSup>
                      <m:sSubSupPr>
                        <m:ctrlPr>
                          <a:rPr lang="en-US" b="0" i="1" smtClean="0">
                            <a:latin typeface="Cambria Math" panose="02040503050406030204" pitchFamily="18" charset="0"/>
                          </a:rPr>
                        </m:ctrlPr>
                      </m:sSubSupPr>
                      <m:e>
                        <m:r>
                          <m:rPr>
                            <m:sty m:val="p"/>
                          </m:rPr>
                          <a:rPr lang="en-US" b="0" i="0" smtClean="0">
                            <a:latin typeface="Cambria Math" panose="02040503050406030204" pitchFamily="18" charset="0"/>
                          </a:rPr>
                          <m:t>Ω</m:t>
                        </m:r>
                      </m:e>
                      <m:sub>
                        <m:r>
                          <a:rPr lang="en-US" b="0" i="1" smtClean="0">
                            <a:latin typeface="Cambria Math" panose="02040503050406030204" pitchFamily="18" charset="0"/>
                          </a:rPr>
                          <m:t>𝑚</m:t>
                        </m:r>
                      </m:sub>
                      <m:sup>
                        <m:r>
                          <a:rPr lang="en-US" b="0" i="1" smtClean="0">
                            <a:latin typeface="Cambria Math" panose="02040503050406030204" pitchFamily="18" charset="0"/>
                          </a:rPr>
                          <m:t>0.55</m:t>
                        </m:r>
                      </m:sup>
                    </m:sSubSup>
                    <m:r>
                      <a:rPr lang="en-US" b="0" i="1" smtClean="0">
                        <a:latin typeface="Cambria Math" panose="02040503050406030204" pitchFamily="18" charset="0"/>
                      </a:rPr>
                      <m:t>𝐻𝑟</m:t>
                    </m:r>
                    <m:r>
                      <m:rPr>
                        <m:sty m:val="p"/>
                      </m:rPr>
                      <a:rPr lang="en-US" b="0" i="0" smtClean="0">
                        <a:latin typeface="Cambria Math" panose="02040503050406030204" pitchFamily="18" charset="0"/>
                      </a:rPr>
                      <m:t>Δ</m:t>
                    </m:r>
                    <m:d>
                      <m:dPr>
                        <m:ctrlPr>
                          <a:rPr lang="en-US" b="0" i="1" smtClean="0">
                            <a:latin typeface="Cambria Math" panose="02040503050406030204" pitchFamily="18" charset="0"/>
                          </a:rPr>
                        </m:ctrlPr>
                      </m:dPr>
                      <m:e>
                        <m:r>
                          <a:rPr lang="en-US" b="0" i="1" smtClean="0">
                            <a:latin typeface="Cambria Math" panose="02040503050406030204" pitchFamily="18" charset="0"/>
                          </a:rPr>
                          <m:t>𝑟</m:t>
                        </m:r>
                      </m:e>
                    </m:d>
                  </m:oMath>
                </a14:m>
                <a:r>
                  <a:rPr lang="en-US" dirty="0">
                    <a:latin typeface="Bell MT" panose="02020503060305020303" pitchFamily="18" charset="77"/>
                  </a:rPr>
                  <a:t>,  </a:t>
                </a:r>
                <a14:m>
                  <m:oMath xmlns:m="http://schemas.openxmlformats.org/officeDocument/2006/math">
                    <m:r>
                      <m:rPr>
                        <m:sty m:val="p"/>
                      </m:rPr>
                      <a:rPr lang="en-US" sz="1600" b="0" i="0" smtClean="0">
                        <a:latin typeface="Cambria Math" panose="02040503050406030204" pitchFamily="18" charset="0"/>
                      </a:rPr>
                      <m:t>Δ</m:t>
                    </m:r>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𝑟</m:t>
                        </m:r>
                      </m:e>
                    </m:d>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3</m:t>
                        </m:r>
                      </m:num>
                      <m:den>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𝑟</m:t>
                            </m:r>
                          </m:e>
                          <m:sup>
                            <m:r>
                              <a:rPr lang="en-US" sz="1600" b="0" i="1" smtClean="0">
                                <a:latin typeface="Cambria Math" panose="02040503050406030204" pitchFamily="18" charset="0"/>
                              </a:rPr>
                              <m:t>3</m:t>
                            </m:r>
                          </m:sup>
                        </m:sSup>
                      </m:den>
                    </m:f>
                    <m:nary>
                      <m:naryPr>
                        <m:ctrlPr>
                          <a:rPr lang="en-US" sz="1600" b="0" i="1" smtClean="0">
                            <a:latin typeface="Cambria Math" panose="02040503050406030204" pitchFamily="18" charset="0"/>
                          </a:rPr>
                        </m:ctrlPr>
                      </m:naryPr>
                      <m:sub>
                        <m:r>
                          <m:rPr>
                            <m:brk m:alnAt="23"/>
                          </m:rPr>
                          <a:rPr lang="en-US" sz="1600" b="0" i="1" smtClean="0">
                            <a:latin typeface="Cambria Math" panose="02040503050406030204" pitchFamily="18" charset="0"/>
                          </a:rPr>
                          <m:t>0</m:t>
                        </m:r>
                      </m:sub>
                      <m:sup>
                        <m:r>
                          <a:rPr lang="en-US" sz="1600" b="0" i="1" smtClean="0">
                            <a:latin typeface="Cambria Math" panose="02040503050406030204" pitchFamily="18" charset="0"/>
                          </a:rPr>
                          <m:t>𝑟</m:t>
                        </m:r>
                      </m:sup>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𝛿</m:t>
                            </m:r>
                          </m:e>
                          <m:sub>
                            <m:r>
                              <m:rPr>
                                <m:sty m:val="p"/>
                              </m:rPr>
                              <a:rPr lang="en-US" sz="1600" b="0" i="0" smtClean="0">
                                <a:latin typeface="Cambria Math" panose="02040503050406030204" pitchFamily="18" charset="0"/>
                              </a:rPr>
                              <m:t>v</m:t>
                            </m:r>
                          </m:sub>
                        </m:sSub>
                        <m:d>
                          <m:dPr>
                            <m:ctrlPr>
                              <a:rPr lang="en-US" sz="1600" b="0" i="1" smtClean="0">
                                <a:latin typeface="Cambria Math" panose="02040503050406030204" pitchFamily="18" charset="0"/>
                              </a:rPr>
                            </m:ctrlPr>
                          </m:dPr>
                          <m:e>
                            <m:r>
                              <a:rPr lang="en-US" sz="1600" b="0" i="1" smtClean="0">
                                <a:latin typeface="Cambria Math" panose="02040503050406030204" pitchFamily="18" charset="0"/>
                              </a:rPr>
                              <m:t>𝑟</m:t>
                            </m:r>
                          </m:e>
                        </m:d>
                        <m:sSup>
                          <m:sSupPr>
                            <m:ctrlPr>
                              <a:rPr lang="en-US" sz="1600" b="0" i="1" smtClean="0">
                                <a:latin typeface="Cambria Math" panose="02040503050406030204" pitchFamily="18" charset="0"/>
                              </a:rPr>
                            </m:ctrlPr>
                          </m:sSupPr>
                          <m:e>
                            <m:r>
                              <a:rPr lang="en-US" sz="1600" b="0" i="1" smtClean="0">
                                <a:latin typeface="Cambria Math" panose="02040503050406030204" pitchFamily="18" charset="0"/>
                              </a:rPr>
                              <m:t>𝑟</m:t>
                            </m:r>
                          </m:e>
                          <m:sup>
                            <m:r>
                              <a:rPr lang="en-US" sz="1600" b="0" i="1" smtClean="0">
                                <a:latin typeface="Cambria Math" panose="02040503050406030204" pitchFamily="18" charset="0"/>
                              </a:rPr>
                              <m:t>2</m:t>
                            </m:r>
                          </m:sup>
                        </m:sSup>
                        <m:r>
                          <a:rPr lang="en-US" sz="1600" b="0" i="1" smtClean="0">
                            <a:latin typeface="Cambria Math" panose="02040503050406030204" pitchFamily="18" charset="0"/>
                          </a:rPr>
                          <m:t>𝑑𝑟</m:t>
                        </m:r>
                        <m:r>
                          <a:rPr lang="en-US" sz="1600" b="0" i="1" smtClean="0">
                            <a:latin typeface="Cambria Math" panose="02040503050406030204" pitchFamily="18" charset="0"/>
                          </a:rPr>
                          <m:t> </m:t>
                        </m:r>
                      </m:e>
                    </m:nary>
                  </m:oMath>
                </a14:m>
                <a:endParaRPr lang="en-US" sz="1600" dirty="0">
                  <a:latin typeface="Bell MT" panose="02020503060305020303" pitchFamily="18" charset="77"/>
                </a:endParaRPr>
              </a:p>
            </p:txBody>
          </p:sp>
        </mc:Choice>
        <mc:Fallback xmlns="">
          <p:sp>
            <p:nvSpPr>
              <p:cNvPr id="24" name="TextBox 23">
                <a:extLst>
                  <a:ext uri="{FF2B5EF4-FFF2-40B4-BE49-F238E27FC236}">
                    <a16:creationId xmlns:a16="http://schemas.microsoft.com/office/drawing/2014/main" id="{60D08A2C-25F2-3A47-87A3-93B620C68957}"/>
                  </a:ext>
                </a:extLst>
              </p:cNvPr>
              <p:cNvSpPr txBox="1">
                <a:spLocks noRot="1" noChangeAspect="1" noMove="1" noResize="1" noEditPoints="1" noAdjustHandles="1" noChangeArrowheads="1" noChangeShapeType="1" noTextEdit="1"/>
              </p:cNvSpPr>
              <p:nvPr/>
            </p:nvSpPr>
            <p:spPr>
              <a:xfrm>
                <a:off x="716009" y="2212057"/>
                <a:ext cx="6008120" cy="484876"/>
              </a:xfrm>
              <a:prstGeom prst="rect">
                <a:avLst/>
              </a:prstGeom>
              <a:blipFill>
                <a:blip r:embed="rId8"/>
                <a:stretch>
                  <a:fillRect l="-633" t="-76923" b="-130769"/>
                </a:stretch>
              </a:blipFill>
            </p:spPr>
            <p:txBody>
              <a:bodyPr/>
              <a:lstStyle/>
              <a:p>
                <a:r>
                  <a:rPr lang="en-US">
                    <a:noFill/>
                  </a:rPr>
                  <a:t> </a:t>
                </a:r>
              </a:p>
            </p:txBody>
          </p:sp>
        </mc:Fallback>
      </mc:AlternateContent>
    </p:spTree>
    <p:extLst>
      <p:ext uri="{BB962C8B-B14F-4D97-AF65-F5344CB8AC3E}">
        <p14:creationId xmlns:p14="http://schemas.microsoft.com/office/powerpoint/2010/main" val="1225907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F2F92-C4A9-194E-94B6-0B0ABE9EF141}"/>
              </a:ext>
            </a:extLst>
          </p:cNvPr>
          <p:cNvSpPr>
            <a:spLocks noGrp="1"/>
          </p:cNvSpPr>
          <p:nvPr>
            <p:ph type="title"/>
          </p:nvPr>
        </p:nvSpPr>
        <p:spPr/>
        <p:txBody>
          <a:bodyPr/>
          <a:lstStyle/>
          <a:p>
            <a:r>
              <a:rPr lang="en-US" dirty="0"/>
              <a:t>Appendix: Void radial velocity statistics</a:t>
            </a:r>
          </a:p>
        </p:txBody>
      </p:sp>
      <p:sp>
        <p:nvSpPr>
          <p:cNvPr id="4" name="Date Placeholder 3">
            <a:extLst>
              <a:ext uri="{FF2B5EF4-FFF2-40B4-BE49-F238E27FC236}">
                <a16:creationId xmlns:a16="http://schemas.microsoft.com/office/drawing/2014/main" id="{858C434F-BA48-D945-B41B-A663F9420711}"/>
              </a:ext>
            </a:extLst>
          </p:cNvPr>
          <p:cNvSpPr>
            <a:spLocks noGrp="1"/>
          </p:cNvSpPr>
          <p:nvPr>
            <p:ph type="dt" sz="half" idx="10"/>
          </p:nvPr>
        </p:nvSpPr>
        <p:spPr/>
        <p:txBody>
          <a:bodyPr/>
          <a:lstStyle/>
          <a:p>
            <a:r>
              <a:rPr lang="en-HK"/>
              <a:t>Kin Ho Luo</a:t>
            </a:r>
            <a:endParaRPr lang="en-US" dirty="0"/>
          </a:p>
        </p:txBody>
      </p:sp>
      <p:sp>
        <p:nvSpPr>
          <p:cNvPr id="5" name="Footer Placeholder 4">
            <a:extLst>
              <a:ext uri="{FF2B5EF4-FFF2-40B4-BE49-F238E27FC236}">
                <a16:creationId xmlns:a16="http://schemas.microsoft.com/office/drawing/2014/main" id="{3A4115C3-0FE2-0944-81E9-7BE642B98257}"/>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221EAC79-9822-C047-8012-9EA8D2738D5D}"/>
              </a:ext>
            </a:extLst>
          </p:cNvPr>
          <p:cNvSpPr>
            <a:spLocks noGrp="1"/>
          </p:cNvSpPr>
          <p:nvPr>
            <p:ph type="sldNum" sz="quarter" idx="12"/>
          </p:nvPr>
        </p:nvSpPr>
        <p:spPr/>
        <p:txBody>
          <a:bodyPr/>
          <a:lstStyle/>
          <a:p>
            <a:fld id="{0FD87FC1-0812-3F47-AC0D-045D7F6FBCAC}" type="slidenum">
              <a:rPr lang="en-US" smtClean="0"/>
              <a:pPr/>
              <a:t>21</a:t>
            </a:fld>
            <a:endParaRPr lang="en-US" dirty="0"/>
          </a:p>
        </p:txBody>
      </p:sp>
      <p:pic>
        <p:nvPicPr>
          <p:cNvPr id="8" name="Picture 7">
            <a:extLst>
              <a:ext uri="{FF2B5EF4-FFF2-40B4-BE49-F238E27FC236}">
                <a16:creationId xmlns:a16="http://schemas.microsoft.com/office/drawing/2014/main" id="{1D781E0E-6E99-DE46-99ED-B5AE91525E2C}"/>
              </a:ext>
            </a:extLst>
          </p:cNvPr>
          <p:cNvPicPr>
            <a:picLocks noChangeAspect="1"/>
          </p:cNvPicPr>
          <p:nvPr/>
        </p:nvPicPr>
        <p:blipFill>
          <a:blip r:embed="rId2"/>
          <a:stretch>
            <a:fillRect/>
          </a:stretch>
        </p:blipFill>
        <p:spPr>
          <a:xfrm>
            <a:off x="6127632" y="1542920"/>
            <a:ext cx="6032735" cy="4812632"/>
          </a:xfrm>
          <a:prstGeom prst="rect">
            <a:avLst/>
          </a:prstGeom>
        </p:spPr>
      </p:pic>
      <p:sp>
        <p:nvSpPr>
          <p:cNvPr id="9" name="TextBox 8">
            <a:extLst>
              <a:ext uri="{FF2B5EF4-FFF2-40B4-BE49-F238E27FC236}">
                <a16:creationId xmlns:a16="http://schemas.microsoft.com/office/drawing/2014/main" id="{6295EAE1-750C-DB42-BECB-1BB77FA7DF08}"/>
              </a:ext>
            </a:extLst>
          </p:cNvPr>
          <p:cNvSpPr txBox="1"/>
          <p:nvPr/>
        </p:nvSpPr>
        <p:spPr>
          <a:xfrm>
            <a:off x="7988968" y="3558549"/>
            <a:ext cx="3962399" cy="1200329"/>
          </a:xfrm>
          <a:prstGeom prst="rect">
            <a:avLst/>
          </a:prstGeom>
          <a:noFill/>
        </p:spPr>
        <p:txBody>
          <a:bodyPr wrap="square" rtlCol="0">
            <a:spAutoFit/>
          </a:bodyPr>
          <a:lstStyle/>
          <a:p>
            <a:r>
              <a:rPr lang="en-US" dirty="0">
                <a:latin typeface="Bell MT" panose="02020503060305020303" pitchFamily="18" charset="77"/>
              </a:rPr>
              <a:t>Larger voids experience stronger</a:t>
            </a:r>
          </a:p>
          <a:p>
            <a:r>
              <a:rPr lang="en-US" dirty="0">
                <a:latin typeface="Bell MT" panose="02020503060305020303" pitchFamily="18" charset="77"/>
              </a:rPr>
              <a:t>outflows (weaker inflow) because their compensation walls are more massive, producing stronger gravitational pull.</a:t>
            </a:r>
          </a:p>
        </p:txBody>
      </p:sp>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03FB4A43-5AB5-4C4F-94E8-07069207EB74}"/>
                  </a:ext>
                </a:extLst>
              </p:cNvPr>
              <p:cNvSpPr/>
              <p:nvPr/>
            </p:nvSpPr>
            <p:spPr>
              <a:xfrm>
                <a:off x="607334" y="1278902"/>
                <a:ext cx="4480907" cy="369332"/>
              </a:xfrm>
              <a:prstGeom prst="rect">
                <a:avLst/>
              </a:prstGeom>
            </p:spPr>
            <p:txBody>
              <a:bodyPr wrap="none">
                <a:spAutoFit/>
              </a:bodyPr>
              <a:lstStyle/>
              <a:p>
                <a:r>
                  <a:rPr lang="en-HK" b="1" dirty="0">
                    <a:latin typeface="Bell MT" panose="02020503060305020303" pitchFamily="18" charset="77"/>
                  </a:rPr>
                  <a:t>Void Radial Velocity Dispersion Profile </a:t>
                </a:r>
                <a14:m>
                  <m:oMath xmlns:m="http://schemas.openxmlformats.org/officeDocument/2006/math">
                    <m:sSub>
                      <m:sSubPr>
                        <m:ctrlPr>
                          <a:rPr lang="en-US" b="1" i="1">
                            <a:latin typeface="Cambria Math" panose="02040503050406030204" pitchFamily="18" charset="0"/>
                          </a:rPr>
                        </m:ctrlPr>
                      </m:sSubPr>
                      <m:e>
                        <m:r>
                          <a:rPr lang="en-US" b="1" i="1" smtClean="0">
                            <a:latin typeface="Cambria Math" panose="02040503050406030204" pitchFamily="18" charset="0"/>
                          </a:rPr>
                          <m:t>𝝈</m:t>
                        </m:r>
                      </m:e>
                      <m:sub>
                        <m:r>
                          <a:rPr lang="en-US" b="1">
                            <a:latin typeface="Cambria Math" panose="02040503050406030204" pitchFamily="18" charset="0"/>
                          </a:rPr>
                          <m:t>𝐯</m:t>
                        </m:r>
                      </m:sub>
                    </m:sSub>
                  </m:oMath>
                </a14:m>
                <a:endParaRPr lang="en-US" dirty="0">
                  <a:latin typeface="Bell MT" panose="02020503060305020303" pitchFamily="18" charset="77"/>
                </a:endParaRPr>
              </a:p>
            </p:txBody>
          </p:sp>
        </mc:Choice>
        <mc:Fallback xmlns="">
          <p:sp>
            <p:nvSpPr>
              <p:cNvPr id="10" name="Rectangle 9">
                <a:extLst>
                  <a:ext uri="{FF2B5EF4-FFF2-40B4-BE49-F238E27FC236}">
                    <a16:creationId xmlns:a16="http://schemas.microsoft.com/office/drawing/2014/main" id="{03FB4A43-5AB5-4C4F-94E8-07069207EB74}"/>
                  </a:ext>
                </a:extLst>
              </p:cNvPr>
              <p:cNvSpPr>
                <a:spLocks noRot="1" noChangeAspect="1" noMove="1" noResize="1" noEditPoints="1" noAdjustHandles="1" noChangeArrowheads="1" noChangeShapeType="1" noTextEdit="1"/>
              </p:cNvSpPr>
              <p:nvPr/>
            </p:nvSpPr>
            <p:spPr>
              <a:xfrm>
                <a:off x="607334" y="1278902"/>
                <a:ext cx="4480907" cy="369332"/>
              </a:xfrm>
              <a:prstGeom prst="rect">
                <a:avLst/>
              </a:prstGeom>
              <a:blipFill>
                <a:blip r:embed="rId3"/>
                <a:stretch>
                  <a:fillRect l="-1416"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9742E731-DC7E-A243-9226-34085B648F13}"/>
                  </a:ext>
                </a:extLst>
              </p:cNvPr>
              <p:cNvSpPr/>
              <p:nvPr/>
            </p:nvSpPr>
            <p:spPr>
              <a:xfrm>
                <a:off x="6611254" y="1278902"/>
                <a:ext cx="2613664" cy="369332"/>
              </a:xfrm>
              <a:prstGeom prst="rect">
                <a:avLst/>
              </a:prstGeom>
            </p:spPr>
            <p:txBody>
              <a:bodyPr wrap="none">
                <a:spAutoFit/>
              </a:bodyPr>
              <a:lstStyle/>
              <a:p>
                <a:r>
                  <a:rPr lang="en-HK" b="1" dirty="0">
                    <a:latin typeface="Bell MT" panose="02020503060305020303" pitchFamily="18" charset="77"/>
                  </a:rPr>
                  <a:t>Void Density Profile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𝜹</m:t>
                        </m:r>
                      </m:e>
                      <m:sub>
                        <m:r>
                          <a:rPr lang="en-US" b="1">
                            <a:latin typeface="Cambria Math" panose="02040503050406030204" pitchFamily="18" charset="0"/>
                          </a:rPr>
                          <m:t>𝐯</m:t>
                        </m:r>
                      </m:sub>
                    </m:sSub>
                  </m:oMath>
                </a14:m>
                <a:r>
                  <a:rPr lang="en-HK" b="1" dirty="0">
                    <a:latin typeface="Bell MT" panose="02020503060305020303" pitchFamily="18" charset="77"/>
                  </a:rPr>
                  <a:t> </a:t>
                </a:r>
                <a:endParaRPr lang="en-US" dirty="0">
                  <a:latin typeface="Bell MT" panose="02020503060305020303" pitchFamily="18" charset="77"/>
                </a:endParaRPr>
              </a:p>
            </p:txBody>
          </p:sp>
        </mc:Choice>
        <mc:Fallback xmlns="">
          <p:sp>
            <p:nvSpPr>
              <p:cNvPr id="11" name="Rectangle 10">
                <a:extLst>
                  <a:ext uri="{FF2B5EF4-FFF2-40B4-BE49-F238E27FC236}">
                    <a16:creationId xmlns:a16="http://schemas.microsoft.com/office/drawing/2014/main" id="{9742E731-DC7E-A243-9226-34085B648F13}"/>
                  </a:ext>
                </a:extLst>
              </p:cNvPr>
              <p:cNvSpPr>
                <a:spLocks noRot="1" noChangeAspect="1" noMove="1" noResize="1" noEditPoints="1" noAdjustHandles="1" noChangeArrowheads="1" noChangeShapeType="1" noTextEdit="1"/>
              </p:cNvSpPr>
              <p:nvPr/>
            </p:nvSpPr>
            <p:spPr>
              <a:xfrm>
                <a:off x="6611254" y="1278902"/>
                <a:ext cx="2613664" cy="369332"/>
              </a:xfrm>
              <a:prstGeom prst="rect">
                <a:avLst/>
              </a:prstGeom>
              <a:blipFill>
                <a:blip r:embed="rId4"/>
                <a:stretch>
                  <a:fillRect l="-1942" t="-6667" b="-23333"/>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84C682E1-BEF0-5B47-8BBF-35303709E17A}"/>
              </a:ext>
            </a:extLst>
          </p:cNvPr>
          <p:cNvCxnSpPr>
            <a:cxnSpLocks/>
          </p:cNvCxnSpPr>
          <p:nvPr/>
        </p:nvCxnSpPr>
        <p:spPr>
          <a:xfrm flipV="1">
            <a:off x="8566484" y="2342147"/>
            <a:ext cx="0" cy="577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F951BDF-2435-514B-8084-8BF0A6DA79F1}"/>
              </a:ext>
            </a:extLst>
          </p:cNvPr>
          <p:cNvCxnSpPr>
            <a:cxnSpLocks/>
          </p:cNvCxnSpPr>
          <p:nvPr/>
        </p:nvCxnSpPr>
        <p:spPr>
          <a:xfrm flipV="1">
            <a:off x="8702842" y="1884947"/>
            <a:ext cx="0" cy="1034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C8C2B1FB-FC38-B744-A42B-C169FA89A1DD}"/>
              </a:ext>
            </a:extLst>
          </p:cNvPr>
          <p:cNvPicPr>
            <a:picLocks noChangeAspect="1"/>
          </p:cNvPicPr>
          <p:nvPr/>
        </p:nvPicPr>
        <p:blipFill rotWithShape="1">
          <a:blip r:embed="rId5"/>
          <a:srcRect l="1612"/>
          <a:stretch/>
        </p:blipFill>
        <p:spPr>
          <a:xfrm>
            <a:off x="118532" y="2287923"/>
            <a:ext cx="5957407" cy="3565261"/>
          </a:xfrm>
          <a:prstGeom prst="rect">
            <a:avLst/>
          </a:prstGeom>
        </p:spPr>
      </p:pic>
      <p:pic>
        <p:nvPicPr>
          <p:cNvPr id="19" name="Picture 18">
            <a:extLst>
              <a:ext uri="{FF2B5EF4-FFF2-40B4-BE49-F238E27FC236}">
                <a16:creationId xmlns:a16="http://schemas.microsoft.com/office/drawing/2014/main" id="{AED85B51-AB35-0F45-B1D2-3A2784F6F437}"/>
              </a:ext>
            </a:extLst>
          </p:cNvPr>
          <p:cNvPicPr>
            <a:picLocks noChangeAspect="1"/>
          </p:cNvPicPr>
          <p:nvPr/>
        </p:nvPicPr>
        <p:blipFill>
          <a:blip r:embed="rId6"/>
          <a:stretch>
            <a:fillRect/>
          </a:stretch>
        </p:blipFill>
        <p:spPr>
          <a:xfrm>
            <a:off x="897467" y="5838437"/>
            <a:ext cx="5161540" cy="544343"/>
          </a:xfrm>
          <a:prstGeom prst="rect">
            <a:avLst/>
          </a:prstGeom>
        </p:spPr>
      </p:pic>
    </p:spTree>
    <p:extLst>
      <p:ext uri="{BB962C8B-B14F-4D97-AF65-F5344CB8AC3E}">
        <p14:creationId xmlns:p14="http://schemas.microsoft.com/office/powerpoint/2010/main" val="2948816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5037-2514-8A4F-94FA-452297C3351E}"/>
              </a:ext>
            </a:extLst>
          </p:cNvPr>
          <p:cNvSpPr>
            <a:spLocks noGrp="1"/>
          </p:cNvSpPr>
          <p:nvPr>
            <p:ph type="title"/>
          </p:nvPr>
        </p:nvSpPr>
        <p:spPr/>
        <p:txBody>
          <a:bodyPr/>
          <a:lstStyle/>
          <a:p>
            <a:r>
              <a:rPr lang="en-US" dirty="0"/>
              <a:t>Appendix: Void radial velocity (CDM voids)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7D04E8-6B57-BF44-9990-1A6DDE0F2F26}"/>
                  </a:ext>
                </a:extLst>
              </p:cNvPr>
              <p:cNvSpPr>
                <a:spLocks noGrp="1"/>
              </p:cNvSpPr>
              <p:nvPr>
                <p:ph idx="1"/>
              </p:nvPr>
            </p:nvSpPr>
            <p:spPr>
              <a:xfrm>
                <a:off x="6016842" y="1302173"/>
                <a:ext cx="5959257" cy="4890030"/>
              </a:xfrm>
            </p:spPr>
            <p:txBody>
              <a:bodyPr/>
              <a:lstStyle/>
              <a:p>
                <a:r>
                  <a:rPr lang="en-US" dirty="0"/>
                  <a:t>Weaker coupling (increase in </a:t>
                </a:r>
                <a14:m>
                  <m:oMath xmlns:m="http://schemas.openxmlformats.org/officeDocument/2006/math">
                    <m:r>
                      <a:rPr lang="en-US" b="0" i="1" smtClean="0">
                        <a:latin typeface="Cambria Math" panose="02040503050406030204" pitchFamily="18" charset="0"/>
                      </a:rPr>
                      <m:t>𝛽</m:t>
                    </m:r>
                  </m:oMath>
                </a14:m>
                <a:r>
                  <a:rPr lang="en-US" dirty="0"/>
                  <a:t>) decreases the frictional damping on tracers </a:t>
                </a:r>
                <a14:m>
                  <m:oMath xmlns:m="http://schemas.openxmlformats.org/officeDocument/2006/math">
                    <m:r>
                      <a:rPr lang="en-US" b="0" i="1" smtClean="0">
                        <a:latin typeface="Cambria Math" panose="02040503050406030204" pitchFamily="18" charset="0"/>
                      </a:rPr>
                      <m:t>→</m:t>
                    </m:r>
                  </m:oMath>
                </a14:m>
                <a:r>
                  <a:rPr lang="en-US" dirty="0"/>
                  <a:t> increases the outflow/inflow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m:rPr>
                                <m:sty m:val="p"/>
                              </m:rPr>
                              <a:rPr lang="en-US">
                                <a:latin typeface="Cambria Math" panose="02040503050406030204" pitchFamily="18" charset="0"/>
                              </a:rPr>
                              <m:t>v</m:t>
                            </m:r>
                          </m:sub>
                        </m:sSub>
                      </m:e>
                    </m:d>
                  </m:oMath>
                </a14:m>
                <a:endParaRPr lang="en-US" dirty="0"/>
              </a:p>
              <a:p>
                <a:r>
                  <a:rPr lang="en-US" dirty="0"/>
                  <a:t>Steeper potential’s slope (increase in </a:t>
                </a:r>
                <a14:m>
                  <m:oMath xmlns:m="http://schemas.openxmlformats.org/officeDocument/2006/math">
                    <m:r>
                      <a:rPr lang="en-US" b="0" i="1" smtClean="0">
                        <a:latin typeface="Cambria Math" panose="02040503050406030204" pitchFamily="18" charset="0"/>
                      </a:rPr>
                      <m:t>𝜆</m:t>
                    </m:r>
                  </m:oMath>
                </a14:m>
                <a:r>
                  <a:rPr lang="en-US" dirty="0"/>
                  <a:t>) increases the frictional damping on tracers </a:t>
                </a:r>
                <a14:m>
                  <m:oMath xmlns:m="http://schemas.openxmlformats.org/officeDocument/2006/math">
                    <m:r>
                      <a:rPr lang="en-US" i="1">
                        <a:latin typeface="Cambria Math" panose="02040503050406030204" pitchFamily="18" charset="0"/>
                      </a:rPr>
                      <m:t>→</m:t>
                    </m:r>
                  </m:oMath>
                </a14:m>
                <a:r>
                  <a:rPr lang="en-US" dirty="0"/>
                  <a:t> decreases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m:rPr>
                                <m:sty m:val="p"/>
                              </m:rPr>
                              <a:rPr lang="en-US">
                                <a:latin typeface="Cambria Math" panose="02040503050406030204" pitchFamily="18" charset="0"/>
                              </a:rPr>
                              <m:t>v</m:t>
                            </m:r>
                          </m:sub>
                        </m:sSub>
                      </m:e>
                    </m:d>
                  </m:oMath>
                </a14:m>
                <a:endParaRPr lang="en-US" dirty="0"/>
              </a:p>
            </p:txBody>
          </p:sp>
        </mc:Choice>
        <mc:Fallback xmlns="">
          <p:sp>
            <p:nvSpPr>
              <p:cNvPr id="3" name="Content Placeholder 2">
                <a:extLst>
                  <a:ext uri="{FF2B5EF4-FFF2-40B4-BE49-F238E27FC236}">
                    <a16:creationId xmlns:a16="http://schemas.microsoft.com/office/drawing/2014/main" id="{D07D04E8-6B57-BF44-9990-1A6DDE0F2F26}"/>
                  </a:ext>
                </a:extLst>
              </p:cNvPr>
              <p:cNvSpPr>
                <a:spLocks noGrp="1" noRot="1" noChangeAspect="1" noMove="1" noResize="1" noEditPoints="1" noAdjustHandles="1" noChangeArrowheads="1" noChangeShapeType="1" noTextEdit="1"/>
              </p:cNvSpPr>
              <p:nvPr>
                <p:ph idx="1"/>
              </p:nvPr>
            </p:nvSpPr>
            <p:spPr>
              <a:xfrm>
                <a:off x="6016842" y="1302173"/>
                <a:ext cx="5959257" cy="4890030"/>
              </a:xfrm>
              <a:blipFill>
                <a:blip r:embed="rId2"/>
                <a:stretch>
                  <a:fillRect l="-2340" t="-4663" r="-1702"/>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BD8BBE0-3AD8-974D-AFD2-94492DAB0D64}"/>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9D4A0082-B866-5649-A0B9-8AB828413AE8}"/>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BC41FBA6-CCBE-3E41-B999-2C4F4C7B7183}"/>
              </a:ext>
            </a:extLst>
          </p:cNvPr>
          <p:cNvSpPr>
            <a:spLocks noGrp="1"/>
          </p:cNvSpPr>
          <p:nvPr>
            <p:ph type="sldNum" sz="quarter" idx="12"/>
          </p:nvPr>
        </p:nvSpPr>
        <p:spPr/>
        <p:txBody>
          <a:bodyPr/>
          <a:lstStyle/>
          <a:p>
            <a:fld id="{0FD87FC1-0812-3F47-AC0D-045D7F6FBCAC}" type="slidenum">
              <a:rPr lang="en-US" smtClean="0"/>
              <a:pPr/>
              <a:t>22</a:t>
            </a:fld>
            <a:endParaRPr lang="en-US" dirty="0"/>
          </a:p>
        </p:txBody>
      </p:sp>
      <p:pic>
        <p:nvPicPr>
          <p:cNvPr id="10" name="Content Placeholder 7">
            <a:extLst>
              <a:ext uri="{FF2B5EF4-FFF2-40B4-BE49-F238E27FC236}">
                <a16:creationId xmlns:a16="http://schemas.microsoft.com/office/drawing/2014/main" id="{8DE0EEC4-8AFD-B24D-A571-5B3DD7EB4EC3}"/>
              </a:ext>
            </a:extLst>
          </p:cNvPr>
          <p:cNvPicPr>
            <a:picLocks noChangeAspect="1"/>
          </p:cNvPicPr>
          <p:nvPr/>
        </p:nvPicPr>
        <p:blipFill>
          <a:blip r:embed="rId3"/>
          <a:stretch>
            <a:fillRect/>
          </a:stretch>
        </p:blipFill>
        <p:spPr>
          <a:xfrm>
            <a:off x="804212" y="1048137"/>
            <a:ext cx="4827576" cy="5444738"/>
          </a:xfrm>
          <a:prstGeom prst="rect">
            <a:avLst/>
          </a:prstGeom>
        </p:spPr>
      </p:pic>
      <p:cxnSp>
        <p:nvCxnSpPr>
          <p:cNvPr id="8" name="Straight Arrow Connector 7">
            <a:extLst>
              <a:ext uri="{FF2B5EF4-FFF2-40B4-BE49-F238E27FC236}">
                <a16:creationId xmlns:a16="http://schemas.microsoft.com/office/drawing/2014/main" id="{618D97C5-10F8-A443-9416-3D9A2C20F0B4}"/>
              </a:ext>
            </a:extLst>
          </p:cNvPr>
          <p:cNvCxnSpPr>
            <a:cxnSpLocks/>
          </p:cNvCxnSpPr>
          <p:nvPr/>
        </p:nvCxnSpPr>
        <p:spPr>
          <a:xfrm flipH="1">
            <a:off x="1958196" y="2675187"/>
            <a:ext cx="8863" cy="56557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2" name="Straight Arrow Connector 11">
            <a:extLst>
              <a:ext uri="{FF2B5EF4-FFF2-40B4-BE49-F238E27FC236}">
                <a16:creationId xmlns:a16="http://schemas.microsoft.com/office/drawing/2014/main" id="{56733C33-D4A1-6C45-BC39-19A26A1C387C}"/>
              </a:ext>
            </a:extLst>
          </p:cNvPr>
          <p:cNvCxnSpPr>
            <a:cxnSpLocks/>
          </p:cNvCxnSpPr>
          <p:nvPr/>
        </p:nvCxnSpPr>
        <p:spPr>
          <a:xfrm flipV="1">
            <a:off x="4051147" y="2700034"/>
            <a:ext cx="0" cy="51588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BE42E8C-785A-EC44-9A29-9A63CB7B5F22}"/>
                  </a:ext>
                </a:extLst>
              </p:cNvPr>
              <p:cNvSpPr txBox="1"/>
              <p:nvPr/>
            </p:nvSpPr>
            <p:spPr>
              <a:xfrm>
                <a:off x="2064641" y="3115658"/>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4" name="TextBox 13">
                <a:extLst>
                  <a:ext uri="{FF2B5EF4-FFF2-40B4-BE49-F238E27FC236}">
                    <a16:creationId xmlns:a16="http://schemas.microsoft.com/office/drawing/2014/main" id="{7BE42E8C-785A-EC44-9A29-9A63CB7B5F22}"/>
                  </a:ext>
                </a:extLst>
              </p:cNvPr>
              <p:cNvSpPr txBox="1">
                <a:spLocks noRot="1" noChangeAspect="1" noMove="1" noResize="1" noEditPoints="1" noAdjustHandles="1" noChangeArrowheads="1" noChangeShapeType="1" noTextEdit="1"/>
              </p:cNvSpPr>
              <p:nvPr/>
            </p:nvSpPr>
            <p:spPr>
              <a:xfrm>
                <a:off x="2064641" y="3115658"/>
                <a:ext cx="998621" cy="430887"/>
              </a:xfrm>
              <a:prstGeom prst="rect">
                <a:avLst/>
              </a:prstGeom>
              <a:blipFill>
                <a:blip r:embed="rId4"/>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7D88253-D685-DC47-98B1-C2626D50B3E4}"/>
                  </a:ext>
                </a:extLst>
              </p:cNvPr>
              <p:cNvSpPr txBox="1"/>
              <p:nvPr/>
            </p:nvSpPr>
            <p:spPr>
              <a:xfrm>
                <a:off x="1967326" y="5635547"/>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5" name="TextBox 14">
                <a:extLst>
                  <a:ext uri="{FF2B5EF4-FFF2-40B4-BE49-F238E27FC236}">
                    <a16:creationId xmlns:a16="http://schemas.microsoft.com/office/drawing/2014/main" id="{B7D88253-D685-DC47-98B1-C2626D50B3E4}"/>
                  </a:ext>
                </a:extLst>
              </p:cNvPr>
              <p:cNvSpPr txBox="1">
                <a:spLocks noRot="1" noChangeAspect="1" noMove="1" noResize="1" noEditPoints="1" noAdjustHandles="1" noChangeArrowheads="1" noChangeShapeType="1" noTextEdit="1"/>
              </p:cNvSpPr>
              <p:nvPr/>
            </p:nvSpPr>
            <p:spPr>
              <a:xfrm>
                <a:off x="1967326" y="5635547"/>
                <a:ext cx="998621" cy="430887"/>
              </a:xfrm>
              <a:prstGeom prst="rect">
                <a:avLst/>
              </a:prstGeom>
              <a:blipFill>
                <a:blip r:embed="rId5"/>
                <a:stretch>
                  <a:fillRect b="-11765"/>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4CB90A24-F829-EE4F-B499-B9654105F5F7}"/>
              </a:ext>
            </a:extLst>
          </p:cNvPr>
          <p:cNvCxnSpPr>
            <a:cxnSpLocks/>
          </p:cNvCxnSpPr>
          <p:nvPr/>
        </p:nvCxnSpPr>
        <p:spPr>
          <a:xfrm flipH="1">
            <a:off x="1949333" y="5230721"/>
            <a:ext cx="8863" cy="56557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9" name="Straight Arrow Connector 18">
            <a:extLst>
              <a:ext uri="{FF2B5EF4-FFF2-40B4-BE49-F238E27FC236}">
                <a16:creationId xmlns:a16="http://schemas.microsoft.com/office/drawing/2014/main" id="{3F4A9751-5627-1F4D-AF42-27AD11F8EDA6}"/>
              </a:ext>
            </a:extLst>
          </p:cNvPr>
          <p:cNvCxnSpPr>
            <a:cxnSpLocks/>
          </p:cNvCxnSpPr>
          <p:nvPr/>
        </p:nvCxnSpPr>
        <p:spPr>
          <a:xfrm flipV="1">
            <a:off x="3991950" y="5230721"/>
            <a:ext cx="0" cy="51588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01D3B4C-7A87-3240-B52E-1B30405CB1A7}"/>
                  </a:ext>
                </a:extLst>
              </p:cNvPr>
              <p:cNvSpPr txBox="1"/>
              <p:nvPr/>
            </p:nvSpPr>
            <p:spPr>
              <a:xfrm>
                <a:off x="3991950" y="3110276"/>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20" name="TextBox 19">
                <a:extLst>
                  <a:ext uri="{FF2B5EF4-FFF2-40B4-BE49-F238E27FC236}">
                    <a16:creationId xmlns:a16="http://schemas.microsoft.com/office/drawing/2014/main" id="{701D3B4C-7A87-3240-B52E-1B30405CB1A7}"/>
                  </a:ext>
                </a:extLst>
              </p:cNvPr>
              <p:cNvSpPr txBox="1">
                <a:spLocks noRot="1" noChangeAspect="1" noMove="1" noResize="1" noEditPoints="1" noAdjustHandles="1" noChangeArrowheads="1" noChangeShapeType="1" noTextEdit="1"/>
              </p:cNvSpPr>
              <p:nvPr/>
            </p:nvSpPr>
            <p:spPr>
              <a:xfrm>
                <a:off x="3991950" y="3110276"/>
                <a:ext cx="998621" cy="43088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D03763E-199E-224A-93E5-F7A6E1A49097}"/>
                  </a:ext>
                </a:extLst>
              </p:cNvPr>
              <p:cNvSpPr txBox="1"/>
              <p:nvPr/>
            </p:nvSpPr>
            <p:spPr>
              <a:xfrm>
                <a:off x="3852669" y="5635547"/>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21" name="TextBox 20">
                <a:extLst>
                  <a:ext uri="{FF2B5EF4-FFF2-40B4-BE49-F238E27FC236}">
                    <a16:creationId xmlns:a16="http://schemas.microsoft.com/office/drawing/2014/main" id="{AD03763E-199E-224A-93E5-F7A6E1A49097}"/>
                  </a:ext>
                </a:extLst>
              </p:cNvPr>
              <p:cNvSpPr txBox="1">
                <a:spLocks noRot="1" noChangeAspect="1" noMove="1" noResize="1" noEditPoints="1" noAdjustHandles="1" noChangeArrowheads="1" noChangeShapeType="1" noTextEdit="1"/>
              </p:cNvSpPr>
              <p:nvPr/>
            </p:nvSpPr>
            <p:spPr>
              <a:xfrm>
                <a:off x="3852669" y="5635547"/>
                <a:ext cx="998621" cy="430887"/>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75700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5037-2514-8A4F-94FA-452297C3351E}"/>
              </a:ext>
            </a:extLst>
          </p:cNvPr>
          <p:cNvSpPr>
            <a:spLocks noGrp="1"/>
          </p:cNvSpPr>
          <p:nvPr>
            <p:ph type="title"/>
          </p:nvPr>
        </p:nvSpPr>
        <p:spPr/>
        <p:txBody>
          <a:bodyPr>
            <a:normAutofit fontScale="90000"/>
          </a:bodyPr>
          <a:lstStyle/>
          <a:p>
            <a:r>
              <a:rPr lang="en-US" dirty="0"/>
              <a:t>Appendix: Void radial velocity dispersion (CDM voids)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7D04E8-6B57-BF44-9990-1A6DDE0F2F26}"/>
                  </a:ext>
                </a:extLst>
              </p:cNvPr>
              <p:cNvSpPr>
                <a:spLocks noGrp="1"/>
              </p:cNvSpPr>
              <p:nvPr>
                <p:ph idx="1"/>
              </p:nvPr>
            </p:nvSpPr>
            <p:spPr>
              <a:xfrm>
                <a:off x="6210374" y="1571625"/>
                <a:ext cx="5565616" cy="4605338"/>
              </a:xfrm>
            </p:spPr>
            <p:txBody>
              <a:bodyPr/>
              <a:lstStyle/>
              <a:p>
                <a:r>
                  <a:rPr lang="en-US" dirty="0"/>
                  <a:t>Weaker coupling (increase in </a:t>
                </a:r>
                <a14:m>
                  <m:oMath xmlns:m="http://schemas.openxmlformats.org/officeDocument/2006/math">
                    <m:r>
                      <a:rPr lang="en-US" i="1">
                        <a:latin typeface="Cambria Math" panose="02040503050406030204" pitchFamily="18" charset="0"/>
                      </a:rPr>
                      <m:t>𝛽</m:t>
                    </m:r>
                  </m:oMath>
                </a14:m>
                <a:r>
                  <a:rPr lang="en-US" dirty="0"/>
                  <a:t>) decreases the frictional damping on tracers </a:t>
                </a:r>
                <a14:m>
                  <m:oMath xmlns:m="http://schemas.openxmlformats.org/officeDocument/2006/math">
                    <m:r>
                      <a:rPr lang="en-US" i="1">
                        <a:latin typeface="Cambria Math" panose="02040503050406030204" pitchFamily="18" charset="0"/>
                      </a:rPr>
                      <m:t>→</m:t>
                    </m:r>
                  </m:oMath>
                </a14:m>
                <a:r>
                  <a:rPr lang="en-US" dirty="0"/>
                  <a:t> increases the fluctuations </a:t>
                </a:r>
                <a14:m>
                  <m:oMath xmlns:m="http://schemas.openxmlformats.org/officeDocument/2006/math">
                    <m:sSub>
                      <m:sSubPr>
                        <m:ctrlPr>
                          <a:rPr lang="en-US" b="0" i="1" smtClean="0">
                            <a:latin typeface="Cambria Math" panose="02040503050406030204" pitchFamily="18" charset="0"/>
                          </a:rPr>
                        </m:ctrlPr>
                      </m:sSubPr>
                      <m:e>
                        <m:r>
                          <a:rPr lang="en-US" i="1" smtClean="0">
                            <a:latin typeface="Cambria Math" panose="02040503050406030204" pitchFamily="18" charset="0"/>
                          </a:rPr>
                          <m:t>𝜎</m:t>
                        </m:r>
                      </m:e>
                      <m:sub>
                        <m:r>
                          <m:rPr>
                            <m:sty m:val="p"/>
                          </m:rPr>
                          <a:rPr lang="en-US" b="0" i="1" smtClean="0">
                            <a:latin typeface="Cambria Math" panose="02040503050406030204" pitchFamily="18" charset="0"/>
                          </a:rPr>
                          <m:t>v</m:t>
                        </m:r>
                      </m:sub>
                    </m:sSub>
                  </m:oMath>
                </a14:m>
                <a:endParaRPr lang="en-US" dirty="0"/>
              </a:p>
              <a:p>
                <a:r>
                  <a:rPr lang="en-US" dirty="0"/>
                  <a:t>Steeper potential’s slope (increase in </a:t>
                </a:r>
                <a14:m>
                  <m:oMath xmlns:m="http://schemas.openxmlformats.org/officeDocument/2006/math">
                    <m:r>
                      <a:rPr lang="en-US" i="1">
                        <a:latin typeface="Cambria Math" panose="02040503050406030204" pitchFamily="18" charset="0"/>
                      </a:rPr>
                      <m:t>𝜆</m:t>
                    </m:r>
                  </m:oMath>
                </a14:m>
                <a:r>
                  <a:rPr lang="en-US" dirty="0"/>
                  <a:t>) increases the frictional damping on tracers </a:t>
                </a:r>
                <a14:m>
                  <m:oMath xmlns:m="http://schemas.openxmlformats.org/officeDocument/2006/math">
                    <m:r>
                      <a:rPr lang="en-US" i="1">
                        <a:latin typeface="Cambria Math" panose="02040503050406030204" pitchFamily="18" charset="0"/>
                      </a:rPr>
                      <m:t>→</m:t>
                    </m:r>
                  </m:oMath>
                </a14:m>
                <a:r>
                  <a:rPr lang="en-US" dirty="0"/>
                  <a:t> decreases the fluctuations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𝜎</m:t>
                        </m:r>
                      </m:e>
                      <m:sub>
                        <m:r>
                          <m:rPr>
                            <m:sty m:val="p"/>
                          </m:rPr>
                          <a:rPr lang="en-US" i="1">
                            <a:latin typeface="Cambria Math" panose="02040503050406030204" pitchFamily="18" charset="0"/>
                          </a:rPr>
                          <m:t>v</m:t>
                        </m:r>
                      </m:sub>
                    </m:sSub>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D07D04E8-6B57-BF44-9990-1A6DDE0F2F26}"/>
                  </a:ext>
                </a:extLst>
              </p:cNvPr>
              <p:cNvSpPr>
                <a:spLocks noGrp="1" noRot="1" noChangeAspect="1" noMove="1" noResize="1" noEditPoints="1" noAdjustHandles="1" noChangeArrowheads="1" noChangeShapeType="1" noTextEdit="1"/>
              </p:cNvSpPr>
              <p:nvPr>
                <p:ph idx="1"/>
              </p:nvPr>
            </p:nvSpPr>
            <p:spPr>
              <a:xfrm>
                <a:off x="6210374" y="1571625"/>
                <a:ext cx="5565616" cy="4605338"/>
              </a:xfrm>
              <a:blipFill>
                <a:blip r:embed="rId2"/>
                <a:stretch>
                  <a:fillRect l="-2278" t="-4683" r="-205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BD8BBE0-3AD8-974D-AFD2-94492DAB0D64}"/>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9D4A0082-B866-5649-A0B9-8AB828413AE8}"/>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BC41FBA6-CCBE-3E41-B999-2C4F4C7B7183}"/>
              </a:ext>
            </a:extLst>
          </p:cNvPr>
          <p:cNvSpPr>
            <a:spLocks noGrp="1"/>
          </p:cNvSpPr>
          <p:nvPr>
            <p:ph type="sldNum" sz="quarter" idx="12"/>
          </p:nvPr>
        </p:nvSpPr>
        <p:spPr/>
        <p:txBody>
          <a:bodyPr/>
          <a:lstStyle/>
          <a:p>
            <a:fld id="{0FD87FC1-0812-3F47-AC0D-045D7F6FBCAC}" type="slidenum">
              <a:rPr lang="en-US" smtClean="0"/>
              <a:pPr/>
              <a:t>23</a:t>
            </a:fld>
            <a:endParaRPr lang="en-US" dirty="0"/>
          </a:p>
        </p:txBody>
      </p:sp>
      <p:pic>
        <p:nvPicPr>
          <p:cNvPr id="11" name="Content Placeholder 7">
            <a:extLst>
              <a:ext uri="{FF2B5EF4-FFF2-40B4-BE49-F238E27FC236}">
                <a16:creationId xmlns:a16="http://schemas.microsoft.com/office/drawing/2014/main" id="{CA008BFC-A8A4-384B-80E4-FB04F65EC11E}"/>
              </a:ext>
            </a:extLst>
          </p:cNvPr>
          <p:cNvPicPr>
            <a:picLocks noChangeAspect="1"/>
          </p:cNvPicPr>
          <p:nvPr/>
        </p:nvPicPr>
        <p:blipFill>
          <a:blip r:embed="rId3"/>
          <a:stretch>
            <a:fillRect/>
          </a:stretch>
        </p:blipFill>
        <p:spPr>
          <a:xfrm>
            <a:off x="807403" y="1079748"/>
            <a:ext cx="4769493" cy="5382713"/>
          </a:xfrm>
          <a:prstGeom prst="rect">
            <a:avLst/>
          </a:prstGeom>
        </p:spPr>
      </p:pic>
      <p:cxnSp>
        <p:nvCxnSpPr>
          <p:cNvPr id="8" name="Straight Arrow Connector 7">
            <a:extLst>
              <a:ext uri="{FF2B5EF4-FFF2-40B4-BE49-F238E27FC236}">
                <a16:creationId xmlns:a16="http://schemas.microsoft.com/office/drawing/2014/main" id="{E39A07B9-3CC5-6545-958C-1DEA9B504EAB}"/>
              </a:ext>
            </a:extLst>
          </p:cNvPr>
          <p:cNvCxnSpPr>
            <a:cxnSpLocks/>
          </p:cNvCxnSpPr>
          <p:nvPr/>
        </p:nvCxnSpPr>
        <p:spPr>
          <a:xfrm flipH="1" flipV="1">
            <a:off x="2095529" y="2807584"/>
            <a:ext cx="1" cy="64234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0" name="Straight Arrow Connector 9">
            <a:extLst>
              <a:ext uri="{FF2B5EF4-FFF2-40B4-BE49-F238E27FC236}">
                <a16:creationId xmlns:a16="http://schemas.microsoft.com/office/drawing/2014/main" id="{16A36CB6-C48F-2947-A945-001074D18B09}"/>
              </a:ext>
            </a:extLst>
          </p:cNvPr>
          <p:cNvCxnSpPr>
            <a:cxnSpLocks/>
          </p:cNvCxnSpPr>
          <p:nvPr/>
        </p:nvCxnSpPr>
        <p:spPr>
          <a:xfrm flipH="1" flipV="1">
            <a:off x="2095528" y="5363118"/>
            <a:ext cx="1" cy="64234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3" name="Straight Arrow Connector 12">
            <a:extLst>
              <a:ext uri="{FF2B5EF4-FFF2-40B4-BE49-F238E27FC236}">
                <a16:creationId xmlns:a16="http://schemas.microsoft.com/office/drawing/2014/main" id="{5DFC2E26-890F-6042-BB3D-73D34DD1B4EC}"/>
              </a:ext>
            </a:extLst>
          </p:cNvPr>
          <p:cNvCxnSpPr>
            <a:cxnSpLocks/>
          </p:cNvCxnSpPr>
          <p:nvPr/>
        </p:nvCxnSpPr>
        <p:spPr>
          <a:xfrm>
            <a:off x="4164503" y="2868040"/>
            <a:ext cx="0" cy="67475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66EC5A98-D8F6-6B46-8944-37B234C9A918}"/>
              </a:ext>
            </a:extLst>
          </p:cNvPr>
          <p:cNvCxnSpPr>
            <a:cxnSpLocks/>
          </p:cNvCxnSpPr>
          <p:nvPr/>
        </p:nvCxnSpPr>
        <p:spPr>
          <a:xfrm>
            <a:off x="4164503" y="5438688"/>
            <a:ext cx="0" cy="67475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A361DCE-C97D-DC44-9ED3-2CF607F44DDD}"/>
                  </a:ext>
                </a:extLst>
              </p:cNvPr>
              <p:cNvSpPr txBox="1"/>
              <p:nvPr/>
            </p:nvSpPr>
            <p:spPr>
              <a:xfrm>
                <a:off x="2027206" y="2990784"/>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6" name="TextBox 15">
                <a:extLst>
                  <a:ext uri="{FF2B5EF4-FFF2-40B4-BE49-F238E27FC236}">
                    <a16:creationId xmlns:a16="http://schemas.microsoft.com/office/drawing/2014/main" id="{9A361DCE-C97D-DC44-9ED3-2CF607F44DDD}"/>
                  </a:ext>
                </a:extLst>
              </p:cNvPr>
              <p:cNvSpPr txBox="1">
                <a:spLocks noRot="1" noChangeAspect="1" noMove="1" noResize="1" noEditPoints="1" noAdjustHandles="1" noChangeArrowheads="1" noChangeShapeType="1" noTextEdit="1"/>
              </p:cNvSpPr>
              <p:nvPr/>
            </p:nvSpPr>
            <p:spPr>
              <a:xfrm>
                <a:off x="2027206" y="2990784"/>
                <a:ext cx="998621" cy="430887"/>
              </a:xfrm>
              <a:prstGeom prst="rect">
                <a:avLst/>
              </a:prstGeom>
              <a:blipFill>
                <a:blip r:embed="rId4"/>
                <a:stretch>
                  <a:fillRect b="-142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1E2DA12-C2BD-C840-9F26-408F7EB1857D}"/>
                  </a:ext>
                </a:extLst>
              </p:cNvPr>
              <p:cNvSpPr txBox="1"/>
              <p:nvPr/>
            </p:nvSpPr>
            <p:spPr>
              <a:xfrm>
                <a:off x="1986643" y="5560620"/>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7" name="TextBox 16">
                <a:extLst>
                  <a:ext uri="{FF2B5EF4-FFF2-40B4-BE49-F238E27FC236}">
                    <a16:creationId xmlns:a16="http://schemas.microsoft.com/office/drawing/2014/main" id="{D1E2DA12-C2BD-C840-9F26-408F7EB1857D}"/>
                  </a:ext>
                </a:extLst>
              </p:cNvPr>
              <p:cNvSpPr txBox="1">
                <a:spLocks noRot="1" noChangeAspect="1" noMove="1" noResize="1" noEditPoints="1" noAdjustHandles="1" noChangeArrowheads="1" noChangeShapeType="1" noTextEdit="1"/>
              </p:cNvSpPr>
              <p:nvPr/>
            </p:nvSpPr>
            <p:spPr>
              <a:xfrm>
                <a:off x="1986643" y="5560620"/>
                <a:ext cx="998621" cy="430887"/>
              </a:xfrm>
              <a:prstGeom prst="rect">
                <a:avLst/>
              </a:prstGeom>
              <a:blipFill>
                <a:blip r:embed="rId5"/>
                <a:stretch>
                  <a:fillRect b="-1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8227D08-ED42-6440-BE03-B5C9760803D4}"/>
                  </a:ext>
                </a:extLst>
              </p:cNvPr>
              <p:cNvSpPr txBox="1"/>
              <p:nvPr/>
            </p:nvSpPr>
            <p:spPr>
              <a:xfrm>
                <a:off x="3991950" y="3110276"/>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18" name="TextBox 17">
                <a:extLst>
                  <a:ext uri="{FF2B5EF4-FFF2-40B4-BE49-F238E27FC236}">
                    <a16:creationId xmlns:a16="http://schemas.microsoft.com/office/drawing/2014/main" id="{68227D08-ED42-6440-BE03-B5C9760803D4}"/>
                  </a:ext>
                </a:extLst>
              </p:cNvPr>
              <p:cNvSpPr txBox="1">
                <a:spLocks noRot="1" noChangeAspect="1" noMove="1" noResize="1" noEditPoints="1" noAdjustHandles="1" noChangeArrowheads="1" noChangeShapeType="1" noTextEdit="1"/>
              </p:cNvSpPr>
              <p:nvPr/>
            </p:nvSpPr>
            <p:spPr>
              <a:xfrm>
                <a:off x="3991950" y="3110276"/>
                <a:ext cx="998621" cy="43088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40636CE-BCE5-B846-AB69-9FE33FE64685}"/>
                  </a:ext>
                </a:extLst>
              </p:cNvPr>
              <p:cNvSpPr txBox="1"/>
              <p:nvPr/>
            </p:nvSpPr>
            <p:spPr>
              <a:xfrm>
                <a:off x="3991949" y="5602101"/>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19" name="TextBox 18">
                <a:extLst>
                  <a:ext uri="{FF2B5EF4-FFF2-40B4-BE49-F238E27FC236}">
                    <a16:creationId xmlns:a16="http://schemas.microsoft.com/office/drawing/2014/main" id="{C40636CE-BCE5-B846-AB69-9FE33FE64685}"/>
                  </a:ext>
                </a:extLst>
              </p:cNvPr>
              <p:cNvSpPr txBox="1">
                <a:spLocks noRot="1" noChangeAspect="1" noMove="1" noResize="1" noEditPoints="1" noAdjustHandles="1" noChangeArrowheads="1" noChangeShapeType="1" noTextEdit="1"/>
              </p:cNvSpPr>
              <p:nvPr/>
            </p:nvSpPr>
            <p:spPr>
              <a:xfrm>
                <a:off x="3991949" y="5602101"/>
                <a:ext cx="998621" cy="430887"/>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47428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6F83-A35C-4344-8736-140EB8075B26}"/>
              </a:ext>
            </a:extLst>
          </p:cNvPr>
          <p:cNvSpPr>
            <a:spLocks noGrp="1"/>
          </p:cNvSpPr>
          <p:nvPr>
            <p:ph type="title"/>
          </p:nvPr>
        </p:nvSpPr>
        <p:spPr/>
        <p:txBody>
          <a:bodyPr>
            <a:normAutofit/>
          </a:bodyPr>
          <a:lstStyle/>
          <a:p>
            <a:r>
              <a:rPr lang="en-US" dirty="0"/>
              <a:t>Appendix: 4-variable regression (Halo voids)</a:t>
            </a:r>
          </a:p>
        </p:txBody>
      </p:sp>
      <p:sp>
        <p:nvSpPr>
          <p:cNvPr id="4" name="Date Placeholder 3">
            <a:extLst>
              <a:ext uri="{FF2B5EF4-FFF2-40B4-BE49-F238E27FC236}">
                <a16:creationId xmlns:a16="http://schemas.microsoft.com/office/drawing/2014/main" id="{2AEBA10D-82DE-194F-A5FF-EB3089102447}"/>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2C04F08A-091C-1D40-9EB0-2B3E3E58B0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D6957A08-53AB-704C-B79C-EE50FB10D687}"/>
              </a:ext>
            </a:extLst>
          </p:cNvPr>
          <p:cNvSpPr>
            <a:spLocks noGrp="1"/>
          </p:cNvSpPr>
          <p:nvPr>
            <p:ph type="sldNum" sz="quarter" idx="12"/>
          </p:nvPr>
        </p:nvSpPr>
        <p:spPr/>
        <p:txBody>
          <a:bodyPr/>
          <a:lstStyle/>
          <a:p>
            <a:fld id="{0FD87FC1-0812-3F47-AC0D-045D7F6FBCAC}" type="slidenum">
              <a:rPr lang="en-US" smtClean="0"/>
              <a:pPr/>
              <a:t>24</a:t>
            </a:fld>
            <a:endParaRPr lang="en-US" dirty="0"/>
          </a:p>
        </p:txBody>
      </p:sp>
      <p:pic>
        <p:nvPicPr>
          <p:cNvPr id="7" name="Picture 6">
            <a:extLst>
              <a:ext uri="{FF2B5EF4-FFF2-40B4-BE49-F238E27FC236}">
                <a16:creationId xmlns:a16="http://schemas.microsoft.com/office/drawing/2014/main" id="{43D096A2-4101-BD4D-B43A-1ED5D56E5150}"/>
              </a:ext>
            </a:extLst>
          </p:cNvPr>
          <p:cNvPicPr>
            <a:picLocks noChangeAspect="1"/>
          </p:cNvPicPr>
          <p:nvPr/>
        </p:nvPicPr>
        <p:blipFill>
          <a:blip r:embed="rId2"/>
          <a:stretch>
            <a:fillRect/>
          </a:stretch>
        </p:blipFill>
        <p:spPr>
          <a:xfrm>
            <a:off x="114585" y="1205543"/>
            <a:ext cx="8578001" cy="5196289"/>
          </a:xfrm>
          <a:prstGeom prst="rect">
            <a:avLst/>
          </a:prstGeom>
        </p:spPr>
      </p:pic>
      <p:cxnSp>
        <p:nvCxnSpPr>
          <p:cNvPr id="9" name="Straight Arrow Connector 8">
            <a:extLst>
              <a:ext uri="{FF2B5EF4-FFF2-40B4-BE49-F238E27FC236}">
                <a16:creationId xmlns:a16="http://schemas.microsoft.com/office/drawing/2014/main" id="{ED55D516-FBF5-B141-B3DC-F8A7C1FF82AD}"/>
              </a:ext>
            </a:extLst>
          </p:cNvPr>
          <p:cNvCxnSpPr>
            <a:cxnSpLocks/>
          </p:cNvCxnSpPr>
          <p:nvPr/>
        </p:nvCxnSpPr>
        <p:spPr>
          <a:xfrm flipV="1">
            <a:off x="1997656" y="1490869"/>
            <a:ext cx="0" cy="1089927"/>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14" name="Straight Arrow Connector 13">
            <a:extLst>
              <a:ext uri="{FF2B5EF4-FFF2-40B4-BE49-F238E27FC236}">
                <a16:creationId xmlns:a16="http://schemas.microsoft.com/office/drawing/2014/main" id="{2FAF8C3D-AE87-CD4D-A65D-AE4A2B707F6B}"/>
              </a:ext>
            </a:extLst>
          </p:cNvPr>
          <p:cNvCxnSpPr>
            <a:cxnSpLocks/>
          </p:cNvCxnSpPr>
          <p:nvPr/>
        </p:nvCxnSpPr>
        <p:spPr>
          <a:xfrm>
            <a:off x="3159644" y="1840285"/>
            <a:ext cx="0" cy="1020541"/>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82D2DE2-AEF7-1C48-AD36-CB35A0CC3209}"/>
                  </a:ext>
                </a:extLst>
              </p:cNvPr>
              <p:cNvSpPr txBox="1"/>
              <p:nvPr/>
            </p:nvSpPr>
            <p:spPr>
              <a:xfrm>
                <a:off x="1216608" y="1624841"/>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𝛽</m:t>
                      </m:r>
                    </m:oMath>
                  </m:oMathPara>
                </a14:m>
                <a:endParaRPr lang="en-US" sz="2200" dirty="0">
                  <a:latin typeface="Bell MT" panose="02020503060305020303" pitchFamily="18" charset="77"/>
                </a:endParaRPr>
              </a:p>
            </p:txBody>
          </p:sp>
        </mc:Choice>
        <mc:Fallback xmlns="">
          <p:sp>
            <p:nvSpPr>
              <p:cNvPr id="15" name="TextBox 14">
                <a:extLst>
                  <a:ext uri="{FF2B5EF4-FFF2-40B4-BE49-F238E27FC236}">
                    <a16:creationId xmlns:a16="http://schemas.microsoft.com/office/drawing/2014/main" id="{182D2DE2-AEF7-1C48-AD36-CB35A0CC3209}"/>
                  </a:ext>
                </a:extLst>
              </p:cNvPr>
              <p:cNvSpPr txBox="1">
                <a:spLocks noRot="1" noChangeAspect="1" noMove="1" noResize="1" noEditPoints="1" noAdjustHandles="1" noChangeArrowheads="1" noChangeShapeType="1" noTextEdit="1"/>
              </p:cNvSpPr>
              <p:nvPr/>
            </p:nvSpPr>
            <p:spPr>
              <a:xfrm>
                <a:off x="1216608" y="1624841"/>
                <a:ext cx="998621" cy="430887"/>
              </a:xfrm>
              <a:prstGeom prst="rect">
                <a:avLst/>
              </a:prstGeom>
              <a:blipFill>
                <a:blip r:embed="rId3"/>
                <a:stretch>
                  <a:fillRect b="-1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71B076F-38A6-0543-82D0-CF60BB318B49}"/>
                  </a:ext>
                </a:extLst>
              </p:cNvPr>
              <p:cNvSpPr txBox="1"/>
              <p:nvPr/>
            </p:nvSpPr>
            <p:spPr>
              <a:xfrm>
                <a:off x="2990518" y="2055728"/>
                <a:ext cx="99862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𝜆</m:t>
                      </m:r>
                    </m:oMath>
                  </m:oMathPara>
                </a14:m>
                <a:endParaRPr lang="en-US" sz="2200" dirty="0">
                  <a:latin typeface="Bell MT" panose="02020503060305020303" pitchFamily="18" charset="77"/>
                </a:endParaRPr>
              </a:p>
            </p:txBody>
          </p:sp>
        </mc:Choice>
        <mc:Fallback xmlns="">
          <p:sp>
            <p:nvSpPr>
              <p:cNvPr id="16" name="TextBox 15">
                <a:extLst>
                  <a:ext uri="{FF2B5EF4-FFF2-40B4-BE49-F238E27FC236}">
                    <a16:creationId xmlns:a16="http://schemas.microsoft.com/office/drawing/2014/main" id="{F71B076F-38A6-0543-82D0-CF60BB318B49}"/>
                  </a:ext>
                </a:extLst>
              </p:cNvPr>
              <p:cNvSpPr txBox="1">
                <a:spLocks noRot="1" noChangeAspect="1" noMove="1" noResize="1" noEditPoints="1" noAdjustHandles="1" noChangeArrowheads="1" noChangeShapeType="1" noTextEdit="1"/>
              </p:cNvSpPr>
              <p:nvPr/>
            </p:nvSpPr>
            <p:spPr>
              <a:xfrm>
                <a:off x="2990518" y="2055728"/>
                <a:ext cx="998621" cy="43088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117852C-D8A3-FC4D-B8DB-BDA5712A9376}"/>
                  </a:ext>
                </a:extLst>
              </p:cNvPr>
              <p:cNvSpPr txBox="1"/>
              <p:nvPr/>
            </p:nvSpPr>
            <p:spPr>
              <a:xfrm>
                <a:off x="8692586" y="1622031"/>
                <a:ext cx="3258782" cy="923330"/>
              </a:xfrm>
              <a:prstGeom prst="rect">
                <a:avLst/>
              </a:prstGeom>
              <a:noFill/>
            </p:spPr>
            <p:txBody>
              <a:bodyPr wrap="square" rtlCol="0">
                <a:spAutoFit/>
              </a:bodyPr>
              <a:lstStyle/>
              <a:p>
                <a:r>
                  <a:rPr lang="en-US" dirty="0"/>
                  <a:t>Up to </a:t>
                </a:r>
                <a14:m>
                  <m:oMath xmlns:m="http://schemas.openxmlformats.org/officeDocument/2006/math">
                    <m:r>
                      <a:rPr lang="en-US" b="0" i="1" smtClean="0">
                        <a:latin typeface="Cambria Math" panose="02040503050406030204" pitchFamily="18" charset="0"/>
                      </a:rPr>
                      <m:t>∼30% </m:t>
                    </m:r>
                  </m:oMath>
                </a14:m>
                <a:r>
                  <a:rPr lang="en-US" dirty="0"/>
                  <a:t>deviation</a:t>
                </a:r>
              </a:p>
              <a:p>
                <a:r>
                  <a:rPr lang="en-US" dirty="0"/>
                  <a:t>relative to the fiducial scenario</a:t>
                </a:r>
              </a:p>
              <a:p>
                <a:endParaRPr lang="en-US" dirty="0"/>
              </a:p>
            </p:txBody>
          </p:sp>
        </mc:Choice>
        <mc:Fallback xmlns="">
          <p:sp>
            <p:nvSpPr>
              <p:cNvPr id="3" name="TextBox 2">
                <a:extLst>
                  <a:ext uri="{FF2B5EF4-FFF2-40B4-BE49-F238E27FC236}">
                    <a16:creationId xmlns:a16="http://schemas.microsoft.com/office/drawing/2014/main" id="{D117852C-D8A3-FC4D-B8DB-BDA5712A9376}"/>
                  </a:ext>
                </a:extLst>
              </p:cNvPr>
              <p:cNvSpPr txBox="1">
                <a:spLocks noRot="1" noChangeAspect="1" noMove="1" noResize="1" noEditPoints="1" noAdjustHandles="1" noChangeArrowheads="1" noChangeShapeType="1" noTextEdit="1"/>
              </p:cNvSpPr>
              <p:nvPr/>
            </p:nvSpPr>
            <p:spPr>
              <a:xfrm>
                <a:off x="8692586" y="1622031"/>
                <a:ext cx="3258782" cy="923330"/>
              </a:xfrm>
              <a:prstGeom prst="rect">
                <a:avLst/>
              </a:prstGeom>
              <a:blipFill>
                <a:blip r:embed="rId5"/>
                <a:stretch>
                  <a:fillRect l="-1556" t="-2740"/>
                </a:stretch>
              </a:blipFill>
            </p:spPr>
            <p:txBody>
              <a:bodyPr/>
              <a:lstStyle/>
              <a:p>
                <a:r>
                  <a:rPr lang="en-US">
                    <a:noFill/>
                  </a:rPr>
                  <a:t> </a:t>
                </a:r>
              </a:p>
            </p:txBody>
          </p:sp>
        </mc:Fallback>
      </mc:AlternateContent>
    </p:spTree>
    <p:extLst>
      <p:ext uri="{BB962C8B-B14F-4D97-AF65-F5344CB8AC3E}">
        <p14:creationId xmlns:p14="http://schemas.microsoft.com/office/powerpoint/2010/main" val="2775351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36F83-A35C-4344-8736-140EB8075B26}"/>
              </a:ext>
            </a:extLst>
          </p:cNvPr>
          <p:cNvSpPr>
            <a:spLocks noGrp="1"/>
          </p:cNvSpPr>
          <p:nvPr>
            <p:ph type="title"/>
          </p:nvPr>
        </p:nvSpPr>
        <p:spPr/>
        <p:txBody>
          <a:bodyPr>
            <a:normAutofit/>
          </a:bodyPr>
          <a:lstStyle/>
          <a:p>
            <a:r>
              <a:rPr lang="en-US" dirty="0"/>
              <a:t>Appendix: 4-variable regression (CDM voids)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537B699-29CB-9D4C-9D3F-A832A668187E}"/>
                  </a:ext>
                </a:extLst>
              </p:cNvPr>
              <p:cNvSpPr>
                <a:spLocks noGrp="1"/>
              </p:cNvSpPr>
              <p:nvPr>
                <p:ph idx="1"/>
              </p:nvPr>
            </p:nvSpPr>
            <p:spPr>
              <a:xfrm>
                <a:off x="1004797" y="1070710"/>
                <a:ext cx="10153649" cy="2946875"/>
              </a:xfrm>
            </p:spPr>
            <p:txBody>
              <a:bodyPr>
                <a:normAutofit/>
              </a:bodyPr>
              <a:lstStyle/>
              <a:p>
                <a:endParaRPr lang="en-US" sz="2500" dirty="0"/>
              </a:p>
              <a:p>
                <a:r>
                  <a:rPr lang="en-US" sz="2500" dirty="0"/>
                  <a:t>Calculate the average velocity span (3 maximum and minimum)  </a:t>
                </a:r>
                <a14:m>
                  <m:oMath xmlns:m="http://schemas.openxmlformats.org/officeDocument/2006/math">
                    <m:sSub>
                      <m:sSubPr>
                        <m:ctrlPr>
                          <a:rPr lang="en-US" sz="2500" b="0" i="1" smtClean="0">
                            <a:latin typeface="Cambria Math" panose="02040503050406030204" pitchFamily="18" charset="0"/>
                          </a:rPr>
                        </m:ctrlPr>
                      </m:sSubPr>
                      <m:e>
                        <m:acc>
                          <m:accPr>
                            <m:chr m:val="̅"/>
                            <m:ctrlPr>
                              <a:rPr lang="en-US" sz="2500" i="1" smtClean="0">
                                <a:latin typeface="Cambria Math" panose="02040503050406030204" pitchFamily="18" charset="0"/>
                              </a:rPr>
                            </m:ctrlPr>
                          </m:accPr>
                          <m:e>
                            <m:r>
                              <a:rPr lang="en-US" sz="2500" b="0" i="1" smtClean="0">
                                <a:latin typeface="Cambria Math" panose="02040503050406030204" pitchFamily="18" charset="0"/>
                              </a:rPr>
                              <m:t>𝑣</m:t>
                            </m:r>
                          </m:e>
                        </m:acc>
                      </m:e>
                      <m:sub>
                        <m:r>
                          <m:rPr>
                            <m:sty m:val="p"/>
                          </m:rPr>
                          <a:rPr lang="en-US" sz="2500" b="0" i="0" smtClean="0">
                            <a:latin typeface="Cambria Math" panose="02040503050406030204" pitchFamily="18" charset="0"/>
                          </a:rPr>
                          <m:t>span</m:t>
                        </m:r>
                      </m:sub>
                    </m:sSub>
                  </m:oMath>
                </a14:m>
                <a:r>
                  <a:rPr lang="en-US" sz="2500" dirty="0"/>
                  <a:t> and </a:t>
                </a:r>
                <a14:m>
                  <m:oMath xmlns:m="http://schemas.openxmlformats.org/officeDocument/2006/math">
                    <m:sSub>
                      <m:sSubPr>
                        <m:ctrlPr>
                          <a:rPr lang="en-US" sz="2500" i="1">
                            <a:latin typeface="Cambria Math" panose="02040503050406030204" pitchFamily="18" charset="0"/>
                          </a:rPr>
                        </m:ctrlPr>
                      </m:sSubPr>
                      <m:e>
                        <m:acc>
                          <m:accPr>
                            <m:chr m:val="̅"/>
                            <m:ctrlPr>
                              <a:rPr lang="en-US" sz="2500" i="1">
                                <a:latin typeface="Cambria Math" panose="02040503050406030204" pitchFamily="18" charset="0"/>
                              </a:rPr>
                            </m:ctrlPr>
                          </m:accPr>
                          <m:e>
                            <m:r>
                              <a:rPr lang="en-US" sz="2500" b="0" i="1" smtClean="0">
                                <a:latin typeface="Cambria Math" panose="02040503050406030204" pitchFamily="18" charset="0"/>
                              </a:rPr>
                              <m:t>𝜎</m:t>
                            </m:r>
                          </m:e>
                        </m:acc>
                      </m:e>
                      <m:sub>
                        <m:r>
                          <m:rPr>
                            <m:sty m:val="p"/>
                          </m:rPr>
                          <a:rPr lang="en-US" sz="2500" i="0">
                            <a:latin typeface="Cambria Math" panose="02040503050406030204" pitchFamily="18" charset="0"/>
                          </a:rPr>
                          <m:t>span</m:t>
                        </m:r>
                      </m:sub>
                    </m:sSub>
                    <m:r>
                      <a:rPr lang="el-GR" sz="2500" i="1" dirty="0">
                        <a:latin typeface="Cambria Math" panose="02040503050406030204" pitchFamily="18" charset="0"/>
                      </a:rPr>
                      <m:t> </m:t>
                    </m:r>
                  </m:oMath>
                </a14:m>
                <a:r>
                  <a:rPr lang="en-US" sz="2500" dirty="0"/>
                  <a:t> for all the cases </a:t>
                </a:r>
              </a:p>
              <a:p>
                <a:r>
                  <a:rPr lang="en-US" sz="2500" dirty="0"/>
                  <a:t>Calculate the fractional deviation of </a:t>
                </a:r>
                <a14:m>
                  <m:oMath xmlns:m="http://schemas.openxmlformats.org/officeDocument/2006/math">
                    <m:sSub>
                      <m:sSubPr>
                        <m:ctrlPr>
                          <a:rPr lang="en-US" sz="2500" i="1">
                            <a:latin typeface="Cambria Math" panose="02040503050406030204" pitchFamily="18" charset="0"/>
                          </a:rPr>
                        </m:ctrlPr>
                      </m:sSubPr>
                      <m:e>
                        <m:acc>
                          <m:accPr>
                            <m:chr m:val="̅"/>
                            <m:ctrlPr>
                              <a:rPr lang="en-US" sz="2500" i="1">
                                <a:latin typeface="Cambria Math" panose="02040503050406030204" pitchFamily="18" charset="0"/>
                              </a:rPr>
                            </m:ctrlPr>
                          </m:accPr>
                          <m:e>
                            <m:r>
                              <a:rPr lang="en-US" sz="2500" i="1">
                                <a:latin typeface="Cambria Math" panose="02040503050406030204" pitchFamily="18" charset="0"/>
                              </a:rPr>
                              <m:t>𝑣</m:t>
                            </m:r>
                          </m:e>
                        </m:acc>
                      </m:e>
                      <m:sub>
                        <m:r>
                          <m:rPr>
                            <m:sty m:val="p"/>
                          </m:rPr>
                          <a:rPr lang="en-US" sz="2500">
                            <a:latin typeface="Cambria Math" panose="02040503050406030204" pitchFamily="18" charset="0"/>
                          </a:rPr>
                          <m:t>span</m:t>
                        </m:r>
                      </m:sub>
                    </m:sSub>
                  </m:oMath>
                </a14:m>
                <a:r>
                  <a:rPr lang="en-US" sz="2500" dirty="0"/>
                  <a:t> and </a:t>
                </a:r>
                <a14:m>
                  <m:oMath xmlns:m="http://schemas.openxmlformats.org/officeDocument/2006/math">
                    <m:sSub>
                      <m:sSubPr>
                        <m:ctrlPr>
                          <a:rPr lang="en-US" sz="2500" i="1">
                            <a:latin typeface="Cambria Math" panose="02040503050406030204" pitchFamily="18" charset="0"/>
                          </a:rPr>
                        </m:ctrlPr>
                      </m:sSubPr>
                      <m:e>
                        <m:acc>
                          <m:accPr>
                            <m:chr m:val="̅"/>
                            <m:ctrlPr>
                              <a:rPr lang="en-US" sz="2500" i="1">
                                <a:latin typeface="Cambria Math" panose="02040503050406030204" pitchFamily="18" charset="0"/>
                              </a:rPr>
                            </m:ctrlPr>
                          </m:accPr>
                          <m:e>
                            <m:r>
                              <a:rPr lang="en-US" sz="2500" i="1">
                                <a:latin typeface="Cambria Math" panose="02040503050406030204" pitchFamily="18" charset="0"/>
                              </a:rPr>
                              <m:t>𝜎</m:t>
                            </m:r>
                          </m:e>
                        </m:acc>
                      </m:e>
                      <m:sub>
                        <m:r>
                          <m:rPr>
                            <m:sty m:val="p"/>
                          </m:rPr>
                          <a:rPr lang="en-US" sz="2500">
                            <a:latin typeface="Cambria Math" panose="02040503050406030204" pitchFamily="18" charset="0"/>
                          </a:rPr>
                          <m:t>span</m:t>
                        </m:r>
                      </m:sub>
                    </m:sSub>
                  </m:oMath>
                </a14:m>
                <a:r>
                  <a:rPr lang="en-US" sz="2500" dirty="0"/>
                  <a:t> relative to the uncoupled (</a:t>
                </a:r>
                <a14:m>
                  <m:oMath xmlns:m="http://schemas.openxmlformats.org/officeDocument/2006/math">
                    <m:r>
                      <a:rPr lang="en-US" sz="2500" b="0" i="1" smtClean="0">
                        <a:latin typeface="Cambria Math" panose="02040503050406030204" pitchFamily="18" charset="0"/>
                      </a:rPr>
                      <m:t>𝛽</m:t>
                    </m:r>
                    <m:r>
                      <a:rPr lang="en-US" sz="2500" b="0" i="1" smtClean="0">
                        <a:latin typeface="Cambria Math" panose="02040503050406030204" pitchFamily="18" charset="0"/>
                      </a:rPr>
                      <m:t>=0, </m:t>
                    </m:r>
                    <m:r>
                      <a:rPr lang="en-US" sz="2500" b="0" i="1" smtClean="0">
                        <a:latin typeface="Cambria Math" panose="02040503050406030204" pitchFamily="18" charset="0"/>
                      </a:rPr>
                      <m:t>𝜆</m:t>
                    </m:r>
                    <m:r>
                      <a:rPr lang="en-US" sz="2500" b="0" i="1" smtClean="0">
                        <a:latin typeface="Cambria Math" panose="02040503050406030204" pitchFamily="18" charset="0"/>
                      </a:rPr>
                      <m:t>=0.6) </m:t>
                    </m:r>
                  </m:oMath>
                </a14:m>
                <a:r>
                  <a:rPr lang="en-US" sz="2500" dirty="0"/>
                  <a:t>fiducial  scenario and fit to a 4-variable regression</a:t>
                </a:r>
              </a:p>
            </p:txBody>
          </p:sp>
        </mc:Choice>
        <mc:Fallback xmlns="">
          <p:sp>
            <p:nvSpPr>
              <p:cNvPr id="3" name="Content Placeholder 2">
                <a:extLst>
                  <a:ext uri="{FF2B5EF4-FFF2-40B4-BE49-F238E27FC236}">
                    <a16:creationId xmlns:a16="http://schemas.microsoft.com/office/drawing/2014/main" id="{1537B699-29CB-9D4C-9D3F-A832A668187E}"/>
                  </a:ext>
                </a:extLst>
              </p:cNvPr>
              <p:cNvSpPr>
                <a:spLocks noGrp="1" noRot="1" noChangeAspect="1" noMove="1" noResize="1" noEditPoints="1" noAdjustHandles="1" noChangeArrowheads="1" noChangeShapeType="1" noTextEdit="1"/>
              </p:cNvSpPr>
              <p:nvPr>
                <p:ph idx="1"/>
              </p:nvPr>
            </p:nvSpPr>
            <p:spPr>
              <a:xfrm>
                <a:off x="1004797" y="1070710"/>
                <a:ext cx="10153649" cy="2946875"/>
              </a:xfrm>
              <a:blipFill>
                <a:blip r:embed="rId2"/>
                <a:stretch>
                  <a:fillRect l="-1124" r="-87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AEBA10D-82DE-194F-A5FF-EB3089102447}"/>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2C04F08A-091C-1D40-9EB0-2B3E3E58B0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D6957A08-53AB-704C-B79C-EE50FB10D687}"/>
              </a:ext>
            </a:extLst>
          </p:cNvPr>
          <p:cNvSpPr>
            <a:spLocks noGrp="1"/>
          </p:cNvSpPr>
          <p:nvPr>
            <p:ph type="sldNum" sz="quarter" idx="12"/>
          </p:nvPr>
        </p:nvSpPr>
        <p:spPr/>
        <p:txBody>
          <a:bodyPr/>
          <a:lstStyle/>
          <a:p>
            <a:fld id="{0FD87FC1-0812-3F47-AC0D-045D7F6FBCAC}" type="slidenum">
              <a:rPr lang="en-US" smtClean="0"/>
              <a:pPr/>
              <a:t>25</a:t>
            </a:fld>
            <a:endParaRPr lang="en-US" dirty="0"/>
          </a:p>
        </p:txBody>
      </p:sp>
      <p:pic>
        <p:nvPicPr>
          <p:cNvPr id="11" name="Content Placeholder 9">
            <a:extLst>
              <a:ext uri="{FF2B5EF4-FFF2-40B4-BE49-F238E27FC236}">
                <a16:creationId xmlns:a16="http://schemas.microsoft.com/office/drawing/2014/main" id="{7AC254E2-25BD-D74C-B420-E9F98A63FBAF}"/>
              </a:ext>
            </a:extLst>
          </p:cNvPr>
          <p:cNvPicPr>
            <a:picLocks noChangeAspect="1"/>
          </p:cNvPicPr>
          <p:nvPr/>
        </p:nvPicPr>
        <p:blipFill>
          <a:blip r:embed="rId3"/>
          <a:stretch>
            <a:fillRect/>
          </a:stretch>
        </p:blipFill>
        <p:spPr>
          <a:xfrm>
            <a:off x="1163783" y="4220608"/>
            <a:ext cx="9513616" cy="2034905"/>
          </a:xfrm>
          <a:prstGeom prst="rect">
            <a:avLst/>
          </a:prstGeom>
        </p:spPr>
      </p:pic>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D2A4467-0F72-064D-A337-6A5AEAC7DF15}"/>
                  </a:ext>
                </a:extLst>
              </p:cNvPr>
              <p:cNvSpPr/>
              <p:nvPr/>
            </p:nvSpPr>
            <p:spPr>
              <a:xfrm>
                <a:off x="1422573" y="3524627"/>
                <a:ext cx="9595191" cy="4138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mtClean="0">
                          <a:latin typeface="Cambria Math" panose="02040503050406030204" pitchFamily="18" charset="0"/>
                        </a:rPr>
                        <m:t>Δ</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𝑣</m:t>
                                  </m:r>
                                </m:e>
                              </m:acc>
                            </m:e>
                            <m:sub>
                              <m:r>
                                <m:rPr>
                                  <m:sty m:val="p"/>
                                </m:rPr>
                                <a:rPr lang="en-US" b="0" i="0" smtClean="0">
                                  <a:latin typeface="Cambria Math" panose="02040503050406030204" pitchFamily="18" charset="0"/>
                                </a:rPr>
                                <m:t>span</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 </m:t>
                              </m:r>
                              <m:acc>
                                <m:accPr>
                                  <m:chr m:val="̅"/>
                                  <m:ctrlPr>
                                    <a:rPr lang="en-US" i="1">
                                      <a:latin typeface="Cambria Math" panose="02040503050406030204" pitchFamily="18" charset="0"/>
                                    </a:rPr>
                                  </m:ctrlPr>
                                </m:accPr>
                                <m:e>
                                  <m:r>
                                    <a:rPr lang="en-US" b="0" i="1" smtClean="0">
                                      <a:latin typeface="Cambria Math" panose="02040503050406030204" pitchFamily="18" charset="0"/>
                                    </a:rPr>
                                    <m:t> </m:t>
                                  </m:r>
                                  <m:r>
                                    <a:rPr lang="en-US" i="1">
                                      <a:latin typeface="Cambria Math" panose="02040503050406030204" pitchFamily="18" charset="0"/>
                                    </a:rPr>
                                    <m:t>𝜎</m:t>
                                  </m:r>
                                </m:e>
                              </m:acc>
                            </m:e>
                            <m:sub>
                              <m:r>
                                <m:rPr>
                                  <m:sty m:val="p"/>
                                </m:rPr>
                                <a:rPr lang="en-US" b="0" i="0" smtClean="0">
                                  <a:latin typeface="Cambria Math" panose="02040503050406030204" pitchFamily="18" charset="0"/>
                                </a:rPr>
                                <m:t>span</m:t>
                              </m:r>
                            </m:sub>
                          </m:sSub>
                        </m:e>
                      </m:d>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𝛽</m:t>
                          </m:r>
                        </m:sub>
                      </m:sSub>
                      <m:r>
                        <m:rPr>
                          <m:sty m:val="p"/>
                        </m:rPr>
                        <a:rPr lang="en-US" b="0" i="0" smtClean="0">
                          <a:latin typeface="Cambria Math" panose="02040503050406030204" pitchFamily="18" charset="0"/>
                        </a:rPr>
                        <m:t>Δ</m:t>
                      </m:r>
                      <m:r>
                        <a:rPr lang="en-US" i="1">
                          <a:latin typeface="Cambria Math" panose="02040503050406030204" pitchFamily="18" charset="0"/>
                        </a:rPr>
                        <m:t>𝛽</m:t>
                      </m:r>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𝜆</m:t>
                          </m:r>
                        </m:sub>
                      </m:sSub>
                      <m:r>
                        <m:rPr>
                          <m:sty m:val="p"/>
                        </m:rPr>
                        <a:rPr lang="en-US">
                          <a:latin typeface="Cambria Math" panose="02040503050406030204" pitchFamily="18" charset="0"/>
                        </a:rPr>
                        <m:t>Δ</m:t>
                      </m:r>
                      <m:r>
                        <a:rPr lang="en-US" b="0" i="1" smtClean="0">
                          <a:latin typeface="Cambria Math" panose="02040503050406030204" pitchFamily="18" charset="0"/>
                        </a:rPr>
                        <m:t>𝜆</m:t>
                      </m:r>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b="0" i="1" smtClean="0">
                              <a:latin typeface="Cambria Math" panose="02040503050406030204" pitchFamily="18" charset="0"/>
                            </a:rPr>
                            <m:t>𝛽𝛽</m:t>
                          </m:r>
                        </m:sub>
                      </m:sSub>
                      <m:r>
                        <m:rPr>
                          <m:sty m:val="p"/>
                        </m:rPr>
                        <a:rPr lang="en-US">
                          <a:latin typeface="Cambria Math" panose="02040503050406030204" pitchFamily="18" charset="0"/>
                        </a:rPr>
                        <m:t>Δ</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𝛽</m:t>
                          </m:r>
                        </m:e>
                        <m:sup>
                          <m:r>
                            <a:rPr lang="en-US" b="0" i="1" smtClean="0">
                              <a:latin typeface="Cambria Math" panose="02040503050406030204" pitchFamily="18" charset="0"/>
                            </a:rPr>
                            <m:t>2</m:t>
                          </m:r>
                        </m:sup>
                      </m:sSup>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𝛽</m:t>
                          </m:r>
                          <m:r>
                            <a:rPr lang="en-US" b="0" i="1" smtClean="0">
                              <a:latin typeface="Cambria Math" panose="02040503050406030204" pitchFamily="18" charset="0"/>
                            </a:rPr>
                            <m:t>𝜆</m:t>
                          </m:r>
                        </m:sub>
                      </m:sSub>
                      <m:r>
                        <m:rPr>
                          <m:sty m:val="p"/>
                        </m:rPr>
                        <a:rPr lang="en-US">
                          <a:latin typeface="Cambria Math" panose="02040503050406030204" pitchFamily="18" charset="0"/>
                        </a:rPr>
                        <m:t>Δ</m:t>
                      </m:r>
                      <m:r>
                        <a:rPr lang="en-US" b="0" i="1" smtClean="0">
                          <a:latin typeface="Cambria Math" panose="02040503050406030204" pitchFamily="18" charset="0"/>
                        </a:rPr>
                        <m:t>𝛽</m:t>
                      </m:r>
                      <m:r>
                        <m:rPr>
                          <m:sty m:val="p"/>
                        </m:rPr>
                        <a:rPr lang="en-US" b="0" i="0" smtClean="0">
                          <a:latin typeface="Cambria Math" panose="02040503050406030204" pitchFamily="18" charset="0"/>
                        </a:rPr>
                        <m:t>Δ</m:t>
                      </m:r>
                      <m:r>
                        <a:rPr lang="en-US" b="0" i="1" smtClean="0">
                          <a:latin typeface="Cambria Math" panose="02040503050406030204" pitchFamily="18" charset="0"/>
                        </a:rPr>
                        <m:t>𝜆</m:t>
                      </m:r>
                      <m:r>
                        <a:rPr lang="en-US" b="0" i="1" smtClean="0">
                          <a:latin typeface="Cambria Math" panose="02040503050406030204" pitchFamily="18" charset="0"/>
                        </a:rPr>
                        <m:t>.   </m:t>
                      </m:r>
                      <m:d>
                        <m:dPr>
                          <m:ctrlPr>
                            <a:rPr lang="en-US" i="1">
                              <a:latin typeface="Cambria Math" panose="02040503050406030204" pitchFamily="18" charset="0"/>
                            </a:rPr>
                          </m:ctrlPr>
                        </m:dPr>
                        <m:e>
                          <m:r>
                            <a:rPr lang="en-US" altLang="zh-TW" b="0" i="1" smtClean="0">
                              <a:latin typeface="Cambria Math" panose="02040503050406030204" pitchFamily="18" charset="0"/>
                            </a:rPr>
                            <m:t>6</m:t>
                          </m:r>
                        </m:e>
                      </m:d>
                      <m:r>
                        <a:rPr lang="en-US" i="1">
                          <a:latin typeface="Cambria Math" panose="02040503050406030204" pitchFamily="18" charset="0"/>
                        </a:rPr>
                        <m:t>,  </m:t>
                      </m:r>
                      <m:r>
                        <m:rPr>
                          <m:sty m:val="p"/>
                        </m:rPr>
                        <a:rPr lang="en-US">
                          <a:latin typeface="Cambria Math" panose="02040503050406030204" pitchFamily="18" charset="0"/>
                        </a:rPr>
                        <m:t>with</m:t>
                      </m:r>
                      <m:r>
                        <a:rPr lang="en-US" b="0" i="0" smtClean="0">
                          <a:latin typeface="Cambria Math" panose="02040503050406030204" pitchFamily="18" charset="0"/>
                        </a:rPr>
                        <m:t> </m:t>
                      </m:r>
                      <m:r>
                        <m:rPr>
                          <m:sty m:val="p"/>
                        </m:rPr>
                        <a:rPr lang="en-US">
                          <a:latin typeface="Cambria Math" panose="02040503050406030204" pitchFamily="18" charset="0"/>
                        </a:rPr>
                        <m:t>Δ</m:t>
                      </m:r>
                      <m:r>
                        <a:rPr lang="en-US" b="0" i="1" smtClean="0">
                          <a:latin typeface="Cambria Math" panose="02040503050406030204" pitchFamily="18" charset="0"/>
                        </a:rPr>
                        <m:t>𝛽</m:t>
                      </m:r>
                      <m:r>
                        <a:rPr lang="en-US" i="1">
                          <a:latin typeface="Cambria Math" panose="02040503050406030204" pitchFamily="18" charset="0"/>
                        </a:rPr>
                        <m:t>=</m:t>
                      </m:r>
                      <m:r>
                        <a:rPr lang="en-US" b="0" i="1" smtClean="0">
                          <a:latin typeface="Cambria Math" panose="02040503050406030204" pitchFamily="18" charset="0"/>
                        </a:rPr>
                        <m:t>𝛽</m:t>
                      </m:r>
                      <m:r>
                        <a:rPr lang="en-US" b="0" i="1" smtClean="0">
                          <a:latin typeface="Cambria Math" panose="02040503050406030204" pitchFamily="18" charset="0"/>
                        </a:rPr>
                        <m:t>+</m:t>
                      </m:r>
                      <m:r>
                        <a:rPr lang="en-US" b="0" i="0" smtClean="0">
                          <a:latin typeface="Cambria Math" panose="02040503050406030204" pitchFamily="18" charset="0"/>
                        </a:rPr>
                        <m:t>1.4, </m:t>
                      </m:r>
                      <m:r>
                        <m:rPr>
                          <m:sty m:val="p"/>
                        </m:rPr>
                        <a:rPr lang="en-US">
                          <a:latin typeface="Cambria Math" panose="02040503050406030204" pitchFamily="18" charset="0"/>
                        </a:rPr>
                        <m:t>Δ</m:t>
                      </m:r>
                      <m:r>
                        <a:rPr lang="en-US" b="0" i="1" smtClean="0">
                          <a:latin typeface="Cambria Math" panose="02040503050406030204" pitchFamily="18" charset="0"/>
                        </a:rPr>
                        <m:t>𝜆</m:t>
                      </m:r>
                      <m:r>
                        <a:rPr lang="en-US" i="1">
                          <a:latin typeface="Cambria Math" panose="02040503050406030204" pitchFamily="18" charset="0"/>
                        </a:rPr>
                        <m:t>=</m:t>
                      </m:r>
                      <m:r>
                        <a:rPr lang="en-US" i="1">
                          <a:latin typeface="Cambria Math" panose="02040503050406030204" pitchFamily="18" charset="0"/>
                        </a:rPr>
                        <m:t>𝜆</m:t>
                      </m:r>
                      <m:r>
                        <a:rPr lang="en-US" i="1">
                          <a:latin typeface="Cambria Math" panose="02040503050406030204" pitchFamily="18" charset="0"/>
                        </a:rPr>
                        <m:t>−0.6</m:t>
                      </m:r>
                    </m:oMath>
                  </m:oMathPara>
                </a14:m>
                <a:endParaRPr lang="en-US" dirty="0"/>
              </a:p>
            </p:txBody>
          </p:sp>
        </mc:Choice>
        <mc:Fallback xmlns="">
          <p:sp>
            <p:nvSpPr>
              <p:cNvPr id="7" name="Rectangle 6">
                <a:extLst>
                  <a:ext uri="{FF2B5EF4-FFF2-40B4-BE49-F238E27FC236}">
                    <a16:creationId xmlns:a16="http://schemas.microsoft.com/office/drawing/2014/main" id="{5D2A4467-0F72-064D-A337-6A5AEAC7DF15}"/>
                  </a:ext>
                </a:extLst>
              </p:cNvPr>
              <p:cNvSpPr>
                <a:spLocks noRot="1" noChangeAspect="1" noMove="1" noResize="1" noEditPoints="1" noAdjustHandles="1" noChangeArrowheads="1" noChangeShapeType="1" noTextEdit="1"/>
              </p:cNvSpPr>
              <p:nvPr/>
            </p:nvSpPr>
            <p:spPr>
              <a:xfrm>
                <a:off x="1422573" y="3524627"/>
                <a:ext cx="9595191" cy="413831"/>
              </a:xfrm>
              <a:prstGeom prst="rect">
                <a:avLst/>
              </a:prstGeom>
              <a:blipFill>
                <a:blip r:embed="rId4"/>
                <a:stretch>
                  <a:fillRect b="-9091"/>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2DD1CC33-D3A0-FC4F-A1AB-4F019C5DA62A}"/>
              </a:ext>
            </a:extLst>
          </p:cNvPr>
          <p:cNvSpPr/>
          <p:nvPr/>
        </p:nvSpPr>
        <p:spPr>
          <a:xfrm>
            <a:off x="3644271" y="4763151"/>
            <a:ext cx="1332843" cy="1300116"/>
          </a:xfrm>
          <a:prstGeom prst="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4433F4A1-6B3F-EC4F-8D42-B0351FD97DFD}"/>
              </a:ext>
            </a:extLst>
          </p:cNvPr>
          <p:cNvSpPr/>
          <p:nvPr/>
        </p:nvSpPr>
        <p:spPr>
          <a:xfrm>
            <a:off x="6512226" y="4763151"/>
            <a:ext cx="1254388" cy="1300116"/>
          </a:xfrm>
          <a:prstGeom prst="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37E63EDB-7259-A446-B79F-426B21D27024}"/>
              </a:ext>
            </a:extLst>
          </p:cNvPr>
          <p:cNvSpPr/>
          <p:nvPr/>
        </p:nvSpPr>
        <p:spPr>
          <a:xfrm>
            <a:off x="7766614" y="4763150"/>
            <a:ext cx="1344592" cy="1300116"/>
          </a:xfrm>
          <a:prstGeom prst="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858D4C1B-1CD5-EF4E-929E-C6FE74C6E137}"/>
              </a:ext>
            </a:extLst>
          </p:cNvPr>
          <p:cNvSpPr/>
          <p:nvPr/>
        </p:nvSpPr>
        <p:spPr>
          <a:xfrm>
            <a:off x="5032168" y="4755663"/>
            <a:ext cx="1480058" cy="1307603"/>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01935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02240-BB90-1748-A864-2C76F8E8A1B9}"/>
              </a:ext>
            </a:extLst>
          </p:cNvPr>
          <p:cNvSpPr>
            <a:spLocks noGrp="1"/>
          </p:cNvSpPr>
          <p:nvPr>
            <p:ph type="title"/>
          </p:nvPr>
        </p:nvSpPr>
        <p:spPr>
          <a:xfrm>
            <a:off x="0" y="0"/>
            <a:ext cx="12192000" cy="1049338"/>
          </a:xfrm>
        </p:spPr>
        <p:txBody>
          <a:bodyPr/>
          <a:lstStyle/>
          <a:p>
            <a:r>
              <a:rPr lang="en-US" dirty="0"/>
              <a:t>Appendix: Cosmological constant problem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65E507-D6A3-7B4E-A6DE-3B8DA01AA76F}"/>
                  </a:ext>
                </a:extLst>
              </p:cNvPr>
              <p:cNvSpPr>
                <a:spLocks noGrp="1"/>
              </p:cNvSpPr>
              <p:nvPr>
                <p:ph idx="1"/>
              </p:nvPr>
            </p:nvSpPr>
            <p:spPr>
              <a:xfrm>
                <a:off x="815140" y="1299412"/>
                <a:ext cx="10847471" cy="4828672"/>
              </a:xfrm>
            </p:spPr>
            <p:txBody>
              <a:bodyPr>
                <a:normAutofit/>
              </a:bodyPr>
              <a:lstStyle/>
              <a:p>
                <a:r>
                  <a:rPr lang="en-US" sz="2500" dirty="0"/>
                  <a:t>Based on observations, the measurement of the dark energy (DE) density of </a:t>
                </a:r>
                <a14:m>
                  <m:oMath xmlns:m="http://schemas.openxmlformats.org/officeDocument/2006/math">
                    <m:r>
                      <m:rPr>
                        <m:sty m:val="p"/>
                      </m:rPr>
                      <a:rPr lang="en-US" sz="2500">
                        <a:latin typeface="Cambria Math" panose="02040503050406030204" pitchFamily="18" charset="0"/>
                      </a:rPr>
                      <m:t>Λ</m:t>
                    </m:r>
                    <m:r>
                      <m:rPr>
                        <m:sty m:val="p"/>
                      </m:rPr>
                      <a:rPr lang="en-US" sz="2500" i="0">
                        <a:latin typeface="Cambria Math" panose="02040503050406030204" pitchFamily="18" charset="0"/>
                      </a:rPr>
                      <m:t>CDM</m:t>
                    </m:r>
                    <m:r>
                      <a:rPr lang="en-US" sz="2500" i="1">
                        <a:latin typeface="Cambria Math" panose="02040503050406030204" pitchFamily="18" charset="0"/>
                      </a:rPr>
                      <m:t> </m:t>
                    </m:r>
                  </m:oMath>
                </a14:m>
                <a:r>
                  <a:rPr lang="en-US" sz="2500" dirty="0"/>
                  <a:t>is </a:t>
                </a:r>
                <a14:m>
                  <m:oMath xmlns:m="http://schemas.openxmlformats.org/officeDocument/2006/math">
                    <m:sSub>
                      <m:sSubPr>
                        <m:ctrlPr>
                          <a:rPr lang="en-US" sz="2500" i="1">
                            <a:latin typeface="Cambria Math" panose="02040503050406030204" pitchFamily="18" charset="0"/>
                          </a:rPr>
                        </m:ctrlPr>
                      </m:sSubPr>
                      <m:e>
                        <m:r>
                          <a:rPr lang="en-US" sz="2500" b="0" i="1" smtClean="0">
                            <a:latin typeface="Cambria Math" panose="02040503050406030204" pitchFamily="18" charset="0"/>
                          </a:rPr>
                          <m:t> </m:t>
                        </m:r>
                        <m:r>
                          <a:rPr lang="en-US" sz="2500" i="1">
                            <a:latin typeface="Cambria Math" panose="02040503050406030204" pitchFamily="18" charset="0"/>
                          </a:rPr>
                          <m:t>𝜌</m:t>
                        </m:r>
                      </m:e>
                      <m:sub>
                        <m:r>
                          <m:rPr>
                            <m:sty m:val="p"/>
                          </m:rPr>
                          <a:rPr lang="en-US" sz="2500" i="0">
                            <a:latin typeface="Cambria Math" panose="02040503050406030204" pitchFamily="18" charset="0"/>
                          </a:rPr>
                          <m:t>eff</m:t>
                        </m:r>
                      </m:sub>
                    </m:sSub>
                    <m:r>
                      <a:rPr lang="en-US" sz="2500" b="0" i="1" smtClean="0">
                        <a:latin typeface="Cambria Math" panose="02040503050406030204" pitchFamily="18" charset="0"/>
                      </a:rPr>
                      <m:t>=</m:t>
                    </m:r>
                    <m:f>
                      <m:fPr>
                        <m:ctrlPr>
                          <a:rPr lang="en-US" sz="2500" b="0" i="1" smtClean="0">
                            <a:latin typeface="Cambria Math" panose="02040503050406030204" pitchFamily="18" charset="0"/>
                          </a:rPr>
                        </m:ctrlPr>
                      </m:fPr>
                      <m:num>
                        <m:sSub>
                          <m:sSubPr>
                            <m:ctrlPr>
                              <a:rPr lang="en-US" sz="2500" b="0" i="1" smtClean="0">
                                <a:latin typeface="Cambria Math" panose="02040503050406030204" pitchFamily="18" charset="0"/>
                              </a:rPr>
                            </m:ctrlPr>
                          </m:sSubPr>
                          <m:e>
                            <m:r>
                              <m:rPr>
                                <m:sty m:val="p"/>
                              </m:rPr>
                              <a:rPr lang="en-US" sz="2500" b="0" i="0" smtClean="0">
                                <a:latin typeface="Cambria Math" panose="02040503050406030204" pitchFamily="18" charset="0"/>
                              </a:rPr>
                              <m:t>Λ</m:t>
                            </m:r>
                          </m:e>
                          <m:sub>
                            <m:r>
                              <m:rPr>
                                <m:sty m:val="p"/>
                              </m:rPr>
                              <a:rPr lang="en-US" sz="2500" b="0" i="0" smtClean="0">
                                <a:latin typeface="Cambria Math" panose="02040503050406030204" pitchFamily="18" charset="0"/>
                              </a:rPr>
                              <m:t>eff</m:t>
                            </m:r>
                          </m:sub>
                        </m:sSub>
                      </m:num>
                      <m:den>
                        <m:r>
                          <a:rPr lang="en-US" sz="2500" b="0" i="1" smtClean="0">
                            <a:latin typeface="Cambria Math" panose="02040503050406030204" pitchFamily="18" charset="0"/>
                          </a:rPr>
                          <m:t>8</m:t>
                        </m:r>
                        <m:r>
                          <a:rPr lang="en-US" sz="2500" b="0" i="1" smtClean="0">
                            <a:latin typeface="Cambria Math" panose="02040503050406030204" pitchFamily="18" charset="0"/>
                          </a:rPr>
                          <m:t>𝜋</m:t>
                        </m:r>
                        <m:r>
                          <a:rPr lang="en-US" sz="2500" b="0" i="1" smtClean="0">
                            <a:latin typeface="Cambria Math" panose="02040503050406030204" pitchFamily="18" charset="0"/>
                          </a:rPr>
                          <m:t>𝐺</m:t>
                        </m:r>
                      </m:den>
                    </m:f>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10</m:t>
                        </m:r>
                      </m:e>
                      <m:sup>
                        <m:r>
                          <a:rPr lang="en-US" sz="2500" b="0" i="1" smtClean="0">
                            <a:latin typeface="Cambria Math" panose="02040503050406030204" pitchFamily="18" charset="0"/>
                          </a:rPr>
                          <m:t>−29</m:t>
                        </m:r>
                      </m:sup>
                    </m:sSup>
                    <m:r>
                      <a:rPr lang="en-US" sz="2500" b="0" i="1" smtClean="0">
                        <a:latin typeface="Cambria Math" panose="02040503050406030204" pitchFamily="18" charset="0"/>
                      </a:rPr>
                      <m:t>𝑔</m:t>
                    </m:r>
                    <m:r>
                      <a:rPr lang="en-US" sz="2500" b="0" i="1" smtClean="0">
                        <a:latin typeface="Cambria Math" panose="02040503050406030204" pitchFamily="18" charset="0"/>
                      </a:rPr>
                      <m:t> </m:t>
                    </m:r>
                    <m:r>
                      <a:rPr lang="en-US" sz="2500" b="0" i="1" smtClean="0">
                        <a:latin typeface="Cambria Math" panose="02040503050406030204" pitchFamily="18" charset="0"/>
                      </a:rPr>
                      <m:t>𝑐</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𝑚</m:t>
                        </m:r>
                      </m:e>
                      <m:sup>
                        <m:r>
                          <a:rPr lang="en-US" sz="2500" b="0" i="1" smtClean="0">
                            <a:latin typeface="Cambria Math" panose="02040503050406030204" pitchFamily="18" charset="0"/>
                          </a:rPr>
                          <m:t>−3</m:t>
                        </m:r>
                      </m:sup>
                    </m:sSup>
                  </m:oMath>
                </a14:m>
                <a:r>
                  <a:rPr lang="en-US" sz="2500" dirty="0"/>
                  <a:t> </a:t>
                </a:r>
              </a:p>
              <a:p>
                <a:r>
                  <a:rPr lang="en-US" sz="2500" dirty="0"/>
                  <a:t>This differs from the vacuum energy density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 </m:t>
                        </m:r>
                        <m:r>
                          <a:rPr lang="en-US" sz="2500" i="1">
                            <a:latin typeface="Cambria Math" panose="02040503050406030204" pitchFamily="18" charset="0"/>
                          </a:rPr>
                          <m:t>𝜌</m:t>
                        </m:r>
                      </m:e>
                      <m:sub>
                        <m:r>
                          <m:rPr>
                            <m:sty m:val="p"/>
                          </m:rPr>
                          <a:rPr lang="en-US" sz="2500" b="0" i="0" smtClean="0">
                            <a:latin typeface="Cambria Math" panose="02040503050406030204" pitchFamily="18" charset="0"/>
                          </a:rPr>
                          <m:t>vac</m:t>
                        </m:r>
                      </m:sub>
                    </m:sSub>
                    <m:r>
                      <a:rPr lang="en-US" sz="2500" b="0" i="1" smtClean="0">
                        <a:latin typeface="Cambria Math" panose="02040503050406030204" pitchFamily="18" charset="0"/>
                      </a:rPr>
                      <m:t>∼</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10</m:t>
                        </m:r>
                      </m:e>
                      <m:sup>
                        <m:r>
                          <a:rPr lang="en-US" sz="2500" b="0" i="1" smtClean="0">
                            <a:latin typeface="Cambria Math" panose="02040503050406030204" pitchFamily="18" charset="0"/>
                          </a:rPr>
                          <m:t>92</m:t>
                        </m:r>
                      </m:sup>
                    </m:sSup>
                    <m:r>
                      <a:rPr lang="en-US" sz="2500" b="0" i="1" smtClean="0">
                        <a:latin typeface="Cambria Math" panose="02040503050406030204" pitchFamily="18" charset="0"/>
                      </a:rPr>
                      <m:t>𝑔</m:t>
                    </m:r>
                    <m:r>
                      <a:rPr lang="en-US" sz="2500" b="0" i="1" smtClean="0">
                        <a:latin typeface="Cambria Math" panose="02040503050406030204" pitchFamily="18" charset="0"/>
                      </a:rPr>
                      <m:t> </m:t>
                    </m:r>
                    <m:r>
                      <a:rPr lang="en-US" sz="2500" b="0" i="1" smtClean="0">
                        <a:latin typeface="Cambria Math" panose="02040503050406030204" pitchFamily="18" charset="0"/>
                      </a:rPr>
                      <m:t>𝑐</m:t>
                    </m:r>
                    <m:sSup>
                      <m:sSupPr>
                        <m:ctrlPr>
                          <a:rPr lang="en-US" sz="2500" b="0" i="1" smtClean="0">
                            <a:latin typeface="Cambria Math" panose="02040503050406030204" pitchFamily="18" charset="0"/>
                          </a:rPr>
                        </m:ctrlPr>
                      </m:sSupPr>
                      <m:e>
                        <m:r>
                          <a:rPr lang="en-US" sz="2500" b="0" i="1" smtClean="0">
                            <a:latin typeface="Cambria Math" panose="02040503050406030204" pitchFamily="18" charset="0"/>
                          </a:rPr>
                          <m:t>𝑚</m:t>
                        </m:r>
                      </m:e>
                      <m:sup>
                        <m:r>
                          <a:rPr lang="en-US" sz="2500" b="0" i="1" smtClean="0">
                            <a:latin typeface="Cambria Math" panose="02040503050406030204" pitchFamily="18" charset="0"/>
                          </a:rPr>
                          <m:t>−3</m:t>
                        </m:r>
                      </m:sup>
                    </m:sSup>
                  </m:oMath>
                </a14:m>
                <a:r>
                  <a:rPr lang="en-US" sz="2500" dirty="0"/>
                  <a:t> predicted from QFT by a factor of 120   </a:t>
                </a:r>
              </a:p>
              <a:p>
                <a:endParaRPr lang="en-US" sz="2500" dirty="0"/>
              </a:p>
              <a:p>
                <a:pPr marL="0" indent="0">
                  <a:buNone/>
                </a:pPr>
                <a14:m>
                  <m:oMathPara xmlns:m="http://schemas.openxmlformats.org/officeDocument/2006/math">
                    <m:oMathParaPr>
                      <m:jc m:val="centerGroup"/>
                    </m:oMathParaPr>
                    <m:oMath xmlns:m="http://schemas.openxmlformats.org/officeDocument/2006/math">
                      <m:sSub>
                        <m:sSubPr>
                          <m:ctrlPr>
                            <a:rPr lang="en-US" sz="2500" b="0" i="1" smtClean="0">
                              <a:latin typeface="Cambria Math" panose="02040503050406030204" pitchFamily="18" charset="0"/>
                            </a:rPr>
                          </m:ctrlPr>
                        </m:sSubPr>
                        <m:e>
                          <m:r>
                            <m:rPr>
                              <m:sty m:val="p"/>
                            </m:rPr>
                            <a:rPr lang="en-US" sz="2500" b="0" i="0" smtClean="0">
                              <a:latin typeface="Cambria Math" panose="02040503050406030204" pitchFamily="18" charset="0"/>
                            </a:rPr>
                            <m:t>Λ</m:t>
                          </m:r>
                        </m:e>
                        <m:sub>
                          <m:r>
                            <m:rPr>
                              <m:sty m:val="p"/>
                            </m:rPr>
                            <a:rPr lang="en-US" sz="2500" b="0" i="0" smtClean="0">
                              <a:latin typeface="Cambria Math" panose="02040503050406030204" pitchFamily="18" charset="0"/>
                            </a:rPr>
                            <m:t>eff</m:t>
                          </m:r>
                        </m:sub>
                      </m:sSub>
                      <m:r>
                        <a:rPr lang="en-US" sz="2500" b="0" i="1" smtClean="0">
                          <a:latin typeface="Cambria Math" panose="02040503050406030204" pitchFamily="18" charset="0"/>
                        </a:rPr>
                        <m:t>=</m:t>
                      </m:r>
                      <m:sSub>
                        <m:sSubPr>
                          <m:ctrlPr>
                            <a:rPr lang="en-US" sz="2500" b="0" i="1" smtClean="0">
                              <a:latin typeface="Cambria Math" panose="02040503050406030204" pitchFamily="18" charset="0"/>
                            </a:rPr>
                          </m:ctrlPr>
                        </m:sSubPr>
                        <m:e>
                          <m:r>
                            <m:rPr>
                              <m:sty m:val="p"/>
                            </m:rPr>
                            <a:rPr lang="en-US" sz="2500" b="0" i="0" smtClean="0">
                              <a:latin typeface="Cambria Math" panose="02040503050406030204" pitchFamily="18" charset="0"/>
                            </a:rPr>
                            <m:t>Λ</m:t>
                          </m:r>
                        </m:e>
                        <m:sub>
                          <m:r>
                            <a:rPr lang="en-US" sz="2500" b="0" i="1" smtClean="0">
                              <a:latin typeface="Cambria Math" panose="02040503050406030204" pitchFamily="18" charset="0"/>
                            </a:rPr>
                            <m:t>0</m:t>
                          </m:r>
                        </m:sub>
                      </m:sSub>
                      <m:r>
                        <a:rPr lang="en-US" sz="2500" b="0" i="1" smtClean="0">
                          <a:latin typeface="Cambria Math" panose="02040503050406030204" pitchFamily="18" charset="0"/>
                        </a:rPr>
                        <m:t>+8</m:t>
                      </m:r>
                      <m:r>
                        <a:rPr lang="en-US" sz="2500" b="0" i="1" smtClean="0">
                          <a:latin typeface="Cambria Math" panose="02040503050406030204" pitchFamily="18" charset="0"/>
                        </a:rPr>
                        <m:t>𝜋</m:t>
                      </m:r>
                      <m:r>
                        <a:rPr lang="en-US" sz="2500" b="0" i="1" smtClean="0">
                          <a:latin typeface="Cambria Math" panose="02040503050406030204" pitchFamily="18" charset="0"/>
                        </a:rPr>
                        <m:t>𝐺</m:t>
                      </m:r>
                      <m:sSub>
                        <m:sSubPr>
                          <m:ctrlPr>
                            <a:rPr lang="en-US" sz="2500" b="0" i="1" smtClean="0">
                              <a:latin typeface="Cambria Math" panose="02040503050406030204" pitchFamily="18" charset="0"/>
                            </a:rPr>
                          </m:ctrlPr>
                        </m:sSubPr>
                        <m:e>
                          <m:r>
                            <a:rPr lang="en-US" sz="2500" b="0" i="1" smtClean="0">
                              <a:latin typeface="Cambria Math" panose="02040503050406030204" pitchFamily="18" charset="0"/>
                            </a:rPr>
                            <m:t>𝜌</m:t>
                          </m:r>
                        </m:e>
                        <m:sub>
                          <m:r>
                            <m:rPr>
                              <m:sty m:val="p"/>
                            </m:rPr>
                            <a:rPr lang="en-US" sz="2500" b="0" i="0" smtClean="0">
                              <a:latin typeface="Cambria Math" panose="02040503050406030204" pitchFamily="18" charset="0"/>
                            </a:rPr>
                            <m:t>vac</m:t>
                          </m:r>
                        </m:sub>
                      </m:sSub>
                      <m:r>
                        <a:rPr lang="en-US" sz="2500" b="0" i="1" smtClean="0">
                          <a:latin typeface="Cambria Math" panose="02040503050406030204" pitchFamily="18" charset="0"/>
                        </a:rPr>
                        <m:t>≈1.1</m:t>
                      </m:r>
                      <m:r>
                        <a:rPr lang="en-US" sz="2500" b="0" i="1" smtClean="0">
                          <a:latin typeface="Cambria Math" panose="02040503050406030204" pitchFamily="18" charset="0"/>
                          <a:ea typeface="Cambria Math" panose="02040503050406030204" pitchFamily="18" charset="0"/>
                        </a:rPr>
                        <m:t>×</m:t>
                      </m:r>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10</m:t>
                          </m:r>
                        </m:e>
                        <m:sup>
                          <m:r>
                            <a:rPr lang="en-US" sz="2500" b="0" i="1" smtClean="0">
                              <a:latin typeface="Cambria Math" panose="02040503050406030204" pitchFamily="18" charset="0"/>
                              <a:ea typeface="Cambria Math" panose="02040503050406030204" pitchFamily="18" charset="0"/>
                            </a:rPr>
                            <m:t>−56</m:t>
                          </m:r>
                        </m:sup>
                      </m:sSup>
                      <m:r>
                        <a:rPr lang="en-US" sz="2500" b="0" i="1" smtClean="0">
                          <a:latin typeface="Cambria Math" panose="02040503050406030204" pitchFamily="18" charset="0"/>
                          <a:ea typeface="Cambria Math" panose="02040503050406030204" pitchFamily="18" charset="0"/>
                        </a:rPr>
                        <m:t>𝑐</m:t>
                      </m:r>
                      <m:sSup>
                        <m:sSupPr>
                          <m:ctrlPr>
                            <a:rPr lang="en-US" sz="2500" b="0" i="1" smtClean="0">
                              <a:latin typeface="Cambria Math" panose="02040503050406030204" pitchFamily="18" charset="0"/>
                              <a:ea typeface="Cambria Math" panose="02040503050406030204" pitchFamily="18" charset="0"/>
                            </a:rPr>
                          </m:ctrlPr>
                        </m:sSupPr>
                        <m:e>
                          <m:r>
                            <a:rPr lang="en-US" sz="2500" b="0" i="1" smtClean="0">
                              <a:latin typeface="Cambria Math" panose="02040503050406030204" pitchFamily="18" charset="0"/>
                              <a:ea typeface="Cambria Math" panose="02040503050406030204" pitchFamily="18" charset="0"/>
                            </a:rPr>
                            <m:t>𝑚</m:t>
                          </m:r>
                        </m:e>
                        <m:sup>
                          <m:r>
                            <a:rPr lang="en-US" sz="2500" b="0" i="1" smtClean="0">
                              <a:latin typeface="Cambria Math" panose="02040503050406030204" pitchFamily="18" charset="0"/>
                              <a:ea typeface="Cambria Math" panose="02040503050406030204" pitchFamily="18" charset="0"/>
                            </a:rPr>
                            <m:t>−2</m:t>
                          </m:r>
                        </m:sup>
                      </m:sSup>
                    </m:oMath>
                  </m:oMathPara>
                </a14:m>
                <a:endParaRPr lang="en-US" sz="2500" dirty="0"/>
              </a:p>
              <a:p>
                <a:pPr marL="0" indent="0">
                  <a:buNone/>
                </a:pPr>
                <a:endParaRPr lang="en-US" sz="2500" dirty="0"/>
              </a:p>
              <a:p>
                <a:pPr marL="0" indent="0">
                  <a:buNone/>
                </a:pPr>
                <a:endParaRPr lang="en-US" sz="2500" dirty="0"/>
              </a:p>
              <a:p>
                <a:r>
                  <a:rPr lang="en-US" sz="2500" dirty="0"/>
                  <a:t>To recover the observed constants, </a:t>
                </a:r>
                <a14:m>
                  <m:oMath xmlns:m="http://schemas.openxmlformats.org/officeDocument/2006/math">
                    <m:sSub>
                      <m:sSubPr>
                        <m:ctrlPr>
                          <a:rPr lang="en-US" sz="2500" i="1">
                            <a:latin typeface="Cambria Math" panose="02040503050406030204" pitchFamily="18" charset="0"/>
                          </a:rPr>
                        </m:ctrlPr>
                      </m:sSubPr>
                      <m:e>
                        <m:r>
                          <m:rPr>
                            <m:sty m:val="p"/>
                          </m:rPr>
                          <a:rPr lang="en-US" sz="2500">
                            <a:latin typeface="Cambria Math" panose="02040503050406030204" pitchFamily="18" charset="0"/>
                          </a:rPr>
                          <m:t>Λ</m:t>
                        </m:r>
                      </m:e>
                      <m:sub>
                        <m:r>
                          <a:rPr lang="en-US" sz="2500" i="1">
                            <a:latin typeface="Cambria Math" panose="02040503050406030204" pitchFamily="18" charset="0"/>
                          </a:rPr>
                          <m:t>0</m:t>
                        </m:r>
                      </m:sub>
                    </m:sSub>
                  </m:oMath>
                </a14:m>
                <a:r>
                  <a:rPr lang="en-US" sz="2500" dirty="0"/>
                  <a:t> should be negative and fine-tuned to cancel out </a:t>
                </a:r>
                <a14:m>
                  <m:oMath xmlns:m="http://schemas.openxmlformats.org/officeDocument/2006/math">
                    <m:sSub>
                      <m:sSubPr>
                        <m:ctrlPr>
                          <a:rPr lang="en-US" sz="2500" i="1">
                            <a:latin typeface="Cambria Math" panose="02040503050406030204" pitchFamily="18" charset="0"/>
                          </a:rPr>
                        </m:ctrlPr>
                      </m:sSubPr>
                      <m:e>
                        <m:r>
                          <a:rPr lang="en-US" sz="2500" i="1">
                            <a:latin typeface="Cambria Math" panose="02040503050406030204" pitchFamily="18" charset="0"/>
                          </a:rPr>
                          <m:t>𝜌</m:t>
                        </m:r>
                      </m:e>
                      <m:sub>
                        <m:r>
                          <m:rPr>
                            <m:sty m:val="p"/>
                          </m:rPr>
                          <a:rPr lang="en-US" sz="2500">
                            <a:latin typeface="Cambria Math" panose="02040503050406030204" pitchFamily="18" charset="0"/>
                          </a:rPr>
                          <m:t>vac</m:t>
                        </m:r>
                      </m:sub>
                    </m:sSub>
                  </m:oMath>
                </a14:m>
                <a:r>
                  <a:rPr lang="en-US" sz="2500" dirty="0"/>
                  <a:t> to 120 decimal places, which lacks motivation </a:t>
                </a:r>
              </a:p>
            </p:txBody>
          </p:sp>
        </mc:Choice>
        <mc:Fallback xmlns="">
          <p:sp>
            <p:nvSpPr>
              <p:cNvPr id="3" name="Content Placeholder 2">
                <a:extLst>
                  <a:ext uri="{FF2B5EF4-FFF2-40B4-BE49-F238E27FC236}">
                    <a16:creationId xmlns:a16="http://schemas.microsoft.com/office/drawing/2014/main" id="{2065E507-D6A3-7B4E-A6DE-3B8DA01AA76F}"/>
                  </a:ext>
                </a:extLst>
              </p:cNvPr>
              <p:cNvSpPr>
                <a:spLocks noGrp="1" noRot="1" noChangeAspect="1" noMove="1" noResize="1" noEditPoints="1" noAdjustHandles="1" noChangeArrowheads="1" noChangeShapeType="1" noTextEdit="1"/>
              </p:cNvSpPr>
              <p:nvPr>
                <p:ph idx="1"/>
              </p:nvPr>
            </p:nvSpPr>
            <p:spPr>
              <a:xfrm>
                <a:off x="815140" y="1299412"/>
                <a:ext cx="10847471" cy="4828672"/>
              </a:xfrm>
              <a:blipFill>
                <a:blip r:embed="rId3"/>
                <a:stretch>
                  <a:fillRect l="-1053" t="-3927" r="-93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9C617EA7-7032-DA49-AE85-464908D10589}"/>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5C62EE2E-42D3-394B-B033-984292512201}"/>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408AA5B1-D500-0C46-913E-E7D712CFD6D0}"/>
              </a:ext>
            </a:extLst>
          </p:cNvPr>
          <p:cNvSpPr>
            <a:spLocks noGrp="1"/>
          </p:cNvSpPr>
          <p:nvPr>
            <p:ph type="sldNum" sz="quarter" idx="12"/>
          </p:nvPr>
        </p:nvSpPr>
        <p:spPr/>
        <p:txBody>
          <a:bodyPr/>
          <a:lstStyle/>
          <a:p>
            <a:fld id="{0FD87FC1-0812-3F47-AC0D-045D7F6FBCAC}" type="slidenum">
              <a:rPr lang="en-US" smtClean="0"/>
              <a:pPr/>
              <a:t>26</a:t>
            </a:fld>
            <a:endParaRPr lang="en-US" dirty="0"/>
          </a:p>
        </p:txBody>
      </p:sp>
      <p:sp>
        <p:nvSpPr>
          <p:cNvPr id="12" name="Left Brace 11">
            <a:extLst>
              <a:ext uri="{FF2B5EF4-FFF2-40B4-BE49-F238E27FC236}">
                <a16:creationId xmlns:a16="http://schemas.microsoft.com/office/drawing/2014/main" id="{A2005423-F116-564C-8A31-7C4A7CA7A48B}"/>
              </a:ext>
            </a:extLst>
          </p:cNvPr>
          <p:cNvSpPr/>
          <p:nvPr/>
        </p:nvSpPr>
        <p:spPr>
          <a:xfrm rot="16200000">
            <a:off x="4488085" y="3482345"/>
            <a:ext cx="407863" cy="57751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Left Brace 12">
            <a:extLst>
              <a:ext uri="{FF2B5EF4-FFF2-40B4-BE49-F238E27FC236}">
                <a16:creationId xmlns:a16="http://schemas.microsoft.com/office/drawing/2014/main" id="{41B8120F-40B0-1440-B67C-6D7ECBE2E461}"/>
              </a:ext>
            </a:extLst>
          </p:cNvPr>
          <p:cNvSpPr/>
          <p:nvPr/>
        </p:nvSpPr>
        <p:spPr>
          <a:xfrm rot="16200000">
            <a:off x="5571763" y="3154714"/>
            <a:ext cx="407863" cy="114049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48356EB7-B758-0E43-A0BF-0F3F2228B5CA}"/>
              </a:ext>
            </a:extLst>
          </p:cNvPr>
          <p:cNvSpPr txBox="1"/>
          <p:nvPr/>
        </p:nvSpPr>
        <p:spPr>
          <a:xfrm>
            <a:off x="2662764" y="3975035"/>
            <a:ext cx="2542684" cy="369332"/>
          </a:xfrm>
          <a:prstGeom prst="rect">
            <a:avLst/>
          </a:prstGeom>
          <a:noFill/>
        </p:spPr>
        <p:txBody>
          <a:bodyPr wrap="none" rtlCol="0">
            <a:spAutoFit/>
          </a:bodyPr>
          <a:lstStyle/>
          <a:p>
            <a:r>
              <a:rPr lang="en-US" dirty="0">
                <a:latin typeface="Bell MT" panose="02020503060305020303" pitchFamily="18" charset="77"/>
              </a:rPr>
              <a:t>Bare Geometric constant</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9B143A6-991E-6B46-9391-C4253159A489}"/>
                  </a:ext>
                </a:extLst>
              </p:cNvPr>
              <p:cNvSpPr txBox="1"/>
              <p:nvPr/>
            </p:nvSpPr>
            <p:spPr>
              <a:xfrm>
                <a:off x="5315081" y="3994300"/>
                <a:ext cx="2076145" cy="3724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1.87</m:t>
                          </m:r>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rPr>
                            <m:t>65</m:t>
                          </m:r>
                        </m:sup>
                      </m:sSup>
                      <m:r>
                        <a:rPr lang="en-US" b="0" i="1" smtClean="0">
                          <a:latin typeface="Cambria Math" panose="02040503050406030204" pitchFamily="18" charset="0"/>
                        </a:rPr>
                        <m:t>𝑐</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oMath>
                  </m:oMathPara>
                </a14:m>
                <a:endParaRPr lang="en-US" dirty="0">
                  <a:latin typeface="Bell MT" panose="02020503060305020303" pitchFamily="18" charset="77"/>
                </a:endParaRPr>
              </a:p>
            </p:txBody>
          </p:sp>
        </mc:Choice>
        <mc:Fallback xmlns="">
          <p:sp>
            <p:nvSpPr>
              <p:cNvPr id="15" name="TextBox 14">
                <a:extLst>
                  <a:ext uri="{FF2B5EF4-FFF2-40B4-BE49-F238E27FC236}">
                    <a16:creationId xmlns:a16="http://schemas.microsoft.com/office/drawing/2014/main" id="{19B143A6-991E-6B46-9391-C4253159A489}"/>
                  </a:ext>
                </a:extLst>
              </p:cNvPr>
              <p:cNvSpPr txBox="1">
                <a:spLocks noRot="1" noChangeAspect="1" noMove="1" noResize="1" noEditPoints="1" noAdjustHandles="1" noChangeArrowheads="1" noChangeShapeType="1" noTextEdit="1"/>
              </p:cNvSpPr>
              <p:nvPr/>
            </p:nvSpPr>
            <p:spPr>
              <a:xfrm>
                <a:off x="5315081" y="3994300"/>
                <a:ext cx="2076145" cy="37241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68738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26EC8-EB90-6745-B279-BC6762247B57}"/>
              </a:ext>
            </a:extLst>
          </p:cNvPr>
          <p:cNvSpPr>
            <a:spLocks noGrp="1"/>
          </p:cNvSpPr>
          <p:nvPr>
            <p:ph type="title"/>
          </p:nvPr>
        </p:nvSpPr>
        <p:spPr/>
        <p:txBody>
          <a:bodyPr>
            <a:normAutofit/>
          </a:bodyPr>
          <a:lstStyle/>
          <a:p>
            <a:r>
              <a:rPr lang="en-US" dirty="0"/>
              <a:t>Appendix: DESI findings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F02861B-603D-104F-87F7-5D0D0D2C14F0}"/>
                  </a:ext>
                </a:extLst>
              </p:cNvPr>
              <p:cNvSpPr>
                <a:spLocks noGrp="1"/>
              </p:cNvSpPr>
              <p:nvPr>
                <p:ph idx="1"/>
              </p:nvPr>
            </p:nvSpPr>
            <p:spPr>
              <a:xfrm>
                <a:off x="1200150" y="1249892"/>
                <a:ext cx="10153650" cy="5093758"/>
              </a:xfrm>
            </p:spPr>
            <p:txBody>
              <a:bodyPr>
                <a:normAutofit/>
              </a:bodyPr>
              <a:lstStyle/>
              <a:p>
                <a:r>
                  <a:rPr lang="en-HK" sz="2000" dirty="0"/>
                  <a:t>Recently, Dark Energy Spectroscopic Instrument (DESI) suggests a dynamical equation of state (</a:t>
                </a:r>
                <a:r>
                  <a:rPr lang="en-HK" sz="2000" dirty="0" err="1"/>
                  <a:t>EoS</a:t>
                </a:r>
                <a:r>
                  <a:rPr lang="en-HK"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𝑤</m:t>
                        </m:r>
                      </m:e>
                      <m:sub>
                        <m:r>
                          <a:rPr lang="en-US" sz="2000" i="1">
                            <a:latin typeface="Cambria Math" panose="02040503050406030204" pitchFamily="18" charset="0"/>
                          </a:rPr>
                          <m:t>𝐷𝐸</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𝑤</m:t>
                        </m:r>
                      </m:e>
                      <m:sub>
                        <m:r>
                          <a:rPr lang="en-US" sz="2000" b="0" i="1" smtClean="0">
                            <a:latin typeface="Cambria Math" panose="02040503050406030204" pitchFamily="18" charset="0"/>
                          </a:rPr>
                          <m:t>0</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𝑤</m:t>
                        </m:r>
                      </m:e>
                      <m:sub>
                        <m:r>
                          <a:rPr lang="en-US" sz="2000" b="0" i="1" smtClean="0">
                            <a:latin typeface="Cambria Math" panose="02040503050406030204" pitchFamily="18" charset="0"/>
                          </a:rPr>
                          <m:t>𝑎</m:t>
                        </m:r>
                      </m:sub>
                    </m:sSub>
                    <m:r>
                      <a:rPr lang="en-US" sz="2000" b="0" i="1" smtClean="0">
                        <a:latin typeface="Cambria Math" panose="02040503050406030204" pitchFamily="18" charset="0"/>
                      </a:rPr>
                      <m:t>(1−</m:t>
                    </m:r>
                    <m:r>
                      <a:rPr lang="en-US" sz="2000" b="0" i="1" smtClean="0">
                        <a:latin typeface="Cambria Math" panose="02040503050406030204" pitchFamily="18" charset="0"/>
                      </a:rPr>
                      <m:t>𝑎</m:t>
                    </m:r>
                    <m:r>
                      <a:rPr lang="en-US" sz="2000" b="0" i="1" smtClean="0">
                        <a:latin typeface="Cambria Math" panose="02040503050406030204" pitchFamily="18" charset="0"/>
                      </a:rPr>
                      <m:t>)</m:t>
                    </m:r>
                  </m:oMath>
                </a14:m>
                <a:r>
                  <a:rPr lang="en-HK" sz="2000" dirty="0"/>
                  <a:t> for DE (for </a:t>
                </a:r>
                <a14:m>
                  <m:oMath xmlns:m="http://schemas.openxmlformats.org/officeDocument/2006/math">
                    <m:r>
                      <m:rPr>
                        <m:sty m:val="p"/>
                      </m:rPr>
                      <a:rPr lang="en-US" sz="2000">
                        <a:latin typeface="Cambria Math" panose="02040503050406030204" pitchFamily="18" charset="0"/>
                      </a:rPr>
                      <m:t>ΛCDM</m:t>
                    </m:r>
                  </m:oMath>
                </a14:m>
                <a:r>
                  <a:rPr lang="en-HK" sz="2000" dirty="0"/>
                  <a:t>,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𝑤</m:t>
                        </m:r>
                      </m:e>
                      <m:sub>
                        <m:r>
                          <a:rPr lang="en-US" sz="2000" i="1" dirty="0">
                            <a:latin typeface="Cambria Math" panose="02040503050406030204" pitchFamily="18" charset="0"/>
                          </a:rPr>
                          <m:t>𝐷𝐸</m:t>
                        </m:r>
                      </m:sub>
                    </m:sSub>
                    <m:r>
                      <a:rPr lang="en-US" sz="2000" i="1" dirty="0">
                        <a:latin typeface="Cambria Math" panose="02040503050406030204" pitchFamily="18" charset="0"/>
                      </a:rPr>
                      <m:t>=−1)</m:t>
                    </m:r>
                  </m:oMath>
                </a14:m>
                <a:endParaRPr lang="en-HK" sz="2000" dirty="0"/>
              </a:p>
              <a:p>
                <a:r>
                  <a:rPr lang="en-US" sz="2000" dirty="0"/>
                  <a:t>In particular, it suggests that DE is weaker than that of the </a:t>
                </a:r>
                <a14:m>
                  <m:oMath xmlns:m="http://schemas.openxmlformats.org/officeDocument/2006/math">
                    <m:r>
                      <m:rPr>
                        <m:sty m:val="p"/>
                      </m:rPr>
                      <a:rPr lang="en-US" sz="2000">
                        <a:latin typeface="Cambria Math" panose="02040503050406030204" pitchFamily="18" charset="0"/>
                      </a:rPr>
                      <m:t>ΛCDM</m:t>
                    </m:r>
                  </m:oMath>
                </a14:m>
                <a:r>
                  <a:rPr lang="en-US" sz="2000" dirty="0"/>
                  <a:t> and weakens over time</a:t>
                </a:r>
              </a:p>
              <a:p>
                <a:pPr marL="0" indent="0">
                  <a:buNone/>
                </a:pPr>
                <a:r>
                  <a:rPr lang="en-US" sz="2000" b="1" dirty="0"/>
                  <a:t>  </a:t>
                </a:r>
              </a:p>
              <a:p>
                <a:endParaRPr lang="en-US" sz="2200" dirty="0"/>
              </a:p>
              <a:p>
                <a:endParaRPr lang="en-US" sz="2200" b="1" dirty="0"/>
              </a:p>
              <a:p>
                <a:endParaRPr lang="en-US" sz="2700" b="1" dirty="0"/>
              </a:p>
            </p:txBody>
          </p:sp>
        </mc:Choice>
        <mc:Fallback xmlns="">
          <p:sp>
            <p:nvSpPr>
              <p:cNvPr id="3" name="Content Placeholder 2">
                <a:extLst>
                  <a:ext uri="{FF2B5EF4-FFF2-40B4-BE49-F238E27FC236}">
                    <a16:creationId xmlns:a16="http://schemas.microsoft.com/office/drawing/2014/main" id="{6F02861B-603D-104F-87F7-5D0D0D2C14F0}"/>
                  </a:ext>
                </a:extLst>
              </p:cNvPr>
              <p:cNvSpPr>
                <a:spLocks noGrp="1" noRot="1" noChangeAspect="1" noMove="1" noResize="1" noEditPoints="1" noAdjustHandles="1" noChangeArrowheads="1" noChangeShapeType="1" noTextEdit="1"/>
              </p:cNvSpPr>
              <p:nvPr>
                <p:ph idx="1"/>
              </p:nvPr>
            </p:nvSpPr>
            <p:spPr>
              <a:xfrm>
                <a:off x="1200150" y="1249892"/>
                <a:ext cx="10153650" cy="5093758"/>
              </a:xfrm>
              <a:blipFill>
                <a:blip r:embed="rId2"/>
                <a:stretch>
                  <a:fillRect l="-875" t="-2978" r="-62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61C1176C-278E-CB44-9E3F-2FC8986A902E}"/>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E8AB5364-38FE-A14A-B9D8-1CAAD79F97FB}"/>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85D68DD6-1656-9449-AB2A-95D0F41AAEB4}"/>
              </a:ext>
            </a:extLst>
          </p:cNvPr>
          <p:cNvSpPr>
            <a:spLocks noGrp="1"/>
          </p:cNvSpPr>
          <p:nvPr>
            <p:ph type="sldNum" sz="quarter" idx="12"/>
          </p:nvPr>
        </p:nvSpPr>
        <p:spPr/>
        <p:txBody>
          <a:bodyPr/>
          <a:lstStyle/>
          <a:p>
            <a:fld id="{0FD87FC1-0812-3F47-AC0D-045D7F6FBCAC}" type="slidenum">
              <a:rPr lang="en-US" smtClean="0"/>
              <a:t>27</a:t>
            </a:fld>
            <a:endParaRPr lang="en-US"/>
          </a:p>
        </p:txBody>
      </p:sp>
      <p:pic>
        <p:nvPicPr>
          <p:cNvPr id="10" name="Picture 9">
            <a:extLst>
              <a:ext uri="{FF2B5EF4-FFF2-40B4-BE49-F238E27FC236}">
                <a16:creationId xmlns:a16="http://schemas.microsoft.com/office/drawing/2014/main" id="{354230BA-1DD1-5440-9F3C-E56BBDF02170}"/>
              </a:ext>
            </a:extLst>
          </p:cNvPr>
          <p:cNvPicPr>
            <a:picLocks noChangeAspect="1"/>
          </p:cNvPicPr>
          <p:nvPr/>
        </p:nvPicPr>
        <p:blipFill rotWithShape="1">
          <a:blip r:embed="rId3"/>
          <a:srcRect t="1840"/>
          <a:stretch/>
        </p:blipFill>
        <p:spPr>
          <a:xfrm>
            <a:off x="3429858" y="2993823"/>
            <a:ext cx="4190142" cy="3450007"/>
          </a:xfrm>
          <a:prstGeom prst="rect">
            <a:avLst/>
          </a:prstGeom>
        </p:spPr>
      </p:pic>
      <p:sp>
        <p:nvSpPr>
          <p:cNvPr id="11" name="Rectangle 10">
            <a:extLst>
              <a:ext uri="{FF2B5EF4-FFF2-40B4-BE49-F238E27FC236}">
                <a16:creationId xmlns:a16="http://schemas.microsoft.com/office/drawing/2014/main" id="{7E7023E7-73D1-C84C-9876-BE129E752919}"/>
              </a:ext>
            </a:extLst>
          </p:cNvPr>
          <p:cNvSpPr/>
          <p:nvPr/>
        </p:nvSpPr>
        <p:spPr>
          <a:xfrm>
            <a:off x="7726038" y="6069530"/>
            <a:ext cx="4247339" cy="323165"/>
          </a:xfrm>
          <a:prstGeom prst="rect">
            <a:avLst/>
          </a:prstGeom>
        </p:spPr>
        <p:txBody>
          <a:bodyPr wrap="square">
            <a:spAutoFit/>
          </a:bodyPr>
          <a:lstStyle/>
          <a:p>
            <a:r>
              <a:rPr lang="en-HK" sz="1500" dirty="0">
                <a:latin typeface="Bell MT" panose="02020503060305020303" pitchFamily="18" charset="77"/>
              </a:rPr>
              <a:t>Credit: DESI DR2 results </a:t>
            </a:r>
            <a:endParaRPr lang="en-US" sz="1500" dirty="0">
              <a:latin typeface="Bell MT" panose="02020503060305020303" pitchFamily="18" charset="77"/>
            </a:endParaRPr>
          </a:p>
        </p:txBody>
      </p:sp>
    </p:spTree>
    <p:extLst>
      <p:ext uri="{BB962C8B-B14F-4D97-AF65-F5344CB8AC3E}">
        <p14:creationId xmlns:p14="http://schemas.microsoft.com/office/powerpoint/2010/main" val="2755582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73F6138-CF9E-0740-A492-52FA82A93F23}"/>
                  </a:ext>
                </a:extLst>
              </p:cNvPr>
              <p:cNvSpPr>
                <a:spLocks noGrp="1"/>
              </p:cNvSpPr>
              <p:nvPr>
                <p:ph type="title"/>
              </p:nvPr>
            </p:nvSpPr>
            <p:spPr/>
            <p:txBody>
              <a:bodyPr>
                <a:normAutofit/>
              </a:bodyPr>
              <a:lstStyle/>
              <a:p>
                <a:r>
                  <a:rPr lang="en-US" dirty="0"/>
                  <a:t>Introduction: Alternatives to </a:t>
                </a:r>
                <a14:m>
                  <m:oMath xmlns:m="http://schemas.openxmlformats.org/officeDocument/2006/math">
                    <m:r>
                      <m:rPr>
                        <m:sty m:val="p"/>
                      </m:rPr>
                      <a:rPr lang="en-US">
                        <a:latin typeface="Cambria Math" panose="02040503050406030204" pitchFamily="18" charset="0"/>
                      </a:rPr>
                      <m:t>ΛCDM</m:t>
                    </m:r>
                  </m:oMath>
                </a14:m>
                <a:endParaRPr lang="en-US" dirty="0"/>
              </a:p>
            </p:txBody>
          </p:sp>
        </mc:Choice>
        <mc:Fallback xmlns="">
          <p:sp>
            <p:nvSpPr>
              <p:cNvPr id="2" name="Title 1">
                <a:extLst>
                  <a:ext uri="{FF2B5EF4-FFF2-40B4-BE49-F238E27FC236}">
                    <a16:creationId xmlns:a16="http://schemas.microsoft.com/office/drawing/2014/main" id="{173F6138-CF9E-0740-A492-52FA82A93F23}"/>
                  </a:ext>
                </a:extLst>
              </p:cNvPr>
              <p:cNvSpPr>
                <a:spLocks noGrp="1" noRot="1" noChangeAspect="1" noMove="1" noResize="1" noEditPoints="1" noAdjustHandles="1" noChangeArrowheads="1" noChangeShapeType="1" noTextEdit="1"/>
              </p:cNvSpPr>
              <p:nvPr>
                <p:ph type="title"/>
              </p:nvPr>
            </p:nvSpPr>
            <p:spPr>
              <a:blipFill>
                <a:blip r:embed="rId3"/>
                <a:stretch>
                  <a:fillRect l="-1979" b="-1204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52F5112-1EE7-4344-B50C-3825894CA373}"/>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5A557F68-B149-BA4C-AA6F-6405C6A3B29B}"/>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B40D60E7-6638-9747-8D23-7F2F3D7CB4CF}"/>
              </a:ext>
            </a:extLst>
          </p:cNvPr>
          <p:cNvSpPr>
            <a:spLocks noGrp="1"/>
          </p:cNvSpPr>
          <p:nvPr>
            <p:ph type="sldNum" sz="quarter" idx="12"/>
          </p:nvPr>
        </p:nvSpPr>
        <p:spPr/>
        <p:txBody>
          <a:bodyPr/>
          <a:lstStyle/>
          <a:p>
            <a:fld id="{0FD87FC1-0812-3F47-AC0D-045D7F6FBCAC}" type="slidenum">
              <a:rPr lang="en-US" smtClean="0"/>
              <a:pPr/>
              <a:t>3</a:t>
            </a:fld>
            <a:endParaRPr lang="en-US" dirty="0"/>
          </a:p>
        </p:txBody>
      </p:sp>
      <p:sp>
        <p:nvSpPr>
          <p:cNvPr id="7" name="Left Brace 6">
            <a:extLst>
              <a:ext uri="{FF2B5EF4-FFF2-40B4-BE49-F238E27FC236}">
                <a16:creationId xmlns:a16="http://schemas.microsoft.com/office/drawing/2014/main" id="{7F5096E8-41F7-4149-B6E7-7B8F9E1DA6A5}"/>
              </a:ext>
            </a:extLst>
          </p:cNvPr>
          <p:cNvSpPr/>
          <p:nvPr/>
        </p:nvSpPr>
        <p:spPr>
          <a:xfrm rot="16200000">
            <a:off x="6291681" y="2658848"/>
            <a:ext cx="407863" cy="57751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Left Brace 7">
            <a:extLst>
              <a:ext uri="{FF2B5EF4-FFF2-40B4-BE49-F238E27FC236}">
                <a16:creationId xmlns:a16="http://schemas.microsoft.com/office/drawing/2014/main" id="{B1315AE1-9752-CA45-B337-404DB45AB216}"/>
              </a:ext>
            </a:extLst>
          </p:cNvPr>
          <p:cNvSpPr/>
          <p:nvPr/>
        </p:nvSpPr>
        <p:spPr>
          <a:xfrm rot="16200000">
            <a:off x="5293256" y="2520157"/>
            <a:ext cx="407863" cy="85374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09D3972A-A49A-B94C-AD38-F284C4020A79}"/>
              </a:ext>
            </a:extLst>
          </p:cNvPr>
          <p:cNvSpPr txBox="1"/>
          <p:nvPr/>
        </p:nvSpPr>
        <p:spPr>
          <a:xfrm>
            <a:off x="4934191" y="3086202"/>
            <a:ext cx="1374351" cy="369332"/>
          </a:xfrm>
          <a:prstGeom prst="rect">
            <a:avLst/>
          </a:prstGeom>
          <a:noFill/>
        </p:spPr>
        <p:txBody>
          <a:bodyPr wrap="none" rtlCol="0">
            <a:spAutoFit/>
          </a:bodyPr>
          <a:lstStyle/>
          <a:p>
            <a:r>
              <a:rPr lang="en-US" dirty="0">
                <a:latin typeface="Bell MT" panose="02020503060305020303" pitchFamily="18" charset="77"/>
              </a:rPr>
              <a:t>Kinetic term</a:t>
            </a:r>
          </a:p>
        </p:txBody>
      </p:sp>
      <p:sp>
        <p:nvSpPr>
          <p:cNvPr id="11" name="TextBox 10">
            <a:extLst>
              <a:ext uri="{FF2B5EF4-FFF2-40B4-BE49-F238E27FC236}">
                <a16:creationId xmlns:a16="http://schemas.microsoft.com/office/drawing/2014/main" id="{A46342A2-4C4D-2549-89D0-04AD3D0C3A14}"/>
              </a:ext>
            </a:extLst>
          </p:cNvPr>
          <p:cNvSpPr txBox="1"/>
          <p:nvPr/>
        </p:nvSpPr>
        <p:spPr>
          <a:xfrm>
            <a:off x="6263875" y="3110117"/>
            <a:ext cx="1552156" cy="369332"/>
          </a:xfrm>
          <a:prstGeom prst="rect">
            <a:avLst/>
          </a:prstGeom>
          <a:noFill/>
        </p:spPr>
        <p:txBody>
          <a:bodyPr wrap="none" rtlCol="0">
            <a:spAutoFit/>
          </a:bodyPr>
          <a:lstStyle/>
          <a:p>
            <a:r>
              <a:rPr lang="en-US" dirty="0">
                <a:latin typeface="Bell MT" panose="02020503060305020303" pitchFamily="18" charset="77"/>
              </a:rPr>
              <a:t>Potential term</a:t>
            </a:r>
          </a:p>
        </p:txBody>
      </p:sp>
      <p:pic>
        <p:nvPicPr>
          <p:cNvPr id="12" name="Picture 11">
            <a:extLst>
              <a:ext uri="{FF2B5EF4-FFF2-40B4-BE49-F238E27FC236}">
                <a16:creationId xmlns:a16="http://schemas.microsoft.com/office/drawing/2014/main" id="{C9723C61-EF23-2F47-996C-38DEDEA86929}"/>
              </a:ext>
            </a:extLst>
          </p:cNvPr>
          <p:cNvPicPr>
            <a:picLocks noChangeAspect="1"/>
          </p:cNvPicPr>
          <p:nvPr/>
        </p:nvPicPr>
        <p:blipFill>
          <a:blip r:embed="rId4"/>
          <a:stretch>
            <a:fillRect/>
          </a:stretch>
        </p:blipFill>
        <p:spPr>
          <a:xfrm>
            <a:off x="54293" y="1078646"/>
            <a:ext cx="4725833" cy="4801606"/>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8C603C5-1EF2-1A4F-884E-C0FB3B766698}"/>
                  </a:ext>
                </a:extLst>
              </p:cNvPr>
              <p:cNvSpPr txBox="1"/>
              <p:nvPr/>
            </p:nvSpPr>
            <p:spPr>
              <a:xfrm>
                <a:off x="4259706" y="4069940"/>
                <a:ext cx="3209039" cy="862031"/>
              </a:xfrm>
              <a:prstGeom prst="rect">
                <a:avLst/>
              </a:prstGeom>
              <a:noFill/>
            </p:spPr>
            <p:txBody>
              <a:bodyPr wrap="square" rtlCol="0">
                <a:spAutoFit/>
              </a:bodyPr>
              <a:lstStyle/>
              <a:p>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2</m:t>
                        </m:r>
                      </m:den>
                    </m:f>
                    <m:sSup>
                      <m:sSupPr>
                        <m:ctrlPr>
                          <a:rPr lang="en-US" sz="2000" i="1">
                            <a:latin typeface="Cambria Math" panose="02040503050406030204" pitchFamily="18" charset="0"/>
                          </a:rPr>
                        </m:ctrlPr>
                      </m:sSupPr>
                      <m:e>
                        <m:acc>
                          <m:accPr>
                            <m:chr m:val="̇"/>
                            <m:ctrlPr>
                              <a:rPr lang="en-US" sz="2000" i="1">
                                <a:latin typeface="Cambria Math" panose="02040503050406030204" pitchFamily="18" charset="0"/>
                              </a:rPr>
                            </m:ctrlPr>
                          </m:accPr>
                          <m:e>
                            <m:r>
                              <a:rPr lang="en-US" sz="2000" i="1">
                                <a:latin typeface="Cambria Math" panose="02040503050406030204" pitchFamily="18" charset="0"/>
                              </a:rPr>
                              <m:t>𝜙</m:t>
                            </m:r>
                          </m:e>
                        </m:acc>
                      </m:e>
                      <m:sup>
                        <m:r>
                          <a:rPr lang="en-US" sz="2000" i="1">
                            <a:latin typeface="Cambria Math" panose="02040503050406030204" pitchFamily="18" charset="0"/>
                          </a:rPr>
                          <m:t>2</m:t>
                        </m:r>
                      </m:sup>
                    </m:sSup>
                    <m:r>
                      <a:rPr lang="en-US" sz="2000" i="1">
                        <a:latin typeface="Cambria Math" panose="02040503050406030204" pitchFamily="18" charset="0"/>
                      </a:rPr>
                      <m:t>≪</m:t>
                    </m:r>
                    <m:r>
                      <a:rPr lang="en-US" sz="2000" i="1">
                        <a:latin typeface="Cambria Math" panose="02040503050406030204" pitchFamily="18" charset="0"/>
                      </a:rPr>
                      <m:t>𝑉</m:t>
                    </m:r>
                    <m:r>
                      <a:rPr lang="en-US" sz="2000" i="1">
                        <a:latin typeface="Cambria Math" panose="02040503050406030204" pitchFamily="18" charset="0"/>
                      </a:rPr>
                      <m:t>(</m:t>
                    </m:r>
                    <m:r>
                      <a:rPr lang="en-US" sz="2000" i="1">
                        <a:latin typeface="Cambria Math" panose="02040503050406030204" pitchFamily="18" charset="0"/>
                      </a:rPr>
                      <m:t>𝜙</m:t>
                    </m:r>
                    <m:r>
                      <a:rPr lang="en-US" sz="2000" i="1">
                        <a:latin typeface="Cambria Math" panose="02040503050406030204" pitchFamily="18" charset="0"/>
                      </a:rPr>
                      <m:t>)</m:t>
                    </m:r>
                  </m:oMath>
                </a14:m>
                <a:r>
                  <a:rPr lang="en-US" sz="2000" dirty="0">
                    <a:latin typeface="Bell MT" panose="02020503060305020303" pitchFamily="18" charset="77"/>
                  </a:rPr>
                  <a:t> (Slow rolling)</a:t>
                </a:r>
              </a:p>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𝑤</m:t>
                          </m:r>
                        </m:e>
                        <m:sub>
                          <m:r>
                            <a:rPr lang="en-US" sz="2000" i="1">
                              <a:latin typeface="Cambria Math" panose="02040503050406030204" pitchFamily="18" charset="0"/>
                            </a:rPr>
                            <m:t>𝜙</m:t>
                          </m:r>
                        </m:sub>
                      </m:sSub>
                      <m:r>
                        <a:rPr lang="en-US" sz="2000" i="1">
                          <a:latin typeface="Cambria Math" panose="02040503050406030204" pitchFamily="18" charset="0"/>
                        </a:rPr>
                        <m:t>≈−1</m:t>
                      </m:r>
                    </m:oMath>
                  </m:oMathPara>
                </a14:m>
                <a:endParaRPr lang="en-US" sz="2000" dirty="0">
                  <a:latin typeface="Bell MT" panose="02020503060305020303" pitchFamily="18" charset="77"/>
                </a:endParaRPr>
              </a:p>
            </p:txBody>
          </p:sp>
        </mc:Choice>
        <mc:Fallback xmlns="">
          <p:sp>
            <p:nvSpPr>
              <p:cNvPr id="13" name="TextBox 12">
                <a:extLst>
                  <a:ext uri="{FF2B5EF4-FFF2-40B4-BE49-F238E27FC236}">
                    <a16:creationId xmlns:a16="http://schemas.microsoft.com/office/drawing/2014/main" id="{F8C603C5-1EF2-1A4F-884E-C0FB3B766698}"/>
                  </a:ext>
                </a:extLst>
              </p:cNvPr>
              <p:cNvSpPr txBox="1">
                <a:spLocks noRot="1" noChangeAspect="1" noMove="1" noResize="1" noEditPoints="1" noAdjustHandles="1" noChangeArrowheads="1" noChangeShapeType="1" noTextEdit="1"/>
              </p:cNvSpPr>
              <p:nvPr/>
            </p:nvSpPr>
            <p:spPr>
              <a:xfrm>
                <a:off x="4259706" y="4069940"/>
                <a:ext cx="3209039" cy="862031"/>
              </a:xfrm>
              <a:prstGeom prst="rect">
                <a:avLst/>
              </a:prstGeom>
              <a:blipFill>
                <a:blip r:embed="rId5"/>
                <a:stretch>
                  <a:fillRect b="-289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Content Placeholder 2">
                <a:extLst>
                  <a:ext uri="{FF2B5EF4-FFF2-40B4-BE49-F238E27FC236}">
                    <a16:creationId xmlns:a16="http://schemas.microsoft.com/office/drawing/2014/main" id="{2EC9FBA3-4E9E-F844-BCB4-498E44B21BCA}"/>
                  </a:ext>
                </a:extLst>
              </p:cNvPr>
              <p:cNvSpPr txBox="1">
                <a:spLocks/>
              </p:cNvSpPr>
              <p:nvPr/>
            </p:nvSpPr>
            <p:spPr>
              <a:xfrm>
                <a:off x="4195565" y="1344668"/>
                <a:ext cx="7610986" cy="4605338"/>
              </a:xfrm>
              <a:prstGeom prst="rect">
                <a:avLst/>
              </a:prstGeom>
            </p:spPr>
            <p:txBody>
              <a:bodyPr vert="horz" lIns="91440" tIns="45720" rIns="91440" bIns="45720" rtlCol="0">
                <a:normAutofit/>
              </a:bodyPr>
              <a:lstStyle>
                <a:lvl1pPr marL="228600" indent="-228600" algn="just" defTabSz="914400" rtl="0" eaLnBrk="1" latinLnBrk="0" hangingPunct="1">
                  <a:lnSpc>
                    <a:spcPct val="70000"/>
                  </a:lnSpc>
                  <a:spcBef>
                    <a:spcPts val="1800"/>
                  </a:spcBef>
                  <a:buSzPct val="120000"/>
                  <a:buFont typeface="Wingdings" pitchFamily="2" charset="2"/>
                  <a:buChar char="§"/>
                  <a:defRPr sz="2700" kern="1200">
                    <a:solidFill>
                      <a:schemeClr val="tx1"/>
                    </a:solidFill>
                    <a:latin typeface="Bell MT" panose="02020503060305020303" pitchFamily="18" charset="77"/>
                    <a:ea typeface="+mn-ea"/>
                    <a:cs typeface="+mn-cs"/>
                  </a:defRPr>
                </a:lvl1pPr>
                <a:lvl2pPr marL="685800" indent="-228600" algn="just" defTabSz="914400" rtl="0" eaLnBrk="1" latinLnBrk="0" hangingPunct="1">
                  <a:lnSpc>
                    <a:spcPct val="70000"/>
                  </a:lnSpc>
                  <a:spcBef>
                    <a:spcPts val="1800"/>
                  </a:spcBef>
                  <a:buSzPct val="120000"/>
                  <a:buFont typeface="Wingdings" pitchFamily="2" charset="2"/>
                  <a:buChar char="§"/>
                  <a:defRPr sz="2400" kern="1200">
                    <a:solidFill>
                      <a:schemeClr val="tx1"/>
                    </a:solidFill>
                    <a:latin typeface="Bell MT" panose="02020503060305020303" pitchFamily="18" charset="77"/>
                    <a:ea typeface="+mn-ea"/>
                    <a:cs typeface="+mn-cs"/>
                  </a:defRPr>
                </a:lvl2pPr>
                <a:lvl3pPr marL="1143000" indent="-228600" algn="just" defTabSz="914400" rtl="0" eaLnBrk="1" latinLnBrk="0" hangingPunct="1">
                  <a:lnSpc>
                    <a:spcPct val="70000"/>
                  </a:lnSpc>
                  <a:spcBef>
                    <a:spcPts val="1800"/>
                  </a:spcBef>
                  <a:buSzPct val="120000"/>
                  <a:buFont typeface="Wingdings" pitchFamily="2" charset="2"/>
                  <a:buChar char="§"/>
                  <a:defRPr sz="2000" kern="1200">
                    <a:solidFill>
                      <a:schemeClr val="tx1"/>
                    </a:solidFill>
                    <a:latin typeface="Bell MT" panose="02020503060305020303" pitchFamily="18" charset="77"/>
                    <a:ea typeface="+mn-ea"/>
                    <a:cs typeface="+mn-cs"/>
                  </a:defRPr>
                </a:lvl3pPr>
                <a:lvl4pPr marL="1600200" indent="-228600" algn="just" defTabSz="914400" rtl="0" eaLnBrk="1" latinLnBrk="0" hangingPunct="1">
                  <a:lnSpc>
                    <a:spcPct val="70000"/>
                  </a:lnSpc>
                  <a:spcBef>
                    <a:spcPts val="1800"/>
                  </a:spcBef>
                  <a:buSzPct val="120000"/>
                  <a:buFont typeface="Wingdings" pitchFamily="2" charset="2"/>
                  <a:buChar char="§"/>
                  <a:defRPr sz="1800" kern="1200">
                    <a:solidFill>
                      <a:schemeClr val="tx1"/>
                    </a:solidFill>
                    <a:latin typeface="Bell MT" panose="02020503060305020303" pitchFamily="18" charset="77"/>
                    <a:ea typeface="+mn-ea"/>
                    <a:cs typeface="+mn-cs"/>
                  </a:defRPr>
                </a:lvl4pPr>
                <a:lvl5pPr marL="2057400" indent="-228600" algn="just" defTabSz="914400" rtl="0" eaLnBrk="1" latinLnBrk="0" hangingPunct="1">
                  <a:lnSpc>
                    <a:spcPct val="70000"/>
                  </a:lnSpc>
                  <a:spcBef>
                    <a:spcPts val="1800"/>
                  </a:spcBef>
                  <a:buSzPct val="120000"/>
                  <a:buFont typeface="Wingdings" pitchFamily="2" charset="2"/>
                  <a:buChar char="§"/>
                  <a:defRPr sz="1800" kern="1200">
                    <a:solidFill>
                      <a:schemeClr val="tx1"/>
                    </a:solidFill>
                    <a:latin typeface="Bell MT" panose="02020503060305020303" pitchFamily="18"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t>Instead of describing DE using a cosmological constant </a:t>
                </a:r>
                <a14:m>
                  <m:oMath xmlns:m="http://schemas.openxmlformats.org/officeDocument/2006/math">
                    <m:r>
                      <m:rPr>
                        <m:sty m:val="p"/>
                      </m:rPr>
                      <a:rPr lang="en-US" sz="2200">
                        <a:latin typeface="Cambria Math" panose="02040503050406030204" pitchFamily="18" charset="0"/>
                      </a:rPr>
                      <m:t>Λ</m:t>
                    </m:r>
                  </m:oMath>
                </a14:m>
                <a:r>
                  <a:rPr lang="en-US" sz="2200" dirty="0"/>
                  <a:t>, let’s recast it as a varying scalar field </a:t>
                </a:r>
                <a14:m>
                  <m:oMath xmlns:m="http://schemas.openxmlformats.org/officeDocument/2006/math">
                    <m:r>
                      <a:rPr lang="en-US" sz="2200" i="1" smtClean="0">
                        <a:latin typeface="Cambria Math" panose="02040503050406030204" pitchFamily="18" charset="0"/>
                      </a:rPr>
                      <m:t>𝜙</m:t>
                    </m:r>
                  </m:oMath>
                </a14:m>
                <a:endParaRPr lang="en-US" sz="2200" dirty="0"/>
              </a:p>
              <a:p>
                <a:pPr marL="0" indent="0">
                  <a:buFont typeface="Wingdings" pitchFamily="2" charset="2"/>
                  <a:buNone/>
                </a:pPr>
                <a:endParaRPr lang="en-US" sz="2200" dirty="0"/>
              </a:p>
              <a:p>
                <a:pPr marL="0" indent="0">
                  <a:buFont typeface="Wingdings" pitchFamily="2" charset="2"/>
                  <a:buNone/>
                </a:pPr>
                <a14:m>
                  <m:oMathPara xmlns:m="http://schemas.openxmlformats.org/officeDocument/2006/math">
                    <m:oMathParaPr>
                      <m:jc m:val="centerGroup"/>
                    </m:oMathParaPr>
                    <m:oMath xmlns:m="http://schemas.openxmlformats.org/officeDocument/2006/math">
                      <m:sSub>
                        <m:sSubPr>
                          <m:ctrlPr>
                            <a:rPr lang="en-US" sz="2200" i="1" smtClean="0">
                              <a:latin typeface="Cambria Math" panose="02040503050406030204" pitchFamily="18" charset="0"/>
                            </a:rPr>
                          </m:ctrlPr>
                        </m:sSubPr>
                        <m:e>
                          <m:r>
                            <a:rPr lang="en-US" sz="2200" i="1" smtClean="0">
                              <a:latin typeface="Cambria Math" panose="02040503050406030204" pitchFamily="18" charset="0"/>
                            </a:rPr>
                            <m:t>𝜌</m:t>
                          </m:r>
                        </m:e>
                        <m:sub>
                          <m:r>
                            <a:rPr lang="en-US" sz="2200" i="1" smtClean="0">
                              <a:latin typeface="Cambria Math" panose="02040503050406030204" pitchFamily="18" charset="0"/>
                            </a:rPr>
                            <m:t>𝜙</m:t>
                          </m:r>
                        </m:sub>
                      </m:sSub>
                      <m:r>
                        <a:rPr lang="en-US" sz="2200" i="1" smtClean="0">
                          <a:latin typeface="Cambria Math" panose="02040503050406030204" pitchFamily="18" charset="0"/>
                        </a:rPr>
                        <m:t>=</m:t>
                      </m:r>
                      <m:f>
                        <m:fPr>
                          <m:ctrlPr>
                            <a:rPr lang="en-US" sz="2200" i="1" smtClean="0">
                              <a:latin typeface="Cambria Math" panose="02040503050406030204" pitchFamily="18" charset="0"/>
                            </a:rPr>
                          </m:ctrlPr>
                        </m:fPr>
                        <m:num>
                          <m:r>
                            <a:rPr lang="en-US" sz="2200" i="1" smtClean="0">
                              <a:latin typeface="Cambria Math" panose="02040503050406030204" pitchFamily="18" charset="0"/>
                            </a:rPr>
                            <m:t>1</m:t>
                          </m:r>
                        </m:num>
                        <m:den>
                          <m:r>
                            <a:rPr lang="en-US" sz="2200" i="1" smtClean="0">
                              <a:latin typeface="Cambria Math" panose="02040503050406030204" pitchFamily="18" charset="0"/>
                            </a:rPr>
                            <m:t>2</m:t>
                          </m:r>
                        </m:den>
                      </m:f>
                      <m:sSup>
                        <m:sSupPr>
                          <m:ctrlPr>
                            <a:rPr lang="en-US" sz="2200" i="1" smtClean="0">
                              <a:latin typeface="Cambria Math" panose="02040503050406030204" pitchFamily="18" charset="0"/>
                            </a:rPr>
                          </m:ctrlPr>
                        </m:sSupPr>
                        <m:e>
                          <m:acc>
                            <m:accPr>
                              <m:chr m:val="̇"/>
                              <m:ctrlPr>
                                <a:rPr lang="en-US" sz="2200" i="1" smtClean="0">
                                  <a:latin typeface="Cambria Math" panose="02040503050406030204" pitchFamily="18" charset="0"/>
                                </a:rPr>
                              </m:ctrlPr>
                            </m:accPr>
                            <m:e>
                              <m:r>
                                <a:rPr lang="en-US" sz="2200" i="1" smtClean="0">
                                  <a:latin typeface="Cambria Math" panose="02040503050406030204" pitchFamily="18" charset="0"/>
                                </a:rPr>
                                <m:t>𝜙</m:t>
                              </m:r>
                            </m:e>
                          </m:acc>
                        </m:e>
                        <m:sup>
                          <m:r>
                            <a:rPr lang="en-US" sz="2200" i="1" smtClean="0">
                              <a:latin typeface="Cambria Math" panose="02040503050406030204" pitchFamily="18" charset="0"/>
                            </a:rPr>
                            <m:t>2</m:t>
                          </m:r>
                        </m:sup>
                      </m:sSup>
                      <m:r>
                        <a:rPr lang="en-US" sz="2200" i="1" smtClean="0">
                          <a:latin typeface="Cambria Math" panose="02040503050406030204" pitchFamily="18" charset="0"/>
                        </a:rPr>
                        <m:t>+</m:t>
                      </m:r>
                      <m:r>
                        <a:rPr lang="en-US" sz="2200" i="1" smtClean="0">
                          <a:latin typeface="Cambria Math" panose="02040503050406030204" pitchFamily="18" charset="0"/>
                        </a:rPr>
                        <m:t>𝑉</m:t>
                      </m:r>
                      <m:d>
                        <m:dPr>
                          <m:ctrlPr>
                            <a:rPr lang="en-US" sz="2200" i="1" smtClean="0">
                              <a:latin typeface="Cambria Math" panose="02040503050406030204" pitchFamily="18" charset="0"/>
                            </a:rPr>
                          </m:ctrlPr>
                        </m:dPr>
                        <m:e>
                          <m:r>
                            <a:rPr lang="en-US" sz="2200" i="1" smtClean="0">
                              <a:latin typeface="Cambria Math" panose="02040503050406030204" pitchFamily="18" charset="0"/>
                            </a:rPr>
                            <m:t>𝜙</m:t>
                          </m:r>
                        </m:e>
                      </m:d>
                      <m:r>
                        <a:rPr lang="en-US" sz="2200" i="1" smtClean="0">
                          <a:latin typeface="Cambria Math" panose="02040503050406030204" pitchFamily="18" charset="0"/>
                        </a:rPr>
                        <m:t>,  </m:t>
                      </m:r>
                      <m:sSub>
                        <m:sSubPr>
                          <m:ctrlPr>
                            <a:rPr lang="en-US" sz="2200" i="1">
                              <a:latin typeface="Cambria Math" panose="02040503050406030204" pitchFamily="18" charset="0"/>
                            </a:rPr>
                          </m:ctrlPr>
                        </m:sSubPr>
                        <m:e>
                          <m:r>
                            <a:rPr lang="en-US" sz="2200" i="1" smtClean="0">
                              <a:latin typeface="Cambria Math" panose="02040503050406030204" pitchFamily="18" charset="0"/>
                            </a:rPr>
                            <m:t>𝑃</m:t>
                          </m:r>
                        </m:e>
                        <m:sub>
                          <m:r>
                            <a:rPr lang="en-US" sz="2200" i="1">
                              <a:latin typeface="Cambria Math" panose="02040503050406030204" pitchFamily="18" charset="0"/>
                            </a:rPr>
                            <m:t>𝜙</m:t>
                          </m:r>
                        </m:sub>
                      </m:sSub>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2</m:t>
                          </m:r>
                        </m:den>
                      </m:f>
                      <m:sSup>
                        <m:sSupPr>
                          <m:ctrlPr>
                            <a:rPr lang="en-US" sz="2200" i="1">
                              <a:latin typeface="Cambria Math" panose="02040503050406030204" pitchFamily="18" charset="0"/>
                            </a:rPr>
                          </m:ctrlPr>
                        </m:sSupPr>
                        <m:e>
                          <m:acc>
                            <m:accPr>
                              <m:chr m:val="̇"/>
                              <m:ctrlPr>
                                <a:rPr lang="en-US" sz="2200" i="1">
                                  <a:latin typeface="Cambria Math" panose="02040503050406030204" pitchFamily="18" charset="0"/>
                                </a:rPr>
                              </m:ctrlPr>
                            </m:accPr>
                            <m:e>
                              <m:r>
                                <a:rPr lang="en-US" sz="2200" i="1">
                                  <a:latin typeface="Cambria Math" panose="02040503050406030204" pitchFamily="18" charset="0"/>
                                </a:rPr>
                                <m:t>𝜙</m:t>
                              </m:r>
                            </m:e>
                          </m:acc>
                        </m:e>
                        <m:sup>
                          <m:r>
                            <a:rPr lang="en-US" sz="2200" i="1">
                              <a:latin typeface="Cambria Math" panose="02040503050406030204" pitchFamily="18" charset="0"/>
                            </a:rPr>
                            <m:t>2</m:t>
                          </m:r>
                        </m:sup>
                      </m:sSup>
                      <m:r>
                        <a:rPr lang="en-US" sz="2200" i="1" smtClean="0">
                          <a:latin typeface="Cambria Math" panose="02040503050406030204" pitchFamily="18" charset="0"/>
                        </a:rPr>
                        <m:t>−</m:t>
                      </m:r>
                      <m:r>
                        <a:rPr lang="en-US" sz="2200" i="1">
                          <a:latin typeface="Cambria Math" panose="02040503050406030204" pitchFamily="18" charset="0"/>
                        </a:rPr>
                        <m:t>𝑉</m:t>
                      </m:r>
                      <m:d>
                        <m:dPr>
                          <m:ctrlPr>
                            <a:rPr lang="en-US" sz="2200" i="1">
                              <a:latin typeface="Cambria Math" panose="02040503050406030204" pitchFamily="18" charset="0"/>
                            </a:rPr>
                          </m:ctrlPr>
                        </m:dPr>
                        <m:e>
                          <m:r>
                            <a:rPr lang="en-US" sz="2200" i="1">
                              <a:latin typeface="Cambria Math" panose="02040503050406030204" pitchFamily="18" charset="0"/>
                            </a:rPr>
                            <m:t>𝜙</m:t>
                          </m:r>
                        </m:e>
                      </m:d>
                      <m:r>
                        <a:rPr lang="en-US" sz="2200" i="1" smtClean="0">
                          <a:latin typeface="Cambria Math" panose="02040503050406030204" pitchFamily="18" charset="0"/>
                        </a:rPr>
                        <m:t>,   </m:t>
                      </m:r>
                      <m:sSub>
                        <m:sSubPr>
                          <m:ctrlPr>
                            <a:rPr lang="en-US" sz="2200" i="1" smtClean="0">
                              <a:latin typeface="Cambria Math" panose="02040503050406030204" pitchFamily="18" charset="0"/>
                            </a:rPr>
                          </m:ctrlPr>
                        </m:sSubPr>
                        <m:e>
                          <m:r>
                            <a:rPr lang="en-US" sz="2200" i="1" smtClean="0">
                              <a:latin typeface="Cambria Math" panose="02040503050406030204" pitchFamily="18" charset="0"/>
                            </a:rPr>
                            <m:t>𝑤</m:t>
                          </m:r>
                        </m:e>
                        <m:sub>
                          <m:r>
                            <a:rPr lang="en-US" sz="2200" i="1" smtClean="0">
                              <a:latin typeface="Cambria Math" panose="02040503050406030204" pitchFamily="18" charset="0"/>
                            </a:rPr>
                            <m:t>𝜙</m:t>
                          </m:r>
                        </m:sub>
                      </m:sSub>
                      <m:r>
                        <a:rPr lang="en-US" sz="2200" i="1" smtClean="0">
                          <a:latin typeface="Cambria Math" panose="02040503050406030204" pitchFamily="18" charset="0"/>
                        </a:rPr>
                        <m:t>=</m:t>
                      </m:r>
                      <m:f>
                        <m:fPr>
                          <m:ctrlPr>
                            <a:rPr lang="en-US" sz="2200" i="1" smtClean="0">
                              <a:latin typeface="Cambria Math" panose="02040503050406030204" pitchFamily="18" charset="0"/>
                            </a:rPr>
                          </m:ctrlPr>
                        </m:fPr>
                        <m:num>
                          <m:sSub>
                            <m:sSubPr>
                              <m:ctrlPr>
                                <a:rPr lang="en-US" sz="2200" i="1" smtClean="0">
                                  <a:latin typeface="Cambria Math" panose="02040503050406030204" pitchFamily="18" charset="0"/>
                                </a:rPr>
                              </m:ctrlPr>
                            </m:sSubPr>
                            <m:e>
                              <m:r>
                                <a:rPr lang="en-US" sz="2200" i="1" smtClean="0">
                                  <a:latin typeface="Cambria Math" panose="02040503050406030204" pitchFamily="18" charset="0"/>
                                </a:rPr>
                                <m:t>𝑃</m:t>
                              </m:r>
                            </m:e>
                            <m:sub>
                              <m:r>
                                <a:rPr lang="en-US" sz="2200" i="1" smtClean="0">
                                  <a:latin typeface="Cambria Math" panose="02040503050406030204" pitchFamily="18" charset="0"/>
                                </a:rPr>
                                <m:t>𝜙</m:t>
                              </m:r>
                            </m:sub>
                          </m:sSub>
                        </m:num>
                        <m:den>
                          <m:sSub>
                            <m:sSubPr>
                              <m:ctrlPr>
                                <a:rPr lang="en-US" sz="2200" i="1" smtClean="0">
                                  <a:latin typeface="Cambria Math" panose="02040503050406030204" pitchFamily="18" charset="0"/>
                                </a:rPr>
                              </m:ctrlPr>
                            </m:sSubPr>
                            <m:e>
                              <m:r>
                                <a:rPr lang="en-US" sz="2200" i="1" smtClean="0">
                                  <a:latin typeface="Cambria Math" panose="02040503050406030204" pitchFamily="18" charset="0"/>
                                </a:rPr>
                                <m:t>𝜌</m:t>
                              </m:r>
                            </m:e>
                            <m:sub>
                              <m:r>
                                <a:rPr lang="en-US" sz="2200" i="1" smtClean="0">
                                  <a:latin typeface="Cambria Math" panose="02040503050406030204" pitchFamily="18" charset="0"/>
                                </a:rPr>
                                <m:t>𝜙</m:t>
                              </m:r>
                            </m:sub>
                          </m:sSub>
                        </m:den>
                      </m:f>
                      <m:r>
                        <a:rPr lang="en-US" sz="2200" i="1" smtClean="0">
                          <a:latin typeface="Cambria Math" panose="02040503050406030204" pitchFamily="18" charset="0"/>
                        </a:rPr>
                        <m:t> </m:t>
                      </m:r>
                    </m:oMath>
                  </m:oMathPara>
                </a14:m>
                <a:endParaRPr lang="en-US" sz="2200" dirty="0"/>
              </a:p>
              <a:p>
                <a:pPr marL="0" indent="0">
                  <a:buFont typeface="Wingdings" pitchFamily="2" charset="2"/>
                  <a:buNone/>
                </a:pPr>
                <a:endParaRPr lang="en-US" sz="2200" dirty="0"/>
              </a:p>
              <a:p>
                <a:pPr marL="0" indent="0">
                  <a:buFont typeface="Wingdings" pitchFamily="2" charset="2"/>
                  <a:buNone/>
                </a:pPr>
                <a:endParaRPr lang="en-US" dirty="0"/>
              </a:p>
              <a:p>
                <a:endParaRPr lang="en-US" dirty="0"/>
              </a:p>
            </p:txBody>
          </p:sp>
        </mc:Choice>
        <mc:Fallback xmlns="">
          <p:sp>
            <p:nvSpPr>
              <p:cNvPr id="16" name="Content Placeholder 2">
                <a:extLst>
                  <a:ext uri="{FF2B5EF4-FFF2-40B4-BE49-F238E27FC236}">
                    <a16:creationId xmlns:a16="http://schemas.microsoft.com/office/drawing/2014/main" id="{2EC9FBA3-4E9E-F844-BCB4-498E44B21BCA}"/>
                  </a:ext>
                </a:extLst>
              </p:cNvPr>
              <p:cNvSpPr txBox="1">
                <a:spLocks noRot="1" noChangeAspect="1" noMove="1" noResize="1" noEditPoints="1" noAdjustHandles="1" noChangeArrowheads="1" noChangeShapeType="1" noTextEdit="1"/>
              </p:cNvSpPr>
              <p:nvPr/>
            </p:nvSpPr>
            <p:spPr>
              <a:xfrm>
                <a:off x="4195565" y="1344668"/>
                <a:ext cx="7610986" cy="4605338"/>
              </a:xfrm>
              <a:prstGeom prst="rect">
                <a:avLst/>
              </a:prstGeom>
              <a:blipFill>
                <a:blip r:embed="rId6"/>
                <a:stretch>
                  <a:fillRect l="-998" t="-3571" r="-8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6940D35-CB3B-054E-A45D-3C20CDE4FCB9}"/>
                  </a:ext>
                </a:extLst>
              </p:cNvPr>
              <p:cNvSpPr txBox="1"/>
              <p:nvPr/>
            </p:nvSpPr>
            <p:spPr>
              <a:xfrm>
                <a:off x="2440461" y="2611721"/>
                <a:ext cx="1663084" cy="945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2</m:t>
                          </m:r>
                        </m:den>
                      </m:f>
                      <m:sSup>
                        <m:sSupPr>
                          <m:ctrlPr>
                            <a:rPr lang="en-US" sz="2000" i="1">
                              <a:latin typeface="Cambria Math" panose="02040503050406030204" pitchFamily="18" charset="0"/>
                            </a:rPr>
                          </m:ctrlPr>
                        </m:sSupPr>
                        <m:e>
                          <m:acc>
                            <m:accPr>
                              <m:chr m:val="̇"/>
                              <m:ctrlPr>
                                <a:rPr lang="en-US" sz="2000" i="1">
                                  <a:latin typeface="Cambria Math" panose="02040503050406030204" pitchFamily="18" charset="0"/>
                                </a:rPr>
                              </m:ctrlPr>
                            </m:accPr>
                            <m:e>
                              <m:r>
                                <a:rPr lang="en-US" sz="2000" i="1">
                                  <a:latin typeface="Cambria Math" panose="02040503050406030204" pitchFamily="18" charset="0"/>
                                </a:rPr>
                                <m:t>𝜙</m:t>
                              </m:r>
                            </m:e>
                          </m:acc>
                        </m:e>
                        <m:sup>
                          <m:r>
                            <a:rPr lang="en-US" sz="2000" i="1">
                              <a:latin typeface="Cambria Math" panose="02040503050406030204" pitchFamily="18" charset="0"/>
                            </a:rPr>
                            <m:t>2</m:t>
                          </m:r>
                        </m:sup>
                      </m:sSup>
                      <m:r>
                        <a:rPr lang="en-US" sz="2000" b="0" i="1" smtClean="0">
                          <a:latin typeface="Cambria Math" panose="02040503050406030204" pitchFamily="18" charset="0"/>
                        </a:rPr>
                        <m:t>≫</m:t>
                      </m:r>
                      <m:r>
                        <a:rPr lang="en-US" sz="2000" i="1">
                          <a:latin typeface="Cambria Math" panose="02040503050406030204" pitchFamily="18" charset="0"/>
                        </a:rPr>
                        <m:t>𝑉</m:t>
                      </m:r>
                      <m:r>
                        <a:rPr lang="en-US" sz="2000" i="1">
                          <a:latin typeface="Cambria Math" panose="02040503050406030204" pitchFamily="18" charset="0"/>
                        </a:rPr>
                        <m:t>(</m:t>
                      </m:r>
                      <m:r>
                        <a:rPr lang="en-US" sz="2000" i="1">
                          <a:latin typeface="Cambria Math" panose="02040503050406030204" pitchFamily="18" charset="0"/>
                        </a:rPr>
                        <m:t>𝜙</m:t>
                      </m:r>
                      <m:r>
                        <a:rPr lang="en-US" sz="2000" i="1">
                          <a:latin typeface="Cambria Math" panose="02040503050406030204" pitchFamily="18" charset="0"/>
                        </a:rPr>
                        <m:t>)</m:t>
                      </m:r>
                    </m:oMath>
                  </m:oMathPara>
                </a14:m>
                <a:endParaRPr lang="en-US" sz="2000" dirty="0"/>
              </a:p>
              <a:p>
                <a:endParaRPr lang="en-US" dirty="0"/>
              </a:p>
            </p:txBody>
          </p:sp>
        </mc:Choice>
        <mc:Fallback xmlns="">
          <p:sp>
            <p:nvSpPr>
              <p:cNvPr id="17" name="TextBox 16">
                <a:extLst>
                  <a:ext uri="{FF2B5EF4-FFF2-40B4-BE49-F238E27FC236}">
                    <a16:creationId xmlns:a16="http://schemas.microsoft.com/office/drawing/2014/main" id="{66940D35-CB3B-054E-A45D-3C20CDE4FCB9}"/>
                  </a:ext>
                </a:extLst>
              </p:cNvPr>
              <p:cNvSpPr txBox="1">
                <a:spLocks noRot="1" noChangeAspect="1" noMove="1" noResize="1" noEditPoints="1" noAdjustHandles="1" noChangeArrowheads="1" noChangeShapeType="1" noTextEdit="1"/>
              </p:cNvSpPr>
              <p:nvPr/>
            </p:nvSpPr>
            <p:spPr>
              <a:xfrm>
                <a:off x="2440461" y="2611721"/>
                <a:ext cx="1663084" cy="945515"/>
              </a:xfrm>
              <a:prstGeom prst="rect">
                <a:avLst/>
              </a:prstGeom>
              <a:blipFill>
                <a:blip r:embed="rId7"/>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CA1347CF-888C-304B-B8C1-146D8C1ACA60}"/>
              </a:ext>
            </a:extLst>
          </p:cNvPr>
          <p:cNvSpPr txBox="1"/>
          <p:nvPr/>
        </p:nvSpPr>
        <p:spPr>
          <a:xfrm>
            <a:off x="1563697" y="5691691"/>
            <a:ext cx="1561581" cy="646331"/>
          </a:xfrm>
          <a:prstGeom prst="rect">
            <a:avLst/>
          </a:prstGeom>
          <a:noFill/>
        </p:spPr>
        <p:txBody>
          <a:bodyPr wrap="none" rtlCol="0">
            <a:spAutoFit/>
          </a:bodyPr>
          <a:lstStyle/>
          <a:p>
            <a:r>
              <a:rPr lang="en-US" dirty="0">
                <a:latin typeface="Bell MT" panose="02020503060305020303" pitchFamily="18" charset="77"/>
              </a:rPr>
              <a:t>Post-inflation </a:t>
            </a:r>
          </a:p>
          <a:p>
            <a:r>
              <a:rPr lang="en-US" dirty="0">
                <a:latin typeface="Bell MT" panose="02020503060305020303" pitchFamily="18" charset="77"/>
              </a:rPr>
              <a:t>early Universe</a:t>
            </a:r>
          </a:p>
        </p:txBody>
      </p:sp>
      <p:cxnSp>
        <p:nvCxnSpPr>
          <p:cNvPr id="20" name="Straight Connector 19">
            <a:extLst>
              <a:ext uri="{FF2B5EF4-FFF2-40B4-BE49-F238E27FC236}">
                <a16:creationId xmlns:a16="http://schemas.microsoft.com/office/drawing/2014/main" id="{CCA0CD6C-E455-4349-B38E-31AA23701F7F}"/>
              </a:ext>
            </a:extLst>
          </p:cNvPr>
          <p:cNvCxnSpPr/>
          <p:nvPr/>
        </p:nvCxnSpPr>
        <p:spPr>
          <a:xfrm>
            <a:off x="1723292" y="2487360"/>
            <a:ext cx="0" cy="31236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3B4DF02-CE9E-4941-95FB-B54551446919}"/>
              </a:ext>
            </a:extLst>
          </p:cNvPr>
          <p:cNvCxnSpPr>
            <a:cxnSpLocks/>
          </p:cNvCxnSpPr>
          <p:nvPr/>
        </p:nvCxnSpPr>
        <p:spPr>
          <a:xfrm>
            <a:off x="3079817" y="5205046"/>
            <a:ext cx="0" cy="42922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7BFAA06-BD5F-1648-AC54-464F3200CB2C}"/>
              </a:ext>
            </a:extLst>
          </p:cNvPr>
          <p:cNvSpPr txBox="1"/>
          <p:nvPr/>
        </p:nvSpPr>
        <p:spPr>
          <a:xfrm>
            <a:off x="3125278" y="5707036"/>
            <a:ext cx="1511889" cy="646331"/>
          </a:xfrm>
          <a:prstGeom prst="rect">
            <a:avLst/>
          </a:prstGeom>
          <a:noFill/>
        </p:spPr>
        <p:txBody>
          <a:bodyPr wrap="none" rtlCol="0">
            <a:spAutoFit/>
          </a:bodyPr>
          <a:lstStyle/>
          <a:p>
            <a:r>
              <a:rPr lang="en-US" dirty="0">
                <a:latin typeface="Bell MT" panose="02020503060305020303" pitchFamily="18" charset="77"/>
              </a:rPr>
              <a:t>Late Universe</a:t>
            </a:r>
          </a:p>
          <a:p>
            <a:endParaRPr lang="en-US" dirty="0">
              <a:latin typeface="Bell MT" panose="02020503060305020303" pitchFamily="18" charset="77"/>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749B862-DF6B-3344-84EC-0ADED4022D8A}"/>
                  </a:ext>
                </a:extLst>
              </p:cNvPr>
              <p:cNvSpPr txBox="1"/>
              <p:nvPr/>
            </p:nvSpPr>
            <p:spPr>
              <a:xfrm>
                <a:off x="5066265" y="5104060"/>
                <a:ext cx="6085127" cy="430887"/>
              </a:xfrm>
              <a:prstGeom prst="rect">
                <a:avLst/>
              </a:prstGeom>
              <a:noFill/>
            </p:spPr>
            <p:txBody>
              <a:bodyPr wrap="none" rtlCol="0">
                <a:spAutoFit/>
              </a:bodyPr>
              <a:lstStyle/>
              <a:p>
                <a:pPr marL="342900" indent="-342900">
                  <a:buFont typeface="Wingdings" pitchFamily="2" charset="2"/>
                  <a:buChar char="§"/>
                </a:pPr>
                <a:r>
                  <a:rPr lang="en-US" sz="2200" dirty="0">
                    <a:latin typeface="Bell MT" panose="02020503060305020303" pitchFamily="18" charset="77"/>
                  </a:rPr>
                  <a:t>Mimics the DE </a:t>
                </a:r>
                <a:r>
                  <a:rPr lang="en-US" sz="2200" dirty="0" err="1">
                    <a:latin typeface="Bell MT" panose="02020503060305020303" pitchFamily="18" charset="77"/>
                  </a:rPr>
                  <a:t>EoS</a:t>
                </a:r>
                <a:r>
                  <a:rPr lang="en-US" sz="2200" dirty="0">
                    <a:latin typeface="Bell MT" panose="02020503060305020303" pitchFamily="18" charset="77"/>
                  </a:rPr>
                  <a:t> of the </a:t>
                </a:r>
                <a14:m>
                  <m:oMath xmlns:m="http://schemas.openxmlformats.org/officeDocument/2006/math">
                    <m:r>
                      <m:rPr>
                        <m:sty m:val="p"/>
                      </m:rPr>
                      <a:rPr lang="en-US" sz="2200" b="0" i="0" smtClean="0">
                        <a:latin typeface="Cambria Math" panose="02040503050406030204" pitchFamily="18" charset="0"/>
                      </a:rPr>
                      <m:t>ΛCDM</m:t>
                    </m:r>
                  </m:oMath>
                </a14:m>
                <a:r>
                  <a:rPr lang="en-US" sz="2200" dirty="0">
                    <a:latin typeface="Bell MT" panose="02020503060305020303" pitchFamily="18" charset="77"/>
                  </a:rPr>
                  <a:t> (</a:t>
                </a:r>
                <a14:m>
                  <m:oMath xmlns:m="http://schemas.openxmlformats.org/officeDocument/2006/math">
                    <m:sSub>
                      <m:sSubPr>
                        <m:ctrlPr>
                          <a:rPr lang="en-US" sz="2200" b="0" i="1" dirty="0" smtClean="0">
                            <a:latin typeface="Cambria Math" panose="02040503050406030204" pitchFamily="18" charset="0"/>
                          </a:rPr>
                        </m:ctrlPr>
                      </m:sSubPr>
                      <m:e>
                        <m:r>
                          <a:rPr lang="en-US" sz="2200" b="0" i="1" dirty="0" smtClean="0">
                            <a:latin typeface="Cambria Math" panose="02040503050406030204" pitchFamily="18" charset="0"/>
                          </a:rPr>
                          <m:t>𝜔</m:t>
                        </m:r>
                      </m:e>
                      <m:sub>
                        <m:r>
                          <a:rPr lang="en-US" sz="2200" b="0" i="1" dirty="0" smtClean="0">
                            <a:latin typeface="Cambria Math" panose="02040503050406030204" pitchFamily="18" charset="0"/>
                          </a:rPr>
                          <m:t>𝐷𝐸</m:t>
                        </m:r>
                      </m:sub>
                    </m:sSub>
                    <m:r>
                      <a:rPr lang="en-US" sz="2200" b="0" i="1" dirty="0" smtClean="0">
                        <a:latin typeface="Cambria Math" panose="02040503050406030204" pitchFamily="18" charset="0"/>
                      </a:rPr>
                      <m:t>=−1) </m:t>
                    </m:r>
                  </m:oMath>
                </a14:m>
                <a:r>
                  <a:rPr lang="en-US" sz="2200" dirty="0">
                    <a:latin typeface="Bell MT" panose="02020503060305020303" pitchFamily="18" charset="77"/>
                  </a:rPr>
                  <a:t> </a:t>
                </a:r>
              </a:p>
            </p:txBody>
          </p:sp>
        </mc:Choice>
        <mc:Fallback xmlns="">
          <p:sp>
            <p:nvSpPr>
              <p:cNvPr id="3" name="TextBox 2">
                <a:extLst>
                  <a:ext uri="{FF2B5EF4-FFF2-40B4-BE49-F238E27FC236}">
                    <a16:creationId xmlns:a16="http://schemas.microsoft.com/office/drawing/2014/main" id="{A749B862-DF6B-3344-84EC-0ADED4022D8A}"/>
                  </a:ext>
                </a:extLst>
              </p:cNvPr>
              <p:cNvSpPr txBox="1">
                <a:spLocks noRot="1" noChangeAspect="1" noMove="1" noResize="1" noEditPoints="1" noAdjustHandles="1" noChangeArrowheads="1" noChangeShapeType="1" noTextEdit="1"/>
              </p:cNvSpPr>
              <p:nvPr/>
            </p:nvSpPr>
            <p:spPr>
              <a:xfrm>
                <a:off x="5066265" y="5104060"/>
                <a:ext cx="6085127" cy="430887"/>
              </a:xfrm>
              <a:prstGeom prst="rect">
                <a:avLst/>
              </a:prstGeom>
              <a:blipFill>
                <a:blip r:embed="rId8"/>
                <a:stretch>
                  <a:fillRect l="-833" t="-8571" b="-22857"/>
                </a:stretch>
              </a:blipFill>
            </p:spPr>
            <p:txBody>
              <a:bodyPr/>
              <a:lstStyle/>
              <a:p>
                <a:r>
                  <a:rPr lang="en-US">
                    <a:noFill/>
                  </a:rPr>
                  <a:t> </a:t>
                </a:r>
              </a:p>
            </p:txBody>
          </p:sp>
        </mc:Fallback>
      </mc:AlternateContent>
    </p:spTree>
    <p:extLst>
      <p:ext uri="{BB962C8B-B14F-4D97-AF65-F5344CB8AC3E}">
        <p14:creationId xmlns:p14="http://schemas.microsoft.com/office/powerpoint/2010/main" val="4072494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B5BC-D0F2-984D-AFD1-3A6835870D8E}"/>
              </a:ext>
            </a:extLst>
          </p:cNvPr>
          <p:cNvSpPr>
            <a:spLocks noGrp="1"/>
          </p:cNvSpPr>
          <p:nvPr>
            <p:ph type="title"/>
          </p:nvPr>
        </p:nvSpPr>
        <p:spPr/>
        <p:txBody>
          <a:bodyPr/>
          <a:lstStyle/>
          <a:p>
            <a:r>
              <a:rPr lang="en-US" dirty="0"/>
              <a:t>Type 3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2A4D5C-8B69-894D-980C-8126B1730662}"/>
                  </a:ext>
                </a:extLst>
              </p:cNvPr>
              <p:cNvSpPr>
                <a:spLocks noGrp="1"/>
              </p:cNvSpPr>
              <p:nvPr>
                <p:ph idx="1"/>
              </p:nvPr>
            </p:nvSpPr>
            <p:spPr>
              <a:xfrm>
                <a:off x="1200150" y="1277655"/>
                <a:ext cx="10153649" cy="4899308"/>
              </a:xfrm>
            </p:spPr>
            <p:txBody>
              <a:bodyPr>
                <a:normAutofit lnSpcReduction="10000"/>
              </a:bodyPr>
              <a:lstStyle/>
              <a:p>
                <a:r>
                  <a:rPr lang="en-HK" sz="2200" dirty="0"/>
                  <a:t>Consider the </a:t>
                </a:r>
                <a:r>
                  <a:rPr lang="en-HK" sz="2200" b="1" dirty="0"/>
                  <a:t>Type 3 </a:t>
                </a:r>
                <a:r>
                  <a:rPr lang="en-HK" sz="2200" dirty="0"/>
                  <a:t>model (</a:t>
                </a:r>
                <a:r>
                  <a:rPr lang="en-HK" sz="2200" dirty="0" err="1"/>
                  <a:t>Pourtsidou</a:t>
                </a:r>
                <a:r>
                  <a:rPr lang="en-HK" sz="2200" dirty="0"/>
                  <a:t> et al.), which describes DE as a scalar field and incorporates pure momentum exchange within the dark sector (DM and DE)</a:t>
                </a:r>
              </a:p>
              <a:p>
                <a:r>
                  <a:rPr lang="en-HK" sz="2200" dirty="0"/>
                  <a:t>A quintessence scalar field </a:t>
                </a:r>
                <a14:m>
                  <m:oMath xmlns:m="http://schemas.openxmlformats.org/officeDocument/2006/math">
                    <m:r>
                      <a:rPr lang="en-US" sz="2200" i="1" dirty="0">
                        <a:latin typeface="Cambria Math" panose="02040503050406030204" pitchFamily="18" charset="0"/>
                      </a:rPr>
                      <m:t>𝜙</m:t>
                    </m:r>
                    <m:r>
                      <a:rPr lang="en-US" sz="2200" i="1" dirty="0">
                        <a:latin typeface="Cambria Math" panose="02040503050406030204" pitchFamily="18" charset="0"/>
                      </a:rPr>
                      <m:t> </m:t>
                    </m:r>
                  </m:oMath>
                </a14:m>
                <a:r>
                  <a:rPr lang="en-HK" sz="2200" dirty="0"/>
                  <a:t>with momentum coupling </a:t>
                </a:r>
                <a14:m>
                  <m:oMath xmlns:m="http://schemas.openxmlformats.org/officeDocument/2006/math">
                    <m:r>
                      <a:rPr lang="en-US" sz="2200" i="1">
                        <a:latin typeface="Cambria Math" panose="02040503050406030204" pitchFamily="18" charset="0"/>
                      </a:rPr>
                      <m:t>𝛽</m:t>
                    </m:r>
                  </m:oMath>
                </a14:m>
                <a:r>
                  <a:rPr lang="en-HK" sz="2200" dirty="0"/>
                  <a:t> and potential slope </a:t>
                </a:r>
                <a14:m>
                  <m:oMath xmlns:m="http://schemas.openxmlformats.org/officeDocument/2006/math">
                    <m:r>
                      <a:rPr lang="en-US" sz="2200" i="1">
                        <a:latin typeface="Cambria Math" panose="02040503050406030204" pitchFamily="18" charset="0"/>
                      </a:rPr>
                      <m:t>𝜆</m:t>
                    </m:r>
                  </m:oMath>
                </a14:m>
                <a:r>
                  <a:rPr lang="en-HK" sz="2200" dirty="0"/>
                  <a:t>. </a:t>
                </a:r>
              </a:p>
              <a:p>
                <a:endParaRPr lang="en-HK" sz="2200" dirty="0"/>
              </a:p>
              <a:p>
                <a:pPr marL="0" indent="0">
                  <a:buNone/>
                </a:pPr>
                <a:endParaRPr lang="en-US" sz="22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200" i="1" dirty="0">
                              <a:latin typeface="Cambria Math" panose="02040503050406030204" pitchFamily="18" charset="0"/>
                            </a:rPr>
                          </m:ctrlPr>
                        </m:sSubPr>
                        <m:e>
                          <m:r>
                            <a:rPr lang="en-US" sz="2200" i="1" dirty="0">
                              <a:latin typeface="Cambria Math" panose="02040503050406030204" pitchFamily="18" charset="0"/>
                            </a:rPr>
                            <m:t>𝐿</m:t>
                          </m:r>
                        </m:e>
                        <m:sub>
                          <m:r>
                            <a:rPr lang="en-US" sz="2200" i="1" dirty="0">
                              <a:latin typeface="Cambria Math" panose="02040503050406030204" pitchFamily="18" charset="0"/>
                            </a:rPr>
                            <m:t>𝜙</m:t>
                          </m:r>
                        </m:sub>
                      </m:sSub>
                      <m:r>
                        <a:rPr lang="en-US" sz="2200" i="1" dirty="0">
                          <a:latin typeface="Cambria Math" panose="02040503050406030204" pitchFamily="18" charset="0"/>
                        </a:rPr>
                        <m:t> =</m:t>
                      </m:r>
                      <m:r>
                        <a:rPr lang="en-US" sz="2200" b="0" i="1" dirty="0" smtClean="0">
                          <a:latin typeface="Cambria Math" panose="02040503050406030204" pitchFamily="18" charset="0"/>
                        </a:rPr>
                        <m:t>−</m:t>
                      </m:r>
                      <m:f>
                        <m:fPr>
                          <m:ctrlPr>
                            <a:rPr lang="en-US" sz="2200" b="0" i="1" dirty="0" smtClean="0">
                              <a:latin typeface="Cambria Math" panose="02040503050406030204" pitchFamily="18" charset="0"/>
                            </a:rPr>
                          </m:ctrlPr>
                        </m:fPr>
                        <m:num>
                          <m:r>
                            <a:rPr lang="en-US" sz="2200" b="0" i="1" dirty="0" smtClean="0">
                              <a:latin typeface="Cambria Math" panose="02040503050406030204" pitchFamily="18" charset="0"/>
                            </a:rPr>
                            <m:t>1</m:t>
                          </m:r>
                        </m:num>
                        <m:den>
                          <m:r>
                            <a:rPr lang="en-US" sz="2200" b="0" i="1" dirty="0" smtClean="0">
                              <a:latin typeface="Cambria Math" panose="02040503050406030204" pitchFamily="18" charset="0"/>
                            </a:rPr>
                            <m:t>2</m:t>
                          </m:r>
                        </m:den>
                      </m:f>
                      <m:d>
                        <m:dPr>
                          <m:ctrlPr>
                            <a:rPr lang="en-US" sz="2200" b="0" i="1" dirty="0" smtClean="0">
                              <a:latin typeface="Cambria Math" panose="02040503050406030204" pitchFamily="18" charset="0"/>
                            </a:rPr>
                          </m:ctrlPr>
                        </m:dPr>
                        <m:e>
                          <m:sSup>
                            <m:sSupPr>
                              <m:ctrlPr>
                                <a:rPr lang="en-US" sz="2200" i="1" dirty="0">
                                  <a:latin typeface="Cambria Math" panose="02040503050406030204" pitchFamily="18" charset="0"/>
                                </a:rPr>
                              </m:ctrlPr>
                            </m:sSupPr>
                            <m:e>
                              <m:r>
                                <a:rPr lang="en-US" sz="2200" i="1" dirty="0">
                                  <a:latin typeface="Cambria Math" panose="02040503050406030204" pitchFamily="18" charset="0"/>
                                </a:rPr>
                                <m:t>𝑔</m:t>
                              </m:r>
                            </m:e>
                            <m:sup>
                              <m:r>
                                <a:rPr lang="en-US" sz="2200" i="1" dirty="0">
                                  <a:latin typeface="Cambria Math" panose="02040503050406030204" pitchFamily="18" charset="0"/>
                                </a:rPr>
                                <m:t>𝜇𝜈</m:t>
                              </m:r>
                            </m:sup>
                          </m:sSup>
                          <m:r>
                            <a:rPr lang="en-US" sz="2200" i="1" dirty="0">
                              <a:latin typeface="Cambria Math" panose="02040503050406030204" pitchFamily="18" charset="0"/>
                            </a:rPr>
                            <m:t>+</m:t>
                          </m:r>
                          <m:r>
                            <a:rPr lang="en-US" sz="2200" b="1" i="1" dirty="0">
                              <a:latin typeface="Cambria Math" panose="02040503050406030204" pitchFamily="18" charset="0"/>
                            </a:rPr>
                            <m:t>𝟐</m:t>
                          </m:r>
                          <m:r>
                            <a:rPr lang="en-US" sz="2200" b="1" i="1" dirty="0">
                              <a:latin typeface="Cambria Math" panose="02040503050406030204" pitchFamily="18" charset="0"/>
                            </a:rPr>
                            <m:t>𝜷</m:t>
                          </m:r>
                          <m:sSup>
                            <m:sSupPr>
                              <m:ctrlPr>
                                <a:rPr lang="en-US" sz="2200" b="1" i="1" dirty="0">
                                  <a:latin typeface="Cambria Math" panose="02040503050406030204" pitchFamily="18" charset="0"/>
                                </a:rPr>
                              </m:ctrlPr>
                            </m:sSupPr>
                            <m:e>
                              <m:r>
                                <a:rPr lang="en-US" sz="2200" b="1" i="1" dirty="0">
                                  <a:latin typeface="Cambria Math" panose="02040503050406030204" pitchFamily="18" charset="0"/>
                                </a:rPr>
                                <m:t>𝒖</m:t>
                              </m:r>
                            </m:e>
                            <m:sup>
                              <m:r>
                                <a:rPr lang="en-US" sz="2200" b="1" i="1" dirty="0">
                                  <a:latin typeface="Cambria Math" panose="02040503050406030204" pitchFamily="18" charset="0"/>
                                </a:rPr>
                                <m:t>𝝁</m:t>
                              </m:r>
                            </m:sup>
                          </m:sSup>
                          <m:sSup>
                            <m:sSupPr>
                              <m:ctrlPr>
                                <a:rPr lang="en-US" sz="2200" b="1" i="1" dirty="0">
                                  <a:latin typeface="Cambria Math" panose="02040503050406030204" pitchFamily="18" charset="0"/>
                                </a:rPr>
                              </m:ctrlPr>
                            </m:sSupPr>
                            <m:e>
                              <m:r>
                                <a:rPr lang="en-US" sz="2200" b="1" i="1" dirty="0">
                                  <a:latin typeface="Cambria Math" panose="02040503050406030204" pitchFamily="18" charset="0"/>
                                </a:rPr>
                                <m:t>𝒖</m:t>
                              </m:r>
                            </m:e>
                            <m:sup>
                              <m:r>
                                <a:rPr lang="en-US" sz="2200" b="1" i="1" dirty="0">
                                  <a:latin typeface="Cambria Math" panose="02040503050406030204" pitchFamily="18" charset="0"/>
                                </a:rPr>
                                <m:t>𝝂</m:t>
                              </m:r>
                            </m:sup>
                          </m:sSup>
                        </m:e>
                      </m:d>
                      <m:sSub>
                        <m:sSubPr>
                          <m:ctrlPr>
                            <a:rPr lang="en-US" sz="2200" i="1" dirty="0">
                              <a:latin typeface="Cambria Math" panose="02040503050406030204" pitchFamily="18" charset="0"/>
                            </a:rPr>
                          </m:ctrlPr>
                        </m:sSubPr>
                        <m:e>
                          <m:r>
                            <m:rPr>
                              <m:sty m:val="p"/>
                            </m:rPr>
                            <a:rPr lang="en-US" sz="2200" dirty="0">
                              <a:latin typeface="Cambria Math" panose="02040503050406030204" pitchFamily="18" charset="0"/>
                            </a:rPr>
                            <m:t>∇</m:t>
                          </m:r>
                        </m:e>
                        <m:sub>
                          <m:r>
                            <a:rPr lang="en-US" sz="2200" i="1" dirty="0">
                              <a:latin typeface="Cambria Math" panose="02040503050406030204" pitchFamily="18" charset="0"/>
                            </a:rPr>
                            <m:t>𝜇</m:t>
                          </m:r>
                        </m:sub>
                      </m:sSub>
                      <m:r>
                        <a:rPr lang="en-US" sz="2200" i="1" dirty="0">
                          <a:latin typeface="Cambria Math" panose="02040503050406030204" pitchFamily="18" charset="0"/>
                        </a:rPr>
                        <m:t>𝜙</m:t>
                      </m:r>
                      <m:sSub>
                        <m:sSubPr>
                          <m:ctrlPr>
                            <a:rPr lang="en-US" sz="2200" i="1" dirty="0">
                              <a:latin typeface="Cambria Math" panose="02040503050406030204" pitchFamily="18" charset="0"/>
                            </a:rPr>
                          </m:ctrlPr>
                        </m:sSubPr>
                        <m:e>
                          <m:r>
                            <a:rPr lang="en-US" sz="2200" b="0" i="0" dirty="0" smtClean="0">
                              <a:latin typeface="Cambria Math" panose="02040503050406030204" pitchFamily="18" charset="0"/>
                            </a:rPr>
                            <m:t> </m:t>
                          </m:r>
                          <m:r>
                            <m:rPr>
                              <m:sty m:val="p"/>
                            </m:rPr>
                            <a:rPr lang="en-US" sz="2200" dirty="0">
                              <a:latin typeface="Cambria Math" panose="02040503050406030204" pitchFamily="18" charset="0"/>
                            </a:rPr>
                            <m:t>∇</m:t>
                          </m:r>
                        </m:e>
                        <m:sub>
                          <m:r>
                            <a:rPr lang="en-US" sz="2200" b="0" i="1" dirty="0" smtClean="0">
                              <a:latin typeface="Cambria Math" panose="02040503050406030204" pitchFamily="18" charset="0"/>
                            </a:rPr>
                            <m:t>𝜈</m:t>
                          </m:r>
                        </m:sub>
                      </m:sSub>
                      <m:r>
                        <a:rPr lang="en-US" sz="2200" i="1" dirty="0">
                          <a:latin typeface="Cambria Math" panose="02040503050406030204" pitchFamily="18" charset="0"/>
                        </a:rPr>
                        <m:t>𝜙</m:t>
                      </m:r>
                      <m:r>
                        <a:rPr lang="en-US" sz="2200" i="1" dirty="0">
                          <a:latin typeface="Cambria Math" panose="02040503050406030204" pitchFamily="18" charset="0"/>
                        </a:rPr>
                        <m:t>−</m:t>
                      </m:r>
                      <m:r>
                        <a:rPr lang="en-US" sz="2200" i="1" dirty="0">
                          <a:solidFill>
                            <a:srgbClr val="0070C0"/>
                          </a:solidFill>
                          <a:latin typeface="Cambria Math" panose="02040503050406030204" pitchFamily="18" charset="0"/>
                        </a:rPr>
                        <m:t>𝑉</m:t>
                      </m:r>
                      <m:d>
                        <m:dPr>
                          <m:ctrlPr>
                            <a:rPr lang="en-US" sz="2200" i="1" dirty="0">
                              <a:solidFill>
                                <a:srgbClr val="0070C0"/>
                              </a:solidFill>
                              <a:latin typeface="Cambria Math" panose="02040503050406030204" pitchFamily="18" charset="0"/>
                            </a:rPr>
                          </m:ctrlPr>
                        </m:dPr>
                        <m:e>
                          <m:r>
                            <a:rPr lang="en-US" sz="2200" i="1" dirty="0">
                              <a:solidFill>
                                <a:srgbClr val="0070C0"/>
                              </a:solidFill>
                              <a:latin typeface="Cambria Math" panose="02040503050406030204" pitchFamily="18" charset="0"/>
                            </a:rPr>
                            <m:t>𝜙</m:t>
                          </m:r>
                        </m:e>
                      </m:d>
                    </m:oMath>
                  </m:oMathPara>
                </a14:m>
                <a:endParaRPr lang="en-HK" sz="2200" dirty="0"/>
              </a:p>
              <a:p>
                <a:pPr marL="0" indent="0">
                  <a:buNone/>
                </a:pPr>
                <a:r>
                  <a:rPr lang="en-HK" sz="2200" dirty="0"/>
                  <a:t>		</a:t>
                </a:r>
              </a:p>
              <a:p>
                <a:pPr marL="0" indent="0">
                  <a:buNone/>
                </a:pPr>
                <a14:m>
                  <m:oMathPara xmlns:m="http://schemas.openxmlformats.org/officeDocument/2006/math">
                    <m:oMathParaPr>
                      <m:jc m:val="centerGroup"/>
                    </m:oMathParaPr>
                    <m:oMath xmlns:m="http://schemas.openxmlformats.org/officeDocument/2006/math">
                      <m:sSub>
                        <m:sSubPr>
                          <m:ctrlPr>
                            <a:rPr lang="en-US" sz="2200" i="1" dirty="0">
                              <a:latin typeface="Cambria Math" panose="02040503050406030204" pitchFamily="18" charset="0"/>
                            </a:rPr>
                          </m:ctrlPr>
                        </m:sSubPr>
                        <m:e>
                          <m:r>
                            <a:rPr lang="en-US" sz="2200" i="1" dirty="0">
                              <a:latin typeface="Cambria Math" panose="02040503050406030204" pitchFamily="18" charset="0"/>
                            </a:rPr>
                            <m:t>𝐿</m:t>
                          </m:r>
                        </m:e>
                        <m:sub>
                          <m:r>
                            <a:rPr lang="en-US" sz="2200" i="1" dirty="0">
                              <a:latin typeface="Cambria Math" panose="02040503050406030204" pitchFamily="18" charset="0"/>
                            </a:rPr>
                            <m:t>𝜙</m:t>
                          </m:r>
                        </m:sub>
                      </m:sSub>
                      <m:r>
                        <a:rPr lang="en-US" sz="2200" i="1" dirty="0">
                          <a:latin typeface="Cambria Math" panose="02040503050406030204" pitchFamily="18" charset="0"/>
                        </a:rPr>
                        <m:t> =</m:t>
                      </m:r>
                      <m:f>
                        <m:fPr>
                          <m:ctrlPr>
                            <a:rPr lang="en-US" sz="2200" i="1" dirty="0">
                              <a:solidFill>
                                <a:srgbClr val="00B050"/>
                              </a:solidFill>
                              <a:latin typeface="Cambria Math" panose="02040503050406030204" pitchFamily="18" charset="0"/>
                            </a:rPr>
                          </m:ctrlPr>
                        </m:fPr>
                        <m:num>
                          <m:r>
                            <a:rPr lang="en-US" sz="2200" i="1" dirty="0">
                              <a:solidFill>
                                <a:srgbClr val="00B050"/>
                              </a:solidFill>
                              <a:latin typeface="Cambria Math" panose="02040503050406030204" pitchFamily="18" charset="0"/>
                            </a:rPr>
                            <m:t>1</m:t>
                          </m:r>
                        </m:num>
                        <m:den>
                          <m:r>
                            <a:rPr lang="en-US" sz="2200" i="1" dirty="0">
                              <a:solidFill>
                                <a:srgbClr val="00B050"/>
                              </a:solidFill>
                              <a:latin typeface="Cambria Math" panose="02040503050406030204" pitchFamily="18" charset="0"/>
                            </a:rPr>
                            <m:t>2</m:t>
                          </m:r>
                        </m:den>
                      </m:f>
                      <m:d>
                        <m:dPr>
                          <m:ctrlPr>
                            <a:rPr lang="en-US" sz="2200" i="1" dirty="0">
                              <a:solidFill>
                                <a:srgbClr val="00B050"/>
                              </a:solidFill>
                              <a:latin typeface="Cambria Math" panose="02040503050406030204" pitchFamily="18" charset="0"/>
                            </a:rPr>
                          </m:ctrlPr>
                        </m:dPr>
                        <m:e>
                          <m:r>
                            <a:rPr lang="en-US" sz="2200" i="1" dirty="0">
                              <a:solidFill>
                                <a:srgbClr val="00B050"/>
                              </a:solidFill>
                              <a:latin typeface="Cambria Math" panose="02040503050406030204" pitchFamily="18" charset="0"/>
                            </a:rPr>
                            <m:t>1−2</m:t>
                          </m:r>
                          <m:r>
                            <a:rPr lang="en-US" sz="2200" i="1" dirty="0">
                              <a:solidFill>
                                <a:srgbClr val="00B050"/>
                              </a:solidFill>
                              <a:latin typeface="Cambria Math" panose="02040503050406030204" pitchFamily="18" charset="0"/>
                            </a:rPr>
                            <m:t>𝛽</m:t>
                          </m:r>
                        </m:e>
                      </m:d>
                      <m:sSup>
                        <m:sSupPr>
                          <m:ctrlPr>
                            <a:rPr lang="en-US" sz="2200" i="1" dirty="0">
                              <a:solidFill>
                                <a:srgbClr val="00B050"/>
                              </a:solidFill>
                              <a:latin typeface="Cambria Math" panose="02040503050406030204" pitchFamily="18" charset="0"/>
                            </a:rPr>
                          </m:ctrlPr>
                        </m:sSupPr>
                        <m:e>
                          <m:acc>
                            <m:accPr>
                              <m:chr m:val="̇"/>
                              <m:ctrlPr>
                                <a:rPr lang="en-US" sz="2200" i="1" dirty="0">
                                  <a:solidFill>
                                    <a:srgbClr val="00B050"/>
                                  </a:solidFill>
                                  <a:latin typeface="Cambria Math" panose="02040503050406030204" pitchFamily="18" charset="0"/>
                                </a:rPr>
                              </m:ctrlPr>
                            </m:accPr>
                            <m:e>
                              <m:r>
                                <a:rPr lang="en-US" sz="2200" i="1" dirty="0">
                                  <a:solidFill>
                                    <a:srgbClr val="00B050"/>
                                  </a:solidFill>
                                  <a:latin typeface="Cambria Math" panose="02040503050406030204" pitchFamily="18" charset="0"/>
                                </a:rPr>
                                <m:t>𝜙</m:t>
                              </m:r>
                            </m:e>
                          </m:acc>
                        </m:e>
                        <m:sup>
                          <m:r>
                            <a:rPr lang="en-US" sz="2200" i="1" dirty="0">
                              <a:solidFill>
                                <a:srgbClr val="00B050"/>
                              </a:solidFill>
                              <a:latin typeface="Cambria Math" panose="02040503050406030204" pitchFamily="18" charset="0"/>
                            </a:rPr>
                            <m:t>2</m:t>
                          </m:r>
                        </m:sup>
                      </m:sSup>
                      <m:r>
                        <a:rPr lang="en-US" sz="2200" i="1" dirty="0">
                          <a:latin typeface="Cambria Math" panose="02040503050406030204" pitchFamily="18" charset="0"/>
                        </a:rPr>
                        <m:t>−</m:t>
                      </m:r>
                      <m:f>
                        <m:fPr>
                          <m:ctrlPr>
                            <a:rPr lang="en-US" sz="2200" i="1" dirty="0">
                              <a:solidFill>
                                <a:srgbClr val="00B0F0"/>
                              </a:solidFill>
                              <a:latin typeface="Cambria Math" panose="02040503050406030204" pitchFamily="18" charset="0"/>
                            </a:rPr>
                          </m:ctrlPr>
                        </m:fPr>
                        <m:num>
                          <m:r>
                            <a:rPr lang="en-US" sz="2200" i="1" dirty="0">
                              <a:solidFill>
                                <a:srgbClr val="00B0F0"/>
                              </a:solidFill>
                              <a:latin typeface="Cambria Math" panose="02040503050406030204" pitchFamily="18" charset="0"/>
                            </a:rPr>
                            <m:t>1</m:t>
                          </m:r>
                        </m:num>
                        <m:den>
                          <m:r>
                            <a:rPr lang="en-US" sz="2200" i="1" dirty="0">
                              <a:solidFill>
                                <a:srgbClr val="00B0F0"/>
                              </a:solidFill>
                              <a:latin typeface="Cambria Math" panose="02040503050406030204" pitchFamily="18" charset="0"/>
                            </a:rPr>
                            <m:t>2</m:t>
                          </m:r>
                        </m:den>
                      </m:f>
                      <m:sSup>
                        <m:sSupPr>
                          <m:ctrlPr>
                            <a:rPr lang="en-US" sz="2200" i="1" dirty="0">
                              <a:solidFill>
                                <a:srgbClr val="00B0F0"/>
                              </a:solidFill>
                              <a:latin typeface="Cambria Math" panose="02040503050406030204" pitchFamily="18" charset="0"/>
                            </a:rPr>
                          </m:ctrlPr>
                        </m:sSupPr>
                        <m:e>
                          <m:d>
                            <m:dPr>
                              <m:begChr m:val="|"/>
                              <m:endChr m:val="|"/>
                              <m:ctrlPr>
                                <a:rPr lang="en-US" sz="2200" i="1" dirty="0">
                                  <a:solidFill>
                                    <a:srgbClr val="00B0F0"/>
                                  </a:solidFill>
                                  <a:latin typeface="Cambria Math" panose="02040503050406030204" pitchFamily="18" charset="0"/>
                                </a:rPr>
                              </m:ctrlPr>
                            </m:dPr>
                            <m:e>
                              <m:acc>
                                <m:accPr>
                                  <m:chr m:val="⃗"/>
                                  <m:ctrlPr>
                                    <a:rPr lang="en-US" sz="2200" i="1" dirty="0">
                                      <a:solidFill>
                                        <a:srgbClr val="00B0F0"/>
                                      </a:solidFill>
                                      <a:latin typeface="Cambria Math" panose="02040503050406030204" pitchFamily="18" charset="0"/>
                                    </a:rPr>
                                  </m:ctrlPr>
                                </m:accPr>
                                <m:e>
                                  <m:r>
                                    <m:rPr>
                                      <m:sty m:val="p"/>
                                    </m:rPr>
                                    <a:rPr lang="en-US" sz="2200" dirty="0">
                                      <a:solidFill>
                                        <a:srgbClr val="00B0F0"/>
                                      </a:solidFill>
                                      <a:latin typeface="Cambria Math" panose="02040503050406030204" pitchFamily="18" charset="0"/>
                                      <a:ea typeface="Cambria Math" panose="02040503050406030204" pitchFamily="18" charset="0"/>
                                    </a:rPr>
                                    <m:t>∇</m:t>
                                  </m:r>
                                </m:e>
                              </m:acc>
                              <m:r>
                                <a:rPr lang="en-US" sz="2200" i="1" dirty="0">
                                  <a:solidFill>
                                    <a:srgbClr val="00B0F0"/>
                                  </a:solidFill>
                                  <a:latin typeface="Cambria Math" panose="02040503050406030204" pitchFamily="18" charset="0"/>
                                </a:rPr>
                                <m:t>𝜙</m:t>
                              </m:r>
                            </m:e>
                          </m:d>
                        </m:e>
                        <m:sup>
                          <m:r>
                            <a:rPr lang="en-US" sz="2200" i="1" dirty="0">
                              <a:solidFill>
                                <a:srgbClr val="00B0F0"/>
                              </a:solidFill>
                              <a:latin typeface="Cambria Math" panose="02040503050406030204" pitchFamily="18" charset="0"/>
                            </a:rPr>
                            <m:t>2</m:t>
                          </m:r>
                        </m:sup>
                      </m:sSup>
                      <m:r>
                        <a:rPr lang="en-US" sz="2200" i="1" dirty="0">
                          <a:latin typeface="Cambria Math" panose="02040503050406030204" pitchFamily="18" charset="0"/>
                        </a:rPr>
                        <m:t>−</m:t>
                      </m:r>
                      <m:r>
                        <a:rPr lang="en-US" sz="2200" i="1" dirty="0">
                          <a:solidFill>
                            <a:srgbClr val="0070C0"/>
                          </a:solidFill>
                          <a:latin typeface="Cambria Math" panose="02040503050406030204" pitchFamily="18" charset="0"/>
                        </a:rPr>
                        <m:t>𝑉</m:t>
                      </m:r>
                      <m:d>
                        <m:dPr>
                          <m:ctrlPr>
                            <a:rPr lang="en-US" sz="2200" i="1" dirty="0">
                              <a:solidFill>
                                <a:srgbClr val="0070C0"/>
                              </a:solidFill>
                              <a:latin typeface="Cambria Math" panose="02040503050406030204" pitchFamily="18" charset="0"/>
                            </a:rPr>
                          </m:ctrlPr>
                        </m:dPr>
                        <m:e>
                          <m:r>
                            <a:rPr lang="en-US" sz="2200" i="1" dirty="0">
                              <a:solidFill>
                                <a:srgbClr val="0070C0"/>
                              </a:solidFill>
                              <a:latin typeface="Cambria Math" panose="02040503050406030204" pitchFamily="18" charset="0"/>
                            </a:rPr>
                            <m:t>𝜙</m:t>
                          </m:r>
                        </m:e>
                      </m:d>
                      <m:r>
                        <a:rPr lang="en-US" sz="2200" i="1" dirty="0">
                          <a:latin typeface="Cambria Math" panose="02040503050406030204" pitchFamily="18" charset="0"/>
                        </a:rPr>
                        <m:t>    </m:t>
                      </m:r>
                    </m:oMath>
                  </m:oMathPara>
                </a14:m>
                <a:endParaRPr lang="en-US" sz="2200" dirty="0"/>
              </a:p>
              <a:p>
                <a:pPr marL="0" indent="0">
                  <a:buNone/>
                </a:pPr>
                <a:endParaRPr lang="en-US" sz="2200" dirty="0"/>
              </a:p>
              <a:p>
                <a:pPr marL="0" indent="0">
                  <a:buNone/>
                </a:pPr>
                <a:endParaRPr lang="en-US" sz="2200" i="1" dirty="0">
                  <a:latin typeface="Cambria Math" panose="02040503050406030204" pitchFamily="18" charset="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sz="2200" i="1">
                              <a:latin typeface="Cambria Math" panose="02040503050406030204" pitchFamily="18" charset="0"/>
                              <a:ea typeface="Cambria Math" panose="02040503050406030204" pitchFamily="18" charset="0"/>
                            </a:rPr>
                          </m:ctrlPr>
                        </m:sSubPr>
                        <m:e>
                          <m:r>
                            <m:rPr>
                              <m:sty m:val="p"/>
                            </m:rPr>
                            <a:rPr lang="en-US" sz="2200" i="1">
                              <a:latin typeface="Cambria Math" panose="02040503050406030204" pitchFamily="18" charset="0"/>
                              <a:ea typeface="Cambria Math" panose="02040503050406030204" pitchFamily="18" charset="0"/>
                            </a:rPr>
                            <m:t>∇</m:t>
                          </m:r>
                        </m:e>
                        <m:sub>
                          <m:r>
                            <a:rPr lang="en-US" sz="2200" i="1">
                              <a:latin typeface="Cambria Math" panose="02040503050406030204" pitchFamily="18" charset="0"/>
                              <a:ea typeface="Cambria Math" panose="02040503050406030204" pitchFamily="18" charset="0"/>
                            </a:rPr>
                            <m:t>𝜇</m:t>
                          </m:r>
                        </m:sub>
                      </m:sSub>
                      <m:sSub>
                        <m:sSubPr>
                          <m:ctrlPr>
                            <a:rPr lang="en-US" sz="2200" i="1">
                              <a:latin typeface="Cambria Math" panose="02040503050406030204" pitchFamily="18" charset="0"/>
                              <a:ea typeface="Cambria Math" panose="02040503050406030204" pitchFamily="18" charset="0"/>
                            </a:rPr>
                          </m:ctrlPr>
                        </m:sSubPr>
                        <m:e>
                          <m:sSup>
                            <m:sSupPr>
                              <m:ctrlPr>
                                <a:rPr lang="en-US" sz="2200" i="1">
                                  <a:latin typeface="Cambria Math" panose="02040503050406030204" pitchFamily="18" charset="0"/>
                                  <a:ea typeface="Cambria Math" panose="02040503050406030204" pitchFamily="18" charset="0"/>
                                </a:rPr>
                              </m:ctrlPr>
                            </m:sSupPr>
                            <m:e>
                              <m:r>
                                <a:rPr lang="en-US" sz="2200" i="1">
                                  <a:latin typeface="Cambria Math" panose="02040503050406030204" pitchFamily="18" charset="0"/>
                                  <a:ea typeface="Cambria Math" panose="02040503050406030204" pitchFamily="18" charset="0"/>
                                </a:rPr>
                                <m:t>𝑇</m:t>
                              </m:r>
                            </m:e>
                            <m:sup>
                              <m:d>
                                <m:dPr>
                                  <m:ctrlPr>
                                    <a:rPr lang="en-US" sz="2200" i="1">
                                      <a:latin typeface="Cambria Math" panose="02040503050406030204" pitchFamily="18" charset="0"/>
                                      <a:ea typeface="Cambria Math" panose="02040503050406030204" pitchFamily="18" charset="0"/>
                                    </a:rPr>
                                  </m:ctrlPr>
                                </m:dPr>
                                <m:e>
                                  <m:r>
                                    <a:rPr lang="en-US" sz="2200" i="1">
                                      <a:latin typeface="Cambria Math" panose="02040503050406030204" pitchFamily="18" charset="0"/>
                                      <a:ea typeface="Cambria Math" panose="02040503050406030204" pitchFamily="18" charset="0"/>
                                    </a:rPr>
                                    <m:t>𝑐</m:t>
                                  </m:r>
                                </m:e>
                              </m:d>
                              <m:r>
                                <a:rPr lang="en-US" sz="2200" i="1">
                                  <a:latin typeface="Cambria Math" panose="02040503050406030204" pitchFamily="18" charset="0"/>
                                  <a:ea typeface="Cambria Math" panose="02040503050406030204" pitchFamily="18" charset="0"/>
                                </a:rPr>
                                <m:t>𝜇</m:t>
                              </m:r>
                            </m:sup>
                          </m:sSup>
                        </m:e>
                        <m:sub>
                          <m:r>
                            <a:rPr lang="en-US" sz="2200" i="1">
                              <a:latin typeface="Cambria Math" panose="02040503050406030204" pitchFamily="18" charset="0"/>
                              <a:ea typeface="Cambria Math" panose="02040503050406030204" pitchFamily="18" charset="0"/>
                            </a:rPr>
                            <m:t>𝜈</m:t>
                          </m:r>
                        </m:sub>
                      </m:sSub>
                      <m:r>
                        <a:rPr lang="en-US" sz="2200" i="1">
                          <a:latin typeface="Cambria Math" panose="02040503050406030204" pitchFamily="18" charset="0"/>
                          <a:ea typeface="Cambria Math" panose="02040503050406030204" pitchFamily="18" charset="0"/>
                        </a:rPr>
                        <m:t>=−</m:t>
                      </m:r>
                      <m:sSub>
                        <m:sSubPr>
                          <m:ctrlPr>
                            <a:rPr lang="en-US" sz="2200" i="1">
                              <a:latin typeface="Cambria Math" panose="02040503050406030204" pitchFamily="18" charset="0"/>
                              <a:ea typeface="Cambria Math" panose="02040503050406030204" pitchFamily="18" charset="0"/>
                            </a:rPr>
                          </m:ctrlPr>
                        </m:sSubPr>
                        <m:e>
                          <m:r>
                            <m:rPr>
                              <m:sty m:val="p"/>
                            </m:rPr>
                            <a:rPr lang="en-US" sz="2200" i="1">
                              <a:latin typeface="Cambria Math" panose="02040503050406030204" pitchFamily="18" charset="0"/>
                              <a:ea typeface="Cambria Math" panose="02040503050406030204" pitchFamily="18" charset="0"/>
                            </a:rPr>
                            <m:t>∇</m:t>
                          </m:r>
                        </m:e>
                        <m:sub>
                          <m:r>
                            <a:rPr lang="en-US" sz="2200" i="1">
                              <a:latin typeface="Cambria Math" panose="02040503050406030204" pitchFamily="18" charset="0"/>
                              <a:ea typeface="Cambria Math" panose="02040503050406030204" pitchFamily="18" charset="0"/>
                            </a:rPr>
                            <m:t>𝜇</m:t>
                          </m:r>
                        </m:sub>
                      </m:sSub>
                      <m:sSub>
                        <m:sSubPr>
                          <m:ctrlPr>
                            <a:rPr lang="en-US" sz="2200" i="1">
                              <a:latin typeface="Cambria Math" panose="02040503050406030204" pitchFamily="18" charset="0"/>
                              <a:ea typeface="Cambria Math" panose="02040503050406030204" pitchFamily="18" charset="0"/>
                            </a:rPr>
                          </m:ctrlPr>
                        </m:sSubPr>
                        <m:e>
                          <m:sSup>
                            <m:sSupPr>
                              <m:ctrlPr>
                                <a:rPr lang="en-US" sz="2200" i="1">
                                  <a:latin typeface="Cambria Math" panose="02040503050406030204" pitchFamily="18" charset="0"/>
                                  <a:ea typeface="Cambria Math" panose="02040503050406030204" pitchFamily="18" charset="0"/>
                                </a:rPr>
                              </m:ctrlPr>
                            </m:sSupPr>
                            <m:e>
                              <m:r>
                                <a:rPr lang="en-US" sz="2200" i="1">
                                  <a:latin typeface="Cambria Math" panose="02040503050406030204" pitchFamily="18" charset="0"/>
                                  <a:ea typeface="Cambria Math" panose="02040503050406030204" pitchFamily="18" charset="0"/>
                                </a:rPr>
                                <m:t>𝑇</m:t>
                              </m:r>
                            </m:e>
                            <m:sup>
                              <m:d>
                                <m:dPr>
                                  <m:ctrlPr>
                                    <a:rPr lang="en-US" sz="2200" i="1">
                                      <a:latin typeface="Cambria Math" panose="02040503050406030204" pitchFamily="18" charset="0"/>
                                      <a:ea typeface="Cambria Math" panose="02040503050406030204" pitchFamily="18" charset="0"/>
                                    </a:rPr>
                                  </m:ctrlPr>
                                </m:dPr>
                                <m:e>
                                  <m:r>
                                    <a:rPr lang="en-US" sz="2200" i="1">
                                      <a:latin typeface="Cambria Math" panose="02040503050406030204" pitchFamily="18" charset="0"/>
                                      <a:ea typeface="Cambria Math" panose="02040503050406030204" pitchFamily="18" charset="0"/>
                                    </a:rPr>
                                    <m:t>𝐷𝐸</m:t>
                                  </m:r>
                                </m:e>
                              </m:d>
                              <m:r>
                                <a:rPr lang="en-US" sz="2200" i="1">
                                  <a:latin typeface="Cambria Math" panose="02040503050406030204" pitchFamily="18" charset="0"/>
                                  <a:ea typeface="Cambria Math" panose="02040503050406030204" pitchFamily="18" charset="0"/>
                                </a:rPr>
                                <m:t>𝜇</m:t>
                              </m:r>
                            </m:sup>
                          </m:sSup>
                        </m:e>
                        <m:sub>
                          <m:r>
                            <a:rPr lang="en-US" sz="2200" i="1">
                              <a:latin typeface="Cambria Math" panose="02040503050406030204" pitchFamily="18" charset="0"/>
                              <a:ea typeface="Cambria Math" panose="02040503050406030204" pitchFamily="18" charset="0"/>
                            </a:rPr>
                            <m:t>𝜈</m:t>
                          </m:r>
                        </m:sub>
                      </m:sSub>
                      <m:r>
                        <a:rPr lang="en-US" sz="2200" i="1">
                          <a:latin typeface="Cambria Math" panose="02040503050406030204" pitchFamily="18" charset="0"/>
                          <a:ea typeface="Cambria Math" panose="02040503050406030204" pitchFamily="18" charset="0"/>
                        </a:rPr>
                        <m:t>=</m:t>
                      </m:r>
                      <m:sSub>
                        <m:sSubPr>
                          <m:ctrlPr>
                            <a:rPr lang="en-US" sz="2200" i="1">
                              <a:latin typeface="Cambria Math" panose="02040503050406030204" pitchFamily="18" charset="0"/>
                              <a:ea typeface="Cambria Math" panose="02040503050406030204" pitchFamily="18" charset="0"/>
                            </a:rPr>
                          </m:ctrlPr>
                        </m:sSubPr>
                        <m:e>
                          <m:r>
                            <a:rPr lang="en-US" sz="2200" i="1">
                              <a:latin typeface="Cambria Math" panose="02040503050406030204" pitchFamily="18" charset="0"/>
                              <a:ea typeface="Cambria Math" panose="02040503050406030204" pitchFamily="18" charset="0"/>
                            </a:rPr>
                            <m:t>𝐽</m:t>
                          </m:r>
                        </m:e>
                        <m:sub>
                          <m:r>
                            <a:rPr lang="en-US" sz="2200" i="1">
                              <a:latin typeface="Cambria Math" panose="02040503050406030204" pitchFamily="18" charset="0"/>
                              <a:ea typeface="Cambria Math" panose="02040503050406030204" pitchFamily="18" charset="0"/>
                            </a:rPr>
                            <m:t>𝜈</m:t>
                          </m:r>
                        </m:sub>
                      </m:sSub>
                      <m:r>
                        <a:rPr lang="en-US" sz="2200" i="1">
                          <a:latin typeface="Cambria Math" panose="02040503050406030204" pitchFamily="18" charset="0"/>
                          <a:ea typeface="Cambria Math" panose="02040503050406030204" pitchFamily="18" charset="0"/>
                        </a:rPr>
                        <m:t>≈0       </m:t>
                      </m:r>
                    </m:oMath>
                  </m:oMathPara>
                </a14:m>
                <a:endParaRPr lang="en-US" sz="2200" dirty="0"/>
              </a:p>
              <a:p>
                <a:r>
                  <a:rPr lang="en-HK" sz="2200" dirty="0"/>
                  <a:t>Momentum transfer exists between the dark sector, but no energy transfer </a:t>
                </a:r>
                <a14:m>
                  <m:oMath xmlns:m="http://schemas.openxmlformats.org/officeDocument/2006/math">
                    <m:r>
                      <a:rPr lang="en-HK" sz="2200" i="1">
                        <a:latin typeface="Cambria Math" panose="02040503050406030204" pitchFamily="18" charset="0"/>
                        <a:ea typeface="Cambria Math" panose="02040503050406030204" pitchFamily="18" charset="0"/>
                      </a:rPr>
                      <m:t>→</m:t>
                    </m:r>
                  </m:oMath>
                </a14:m>
                <a:r>
                  <a:rPr lang="en-HK" sz="2200" dirty="0"/>
                  <a:t>  background evolution of the energy densities is uncoupled. </a:t>
                </a:r>
              </a:p>
            </p:txBody>
          </p:sp>
        </mc:Choice>
        <mc:Fallback xmlns="">
          <p:sp>
            <p:nvSpPr>
              <p:cNvPr id="3" name="Content Placeholder 2">
                <a:extLst>
                  <a:ext uri="{FF2B5EF4-FFF2-40B4-BE49-F238E27FC236}">
                    <a16:creationId xmlns:a16="http://schemas.microsoft.com/office/drawing/2014/main" id="{2D2A4D5C-8B69-894D-980C-8126B1730662}"/>
                  </a:ext>
                </a:extLst>
              </p:cNvPr>
              <p:cNvSpPr>
                <a:spLocks noGrp="1" noRot="1" noChangeAspect="1" noMove="1" noResize="1" noEditPoints="1" noAdjustHandles="1" noChangeArrowheads="1" noChangeShapeType="1" noTextEdit="1"/>
              </p:cNvSpPr>
              <p:nvPr>
                <p:ph idx="1"/>
              </p:nvPr>
            </p:nvSpPr>
            <p:spPr>
              <a:xfrm>
                <a:off x="1200150" y="1277655"/>
                <a:ext cx="10153649" cy="4899308"/>
              </a:xfrm>
              <a:blipFill>
                <a:blip r:embed="rId3"/>
                <a:stretch>
                  <a:fillRect l="-1000" t="-4145" r="-750" b="-207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008D2F3-D72B-6244-AB5D-79270B7776D8}"/>
              </a:ext>
            </a:extLst>
          </p:cNvPr>
          <p:cNvSpPr>
            <a:spLocks noGrp="1"/>
          </p:cNvSpPr>
          <p:nvPr>
            <p:ph type="dt" sz="half" idx="10"/>
          </p:nvPr>
        </p:nvSpPr>
        <p:spPr>
          <a:xfrm>
            <a:off x="-1" y="6492874"/>
            <a:ext cx="4054415" cy="365126"/>
          </a:xfrm>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0E33E981-F966-7141-AD1A-6A711B8F141B}"/>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E61F618A-F342-9E48-BA20-597F3B976012}"/>
              </a:ext>
            </a:extLst>
          </p:cNvPr>
          <p:cNvSpPr>
            <a:spLocks noGrp="1"/>
          </p:cNvSpPr>
          <p:nvPr>
            <p:ph type="sldNum" sz="quarter" idx="12"/>
          </p:nvPr>
        </p:nvSpPr>
        <p:spPr/>
        <p:txBody>
          <a:bodyPr/>
          <a:lstStyle/>
          <a:p>
            <a:fld id="{0FD87FC1-0812-3F47-AC0D-045D7F6FBCAC}" type="slidenum">
              <a:rPr lang="en-US" smtClean="0"/>
              <a:pPr/>
              <a:t>4</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79182D1-572E-774E-B18B-122B83B6F58E}"/>
                  </a:ext>
                </a:extLst>
              </p:cNvPr>
              <p:cNvSpPr txBox="1"/>
              <p:nvPr/>
            </p:nvSpPr>
            <p:spPr>
              <a:xfrm>
                <a:off x="4054414" y="4218220"/>
                <a:ext cx="7402831" cy="528606"/>
              </a:xfrm>
              <a:prstGeom prst="rect">
                <a:avLst/>
              </a:prstGeom>
              <a:noFill/>
            </p:spPr>
            <p:txBody>
              <a:bodyPr wrap="square" rtlCol="0">
                <a:spAutoFit/>
              </a:bodyPr>
              <a:lstStyle/>
              <a:p>
                <a:r>
                  <a:rPr lang="en-US" dirty="0"/>
                  <a:t>   </a:t>
                </a:r>
                <a:r>
                  <a:rPr lang="en-US" dirty="0">
                    <a:solidFill>
                      <a:srgbClr val="00B050"/>
                    </a:solidFill>
                    <a:latin typeface="Bell MT" panose="02020503060305020303" pitchFamily="18" charset="77"/>
                  </a:rPr>
                  <a:t>Kinetic term     </a:t>
                </a:r>
                <a:r>
                  <a:rPr lang="en-US" dirty="0">
                    <a:solidFill>
                      <a:srgbClr val="00B0F0"/>
                    </a:solidFill>
                    <a:latin typeface="Bell MT" panose="02020503060305020303" pitchFamily="18" charset="77"/>
                  </a:rPr>
                  <a:t>Spatial term </a:t>
                </a:r>
                <a14:m>
                  <m:oMath xmlns:m="http://schemas.openxmlformats.org/officeDocument/2006/math">
                    <m:r>
                      <a:rPr lang="en-US" i="1" dirty="0" smtClean="0">
                        <a:solidFill>
                          <a:srgbClr val="00B0F0"/>
                        </a:solidFill>
                        <a:latin typeface="Cambria Math" panose="02040503050406030204" pitchFamily="18" charset="0"/>
                      </a:rPr>
                      <m:t>(=0</m:t>
                    </m:r>
                    <m:r>
                      <a:rPr lang="en-US" b="0" i="0" dirty="0" smtClean="0">
                        <a:solidFill>
                          <a:srgbClr val="00B0F0"/>
                        </a:solidFill>
                        <a:latin typeface="Cambria Math" panose="02040503050406030204" pitchFamily="18" charset="0"/>
                      </a:rPr>
                      <m:t>)</m:t>
                    </m:r>
                  </m:oMath>
                </a14:m>
                <a:r>
                  <a:rPr lang="en-US" dirty="0">
                    <a:solidFill>
                      <a:srgbClr val="00B0F0"/>
                    </a:solidFill>
                    <a:latin typeface="Bell MT" panose="02020503060305020303" pitchFamily="18" charset="77"/>
                  </a:rPr>
                  <a:t>    </a:t>
                </a:r>
                <a:r>
                  <a:rPr lang="en-US" dirty="0">
                    <a:solidFill>
                      <a:schemeClr val="accent1"/>
                    </a:solidFill>
                    <a:latin typeface="Bell MT" panose="02020503060305020303" pitchFamily="18" charset="77"/>
                  </a:rPr>
                  <a:t>Potential term =</a:t>
                </a:r>
                <a:r>
                  <a:rPr lang="en-US" dirty="0">
                    <a:solidFill>
                      <a:schemeClr val="accent1"/>
                    </a:solidFill>
                  </a:rPr>
                  <a:t> </a:t>
                </a:r>
                <a14:m>
                  <m:oMath xmlns:m="http://schemas.openxmlformats.org/officeDocument/2006/math">
                    <m:r>
                      <a:rPr lang="en-US" i="1" dirty="0">
                        <a:solidFill>
                          <a:schemeClr val="accent1"/>
                        </a:solidFill>
                        <a:latin typeface="Cambria Math" panose="02040503050406030204" pitchFamily="18" charset="0"/>
                      </a:rPr>
                      <m:t>𝑉</m:t>
                    </m:r>
                    <m:r>
                      <a:rPr lang="en-US" i="1" dirty="0">
                        <a:solidFill>
                          <a:schemeClr val="accent1"/>
                        </a:solidFill>
                        <a:latin typeface="Cambria Math" panose="02040503050406030204" pitchFamily="18" charset="0"/>
                      </a:rPr>
                      <m:t>₀</m:t>
                    </m:r>
                    <m:sSup>
                      <m:sSupPr>
                        <m:ctrlPr>
                          <a:rPr lang="en-US" i="1">
                            <a:solidFill>
                              <a:schemeClr val="accent1"/>
                            </a:solidFill>
                            <a:latin typeface="Cambria Math" panose="02040503050406030204" pitchFamily="18" charset="0"/>
                          </a:rPr>
                        </m:ctrlPr>
                      </m:sSupPr>
                      <m:e>
                        <m:r>
                          <a:rPr lang="en-US" i="1">
                            <a:solidFill>
                              <a:schemeClr val="accent1"/>
                            </a:solidFill>
                            <a:latin typeface="Cambria Math" panose="02040503050406030204" pitchFamily="18" charset="0"/>
                          </a:rPr>
                          <m:t>𝑒</m:t>
                        </m:r>
                      </m:e>
                      <m:sup>
                        <m:r>
                          <a:rPr lang="en-US" i="1">
                            <a:solidFill>
                              <a:schemeClr val="accent1"/>
                            </a:solidFill>
                            <a:latin typeface="Cambria Math" panose="02040503050406030204" pitchFamily="18" charset="0"/>
                          </a:rPr>
                          <m:t>−</m:t>
                        </m:r>
                        <m:f>
                          <m:fPr>
                            <m:ctrlPr>
                              <a:rPr lang="en-US" i="1">
                                <a:solidFill>
                                  <a:schemeClr val="accent1"/>
                                </a:solidFill>
                                <a:latin typeface="Cambria Math" panose="02040503050406030204" pitchFamily="18" charset="0"/>
                              </a:rPr>
                            </m:ctrlPr>
                          </m:fPr>
                          <m:num>
                            <m:r>
                              <a:rPr lang="en-US" i="1">
                                <a:solidFill>
                                  <a:schemeClr val="accent1"/>
                                </a:solidFill>
                                <a:latin typeface="Cambria Math" panose="02040503050406030204" pitchFamily="18" charset="0"/>
                              </a:rPr>
                              <m:t>𝜆𝜙</m:t>
                            </m:r>
                          </m:num>
                          <m:den>
                            <m:sSub>
                              <m:sSubPr>
                                <m:ctrlPr>
                                  <a:rPr lang="en-US" i="1">
                                    <a:solidFill>
                                      <a:schemeClr val="accent1"/>
                                    </a:solidFill>
                                    <a:latin typeface="Cambria Math" panose="02040503050406030204" pitchFamily="18" charset="0"/>
                                  </a:rPr>
                                </m:ctrlPr>
                              </m:sSubPr>
                              <m:e>
                                <m:r>
                                  <a:rPr lang="en-US" i="1">
                                    <a:solidFill>
                                      <a:schemeClr val="accent1"/>
                                    </a:solidFill>
                                    <a:latin typeface="Cambria Math" panose="02040503050406030204" pitchFamily="18" charset="0"/>
                                  </a:rPr>
                                  <m:t>𝑚</m:t>
                                </m:r>
                              </m:e>
                              <m:sub>
                                <m:r>
                                  <a:rPr lang="en-US" i="1">
                                    <a:solidFill>
                                      <a:schemeClr val="accent1"/>
                                    </a:solidFill>
                                    <a:latin typeface="Cambria Math" panose="02040503050406030204" pitchFamily="18" charset="0"/>
                                  </a:rPr>
                                  <m:t>𝑃</m:t>
                                </m:r>
                              </m:sub>
                            </m:sSub>
                          </m:den>
                        </m:f>
                      </m:sup>
                    </m:sSup>
                  </m:oMath>
                </a14:m>
                <a:endParaRPr lang="en-US" dirty="0">
                  <a:solidFill>
                    <a:srgbClr val="00B050"/>
                  </a:solidFill>
                  <a:latin typeface="Bell MT" panose="02020503060305020303" pitchFamily="18" charset="77"/>
                </a:endParaRPr>
              </a:p>
            </p:txBody>
          </p:sp>
        </mc:Choice>
        <mc:Fallback xmlns="">
          <p:sp>
            <p:nvSpPr>
              <p:cNvPr id="7" name="TextBox 6">
                <a:extLst>
                  <a:ext uri="{FF2B5EF4-FFF2-40B4-BE49-F238E27FC236}">
                    <a16:creationId xmlns:a16="http://schemas.microsoft.com/office/drawing/2014/main" id="{479182D1-572E-774E-B18B-122B83B6F58E}"/>
                  </a:ext>
                </a:extLst>
              </p:cNvPr>
              <p:cNvSpPr txBox="1">
                <a:spLocks noRot="1" noChangeAspect="1" noMove="1" noResize="1" noEditPoints="1" noAdjustHandles="1" noChangeArrowheads="1" noChangeShapeType="1" noTextEdit="1"/>
              </p:cNvSpPr>
              <p:nvPr/>
            </p:nvSpPr>
            <p:spPr>
              <a:xfrm>
                <a:off x="4054414" y="4218220"/>
                <a:ext cx="7402831" cy="528606"/>
              </a:xfrm>
              <a:prstGeom prst="rect">
                <a:avLst/>
              </a:prstGeom>
              <a:blipFill>
                <a:blip r:embed="rId4"/>
                <a:stretch>
                  <a:fillRect b="-16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9DBA779-1D29-E140-A7FC-4CD44E70FC8E}"/>
                  </a:ext>
                </a:extLst>
              </p:cNvPr>
              <p:cNvSpPr txBox="1"/>
              <p:nvPr/>
            </p:nvSpPr>
            <p:spPr>
              <a:xfrm>
                <a:off x="8673215" y="3415143"/>
                <a:ext cx="351878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𝑢</m:t>
                          </m:r>
                        </m:e>
                        <m:sup>
                          <m:r>
                            <a:rPr lang="en-US" b="0" i="1" smtClean="0">
                              <a:latin typeface="Cambria Math" panose="02040503050406030204" pitchFamily="18" charset="0"/>
                            </a:rPr>
                            <m:t>𝜇</m:t>
                          </m:r>
                        </m:sup>
                      </m:sSup>
                      <m:r>
                        <a:rPr lang="en-US" b="0" i="0" smtClean="0">
                          <a:latin typeface="Cambria Math" panose="02040503050406030204" pitchFamily="18" charset="0"/>
                        </a:rPr>
                        <m:t>=</m:t>
                      </m:r>
                      <m:d>
                        <m:dPr>
                          <m:ctrlPr>
                            <a:rPr lang="en-US" b="0" i="1" smtClean="0">
                              <a:latin typeface="Cambria Math" panose="02040503050406030204" pitchFamily="18" charset="0"/>
                            </a:rPr>
                          </m:ctrlPr>
                        </m:dPr>
                        <m:e>
                          <m:r>
                            <a:rPr lang="en-US" b="0" i="0" smtClean="0">
                              <a:latin typeface="Cambria Math" panose="02040503050406030204" pitchFamily="18" charset="0"/>
                            </a:rPr>
                            <m:t>1,0,0,0</m:t>
                          </m:r>
                        </m:e>
                      </m:d>
                      <m:r>
                        <a:rPr lang="en-US" b="0" i="0" smtClean="0">
                          <a:latin typeface="Cambria Math" panose="02040503050406030204" pitchFamily="18" charset="0"/>
                        </a:rPr>
                        <m:t> (</m:t>
                      </m:r>
                      <m:r>
                        <m:rPr>
                          <m:sty m:val="p"/>
                        </m:rPr>
                        <a:rPr lang="en-US" b="0" i="0" smtClean="0">
                          <a:latin typeface="Cambria Math" panose="02040503050406030204" pitchFamily="18" charset="0"/>
                        </a:rPr>
                        <m:t>DM</m:t>
                      </m:r>
                      <m:r>
                        <a:rPr lang="en-US" b="0" i="0" smtClean="0">
                          <a:latin typeface="Cambria Math" panose="02040503050406030204" pitchFamily="18" charset="0"/>
                        </a:rPr>
                        <m:t> </m:t>
                      </m:r>
                      <m:r>
                        <m:rPr>
                          <m:sty m:val="p"/>
                        </m:rPr>
                        <a:rPr lang="en-US" b="0" i="0" smtClean="0">
                          <a:latin typeface="Cambria Math" panose="02040503050406030204" pitchFamily="18" charset="0"/>
                        </a:rPr>
                        <m:t>four</m:t>
                      </m:r>
                      <m:r>
                        <a:rPr lang="en-US" b="0" i="0" smtClean="0">
                          <a:latin typeface="Cambria Math" panose="02040503050406030204" pitchFamily="18" charset="0"/>
                        </a:rPr>
                        <m:t> </m:t>
                      </m:r>
                      <m:r>
                        <m:rPr>
                          <m:sty m:val="p"/>
                        </m:rPr>
                        <a:rPr lang="en-US" b="0" i="0" smtClean="0">
                          <a:latin typeface="Cambria Math" panose="02040503050406030204" pitchFamily="18" charset="0"/>
                        </a:rPr>
                        <m:t>velocity</m:t>
                      </m:r>
                      <m:r>
                        <a:rPr lang="en-US" b="0" i="0" smtClean="0">
                          <a:latin typeface="Cambria Math" panose="02040503050406030204" pitchFamily="18" charset="0"/>
                        </a:rPr>
                        <m:t>)</m:t>
                      </m:r>
                    </m:oMath>
                  </m:oMathPara>
                </a14:m>
                <a:endParaRPr lang="en-US" dirty="0"/>
              </a:p>
            </p:txBody>
          </p:sp>
        </mc:Choice>
        <mc:Fallback xmlns="">
          <p:sp>
            <p:nvSpPr>
              <p:cNvPr id="8" name="TextBox 7">
                <a:extLst>
                  <a:ext uri="{FF2B5EF4-FFF2-40B4-BE49-F238E27FC236}">
                    <a16:creationId xmlns:a16="http://schemas.microsoft.com/office/drawing/2014/main" id="{E9DBA779-1D29-E140-A7FC-4CD44E70FC8E}"/>
                  </a:ext>
                </a:extLst>
              </p:cNvPr>
              <p:cNvSpPr txBox="1">
                <a:spLocks noRot="1" noChangeAspect="1" noMove="1" noResize="1" noEditPoints="1" noAdjustHandles="1" noChangeArrowheads="1" noChangeShapeType="1" noTextEdit="1"/>
              </p:cNvSpPr>
              <p:nvPr/>
            </p:nvSpPr>
            <p:spPr>
              <a:xfrm>
                <a:off x="8673215" y="3415143"/>
                <a:ext cx="3518784" cy="369332"/>
              </a:xfrm>
              <a:prstGeom prst="rect">
                <a:avLst/>
              </a:prstGeom>
              <a:blipFill>
                <a:blip r:embed="rId5"/>
                <a:stretch>
                  <a:fillRect b="-13333"/>
                </a:stretch>
              </a:blipFill>
            </p:spPr>
            <p:txBody>
              <a:bodyPr/>
              <a:lstStyle/>
              <a:p>
                <a:r>
                  <a:rPr lang="en-US">
                    <a:noFill/>
                  </a:rPr>
                  <a:t> </a:t>
                </a:r>
              </a:p>
            </p:txBody>
          </p:sp>
        </mc:Fallback>
      </mc:AlternateContent>
      <p:sp>
        <p:nvSpPr>
          <p:cNvPr id="9" name="Left Brace 8">
            <a:extLst>
              <a:ext uri="{FF2B5EF4-FFF2-40B4-BE49-F238E27FC236}">
                <a16:creationId xmlns:a16="http://schemas.microsoft.com/office/drawing/2014/main" id="{1C86610B-0FB4-E148-BC93-3CE1FCFAE950}"/>
              </a:ext>
            </a:extLst>
          </p:cNvPr>
          <p:cNvSpPr/>
          <p:nvPr/>
        </p:nvSpPr>
        <p:spPr>
          <a:xfrm rot="5400000">
            <a:off x="6087053" y="2325826"/>
            <a:ext cx="407863" cy="99624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06ADF5F9-8542-7D45-AF9B-7CFEF4D86946}"/>
              </a:ext>
            </a:extLst>
          </p:cNvPr>
          <p:cNvSpPr txBox="1"/>
          <p:nvPr/>
        </p:nvSpPr>
        <p:spPr>
          <a:xfrm>
            <a:off x="5561556" y="2250684"/>
            <a:ext cx="1856983" cy="369332"/>
          </a:xfrm>
          <a:prstGeom prst="rect">
            <a:avLst/>
          </a:prstGeom>
          <a:noFill/>
        </p:spPr>
        <p:txBody>
          <a:bodyPr wrap="none" rtlCol="0">
            <a:spAutoFit/>
          </a:bodyPr>
          <a:lstStyle/>
          <a:p>
            <a:r>
              <a:rPr lang="en-US" b="1" dirty="0">
                <a:latin typeface="Bell MT" panose="02020503060305020303" pitchFamily="18" charset="77"/>
              </a:rPr>
              <a:t>Interaction term</a:t>
            </a:r>
          </a:p>
        </p:txBody>
      </p:sp>
    </p:spTree>
    <p:extLst>
      <p:ext uri="{BB962C8B-B14F-4D97-AF65-F5344CB8AC3E}">
        <p14:creationId xmlns:p14="http://schemas.microsoft.com/office/powerpoint/2010/main" val="948110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5AA7-44BA-2047-848C-2DF23DE172BA}"/>
              </a:ext>
            </a:extLst>
          </p:cNvPr>
          <p:cNvSpPr>
            <a:spLocks noGrp="1"/>
          </p:cNvSpPr>
          <p:nvPr>
            <p:ph type="title"/>
          </p:nvPr>
        </p:nvSpPr>
        <p:spPr/>
        <p:txBody>
          <a:bodyPr/>
          <a:lstStyle/>
          <a:p>
            <a:r>
              <a:rPr lang="en-US" dirty="0"/>
              <a:t>Type 3 model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7891F98-FB55-B244-9D54-5FAA6CBCF8BF}"/>
                  </a:ext>
                </a:extLst>
              </p:cNvPr>
              <p:cNvSpPr>
                <a:spLocks noGrp="1"/>
              </p:cNvSpPr>
              <p:nvPr>
                <p:ph idx="1"/>
              </p:nvPr>
            </p:nvSpPr>
            <p:spPr/>
            <p:txBody>
              <a:bodyPr/>
              <a:lstStyle/>
              <a:p>
                <a:pPr marL="0" indent="0">
                  <a:buNone/>
                </a:pPr>
                <a:r>
                  <a:rPr lang="en-HK" sz="2200" dirty="0"/>
                  <a:t>		</a:t>
                </a:r>
                <a14:m>
                  <m:oMath xmlns:m="http://schemas.openxmlformats.org/officeDocument/2006/math">
                    <m:sSub>
                      <m:sSubPr>
                        <m:ctrlPr>
                          <a:rPr lang="en-US" sz="2200" b="0" i="1" dirty="0" smtClean="0">
                            <a:latin typeface="Cambria Math" panose="02040503050406030204" pitchFamily="18" charset="0"/>
                          </a:rPr>
                        </m:ctrlPr>
                      </m:sSubPr>
                      <m:e>
                        <m:r>
                          <a:rPr lang="en-US" sz="2200" i="1" dirty="0">
                            <a:latin typeface="Cambria Math" panose="02040503050406030204" pitchFamily="18" charset="0"/>
                          </a:rPr>
                          <m:t>𝐿</m:t>
                        </m:r>
                      </m:e>
                      <m:sub>
                        <m:r>
                          <a:rPr lang="en-US" sz="2200" b="0" i="1" dirty="0" smtClean="0">
                            <a:latin typeface="Cambria Math" panose="02040503050406030204" pitchFamily="18" charset="0"/>
                          </a:rPr>
                          <m:t>𝜙</m:t>
                        </m:r>
                      </m:sub>
                    </m:sSub>
                    <m:r>
                      <a:rPr lang="en-US" sz="2200" i="1" dirty="0">
                        <a:latin typeface="Cambria Math" panose="02040503050406030204" pitchFamily="18" charset="0"/>
                      </a:rPr>
                      <m:t> =</m:t>
                    </m:r>
                    <m:f>
                      <m:fPr>
                        <m:ctrlPr>
                          <a:rPr lang="en-US" sz="2200" i="1" dirty="0" smtClean="0">
                            <a:solidFill>
                              <a:srgbClr val="00B050"/>
                            </a:solidFill>
                            <a:latin typeface="Cambria Math" panose="02040503050406030204" pitchFamily="18" charset="0"/>
                          </a:rPr>
                        </m:ctrlPr>
                      </m:fPr>
                      <m:num>
                        <m:r>
                          <a:rPr lang="en-US" sz="2200" i="1" dirty="0">
                            <a:solidFill>
                              <a:srgbClr val="00B050"/>
                            </a:solidFill>
                            <a:latin typeface="Cambria Math" panose="02040503050406030204" pitchFamily="18" charset="0"/>
                          </a:rPr>
                          <m:t>1</m:t>
                        </m:r>
                      </m:num>
                      <m:den>
                        <m:r>
                          <a:rPr lang="en-US" sz="2200" i="1" dirty="0">
                            <a:solidFill>
                              <a:srgbClr val="00B050"/>
                            </a:solidFill>
                            <a:latin typeface="Cambria Math" panose="02040503050406030204" pitchFamily="18" charset="0"/>
                          </a:rPr>
                          <m:t>2</m:t>
                        </m:r>
                      </m:den>
                    </m:f>
                    <m:d>
                      <m:dPr>
                        <m:ctrlPr>
                          <a:rPr lang="en-US" sz="2200" i="1" dirty="0">
                            <a:solidFill>
                              <a:srgbClr val="00B050"/>
                            </a:solidFill>
                            <a:latin typeface="Cambria Math" panose="02040503050406030204" pitchFamily="18" charset="0"/>
                          </a:rPr>
                        </m:ctrlPr>
                      </m:dPr>
                      <m:e>
                        <m:r>
                          <a:rPr lang="en-US" sz="2200" i="1" dirty="0">
                            <a:solidFill>
                              <a:srgbClr val="00B050"/>
                            </a:solidFill>
                            <a:latin typeface="Cambria Math" panose="02040503050406030204" pitchFamily="18" charset="0"/>
                          </a:rPr>
                          <m:t>1−2</m:t>
                        </m:r>
                        <m:r>
                          <a:rPr lang="en-US" sz="2200" i="1" dirty="0">
                            <a:solidFill>
                              <a:srgbClr val="00B050"/>
                            </a:solidFill>
                            <a:latin typeface="Cambria Math" panose="02040503050406030204" pitchFamily="18" charset="0"/>
                          </a:rPr>
                          <m:t>𝛽</m:t>
                        </m:r>
                      </m:e>
                    </m:d>
                    <m:sSup>
                      <m:sSupPr>
                        <m:ctrlPr>
                          <a:rPr lang="en-US" sz="2200" i="1" dirty="0">
                            <a:solidFill>
                              <a:srgbClr val="00B050"/>
                            </a:solidFill>
                            <a:latin typeface="Cambria Math" panose="02040503050406030204" pitchFamily="18" charset="0"/>
                          </a:rPr>
                        </m:ctrlPr>
                      </m:sSupPr>
                      <m:e>
                        <m:acc>
                          <m:accPr>
                            <m:chr m:val="̇"/>
                            <m:ctrlPr>
                              <a:rPr lang="en-US" sz="2200" i="1" dirty="0">
                                <a:solidFill>
                                  <a:srgbClr val="00B050"/>
                                </a:solidFill>
                                <a:latin typeface="Cambria Math" panose="02040503050406030204" pitchFamily="18" charset="0"/>
                              </a:rPr>
                            </m:ctrlPr>
                          </m:accPr>
                          <m:e>
                            <m:r>
                              <a:rPr lang="en-US" sz="2200" i="1" dirty="0">
                                <a:solidFill>
                                  <a:srgbClr val="00B050"/>
                                </a:solidFill>
                                <a:latin typeface="Cambria Math" panose="02040503050406030204" pitchFamily="18" charset="0"/>
                              </a:rPr>
                              <m:t>𝜙</m:t>
                            </m:r>
                          </m:e>
                        </m:acc>
                      </m:e>
                      <m:sup>
                        <m:r>
                          <a:rPr lang="en-US" sz="2200" i="1" dirty="0">
                            <a:solidFill>
                              <a:srgbClr val="00B050"/>
                            </a:solidFill>
                            <a:latin typeface="Cambria Math" panose="02040503050406030204" pitchFamily="18" charset="0"/>
                          </a:rPr>
                          <m:t>2</m:t>
                        </m:r>
                      </m:sup>
                    </m:sSup>
                    <m:r>
                      <a:rPr lang="en-US" sz="2200" i="1" dirty="0">
                        <a:latin typeface="Cambria Math" panose="02040503050406030204" pitchFamily="18" charset="0"/>
                      </a:rPr>
                      <m:t>−</m:t>
                    </m:r>
                    <m:f>
                      <m:fPr>
                        <m:ctrlPr>
                          <a:rPr lang="en-US" sz="2200" i="1" dirty="0" smtClean="0">
                            <a:solidFill>
                              <a:srgbClr val="00B0F0"/>
                            </a:solidFill>
                            <a:latin typeface="Cambria Math" panose="02040503050406030204" pitchFamily="18" charset="0"/>
                          </a:rPr>
                        </m:ctrlPr>
                      </m:fPr>
                      <m:num>
                        <m:r>
                          <a:rPr lang="en-US" sz="2200" i="1" dirty="0">
                            <a:solidFill>
                              <a:srgbClr val="00B0F0"/>
                            </a:solidFill>
                            <a:latin typeface="Cambria Math" panose="02040503050406030204" pitchFamily="18" charset="0"/>
                          </a:rPr>
                          <m:t>1</m:t>
                        </m:r>
                      </m:num>
                      <m:den>
                        <m:r>
                          <a:rPr lang="en-US" sz="2200" i="1" dirty="0">
                            <a:solidFill>
                              <a:srgbClr val="00B0F0"/>
                            </a:solidFill>
                            <a:latin typeface="Cambria Math" panose="02040503050406030204" pitchFamily="18" charset="0"/>
                          </a:rPr>
                          <m:t>2</m:t>
                        </m:r>
                      </m:den>
                    </m:f>
                    <m:sSup>
                      <m:sSupPr>
                        <m:ctrlPr>
                          <a:rPr lang="en-US" sz="2200" i="1" dirty="0">
                            <a:solidFill>
                              <a:srgbClr val="00B0F0"/>
                            </a:solidFill>
                            <a:latin typeface="Cambria Math" panose="02040503050406030204" pitchFamily="18" charset="0"/>
                          </a:rPr>
                        </m:ctrlPr>
                      </m:sSupPr>
                      <m:e>
                        <m:d>
                          <m:dPr>
                            <m:begChr m:val="|"/>
                            <m:endChr m:val="|"/>
                            <m:ctrlPr>
                              <a:rPr lang="en-US" sz="2200" i="1" dirty="0">
                                <a:solidFill>
                                  <a:srgbClr val="00B0F0"/>
                                </a:solidFill>
                                <a:latin typeface="Cambria Math" panose="02040503050406030204" pitchFamily="18" charset="0"/>
                              </a:rPr>
                            </m:ctrlPr>
                          </m:dPr>
                          <m:e>
                            <m:acc>
                              <m:accPr>
                                <m:chr m:val="⃗"/>
                                <m:ctrlPr>
                                  <a:rPr lang="en-US" sz="2200" i="1" dirty="0">
                                    <a:solidFill>
                                      <a:srgbClr val="00B0F0"/>
                                    </a:solidFill>
                                    <a:latin typeface="Cambria Math" panose="02040503050406030204" pitchFamily="18" charset="0"/>
                                  </a:rPr>
                                </m:ctrlPr>
                              </m:accPr>
                              <m:e>
                                <m:r>
                                  <m:rPr>
                                    <m:sty m:val="p"/>
                                  </m:rPr>
                                  <a:rPr lang="en-US" sz="2200" dirty="0">
                                    <a:solidFill>
                                      <a:srgbClr val="00B0F0"/>
                                    </a:solidFill>
                                    <a:latin typeface="Cambria Math" panose="02040503050406030204" pitchFamily="18" charset="0"/>
                                    <a:ea typeface="Cambria Math" panose="02040503050406030204" pitchFamily="18" charset="0"/>
                                  </a:rPr>
                                  <m:t>∇</m:t>
                                </m:r>
                              </m:e>
                            </m:acc>
                            <m:r>
                              <a:rPr lang="en-US" sz="2200" i="1" dirty="0">
                                <a:solidFill>
                                  <a:srgbClr val="00B0F0"/>
                                </a:solidFill>
                                <a:latin typeface="Cambria Math" panose="02040503050406030204" pitchFamily="18" charset="0"/>
                              </a:rPr>
                              <m:t>𝜙</m:t>
                            </m:r>
                          </m:e>
                        </m:d>
                      </m:e>
                      <m:sup>
                        <m:r>
                          <a:rPr lang="en-US" sz="2200" i="1" dirty="0">
                            <a:solidFill>
                              <a:srgbClr val="00B0F0"/>
                            </a:solidFill>
                            <a:latin typeface="Cambria Math" panose="02040503050406030204" pitchFamily="18" charset="0"/>
                          </a:rPr>
                          <m:t>2</m:t>
                        </m:r>
                      </m:sup>
                    </m:sSup>
                    <m:r>
                      <a:rPr lang="en-US" sz="2200" i="1" dirty="0">
                        <a:latin typeface="Cambria Math" panose="02040503050406030204" pitchFamily="18" charset="0"/>
                      </a:rPr>
                      <m:t>−</m:t>
                    </m:r>
                    <m:r>
                      <a:rPr lang="en-US" sz="2200" i="1" dirty="0" smtClean="0">
                        <a:solidFill>
                          <a:srgbClr val="0070C0"/>
                        </a:solidFill>
                        <a:latin typeface="Cambria Math" panose="02040503050406030204" pitchFamily="18" charset="0"/>
                      </a:rPr>
                      <m:t>𝑉</m:t>
                    </m:r>
                    <m:d>
                      <m:dPr>
                        <m:ctrlPr>
                          <a:rPr lang="en-US" sz="2200" i="1" dirty="0">
                            <a:solidFill>
                              <a:srgbClr val="0070C0"/>
                            </a:solidFill>
                            <a:latin typeface="Cambria Math" panose="02040503050406030204" pitchFamily="18" charset="0"/>
                          </a:rPr>
                        </m:ctrlPr>
                      </m:dPr>
                      <m:e>
                        <m:r>
                          <a:rPr lang="en-US" sz="2200" i="1" dirty="0">
                            <a:solidFill>
                              <a:srgbClr val="0070C0"/>
                            </a:solidFill>
                            <a:latin typeface="Cambria Math" panose="02040503050406030204" pitchFamily="18" charset="0"/>
                          </a:rPr>
                          <m:t>𝜙</m:t>
                        </m:r>
                      </m:e>
                    </m:d>
                  </m:oMath>
                </a14:m>
                <a:endParaRPr lang="en-US" sz="2200" dirty="0"/>
              </a:p>
              <a:p>
                <a:pPr marL="0" indent="0">
                  <a:buNone/>
                </a:pPr>
                <a:endParaRPr lang="en-HK" dirty="0"/>
              </a:p>
              <a:p>
                <a:r>
                  <a:rPr lang="en-HK" sz="2200" dirty="0"/>
                  <a:t>Effects of </a:t>
                </a:r>
                <a14:m>
                  <m:oMath xmlns:m="http://schemas.openxmlformats.org/officeDocument/2006/math">
                    <m:r>
                      <a:rPr lang="en-US" sz="2200" b="0" i="1" smtClean="0">
                        <a:latin typeface="Cambria Math" panose="02040503050406030204" pitchFamily="18" charset="0"/>
                      </a:rPr>
                      <m:t>𝛽</m:t>
                    </m:r>
                  </m:oMath>
                </a14:m>
                <a:r>
                  <a:rPr lang="en-HK" sz="2200" dirty="0"/>
                  <a:t> and </a:t>
                </a:r>
                <a14:m>
                  <m:oMath xmlns:m="http://schemas.openxmlformats.org/officeDocument/2006/math">
                    <m:r>
                      <a:rPr lang="en-US" sz="2200" b="0" i="1" smtClean="0">
                        <a:latin typeface="Cambria Math" panose="02040503050406030204" pitchFamily="18" charset="0"/>
                      </a:rPr>
                      <m:t>𝜆</m:t>
                    </m:r>
                  </m:oMath>
                </a14:m>
                <a:r>
                  <a:rPr lang="en-HK" sz="2200" dirty="0"/>
                  <a:t>:</a:t>
                </a:r>
              </a:p>
              <a:p>
                <a:pPr lvl="1"/>
                <a14:m>
                  <m:oMath xmlns:m="http://schemas.openxmlformats.org/officeDocument/2006/math">
                    <m:r>
                      <a:rPr lang="en-US" sz="1800" b="0" i="1" smtClean="0">
                        <a:latin typeface="Cambria Math" panose="02040503050406030204" pitchFamily="18" charset="0"/>
                      </a:rPr>
                      <m:t>𝛽</m:t>
                    </m:r>
                    <m:r>
                      <a:rPr lang="en-US" sz="1800" b="0" i="1" smtClean="0">
                        <a:latin typeface="Cambria Math" panose="02040503050406030204" pitchFamily="18" charset="0"/>
                      </a:rPr>
                      <m:t>&lt;0:</m:t>
                    </m:r>
                  </m:oMath>
                </a14:m>
                <a:r>
                  <a:rPr lang="en-US" sz="1800" dirty="0"/>
                  <a:t> In term </a:t>
                </a:r>
                <a14:m>
                  <m:oMath xmlns:m="http://schemas.openxmlformats.org/officeDocument/2006/math">
                    <m:r>
                      <a:rPr lang="en-US" sz="1800" b="0" i="1" smtClean="0">
                        <a:solidFill>
                          <a:srgbClr val="00B050"/>
                        </a:solidFill>
                        <a:latin typeface="Cambria Math" panose="02040503050406030204" pitchFamily="18" charset="0"/>
                      </a:rPr>
                      <m:t>−</m:t>
                    </m:r>
                    <m:r>
                      <a:rPr lang="en-US" sz="1800" b="0" i="1" smtClean="0">
                        <a:solidFill>
                          <a:srgbClr val="00B050"/>
                        </a:solidFill>
                        <a:latin typeface="Cambria Math" panose="02040503050406030204" pitchFamily="18" charset="0"/>
                      </a:rPr>
                      <m:t>𝛽</m:t>
                    </m:r>
                    <m:sSup>
                      <m:sSupPr>
                        <m:ctrlPr>
                          <a:rPr lang="en-US" sz="1800" b="0" i="1" dirty="0" smtClean="0">
                            <a:solidFill>
                              <a:srgbClr val="00B050"/>
                            </a:solidFill>
                            <a:latin typeface="Cambria Math" panose="02040503050406030204" pitchFamily="18" charset="0"/>
                          </a:rPr>
                        </m:ctrlPr>
                      </m:sSupPr>
                      <m:e>
                        <m:acc>
                          <m:accPr>
                            <m:chr m:val="̇"/>
                            <m:ctrlPr>
                              <a:rPr lang="en-US" sz="1800" i="1" dirty="0">
                                <a:solidFill>
                                  <a:srgbClr val="00B050"/>
                                </a:solidFill>
                                <a:latin typeface="Cambria Math" panose="02040503050406030204" pitchFamily="18" charset="0"/>
                              </a:rPr>
                            </m:ctrlPr>
                          </m:accPr>
                          <m:e>
                            <m:r>
                              <a:rPr lang="en-US" sz="1800" i="1" dirty="0">
                                <a:solidFill>
                                  <a:srgbClr val="00B050"/>
                                </a:solidFill>
                                <a:latin typeface="Cambria Math" panose="02040503050406030204" pitchFamily="18" charset="0"/>
                              </a:rPr>
                              <m:t>𝜙</m:t>
                            </m:r>
                          </m:e>
                        </m:acc>
                      </m:e>
                      <m:sup>
                        <m:r>
                          <a:rPr lang="en-US" sz="1800" b="0" i="1" dirty="0" smtClean="0">
                            <a:solidFill>
                              <a:srgbClr val="00B050"/>
                            </a:solidFill>
                            <a:latin typeface="Cambria Math" panose="02040503050406030204" pitchFamily="18" charset="0"/>
                          </a:rPr>
                          <m:t>2</m:t>
                        </m:r>
                      </m:sup>
                    </m:sSup>
                  </m:oMath>
                </a14:m>
                <a:r>
                  <a:rPr lang="en-US" sz="1800" dirty="0"/>
                  <a:t>,  when </a:t>
                </a:r>
                <a14:m>
                  <m:oMath xmlns:m="http://schemas.openxmlformats.org/officeDocument/2006/math">
                    <m:r>
                      <a:rPr lang="en-US" sz="1800" b="0" i="1" smtClean="0">
                        <a:latin typeface="Cambria Math" panose="02040503050406030204" pitchFamily="18" charset="0"/>
                      </a:rPr>
                      <m:t>𝛽</m:t>
                    </m:r>
                  </m:oMath>
                </a14:m>
                <a:r>
                  <a:rPr lang="en-US" sz="1800" dirty="0"/>
                  <a:t> approaches </a:t>
                </a:r>
                <a14:m>
                  <m:oMath xmlns:m="http://schemas.openxmlformats.org/officeDocument/2006/math">
                    <m:r>
                      <a:rPr lang="en-US" sz="1800" i="1" dirty="0" smtClean="0">
                        <a:latin typeface="Cambria Math" panose="02040503050406030204" pitchFamily="18" charset="0"/>
                      </a:rPr>
                      <m:t>0</m:t>
                    </m:r>
                  </m:oMath>
                </a14:m>
                <a:r>
                  <a:rPr lang="en-US" sz="1800" dirty="0"/>
                  <a:t>,  the kinetic term decreases</a:t>
                </a:r>
              </a:p>
              <a:p>
                <a:pPr lvl="1"/>
                <a:r>
                  <a:rPr lang="en-US" sz="1800" dirty="0"/>
                  <a:t> </a:t>
                </a:r>
                <a14:m>
                  <m:oMath xmlns:m="http://schemas.openxmlformats.org/officeDocument/2006/math">
                    <m:r>
                      <a:rPr lang="en-US" sz="1800" b="0" i="1" smtClean="0">
                        <a:latin typeface="Cambria Math" panose="02040503050406030204" pitchFamily="18" charset="0"/>
                      </a:rPr>
                      <m:t>𝜆</m:t>
                    </m:r>
                    <m:r>
                      <a:rPr lang="en-US" sz="1800" i="1">
                        <a:latin typeface="Cambria Math" panose="02040503050406030204" pitchFamily="18" charset="0"/>
                      </a:rPr>
                      <m:t>:</m:t>
                    </m:r>
                  </m:oMath>
                </a14:m>
                <a:r>
                  <a:rPr lang="en-US" sz="1800" dirty="0"/>
                  <a:t> In term  </a:t>
                </a:r>
                <a14:m>
                  <m:oMath xmlns:m="http://schemas.openxmlformats.org/officeDocument/2006/math">
                    <m:f>
                      <m:fPr>
                        <m:ctrlPr>
                          <a:rPr lang="en-US" sz="1800" i="1" dirty="0">
                            <a:solidFill>
                              <a:srgbClr val="00B050"/>
                            </a:solidFill>
                            <a:latin typeface="Cambria Math" panose="02040503050406030204" pitchFamily="18" charset="0"/>
                          </a:rPr>
                        </m:ctrlPr>
                      </m:fPr>
                      <m:num>
                        <m:r>
                          <a:rPr lang="en-US" sz="1800" i="1" dirty="0">
                            <a:solidFill>
                              <a:srgbClr val="00B050"/>
                            </a:solidFill>
                            <a:latin typeface="Cambria Math" panose="02040503050406030204" pitchFamily="18" charset="0"/>
                          </a:rPr>
                          <m:t>1</m:t>
                        </m:r>
                      </m:num>
                      <m:den>
                        <m:r>
                          <a:rPr lang="en-US" sz="1800" i="1" dirty="0">
                            <a:solidFill>
                              <a:srgbClr val="00B050"/>
                            </a:solidFill>
                            <a:latin typeface="Cambria Math" panose="02040503050406030204" pitchFamily="18" charset="0"/>
                          </a:rPr>
                          <m:t>2</m:t>
                        </m:r>
                      </m:den>
                    </m:f>
                    <m:d>
                      <m:dPr>
                        <m:ctrlPr>
                          <a:rPr lang="en-US" sz="1800" i="1" dirty="0">
                            <a:solidFill>
                              <a:srgbClr val="00B050"/>
                            </a:solidFill>
                            <a:latin typeface="Cambria Math" panose="02040503050406030204" pitchFamily="18" charset="0"/>
                          </a:rPr>
                        </m:ctrlPr>
                      </m:dPr>
                      <m:e>
                        <m:r>
                          <a:rPr lang="en-US" sz="1800" i="1" dirty="0">
                            <a:solidFill>
                              <a:srgbClr val="00B050"/>
                            </a:solidFill>
                            <a:latin typeface="Cambria Math" panose="02040503050406030204" pitchFamily="18" charset="0"/>
                          </a:rPr>
                          <m:t>1−2</m:t>
                        </m:r>
                        <m:r>
                          <a:rPr lang="en-US" sz="1800" i="1" dirty="0">
                            <a:solidFill>
                              <a:srgbClr val="00B050"/>
                            </a:solidFill>
                            <a:latin typeface="Cambria Math" panose="02040503050406030204" pitchFamily="18" charset="0"/>
                          </a:rPr>
                          <m:t>𝛽</m:t>
                        </m:r>
                      </m:e>
                    </m:d>
                    <m:sSup>
                      <m:sSupPr>
                        <m:ctrlPr>
                          <a:rPr lang="en-US" sz="1800" i="1" dirty="0">
                            <a:solidFill>
                              <a:srgbClr val="00B050"/>
                            </a:solidFill>
                            <a:latin typeface="Cambria Math" panose="02040503050406030204" pitchFamily="18" charset="0"/>
                          </a:rPr>
                        </m:ctrlPr>
                      </m:sSupPr>
                      <m:e>
                        <m:acc>
                          <m:accPr>
                            <m:chr m:val="̇"/>
                            <m:ctrlPr>
                              <a:rPr lang="en-US" sz="1800" i="1" dirty="0">
                                <a:solidFill>
                                  <a:srgbClr val="00B050"/>
                                </a:solidFill>
                                <a:latin typeface="Cambria Math" panose="02040503050406030204" pitchFamily="18" charset="0"/>
                              </a:rPr>
                            </m:ctrlPr>
                          </m:accPr>
                          <m:e>
                            <m:r>
                              <a:rPr lang="en-US" sz="1800" i="1" dirty="0">
                                <a:solidFill>
                                  <a:srgbClr val="00B050"/>
                                </a:solidFill>
                                <a:latin typeface="Cambria Math" panose="02040503050406030204" pitchFamily="18" charset="0"/>
                              </a:rPr>
                              <m:t>𝜙</m:t>
                            </m:r>
                          </m:e>
                        </m:acc>
                      </m:e>
                      <m:sup>
                        <m:r>
                          <a:rPr lang="en-US" sz="1800" i="1" dirty="0">
                            <a:solidFill>
                              <a:srgbClr val="00B050"/>
                            </a:solidFill>
                            <a:latin typeface="Cambria Math" panose="02040503050406030204" pitchFamily="18" charset="0"/>
                          </a:rPr>
                          <m:t>2</m:t>
                        </m:r>
                      </m:sup>
                    </m:sSup>
                  </m:oMath>
                </a14:m>
                <a:r>
                  <a:rPr lang="en-US" sz="1800" dirty="0"/>
                  <a:t>,  increase in </a:t>
                </a:r>
                <a14:m>
                  <m:oMath xmlns:m="http://schemas.openxmlformats.org/officeDocument/2006/math">
                    <m:r>
                      <a:rPr lang="en-US" sz="1800" b="0" i="1" smtClean="0">
                        <a:latin typeface="Cambria Math" panose="02040503050406030204" pitchFamily="18" charset="0"/>
                      </a:rPr>
                      <m:t>𝜆</m:t>
                    </m:r>
                  </m:oMath>
                </a14:m>
                <a:r>
                  <a:rPr lang="en-US" sz="1800" dirty="0"/>
                  <a:t> speeds up the scalar field evolution </a:t>
                </a:r>
                <a14:m>
                  <m:oMath xmlns:m="http://schemas.openxmlformats.org/officeDocument/2006/math">
                    <m:acc>
                      <m:accPr>
                        <m:chr m:val="̇"/>
                        <m:ctrlPr>
                          <a:rPr lang="en-US" sz="1800" i="1" smtClean="0">
                            <a:latin typeface="Cambria Math" panose="02040503050406030204" pitchFamily="18" charset="0"/>
                          </a:rPr>
                        </m:ctrlPr>
                      </m:accPr>
                      <m:e>
                        <m:r>
                          <a:rPr lang="en-US" sz="1800" b="0" i="1" smtClean="0">
                            <a:latin typeface="Cambria Math" panose="02040503050406030204" pitchFamily="18" charset="0"/>
                          </a:rPr>
                          <m:t>𝜙</m:t>
                        </m:r>
                      </m:e>
                    </m:acc>
                  </m:oMath>
                </a14:m>
                <a:r>
                  <a:rPr lang="en-US" sz="1800" dirty="0"/>
                  <a:t> to increase the kinetic term</a:t>
                </a:r>
              </a:p>
              <a:p>
                <a:pPr marL="457200" lvl="1" indent="0">
                  <a:buNone/>
                </a:pPr>
                <a:endParaRPr lang="en-US" dirty="0"/>
              </a:p>
              <a:p>
                <a:endParaRPr lang="en-HK" dirty="0"/>
              </a:p>
              <a:p>
                <a:endParaRPr lang="en-HK" dirty="0"/>
              </a:p>
              <a:p>
                <a:endParaRPr lang="en-HK" dirty="0"/>
              </a:p>
              <a:p>
                <a:endParaRPr lang="en-HK" dirty="0"/>
              </a:p>
              <a:p>
                <a:endParaRPr lang="en-US" dirty="0"/>
              </a:p>
            </p:txBody>
          </p:sp>
        </mc:Choice>
        <mc:Fallback xmlns="">
          <p:sp>
            <p:nvSpPr>
              <p:cNvPr id="3" name="Content Placeholder 2">
                <a:extLst>
                  <a:ext uri="{FF2B5EF4-FFF2-40B4-BE49-F238E27FC236}">
                    <a16:creationId xmlns:a16="http://schemas.microsoft.com/office/drawing/2014/main" id="{67891F98-FB55-B244-9D54-5FAA6CBCF8BF}"/>
                  </a:ext>
                </a:extLst>
              </p:cNvPr>
              <p:cNvSpPr>
                <a:spLocks noGrp="1" noRot="1" noChangeAspect="1" noMove="1" noResize="1" noEditPoints="1" noAdjustHandles="1" noChangeArrowheads="1" noChangeShapeType="1" noTextEdit="1"/>
              </p:cNvSpPr>
              <p:nvPr>
                <p:ph idx="1"/>
              </p:nvPr>
            </p:nvSpPr>
            <p:spPr>
              <a:blipFill>
                <a:blip r:embed="rId3"/>
                <a:stretch>
                  <a:fillRect l="-1000" t="-1653" r="-50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3E164288-2D4B-F54E-AAB1-C2B6C9FE9E0A}"/>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87AACF8A-C4E3-CD45-B610-1441608F5D15}"/>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8E98A1F6-0E60-0B48-9C72-87C04E219B01}"/>
              </a:ext>
            </a:extLst>
          </p:cNvPr>
          <p:cNvSpPr>
            <a:spLocks noGrp="1"/>
          </p:cNvSpPr>
          <p:nvPr>
            <p:ph type="sldNum" sz="quarter" idx="12"/>
          </p:nvPr>
        </p:nvSpPr>
        <p:spPr/>
        <p:txBody>
          <a:bodyPr/>
          <a:lstStyle/>
          <a:p>
            <a:fld id="{0FD87FC1-0812-3F47-AC0D-045D7F6FBCAC}" type="slidenum">
              <a:rPr lang="en-US" smtClean="0"/>
              <a:pPr/>
              <a:t>5</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0C12E4E-0D0C-8F43-A675-C50861ED6BFE}"/>
                  </a:ext>
                </a:extLst>
              </p:cNvPr>
              <p:cNvSpPr txBox="1"/>
              <p:nvPr/>
            </p:nvSpPr>
            <p:spPr>
              <a:xfrm>
                <a:off x="3318037" y="1925922"/>
                <a:ext cx="7402831" cy="528606"/>
              </a:xfrm>
              <a:prstGeom prst="rect">
                <a:avLst/>
              </a:prstGeom>
              <a:noFill/>
            </p:spPr>
            <p:txBody>
              <a:bodyPr wrap="square" rtlCol="0">
                <a:spAutoFit/>
              </a:bodyPr>
              <a:lstStyle/>
              <a:p>
                <a:r>
                  <a:rPr lang="en-US" dirty="0"/>
                  <a:t>   </a:t>
                </a:r>
                <a:r>
                  <a:rPr lang="en-US" dirty="0">
                    <a:solidFill>
                      <a:srgbClr val="00B050"/>
                    </a:solidFill>
                    <a:latin typeface="Bell MT" panose="02020503060305020303" pitchFamily="18" charset="77"/>
                  </a:rPr>
                  <a:t>Kinetic term     </a:t>
                </a:r>
                <a:r>
                  <a:rPr lang="en-US" dirty="0">
                    <a:solidFill>
                      <a:srgbClr val="00B0F0"/>
                    </a:solidFill>
                    <a:latin typeface="Bell MT" panose="02020503060305020303" pitchFamily="18" charset="77"/>
                  </a:rPr>
                  <a:t>Spatial term </a:t>
                </a:r>
                <a14:m>
                  <m:oMath xmlns:m="http://schemas.openxmlformats.org/officeDocument/2006/math">
                    <m:r>
                      <a:rPr lang="en-US" i="1" dirty="0" smtClean="0">
                        <a:solidFill>
                          <a:srgbClr val="00B0F0"/>
                        </a:solidFill>
                        <a:latin typeface="Cambria Math" panose="02040503050406030204" pitchFamily="18" charset="0"/>
                      </a:rPr>
                      <m:t>(=0</m:t>
                    </m:r>
                    <m:r>
                      <a:rPr lang="en-US" b="0" i="0" dirty="0" smtClean="0">
                        <a:solidFill>
                          <a:srgbClr val="00B0F0"/>
                        </a:solidFill>
                        <a:latin typeface="Cambria Math" panose="02040503050406030204" pitchFamily="18" charset="0"/>
                      </a:rPr>
                      <m:t>)</m:t>
                    </m:r>
                  </m:oMath>
                </a14:m>
                <a:r>
                  <a:rPr lang="en-US" dirty="0">
                    <a:solidFill>
                      <a:srgbClr val="00B0F0"/>
                    </a:solidFill>
                    <a:latin typeface="Bell MT" panose="02020503060305020303" pitchFamily="18" charset="77"/>
                  </a:rPr>
                  <a:t>    </a:t>
                </a:r>
                <a:r>
                  <a:rPr lang="en-US" dirty="0">
                    <a:solidFill>
                      <a:schemeClr val="accent1"/>
                    </a:solidFill>
                    <a:latin typeface="Bell MT" panose="02020503060305020303" pitchFamily="18" charset="77"/>
                  </a:rPr>
                  <a:t>Potential term =</a:t>
                </a:r>
                <a:r>
                  <a:rPr lang="en-US" dirty="0">
                    <a:solidFill>
                      <a:schemeClr val="accent1"/>
                    </a:solidFill>
                  </a:rPr>
                  <a:t> </a:t>
                </a:r>
                <a14:m>
                  <m:oMath xmlns:m="http://schemas.openxmlformats.org/officeDocument/2006/math">
                    <m:r>
                      <a:rPr lang="en-US" i="1" dirty="0">
                        <a:solidFill>
                          <a:schemeClr val="accent1"/>
                        </a:solidFill>
                        <a:latin typeface="Cambria Math" panose="02040503050406030204" pitchFamily="18" charset="0"/>
                      </a:rPr>
                      <m:t>𝑉</m:t>
                    </m:r>
                    <m:r>
                      <a:rPr lang="en-US" i="1" dirty="0">
                        <a:solidFill>
                          <a:schemeClr val="accent1"/>
                        </a:solidFill>
                        <a:latin typeface="Cambria Math" panose="02040503050406030204" pitchFamily="18" charset="0"/>
                      </a:rPr>
                      <m:t>₀</m:t>
                    </m:r>
                    <m:sSup>
                      <m:sSupPr>
                        <m:ctrlPr>
                          <a:rPr lang="en-US" i="1">
                            <a:solidFill>
                              <a:schemeClr val="accent1"/>
                            </a:solidFill>
                            <a:latin typeface="Cambria Math" panose="02040503050406030204" pitchFamily="18" charset="0"/>
                          </a:rPr>
                        </m:ctrlPr>
                      </m:sSupPr>
                      <m:e>
                        <m:r>
                          <a:rPr lang="en-US" i="1">
                            <a:solidFill>
                              <a:schemeClr val="accent1"/>
                            </a:solidFill>
                            <a:latin typeface="Cambria Math" panose="02040503050406030204" pitchFamily="18" charset="0"/>
                          </a:rPr>
                          <m:t>𝑒</m:t>
                        </m:r>
                      </m:e>
                      <m:sup>
                        <m:r>
                          <a:rPr lang="en-US" i="1">
                            <a:solidFill>
                              <a:schemeClr val="accent1"/>
                            </a:solidFill>
                            <a:latin typeface="Cambria Math" panose="02040503050406030204" pitchFamily="18" charset="0"/>
                          </a:rPr>
                          <m:t>−</m:t>
                        </m:r>
                        <m:f>
                          <m:fPr>
                            <m:ctrlPr>
                              <a:rPr lang="en-US" i="1">
                                <a:solidFill>
                                  <a:schemeClr val="accent1"/>
                                </a:solidFill>
                                <a:latin typeface="Cambria Math" panose="02040503050406030204" pitchFamily="18" charset="0"/>
                              </a:rPr>
                            </m:ctrlPr>
                          </m:fPr>
                          <m:num>
                            <m:r>
                              <a:rPr lang="en-US" i="1">
                                <a:solidFill>
                                  <a:schemeClr val="accent1"/>
                                </a:solidFill>
                                <a:latin typeface="Cambria Math" panose="02040503050406030204" pitchFamily="18" charset="0"/>
                              </a:rPr>
                              <m:t>𝜆𝜙</m:t>
                            </m:r>
                          </m:num>
                          <m:den>
                            <m:sSub>
                              <m:sSubPr>
                                <m:ctrlPr>
                                  <a:rPr lang="en-US" i="1">
                                    <a:solidFill>
                                      <a:schemeClr val="accent1"/>
                                    </a:solidFill>
                                    <a:latin typeface="Cambria Math" panose="02040503050406030204" pitchFamily="18" charset="0"/>
                                  </a:rPr>
                                </m:ctrlPr>
                              </m:sSubPr>
                              <m:e>
                                <m:r>
                                  <a:rPr lang="en-US" i="1">
                                    <a:solidFill>
                                      <a:schemeClr val="accent1"/>
                                    </a:solidFill>
                                    <a:latin typeface="Cambria Math" panose="02040503050406030204" pitchFamily="18" charset="0"/>
                                  </a:rPr>
                                  <m:t>𝑚</m:t>
                                </m:r>
                              </m:e>
                              <m:sub>
                                <m:r>
                                  <a:rPr lang="en-US" i="1">
                                    <a:solidFill>
                                      <a:schemeClr val="accent1"/>
                                    </a:solidFill>
                                    <a:latin typeface="Cambria Math" panose="02040503050406030204" pitchFamily="18" charset="0"/>
                                  </a:rPr>
                                  <m:t>𝑃</m:t>
                                </m:r>
                              </m:sub>
                            </m:sSub>
                          </m:den>
                        </m:f>
                      </m:sup>
                    </m:sSup>
                  </m:oMath>
                </a14:m>
                <a:endParaRPr lang="en-US" dirty="0">
                  <a:solidFill>
                    <a:srgbClr val="00B050"/>
                  </a:solidFill>
                  <a:latin typeface="Bell MT" panose="02020503060305020303" pitchFamily="18" charset="77"/>
                </a:endParaRPr>
              </a:p>
            </p:txBody>
          </p:sp>
        </mc:Choice>
        <mc:Fallback xmlns="">
          <p:sp>
            <p:nvSpPr>
              <p:cNvPr id="7" name="TextBox 6">
                <a:extLst>
                  <a:ext uri="{FF2B5EF4-FFF2-40B4-BE49-F238E27FC236}">
                    <a16:creationId xmlns:a16="http://schemas.microsoft.com/office/drawing/2014/main" id="{D0C12E4E-0D0C-8F43-A675-C50861ED6BFE}"/>
                  </a:ext>
                </a:extLst>
              </p:cNvPr>
              <p:cNvSpPr txBox="1">
                <a:spLocks noRot="1" noChangeAspect="1" noMove="1" noResize="1" noEditPoints="1" noAdjustHandles="1" noChangeArrowheads="1" noChangeShapeType="1" noTextEdit="1"/>
              </p:cNvSpPr>
              <p:nvPr/>
            </p:nvSpPr>
            <p:spPr>
              <a:xfrm>
                <a:off x="3318037" y="1925922"/>
                <a:ext cx="7402831" cy="528606"/>
              </a:xfrm>
              <a:prstGeom prst="rect">
                <a:avLst/>
              </a:prstGeom>
              <a:blipFill>
                <a:blip r:embed="rId4"/>
                <a:stretch>
                  <a:fillRect b="-16667"/>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B5E949B5-E879-E042-B62A-E015DAEC2E8F}"/>
              </a:ext>
            </a:extLst>
          </p:cNvPr>
          <p:cNvSpPr/>
          <p:nvPr/>
        </p:nvSpPr>
        <p:spPr>
          <a:xfrm>
            <a:off x="4038600" y="5176296"/>
            <a:ext cx="1154502" cy="100066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Bell MT" panose="02020503060305020303" pitchFamily="18" charset="77"/>
              </a:rPr>
              <a:t>Dark matter (DM)</a:t>
            </a:r>
          </a:p>
        </p:txBody>
      </p:sp>
      <p:sp>
        <p:nvSpPr>
          <p:cNvPr id="9" name="Oval 8">
            <a:extLst>
              <a:ext uri="{FF2B5EF4-FFF2-40B4-BE49-F238E27FC236}">
                <a16:creationId xmlns:a16="http://schemas.microsoft.com/office/drawing/2014/main" id="{35BE6E18-3320-304E-B35F-CAD84639C940}"/>
              </a:ext>
            </a:extLst>
          </p:cNvPr>
          <p:cNvSpPr/>
          <p:nvPr/>
        </p:nvSpPr>
        <p:spPr>
          <a:xfrm>
            <a:off x="6877050" y="5176297"/>
            <a:ext cx="1154502" cy="1000665"/>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Bell MT" panose="02020503060305020303" pitchFamily="18" charset="77"/>
              </a:rPr>
              <a:t>Scalar field</a:t>
            </a:r>
          </a:p>
        </p:txBody>
      </p:sp>
      <p:cxnSp>
        <p:nvCxnSpPr>
          <p:cNvPr id="11" name="Straight Arrow Connector 10">
            <a:extLst>
              <a:ext uri="{FF2B5EF4-FFF2-40B4-BE49-F238E27FC236}">
                <a16:creationId xmlns:a16="http://schemas.microsoft.com/office/drawing/2014/main" id="{EC877802-8E84-D248-9B31-8E92936086A3}"/>
              </a:ext>
            </a:extLst>
          </p:cNvPr>
          <p:cNvCxnSpPr>
            <a:cxnSpLocks/>
          </p:cNvCxnSpPr>
          <p:nvPr/>
        </p:nvCxnSpPr>
        <p:spPr>
          <a:xfrm>
            <a:off x="5559543" y="5400584"/>
            <a:ext cx="9589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B663AD2-11B3-BC48-9D98-40F58FEC6E39}"/>
              </a:ext>
            </a:extLst>
          </p:cNvPr>
          <p:cNvCxnSpPr>
            <a:cxnSpLocks/>
          </p:cNvCxnSpPr>
          <p:nvPr/>
        </p:nvCxnSpPr>
        <p:spPr>
          <a:xfrm>
            <a:off x="5392228" y="5829030"/>
            <a:ext cx="14075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C81680D9-DE64-B94E-8C8E-D3F0331E55C3}"/>
                  </a:ext>
                </a:extLst>
              </p:cNvPr>
              <p:cNvSpPr txBox="1"/>
              <p:nvPr/>
            </p:nvSpPr>
            <p:spPr>
              <a:xfrm>
                <a:off x="5791312" y="5837187"/>
                <a:ext cx="53328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𝜆</m:t>
                      </m:r>
                    </m:oMath>
                  </m:oMathPara>
                </a14:m>
                <a:endParaRPr lang="en-US" dirty="0"/>
              </a:p>
            </p:txBody>
          </p:sp>
        </mc:Choice>
        <mc:Fallback xmlns="">
          <p:sp>
            <p:nvSpPr>
              <p:cNvPr id="17" name="TextBox 16">
                <a:extLst>
                  <a:ext uri="{FF2B5EF4-FFF2-40B4-BE49-F238E27FC236}">
                    <a16:creationId xmlns:a16="http://schemas.microsoft.com/office/drawing/2014/main" id="{C81680D9-DE64-B94E-8C8E-D3F0331E55C3}"/>
                  </a:ext>
                </a:extLst>
              </p:cNvPr>
              <p:cNvSpPr txBox="1">
                <a:spLocks noRot="1" noChangeAspect="1" noMove="1" noResize="1" noEditPoints="1" noAdjustHandles="1" noChangeArrowheads="1" noChangeShapeType="1" noTextEdit="1"/>
              </p:cNvSpPr>
              <p:nvPr/>
            </p:nvSpPr>
            <p:spPr>
              <a:xfrm>
                <a:off x="5791312" y="5837187"/>
                <a:ext cx="533288"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CA6E29D-68E4-7E47-942E-11C624768C6B}"/>
                  </a:ext>
                </a:extLst>
              </p:cNvPr>
              <p:cNvSpPr txBox="1"/>
              <p:nvPr/>
            </p:nvSpPr>
            <p:spPr>
              <a:xfrm>
                <a:off x="5576161" y="5402712"/>
                <a:ext cx="11646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𝛽</m:t>
                      </m:r>
                      <m:r>
                        <a:rPr lang="en-US" b="0" i="1" smtClean="0">
                          <a:latin typeface="Cambria Math" panose="02040503050406030204" pitchFamily="18" charset="0"/>
                          <a:ea typeface="Cambria Math" panose="02040503050406030204" pitchFamily="18" charset="0"/>
                        </a:rPr>
                        <m:t> (&lt;0)</m:t>
                      </m:r>
                    </m:oMath>
                  </m:oMathPara>
                </a14:m>
                <a:endParaRPr lang="en-US" dirty="0"/>
              </a:p>
            </p:txBody>
          </p:sp>
        </mc:Choice>
        <mc:Fallback xmlns="">
          <p:sp>
            <p:nvSpPr>
              <p:cNvPr id="18" name="TextBox 17">
                <a:extLst>
                  <a:ext uri="{FF2B5EF4-FFF2-40B4-BE49-F238E27FC236}">
                    <a16:creationId xmlns:a16="http://schemas.microsoft.com/office/drawing/2014/main" id="{8CA6E29D-68E4-7E47-942E-11C624768C6B}"/>
                  </a:ext>
                </a:extLst>
              </p:cNvPr>
              <p:cNvSpPr txBox="1">
                <a:spLocks noRot="1" noChangeAspect="1" noMove="1" noResize="1" noEditPoints="1" noAdjustHandles="1" noChangeArrowheads="1" noChangeShapeType="1" noTextEdit="1"/>
              </p:cNvSpPr>
              <p:nvPr/>
            </p:nvSpPr>
            <p:spPr>
              <a:xfrm>
                <a:off x="5576161" y="5402712"/>
                <a:ext cx="1164678" cy="369332"/>
              </a:xfrm>
              <a:prstGeom prst="rect">
                <a:avLst/>
              </a:prstGeom>
              <a:blipFill>
                <a:blip r:embed="rId6"/>
                <a:stretch>
                  <a:fillRect b="-16667"/>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C32F9FC6-76F7-194E-8707-5C274264F3AC}"/>
              </a:ext>
            </a:extLst>
          </p:cNvPr>
          <p:cNvSpPr txBox="1"/>
          <p:nvPr/>
        </p:nvSpPr>
        <p:spPr>
          <a:xfrm>
            <a:off x="4969344" y="4801229"/>
            <a:ext cx="2253309" cy="369332"/>
          </a:xfrm>
          <a:prstGeom prst="rect">
            <a:avLst/>
          </a:prstGeom>
          <a:noFill/>
        </p:spPr>
        <p:txBody>
          <a:bodyPr wrap="none" rtlCol="0">
            <a:spAutoFit/>
          </a:bodyPr>
          <a:lstStyle/>
          <a:p>
            <a:r>
              <a:rPr lang="en-US" b="1" dirty="0">
                <a:latin typeface="Bell MT" panose="02020503060305020303" pitchFamily="18" charset="77"/>
              </a:rPr>
              <a:t>Flow of momentum </a:t>
            </a:r>
          </a:p>
        </p:txBody>
      </p:sp>
    </p:spTree>
    <p:extLst>
      <p:ext uri="{BB962C8B-B14F-4D97-AF65-F5344CB8AC3E}">
        <p14:creationId xmlns:p14="http://schemas.microsoft.com/office/powerpoint/2010/main" val="2322723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9EF6D-214C-FF4F-9177-D3E4D72927F6}"/>
              </a:ext>
            </a:extLst>
          </p:cNvPr>
          <p:cNvSpPr>
            <a:spLocks noGrp="1"/>
          </p:cNvSpPr>
          <p:nvPr>
            <p:ph type="title"/>
          </p:nvPr>
        </p:nvSpPr>
        <p:spPr/>
        <p:txBody>
          <a:bodyPr/>
          <a:lstStyle/>
          <a:p>
            <a:r>
              <a:rPr lang="en-US" dirty="0"/>
              <a:t>Type 3 model: effects on dark matter halos</a:t>
            </a:r>
          </a:p>
        </p:txBody>
      </p:sp>
      <p:sp>
        <p:nvSpPr>
          <p:cNvPr id="4" name="Date Placeholder 3">
            <a:extLst>
              <a:ext uri="{FF2B5EF4-FFF2-40B4-BE49-F238E27FC236}">
                <a16:creationId xmlns:a16="http://schemas.microsoft.com/office/drawing/2014/main" id="{90983D39-2CDD-EB45-8DE7-9EE3E60A6211}"/>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992283C8-9C67-8C41-BA30-CCA463708B84}"/>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27459BFC-BCFF-C246-95F7-42D3C461BE4D}"/>
              </a:ext>
            </a:extLst>
          </p:cNvPr>
          <p:cNvSpPr>
            <a:spLocks noGrp="1"/>
          </p:cNvSpPr>
          <p:nvPr>
            <p:ph type="sldNum" sz="quarter" idx="12"/>
          </p:nvPr>
        </p:nvSpPr>
        <p:spPr/>
        <p:txBody>
          <a:bodyPr/>
          <a:lstStyle/>
          <a:p>
            <a:fld id="{0FD87FC1-0812-3F47-AC0D-045D7F6FBCAC}" type="slidenum">
              <a:rPr lang="en-US" smtClean="0"/>
              <a:pPr/>
              <a:t>6</a:t>
            </a:fld>
            <a:endParaRPr lang="en-US" dirty="0"/>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6E182DE0-C730-744B-A0F6-53D4DB0358A0}"/>
                  </a:ext>
                </a:extLst>
              </p:cNvPr>
              <p:cNvSpPr/>
              <p:nvPr/>
            </p:nvSpPr>
            <p:spPr>
              <a:xfrm>
                <a:off x="1382210" y="2886340"/>
                <a:ext cx="19845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𝛽</m:t>
                      </m:r>
                      <m:r>
                        <a:rPr lang="en-US" i="1" smtClean="0">
                          <a:latin typeface="Cambria Math" panose="02040503050406030204" pitchFamily="18" charset="0"/>
                        </a:rPr>
                        <m:t>=−1.4, </m:t>
                      </m:r>
                      <m:r>
                        <a:rPr lang="en-US" i="1" smtClean="0">
                          <a:latin typeface="Cambria Math" panose="02040503050406030204" pitchFamily="18" charset="0"/>
                        </a:rPr>
                        <m:t>𝜆</m:t>
                      </m:r>
                      <m:r>
                        <a:rPr lang="en-US" i="1" smtClean="0">
                          <a:latin typeface="Cambria Math" panose="02040503050406030204" pitchFamily="18" charset="0"/>
                        </a:rPr>
                        <m:t>=0.6</m:t>
                      </m:r>
                    </m:oMath>
                  </m:oMathPara>
                </a14:m>
                <a:endParaRPr lang="en-US" dirty="0">
                  <a:latin typeface="Bell MT" panose="02020503060305020303" pitchFamily="18" charset="77"/>
                </a:endParaRPr>
              </a:p>
            </p:txBody>
          </p:sp>
        </mc:Choice>
        <mc:Fallback xmlns="">
          <p:sp>
            <p:nvSpPr>
              <p:cNvPr id="12" name="Rectangle 11">
                <a:extLst>
                  <a:ext uri="{FF2B5EF4-FFF2-40B4-BE49-F238E27FC236}">
                    <a16:creationId xmlns:a16="http://schemas.microsoft.com/office/drawing/2014/main" id="{6E182DE0-C730-744B-A0F6-53D4DB0358A0}"/>
                  </a:ext>
                </a:extLst>
              </p:cNvPr>
              <p:cNvSpPr>
                <a:spLocks noRot="1" noChangeAspect="1" noMove="1" noResize="1" noEditPoints="1" noAdjustHandles="1" noChangeArrowheads="1" noChangeShapeType="1" noTextEdit="1"/>
              </p:cNvSpPr>
              <p:nvPr/>
            </p:nvSpPr>
            <p:spPr>
              <a:xfrm>
                <a:off x="1382210" y="2886340"/>
                <a:ext cx="1984582" cy="369332"/>
              </a:xfrm>
              <a:prstGeom prst="rect">
                <a:avLst/>
              </a:prstGeom>
              <a:blipFill>
                <a:blip r:embed="rId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B29828B5-65B6-9F46-8BC4-3761EC0729DE}"/>
                  </a:ext>
                </a:extLst>
              </p:cNvPr>
              <p:cNvSpPr/>
              <p:nvPr/>
            </p:nvSpPr>
            <p:spPr>
              <a:xfrm>
                <a:off x="4265882" y="2886340"/>
                <a:ext cx="19845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𝛽</m:t>
                      </m:r>
                      <m:r>
                        <a:rPr lang="en-US" i="1" smtClean="0">
                          <a:latin typeface="Cambria Math" panose="02040503050406030204" pitchFamily="18" charset="0"/>
                        </a:rPr>
                        <m:t>=−0.5, </m:t>
                      </m:r>
                      <m:r>
                        <a:rPr lang="en-US" i="1" smtClean="0">
                          <a:latin typeface="Cambria Math" panose="02040503050406030204" pitchFamily="18" charset="0"/>
                        </a:rPr>
                        <m:t>𝜆</m:t>
                      </m:r>
                      <m:r>
                        <a:rPr lang="en-US" i="1" smtClean="0">
                          <a:latin typeface="Cambria Math" panose="02040503050406030204" pitchFamily="18" charset="0"/>
                        </a:rPr>
                        <m:t>=0.6</m:t>
                      </m:r>
                    </m:oMath>
                  </m:oMathPara>
                </a14:m>
                <a:endParaRPr lang="en-US" dirty="0">
                  <a:latin typeface="Bell MT" panose="02020503060305020303" pitchFamily="18" charset="77"/>
                </a:endParaRPr>
              </a:p>
            </p:txBody>
          </p:sp>
        </mc:Choice>
        <mc:Fallback xmlns="">
          <p:sp>
            <p:nvSpPr>
              <p:cNvPr id="13" name="Rectangle 12">
                <a:extLst>
                  <a:ext uri="{FF2B5EF4-FFF2-40B4-BE49-F238E27FC236}">
                    <a16:creationId xmlns:a16="http://schemas.microsoft.com/office/drawing/2014/main" id="{B29828B5-65B6-9F46-8BC4-3761EC0729DE}"/>
                  </a:ext>
                </a:extLst>
              </p:cNvPr>
              <p:cNvSpPr>
                <a:spLocks noRot="1" noChangeAspect="1" noMove="1" noResize="1" noEditPoints="1" noAdjustHandles="1" noChangeArrowheads="1" noChangeShapeType="1" noTextEdit="1"/>
              </p:cNvSpPr>
              <p:nvPr/>
            </p:nvSpPr>
            <p:spPr>
              <a:xfrm>
                <a:off x="4265882" y="2886340"/>
                <a:ext cx="1984582" cy="369332"/>
              </a:xfrm>
              <a:prstGeom prst="rect">
                <a:avLst/>
              </a:prstGeom>
              <a:blipFill>
                <a:blip r:embed="rId4"/>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56E04BD8-EFA9-6941-A313-19EABF65C258}"/>
                  </a:ext>
                </a:extLst>
              </p:cNvPr>
              <p:cNvSpPr/>
              <p:nvPr/>
            </p:nvSpPr>
            <p:spPr>
              <a:xfrm>
                <a:off x="7238121" y="2886340"/>
                <a:ext cx="198458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𝛽</m:t>
                      </m:r>
                      <m:r>
                        <a:rPr lang="en-US" i="1" smtClean="0">
                          <a:latin typeface="Cambria Math" panose="02040503050406030204" pitchFamily="18" charset="0"/>
                        </a:rPr>
                        <m:t>=−0.5, </m:t>
                      </m:r>
                      <m:r>
                        <a:rPr lang="en-US" i="1" smtClean="0">
                          <a:latin typeface="Cambria Math" panose="02040503050406030204" pitchFamily="18" charset="0"/>
                        </a:rPr>
                        <m:t>𝜆</m:t>
                      </m:r>
                      <m:r>
                        <a:rPr lang="en-US" i="1" smtClean="0">
                          <a:latin typeface="Cambria Math" panose="02040503050406030204" pitchFamily="18" charset="0"/>
                        </a:rPr>
                        <m:t>=1.4</m:t>
                      </m:r>
                    </m:oMath>
                  </m:oMathPara>
                </a14:m>
                <a:endParaRPr lang="en-US" dirty="0">
                  <a:latin typeface="Bell MT" panose="02020503060305020303" pitchFamily="18" charset="77"/>
                </a:endParaRPr>
              </a:p>
            </p:txBody>
          </p:sp>
        </mc:Choice>
        <mc:Fallback xmlns="">
          <p:sp>
            <p:nvSpPr>
              <p:cNvPr id="14" name="Rectangle 13">
                <a:extLst>
                  <a:ext uri="{FF2B5EF4-FFF2-40B4-BE49-F238E27FC236}">
                    <a16:creationId xmlns:a16="http://schemas.microsoft.com/office/drawing/2014/main" id="{56E04BD8-EFA9-6941-A313-19EABF65C258}"/>
                  </a:ext>
                </a:extLst>
              </p:cNvPr>
              <p:cNvSpPr>
                <a:spLocks noRot="1" noChangeAspect="1" noMove="1" noResize="1" noEditPoints="1" noAdjustHandles="1" noChangeArrowheads="1" noChangeShapeType="1" noTextEdit="1"/>
              </p:cNvSpPr>
              <p:nvPr/>
            </p:nvSpPr>
            <p:spPr>
              <a:xfrm>
                <a:off x="7238121" y="2886340"/>
                <a:ext cx="1984582" cy="369332"/>
              </a:xfrm>
              <a:prstGeom prst="rect">
                <a:avLst/>
              </a:prstGeom>
              <a:blipFill>
                <a:blip r:embed="rId5"/>
                <a:stretch>
                  <a:fillRect b="-13333"/>
                </a:stretch>
              </a:blipFill>
            </p:spPr>
            <p:txBody>
              <a:bodyPr/>
              <a:lstStyle/>
              <a:p>
                <a:r>
                  <a:rPr lang="en-US">
                    <a:noFill/>
                  </a:rPr>
                  <a:t> </a:t>
                </a:r>
              </a:p>
            </p:txBody>
          </p:sp>
        </mc:Fallback>
      </mc:AlternateContent>
      <p:pic>
        <p:nvPicPr>
          <p:cNvPr id="10" name="Content Placeholder 9">
            <a:extLst>
              <a:ext uri="{FF2B5EF4-FFF2-40B4-BE49-F238E27FC236}">
                <a16:creationId xmlns:a16="http://schemas.microsoft.com/office/drawing/2014/main" id="{21B7E5C9-DF81-8B44-9ADF-595EE8105114}"/>
              </a:ext>
            </a:extLst>
          </p:cNvPr>
          <p:cNvPicPr>
            <a:picLocks noGrp="1" noChangeAspect="1"/>
          </p:cNvPicPr>
          <p:nvPr>
            <p:ph idx="1"/>
          </p:nvPr>
        </p:nvPicPr>
        <p:blipFill>
          <a:blip r:embed="rId6"/>
          <a:stretch>
            <a:fillRect/>
          </a:stretch>
        </p:blipFill>
        <p:spPr>
          <a:xfrm>
            <a:off x="966092" y="3382546"/>
            <a:ext cx="9448800" cy="3037114"/>
          </a:xfrm>
        </p:spPr>
      </p:pic>
      <p:sp>
        <p:nvSpPr>
          <p:cNvPr id="11" name="TextBox 10">
            <a:extLst>
              <a:ext uri="{FF2B5EF4-FFF2-40B4-BE49-F238E27FC236}">
                <a16:creationId xmlns:a16="http://schemas.microsoft.com/office/drawing/2014/main" id="{418D51E6-59DC-074C-8BE1-AD815C04B731}"/>
              </a:ext>
            </a:extLst>
          </p:cNvPr>
          <p:cNvSpPr txBox="1"/>
          <p:nvPr/>
        </p:nvSpPr>
        <p:spPr>
          <a:xfrm>
            <a:off x="1575691" y="1214352"/>
            <a:ext cx="9617242" cy="769441"/>
          </a:xfrm>
          <a:prstGeom prst="rect">
            <a:avLst/>
          </a:prstGeom>
          <a:noFill/>
        </p:spPr>
        <p:txBody>
          <a:bodyPr wrap="square" rtlCol="0">
            <a:spAutoFit/>
          </a:bodyPr>
          <a:lstStyle/>
          <a:p>
            <a:pPr marL="285750" indent="-285750">
              <a:buFont typeface="Wingdings" pitchFamily="2" charset="2"/>
              <a:buChar char="§"/>
            </a:pPr>
            <a:r>
              <a:rPr lang="en-US" sz="2200" dirty="0">
                <a:latin typeface="Bell MT" panose="02020503060305020303" pitchFamily="18" charset="77"/>
              </a:rPr>
              <a:t>Dark sector interaction affects structure formation of halos</a:t>
            </a:r>
            <a:r>
              <a:rPr lang="zh-TW" altLang="en-US" sz="2200" dirty="0">
                <a:latin typeface="Bell MT" panose="02020503060305020303" pitchFamily="18" charset="77"/>
              </a:rPr>
              <a:t> </a:t>
            </a:r>
            <a:r>
              <a:rPr lang="en-US" altLang="zh-TW" sz="2200" dirty="0">
                <a:latin typeface="Bell MT" panose="02020503060305020303" pitchFamily="18" charset="77"/>
              </a:rPr>
              <a:t>and momentum transfer</a:t>
            </a:r>
            <a:r>
              <a:rPr lang="en-US" sz="2200" dirty="0">
                <a:latin typeface="Bell MT" panose="02020503060305020303" pitchFamily="18" charset="77"/>
              </a:rPr>
              <a:t>, suggesting that it also affects halos motion</a:t>
            </a:r>
          </a:p>
        </p:txBody>
      </p:sp>
      <p:cxnSp>
        <p:nvCxnSpPr>
          <p:cNvPr id="26" name="Straight Arrow Connector 25">
            <a:extLst>
              <a:ext uri="{FF2B5EF4-FFF2-40B4-BE49-F238E27FC236}">
                <a16:creationId xmlns:a16="http://schemas.microsoft.com/office/drawing/2014/main" id="{28165162-B6F2-B845-9D3A-1DDF5E2741A1}"/>
              </a:ext>
            </a:extLst>
          </p:cNvPr>
          <p:cNvCxnSpPr>
            <a:cxnSpLocks/>
          </p:cNvCxnSpPr>
          <p:nvPr/>
        </p:nvCxnSpPr>
        <p:spPr>
          <a:xfrm>
            <a:off x="5328090" y="3362557"/>
            <a:ext cx="0" cy="315419"/>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8" name="Straight Arrow Connector 27">
            <a:extLst>
              <a:ext uri="{FF2B5EF4-FFF2-40B4-BE49-F238E27FC236}">
                <a16:creationId xmlns:a16="http://schemas.microsoft.com/office/drawing/2014/main" id="{22F82146-775B-1A46-AADB-2F01501C4D11}"/>
              </a:ext>
            </a:extLst>
          </p:cNvPr>
          <p:cNvCxnSpPr>
            <a:cxnSpLocks/>
          </p:cNvCxnSpPr>
          <p:nvPr/>
        </p:nvCxnSpPr>
        <p:spPr>
          <a:xfrm>
            <a:off x="7709024" y="3597555"/>
            <a:ext cx="0" cy="315419"/>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a:extLst>
              <a:ext uri="{FF2B5EF4-FFF2-40B4-BE49-F238E27FC236}">
                <a16:creationId xmlns:a16="http://schemas.microsoft.com/office/drawing/2014/main" id="{F62762C4-7499-3549-8D59-D4F4D2B60416}"/>
              </a:ext>
            </a:extLst>
          </p:cNvPr>
          <p:cNvCxnSpPr>
            <a:cxnSpLocks/>
          </p:cNvCxnSpPr>
          <p:nvPr/>
        </p:nvCxnSpPr>
        <p:spPr>
          <a:xfrm flipV="1">
            <a:off x="4893065" y="3577941"/>
            <a:ext cx="0" cy="295844"/>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cxnSp>
        <p:nvCxnSpPr>
          <p:cNvPr id="33" name="Straight Arrow Connector 32">
            <a:extLst>
              <a:ext uri="{FF2B5EF4-FFF2-40B4-BE49-F238E27FC236}">
                <a16:creationId xmlns:a16="http://schemas.microsoft.com/office/drawing/2014/main" id="{E05A1D7A-316E-4142-ADB0-226CE15A5DC8}"/>
              </a:ext>
            </a:extLst>
          </p:cNvPr>
          <p:cNvCxnSpPr>
            <a:cxnSpLocks/>
          </p:cNvCxnSpPr>
          <p:nvPr/>
        </p:nvCxnSpPr>
        <p:spPr>
          <a:xfrm flipV="1">
            <a:off x="8121635" y="3389714"/>
            <a:ext cx="0" cy="295844"/>
          </a:xfrm>
          <a:prstGeom prst="straightConnector1">
            <a:avLst/>
          </a:prstGeom>
          <a:ln>
            <a:solidFill>
              <a:srgbClr val="00B050"/>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720947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BAC63-68EC-1C46-912A-0FB02602E1D5}"/>
              </a:ext>
            </a:extLst>
          </p:cNvPr>
          <p:cNvSpPr>
            <a:spLocks noGrp="1"/>
          </p:cNvSpPr>
          <p:nvPr>
            <p:ph type="title"/>
          </p:nvPr>
        </p:nvSpPr>
        <p:spPr>
          <a:xfrm>
            <a:off x="0" y="0"/>
            <a:ext cx="12192000" cy="1049338"/>
          </a:xfrm>
        </p:spPr>
        <p:txBody>
          <a:bodyPr>
            <a:normAutofit/>
          </a:bodyPr>
          <a:lstStyle/>
          <a:p>
            <a:r>
              <a:rPr lang="en-US"/>
              <a:t>Cosmic voids as cosmological laboratories</a:t>
            </a:r>
            <a:endParaRPr lang="en-US" dirty="0"/>
          </a:p>
        </p:txBody>
      </p:sp>
      <p:sp>
        <p:nvSpPr>
          <p:cNvPr id="3" name="Content Placeholder 2">
            <a:extLst>
              <a:ext uri="{FF2B5EF4-FFF2-40B4-BE49-F238E27FC236}">
                <a16:creationId xmlns:a16="http://schemas.microsoft.com/office/drawing/2014/main" id="{A3D8963F-B8CB-8148-A047-32EA037ED59F}"/>
              </a:ext>
            </a:extLst>
          </p:cNvPr>
          <p:cNvSpPr>
            <a:spLocks noGrp="1"/>
          </p:cNvSpPr>
          <p:nvPr>
            <p:ph idx="1"/>
          </p:nvPr>
        </p:nvSpPr>
        <p:spPr>
          <a:xfrm>
            <a:off x="1004797" y="1174485"/>
            <a:ext cx="10153649" cy="2627842"/>
          </a:xfrm>
        </p:spPr>
        <p:txBody>
          <a:bodyPr/>
          <a:lstStyle/>
          <a:p>
            <a:r>
              <a:rPr lang="en-HK" sz="2500" dirty="0"/>
              <a:t>Cosmic Voids</a:t>
            </a:r>
          </a:p>
          <a:p>
            <a:pPr lvl="1"/>
            <a:r>
              <a:rPr lang="en-HK" sz="2200" dirty="0"/>
              <a:t>Under-dense regions minimally affected by baryonic processes</a:t>
            </a:r>
          </a:p>
          <a:p>
            <a:pPr lvl="1"/>
            <a:r>
              <a:rPr lang="en-HK" sz="2200" dirty="0"/>
              <a:t>Continuously expanding (similar to a mini-universe) and occupy huge volume</a:t>
            </a:r>
          </a:p>
          <a:p>
            <a:pPr lvl="1"/>
            <a:r>
              <a:rPr lang="en-HK" sz="2200" dirty="0"/>
              <a:t>Ideal for testing gravity and dark energy models, and studying tracer’s kinematics around voids can probe dark sector interactions</a:t>
            </a:r>
          </a:p>
          <a:p>
            <a:pPr lvl="1"/>
            <a:endParaRPr lang="en-HK" dirty="0"/>
          </a:p>
          <a:p>
            <a:pPr marL="0" indent="0">
              <a:buNone/>
            </a:pPr>
            <a:endParaRPr lang="en-US" dirty="0"/>
          </a:p>
        </p:txBody>
      </p:sp>
      <p:sp>
        <p:nvSpPr>
          <p:cNvPr id="4" name="Date Placeholder 3">
            <a:extLst>
              <a:ext uri="{FF2B5EF4-FFF2-40B4-BE49-F238E27FC236}">
                <a16:creationId xmlns:a16="http://schemas.microsoft.com/office/drawing/2014/main" id="{EFA06E12-8D01-7E43-909D-9AB475BF4733}"/>
              </a:ext>
            </a:extLst>
          </p:cNvPr>
          <p:cNvSpPr>
            <a:spLocks noGrp="1"/>
          </p:cNvSpPr>
          <p:nvPr>
            <p:ph type="dt" sz="half" idx="10"/>
          </p:nvPr>
        </p:nvSpPr>
        <p:spPr>
          <a:xfrm>
            <a:off x="-1" y="6492874"/>
            <a:ext cx="4054415" cy="365126"/>
          </a:xfrm>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559617E4-CB2D-8C4C-890C-1D3C51E5B363}"/>
              </a:ext>
            </a:extLst>
          </p:cNvPr>
          <p:cNvSpPr>
            <a:spLocks noGrp="1"/>
          </p:cNvSpPr>
          <p:nvPr>
            <p:ph type="ftr" sz="quarter" idx="11"/>
          </p:nvPr>
        </p:nvSpPr>
        <p:spPr>
          <a:xfrm>
            <a:off x="4054414" y="6492875"/>
            <a:ext cx="4054416" cy="365125"/>
          </a:xfrm>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A1A05F1F-903F-2C4F-8497-57E5EF5C6660}"/>
              </a:ext>
            </a:extLst>
          </p:cNvPr>
          <p:cNvSpPr>
            <a:spLocks noGrp="1"/>
          </p:cNvSpPr>
          <p:nvPr>
            <p:ph type="sldNum" sz="quarter" idx="12"/>
          </p:nvPr>
        </p:nvSpPr>
        <p:spPr>
          <a:xfrm>
            <a:off x="8108829" y="6492874"/>
            <a:ext cx="4083170" cy="365127"/>
          </a:xfrm>
        </p:spPr>
        <p:txBody>
          <a:bodyPr/>
          <a:lstStyle/>
          <a:p>
            <a:fld id="{0FD87FC1-0812-3F47-AC0D-045D7F6FBCAC}" type="slidenum">
              <a:rPr lang="en-US" smtClean="0"/>
              <a:pPr/>
              <a:t>7</a:t>
            </a:fld>
            <a:endParaRPr lang="en-US" dirty="0"/>
          </a:p>
        </p:txBody>
      </p:sp>
      <p:pic>
        <p:nvPicPr>
          <p:cNvPr id="8" name="Picture 7">
            <a:extLst>
              <a:ext uri="{FF2B5EF4-FFF2-40B4-BE49-F238E27FC236}">
                <a16:creationId xmlns:a16="http://schemas.microsoft.com/office/drawing/2014/main" id="{2FF3CC4A-569D-B646-9C7F-285580AA3CF9}"/>
              </a:ext>
            </a:extLst>
          </p:cNvPr>
          <p:cNvPicPr>
            <a:picLocks noChangeAspect="1"/>
          </p:cNvPicPr>
          <p:nvPr/>
        </p:nvPicPr>
        <p:blipFill>
          <a:blip r:embed="rId2"/>
          <a:stretch>
            <a:fillRect/>
          </a:stretch>
        </p:blipFill>
        <p:spPr>
          <a:xfrm>
            <a:off x="3509493" y="3406103"/>
            <a:ext cx="4269346" cy="2846231"/>
          </a:xfrm>
          <a:prstGeom prst="rect">
            <a:avLst/>
          </a:prstGeom>
        </p:spPr>
      </p:pic>
      <p:sp>
        <p:nvSpPr>
          <p:cNvPr id="9" name="Rectangle 8">
            <a:extLst>
              <a:ext uri="{FF2B5EF4-FFF2-40B4-BE49-F238E27FC236}">
                <a16:creationId xmlns:a16="http://schemas.microsoft.com/office/drawing/2014/main" id="{0FB8849D-8094-8544-9A2D-BE175D6E3462}"/>
              </a:ext>
            </a:extLst>
          </p:cNvPr>
          <p:cNvSpPr/>
          <p:nvPr/>
        </p:nvSpPr>
        <p:spPr>
          <a:xfrm>
            <a:off x="3368292" y="6226410"/>
            <a:ext cx="1528495" cy="292388"/>
          </a:xfrm>
          <a:prstGeom prst="rect">
            <a:avLst/>
          </a:prstGeom>
        </p:spPr>
        <p:txBody>
          <a:bodyPr wrap="none">
            <a:spAutoFit/>
          </a:bodyPr>
          <a:lstStyle/>
          <a:p>
            <a:r>
              <a:rPr lang="en-US" sz="1300" dirty="0">
                <a:latin typeface="Bell MT" panose="02020503060305020303" pitchFamily="18" charset="77"/>
              </a:rPr>
              <a:t>Credit: ESO/NASA</a:t>
            </a:r>
          </a:p>
        </p:txBody>
      </p:sp>
    </p:spTree>
    <p:extLst>
      <p:ext uri="{BB962C8B-B14F-4D97-AF65-F5344CB8AC3E}">
        <p14:creationId xmlns:p14="http://schemas.microsoft.com/office/powerpoint/2010/main" val="4005324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98D9A-3DBE-C04B-B9CB-B43BD7BEDD90}"/>
              </a:ext>
            </a:extLst>
          </p:cNvPr>
          <p:cNvSpPr>
            <a:spLocks noGrp="1"/>
          </p:cNvSpPr>
          <p:nvPr>
            <p:ph type="title"/>
          </p:nvPr>
        </p:nvSpPr>
        <p:spPr/>
        <p:txBody>
          <a:bodyPr/>
          <a:lstStyle/>
          <a:p>
            <a:r>
              <a:rPr lang="en-US" dirty="0"/>
              <a:t>Void radial velocity statistics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23F846C-591E-DE4F-8F2D-449F16ACEDFF}"/>
                  </a:ext>
                </a:extLst>
              </p:cNvPr>
              <p:cNvSpPr>
                <a:spLocks noGrp="1"/>
              </p:cNvSpPr>
              <p:nvPr>
                <p:ph idx="1"/>
              </p:nvPr>
            </p:nvSpPr>
            <p:spPr>
              <a:xfrm>
                <a:off x="1200150" y="1188720"/>
                <a:ext cx="10153649" cy="5157216"/>
              </a:xfrm>
            </p:spPr>
            <p:txBody>
              <a:bodyPr>
                <a:normAutofit lnSpcReduction="10000"/>
              </a:bodyPr>
              <a:lstStyle/>
              <a:p>
                <a:r>
                  <a:rPr lang="en-HK" sz="2500" b="1" dirty="0"/>
                  <a:t>Radial Velocity Profile </a:t>
                </a:r>
                <a14:m>
                  <m:oMath xmlns:m="http://schemas.openxmlformats.org/officeDocument/2006/math">
                    <m:sSub>
                      <m:sSubPr>
                        <m:ctrlPr>
                          <a:rPr lang="en-US" sz="2500" b="1" i="1" smtClean="0">
                            <a:latin typeface="Cambria Math" panose="02040503050406030204" pitchFamily="18" charset="0"/>
                          </a:rPr>
                        </m:ctrlPr>
                      </m:sSubPr>
                      <m:e>
                        <m:r>
                          <a:rPr lang="en-US" sz="2500" b="1" i="1" smtClean="0">
                            <a:latin typeface="Cambria Math" panose="02040503050406030204" pitchFamily="18" charset="0"/>
                          </a:rPr>
                          <m:t>𝒗</m:t>
                        </m:r>
                      </m:e>
                      <m:sub>
                        <m:r>
                          <a:rPr lang="en-US" sz="2500" b="1" i="0" smtClean="0">
                            <a:latin typeface="Cambria Math" panose="02040503050406030204" pitchFamily="18" charset="0"/>
                          </a:rPr>
                          <m:t>𝐯</m:t>
                        </m:r>
                      </m:sub>
                    </m:sSub>
                  </m:oMath>
                </a14:m>
                <a:r>
                  <a:rPr lang="en-HK" sz="2500" b="1" dirty="0"/>
                  <a:t>: </a:t>
                </a:r>
                <a:r>
                  <a:rPr lang="en-HK" sz="2500" dirty="0"/>
                  <a:t>Radial velocity profile measures mean peculiar velocity of tracers from void centre</a:t>
                </a:r>
              </a:p>
              <a:p>
                <a:endParaRPr lang="en-HK" sz="2500" dirty="0"/>
              </a:p>
              <a:p>
                <a:endParaRPr lang="en-HK" sz="2500" dirty="0"/>
              </a:p>
              <a:p>
                <a:pPr marL="0" indent="0">
                  <a:buNone/>
                </a:pPr>
                <a:endParaRPr lang="en-HK" sz="2500" dirty="0"/>
              </a:p>
              <a:p>
                <a:pPr marL="0" indent="0">
                  <a:buNone/>
                </a:pPr>
                <a:endParaRPr lang="en-HK" sz="2500" dirty="0"/>
              </a:p>
              <a:p>
                <a:pPr marL="0" indent="0">
                  <a:buNone/>
                </a:pPr>
                <a:endParaRPr lang="en-HK" sz="2500" dirty="0"/>
              </a:p>
              <a:p>
                <a:pPr marL="0" indent="0">
                  <a:buNone/>
                </a:pPr>
                <a:endParaRPr lang="en-HK" sz="2500" dirty="0"/>
              </a:p>
              <a:p>
                <a:pPr marL="0" indent="0">
                  <a:buNone/>
                </a:pPr>
                <a:endParaRPr lang="en-HK" sz="2500" dirty="0"/>
              </a:p>
              <a:p>
                <a:endParaRPr lang="en-HK" sz="2500" b="1" dirty="0"/>
              </a:p>
              <a:p>
                <a:r>
                  <a:rPr lang="en-HK" sz="2500" b="1" dirty="0"/>
                  <a:t>Velocity Dispersion Profile </a:t>
                </a:r>
                <a14:m>
                  <m:oMath xmlns:m="http://schemas.openxmlformats.org/officeDocument/2006/math">
                    <m:sSub>
                      <m:sSubPr>
                        <m:ctrlPr>
                          <a:rPr lang="en-US" sz="2500" b="1" i="1">
                            <a:latin typeface="Cambria Math" panose="02040503050406030204" pitchFamily="18" charset="0"/>
                          </a:rPr>
                        </m:ctrlPr>
                      </m:sSubPr>
                      <m:e>
                        <m:r>
                          <a:rPr lang="en-US" sz="2500" b="1" i="1" smtClean="0">
                            <a:latin typeface="Cambria Math" panose="02040503050406030204" pitchFamily="18" charset="0"/>
                          </a:rPr>
                          <m:t>𝝈</m:t>
                        </m:r>
                      </m:e>
                      <m:sub>
                        <m:r>
                          <a:rPr lang="en-US" sz="2500" b="1">
                            <a:latin typeface="Cambria Math" panose="02040503050406030204" pitchFamily="18" charset="0"/>
                          </a:rPr>
                          <m:t>𝐯</m:t>
                        </m:r>
                      </m:sub>
                    </m:sSub>
                    <m:r>
                      <a:rPr lang="en-US" sz="2500" b="1" i="1">
                        <a:latin typeface="Cambria Math" panose="02040503050406030204" pitchFamily="18" charset="0"/>
                      </a:rPr>
                      <m:t> </m:t>
                    </m:r>
                  </m:oMath>
                </a14:m>
                <a:r>
                  <a:rPr lang="en-HK" sz="2500" b="1" dirty="0"/>
                  <a:t>: </a:t>
                </a:r>
                <a:r>
                  <a:rPr lang="en-HK" sz="2500" dirty="0"/>
                  <a:t>Velocity dispersion profile quantifies spread of tracer velocities</a:t>
                </a:r>
                <a:r>
                  <a:rPr lang="zh-TW" altLang="en-US" sz="2500" dirty="0"/>
                  <a:t> </a:t>
                </a:r>
                <a:r>
                  <a:rPr lang="en-US" altLang="zh-TW" sz="2500" dirty="0"/>
                  <a:t>around voids</a:t>
                </a:r>
                <a:endParaRPr lang="en-US" dirty="0"/>
              </a:p>
            </p:txBody>
          </p:sp>
        </mc:Choice>
        <mc:Fallback xmlns="">
          <p:sp>
            <p:nvSpPr>
              <p:cNvPr id="3" name="Content Placeholder 2">
                <a:extLst>
                  <a:ext uri="{FF2B5EF4-FFF2-40B4-BE49-F238E27FC236}">
                    <a16:creationId xmlns:a16="http://schemas.microsoft.com/office/drawing/2014/main" id="{D23F846C-591E-DE4F-8F2D-449F16ACEDFF}"/>
                  </a:ext>
                </a:extLst>
              </p:cNvPr>
              <p:cNvSpPr>
                <a:spLocks noGrp="1" noRot="1" noChangeAspect="1" noMove="1" noResize="1" noEditPoints="1" noAdjustHandles="1" noChangeArrowheads="1" noChangeShapeType="1" noTextEdit="1"/>
              </p:cNvSpPr>
              <p:nvPr>
                <p:ph idx="1"/>
              </p:nvPr>
            </p:nvSpPr>
            <p:spPr>
              <a:xfrm>
                <a:off x="1200150" y="1188720"/>
                <a:ext cx="10153649" cy="5157216"/>
              </a:xfrm>
              <a:blipFill>
                <a:blip r:embed="rId2"/>
                <a:stretch>
                  <a:fillRect l="-1250" t="-4423" r="-87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6A57F72-14E0-9A48-82FC-181624C24821}"/>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F8063C81-5759-F041-870D-1F5150BFB3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7BA4B9AB-173F-E04E-9654-43677B27A30B}"/>
              </a:ext>
            </a:extLst>
          </p:cNvPr>
          <p:cNvSpPr>
            <a:spLocks noGrp="1"/>
          </p:cNvSpPr>
          <p:nvPr>
            <p:ph type="sldNum" sz="quarter" idx="12"/>
          </p:nvPr>
        </p:nvSpPr>
        <p:spPr/>
        <p:txBody>
          <a:bodyPr/>
          <a:lstStyle/>
          <a:p>
            <a:fld id="{0FD87FC1-0812-3F47-AC0D-045D7F6FBCAC}" type="slidenum">
              <a:rPr lang="en-US" smtClean="0"/>
              <a:pPr/>
              <a:t>8</a:t>
            </a:fld>
            <a:endParaRPr lang="en-US" dirty="0"/>
          </a:p>
        </p:txBody>
      </p:sp>
      <p:sp>
        <p:nvSpPr>
          <p:cNvPr id="8" name="Oval 7">
            <a:extLst>
              <a:ext uri="{FF2B5EF4-FFF2-40B4-BE49-F238E27FC236}">
                <a16:creationId xmlns:a16="http://schemas.microsoft.com/office/drawing/2014/main" id="{30F87EDB-E654-0A41-A5C3-750D07E64BB6}"/>
              </a:ext>
            </a:extLst>
          </p:cNvPr>
          <p:cNvSpPr/>
          <p:nvPr/>
        </p:nvSpPr>
        <p:spPr>
          <a:xfrm>
            <a:off x="2637102" y="1719072"/>
            <a:ext cx="3714365" cy="3657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BB37E32-BE2A-824D-8261-786DD6FDCB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25568" y1="49583" x2="25450" y2="39954"/>
                        <a14:foregroundMark x1="25450" y1="39954" x2="30384" y2="34028"/>
                        <a14:foregroundMark x1="30384" y1="34028" x2="42561" y2="29213"/>
                        <a14:foregroundMark x1="42561" y1="29213" x2="59593" y2="31620"/>
                        <a14:foregroundMark x1="59593" y1="31620" x2="75059" y2="43148"/>
                        <a14:foregroundMark x1="75059" y1="43148" x2="76782" y2="53981"/>
                        <a14:foregroundMark x1="76782" y1="53981" x2="75215" y2="63148"/>
                        <a14:foregroundMark x1="75215" y1="63148" x2="68990" y2="69769"/>
                        <a14:foregroundMark x1="68990" y1="69769" x2="62490" y2="72639"/>
                        <a14:foregroundMark x1="62490" y1="72639" x2="42443" y2="70324"/>
                        <a14:foregroundMark x1="42443" y1="70324" x2="36257" y2="68519"/>
                        <a14:foregroundMark x1="36257" y1="68519" x2="26077" y2="59537"/>
                        <a14:foregroundMark x1="26077" y1="59537" x2="24432" y2="52546"/>
                        <a14:foregroundMark x1="24432" y1="52546" x2="25568" y2="46667"/>
                        <a14:foregroundMark x1="37079" y1="29861" x2="26077" y2="38889"/>
                        <a14:foregroundMark x1="26077" y1="38889" x2="23101" y2="45741"/>
                        <a14:foregroundMark x1="23101" y1="45741" x2="22631" y2="52963"/>
                        <a14:foregroundMark x1="22631" y1="52963" x2="25059" y2="60278"/>
                        <a14:foregroundMark x1="25059" y1="60278" x2="29836" y2="66204"/>
                        <a14:foregroundMark x1="29836" y1="66204" x2="36257" y2="69352"/>
                        <a14:foregroundMark x1="36257" y1="69352" x2="37980" y2="69352"/>
                        <a14:foregroundMark x1="37745" y1="29352" x2="43892" y2="28148"/>
                        <a14:foregroundMark x1="43892" y1="28148" x2="56774" y2="29954"/>
                        <a14:foregroundMark x1="56774" y1="29954" x2="58262" y2="30648"/>
                      </a14:backgroundRemoval>
                    </a14:imgEffect>
                  </a14:imgLayer>
                </a14:imgProps>
              </a:ext>
            </a:extLst>
          </a:blip>
          <a:stretch>
            <a:fillRect/>
          </a:stretch>
        </p:blipFill>
        <p:spPr>
          <a:xfrm>
            <a:off x="3123873" y="2388870"/>
            <a:ext cx="2740825" cy="2318004"/>
          </a:xfrm>
          <a:prstGeom prst="rect">
            <a:avLst/>
          </a:prstGeom>
        </p:spPr>
      </p:pic>
      <p:pic>
        <p:nvPicPr>
          <p:cNvPr id="15" name="Picture 14">
            <a:extLst>
              <a:ext uri="{FF2B5EF4-FFF2-40B4-BE49-F238E27FC236}">
                <a16:creationId xmlns:a16="http://schemas.microsoft.com/office/drawing/2014/main" id="{41B42724-71CF-2847-A8A9-2879A8361711}"/>
              </a:ext>
            </a:extLst>
          </p:cNvPr>
          <p:cNvPicPr>
            <a:picLocks noChangeAspect="1"/>
          </p:cNvPicPr>
          <p:nvPr/>
        </p:nvPicPr>
        <p:blipFill>
          <a:blip r:embed="rId5"/>
          <a:stretch>
            <a:fillRect/>
          </a:stretch>
        </p:blipFill>
        <p:spPr>
          <a:xfrm>
            <a:off x="5192619" y="2415835"/>
            <a:ext cx="700579" cy="381761"/>
          </a:xfrm>
          <a:prstGeom prst="rect">
            <a:avLst/>
          </a:prstGeom>
        </p:spPr>
      </p:pic>
      <p:cxnSp>
        <p:nvCxnSpPr>
          <p:cNvPr id="17" name="Straight Arrow Connector 16">
            <a:extLst>
              <a:ext uri="{FF2B5EF4-FFF2-40B4-BE49-F238E27FC236}">
                <a16:creationId xmlns:a16="http://schemas.microsoft.com/office/drawing/2014/main" id="{1C1B46F8-602C-7A49-A569-8C824A1D34BC}"/>
              </a:ext>
            </a:extLst>
          </p:cNvPr>
          <p:cNvCxnSpPr>
            <a:cxnSpLocks/>
          </p:cNvCxnSpPr>
          <p:nvPr/>
        </p:nvCxnSpPr>
        <p:spPr>
          <a:xfrm>
            <a:off x="5571901" y="2606715"/>
            <a:ext cx="0" cy="887644"/>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F07C6D9-F77A-A142-B20C-B96B9DBF739F}"/>
                  </a:ext>
                </a:extLst>
              </p:cNvPr>
              <p:cNvSpPr txBox="1"/>
              <p:nvPr/>
            </p:nvSpPr>
            <p:spPr>
              <a:xfrm>
                <a:off x="5544757" y="2936977"/>
                <a:ext cx="85779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𝐯</m:t>
                          </m:r>
                        </m:e>
                        <m:sub>
                          <m:r>
                            <m:rPr>
                              <m:sty m:val="p"/>
                            </m:rPr>
                            <a:rPr lang="en-US" b="0" i="0" smtClean="0">
                              <a:latin typeface="Cambria Math" panose="02040503050406030204" pitchFamily="18" charset="0"/>
                            </a:rPr>
                            <m:t>tracer</m:t>
                          </m:r>
                        </m:sub>
                      </m:sSub>
                    </m:oMath>
                  </m:oMathPara>
                </a14:m>
                <a:endParaRPr lang="en-US" dirty="0">
                  <a:latin typeface="Bell MT" panose="02020503060305020303" pitchFamily="18" charset="77"/>
                </a:endParaRPr>
              </a:p>
            </p:txBody>
          </p:sp>
        </mc:Choice>
        <mc:Fallback xmlns="">
          <p:sp>
            <p:nvSpPr>
              <p:cNvPr id="20" name="TextBox 19">
                <a:extLst>
                  <a:ext uri="{FF2B5EF4-FFF2-40B4-BE49-F238E27FC236}">
                    <a16:creationId xmlns:a16="http://schemas.microsoft.com/office/drawing/2014/main" id="{9F07C6D9-F77A-A142-B20C-B96B9DBF739F}"/>
                  </a:ext>
                </a:extLst>
              </p:cNvPr>
              <p:cNvSpPr txBox="1">
                <a:spLocks noRot="1" noChangeAspect="1" noMove="1" noResize="1" noEditPoints="1" noAdjustHandles="1" noChangeArrowheads="1" noChangeShapeType="1" noTextEdit="1"/>
              </p:cNvSpPr>
              <p:nvPr/>
            </p:nvSpPr>
            <p:spPr>
              <a:xfrm>
                <a:off x="5544757" y="2936977"/>
                <a:ext cx="857799"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D261234-CA8A-A344-9771-AAA1D4C8D21C}"/>
                  </a:ext>
                </a:extLst>
              </p:cNvPr>
              <p:cNvSpPr txBox="1"/>
              <p:nvPr/>
            </p:nvSpPr>
            <p:spPr>
              <a:xfrm>
                <a:off x="4727323" y="2721534"/>
                <a:ext cx="394659"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2200" b="1" i="1" smtClean="0">
                              <a:latin typeface="Cambria Math" panose="02040503050406030204" pitchFamily="18" charset="0"/>
                            </a:rPr>
                          </m:ctrlPr>
                        </m:accPr>
                        <m:e>
                          <m:r>
                            <a:rPr lang="en-US" sz="2200" b="1" i="0" smtClean="0">
                              <a:latin typeface="Cambria Math" panose="02040503050406030204" pitchFamily="18" charset="0"/>
                            </a:rPr>
                            <m:t>𝐫</m:t>
                          </m:r>
                        </m:e>
                      </m:acc>
                    </m:oMath>
                  </m:oMathPara>
                </a14:m>
                <a:endParaRPr lang="en-US" sz="2200" b="1" dirty="0">
                  <a:latin typeface="Bell MT" panose="02020503060305020303" pitchFamily="18" charset="77"/>
                </a:endParaRPr>
              </a:p>
            </p:txBody>
          </p:sp>
        </mc:Choice>
        <mc:Fallback xmlns="">
          <p:sp>
            <p:nvSpPr>
              <p:cNvPr id="22" name="TextBox 21">
                <a:extLst>
                  <a:ext uri="{FF2B5EF4-FFF2-40B4-BE49-F238E27FC236}">
                    <a16:creationId xmlns:a16="http://schemas.microsoft.com/office/drawing/2014/main" id="{5D261234-CA8A-A344-9771-AAA1D4C8D21C}"/>
                  </a:ext>
                </a:extLst>
              </p:cNvPr>
              <p:cNvSpPr txBox="1">
                <a:spLocks noRot="1" noChangeAspect="1" noMove="1" noResize="1" noEditPoints="1" noAdjustHandles="1" noChangeArrowheads="1" noChangeShapeType="1" noTextEdit="1"/>
              </p:cNvSpPr>
              <p:nvPr/>
            </p:nvSpPr>
            <p:spPr>
              <a:xfrm>
                <a:off x="4727323" y="2721534"/>
                <a:ext cx="394659" cy="430887"/>
              </a:xfrm>
              <a:prstGeom prst="rect">
                <a:avLst/>
              </a:prstGeom>
              <a:blipFill>
                <a:blip r:embed="rId7"/>
                <a:stretch>
                  <a:fillRect t="-2857"/>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892DA9C5-5B1A-0A48-A8F3-3741A5AA3AD9}"/>
              </a:ext>
            </a:extLst>
          </p:cNvPr>
          <p:cNvCxnSpPr>
            <a:cxnSpLocks/>
          </p:cNvCxnSpPr>
          <p:nvPr/>
        </p:nvCxnSpPr>
        <p:spPr>
          <a:xfrm flipH="1">
            <a:off x="4494284" y="2606715"/>
            <a:ext cx="1048624" cy="972149"/>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77414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98D9A-3DBE-C04B-B9CB-B43BD7BEDD90}"/>
              </a:ext>
            </a:extLst>
          </p:cNvPr>
          <p:cNvSpPr>
            <a:spLocks noGrp="1"/>
          </p:cNvSpPr>
          <p:nvPr>
            <p:ph type="title"/>
          </p:nvPr>
        </p:nvSpPr>
        <p:spPr/>
        <p:txBody>
          <a:bodyPr/>
          <a:lstStyle/>
          <a:p>
            <a:r>
              <a:rPr lang="en-US" dirty="0"/>
              <a:t>Void radial velocity statistics</a:t>
            </a:r>
          </a:p>
        </p:txBody>
      </p:sp>
      <p:sp>
        <p:nvSpPr>
          <p:cNvPr id="4" name="Date Placeholder 3">
            <a:extLst>
              <a:ext uri="{FF2B5EF4-FFF2-40B4-BE49-F238E27FC236}">
                <a16:creationId xmlns:a16="http://schemas.microsoft.com/office/drawing/2014/main" id="{86A57F72-14E0-9A48-82FC-181624C24821}"/>
              </a:ext>
            </a:extLst>
          </p:cNvPr>
          <p:cNvSpPr>
            <a:spLocks noGrp="1"/>
          </p:cNvSpPr>
          <p:nvPr>
            <p:ph type="dt" sz="half" idx="10"/>
          </p:nvPr>
        </p:nvSpPr>
        <p:spPr/>
        <p:txBody>
          <a:bodyPr/>
          <a:lstStyle/>
          <a:p>
            <a:r>
              <a:rPr lang="en-HK" dirty="0"/>
              <a:t>Kin </a:t>
            </a:r>
            <a:r>
              <a:rPr lang="en-HK" dirty="0" err="1"/>
              <a:t>Ho</a:t>
            </a:r>
            <a:r>
              <a:rPr lang="en-HK" dirty="0"/>
              <a:t> Luo</a:t>
            </a:r>
            <a:endParaRPr lang="en-US" dirty="0"/>
          </a:p>
        </p:txBody>
      </p:sp>
      <p:sp>
        <p:nvSpPr>
          <p:cNvPr id="5" name="Footer Placeholder 4">
            <a:extLst>
              <a:ext uri="{FF2B5EF4-FFF2-40B4-BE49-F238E27FC236}">
                <a16:creationId xmlns:a16="http://schemas.microsoft.com/office/drawing/2014/main" id="{F8063C81-5759-F041-870D-1F5150BFB3DA}"/>
              </a:ext>
            </a:extLst>
          </p:cNvPr>
          <p:cNvSpPr>
            <a:spLocks noGrp="1"/>
          </p:cNvSpPr>
          <p:nvPr>
            <p:ph type="ftr" sz="quarter" idx="11"/>
          </p:nvPr>
        </p:nvSpPr>
        <p:spPr/>
        <p:txBody>
          <a:bodyPr/>
          <a:lstStyle/>
          <a:p>
            <a:r>
              <a:rPr lang="en-HK" dirty="0"/>
              <a:t>Void Radial Velocity Statistics as a Probe of Dark-Sector Interactions</a:t>
            </a:r>
            <a:endParaRPr lang="en-US" dirty="0"/>
          </a:p>
        </p:txBody>
      </p:sp>
      <p:sp>
        <p:nvSpPr>
          <p:cNvPr id="6" name="Slide Number Placeholder 5">
            <a:extLst>
              <a:ext uri="{FF2B5EF4-FFF2-40B4-BE49-F238E27FC236}">
                <a16:creationId xmlns:a16="http://schemas.microsoft.com/office/drawing/2014/main" id="{7BA4B9AB-173F-E04E-9654-43677B27A30B}"/>
              </a:ext>
            </a:extLst>
          </p:cNvPr>
          <p:cNvSpPr>
            <a:spLocks noGrp="1"/>
          </p:cNvSpPr>
          <p:nvPr>
            <p:ph type="sldNum" sz="quarter" idx="12"/>
          </p:nvPr>
        </p:nvSpPr>
        <p:spPr/>
        <p:txBody>
          <a:bodyPr/>
          <a:lstStyle/>
          <a:p>
            <a:fld id="{0FD87FC1-0812-3F47-AC0D-045D7F6FBCAC}" type="slidenum">
              <a:rPr lang="en-US" smtClean="0"/>
              <a:pPr/>
              <a:t>9</a:t>
            </a:fld>
            <a:endParaRPr lang="en-US" dirty="0"/>
          </a:p>
        </p:txBody>
      </p:sp>
      <p:pic>
        <p:nvPicPr>
          <p:cNvPr id="9" name="Picture 8">
            <a:extLst>
              <a:ext uri="{FF2B5EF4-FFF2-40B4-BE49-F238E27FC236}">
                <a16:creationId xmlns:a16="http://schemas.microsoft.com/office/drawing/2014/main" id="{35877DD7-EE81-954A-BD1D-814095F4AAF9}"/>
              </a:ext>
            </a:extLst>
          </p:cNvPr>
          <p:cNvPicPr>
            <a:picLocks noChangeAspect="1"/>
          </p:cNvPicPr>
          <p:nvPr/>
        </p:nvPicPr>
        <p:blipFill>
          <a:blip r:embed="rId2"/>
          <a:stretch>
            <a:fillRect/>
          </a:stretch>
        </p:blipFill>
        <p:spPr>
          <a:xfrm>
            <a:off x="45145" y="1721249"/>
            <a:ext cx="6081621" cy="4736464"/>
          </a:xfrm>
          <a:prstGeom prst="rect">
            <a:avLst/>
          </a:prstGeom>
        </p:spPr>
      </p:pic>
      <p:pic>
        <p:nvPicPr>
          <p:cNvPr id="10" name="Picture 9">
            <a:extLst>
              <a:ext uri="{FF2B5EF4-FFF2-40B4-BE49-F238E27FC236}">
                <a16:creationId xmlns:a16="http://schemas.microsoft.com/office/drawing/2014/main" id="{6700A0C0-ADFA-0F4C-8C1A-9274838C6D58}"/>
              </a:ext>
            </a:extLst>
          </p:cNvPr>
          <p:cNvPicPr>
            <a:picLocks noChangeAspect="1"/>
          </p:cNvPicPr>
          <p:nvPr/>
        </p:nvPicPr>
        <p:blipFill>
          <a:blip r:embed="rId3"/>
          <a:stretch>
            <a:fillRect/>
          </a:stretch>
        </p:blipFill>
        <p:spPr>
          <a:xfrm>
            <a:off x="6081621" y="1720059"/>
            <a:ext cx="6110376" cy="4714797"/>
          </a:xfrm>
          <a:prstGeom prst="rect">
            <a:avLst/>
          </a:prstGeom>
        </p:spPr>
      </p:pic>
      <p:cxnSp>
        <p:nvCxnSpPr>
          <p:cNvPr id="8" name="Straight Connector 7">
            <a:extLst>
              <a:ext uri="{FF2B5EF4-FFF2-40B4-BE49-F238E27FC236}">
                <a16:creationId xmlns:a16="http://schemas.microsoft.com/office/drawing/2014/main" id="{E31FB4C8-070C-3745-B8ED-798E28FA3EDD}"/>
              </a:ext>
            </a:extLst>
          </p:cNvPr>
          <p:cNvCxnSpPr>
            <a:cxnSpLocks/>
          </p:cNvCxnSpPr>
          <p:nvPr/>
        </p:nvCxnSpPr>
        <p:spPr>
          <a:xfrm flipV="1">
            <a:off x="2427391" y="1697604"/>
            <a:ext cx="0" cy="43602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0EF90AD-79CB-EA4A-9513-31C47653A96D}"/>
              </a:ext>
            </a:extLst>
          </p:cNvPr>
          <p:cNvCxnSpPr>
            <a:cxnSpLocks/>
          </p:cNvCxnSpPr>
          <p:nvPr/>
        </p:nvCxnSpPr>
        <p:spPr>
          <a:xfrm flipV="1">
            <a:off x="8515226" y="2048933"/>
            <a:ext cx="0" cy="385478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5C744AB-D4F6-A94A-B44E-5B15B785A391}"/>
                  </a:ext>
                </a:extLst>
              </p:cNvPr>
              <p:cNvSpPr txBox="1"/>
              <p:nvPr/>
            </p:nvSpPr>
            <p:spPr>
              <a:xfrm>
                <a:off x="8784826" y="2401296"/>
                <a:ext cx="1987082" cy="646331"/>
              </a:xfrm>
              <a:prstGeom prst="rect">
                <a:avLst/>
              </a:prstGeom>
              <a:noFill/>
            </p:spPr>
            <p:txBody>
              <a:bodyPr wrap="none" rtlCol="0">
                <a:spAutoFit/>
              </a:bodyPr>
              <a:lstStyle/>
              <a:p>
                <a:r>
                  <a:rPr lang="en-US" dirty="0">
                    <a:latin typeface="Bell MT" panose="02020503060305020303" pitchFamily="18" charset="77"/>
                  </a:rPr>
                  <a:t>Compensation wall</a:t>
                </a:r>
              </a:p>
              <a:p>
                <a:r>
                  <a:rPr lang="en-US" dirty="0">
                    <a:latin typeface="Bell MT" panose="02020503060305020303" pitchFamily="18" charset="77"/>
                  </a:rPr>
                  <a:t>centered at </a:t>
                </a:r>
                <a14:m>
                  <m:oMath xmlns:m="http://schemas.openxmlformats.org/officeDocument/2006/math">
                    <m:r>
                      <a:rPr lang="en-US" i="1">
                        <a:latin typeface="Cambria Math" panose="02040503050406030204" pitchFamily="18" charset="0"/>
                      </a:rPr>
                      <m:t>𝑥</m:t>
                    </m:r>
                    <m:r>
                      <a:rPr lang="en-US" i="1">
                        <a:latin typeface="Cambria Math" panose="02040503050406030204" pitchFamily="18" charset="0"/>
                      </a:rPr>
                      <m:t>~1</m:t>
                    </m:r>
                  </m:oMath>
                </a14:m>
                <a:endParaRPr lang="en-US" dirty="0">
                  <a:latin typeface="Bell MT" panose="02020503060305020303" pitchFamily="18" charset="77"/>
                </a:endParaRPr>
              </a:p>
            </p:txBody>
          </p:sp>
        </mc:Choice>
        <mc:Fallback xmlns="">
          <p:sp>
            <p:nvSpPr>
              <p:cNvPr id="14" name="TextBox 13">
                <a:extLst>
                  <a:ext uri="{FF2B5EF4-FFF2-40B4-BE49-F238E27FC236}">
                    <a16:creationId xmlns:a16="http://schemas.microsoft.com/office/drawing/2014/main" id="{25C744AB-D4F6-A94A-B44E-5B15B785A391}"/>
                  </a:ext>
                </a:extLst>
              </p:cNvPr>
              <p:cNvSpPr txBox="1">
                <a:spLocks noRot="1" noChangeAspect="1" noMove="1" noResize="1" noEditPoints="1" noAdjustHandles="1" noChangeArrowheads="1" noChangeShapeType="1" noTextEdit="1"/>
              </p:cNvSpPr>
              <p:nvPr/>
            </p:nvSpPr>
            <p:spPr>
              <a:xfrm>
                <a:off x="8784826" y="2401296"/>
                <a:ext cx="1987082" cy="646331"/>
              </a:xfrm>
              <a:prstGeom prst="rect">
                <a:avLst/>
              </a:prstGeom>
              <a:blipFill>
                <a:blip r:embed="rId4"/>
                <a:stretch>
                  <a:fillRect l="-2548" t="-3846" r="-1274"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2A1D53D-5618-C147-814C-0EE7F7D5BE31}"/>
                  </a:ext>
                </a:extLst>
              </p:cNvPr>
              <p:cNvSpPr txBox="1"/>
              <p:nvPr/>
            </p:nvSpPr>
            <p:spPr>
              <a:xfrm>
                <a:off x="2841530" y="2724462"/>
                <a:ext cx="1976951" cy="646331"/>
              </a:xfrm>
              <a:prstGeom prst="rect">
                <a:avLst/>
              </a:prstGeom>
              <a:noFill/>
            </p:spPr>
            <p:txBody>
              <a:bodyPr wrap="none" rtlCol="0">
                <a:spAutoFit/>
              </a:bodyPr>
              <a:lstStyle/>
              <a:p>
                <a:r>
                  <a:rPr lang="en-US" dirty="0">
                    <a:latin typeface="Bell MT" panose="02020503060305020303" pitchFamily="18" charset="77"/>
                  </a:rPr>
                  <a:t>Compensation wall</a:t>
                </a:r>
              </a:p>
              <a:p>
                <a:r>
                  <a:rPr lang="en-US" dirty="0">
                    <a:latin typeface="Bell MT" panose="02020503060305020303" pitchFamily="18" charset="77"/>
                  </a:rPr>
                  <a:t>centered 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~1</m:t>
                    </m:r>
                  </m:oMath>
                </a14:m>
                <a:endParaRPr lang="en-US" dirty="0">
                  <a:latin typeface="Bell MT" panose="02020503060305020303" pitchFamily="18" charset="77"/>
                </a:endParaRPr>
              </a:p>
            </p:txBody>
          </p:sp>
        </mc:Choice>
        <mc:Fallback xmlns="">
          <p:sp>
            <p:nvSpPr>
              <p:cNvPr id="15" name="TextBox 14">
                <a:extLst>
                  <a:ext uri="{FF2B5EF4-FFF2-40B4-BE49-F238E27FC236}">
                    <a16:creationId xmlns:a16="http://schemas.microsoft.com/office/drawing/2014/main" id="{92A1D53D-5618-C147-814C-0EE7F7D5BE31}"/>
                  </a:ext>
                </a:extLst>
              </p:cNvPr>
              <p:cNvSpPr txBox="1">
                <a:spLocks noRot="1" noChangeAspect="1" noMove="1" noResize="1" noEditPoints="1" noAdjustHandles="1" noChangeArrowheads="1" noChangeShapeType="1" noTextEdit="1"/>
              </p:cNvSpPr>
              <p:nvPr/>
            </p:nvSpPr>
            <p:spPr>
              <a:xfrm>
                <a:off x="2841530" y="2724462"/>
                <a:ext cx="1976951" cy="646331"/>
              </a:xfrm>
              <a:prstGeom prst="rect">
                <a:avLst/>
              </a:prstGeom>
              <a:blipFill>
                <a:blip r:embed="rId5"/>
                <a:stretch>
                  <a:fillRect l="-2564" t="-3922" r="-1923" b="-13725"/>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6E9C0CD0-29AF-4244-B027-315AF74B8E7E}"/>
              </a:ext>
            </a:extLst>
          </p:cNvPr>
          <p:cNvSpPr txBox="1"/>
          <p:nvPr/>
        </p:nvSpPr>
        <p:spPr>
          <a:xfrm>
            <a:off x="961343" y="4008189"/>
            <a:ext cx="955133" cy="369332"/>
          </a:xfrm>
          <a:prstGeom prst="rect">
            <a:avLst/>
          </a:prstGeom>
          <a:noFill/>
        </p:spPr>
        <p:txBody>
          <a:bodyPr wrap="none" rtlCol="0">
            <a:spAutoFit/>
          </a:bodyPr>
          <a:lstStyle/>
          <a:p>
            <a:r>
              <a:rPr lang="en-US" dirty="0">
                <a:latin typeface="Bell MT" panose="02020503060305020303" pitchFamily="18" charset="77"/>
              </a:rPr>
              <a:t>Outflow</a:t>
            </a:r>
          </a:p>
        </p:txBody>
      </p:sp>
      <p:sp>
        <p:nvSpPr>
          <p:cNvPr id="17" name="TextBox 16">
            <a:extLst>
              <a:ext uri="{FF2B5EF4-FFF2-40B4-BE49-F238E27FC236}">
                <a16:creationId xmlns:a16="http://schemas.microsoft.com/office/drawing/2014/main" id="{820131E2-5AAD-B64B-87E7-AD636D04A3F3}"/>
              </a:ext>
            </a:extLst>
          </p:cNvPr>
          <p:cNvSpPr txBox="1"/>
          <p:nvPr/>
        </p:nvSpPr>
        <p:spPr>
          <a:xfrm>
            <a:off x="2492690" y="4007544"/>
            <a:ext cx="799642" cy="369332"/>
          </a:xfrm>
          <a:prstGeom prst="rect">
            <a:avLst/>
          </a:prstGeom>
          <a:noFill/>
        </p:spPr>
        <p:txBody>
          <a:bodyPr wrap="none" rtlCol="0">
            <a:spAutoFit/>
          </a:bodyPr>
          <a:lstStyle/>
          <a:p>
            <a:r>
              <a:rPr lang="en-US" dirty="0">
                <a:latin typeface="Bell MT" panose="02020503060305020303" pitchFamily="18" charset="77"/>
              </a:rPr>
              <a:t>Inflow</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044D426-308F-E64C-92A4-E02E256D1B1D}"/>
                  </a:ext>
                </a:extLst>
              </p:cNvPr>
              <p:cNvSpPr/>
              <p:nvPr/>
            </p:nvSpPr>
            <p:spPr>
              <a:xfrm>
                <a:off x="607334" y="1278902"/>
                <a:ext cx="3180807" cy="369332"/>
              </a:xfrm>
              <a:prstGeom prst="rect">
                <a:avLst/>
              </a:prstGeom>
            </p:spPr>
            <p:txBody>
              <a:bodyPr wrap="none">
                <a:spAutoFit/>
              </a:bodyPr>
              <a:lstStyle/>
              <a:p>
                <a:r>
                  <a:rPr lang="en-HK" b="1" dirty="0">
                    <a:latin typeface="Bell MT" panose="02020503060305020303" pitchFamily="18" charset="77"/>
                  </a:rPr>
                  <a:t>Void radial velocity profile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𝒗</m:t>
                        </m:r>
                      </m:e>
                      <m:sub>
                        <m:r>
                          <a:rPr lang="en-US" b="1">
                            <a:latin typeface="Cambria Math" panose="02040503050406030204" pitchFamily="18" charset="0"/>
                          </a:rPr>
                          <m:t>𝐯</m:t>
                        </m:r>
                      </m:sub>
                    </m:sSub>
                  </m:oMath>
                </a14:m>
                <a:endParaRPr lang="en-US" dirty="0">
                  <a:latin typeface="Bell MT" panose="02020503060305020303" pitchFamily="18" charset="77"/>
                </a:endParaRPr>
              </a:p>
            </p:txBody>
          </p:sp>
        </mc:Choice>
        <mc:Fallback xmlns="">
          <p:sp>
            <p:nvSpPr>
              <p:cNvPr id="7" name="Rectangle 6">
                <a:extLst>
                  <a:ext uri="{FF2B5EF4-FFF2-40B4-BE49-F238E27FC236}">
                    <a16:creationId xmlns:a16="http://schemas.microsoft.com/office/drawing/2014/main" id="{5044D426-308F-E64C-92A4-E02E256D1B1D}"/>
                  </a:ext>
                </a:extLst>
              </p:cNvPr>
              <p:cNvSpPr>
                <a:spLocks noRot="1" noChangeAspect="1" noMove="1" noResize="1" noEditPoints="1" noAdjustHandles="1" noChangeArrowheads="1" noChangeShapeType="1" noTextEdit="1"/>
              </p:cNvSpPr>
              <p:nvPr/>
            </p:nvSpPr>
            <p:spPr>
              <a:xfrm>
                <a:off x="607334" y="1278902"/>
                <a:ext cx="3180807" cy="369332"/>
              </a:xfrm>
              <a:prstGeom prst="rect">
                <a:avLst/>
              </a:prstGeom>
              <a:blipFill>
                <a:blip r:embed="rId6"/>
                <a:stretch>
                  <a:fillRect l="-2000" t="-666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D86921D8-25A1-3B48-A737-39B37A9F5CE7}"/>
                  </a:ext>
                </a:extLst>
              </p:cNvPr>
              <p:cNvSpPr/>
              <p:nvPr/>
            </p:nvSpPr>
            <p:spPr>
              <a:xfrm>
                <a:off x="6650103" y="1333039"/>
                <a:ext cx="2544736" cy="369332"/>
              </a:xfrm>
              <a:prstGeom prst="rect">
                <a:avLst/>
              </a:prstGeom>
            </p:spPr>
            <p:txBody>
              <a:bodyPr wrap="none">
                <a:spAutoFit/>
              </a:bodyPr>
              <a:lstStyle/>
              <a:p>
                <a:r>
                  <a:rPr lang="en-HK" b="1" dirty="0">
                    <a:latin typeface="Bell MT" panose="02020503060305020303" pitchFamily="18" charset="77"/>
                  </a:rPr>
                  <a:t>Void density profile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𝜹</m:t>
                        </m:r>
                      </m:e>
                      <m:sub>
                        <m:r>
                          <a:rPr lang="en-US" b="1" i="0" smtClean="0">
                            <a:latin typeface="Cambria Math" panose="02040503050406030204" pitchFamily="18" charset="0"/>
                          </a:rPr>
                          <m:t>𝐯</m:t>
                        </m:r>
                      </m:sub>
                    </m:sSub>
                  </m:oMath>
                </a14:m>
                <a:r>
                  <a:rPr lang="en-HK" b="1" dirty="0">
                    <a:latin typeface="Bell MT" panose="02020503060305020303" pitchFamily="18" charset="77"/>
                  </a:rPr>
                  <a:t> </a:t>
                </a:r>
                <a:endParaRPr lang="en-US" dirty="0">
                  <a:latin typeface="Bell MT" panose="02020503060305020303" pitchFamily="18" charset="77"/>
                </a:endParaRPr>
              </a:p>
            </p:txBody>
          </p:sp>
        </mc:Choice>
        <mc:Fallback xmlns="">
          <p:sp>
            <p:nvSpPr>
              <p:cNvPr id="19" name="Rectangle 18">
                <a:extLst>
                  <a:ext uri="{FF2B5EF4-FFF2-40B4-BE49-F238E27FC236}">
                    <a16:creationId xmlns:a16="http://schemas.microsoft.com/office/drawing/2014/main" id="{D86921D8-25A1-3B48-A737-39B37A9F5CE7}"/>
                  </a:ext>
                </a:extLst>
              </p:cNvPr>
              <p:cNvSpPr>
                <a:spLocks noRot="1" noChangeAspect="1" noMove="1" noResize="1" noEditPoints="1" noAdjustHandles="1" noChangeArrowheads="1" noChangeShapeType="1" noTextEdit="1"/>
              </p:cNvSpPr>
              <p:nvPr/>
            </p:nvSpPr>
            <p:spPr>
              <a:xfrm>
                <a:off x="6650103" y="1333039"/>
                <a:ext cx="2544736" cy="369332"/>
              </a:xfrm>
              <a:prstGeom prst="rect">
                <a:avLst/>
              </a:prstGeom>
              <a:blipFill>
                <a:blip r:embed="rId7"/>
                <a:stretch>
                  <a:fillRect l="-1990" t="-6667" b="-23333"/>
                </a:stretch>
              </a:blipFill>
            </p:spPr>
            <p:txBody>
              <a:bodyPr/>
              <a:lstStyle/>
              <a:p>
                <a:r>
                  <a:rPr lang="en-US">
                    <a:noFill/>
                  </a:rPr>
                  <a:t> </a:t>
                </a:r>
              </a:p>
            </p:txBody>
          </p:sp>
        </mc:Fallback>
      </mc:AlternateContent>
    </p:spTree>
    <p:extLst>
      <p:ext uri="{BB962C8B-B14F-4D97-AF65-F5344CB8AC3E}">
        <p14:creationId xmlns:p14="http://schemas.microsoft.com/office/powerpoint/2010/main" val="982925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id="{6530BC49-A17A-3A4D-9F73-A4854C97AD6A}" vid="{08B87C3E-7B5F-D04F-B0BB-F27E0A653C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13758</TotalTime>
  <Words>2450</Words>
  <Application>Microsoft Macintosh PowerPoint</Application>
  <PresentationFormat>Widescreen</PresentationFormat>
  <Paragraphs>353</Paragraphs>
  <Slides>27</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新細明體</vt:lpstr>
      <vt:lpstr>Arial</vt:lpstr>
      <vt:lpstr>Bell MT</vt:lpstr>
      <vt:lpstr>Calibri</vt:lpstr>
      <vt:lpstr>Cambria Math</vt:lpstr>
      <vt:lpstr>Wingdings</vt:lpstr>
      <vt:lpstr>Office Theme</vt:lpstr>
      <vt:lpstr>Void Radial Velocity Statistics as a Probe of Dark-Sector Interactions</vt:lpstr>
      <vt:lpstr>Introduction</vt:lpstr>
      <vt:lpstr>Introduction: Alternatives to ΛCDM</vt:lpstr>
      <vt:lpstr>Type 3 model</vt:lpstr>
      <vt:lpstr>Type 3 model</vt:lpstr>
      <vt:lpstr>Type 3 model: effects on dark matter halos</vt:lpstr>
      <vt:lpstr>Cosmic voids as cosmological laboratories</vt:lpstr>
      <vt:lpstr>Void radial velocity statistics</vt:lpstr>
      <vt:lpstr>Void radial velocity statistics</vt:lpstr>
      <vt:lpstr>Void radial velocity statistics</vt:lpstr>
      <vt:lpstr>Methodology </vt:lpstr>
      <vt:lpstr>Methodology (N-body simulations)</vt:lpstr>
      <vt:lpstr>Methodology </vt:lpstr>
      <vt:lpstr>Results (Halo): Void radial velocity profile v_v </vt:lpstr>
      <vt:lpstr>Results (Halo): Void radial dispersion velocity σ_v </vt:lpstr>
      <vt:lpstr>Velocity spans and 4-variable regression</vt:lpstr>
      <vt:lpstr>Velocity spans and 4-variable regression</vt:lpstr>
      <vt:lpstr>Conclusion and Outlook</vt:lpstr>
      <vt:lpstr>The end</vt:lpstr>
      <vt:lpstr>Appendix: Void radial velocity statistics</vt:lpstr>
      <vt:lpstr>Appendix: Void radial velocity statistics</vt:lpstr>
      <vt:lpstr>Appendix: Void radial velocity (CDM voids) </vt:lpstr>
      <vt:lpstr>Appendix: Void radial velocity dispersion (CDM voids) </vt:lpstr>
      <vt:lpstr>Appendix: 4-variable regression (Halo voids)</vt:lpstr>
      <vt:lpstr>Appendix: 4-variable regression (CDM voids)</vt:lpstr>
      <vt:lpstr>Appendix: Cosmological constant problem</vt:lpstr>
      <vt:lpstr>Appendix: DESI findings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Constraining the Type 3 interacting dark-energy model using matter pairwise velocity </dc:title>
  <dc:creator>LUO, Kin Ho</dc:creator>
  <cp:lastModifiedBy>LUO, Kin Ho</cp:lastModifiedBy>
  <cp:revision>372</cp:revision>
  <cp:lastPrinted>2026-09-01T04:57:43Z</cp:lastPrinted>
  <dcterms:created xsi:type="dcterms:W3CDTF">2025-06-25T09:10:57Z</dcterms:created>
  <dcterms:modified xsi:type="dcterms:W3CDTF">2026-09-01T17:20:37Z</dcterms:modified>
</cp:coreProperties>
</file>