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5"/>
  </p:notesMasterIdLst>
  <p:sldIdLst>
    <p:sldId id="256" r:id="rId2"/>
    <p:sldId id="260" r:id="rId3"/>
    <p:sldId id="382" r:id="rId4"/>
    <p:sldId id="383" r:id="rId5"/>
    <p:sldId id="261" r:id="rId6"/>
    <p:sldId id="262" r:id="rId7"/>
    <p:sldId id="276" r:id="rId8"/>
    <p:sldId id="275" r:id="rId9"/>
    <p:sldId id="281" r:id="rId10"/>
    <p:sldId id="264" r:id="rId11"/>
    <p:sldId id="265" r:id="rId12"/>
    <p:sldId id="266" r:id="rId13"/>
    <p:sldId id="284" r:id="rId14"/>
    <p:sldId id="286" r:id="rId15"/>
    <p:sldId id="267" r:id="rId16"/>
    <p:sldId id="268" r:id="rId17"/>
    <p:sldId id="394" r:id="rId18"/>
    <p:sldId id="269" r:id="rId19"/>
    <p:sldId id="280" r:id="rId20"/>
    <p:sldId id="270" r:id="rId21"/>
    <p:sldId id="271" r:id="rId22"/>
    <p:sldId id="379" r:id="rId23"/>
    <p:sldId id="380" r:id="rId24"/>
    <p:sldId id="288" r:id="rId25"/>
    <p:sldId id="387" r:id="rId26"/>
    <p:sldId id="384" r:id="rId27"/>
    <p:sldId id="389" r:id="rId28"/>
    <p:sldId id="298" r:id="rId29"/>
    <p:sldId id="299" r:id="rId30"/>
    <p:sldId id="290" r:id="rId31"/>
    <p:sldId id="302" r:id="rId32"/>
    <p:sldId id="388" r:id="rId33"/>
    <p:sldId id="295" r:id="rId34"/>
    <p:sldId id="282" r:id="rId35"/>
    <p:sldId id="289" r:id="rId36"/>
    <p:sldId id="296" r:id="rId37"/>
    <p:sldId id="306" r:id="rId38"/>
    <p:sldId id="287" r:id="rId39"/>
    <p:sldId id="297" r:id="rId40"/>
    <p:sldId id="392" r:id="rId41"/>
    <p:sldId id="385" r:id="rId42"/>
    <p:sldId id="300" r:id="rId43"/>
    <p:sldId id="301" r:id="rId44"/>
    <p:sldId id="390" r:id="rId45"/>
    <p:sldId id="391" r:id="rId46"/>
    <p:sldId id="304" r:id="rId47"/>
    <p:sldId id="293" r:id="rId48"/>
    <p:sldId id="294" r:id="rId49"/>
    <p:sldId id="291" r:id="rId50"/>
    <p:sldId id="381" r:id="rId51"/>
    <p:sldId id="303" r:id="rId52"/>
    <p:sldId id="386" r:id="rId53"/>
    <p:sldId id="393"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9A2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41"/>
    <p:restoredTop sz="82965"/>
  </p:normalViewPr>
  <p:slideViewPr>
    <p:cSldViewPr snapToGrid="0">
      <p:cViewPr>
        <p:scale>
          <a:sx n="102" d="100"/>
          <a:sy n="102" d="100"/>
        </p:scale>
        <p:origin x="2480" y="808"/>
      </p:cViewPr>
      <p:guideLst/>
    </p:cSldViewPr>
  </p:slideViewPr>
  <p:notesTextViewPr>
    <p:cViewPr>
      <p:scale>
        <a:sx n="60" d="100"/>
        <a:sy n="6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C8BF9C-3EF4-F542-A5B8-CEAF67FEEAB1}" type="datetimeFigureOut">
              <a:rPr lang="en-US" smtClean="0"/>
              <a:t>9/3/26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6ADB8E-CF28-FC46-9B05-E47F61CE2EB8}" type="slidenum">
              <a:rPr lang="en-US" smtClean="0"/>
              <a:t>‹#›</a:t>
            </a:fld>
            <a:endParaRPr lang="en-US"/>
          </a:p>
        </p:txBody>
      </p:sp>
    </p:spTree>
    <p:extLst>
      <p:ext uri="{BB962C8B-B14F-4D97-AF65-F5344CB8AC3E}">
        <p14:creationId xmlns:p14="http://schemas.microsoft.com/office/powerpoint/2010/main" val="344897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6ADB8E-CF28-FC46-9B05-E47F61CE2EB8}" type="slidenum">
              <a:rPr lang="en-US" smtClean="0"/>
              <a:t>1</a:t>
            </a:fld>
            <a:endParaRPr lang="en-US"/>
          </a:p>
        </p:txBody>
      </p:sp>
    </p:spTree>
    <p:extLst>
      <p:ext uri="{BB962C8B-B14F-4D97-AF65-F5344CB8AC3E}">
        <p14:creationId xmlns:p14="http://schemas.microsoft.com/office/powerpoint/2010/main" val="3715278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6ADB8E-CF28-FC46-9B05-E47F61CE2EB8}" type="slidenum">
              <a:rPr lang="en-US" smtClean="0"/>
              <a:t>16</a:t>
            </a:fld>
            <a:endParaRPr lang="en-US"/>
          </a:p>
        </p:txBody>
      </p:sp>
    </p:spTree>
    <p:extLst>
      <p:ext uri="{BB962C8B-B14F-4D97-AF65-F5344CB8AC3E}">
        <p14:creationId xmlns:p14="http://schemas.microsoft.com/office/powerpoint/2010/main" val="34095710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03CC7-5D71-5416-1E86-CFAB0D3D22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FD22FB-AEC6-F943-2EC3-6263071B618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D4F84ED-77A7-1515-3614-6D0CD3C1B1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C8EA83-942F-D48D-40DD-C26AAD95F366}"/>
              </a:ext>
            </a:extLst>
          </p:cNvPr>
          <p:cNvSpPr>
            <a:spLocks noGrp="1"/>
          </p:cNvSpPr>
          <p:nvPr>
            <p:ph type="sldNum" sz="quarter" idx="5"/>
          </p:nvPr>
        </p:nvSpPr>
        <p:spPr/>
        <p:txBody>
          <a:bodyPr/>
          <a:lstStyle/>
          <a:p>
            <a:fld id="{4F6ADB8E-CF28-FC46-9B05-E47F61CE2EB8}" type="slidenum">
              <a:rPr lang="en-US" smtClean="0"/>
              <a:t>17</a:t>
            </a:fld>
            <a:endParaRPr lang="en-US"/>
          </a:p>
        </p:txBody>
      </p:sp>
    </p:spTree>
    <p:extLst>
      <p:ext uri="{BB962C8B-B14F-4D97-AF65-F5344CB8AC3E}">
        <p14:creationId xmlns:p14="http://schemas.microsoft.com/office/powerpoint/2010/main" val="1009438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6ADB8E-CF28-FC46-9B05-E47F61CE2EB8}" type="slidenum">
              <a:rPr lang="en-US" smtClean="0"/>
              <a:t>18</a:t>
            </a:fld>
            <a:endParaRPr lang="en-US"/>
          </a:p>
        </p:txBody>
      </p:sp>
    </p:spTree>
    <p:extLst>
      <p:ext uri="{BB962C8B-B14F-4D97-AF65-F5344CB8AC3E}">
        <p14:creationId xmlns:p14="http://schemas.microsoft.com/office/powerpoint/2010/main" val="1528093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F8B82-CF8B-B633-EE33-C8E9FC6B57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FF1D4B-5D78-F752-1DD3-C378498CEC1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6E4DEA6-32D3-3B5B-75F6-1A0B31EA1C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D4FB94-4B81-E702-B426-4A0A2319BF08}"/>
              </a:ext>
            </a:extLst>
          </p:cNvPr>
          <p:cNvSpPr>
            <a:spLocks noGrp="1"/>
          </p:cNvSpPr>
          <p:nvPr>
            <p:ph type="sldNum" sz="quarter" idx="5"/>
          </p:nvPr>
        </p:nvSpPr>
        <p:spPr/>
        <p:txBody>
          <a:bodyPr/>
          <a:lstStyle/>
          <a:p>
            <a:fld id="{4F6ADB8E-CF28-FC46-9B05-E47F61CE2EB8}" type="slidenum">
              <a:rPr lang="en-US" smtClean="0"/>
              <a:t>19</a:t>
            </a:fld>
            <a:endParaRPr lang="en-US"/>
          </a:p>
        </p:txBody>
      </p:sp>
    </p:spTree>
    <p:extLst>
      <p:ext uri="{BB962C8B-B14F-4D97-AF65-F5344CB8AC3E}">
        <p14:creationId xmlns:p14="http://schemas.microsoft.com/office/powerpoint/2010/main" val="3267695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6ADB8E-CF28-FC46-9B05-E47F61CE2EB8}" type="slidenum">
              <a:rPr lang="en-US" smtClean="0"/>
              <a:t>20</a:t>
            </a:fld>
            <a:endParaRPr lang="en-US"/>
          </a:p>
        </p:txBody>
      </p:sp>
    </p:spTree>
    <p:extLst>
      <p:ext uri="{BB962C8B-B14F-4D97-AF65-F5344CB8AC3E}">
        <p14:creationId xmlns:p14="http://schemas.microsoft.com/office/powerpoint/2010/main" val="2436672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6ADB8E-CF28-FC46-9B05-E47F61CE2EB8}" type="slidenum">
              <a:rPr lang="en-US" smtClean="0"/>
              <a:t>21</a:t>
            </a:fld>
            <a:endParaRPr lang="en-US"/>
          </a:p>
        </p:txBody>
      </p:sp>
    </p:spTree>
    <p:extLst>
      <p:ext uri="{BB962C8B-B14F-4D97-AF65-F5344CB8AC3E}">
        <p14:creationId xmlns:p14="http://schemas.microsoft.com/office/powerpoint/2010/main" val="34882859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F721C-3197-48B9-E2D0-3EDD98508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13BDDF-99A5-E7F4-DD22-C80113DE23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F145E2B-499B-D387-1210-830C802034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A88FD8-0AA7-BBB5-1410-4732AC3B4EEA}"/>
              </a:ext>
            </a:extLst>
          </p:cNvPr>
          <p:cNvSpPr>
            <a:spLocks noGrp="1"/>
          </p:cNvSpPr>
          <p:nvPr>
            <p:ph type="sldNum" sz="quarter" idx="5"/>
          </p:nvPr>
        </p:nvSpPr>
        <p:spPr/>
        <p:txBody>
          <a:bodyPr/>
          <a:lstStyle/>
          <a:p>
            <a:fld id="{4F6ADB8E-CF28-FC46-9B05-E47F61CE2EB8}" type="slidenum">
              <a:rPr lang="en-US" smtClean="0"/>
              <a:t>22</a:t>
            </a:fld>
            <a:endParaRPr lang="en-US"/>
          </a:p>
        </p:txBody>
      </p:sp>
    </p:spTree>
    <p:extLst>
      <p:ext uri="{BB962C8B-B14F-4D97-AF65-F5344CB8AC3E}">
        <p14:creationId xmlns:p14="http://schemas.microsoft.com/office/powerpoint/2010/main" val="4057438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58921-EA8C-F79E-A1E4-C9E0EFFC2E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898C5A-7FFF-73B5-A743-AB92A3E8DCC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E1AAEC6-1610-F593-785B-1BAF2EB618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D4B271-7EE9-213C-CD87-81FF4C506391}"/>
              </a:ext>
            </a:extLst>
          </p:cNvPr>
          <p:cNvSpPr>
            <a:spLocks noGrp="1"/>
          </p:cNvSpPr>
          <p:nvPr>
            <p:ph type="sldNum" sz="quarter" idx="5"/>
          </p:nvPr>
        </p:nvSpPr>
        <p:spPr/>
        <p:txBody>
          <a:bodyPr/>
          <a:lstStyle/>
          <a:p>
            <a:fld id="{4F6ADB8E-CF28-FC46-9B05-E47F61CE2EB8}" type="slidenum">
              <a:rPr lang="en-US" smtClean="0"/>
              <a:t>23</a:t>
            </a:fld>
            <a:endParaRPr lang="en-US"/>
          </a:p>
        </p:txBody>
      </p:sp>
    </p:spTree>
    <p:extLst>
      <p:ext uri="{BB962C8B-B14F-4D97-AF65-F5344CB8AC3E}">
        <p14:creationId xmlns:p14="http://schemas.microsoft.com/office/powerpoint/2010/main" val="36512344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BD4FD-5D5E-2B33-DC39-808A9355D4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CE7EBB-31D8-57A3-B44D-0FE2E8AD140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87F8C98-251D-EF4A-3B66-7F453EE07A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9350DC-568B-10B2-0A6F-D1AD380140CE}"/>
              </a:ext>
            </a:extLst>
          </p:cNvPr>
          <p:cNvSpPr>
            <a:spLocks noGrp="1"/>
          </p:cNvSpPr>
          <p:nvPr>
            <p:ph type="sldNum" sz="quarter" idx="5"/>
          </p:nvPr>
        </p:nvSpPr>
        <p:spPr/>
        <p:txBody>
          <a:bodyPr/>
          <a:lstStyle/>
          <a:p>
            <a:fld id="{4F6ADB8E-CF28-FC46-9B05-E47F61CE2EB8}" type="slidenum">
              <a:rPr lang="en-US" smtClean="0"/>
              <a:t>24</a:t>
            </a:fld>
            <a:endParaRPr lang="en-US"/>
          </a:p>
        </p:txBody>
      </p:sp>
    </p:spTree>
    <p:extLst>
      <p:ext uri="{BB962C8B-B14F-4D97-AF65-F5344CB8AC3E}">
        <p14:creationId xmlns:p14="http://schemas.microsoft.com/office/powerpoint/2010/main" val="16492796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E91E9-CD9E-3639-28D5-328EBD2D0A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699F35-6122-58A1-2819-A7845115D21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C9C27D3-7AD2-5F73-0878-BB90522A1B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DAFD9E-33CA-B05E-C067-DF3329055FBE}"/>
              </a:ext>
            </a:extLst>
          </p:cNvPr>
          <p:cNvSpPr>
            <a:spLocks noGrp="1"/>
          </p:cNvSpPr>
          <p:nvPr>
            <p:ph type="sldNum" sz="quarter" idx="5"/>
          </p:nvPr>
        </p:nvSpPr>
        <p:spPr/>
        <p:txBody>
          <a:bodyPr/>
          <a:lstStyle/>
          <a:p>
            <a:fld id="{4F6ADB8E-CF28-FC46-9B05-E47F61CE2EB8}" type="slidenum">
              <a:rPr lang="en-US" smtClean="0"/>
              <a:t>28</a:t>
            </a:fld>
            <a:endParaRPr lang="en-US"/>
          </a:p>
        </p:txBody>
      </p:sp>
    </p:spTree>
    <p:extLst>
      <p:ext uri="{BB962C8B-B14F-4D97-AF65-F5344CB8AC3E}">
        <p14:creationId xmlns:p14="http://schemas.microsoft.com/office/powerpoint/2010/main" val="231201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6ADB8E-CF28-FC46-9B05-E47F61CE2EB8}" type="slidenum">
              <a:rPr lang="en-US" smtClean="0"/>
              <a:t>7</a:t>
            </a:fld>
            <a:endParaRPr lang="en-US"/>
          </a:p>
        </p:txBody>
      </p:sp>
    </p:spTree>
    <p:extLst>
      <p:ext uri="{BB962C8B-B14F-4D97-AF65-F5344CB8AC3E}">
        <p14:creationId xmlns:p14="http://schemas.microsoft.com/office/powerpoint/2010/main" val="1385351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91C74-7E25-7842-C263-B996CD2442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916DB4-10AF-6B6E-A0F6-7D850393C2E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3F0C6D4-B5FA-BFE0-FA42-4E7E271FC8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1E70F5-57D2-5F3E-050A-2DDF895F9BCD}"/>
              </a:ext>
            </a:extLst>
          </p:cNvPr>
          <p:cNvSpPr>
            <a:spLocks noGrp="1"/>
          </p:cNvSpPr>
          <p:nvPr>
            <p:ph type="sldNum" sz="quarter" idx="5"/>
          </p:nvPr>
        </p:nvSpPr>
        <p:spPr/>
        <p:txBody>
          <a:bodyPr/>
          <a:lstStyle/>
          <a:p>
            <a:fld id="{4F6ADB8E-CF28-FC46-9B05-E47F61CE2EB8}" type="slidenum">
              <a:rPr lang="en-US" smtClean="0"/>
              <a:t>29</a:t>
            </a:fld>
            <a:endParaRPr lang="en-US"/>
          </a:p>
        </p:txBody>
      </p:sp>
    </p:spTree>
    <p:extLst>
      <p:ext uri="{BB962C8B-B14F-4D97-AF65-F5344CB8AC3E}">
        <p14:creationId xmlns:p14="http://schemas.microsoft.com/office/powerpoint/2010/main" val="25418855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CD30D-1B81-3871-C54C-8AD9683454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9DD27D-6504-2F8C-B56F-F9A815BCAA7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A0715F6-7725-B2F4-AF5A-6340C424EA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9B9286-F852-1553-D2B0-5F42337B0916}"/>
              </a:ext>
            </a:extLst>
          </p:cNvPr>
          <p:cNvSpPr>
            <a:spLocks noGrp="1"/>
          </p:cNvSpPr>
          <p:nvPr>
            <p:ph type="sldNum" sz="quarter" idx="5"/>
          </p:nvPr>
        </p:nvSpPr>
        <p:spPr/>
        <p:txBody>
          <a:bodyPr/>
          <a:lstStyle/>
          <a:p>
            <a:fld id="{4F6ADB8E-CF28-FC46-9B05-E47F61CE2EB8}" type="slidenum">
              <a:rPr lang="en-US" smtClean="0"/>
              <a:t>30</a:t>
            </a:fld>
            <a:endParaRPr lang="en-US"/>
          </a:p>
        </p:txBody>
      </p:sp>
    </p:spTree>
    <p:extLst>
      <p:ext uri="{BB962C8B-B14F-4D97-AF65-F5344CB8AC3E}">
        <p14:creationId xmlns:p14="http://schemas.microsoft.com/office/powerpoint/2010/main" val="20730868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D458D-A2A5-6928-3B6C-1E0651FB88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9BF57A-41A4-F988-3E4D-5D61C992F0F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A24B7B0-4B86-231A-0B5F-F10DD879E2EE}"/>
              </a:ext>
            </a:extLst>
          </p:cNvPr>
          <p:cNvSpPr>
            <a:spLocks noGrp="1"/>
          </p:cNvSpPr>
          <p:nvPr>
            <p:ph type="body" idx="1"/>
          </p:nvPr>
        </p:nvSpPr>
        <p:spPr/>
        <p:txBody>
          <a:bodyPr/>
          <a:lstStyle/>
          <a:p>
            <a:pPr rtl="0">
              <a:buNone/>
            </a:pPr>
            <a:endParaRPr lang="en-GB" sz="1200" dirty="0">
              <a:solidFill>
                <a:schemeClr val="bg1"/>
              </a:solidFill>
            </a:endParaRPr>
          </a:p>
        </p:txBody>
      </p:sp>
      <p:sp>
        <p:nvSpPr>
          <p:cNvPr id="4" name="Slide Number Placeholder 3">
            <a:extLst>
              <a:ext uri="{FF2B5EF4-FFF2-40B4-BE49-F238E27FC236}">
                <a16:creationId xmlns:a16="http://schemas.microsoft.com/office/drawing/2014/main" id="{D930EFB7-4842-4A2E-37C9-5420064BABCF}"/>
              </a:ext>
            </a:extLst>
          </p:cNvPr>
          <p:cNvSpPr>
            <a:spLocks noGrp="1"/>
          </p:cNvSpPr>
          <p:nvPr>
            <p:ph type="sldNum" sz="quarter" idx="5"/>
          </p:nvPr>
        </p:nvSpPr>
        <p:spPr/>
        <p:txBody>
          <a:bodyPr/>
          <a:lstStyle/>
          <a:p>
            <a:fld id="{4F6ADB8E-CF28-FC46-9B05-E47F61CE2EB8}" type="slidenum">
              <a:rPr lang="en-US" smtClean="0"/>
              <a:t>31</a:t>
            </a:fld>
            <a:endParaRPr lang="en-US"/>
          </a:p>
        </p:txBody>
      </p:sp>
    </p:spTree>
    <p:extLst>
      <p:ext uri="{BB962C8B-B14F-4D97-AF65-F5344CB8AC3E}">
        <p14:creationId xmlns:p14="http://schemas.microsoft.com/office/powerpoint/2010/main" val="21111876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D7AE0-57BD-497F-3204-2855D055C8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DD88D7-4E5F-F93E-E6A2-ADC62DAE9F0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5662196-F7B3-201F-029A-BD423058FA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AAF5D3-2F6E-1A9E-1185-2084B2EE4C4C}"/>
              </a:ext>
            </a:extLst>
          </p:cNvPr>
          <p:cNvSpPr>
            <a:spLocks noGrp="1"/>
          </p:cNvSpPr>
          <p:nvPr>
            <p:ph type="sldNum" sz="quarter" idx="5"/>
          </p:nvPr>
        </p:nvSpPr>
        <p:spPr/>
        <p:txBody>
          <a:bodyPr/>
          <a:lstStyle/>
          <a:p>
            <a:fld id="{4F6ADB8E-CF28-FC46-9B05-E47F61CE2EB8}" type="slidenum">
              <a:rPr lang="en-US" smtClean="0"/>
              <a:t>33</a:t>
            </a:fld>
            <a:endParaRPr lang="en-US"/>
          </a:p>
        </p:txBody>
      </p:sp>
    </p:spTree>
    <p:extLst>
      <p:ext uri="{BB962C8B-B14F-4D97-AF65-F5344CB8AC3E}">
        <p14:creationId xmlns:p14="http://schemas.microsoft.com/office/powerpoint/2010/main" val="39300974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18508-4A33-B1FF-C3C9-F6FFB07C3A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F7944-ABE4-2BDA-2763-76542F6FC3F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D3E6B08-4165-CA33-A1A8-98AB915917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20A86E-C5BB-3372-B4FB-E4554EEB3228}"/>
              </a:ext>
            </a:extLst>
          </p:cNvPr>
          <p:cNvSpPr>
            <a:spLocks noGrp="1"/>
          </p:cNvSpPr>
          <p:nvPr>
            <p:ph type="sldNum" sz="quarter" idx="5"/>
          </p:nvPr>
        </p:nvSpPr>
        <p:spPr/>
        <p:txBody>
          <a:bodyPr/>
          <a:lstStyle/>
          <a:p>
            <a:fld id="{4F6ADB8E-CF28-FC46-9B05-E47F61CE2EB8}" type="slidenum">
              <a:rPr lang="en-US" smtClean="0"/>
              <a:t>34</a:t>
            </a:fld>
            <a:endParaRPr lang="en-US"/>
          </a:p>
        </p:txBody>
      </p:sp>
    </p:spTree>
    <p:extLst>
      <p:ext uri="{BB962C8B-B14F-4D97-AF65-F5344CB8AC3E}">
        <p14:creationId xmlns:p14="http://schemas.microsoft.com/office/powerpoint/2010/main" val="29185044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EC11F-E572-9045-7C40-1173129421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2F7CC7-3B2F-5BF3-1FC1-F571B10F4B3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666ABE5-9900-3723-4AB9-1A5A49E1B3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239823-0F48-886F-FB16-A4824F934B2B}"/>
              </a:ext>
            </a:extLst>
          </p:cNvPr>
          <p:cNvSpPr>
            <a:spLocks noGrp="1"/>
          </p:cNvSpPr>
          <p:nvPr>
            <p:ph type="sldNum" sz="quarter" idx="5"/>
          </p:nvPr>
        </p:nvSpPr>
        <p:spPr/>
        <p:txBody>
          <a:bodyPr/>
          <a:lstStyle/>
          <a:p>
            <a:fld id="{4F6ADB8E-CF28-FC46-9B05-E47F61CE2EB8}" type="slidenum">
              <a:rPr lang="en-US" smtClean="0"/>
              <a:t>35</a:t>
            </a:fld>
            <a:endParaRPr lang="en-US"/>
          </a:p>
        </p:txBody>
      </p:sp>
    </p:spTree>
    <p:extLst>
      <p:ext uri="{BB962C8B-B14F-4D97-AF65-F5344CB8AC3E}">
        <p14:creationId xmlns:p14="http://schemas.microsoft.com/office/powerpoint/2010/main" val="32108844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AB89A-0717-31EE-952B-94267DA68A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982784-E91B-CB1C-8271-A8DBF7CBBBC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F855DD1-5382-9A31-E3BE-60290D8A13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680F76-24D8-215E-6ACE-D226B56A0996}"/>
              </a:ext>
            </a:extLst>
          </p:cNvPr>
          <p:cNvSpPr>
            <a:spLocks noGrp="1"/>
          </p:cNvSpPr>
          <p:nvPr>
            <p:ph type="sldNum" sz="quarter" idx="5"/>
          </p:nvPr>
        </p:nvSpPr>
        <p:spPr/>
        <p:txBody>
          <a:bodyPr/>
          <a:lstStyle/>
          <a:p>
            <a:fld id="{4F6ADB8E-CF28-FC46-9B05-E47F61CE2EB8}" type="slidenum">
              <a:rPr lang="en-US" smtClean="0"/>
              <a:t>36</a:t>
            </a:fld>
            <a:endParaRPr lang="en-US"/>
          </a:p>
        </p:txBody>
      </p:sp>
    </p:spTree>
    <p:extLst>
      <p:ext uri="{BB962C8B-B14F-4D97-AF65-F5344CB8AC3E}">
        <p14:creationId xmlns:p14="http://schemas.microsoft.com/office/powerpoint/2010/main" val="39236284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EED0C-8D73-6732-2FFD-2AC07B8819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8BD962-836E-ECD7-DF54-A9BE4E0AE4D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4FC51A-F831-EF39-8CD9-F1FC0A859E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6A338E-FCCF-7222-81A0-13A407402608}"/>
              </a:ext>
            </a:extLst>
          </p:cNvPr>
          <p:cNvSpPr>
            <a:spLocks noGrp="1"/>
          </p:cNvSpPr>
          <p:nvPr>
            <p:ph type="sldNum" sz="quarter" idx="5"/>
          </p:nvPr>
        </p:nvSpPr>
        <p:spPr/>
        <p:txBody>
          <a:bodyPr/>
          <a:lstStyle/>
          <a:p>
            <a:fld id="{4F6ADB8E-CF28-FC46-9B05-E47F61CE2EB8}" type="slidenum">
              <a:rPr lang="en-US" smtClean="0"/>
              <a:t>37</a:t>
            </a:fld>
            <a:endParaRPr lang="en-US"/>
          </a:p>
        </p:txBody>
      </p:sp>
    </p:spTree>
    <p:extLst>
      <p:ext uri="{BB962C8B-B14F-4D97-AF65-F5344CB8AC3E}">
        <p14:creationId xmlns:p14="http://schemas.microsoft.com/office/powerpoint/2010/main" val="18430770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83C95-A907-522D-9ECB-EF52FDB6B9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E7B4F6-A028-7B67-4A05-90DB0BA8BC7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F6CDA15-5A45-9FB4-D9D2-995C702B3C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850E70-370B-96A3-C903-77CAECBF2074}"/>
              </a:ext>
            </a:extLst>
          </p:cNvPr>
          <p:cNvSpPr>
            <a:spLocks noGrp="1"/>
          </p:cNvSpPr>
          <p:nvPr>
            <p:ph type="sldNum" sz="quarter" idx="5"/>
          </p:nvPr>
        </p:nvSpPr>
        <p:spPr/>
        <p:txBody>
          <a:bodyPr/>
          <a:lstStyle/>
          <a:p>
            <a:fld id="{4F6ADB8E-CF28-FC46-9B05-E47F61CE2EB8}" type="slidenum">
              <a:rPr lang="en-US" smtClean="0"/>
              <a:t>38</a:t>
            </a:fld>
            <a:endParaRPr lang="en-US"/>
          </a:p>
        </p:txBody>
      </p:sp>
    </p:spTree>
    <p:extLst>
      <p:ext uri="{BB962C8B-B14F-4D97-AF65-F5344CB8AC3E}">
        <p14:creationId xmlns:p14="http://schemas.microsoft.com/office/powerpoint/2010/main" val="35833037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3EB9C-1B01-2237-D9ED-CDCDE5ABD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721900-1D82-B90F-A22F-29F23F689B8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6F9D3B-DF2B-307C-E8A9-226E7B477F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CAA36A-A9E3-6E20-686E-06E636D3F1FE}"/>
              </a:ext>
            </a:extLst>
          </p:cNvPr>
          <p:cNvSpPr>
            <a:spLocks noGrp="1"/>
          </p:cNvSpPr>
          <p:nvPr>
            <p:ph type="sldNum" sz="quarter" idx="5"/>
          </p:nvPr>
        </p:nvSpPr>
        <p:spPr/>
        <p:txBody>
          <a:bodyPr/>
          <a:lstStyle/>
          <a:p>
            <a:fld id="{4F6ADB8E-CF28-FC46-9B05-E47F61CE2EB8}" type="slidenum">
              <a:rPr lang="en-US" smtClean="0"/>
              <a:t>39</a:t>
            </a:fld>
            <a:endParaRPr lang="en-US"/>
          </a:p>
        </p:txBody>
      </p:sp>
    </p:spTree>
    <p:extLst>
      <p:ext uri="{BB962C8B-B14F-4D97-AF65-F5344CB8AC3E}">
        <p14:creationId xmlns:p14="http://schemas.microsoft.com/office/powerpoint/2010/main" val="1242036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BD706-7F3C-F8DF-4F1B-0D6B411B08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5C028A-9A2C-36F3-DE39-34BBC59F974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EAAFCE5-5EC0-5500-3505-A6029DAF97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E27992-5923-7EEB-0D19-1E803609E56F}"/>
              </a:ext>
            </a:extLst>
          </p:cNvPr>
          <p:cNvSpPr>
            <a:spLocks noGrp="1"/>
          </p:cNvSpPr>
          <p:nvPr>
            <p:ph type="sldNum" sz="quarter" idx="5"/>
          </p:nvPr>
        </p:nvSpPr>
        <p:spPr/>
        <p:txBody>
          <a:bodyPr/>
          <a:lstStyle/>
          <a:p>
            <a:fld id="{4F6ADB8E-CF28-FC46-9B05-E47F61CE2EB8}" type="slidenum">
              <a:rPr lang="en-US" smtClean="0"/>
              <a:t>9</a:t>
            </a:fld>
            <a:endParaRPr lang="en-US"/>
          </a:p>
        </p:txBody>
      </p:sp>
    </p:spTree>
    <p:extLst>
      <p:ext uri="{BB962C8B-B14F-4D97-AF65-F5344CB8AC3E}">
        <p14:creationId xmlns:p14="http://schemas.microsoft.com/office/powerpoint/2010/main" val="27472187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68A70-9CD0-C5BE-1B27-0744DB5CA1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8B728-B44F-3B42-3906-BE1B724AED6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58FDB60-E9D9-8AA2-E843-20A6C48EB4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6CD598-6E13-DF2F-A513-2FA8644EFC2C}"/>
              </a:ext>
            </a:extLst>
          </p:cNvPr>
          <p:cNvSpPr>
            <a:spLocks noGrp="1"/>
          </p:cNvSpPr>
          <p:nvPr>
            <p:ph type="sldNum" sz="quarter" idx="5"/>
          </p:nvPr>
        </p:nvSpPr>
        <p:spPr/>
        <p:txBody>
          <a:bodyPr/>
          <a:lstStyle/>
          <a:p>
            <a:fld id="{4F6ADB8E-CF28-FC46-9B05-E47F61CE2EB8}" type="slidenum">
              <a:rPr lang="en-US" smtClean="0"/>
              <a:t>40</a:t>
            </a:fld>
            <a:endParaRPr lang="en-US"/>
          </a:p>
        </p:txBody>
      </p:sp>
    </p:spTree>
    <p:extLst>
      <p:ext uri="{BB962C8B-B14F-4D97-AF65-F5344CB8AC3E}">
        <p14:creationId xmlns:p14="http://schemas.microsoft.com/office/powerpoint/2010/main" val="29223539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B9A3-02C7-25D8-02B3-BBE9D7279F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8CDBED-2C31-7C3A-E420-5C1C5CB54BC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A559ABE-E91A-2B3A-FC1A-C47E04DD467A}"/>
              </a:ext>
            </a:extLst>
          </p:cNvPr>
          <p:cNvSpPr>
            <a:spLocks noGrp="1"/>
          </p:cNvSpPr>
          <p:nvPr>
            <p:ph type="body" idx="1"/>
          </p:nvPr>
        </p:nvSpPr>
        <p:spPr/>
        <p:txBody>
          <a:bodyPr/>
          <a:lstStyle/>
          <a:p>
            <a:pPr rtl="0">
              <a:buNone/>
            </a:pPr>
            <a:endParaRPr lang="en-GB" dirty="0">
              <a:solidFill>
                <a:schemeClr val="bg1"/>
              </a:solidFill>
            </a:endParaRPr>
          </a:p>
        </p:txBody>
      </p:sp>
      <p:sp>
        <p:nvSpPr>
          <p:cNvPr id="4" name="Slide Number Placeholder 3">
            <a:extLst>
              <a:ext uri="{FF2B5EF4-FFF2-40B4-BE49-F238E27FC236}">
                <a16:creationId xmlns:a16="http://schemas.microsoft.com/office/drawing/2014/main" id="{25314B1E-A005-8E7B-60F8-E8B5A90B0C5B}"/>
              </a:ext>
            </a:extLst>
          </p:cNvPr>
          <p:cNvSpPr>
            <a:spLocks noGrp="1"/>
          </p:cNvSpPr>
          <p:nvPr>
            <p:ph type="sldNum" sz="quarter" idx="5"/>
          </p:nvPr>
        </p:nvSpPr>
        <p:spPr/>
        <p:txBody>
          <a:bodyPr/>
          <a:lstStyle/>
          <a:p>
            <a:fld id="{4F6ADB8E-CF28-FC46-9B05-E47F61CE2EB8}" type="slidenum">
              <a:rPr lang="en-US" smtClean="0"/>
              <a:t>42</a:t>
            </a:fld>
            <a:endParaRPr lang="en-US"/>
          </a:p>
        </p:txBody>
      </p:sp>
    </p:spTree>
    <p:extLst>
      <p:ext uri="{BB962C8B-B14F-4D97-AF65-F5344CB8AC3E}">
        <p14:creationId xmlns:p14="http://schemas.microsoft.com/office/powerpoint/2010/main" val="35998107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6A8A7-6BA3-3071-D613-AD7BB3F871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C7C1AF-6946-9E6F-D76F-972C0AD9AFE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05C99E4-5812-73D9-283E-EB8C6A2C1158}"/>
              </a:ext>
            </a:extLst>
          </p:cNvPr>
          <p:cNvSpPr>
            <a:spLocks noGrp="1"/>
          </p:cNvSpPr>
          <p:nvPr>
            <p:ph type="body" idx="1"/>
          </p:nvPr>
        </p:nvSpPr>
        <p:spPr/>
        <p:txBody>
          <a:bodyPr/>
          <a:lstStyle/>
          <a:p>
            <a:pPr rtl="0">
              <a:buNone/>
            </a:pPr>
            <a:endParaRPr lang="en-GB" dirty="0">
              <a:solidFill>
                <a:schemeClr val="bg1"/>
              </a:solidFill>
            </a:endParaRPr>
          </a:p>
        </p:txBody>
      </p:sp>
      <p:sp>
        <p:nvSpPr>
          <p:cNvPr id="4" name="Slide Number Placeholder 3">
            <a:extLst>
              <a:ext uri="{FF2B5EF4-FFF2-40B4-BE49-F238E27FC236}">
                <a16:creationId xmlns:a16="http://schemas.microsoft.com/office/drawing/2014/main" id="{EC79C6AC-488D-6E84-9136-C26BCE2B82DB}"/>
              </a:ext>
            </a:extLst>
          </p:cNvPr>
          <p:cNvSpPr>
            <a:spLocks noGrp="1"/>
          </p:cNvSpPr>
          <p:nvPr>
            <p:ph type="sldNum" sz="quarter" idx="5"/>
          </p:nvPr>
        </p:nvSpPr>
        <p:spPr/>
        <p:txBody>
          <a:bodyPr/>
          <a:lstStyle/>
          <a:p>
            <a:fld id="{4F6ADB8E-CF28-FC46-9B05-E47F61CE2EB8}" type="slidenum">
              <a:rPr lang="en-US" smtClean="0"/>
              <a:t>43</a:t>
            </a:fld>
            <a:endParaRPr lang="en-US"/>
          </a:p>
        </p:txBody>
      </p:sp>
    </p:spTree>
    <p:extLst>
      <p:ext uri="{BB962C8B-B14F-4D97-AF65-F5344CB8AC3E}">
        <p14:creationId xmlns:p14="http://schemas.microsoft.com/office/powerpoint/2010/main" val="24619043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989EE-CAF8-AE10-606F-2ADE997DFA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B380F2-E90A-7EA2-73EC-7ECEA661954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35AEE0-015A-407D-2ED2-29545D45AF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1BD13E-97F8-6D86-178C-C72EC26A6009}"/>
              </a:ext>
            </a:extLst>
          </p:cNvPr>
          <p:cNvSpPr>
            <a:spLocks noGrp="1"/>
          </p:cNvSpPr>
          <p:nvPr>
            <p:ph type="sldNum" sz="quarter" idx="5"/>
          </p:nvPr>
        </p:nvSpPr>
        <p:spPr/>
        <p:txBody>
          <a:bodyPr/>
          <a:lstStyle/>
          <a:p>
            <a:fld id="{4F6ADB8E-CF28-FC46-9B05-E47F61CE2EB8}" type="slidenum">
              <a:rPr lang="en-US" smtClean="0"/>
              <a:t>46</a:t>
            </a:fld>
            <a:endParaRPr lang="en-US"/>
          </a:p>
        </p:txBody>
      </p:sp>
    </p:spTree>
    <p:extLst>
      <p:ext uri="{BB962C8B-B14F-4D97-AF65-F5344CB8AC3E}">
        <p14:creationId xmlns:p14="http://schemas.microsoft.com/office/powerpoint/2010/main" val="21484056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C9122-5B03-01B6-B6A7-C40975E9D2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457721-B8F6-C0CB-C101-7BD8A339B2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4B1465A-AD74-9F9B-9199-8E270664DE5A}"/>
              </a:ext>
            </a:extLst>
          </p:cNvPr>
          <p:cNvSpPr>
            <a:spLocks noGrp="1"/>
          </p:cNvSpPr>
          <p:nvPr>
            <p:ph type="body" idx="1"/>
          </p:nvPr>
        </p:nvSpPr>
        <p:spPr/>
        <p:txBody>
          <a:bodyPr/>
          <a:lstStyle/>
          <a:p>
            <a:endParaRPr lang="en-GB" dirty="0">
              <a:solidFill>
                <a:schemeClr val="bg1"/>
              </a:solidFill>
            </a:endParaRPr>
          </a:p>
        </p:txBody>
      </p:sp>
      <p:sp>
        <p:nvSpPr>
          <p:cNvPr id="4" name="Slide Number Placeholder 3">
            <a:extLst>
              <a:ext uri="{FF2B5EF4-FFF2-40B4-BE49-F238E27FC236}">
                <a16:creationId xmlns:a16="http://schemas.microsoft.com/office/drawing/2014/main" id="{3596596E-F444-46FA-93B7-216D2120166A}"/>
              </a:ext>
            </a:extLst>
          </p:cNvPr>
          <p:cNvSpPr>
            <a:spLocks noGrp="1"/>
          </p:cNvSpPr>
          <p:nvPr>
            <p:ph type="sldNum" sz="quarter" idx="5"/>
          </p:nvPr>
        </p:nvSpPr>
        <p:spPr/>
        <p:txBody>
          <a:bodyPr/>
          <a:lstStyle/>
          <a:p>
            <a:fld id="{4F6ADB8E-CF28-FC46-9B05-E47F61CE2EB8}" type="slidenum">
              <a:rPr lang="en-US" smtClean="0"/>
              <a:t>47</a:t>
            </a:fld>
            <a:endParaRPr lang="en-US"/>
          </a:p>
        </p:txBody>
      </p:sp>
    </p:spTree>
    <p:extLst>
      <p:ext uri="{BB962C8B-B14F-4D97-AF65-F5344CB8AC3E}">
        <p14:creationId xmlns:p14="http://schemas.microsoft.com/office/powerpoint/2010/main" val="8678455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6DE0F-2521-898A-0DC4-B595A6E5A7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664AB0-B332-6B29-1EB9-B75A74BF13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9B9EA85-05B7-4DA4-573C-BBA7D2915F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17DCF5-2E73-FBE0-198B-C02C4891CE46}"/>
              </a:ext>
            </a:extLst>
          </p:cNvPr>
          <p:cNvSpPr>
            <a:spLocks noGrp="1"/>
          </p:cNvSpPr>
          <p:nvPr>
            <p:ph type="sldNum" sz="quarter" idx="5"/>
          </p:nvPr>
        </p:nvSpPr>
        <p:spPr/>
        <p:txBody>
          <a:bodyPr/>
          <a:lstStyle/>
          <a:p>
            <a:fld id="{4F6ADB8E-CF28-FC46-9B05-E47F61CE2EB8}" type="slidenum">
              <a:rPr lang="en-US" smtClean="0"/>
              <a:t>48</a:t>
            </a:fld>
            <a:endParaRPr lang="en-US"/>
          </a:p>
        </p:txBody>
      </p:sp>
    </p:spTree>
    <p:extLst>
      <p:ext uri="{BB962C8B-B14F-4D97-AF65-F5344CB8AC3E}">
        <p14:creationId xmlns:p14="http://schemas.microsoft.com/office/powerpoint/2010/main" val="3064586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3576C-B4A3-B6A9-A7B5-6F8E3C7A6F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9C0BA9-3A98-007B-C71E-5083E124010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342636B-DD40-2924-EC33-8EDCE02C4A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D99309-7834-CB3E-F9ED-4571A54BD09E}"/>
              </a:ext>
            </a:extLst>
          </p:cNvPr>
          <p:cNvSpPr>
            <a:spLocks noGrp="1"/>
          </p:cNvSpPr>
          <p:nvPr>
            <p:ph type="sldNum" sz="quarter" idx="5"/>
          </p:nvPr>
        </p:nvSpPr>
        <p:spPr/>
        <p:txBody>
          <a:bodyPr/>
          <a:lstStyle/>
          <a:p>
            <a:fld id="{4F6ADB8E-CF28-FC46-9B05-E47F61CE2EB8}" type="slidenum">
              <a:rPr lang="en-US" smtClean="0"/>
              <a:t>49</a:t>
            </a:fld>
            <a:endParaRPr lang="en-US"/>
          </a:p>
        </p:txBody>
      </p:sp>
    </p:spTree>
    <p:extLst>
      <p:ext uri="{BB962C8B-B14F-4D97-AF65-F5344CB8AC3E}">
        <p14:creationId xmlns:p14="http://schemas.microsoft.com/office/powerpoint/2010/main" val="10014313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FD465-8A52-D418-2F98-0A78808C2B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C37937-A335-A8DE-C944-29771362C50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4D84DCE-F418-82EE-5179-A235CE08D7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5C1F47-BEBD-3C79-6620-7AA74B93958D}"/>
              </a:ext>
            </a:extLst>
          </p:cNvPr>
          <p:cNvSpPr>
            <a:spLocks noGrp="1"/>
          </p:cNvSpPr>
          <p:nvPr>
            <p:ph type="sldNum" sz="quarter" idx="5"/>
          </p:nvPr>
        </p:nvSpPr>
        <p:spPr/>
        <p:txBody>
          <a:bodyPr/>
          <a:lstStyle/>
          <a:p>
            <a:fld id="{4F6ADB8E-CF28-FC46-9B05-E47F61CE2EB8}" type="slidenum">
              <a:rPr lang="en-US" smtClean="0"/>
              <a:t>50</a:t>
            </a:fld>
            <a:endParaRPr lang="en-US"/>
          </a:p>
        </p:txBody>
      </p:sp>
    </p:spTree>
    <p:extLst>
      <p:ext uri="{BB962C8B-B14F-4D97-AF65-F5344CB8AC3E}">
        <p14:creationId xmlns:p14="http://schemas.microsoft.com/office/powerpoint/2010/main" val="20334055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77076-E445-4372-1A98-05D3FF70BE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FFA852-1BB9-5AD8-0D33-863EB212F2D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68CD764-1477-C041-53AC-DC46671610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A07CDD-2EB4-CB5B-9DCA-7F79025F2337}"/>
              </a:ext>
            </a:extLst>
          </p:cNvPr>
          <p:cNvSpPr>
            <a:spLocks noGrp="1"/>
          </p:cNvSpPr>
          <p:nvPr>
            <p:ph type="sldNum" sz="quarter" idx="5"/>
          </p:nvPr>
        </p:nvSpPr>
        <p:spPr/>
        <p:txBody>
          <a:bodyPr/>
          <a:lstStyle/>
          <a:p>
            <a:fld id="{4F6ADB8E-CF28-FC46-9B05-E47F61CE2EB8}" type="slidenum">
              <a:rPr lang="en-US" smtClean="0"/>
              <a:t>51</a:t>
            </a:fld>
            <a:endParaRPr lang="en-US"/>
          </a:p>
        </p:txBody>
      </p:sp>
    </p:spTree>
    <p:extLst>
      <p:ext uri="{BB962C8B-B14F-4D97-AF65-F5344CB8AC3E}">
        <p14:creationId xmlns:p14="http://schemas.microsoft.com/office/powerpoint/2010/main" val="4006325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6ADB8E-CF28-FC46-9B05-E47F61CE2EB8}" type="slidenum">
              <a:rPr lang="en-US" smtClean="0"/>
              <a:t>10</a:t>
            </a:fld>
            <a:endParaRPr lang="en-US"/>
          </a:p>
        </p:txBody>
      </p:sp>
    </p:spTree>
    <p:extLst>
      <p:ext uri="{BB962C8B-B14F-4D97-AF65-F5344CB8AC3E}">
        <p14:creationId xmlns:p14="http://schemas.microsoft.com/office/powerpoint/2010/main" val="2574098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6ADB8E-CF28-FC46-9B05-E47F61CE2EB8}" type="slidenum">
              <a:rPr lang="en-US" smtClean="0"/>
              <a:t>11</a:t>
            </a:fld>
            <a:endParaRPr lang="en-US"/>
          </a:p>
        </p:txBody>
      </p:sp>
    </p:spTree>
    <p:extLst>
      <p:ext uri="{BB962C8B-B14F-4D97-AF65-F5344CB8AC3E}">
        <p14:creationId xmlns:p14="http://schemas.microsoft.com/office/powerpoint/2010/main" val="1904162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spcAft>
                <a:spcPts val="1500"/>
              </a:spcAft>
            </a:pPr>
            <a:r>
              <a:rPr lang="en-GB" sz="1200" b="0" i="0" dirty="0">
                <a:solidFill>
                  <a:srgbClr val="CB4777"/>
                </a:solidFill>
                <a:effectLst/>
                <a:latin typeface="Avenir Next Condensed" panose="020B0506020202020204" pitchFamily="34" charset="0"/>
              </a:rPr>
              <a:t>●</a:t>
            </a:r>
            <a:r>
              <a:rPr lang="en-GB" sz="1200" b="0" i="0" dirty="0">
                <a:solidFill>
                  <a:srgbClr val="F2EFF7"/>
                </a:solidFill>
                <a:effectLst/>
                <a:latin typeface="Avenir Next Condensed" panose="020B0506020202020204" pitchFamily="34" charset="0"/>
              </a:rPr>
              <a:t>R ≡ ⟨</a:t>
            </a:r>
            <a:r>
              <a:rPr lang="en-GB" sz="1200" b="0" i="0" dirty="0" err="1">
                <a:solidFill>
                  <a:srgbClr val="F2EFF7"/>
                </a:solidFill>
                <a:effectLst/>
                <a:latin typeface="Avenir Next Condensed" panose="020B0506020202020204" pitchFamily="34" charset="0"/>
              </a:rPr>
              <a:t>σv⟩</a:t>
            </a:r>
            <a:r>
              <a:rPr lang="en-GB" sz="1200" b="0" i="0" baseline="-25000" dirty="0" err="1">
                <a:solidFill>
                  <a:srgbClr val="F2EFF7"/>
                </a:solidFill>
                <a:effectLst/>
                <a:latin typeface="Avenir Next Condensed" panose="020B0506020202020204" pitchFamily="34" charset="0"/>
              </a:rPr>
              <a:t>halo</a:t>
            </a:r>
            <a:r>
              <a:rPr lang="en-GB" sz="1200" b="0" i="0" dirty="0">
                <a:solidFill>
                  <a:srgbClr val="F2EFF7"/>
                </a:solidFill>
                <a:effectLst/>
                <a:latin typeface="Avenir Next Condensed" panose="020B0506020202020204" pitchFamily="34" charset="0"/>
              </a:rPr>
              <a:t> / ⟨</a:t>
            </a:r>
            <a:r>
              <a:rPr lang="en-GB" sz="1200" b="0" i="0" dirty="0" err="1">
                <a:solidFill>
                  <a:srgbClr val="F2EFF7"/>
                </a:solidFill>
                <a:effectLst/>
                <a:latin typeface="Avenir Next Condensed" panose="020B0506020202020204" pitchFamily="34" charset="0"/>
              </a:rPr>
              <a:t>σv⟩</a:t>
            </a:r>
            <a:r>
              <a:rPr lang="en-GB" sz="1200" b="0" i="0" baseline="-25000" dirty="0" err="1">
                <a:solidFill>
                  <a:srgbClr val="F2EFF7"/>
                </a:solidFill>
                <a:effectLst/>
                <a:latin typeface="Avenir Next Condensed" panose="020B0506020202020204" pitchFamily="34" charset="0"/>
              </a:rPr>
              <a:t>dSph</a:t>
            </a:r>
            <a:r>
              <a:rPr lang="en-GB" sz="1200" baseline="30000" dirty="0" err="1">
                <a:solidFill>
                  <a:srgbClr val="F2EFF7"/>
                </a:solidFill>
                <a:latin typeface="Avenir Next Condensed" panose="020B0506020202020204" pitchFamily="34" charset="0"/>
              </a:rPr>
              <a:t>UL</a:t>
            </a:r>
            <a:r>
              <a:rPr lang="en-GB" sz="1200" b="0" i="0" dirty="0">
                <a:solidFill>
                  <a:srgbClr val="F2EFF7"/>
                </a:solidFill>
                <a:effectLst/>
                <a:latin typeface="Avenir Next Condensed" panose="020B0506020202020204" pitchFamily="34" charset="0"/>
              </a:rPr>
              <a:t>. Two limit sets: Hoof+ (11 yr, 27 dwarfs), McDaniel+ (14 yr stacked).</a:t>
            </a:r>
          </a:p>
          <a:p>
            <a:pPr indent="0" algn="l">
              <a:spcAft>
                <a:spcPts val="1500"/>
              </a:spcAft>
              <a:buNone/>
            </a:pPr>
            <a:r>
              <a:rPr lang="en-GB" sz="1200" b="0" i="0" dirty="0">
                <a:solidFill>
                  <a:srgbClr val="CB4777"/>
                </a:solidFill>
                <a:effectLst/>
                <a:latin typeface="Avenir Next Condensed" panose="020B0506020202020204" pitchFamily="34" charset="0"/>
              </a:rPr>
              <a:t>●</a:t>
            </a:r>
            <a:r>
              <a:rPr lang="en-GB" sz="1200" b="0" i="0" dirty="0">
                <a:solidFill>
                  <a:srgbClr val="F2EFF7"/>
                </a:solidFill>
                <a:effectLst/>
                <a:latin typeface="Avenir Next Condensed" panose="020B0506020202020204" pitchFamily="34" charset="0"/>
              </a:rPr>
              <a:t>Baseline:</a:t>
            </a:r>
            <a:r>
              <a:rPr lang="en-GB" sz="1200" b="1" i="0" dirty="0">
                <a:solidFill>
                  <a:schemeClr val="accent1"/>
                </a:solidFill>
                <a:effectLst/>
                <a:latin typeface="Avenir Next Condensed" panose="020B0506020202020204" pitchFamily="34" charset="0"/>
              </a:rPr>
              <a:t> R ≈ 5.1 (</a:t>
            </a:r>
            <a:r>
              <a:rPr lang="en-GB" sz="1200" b="1" i="0" dirty="0" err="1">
                <a:solidFill>
                  <a:schemeClr val="accent1"/>
                </a:solidFill>
                <a:effectLst/>
                <a:latin typeface="Avenir Next Condensed" panose="020B0506020202020204" pitchFamily="34" charset="0"/>
              </a:rPr>
              <a:t>b̄b</a:t>
            </a:r>
            <a:r>
              <a:rPr lang="en-GB" sz="1200" b="1" i="0" dirty="0">
                <a:solidFill>
                  <a:schemeClr val="accent1"/>
                </a:solidFill>
                <a:effectLst/>
                <a:latin typeface="Avenir Next Condensed" panose="020B0506020202020204" pitchFamily="34" charset="0"/>
              </a:rPr>
              <a:t>), 4.2 (W⁺W⁻) </a:t>
            </a:r>
            <a:r>
              <a:rPr lang="en-GB" sz="1200" b="0" i="0" dirty="0">
                <a:solidFill>
                  <a:srgbClr val="F2EFF7"/>
                </a:solidFill>
                <a:effectLst/>
                <a:latin typeface="Avenir Next Condensed" panose="020B0506020202020204" pitchFamily="34" charset="0"/>
              </a:rPr>
              <a:t>— consistent with Totani's quoted 3–5×.</a:t>
            </a:r>
          </a:p>
          <a:p>
            <a:pPr indent="0" algn="l">
              <a:spcAft>
                <a:spcPts val="1500"/>
              </a:spcAft>
              <a:buNone/>
            </a:pPr>
            <a:r>
              <a:rPr lang="en-GB" sz="1200" b="0" i="0" dirty="0">
                <a:solidFill>
                  <a:srgbClr val="CB4777"/>
                </a:solidFill>
                <a:effectLst/>
                <a:latin typeface="Avenir Next Condensed" panose="020B0506020202020204" pitchFamily="34" charset="0"/>
              </a:rPr>
              <a:t>●</a:t>
            </a:r>
            <a:r>
              <a:rPr lang="en-GB" sz="1200" b="0" i="0" dirty="0">
                <a:solidFill>
                  <a:srgbClr val="F2EFF7"/>
                </a:solidFill>
                <a:effectLst/>
                <a:latin typeface="Avenir Next Condensed" panose="020B0506020202020204" pitchFamily="34" charset="0"/>
              </a:rPr>
              <a:t>Full systematic budget (foregrounds ⊕ halo J-factor ⊕ dwarf J-factors) </a:t>
            </a:r>
            <a:r>
              <a:rPr lang="en-GB" sz="1200" b="1" i="0" dirty="0">
                <a:solidFill>
                  <a:srgbClr val="F2EFF7"/>
                </a:solidFill>
                <a:effectLst/>
                <a:latin typeface="Avenir Next Condensed" panose="020B0506020202020204" pitchFamily="34" charset="0"/>
              </a:rPr>
              <a:t>widens</a:t>
            </a:r>
            <a:r>
              <a:rPr lang="en-GB" sz="1200" b="0" i="0" dirty="0">
                <a:solidFill>
                  <a:srgbClr val="F2EFF7"/>
                </a:solidFill>
                <a:effectLst/>
                <a:latin typeface="Avenir Next Condensed" panose="020B0506020202020204" pitchFamily="34" charset="0"/>
              </a:rPr>
              <a:t> the window to </a:t>
            </a:r>
            <a:r>
              <a:rPr lang="en-GB" sz="1200" b="1" i="0" dirty="0">
                <a:solidFill>
                  <a:schemeClr val="accent1"/>
                </a:solidFill>
                <a:effectLst/>
                <a:latin typeface="Avenir Next Condensed" panose="020B0506020202020204" pitchFamily="34" charset="0"/>
              </a:rPr>
              <a:t>R ≈ 1.6–9.3 about 5.1</a:t>
            </a:r>
            <a:r>
              <a:rPr lang="en-GB" sz="1200" b="0" i="0" dirty="0">
                <a:solidFill>
                  <a:schemeClr val="accent1"/>
                </a:solidFill>
                <a:effectLst/>
                <a:latin typeface="Avenir Next Condensed" panose="020B0506020202020204" pitchFamily="34" charset="0"/>
              </a:rPr>
              <a:t> </a:t>
            </a:r>
            <a:r>
              <a:rPr lang="en-GB" sz="1200" b="0" i="0" dirty="0">
                <a:solidFill>
                  <a:srgbClr val="F2EFF7"/>
                </a:solidFill>
                <a:effectLst/>
                <a:latin typeface="Avenir Next Condensed" panose="020B0506020202020204" pitchFamily="34" charset="0"/>
              </a:rPr>
              <a:t>— 1.6 is the lower edge, not a reduced central value. Not excluded; at that edge it comes within reach of the dwarf limit.</a:t>
            </a:r>
          </a:p>
          <a:p>
            <a:pPr indent="0" algn="l">
              <a:buNone/>
            </a:pPr>
            <a:r>
              <a:rPr lang="en-GB" sz="1200" b="0" i="0" dirty="0">
                <a:solidFill>
                  <a:srgbClr val="CB4777"/>
                </a:solidFill>
                <a:effectLst/>
                <a:latin typeface="Avenir Next Condensed" panose="020B0506020202020204" pitchFamily="34" charset="0"/>
              </a:rPr>
              <a:t>●</a:t>
            </a:r>
            <a:r>
              <a:rPr lang="en-GB" sz="1200" b="1" i="0" dirty="0">
                <a:solidFill>
                  <a:srgbClr val="F2EFF7"/>
                </a:solidFill>
                <a:effectLst/>
                <a:latin typeface="Avenir Next Condensed" panose="020B0506020202020204" pitchFamily="34" charset="0"/>
              </a:rPr>
              <a:t>But mass freedom does not save you</a:t>
            </a:r>
            <a:r>
              <a:rPr lang="en-GB" sz="1200" b="0" i="0" dirty="0">
                <a:solidFill>
                  <a:srgbClr val="F2EFF7"/>
                </a:solidFill>
                <a:effectLst/>
                <a:latin typeface="Avenir Next Condensed" panose="020B0506020202020204" pitchFamily="34" charset="0"/>
              </a:rPr>
              <a:t> — within the 95% CL mass window, min(R) stays above 4. If it's DM, the tension has to be addressed in the particle model, not the fit.</a:t>
            </a:r>
          </a:p>
          <a:p>
            <a:endParaRPr lang="en-US" dirty="0"/>
          </a:p>
        </p:txBody>
      </p:sp>
      <p:sp>
        <p:nvSpPr>
          <p:cNvPr id="4" name="Slide Number Placeholder 3"/>
          <p:cNvSpPr>
            <a:spLocks noGrp="1"/>
          </p:cNvSpPr>
          <p:nvPr>
            <p:ph type="sldNum" sz="quarter" idx="5"/>
          </p:nvPr>
        </p:nvSpPr>
        <p:spPr/>
        <p:txBody>
          <a:bodyPr/>
          <a:lstStyle/>
          <a:p>
            <a:fld id="{4F6ADB8E-CF28-FC46-9B05-E47F61CE2EB8}" type="slidenum">
              <a:rPr lang="en-US" smtClean="0"/>
              <a:t>12</a:t>
            </a:fld>
            <a:endParaRPr lang="en-US"/>
          </a:p>
        </p:txBody>
      </p:sp>
    </p:spTree>
    <p:extLst>
      <p:ext uri="{BB962C8B-B14F-4D97-AF65-F5344CB8AC3E}">
        <p14:creationId xmlns:p14="http://schemas.microsoft.com/office/powerpoint/2010/main" val="3352528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DB318-0223-740B-32A1-3D1AE1EA1E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032301-857E-34E8-089D-E7C668AF0CC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6617DE5-ACB5-8D70-9E49-683D2F58C6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38F58E-1E70-77E6-D3EC-20BA13609A8E}"/>
              </a:ext>
            </a:extLst>
          </p:cNvPr>
          <p:cNvSpPr>
            <a:spLocks noGrp="1"/>
          </p:cNvSpPr>
          <p:nvPr>
            <p:ph type="sldNum" sz="quarter" idx="5"/>
          </p:nvPr>
        </p:nvSpPr>
        <p:spPr/>
        <p:txBody>
          <a:bodyPr/>
          <a:lstStyle/>
          <a:p>
            <a:fld id="{4F6ADB8E-CF28-FC46-9B05-E47F61CE2EB8}" type="slidenum">
              <a:rPr lang="en-US" smtClean="0"/>
              <a:t>13</a:t>
            </a:fld>
            <a:endParaRPr lang="en-US"/>
          </a:p>
        </p:txBody>
      </p:sp>
    </p:spTree>
    <p:extLst>
      <p:ext uri="{BB962C8B-B14F-4D97-AF65-F5344CB8AC3E}">
        <p14:creationId xmlns:p14="http://schemas.microsoft.com/office/powerpoint/2010/main" val="4187504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FECBF-0829-3731-9800-EA96EF98CF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36C94C-3B76-C37D-2F96-0D60FFB6DBF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E9E18B5-0C72-70A7-E428-E3164C1F9E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BAE292-1D89-7816-38BE-37E3FDCE9FDB}"/>
              </a:ext>
            </a:extLst>
          </p:cNvPr>
          <p:cNvSpPr>
            <a:spLocks noGrp="1"/>
          </p:cNvSpPr>
          <p:nvPr>
            <p:ph type="sldNum" sz="quarter" idx="5"/>
          </p:nvPr>
        </p:nvSpPr>
        <p:spPr/>
        <p:txBody>
          <a:bodyPr/>
          <a:lstStyle/>
          <a:p>
            <a:fld id="{4F6ADB8E-CF28-FC46-9B05-E47F61CE2EB8}" type="slidenum">
              <a:rPr lang="en-US" smtClean="0"/>
              <a:t>14</a:t>
            </a:fld>
            <a:endParaRPr lang="en-US"/>
          </a:p>
        </p:txBody>
      </p:sp>
    </p:spTree>
    <p:extLst>
      <p:ext uri="{BB962C8B-B14F-4D97-AF65-F5344CB8AC3E}">
        <p14:creationId xmlns:p14="http://schemas.microsoft.com/office/powerpoint/2010/main" val="1397157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6ADB8E-CF28-FC46-9B05-E47F61CE2EB8}" type="slidenum">
              <a:rPr lang="en-US" smtClean="0"/>
              <a:t>15</a:t>
            </a:fld>
            <a:endParaRPr lang="en-US"/>
          </a:p>
        </p:txBody>
      </p:sp>
    </p:spTree>
    <p:extLst>
      <p:ext uri="{BB962C8B-B14F-4D97-AF65-F5344CB8AC3E}">
        <p14:creationId xmlns:p14="http://schemas.microsoft.com/office/powerpoint/2010/main" val="33351641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82880" y="5176159"/>
            <a:ext cx="11640312" cy="845493"/>
          </a:xfrm>
        </p:spPr>
        <p:txBody>
          <a:bodyPr vert="horz" lIns="91440" tIns="45720" rIns="91440" bIns="45720" rtlCol="0" anchor="b">
            <a:normAutofit/>
          </a:bodyPr>
          <a:lstStyle>
            <a:lvl1pPr>
              <a:defRPr lang="en-US" sz="4400" dirty="0">
                <a:solidFill>
                  <a:schemeClr val="tx2"/>
                </a:solidFill>
              </a:defRPr>
            </a:lvl1pPr>
          </a:lstStyle>
          <a:p>
            <a:pPr lvl="0"/>
            <a:r>
              <a:rPr lang="en-GB"/>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10313" y="5980176"/>
            <a:ext cx="11612880" cy="530352"/>
          </a:xfrm>
        </p:spPr>
        <p:txBody>
          <a:bodyPr vert="horz" lIns="91440" tIns="45720" rIns="91440" bIns="45720" rtlCol="0">
            <a:normAutofit/>
          </a:bodyPr>
          <a:lstStyle>
            <a:lvl1pPr marL="0" indent="0">
              <a:buNone/>
              <a:defRPr lang="en-US" sz="1600" dirty="0">
                <a:solidFill>
                  <a:schemeClr val="tx2"/>
                </a:solidFill>
              </a:defRPr>
            </a:lvl1pPr>
          </a:lstStyle>
          <a:p>
            <a:pPr lvl="0"/>
            <a:r>
              <a:rPr lang="en-GB"/>
              <a:t>Click to edit Master subtitle style</a:t>
            </a:r>
            <a:endParaRPr lang="en-US" dirty="0"/>
          </a:p>
        </p:txBody>
      </p:sp>
      <p:sp>
        <p:nvSpPr>
          <p:cNvPr id="10" name="Picture Placeholder 9">
            <a:extLst>
              <a:ext uri="{FF2B5EF4-FFF2-40B4-BE49-F238E27FC236}">
                <a16:creationId xmlns:a16="http://schemas.microsoft.com/office/drawing/2014/main" id="{150AF6FA-7D1D-1351-A76E-43C54D28FD68}"/>
              </a:ext>
            </a:extLst>
          </p:cNvPr>
          <p:cNvSpPr>
            <a:spLocks noGrp="1"/>
          </p:cNvSpPr>
          <p:nvPr>
            <p:ph type="pic" sz="quarter" idx="13" hasCustomPrompt="1"/>
          </p:nvPr>
        </p:nvSpPr>
        <p:spPr>
          <a:xfrm>
            <a:off x="274220" y="266700"/>
            <a:ext cx="11649456" cy="4853814"/>
          </a:xfrm>
          <a:custGeom>
            <a:avLst/>
            <a:gdLst>
              <a:gd name="connsiteX0" fmla="*/ 291520 w 11651080"/>
              <a:gd name="connsiteY0" fmla="*/ 0 h 4853814"/>
              <a:gd name="connsiteX1" fmla="*/ 11359560 w 11651080"/>
              <a:gd name="connsiteY1" fmla="*/ 0 h 4853814"/>
              <a:gd name="connsiteX2" fmla="*/ 11651080 w 11651080"/>
              <a:gd name="connsiteY2" fmla="*/ 291520 h 4853814"/>
              <a:gd name="connsiteX3" fmla="*/ 11651080 w 11651080"/>
              <a:gd name="connsiteY3" fmla="*/ 4562294 h 4853814"/>
              <a:gd name="connsiteX4" fmla="*/ 11359560 w 11651080"/>
              <a:gd name="connsiteY4" fmla="*/ 4853814 h 4853814"/>
              <a:gd name="connsiteX5" fmla="*/ 291520 w 11651080"/>
              <a:gd name="connsiteY5" fmla="*/ 4853814 h 4853814"/>
              <a:gd name="connsiteX6" fmla="*/ 0 w 11651080"/>
              <a:gd name="connsiteY6" fmla="*/ 4562294 h 4853814"/>
              <a:gd name="connsiteX7" fmla="*/ 0 w 11651080"/>
              <a:gd name="connsiteY7" fmla="*/ 291520 h 4853814"/>
              <a:gd name="connsiteX8" fmla="*/ 291520 w 11651080"/>
              <a:gd name="connsiteY8" fmla="*/ 0 h 485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1080" h="4853814">
                <a:moveTo>
                  <a:pt x="291520" y="0"/>
                </a:moveTo>
                <a:lnTo>
                  <a:pt x="11359560" y="0"/>
                </a:lnTo>
                <a:cubicBezTo>
                  <a:pt x="11520562" y="0"/>
                  <a:pt x="11651080" y="130518"/>
                  <a:pt x="11651080" y="291520"/>
                </a:cubicBezTo>
                <a:lnTo>
                  <a:pt x="11651080" y="4562294"/>
                </a:lnTo>
                <a:cubicBezTo>
                  <a:pt x="11651080" y="4723296"/>
                  <a:pt x="11520562" y="4853814"/>
                  <a:pt x="11359560" y="4853814"/>
                </a:cubicBezTo>
                <a:lnTo>
                  <a:pt x="291520" y="4853814"/>
                </a:lnTo>
                <a:cubicBezTo>
                  <a:pt x="130518" y="4853814"/>
                  <a:pt x="0" y="4723296"/>
                  <a:pt x="0" y="4562294"/>
                </a:cubicBezTo>
                <a:lnTo>
                  <a:pt x="0" y="291520"/>
                </a:lnTo>
                <a:cubicBezTo>
                  <a:pt x="0" y="130518"/>
                  <a:pt x="130518" y="0"/>
                  <a:pt x="291520" y="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82880" y="6391657"/>
            <a:ext cx="2805405" cy="330466"/>
          </a:xfrm>
        </p:spPr>
        <p:txBody>
          <a:bodyPr/>
          <a:lstStyle>
            <a:lvl1pPr>
              <a:defRPr>
                <a:solidFill>
                  <a:schemeClr val="tx2"/>
                </a:solidFill>
                <a:effectLst/>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137848" y="6391657"/>
            <a:ext cx="3494314" cy="330466"/>
          </a:xfrm>
        </p:spPr>
        <p:txBody>
          <a:bodyPr/>
          <a:lstStyle>
            <a:lvl1pPr algn="r">
              <a:defRPr>
                <a:solidFill>
                  <a:schemeClr val="tx2"/>
                </a:solidFill>
                <a:effectLst/>
              </a:defRPr>
            </a:lvl1pPr>
          </a:lstStyle>
          <a:p>
            <a:fld id="{1457D4A8-41AC-0D45-8AB3-BD13ED98B6DD}" type="datetimeFigureOut">
              <a:rPr lang="en-US" smtClean="0"/>
              <a:t>9/3/26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632162" y="6391657"/>
            <a:ext cx="429207" cy="330466"/>
          </a:xfrm>
        </p:spPr>
        <p:txBody>
          <a:bodyPr/>
          <a:lstStyle>
            <a:lvl1pPr>
              <a:defRPr>
                <a:solidFill>
                  <a:schemeClr val="tx2"/>
                </a:solidFill>
                <a:effectLst/>
              </a:defRPr>
            </a:lvl1pPr>
          </a:lstStyle>
          <a:p>
            <a:fld id="{D296C546-A96A-F344-8302-C7A6B5C52CF3}" type="slidenum">
              <a:rPr lang="en-US" smtClean="0"/>
              <a:t>‹#›</a:t>
            </a:fld>
            <a:endParaRPr lang="en-US"/>
          </a:p>
        </p:txBody>
      </p:sp>
    </p:spTree>
    <p:extLst>
      <p:ext uri="{BB962C8B-B14F-4D97-AF65-F5344CB8AC3E}">
        <p14:creationId xmlns:p14="http://schemas.microsoft.com/office/powerpoint/2010/main" val="29439455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19525" y="219456"/>
            <a:ext cx="6376547" cy="1066006"/>
          </a:xfrm>
        </p:spPr>
        <p:txBody>
          <a:bodyPr anchor="t"/>
          <a:lstStyle/>
          <a:p>
            <a:r>
              <a:rPr lang="en-GB"/>
              <a:t>Click to edit Master title style</a:t>
            </a:r>
            <a:endParaRPr lang="en-US" dirty="0"/>
          </a:p>
        </p:txBody>
      </p:sp>
      <p:sp>
        <p:nvSpPr>
          <p:cNvPr id="10" name="Picture Placeholder 9">
            <a:extLst>
              <a:ext uri="{FF2B5EF4-FFF2-40B4-BE49-F238E27FC236}">
                <a16:creationId xmlns:a16="http://schemas.microsoft.com/office/drawing/2014/main" id="{AC455FC9-9346-2F53-C58C-5C64036CD926}"/>
              </a:ext>
            </a:extLst>
          </p:cNvPr>
          <p:cNvSpPr>
            <a:spLocks noGrp="1"/>
          </p:cNvSpPr>
          <p:nvPr>
            <p:ph type="pic" sz="quarter" idx="13" hasCustomPrompt="1"/>
          </p:nvPr>
        </p:nvSpPr>
        <p:spPr>
          <a:xfrm>
            <a:off x="274320" y="268573"/>
            <a:ext cx="4419600" cy="6325969"/>
          </a:xfrm>
          <a:custGeom>
            <a:avLst/>
            <a:gdLst>
              <a:gd name="connsiteX0" fmla="*/ 300746 w 4381500"/>
              <a:gd name="connsiteY0" fmla="*/ 0 h 6290961"/>
              <a:gd name="connsiteX1" fmla="*/ 4080754 w 4381500"/>
              <a:gd name="connsiteY1" fmla="*/ 0 h 6290961"/>
              <a:gd name="connsiteX2" fmla="*/ 4381500 w 4381500"/>
              <a:gd name="connsiteY2" fmla="*/ 300746 h 6290961"/>
              <a:gd name="connsiteX3" fmla="*/ 4381500 w 4381500"/>
              <a:gd name="connsiteY3" fmla="*/ 5990215 h 6290961"/>
              <a:gd name="connsiteX4" fmla="*/ 4080754 w 4381500"/>
              <a:gd name="connsiteY4" fmla="*/ 6290961 h 6290961"/>
              <a:gd name="connsiteX5" fmla="*/ 300746 w 4381500"/>
              <a:gd name="connsiteY5" fmla="*/ 6290961 h 6290961"/>
              <a:gd name="connsiteX6" fmla="*/ 0 w 4381500"/>
              <a:gd name="connsiteY6" fmla="*/ 5990215 h 6290961"/>
              <a:gd name="connsiteX7" fmla="*/ 0 w 4381500"/>
              <a:gd name="connsiteY7" fmla="*/ 300746 h 6290961"/>
              <a:gd name="connsiteX8" fmla="*/ 300746 w 4381500"/>
              <a:gd name="connsiteY8" fmla="*/ 0 h 629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1500" h="6290961">
                <a:moveTo>
                  <a:pt x="300746" y="0"/>
                </a:moveTo>
                <a:lnTo>
                  <a:pt x="4080754" y="0"/>
                </a:lnTo>
                <a:cubicBezTo>
                  <a:pt x="4246851" y="0"/>
                  <a:pt x="4381500" y="134649"/>
                  <a:pt x="4381500" y="300746"/>
                </a:cubicBezTo>
                <a:lnTo>
                  <a:pt x="4381500" y="5990215"/>
                </a:lnTo>
                <a:cubicBezTo>
                  <a:pt x="4381500" y="6156312"/>
                  <a:pt x="4246851" y="6290961"/>
                  <a:pt x="4080754" y="6290961"/>
                </a:cubicBezTo>
                <a:lnTo>
                  <a:pt x="300746" y="6290961"/>
                </a:lnTo>
                <a:cubicBezTo>
                  <a:pt x="134649" y="6290961"/>
                  <a:pt x="0" y="6156312"/>
                  <a:pt x="0" y="5990215"/>
                </a:cubicBezTo>
                <a:lnTo>
                  <a:pt x="0" y="300746"/>
                </a:lnTo>
                <a:cubicBezTo>
                  <a:pt x="0" y="134649"/>
                  <a:pt x="134649" y="0"/>
                  <a:pt x="30074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919526" y="1285462"/>
            <a:ext cx="6376546" cy="4986355"/>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919526" y="6387737"/>
            <a:ext cx="2703777"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1457D4A8-41AC-0D45-8AB3-BD13ED98B6DD}" type="datetimeFigureOut">
              <a:rPr lang="en-US" smtClean="0"/>
              <a:t>9/3/26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3123041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88702" y="219456"/>
            <a:ext cx="7241297" cy="923544"/>
          </a:xfrm>
        </p:spPr>
        <p:txBody>
          <a:bodyPr anchor="t"/>
          <a:lstStyle>
            <a:lvl1pPr>
              <a:defRPr/>
            </a:lvl1pPr>
          </a:lstStyle>
          <a:p>
            <a:r>
              <a:rPr lang="en-GB"/>
              <a:t>Click to edit Master title style</a:t>
            </a:r>
            <a:endParaRPr lang="en-US" dirty="0"/>
          </a:p>
        </p:txBody>
      </p:sp>
      <p:sp>
        <p:nvSpPr>
          <p:cNvPr id="20" name="Picture Placeholder 9">
            <a:extLst>
              <a:ext uri="{FF2B5EF4-FFF2-40B4-BE49-F238E27FC236}">
                <a16:creationId xmlns:a16="http://schemas.microsoft.com/office/drawing/2014/main" id="{FC55F3DB-E75F-ADDF-8222-D3F62F2CCE82}"/>
              </a:ext>
            </a:extLst>
          </p:cNvPr>
          <p:cNvSpPr>
            <a:spLocks noGrp="1"/>
          </p:cNvSpPr>
          <p:nvPr>
            <p:ph type="pic" sz="quarter" idx="13" hasCustomPrompt="1"/>
          </p:nvPr>
        </p:nvSpPr>
        <p:spPr>
          <a:xfrm>
            <a:off x="274320" y="268573"/>
            <a:ext cx="3675888" cy="6327648"/>
          </a:xfrm>
          <a:custGeom>
            <a:avLst/>
            <a:gdLst>
              <a:gd name="connsiteX0" fmla="*/ 301545 w 3675888"/>
              <a:gd name="connsiteY0" fmla="*/ 0 h 6320854"/>
              <a:gd name="connsiteX1" fmla="*/ 3375347 w 3675888"/>
              <a:gd name="connsiteY1" fmla="*/ 0 h 6320854"/>
              <a:gd name="connsiteX2" fmla="*/ 3675888 w 3675888"/>
              <a:gd name="connsiteY2" fmla="*/ 300541 h 6320854"/>
              <a:gd name="connsiteX3" fmla="*/ 3675888 w 3675888"/>
              <a:gd name="connsiteY3" fmla="*/ 6025428 h 6320854"/>
              <a:gd name="connsiteX4" fmla="*/ 3492331 w 3675888"/>
              <a:gd name="connsiteY4" fmla="*/ 6302351 h 6320854"/>
              <a:gd name="connsiteX5" fmla="*/ 3400682 w 3675888"/>
              <a:gd name="connsiteY5" fmla="*/ 6320854 h 6320854"/>
              <a:gd name="connsiteX6" fmla="*/ 275206 w 3675888"/>
              <a:gd name="connsiteY6" fmla="*/ 6320854 h 6320854"/>
              <a:gd name="connsiteX7" fmla="*/ 186647 w 3675888"/>
              <a:gd name="connsiteY7" fmla="*/ 6302975 h 6320854"/>
              <a:gd name="connsiteX8" fmla="*/ 184171 w 3675888"/>
              <a:gd name="connsiteY8" fmla="*/ 6302204 h 6320854"/>
              <a:gd name="connsiteX9" fmla="*/ 114619 w 3675888"/>
              <a:gd name="connsiteY9" fmla="*/ 6259884 h 6320854"/>
              <a:gd name="connsiteX10" fmla="*/ 105939 w 3675888"/>
              <a:gd name="connsiteY10" fmla="*/ 6252721 h 6320854"/>
              <a:gd name="connsiteX11" fmla="*/ 51500 w 3675888"/>
              <a:gd name="connsiteY11" fmla="*/ 6192635 h 6320854"/>
              <a:gd name="connsiteX12" fmla="*/ 16622 w 3675888"/>
              <a:gd name="connsiteY12" fmla="*/ 6119873 h 6320854"/>
              <a:gd name="connsiteX13" fmla="*/ 12537 w 3675888"/>
              <a:gd name="connsiteY13" fmla="*/ 6106716 h 6320854"/>
              <a:gd name="connsiteX14" fmla="*/ 0 w 3675888"/>
              <a:gd name="connsiteY14" fmla="*/ 6023550 h 6320854"/>
              <a:gd name="connsiteX15" fmla="*/ 0 w 3675888"/>
              <a:gd name="connsiteY15" fmla="*/ 302420 h 6320854"/>
              <a:gd name="connsiteX16" fmla="*/ 301545 w 3675888"/>
              <a:gd name="connsiteY16" fmla="*/ 0 h 632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75888" h="6320854">
                <a:moveTo>
                  <a:pt x="301545" y="0"/>
                </a:moveTo>
                <a:lnTo>
                  <a:pt x="3375347" y="0"/>
                </a:lnTo>
                <a:cubicBezTo>
                  <a:pt x="3541331" y="0"/>
                  <a:pt x="3675888" y="134557"/>
                  <a:pt x="3675888" y="300541"/>
                </a:cubicBezTo>
                <a:lnTo>
                  <a:pt x="3675888" y="6025428"/>
                </a:lnTo>
                <a:cubicBezTo>
                  <a:pt x="3675888" y="6149916"/>
                  <a:pt x="3600200" y="6256727"/>
                  <a:pt x="3492331" y="6302351"/>
                </a:cubicBezTo>
                <a:lnTo>
                  <a:pt x="3400682" y="6320854"/>
                </a:lnTo>
                <a:lnTo>
                  <a:pt x="275206" y="6320854"/>
                </a:lnTo>
                <a:lnTo>
                  <a:pt x="186647" y="6302975"/>
                </a:lnTo>
                <a:lnTo>
                  <a:pt x="184171" y="6302204"/>
                </a:lnTo>
                <a:lnTo>
                  <a:pt x="114619" y="6259884"/>
                </a:lnTo>
                <a:lnTo>
                  <a:pt x="105939" y="6252721"/>
                </a:lnTo>
                <a:lnTo>
                  <a:pt x="51500" y="6192635"/>
                </a:lnTo>
                <a:lnTo>
                  <a:pt x="16622" y="6119873"/>
                </a:lnTo>
                <a:lnTo>
                  <a:pt x="12537" y="6106716"/>
                </a:lnTo>
                <a:lnTo>
                  <a:pt x="0" y="6023550"/>
                </a:lnTo>
                <a:lnTo>
                  <a:pt x="0" y="302420"/>
                </a:lnTo>
                <a:cubicBezTo>
                  <a:pt x="0" y="135398"/>
                  <a:pt x="135007" y="0"/>
                  <a:pt x="301545"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188702" y="1143000"/>
            <a:ext cx="7241298" cy="5239512"/>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88702" y="6382981"/>
            <a:ext cx="2703777"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1457D4A8-41AC-0D45-8AB3-BD13ED98B6DD}" type="datetimeFigureOut">
              <a:rPr lang="en-US" smtClean="0"/>
              <a:t>9/3/26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3179324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82880" y="219456"/>
            <a:ext cx="7241297" cy="923544"/>
          </a:xfrm>
        </p:spPr>
        <p:txBody>
          <a:bodyPr anchor="t"/>
          <a:lstStyle>
            <a:lvl1pPr>
              <a:defRPr/>
            </a:lvl1pPr>
          </a:lstStyle>
          <a:p>
            <a:r>
              <a:rPr lang="en-GB"/>
              <a:t>Click to edit Master title style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182880" y="1143000"/>
            <a:ext cx="7241298" cy="5239512"/>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82880" y="6382981"/>
            <a:ext cx="2703777"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392093" y="6387128"/>
            <a:ext cx="1032084" cy="338328"/>
          </a:xfrm>
        </p:spPr>
        <p:txBody>
          <a:bodyPr/>
          <a:lstStyle>
            <a:lvl1pPr>
              <a:defRPr>
                <a:solidFill>
                  <a:schemeClr val="tx1"/>
                </a:solidFill>
                <a:effectLst/>
              </a:defRPr>
            </a:lvl1pPr>
          </a:lstStyle>
          <a:p>
            <a:fld id="{1457D4A8-41AC-0D45-8AB3-BD13ED98B6DD}" type="datetimeFigureOut">
              <a:rPr lang="en-US" smtClean="0"/>
              <a:t>9/3/26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7424177" y="6387128"/>
            <a:ext cx="457200" cy="338328"/>
          </a:xfrm>
        </p:spPr>
        <p:txBody>
          <a:bodyPr/>
          <a:lstStyle/>
          <a:p>
            <a:fld id="{D296C546-A96A-F344-8302-C7A6B5C52CF3}" type="slidenum">
              <a:rPr lang="en-US" smtClean="0"/>
              <a:t>‹#›</a:t>
            </a:fld>
            <a:endParaRPr lang="en-US"/>
          </a:p>
        </p:txBody>
      </p:sp>
      <p:sp>
        <p:nvSpPr>
          <p:cNvPr id="4" name="Picture Placeholder 9">
            <a:extLst>
              <a:ext uri="{FF2B5EF4-FFF2-40B4-BE49-F238E27FC236}">
                <a16:creationId xmlns:a16="http://schemas.microsoft.com/office/drawing/2014/main" id="{F47C8A4F-E753-8148-3650-49C421EB5479}"/>
              </a:ext>
            </a:extLst>
          </p:cNvPr>
          <p:cNvSpPr>
            <a:spLocks noGrp="1"/>
          </p:cNvSpPr>
          <p:nvPr>
            <p:ph type="pic" sz="quarter" idx="13" hasCustomPrompt="1"/>
          </p:nvPr>
        </p:nvSpPr>
        <p:spPr>
          <a:xfrm>
            <a:off x="8249412" y="268573"/>
            <a:ext cx="3675888" cy="6327648"/>
          </a:xfrm>
          <a:custGeom>
            <a:avLst/>
            <a:gdLst>
              <a:gd name="connsiteX0" fmla="*/ 301545 w 3675888"/>
              <a:gd name="connsiteY0" fmla="*/ 0 h 6320854"/>
              <a:gd name="connsiteX1" fmla="*/ 3375347 w 3675888"/>
              <a:gd name="connsiteY1" fmla="*/ 0 h 6320854"/>
              <a:gd name="connsiteX2" fmla="*/ 3675888 w 3675888"/>
              <a:gd name="connsiteY2" fmla="*/ 300541 h 6320854"/>
              <a:gd name="connsiteX3" fmla="*/ 3675888 w 3675888"/>
              <a:gd name="connsiteY3" fmla="*/ 6025428 h 6320854"/>
              <a:gd name="connsiteX4" fmla="*/ 3492331 w 3675888"/>
              <a:gd name="connsiteY4" fmla="*/ 6302351 h 6320854"/>
              <a:gd name="connsiteX5" fmla="*/ 3400682 w 3675888"/>
              <a:gd name="connsiteY5" fmla="*/ 6320854 h 6320854"/>
              <a:gd name="connsiteX6" fmla="*/ 275206 w 3675888"/>
              <a:gd name="connsiteY6" fmla="*/ 6320854 h 6320854"/>
              <a:gd name="connsiteX7" fmla="*/ 186647 w 3675888"/>
              <a:gd name="connsiteY7" fmla="*/ 6302975 h 6320854"/>
              <a:gd name="connsiteX8" fmla="*/ 184171 w 3675888"/>
              <a:gd name="connsiteY8" fmla="*/ 6302204 h 6320854"/>
              <a:gd name="connsiteX9" fmla="*/ 114619 w 3675888"/>
              <a:gd name="connsiteY9" fmla="*/ 6259883 h 6320854"/>
              <a:gd name="connsiteX10" fmla="*/ 105939 w 3675888"/>
              <a:gd name="connsiteY10" fmla="*/ 6252722 h 6320854"/>
              <a:gd name="connsiteX11" fmla="*/ 51500 w 3675888"/>
              <a:gd name="connsiteY11" fmla="*/ 6192635 h 6320854"/>
              <a:gd name="connsiteX12" fmla="*/ 16622 w 3675888"/>
              <a:gd name="connsiteY12" fmla="*/ 6119873 h 6320854"/>
              <a:gd name="connsiteX13" fmla="*/ 12538 w 3675888"/>
              <a:gd name="connsiteY13" fmla="*/ 6106716 h 6320854"/>
              <a:gd name="connsiteX14" fmla="*/ 0 w 3675888"/>
              <a:gd name="connsiteY14" fmla="*/ 6023550 h 6320854"/>
              <a:gd name="connsiteX15" fmla="*/ 0 w 3675888"/>
              <a:gd name="connsiteY15" fmla="*/ 302420 h 6320854"/>
              <a:gd name="connsiteX16" fmla="*/ 301545 w 3675888"/>
              <a:gd name="connsiteY16" fmla="*/ 0 h 632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75888" h="6320854">
                <a:moveTo>
                  <a:pt x="301545" y="0"/>
                </a:moveTo>
                <a:lnTo>
                  <a:pt x="3375347" y="0"/>
                </a:lnTo>
                <a:cubicBezTo>
                  <a:pt x="3541331" y="0"/>
                  <a:pt x="3675888" y="134557"/>
                  <a:pt x="3675888" y="300541"/>
                </a:cubicBezTo>
                <a:lnTo>
                  <a:pt x="3675888" y="6025428"/>
                </a:lnTo>
                <a:cubicBezTo>
                  <a:pt x="3675888" y="6149916"/>
                  <a:pt x="3600200" y="6256727"/>
                  <a:pt x="3492331" y="6302351"/>
                </a:cubicBezTo>
                <a:lnTo>
                  <a:pt x="3400682" y="6320854"/>
                </a:lnTo>
                <a:lnTo>
                  <a:pt x="275206" y="6320854"/>
                </a:lnTo>
                <a:lnTo>
                  <a:pt x="186647" y="6302975"/>
                </a:lnTo>
                <a:lnTo>
                  <a:pt x="184171" y="6302204"/>
                </a:lnTo>
                <a:lnTo>
                  <a:pt x="114619" y="6259883"/>
                </a:lnTo>
                <a:lnTo>
                  <a:pt x="105939" y="6252722"/>
                </a:lnTo>
                <a:lnTo>
                  <a:pt x="51500" y="6192635"/>
                </a:lnTo>
                <a:lnTo>
                  <a:pt x="16622" y="6119873"/>
                </a:lnTo>
                <a:lnTo>
                  <a:pt x="12538" y="6106716"/>
                </a:lnTo>
                <a:lnTo>
                  <a:pt x="0" y="6023550"/>
                </a:lnTo>
                <a:lnTo>
                  <a:pt x="0" y="302420"/>
                </a:lnTo>
                <a:cubicBezTo>
                  <a:pt x="0" y="135398"/>
                  <a:pt x="135007" y="0"/>
                  <a:pt x="301545"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2768584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85855" y="219456"/>
            <a:ext cx="4717429" cy="1180888"/>
          </a:xfrm>
        </p:spPr>
        <p:txBody>
          <a:bodyPr anchor="t"/>
          <a:lstStyle/>
          <a:p>
            <a:r>
              <a:rPr lang="en-GB"/>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185855" y="1400344"/>
            <a:ext cx="4729045" cy="4871473"/>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588172" y="6390795"/>
            <a:ext cx="1298784" cy="338328"/>
          </a:xfrm>
        </p:spPr>
        <p:txBody>
          <a:bodyPr/>
          <a:lstStyle/>
          <a:p>
            <a:fld id="{1457D4A8-41AC-0D45-8AB3-BD13ED98B6DD}" type="datetimeFigureOut">
              <a:rPr lang="en-US" smtClean="0"/>
              <a:t>9/3/26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886956" y="6390795"/>
            <a:ext cx="457200" cy="338328"/>
          </a:xfrm>
        </p:spPr>
        <p:txBody>
          <a:bodyPr/>
          <a:lstStyle>
            <a:lvl1pPr>
              <a:defRPr>
                <a:solidFill>
                  <a:schemeClr val="tx1"/>
                </a:solidFill>
                <a:effectLst/>
              </a:defRPr>
            </a:lvl1pPr>
          </a:lstStyle>
          <a:p>
            <a:fld id="{D296C546-A96A-F344-8302-C7A6B5C52CF3}" type="slidenum">
              <a:rPr lang="en-US" smtClean="0"/>
              <a:t>‹#›</a:t>
            </a:fld>
            <a:endParaRPr lang="en-US"/>
          </a:p>
        </p:txBody>
      </p:sp>
      <p:sp>
        <p:nvSpPr>
          <p:cNvPr id="4" name="Picture Placeholder 3">
            <a:extLst>
              <a:ext uri="{FF2B5EF4-FFF2-40B4-BE49-F238E27FC236}">
                <a16:creationId xmlns:a16="http://schemas.microsoft.com/office/drawing/2014/main" id="{00846273-A5CB-BDCB-C625-903F863EC307}"/>
              </a:ext>
            </a:extLst>
          </p:cNvPr>
          <p:cNvSpPr>
            <a:spLocks noGrp="1"/>
          </p:cNvSpPr>
          <p:nvPr>
            <p:ph type="pic" sz="quarter" idx="13" hasCustomPrompt="1"/>
          </p:nvPr>
        </p:nvSpPr>
        <p:spPr>
          <a:xfrm>
            <a:off x="5600703" y="266700"/>
            <a:ext cx="6324469" cy="6324600"/>
          </a:xfrm>
          <a:custGeom>
            <a:avLst/>
            <a:gdLst>
              <a:gd name="connsiteX0" fmla="*/ 269395 w 6111507"/>
              <a:gd name="connsiteY0" fmla="*/ 0 h 6172338"/>
              <a:gd name="connsiteX1" fmla="*/ 5842112 w 6111507"/>
              <a:gd name="connsiteY1" fmla="*/ 0 h 6172338"/>
              <a:gd name="connsiteX2" fmla="*/ 6111507 w 6111507"/>
              <a:gd name="connsiteY2" fmla="*/ 268145 h 6172338"/>
              <a:gd name="connsiteX3" fmla="*/ 6111507 w 6111507"/>
              <a:gd name="connsiteY3" fmla="*/ 5904194 h 6172338"/>
              <a:gd name="connsiteX4" fmla="*/ 5842112 w 6111507"/>
              <a:gd name="connsiteY4" fmla="*/ 6172338 h 6172338"/>
              <a:gd name="connsiteX5" fmla="*/ 269395 w 6111507"/>
              <a:gd name="connsiteY5" fmla="*/ 6172338 h 6172338"/>
              <a:gd name="connsiteX6" fmla="*/ 0 w 6111507"/>
              <a:gd name="connsiteY6" fmla="*/ 5904194 h 6172338"/>
              <a:gd name="connsiteX7" fmla="*/ 0 w 6111507"/>
              <a:gd name="connsiteY7" fmla="*/ 268145 h 6172338"/>
              <a:gd name="connsiteX8" fmla="*/ 269395 w 6111507"/>
              <a:gd name="connsiteY8" fmla="*/ 0 h 617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1507" h="6172338">
                <a:moveTo>
                  <a:pt x="269395" y="0"/>
                </a:moveTo>
                <a:lnTo>
                  <a:pt x="5842112" y="0"/>
                </a:lnTo>
                <a:cubicBezTo>
                  <a:pt x="5990895" y="0"/>
                  <a:pt x="6111507" y="120052"/>
                  <a:pt x="6111507" y="268145"/>
                </a:cubicBezTo>
                <a:lnTo>
                  <a:pt x="6111507" y="5904194"/>
                </a:lnTo>
                <a:cubicBezTo>
                  <a:pt x="6111507" y="6052286"/>
                  <a:pt x="5990895" y="6172338"/>
                  <a:pt x="5842112" y="6172338"/>
                </a:cubicBezTo>
                <a:lnTo>
                  <a:pt x="269395" y="6172338"/>
                </a:lnTo>
                <a:cubicBezTo>
                  <a:pt x="120612" y="6172338"/>
                  <a:pt x="0" y="6052286"/>
                  <a:pt x="0" y="5904194"/>
                </a:cubicBezTo>
                <a:lnTo>
                  <a:pt x="0" y="268145"/>
                </a:lnTo>
                <a:cubicBezTo>
                  <a:pt x="0" y="120052"/>
                  <a:pt x="120612" y="0"/>
                  <a:pt x="269395"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4270549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82881" y="220869"/>
            <a:ext cx="3208020" cy="3088635"/>
          </a:xfrm>
        </p:spPr>
        <p:txBody>
          <a:bodyPr anchor="t"/>
          <a:lstStyle/>
          <a:p>
            <a:r>
              <a:rPr lang="en-GB"/>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endParaRPr lang="en-US"/>
          </a:p>
        </p:txBody>
      </p:sp>
      <p:sp>
        <p:nvSpPr>
          <p:cNvPr id="4" name="Picture Placeholder 3">
            <a:extLst>
              <a:ext uri="{FF2B5EF4-FFF2-40B4-BE49-F238E27FC236}">
                <a16:creationId xmlns:a16="http://schemas.microsoft.com/office/drawing/2014/main" id="{26FEEE5C-15B3-8386-23D3-B6B236C668F2}"/>
              </a:ext>
            </a:extLst>
          </p:cNvPr>
          <p:cNvSpPr>
            <a:spLocks noGrp="1"/>
          </p:cNvSpPr>
          <p:nvPr>
            <p:ph type="pic" sz="quarter" idx="13" hasCustomPrompt="1"/>
          </p:nvPr>
        </p:nvSpPr>
        <p:spPr>
          <a:xfrm>
            <a:off x="4686300" y="266700"/>
            <a:ext cx="3500538" cy="6324600"/>
          </a:xfrm>
          <a:custGeom>
            <a:avLst/>
            <a:gdLst>
              <a:gd name="connsiteX0" fmla="*/ 292116 w 3808553"/>
              <a:gd name="connsiteY0" fmla="*/ 0 h 6172200"/>
              <a:gd name="connsiteX1" fmla="*/ 3516437 w 3808553"/>
              <a:gd name="connsiteY1" fmla="*/ 0 h 6172200"/>
              <a:gd name="connsiteX2" fmla="*/ 3808553 w 3808553"/>
              <a:gd name="connsiteY2" fmla="*/ 292116 h 6172200"/>
              <a:gd name="connsiteX3" fmla="*/ 3808553 w 3808553"/>
              <a:gd name="connsiteY3" fmla="*/ 5880084 h 6172200"/>
              <a:gd name="connsiteX4" fmla="*/ 3516437 w 3808553"/>
              <a:gd name="connsiteY4" fmla="*/ 6172200 h 6172200"/>
              <a:gd name="connsiteX5" fmla="*/ 292116 w 3808553"/>
              <a:gd name="connsiteY5" fmla="*/ 6172200 h 6172200"/>
              <a:gd name="connsiteX6" fmla="*/ 0 w 3808553"/>
              <a:gd name="connsiteY6" fmla="*/ 5880084 h 6172200"/>
              <a:gd name="connsiteX7" fmla="*/ 0 w 3808553"/>
              <a:gd name="connsiteY7" fmla="*/ 292116 h 6172200"/>
              <a:gd name="connsiteX8" fmla="*/ 292116 w 3808553"/>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8553" h="6172200">
                <a:moveTo>
                  <a:pt x="292116" y="0"/>
                </a:moveTo>
                <a:lnTo>
                  <a:pt x="3516437" y="0"/>
                </a:lnTo>
                <a:cubicBezTo>
                  <a:pt x="3677768" y="0"/>
                  <a:pt x="3808553" y="130785"/>
                  <a:pt x="3808553" y="292116"/>
                </a:cubicBezTo>
                <a:lnTo>
                  <a:pt x="3808553" y="5880084"/>
                </a:lnTo>
                <a:cubicBezTo>
                  <a:pt x="3808553" y="6041415"/>
                  <a:pt x="3677768" y="6172200"/>
                  <a:pt x="3516437" y="6172200"/>
                </a:cubicBezTo>
                <a:lnTo>
                  <a:pt x="292116" y="6172200"/>
                </a:lnTo>
                <a:cubicBezTo>
                  <a:pt x="130785" y="6172200"/>
                  <a:pt x="0" y="6041415"/>
                  <a:pt x="0" y="5880084"/>
                </a:cubicBezTo>
                <a:lnTo>
                  <a:pt x="0" y="292116"/>
                </a:lnTo>
                <a:cubicBezTo>
                  <a:pt x="0" y="130785"/>
                  <a:pt x="130785" y="0"/>
                  <a:pt x="29211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8461087" y="220870"/>
            <a:ext cx="3200400" cy="6055554"/>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457D4A8-41AC-0D45-8AB3-BD13ED98B6DD}" type="datetimeFigureOut">
              <a:rPr lang="en-US" smtClean="0"/>
              <a:t>9/3/26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D296C546-A96A-F344-8302-C7A6B5C52CF3}" type="slidenum">
              <a:rPr lang="en-US" smtClean="0"/>
              <a:t>‹#›</a:t>
            </a:fld>
            <a:endParaRPr lang="en-US"/>
          </a:p>
        </p:txBody>
      </p:sp>
    </p:spTree>
    <p:extLst>
      <p:ext uri="{BB962C8B-B14F-4D97-AF65-F5344CB8AC3E}">
        <p14:creationId xmlns:p14="http://schemas.microsoft.com/office/powerpoint/2010/main" val="7260293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513755" y="219456"/>
            <a:ext cx="3891435" cy="1225339"/>
          </a:xfrm>
        </p:spPr>
        <p:txBody>
          <a:bodyPr anchor="t"/>
          <a:lstStyle/>
          <a:p>
            <a:r>
              <a:rPr lang="en-GB"/>
              <a:t>Click to edit Master title style</a:t>
            </a:r>
            <a:endParaRPr lang="en-US" dirty="0"/>
          </a:p>
        </p:txBody>
      </p:sp>
      <p:sp>
        <p:nvSpPr>
          <p:cNvPr id="14" name="Picture Placeholder 13">
            <a:extLst>
              <a:ext uri="{FF2B5EF4-FFF2-40B4-BE49-F238E27FC236}">
                <a16:creationId xmlns:a16="http://schemas.microsoft.com/office/drawing/2014/main" id="{B3BE62AC-2855-BB28-0282-25CA658273E5}"/>
              </a:ext>
            </a:extLst>
          </p:cNvPr>
          <p:cNvSpPr>
            <a:spLocks noGrp="1"/>
          </p:cNvSpPr>
          <p:nvPr>
            <p:ph type="pic" sz="quarter" idx="13" hasCustomPrompt="1"/>
          </p:nvPr>
        </p:nvSpPr>
        <p:spPr>
          <a:xfrm>
            <a:off x="270473" y="265176"/>
            <a:ext cx="6984636" cy="6327648"/>
          </a:xfrm>
          <a:custGeom>
            <a:avLst/>
            <a:gdLst>
              <a:gd name="connsiteX0" fmla="*/ 302565 w 7228936"/>
              <a:gd name="connsiteY0" fmla="*/ 0 h 6316602"/>
              <a:gd name="connsiteX1" fmla="*/ 6926371 w 7228936"/>
              <a:gd name="connsiteY1" fmla="*/ 0 h 6316602"/>
              <a:gd name="connsiteX2" fmla="*/ 7228936 w 7228936"/>
              <a:gd name="connsiteY2" fmla="*/ 302565 h 6316602"/>
              <a:gd name="connsiteX3" fmla="*/ 7228936 w 7228936"/>
              <a:gd name="connsiteY3" fmla="*/ 6014037 h 6316602"/>
              <a:gd name="connsiteX4" fmla="*/ 6926371 w 7228936"/>
              <a:gd name="connsiteY4" fmla="*/ 6316602 h 6316602"/>
              <a:gd name="connsiteX5" fmla="*/ 302565 w 7228936"/>
              <a:gd name="connsiteY5" fmla="*/ 6316602 h 6316602"/>
              <a:gd name="connsiteX6" fmla="*/ 0 w 7228936"/>
              <a:gd name="connsiteY6" fmla="*/ 6014037 h 6316602"/>
              <a:gd name="connsiteX7" fmla="*/ 0 w 7228936"/>
              <a:gd name="connsiteY7" fmla="*/ 302565 h 6316602"/>
              <a:gd name="connsiteX8" fmla="*/ 302565 w 7228936"/>
              <a:gd name="connsiteY8" fmla="*/ 0 h 6316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8936" h="6316602">
                <a:moveTo>
                  <a:pt x="302565" y="0"/>
                </a:moveTo>
                <a:lnTo>
                  <a:pt x="6926371" y="0"/>
                </a:lnTo>
                <a:cubicBezTo>
                  <a:pt x="7093473" y="0"/>
                  <a:pt x="7228936" y="135463"/>
                  <a:pt x="7228936" y="302565"/>
                </a:cubicBezTo>
                <a:lnTo>
                  <a:pt x="7228936" y="6014037"/>
                </a:lnTo>
                <a:cubicBezTo>
                  <a:pt x="7228936" y="6181139"/>
                  <a:pt x="7093473" y="6316602"/>
                  <a:pt x="6926371" y="6316602"/>
                </a:cubicBezTo>
                <a:lnTo>
                  <a:pt x="302565" y="6316602"/>
                </a:lnTo>
                <a:cubicBezTo>
                  <a:pt x="135463" y="6316602"/>
                  <a:pt x="0" y="6181139"/>
                  <a:pt x="0" y="6014037"/>
                </a:cubicBezTo>
                <a:lnTo>
                  <a:pt x="0" y="302565"/>
                </a:lnTo>
                <a:cubicBezTo>
                  <a:pt x="0" y="135463"/>
                  <a:pt x="135463" y="0"/>
                  <a:pt x="302565"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513753" y="1435652"/>
            <a:ext cx="3891435" cy="4833862"/>
          </a:xfrm>
        </p:spPr>
        <p:txBody>
          <a:bodyPr anchor="b"/>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515079" y="6387128"/>
            <a:ext cx="2703777"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1457D4A8-41AC-0D45-8AB3-BD13ED98B6DD}" type="datetimeFigureOut">
              <a:rPr lang="en-US" smtClean="0"/>
              <a:t>9/3/26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281045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85854" y="219456"/>
            <a:ext cx="3234982" cy="1577218"/>
          </a:xfrm>
        </p:spPr>
        <p:txBody>
          <a:bodyPr anchor="t"/>
          <a:lstStyle/>
          <a:p>
            <a:r>
              <a:rPr lang="en-GB"/>
              <a:t>Click to edit Master title style</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185854" y="1796675"/>
            <a:ext cx="3234982" cy="4471476"/>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78705" y="6387128"/>
            <a:ext cx="2095770"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2206416" y="6390795"/>
            <a:ext cx="1032084" cy="338328"/>
          </a:xfrm>
        </p:spPr>
        <p:txBody>
          <a:bodyPr/>
          <a:lstStyle>
            <a:lvl1pPr>
              <a:defRPr>
                <a:solidFill>
                  <a:schemeClr val="tx1"/>
                </a:solidFill>
                <a:effectLst/>
              </a:defRPr>
            </a:lvl1pPr>
          </a:lstStyle>
          <a:p>
            <a:fld id="{1457D4A8-41AC-0D45-8AB3-BD13ED98B6DD}" type="datetimeFigureOut">
              <a:rPr lang="en-US" smtClean="0"/>
              <a:t>9/3/26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238500" y="6390795"/>
            <a:ext cx="457200" cy="338328"/>
          </a:xfrm>
        </p:spPr>
        <p:txBody>
          <a:bodyPr/>
          <a:lstStyle/>
          <a:p>
            <a:fld id="{D296C546-A96A-F344-8302-C7A6B5C52CF3}" type="slidenum">
              <a:rPr lang="en-US" smtClean="0"/>
              <a:t>‹#›</a:t>
            </a:fld>
            <a:endParaRPr lang="en-US"/>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hasCustomPrompt="1"/>
          </p:nvPr>
        </p:nvSpPr>
        <p:spPr>
          <a:xfrm>
            <a:off x="3965783" y="265176"/>
            <a:ext cx="7959517" cy="6327648"/>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4619531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85878" y="216452"/>
            <a:ext cx="3381587" cy="2213524"/>
          </a:xfrm>
        </p:spPr>
        <p:txBody>
          <a:bodyPr anchor="t">
            <a:normAutofit/>
          </a:bodyPr>
          <a:lstStyle>
            <a:lvl1pPr>
              <a:defRPr sz="3000"/>
            </a:lvl1pPr>
          </a:lstStyle>
          <a:p>
            <a:r>
              <a:rPr lang="en-GB"/>
              <a:t>Click to edit Master title style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62400" y="177492"/>
            <a:ext cx="7962900" cy="2286000"/>
          </a:xfrm>
        </p:spPr>
        <p:txBody>
          <a:bodyPr>
            <a:normAutofit/>
          </a:bodyPr>
          <a:lstStyle>
            <a:lvl1pPr marL="285750" indent="-285750">
              <a:buFont typeface="Arial" panose="020B0604020202020204" pitchFamily="34" charset="0"/>
              <a:buChar char="•"/>
              <a:defRPr sz="1400"/>
            </a:lvl1pPr>
            <a:lvl2pPr marL="514350" indent="-285750">
              <a:buFont typeface="Arial" panose="020B0604020202020204" pitchFamily="34" charset="0"/>
              <a:buChar char="•"/>
              <a:defRPr sz="14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85878" y="2513464"/>
            <a:ext cx="2805405"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230339" y="2516244"/>
            <a:ext cx="1284010" cy="338328"/>
          </a:xfrm>
        </p:spPr>
        <p:txBody>
          <a:bodyPr/>
          <a:lstStyle/>
          <a:p>
            <a:fld id="{1457D4A8-41AC-0D45-8AB3-BD13ED98B6DD}" type="datetimeFigureOut">
              <a:rPr lang="en-US" smtClean="0"/>
              <a:t>9/3/26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509585" y="2513464"/>
            <a:ext cx="449306" cy="338328"/>
          </a:xfrm>
        </p:spPr>
        <p:txBody>
          <a:bodyPr/>
          <a:lstStyle/>
          <a:p>
            <a:fld id="{D296C546-A96A-F344-8302-C7A6B5C52CF3}" type="slidenum">
              <a:rPr lang="en-US" smtClean="0"/>
              <a:t>‹#›</a:t>
            </a:fld>
            <a:endParaRPr lang="en-US"/>
          </a:p>
        </p:txBody>
      </p:sp>
      <p:sp>
        <p:nvSpPr>
          <p:cNvPr id="10" name="Picture Placeholder 9">
            <a:extLst>
              <a:ext uri="{FF2B5EF4-FFF2-40B4-BE49-F238E27FC236}">
                <a16:creationId xmlns:a16="http://schemas.microsoft.com/office/drawing/2014/main" id="{EE56056E-3484-D9D0-95D5-818FF4C3C8D6}"/>
              </a:ext>
            </a:extLst>
          </p:cNvPr>
          <p:cNvSpPr>
            <a:spLocks noGrp="1"/>
          </p:cNvSpPr>
          <p:nvPr>
            <p:ph type="pic" sz="quarter" idx="13" hasCustomPrompt="1"/>
          </p:nvPr>
        </p:nvSpPr>
        <p:spPr>
          <a:xfrm>
            <a:off x="274220" y="2935280"/>
            <a:ext cx="11651080" cy="3656020"/>
          </a:xfrm>
          <a:custGeom>
            <a:avLst/>
            <a:gdLst>
              <a:gd name="connsiteX0" fmla="*/ 298989 w 11651080"/>
              <a:gd name="connsiteY0" fmla="*/ 0 h 3656020"/>
              <a:gd name="connsiteX1" fmla="*/ 11352091 w 11651080"/>
              <a:gd name="connsiteY1" fmla="*/ 0 h 3656020"/>
              <a:gd name="connsiteX2" fmla="*/ 11651080 w 11651080"/>
              <a:gd name="connsiteY2" fmla="*/ 298989 h 3656020"/>
              <a:gd name="connsiteX3" fmla="*/ 11651080 w 11651080"/>
              <a:gd name="connsiteY3" fmla="*/ 3357031 h 3656020"/>
              <a:gd name="connsiteX4" fmla="*/ 11352091 w 11651080"/>
              <a:gd name="connsiteY4" fmla="*/ 3656020 h 3656020"/>
              <a:gd name="connsiteX5" fmla="*/ 298989 w 11651080"/>
              <a:gd name="connsiteY5" fmla="*/ 3656020 h 3656020"/>
              <a:gd name="connsiteX6" fmla="*/ 0 w 11651080"/>
              <a:gd name="connsiteY6" fmla="*/ 3357031 h 3656020"/>
              <a:gd name="connsiteX7" fmla="*/ 0 w 11651080"/>
              <a:gd name="connsiteY7" fmla="*/ 298989 h 3656020"/>
              <a:gd name="connsiteX8" fmla="*/ 298989 w 11651080"/>
              <a:gd name="connsiteY8" fmla="*/ 0 h 3656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1080" h="3656020">
                <a:moveTo>
                  <a:pt x="298989" y="0"/>
                </a:moveTo>
                <a:lnTo>
                  <a:pt x="11352091" y="0"/>
                </a:lnTo>
                <a:cubicBezTo>
                  <a:pt x="11517218" y="0"/>
                  <a:pt x="11651080" y="133862"/>
                  <a:pt x="11651080" y="298989"/>
                </a:cubicBezTo>
                <a:lnTo>
                  <a:pt x="11651080" y="3357031"/>
                </a:lnTo>
                <a:cubicBezTo>
                  <a:pt x="11651080" y="3522158"/>
                  <a:pt x="11517218" y="3656020"/>
                  <a:pt x="11352091" y="3656020"/>
                </a:cubicBezTo>
                <a:lnTo>
                  <a:pt x="298989" y="3656020"/>
                </a:lnTo>
                <a:cubicBezTo>
                  <a:pt x="133862" y="3656020"/>
                  <a:pt x="0" y="3522158"/>
                  <a:pt x="0" y="3357031"/>
                </a:cubicBezTo>
                <a:lnTo>
                  <a:pt x="0" y="298989"/>
                </a:lnTo>
                <a:cubicBezTo>
                  <a:pt x="0" y="133862"/>
                  <a:pt x="133862" y="0"/>
                  <a:pt x="298989"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31162668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82880" y="219456"/>
            <a:ext cx="3172641" cy="3145019"/>
          </a:xfrm>
        </p:spPr>
        <p:txBody>
          <a:bodyPr anchor="t">
            <a:normAutofit/>
          </a:bodyPr>
          <a:lstStyle>
            <a:lvl1pPr>
              <a:defRPr sz="3000"/>
            </a:lvl1pPr>
          </a:lstStyle>
          <a:p>
            <a:r>
              <a:rPr lang="en-GB"/>
              <a:t>Click to edit Master title style</a:t>
            </a:r>
            <a:endParaRPr lang="en-US" dirty="0"/>
          </a:p>
        </p:txBody>
      </p:sp>
      <p:sp>
        <p:nvSpPr>
          <p:cNvPr id="10" name="Picture Placeholder 9">
            <a:extLst>
              <a:ext uri="{FF2B5EF4-FFF2-40B4-BE49-F238E27FC236}">
                <a16:creationId xmlns:a16="http://schemas.microsoft.com/office/drawing/2014/main" id="{A95997E6-BE07-E83F-D207-0CADA004E02A}"/>
              </a:ext>
            </a:extLst>
          </p:cNvPr>
          <p:cNvSpPr>
            <a:spLocks noGrp="1"/>
          </p:cNvSpPr>
          <p:nvPr>
            <p:ph type="pic" sz="quarter" idx="15" hasCustomPrompt="1"/>
          </p:nvPr>
        </p:nvSpPr>
        <p:spPr>
          <a:xfrm>
            <a:off x="4000500" y="265332"/>
            <a:ext cx="7924800" cy="3095837"/>
          </a:xfrm>
          <a:custGeom>
            <a:avLst/>
            <a:gdLst>
              <a:gd name="connsiteX0" fmla="*/ 282309 w 8229600"/>
              <a:gd name="connsiteY0" fmla="*/ 0 h 3095837"/>
              <a:gd name="connsiteX1" fmla="*/ 7947291 w 8229600"/>
              <a:gd name="connsiteY1" fmla="*/ 0 h 3095837"/>
              <a:gd name="connsiteX2" fmla="*/ 8229600 w 8229600"/>
              <a:gd name="connsiteY2" fmla="*/ 282309 h 3095837"/>
              <a:gd name="connsiteX3" fmla="*/ 8229600 w 8229600"/>
              <a:gd name="connsiteY3" fmla="*/ 2813528 h 3095837"/>
              <a:gd name="connsiteX4" fmla="*/ 7947291 w 8229600"/>
              <a:gd name="connsiteY4" fmla="*/ 3095837 h 3095837"/>
              <a:gd name="connsiteX5" fmla="*/ 282309 w 8229600"/>
              <a:gd name="connsiteY5" fmla="*/ 3095837 h 3095837"/>
              <a:gd name="connsiteX6" fmla="*/ 0 w 8229600"/>
              <a:gd name="connsiteY6" fmla="*/ 2813528 h 3095837"/>
              <a:gd name="connsiteX7" fmla="*/ 0 w 8229600"/>
              <a:gd name="connsiteY7" fmla="*/ 282309 h 3095837"/>
              <a:gd name="connsiteX8" fmla="*/ 282309 w 8229600"/>
              <a:gd name="connsiteY8" fmla="*/ 0 h 309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3095837">
                <a:moveTo>
                  <a:pt x="282309" y="0"/>
                </a:moveTo>
                <a:lnTo>
                  <a:pt x="7947291" y="0"/>
                </a:lnTo>
                <a:cubicBezTo>
                  <a:pt x="8103206" y="0"/>
                  <a:pt x="8229600" y="126394"/>
                  <a:pt x="8229600" y="282309"/>
                </a:cubicBezTo>
                <a:lnTo>
                  <a:pt x="8229600" y="2813528"/>
                </a:lnTo>
                <a:cubicBezTo>
                  <a:pt x="8229600" y="2969443"/>
                  <a:pt x="8103206" y="3095837"/>
                  <a:pt x="7947291" y="3095837"/>
                </a:cubicBezTo>
                <a:lnTo>
                  <a:pt x="282309" y="3095837"/>
                </a:lnTo>
                <a:cubicBezTo>
                  <a:pt x="126394" y="3095837"/>
                  <a:pt x="0" y="2969443"/>
                  <a:pt x="0" y="2813528"/>
                </a:cubicBezTo>
                <a:lnTo>
                  <a:pt x="0" y="282309"/>
                </a:lnTo>
                <a:cubicBezTo>
                  <a:pt x="0" y="126394"/>
                  <a:pt x="126394" y="0"/>
                  <a:pt x="282309"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14565" y="3543597"/>
            <a:ext cx="8010734" cy="2843531"/>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457D4A8-41AC-0D45-8AB3-BD13ED98B6DD}" type="datetimeFigureOut">
              <a:rPr lang="en-US" smtClean="0"/>
              <a:t>9/3/26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1293257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0E5778B4-3E3F-C3EF-5322-2ECFF646D003}"/>
              </a:ext>
              <a:ext uri="{C183D7F6-B498-43B3-948B-1728B52AA6E4}">
                <adec:decorative xmlns:adec="http://schemas.microsoft.com/office/drawing/2017/decorative" val="1"/>
              </a:ext>
            </a:extLst>
          </p:cNvPr>
          <p:cNvSpPr/>
          <p:nvPr/>
        </p:nvSpPr>
        <p:spPr>
          <a:xfrm>
            <a:off x="1231821" y="760151"/>
            <a:ext cx="9728359" cy="4233673"/>
          </a:xfrm>
          <a:prstGeom prst="roundRect">
            <a:avLst>
              <a:gd name="adj" fmla="val 7502"/>
            </a:avLst>
          </a:pr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B32242A1-A384-8CB1-904B-45EEDF23C323}"/>
              </a:ext>
            </a:extLst>
          </p:cNvPr>
          <p:cNvSpPr>
            <a:spLocks noGrp="1"/>
          </p:cNvSpPr>
          <p:nvPr>
            <p:ph type="title"/>
          </p:nvPr>
        </p:nvSpPr>
        <p:spPr>
          <a:xfrm>
            <a:off x="1446276" y="5255159"/>
            <a:ext cx="9299448" cy="1025326"/>
          </a:xfrm>
        </p:spPr>
        <p:txBody>
          <a:bodyPr anchor="ctr">
            <a:normAutofit/>
          </a:bodyPr>
          <a:lstStyle>
            <a:lvl1pPr algn="ctr">
              <a:lnSpc>
                <a:spcPct val="90000"/>
              </a:lnSpc>
              <a:defRPr sz="2400" spc="-50" baseline="0">
                <a:solidFill>
                  <a:schemeClr val="tx1"/>
                </a:solidFill>
              </a:defRPr>
            </a:lvl1pPr>
          </a:lstStyle>
          <a:p>
            <a:r>
              <a:rPr lang="en-GB"/>
              <a:t>Click to edit Master title style</a:t>
            </a:r>
            <a:endParaRPr lang="en-US" dirty="0"/>
          </a:p>
        </p:txBody>
      </p:sp>
      <p:sp>
        <p:nvSpPr>
          <p:cNvPr id="7" name="Content Placeholder 6">
            <a:extLst>
              <a:ext uri="{FF2B5EF4-FFF2-40B4-BE49-F238E27FC236}">
                <a16:creationId xmlns:a16="http://schemas.microsoft.com/office/drawing/2014/main" id="{76F59BDE-94E7-56D6-3D7F-6145311BA2D8}"/>
              </a:ext>
            </a:extLst>
          </p:cNvPr>
          <p:cNvSpPr>
            <a:spLocks noGrp="1"/>
          </p:cNvSpPr>
          <p:nvPr>
            <p:ph sz="quarter" idx="13" hasCustomPrompt="1"/>
          </p:nvPr>
        </p:nvSpPr>
        <p:spPr>
          <a:xfrm>
            <a:off x="1446276" y="1293091"/>
            <a:ext cx="9299448" cy="3943921"/>
          </a:xfrm>
        </p:spPr>
        <p:txBody>
          <a:bodyPr anchor="ctr">
            <a:normAutofit/>
          </a:bodyPr>
          <a:lstStyle>
            <a:lvl1pPr marL="0" indent="0" algn="ctr">
              <a:lnSpc>
                <a:spcPct val="80000"/>
              </a:lnSpc>
              <a:buNone/>
              <a:defRPr sz="26000" spc="-100" baseline="0">
                <a:solidFill>
                  <a:schemeClr val="tx1"/>
                </a:solidFill>
              </a:defRPr>
            </a:lvl1pPr>
          </a:lstStyle>
          <a:p>
            <a:pPr lvl="0"/>
            <a:r>
              <a:rPr lang="en-US" dirty="0"/>
              <a:t>XX%</a:t>
            </a:r>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p:txBody>
          <a:bodyPr/>
          <a:lstStyle/>
          <a:p>
            <a:fld id="{1457D4A8-41AC-0D45-8AB3-BD13ED98B6DD}" type="datetimeFigureOut">
              <a:rPr lang="en-US" smtClean="0"/>
              <a:t>9/3/26</a:t>
            </a:fld>
            <a:endParaRPr lang="en-US"/>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2991147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457D4A8-41AC-0D45-8AB3-BD13ED98B6DD}" type="datetimeFigureOut">
              <a:rPr lang="en-US" smtClean="0"/>
              <a:t>9/3/26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29144322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GB"/>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82880" y="173736"/>
            <a:ext cx="10475499" cy="4850651"/>
          </a:xfrm>
        </p:spPr>
        <p:txBody>
          <a:bodyPr anchor="t">
            <a:noAutofit/>
          </a:bodyPr>
          <a:lstStyle>
            <a:lvl1pPr marL="0" indent="0">
              <a:lnSpc>
                <a:spcPct val="90000"/>
              </a:lnSpc>
              <a:buNone/>
              <a:defRPr sz="7600" b="0" cap="none" spc="-50" baseline="0"/>
            </a:lvl1pPr>
            <a:lvl2pPr marL="228600" indent="0">
              <a:lnSpc>
                <a:spcPct val="90000"/>
              </a:lnSpc>
              <a:buNone/>
              <a:defRPr sz="6600" b="0" cap="none" spc="-50" baseline="0"/>
            </a:lvl2pPr>
            <a:lvl3pPr marL="457200" indent="0">
              <a:lnSpc>
                <a:spcPct val="90000"/>
              </a:lnSpc>
              <a:buNone/>
              <a:defRPr sz="6000" b="0" cap="none" spc="-50" baseline="0"/>
            </a:lvl3pPr>
            <a:lvl4pPr marL="685800" indent="0">
              <a:lnSpc>
                <a:spcPct val="90000"/>
              </a:lnSpc>
              <a:buNone/>
              <a:defRPr sz="5400" b="0" cap="none" spc="-50" baseline="0"/>
            </a:lvl4pPr>
            <a:lvl5pPr marL="914400" indent="0">
              <a:lnSpc>
                <a:spcPct val="90000"/>
              </a:lnSpc>
              <a:buNone/>
              <a:defRPr sz="4800" b="0" cap="none" spc="-50" baseline="0"/>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1457D4A8-41AC-0D45-8AB3-BD13ED98B6DD}" type="datetimeFigureOut">
              <a:rPr lang="en-US" smtClean="0"/>
              <a:t>9/3/26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39822719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1388784" y="5029200"/>
            <a:ext cx="9198864" cy="713232"/>
          </a:xfrm>
        </p:spPr>
        <p:txBody>
          <a:bodyPr anchor="t">
            <a:normAutofit/>
          </a:bodyPr>
          <a:lstStyle>
            <a:lvl1pPr>
              <a:lnSpc>
                <a:spcPct val="90000"/>
              </a:lnSpc>
              <a:defRPr sz="2000" b="1" spc="-50" baseline="0">
                <a:solidFill>
                  <a:schemeClr val="accent1"/>
                </a:solidFill>
              </a:defRPr>
            </a:lvl1pPr>
          </a:lstStyle>
          <a:p>
            <a:r>
              <a:rPr lang="en-US" dirty="0"/>
              <a:t>Quote Author</a:t>
            </a:r>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1388784" y="1115568"/>
            <a:ext cx="9198864" cy="3584448"/>
          </a:xfrm>
        </p:spPr>
        <p:txBody>
          <a:bodyPr anchor="ctr">
            <a:normAutofit/>
          </a:bodyPr>
          <a:lstStyle>
            <a:lvl1pPr marL="137160" indent="-137160">
              <a:lnSpc>
                <a:spcPct val="90000"/>
              </a:lnSpc>
              <a:spcBef>
                <a:spcPts val="0"/>
              </a:spcBef>
              <a:buFont typeface="Arial" panose="020B0604020202020204" pitchFamily="34" charset="0"/>
              <a:buNone/>
              <a:defRPr sz="5000" spc="-50" baseline="0"/>
            </a:lvl1pPr>
          </a:lstStyle>
          <a:p>
            <a:pPr lvl="0"/>
            <a:r>
              <a:rPr lang="en-US" dirty="0"/>
              <a:t>Click to edit Quote</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p>
            <a:fld id="{1457D4A8-41AC-0D45-8AB3-BD13ED98B6DD}" type="datetimeFigureOut">
              <a:rPr lang="en-US" smtClean="0"/>
              <a:t>9/3/26</a:t>
            </a:fld>
            <a:endParaRPr lang="en-US"/>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25539069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82880" y="219456"/>
            <a:ext cx="11326704" cy="1041564"/>
          </a:xfrm>
        </p:spPr>
        <p:txBody>
          <a:bodyPr/>
          <a:lstStyle/>
          <a:p>
            <a:r>
              <a:rPr lang="en-GB"/>
              <a:t>Click to edit Master title style</a:t>
            </a:r>
            <a:endParaRPr lang="en-US" dirty="0"/>
          </a:p>
        </p:txBody>
      </p:sp>
      <p:sp>
        <p:nvSpPr>
          <p:cNvPr id="8" name="Content Placeholder 3">
            <a:extLst>
              <a:ext uri="{FF2B5EF4-FFF2-40B4-BE49-F238E27FC236}">
                <a16:creationId xmlns:a16="http://schemas.microsoft.com/office/drawing/2014/main" id="{12E940BF-81C2-1FFB-391F-670B2E738E5C}"/>
              </a:ext>
            </a:extLst>
          </p:cNvPr>
          <p:cNvSpPr>
            <a:spLocks noGrp="1"/>
          </p:cNvSpPr>
          <p:nvPr>
            <p:ph sz="quarter" idx="15"/>
          </p:nvPr>
        </p:nvSpPr>
        <p:spPr>
          <a:xfrm>
            <a:off x="182880" y="1645920"/>
            <a:ext cx="5420409" cy="4741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Content Placeholder 3">
            <a:extLst>
              <a:ext uri="{FF2B5EF4-FFF2-40B4-BE49-F238E27FC236}">
                <a16:creationId xmlns:a16="http://schemas.microsoft.com/office/drawing/2014/main" id="{FB763AB3-1DFB-9F9F-2339-33F3C49C8C10}"/>
              </a:ext>
            </a:extLst>
          </p:cNvPr>
          <p:cNvSpPr>
            <a:spLocks noGrp="1"/>
          </p:cNvSpPr>
          <p:nvPr>
            <p:ph sz="quarter" idx="16"/>
          </p:nvPr>
        </p:nvSpPr>
        <p:spPr>
          <a:xfrm>
            <a:off x="6248400" y="1645920"/>
            <a:ext cx="5261184" cy="4741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457D4A8-41AC-0D45-8AB3-BD13ED98B6DD}" type="datetimeFigureOut">
              <a:rPr lang="en-US" smtClean="0"/>
              <a:t>9/3/26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19018985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181186" y="219456"/>
            <a:ext cx="11274552" cy="789851"/>
          </a:xfrm>
        </p:spPr>
        <p:txBody>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181185" y="1009307"/>
            <a:ext cx="5212080" cy="55983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Content Placeholder 3">
            <a:extLst>
              <a:ext uri="{FF2B5EF4-FFF2-40B4-BE49-F238E27FC236}">
                <a16:creationId xmlns:a16="http://schemas.microsoft.com/office/drawing/2014/main" id="{D6A39E64-722E-F001-F641-974F5225314A}"/>
              </a:ext>
            </a:extLst>
          </p:cNvPr>
          <p:cNvSpPr>
            <a:spLocks noGrp="1"/>
          </p:cNvSpPr>
          <p:nvPr>
            <p:ph sz="quarter" idx="15"/>
          </p:nvPr>
        </p:nvSpPr>
        <p:spPr>
          <a:xfrm>
            <a:off x="181631" y="1649451"/>
            <a:ext cx="5212080" cy="43434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45352" y="1009307"/>
            <a:ext cx="5212080" cy="55983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3">
            <a:extLst>
              <a:ext uri="{FF2B5EF4-FFF2-40B4-BE49-F238E27FC236}">
                <a16:creationId xmlns:a16="http://schemas.microsoft.com/office/drawing/2014/main" id="{4B9C0BFD-5C7B-FA0D-DCE8-95D24728FEB0}"/>
              </a:ext>
            </a:extLst>
          </p:cNvPr>
          <p:cNvSpPr>
            <a:spLocks noGrp="1"/>
          </p:cNvSpPr>
          <p:nvPr>
            <p:ph sz="quarter" idx="16"/>
          </p:nvPr>
        </p:nvSpPr>
        <p:spPr>
          <a:xfrm>
            <a:off x="6245352" y="1649451"/>
            <a:ext cx="5212080" cy="43434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1457D4A8-41AC-0D45-8AB3-BD13ED98B6DD}" type="datetimeFigureOut">
              <a:rPr lang="en-US" smtClean="0"/>
              <a:t>9/3/26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4904461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GB"/>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1457D4A8-41AC-0D45-8AB3-BD13ED98B6DD}" type="datetimeFigureOut">
              <a:rPr lang="en-US" smtClean="0"/>
              <a:t>9/3/26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25995561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1457D4A8-41AC-0D45-8AB3-BD13ED98B6DD}" type="datetimeFigureOut">
              <a:rPr lang="en-US" smtClean="0"/>
              <a:t>9/3/26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28518474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67861" y="207228"/>
            <a:ext cx="11001943" cy="1790700"/>
          </a:xfrm>
        </p:spPr>
        <p:txBody>
          <a:bodyPr anchor="t">
            <a:noAutofit/>
          </a:bodyPr>
          <a:lstStyle>
            <a:lvl1pPr>
              <a:defRPr sz="7200"/>
            </a:lvl1pPr>
          </a:lstStyle>
          <a:p>
            <a:r>
              <a:rPr lang="en-GB"/>
              <a:t>Click to edit Master title style</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1022195" y="3264408"/>
            <a:ext cx="10147610"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457D4A8-41AC-0D45-8AB3-BD13ED98B6DD}" type="datetimeFigureOut">
              <a:rPr lang="en-US" smtClean="0"/>
              <a:t>9/3/26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142779525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2915580" y="1089247"/>
            <a:ext cx="6360840" cy="2171716"/>
          </a:xfrm>
        </p:spPr>
        <p:txBody>
          <a:bodyPr anchor="b">
            <a:noAutofit/>
          </a:bodyPr>
          <a:lstStyle>
            <a:lvl1pPr algn="ctr">
              <a:defRPr sz="7200"/>
            </a:lvl1pPr>
          </a:lstStyle>
          <a:p>
            <a:r>
              <a:rPr lang="en-GB"/>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3322864" y="3499880"/>
            <a:ext cx="5543550" cy="1771650"/>
          </a:xfrm>
        </p:spPr>
        <p:txBody>
          <a:bodyPr vert="horz" lIns="91440" tIns="45720" rIns="91440" bIns="45720" rtlCol="0">
            <a:normAutofit/>
          </a:bodyPr>
          <a:lstStyle>
            <a:lvl1pPr marL="0" indent="0" algn="ctr">
              <a:buNone/>
              <a:defRPr lang="en-US" sz="1600" dirty="0"/>
            </a:lvl1pPr>
            <a:lvl2pPr marL="228600" indent="0" algn="ctr">
              <a:buNone/>
              <a:defRPr lang="en-US" sz="1600" dirty="0"/>
            </a:lvl2pPr>
            <a:lvl3pPr marL="457200" indent="0" algn="ctr">
              <a:buNone/>
              <a:defRPr lang="en-US" sz="1600" dirty="0"/>
            </a:lvl3pPr>
            <a:lvl4pPr marL="685800" indent="0" algn="ctr">
              <a:buNone/>
              <a:defRPr lang="en-US" sz="1600" dirty="0"/>
            </a:lvl4pPr>
            <a:lvl5pPr marL="914400" indent="0" algn="ctr">
              <a:buNone/>
              <a:defRPr lang="en-US" sz="1600"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457D4A8-41AC-0D45-8AB3-BD13ED98B6DD}" type="datetimeFigureOut">
              <a:rPr lang="en-US" smtClean="0"/>
              <a:t>9/3/26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211664062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660262" y="208754"/>
            <a:ext cx="4066072" cy="3725937"/>
          </a:xfrm>
        </p:spPr>
        <p:txBody>
          <a:bodyPr vert="horz" lIns="91440" tIns="45720" rIns="91440" bIns="45720" rtlCol="0" anchor="t">
            <a:normAutofit/>
          </a:bodyPr>
          <a:lstStyle>
            <a:lvl1pPr>
              <a:defRPr lang="en-US" sz="5000" dirty="0">
                <a:solidFill>
                  <a:schemeClr val="tx2"/>
                </a:solidFill>
              </a:defRPr>
            </a:lvl1pPr>
          </a:lstStyle>
          <a:p>
            <a:pPr lvl="0"/>
            <a:r>
              <a:rPr lang="en-GB"/>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668729" y="4846320"/>
            <a:ext cx="4066072" cy="1380744"/>
          </a:xfrm>
        </p:spPr>
        <p:txBody>
          <a:bodyPr vert="horz" lIns="91440" tIns="45720" rIns="91440" bIns="45720" rtlCol="0" anchor="b">
            <a:normAutofit/>
          </a:bodyPr>
          <a:lstStyle>
            <a:lvl1pPr marL="0" indent="0">
              <a:buNone/>
              <a:defRPr lang="en-US" sz="1600">
                <a:solidFill>
                  <a:schemeClr val="tx2"/>
                </a:solidFill>
              </a:defRPr>
            </a:lvl1pPr>
          </a:lstStyle>
          <a:p>
            <a:pPr lvl="0"/>
            <a:r>
              <a:rPr lang="en-GB"/>
              <a:t>Click to edit Master subtitle style</a:t>
            </a:r>
            <a:endParaRPr lang="en-US" dirty="0"/>
          </a:p>
        </p:txBody>
      </p:sp>
      <p:sp>
        <p:nvSpPr>
          <p:cNvPr id="12" name="Picture Placeholder 11">
            <a:extLst>
              <a:ext uri="{FF2B5EF4-FFF2-40B4-BE49-F238E27FC236}">
                <a16:creationId xmlns:a16="http://schemas.microsoft.com/office/drawing/2014/main" id="{7A934108-77F2-43A6-38EF-C1CDEDD103C2}"/>
              </a:ext>
            </a:extLst>
          </p:cNvPr>
          <p:cNvSpPr>
            <a:spLocks noGrp="1"/>
          </p:cNvSpPr>
          <p:nvPr>
            <p:ph type="pic" sz="quarter" idx="13" hasCustomPrompt="1"/>
          </p:nvPr>
        </p:nvSpPr>
        <p:spPr>
          <a:xfrm>
            <a:off x="274320" y="266699"/>
            <a:ext cx="7238998" cy="6322891"/>
          </a:xfrm>
          <a:custGeom>
            <a:avLst/>
            <a:gdLst>
              <a:gd name="connsiteX0" fmla="*/ 291359 w 7238998"/>
              <a:gd name="connsiteY0" fmla="*/ 0 h 6322891"/>
              <a:gd name="connsiteX1" fmla="*/ 6947639 w 7238998"/>
              <a:gd name="connsiteY1" fmla="*/ 0 h 6322891"/>
              <a:gd name="connsiteX2" fmla="*/ 7238998 w 7238998"/>
              <a:gd name="connsiteY2" fmla="*/ 291359 h 6322891"/>
              <a:gd name="connsiteX3" fmla="*/ 7238998 w 7238998"/>
              <a:gd name="connsiteY3" fmla="*/ 6031532 h 6322891"/>
              <a:gd name="connsiteX4" fmla="*/ 6947639 w 7238998"/>
              <a:gd name="connsiteY4" fmla="*/ 6322891 h 6322891"/>
              <a:gd name="connsiteX5" fmla="*/ 291359 w 7238998"/>
              <a:gd name="connsiteY5" fmla="*/ 6322891 h 6322891"/>
              <a:gd name="connsiteX6" fmla="*/ 0 w 7238998"/>
              <a:gd name="connsiteY6" fmla="*/ 6031532 h 6322891"/>
              <a:gd name="connsiteX7" fmla="*/ 0 w 7238998"/>
              <a:gd name="connsiteY7" fmla="*/ 291359 h 6322891"/>
              <a:gd name="connsiteX8" fmla="*/ 291359 w 7238998"/>
              <a:gd name="connsiteY8" fmla="*/ 0 h 632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38998" h="6322891">
                <a:moveTo>
                  <a:pt x="291359" y="0"/>
                </a:moveTo>
                <a:lnTo>
                  <a:pt x="6947639" y="0"/>
                </a:lnTo>
                <a:cubicBezTo>
                  <a:pt x="7108552" y="0"/>
                  <a:pt x="7238998" y="130446"/>
                  <a:pt x="7238998" y="291359"/>
                </a:cubicBezTo>
                <a:lnTo>
                  <a:pt x="7238998" y="6031532"/>
                </a:lnTo>
                <a:cubicBezTo>
                  <a:pt x="7238998" y="6192445"/>
                  <a:pt x="7108552" y="6322891"/>
                  <a:pt x="6947639" y="6322891"/>
                </a:cubicBezTo>
                <a:lnTo>
                  <a:pt x="291359" y="6322891"/>
                </a:lnTo>
                <a:cubicBezTo>
                  <a:pt x="130446" y="6322891"/>
                  <a:pt x="0" y="6192445"/>
                  <a:pt x="0" y="6031532"/>
                </a:cubicBezTo>
                <a:lnTo>
                  <a:pt x="0" y="291359"/>
                </a:lnTo>
                <a:cubicBezTo>
                  <a:pt x="0" y="130446"/>
                  <a:pt x="130446" y="0"/>
                  <a:pt x="291359" y="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666481" y="6391656"/>
            <a:ext cx="2703777" cy="338328"/>
          </a:xfrm>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477500" y="6391656"/>
            <a:ext cx="1032084" cy="338328"/>
          </a:xfrm>
        </p:spPr>
        <p:txBody>
          <a:bodyPr/>
          <a:lstStyle>
            <a:lvl1pPr>
              <a:defRPr>
                <a:solidFill>
                  <a:schemeClr val="tx2"/>
                </a:solidFill>
                <a:effectLst/>
              </a:defRPr>
            </a:lvl1pPr>
          </a:lstStyle>
          <a:p>
            <a:fld id="{1457D4A8-41AC-0D45-8AB3-BD13ED98B6DD}" type="datetimeFigureOut">
              <a:rPr lang="en-US" smtClean="0"/>
              <a:t>9/3/26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509584" y="6388837"/>
            <a:ext cx="457200" cy="338328"/>
          </a:xfrm>
        </p:spPr>
        <p:txBody>
          <a:bodyPr/>
          <a:lstStyle>
            <a:lvl1pPr>
              <a:defRPr>
                <a:solidFill>
                  <a:schemeClr val="tx2"/>
                </a:solidFill>
              </a:defRPr>
            </a:lvl1pPr>
          </a:lstStyle>
          <a:p>
            <a:fld id="{D296C546-A96A-F344-8302-C7A6B5C52CF3}" type="slidenum">
              <a:rPr lang="en-US" smtClean="0"/>
              <a:t>‹#›</a:t>
            </a:fld>
            <a:endParaRPr lang="en-US"/>
          </a:p>
        </p:txBody>
      </p:sp>
    </p:spTree>
    <p:extLst>
      <p:ext uri="{BB962C8B-B14F-4D97-AF65-F5344CB8AC3E}">
        <p14:creationId xmlns:p14="http://schemas.microsoft.com/office/powerpoint/2010/main" val="253444787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018598" y="1529542"/>
            <a:ext cx="8154804" cy="2323883"/>
          </a:xfrm>
        </p:spPr>
        <p:txBody>
          <a:bodyPr anchor="b">
            <a:normAutofit/>
          </a:bodyPr>
          <a:lstStyle>
            <a:lvl1pPr algn="ctr">
              <a:defRPr sz="5400">
                <a:solidFill>
                  <a:schemeClr val="tx2"/>
                </a:solidFill>
              </a:defRPr>
            </a:lvl1pPr>
          </a:lstStyle>
          <a:p>
            <a:r>
              <a:rPr lang="en-GB"/>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110715" y="4053504"/>
            <a:ext cx="5970570" cy="1072678"/>
          </a:xfrm>
        </p:spPr>
        <p:txBody>
          <a:bodyPr anchor="t">
            <a:normAutofit/>
          </a:bodyPr>
          <a:lstStyle>
            <a:lvl1pPr marL="0" indent="0" algn="ctr">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1457D4A8-41AC-0D45-8AB3-BD13ED98B6DD}" type="datetimeFigureOut">
              <a:rPr lang="en-US" smtClean="0"/>
              <a:t>9/3/26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D296C546-A96A-F344-8302-C7A6B5C52CF3}" type="slidenum">
              <a:rPr lang="en-US" smtClean="0"/>
              <a:t>‹#›</a:t>
            </a:fld>
            <a:endParaRPr lang="en-US"/>
          </a:p>
        </p:txBody>
      </p:sp>
    </p:spTree>
    <p:extLst>
      <p:ext uri="{BB962C8B-B14F-4D97-AF65-F5344CB8AC3E}">
        <p14:creationId xmlns:p14="http://schemas.microsoft.com/office/powerpoint/2010/main" val="31464870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157729" y="3200400"/>
            <a:ext cx="9002895" cy="3582184"/>
          </a:xfrm>
        </p:spPr>
        <p:txBody>
          <a:bodyPr anchor="b">
            <a:normAutofit/>
          </a:bodyPr>
          <a:lstStyle>
            <a:lvl1pPr>
              <a:defRPr sz="6900">
                <a:solidFill>
                  <a:schemeClr val="tx2"/>
                </a:solidFill>
              </a:defRPr>
            </a:lvl1pPr>
          </a:lstStyle>
          <a:p>
            <a:r>
              <a:rPr lang="en-GB"/>
              <a:t>Click to edit Master title style</a:t>
            </a:r>
            <a:endParaRPr lang="en-US" dirty="0"/>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178704" y="141216"/>
            <a:ext cx="2703777" cy="338328"/>
          </a:xfrm>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10477500" y="141216"/>
            <a:ext cx="1032084" cy="338328"/>
          </a:xfrm>
        </p:spPr>
        <p:txBody>
          <a:bodyPr/>
          <a:lstStyle>
            <a:lvl1pPr>
              <a:defRPr>
                <a:solidFill>
                  <a:schemeClr val="tx2"/>
                </a:solidFill>
              </a:defRPr>
            </a:lvl1pPr>
          </a:lstStyle>
          <a:p>
            <a:fld id="{1457D4A8-41AC-0D45-8AB3-BD13ED98B6DD}" type="datetimeFigureOut">
              <a:rPr lang="en-US" smtClean="0"/>
              <a:t>9/3/26</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509584" y="141216"/>
            <a:ext cx="457200" cy="338328"/>
          </a:xfrm>
        </p:spPr>
        <p:txBody>
          <a:bodyPr/>
          <a:lstStyle>
            <a:lvl1pPr>
              <a:defRPr>
                <a:solidFill>
                  <a:schemeClr val="tx2"/>
                </a:solidFill>
              </a:defRPr>
            </a:lvl1pPr>
          </a:lstStyle>
          <a:p>
            <a:fld id="{D296C546-A96A-F344-8302-C7A6B5C52CF3}" type="slidenum">
              <a:rPr lang="en-US" smtClean="0"/>
              <a:t>‹#›</a:t>
            </a:fld>
            <a:endParaRPr lang="en-US"/>
          </a:p>
        </p:txBody>
      </p:sp>
    </p:spTree>
    <p:extLst>
      <p:ext uri="{BB962C8B-B14F-4D97-AF65-F5344CB8AC3E}">
        <p14:creationId xmlns:p14="http://schemas.microsoft.com/office/powerpoint/2010/main" val="2770701516"/>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gen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33815" y="189689"/>
            <a:ext cx="11341905" cy="1629485"/>
          </a:xfrm>
        </p:spPr>
        <p:txBody>
          <a:bodyPr anchor="t">
            <a:normAutofit/>
          </a:bodyPr>
          <a:lstStyle>
            <a:lvl1pPr>
              <a:defRPr sz="7600" baseline="0"/>
            </a:lvl1pPr>
          </a:lstStyle>
          <a:p>
            <a:r>
              <a:rPr lang="en-GB"/>
              <a:t>Click to edit Master title style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96000" y="2362200"/>
            <a:ext cx="5829300" cy="3810000"/>
          </a:xfrm>
        </p:spPr>
        <p:txBody>
          <a:bodyPr vert="horz" lIns="91440" tIns="45720" rIns="91440" bIns="45720" rtlCol="0" anchor="b">
            <a:normAutofit/>
          </a:bodyPr>
          <a:lstStyle>
            <a:lvl1pPr marL="457200" indent="-457200">
              <a:buFont typeface="+mj-lt"/>
              <a:buAutoNum type="arabicPeriod"/>
              <a:defRPr lang="en-US" sz="1600" dirty="0"/>
            </a:lvl1pPr>
            <a:lvl2pPr marL="571500" indent="-342900">
              <a:buFont typeface="+mj-lt"/>
              <a:buAutoNum type="arabicPeriod"/>
              <a:defRPr lang="en-US" sz="1600" dirty="0"/>
            </a:lvl2pPr>
            <a:lvl3pPr marL="800100" indent="-342900">
              <a:buFont typeface="+mj-lt"/>
              <a:buAutoNum type="arabicPeriod"/>
              <a:defRPr lang="en-US" sz="1600" dirty="0"/>
            </a:lvl3pPr>
            <a:lvl4pPr>
              <a:buFont typeface="+mj-lt"/>
              <a:buAutoNum type="arabicPeriod"/>
              <a:defRPr lang="en-US" sz="1600" dirty="0"/>
            </a:lvl4pPr>
            <a:lvl5pPr>
              <a:buFont typeface="+mj-lt"/>
              <a:buAutoNum type="arabicPeriod"/>
              <a:defRPr lang="en-US" sz="1600"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1457D4A8-41AC-0D45-8AB3-BD13ED98B6DD}" type="datetimeFigureOut">
              <a:rPr lang="en-US" smtClean="0"/>
              <a:t>9/3/26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2303488540"/>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with Pictur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82880" y="4061862"/>
            <a:ext cx="5913120" cy="2268359"/>
          </a:xfrm>
        </p:spPr>
        <p:txBody>
          <a:bodyPr anchor="t">
            <a:normAutofit/>
          </a:bodyPr>
          <a:lstStyle>
            <a:lvl1pPr>
              <a:defRPr sz="5800"/>
            </a:lvl1pPr>
          </a:lstStyle>
          <a:p>
            <a:r>
              <a:rPr lang="en-GB"/>
              <a:t>Click to edit Master title style</a:t>
            </a:r>
            <a:endParaRPr lang="en-US" dirty="0"/>
          </a:p>
        </p:txBody>
      </p:sp>
      <p:sp>
        <p:nvSpPr>
          <p:cNvPr id="16" name="Picture Placeholder 15">
            <a:extLst>
              <a:ext uri="{FF2B5EF4-FFF2-40B4-BE49-F238E27FC236}">
                <a16:creationId xmlns:a16="http://schemas.microsoft.com/office/drawing/2014/main" id="{F88BC23C-4171-DFCF-3175-10D2602FF561}"/>
              </a:ext>
            </a:extLst>
          </p:cNvPr>
          <p:cNvSpPr>
            <a:spLocks noGrp="1"/>
          </p:cNvSpPr>
          <p:nvPr>
            <p:ph type="pic" sz="quarter" idx="14" hasCustomPrompt="1"/>
          </p:nvPr>
        </p:nvSpPr>
        <p:spPr>
          <a:xfrm>
            <a:off x="274320" y="268508"/>
            <a:ext cx="11649456" cy="3609085"/>
          </a:xfrm>
          <a:custGeom>
            <a:avLst/>
            <a:gdLst>
              <a:gd name="connsiteX0" fmla="*/ 283385 w 11658600"/>
              <a:gd name="connsiteY0" fmla="*/ 0 h 3609085"/>
              <a:gd name="connsiteX1" fmla="*/ 11375215 w 11658600"/>
              <a:gd name="connsiteY1" fmla="*/ 0 h 3609085"/>
              <a:gd name="connsiteX2" fmla="*/ 11658600 w 11658600"/>
              <a:gd name="connsiteY2" fmla="*/ 283385 h 3609085"/>
              <a:gd name="connsiteX3" fmla="*/ 11658600 w 11658600"/>
              <a:gd name="connsiteY3" fmla="*/ 3325700 h 3609085"/>
              <a:gd name="connsiteX4" fmla="*/ 11375215 w 11658600"/>
              <a:gd name="connsiteY4" fmla="*/ 3609085 h 3609085"/>
              <a:gd name="connsiteX5" fmla="*/ 283385 w 11658600"/>
              <a:gd name="connsiteY5" fmla="*/ 3609085 h 3609085"/>
              <a:gd name="connsiteX6" fmla="*/ 0 w 11658600"/>
              <a:gd name="connsiteY6" fmla="*/ 3325700 h 3609085"/>
              <a:gd name="connsiteX7" fmla="*/ 0 w 11658600"/>
              <a:gd name="connsiteY7" fmla="*/ 283385 h 3609085"/>
              <a:gd name="connsiteX8" fmla="*/ 283385 w 11658600"/>
              <a:gd name="connsiteY8" fmla="*/ 0 h 360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3609085">
                <a:moveTo>
                  <a:pt x="283385" y="0"/>
                </a:moveTo>
                <a:lnTo>
                  <a:pt x="11375215" y="0"/>
                </a:lnTo>
                <a:cubicBezTo>
                  <a:pt x="11531724" y="0"/>
                  <a:pt x="11658600" y="126876"/>
                  <a:pt x="11658600" y="283385"/>
                </a:cubicBezTo>
                <a:lnTo>
                  <a:pt x="11658600" y="3325700"/>
                </a:lnTo>
                <a:cubicBezTo>
                  <a:pt x="11658600" y="3482209"/>
                  <a:pt x="11531724" y="3609085"/>
                  <a:pt x="11375215" y="3609085"/>
                </a:cubicBezTo>
                <a:lnTo>
                  <a:pt x="283385" y="3609085"/>
                </a:lnTo>
                <a:cubicBezTo>
                  <a:pt x="126876" y="3609085"/>
                  <a:pt x="0" y="3482209"/>
                  <a:pt x="0" y="3325700"/>
                </a:cubicBezTo>
                <a:lnTo>
                  <a:pt x="0" y="283385"/>
                </a:lnTo>
                <a:cubicBezTo>
                  <a:pt x="0" y="126876"/>
                  <a:pt x="126876" y="0"/>
                  <a:pt x="283385" y="0"/>
                </a:cubicBezTo>
                <a:close/>
              </a:path>
            </a:pathLst>
          </a:custGeom>
          <a:blipFill>
            <a:blip r:embed="rId2">
              <a:alphaModFix amt="60000"/>
            </a:blip>
            <a:stretch>
              <a:fillRect/>
            </a:stretch>
          </a:blipFill>
        </p:spPr>
        <p:txBody>
          <a:bodyPr wrap="square">
            <a:noAutofit/>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515973" y="4039118"/>
            <a:ext cx="4419601" cy="2268360"/>
          </a:xfrm>
        </p:spPr>
        <p:txBody>
          <a:bodyPr vert="horz" lIns="91440" tIns="45720" rIns="91440" bIns="45720" rtlCol="0">
            <a:normAutofit/>
          </a:bodyPr>
          <a:lstStyle>
            <a:lvl1pPr marL="342900" indent="-342900">
              <a:buFont typeface="+mj-lt"/>
              <a:buAutoNum type="arabicPeriod"/>
              <a:defRPr lang="en-US" sz="1400" dirty="0"/>
            </a:lvl1pPr>
            <a:lvl2pPr marL="571500" indent="-342900">
              <a:buFont typeface="+mj-lt"/>
              <a:buAutoNum type="arabicPeriod"/>
              <a:defRPr lang="en-US" sz="1400" dirty="0"/>
            </a:lvl2pPr>
            <a:lvl3pPr marL="800100" indent="-342900">
              <a:buFont typeface="+mj-lt"/>
              <a:buAutoNum type="arabicPeriod"/>
              <a:defRPr lang="en-US" sz="1400" dirty="0"/>
            </a:lvl3pPr>
            <a:lvl4pPr>
              <a:buFont typeface="+mj-lt"/>
              <a:buAutoNum type="arabicPeriod"/>
              <a:defRPr lang="en-US" sz="1400" dirty="0"/>
            </a:lvl4pPr>
            <a:lvl5pPr>
              <a:buFont typeface="+mj-lt"/>
              <a:buAutoNum type="arabicPeriod"/>
              <a:defRPr lang="en-US" sz="1400" dirty="0"/>
            </a:lvl5pPr>
          </a:lstStyle>
          <a:p>
            <a:pPr marL="228600" lvl="0" indent="-228600"/>
            <a:r>
              <a:rPr lang="en-GB"/>
              <a:t>Click to edit Master text styles</a:t>
            </a:r>
          </a:p>
          <a:p>
            <a:pPr marL="228600" lvl="1" indent="-228600"/>
            <a:r>
              <a:rPr lang="en-GB"/>
              <a:t>Second level</a:t>
            </a:r>
          </a:p>
          <a:p>
            <a:pPr marL="228600" lvl="2" indent="-228600"/>
            <a:r>
              <a:rPr lang="en-GB"/>
              <a:t>Third level</a:t>
            </a:r>
          </a:p>
          <a:p>
            <a:pPr marL="228600" lvl="3" indent="-228600"/>
            <a:r>
              <a:rPr lang="en-GB"/>
              <a:t>Fourth level</a:t>
            </a:r>
          </a:p>
          <a:p>
            <a:pPr marL="228600" lvl="4" indent="-228600"/>
            <a:r>
              <a:rPr lang="en-GB"/>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182880" y="6387737"/>
            <a:ext cx="2703777" cy="338328"/>
          </a:xfrm>
        </p:spPr>
        <p:txBody>
          <a:body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1457D4A8-41AC-0D45-8AB3-BD13ED98B6DD}" type="datetimeFigureOut">
              <a:rPr lang="en-US" smtClean="0"/>
              <a:t>9/3/26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533894889"/>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225131" y="1638299"/>
            <a:ext cx="3314700" cy="3873268"/>
          </a:xfrm>
        </p:spPr>
        <p:txBody>
          <a:bodyPr anchor="t">
            <a:normAutofit/>
          </a:bodyPr>
          <a:lstStyle>
            <a:lvl1pPr>
              <a:defRPr sz="3000"/>
            </a:lvl1pPr>
          </a:lstStyle>
          <a:p>
            <a:r>
              <a:rPr lang="en-GB"/>
              <a:t>Click to edit Master title style</a:t>
            </a:r>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901019" y="1638299"/>
            <a:ext cx="6080760" cy="3873267"/>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457D4A8-41AC-0D45-8AB3-BD13ED98B6DD}" type="datetimeFigureOut">
              <a:rPr lang="en-US" smtClean="0"/>
              <a:t>9/3/26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465700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2880" y="219456"/>
            <a:ext cx="3310394" cy="4058127"/>
          </a:xfrm>
        </p:spPr>
        <p:txBody>
          <a:bodyPr anchor="t">
            <a:normAutofit/>
          </a:bodyPr>
          <a:lstStyle>
            <a:lvl1pPr>
              <a:defRPr sz="3000"/>
            </a:lvl1pPr>
          </a:lstStyle>
          <a:p>
            <a:r>
              <a:rPr lang="en-GB"/>
              <a:t>Click to edit Master title style</a:t>
            </a:r>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972674" y="266700"/>
            <a:ext cx="7688495" cy="604783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457D4A8-41AC-0D45-8AB3-BD13ED98B6DD}" type="datetimeFigureOut">
              <a:rPr lang="en-US" smtClean="0"/>
              <a:t>9/3/26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296C546-A96A-F344-8302-C7A6B5C52CF3}" type="slidenum">
              <a:rPr lang="en-US" smtClean="0"/>
              <a:t>‹#›</a:t>
            </a:fld>
            <a:endParaRPr lang="en-US"/>
          </a:p>
        </p:txBody>
      </p:sp>
    </p:spTree>
    <p:extLst>
      <p:ext uri="{BB962C8B-B14F-4D97-AF65-F5344CB8AC3E}">
        <p14:creationId xmlns:p14="http://schemas.microsoft.com/office/powerpoint/2010/main" val="1907717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182880" y="219456"/>
            <a:ext cx="10835640" cy="969264"/>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182880" y="1183206"/>
            <a:ext cx="10835640" cy="508867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178704" y="6387128"/>
            <a:ext cx="2703777" cy="338328"/>
          </a:xfrm>
          <a:prstGeom prst="rect">
            <a:avLst/>
          </a:prstGeom>
        </p:spPr>
        <p:txBody>
          <a:bodyPr vert="horz" lIns="91440" tIns="45720" rIns="91440" bIns="45720" rtlCol="0" anchor="ctr"/>
          <a:lstStyle>
            <a:lvl1pPr algn="l">
              <a:defRPr sz="750">
                <a:solidFill>
                  <a:schemeClr val="tx1"/>
                </a:solidFill>
              </a:defRPr>
            </a:lvl1pPr>
          </a:lstStyle>
          <a:p>
            <a:endParaRPr lang="en-US"/>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0477500" y="6387128"/>
            <a:ext cx="1032084" cy="338328"/>
          </a:xfrm>
          <a:prstGeom prst="rect">
            <a:avLst/>
          </a:prstGeom>
        </p:spPr>
        <p:txBody>
          <a:bodyPr vert="horz" lIns="91440" tIns="45720" rIns="91440" bIns="45720" rtlCol="0" anchor="ctr"/>
          <a:lstStyle>
            <a:lvl1pPr algn="r">
              <a:defRPr sz="750">
                <a:solidFill>
                  <a:schemeClr val="tx1"/>
                </a:solidFill>
              </a:defRPr>
            </a:lvl1pPr>
          </a:lstStyle>
          <a:p>
            <a:fld id="{1457D4A8-41AC-0D45-8AB3-BD13ED98B6DD}" type="datetimeFigureOut">
              <a:rPr lang="en-US" smtClean="0"/>
              <a:t>9/3/26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509584" y="6387128"/>
            <a:ext cx="457200" cy="338328"/>
          </a:xfrm>
          <a:prstGeom prst="rect">
            <a:avLst/>
          </a:prstGeom>
        </p:spPr>
        <p:txBody>
          <a:bodyPr vert="horz" lIns="91440" tIns="45720" rIns="91440" bIns="45720" rtlCol="0" anchor="ctr"/>
          <a:lstStyle>
            <a:lvl1pPr algn="r">
              <a:defRPr sz="750">
                <a:solidFill>
                  <a:schemeClr val="tx1"/>
                </a:solidFill>
              </a:defRPr>
            </a:lvl1pPr>
          </a:lstStyle>
          <a:p>
            <a:fld id="{D296C546-A96A-F344-8302-C7A6B5C52CF3}" type="slidenum">
              <a:rPr lang="en-US" smtClean="0"/>
              <a:t>‹#›</a:t>
            </a:fld>
            <a:endParaRPr lang="en-US"/>
          </a:p>
        </p:txBody>
      </p:sp>
    </p:spTree>
    <p:extLst>
      <p:ext uri="{BB962C8B-B14F-4D97-AF65-F5344CB8AC3E}">
        <p14:creationId xmlns:p14="http://schemas.microsoft.com/office/powerpoint/2010/main" val="12112711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Lst>
  <p:txStyles>
    <p:title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p:titleStyle>
    <p:bodyStyle>
      <a:lvl1pPr marL="285750" indent="-28575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514350" indent="-28575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742950" indent="-28575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71550" indent="-28575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200150" indent="-28575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68">
          <p15:clr>
            <a:srgbClr val="F26B43"/>
          </p15:clr>
        </p15:guide>
        <p15:guide id="4" orient="horz" pos="168">
          <p15:clr>
            <a:srgbClr val="F26B43"/>
          </p15:clr>
        </p15:guide>
        <p15:guide id="5" pos="7512">
          <p15:clr>
            <a:srgbClr val="F26B43"/>
          </p15:clr>
        </p15:guide>
        <p15:guide id="6" orient="horz" pos="4152">
          <p15:clr>
            <a:srgbClr val="F26B43"/>
          </p15:clr>
        </p15:guide>
        <p15:guide id="12" pos="4728">
          <p15:clr>
            <a:srgbClr val="F26B43"/>
          </p15:clr>
        </p15:guide>
        <p15:guide id="13" pos="5328">
          <p15:clr>
            <a:srgbClr val="F26B43"/>
          </p15:clr>
        </p15:guide>
        <p15:guide id="26" pos="2952">
          <p15:clr>
            <a:srgbClr val="F26B43"/>
          </p15:clr>
        </p15:guide>
        <p15:guide id="27" pos="3096">
          <p15:clr>
            <a:srgbClr val="F26B43"/>
          </p15:clr>
        </p15:guide>
        <p15:guide id="29" pos="4128">
          <p15:clr>
            <a:srgbClr val="F26B43"/>
          </p15:clr>
        </p15:guide>
        <p15:guide id="30" pos="1392">
          <p15:clr>
            <a:srgbClr val="F26B43"/>
          </p15:clr>
        </p15:guide>
        <p15:guide id="3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hyperlink" Target="https://arxiv.org/abs/2608.29546" TargetMode="External"/><Relationship Id="rId5" Type="http://schemas.openxmlformats.org/officeDocument/2006/relationships/hyperlink" Target="https://arxiv.org/abs/2607.08552" TargetMode="Externa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hyperlink" Target="https://arxiv.org/abs/1202.4039" TargetMode="External"/><Relationship Id="rId5" Type="http://schemas.openxmlformats.org/officeDocument/2006/relationships/hyperlink" Target="https://arxiv.org/abs/2607.08552" TargetMode="Externa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hyperlink" Target="https://arxiv.org/abs/1012.4515" TargetMode="External"/><Relationship Id="rId5" Type="http://schemas.openxmlformats.org/officeDocument/2006/relationships/hyperlink" Target="https://arxiv.org/abs/2607.08552" TargetMode="Externa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7.png"/><Relationship Id="rId7" Type="http://schemas.openxmlformats.org/officeDocument/2006/relationships/hyperlink" Target="https://arxiv.org/abs/1811.05988" TargetMode="External"/><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hyperlink" Target="https://arxiv.org/abs/1909.13197" TargetMode="External"/><Relationship Id="rId5" Type="http://schemas.openxmlformats.org/officeDocument/2006/relationships/hyperlink" Target="https://arxiv.org/abs/2311.04982" TargetMode="External"/><Relationship Id="rId4" Type="http://schemas.openxmlformats.org/officeDocument/2006/relationships/hyperlink" Target="https://arxiv.org/abs/1812.06986"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arxiv.org/abs/1811.05988" TargetMode="External"/><Relationship Id="rId3" Type="http://schemas.openxmlformats.org/officeDocument/2006/relationships/image" Target="../media/image7.png"/><Relationship Id="rId7" Type="http://schemas.openxmlformats.org/officeDocument/2006/relationships/hyperlink" Target="https://arxiv.org/abs/1909.13197" TargetMode="External"/><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hyperlink" Target="https://arxiv.org/abs/2311.04982" TargetMode="External"/><Relationship Id="rId5" Type="http://schemas.openxmlformats.org/officeDocument/2006/relationships/hyperlink" Target="https://arxiv.org/abs/1812.06986" TargetMode="Externa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hyperlink" Target="https://arxiv.org/abs/1612.05638" TargetMode="External"/><Relationship Id="rId3" Type="http://schemas.openxmlformats.org/officeDocument/2006/relationships/image" Target="../media/image7.png"/><Relationship Id="rId7" Type="http://schemas.openxmlformats.org/officeDocument/2006/relationships/hyperlink" Target="https://arxiv.org/abs/1502.02007" TargetMode="External"/><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hyperlink" Target="https://arxiv.org/abs/1702.00408" TargetMode="External"/><Relationship Id="rId5" Type="http://schemas.openxmlformats.org/officeDocument/2006/relationships/hyperlink" Target="https://arxiv.org/abs/0812.0072" TargetMode="External"/><Relationship Id="rId4" Type="http://schemas.openxmlformats.org/officeDocument/2006/relationships/hyperlink" Target="https://arxiv.org/abs/1005.4678" TargetMode="External"/><Relationship Id="rId9" Type="http://schemas.openxmlformats.org/officeDocument/2006/relationships/hyperlink" Target="https://arxiv.org/abs/1811.05988"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arxiv.org/abs/1612.05638" TargetMode="External"/><Relationship Id="rId3" Type="http://schemas.openxmlformats.org/officeDocument/2006/relationships/image" Target="../media/image7.png"/><Relationship Id="rId7" Type="http://schemas.openxmlformats.org/officeDocument/2006/relationships/hyperlink" Target="https://arxiv.org/abs/1502.02007" TargetMode="External"/><Relationship Id="rId2" Type="http://schemas.openxmlformats.org/officeDocument/2006/relationships/notesSlide" Target="../notesSlides/notesSlide9.xml"/><Relationship Id="rId1" Type="http://schemas.openxmlformats.org/officeDocument/2006/relationships/slideLayout" Target="../slideLayouts/slideLayout25.xml"/><Relationship Id="rId6" Type="http://schemas.openxmlformats.org/officeDocument/2006/relationships/hyperlink" Target="https://arxiv.org/abs/1702.00408" TargetMode="External"/><Relationship Id="rId5" Type="http://schemas.openxmlformats.org/officeDocument/2006/relationships/hyperlink" Target="https://arxiv.org/abs/0812.0072" TargetMode="External"/><Relationship Id="rId4" Type="http://schemas.openxmlformats.org/officeDocument/2006/relationships/hyperlink" Target="https://arxiv.org/abs/1005.4678" TargetMode="External"/><Relationship Id="rId9" Type="http://schemas.openxmlformats.org/officeDocument/2006/relationships/hyperlink" Target="https://arxiv.org/abs/1811.05988"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arxiv.org/abs/2512.01404" TargetMode="External"/><Relationship Id="rId3" Type="http://schemas.openxmlformats.org/officeDocument/2006/relationships/image" Target="../media/image7.png"/><Relationship Id="rId7" Type="http://schemas.openxmlformats.org/officeDocument/2006/relationships/hyperlink" Target="https://arxiv.org/abs/2604.05016" TargetMode="External"/><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hyperlink" Target="https://arxiv.org/abs/2605.09979" TargetMode="External"/><Relationship Id="rId5" Type="http://schemas.openxmlformats.org/officeDocument/2006/relationships/hyperlink" Target="https://arxiv.org/abs/2602.23774" TargetMode="External"/><Relationship Id="rId10" Type="http://schemas.openxmlformats.org/officeDocument/2006/relationships/image" Target="../media/image20.png"/><Relationship Id="rId4" Type="http://schemas.openxmlformats.org/officeDocument/2006/relationships/hyperlink" Target="https://arxiv.org/abs/2512.24662" TargetMode="External"/><Relationship Id="rId9" Type="http://schemas.openxmlformats.org/officeDocument/2006/relationships/hyperlink" Target="https://arxiv.org/abs/2512.12176"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arxiv.org/abs/2512.01404" TargetMode="External"/><Relationship Id="rId3" Type="http://schemas.openxmlformats.org/officeDocument/2006/relationships/image" Target="../media/image7.png"/><Relationship Id="rId7" Type="http://schemas.openxmlformats.org/officeDocument/2006/relationships/hyperlink" Target="https://arxiv.org/abs/2604.05016" TargetMode="External"/><Relationship Id="rId2" Type="http://schemas.openxmlformats.org/officeDocument/2006/relationships/notesSlide" Target="../notesSlides/notesSlide11.xml"/><Relationship Id="rId1" Type="http://schemas.openxmlformats.org/officeDocument/2006/relationships/slideLayout" Target="../slideLayouts/slideLayout25.xml"/><Relationship Id="rId6" Type="http://schemas.openxmlformats.org/officeDocument/2006/relationships/hyperlink" Target="https://arxiv.org/abs/2605.09979" TargetMode="External"/><Relationship Id="rId11" Type="http://schemas.openxmlformats.org/officeDocument/2006/relationships/image" Target="../media/image21.png"/><Relationship Id="rId5" Type="http://schemas.openxmlformats.org/officeDocument/2006/relationships/hyperlink" Target="https://arxiv.org/abs/2602.23774" TargetMode="External"/><Relationship Id="rId10" Type="http://schemas.openxmlformats.org/officeDocument/2006/relationships/image" Target="../media/image20.png"/><Relationship Id="rId4" Type="http://schemas.openxmlformats.org/officeDocument/2006/relationships/hyperlink" Target="https://arxiv.org/abs/2512.24662" TargetMode="External"/><Relationship Id="rId9" Type="http://schemas.openxmlformats.org/officeDocument/2006/relationships/hyperlink" Target="https://arxiv.org/abs/2512.12176"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5.xml"/><Relationship Id="rId6" Type="http://schemas.openxmlformats.org/officeDocument/2006/relationships/hyperlink" Target="https://arxiv.org/abs/2005.12789" TargetMode="External"/><Relationship Id="rId5" Type="http://schemas.openxmlformats.org/officeDocument/2006/relationships/hyperlink" Target="https://arxiv.org/abs/2608.29546" TargetMode="External"/><Relationship Id="rId4" Type="http://schemas.openxmlformats.org/officeDocument/2006/relationships/hyperlink" Target="https://arxiv.org/abs/2509.20423"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arxiv.org/abs/2608.29546" TargetMode="External"/><Relationship Id="rId3" Type="http://schemas.openxmlformats.org/officeDocument/2006/relationships/image" Target="../media/image7.png"/><Relationship Id="rId7" Type="http://schemas.openxmlformats.org/officeDocument/2006/relationships/hyperlink" Target="https://arxiv.org/abs/2604.05016" TargetMode="External"/><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hyperlink" Target="https://arxiv.org/abs/2307.02404" TargetMode="External"/><Relationship Id="rId11" Type="http://schemas.openxmlformats.org/officeDocument/2006/relationships/hyperlink" Target="https://arxiv.org/abs/1810.00033" TargetMode="External"/><Relationship Id="rId5" Type="http://schemas.openxmlformats.org/officeDocument/2006/relationships/hyperlink" Target="https://arxiv.org/abs/1702.03327" TargetMode="External"/><Relationship Id="rId10" Type="http://schemas.openxmlformats.org/officeDocument/2006/relationships/hyperlink" Target="https://doi.org/10.1038/s41586-023-05982-0" TargetMode="External"/><Relationship Id="rId4" Type="http://schemas.openxmlformats.org/officeDocument/2006/relationships/hyperlink" Target="https://www.sciencedirect.com/science/article/pii/0370269386913778" TargetMode="External"/><Relationship Id="rId9" Type="http://schemas.openxmlformats.org/officeDocument/2006/relationships/hyperlink" Target="https://arxiv.org/abs/2102.04840"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arxiv.org/abs/1003.0904" TargetMode="External"/><Relationship Id="rId3" Type="http://schemas.openxmlformats.org/officeDocument/2006/relationships/image" Target="../media/image9.png"/><Relationship Id="rId7" Type="http://schemas.openxmlformats.org/officeDocument/2006/relationships/hyperlink" Target="https://arxiv.org/abs/1204.3622" TargetMode="External"/><Relationship Id="rId2" Type="http://schemas.openxmlformats.org/officeDocument/2006/relationships/image" Target="../media/image7.png"/><Relationship Id="rId1" Type="http://schemas.openxmlformats.org/officeDocument/2006/relationships/slideLayout" Target="../slideLayouts/slideLayout25.xml"/><Relationship Id="rId6" Type="http://schemas.openxmlformats.org/officeDocument/2006/relationships/hyperlink" Target="https://arxiv.org/abs/hep-ph/0404175" TargetMode="External"/><Relationship Id="rId5" Type="http://schemas.openxmlformats.org/officeDocument/2006/relationships/image" Target="../media/image11.jp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hyperlink" Target="https://arxiv.org/abs/2502.18005" TargetMode="External"/><Relationship Id="rId3" Type="http://schemas.openxmlformats.org/officeDocument/2006/relationships/image" Target="../media/image7.png"/><Relationship Id="rId7" Type="http://schemas.openxmlformats.org/officeDocument/2006/relationships/hyperlink" Target="https://arxiv.org/abs/2207.03764" TargetMode="External"/><Relationship Id="rId2" Type="http://schemas.openxmlformats.org/officeDocument/2006/relationships/notesSlide" Target="../notesSlides/notesSlide14.xml"/><Relationship Id="rId1" Type="http://schemas.openxmlformats.org/officeDocument/2006/relationships/slideLayout" Target="../slideLayouts/slideLayout25.xml"/><Relationship Id="rId6" Type="http://schemas.openxmlformats.org/officeDocument/2006/relationships/hyperlink" Target="https://arxiv.org/abs/2102.04840" TargetMode="External"/><Relationship Id="rId11" Type="http://schemas.openxmlformats.org/officeDocument/2006/relationships/image" Target="../media/image22.png"/><Relationship Id="rId5" Type="http://schemas.openxmlformats.org/officeDocument/2006/relationships/hyperlink" Target="https://arxiv.org/abs/1309.7588" TargetMode="External"/><Relationship Id="rId10" Type="http://schemas.openxmlformats.org/officeDocument/2006/relationships/hyperlink" Target="https://arxiv.org/abs/2607.08552" TargetMode="External"/><Relationship Id="rId4" Type="http://schemas.openxmlformats.org/officeDocument/2006/relationships/hyperlink" Target="https://arxiv.org/abs/2608.29546" TargetMode="External"/><Relationship Id="rId9" Type="http://schemas.openxmlformats.org/officeDocument/2006/relationships/hyperlink" Target="https://arxiv.org/abs/2501.09073"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8" Type="http://schemas.openxmlformats.org/officeDocument/2006/relationships/hyperlink" Target="https://arxiv.org/abs/astro-ph/9508025" TargetMode="External"/><Relationship Id="rId3" Type="http://schemas.openxmlformats.org/officeDocument/2006/relationships/image" Target="../media/image7.png"/><Relationship Id="rId7" Type="http://schemas.openxmlformats.org/officeDocument/2006/relationships/hyperlink" Target="https://arxiv.org/abs/2307.12546" TargetMode="External"/><Relationship Id="rId2" Type="http://schemas.openxmlformats.org/officeDocument/2006/relationships/notesSlide" Target="../notesSlides/notesSlide18.xml"/><Relationship Id="rId1" Type="http://schemas.openxmlformats.org/officeDocument/2006/relationships/slideLayout" Target="../slideLayouts/slideLayout25.xml"/><Relationship Id="rId6" Type="http://schemas.openxmlformats.org/officeDocument/2006/relationships/hyperlink" Target="https://arxiv.org/abs/1202.4039" TargetMode="External"/><Relationship Id="rId5" Type="http://schemas.openxmlformats.org/officeDocument/2006/relationships/hyperlink" Target="https://arxiv.org/abs/2507.07209" TargetMode="External"/><Relationship Id="rId4" Type="http://schemas.openxmlformats.org/officeDocument/2006/relationships/image" Target="../media/image23.png"/><Relationship Id="rId9" Type="http://schemas.openxmlformats.org/officeDocument/2006/relationships/hyperlink" Target="https://arxiv.org/abs/2607.08552"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arxiv.org/abs/1407.7905" TargetMode="External"/><Relationship Id="rId3" Type="http://schemas.openxmlformats.org/officeDocument/2006/relationships/hyperlink" Target="https://arxiv.org/abs/astro-ph/0311547" TargetMode="External"/><Relationship Id="rId7" Type="http://schemas.openxmlformats.org/officeDocument/2006/relationships/hyperlink" Target="https://arxiv.org/abs/1005.5480" TargetMode="External"/><Relationship Id="rId2" Type="http://schemas.openxmlformats.org/officeDocument/2006/relationships/image" Target="../media/image7.png"/><Relationship Id="rId1" Type="http://schemas.openxmlformats.org/officeDocument/2006/relationships/slideLayout" Target="../slideLayouts/slideLayout25.xml"/><Relationship Id="rId6" Type="http://schemas.openxmlformats.org/officeDocument/2006/relationships/hyperlink" Target="https://arxiv.org/abs/0910.4583" TargetMode="External"/><Relationship Id="rId11" Type="http://schemas.openxmlformats.org/officeDocument/2006/relationships/hyperlink" Target="https://arxiv.org/abs/2403.09824" TargetMode="External"/><Relationship Id="rId5" Type="http://schemas.openxmlformats.org/officeDocument/2006/relationships/hyperlink" Target="https://arxiv.org/abs/1208.5483" TargetMode="External"/><Relationship Id="rId10" Type="http://schemas.openxmlformats.org/officeDocument/2006/relationships/hyperlink" Target="https://arxiv.org/abs/astro-ph/9803237" TargetMode="External"/><Relationship Id="rId4" Type="http://schemas.openxmlformats.org/officeDocument/2006/relationships/hyperlink" Target="https://arxiv.org/abs/0712.1038" TargetMode="External"/><Relationship Id="rId9" Type="http://schemas.openxmlformats.org/officeDocument/2006/relationships/hyperlink" Target="https://arxiv.org/abs/2012.05840"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arxiv.org/abs/2607.08552" TargetMode="External"/><Relationship Id="rId2" Type="http://schemas.openxmlformats.org/officeDocument/2006/relationships/image" Target="../media/image7.png"/><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hyperlink" Target="https://arxiv.org/abs/2607.08552" TargetMode="External"/><Relationship Id="rId2" Type="http://schemas.openxmlformats.org/officeDocument/2006/relationships/image" Target="../media/image7.png"/><Relationship Id="rId1" Type="http://schemas.openxmlformats.org/officeDocument/2006/relationships/slideLayout" Target="../slideLayouts/slideLayout25.xml"/><Relationship Id="rId6" Type="http://schemas.openxmlformats.org/officeDocument/2006/relationships/hyperlink" Target="https://doi.org/10.1088/0067-0049/203/1/4" TargetMode="External"/><Relationship Id="rId5" Type="http://schemas.openxmlformats.org/officeDocument/2006/relationships/hyperlink" Target="https://arxiv.org/abs/1810.11394" TargetMode="External"/><Relationship Id="rId4" Type="http://schemas.openxmlformats.org/officeDocument/2006/relationships/hyperlink" Target="https://arxiv.org/abs/1303.3514"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5.xml"/><Relationship Id="rId6" Type="http://schemas.openxmlformats.org/officeDocument/2006/relationships/hyperlink" Target="https://arxiv.org/abs/2607.08552" TargetMode="External"/><Relationship Id="rId5" Type="http://schemas.openxmlformats.org/officeDocument/2006/relationships/image" Target="../media/image24.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5.xml"/><Relationship Id="rId5" Type="http://schemas.openxmlformats.org/officeDocument/2006/relationships/hyperlink" Target="https://arxiv.org/abs/1202.3665" TargetMode="External"/><Relationship Id="rId4" Type="http://schemas.openxmlformats.org/officeDocument/2006/relationships/hyperlink" Target="https://arxiv.org/abs/2607.08552"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arxiv.org/abs/1207.6047" TargetMode="External"/><Relationship Id="rId3" Type="http://schemas.openxmlformats.org/officeDocument/2006/relationships/image" Target="../media/image7.png"/><Relationship Id="rId7" Type="http://schemas.openxmlformats.org/officeDocument/2006/relationships/hyperlink" Target="https://arxiv.org/abs/1010.2752" TargetMode="External"/><Relationship Id="rId2" Type="http://schemas.openxmlformats.org/officeDocument/2006/relationships/hyperlink" Target="https://arxiv.org/abs/2507.07209" TargetMode="External"/><Relationship Id="rId1" Type="http://schemas.openxmlformats.org/officeDocument/2006/relationships/slideLayout" Target="../slideLayouts/slideLayout25.xml"/><Relationship Id="rId6" Type="http://schemas.openxmlformats.org/officeDocument/2006/relationships/hyperlink" Target="https://arxiv.org/abs/0910.2998" TargetMode="External"/><Relationship Id="rId5" Type="http://schemas.openxmlformats.org/officeDocument/2006/relationships/hyperlink" Target="https://arxiv.org/abs/2607.08552" TargetMode="External"/><Relationship Id="rId10" Type="http://schemas.openxmlformats.org/officeDocument/2006/relationships/hyperlink" Target="https://arxiv.org/abs/1409.0042" TargetMode="External"/><Relationship Id="rId4" Type="http://schemas.openxmlformats.org/officeDocument/2006/relationships/image" Target="../media/image12.png"/><Relationship Id="rId9" Type="http://schemas.openxmlformats.org/officeDocument/2006/relationships/hyperlink" Target="https://arxiv.org/abs/1402.6703"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arxiv.org/abs/2507.07209" TargetMode="External"/><Relationship Id="rId2" Type="http://schemas.openxmlformats.org/officeDocument/2006/relationships/notesSlide" Target="../notesSlides/notesSlide21.xml"/><Relationship Id="rId1" Type="http://schemas.openxmlformats.org/officeDocument/2006/relationships/slideLayout" Target="../slideLayouts/slideLayout25.xml"/><Relationship Id="rId6" Type="http://schemas.openxmlformats.org/officeDocument/2006/relationships/hyperlink" Target="https://arxiv.org/abs/2607.08552" TargetMode="External"/><Relationship Id="rId5" Type="http://schemas.openxmlformats.org/officeDocument/2006/relationships/image" Target="../media/image26.png"/><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5.xml"/><Relationship Id="rId4" Type="http://schemas.openxmlformats.org/officeDocument/2006/relationships/hyperlink" Target="https://arxiv.org/abs/2607.08552"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png"/><Relationship Id="rId1" Type="http://schemas.openxmlformats.org/officeDocument/2006/relationships/slideLayout" Target="../slideLayouts/slideLayout25.xml"/><Relationship Id="rId4" Type="http://schemas.openxmlformats.org/officeDocument/2006/relationships/hyperlink" Target="https://arxiv.org/abs/2607.08552"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5.xml"/><Relationship Id="rId5" Type="http://schemas.openxmlformats.org/officeDocument/2006/relationships/hyperlink" Target="https://arxiv.org/abs/1506.05119" TargetMode="External"/><Relationship Id="rId4" Type="http://schemas.openxmlformats.org/officeDocument/2006/relationships/hyperlink" Target="https://arxiv.org/abs/2607.08552"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5.xml"/><Relationship Id="rId5" Type="http://schemas.openxmlformats.org/officeDocument/2006/relationships/hyperlink" Target="https://arxiv.org/abs/1202.4039" TargetMode="External"/><Relationship Id="rId4" Type="http://schemas.openxmlformats.org/officeDocument/2006/relationships/hyperlink" Target="https://arxiv.org/abs/2607.08552"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5.xml"/><Relationship Id="rId5" Type="http://schemas.openxmlformats.org/officeDocument/2006/relationships/hyperlink" Target="https://arxiv.org/abs/1202.4039" TargetMode="External"/><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5.xml"/><Relationship Id="rId4" Type="http://schemas.openxmlformats.org/officeDocument/2006/relationships/hyperlink" Target="https://arxiv.org/abs/2607.08552"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5.xml"/><Relationship Id="rId5" Type="http://schemas.openxmlformats.org/officeDocument/2006/relationships/hyperlink" Target="https://arxiv.org/abs/2607.08552" TargetMode="External"/><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5.xml"/><Relationship Id="rId4" Type="http://schemas.openxmlformats.org/officeDocument/2006/relationships/hyperlink" Target="https://arxiv.org/abs/2607.08552"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25.xml"/><Relationship Id="rId5" Type="http://schemas.openxmlformats.org/officeDocument/2006/relationships/hyperlink" Target="https://arxiv.org/abs/2607.08552" TargetMode="Externa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8" Type="http://schemas.openxmlformats.org/officeDocument/2006/relationships/hyperlink" Target="https://arxiv.org/abs/1402.6703" TargetMode="External"/><Relationship Id="rId3" Type="http://schemas.openxmlformats.org/officeDocument/2006/relationships/image" Target="../media/image12.png"/><Relationship Id="rId7" Type="http://schemas.openxmlformats.org/officeDocument/2006/relationships/hyperlink" Target="https://arxiv.org/abs/1207.6047" TargetMode="External"/><Relationship Id="rId2" Type="http://schemas.openxmlformats.org/officeDocument/2006/relationships/image" Target="../media/image7.png"/><Relationship Id="rId1" Type="http://schemas.openxmlformats.org/officeDocument/2006/relationships/slideLayout" Target="../slideLayouts/slideLayout25.xml"/><Relationship Id="rId6" Type="http://schemas.openxmlformats.org/officeDocument/2006/relationships/hyperlink" Target="https://arxiv.org/abs/1010.2752" TargetMode="External"/><Relationship Id="rId5" Type="http://schemas.openxmlformats.org/officeDocument/2006/relationships/hyperlink" Target="https://arxiv.org/abs/0910.2998" TargetMode="External"/><Relationship Id="rId10" Type="http://schemas.openxmlformats.org/officeDocument/2006/relationships/hyperlink" Target="https://arxiv.org/abs/2607.08552" TargetMode="External"/><Relationship Id="rId4" Type="http://schemas.openxmlformats.org/officeDocument/2006/relationships/hyperlink" Target="https://arxiv.org/abs/2507.07209" TargetMode="External"/><Relationship Id="rId9" Type="http://schemas.openxmlformats.org/officeDocument/2006/relationships/hyperlink" Target="https://arxiv.org/abs/1409.0042"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25.xml"/><Relationship Id="rId5" Type="http://schemas.openxmlformats.org/officeDocument/2006/relationships/image" Target="../media/image31.png"/><Relationship Id="rId4" Type="http://schemas.openxmlformats.org/officeDocument/2006/relationships/hyperlink" Target="https://arxiv.org/abs/2607.08552"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arxiv.org/abs/2605.25586" TargetMode="External"/><Relationship Id="rId2" Type="http://schemas.openxmlformats.org/officeDocument/2006/relationships/image" Target="../media/image7.png"/><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25.xml"/><Relationship Id="rId5" Type="http://schemas.openxmlformats.org/officeDocument/2006/relationships/hyperlink" Target="https://arxiv.org/abs/2512.24662" TargetMode="External"/><Relationship Id="rId4" Type="http://schemas.openxmlformats.org/officeDocument/2006/relationships/hyperlink" Target="https://arxiv.org/abs/2512.12176"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s://arxiv.org/abs/1005.4678" TargetMode="External"/><Relationship Id="rId3" Type="http://schemas.openxmlformats.org/officeDocument/2006/relationships/image" Target="../media/image7.png"/><Relationship Id="rId7" Type="http://schemas.openxmlformats.org/officeDocument/2006/relationships/hyperlink" Target="https://arxiv.org/abs/0810.0713" TargetMode="External"/><Relationship Id="rId2" Type="http://schemas.openxmlformats.org/officeDocument/2006/relationships/notesSlide" Target="../notesSlides/notesSlide32.xml"/><Relationship Id="rId1" Type="http://schemas.openxmlformats.org/officeDocument/2006/relationships/slideLayout" Target="../slideLayouts/slideLayout25.xml"/><Relationship Id="rId6" Type="http://schemas.openxmlformats.org/officeDocument/2006/relationships/hyperlink" Target="https://arxiv.org/abs/1506.03811" TargetMode="External"/><Relationship Id="rId5" Type="http://schemas.openxmlformats.org/officeDocument/2006/relationships/hyperlink" Target="https://arxiv.org/abs/1807.06209" TargetMode="External"/><Relationship Id="rId4" Type="http://schemas.openxmlformats.org/officeDocument/2006/relationships/hyperlink" Target="https://arxiv.org/abs/2607.08552"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doi.org/10.1103/lq5r-sjp7" TargetMode="External"/><Relationship Id="rId2" Type="http://schemas.openxmlformats.org/officeDocument/2006/relationships/image" Target="../media/image7.png"/><Relationship Id="rId1" Type="http://schemas.openxmlformats.org/officeDocument/2006/relationships/slideLayout" Target="../slideLayouts/slideLayout25.xml"/><Relationship Id="rId4" Type="http://schemas.openxmlformats.org/officeDocument/2006/relationships/hyperlink" Target="https://arxiv.org/abs/2203.16440"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arxiv.org/abs/2607.08552" TargetMode="External"/><Relationship Id="rId2" Type="http://schemas.openxmlformats.org/officeDocument/2006/relationships/image" Target="../media/image7.png"/><Relationship Id="rId1" Type="http://schemas.openxmlformats.org/officeDocument/2006/relationships/slideLayout" Target="../slideLayouts/slideLayout25.xml"/><Relationship Id="rId6" Type="http://schemas.openxmlformats.org/officeDocument/2006/relationships/hyperlink" Target="https://arxiv.org/abs/2605.25586" TargetMode="External"/><Relationship Id="rId5" Type="http://schemas.openxmlformats.org/officeDocument/2006/relationships/hyperlink" Target="https://arxiv.org/abs/1506.03811" TargetMode="External"/><Relationship Id="rId4" Type="http://schemas.openxmlformats.org/officeDocument/2006/relationships/hyperlink" Target="https://arxiv.org/abs/1807.06209"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25.xml"/><Relationship Id="rId5" Type="http://schemas.openxmlformats.org/officeDocument/2006/relationships/hyperlink" Target="https://arxiv.org/abs/2005.12789" TargetMode="External"/><Relationship Id="rId4" Type="http://schemas.openxmlformats.org/officeDocument/2006/relationships/hyperlink" Target="https://arxiv.org/abs/2608.29546"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25.xml"/><Relationship Id="rId5" Type="http://schemas.openxmlformats.org/officeDocument/2006/relationships/hyperlink" Target="https://arxiv.org/abs/1307.2253" TargetMode="External"/><Relationship Id="rId4" Type="http://schemas.openxmlformats.org/officeDocument/2006/relationships/hyperlink" Target="https://arxiv.org/abs/2608.29546"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25.xml"/><Relationship Id="rId5" Type="http://schemas.openxmlformats.org/officeDocument/2006/relationships/hyperlink" Target="https://arxiv.org/abs/2608.29546" TargetMode="External"/><Relationship Id="rId4" Type="http://schemas.openxmlformats.org/officeDocument/2006/relationships/image" Target="../media/image300.png"/></Relationships>
</file>

<file path=ppt/slides/_rels/slide49.xml.rels><?xml version="1.0" encoding="UTF-8" standalone="yes"?>
<Relationships xmlns="http://schemas.openxmlformats.org/package/2006/relationships"><Relationship Id="rId8" Type="http://schemas.openxmlformats.org/officeDocument/2006/relationships/hyperlink" Target="https://arxiv.org/abs/1206.2910" TargetMode="External"/><Relationship Id="rId3" Type="http://schemas.openxmlformats.org/officeDocument/2006/relationships/image" Target="../media/image7.png"/><Relationship Id="rId7" Type="http://schemas.openxmlformats.org/officeDocument/2006/relationships/hyperlink" Target="https://arxiv.org/abs/2106.01403" TargetMode="External"/><Relationship Id="rId2" Type="http://schemas.openxmlformats.org/officeDocument/2006/relationships/notesSlide" Target="../notesSlides/notesSlide36.xml"/><Relationship Id="rId1" Type="http://schemas.openxmlformats.org/officeDocument/2006/relationships/slideLayout" Target="../slideLayouts/slideLayout25.xml"/><Relationship Id="rId6" Type="http://schemas.openxmlformats.org/officeDocument/2006/relationships/hyperlink" Target="https://doi.org/10.1016/0370-2693(86)91377-8" TargetMode="External"/><Relationship Id="rId5" Type="http://schemas.openxmlformats.org/officeDocument/2006/relationships/hyperlink" Target="https://arxiv.org/abs/2604.05016" TargetMode="External"/><Relationship Id="rId4" Type="http://schemas.openxmlformats.org/officeDocument/2006/relationships/hyperlink" Target="https://arxiv.org/abs/2608.29546"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arxiv.org/abs/2607.08552" TargetMode="External"/><Relationship Id="rId2" Type="http://schemas.openxmlformats.org/officeDocument/2006/relationships/image" Target="../media/image7.png"/><Relationship Id="rId1"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8" Type="http://schemas.openxmlformats.org/officeDocument/2006/relationships/hyperlink" Target="https://doi.org/10.1038/s41586-023-05982-0" TargetMode="External"/><Relationship Id="rId3" Type="http://schemas.openxmlformats.org/officeDocument/2006/relationships/image" Target="../media/image7.png"/><Relationship Id="rId7" Type="http://schemas.openxmlformats.org/officeDocument/2006/relationships/hyperlink" Target="https://arxiv.org/abs/2502.18005" TargetMode="External"/><Relationship Id="rId2" Type="http://schemas.openxmlformats.org/officeDocument/2006/relationships/notesSlide" Target="../notesSlides/notesSlide37.xml"/><Relationship Id="rId1" Type="http://schemas.openxmlformats.org/officeDocument/2006/relationships/slideLayout" Target="../slideLayouts/slideLayout25.xml"/><Relationship Id="rId6" Type="http://schemas.openxmlformats.org/officeDocument/2006/relationships/hyperlink" Target="https://arxiv.org/abs/1309.7588" TargetMode="External"/><Relationship Id="rId5" Type="http://schemas.openxmlformats.org/officeDocument/2006/relationships/hyperlink" Target="https://arxiv.org/abs/2102.04840" TargetMode="External"/><Relationship Id="rId4" Type="http://schemas.openxmlformats.org/officeDocument/2006/relationships/hyperlink" Target="https://arxiv.org/abs/2608.29546"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25.xml"/><Relationship Id="rId5" Type="http://schemas.openxmlformats.org/officeDocument/2006/relationships/hyperlink" Target="https://arxiv.org/abs/2501.09073" TargetMode="External"/><Relationship Id="rId4" Type="http://schemas.openxmlformats.org/officeDocument/2006/relationships/hyperlink" Target="https://arxiv.org/abs/2608.29546"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lz.lbl.gov/wp-content/uploads/sites/6/2026/08/LZ_Preprint_260901_Dark_Matter_EFT_Nuclear_Recoil_Search_at_Higher_Energies.pdf" TargetMode="External"/><Relationship Id="rId2" Type="http://schemas.openxmlformats.org/officeDocument/2006/relationships/image" Target="../media/image7.png"/><Relationship Id="rId1" Type="http://schemas.openxmlformats.org/officeDocument/2006/relationships/slideLayout" Target="../slideLayouts/slideLayout25.xml"/><Relationship Id="rId6" Type="http://schemas.openxmlformats.org/officeDocument/2006/relationships/hyperlink" Target="https://arxiv.org/abs/2604.05016" TargetMode="External"/><Relationship Id="rId5" Type="http://schemas.openxmlformats.org/officeDocument/2006/relationships/hyperlink" Target="https://arxiv.org/pdf/2606.05299" TargetMode="External"/><Relationship Id="rId4" Type="http://schemas.openxmlformats.org/officeDocument/2006/relationships/hyperlink" Target="https://arxiv.org/abs/1308.6288"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arxiv.org/abs/2607.08552" TargetMode="External"/><Relationship Id="rId2" Type="http://schemas.openxmlformats.org/officeDocument/2006/relationships/image" Target="../media/image7.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25.xml"/><Relationship Id="rId4" Type="http://schemas.openxmlformats.org/officeDocument/2006/relationships/hyperlink" Target="https://arxiv.org/abs/2607.08552"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hyperlink" Target="https://arxiv.org/abs/2607.08552" TargetMode="Externa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hyperlink" Target="https://arxiv.org/abs/1305.4385" TargetMode="External"/><Relationship Id="rId3" Type="http://schemas.openxmlformats.org/officeDocument/2006/relationships/image" Target="../media/image15.png"/><Relationship Id="rId7" Type="http://schemas.openxmlformats.org/officeDocument/2006/relationships/hyperlink" Target="https://arxiv.org/abs/1409.0042" TargetMode="External"/><Relationship Id="rId2" Type="http://schemas.openxmlformats.org/officeDocument/2006/relationships/image" Target="../media/image7.png"/><Relationship Id="rId1" Type="http://schemas.openxmlformats.org/officeDocument/2006/relationships/slideLayout" Target="../slideLayouts/slideLayout25.xml"/><Relationship Id="rId6" Type="http://schemas.openxmlformats.org/officeDocument/2006/relationships/hyperlink" Target="https://arxiv.org/abs/1506.05104" TargetMode="External"/><Relationship Id="rId5" Type="http://schemas.openxmlformats.org/officeDocument/2006/relationships/hyperlink" Target="https://arxiv.org/abs/0910.2998" TargetMode="External"/><Relationship Id="rId4" Type="http://schemas.openxmlformats.org/officeDocument/2006/relationships/hyperlink" Target="https://arxiv.org/abs/2607.08552"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hyperlink" Target="https://arxiv.org/abs/1202.4039" TargetMode="External"/><Relationship Id="rId5" Type="http://schemas.openxmlformats.org/officeDocument/2006/relationships/hyperlink" Target="https://arxiv.org/abs/2607.08552" TargetMode="Externa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20027-E6C6-BA6B-F0A4-DB7480D2BCB4}"/>
              </a:ext>
            </a:extLst>
          </p:cNvPr>
          <p:cNvSpPr>
            <a:spLocks noGrp="1"/>
          </p:cNvSpPr>
          <p:nvPr>
            <p:ph type="ctrTitle"/>
          </p:nvPr>
        </p:nvSpPr>
        <p:spPr>
          <a:xfrm>
            <a:off x="1369826" y="1755567"/>
            <a:ext cx="8154804" cy="1048929"/>
          </a:xfrm>
        </p:spPr>
        <p:txBody>
          <a:bodyPr>
            <a:normAutofit/>
          </a:bodyPr>
          <a:lstStyle/>
          <a:p>
            <a:pPr algn="l"/>
            <a:r>
              <a:rPr lang="en-US" b="1" dirty="0">
                <a:solidFill>
                  <a:schemeClr val="tx1"/>
                </a:solidFill>
                <a:latin typeface="Avenir Next Condensed" panose="020B0506020202020204" pitchFamily="34" charset="0"/>
              </a:rPr>
              <a:t>Illuminating the Dark Sector</a:t>
            </a:r>
          </a:p>
        </p:txBody>
      </p:sp>
      <p:sp>
        <p:nvSpPr>
          <p:cNvPr id="3" name="Subtitle 2">
            <a:extLst>
              <a:ext uri="{FF2B5EF4-FFF2-40B4-BE49-F238E27FC236}">
                <a16:creationId xmlns:a16="http://schemas.microsoft.com/office/drawing/2014/main" id="{9D96CAA3-25E8-A1D6-E53F-3A8313C4C4F8}"/>
              </a:ext>
            </a:extLst>
          </p:cNvPr>
          <p:cNvSpPr>
            <a:spLocks noGrp="1"/>
          </p:cNvSpPr>
          <p:nvPr>
            <p:ph type="subTitle" idx="1"/>
          </p:nvPr>
        </p:nvSpPr>
        <p:spPr>
          <a:xfrm>
            <a:off x="1369826" y="2756229"/>
            <a:ext cx="5970570" cy="428231"/>
          </a:xfrm>
        </p:spPr>
        <p:txBody>
          <a:bodyPr>
            <a:normAutofit lnSpcReduction="10000"/>
          </a:bodyPr>
          <a:lstStyle/>
          <a:p>
            <a:pPr algn="l"/>
            <a:r>
              <a:rPr lang="en-US" sz="2000" b="1" dirty="0">
                <a:solidFill>
                  <a:schemeClr val="accent1"/>
                </a:solidFill>
                <a:latin typeface="Avenir Next Condensed" panose="020B0506020202020204" pitchFamily="34" charset="0"/>
              </a:rPr>
              <a:t>Confirming the 20 GeV Halo and Probing Its Mediator</a:t>
            </a:r>
          </a:p>
        </p:txBody>
      </p:sp>
      <p:cxnSp>
        <p:nvCxnSpPr>
          <p:cNvPr id="5" name="Straight Connector 4">
            <a:extLst>
              <a:ext uri="{FF2B5EF4-FFF2-40B4-BE49-F238E27FC236}">
                <a16:creationId xmlns:a16="http://schemas.microsoft.com/office/drawing/2014/main" id="{7FDC28D0-0A17-B9CD-EF52-03956C86D0A5}"/>
              </a:ext>
            </a:extLst>
          </p:cNvPr>
          <p:cNvCxnSpPr>
            <a:cxnSpLocks/>
          </p:cNvCxnSpPr>
          <p:nvPr/>
        </p:nvCxnSpPr>
        <p:spPr>
          <a:xfrm>
            <a:off x="1443717" y="3216563"/>
            <a:ext cx="213075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Subtitle 2">
            <a:extLst>
              <a:ext uri="{FF2B5EF4-FFF2-40B4-BE49-F238E27FC236}">
                <a16:creationId xmlns:a16="http://schemas.microsoft.com/office/drawing/2014/main" id="{88FEE3BB-DFC9-8E3A-CCD3-AA56BAEFAB92}"/>
              </a:ext>
            </a:extLst>
          </p:cNvPr>
          <p:cNvSpPr txBox="1">
            <a:spLocks/>
          </p:cNvSpPr>
          <p:nvPr/>
        </p:nvSpPr>
        <p:spPr>
          <a:xfrm>
            <a:off x="1369826" y="3429000"/>
            <a:ext cx="5970570" cy="428227"/>
          </a:xfrm>
          <a:prstGeom prst="rect">
            <a:avLst/>
          </a:prstGeom>
        </p:spPr>
        <p:txBody>
          <a:bodyPr vert="horz" lIns="91440" tIns="45720" rIns="91440" bIns="45720" rtlCol="0" anchor="t">
            <a:normAutofit lnSpcReduction="10000"/>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000" b="1" dirty="0">
                <a:solidFill>
                  <a:schemeClr val="tx1"/>
                </a:solidFill>
                <a:latin typeface="Avenir Next Condensed" panose="020B0506020202020204" pitchFamily="34" charset="0"/>
              </a:rPr>
              <a:t>T. R. Stenhouse</a:t>
            </a:r>
          </a:p>
        </p:txBody>
      </p:sp>
      <p:sp>
        <p:nvSpPr>
          <p:cNvPr id="10" name="Subtitle 2">
            <a:extLst>
              <a:ext uri="{FF2B5EF4-FFF2-40B4-BE49-F238E27FC236}">
                <a16:creationId xmlns:a16="http://schemas.microsoft.com/office/drawing/2014/main" id="{3F4CDD96-EC88-9DCA-EB35-D2C911920988}"/>
              </a:ext>
            </a:extLst>
          </p:cNvPr>
          <p:cNvSpPr txBox="1">
            <a:spLocks/>
          </p:cNvSpPr>
          <p:nvPr/>
        </p:nvSpPr>
        <p:spPr>
          <a:xfrm>
            <a:off x="1369826" y="3924423"/>
            <a:ext cx="5970570" cy="521397"/>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200" dirty="0">
                <a:solidFill>
                  <a:schemeClr val="tx1"/>
                </a:solidFill>
                <a:latin typeface="Avenir Next Condensed" panose="020B0506020202020204" pitchFamily="34" charset="0"/>
              </a:rPr>
              <a:t>Department of Physics and Astronomy, University College London</a:t>
            </a:r>
          </a:p>
          <a:p>
            <a:pPr algn="l">
              <a:lnSpc>
                <a:spcPct val="100000"/>
              </a:lnSpc>
              <a:spcBef>
                <a:spcPts val="400"/>
              </a:spcBef>
            </a:pPr>
            <a:r>
              <a:rPr lang="en-GB" sz="1200" dirty="0">
                <a:solidFill>
                  <a:schemeClr val="tx1"/>
                </a:solidFill>
                <a:latin typeface="Avenir Next Condensed" panose="020B0506020202020204" pitchFamily="34" charset="0"/>
              </a:rPr>
              <a:t>Supervisors: Prof. Chamkaur Ghag · Prof. Frank F. Deppisch</a:t>
            </a:r>
          </a:p>
        </p:txBody>
      </p:sp>
      <p:pic>
        <p:nvPicPr>
          <p:cNvPr id="14" name="Picture 13">
            <a:extLst>
              <a:ext uri="{FF2B5EF4-FFF2-40B4-BE49-F238E27FC236}">
                <a16:creationId xmlns:a16="http://schemas.microsoft.com/office/drawing/2014/main" id="{4429217B-5CDF-6BC5-2B45-E61C7D2F7F98}"/>
              </a:ext>
            </a:extLst>
          </p:cNvPr>
          <p:cNvPicPr>
            <a:picLocks noChangeAspect="1"/>
          </p:cNvPicPr>
          <p:nvPr/>
        </p:nvPicPr>
        <p:blipFill>
          <a:blip r:embed="rId3"/>
          <a:srcRect t="36411" r="12751"/>
          <a:stretch>
            <a:fillRect/>
          </a:stretch>
        </p:blipFill>
        <p:spPr>
          <a:xfrm>
            <a:off x="10480376" y="6221896"/>
            <a:ext cx="1604282" cy="515842"/>
          </a:xfrm>
          <a:prstGeom prst="rect">
            <a:avLst/>
          </a:prstGeom>
        </p:spPr>
      </p:pic>
      <p:pic>
        <p:nvPicPr>
          <p:cNvPr id="16" name="Picture 15">
            <a:extLst>
              <a:ext uri="{FF2B5EF4-FFF2-40B4-BE49-F238E27FC236}">
                <a16:creationId xmlns:a16="http://schemas.microsoft.com/office/drawing/2014/main" id="{025BA19E-43C7-508B-66AB-5DB3BB91741B}"/>
              </a:ext>
            </a:extLst>
          </p:cNvPr>
          <p:cNvPicPr>
            <a:picLocks noChangeAspect="1"/>
          </p:cNvPicPr>
          <p:nvPr/>
        </p:nvPicPr>
        <p:blipFill>
          <a:blip r:embed="rId4"/>
          <a:stretch>
            <a:fillRect/>
          </a:stretch>
        </p:blipFill>
        <p:spPr>
          <a:xfrm>
            <a:off x="0" y="0"/>
            <a:ext cx="137160" cy="6858000"/>
          </a:xfrm>
          <a:prstGeom prst="rect">
            <a:avLst/>
          </a:prstGeom>
        </p:spPr>
      </p:pic>
      <p:sp>
        <p:nvSpPr>
          <p:cNvPr id="18" name="Subtitle 2">
            <a:extLst>
              <a:ext uri="{FF2B5EF4-FFF2-40B4-BE49-F238E27FC236}">
                <a16:creationId xmlns:a16="http://schemas.microsoft.com/office/drawing/2014/main" id="{082AD782-A574-56D3-3204-BE01A341436D}"/>
              </a:ext>
            </a:extLst>
          </p:cNvPr>
          <p:cNvSpPr txBox="1">
            <a:spLocks/>
          </p:cNvSpPr>
          <p:nvPr/>
        </p:nvSpPr>
        <p:spPr>
          <a:xfrm>
            <a:off x="1443717" y="838260"/>
            <a:ext cx="4400495"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accent2"/>
                </a:solidFill>
                <a:latin typeface="Avenir Next" panose="020B0503020202020204" pitchFamily="34" charset="0"/>
              </a:rPr>
              <a:t>TEVPA 2026  · TENDŌ, JAPAN  ·  3 SEPTEMBER 2026</a:t>
            </a:r>
          </a:p>
        </p:txBody>
      </p:sp>
      <p:sp>
        <p:nvSpPr>
          <p:cNvPr id="8" name="TextBox 7">
            <a:extLst>
              <a:ext uri="{FF2B5EF4-FFF2-40B4-BE49-F238E27FC236}">
                <a16:creationId xmlns:a16="http://schemas.microsoft.com/office/drawing/2014/main" id="{D9CBDB96-B529-BE0D-D69C-E56D02E190CD}"/>
              </a:ext>
            </a:extLst>
          </p:cNvPr>
          <p:cNvSpPr txBox="1"/>
          <p:nvPr/>
        </p:nvSpPr>
        <p:spPr>
          <a:xfrm>
            <a:off x="1369825" y="4624063"/>
            <a:ext cx="9110551" cy="718145"/>
          </a:xfrm>
          <a:prstGeom prst="rect">
            <a:avLst/>
          </a:prstGeom>
          <a:noFill/>
        </p:spPr>
        <p:txBody>
          <a:bodyPr wrap="square">
            <a:spAutoFit/>
          </a:bodyPr>
          <a:lstStyle/>
          <a:p>
            <a:pPr>
              <a:spcAft>
                <a:spcPts val="1950"/>
              </a:spcAft>
            </a:pPr>
            <a:r>
              <a:rPr lang="en-GB" sz="1200" dirty="0">
                <a:solidFill>
                  <a:srgbClr val="A9A2C1"/>
                </a:solidFill>
                <a:latin typeface="Avenir Next Condensed" panose="020B0506020202020204" pitchFamily="34" charset="0"/>
                <a:hlinkClick r:id="rId5"/>
              </a:rPr>
              <a:t>Stenhouse, Ghag &amp; Deppisch </a:t>
            </a:r>
            <a:r>
              <a:rPr lang="en-GB" sz="1200" dirty="0">
                <a:hlinkClick r:id="rId5"/>
              </a:rPr>
              <a:t>· </a:t>
            </a:r>
            <a:r>
              <a:rPr lang="en-GB" sz="1200" dirty="0">
                <a:solidFill>
                  <a:srgbClr val="A9A2C1"/>
                </a:solidFill>
                <a:latin typeface="Avenir Next Condensed" panose="020B0506020202020204" pitchFamily="34" charset="0"/>
                <a:hlinkClick r:id="rId5"/>
              </a:rPr>
              <a:t> arXiv:2607.08552 (v2 in preparation)</a:t>
            </a:r>
            <a:r>
              <a:rPr lang="en-GB" sz="1200" dirty="0">
                <a:solidFill>
                  <a:srgbClr val="A9A2C1"/>
                </a:solidFill>
                <a:latin typeface="Avenir Next Condensed" panose="020B0506020202020204" pitchFamily="34" charset="0"/>
              </a:rPr>
              <a:t>  |  </a:t>
            </a:r>
            <a:r>
              <a:rPr lang="en-US" sz="1200" u="sng" dirty="0">
                <a:solidFill>
                  <a:srgbClr val="A9A2C1"/>
                </a:solidFill>
                <a:latin typeface="Avenir Next Condensed" panose="020B0506020202020204" pitchFamily="34" charset="0"/>
              </a:rPr>
              <a:t>Stenhouse, </a:t>
            </a:r>
            <a:r>
              <a:rPr lang="en-US" sz="1200" u="sng" dirty="0">
                <a:solidFill>
                  <a:srgbClr val="A9A2C1"/>
                </a:solidFill>
                <a:latin typeface="Avenir Next Condensed" panose="020B0506020202020204" pitchFamily="34" charset="0"/>
                <a:hlinkClick r:id="rId6"/>
              </a:rPr>
              <a:t>Acar, Bashkanov, Deppisch, Ghag &amp; Watts</a:t>
            </a:r>
            <a:r>
              <a:rPr lang="en-GB" sz="1200" u="sng" dirty="0">
                <a:solidFill>
                  <a:srgbClr val="A9A2C1"/>
                </a:solidFill>
                <a:latin typeface="Avenir Next Condensed" panose="020B0506020202020204" pitchFamily="34" charset="0"/>
                <a:hlinkClick r:id="rId6"/>
              </a:rPr>
              <a:t> </a:t>
            </a:r>
            <a:r>
              <a:rPr lang="en-GB" sz="1200" dirty="0">
                <a:hlinkClick r:id="rId6"/>
              </a:rPr>
              <a:t>· </a:t>
            </a:r>
            <a:r>
              <a:rPr lang="en-GB" sz="1200" u="sng" dirty="0">
                <a:solidFill>
                  <a:srgbClr val="A9A2C1"/>
                </a:solidFill>
                <a:latin typeface="Avenir Next Condensed" panose="020B0506020202020204" pitchFamily="34" charset="0"/>
                <a:hlinkClick r:id="rId6"/>
              </a:rPr>
              <a:t>arXiv:2608.29546</a:t>
            </a:r>
            <a:r>
              <a:rPr lang="en-US" sz="1200" u="sng" dirty="0">
                <a:solidFill>
                  <a:srgbClr val="A9A2C1"/>
                </a:solidFill>
                <a:latin typeface="Avenir Next Condensed" panose="020B0506020202020204" pitchFamily="34" charset="0"/>
                <a:hlinkClick r:id="rId6"/>
              </a:rPr>
              <a:t> </a:t>
            </a:r>
            <a:endParaRPr lang="en-US" sz="1200" u="sng" dirty="0">
              <a:solidFill>
                <a:srgbClr val="A9A2C1"/>
              </a:solidFill>
              <a:latin typeface="Avenir Next Condensed" panose="020B0506020202020204" pitchFamily="34" charset="0"/>
            </a:endParaRPr>
          </a:p>
          <a:p>
            <a:pPr>
              <a:spcAft>
                <a:spcPts val="1950"/>
              </a:spcAft>
            </a:pPr>
            <a:endParaRPr lang="en-US" sz="1200" u="sng" dirty="0">
              <a:solidFill>
                <a:srgbClr val="A9A2C1"/>
              </a:solidFill>
              <a:latin typeface="Avenir Next Condensed" panose="020B0506020202020204" pitchFamily="34" charset="0"/>
            </a:endParaRPr>
          </a:p>
        </p:txBody>
      </p:sp>
    </p:spTree>
    <p:extLst>
      <p:ext uri="{BB962C8B-B14F-4D97-AF65-F5344CB8AC3E}">
        <p14:creationId xmlns:p14="http://schemas.microsoft.com/office/powerpoint/2010/main" val="7247248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74A74D7-6095-820B-16B2-B9B7E41BEED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D82BA0A-C338-35EC-45EA-40C94727E7A6}"/>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What actually limits this</a:t>
            </a:r>
          </a:p>
        </p:txBody>
      </p:sp>
      <p:cxnSp>
        <p:nvCxnSpPr>
          <p:cNvPr id="8" name="Straight Connector 7">
            <a:extLst>
              <a:ext uri="{FF2B5EF4-FFF2-40B4-BE49-F238E27FC236}">
                <a16:creationId xmlns:a16="http://schemas.microsoft.com/office/drawing/2014/main" id="{E2B7B65E-1D27-E7AE-E380-AF7F8798C6B0}"/>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3DD747FD-7FDD-DEA5-EB53-6BB7E6CF5267}"/>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B482D176-AD91-D22F-454B-C93AD56F9166}"/>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CC9B8BF3-0DF8-A4F5-B663-2B9E91589D8D}"/>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DDBB9E7A-8262-3186-E36F-1E9A97E71F9F}"/>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09 / 18</a:t>
            </a:r>
          </a:p>
        </p:txBody>
      </p:sp>
      <p:sp>
        <p:nvSpPr>
          <p:cNvPr id="3" name="TextBox 2">
            <a:extLst>
              <a:ext uri="{FF2B5EF4-FFF2-40B4-BE49-F238E27FC236}">
                <a16:creationId xmlns:a16="http://schemas.microsoft.com/office/drawing/2014/main" id="{433BC9AB-07FD-068C-6488-A22ED516B03D}"/>
              </a:ext>
            </a:extLst>
          </p:cNvPr>
          <p:cNvSpPr txBox="1"/>
          <p:nvPr/>
        </p:nvSpPr>
        <p:spPr>
          <a:xfrm>
            <a:off x="594573" y="1262305"/>
            <a:ext cx="6321382" cy="3724096"/>
          </a:xfrm>
          <a:prstGeom prst="rect">
            <a:avLst/>
          </a:prstGeom>
          <a:noFill/>
        </p:spPr>
        <p:txBody>
          <a:bodyPr wrap="square">
            <a:spAutoFit/>
          </a:bodyPr>
          <a:lstStyle/>
          <a:p>
            <a:pPr>
              <a:spcAft>
                <a:spcPts val="1500"/>
              </a:spcAft>
            </a:pPr>
            <a:r>
              <a:rPr lang="en-GB" sz="2000" dirty="0">
                <a:solidFill>
                  <a:srgbClr val="CB4777"/>
                </a:solidFill>
                <a:latin typeface="Avenir Next Condensed" panose="020B0506020202020204" pitchFamily="34" charset="0"/>
              </a:rPr>
              <a:t>● </a:t>
            </a:r>
            <a:r>
              <a:rPr lang="en-GB" sz="2000" dirty="0">
                <a:solidFill>
                  <a:srgbClr val="F2EFF7"/>
                </a:solidFill>
                <a:latin typeface="Avenir Next Condensed" panose="020B0506020202020204" pitchFamily="34" charset="0"/>
              </a:rPr>
              <a:t>The fit is </a:t>
            </a:r>
            <a:r>
              <a:rPr lang="en-GB" sz="2000" b="1" dirty="0">
                <a:solidFill>
                  <a:srgbClr val="FCCE25"/>
                </a:solidFill>
                <a:latin typeface="Avenir Next Condensed" panose="020B0506020202020204" pitchFamily="34" charset="0"/>
              </a:rPr>
              <a:t>systematics-limited</a:t>
            </a:r>
            <a:r>
              <a:rPr lang="en-GB" sz="2000" dirty="0">
                <a:solidFill>
                  <a:srgbClr val="F2EFF7"/>
                </a:solidFill>
                <a:latin typeface="Avenir Next Condensed" panose="020B0506020202020204" pitchFamily="34" charset="0"/>
              </a:rPr>
              <a:t>, not statistics-limited.</a:t>
            </a:r>
          </a:p>
          <a:p>
            <a:pPr>
              <a:spcAft>
                <a:spcPts val="1500"/>
              </a:spcAft>
            </a:pPr>
            <a:r>
              <a:rPr lang="en-GB" sz="2000" b="0" i="0" dirty="0">
                <a:solidFill>
                  <a:srgbClr val="CB4777"/>
                </a:solidFill>
                <a:effectLst/>
                <a:latin typeface="Avenir Next Condensed" panose="020B0506020202020204" pitchFamily="34" charset="0"/>
              </a:rPr>
              <a:t>● </a:t>
            </a:r>
            <a:r>
              <a:rPr lang="en-GB" sz="2000" b="0" i="0" dirty="0">
                <a:solidFill>
                  <a:srgbClr val="F2EFF7"/>
                </a:solidFill>
                <a:effectLst/>
                <a:latin typeface="Avenir Next Condensed" panose="020B0506020202020204" pitchFamily="34" charset="0"/>
              </a:rPr>
              <a:t>Leading systematic: </a:t>
            </a:r>
            <a:r>
              <a:rPr lang="en-GB" sz="2000" b="1" i="0" dirty="0">
                <a:solidFill>
                  <a:schemeClr val="accent1"/>
                </a:solidFill>
                <a:effectLst/>
                <a:latin typeface="Avenir Next Condensed" panose="020B0506020202020204" pitchFamily="34" charset="0"/>
              </a:rPr>
              <a:t>template composition</a:t>
            </a:r>
            <a:r>
              <a:rPr lang="en-GB" sz="2000" b="0" i="0" dirty="0">
                <a:solidFill>
                  <a:srgbClr val="F2EFF7"/>
                </a:solidFill>
                <a:effectLst/>
                <a:latin typeface="Avenir Next Condensed" panose="020B0506020202020204" pitchFamily="34" charset="0"/>
              </a:rPr>
              <a:t>. </a:t>
            </a:r>
          </a:p>
          <a:p>
            <a:pPr marL="800100" lvl="1" indent="-342900">
              <a:spcAft>
                <a:spcPts val="1500"/>
              </a:spcAft>
              <a:buFont typeface="Arial" panose="020B0604020202020204" pitchFamily="34" charset="0"/>
              <a:buChar char="•"/>
            </a:pPr>
            <a:r>
              <a:rPr lang="en-GB" b="0" i="0" dirty="0">
                <a:solidFill>
                  <a:srgbClr val="F2EFF7"/>
                </a:solidFill>
                <a:effectLst/>
                <a:latin typeface="Avenir Next Condensed" panose="020B0506020202020204" pitchFamily="34" charset="0"/>
              </a:rPr>
              <a:t>GALPROP → GIEM-only: roughly 1/3 halo flux recovered. ICS/ISRF, PSF and masking variants shift things by ≲10%.</a:t>
            </a:r>
          </a:p>
          <a:p>
            <a:pPr marL="800100" lvl="1" indent="-342900">
              <a:spcAft>
                <a:spcPts val="1500"/>
              </a:spcAft>
              <a:buFont typeface="Arial" panose="020B0604020202020204" pitchFamily="34" charset="0"/>
              <a:buChar char="•"/>
            </a:pPr>
            <a:r>
              <a:rPr lang="en-GB" dirty="0">
                <a:solidFill>
                  <a:schemeClr val="bg1"/>
                </a:solidFill>
                <a:latin typeface="Avenir Next Condensed" panose="020B0506020202020204" pitchFamily="34" charset="0"/>
              </a:rPr>
              <a:t>14 GALPROP IEM models move halo normalisation </a:t>
            </a:r>
            <a:r>
              <a:rPr lang="en-GB" b="1" dirty="0">
                <a:solidFill>
                  <a:schemeClr val="bg1"/>
                </a:solidFill>
                <a:latin typeface="Avenir Next Condensed" panose="020B0506020202020204" pitchFamily="34" charset="0"/>
              </a:rPr>
              <a:t>&lt;5%, </a:t>
            </a:r>
            <a:r>
              <a:rPr lang="en-GB" dirty="0">
                <a:solidFill>
                  <a:schemeClr val="bg1"/>
                </a:solidFill>
                <a:latin typeface="Avenir Next Condensed" panose="020B0506020202020204" pitchFamily="34" charset="0"/>
              </a:rPr>
              <a:t>some pull best-fit mass down (OB-star at </a:t>
            </a:r>
            <a:r>
              <a:rPr lang="en-GB" dirty="0" err="1">
                <a:solidFill>
                  <a:schemeClr val="bg1"/>
                </a:solidFill>
                <a:latin typeface="Avenir Next Condensed" panose="020B0506020202020204" pitchFamily="34" charset="0"/>
              </a:rPr>
              <a:t>z</a:t>
            </a:r>
            <a:r>
              <a:rPr lang="en-GB" baseline="-25000" dirty="0" err="1">
                <a:solidFill>
                  <a:schemeClr val="bg1"/>
                </a:solidFill>
                <a:latin typeface="Avenir Next Condensed" panose="020B0506020202020204" pitchFamily="34" charset="0"/>
              </a:rPr>
              <a:t>h</a:t>
            </a:r>
            <a:r>
              <a:rPr lang="en-GB" baseline="-25000" dirty="0">
                <a:solidFill>
                  <a:schemeClr val="bg1"/>
                </a:solidFill>
                <a:latin typeface="Avenir Next Condensed" panose="020B0506020202020204" pitchFamily="34" charset="0"/>
              </a:rPr>
              <a:t> </a:t>
            </a:r>
            <a:r>
              <a:rPr lang="en-GB" dirty="0">
                <a:solidFill>
                  <a:schemeClr val="bg1"/>
                </a:solidFill>
                <a:latin typeface="Avenir Next Condensed" panose="020B0506020202020204" pitchFamily="34" charset="0"/>
              </a:rPr>
              <a:t>= 6: </a:t>
            </a:r>
            <a:r>
              <a:rPr lang="en-GB" dirty="0" err="1">
                <a:solidFill>
                  <a:srgbClr val="F2EFF7"/>
                </a:solidFill>
                <a:latin typeface="Avenir Next Condensed" panose="020B0506020202020204" pitchFamily="34" charset="0"/>
              </a:rPr>
              <a:t>m</a:t>
            </a:r>
            <a:r>
              <a:rPr lang="en-GB" baseline="-25000" dirty="0" err="1">
                <a:solidFill>
                  <a:srgbClr val="F2EFF7"/>
                </a:solidFill>
                <a:latin typeface="Avenir Next Condensed" panose="020B0506020202020204" pitchFamily="34" charset="0"/>
              </a:rPr>
              <a:t>χ</a:t>
            </a:r>
            <a:r>
              <a:rPr lang="en-GB" baseline="30000" dirty="0" err="1">
                <a:solidFill>
                  <a:schemeClr val="bg1"/>
                </a:solidFill>
                <a:latin typeface="Avenir Next Condensed" panose="020B0506020202020204" pitchFamily="34" charset="0"/>
              </a:rPr>
              <a:t>b̄b</a:t>
            </a:r>
            <a:r>
              <a:rPr lang="en-GB" baseline="30000" dirty="0">
                <a:solidFill>
                  <a:schemeClr val="bg1"/>
                </a:solidFill>
                <a:latin typeface="Avenir Next Condensed" panose="020B0506020202020204" pitchFamily="34" charset="0"/>
              </a:rPr>
              <a:t> </a:t>
            </a:r>
            <a:r>
              <a:rPr lang="en-GB" dirty="0">
                <a:solidFill>
                  <a:schemeClr val="bg1"/>
                </a:solidFill>
                <a:latin typeface="Avenir Next Condensed" panose="020B0506020202020204" pitchFamily="34" charset="0"/>
              </a:rPr>
              <a:t>≈739→369 GeV) </a:t>
            </a:r>
            <a:endParaRPr lang="en-GB" i="0" dirty="0">
              <a:solidFill>
                <a:schemeClr val="bg1"/>
              </a:solidFill>
              <a:effectLst/>
              <a:latin typeface="Avenir Next Condensed" panose="020B0506020202020204" pitchFamily="34" charset="0"/>
            </a:endParaRPr>
          </a:p>
          <a:p>
            <a:pPr indent="0" algn="l">
              <a:buNone/>
            </a:pPr>
            <a:r>
              <a:rPr lang="en-GB" sz="2000" b="0" i="0" dirty="0">
                <a:solidFill>
                  <a:srgbClr val="CB4777"/>
                </a:solidFill>
                <a:effectLst/>
                <a:latin typeface="Avenir Next Condensed" panose="020B0506020202020204" pitchFamily="34" charset="0"/>
              </a:rPr>
              <a:t>● </a:t>
            </a:r>
            <a:r>
              <a:rPr lang="en-GB" sz="2000" b="0" i="0" dirty="0">
                <a:solidFill>
                  <a:srgbClr val="F2EFF7"/>
                </a:solidFill>
                <a:effectLst/>
                <a:latin typeface="Avenir Next Condensed" panose="020B0506020202020204" pitchFamily="34" charset="0"/>
              </a:rPr>
              <a:t>Two things it survives: </a:t>
            </a:r>
          </a:p>
          <a:p>
            <a:pPr marL="800100" lvl="1" indent="-342900">
              <a:buFont typeface="Arial" panose="020B0604020202020204" pitchFamily="34" charset="0"/>
              <a:buChar char="•"/>
            </a:pPr>
            <a:r>
              <a:rPr lang="en-GB" b="0" i="0" dirty="0">
                <a:solidFill>
                  <a:srgbClr val="F2EFF7"/>
                </a:solidFill>
                <a:effectLst/>
                <a:latin typeface="Avenir Next Condensed" panose="020B0506020202020204" pitchFamily="34" charset="0"/>
              </a:rPr>
              <a:t>north/south split agrees to </a:t>
            </a:r>
            <a:r>
              <a:rPr lang="en-GB" b="1" i="0" dirty="0">
                <a:solidFill>
                  <a:srgbClr val="F2EFF7"/>
                </a:solidFill>
                <a:effectLst/>
                <a:latin typeface="Avenir Next Condensed" panose="020B0506020202020204" pitchFamily="34" charset="0"/>
              </a:rPr>
              <a:t>1.4σ</a:t>
            </a:r>
            <a:r>
              <a:rPr lang="en-GB" b="0" i="0" dirty="0">
                <a:solidFill>
                  <a:srgbClr val="F2EFF7"/>
                </a:solidFill>
                <a:effectLst/>
                <a:latin typeface="Avenir Next Condensed" panose="020B0506020202020204" pitchFamily="34" charset="0"/>
              </a:rPr>
              <a:t>;</a:t>
            </a:r>
          </a:p>
          <a:p>
            <a:pPr marL="800100" lvl="1" indent="-342900">
              <a:buFont typeface="Arial" panose="020B0604020202020204" pitchFamily="34" charset="0"/>
              <a:buChar char="•"/>
            </a:pPr>
            <a:r>
              <a:rPr lang="en-GB" b="0" i="0" dirty="0">
                <a:solidFill>
                  <a:srgbClr val="F2EFF7"/>
                </a:solidFill>
                <a:effectLst/>
                <a:latin typeface="Avenir Next Condensed" panose="020B0506020202020204" pitchFamily="34" charset="0"/>
              </a:rPr>
              <a:t>injection-null test (no halo in the truth) recovers at most a </a:t>
            </a:r>
            <a:r>
              <a:rPr lang="en-GB" i="0" dirty="0">
                <a:solidFill>
                  <a:srgbClr val="F2EFF7"/>
                </a:solidFill>
                <a:effectLst/>
                <a:latin typeface="Avenir Next Condensed" panose="020B0506020202020204" pitchFamily="34" charset="0"/>
              </a:rPr>
              <a:t>2σ</a:t>
            </a:r>
            <a:r>
              <a:rPr lang="en-GB" b="0" i="0" dirty="0">
                <a:solidFill>
                  <a:srgbClr val="F2EFF7"/>
                </a:solidFill>
                <a:effectLst/>
                <a:latin typeface="Avenir Next Condensed" panose="020B0506020202020204" pitchFamily="34" charset="0"/>
              </a:rPr>
              <a:t> amplitude, </a:t>
            </a:r>
            <a:r>
              <a:rPr lang="en-GB" b="1" i="0" dirty="0">
                <a:solidFill>
                  <a:srgbClr val="F2EFF7"/>
                </a:solidFill>
                <a:effectLst/>
                <a:latin typeface="Avenir Next Condensed" panose="020B0506020202020204" pitchFamily="34" charset="0"/>
              </a:rPr>
              <a:t>~10% of observed peak</a:t>
            </a:r>
            <a:r>
              <a:rPr lang="en-GB" b="0" i="0" dirty="0">
                <a:solidFill>
                  <a:srgbClr val="F2EFF7"/>
                </a:solidFill>
                <a:effectLst/>
                <a:latin typeface="Avenir Next Condensed" panose="020B0506020202020204" pitchFamily="34" charset="0"/>
              </a:rPr>
              <a:t>.</a:t>
            </a:r>
          </a:p>
        </p:txBody>
      </p:sp>
      <p:sp>
        <p:nvSpPr>
          <p:cNvPr id="4" name="TextBox 3">
            <a:extLst>
              <a:ext uri="{FF2B5EF4-FFF2-40B4-BE49-F238E27FC236}">
                <a16:creationId xmlns:a16="http://schemas.microsoft.com/office/drawing/2014/main" id="{0DA8651C-7DAA-2BE5-2C55-4F896652198C}"/>
              </a:ext>
            </a:extLst>
          </p:cNvPr>
          <p:cNvSpPr txBox="1"/>
          <p:nvPr/>
        </p:nvSpPr>
        <p:spPr>
          <a:xfrm>
            <a:off x="170769" y="5163109"/>
            <a:ext cx="6840710" cy="1169551"/>
          </a:xfrm>
          <a:prstGeom prst="rect">
            <a:avLst/>
          </a:prstGeom>
          <a:noFill/>
        </p:spPr>
        <p:txBody>
          <a:bodyPr wrap="square">
            <a:spAutoFit/>
          </a:bodyPr>
          <a:lstStyle/>
          <a:p>
            <a:pPr algn="r"/>
            <a:r>
              <a:rPr lang="en-GB" sz="1400" dirty="0">
                <a:solidFill>
                  <a:srgbClr val="A9A2C0"/>
                </a:solidFill>
                <a:latin typeface="Avenir Next Condensed" panose="020B0506020202020204" pitchFamily="34" charset="0"/>
              </a:rPr>
              <a:t>PSF and masking variants not shown; all within ≲10% of baseline</a:t>
            </a:r>
          </a:p>
          <a:p>
            <a:pPr algn="r"/>
            <a:r>
              <a:rPr lang="en-GB" sz="1400" dirty="0">
                <a:solidFill>
                  <a:srgbClr val="A9A2C0"/>
                </a:solidFill>
                <a:latin typeface="Avenir Next Condensed" panose="020B0506020202020204" pitchFamily="34" charset="0"/>
              </a:rPr>
              <a:t>GIEM includes gas, ICS, bubbles and Loop I, so is fitted as a replacement for all of these.</a:t>
            </a:r>
            <a:endParaRPr lang="en-GB" sz="1400" b="0" i="0" dirty="0">
              <a:solidFill>
                <a:srgbClr val="F2EFF7"/>
              </a:solidFill>
              <a:effectLst/>
              <a:latin typeface="Avenir Next Condensed" panose="020B0506020202020204" pitchFamily="34" charset="0"/>
            </a:endParaRPr>
          </a:p>
          <a:p>
            <a:pPr lvl="0" algn="r"/>
            <a:r>
              <a:rPr lang="en-GB" sz="1400" b="0" i="0" dirty="0">
                <a:solidFill>
                  <a:srgbClr val="A9A2C0"/>
                </a:solidFill>
                <a:effectLst/>
                <a:latin typeface="Avenir Next Condensed" panose="020B0506020202020204" pitchFamily="34" charset="0"/>
              </a:rPr>
              <a:t>Two stress tests are drawn but </a:t>
            </a:r>
            <a:r>
              <a:rPr lang="en-GB" sz="1400" b="1" i="0" dirty="0">
                <a:solidFill>
                  <a:srgbClr val="E06461"/>
                </a:solidFill>
                <a:effectLst/>
                <a:latin typeface="Avenir Next Condensed" panose="020B0506020202020204" pitchFamily="34" charset="0"/>
              </a:rPr>
              <a:t>excluded from the band. </a:t>
            </a:r>
            <a:r>
              <a:rPr lang="en-GB" sz="1400" dirty="0">
                <a:solidFill>
                  <a:srgbClr val="A9A2C1"/>
                </a:solidFill>
                <a:latin typeface="Avenir Next Condensed" panose="020B0506020202020204" pitchFamily="34" charset="0"/>
              </a:rPr>
              <a:t>GIEM with Loop I and bubbles retained (GIEM) → double-counts the same flux, suppresses the halo, pushes the band </a:t>
            </a:r>
            <a:r>
              <a:rPr lang="en-GB" sz="1400" b="1" dirty="0">
                <a:solidFill>
                  <a:srgbClr val="A9A2C1"/>
                </a:solidFill>
                <a:latin typeface="Avenir Next Condensed" panose="020B0506020202020204" pitchFamily="34" charset="0"/>
              </a:rPr>
              <a:t>down</a:t>
            </a:r>
            <a:r>
              <a:rPr lang="en-GB" sz="1400" dirty="0">
                <a:solidFill>
                  <a:srgbClr val="A9A2C1"/>
                </a:solidFill>
                <a:latin typeface="Avenir Next Condensed" panose="020B0506020202020204" pitchFamily="34" charset="0"/>
              </a:rPr>
              <a:t>. No bubbles → leaves large-scale flux with nowhere to go, so halo absorbs it (×1.831 amplitude) </a:t>
            </a:r>
            <a:endParaRPr lang="en-GB" sz="1400" b="0" i="0" dirty="0">
              <a:solidFill>
                <a:srgbClr val="A9A2C0"/>
              </a:solidFill>
              <a:effectLst/>
              <a:latin typeface="Avenir Next Condensed" panose="020B0506020202020204" pitchFamily="34" charset="0"/>
            </a:endParaRPr>
          </a:p>
        </p:txBody>
      </p:sp>
      <p:pic>
        <p:nvPicPr>
          <p:cNvPr id="9" name="Picture 8">
            <a:extLst>
              <a:ext uri="{FF2B5EF4-FFF2-40B4-BE49-F238E27FC236}">
                <a16:creationId xmlns:a16="http://schemas.microsoft.com/office/drawing/2014/main" id="{900039CF-1174-5D29-46C3-F82747B95C10}"/>
              </a:ext>
            </a:extLst>
          </p:cNvPr>
          <p:cNvPicPr>
            <a:picLocks noChangeAspect="1"/>
          </p:cNvPicPr>
          <p:nvPr/>
        </p:nvPicPr>
        <p:blipFill>
          <a:blip r:embed="rId4"/>
          <a:stretch>
            <a:fillRect/>
          </a:stretch>
        </p:blipFill>
        <p:spPr>
          <a:xfrm>
            <a:off x="6801092" y="675887"/>
            <a:ext cx="5141409" cy="5723978"/>
          </a:xfrm>
          <a:prstGeom prst="rect">
            <a:avLst/>
          </a:prstGeom>
        </p:spPr>
      </p:pic>
      <p:sp>
        <p:nvSpPr>
          <p:cNvPr id="2" name="TextBox 1">
            <a:extLst>
              <a:ext uri="{FF2B5EF4-FFF2-40B4-BE49-F238E27FC236}">
                <a16:creationId xmlns:a16="http://schemas.microsoft.com/office/drawing/2014/main" id="{5D4E6810-2C95-6332-6117-89C2A1D4EA00}"/>
              </a:ext>
            </a:extLst>
          </p:cNvPr>
          <p:cNvSpPr txBox="1"/>
          <p:nvPr/>
        </p:nvSpPr>
        <p:spPr>
          <a:xfrm>
            <a:off x="7862047" y="349684"/>
            <a:ext cx="4158299" cy="523220"/>
          </a:xfrm>
          <a:prstGeom prst="rect">
            <a:avLst/>
          </a:prstGeom>
          <a:noFill/>
        </p:spPr>
        <p:txBody>
          <a:bodyPr wrap="square">
            <a:spAutoFit/>
          </a:bodyPr>
          <a:lstStyle/>
          <a:p>
            <a:pPr algn="r">
              <a:spcAft>
                <a:spcPts val="1950"/>
              </a:spcAft>
            </a:pPr>
            <a:r>
              <a:rPr lang="en-GB" sz="1400" dirty="0">
                <a:solidFill>
                  <a:srgbClr val="A9A1C0"/>
                </a:solidFill>
                <a:latin typeface="Avenir Next Condensed" panose="020B0506020202020204" pitchFamily="34" charset="0"/>
                <a:hlinkClick r:id="rId5"/>
              </a:rPr>
              <a:t>T. R. S., C. Ghag &amp; F. F. Deppisch, arXiv:2607.08552</a:t>
            </a:r>
            <a:r>
              <a:rPr lang="en-GB" sz="1400" dirty="0">
                <a:solidFill>
                  <a:srgbClr val="A9A2C0"/>
                </a:solidFill>
                <a:latin typeface="Avenir Next Condensed" panose="020B0506020202020204" pitchFamily="34" charset="0"/>
              </a:rPr>
              <a:t> · </a:t>
            </a:r>
            <a:r>
              <a:rPr lang="en-GB" sz="1400" dirty="0">
                <a:solidFill>
                  <a:srgbClr val="A9A2C0"/>
                </a:solidFill>
                <a:latin typeface="Avenir Next Condensed" panose="020B0506020202020204" pitchFamily="34" charset="0"/>
                <a:hlinkClick r:id="rId6"/>
              </a:rPr>
              <a:t>M. Ackermann et al., ApJ 750, 3 (2012)</a:t>
            </a:r>
            <a:endParaRPr lang="en-GB" sz="14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862826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3228791-2F60-CD2B-F673-3EFFADF2AB5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8D4E6A4-6F50-7518-70D0-376D223ADC83}"/>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If it is dark matter: mass and cross section</a:t>
            </a:r>
          </a:p>
        </p:txBody>
      </p:sp>
      <p:cxnSp>
        <p:nvCxnSpPr>
          <p:cNvPr id="8" name="Straight Connector 7">
            <a:extLst>
              <a:ext uri="{FF2B5EF4-FFF2-40B4-BE49-F238E27FC236}">
                <a16:creationId xmlns:a16="http://schemas.microsoft.com/office/drawing/2014/main" id="{2EE0A34A-B29B-1AE6-FEF2-F55366DD61E5}"/>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4A4B73D0-6C70-D74D-34D4-C44BEE769E67}"/>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551CE863-5374-8B42-6A54-46CCC10A3BD4}"/>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7394620E-C00A-DE8F-40B8-DA5C4E25A89D}"/>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3D6243A8-495F-FD8D-D85C-4CDCBEA7D3C7}"/>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10 / 18</a:t>
            </a:r>
          </a:p>
        </p:txBody>
      </p:sp>
      <p:sp>
        <p:nvSpPr>
          <p:cNvPr id="2" name="TextBox 1">
            <a:extLst>
              <a:ext uri="{FF2B5EF4-FFF2-40B4-BE49-F238E27FC236}">
                <a16:creationId xmlns:a16="http://schemas.microsoft.com/office/drawing/2014/main" id="{EA6ADEEE-C32B-AFA2-5CD1-DD19C5A11FE7}"/>
              </a:ext>
            </a:extLst>
          </p:cNvPr>
          <p:cNvSpPr txBox="1"/>
          <p:nvPr/>
        </p:nvSpPr>
        <p:spPr>
          <a:xfrm>
            <a:off x="594573" y="1418059"/>
            <a:ext cx="7049812" cy="400110"/>
          </a:xfrm>
          <a:prstGeom prst="rect">
            <a:avLst/>
          </a:prstGeom>
          <a:noFill/>
        </p:spPr>
        <p:txBody>
          <a:bodyPr wrap="square">
            <a:spAutoFit/>
          </a:bodyPr>
          <a:lstStyle/>
          <a:p>
            <a:pPr>
              <a:spcAft>
                <a:spcPts val="1500"/>
              </a:spcAft>
            </a:pPr>
            <a:r>
              <a:rPr lang="en-GB" sz="2000" dirty="0">
                <a:solidFill>
                  <a:schemeClr val="bg1"/>
                </a:solidFill>
                <a:latin typeface="Avenir Next Condensed" panose="020B0506020202020204" pitchFamily="34" charset="0"/>
              </a:rPr>
              <a:t>Best fits of prompt PPPC annihilation spectra to the global NFW-ρ</a:t>
            </a:r>
            <a:r>
              <a:rPr lang="en-GB" sz="2000" baseline="30000" dirty="0">
                <a:solidFill>
                  <a:schemeClr val="bg1"/>
                </a:solidFill>
                <a:latin typeface="Avenir Next Condensed" panose="020B0506020202020204" pitchFamily="34" charset="0"/>
              </a:rPr>
              <a:t>2</a:t>
            </a:r>
            <a:r>
              <a:rPr lang="en-GB" sz="2000" dirty="0">
                <a:solidFill>
                  <a:schemeClr val="bg1"/>
                </a:solidFill>
                <a:latin typeface="Avenir Next Condensed" panose="020B0506020202020204" pitchFamily="34" charset="0"/>
              </a:rPr>
              <a:t> halo:</a:t>
            </a:r>
          </a:p>
        </p:txBody>
      </p:sp>
      <p:pic>
        <p:nvPicPr>
          <p:cNvPr id="7" name="Picture 6">
            <a:extLst>
              <a:ext uri="{FF2B5EF4-FFF2-40B4-BE49-F238E27FC236}">
                <a16:creationId xmlns:a16="http://schemas.microsoft.com/office/drawing/2014/main" id="{A08B1FAD-704C-6E42-D388-F1B49B12A127}"/>
              </a:ext>
            </a:extLst>
          </p:cNvPr>
          <p:cNvPicPr>
            <a:picLocks noChangeAspect="1"/>
          </p:cNvPicPr>
          <p:nvPr/>
        </p:nvPicPr>
        <p:blipFill>
          <a:blip r:embed="rId4"/>
          <a:stretch>
            <a:fillRect/>
          </a:stretch>
        </p:blipFill>
        <p:spPr>
          <a:xfrm>
            <a:off x="7369110" y="797961"/>
            <a:ext cx="4682094" cy="5590028"/>
          </a:xfrm>
          <a:prstGeom prst="rect">
            <a:avLst/>
          </a:prstGeom>
        </p:spPr>
      </p:pic>
      <p:sp>
        <p:nvSpPr>
          <p:cNvPr id="9" name="TextBox 8">
            <a:extLst>
              <a:ext uri="{FF2B5EF4-FFF2-40B4-BE49-F238E27FC236}">
                <a16:creationId xmlns:a16="http://schemas.microsoft.com/office/drawing/2014/main" id="{789D63C0-E7E7-C1FC-8546-53240CE0ACFB}"/>
              </a:ext>
            </a:extLst>
          </p:cNvPr>
          <p:cNvSpPr txBox="1"/>
          <p:nvPr/>
        </p:nvSpPr>
        <p:spPr>
          <a:xfrm>
            <a:off x="8077200" y="338026"/>
            <a:ext cx="3944031" cy="523220"/>
          </a:xfrm>
          <a:prstGeom prst="rect">
            <a:avLst/>
          </a:prstGeom>
          <a:noFill/>
        </p:spPr>
        <p:txBody>
          <a:bodyPr wrap="square">
            <a:spAutoFit/>
          </a:bodyPr>
          <a:lstStyle/>
          <a:p>
            <a:pPr algn="r"/>
            <a:r>
              <a:rPr lang="en-GB" sz="1400" dirty="0">
                <a:solidFill>
                  <a:srgbClr val="A9A1C0"/>
                </a:solidFill>
                <a:latin typeface="Avenir Next Condensed" panose="020B0506020202020204" pitchFamily="34" charset="0"/>
                <a:hlinkClick r:id="rId5"/>
              </a:rPr>
              <a:t>T. R. S., C. Ghag &amp; F. F. Deppisch, arXiv:2607.08552</a:t>
            </a:r>
            <a:r>
              <a:rPr lang="en-GB" sz="1400" dirty="0">
                <a:solidFill>
                  <a:srgbClr val="A9A2C0"/>
                </a:solidFill>
                <a:latin typeface="Avenir Next Condensed" panose="020B0506020202020204" pitchFamily="34" charset="0"/>
              </a:rPr>
              <a:t> · </a:t>
            </a:r>
            <a:r>
              <a:rPr lang="en-GB" sz="1400" dirty="0">
                <a:solidFill>
                  <a:schemeClr val="bg1"/>
                </a:solidFill>
                <a:latin typeface="Avenir Next Condensed" panose="020B0506020202020204" pitchFamily="34" charset="0"/>
                <a:hlinkClick r:id="rId6"/>
              </a:rPr>
              <a:t>M. Cirelli et al., JCAP 03, 051 (2011) PPPC4DMID</a:t>
            </a:r>
            <a:endParaRPr lang="en-US" sz="1400" dirty="0">
              <a:solidFill>
                <a:schemeClr val="bg1"/>
              </a:solidFill>
              <a:latin typeface="Avenir Next Condensed" panose="020B0506020202020204" pitchFamily="34" charset="0"/>
            </a:endParaRPr>
          </a:p>
        </p:txBody>
      </p:sp>
      <p:sp>
        <p:nvSpPr>
          <p:cNvPr id="15" name="TextBox 14">
            <a:extLst>
              <a:ext uri="{FF2B5EF4-FFF2-40B4-BE49-F238E27FC236}">
                <a16:creationId xmlns:a16="http://schemas.microsoft.com/office/drawing/2014/main" id="{EDE2526B-7D4C-22BA-9BDA-AF192F23DC00}"/>
              </a:ext>
            </a:extLst>
          </p:cNvPr>
          <p:cNvSpPr txBox="1"/>
          <p:nvPr/>
        </p:nvSpPr>
        <p:spPr>
          <a:xfrm>
            <a:off x="495011" y="4117958"/>
            <a:ext cx="7049812" cy="400110"/>
          </a:xfrm>
          <a:prstGeom prst="rect">
            <a:avLst/>
          </a:prstGeom>
          <a:noFill/>
        </p:spPr>
        <p:txBody>
          <a:bodyPr wrap="square">
            <a:spAutoFit/>
          </a:bodyPr>
          <a:lstStyle/>
          <a:p>
            <a:pPr>
              <a:spcAft>
                <a:spcPts val="1500"/>
              </a:spcAft>
            </a:pPr>
            <a:r>
              <a:rPr lang="en-GB" sz="2000" b="1" i="0" dirty="0">
                <a:solidFill>
                  <a:srgbClr val="CB4777"/>
                </a:solidFill>
                <a:effectLst/>
                <a:latin typeface="Avenir Next Condensed" panose="020B0506020202020204" pitchFamily="34" charset="0"/>
              </a:rPr>
              <a:t>● </a:t>
            </a:r>
            <a:r>
              <a:rPr lang="en-GB" sz="2000" b="1" i="0" dirty="0">
                <a:solidFill>
                  <a:schemeClr val="bg1"/>
                </a:solidFill>
                <a:effectLst/>
                <a:latin typeface="Avenir Next Condensed" panose="020B0506020202020204" pitchFamily="34" charset="0"/>
              </a:rPr>
              <a:t>χ</a:t>
            </a:r>
            <a:r>
              <a:rPr lang="en-GB" sz="2000" b="1" i="0" baseline="30000" dirty="0">
                <a:solidFill>
                  <a:schemeClr val="bg1"/>
                </a:solidFill>
                <a:effectLst/>
                <a:latin typeface="Avenir Next Condensed" panose="020B0506020202020204" pitchFamily="34" charset="0"/>
              </a:rPr>
              <a:t>2</a:t>
            </a:r>
            <a:r>
              <a:rPr lang="en-GB" sz="2000" b="1" i="0" dirty="0">
                <a:solidFill>
                  <a:schemeClr val="bg1"/>
                </a:solidFill>
                <a:effectLst/>
                <a:latin typeface="Avenir Next Condensed" panose="020B0506020202020204" pitchFamily="34" charset="0"/>
              </a:rPr>
              <a:t>/ν ≈ 7.5 (b̄b), 7.4 (W</a:t>
            </a:r>
            <a:r>
              <a:rPr lang="en-GB" sz="2000" b="1" i="0" baseline="30000" dirty="0">
                <a:solidFill>
                  <a:schemeClr val="bg1"/>
                </a:solidFill>
                <a:effectLst/>
                <a:latin typeface="Avenir Next Condensed" panose="020B0506020202020204" pitchFamily="34" charset="0"/>
              </a:rPr>
              <a:t>+</a:t>
            </a:r>
            <a:r>
              <a:rPr lang="en-GB" sz="2000" b="1" i="0" dirty="0">
                <a:solidFill>
                  <a:schemeClr val="bg1"/>
                </a:solidFill>
                <a:effectLst/>
                <a:latin typeface="Avenir Next Condensed" panose="020B0506020202020204" pitchFamily="34" charset="0"/>
              </a:rPr>
              <a:t>W</a:t>
            </a:r>
            <a:r>
              <a:rPr lang="en-GB" sz="2000" b="1" i="0" baseline="30000" dirty="0">
                <a:solidFill>
                  <a:schemeClr val="bg1"/>
                </a:solidFill>
                <a:effectLst/>
                <a:latin typeface="Avenir Next Condensed" panose="020B0506020202020204" pitchFamily="34" charset="0"/>
              </a:rPr>
              <a:t>-</a:t>
            </a:r>
            <a:r>
              <a:rPr lang="en-GB" sz="2000" b="1" i="0" dirty="0">
                <a:solidFill>
                  <a:schemeClr val="bg1"/>
                </a:solidFill>
                <a:effectLst/>
                <a:latin typeface="Avenir Next Condensed" panose="020B0506020202020204" pitchFamily="34" charset="0"/>
              </a:rPr>
              <a:t>): poor fit</a:t>
            </a:r>
          </a:p>
        </p:txBody>
      </p:sp>
      <p:sp>
        <p:nvSpPr>
          <p:cNvPr id="18" name="TextBox 17">
            <a:extLst>
              <a:ext uri="{FF2B5EF4-FFF2-40B4-BE49-F238E27FC236}">
                <a16:creationId xmlns:a16="http://schemas.microsoft.com/office/drawing/2014/main" id="{A5ED41D8-1202-30DA-15EB-4C4CF95E11DB}"/>
              </a:ext>
            </a:extLst>
          </p:cNvPr>
          <p:cNvSpPr txBox="1"/>
          <p:nvPr/>
        </p:nvSpPr>
        <p:spPr>
          <a:xfrm>
            <a:off x="501011" y="5420350"/>
            <a:ext cx="6778848" cy="646331"/>
          </a:xfrm>
          <a:prstGeom prst="rect">
            <a:avLst/>
          </a:prstGeom>
          <a:noFill/>
        </p:spPr>
        <p:txBody>
          <a:bodyPr wrap="square">
            <a:spAutoFit/>
          </a:bodyPr>
          <a:lstStyle/>
          <a:p>
            <a:pPr marL="800100" lvl="1" indent="-342900">
              <a:spcAft>
                <a:spcPts val="1500"/>
              </a:spcAft>
              <a:buFont typeface="Arial" panose="020B0604020202020204" pitchFamily="34" charset="0"/>
              <a:buChar char="•"/>
            </a:pPr>
            <a:r>
              <a:rPr lang="en-GB" b="1" dirty="0">
                <a:solidFill>
                  <a:schemeClr val="accent1"/>
                </a:solidFill>
                <a:latin typeface="Avenir Next Condensed" panose="020B0506020202020204" pitchFamily="34" charset="0"/>
              </a:rPr>
              <a:t>Not poor dark matter spectral modelling.</a:t>
            </a:r>
            <a:r>
              <a:rPr lang="en-GB" dirty="0">
                <a:solidFill>
                  <a:schemeClr val="accent1"/>
                </a:solidFill>
                <a:latin typeface="Avenir Next Condensed" panose="020B0506020202020204" pitchFamily="34" charset="0"/>
              </a:rPr>
              <a:t> </a:t>
            </a:r>
            <a:r>
              <a:rPr lang="en-GB" dirty="0">
                <a:solidFill>
                  <a:schemeClr val="bg1"/>
                </a:solidFill>
                <a:latin typeface="Avenir Next Condensed" panose="020B0506020202020204" pitchFamily="34" charset="0"/>
              </a:rPr>
              <a:t>Mass well localised within the baseline foreground model.</a:t>
            </a:r>
          </a:p>
        </p:txBody>
      </p:sp>
      <p:sp>
        <p:nvSpPr>
          <p:cNvPr id="19" name="TextBox 18">
            <a:extLst>
              <a:ext uri="{FF2B5EF4-FFF2-40B4-BE49-F238E27FC236}">
                <a16:creationId xmlns:a16="http://schemas.microsoft.com/office/drawing/2014/main" id="{CB890060-1C6F-137D-76CC-B5A6FECE0563}"/>
              </a:ext>
            </a:extLst>
          </p:cNvPr>
          <p:cNvSpPr txBox="1"/>
          <p:nvPr/>
        </p:nvSpPr>
        <p:spPr>
          <a:xfrm>
            <a:off x="495011" y="4507544"/>
            <a:ext cx="6654537" cy="923330"/>
          </a:xfrm>
          <a:prstGeom prst="rect">
            <a:avLst/>
          </a:prstGeom>
          <a:noFill/>
        </p:spPr>
        <p:txBody>
          <a:bodyPr wrap="square">
            <a:spAutoFit/>
          </a:bodyPr>
          <a:lstStyle/>
          <a:p>
            <a:pPr marL="800100" lvl="1" indent="-342900">
              <a:spcAft>
                <a:spcPts val="1500"/>
              </a:spcAft>
              <a:buFont typeface="Arial" panose="020B0604020202020204" pitchFamily="34" charset="0"/>
              <a:buChar char="•"/>
            </a:pPr>
            <a:r>
              <a:rPr lang="en-GB" dirty="0">
                <a:solidFill>
                  <a:schemeClr val="bg1"/>
                </a:solidFill>
                <a:latin typeface="Avenir Next Condensed" panose="020B0506020202020204" pitchFamily="34" charset="0"/>
              </a:rPr>
              <a:t>Not unexpected: the photon-rich bins below 5 GeV carry the statistical weight, so small fractional residuals in the diffuse model dominate the χ</a:t>
            </a:r>
            <a:r>
              <a:rPr lang="en-GB" baseline="30000" dirty="0">
                <a:solidFill>
                  <a:schemeClr val="bg1"/>
                </a:solidFill>
                <a:latin typeface="Avenir Next Condensed" panose="020B0506020202020204" pitchFamily="34" charset="0"/>
              </a:rPr>
              <a:t>2</a:t>
            </a:r>
            <a:r>
              <a:rPr lang="en-GB" dirty="0">
                <a:solidFill>
                  <a:schemeClr val="bg1"/>
                </a:solidFill>
                <a:latin typeface="Avenir Next Condensed" panose="020B0506020202020204" pitchFamily="34" charset="0"/>
              </a:rPr>
              <a:t> sum.</a:t>
            </a:r>
          </a:p>
        </p:txBody>
      </p:sp>
      <p:graphicFrame>
        <p:nvGraphicFramePr>
          <p:cNvPr id="20" name="Table 19"/>
          <p:cNvGraphicFramePr>
            <a:graphicFrameLocks noGrp="1"/>
          </p:cNvGraphicFramePr>
          <p:nvPr>
            <p:extLst>
              <p:ext uri="{D42A27DB-BD31-4B8C-83A1-F6EECF244321}">
                <p14:modId xmlns:p14="http://schemas.microsoft.com/office/powerpoint/2010/main" val="1166226108"/>
              </p:ext>
            </p:extLst>
          </p:nvPr>
        </p:nvGraphicFramePr>
        <p:xfrm>
          <a:off x="495011" y="1882532"/>
          <a:ext cx="6784848" cy="1812510"/>
        </p:xfrm>
        <a:graphic>
          <a:graphicData uri="http://schemas.openxmlformats.org/drawingml/2006/table">
            <a:tbl>
              <a:tblPr firstRow="1" bandRow="1">
                <a:tableStyleId>{5C22544A-7EE6-4342-B048-85BDC9FD1C3A}</a:tableStyleId>
              </a:tblPr>
              <a:tblGrid>
                <a:gridCol w="960120">
                  <a:extLst>
                    <a:ext uri="{9D8B030D-6E8A-4147-A177-3AD203B41FA5}">
                      <a16:colId xmlns:a16="http://schemas.microsoft.com/office/drawing/2014/main" val="20000"/>
                    </a:ext>
                  </a:extLst>
                </a:gridCol>
                <a:gridCol w="2697480">
                  <a:extLst>
                    <a:ext uri="{9D8B030D-6E8A-4147-A177-3AD203B41FA5}">
                      <a16:colId xmlns:a16="http://schemas.microsoft.com/office/drawing/2014/main" val="20001"/>
                    </a:ext>
                  </a:extLst>
                </a:gridCol>
                <a:gridCol w="3127248">
                  <a:extLst>
                    <a:ext uri="{9D8B030D-6E8A-4147-A177-3AD203B41FA5}">
                      <a16:colId xmlns:a16="http://schemas.microsoft.com/office/drawing/2014/main" val="20002"/>
                    </a:ext>
                  </a:extLst>
                </a:gridCol>
              </a:tblGrid>
              <a:tr h="445770">
                <a:tc>
                  <a:txBody>
                    <a:bodyPr/>
                    <a:lstStyle/>
                    <a:p>
                      <a:r>
                        <a:rPr sz="1800" b="1">
                          <a:solidFill>
                            <a:srgbClr val="A9A2C0"/>
                          </a:solidFill>
                          <a:latin typeface="Avenir Next Condensed" panose="020B0506020202020204" pitchFamily="34" charset="0"/>
                        </a:rPr>
                        <a:t>channel</a:t>
                      </a:r>
                    </a:p>
                  </a:txBody>
                  <a:tcPr marT="9000" marB="9000" anchor="ctr">
                    <a:noFill/>
                  </a:tcPr>
                </a:tc>
                <a:tc>
                  <a:txBody>
                    <a:bodyPr/>
                    <a:lstStyle/>
                    <a:p>
                      <a:r>
                        <a:rPr sz="1800" b="1">
                          <a:solidFill>
                            <a:srgbClr val="A9A2C0"/>
                          </a:solidFill>
                          <a:latin typeface="Avenir Next Condensed" panose="020B0506020202020204" pitchFamily="34" charset="0"/>
                        </a:rPr>
                        <a:t>ours</a:t>
                      </a:r>
                    </a:p>
                  </a:txBody>
                  <a:tcPr marT="9000" marB="9000" anchor="ctr">
                    <a:noFill/>
                  </a:tcPr>
                </a:tc>
                <a:tc>
                  <a:txBody>
                    <a:bodyPr/>
                    <a:lstStyle/>
                    <a:p>
                      <a:r>
                        <a:rPr sz="1800" b="1">
                          <a:solidFill>
                            <a:srgbClr val="A9A2C0"/>
                          </a:solidFill>
                          <a:latin typeface="Avenir Next Condensed" panose="020B0506020202020204" pitchFamily="34" charset="0"/>
                        </a:rPr>
                        <a:t>Totani (2025)</a:t>
                      </a:r>
                    </a:p>
                  </a:txBody>
                  <a:tcPr marT="9000" marB="9000" anchor="ctr">
                    <a:noFill/>
                  </a:tcPr>
                </a:tc>
                <a:extLst>
                  <a:ext uri="{0D108BD9-81ED-4DB2-BD59-A6C34878D82A}">
                    <a16:rowId xmlns:a16="http://schemas.microsoft.com/office/drawing/2014/main" val="10000"/>
                  </a:ext>
                </a:extLst>
              </a:tr>
              <a:tr h="445770">
                <a:tc>
                  <a:txBody>
                    <a:bodyPr/>
                    <a:lstStyle/>
                    <a:p>
                      <a:r>
                        <a:rPr sz="1800" b="1">
                          <a:solidFill>
                            <a:srgbClr val="FCCE25"/>
                          </a:solidFill>
                          <a:latin typeface="Avenir Next Condensed" panose="020B0506020202020204" pitchFamily="34" charset="0"/>
                        </a:rPr>
                        <a:t>W</a:t>
                      </a:r>
                      <a:r>
                        <a:rPr sz="1800" b="1" baseline="30000">
                          <a:solidFill>
                            <a:srgbClr val="FCCE25"/>
                          </a:solidFill>
                          <a:latin typeface="Avenir Next Condensed" panose="020B0506020202020204" pitchFamily="34" charset="0"/>
                        </a:rPr>
                        <a:t>+</a:t>
                      </a:r>
                      <a:r>
                        <a:rPr sz="1800" b="1">
                          <a:solidFill>
                            <a:srgbClr val="FCCE25"/>
                          </a:solidFill>
                          <a:latin typeface="Avenir Next Condensed" panose="020B0506020202020204" pitchFamily="34" charset="0"/>
                        </a:rPr>
                        <a:t>W</a:t>
                      </a:r>
                      <a:r>
                        <a:rPr sz="1800" b="1" baseline="30000">
                          <a:solidFill>
                            <a:srgbClr val="FCCE25"/>
                          </a:solidFill>
                          <a:latin typeface="Avenir Next Condensed" panose="020B0506020202020204" pitchFamily="34" charset="0"/>
                        </a:rPr>
                        <a:t>-</a:t>
                      </a:r>
                    </a:p>
                  </a:txBody>
                  <a:tcPr marT="9000" marB="9000" anchor="ctr">
                    <a:noFill/>
                  </a:tcPr>
                </a:tc>
                <a:tc>
                  <a:txBody>
                    <a:bodyPr/>
                    <a:lstStyle/>
                    <a:p>
                      <a:r>
                        <a:rPr sz="1800" dirty="0">
                          <a:solidFill>
                            <a:srgbClr val="F2EFF7"/>
                          </a:solidFill>
                          <a:latin typeface="Avenir Next Condensed" panose="020B0506020202020204" pitchFamily="34" charset="0"/>
                        </a:rPr>
                        <a:t>0.56 TeV · 1.0×10</a:t>
                      </a:r>
                      <a:r>
                        <a:rPr lang="en-GB" sz="1800" baseline="30000" dirty="0">
                          <a:solidFill>
                            <a:srgbClr val="F2EFF7"/>
                          </a:solidFill>
                          <a:latin typeface="Avenir Next Condensed" panose="020B0506020202020204" pitchFamily="34" charset="0"/>
                        </a:rPr>
                        <a:t>-24 </a:t>
                      </a:r>
                      <a:r>
                        <a:rPr lang="en-GB" sz="1800" dirty="0">
                          <a:solidFill>
                            <a:srgbClr val="F2EFF7"/>
                          </a:solidFill>
                          <a:latin typeface="Avenir Next Condensed" panose="020B0506020202020204" pitchFamily="34" charset="0"/>
                        </a:rPr>
                        <a:t>cm</a:t>
                      </a:r>
                      <a:r>
                        <a:rPr lang="en-GB" sz="1800" baseline="30000" dirty="0">
                          <a:solidFill>
                            <a:srgbClr val="F2EFF7"/>
                          </a:solidFill>
                          <a:latin typeface="Avenir Next Condensed" panose="020B0506020202020204" pitchFamily="34" charset="0"/>
                        </a:rPr>
                        <a:t>3</a:t>
                      </a:r>
                      <a:r>
                        <a:rPr lang="en-GB" sz="1800" dirty="0">
                          <a:solidFill>
                            <a:srgbClr val="F2EFF7"/>
                          </a:solidFill>
                          <a:latin typeface="Avenir Next Condensed" panose="020B0506020202020204" pitchFamily="34" charset="0"/>
                        </a:rPr>
                        <a:t> s </a:t>
                      </a:r>
                      <a:r>
                        <a:rPr lang="en-GB" sz="1800" baseline="30000" dirty="0">
                          <a:solidFill>
                            <a:srgbClr val="F2EFF7"/>
                          </a:solidFill>
                          <a:latin typeface="Avenir Next Condensed" panose="020B0506020202020204" pitchFamily="34" charset="0"/>
                        </a:rPr>
                        <a:t>-1</a:t>
                      </a:r>
                      <a:endParaRPr sz="1800" dirty="0">
                        <a:solidFill>
                          <a:srgbClr val="F2EFF7"/>
                        </a:solidFill>
                        <a:latin typeface="Avenir Next Condensed" panose="020B0506020202020204" pitchFamily="34" charset="0"/>
                      </a:endParaRPr>
                    </a:p>
                  </a:txBody>
                  <a:tcPr marT="9000" marB="9000" anchor="ctr">
                    <a:noFill/>
                  </a:tcPr>
                </a:tc>
                <a:tc rowSpan="2">
                  <a:txBody>
                    <a:bodyPr/>
                    <a:lstStyle/>
                    <a:p>
                      <a:r>
                        <a:rPr sz="1800" dirty="0">
                          <a:solidFill>
                            <a:srgbClr val="F2EFF7"/>
                          </a:solidFill>
                          <a:latin typeface="Avenir Next Condensed" panose="020B0506020202020204" pitchFamily="34" charset="0"/>
                        </a:rPr>
                        <a:t>0.4–0.8 TeV · (5–9)×10</a:t>
                      </a:r>
                      <a:r>
                        <a:rPr lang="en-GB" sz="1800" baseline="30000" dirty="0">
                          <a:solidFill>
                            <a:srgbClr val="F2EFF7"/>
                          </a:solidFill>
                          <a:latin typeface="Avenir Next Condensed" panose="020B0506020202020204" pitchFamily="34" charset="0"/>
                        </a:rPr>
                        <a:t>-25</a:t>
                      </a:r>
                      <a:r>
                        <a:rPr sz="1800" dirty="0">
                          <a:solidFill>
                            <a:srgbClr val="F2EFF7"/>
                          </a:solidFill>
                          <a:latin typeface="Avenir Next Condensed" panose="020B0506020202020204" pitchFamily="34" charset="0"/>
                        </a:rPr>
                        <a:t> cm</a:t>
                      </a:r>
                      <a:r>
                        <a:rPr sz="1800" baseline="30000" dirty="0">
                          <a:solidFill>
                            <a:srgbClr val="F2EFF7"/>
                          </a:solidFill>
                          <a:latin typeface="Avenir Next Condensed" panose="020B0506020202020204" pitchFamily="34" charset="0"/>
                        </a:rPr>
                        <a:t>3</a:t>
                      </a:r>
                      <a:r>
                        <a:rPr sz="1800" dirty="0">
                          <a:solidFill>
                            <a:srgbClr val="F2EFF7"/>
                          </a:solidFill>
                          <a:latin typeface="Avenir Next Condensed" panose="020B0506020202020204" pitchFamily="34" charset="0"/>
                        </a:rPr>
                        <a:t> s</a:t>
                      </a:r>
                      <a:r>
                        <a:rPr sz="1800" baseline="30000" dirty="0">
                          <a:solidFill>
                            <a:srgbClr val="F2EFF7"/>
                          </a:solidFill>
                          <a:latin typeface="Avenir Next Condensed" panose="020B0506020202020204" pitchFamily="34" charset="0"/>
                        </a:rPr>
                        <a:t>-1</a:t>
                      </a:r>
                    </a:p>
                  </a:txBody>
                  <a:tcPr marT="9000" marB="9000" anchor="ctr">
                    <a:noFill/>
                  </a:tcPr>
                </a:tc>
                <a:extLst>
                  <a:ext uri="{0D108BD9-81ED-4DB2-BD59-A6C34878D82A}">
                    <a16:rowId xmlns:a16="http://schemas.microsoft.com/office/drawing/2014/main" val="10001"/>
                  </a:ext>
                </a:extLst>
              </a:tr>
              <a:tr h="445770">
                <a:tc>
                  <a:txBody>
                    <a:bodyPr/>
                    <a:lstStyle/>
                    <a:p>
                      <a:r>
                        <a:rPr sz="1800" b="1">
                          <a:solidFill>
                            <a:srgbClr val="FCCE25"/>
                          </a:solidFill>
                          <a:latin typeface="Avenir Next Condensed" panose="020B0506020202020204" pitchFamily="34" charset="0"/>
                        </a:rPr>
                        <a:t>b̄b</a:t>
                      </a:r>
                    </a:p>
                  </a:txBody>
                  <a:tcPr marT="9000" marB="9000" anchor="ctr">
                    <a:noFill/>
                  </a:tcPr>
                </a:tc>
                <a:tc>
                  <a:txBody>
                    <a:bodyPr/>
                    <a:lstStyle/>
                    <a:p>
                      <a:r>
                        <a:rPr sz="1800" dirty="0">
                          <a:solidFill>
                            <a:srgbClr val="F2EFF7"/>
                          </a:solidFill>
                          <a:latin typeface="Avenir Next Condensed" panose="020B0506020202020204" pitchFamily="34" charset="0"/>
                        </a:rPr>
                        <a:t>0.72 TeV · 9.8×10</a:t>
                      </a:r>
                      <a:r>
                        <a:rPr lang="en-GB" sz="1800" baseline="30000" dirty="0">
                          <a:solidFill>
                            <a:srgbClr val="F2EFF7"/>
                          </a:solidFill>
                          <a:latin typeface="Avenir Next Condensed" panose="020B0506020202020204" pitchFamily="34" charset="0"/>
                        </a:rPr>
                        <a:t>-25</a:t>
                      </a:r>
                      <a:r>
                        <a:rPr sz="1800" dirty="0">
                          <a:solidFill>
                            <a:srgbClr val="F2EFF7"/>
                          </a:solidFill>
                          <a:latin typeface="Avenir Next Condensed" panose="020B0506020202020204" pitchFamily="34" charset="0"/>
                        </a:rPr>
                        <a:t> cm</a:t>
                      </a:r>
                      <a:r>
                        <a:rPr lang="en-GB" sz="1800" baseline="30000" dirty="0">
                          <a:solidFill>
                            <a:srgbClr val="F2EFF7"/>
                          </a:solidFill>
                          <a:latin typeface="Avenir Next Condensed" panose="020B0506020202020204" pitchFamily="34" charset="0"/>
                        </a:rPr>
                        <a:t>3</a:t>
                      </a:r>
                      <a:r>
                        <a:rPr sz="1800" dirty="0">
                          <a:solidFill>
                            <a:srgbClr val="F2EFF7"/>
                          </a:solidFill>
                          <a:latin typeface="Avenir Next Condensed" panose="020B0506020202020204" pitchFamily="34" charset="0"/>
                        </a:rPr>
                        <a:t> s</a:t>
                      </a:r>
                      <a:r>
                        <a:rPr lang="en-GB" sz="1800" dirty="0">
                          <a:solidFill>
                            <a:srgbClr val="F2EFF7"/>
                          </a:solidFill>
                          <a:latin typeface="Avenir Next Condensed" panose="020B0506020202020204" pitchFamily="34" charset="0"/>
                        </a:rPr>
                        <a:t> </a:t>
                      </a:r>
                      <a:r>
                        <a:rPr lang="en-GB" sz="1800" baseline="30000" dirty="0">
                          <a:solidFill>
                            <a:srgbClr val="F2EFF7"/>
                          </a:solidFill>
                          <a:latin typeface="Avenir Next Condensed" panose="020B0506020202020204" pitchFamily="34" charset="0"/>
                        </a:rPr>
                        <a:t>-1</a:t>
                      </a:r>
                      <a:endParaRPr sz="1800" baseline="30000" dirty="0">
                        <a:solidFill>
                          <a:srgbClr val="F2EFF7"/>
                        </a:solidFill>
                        <a:latin typeface="Avenir Next Condensed" panose="020B0506020202020204" pitchFamily="34" charset="0"/>
                      </a:endParaRPr>
                    </a:p>
                  </a:txBody>
                  <a:tcPr marT="9000" marB="9000" anchor="ctr">
                    <a:noFill/>
                  </a:tcPr>
                </a:tc>
                <a:tc vMerge="1">
                  <a:txBody>
                    <a:bodyPr/>
                    <a:lstStyle/>
                    <a:p>
                      <a:endParaRPr/>
                    </a:p>
                  </a:txBody>
                  <a:tcPr marT="9000" marB="9000" anchor="ctr">
                    <a:noFill/>
                  </a:tcPr>
                </a:tc>
                <a:extLst>
                  <a:ext uri="{0D108BD9-81ED-4DB2-BD59-A6C34878D82A}">
                    <a16:rowId xmlns:a16="http://schemas.microsoft.com/office/drawing/2014/main" val="10002"/>
                  </a:ext>
                </a:extLst>
              </a:tr>
              <a:tr h="445770">
                <a:tc>
                  <a:txBody>
                    <a:bodyPr/>
                    <a:lstStyle/>
                    <a:p>
                      <a:r>
                        <a:rPr sz="1800" b="1" dirty="0" err="1">
                          <a:solidFill>
                            <a:srgbClr val="FCCE25"/>
                          </a:solidFill>
                          <a:latin typeface="Avenir Next Condensed" panose="020B0506020202020204" pitchFamily="34" charset="0"/>
                        </a:rPr>
                        <a:t>τ</a:t>
                      </a:r>
                      <a:r>
                        <a:rPr sz="1800" b="1" baseline="30000" dirty="0" err="1">
                          <a:solidFill>
                            <a:srgbClr val="FCCE25"/>
                          </a:solidFill>
                          <a:latin typeface="Avenir Next Condensed" panose="020B0506020202020204" pitchFamily="34" charset="0"/>
                        </a:rPr>
                        <a:t>+</a:t>
                      </a:r>
                      <a:r>
                        <a:rPr sz="1800" b="1" dirty="0" err="1">
                          <a:solidFill>
                            <a:srgbClr val="FCCE25"/>
                          </a:solidFill>
                          <a:latin typeface="Avenir Next Condensed" panose="020B0506020202020204" pitchFamily="34" charset="0"/>
                        </a:rPr>
                        <a:t>τ</a:t>
                      </a:r>
                      <a:r>
                        <a:rPr sz="1800" b="1" baseline="30000" dirty="0">
                          <a:solidFill>
                            <a:srgbClr val="FCCE25"/>
                          </a:solidFill>
                          <a:latin typeface="Avenir Next Condensed" panose="020B0506020202020204" pitchFamily="34" charset="0"/>
                        </a:rPr>
                        <a:t>-</a:t>
                      </a:r>
                    </a:p>
                  </a:txBody>
                  <a:tcPr marT="9000" marB="9000" anchor="ctr">
                    <a:noFill/>
                  </a:tcPr>
                </a:tc>
                <a:tc>
                  <a:txBody>
                    <a:bodyPr/>
                    <a:lstStyle/>
                    <a:p>
                      <a:r>
                        <a:rPr sz="1800" b="0" dirty="0">
                          <a:solidFill>
                            <a:schemeClr val="accent3"/>
                          </a:solidFill>
                          <a:latin typeface="Avenir Next Condensed" panose="020B0506020202020204" pitchFamily="34" charset="0"/>
                        </a:rPr>
                        <a:t>70 GeV · χ</a:t>
                      </a:r>
                      <a:r>
                        <a:rPr sz="1800" b="0" baseline="30000" dirty="0">
                          <a:solidFill>
                            <a:schemeClr val="accent3"/>
                          </a:solidFill>
                          <a:latin typeface="Avenir Next Condensed" panose="020B0506020202020204" pitchFamily="34" charset="0"/>
                        </a:rPr>
                        <a:t>2</a:t>
                      </a:r>
                      <a:r>
                        <a:rPr sz="1800" b="0" dirty="0">
                          <a:solidFill>
                            <a:schemeClr val="accent3"/>
                          </a:solidFill>
                          <a:latin typeface="Avenir Next Condensed" panose="020B0506020202020204" pitchFamily="34" charset="0"/>
                        </a:rPr>
                        <a:t>/</a:t>
                      </a:r>
                      <a:r>
                        <a:rPr sz="1800" b="0" dirty="0" err="1">
                          <a:solidFill>
                            <a:schemeClr val="accent3"/>
                          </a:solidFill>
                          <a:latin typeface="Avenir Next Condensed" panose="020B0506020202020204" pitchFamily="34" charset="0"/>
                        </a:rPr>
                        <a:t>ν</a:t>
                      </a:r>
                      <a:r>
                        <a:rPr sz="1800" b="0" dirty="0">
                          <a:solidFill>
                            <a:schemeClr val="accent3"/>
                          </a:solidFill>
                          <a:latin typeface="Avenir Next Condensed" panose="020B0506020202020204" pitchFamily="34" charset="0"/>
                        </a:rPr>
                        <a:t> ≈ 14.6</a:t>
                      </a:r>
                      <a:r>
                        <a:rPr lang="en-GB" sz="1800" b="0" dirty="0">
                          <a:solidFill>
                            <a:schemeClr val="accent3"/>
                          </a:solidFill>
                          <a:latin typeface="Avenir Next Condensed" panose="020B0506020202020204" pitchFamily="34" charset="0"/>
                        </a:rPr>
                        <a:t> </a:t>
                      </a:r>
                    </a:p>
                    <a:p>
                      <a:r>
                        <a:rPr lang="en-GB" sz="1200" b="0" dirty="0">
                          <a:solidFill>
                            <a:srgbClr val="A9A2C1"/>
                          </a:solidFill>
                          <a:latin typeface="Avenir Next Condensed" panose="020B0506020202020204" pitchFamily="34" charset="0"/>
                        </a:rPr>
                        <a:t>(disfavoured, as in his analysis)</a:t>
                      </a:r>
                      <a:endParaRPr sz="1800" b="0" dirty="0">
                        <a:solidFill>
                          <a:srgbClr val="A9A2C1"/>
                        </a:solidFill>
                        <a:latin typeface="Avenir Next Condensed" panose="020B0506020202020204" pitchFamily="34" charset="0"/>
                      </a:endParaRPr>
                    </a:p>
                  </a:txBody>
                  <a:tcPr marT="9000" marB="9000" anchor="ctr">
                    <a:noFill/>
                  </a:tcPr>
                </a:tc>
                <a:tc>
                  <a:txBody>
                    <a:bodyPr/>
                    <a:lstStyle/>
                    <a:p>
                      <a:r>
                        <a:rPr sz="1800" b="0" dirty="0">
                          <a:solidFill>
                            <a:schemeClr val="accent3"/>
                          </a:solidFill>
                          <a:latin typeface="Avenir Next Condensed" panose="020B0506020202020204" pitchFamily="34" charset="0"/>
                        </a:rPr>
                        <a:t>40–80 GeV · (7–9)×10</a:t>
                      </a:r>
                      <a:r>
                        <a:rPr lang="en-GB" sz="1800" b="0" baseline="30000" dirty="0">
                          <a:solidFill>
                            <a:schemeClr val="accent3"/>
                          </a:solidFill>
                          <a:latin typeface="Avenir Next Condensed" panose="020B0506020202020204" pitchFamily="34" charset="0"/>
                        </a:rPr>
                        <a:t>-26</a:t>
                      </a:r>
                      <a:r>
                        <a:rPr sz="1800" b="0" dirty="0">
                          <a:solidFill>
                            <a:schemeClr val="accent3"/>
                          </a:solidFill>
                          <a:latin typeface="Avenir Next Condensed" panose="020B0506020202020204" pitchFamily="34" charset="0"/>
                        </a:rPr>
                        <a:t> cm</a:t>
                      </a:r>
                      <a:r>
                        <a:rPr sz="1800" b="0" baseline="30000" dirty="0">
                          <a:solidFill>
                            <a:schemeClr val="accent3"/>
                          </a:solidFill>
                          <a:latin typeface="Avenir Next Condensed" panose="020B0506020202020204" pitchFamily="34" charset="0"/>
                        </a:rPr>
                        <a:t>3</a:t>
                      </a:r>
                      <a:r>
                        <a:rPr sz="1800" b="0" dirty="0">
                          <a:solidFill>
                            <a:schemeClr val="accent3"/>
                          </a:solidFill>
                          <a:latin typeface="Avenir Next Condensed" panose="020B0506020202020204" pitchFamily="34" charset="0"/>
                        </a:rPr>
                        <a:t> s</a:t>
                      </a:r>
                      <a:r>
                        <a:rPr sz="1800" b="0" baseline="30000" dirty="0">
                          <a:solidFill>
                            <a:schemeClr val="accent3"/>
                          </a:solidFill>
                          <a:latin typeface="Avenir Next Condensed" panose="020B0506020202020204" pitchFamily="34" charset="0"/>
                        </a:rPr>
                        <a:t>-1</a:t>
                      </a:r>
                    </a:p>
                  </a:txBody>
                  <a:tcPr marT="9000" marB="9000" anchor="c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41308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2850CFF-4C36-E168-62AE-257A17A307D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3FD14CE-95BF-25C3-9BDB-EE6D26B0BCF7}"/>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The dwarf problem</a:t>
            </a:r>
          </a:p>
        </p:txBody>
      </p:sp>
      <p:cxnSp>
        <p:nvCxnSpPr>
          <p:cNvPr id="8" name="Straight Connector 7">
            <a:extLst>
              <a:ext uri="{FF2B5EF4-FFF2-40B4-BE49-F238E27FC236}">
                <a16:creationId xmlns:a16="http://schemas.microsoft.com/office/drawing/2014/main" id="{B76430B1-6ED9-539B-D223-5C4263ECD6D0}"/>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A19756A8-6C86-F0B3-4777-C881EC513D00}"/>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C68C6F25-3F55-EE91-E98C-19C394990D60}"/>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8992CB07-0169-32C9-603E-63A735CBE848}"/>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49A46DA9-185B-7E39-351C-7193DAE57D7E}"/>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11 / 18</a:t>
            </a:r>
          </a:p>
        </p:txBody>
      </p:sp>
      <p:sp>
        <p:nvSpPr>
          <p:cNvPr id="7" name="TextBox 6">
            <a:extLst>
              <a:ext uri="{FF2B5EF4-FFF2-40B4-BE49-F238E27FC236}">
                <a16:creationId xmlns:a16="http://schemas.microsoft.com/office/drawing/2014/main" id="{171EAB22-B176-E21A-4DBD-E89E38285833}"/>
              </a:ext>
            </a:extLst>
          </p:cNvPr>
          <p:cNvSpPr txBox="1"/>
          <p:nvPr/>
        </p:nvSpPr>
        <p:spPr>
          <a:xfrm>
            <a:off x="594573" y="4636258"/>
            <a:ext cx="6377727" cy="707886"/>
          </a:xfrm>
          <a:prstGeom prst="rect">
            <a:avLst/>
          </a:prstGeom>
          <a:noFill/>
        </p:spPr>
        <p:txBody>
          <a:bodyPr wrap="square">
            <a:spAutoFit/>
          </a:bodyPr>
          <a:lstStyle/>
          <a:p>
            <a:pPr indent="0" algn="l">
              <a:buNone/>
            </a:pPr>
            <a:r>
              <a:rPr lang="en-GB" sz="2000" b="0" i="0" dirty="0">
                <a:solidFill>
                  <a:srgbClr val="CB4777"/>
                </a:solidFill>
                <a:effectLst/>
                <a:latin typeface="Avenir Next Condensed" panose="020B0506020202020204" pitchFamily="34" charset="0"/>
              </a:rPr>
              <a:t>● </a:t>
            </a:r>
            <a:r>
              <a:rPr lang="en-GB" sz="2000" b="1" dirty="0">
                <a:solidFill>
                  <a:srgbClr val="F2EFF7"/>
                </a:solidFill>
                <a:latin typeface="Avenir Next Condensed" panose="020B0506020202020204" pitchFamily="34" charset="0"/>
              </a:rPr>
              <a:t>M</a:t>
            </a:r>
            <a:r>
              <a:rPr lang="en-GB" sz="2000" b="1" i="0" dirty="0">
                <a:solidFill>
                  <a:srgbClr val="F2EFF7"/>
                </a:solidFill>
                <a:effectLst/>
                <a:latin typeface="Avenir Next Condensed" panose="020B0506020202020204" pitchFamily="34" charset="0"/>
              </a:rPr>
              <a:t>ass freedom does not save you</a:t>
            </a:r>
            <a:r>
              <a:rPr lang="en-GB" sz="2000" b="0" i="0" dirty="0">
                <a:solidFill>
                  <a:srgbClr val="F2EFF7"/>
                </a:solidFill>
                <a:effectLst/>
                <a:latin typeface="Avenir Next Condensed" panose="020B0506020202020204" pitchFamily="34" charset="0"/>
              </a:rPr>
              <a:t> — within the 95% CL mass window, min(R) stays above 4. </a:t>
            </a:r>
          </a:p>
        </p:txBody>
      </p:sp>
      <p:sp>
        <p:nvSpPr>
          <p:cNvPr id="9" name="TextBox 8">
            <a:extLst>
              <a:ext uri="{FF2B5EF4-FFF2-40B4-BE49-F238E27FC236}">
                <a16:creationId xmlns:a16="http://schemas.microsoft.com/office/drawing/2014/main" id="{AAEF1BC8-57E2-DDC2-8149-779B903123E8}"/>
              </a:ext>
            </a:extLst>
          </p:cNvPr>
          <p:cNvSpPr txBox="1"/>
          <p:nvPr/>
        </p:nvSpPr>
        <p:spPr>
          <a:xfrm>
            <a:off x="594573" y="1444295"/>
            <a:ext cx="6062259" cy="3131627"/>
          </a:xfrm>
          <a:prstGeom prst="rect">
            <a:avLst/>
          </a:prstGeom>
          <a:noFill/>
        </p:spPr>
        <p:txBody>
          <a:bodyPr wrap="square">
            <a:spAutoFit/>
          </a:bodyPr>
          <a:lstStyle/>
          <a:p>
            <a:pPr>
              <a:spcAft>
                <a:spcPts val="1500"/>
              </a:spcAft>
            </a:pPr>
            <a:r>
              <a:rPr lang="en-GB" sz="2000" b="0" i="0" dirty="0">
                <a:solidFill>
                  <a:srgbClr val="CB4777"/>
                </a:solidFill>
                <a:effectLst/>
                <a:latin typeface="Avenir Next Condensed" panose="020B0506020202020204" pitchFamily="34" charset="0"/>
              </a:rPr>
              <a:t>●</a:t>
            </a:r>
            <a:r>
              <a:rPr lang="en-GB" sz="2000" b="0" i="0" dirty="0">
                <a:solidFill>
                  <a:srgbClr val="F2EFF7"/>
                </a:solidFill>
                <a:effectLst/>
                <a:latin typeface="Avenir Next Condensed" panose="020B0506020202020204" pitchFamily="34" charset="0"/>
              </a:rPr>
              <a:t>R ≡ ⟨</a:t>
            </a:r>
            <a:r>
              <a:rPr lang="en-GB" sz="2000" b="0" i="0" dirty="0" err="1">
                <a:solidFill>
                  <a:srgbClr val="F2EFF7"/>
                </a:solidFill>
                <a:effectLst/>
                <a:latin typeface="Avenir Next Condensed" panose="020B0506020202020204" pitchFamily="34" charset="0"/>
              </a:rPr>
              <a:t>σv⟩</a:t>
            </a:r>
            <a:r>
              <a:rPr lang="en-GB" sz="2000" b="0" i="0" baseline="-25000" dirty="0" err="1">
                <a:solidFill>
                  <a:srgbClr val="F2EFF7"/>
                </a:solidFill>
                <a:effectLst/>
                <a:latin typeface="Avenir Next Condensed" panose="020B0506020202020204" pitchFamily="34" charset="0"/>
              </a:rPr>
              <a:t>halo</a:t>
            </a:r>
            <a:r>
              <a:rPr lang="en-GB" sz="2000" b="0" i="0" dirty="0">
                <a:solidFill>
                  <a:srgbClr val="F2EFF7"/>
                </a:solidFill>
                <a:effectLst/>
                <a:latin typeface="Avenir Next Condensed" panose="020B0506020202020204" pitchFamily="34" charset="0"/>
              </a:rPr>
              <a:t> / ⟨</a:t>
            </a:r>
            <a:r>
              <a:rPr lang="en-GB" sz="2000" b="0" i="0" dirty="0" err="1">
                <a:solidFill>
                  <a:srgbClr val="F2EFF7"/>
                </a:solidFill>
                <a:effectLst/>
                <a:latin typeface="Avenir Next Condensed" panose="020B0506020202020204" pitchFamily="34" charset="0"/>
              </a:rPr>
              <a:t>σv⟩</a:t>
            </a:r>
            <a:r>
              <a:rPr lang="en-GB" sz="2000" b="0" i="0" baseline="-25000" dirty="0" err="1">
                <a:solidFill>
                  <a:srgbClr val="F2EFF7"/>
                </a:solidFill>
                <a:effectLst/>
                <a:latin typeface="Avenir Next Condensed" panose="020B0506020202020204" pitchFamily="34" charset="0"/>
              </a:rPr>
              <a:t>dSph</a:t>
            </a:r>
            <a:r>
              <a:rPr lang="en-GB" sz="2000" baseline="30000" dirty="0" err="1">
                <a:solidFill>
                  <a:srgbClr val="F2EFF7"/>
                </a:solidFill>
                <a:latin typeface="Avenir Next Condensed" panose="020B0506020202020204" pitchFamily="34" charset="0"/>
              </a:rPr>
              <a:t>UL</a:t>
            </a:r>
            <a:r>
              <a:rPr lang="en-GB" sz="2000" b="0" i="0" dirty="0">
                <a:solidFill>
                  <a:srgbClr val="F2EFF7"/>
                </a:solidFill>
                <a:effectLst/>
                <a:latin typeface="Avenir Next Condensed" panose="020B0506020202020204" pitchFamily="34" charset="0"/>
              </a:rPr>
              <a:t>. Two limit sets: Hoof+ (11 yr, 27 dwarfs), McDaniel+ (14 yr stacked).</a:t>
            </a:r>
          </a:p>
          <a:p>
            <a:pPr>
              <a:spcAft>
                <a:spcPts val="1500"/>
              </a:spcAft>
            </a:pPr>
            <a:r>
              <a:rPr lang="en-GB" sz="2000" b="0" i="0" dirty="0">
                <a:solidFill>
                  <a:srgbClr val="CB4777"/>
                </a:solidFill>
                <a:effectLst/>
                <a:latin typeface="Avenir Next Condensed" panose="020B0506020202020204" pitchFamily="34" charset="0"/>
              </a:rPr>
              <a:t>●</a:t>
            </a:r>
            <a:r>
              <a:rPr lang="en-GB" sz="2000" b="0" i="0" dirty="0">
                <a:solidFill>
                  <a:srgbClr val="F2EFF7"/>
                </a:solidFill>
                <a:effectLst/>
                <a:latin typeface="Avenir Next Condensed" panose="020B0506020202020204" pitchFamily="34" charset="0"/>
              </a:rPr>
              <a:t>Baseline:</a:t>
            </a:r>
            <a:r>
              <a:rPr lang="en-GB" sz="2000" b="1" i="0" dirty="0">
                <a:solidFill>
                  <a:schemeClr val="accent1"/>
                </a:solidFill>
                <a:effectLst/>
                <a:latin typeface="Avenir Next Condensed" panose="020B0506020202020204" pitchFamily="34" charset="0"/>
              </a:rPr>
              <a:t> </a:t>
            </a:r>
            <a:r>
              <a:rPr lang="en-GB" sz="2000" b="1" i="0" dirty="0">
                <a:solidFill>
                  <a:schemeClr val="accent3"/>
                </a:solidFill>
                <a:effectLst/>
                <a:latin typeface="Avenir Next Condensed" panose="020B0506020202020204" pitchFamily="34" charset="0"/>
              </a:rPr>
              <a:t>R ≈ 5.1 (</a:t>
            </a:r>
            <a:r>
              <a:rPr lang="en-GB" sz="2000" b="1" i="0" dirty="0" err="1">
                <a:solidFill>
                  <a:schemeClr val="accent3"/>
                </a:solidFill>
                <a:effectLst/>
                <a:latin typeface="Avenir Next Condensed" panose="020B0506020202020204" pitchFamily="34" charset="0"/>
              </a:rPr>
              <a:t>b̄b</a:t>
            </a:r>
            <a:r>
              <a:rPr lang="en-GB" sz="2000" b="1" i="0" dirty="0">
                <a:solidFill>
                  <a:schemeClr val="accent3"/>
                </a:solidFill>
                <a:effectLst/>
                <a:latin typeface="Avenir Next Condensed" panose="020B0506020202020204" pitchFamily="34" charset="0"/>
              </a:rPr>
              <a:t>), 4.1 (W</a:t>
            </a:r>
            <a:r>
              <a:rPr lang="en-GB" sz="2000" b="1" i="0" baseline="30000" dirty="0">
                <a:solidFill>
                  <a:schemeClr val="accent3"/>
                </a:solidFill>
                <a:effectLst/>
                <a:latin typeface="Avenir Next Condensed" panose="020B0506020202020204" pitchFamily="34" charset="0"/>
              </a:rPr>
              <a:t>+</a:t>
            </a:r>
            <a:r>
              <a:rPr lang="en-GB" sz="2000" b="1" i="0" dirty="0">
                <a:solidFill>
                  <a:schemeClr val="accent3"/>
                </a:solidFill>
                <a:effectLst/>
                <a:latin typeface="Avenir Next Condensed" panose="020B0506020202020204" pitchFamily="34" charset="0"/>
              </a:rPr>
              <a:t>W</a:t>
            </a:r>
            <a:r>
              <a:rPr lang="en-GB" sz="2000" b="1" i="0" baseline="30000" dirty="0">
                <a:solidFill>
                  <a:schemeClr val="accent3"/>
                </a:solidFill>
                <a:effectLst/>
                <a:latin typeface="Avenir Next Condensed" panose="020B0506020202020204" pitchFamily="34" charset="0"/>
              </a:rPr>
              <a:t>-</a:t>
            </a:r>
            <a:r>
              <a:rPr lang="en-GB" sz="2000" b="1" i="0" dirty="0">
                <a:solidFill>
                  <a:schemeClr val="accent3"/>
                </a:solidFill>
                <a:effectLst/>
                <a:latin typeface="Avenir Next Condensed" panose="020B0506020202020204" pitchFamily="34" charset="0"/>
              </a:rPr>
              <a:t>) </a:t>
            </a:r>
            <a:r>
              <a:rPr lang="en-GB" sz="2000" b="0" i="0" dirty="0">
                <a:solidFill>
                  <a:srgbClr val="F2EFF7"/>
                </a:solidFill>
                <a:effectLst/>
                <a:latin typeface="Avenir Next Condensed" panose="020B0506020202020204" pitchFamily="34" charset="0"/>
              </a:rPr>
              <a:t>— consistent with Totani’s “</a:t>
            </a:r>
            <a:r>
              <a:rPr lang="en-GB" sz="2000" dirty="0">
                <a:solidFill>
                  <a:schemeClr val="bg1"/>
                </a:solidFill>
                <a:latin typeface="Avenir Next Condensed" panose="020B0506020202020204" pitchFamily="34" charset="0"/>
              </a:rPr>
              <a:t>several times larger than the 95% containment region"</a:t>
            </a:r>
            <a:endParaRPr lang="en-GB" sz="2000" b="0" i="0" dirty="0">
              <a:solidFill>
                <a:schemeClr val="bg1"/>
              </a:solidFill>
              <a:effectLst/>
              <a:latin typeface="Avenir Next Condensed" panose="020B0506020202020204" pitchFamily="34" charset="0"/>
            </a:endParaRPr>
          </a:p>
          <a:p>
            <a:pPr>
              <a:spcAft>
                <a:spcPts val="1500"/>
              </a:spcAft>
            </a:pPr>
            <a:r>
              <a:rPr lang="en-GB" sz="2000" b="0" i="0" dirty="0">
                <a:solidFill>
                  <a:srgbClr val="CB4777"/>
                </a:solidFill>
                <a:effectLst/>
                <a:latin typeface="Avenir Next Condensed" panose="020B0506020202020204" pitchFamily="34" charset="0"/>
              </a:rPr>
              <a:t>●</a:t>
            </a:r>
            <a:r>
              <a:rPr lang="en-GB" sz="2000" b="0" i="0" dirty="0">
                <a:solidFill>
                  <a:srgbClr val="F2EFF7"/>
                </a:solidFill>
                <a:effectLst/>
                <a:latin typeface="Avenir Next Condensed" panose="020B0506020202020204" pitchFamily="34" charset="0"/>
              </a:rPr>
              <a:t>Full systematic budget (foregrounds ⊕ halo J-factor ⊕ dwarf J-factors) </a:t>
            </a:r>
            <a:r>
              <a:rPr lang="en-GB" sz="2000" b="1" i="0" dirty="0">
                <a:solidFill>
                  <a:srgbClr val="F2EFF7"/>
                </a:solidFill>
                <a:effectLst/>
                <a:latin typeface="Avenir Next Condensed" panose="020B0506020202020204" pitchFamily="34" charset="0"/>
              </a:rPr>
              <a:t>widens</a:t>
            </a:r>
            <a:r>
              <a:rPr lang="en-GB" sz="2000" b="0" i="0" dirty="0">
                <a:solidFill>
                  <a:srgbClr val="F2EFF7"/>
                </a:solidFill>
                <a:effectLst/>
                <a:latin typeface="Avenir Next Condensed" panose="020B0506020202020204" pitchFamily="34" charset="0"/>
              </a:rPr>
              <a:t> the window to </a:t>
            </a:r>
            <a:r>
              <a:rPr lang="en-GB" sz="2000" b="1" i="0" dirty="0" err="1">
                <a:solidFill>
                  <a:schemeClr val="accent1"/>
                </a:solidFill>
                <a:effectLst/>
                <a:latin typeface="Avenir Next Condensed" panose="020B0506020202020204" pitchFamily="34" charset="0"/>
              </a:rPr>
              <a:t>R</a:t>
            </a:r>
            <a:r>
              <a:rPr lang="en-GB" sz="2000" b="1" baseline="-25000" dirty="0" err="1">
                <a:solidFill>
                  <a:schemeClr val="accent1"/>
                </a:solidFill>
                <a:latin typeface="Avenir Next Condensed" panose="020B0506020202020204" pitchFamily="34" charset="0"/>
              </a:rPr>
              <a:t>b̄b</a:t>
            </a:r>
            <a:r>
              <a:rPr lang="en-GB" sz="2000" b="1" i="0" baseline="-25000" dirty="0">
                <a:solidFill>
                  <a:schemeClr val="accent1"/>
                </a:solidFill>
                <a:effectLst/>
                <a:latin typeface="Avenir Next Condensed" panose="020B0506020202020204" pitchFamily="34" charset="0"/>
              </a:rPr>
              <a:t> </a:t>
            </a:r>
            <a:r>
              <a:rPr lang="en-GB" sz="2000" b="1" i="0" dirty="0">
                <a:solidFill>
                  <a:schemeClr val="accent1"/>
                </a:solidFill>
                <a:effectLst/>
                <a:latin typeface="Avenir Next Condensed" panose="020B0506020202020204" pitchFamily="34" charset="0"/>
              </a:rPr>
              <a:t>≈ 1.6–9.8 about 5.1</a:t>
            </a:r>
            <a:r>
              <a:rPr lang="en-GB" sz="2000" b="0" i="0" dirty="0">
                <a:solidFill>
                  <a:schemeClr val="accent1"/>
                </a:solidFill>
                <a:effectLst/>
                <a:latin typeface="Avenir Next Condensed" panose="020B0506020202020204" pitchFamily="34" charset="0"/>
              </a:rPr>
              <a:t> </a:t>
            </a:r>
            <a:r>
              <a:rPr lang="en-GB" sz="2000" b="0" i="0" dirty="0">
                <a:solidFill>
                  <a:schemeClr val="bg1"/>
                </a:solidFill>
                <a:effectLst/>
                <a:latin typeface="Avenir Next Condensed" panose="020B0506020202020204" pitchFamily="34" charset="0"/>
              </a:rPr>
              <a:t>&amp;</a:t>
            </a:r>
            <a:r>
              <a:rPr lang="en-GB" sz="2000" b="0" i="0" dirty="0">
                <a:solidFill>
                  <a:schemeClr val="accent1"/>
                </a:solidFill>
                <a:effectLst/>
                <a:latin typeface="Avenir Next Condensed" panose="020B0506020202020204" pitchFamily="34" charset="0"/>
              </a:rPr>
              <a:t> </a:t>
            </a:r>
            <a:r>
              <a:rPr lang="en-GB" sz="2000" b="1" dirty="0">
                <a:solidFill>
                  <a:schemeClr val="accent1"/>
                </a:solidFill>
                <a:latin typeface="Avenir Next Condensed" panose="020B0506020202020204" pitchFamily="34" charset="0"/>
              </a:rPr>
              <a:t>R</a:t>
            </a:r>
            <a:r>
              <a:rPr lang="en-GB" sz="2000" b="1" baseline="-25000" dirty="0">
                <a:solidFill>
                  <a:schemeClr val="accent1"/>
                </a:solidFill>
                <a:latin typeface="Avenir Next Condensed" panose="020B0506020202020204" pitchFamily="34" charset="0"/>
              </a:rPr>
              <a:t>WW </a:t>
            </a:r>
            <a:r>
              <a:rPr lang="en-GB" sz="2000" b="1" dirty="0">
                <a:solidFill>
                  <a:schemeClr val="accent1"/>
                </a:solidFill>
                <a:latin typeface="Avenir Next Condensed" panose="020B0506020202020204" pitchFamily="34" charset="0"/>
              </a:rPr>
              <a:t>≈ 1.2–7.7 about 4.1</a:t>
            </a:r>
            <a:endParaRPr lang="en-GB" sz="2000" dirty="0">
              <a:solidFill>
                <a:schemeClr val="accent1"/>
              </a:solidFill>
              <a:latin typeface="Avenir Next Condensed" panose="020B0506020202020204" pitchFamily="34" charset="0"/>
            </a:endParaRPr>
          </a:p>
          <a:p>
            <a:pPr marL="800100" lvl="1" indent="-342900">
              <a:spcAft>
                <a:spcPts val="1500"/>
              </a:spcAft>
              <a:buFont typeface="Arial" panose="020B0604020202020204" pitchFamily="34" charset="0"/>
              <a:buChar char="•"/>
            </a:pPr>
            <a:r>
              <a:rPr lang="en-GB" sz="2000" b="0" i="0" dirty="0">
                <a:solidFill>
                  <a:srgbClr val="F2EFF7"/>
                </a:solidFill>
                <a:effectLst/>
                <a:latin typeface="Avenir Next Condensed" panose="020B0506020202020204" pitchFamily="34" charset="0"/>
              </a:rPr>
              <a:t>Not excluded</a:t>
            </a:r>
            <a:r>
              <a:rPr lang="en-GB" sz="2000" dirty="0">
                <a:solidFill>
                  <a:srgbClr val="F2EFF7"/>
                </a:solidFill>
                <a:latin typeface="Avenir Next Condensed" panose="020B0506020202020204" pitchFamily="34" charset="0"/>
              </a:rPr>
              <a:t>: lower edge </a:t>
            </a:r>
            <a:r>
              <a:rPr lang="en-GB" sz="2000" b="0" i="0" dirty="0">
                <a:solidFill>
                  <a:srgbClr val="F2EFF7"/>
                </a:solidFill>
                <a:effectLst/>
                <a:latin typeface="Avenir Next Condensed" panose="020B0506020202020204" pitchFamily="34" charset="0"/>
              </a:rPr>
              <a:t>within reach of the dwarf limit.</a:t>
            </a:r>
          </a:p>
        </p:txBody>
      </p:sp>
      <p:sp>
        <p:nvSpPr>
          <p:cNvPr id="14" name="TextBox 13">
            <a:extLst>
              <a:ext uri="{FF2B5EF4-FFF2-40B4-BE49-F238E27FC236}">
                <a16:creationId xmlns:a16="http://schemas.microsoft.com/office/drawing/2014/main" id="{252F1D41-24BC-00A3-C724-5EA72A329F69}"/>
              </a:ext>
            </a:extLst>
          </p:cNvPr>
          <p:cNvSpPr txBox="1"/>
          <p:nvPr/>
        </p:nvSpPr>
        <p:spPr>
          <a:xfrm>
            <a:off x="6220918" y="473707"/>
            <a:ext cx="5800313" cy="461665"/>
          </a:xfrm>
          <a:prstGeom prst="rect">
            <a:avLst/>
          </a:prstGeom>
          <a:noFill/>
        </p:spPr>
        <p:txBody>
          <a:bodyPr wrap="square">
            <a:spAutoFit/>
          </a:bodyPr>
          <a:lstStyle/>
          <a:p>
            <a:pPr algn="r"/>
            <a:r>
              <a:rPr lang="en-GB" sz="1200" dirty="0">
                <a:solidFill>
                  <a:srgbClr val="A9A2C1"/>
                </a:solidFill>
                <a:latin typeface="Avenir Next Condensed" panose="020B0506020202020204" pitchFamily="34" charset="0"/>
                <a:hlinkClick r:id="rId4"/>
              </a:rPr>
              <a:t>S. Hoof, A. Geringer-Sameth &amp; R. Trotta, JCAP 02, 012 (2020) </a:t>
            </a:r>
            <a:r>
              <a:rPr lang="en-GB" sz="1200" dirty="0">
                <a:solidFill>
                  <a:srgbClr val="A9A2C1"/>
                </a:solidFill>
                <a:latin typeface="Avenir Next Condensed" panose="020B0506020202020204" pitchFamily="34" charset="0"/>
              </a:rPr>
              <a:t>· </a:t>
            </a:r>
            <a:r>
              <a:rPr lang="en-GB" sz="1200" dirty="0">
                <a:solidFill>
                  <a:srgbClr val="A9A2C1"/>
                </a:solidFill>
                <a:latin typeface="Avenir Next Condensed" panose="020B0506020202020204" pitchFamily="34" charset="0"/>
                <a:hlinkClick r:id="rId5"/>
              </a:rPr>
              <a:t>A. McDaniel et al., PRD 109, 063024 (2024)</a:t>
            </a:r>
            <a:r>
              <a:rPr lang="en-GB" sz="1200" dirty="0">
                <a:solidFill>
                  <a:srgbClr val="A9A2C1"/>
                </a:solidFill>
                <a:latin typeface="Avenir Next Condensed" panose="020B0506020202020204" pitchFamily="34" charset="0"/>
              </a:rPr>
              <a:t> · </a:t>
            </a:r>
            <a:r>
              <a:rPr lang="en-GB" sz="1200" dirty="0">
                <a:solidFill>
                  <a:srgbClr val="A9A1C0"/>
                </a:solidFill>
                <a:latin typeface="Avenir Next Condensed" panose="020B0506020202020204" pitchFamily="34" charset="0"/>
                <a:hlinkClick r:id="rId6">
                  <a:extLst>
                    <a:ext uri="{A12FA001-AC4F-418D-AE19-62706E023703}">
                      <ahyp:hlinkClr xmlns:ahyp="http://schemas.microsoft.com/office/drawing/2018/hyperlinkcolor" val="tx"/>
                    </a:ext>
                  </a:extLst>
                </a:hlinkClick>
              </a:rPr>
              <a:t>K. K. Boddy et al., PRD 102, 023029 (2020</a:t>
            </a:r>
            <a:r>
              <a:rPr lang="en-GB" sz="1200" dirty="0">
                <a:solidFill>
                  <a:srgbClr val="A9A2C1"/>
                </a:solidFill>
                <a:latin typeface="Avenir Next Condensed" panose="020B0506020202020204" pitchFamily="34" charset="0"/>
                <a:hlinkClick r:id="rId6">
                  <a:extLst>
                    <a:ext uri="{A12FA001-AC4F-418D-AE19-62706E023703}">
                      <ahyp:hlinkClr xmlns:ahyp="http://schemas.microsoft.com/office/drawing/2018/hyperlinkcolor" val="tx"/>
                    </a:ext>
                  </a:extLst>
                </a:hlinkClick>
              </a:rPr>
              <a:t>)</a:t>
            </a:r>
            <a:r>
              <a:rPr lang="en-GB" sz="1200" dirty="0">
                <a:solidFill>
                  <a:srgbClr val="A9A2C1"/>
                </a:solidFill>
                <a:latin typeface="Avenir Next Condensed" panose="020B0506020202020204" pitchFamily="34" charset="0"/>
                <a:hlinkClick r:id="rId7"/>
              </a:rPr>
              <a:t> </a:t>
            </a:r>
            <a:endParaRPr lang="en-GB" sz="1200" dirty="0">
              <a:solidFill>
                <a:srgbClr val="A9A2C1"/>
              </a:solidFill>
              <a:latin typeface="Avenir Next Condensed" panose="020B0506020202020204" pitchFamily="34" charset="0"/>
            </a:endParaRPr>
          </a:p>
        </p:txBody>
      </p:sp>
      <p:pic>
        <p:nvPicPr>
          <p:cNvPr id="15" name="Picture 14">
            <a:extLst>
              <a:ext uri="{FF2B5EF4-FFF2-40B4-BE49-F238E27FC236}">
                <a16:creationId xmlns:a16="http://schemas.microsoft.com/office/drawing/2014/main" id="{851F45DB-C901-9380-BA74-F83768597687}"/>
              </a:ext>
            </a:extLst>
          </p:cNvPr>
          <p:cNvPicPr>
            <a:picLocks noChangeAspect="1"/>
          </p:cNvPicPr>
          <p:nvPr/>
        </p:nvPicPr>
        <p:blipFill>
          <a:blip r:embed="rId8"/>
          <a:stretch>
            <a:fillRect/>
          </a:stretch>
        </p:blipFill>
        <p:spPr>
          <a:xfrm>
            <a:off x="6656832" y="936262"/>
            <a:ext cx="5404583" cy="5083121"/>
          </a:xfrm>
          <a:prstGeom prst="rect">
            <a:avLst/>
          </a:prstGeom>
        </p:spPr>
      </p:pic>
      <p:sp>
        <p:nvSpPr>
          <p:cNvPr id="16" name="TextBox 15">
            <a:extLst>
              <a:ext uri="{FF2B5EF4-FFF2-40B4-BE49-F238E27FC236}">
                <a16:creationId xmlns:a16="http://schemas.microsoft.com/office/drawing/2014/main" id="{CFF0E65E-4172-2BA1-91B5-0533AFB70CFC}"/>
              </a:ext>
            </a:extLst>
          </p:cNvPr>
          <p:cNvSpPr txBox="1"/>
          <p:nvPr/>
        </p:nvSpPr>
        <p:spPr>
          <a:xfrm>
            <a:off x="376441" y="5404480"/>
            <a:ext cx="7857663" cy="707886"/>
          </a:xfrm>
          <a:prstGeom prst="rect">
            <a:avLst/>
          </a:prstGeom>
          <a:noFill/>
        </p:spPr>
        <p:txBody>
          <a:bodyPr wrap="square">
            <a:spAutoFit/>
          </a:bodyPr>
          <a:lstStyle/>
          <a:p>
            <a:r>
              <a:rPr lang="en-GB" sz="2000" b="0" i="0" dirty="0">
                <a:solidFill>
                  <a:srgbClr val="A9A2C0"/>
                </a:solidFill>
                <a:effectLst/>
                <a:latin typeface="Avenir Next Condensed" panose="020B0506020202020204" pitchFamily="34" charset="0"/>
              </a:rPr>
              <a:t>foreground range </a:t>
            </a:r>
            <a:r>
              <a:rPr lang="en-GB" sz="2000" dirty="0">
                <a:solidFill>
                  <a:srgbClr val="A9A2C0"/>
                </a:solidFill>
                <a:latin typeface="Avenir Next Condensed" panose="020B0506020202020204" pitchFamily="34" charset="0"/>
              </a:rPr>
              <a:t>×0.375–1.320 (</a:t>
            </a:r>
            <a:r>
              <a:rPr lang="en-GB" sz="2000" dirty="0" err="1">
                <a:solidFill>
                  <a:srgbClr val="A9A2C0"/>
                </a:solidFill>
                <a:latin typeface="Avenir Next Condensed" panose="020B0506020202020204" pitchFamily="34" charset="0"/>
              </a:rPr>
              <a:t>b̄b</a:t>
            </a:r>
            <a:r>
              <a:rPr lang="en-GB" sz="2000" dirty="0">
                <a:solidFill>
                  <a:srgbClr val="A9A2C0"/>
                </a:solidFill>
                <a:latin typeface="Avenir Next Condensed" panose="020B0506020202020204" pitchFamily="34" charset="0"/>
              </a:rPr>
              <a:t>) </a:t>
            </a:r>
          </a:p>
          <a:p>
            <a:r>
              <a:rPr lang="en-GB" sz="2000" b="0" i="0" dirty="0">
                <a:solidFill>
                  <a:srgbClr val="A9A2C0"/>
                </a:solidFill>
                <a:effectLst/>
                <a:latin typeface="Avenir Next Condensed" panose="020B0506020202020204" pitchFamily="34" charset="0"/>
              </a:rPr>
              <a:t>	⊕</a:t>
            </a:r>
            <a:r>
              <a:rPr lang="en-GB" sz="2000" dirty="0">
                <a:solidFill>
                  <a:srgbClr val="A9A2C0"/>
                </a:solidFill>
                <a:latin typeface="Avenir Next Condensed" panose="020B0506020202020204" pitchFamily="34" charset="0"/>
              </a:rPr>
              <a:t> </a:t>
            </a:r>
            <a:r>
              <a:rPr lang="en-GB" sz="2000" b="0" i="0" dirty="0">
                <a:solidFill>
                  <a:srgbClr val="A9A2C0"/>
                </a:solidFill>
                <a:effectLst/>
                <a:latin typeface="Avenir Next Condensed" panose="020B0506020202020204" pitchFamily="34" charset="0"/>
              </a:rPr>
              <a:t>halo J-factor ≈48% (</a:t>
            </a:r>
            <a:r>
              <a:rPr lang="en-GB" sz="2000" b="0" i="0" dirty="0" err="1">
                <a:solidFill>
                  <a:srgbClr val="A9A2C0"/>
                </a:solidFill>
                <a:effectLst/>
                <a:latin typeface="Avenir Next Condensed" panose="020B0506020202020204" pitchFamily="34" charset="0"/>
              </a:rPr>
              <a:t>ρ</a:t>
            </a:r>
            <a:r>
              <a:rPr lang="en-GB" sz="2000" b="0" i="0" baseline="-25000" dirty="0">
                <a:solidFill>
                  <a:srgbClr val="A9A2C0"/>
                </a:solidFill>
                <a:effectLst/>
                <a:latin typeface="Avenir Next Condensed" panose="020B0506020202020204" pitchFamily="34" charset="0"/>
              </a:rPr>
              <a:t>⊙</a:t>
            </a:r>
            <a:r>
              <a:rPr lang="en-GB" sz="2000" b="0" i="0" dirty="0">
                <a:solidFill>
                  <a:srgbClr val="A9A2C0"/>
                </a:solidFill>
                <a:effectLst/>
                <a:latin typeface="Avenir Next Condensed" panose="020B0506020202020204" pitchFamily="34" charset="0"/>
              </a:rPr>
              <a:t> = 0.42±0.10) ⊕</a:t>
            </a:r>
            <a:r>
              <a:rPr lang="en-GB" sz="2000" dirty="0">
                <a:solidFill>
                  <a:srgbClr val="A9A2C0"/>
                </a:solidFill>
                <a:latin typeface="Avenir Next Condensed" panose="020B0506020202020204" pitchFamily="34" charset="0"/>
              </a:rPr>
              <a:t> </a:t>
            </a:r>
            <a:r>
              <a:rPr lang="en-GB" sz="2000" b="0" i="0" dirty="0">
                <a:solidFill>
                  <a:srgbClr val="A9A2C0"/>
                </a:solidFill>
                <a:effectLst/>
                <a:latin typeface="Avenir Next Condensed" panose="020B0506020202020204" pitchFamily="34" charset="0"/>
              </a:rPr>
              <a:t>dwarf J-factors ≈54%</a:t>
            </a:r>
          </a:p>
        </p:txBody>
      </p:sp>
    </p:spTree>
    <p:extLst>
      <p:ext uri="{BB962C8B-B14F-4D97-AF65-F5344CB8AC3E}">
        <p14:creationId xmlns:p14="http://schemas.microsoft.com/office/powerpoint/2010/main" val="538877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A496993-88BB-B535-0622-1494F341419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6155D09-3439-954E-1F9F-7552F596BF37}"/>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The dwarf problem</a:t>
            </a:r>
          </a:p>
        </p:txBody>
      </p:sp>
      <p:cxnSp>
        <p:nvCxnSpPr>
          <p:cNvPr id="8" name="Straight Connector 7">
            <a:extLst>
              <a:ext uri="{FF2B5EF4-FFF2-40B4-BE49-F238E27FC236}">
                <a16:creationId xmlns:a16="http://schemas.microsoft.com/office/drawing/2014/main" id="{06B2DF53-8D37-7E0C-A048-C69750B3EF8B}"/>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493BEE67-F720-FA81-DCAD-76377350985C}"/>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9B2C0207-4967-9602-F3E2-404843064670}"/>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4D79DDF8-09DF-5D1C-BA18-E9A7179BBA4C}"/>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15E71BC1-D662-EEAD-BF18-83473F7D26B1}"/>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11 / 18</a:t>
            </a:r>
          </a:p>
        </p:txBody>
      </p:sp>
      <p:sp>
        <p:nvSpPr>
          <p:cNvPr id="7" name="TextBox 6">
            <a:extLst>
              <a:ext uri="{FF2B5EF4-FFF2-40B4-BE49-F238E27FC236}">
                <a16:creationId xmlns:a16="http://schemas.microsoft.com/office/drawing/2014/main" id="{609A6CB3-3DF2-9299-191B-68DC5A842A44}"/>
              </a:ext>
            </a:extLst>
          </p:cNvPr>
          <p:cNvSpPr txBox="1"/>
          <p:nvPr/>
        </p:nvSpPr>
        <p:spPr>
          <a:xfrm>
            <a:off x="594573" y="4636258"/>
            <a:ext cx="6377727" cy="707886"/>
          </a:xfrm>
          <a:prstGeom prst="rect">
            <a:avLst/>
          </a:prstGeom>
          <a:noFill/>
        </p:spPr>
        <p:txBody>
          <a:bodyPr wrap="square">
            <a:spAutoFit/>
          </a:bodyPr>
          <a:lstStyle/>
          <a:p>
            <a:pPr indent="0" algn="l">
              <a:buNone/>
            </a:pPr>
            <a:r>
              <a:rPr lang="en-GB" sz="2000" b="0" i="0" dirty="0">
                <a:solidFill>
                  <a:srgbClr val="CB4777"/>
                </a:solidFill>
                <a:effectLst/>
                <a:latin typeface="Avenir Next Condensed" panose="020B0506020202020204" pitchFamily="34" charset="0"/>
              </a:rPr>
              <a:t>● </a:t>
            </a:r>
            <a:r>
              <a:rPr lang="en-GB" sz="2000" b="1" dirty="0">
                <a:solidFill>
                  <a:srgbClr val="F2EFF7"/>
                </a:solidFill>
                <a:latin typeface="Avenir Next Condensed" panose="020B0506020202020204" pitchFamily="34" charset="0"/>
              </a:rPr>
              <a:t>M</a:t>
            </a:r>
            <a:r>
              <a:rPr lang="en-GB" sz="2000" b="1" i="0" dirty="0">
                <a:solidFill>
                  <a:srgbClr val="F2EFF7"/>
                </a:solidFill>
                <a:effectLst/>
                <a:latin typeface="Avenir Next Condensed" panose="020B0506020202020204" pitchFamily="34" charset="0"/>
              </a:rPr>
              <a:t>ass freedom does not save you</a:t>
            </a:r>
            <a:r>
              <a:rPr lang="en-GB" sz="2000" b="0" i="0" dirty="0">
                <a:solidFill>
                  <a:srgbClr val="F2EFF7"/>
                </a:solidFill>
                <a:effectLst/>
                <a:latin typeface="Avenir Next Condensed" panose="020B0506020202020204" pitchFamily="34" charset="0"/>
              </a:rPr>
              <a:t> — within the 95% CL mass window, min(R) stays above 4. </a:t>
            </a:r>
          </a:p>
        </p:txBody>
      </p:sp>
      <p:sp>
        <p:nvSpPr>
          <p:cNvPr id="9" name="TextBox 8">
            <a:extLst>
              <a:ext uri="{FF2B5EF4-FFF2-40B4-BE49-F238E27FC236}">
                <a16:creationId xmlns:a16="http://schemas.microsoft.com/office/drawing/2014/main" id="{C9ABD426-F88F-E0E4-AA56-E2FF83C97F22}"/>
              </a:ext>
            </a:extLst>
          </p:cNvPr>
          <p:cNvSpPr txBox="1"/>
          <p:nvPr/>
        </p:nvSpPr>
        <p:spPr>
          <a:xfrm>
            <a:off x="594573" y="1444295"/>
            <a:ext cx="6062259" cy="3131627"/>
          </a:xfrm>
          <a:prstGeom prst="rect">
            <a:avLst/>
          </a:prstGeom>
          <a:noFill/>
        </p:spPr>
        <p:txBody>
          <a:bodyPr wrap="square">
            <a:spAutoFit/>
          </a:bodyPr>
          <a:lstStyle/>
          <a:p>
            <a:pPr>
              <a:spcAft>
                <a:spcPts val="1500"/>
              </a:spcAft>
            </a:pPr>
            <a:r>
              <a:rPr lang="en-GB" sz="2000" b="0" i="0" dirty="0">
                <a:solidFill>
                  <a:srgbClr val="CB4777"/>
                </a:solidFill>
                <a:effectLst/>
                <a:latin typeface="Avenir Next Condensed" panose="020B0506020202020204" pitchFamily="34" charset="0"/>
              </a:rPr>
              <a:t>●</a:t>
            </a:r>
            <a:r>
              <a:rPr lang="en-GB" sz="2000" b="0" i="0" dirty="0">
                <a:solidFill>
                  <a:srgbClr val="F2EFF7"/>
                </a:solidFill>
                <a:effectLst/>
                <a:latin typeface="Avenir Next Condensed" panose="020B0506020202020204" pitchFamily="34" charset="0"/>
              </a:rPr>
              <a:t>R ≡ ⟨</a:t>
            </a:r>
            <a:r>
              <a:rPr lang="en-GB" sz="2000" b="0" i="0" dirty="0" err="1">
                <a:solidFill>
                  <a:srgbClr val="F2EFF7"/>
                </a:solidFill>
                <a:effectLst/>
                <a:latin typeface="Avenir Next Condensed" panose="020B0506020202020204" pitchFamily="34" charset="0"/>
              </a:rPr>
              <a:t>σv⟩</a:t>
            </a:r>
            <a:r>
              <a:rPr lang="en-GB" sz="2000" b="0" i="0" baseline="-25000" dirty="0" err="1">
                <a:solidFill>
                  <a:srgbClr val="F2EFF7"/>
                </a:solidFill>
                <a:effectLst/>
                <a:latin typeface="Avenir Next Condensed" panose="020B0506020202020204" pitchFamily="34" charset="0"/>
              </a:rPr>
              <a:t>halo</a:t>
            </a:r>
            <a:r>
              <a:rPr lang="en-GB" sz="2000" b="0" i="0" dirty="0">
                <a:solidFill>
                  <a:srgbClr val="F2EFF7"/>
                </a:solidFill>
                <a:effectLst/>
                <a:latin typeface="Avenir Next Condensed" panose="020B0506020202020204" pitchFamily="34" charset="0"/>
              </a:rPr>
              <a:t> / ⟨</a:t>
            </a:r>
            <a:r>
              <a:rPr lang="en-GB" sz="2000" b="0" i="0" dirty="0" err="1">
                <a:solidFill>
                  <a:srgbClr val="F2EFF7"/>
                </a:solidFill>
                <a:effectLst/>
                <a:latin typeface="Avenir Next Condensed" panose="020B0506020202020204" pitchFamily="34" charset="0"/>
              </a:rPr>
              <a:t>σv⟩</a:t>
            </a:r>
            <a:r>
              <a:rPr lang="en-GB" sz="2000" b="0" i="0" baseline="-25000" dirty="0" err="1">
                <a:solidFill>
                  <a:srgbClr val="F2EFF7"/>
                </a:solidFill>
                <a:effectLst/>
                <a:latin typeface="Avenir Next Condensed" panose="020B0506020202020204" pitchFamily="34" charset="0"/>
              </a:rPr>
              <a:t>dSph</a:t>
            </a:r>
            <a:r>
              <a:rPr lang="en-GB" sz="2000" baseline="30000" dirty="0" err="1">
                <a:solidFill>
                  <a:srgbClr val="F2EFF7"/>
                </a:solidFill>
                <a:latin typeface="Avenir Next Condensed" panose="020B0506020202020204" pitchFamily="34" charset="0"/>
              </a:rPr>
              <a:t>UL</a:t>
            </a:r>
            <a:r>
              <a:rPr lang="en-GB" sz="2000" b="0" i="0" dirty="0">
                <a:solidFill>
                  <a:srgbClr val="F2EFF7"/>
                </a:solidFill>
                <a:effectLst/>
                <a:latin typeface="Avenir Next Condensed" panose="020B0506020202020204" pitchFamily="34" charset="0"/>
              </a:rPr>
              <a:t>. Two limit sets: Hoof+ (11 yr, 27 dwarfs), McDaniel+ (14 yr stacked).</a:t>
            </a:r>
          </a:p>
          <a:p>
            <a:pPr>
              <a:spcAft>
                <a:spcPts val="1500"/>
              </a:spcAft>
            </a:pPr>
            <a:r>
              <a:rPr lang="en-GB" sz="2000" b="0" i="0" dirty="0">
                <a:solidFill>
                  <a:srgbClr val="CB4777"/>
                </a:solidFill>
                <a:effectLst/>
                <a:latin typeface="Avenir Next Condensed" panose="020B0506020202020204" pitchFamily="34" charset="0"/>
              </a:rPr>
              <a:t>●</a:t>
            </a:r>
            <a:r>
              <a:rPr lang="en-GB" sz="2000" b="0" i="0" dirty="0">
                <a:solidFill>
                  <a:srgbClr val="F2EFF7"/>
                </a:solidFill>
                <a:effectLst/>
                <a:latin typeface="Avenir Next Condensed" panose="020B0506020202020204" pitchFamily="34" charset="0"/>
              </a:rPr>
              <a:t>Baseline:</a:t>
            </a:r>
            <a:r>
              <a:rPr lang="en-GB" sz="2000" b="1" i="0" dirty="0">
                <a:solidFill>
                  <a:schemeClr val="accent1"/>
                </a:solidFill>
                <a:effectLst/>
                <a:latin typeface="Avenir Next Condensed" panose="020B0506020202020204" pitchFamily="34" charset="0"/>
              </a:rPr>
              <a:t> </a:t>
            </a:r>
            <a:r>
              <a:rPr lang="en-GB" sz="2000" b="1" i="0" dirty="0">
                <a:solidFill>
                  <a:schemeClr val="accent3"/>
                </a:solidFill>
                <a:effectLst/>
                <a:latin typeface="Avenir Next Condensed" panose="020B0506020202020204" pitchFamily="34" charset="0"/>
              </a:rPr>
              <a:t>R ≈ 5.1 (</a:t>
            </a:r>
            <a:r>
              <a:rPr lang="en-GB" sz="2000" b="1" i="0" dirty="0" err="1">
                <a:solidFill>
                  <a:schemeClr val="accent3"/>
                </a:solidFill>
                <a:effectLst/>
                <a:latin typeface="Avenir Next Condensed" panose="020B0506020202020204" pitchFamily="34" charset="0"/>
              </a:rPr>
              <a:t>b̄b</a:t>
            </a:r>
            <a:r>
              <a:rPr lang="en-GB" sz="2000" b="1" i="0" dirty="0">
                <a:solidFill>
                  <a:schemeClr val="accent3"/>
                </a:solidFill>
                <a:effectLst/>
                <a:latin typeface="Avenir Next Condensed" panose="020B0506020202020204" pitchFamily="34" charset="0"/>
              </a:rPr>
              <a:t>), 4.1 (W</a:t>
            </a:r>
            <a:r>
              <a:rPr lang="en-GB" sz="2000" b="1" i="0" baseline="30000" dirty="0">
                <a:solidFill>
                  <a:schemeClr val="accent3"/>
                </a:solidFill>
                <a:effectLst/>
                <a:latin typeface="Avenir Next Condensed" panose="020B0506020202020204" pitchFamily="34" charset="0"/>
              </a:rPr>
              <a:t>+</a:t>
            </a:r>
            <a:r>
              <a:rPr lang="en-GB" sz="2000" b="1" i="0" dirty="0">
                <a:solidFill>
                  <a:schemeClr val="accent3"/>
                </a:solidFill>
                <a:effectLst/>
                <a:latin typeface="Avenir Next Condensed" panose="020B0506020202020204" pitchFamily="34" charset="0"/>
              </a:rPr>
              <a:t>W</a:t>
            </a:r>
            <a:r>
              <a:rPr lang="en-GB" sz="2000" b="1" i="0" baseline="30000" dirty="0">
                <a:solidFill>
                  <a:schemeClr val="accent3"/>
                </a:solidFill>
                <a:effectLst/>
                <a:latin typeface="Avenir Next Condensed" panose="020B0506020202020204" pitchFamily="34" charset="0"/>
              </a:rPr>
              <a:t>-</a:t>
            </a:r>
            <a:r>
              <a:rPr lang="en-GB" sz="2000" b="1" i="0" dirty="0">
                <a:solidFill>
                  <a:schemeClr val="accent3"/>
                </a:solidFill>
                <a:effectLst/>
                <a:latin typeface="Avenir Next Condensed" panose="020B0506020202020204" pitchFamily="34" charset="0"/>
              </a:rPr>
              <a:t>) </a:t>
            </a:r>
            <a:r>
              <a:rPr lang="en-GB" sz="2000" b="0" i="0" dirty="0">
                <a:solidFill>
                  <a:srgbClr val="F2EFF7"/>
                </a:solidFill>
                <a:effectLst/>
                <a:latin typeface="Avenir Next Condensed" panose="020B0506020202020204" pitchFamily="34" charset="0"/>
              </a:rPr>
              <a:t>— consistent with Totani’s “</a:t>
            </a:r>
            <a:r>
              <a:rPr lang="en-GB" sz="2000" dirty="0">
                <a:solidFill>
                  <a:schemeClr val="bg1"/>
                </a:solidFill>
                <a:latin typeface="Avenir Next Condensed" panose="020B0506020202020204" pitchFamily="34" charset="0"/>
              </a:rPr>
              <a:t>several times larger than the 95% containment region"</a:t>
            </a:r>
            <a:endParaRPr lang="en-GB" sz="2000" b="0" i="0" dirty="0">
              <a:solidFill>
                <a:schemeClr val="bg1"/>
              </a:solidFill>
              <a:effectLst/>
              <a:latin typeface="Avenir Next Condensed" panose="020B0506020202020204" pitchFamily="34" charset="0"/>
            </a:endParaRPr>
          </a:p>
          <a:p>
            <a:pPr>
              <a:spcAft>
                <a:spcPts val="1500"/>
              </a:spcAft>
            </a:pPr>
            <a:r>
              <a:rPr lang="en-GB" sz="2000" b="0" i="0" dirty="0">
                <a:solidFill>
                  <a:srgbClr val="CB4777"/>
                </a:solidFill>
                <a:effectLst/>
                <a:latin typeface="Avenir Next Condensed" panose="020B0506020202020204" pitchFamily="34" charset="0"/>
              </a:rPr>
              <a:t>●</a:t>
            </a:r>
            <a:r>
              <a:rPr lang="en-GB" sz="2000" b="0" i="0" dirty="0">
                <a:solidFill>
                  <a:srgbClr val="F2EFF7"/>
                </a:solidFill>
                <a:effectLst/>
                <a:latin typeface="Avenir Next Condensed" panose="020B0506020202020204" pitchFamily="34" charset="0"/>
              </a:rPr>
              <a:t>Full systematic budget (foregrounds ⊕ halo J-factor ⊕ dwarf J-factors) </a:t>
            </a:r>
            <a:r>
              <a:rPr lang="en-GB" sz="2000" b="1" i="0" dirty="0">
                <a:solidFill>
                  <a:srgbClr val="F2EFF7"/>
                </a:solidFill>
                <a:effectLst/>
                <a:latin typeface="Avenir Next Condensed" panose="020B0506020202020204" pitchFamily="34" charset="0"/>
              </a:rPr>
              <a:t>widens</a:t>
            </a:r>
            <a:r>
              <a:rPr lang="en-GB" sz="2000" b="0" i="0" dirty="0">
                <a:solidFill>
                  <a:srgbClr val="F2EFF7"/>
                </a:solidFill>
                <a:effectLst/>
                <a:latin typeface="Avenir Next Condensed" panose="020B0506020202020204" pitchFamily="34" charset="0"/>
              </a:rPr>
              <a:t> the window to </a:t>
            </a:r>
            <a:r>
              <a:rPr lang="en-GB" sz="2000" b="1" i="0" dirty="0" err="1">
                <a:solidFill>
                  <a:schemeClr val="accent1"/>
                </a:solidFill>
                <a:effectLst/>
                <a:latin typeface="Avenir Next Condensed" panose="020B0506020202020204" pitchFamily="34" charset="0"/>
              </a:rPr>
              <a:t>R</a:t>
            </a:r>
            <a:r>
              <a:rPr lang="en-GB" sz="2000" b="1" baseline="-25000" dirty="0" err="1">
                <a:solidFill>
                  <a:schemeClr val="accent1"/>
                </a:solidFill>
                <a:latin typeface="Avenir Next Condensed" panose="020B0506020202020204" pitchFamily="34" charset="0"/>
              </a:rPr>
              <a:t>b̄b</a:t>
            </a:r>
            <a:r>
              <a:rPr lang="en-GB" sz="2000" b="1" i="0" baseline="-25000" dirty="0">
                <a:solidFill>
                  <a:schemeClr val="accent1"/>
                </a:solidFill>
                <a:effectLst/>
                <a:latin typeface="Avenir Next Condensed" panose="020B0506020202020204" pitchFamily="34" charset="0"/>
              </a:rPr>
              <a:t> </a:t>
            </a:r>
            <a:r>
              <a:rPr lang="en-GB" sz="2000" b="1" i="0" dirty="0">
                <a:solidFill>
                  <a:schemeClr val="accent1"/>
                </a:solidFill>
                <a:effectLst/>
                <a:latin typeface="Avenir Next Condensed" panose="020B0506020202020204" pitchFamily="34" charset="0"/>
              </a:rPr>
              <a:t>≈ 1.6–9.8 about 5.1</a:t>
            </a:r>
            <a:r>
              <a:rPr lang="en-GB" sz="2000" b="0" i="0" dirty="0">
                <a:solidFill>
                  <a:schemeClr val="accent1"/>
                </a:solidFill>
                <a:effectLst/>
                <a:latin typeface="Avenir Next Condensed" panose="020B0506020202020204" pitchFamily="34" charset="0"/>
              </a:rPr>
              <a:t> </a:t>
            </a:r>
            <a:r>
              <a:rPr lang="en-GB" sz="2000" b="0" i="0" dirty="0">
                <a:solidFill>
                  <a:schemeClr val="bg1"/>
                </a:solidFill>
                <a:effectLst/>
                <a:latin typeface="Avenir Next Condensed" panose="020B0506020202020204" pitchFamily="34" charset="0"/>
              </a:rPr>
              <a:t>&amp;</a:t>
            </a:r>
            <a:r>
              <a:rPr lang="en-GB" sz="2000" b="0" i="0" dirty="0">
                <a:solidFill>
                  <a:schemeClr val="accent1"/>
                </a:solidFill>
                <a:effectLst/>
                <a:latin typeface="Avenir Next Condensed" panose="020B0506020202020204" pitchFamily="34" charset="0"/>
              </a:rPr>
              <a:t> </a:t>
            </a:r>
            <a:r>
              <a:rPr lang="en-GB" sz="2000" b="1" dirty="0">
                <a:solidFill>
                  <a:schemeClr val="accent1"/>
                </a:solidFill>
                <a:latin typeface="Avenir Next Condensed" panose="020B0506020202020204" pitchFamily="34" charset="0"/>
              </a:rPr>
              <a:t>R</a:t>
            </a:r>
            <a:r>
              <a:rPr lang="en-GB" sz="2000" b="1" baseline="-25000" dirty="0">
                <a:solidFill>
                  <a:schemeClr val="accent1"/>
                </a:solidFill>
                <a:latin typeface="Avenir Next Condensed" panose="020B0506020202020204" pitchFamily="34" charset="0"/>
              </a:rPr>
              <a:t>WW </a:t>
            </a:r>
            <a:r>
              <a:rPr lang="en-GB" sz="2000" b="1" dirty="0">
                <a:solidFill>
                  <a:schemeClr val="accent1"/>
                </a:solidFill>
                <a:latin typeface="Avenir Next Condensed" panose="020B0506020202020204" pitchFamily="34" charset="0"/>
              </a:rPr>
              <a:t>≈ 1.2–7.7 about 4.1</a:t>
            </a:r>
            <a:endParaRPr lang="en-GB" sz="2000" dirty="0">
              <a:solidFill>
                <a:schemeClr val="accent1"/>
              </a:solidFill>
              <a:latin typeface="Avenir Next Condensed" panose="020B0506020202020204" pitchFamily="34" charset="0"/>
            </a:endParaRPr>
          </a:p>
          <a:p>
            <a:pPr marL="800100" lvl="1" indent="-342900">
              <a:spcAft>
                <a:spcPts val="1500"/>
              </a:spcAft>
              <a:buFont typeface="Arial" panose="020B0604020202020204" pitchFamily="34" charset="0"/>
              <a:buChar char="•"/>
            </a:pPr>
            <a:r>
              <a:rPr lang="en-GB" sz="2000" b="0" i="0" dirty="0">
                <a:solidFill>
                  <a:srgbClr val="F2EFF7"/>
                </a:solidFill>
                <a:effectLst/>
                <a:latin typeface="Avenir Next Condensed" panose="020B0506020202020204" pitchFamily="34" charset="0"/>
              </a:rPr>
              <a:t>Not excluded</a:t>
            </a:r>
            <a:r>
              <a:rPr lang="en-GB" sz="2000" dirty="0">
                <a:solidFill>
                  <a:srgbClr val="F2EFF7"/>
                </a:solidFill>
                <a:latin typeface="Avenir Next Condensed" panose="020B0506020202020204" pitchFamily="34" charset="0"/>
              </a:rPr>
              <a:t>: lower edge </a:t>
            </a:r>
            <a:r>
              <a:rPr lang="en-GB" sz="2000" b="0" i="0" dirty="0">
                <a:solidFill>
                  <a:srgbClr val="F2EFF7"/>
                </a:solidFill>
                <a:effectLst/>
                <a:latin typeface="Avenir Next Condensed" panose="020B0506020202020204" pitchFamily="34" charset="0"/>
              </a:rPr>
              <a:t>within reach of the dwarf limit.</a:t>
            </a:r>
          </a:p>
        </p:txBody>
      </p:sp>
      <p:pic>
        <p:nvPicPr>
          <p:cNvPr id="15" name="Picture 14">
            <a:extLst>
              <a:ext uri="{FF2B5EF4-FFF2-40B4-BE49-F238E27FC236}">
                <a16:creationId xmlns:a16="http://schemas.microsoft.com/office/drawing/2014/main" id="{CA96882F-7884-8A82-1FF2-7B3DF292B292}"/>
              </a:ext>
            </a:extLst>
          </p:cNvPr>
          <p:cNvPicPr>
            <a:picLocks noChangeAspect="1"/>
          </p:cNvPicPr>
          <p:nvPr/>
        </p:nvPicPr>
        <p:blipFill>
          <a:blip r:embed="rId4"/>
          <a:stretch>
            <a:fillRect/>
          </a:stretch>
        </p:blipFill>
        <p:spPr>
          <a:xfrm>
            <a:off x="6656832" y="936262"/>
            <a:ext cx="5404583" cy="5083121"/>
          </a:xfrm>
          <a:prstGeom prst="rect">
            <a:avLst/>
          </a:prstGeom>
        </p:spPr>
      </p:pic>
      <p:sp>
        <p:nvSpPr>
          <p:cNvPr id="2" name="TextBox 1">
            <a:extLst>
              <a:ext uri="{FF2B5EF4-FFF2-40B4-BE49-F238E27FC236}">
                <a16:creationId xmlns:a16="http://schemas.microsoft.com/office/drawing/2014/main" id="{C21E8C62-9922-A856-7778-28BFC4E0C928}"/>
              </a:ext>
            </a:extLst>
          </p:cNvPr>
          <p:cNvSpPr txBox="1"/>
          <p:nvPr/>
        </p:nvSpPr>
        <p:spPr>
          <a:xfrm>
            <a:off x="787379" y="5416822"/>
            <a:ext cx="6096000" cy="707886"/>
          </a:xfrm>
          <a:prstGeom prst="rect">
            <a:avLst/>
          </a:prstGeom>
          <a:noFill/>
        </p:spPr>
        <p:txBody>
          <a:bodyPr wrap="square">
            <a:spAutoFit/>
          </a:bodyPr>
          <a:lstStyle/>
          <a:p>
            <a:pPr algn="ctr"/>
            <a:r>
              <a:rPr lang="en-GB" sz="2000" b="1" i="0" dirty="0">
                <a:solidFill>
                  <a:schemeClr val="accent1"/>
                </a:solidFill>
                <a:effectLst/>
                <a:latin typeface="IBM Plex Sans" panose="020B0503050203000203" pitchFamily="34" charset="0"/>
              </a:rPr>
              <a:t>If it's DM, the tension has to be addressed in the particle model, not the fit.</a:t>
            </a:r>
            <a:endParaRPr lang="en-US" b="1" dirty="0">
              <a:solidFill>
                <a:schemeClr val="accent1"/>
              </a:solidFill>
              <a:latin typeface="IBM Plex Sans" panose="020B0503050203000203" pitchFamily="34" charset="0"/>
            </a:endParaRPr>
          </a:p>
        </p:txBody>
      </p:sp>
      <p:sp>
        <p:nvSpPr>
          <p:cNvPr id="4" name="TextBox 3">
            <a:extLst>
              <a:ext uri="{FF2B5EF4-FFF2-40B4-BE49-F238E27FC236}">
                <a16:creationId xmlns:a16="http://schemas.microsoft.com/office/drawing/2014/main" id="{A2C98DF4-95B0-BE5A-0A41-093B6798CC4F}"/>
              </a:ext>
            </a:extLst>
          </p:cNvPr>
          <p:cNvSpPr txBox="1"/>
          <p:nvPr/>
        </p:nvSpPr>
        <p:spPr>
          <a:xfrm>
            <a:off x="6220918" y="473707"/>
            <a:ext cx="5800313" cy="461665"/>
          </a:xfrm>
          <a:prstGeom prst="rect">
            <a:avLst/>
          </a:prstGeom>
          <a:noFill/>
        </p:spPr>
        <p:txBody>
          <a:bodyPr wrap="square">
            <a:spAutoFit/>
          </a:bodyPr>
          <a:lstStyle/>
          <a:p>
            <a:pPr algn="r"/>
            <a:r>
              <a:rPr lang="en-GB" sz="1200" dirty="0">
                <a:solidFill>
                  <a:srgbClr val="A9A2C1"/>
                </a:solidFill>
                <a:latin typeface="Avenir Next Condensed" panose="020B0506020202020204" pitchFamily="34" charset="0"/>
                <a:hlinkClick r:id="rId5"/>
              </a:rPr>
              <a:t>S. Hoof, A. Geringer-Sameth &amp; R. Trotta, JCAP 02, 012 (2020) </a:t>
            </a:r>
            <a:r>
              <a:rPr lang="en-GB" sz="1200" dirty="0">
                <a:solidFill>
                  <a:srgbClr val="A9A2C1"/>
                </a:solidFill>
                <a:latin typeface="Avenir Next Condensed" panose="020B0506020202020204" pitchFamily="34" charset="0"/>
              </a:rPr>
              <a:t>· </a:t>
            </a:r>
            <a:r>
              <a:rPr lang="en-GB" sz="1200" dirty="0">
                <a:solidFill>
                  <a:srgbClr val="A9A2C1"/>
                </a:solidFill>
                <a:latin typeface="Avenir Next Condensed" panose="020B0506020202020204" pitchFamily="34" charset="0"/>
                <a:hlinkClick r:id="rId6"/>
              </a:rPr>
              <a:t>A. McDaniel et al., PRD 109, 063024 (2024)</a:t>
            </a:r>
            <a:r>
              <a:rPr lang="en-GB" sz="1200" dirty="0">
                <a:solidFill>
                  <a:srgbClr val="A9A2C1"/>
                </a:solidFill>
                <a:latin typeface="Avenir Next Condensed" panose="020B0506020202020204" pitchFamily="34" charset="0"/>
              </a:rPr>
              <a:t> · </a:t>
            </a:r>
            <a:r>
              <a:rPr lang="en-GB" sz="1200" dirty="0">
                <a:solidFill>
                  <a:srgbClr val="A9A1C0"/>
                </a:solidFill>
                <a:latin typeface="Avenir Next Condensed" panose="020B0506020202020204" pitchFamily="34" charset="0"/>
                <a:hlinkClick r:id="rId7">
                  <a:extLst>
                    <a:ext uri="{A12FA001-AC4F-418D-AE19-62706E023703}">
                      <ahyp:hlinkClr xmlns:ahyp="http://schemas.microsoft.com/office/drawing/2018/hyperlinkcolor" val="tx"/>
                    </a:ext>
                  </a:extLst>
                </a:hlinkClick>
              </a:rPr>
              <a:t>K. K. Boddy et al., PRD 102, 023029 (2020</a:t>
            </a:r>
            <a:r>
              <a:rPr lang="en-GB" sz="1200" dirty="0">
                <a:solidFill>
                  <a:srgbClr val="A9A2C1"/>
                </a:solidFill>
                <a:latin typeface="Avenir Next Condensed" panose="020B0506020202020204" pitchFamily="34" charset="0"/>
                <a:hlinkClick r:id="rId7">
                  <a:extLst>
                    <a:ext uri="{A12FA001-AC4F-418D-AE19-62706E023703}">
                      <ahyp:hlinkClr xmlns:ahyp="http://schemas.microsoft.com/office/drawing/2018/hyperlinkcolor" val="tx"/>
                    </a:ext>
                  </a:extLst>
                </a:hlinkClick>
              </a:rPr>
              <a:t>)</a:t>
            </a:r>
            <a:r>
              <a:rPr lang="en-GB" sz="1200" dirty="0">
                <a:solidFill>
                  <a:srgbClr val="A9A2C1"/>
                </a:solidFill>
                <a:latin typeface="Avenir Next Condensed" panose="020B0506020202020204" pitchFamily="34" charset="0"/>
                <a:hlinkClick r:id="rId8"/>
              </a:rPr>
              <a:t> </a:t>
            </a:r>
            <a:endParaRPr lang="en-GB" sz="1200" dirty="0">
              <a:solidFill>
                <a:srgbClr val="A9A2C1"/>
              </a:solidFill>
              <a:latin typeface="Avenir Next Condensed" panose="020B0506020202020204" pitchFamily="34" charset="0"/>
            </a:endParaRPr>
          </a:p>
        </p:txBody>
      </p:sp>
    </p:spTree>
    <p:extLst>
      <p:ext uri="{BB962C8B-B14F-4D97-AF65-F5344CB8AC3E}">
        <p14:creationId xmlns:p14="http://schemas.microsoft.com/office/powerpoint/2010/main" val="560501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6303438-E37C-9536-9915-55E7A5CB2C63}"/>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20DB35D-4CA9-4102-7A0C-3C7493742F74}"/>
              </a:ext>
            </a:extLst>
          </p:cNvPr>
          <p:cNvGraphicFramePr>
            <a:graphicFrameLocks noGrp="1"/>
          </p:cNvGraphicFramePr>
          <p:nvPr>
            <p:extLst>
              <p:ext uri="{D42A27DB-BD31-4B8C-83A1-F6EECF244321}">
                <p14:modId xmlns:p14="http://schemas.microsoft.com/office/powerpoint/2010/main" val="756164940"/>
              </p:ext>
            </p:extLst>
          </p:nvPr>
        </p:nvGraphicFramePr>
        <p:xfrm>
          <a:off x="554391" y="3104263"/>
          <a:ext cx="11428413" cy="2647430"/>
        </p:xfrm>
        <a:graphic>
          <a:graphicData uri="http://schemas.openxmlformats.org/drawingml/2006/table">
            <a:tbl>
              <a:tblPr/>
              <a:tblGrid>
                <a:gridCol w="3446463">
                  <a:extLst>
                    <a:ext uri="{9D8B030D-6E8A-4147-A177-3AD203B41FA5}">
                      <a16:colId xmlns:a16="http://schemas.microsoft.com/office/drawing/2014/main" val="1905241691"/>
                    </a:ext>
                  </a:extLst>
                </a:gridCol>
                <a:gridCol w="2971800">
                  <a:extLst>
                    <a:ext uri="{9D8B030D-6E8A-4147-A177-3AD203B41FA5}">
                      <a16:colId xmlns:a16="http://schemas.microsoft.com/office/drawing/2014/main" val="4212096726"/>
                    </a:ext>
                  </a:extLst>
                </a:gridCol>
                <a:gridCol w="5010150">
                  <a:extLst>
                    <a:ext uri="{9D8B030D-6E8A-4147-A177-3AD203B41FA5}">
                      <a16:colId xmlns:a16="http://schemas.microsoft.com/office/drawing/2014/main" val="305634489"/>
                    </a:ext>
                  </a:extLst>
                </a:gridCol>
              </a:tblGrid>
              <a:tr h="263753">
                <a:tc>
                  <a:txBody>
                    <a:bodyPr/>
                    <a:lstStyle/>
                    <a:p>
                      <a:pPr algn="ctr">
                        <a:buNone/>
                      </a:pPr>
                      <a:r>
                        <a:rPr lang="en-GB" sz="1600" b="1" i="0">
                          <a:solidFill>
                            <a:srgbClr val="A9A2C0"/>
                          </a:solidFill>
                          <a:effectLst/>
                          <a:latin typeface="IBM Plex Sans" panose="020B0503050203000203" pitchFamily="34" charset="0"/>
                        </a:rPr>
                        <a:t>Scenario</a:t>
                      </a:r>
                    </a:p>
                  </a:txBody>
                  <a:tcPr marL="74647" marR="74647" marT="49765" marB="49765" anchor="ctr">
                    <a:lnL>
                      <a:noFill/>
                    </a:lnL>
                    <a:lnR>
                      <a:noFill/>
                    </a:lnR>
                    <a:lnT>
                      <a:noFill/>
                    </a:lnT>
                    <a:lnB w="9525" cap="flat" cmpd="sng" algn="ctr">
                      <a:solidFill>
                        <a:srgbClr val="2A2545"/>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i="0" dirty="0">
                          <a:solidFill>
                            <a:srgbClr val="A9A2C0"/>
                          </a:solidFill>
                          <a:effectLst/>
                          <a:latin typeface="IBM Plex Sans" panose="020B0503050203000203" pitchFamily="34" charset="0"/>
                        </a:rPr>
                        <a:t>Dwarf tension </a:t>
                      </a:r>
                      <a:r>
                        <a:rPr lang="en-GB" sz="1600" b="1" i="0" dirty="0">
                          <a:solidFill>
                            <a:srgbClr val="A9A2C1"/>
                          </a:solidFill>
                          <a:effectLst/>
                          <a:latin typeface="Avenir Next Condensed" panose="020B0506020202020204" pitchFamily="34" charset="0"/>
                        </a:rPr>
                        <a:t>(b̄b)</a:t>
                      </a:r>
                      <a:endParaRPr lang="en-US" sz="1400" b="1" dirty="0">
                        <a:solidFill>
                          <a:srgbClr val="A9A2C1"/>
                        </a:solidFill>
                      </a:endParaRPr>
                    </a:p>
                  </a:txBody>
                  <a:tcPr marL="74647" marR="74647" marT="49765" marB="49765" anchor="ctr">
                    <a:lnL>
                      <a:noFill/>
                    </a:lnL>
                    <a:lnR>
                      <a:noFill/>
                    </a:lnR>
                    <a:lnT>
                      <a:noFill/>
                    </a:lnT>
                    <a:lnB w="9525" cap="flat" cmpd="sng" algn="ctr">
                      <a:solidFill>
                        <a:srgbClr val="2A2545"/>
                      </a:solidFill>
                      <a:prstDash val="solid"/>
                      <a:round/>
                      <a:headEnd type="none" w="med" len="med"/>
                      <a:tailEnd type="none" w="med" len="med"/>
                    </a:lnB>
                    <a:noFill/>
                  </a:tcPr>
                </a:tc>
                <a:tc>
                  <a:txBody>
                    <a:bodyPr/>
                    <a:lstStyle/>
                    <a:p>
                      <a:pPr algn="ctr">
                        <a:buNone/>
                      </a:pPr>
                      <a:r>
                        <a:rPr lang="en-GB" sz="1600" b="1" i="0">
                          <a:solidFill>
                            <a:srgbClr val="A9A2C0"/>
                          </a:solidFill>
                          <a:effectLst/>
                          <a:latin typeface="IBM Plex Sans" panose="020B0503050203000203" pitchFamily="34" charset="0"/>
                        </a:rPr>
                        <a:t>Killed by</a:t>
                      </a:r>
                    </a:p>
                  </a:txBody>
                  <a:tcPr marL="74647" marR="74647" marT="49765" marB="49765" anchor="ctr">
                    <a:lnL>
                      <a:noFill/>
                    </a:lnL>
                    <a:lnR>
                      <a:noFill/>
                    </a:lnR>
                    <a:lnT>
                      <a:noFill/>
                    </a:lnT>
                    <a:lnB w="9525" cap="flat" cmpd="sng" algn="ctr">
                      <a:solidFill>
                        <a:srgbClr val="2A2545"/>
                      </a:solidFill>
                      <a:prstDash val="solid"/>
                      <a:round/>
                      <a:headEnd type="none" w="med" len="med"/>
                      <a:tailEnd type="none" w="med" len="med"/>
                    </a:lnB>
                    <a:noFill/>
                  </a:tcPr>
                </a:tc>
                <a:extLst>
                  <a:ext uri="{0D108BD9-81ED-4DB2-BD59-A6C34878D82A}">
                    <a16:rowId xmlns:a16="http://schemas.microsoft.com/office/drawing/2014/main" val="3413628203"/>
                  </a:ext>
                </a:extLst>
              </a:tr>
              <a:tr h="263753">
                <a:tc>
                  <a:txBody>
                    <a:bodyPr/>
                    <a:lstStyle/>
                    <a:p>
                      <a:pPr algn="ctr">
                        <a:buNone/>
                      </a:pPr>
                      <a:r>
                        <a:rPr lang="en-GB" sz="1600" b="0" i="0" dirty="0">
                          <a:solidFill>
                            <a:srgbClr val="F2EFF7"/>
                          </a:solidFill>
                          <a:effectLst/>
                          <a:latin typeface="IBM Plex Sans" panose="020B0503050203000203" pitchFamily="34" charset="0"/>
                        </a:rPr>
                        <a:t>s-wave</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dirty="0">
                          <a:solidFill>
                            <a:srgbClr val="F2EFF7"/>
                          </a:solidFill>
                          <a:effectLst/>
                          <a:latin typeface="IBM Plex Sans" panose="020B0503050203000203" pitchFamily="34" charset="0"/>
                        </a:rPr>
                        <a:t>R ≈ 5.1 (1.6–9.8)</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a:solidFill>
                            <a:srgbClr val="F2EFF7"/>
                          </a:solidFill>
                          <a:effectLst/>
                          <a:latin typeface="IBM Plex Sans" panose="020B0503050203000203" pitchFamily="34" charset="0"/>
                        </a:rPr>
                        <a:t>survives, edge of systematics</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extLst>
                  <a:ext uri="{0D108BD9-81ED-4DB2-BD59-A6C34878D82A}">
                    <a16:rowId xmlns:a16="http://schemas.microsoft.com/office/drawing/2014/main" val="3848406719"/>
                  </a:ext>
                </a:extLst>
              </a:tr>
              <a:tr h="263753">
                <a:tc>
                  <a:txBody>
                    <a:bodyPr/>
                    <a:lstStyle/>
                    <a:p>
                      <a:pPr algn="ctr">
                        <a:buNone/>
                      </a:pPr>
                      <a:r>
                        <a:rPr lang="en-GB" sz="1600" b="0" i="0" dirty="0">
                          <a:solidFill>
                            <a:srgbClr val="F2EFF7"/>
                          </a:solidFill>
                          <a:effectLst/>
                          <a:latin typeface="IBM Plex Sans" panose="020B0503050203000203" pitchFamily="34" charset="0"/>
                        </a:rPr>
                        <a:t>p-wave</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a:solidFill>
                            <a:srgbClr val="F2EFF7"/>
                          </a:solidFill>
                          <a:effectLst/>
                          <a:latin typeface="IBM Plex Sans" panose="020B0503050203000203" pitchFamily="34" charset="0"/>
                        </a:rPr>
                        <a:t>R ≈ 0.02 — over-resolves</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1" i="0" dirty="0">
                          <a:solidFill>
                            <a:srgbClr val="F2844B"/>
                          </a:solidFill>
                          <a:effectLst/>
                          <a:latin typeface="IBM Plex Sans" panose="020B0503050203000203" pitchFamily="34" charset="0"/>
                        </a:rPr>
                        <a:t>relic abundance</a:t>
                      </a:r>
                      <a:r>
                        <a:rPr lang="en-GB" sz="1600" b="0" i="0" dirty="0">
                          <a:solidFill>
                            <a:srgbClr val="F2EFF7"/>
                          </a:solidFill>
                          <a:effectLst/>
                          <a:latin typeface="IBM Plex Sans" panose="020B0503050203000203" pitchFamily="34" charset="0"/>
                        </a:rPr>
                        <a:t>: under-predicts halo rate by ~7 </a:t>
                      </a:r>
                      <a:r>
                        <a:rPr lang="en-GB" sz="1600" b="0" i="0" dirty="0" err="1">
                          <a:solidFill>
                            <a:srgbClr val="F2EFF7"/>
                          </a:solidFill>
                          <a:effectLst/>
                          <a:latin typeface="IBM Plex Sans" panose="020B0503050203000203" pitchFamily="34" charset="0"/>
                        </a:rPr>
                        <a:t>dex</a:t>
                      </a:r>
                      <a:endParaRPr lang="en-GB" sz="1600" b="0" i="0" dirty="0">
                        <a:solidFill>
                          <a:srgbClr val="F2EFF7"/>
                        </a:solidFill>
                        <a:effectLst/>
                        <a:latin typeface="IBM Plex Sans" panose="020B0503050203000203" pitchFamily="34" charset="0"/>
                      </a:endParaRP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extLst>
                  <a:ext uri="{0D108BD9-81ED-4DB2-BD59-A6C34878D82A}">
                    <a16:rowId xmlns:a16="http://schemas.microsoft.com/office/drawing/2014/main" val="2252313891"/>
                  </a:ext>
                </a:extLst>
              </a:tr>
              <a:tr h="263753">
                <a:tc>
                  <a:txBody>
                    <a:bodyPr/>
                    <a:lstStyle/>
                    <a:p>
                      <a:pPr algn="ctr">
                        <a:buNone/>
                      </a:pPr>
                      <a:r>
                        <a:rPr lang="en-GB" sz="1600" b="0" i="0" dirty="0">
                          <a:solidFill>
                            <a:srgbClr val="F2EFF7"/>
                          </a:solidFill>
                          <a:effectLst/>
                          <a:latin typeface="IBM Plex Sans" panose="020B0503050203000203" pitchFamily="34" charset="0"/>
                        </a:rPr>
                        <a:t>d-wave</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dirty="0">
                          <a:solidFill>
                            <a:srgbClr val="F2EFF7"/>
                          </a:solidFill>
                          <a:effectLst/>
                          <a:latin typeface="IBM Plex Sans" panose="020B0503050203000203" pitchFamily="34" charset="0"/>
                        </a:rPr>
                        <a:t>R ≈ 10</a:t>
                      </a:r>
                      <a:r>
                        <a:rPr lang="en-GB" sz="1600" b="0" i="0" baseline="30000" dirty="0">
                          <a:solidFill>
                            <a:srgbClr val="F2EFF7"/>
                          </a:solidFill>
                          <a:effectLst/>
                          <a:latin typeface="IBM Plex Sans" panose="020B0503050203000203" pitchFamily="34" charset="0"/>
                        </a:rPr>
                        <a:t>-4</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dirty="0">
                          <a:solidFill>
                            <a:srgbClr val="F2EFF7"/>
                          </a:solidFill>
                          <a:effectLst/>
                          <a:latin typeface="IBM Plex Sans" panose="020B0503050203000203" pitchFamily="34" charset="0"/>
                        </a:rPr>
                        <a:t>same, ~12 </a:t>
                      </a:r>
                      <a:r>
                        <a:rPr lang="en-GB" sz="1600" b="0" i="0" dirty="0" err="1">
                          <a:solidFill>
                            <a:srgbClr val="F2EFF7"/>
                          </a:solidFill>
                          <a:effectLst/>
                          <a:latin typeface="IBM Plex Sans" panose="020B0503050203000203" pitchFamily="34" charset="0"/>
                        </a:rPr>
                        <a:t>dex</a:t>
                      </a:r>
                      <a:endParaRPr lang="en-GB" sz="1600" b="0" i="0" dirty="0">
                        <a:solidFill>
                          <a:srgbClr val="F2EFF7"/>
                        </a:solidFill>
                        <a:effectLst/>
                        <a:latin typeface="IBM Plex Sans" panose="020B0503050203000203" pitchFamily="34" charset="0"/>
                      </a:endParaRP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extLst>
                  <a:ext uri="{0D108BD9-81ED-4DB2-BD59-A6C34878D82A}">
                    <a16:rowId xmlns:a16="http://schemas.microsoft.com/office/drawing/2014/main" val="193486743"/>
                  </a:ext>
                </a:extLst>
              </a:tr>
              <a:tr h="263753">
                <a:tc>
                  <a:txBody>
                    <a:bodyPr/>
                    <a:lstStyle/>
                    <a:p>
                      <a:pPr algn="ctr">
                        <a:buNone/>
                      </a:pPr>
                      <a:r>
                        <a:rPr lang="en-GB" sz="1600" b="0" i="0" dirty="0">
                          <a:solidFill>
                            <a:srgbClr val="F2EFF7"/>
                          </a:solidFill>
                          <a:effectLst/>
                          <a:latin typeface="IBM Plex Sans" panose="020B0503050203000203" pitchFamily="34" charset="0"/>
                        </a:rPr>
                        <a:t>Decay (ρ</a:t>
                      </a:r>
                      <a:r>
                        <a:rPr lang="en-GB" sz="1600" b="0" i="0" baseline="30000" dirty="0">
                          <a:solidFill>
                            <a:srgbClr val="F2EFF7"/>
                          </a:solidFill>
                          <a:effectLst/>
                          <a:latin typeface="IBM Plex Sans" panose="020B0503050203000203" pitchFamily="34" charset="0"/>
                        </a:rPr>
                        <a:t>1</a:t>
                      </a:r>
                      <a:r>
                        <a:rPr lang="en-GB" sz="1600" b="0" i="0" dirty="0">
                          <a:solidFill>
                            <a:srgbClr val="F2EFF7"/>
                          </a:solidFill>
                          <a:effectLst/>
                          <a:latin typeface="IBM Plex Sans" panose="020B0503050203000203" pitchFamily="34" charset="0"/>
                        </a:rPr>
                        <a:t>, </a:t>
                      </a:r>
                      <a:r>
                        <a:rPr lang="en-GB" sz="1600" b="0" dirty="0">
                          <a:solidFill>
                            <a:schemeClr val="bg1"/>
                          </a:solidFill>
                          <a:latin typeface="Avenir Next Condensed" panose="020B0506020202020204" pitchFamily="34" charset="0"/>
                        </a:rPr>
                        <a:t>m</a:t>
                      </a:r>
                      <a:r>
                        <a:rPr lang="en-GB" sz="1600" b="0" baseline="-25000" dirty="0">
                          <a:solidFill>
                            <a:schemeClr val="bg1"/>
                          </a:solidFill>
                          <a:latin typeface="Avenir Next Condensed" panose="020B0506020202020204" pitchFamily="34" charset="0"/>
                        </a:rPr>
                        <a:t>χ</a:t>
                      </a:r>
                      <a:r>
                        <a:rPr lang="en-GB" sz="1600" b="0" i="0" dirty="0">
                          <a:solidFill>
                            <a:srgbClr val="F2EFF7"/>
                          </a:solidFill>
                          <a:effectLst/>
                          <a:latin typeface="IBM Plex Sans" panose="020B0503050203000203" pitchFamily="34" charset="0"/>
                        </a:rPr>
                        <a:t>~1 TeV)</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a:solidFill>
                            <a:srgbClr val="F2EFF7"/>
                          </a:solidFill>
                          <a:effectLst/>
                          <a:latin typeface="IBM Plex Sans" panose="020B0503050203000203" pitchFamily="34" charset="0"/>
                        </a:rPr>
                        <a:t>evades dwarfs</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1" i="0" dirty="0">
                          <a:solidFill>
                            <a:srgbClr val="F2844B"/>
                          </a:solidFill>
                          <a:effectLst/>
                          <a:latin typeface="IBM Plex Sans" panose="020B0503050203000203" pitchFamily="34" charset="0"/>
                        </a:rPr>
                        <a:t>IGRB</a:t>
                      </a:r>
                      <a:r>
                        <a:rPr lang="en-GB" sz="1600" b="0" i="0" dirty="0">
                          <a:solidFill>
                            <a:srgbClr val="F2EFF7"/>
                          </a:solidFill>
                          <a:effectLst/>
                          <a:latin typeface="IBM Plex Sans" panose="020B0503050203000203" pitchFamily="34" charset="0"/>
                        </a:rPr>
                        <a:t>: needs </a:t>
                      </a:r>
                      <a:r>
                        <a:rPr lang="en-GB" sz="1600" b="0" i="0" dirty="0" err="1">
                          <a:solidFill>
                            <a:srgbClr val="F2EFF7"/>
                          </a:solidFill>
                          <a:effectLst/>
                          <a:latin typeface="IBM Plex Sans" panose="020B0503050203000203" pitchFamily="34" charset="0"/>
                        </a:rPr>
                        <a:t>τ</a:t>
                      </a:r>
                      <a:r>
                        <a:rPr lang="en-GB" sz="1600" b="0" i="0" dirty="0">
                          <a:solidFill>
                            <a:srgbClr val="F2EFF7"/>
                          </a:solidFill>
                          <a:effectLst/>
                          <a:latin typeface="IBM Plex Sans" panose="020B0503050203000203" pitchFamily="34" charset="0"/>
                        </a:rPr>
                        <a:t> ≳ 10</a:t>
                      </a:r>
                      <a:r>
                        <a:rPr lang="en-GB" sz="1600" b="0" i="0" baseline="30000" dirty="0">
                          <a:solidFill>
                            <a:srgbClr val="F2EFF7"/>
                          </a:solidFill>
                          <a:effectLst/>
                          <a:latin typeface="IBM Plex Sans" panose="020B0503050203000203" pitchFamily="34" charset="0"/>
                        </a:rPr>
                        <a:t>28</a:t>
                      </a:r>
                      <a:r>
                        <a:rPr lang="en-GB" sz="1600" b="0" i="0" dirty="0">
                          <a:solidFill>
                            <a:srgbClr val="F2EFF7"/>
                          </a:solidFill>
                          <a:effectLst/>
                          <a:latin typeface="IBM Plex Sans" panose="020B0503050203000203" pitchFamily="34" charset="0"/>
                        </a:rPr>
                        <a:t> s, off by &gt;1 </a:t>
                      </a:r>
                      <a:r>
                        <a:rPr lang="en-GB" sz="1600" b="0" i="0" dirty="0" err="1">
                          <a:solidFill>
                            <a:srgbClr val="F2EFF7"/>
                          </a:solidFill>
                          <a:effectLst/>
                          <a:latin typeface="IBM Plex Sans" panose="020B0503050203000203" pitchFamily="34" charset="0"/>
                        </a:rPr>
                        <a:t>dex</a:t>
                      </a:r>
                      <a:endParaRPr lang="en-GB" sz="1600" b="0" i="0" dirty="0">
                        <a:solidFill>
                          <a:srgbClr val="F2EFF7"/>
                        </a:solidFill>
                        <a:effectLst/>
                        <a:latin typeface="IBM Plex Sans" panose="020B0503050203000203" pitchFamily="34" charset="0"/>
                      </a:endParaRP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extLst>
                  <a:ext uri="{0D108BD9-81ED-4DB2-BD59-A6C34878D82A}">
                    <a16:rowId xmlns:a16="http://schemas.microsoft.com/office/drawing/2014/main" val="2008044466"/>
                  </a:ext>
                </a:extLst>
              </a:tr>
              <a:tr h="263753">
                <a:tc>
                  <a:txBody>
                    <a:bodyPr/>
                    <a:lstStyle/>
                    <a:p>
                      <a:pPr algn="ctr">
                        <a:buNone/>
                      </a:pPr>
                      <a:r>
                        <a:rPr lang="en-GB" sz="1600" b="0" i="0" dirty="0">
                          <a:solidFill>
                            <a:srgbClr val="F2EFF7"/>
                          </a:solidFill>
                          <a:effectLst/>
                          <a:latin typeface="IBM Plex Sans" panose="020B0503050203000203" pitchFamily="34" charset="0"/>
                        </a:rPr>
                        <a:t>Unsaturated Coulomb Sommerfeld</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dirty="0">
                          <a:solidFill>
                            <a:srgbClr val="F2EFF7"/>
                          </a:solidFill>
                          <a:effectLst/>
                          <a:latin typeface="IBM Plex Sans" panose="020B0503050203000203" pitchFamily="34" charset="0"/>
                        </a:rPr>
                        <a:t>R ≈ 10</a:t>
                      </a:r>
                      <a:r>
                        <a:rPr lang="en-GB" sz="1600" b="0" i="0" baseline="30000" dirty="0">
                          <a:solidFill>
                            <a:srgbClr val="F2EFF7"/>
                          </a:solidFill>
                          <a:effectLst/>
                          <a:latin typeface="IBM Plex Sans" panose="020B0503050203000203" pitchFamily="34" charset="0"/>
                        </a:rPr>
                        <a:t>2</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dirty="0">
                          <a:solidFill>
                            <a:srgbClr val="F2EFF7"/>
                          </a:solidFill>
                          <a:effectLst/>
                          <a:latin typeface="IBM Plex Sans" panose="020B0503050203000203" pitchFamily="34" charset="0"/>
                        </a:rPr>
                        <a:t>unphysical limiting case, and Planck p</a:t>
                      </a:r>
                      <a:r>
                        <a:rPr lang="en-GB" sz="1600" b="0" i="0" baseline="-25000" dirty="0">
                          <a:solidFill>
                            <a:srgbClr val="F2EFF7"/>
                          </a:solidFill>
                          <a:effectLst/>
                          <a:latin typeface="IBM Plex Sans" panose="020B0503050203000203" pitchFamily="34" charset="0"/>
                        </a:rPr>
                        <a:t>ann</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extLst>
                  <a:ext uri="{0D108BD9-81ED-4DB2-BD59-A6C34878D82A}">
                    <a16:rowId xmlns:a16="http://schemas.microsoft.com/office/drawing/2014/main" val="1367952323"/>
                  </a:ext>
                </a:extLst>
              </a:tr>
              <a:tr h="263753">
                <a:tc>
                  <a:txBody>
                    <a:bodyPr/>
                    <a:lstStyle/>
                    <a:p>
                      <a:pPr algn="ctr">
                        <a:buNone/>
                      </a:pPr>
                      <a:r>
                        <a:rPr lang="en-GB" sz="1600" i="0" dirty="0">
                          <a:solidFill>
                            <a:srgbClr val="FCCE25"/>
                          </a:solidFill>
                          <a:effectLst/>
                          <a:latin typeface="IBM Plex Sans" panose="020B0503050203000203" pitchFamily="34" charset="0"/>
                        </a:rPr>
                        <a:t>Saturated Sommerfeld</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a:noFill/>
                    </a:lnB>
                    <a:noFill/>
                  </a:tcPr>
                </a:tc>
                <a:tc>
                  <a:txBody>
                    <a:bodyPr/>
                    <a:lstStyle/>
                    <a:p>
                      <a:pPr algn="ctr">
                        <a:buNone/>
                      </a:pPr>
                      <a:r>
                        <a:rPr lang="en-GB" sz="1600" b="1" i="0" dirty="0">
                          <a:solidFill>
                            <a:srgbClr val="FCCE25"/>
                          </a:solidFill>
                          <a:effectLst/>
                          <a:latin typeface="IBM Plex Sans" panose="020B0503050203000203" pitchFamily="34" charset="0"/>
                        </a:rPr>
                        <a:t>R unchanged from s-wave</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a:noFill/>
                    </a:lnB>
                    <a:noFill/>
                  </a:tcPr>
                </a:tc>
                <a:tc>
                  <a:txBody>
                    <a:bodyPr/>
                    <a:lstStyle/>
                    <a:p>
                      <a:pPr algn="ctr">
                        <a:buNone/>
                      </a:pPr>
                      <a:r>
                        <a:rPr lang="en-GB" sz="1600" b="1" i="0" dirty="0">
                          <a:solidFill>
                            <a:srgbClr val="FCCE25"/>
                          </a:solidFill>
                          <a:effectLst/>
                          <a:latin typeface="IBM Plex Sans" panose="020B0503050203000203" pitchFamily="34" charset="0"/>
                        </a:rPr>
                        <a:t>reconciles relic abundance &amp; halo rate. Planck p</a:t>
                      </a:r>
                      <a:r>
                        <a:rPr lang="en-GB" sz="1600" b="1" i="0" baseline="-25000" dirty="0">
                          <a:solidFill>
                            <a:srgbClr val="FCCE25"/>
                          </a:solidFill>
                          <a:effectLst/>
                          <a:latin typeface="IBM Plex Sans" panose="020B0503050203000203" pitchFamily="34" charset="0"/>
                        </a:rPr>
                        <a:t>ann</a:t>
                      </a:r>
                      <a:r>
                        <a:rPr lang="en-GB" sz="1600" b="1" i="0" dirty="0">
                          <a:solidFill>
                            <a:srgbClr val="FCCE25"/>
                          </a:solidFill>
                          <a:effectLst/>
                          <a:latin typeface="IBM Plex Sans" panose="020B0503050203000203" pitchFamily="34" charset="0"/>
                        </a:rPr>
                        <a:t>: b̄b 10% below, W</a:t>
                      </a:r>
                      <a:r>
                        <a:rPr lang="en-GB" sz="1600" b="1" i="0" baseline="30000" dirty="0">
                          <a:solidFill>
                            <a:srgbClr val="FCCE25"/>
                          </a:solidFill>
                          <a:effectLst/>
                          <a:latin typeface="IBM Plex Sans" panose="020B0503050203000203" pitchFamily="34" charset="0"/>
                        </a:rPr>
                        <a:t>+</a:t>
                      </a:r>
                      <a:r>
                        <a:rPr lang="en-GB" sz="1600" b="1" i="0" dirty="0">
                          <a:solidFill>
                            <a:srgbClr val="FCCE25"/>
                          </a:solidFill>
                          <a:effectLst/>
                          <a:latin typeface="IBM Plex Sans" panose="020B0503050203000203" pitchFamily="34" charset="0"/>
                        </a:rPr>
                        <a:t>W</a:t>
                      </a:r>
                      <a:r>
                        <a:rPr lang="en-GB" sz="1600" b="1" i="0" baseline="30000" dirty="0">
                          <a:solidFill>
                            <a:srgbClr val="FCCE25"/>
                          </a:solidFill>
                          <a:effectLst/>
                          <a:latin typeface="IBM Plex Sans" panose="020B0503050203000203" pitchFamily="34" charset="0"/>
                        </a:rPr>
                        <a:t>-</a:t>
                      </a:r>
                      <a:r>
                        <a:rPr lang="en-GB" sz="1600" b="1" i="0" dirty="0">
                          <a:solidFill>
                            <a:srgbClr val="FCCE25"/>
                          </a:solidFill>
                          <a:effectLst/>
                          <a:latin typeface="IBM Plex Sans" panose="020B0503050203000203" pitchFamily="34" charset="0"/>
                        </a:rPr>
                        <a:t> 4% above</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a:noFill/>
                    </a:lnB>
                    <a:noFill/>
                  </a:tcPr>
                </a:tc>
                <a:extLst>
                  <a:ext uri="{0D108BD9-81ED-4DB2-BD59-A6C34878D82A}">
                    <a16:rowId xmlns:a16="http://schemas.microsoft.com/office/drawing/2014/main" val="3430972990"/>
                  </a:ext>
                </a:extLst>
              </a:tr>
            </a:tbl>
          </a:graphicData>
        </a:graphic>
      </p:graphicFrame>
      <p:grpSp>
        <p:nvGrpSpPr>
          <p:cNvPr id="29" name="Group 28">
            <a:extLst>
              <a:ext uri="{FF2B5EF4-FFF2-40B4-BE49-F238E27FC236}">
                <a16:creationId xmlns:a16="http://schemas.microsoft.com/office/drawing/2014/main" id="{FD89A7D4-D707-F43A-99FC-F790D086CBD4}"/>
              </a:ext>
            </a:extLst>
          </p:cNvPr>
          <p:cNvGrpSpPr/>
          <p:nvPr/>
        </p:nvGrpSpPr>
        <p:grpSpPr>
          <a:xfrm>
            <a:off x="709950" y="2907910"/>
            <a:ext cx="1149128" cy="2350987"/>
            <a:chOff x="901905" y="2980882"/>
            <a:chExt cx="1149128" cy="2350987"/>
          </a:xfrm>
        </p:grpSpPr>
        <p:cxnSp>
          <p:nvCxnSpPr>
            <p:cNvPr id="6" name="Straight Arrow Connector 5">
              <a:extLst>
                <a:ext uri="{FF2B5EF4-FFF2-40B4-BE49-F238E27FC236}">
                  <a16:creationId xmlns:a16="http://schemas.microsoft.com/office/drawing/2014/main" id="{862015AB-B820-F45F-96A6-877A518AD747}"/>
                </a:ext>
              </a:extLst>
            </p:cNvPr>
            <p:cNvCxnSpPr>
              <a:cxnSpLocks/>
            </p:cNvCxnSpPr>
            <p:nvPr/>
          </p:nvCxnSpPr>
          <p:spPr>
            <a:xfrm flipV="1">
              <a:off x="1117600" y="4051520"/>
              <a:ext cx="933433" cy="63280"/>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4123DFE-899A-6F1F-DF67-4EA1AECA91F2}"/>
                </a:ext>
              </a:extLst>
            </p:cNvPr>
            <p:cNvCxnSpPr>
              <a:cxnSpLocks/>
            </p:cNvCxnSpPr>
            <p:nvPr/>
          </p:nvCxnSpPr>
          <p:spPr>
            <a:xfrm>
              <a:off x="1117600" y="4133681"/>
              <a:ext cx="933433" cy="226676"/>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62679404-D8A9-4207-412F-8443EE28F984}"/>
                </a:ext>
              </a:extLst>
            </p:cNvPr>
            <p:cNvCxnSpPr>
              <a:cxnSpLocks/>
            </p:cNvCxnSpPr>
            <p:nvPr/>
          </p:nvCxnSpPr>
          <p:spPr>
            <a:xfrm>
              <a:off x="1117599" y="4114800"/>
              <a:ext cx="658815" cy="1217069"/>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90F3E65-6833-4476-7661-E6989EE45429}"/>
                </a:ext>
              </a:extLst>
            </p:cNvPr>
            <p:cNvCxnSpPr>
              <a:cxnSpLocks/>
            </p:cNvCxnSpPr>
            <p:nvPr/>
          </p:nvCxnSpPr>
          <p:spPr>
            <a:xfrm>
              <a:off x="1117600" y="4133681"/>
              <a:ext cx="0" cy="841483"/>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C24FD787-3496-6B45-E8DE-31684619C393}"/>
                </a:ext>
              </a:extLst>
            </p:cNvPr>
            <p:cNvSpPr txBox="1"/>
            <p:nvPr/>
          </p:nvSpPr>
          <p:spPr>
            <a:xfrm rot="18666183">
              <a:off x="146772" y="3736015"/>
              <a:ext cx="1879597" cy="369332"/>
            </a:xfrm>
            <a:prstGeom prst="rect">
              <a:avLst/>
            </a:prstGeom>
            <a:noFill/>
          </p:spPr>
          <p:txBody>
            <a:bodyPr wrap="square" rtlCol="0">
              <a:spAutoFit/>
            </a:bodyPr>
            <a:lstStyle/>
            <a:p>
              <a:r>
                <a:rPr lang="en-US" dirty="0">
                  <a:solidFill>
                    <a:schemeClr val="accent4"/>
                  </a:solidFill>
                  <a:latin typeface="Avenir Next Condensed" panose="020B0506020202020204" pitchFamily="34" charset="0"/>
                </a:rPr>
                <a:t>Velocity dependent</a:t>
              </a:r>
            </a:p>
          </p:txBody>
        </p:sp>
      </p:grpSp>
      <p:sp>
        <p:nvSpPr>
          <p:cNvPr id="5" name="Title 1">
            <a:extLst>
              <a:ext uri="{FF2B5EF4-FFF2-40B4-BE49-F238E27FC236}">
                <a16:creationId xmlns:a16="http://schemas.microsoft.com/office/drawing/2014/main" id="{B1AF7C17-B858-0D81-5FBC-875E0BC57FC4}"/>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Two problems to contend with</a:t>
            </a:r>
          </a:p>
        </p:txBody>
      </p:sp>
      <p:cxnSp>
        <p:nvCxnSpPr>
          <p:cNvPr id="8" name="Straight Connector 7">
            <a:extLst>
              <a:ext uri="{FF2B5EF4-FFF2-40B4-BE49-F238E27FC236}">
                <a16:creationId xmlns:a16="http://schemas.microsoft.com/office/drawing/2014/main" id="{5ED29E7A-42A1-7A43-AEFF-B6820D3E2D03}"/>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33A6318-C90D-0C37-302D-9D73F3EED967}"/>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AC9E4FD2-E8BC-608C-B827-56557B3271BD}"/>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96ADBFFD-946E-1830-62C3-9CD8377B5379}"/>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EA745024-EB4D-7627-0693-4B94905AF0E2}"/>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12 / 18</a:t>
            </a:r>
          </a:p>
        </p:txBody>
      </p:sp>
      <p:sp>
        <p:nvSpPr>
          <p:cNvPr id="3" name="TextBox 2">
            <a:extLst>
              <a:ext uri="{FF2B5EF4-FFF2-40B4-BE49-F238E27FC236}">
                <a16:creationId xmlns:a16="http://schemas.microsoft.com/office/drawing/2014/main" id="{3D17C96A-FF68-9589-0CFD-9C4974F379BD}"/>
              </a:ext>
            </a:extLst>
          </p:cNvPr>
          <p:cNvSpPr txBox="1"/>
          <p:nvPr/>
        </p:nvSpPr>
        <p:spPr>
          <a:xfrm>
            <a:off x="594573" y="1451158"/>
            <a:ext cx="5674025" cy="1323439"/>
          </a:xfrm>
          <a:prstGeom prst="rect">
            <a:avLst/>
          </a:prstGeom>
          <a:noFill/>
        </p:spPr>
        <p:txBody>
          <a:bodyPr wrap="square" rtlCol="0">
            <a:spAutoFit/>
          </a:bodyPr>
          <a:lstStyle/>
          <a:p>
            <a:r>
              <a:rPr lang="en-GB" sz="2000" dirty="0">
                <a:solidFill>
                  <a:srgbClr val="CB4777"/>
                </a:solidFill>
                <a:latin typeface="Avenir Next Condensed" panose="020B0506020202020204" pitchFamily="34" charset="0"/>
              </a:rPr>
              <a:t>● </a:t>
            </a:r>
            <a:r>
              <a:rPr lang="en-US" sz="2000" b="1" dirty="0">
                <a:solidFill>
                  <a:schemeClr val="accent3"/>
                </a:solidFill>
                <a:latin typeface="Avenir Next Condensed" panose="020B0506020202020204" pitchFamily="34" charset="0"/>
              </a:rPr>
              <a:t>relic abundance</a:t>
            </a:r>
          </a:p>
          <a:p>
            <a:r>
              <a:rPr lang="en-US" sz="2000" dirty="0">
                <a:solidFill>
                  <a:schemeClr val="bg1"/>
                </a:solidFill>
                <a:latin typeface="Avenir Next Condensed" panose="020B0506020202020204" pitchFamily="34" charset="0"/>
              </a:rPr>
              <a:t>⟨</a:t>
            </a:r>
            <a:r>
              <a:rPr lang="el-GR" sz="2000" dirty="0">
                <a:solidFill>
                  <a:schemeClr val="bg1"/>
                </a:solidFill>
                <a:latin typeface="Avenir Next Condensed" panose="020B0506020202020204" pitchFamily="34" charset="0"/>
              </a:rPr>
              <a:t>σ</a:t>
            </a:r>
            <a:r>
              <a:rPr lang="en-US" sz="2000" dirty="0" err="1">
                <a:solidFill>
                  <a:schemeClr val="bg1"/>
                </a:solidFill>
                <a:latin typeface="Avenir Next Condensed" panose="020B0506020202020204" pitchFamily="34" charset="0"/>
              </a:rPr>
              <a:t>v⟩</a:t>
            </a:r>
            <a:r>
              <a:rPr lang="en-US" sz="2000" baseline="-25000" dirty="0" err="1">
                <a:solidFill>
                  <a:schemeClr val="bg1"/>
                </a:solidFill>
                <a:latin typeface="Avenir Next Condensed" panose="020B0506020202020204" pitchFamily="34" charset="0"/>
              </a:rPr>
              <a:t>halo</a:t>
            </a:r>
            <a:r>
              <a:rPr lang="en-US" sz="2000" dirty="0">
                <a:solidFill>
                  <a:schemeClr val="bg1"/>
                </a:solidFill>
                <a:latin typeface="Avenir Next Condensed" panose="020B0506020202020204" pitchFamily="34" charset="0"/>
              </a:rPr>
              <a:t> ≃ 45 × ⟨</a:t>
            </a:r>
            <a:r>
              <a:rPr lang="el-GR" sz="2000" dirty="0">
                <a:solidFill>
                  <a:schemeClr val="bg1"/>
                </a:solidFill>
                <a:latin typeface="Avenir Next Condensed" panose="020B0506020202020204" pitchFamily="34" charset="0"/>
              </a:rPr>
              <a:t>σ</a:t>
            </a:r>
            <a:r>
              <a:rPr lang="en-US" sz="2000" dirty="0" err="1">
                <a:solidFill>
                  <a:schemeClr val="bg1"/>
                </a:solidFill>
                <a:latin typeface="Avenir Next Condensed" panose="020B0506020202020204" pitchFamily="34" charset="0"/>
              </a:rPr>
              <a:t>v⟩</a:t>
            </a:r>
            <a:r>
              <a:rPr lang="en-US" sz="2000" baseline="-25000" dirty="0" err="1">
                <a:solidFill>
                  <a:schemeClr val="bg1"/>
                </a:solidFill>
                <a:latin typeface="Avenir Next Condensed" panose="020B0506020202020204" pitchFamily="34" charset="0"/>
              </a:rPr>
              <a:t>th</a:t>
            </a:r>
            <a:r>
              <a:rPr lang="en-US" sz="2000" dirty="0">
                <a:solidFill>
                  <a:schemeClr val="bg1"/>
                </a:solidFill>
                <a:latin typeface="Avenir Next Condensed" panose="020B0506020202020204" pitchFamily="34" charset="0"/>
              </a:rPr>
              <a:t> at baseline, ×4–49 across the suite</a:t>
            </a:r>
          </a:p>
          <a:p>
            <a:r>
              <a:rPr lang="en-GB" sz="2000" dirty="0">
                <a:solidFill>
                  <a:schemeClr val="bg1"/>
                </a:solidFill>
                <a:latin typeface="Avenir Next Condensed" panose="020B0506020202020204" pitchFamily="34" charset="0"/>
              </a:rPr>
              <a:t>a saturated, </a:t>
            </a:r>
            <a:r>
              <a:rPr lang="en-GB" sz="2000" b="1" dirty="0">
                <a:solidFill>
                  <a:schemeClr val="bg1"/>
                </a:solidFill>
                <a:latin typeface="Avenir Next Condensed" panose="020B0506020202020204" pitchFamily="34" charset="0"/>
              </a:rPr>
              <a:t>non-resonant</a:t>
            </a:r>
            <a:r>
              <a:rPr lang="en-GB" sz="2000" dirty="0">
                <a:solidFill>
                  <a:schemeClr val="bg1"/>
                </a:solidFill>
                <a:latin typeface="Avenir Next Condensed" panose="020B0506020202020204" pitchFamily="34" charset="0"/>
              </a:rPr>
              <a:t> enhancement is enough (benchmarks reach ~90 at 1 TeV)</a:t>
            </a:r>
          </a:p>
        </p:txBody>
      </p:sp>
      <p:sp>
        <p:nvSpPr>
          <p:cNvPr id="7" name="TextBox 6">
            <a:extLst>
              <a:ext uri="{FF2B5EF4-FFF2-40B4-BE49-F238E27FC236}">
                <a16:creationId xmlns:a16="http://schemas.microsoft.com/office/drawing/2014/main" id="{C4FDDB0A-24CA-88E4-0258-F7A0D19109F3}"/>
              </a:ext>
            </a:extLst>
          </p:cNvPr>
          <p:cNvSpPr txBox="1"/>
          <p:nvPr/>
        </p:nvSpPr>
        <p:spPr>
          <a:xfrm>
            <a:off x="6096000" y="1451158"/>
            <a:ext cx="5893258" cy="1323439"/>
          </a:xfrm>
          <a:prstGeom prst="rect">
            <a:avLst/>
          </a:prstGeom>
          <a:noFill/>
        </p:spPr>
        <p:txBody>
          <a:bodyPr wrap="square" rtlCol="0">
            <a:spAutoFit/>
          </a:bodyPr>
          <a:lstStyle/>
          <a:p>
            <a:r>
              <a:rPr lang="en-GB" sz="2000" dirty="0">
                <a:solidFill>
                  <a:srgbClr val="CB4777"/>
                </a:solidFill>
                <a:latin typeface="Avenir Next Condensed" panose="020B0506020202020204" pitchFamily="34" charset="0"/>
              </a:rPr>
              <a:t>● </a:t>
            </a:r>
            <a:r>
              <a:rPr lang="en-US" sz="2000" b="1" dirty="0">
                <a:solidFill>
                  <a:schemeClr val="accent3"/>
                </a:solidFill>
                <a:latin typeface="Avenir Next Condensed" panose="020B0506020202020204" pitchFamily="34" charset="0"/>
              </a:rPr>
              <a:t>dwarf ordering</a:t>
            </a:r>
          </a:p>
          <a:p>
            <a:r>
              <a:rPr lang="en-US" sz="2000" dirty="0">
                <a:solidFill>
                  <a:schemeClr val="bg1"/>
                </a:solidFill>
                <a:latin typeface="Avenir Next Condensed" panose="020B0506020202020204" pitchFamily="34" charset="0"/>
              </a:rPr>
              <a:t>R ∝ ⟨</a:t>
            </a:r>
            <a:r>
              <a:rPr lang="en-US" sz="2000" dirty="0" err="1">
                <a:solidFill>
                  <a:schemeClr val="bg1"/>
                </a:solidFill>
                <a:latin typeface="Avenir Next Condensed" panose="020B0506020202020204" pitchFamily="34" charset="0"/>
              </a:rPr>
              <a:t>S⟩</a:t>
            </a:r>
            <a:r>
              <a:rPr lang="en-US" sz="2000" baseline="-25000" dirty="0" err="1">
                <a:solidFill>
                  <a:schemeClr val="bg1"/>
                </a:solidFill>
                <a:latin typeface="Avenir Next Condensed" panose="020B0506020202020204" pitchFamily="34" charset="0"/>
              </a:rPr>
              <a:t>dwarf</a:t>
            </a:r>
            <a:r>
              <a:rPr lang="en-US" sz="2000" dirty="0">
                <a:solidFill>
                  <a:schemeClr val="bg1"/>
                </a:solidFill>
                <a:latin typeface="Avenir Next Condensed" panose="020B0506020202020204" pitchFamily="34" charset="0"/>
              </a:rPr>
              <a:t> / ⟨</a:t>
            </a:r>
            <a:r>
              <a:rPr lang="en-US" sz="2000" dirty="0" err="1">
                <a:solidFill>
                  <a:schemeClr val="bg1"/>
                </a:solidFill>
                <a:latin typeface="Avenir Next Condensed" panose="020B0506020202020204" pitchFamily="34" charset="0"/>
              </a:rPr>
              <a:t>S⟩</a:t>
            </a:r>
            <a:r>
              <a:rPr lang="en-US" sz="2000" baseline="-25000" dirty="0" err="1">
                <a:solidFill>
                  <a:schemeClr val="bg1"/>
                </a:solidFill>
                <a:latin typeface="Avenir Next Condensed" panose="020B0506020202020204" pitchFamily="34" charset="0"/>
              </a:rPr>
              <a:t>halo</a:t>
            </a:r>
            <a:r>
              <a:rPr lang="en-US" sz="2000" dirty="0">
                <a:solidFill>
                  <a:schemeClr val="bg1"/>
                </a:solidFill>
                <a:latin typeface="Avenir Next Condensed" panose="020B0506020202020204" pitchFamily="34" charset="0"/>
              </a:rPr>
              <a:t> and the dwarfs are colder, so R does not move: </a:t>
            </a:r>
            <a:r>
              <a:rPr lang="en-US" sz="2000" b="1" dirty="0">
                <a:solidFill>
                  <a:schemeClr val="accent1"/>
                </a:solidFill>
                <a:latin typeface="Avenir Next Condensed" panose="020B0506020202020204" pitchFamily="34" charset="0"/>
              </a:rPr>
              <a:t>only a resonance placed above threshold inverts it</a:t>
            </a:r>
            <a:r>
              <a:rPr lang="en-US" sz="2000" dirty="0">
                <a:solidFill>
                  <a:schemeClr val="bg1"/>
                </a:solidFill>
                <a:latin typeface="Avenir Next Condensed" panose="020B0506020202020204" pitchFamily="34" charset="0"/>
              </a:rPr>
              <a:t>, and that case is fine-tuned</a:t>
            </a:r>
          </a:p>
        </p:txBody>
      </p:sp>
      <p:sp>
        <p:nvSpPr>
          <p:cNvPr id="9" name="TextBox 8">
            <a:extLst>
              <a:ext uri="{FF2B5EF4-FFF2-40B4-BE49-F238E27FC236}">
                <a16:creationId xmlns:a16="http://schemas.microsoft.com/office/drawing/2014/main" id="{5388F71D-9B4C-EEB4-CC4C-DF8A747C3AEC}"/>
              </a:ext>
            </a:extLst>
          </p:cNvPr>
          <p:cNvSpPr txBox="1"/>
          <p:nvPr/>
        </p:nvSpPr>
        <p:spPr>
          <a:xfrm>
            <a:off x="6268598" y="213498"/>
            <a:ext cx="5752633" cy="646331"/>
          </a:xfrm>
          <a:prstGeom prst="rect">
            <a:avLst/>
          </a:prstGeom>
          <a:noFill/>
        </p:spPr>
        <p:txBody>
          <a:bodyPr wrap="square">
            <a:spAutoFit/>
          </a:bodyPr>
          <a:lstStyle/>
          <a:p>
            <a:pPr algn="r"/>
            <a:r>
              <a:rPr lang="en-GB" sz="1200" dirty="0">
                <a:solidFill>
                  <a:srgbClr val="A9A2C0"/>
                </a:solidFill>
                <a:latin typeface="Avenir Next Condensed" panose="020B0506020202020204" pitchFamily="34" charset="0"/>
                <a:hlinkClick r:id="rId4"/>
              </a:rPr>
              <a:t>J. L. Feng, M. Kaplinghat &amp; H.-B. Yu, PRD 82, 083525 (2010)</a:t>
            </a:r>
            <a:r>
              <a:rPr lang="en-GB" sz="1200" dirty="0">
                <a:solidFill>
                  <a:srgbClr val="A9A2C0"/>
                </a:solidFill>
                <a:latin typeface="Avenir Next Condensed" panose="020B0506020202020204" pitchFamily="34" charset="0"/>
              </a:rPr>
              <a:t> · </a:t>
            </a:r>
            <a:r>
              <a:rPr lang="en-GB" sz="1200" dirty="0">
                <a:solidFill>
                  <a:srgbClr val="A9A2C0"/>
                </a:solidFill>
                <a:latin typeface="Avenir Next Condensed" panose="020B0506020202020204" pitchFamily="34" charset="0"/>
                <a:hlinkClick r:id="rId5"/>
              </a:rPr>
              <a:t>M. Ibe, H. Murayama &amp; T. T. Yanagida, PRD 79, 095009 (2009)</a:t>
            </a:r>
            <a:r>
              <a:rPr lang="en-GB" sz="1200" dirty="0">
                <a:solidFill>
                  <a:srgbClr val="A9A2C0"/>
                </a:solidFill>
                <a:latin typeface="Avenir Next Condensed" panose="020B0506020202020204" pitchFamily="34" charset="0"/>
              </a:rPr>
              <a:t> · </a:t>
            </a:r>
            <a:r>
              <a:rPr lang="en-GB" sz="1200" dirty="0">
                <a:solidFill>
                  <a:srgbClr val="A9A2C0"/>
                </a:solidFill>
                <a:latin typeface="Avenir Next Condensed" panose="020B0506020202020204" pitchFamily="34" charset="0"/>
                <a:hlinkClick r:id="rId6">
                  <a:extLst>
                    <a:ext uri="{A12FA001-AC4F-418D-AE19-62706E023703}">
                      <ahyp:hlinkClr xmlns:ahyp="http://schemas.microsoft.com/office/drawing/2018/hyperlinkcolor" val="tx"/>
                    </a:ext>
                  </a:extLst>
                </a:hlinkClick>
              </a:rPr>
              <a:t>K. K. Boddy et al., PRD 95, 123008 (2017)</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7"/>
              </a:rPr>
              <a:t>S. Ando &amp; K. Ishiwata, JCAP 05, 024 (2015)</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8"/>
              </a:rPr>
              <a:t>T. Cohen et al., PRL 119, 021102 (2017)</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9"/>
              </a:rPr>
              <a:t>C. Blanco &amp; D. Hooper, JCAP 03, 019 (2019)</a:t>
            </a:r>
            <a:endParaRPr lang="en-US" sz="12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1149177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463274E-68AA-C7FE-C38A-C843E251C6AF}"/>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A9747D5-4B67-FCA5-DBB3-F3000EB83979}"/>
              </a:ext>
            </a:extLst>
          </p:cNvPr>
          <p:cNvGraphicFramePr>
            <a:graphicFrameLocks noGrp="1"/>
          </p:cNvGraphicFramePr>
          <p:nvPr>
            <p:extLst>
              <p:ext uri="{D42A27DB-BD31-4B8C-83A1-F6EECF244321}">
                <p14:modId xmlns:p14="http://schemas.microsoft.com/office/powerpoint/2010/main" val="4130727083"/>
              </p:ext>
            </p:extLst>
          </p:nvPr>
        </p:nvGraphicFramePr>
        <p:xfrm>
          <a:off x="554391" y="3104263"/>
          <a:ext cx="11428413" cy="2990800"/>
        </p:xfrm>
        <a:graphic>
          <a:graphicData uri="http://schemas.openxmlformats.org/drawingml/2006/table">
            <a:tbl>
              <a:tblPr/>
              <a:tblGrid>
                <a:gridCol w="3446463">
                  <a:extLst>
                    <a:ext uri="{9D8B030D-6E8A-4147-A177-3AD203B41FA5}">
                      <a16:colId xmlns:a16="http://schemas.microsoft.com/office/drawing/2014/main" val="1905241691"/>
                    </a:ext>
                  </a:extLst>
                </a:gridCol>
                <a:gridCol w="2971800">
                  <a:extLst>
                    <a:ext uri="{9D8B030D-6E8A-4147-A177-3AD203B41FA5}">
                      <a16:colId xmlns:a16="http://schemas.microsoft.com/office/drawing/2014/main" val="4212096726"/>
                    </a:ext>
                  </a:extLst>
                </a:gridCol>
                <a:gridCol w="5010150">
                  <a:extLst>
                    <a:ext uri="{9D8B030D-6E8A-4147-A177-3AD203B41FA5}">
                      <a16:colId xmlns:a16="http://schemas.microsoft.com/office/drawing/2014/main" val="305634489"/>
                    </a:ext>
                  </a:extLst>
                </a:gridCol>
              </a:tblGrid>
              <a:tr h="263753">
                <a:tc>
                  <a:txBody>
                    <a:bodyPr/>
                    <a:lstStyle/>
                    <a:p>
                      <a:pPr algn="ctr">
                        <a:buNone/>
                      </a:pPr>
                      <a:r>
                        <a:rPr lang="en-GB" sz="1600" b="1" i="0">
                          <a:solidFill>
                            <a:srgbClr val="A9A2C0"/>
                          </a:solidFill>
                          <a:effectLst/>
                          <a:latin typeface="IBM Plex Sans" panose="020B0503050203000203" pitchFamily="34" charset="0"/>
                        </a:rPr>
                        <a:t>Scenario</a:t>
                      </a:r>
                    </a:p>
                  </a:txBody>
                  <a:tcPr marL="74647" marR="74647" marT="49765" marB="49765" anchor="ctr">
                    <a:lnL>
                      <a:noFill/>
                    </a:lnL>
                    <a:lnR>
                      <a:noFill/>
                    </a:lnR>
                    <a:lnT>
                      <a:noFill/>
                    </a:lnT>
                    <a:lnB w="9525" cap="flat" cmpd="sng" algn="ctr">
                      <a:solidFill>
                        <a:srgbClr val="2A2545"/>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i="0" dirty="0">
                          <a:solidFill>
                            <a:srgbClr val="A9A2C0"/>
                          </a:solidFill>
                          <a:effectLst/>
                          <a:latin typeface="IBM Plex Sans" panose="020B0503050203000203" pitchFamily="34" charset="0"/>
                        </a:rPr>
                        <a:t>Dwarf tension </a:t>
                      </a:r>
                      <a:r>
                        <a:rPr lang="en-GB" sz="1600" b="1" i="0" dirty="0">
                          <a:solidFill>
                            <a:srgbClr val="A9A2C1"/>
                          </a:solidFill>
                          <a:effectLst/>
                          <a:latin typeface="Avenir Next Condensed" panose="020B0506020202020204" pitchFamily="34" charset="0"/>
                        </a:rPr>
                        <a:t>(b̄b)</a:t>
                      </a:r>
                      <a:endParaRPr lang="en-US" sz="1400" b="1" dirty="0">
                        <a:solidFill>
                          <a:srgbClr val="A9A2C1"/>
                        </a:solidFill>
                      </a:endParaRPr>
                    </a:p>
                  </a:txBody>
                  <a:tcPr marL="74647" marR="74647" marT="49765" marB="49765" anchor="ctr">
                    <a:lnL>
                      <a:noFill/>
                    </a:lnL>
                    <a:lnR>
                      <a:noFill/>
                    </a:lnR>
                    <a:lnT>
                      <a:noFill/>
                    </a:lnT>
                    <a:lnB w="9525" cap="flat" cmpd="sng" algn="ctr">
                      <a:solidFill>
                        <a:srgbClr val="2A2545"/>
                      </a:solidFill>
                      <a:prstDash val="solid"/>
                      <a:round/>
                      <a:headEnd type="none" w="med" len="med"/>
                      <a:tailEnd type="none" w="med" len="med"/>
                    </a:lnB>
                    <a:noFill/>
                  </a:tcPr>
                </a:tc>
                <a:tc>
                  <a:txBody>
                    <a:bodyPr/>
                    <a:lstStyle/>
                    <a:p>
                      <a:pPr algn="ctr">
                        <a:buNone/>
                      </a:pPr>
                      <a:r>
                        <a:rPr lang="en-GB" sz="1600" b="1" i="0">
                          <a:solidFill>
                            <a:srgbClr val="A9A2C0"/>
                          </a:solidFill>
                          <a:effectLst/>
                          <a:latin typeface="IBM Plex Sans" panose="020B0503050203000203" pitchFamily="34" charset="0"/>
                        </a:rPr>
                        <a:t>Killed by</a:t>
                      </a:r>
                    </a:p>
                  </a:txBody>
                  <a:tcPr marL="74647" marR="74647" marT="49765" marB="49765" anchor="ctr">
                    <a:lnL>
                      <a:noFill/>
                    </a:lnL>
                    <a:lnR>
                      <a:noFill/>
                    </a:lnR>
                    <a:lnT>
                      <a:noFill/>
                    </a:lnT>
                    <a:lnB w="9525" cap="flat" cmpd="sng" algn="ctr">
                      <a:solidFill>
                        <a:srgbClr val="2A2545"/>
                      </a:solidFill>
                      <a:prstDash val="solid"/>
                      <a:round/>
                      <a:headEnd type="none" w="med" len="med"/>
                      <a:tailEnd type="none" w="med" len="med"/>
                    </a:lnB>
                    <a:noFill/>
                  </a:tcPr>
                </a:tc>
                <a:extLst>
                  <a:ext uri="{0D108BD9-81ED-4DB2-BD59-A6C34878D82A}">
                    <a16:rowId xmlns:a16="http://schemas.microsoft.com/office/drawing/2014/main" val="3413628203"/>
                  </a:ext>
                </a:extLst>
              </a:tr>
              <a:tr h="263753">
                <a:tc>
                  <a:txBody>
                    <a:bodyPr/>
                    <a:lstStyle/>
                    <a:p>
                      <a:pPr algn="ctr">
                        <a:buNone/>
                      </a:pPr>
                      <a:r>
                        <a:rPr lang="en-GB" sz="1600" b="0" i="0" dirty="0">
                          <a:solidFill>
                            <a:srgbClr val="F2EFF7"/>
                          </a:solidFill>
                          <a:effectLst/>
                          <a:latin typeface="IBM Plex Sans" panose="020B0503050203000203" pitchFamily="34" charset="0"/>
                        </a:rPr>
                        <a:t>s-wave</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dirty="0">
                          <a:solidFill>
                            <a:srgbClr val="F2EFF7"/>
                          </a:solidFill>
                          <a:effectLst/>
                          <a:latin typeface="IBM Plex Sans" panose="020B0503050203000203" pitchFamily="34" charset="0"/>
                        </a:rPr>
                        <a:t>R ≈ 5.1 (1.6–9.8)</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a:solidFill>
                            <a:srgbClr val="F2EFF7"/>
                          </a:solidFill>
                          <a:effectLst/>
                          <a:latin typeface="IBM Plex Sans" panose="020B0503050203000203" pitchFamily="34" charset="0"/>
                        </a:rPr>
                        <a:t>survives, edge of systematics</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extLst>
                  <a:ext uri="{0D108BD9-81ED-4DB2-BD59-A6C34878D82A}">
                    <a16:rowId xmlns:a16="http://schemas.microsoft.com/office/drawing/2014/main" val="3848406719"/>
                  </a:ext>
                </a:extLst>
              </a:tr>
              <a:tr h="263753">
                <a:tc>
                  <a:txBody>
                    <a:bodyPr/>
                    <a:lstStyle/>
                    <a:p>
                      <a:pPr algn="ctr">
                        <a:buNone/>
                      </a:pPr>
                      <a:r>
                        <a:rPr lang="en-GB" sz="1600" b="0" i="0" dirty="0">
                          <a:solidFill>
                            <a:srgbClr val="F2EFF7"/>
                          </a:solidFill>
                          <a:effectLst/>
                          <a:latin typeface="IBM Plex Sans" panose="020B0503050203000203" pitchFamily="34" charset="0"/>
                        </a:rPr>
                        <a:t>p-wave</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a:solidFill>
                            <a:srgbClr val="F2EFF7"/>
                          </a:solidFill>
                          <a:effectLst/>
                          <a:latin typeface="IBM Plex Sans" panose="020B0503050203000203" pitchFamily="34" charset="0"/>
                        </a:rPr>
                        <a:t>R ≈ 0.02 — over-resolves</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1" i="0" dirty="0">
                          <a:solidFill>
                            <a:srgbClr val="F2844B"/>
                          </a:solidFill>
                          <a:effectLst/>
                          <a:latin typeface="IBM Plex Sans" panose="020B0503050203000203" pitchFamily="34" charset="0"/>
                        </a:rPr>
                        <a:t>relic abundance</a:t>
                      </a:r>
                      <a:r>
                        <a:rPr lang="en-GB" sz="1600" b="0" i="0" dirty="0">
                          <a:solidFill>
                            <a:srgbClr val="F2EFF7"/>
                          </a:solidFill>
                          <a:effectLst/>
                          <a:latin typeface="IBM Plex Sans" panose="020B0503050203000203" pitchFamily="34" charset="0"/>
                        </a:rPr>
                        <a:t>: under-predicts halo rate by ~7 </a:t>
                      </a:r>
                      <a:r>
                        <a:rPr lang="en-GB" sz="1600" b="0" i="0" dirty="0" err="1">
                          <a:solidFill>
                            <a:srgbClr val="F2EFF7"/>
                          </a:solidFill>
                          <a:effectLst/>
                          <a:latin typeface="IBM Plex Sans" panose="020B0503050203000203" pitchFamily="34" charset="0"/>
                        </a:rPr>
                        <a:t>dex</a:t>
                      </a:r>
                      <a:endParaRPr lang="en-GB" sz="1600" b="0" i="0" dirty="0">
                        <a:solidFill>
                          <a:srgbClr val="F2EFF7"/>
                        </a:solidFill>
                        <a:effectLst/>
                        <a:latin typeface="IBM Plex Sans" panose="020B0503050203000203" pitchFamily="34" charset="0"/>
                      </a:endParaRP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extLst>
                  <a:ext uri="{0D108BD9-81ED-4DB2-BD59-A6C34878D82A}">
                    <a16:rowId xmlns:a16="http://schemas.microsoft.com/office/drawing/2014/main" val="2252313891"/>
                  </a:ext>
                </a:extLst>
              </a:tr>
              <a:tr h="263753">
                <a:tc>
                  <a:txBody>
                    <a:bodyPr/>
                    <a:lstStyle/>
                    <a:p>
                      <a:pPr algn="ctr">
                        <a:buNone/>
                      </a:pPr>
                      <a:r>
                        <a:rPr lang="en-GB" sz="1600" b="0" i="0" dirty="0">
                          <a:solidFill>
                            <a:srgbClr val="F2EFF7"/>
                          </a:solidFill>
                          <a:effectLst/>
                          <a:latin typeface="IBM Plex Sans" panose="020B0503050203000203" pitchFamily="34" charset="0"/>
                        </a:rPr>
                        <a:t>d-wave</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dirty="0">
                          <a:solidFill>
                            <a:srgbClr val="F2EFF7"/>
                          </a:solidFill>
                          <a:effectLst/>
                          <a:latin typeface="IBM Plex Sans" panose="020B0503050203000203" pitchFamily="34" charset="0"/>
                        </a:rPr>
                        <a:t>R ≈ 10</a:t>
                      </a:r>
                      <a:r>
                        <a:rPr lang="en-GB" sz="1600" b="0" i="0" baseline="30000" dirty="0">
                          <a:solidFill>
                            <a:srgbClr val="F2EFF7"/>
                          </a:solidFill>
                          <a:effectLst/>
                          <a:latin typeface="IBM Plex Sans" panose="020B0503050203000203" pitchFamily="34" charset="0"/>
                        </a:rPr>
                        <a:t>-4</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dirty="0">
                          <a:solidFill>
                            <a:srgbClr val="F2EFF7"/>
                          </a:solidFill>
                          <a:effectLst/>
                          <a:latin typeface="IBM Plex Sans" panose="020B0503050203000203" pitchFamily="34" charset="0"/>
                        </a:rPr>
                        <a:t>same, ~12 </a:t>
                      </a:r>
                      <a:r>
                        <a:rPr lang="en-GB" sz="1600" b="0" i="0" dirty="0" err="1">
                          <a:solidFill>
                            <a:srgbClr val="F2EFF7"/>
                          </a:solidFill>
                          <a:effectLst/>
                          <a:latin typeface="IBM Plex Sans" panose="020B0503050203000203" pitchFamily="34" charset="0"/>
                        </a:rPr>
                        <a:t>dex</a:t>
                      </a:r>
                      <a:endParaRPr lang="en-GB" sz="1600" b="0" i="0" dirty="0">
                        <a:solidFill>
                          <a:srgbClr val="F2EFF7"/>
                        </a:solidFill>
                        <a:effectLst/>
                        <a:latin typeface="IBM Plex Sans" panose="020B0503050203000203" pitchFamily="34" charset="0"/>
                      </a:endParaRP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extLst>
                  <a:ext uri="{0D108BD9-81ED-4DB2-BD59-A6C34878D82A}">
                    <a16:rowId xmlns:a16="http://schemas.microsoft.com/office/drawing/2014/main" val="193486743"/>
                  </a:ext>
                </a:extLst>
              </a:tr>
              <a:tr h="263753">
                <a:tc>
                  <a:txBody>
                    <a:bodyPr/>
                    <a:lstStyle/>
                    <a:p>
                      <a:pPr algn="ctr">
                        <a:buNone/>
                      </a:pPr>
                      <a:r>
                        <a:rPr lang="en-GB" sz="1600" b="0" i="0" dirty="0">
                          <a:solidFill>
                            <a:srgbClr val="F2EFF7"/>
                          </a:solidFill>
                          <a:effectLst/>
                          <a:latin typeface="IBM Plex Sans" panose="020B0503050203000203" pitchFamily="34" charset="0"/>
                        </a:rPr>
                        <a:t>Decay (ρ</a:t>
                      </a:r>
                      <a:r>
                        <a:rPr lang="en-GB" sz="1600" b="0" i="0" baseline="30000" dirty="0">
                          <a:solidFill>
                            <a:srgbClr val="F2EFF7"/>
                          </a:solidFill>
                          <a:effectLst/>
                          <a:latin typeface="IBM Plex Sans" panose="020B0503050203000203" pitchFamily="34" charset="0"/>
                        </a:rPr>
                        <a:t>1</a:t>
                      </a:r>
                      <a:r>
                        <a:rPr lang="en-GB" sz="1600" b="0" i="0" dirty="0">
                          <a:solidFill>
                            <a:srgbClr val="F2EFF7"/>
                          </a:solidFill>
                          <a:effectLst/>
                          <a:latin typeface="IBM Plex Sans" panose="020B0503050203000203" pitchFamily="34" charset="0"/>
                        </a:rPr>
                        <a:t>, </a:t>
                      </a:r>
                      <a:r>
                        <a:rPr lang="en-GB" sz="1600" b="0" dirty="0">
                          <a:solidFill>
                            <a:schemeClr val="bg1"/>
                          </a:solidFill>
                          <a:latin typeface="Avenir Next Condensed" panose="020B0506020202020204" pitchFamily="34" charset="0"/>
                        </a:rPr>
                        <a:t>m</a:t>
                      </a:r>
                      <a:r>
                        <a:rPr lang="en-GB" sz="1600" b="0" baseline="-25000" dirty="0">
                          <a:solidFill>
                            <a:schemeClr val="bg1"/>
                          </a:solidFill>
                          <a:latin typeface="Avenir Next Condensed" panose="020B0506020202020204" pitchFamily="34" charset="0"/>
                        </a:rPr>
                        <a:t>χ</a:t>
                      </a:r>
                      <a:r>
                        <a:rPr lang="en-GB" sz="1600" b="0" i="0" dirty="0">
                          <a:solidFill>
                            <a:srgbClr val="F2EFF7"/>
                          </a:solidFill>
                          <a:effectLst/>
                          <a:latin typeface="IBM Plex Sans" panose="020B0503050203000203" pitchFamily="34" charset="0"/>
                        </a:rPr>
                        <a:t>~1 TeV)</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a:solidFill>
                            <a:srgbClr val="F2EFF7"/>
                          </a:solidFill>
                          <a:effectLst/>
                          <a:latin typeface="IBM Plex Sans" panose="020B0503050203000203" pitchFamily="34" charset="0"/>
                        </a:rPr>
                        <a:t>evades dwarfs</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1" i="0" dirty="0">
                          <a:solidFill>
                            <a:srgbClr val="F2844B"/>
                          </a:solidFill>
                          <a:effectLst/>
                          <a:latin typeface="IBM Plex Sans" panose="020B0503050203000203" pitchFamily="34" charset="0"/>
                        </a:rPr>
                        <a:t>IGRB</a:t>
                      </a:r>
                      <a:r>
                        <a:rPr lang="en-GB" sz="1600" b="0" i="0" dirty="0">
                          <a:solidFill>
                            <a:srgbClr val="F2EFF7"/>
                          </a:solidFill>
                          <a:effectLst/>
                          <a:latin typeface="IBM Plex Sans" panose="020B0503050203000203" pitchFamily="34" charset="0"/>
                        </a:rPr>
                        <a:t>: needs </a:t>
                      </a:r>
                      <a:r>
                        <a:rPr lang="en-GB" sz="1600" b="0" i="0" dirty="0" err="1">
                          <a:solidFill>
                            <a:srgbClr val="F2EFF7"/>
                          </a:solidFill>
                          <a:effectLst/>
                          <a:latin typeface="IBM Plex Sans" panose="020B0503050203000203" pitchFamily="34" charset="0"/>
                        </a:rPr>
                        <a:t>τ</a:t>
                      </a:r>
                      <a:r>
                        <a:rPr lang="en-GB" sz="1600" b="0" i="0" dirty="0">
                          <a:solidFill>
                            <a:srgbClr val="F2EFF7"/>
                          </a:solidFill>
                          <a:effectLst/>
                          <a:latin typeface="IBM Plex Sans" panose="020B0503050203000203" pitchFamily="34" charset="0"/>
                        </a:rPr>
                        <a:t> ≳ 10</a:t>
                      </a:r>
                      <a:r>
                        <a:rPr lang="en-GB" sz="1600" b="0" i="0" baseline="30000" dirty="0">
                          <a:solidFill>
                            <a:srgbClr val="F2EFF7"/>
                          </a:solidFill>
                          <a:effectLst/>
                          <a:latin typeface="IBM Plex Sans" panose="020B0503050203000203" pitchFamily="34" charset="0"/>
                        </a:rPr>
                        <a:t>28</a:t>
                      </a:r>
                      <a:r>
                        <a:rPr lang="en-GB" sz="1600" b="0" i="0" dirty="0">
                          <a:solidFill>
                            <a:srgbClr val="F2EFF7"/>
                          </a:solidFill>
                          <a:effectLst/>
                          <a:latin typeface="IBM Plex Sans" panose="020B0503050203000203" pitchFamily="34" charset="0"/>
                        </a:rPr>
                        <a:t> s, off by &gt;1 </a:t>
                      </a:r>
                      <a:r>
                        <a:rPr lang="en-GB" sz="1600" b="0" i="0" dirty="0" err="1">
                          <a:solidFill>
                            <a:srgbClr val="F2EFF7"/>
                          </a:solidFill>
                          <a:effectLst/>
                          <a:latin typeface="IBM Plex Sans" panose="020B0503050203000203" pitchFamily="34" charset="0"/>
                        </a:rPr>
                        <a:t>dex</a:t>
                      </a:r>
                      <a:endParaRPr lang="en-GB" sz="1600" b="0" i="0" dirty="0">
                        <a:solidFill>
                          <a:srgbClr val="F2EFF7"/>
                        </a:solidFill>
                        <a:effectLst/>
                        <a:latin typeface="IBM Plex Sans" panose="020B0503050203000203" pitchFamily="34" charset="0"/>
                      </a:endParaRP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extLst>
                  <a:ext uri="{0D108BD9-81ED-4DB2-BD59-A6C34878D82A}">
                    <a16:rowId xmlns:a16="http://schemas.microsoft.com/office/drawing/2014/main" val="2008044466"/>
                  </a:ext>
                </a:extLst>
              </a:tr>
              <a:tr h="263753">
                <a:tc>
                  <a:txBody>
                    <a:bodyPr/>
                    <a:lstStyle/>
                    <a:p>
                      <a:pPr algn="ctr">
                        <a:buNone/>
                      </a:pPr>
                      <a:r>
                        <a:rPr lang="en-GB" sz="1600" b="0" i="0" dirty="0">
                          <a:solidFill>
                            <a:srgbClr val="F2EFF7"/>
                          </a:solidFill>
                          <a:effectLst/>
                          <a:latin typeface="IBM Plex Sans" panose="020B0503050203000203" pitchFamily="34" charset="0"/>
                        </a:rPr>
                        <a:t>Unsaturated Coulomb Sommerfeld</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dirty="0">
                          <a:solidFill>
                            <a:srgbClr val="F2EFF7"/>
                          </a:solidFill>
                          <a:effectLst/>
                          <a:latin typeface="IBM Plex Sans" panose="020B0503050203000203" pitchFamily="34" charset="0"/>
                        </a:rPr>
                        <a:t>R ≈ 10</a:t>
                      </a:r>
                      <a:r>
                        <a:rPr lang="en-GB" sz="1600" b="0" i="0" baseline="30000" dirty="0">
                          <a:solidFill>
                            <a:srgbClr val="F2EFF7"/>
                          </a:solidFill>
                          <a:effectLst/>
                          <a:latin typeface="IBM Plex Sans" panose="020B0503050203000203" pitchFamily="34" charset="0"/>
                        </a:rPr>
                        <a:t>2</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dirty="0">
                          <a:solidFill>
                            <a:srgbClr val="F2EFF7"/>
                          </a:solidFill>
                          <a:effectLst/>
                          <a:latin typeface="IBM Plex Sans" panose="020B0503050203000203" pitchFamily="34" charset="0"/>
                        </a:rPr>
                        <a:t>unphysical limiting case, and Planck p</a:t>
                      </a:r>
                      <a:r>
                        <a:rPr lang="en-GB" sz="1600" b="0" i="0" baseline="-25000" dirty="0">
                          <a:solidFill>
                            <a:srgbClr val="F2EFF7"/>
                          </a:solidFill>
                          <a:effectLst/>
                          <a:latin typeface="IBM Plex Sans" panose="020B0503050203000203" pitchFamily="34" charset="0"/>
                        </a:rPr>
                        <a:t>ann</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extLst>
                  <a:ext uri="{0D108BD9-81ED-4DB2-BD59-A6C34878D82A}">
                    <a16:rowId xmlns:a16="http://schemas.microsoft.com/office/drawing/2014/main" val="1367952323"/>
                  </a:ext>
                </a:extLst>
              </a:tr>
              <a:tr h="263753">
                <a:tc>
                  <a:txBody>
                    <a:bodyPr/>
                    <a:lstStyle/>
                    <a:p>
                      <a:pPr algn="ctr">
                        <a:buNone/>
                      </a:pPr>
                      <a:r>
                        <a:rPr lang="en-GB" sz="1600" i="0" dirty="0">
                          <a:solidFill>
                            <a:schemeClr val="bg1"/>
                          </a:solidFill>
                          <a:effectLst/>
                          <a:latin typeface="IBM Plex Sans" panose="020B0503050203000203" pitchFamily="34" charset="0"/>
                        </a:rPr>
                        <a:t>Saturated Sommerfeld</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dirty="0">
                          <a:solidFill>
                            <a:schemeClr val="bg1"/>
                          </a:solidFill>
                          <a:effectLst/>
                          <a:latin typeface="IBM Plex Sans" panose="020B0503050203000203" pitchFamily="34" charset="0"/>
                        </a:rPr>
                        <a:t>R unchanged from s-wave</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tc>
                  <a:txBody>
                    <a:bodyPr/>
                    <a:lstStyle/>
                    <a:p>
                      <a:pPr algn="ctr">
                        <a:buNone/>
                      </a:pPr>
                      <a:r>
                        <a:rPr lang="en-GB" sz="1600" b="0" i="0" dirty="0">
                          <a:solidFill>
                            <a:schemeClr val="bg1"/>
                          </a:solidFill>
                          <a:effectLst/>
                          <a:latin typeface="IBM Plex Sans" panose="020B0503050203000203" pitchFamily="34" charset="0"/>
                        </a:rPr>
                        <a:t>reconciles relic abundance &amp; halo rate. Planck p</a:t>
                      </a:r>
                      <a:r>
                        <a:rPr lang="en-GB" sz="1600" b="0" i="0" baseline="-25000" dirty="0">
                          <a:solidFill>
                            <a:schemeClr val="bg1"/>
                          </a:solidFill>
                          <a:effectLst/>
                          <a:latin typeface="IBM Plex Sans" panose="020B0503050203000203" pitchFamily="34" charset="0"/>
                        </a:rPr>
                        <a:t>ann</a:t>
                      </a:r>
                      <a:r>
                        <a:rPr lang="en-GB" sz="1600" b="0" i="0" dirty="0">
                          <a:solidFill>
                            <a:schemeClr val="bg1"/>
                          </a:solidFill>
                          <a:effectLst/>
                          <a:latin typeface="IBM Plex Sans" panose="020B0503050203000203" pitchFamily="34" charset="0"/>
                        </a:rPr>
                        <a:t>: b̄b 10% below, W</a:t>
                      </a:r>
                      <a:r>
                        <a:rPr lang="en-GB" sz="1600" b="0" i="0" baseline="30000" dirty="0">
                          <a:solidFill>
                            <a:schemeClr val="bg1"/>
                          </a:solidFill>
                          <a:effectLst/>
                          <a:latin typeface="IBM Plex Sans" panose="020B0503050203000203" pitchFamily="34" charset="0"/>
                        </a:rPr>
                        <a:t>+</a:t>
                      </a:r>
                      <a:r>
                        <a:rPr lang="en-GB" sz="1600" b="0" i="0" dirty="0">
                          <a:solidFill>
                            <a:schemeClr val="bg1"/>
                          </a:solidFill>
                          <a:effectLst/>
                          <a:latin typeface="IBM Plex Sans" panose="020B0503050203000203" pitchFamily="34" charset="0"/>
                        </a:rPr>
                        <a:t>W</a:t>
                      </a:r>
                      <a:r>
                        <a:rPr lang="en-GB" sz="1600" b="0" i="0" baseline="30000" dirty="0">
                          <a:solidFill>
                            <a:schemeClr val="bg1"/>
                          </a:solidFill>
                          <a:effectLst/>
                          <a:latin typeface="IBM Plex Sans" panose="020B0503050203000203" pitchFamily="34" charset="0"/>
                        </a:rPr>
                        <a:t>-</a:t>
                      </a:r>
                      <a:r>
                        <a:rPr lang="en-GB" sz="1600" b="0" i="0" dirty="0">
                          <a:solidFill>
                            <a:schemeClr val="bg1"/>
                          </a:solidFill>
                          <a:effectLst/>
                          <a:latin typeface="IBM Plex Sans" panose="020B0503050203000203" pitchFamily="34" charset="0"/>
                        </a:rPr>
                        <a:t> 4% above</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w="9525" cap="flat" cmpd="sng" algn="ctr">
                      <a:solidFill>
                        <a:srgbClr val="2A2545"/>
                      </a:solidFill>
                      <a:prstDash val="solid"/>
                      <a:round/>
                      <a:headEnd type="none" w="med" len="med"/>
                      <a:tailEnd type="none" w="med" len="med"/>
                    </a:lnB>
                    <a:noFill/>
                  </a:tcPr>
                </a:tc>
                <a:extLst>
                  <a:ext uri="{0D108BD9-81ED-4DB2-BD59-A6C34878D82A}">
                    <a16:rowId xmlns:a16="http://schemas.microsoft.com/office/drawing/2014/main" val="3430972990"/>
                  </a:ext>
                </a:extLst>
              </a:tr>
              <a:tr h="2637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i="0" dirty="0">
                          <a:solidFill>
                            <a:schemeClr val="accent1"/>
                          </a:solidFill>
                          <a:effectLst/>
                          <a:latin typeface="IBM Plex Sans" panose="020B0503050203000203" pitchFamily="34" charset="0"/>
                        </a:rPr>
                        <a:t>Resonant Sommerfeld / BW</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a:noFill/>
                    </a:lnB>
                    <a:noFill/>
                  </a:tcPr>
                </a:tc>
                <a:tc>
                  <a:txBody>
                    <a:bodyPr/>
                    <a:lstStyle/>
                    <a:p>
                      <a:pPr algn="ctr">
                        <a:buNone/>
                      </a:pPr>
                      <a:r>
                        <a:rPr lang="en-GB" sz="1600" b="1" i="0" dirty="0">
                          <a:solidFill>
                            <a:schemeClr val="accent1"/>
                          </a:solidFill>
                          <a:effectLst/>
                          <a:latin typeface="IBM Plex Sans" panose="020B0503050203000203" pitchFamily="34" charset="0"/>
                        </a:rPr>
                        <a:t>R &lt; s-wave</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a:noFill/>
                    </a:lnB>
                    <a:noFill/>
                  </a:tcPr>
                </a:tc>
                <a:tc>
                  <a:txBody>
                    <a:bodyPr/>
                    <a:lstStyle/>
                    <a:p>
                      <a:pPr algn="ctr">
                        <a:buNone/>
                      </a:pPr>
                      <a:r>
                        <a:rPr lang="en-GB" sz="1600" b="1" i="0" dirty="0">
                          <a:solidFill>
                            <a:schemeClr val="accent1"/>
                          </a:solidFill>
                          <a:effectLst/>
                          <a:latin typeface="IBM Plex Sans" panose="020B0503050203000203" pitchFamily="34" charset="0"/>
                        </a:rPr>
                        <a:t>only route that also fixes the dwarfs</a:t>
                      </a:r>
                    </a:p>
                  </a:txBody>
                  <a:tcPr marL="74647" marR="74647" marT="49765" marB="49765" anchor="ctr">
                    <a:lnL>
                      <a:noFill/>
                    </a:lnL>
                    <a:lnR>
                      <a:noFill/>
                    </a:lnR>
                    <a:lnT w="9525" cap="flat" cmpd="sng" algn="ctr">
                      <a:solidFill>
                        <a:srgbClr val="2A2545"/>
                      </a:solidFill>
                      <a:prstDash val="solid"/>
                      <a:round/>
                      <a:headEnd type="none" w="med" len="med"/>
                      <a:tailEnd type="none" w="med" len="med"/>
                    </a:lnT>
                    <a:lnB>
                      <a:noFill/>
                    </a:lnB>
                    <a:noFill/>
                  </a:tcPr>
                </a:tc>
                <a:extLst>
                  <a:ext uri="{0D108BD9-81ED-4DB2-BD59-A6C34878D82A}">
                    <a16:rowId xmlns:a16="http://schemas.microsoft.com/office/drawing/2014/main" val="4046927107"/>
                  </a:ext>
                </a:extLst>
              </a:tr>
            </a:tbl>
          </a:graphicData>
        </a:graphic>
      </p:graphicFrame>
      <p:sp>
        <p:nvSpPr>
          <p:cNvPr id="5" name="Title 1">
            <a:extLst>
              <a:ext uri="{FF2B5EF4-FFF2-40B4-BE49-F238E27FC236}">
                <a16:creationId xmlns:a16="http://schemas.microsoft.com/office/drawing/2014/main" id="{6416E289-38D5-4AEE-9F22-0C1B58F35A46}"/>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Two problems to contend with</a:t>
            </a:r>
          </a:p>
        </p:txBody>
      </p:sp>
      <p:cxnSp>
        <p:nvCxnSpPr>
          <p:cNvPr id="8" name="Straight Connector 7">
            <a:extLst>
              <a:ext uri="{FF2B5EF4-FFF2-40B4-BE49-F238E27FC236}">
                <a16:creationId xmlns:a16="http://schemas.microsoft.com/office/drawing/2014/main" id="{26959327-CF18-F585-58FD-B9A565F20DDD}"/>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89688F22-5F84-1806-B302-7FCB43F8FBD0}"/>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D521BE1D-A9CF-6EA9-3B3E-6CDBA80FF029}"/>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F14CE240-03ED-57A4-5F47-0D03F29B0B1F}"/>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B06769CD-BEFC-2CE4-51DF-830A6D48A776}"/>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13 / 18</a:t>
            </a:r>
          </a:p>
        </p:txBody>
      </p:sp>
      <p:sp>
        <p:nvSpPr>
          <p:cNvPr id="3" name="TextBox 2">
            <a:extLst>
              <a:ext uri="{FF2B5EF4-FFF2-40B4-BE49-F238E27FC236}">
                <a16:creationId xmlns:a16="http://schemas.microsoft.com/office/drawing/2014/main" id="{9BF4BFE8-D276-3A97-B8AB-DB2F33DA35B5}"/>
              </a:ext>
            </a:extLst>
          </p:cNvPr>
          <p:cNvSpPr txBox="1"/>
          <p:nvPr/>
        </p:nvSpPr>
        <p:spPr>
          <a:xfrm>
            <a:off x="594573" y="1451158"/>
            <a:ext cx="5674025" cy="1323439"/>
          </a:xfrm>
          <a:prstGeom prst="rect">
            <a:avLst/>
          </a:prstGeom>
          <a:noFill/>
        </p:spPr>
        <p:txBody>
          <a:bodyPr wrap="square" rtlCol="0">
            <a:spAutoFit/>
          </a:bodyPr>
          <a:lstStyle/>
          <a:p>
            <a:r>
              <a:rPr lang="en-GB" sz="2000" dirty="0">
                <a:solidFill>
                  <a:srgbClr val="CB4777"/>
                </a:solidFill>
                <a:latin typeface="Avenir Next Condensed" panose="020B0506020202020204" pitchFamily="34" charset="0"/>
              </a:rPr>
              <a:t>● </a:t>
            </a:r>
            <a:r>
              <a:rPr lang="en-US" sz="2000" b="1" dirty="0">
                <a:solidFill>
                  <a:schemeClr val="accent3"/>
                </a:solidFill>
                <a:latin typeface="Avenir Next Condensed" panose="020B0506020202020204" pitchFamily="34" charset="0"/>
              </a:rPr>
              <a:t>relic abundance</a:t>
            </a:r>
          </a:p>
          <a:p>
            <a:r>
              <a:rPr lang="en-US" sz="2000" dirty="0">
                <a:solidFill>
                  <a:schemeClr val="bg1"/>
                </a:solidFill>
                <a:latin typeface="Avenir Next Condensed" panose="020B0506020202020204" pitchFamily="34" charset="0"/>
              </a:rPr>
              <a:t>⟨</a:t>
            </a:r>
            <a:r>
              <a:rPr lang="el-GR" sz="2000" dirty="0">
                <a:solidFill>
                  <a:schemeClr val="bg1"/>
                </a:solidFill>
                <a:latin typeface="Avenir Next Condensed" panose="020B0506020202020204" pitchFamily="34" charset="0"/>
              </a:rPr>
              <a:t>σ</a:t>
            </a:r>
            <a:r>
              <a:rPr lang="en-US" sz="2000" dirty="0" err="1">
                <a:solidFill>
                  <a:schemeClr val="bg1"/>
                </a:solidFill>
                <a:latin typeface="Avenir Next Condensed" panose="020B0506020202020204" pitchFamily="34" charset="0"/>
              </a:rPr>
              <a:t>v⟩</a:t>
            </a:r>
            <a:r>
              <a:rPr lang="en-US" sz="2000" baseline="-25000" dirty="0" err="1">
                <a:solidFill>
                  <a:schemeClr val="bg1"/>
                </a:solidFill>
                <a:latin typeface="Avenir Next Condensed" panose="020B0506020202020204" pitchFamily="34" charset="0"/>
              </a:rPr>
              <a:t>halo</a:t>
            </a:r>
            <a:r>
              <a:rPr lang="en-US" sz="2000" dirty="0">
                <a:solidFill>
                  <a:schemeClr val="bg1"/>
                </a:solidFill>
                <a:latin typeface="Avenir Next Condensed" panose="020B0506020202020204" pitchFamily="34" charset="0"/>
              </a:rPr>
              <a:t> ≃ 45 × ⟨</a:t>
            </a:r>
            <a:r>
              <a:rPr lang="el-GR" sz="2000" dirty="0">
                <a:solidFill>
                  <a:schemeClr val="bg1"/>
                </a:solidFill>
                <a:latin typeface="Avenir Next Condensed" panose="020B0506020202020204" pitchFamily="34" charset="0"/>
              </a:rPr>
              <a:t>σ</a:t>
            </a:r>
            <a:r>
              <a:rPr lang="en-US" sz="2000" dirty="0" err="1">
                <a:solidFill>
                  <a:schemeClr val="bg1"/>
                </a:solidFill>
                <a:latin typeface="Avenir Next Condensed" panose="020B0506020202020204" pitchFamily="34" charset="0"/>
              </a:rPr>
              <a:t>v⟩</a:t>
            </a:r>
            <a:r>
              <a:rPr lang="en-US" sz="2000" baseline="-25000" dirty="0" err="1">
                <a:solidFill>
                  <a:schemeClr val="bg1"/>
                </a:solidFill>
                <a:latin typeface="Avenir Next Condensed" panose="020B0506020202020204" pitchFamily="34" charset="0"/>
              </a:rPr>
              <a:t>th</a:t>
            </a:r>
            <a:r>
              <a:rPr lang="en-US" sz="2000" dirty="0">
                <a:solidFill>
                  <a:schemeClr val="bg1"/>
                </a:solidFill>
                <a:latin typeface="Avenir Next Condensed" panose="020B0506020202020204" pitchFamily="34" charset="0"/>
              </a:rPr>
              <a:t> at baseline, ×4–49 across the suite</a:t>
            </a:r>
          </a:p>
          <a:p>
            <a:r>
              <a:rPr lang="en-GB" sz="2000" dirty="0">
                <a:solidFill>
                  <a:schemeClr val="bg1"/>
                </a:solidFill>
                <a:latin typeface="Avenir Next Condensed" panose="020B0506020202020204" pitchFamily="34" charset="0"/>
              </a:rPr>
              <a:t>a saturated, </a:t>
            </a:r>
            <a:r>
              <a:rPr lang="en-GB" sz="2000" b="1" dirty="0">
                <a:solidFill>
                  <a:schemeClr val="bg1"/>
                </a:solidFill>
                <a:latin typeface="Avenir Next Condensed" panose="020B0506020202020204" pitchFamily="34" charset="0"/>
              </a:rPr>
              <a:t>non-resonant</a:t>
            </a:r>
            <a:r>
              <a:rPr lang="en-GB" sz="2000" dirty="0">
                <a:solidFill>
                  <a:schemeClr val="bg1"/>
                </a:solidFill>
                <a:latin typeface="Avenir Next Condensed" panose="020B0506020202020204" pitchFamily="34" charset="0"/>
              </a:rPr>
              <a:t> enhancement is enough (benchmarks reach ~90 at 1 TeV)</a:t>
            </a:r>
          </a:p>
        </p:txBody>
      </p:sp>
      <p:sp>
        <p:nvSpPr>
          <p:cNvPr id="7" name="TextBox 6">
            <a:extLst>
              <a:ext uri="{FF2B5EF4-FFF2-40B4-BE49-F238E27FC236}">
                <a16:creationId xmlns:a16="http://schemas.microsoft.com/office/drawing/2014/main" id="{7E9D861D-F612-1788-8A81-F7F90CC9D350}"/>
              </a:ext>
            </a:extLst>
          </p:cNvPr>
          <p:cNvSpPr txBox="1"/>
          <p:nvPr/>
        </p:nvSpPr>
        <p:spPr>
          <a:xfrm>
            <a:off x="6096000" y="1451158"/>
            <a:ext cx="5893258" cy="1323439"/>
          </a:xfrm>
          <a:prstGeom prst="rect">
            <a:avLst/>
          </a:prstGeom>
          <a:noFill/>
        </p:spPr>
        <p:txBody>
          <a:bodyPr wrap="square" rtlCol="0">
            <a:spAutoFit/>
          </a:bodyPr>
          <a:lstStyle/>
          <a:p>
            <a:r>
              <a:rPr lang="en-GB" sz="2000" dirty="0">
                <a:solidFill>
                  <a:srgbClr val="CB4777"/>
                </a:solidFill>
                <a:latin typeface="Avenir Next Condensed" panose="020B0506020202020204" pitchFamily="34" charset="0"/>
              </a:rPr>
              <a:t>● </a:t>
            </a:r>
            <a:r>
              <a:rPr lang="en-US" sz="2000" b="1" dirty="0">
                <a:solidFill>
                  <a:schemeClr val="accent3"/>
                </a:solidFill>
                <a:latin typeface="Avenir Next Condensed" panose="020B0506020202020204" pitchFamily="34" charset="0"/>
              </a:rPr>
              <a:t>dwarf ordering</a:t>
            </a:r>
          </a:p>
          <a:p>
            <a:r>
              <a:rPr lang="en-US" sz="2000" dirty="0">
                <a:solidFill>
                  <a:schemeClr val="bg1"/>
                </a:solidFill>
                <a:latin typeface="Avenir Next Condensed" panose="020B0506020202020204" pitchFamily="34" charset="0"/>
              </a:rPr>
              <a:t>R ∝ ⟨</a:t>
            </a:r>
            <a:r>
              <a:rPr lang="en-US" sz="2000" dirty="0" err="1">
                <a:solidFill>
                  <a:schemeClr val="bg1"/>
                </a:solidFill>
                <a:latin typeface="Avenir Next Condensed" panose="020B0506020202020204" pitchFamily="34" charset="0"/>
              </a:rPr>
              <a:t>S⟩</a:t>
            </a:r>
            <a:r>
              <a:rPr lang="en-US" sz="2000" baseline="-25000" dirty="0" err="1">
                <a:solidFill>
                  <a:schemeClr val="bg1"/>
                </a:solidFill>
                <a:latin typeface="Avenir Next Condensed" panose="020B0506020202020204" pitchFamily="34" charset="0"/>
              </a:rPr>
              <a:t>dwarf</a:t>
            </a:r>
            <a:r>
              <a:rPr lang="en-US" sz="2000" dirty="0">
                <a:solidFill>
                  <a:schemeClr val="bg1"/>
                </a:solidFill>
                <a:latin typeface="Avenir Next Condensed" panose="020B0506020202020204" pitchFamily="34" charset="0"/>
              </a:rPr>
              <a:t> / ⟨</a:t>
            </a:r>
            <a:r>
              <a:rPr lang="en-US" sz="2000" dirty="0" err="1">
                <a:solidFill>
                  <a:schemeClr val="bg1"/>
                </a:solidFill>
                <a:latin typeface="Avenir Next Condensed" panose="020B0506020202020204" pitchFamily="34" charset="0"/>
              </a:rPr>
              <a:t>S⟩</a:t>
            </a:r>
            <a:r>
              <a:rPr lang="en-US" sz="2000" baseline="-25000" dirty="0" err="1">
                <a:solidFill>
                  <a:schemeClr val="bg1"/>
                </a:solidFill>
                <a:latin typeface="Avenir Next Condensed" panose="020B0506020202020204" pitchFamily="34" charset="0"/>
              </a:rPr>
              <a:t>halo</a:t>
            </a:r>
            <a:r>
              <a:rPr lang="en-US" sz="2000" dirty="0">
                <a:solidFill>
                  <a:schemeClr val="bg1"/>
                </a:solidFill>
                <a:latin typeface="Avenir Next Condensed" panose="020B0506020202020204" pitchFamily="34" charset="0"/>
              </a:rPr>
              <a:t> and the dwarfs are colder, so R does not move: </a:t>
            </a:r>
            <a:r>
              <a:rPr lang="en-US" sz="2000" b="1" dirty="0">
                <a:solidFill>
                  <a:schemeClr val="accent1"/>
                </a:solidFill>
                <a:latin typeface="Avenir Next Condensed" panose="020B0506020202020204" pitchFamily="34" charset="0"/>
              </a:rPr>
              <a:t>only a resonance placed above threshold inverts it</a:t>
            </a:r>
            <a:r>
              <a:rPr lang="en-US" sz="2000" dirty="0">
                <a:solidFill>
                  <a:schemeClr val="bg1"/>
                </a:solidFill>
                <a:latin typeface="Avenir Next Condensed" panose="020B0506020202020204" pitchFamily="34" charset="0"/>
              </a:rPr>
              <a:t>, and that case is fine-tuned</a:t>
            </a:r>
          </a:p>
        </p:txBody>
      </p:sp>
      <p:sp>
        <p:nvSpPr>
          <p:cNvPr id="9" name="TextBox 8">
            <a:extLst>
              <a:ext uri="{FF2B5EF4-FFF2-40B4-BE49-F238E27FC236}">
                <a16:creationId xmlns:a16="http://schemas.microsoft.com/office/drawing/2014/main" id="{8543266E-0DD1-05A0-397C-1BC488C02251}"/>
              </a:ext>
            </a:extLst>
          </p:cNvPr>
          <p:cNvSpPr txBox="1"/>
          <p:nvPr/>
        </p:nvSpPr>
        <p:spPr>
          <a:xfrm>
            <a:off x="6268598" y="213498"/>
            <a:ext cx="5752633" cy="646331"/>
          </a:xfrm>
          <a:prstGeom prst="rect">
            <a:avLst/>
          </a:prstGeom>
          <a:noFill/>
        </p:spPr>
        <p:txBody>
          <a:bodyPr wrap="square">
            <a:spAutoFit/>
          </a:bodyPr>
          <a:lstStyle/>
          <a:p>
            <a:pPr algn="r"/>
            <a:r>
              <a:rPr lang="en-GB" sz="1200" dirty="0">
                <a:solidFill>
                  <a:srgbClr val="A9A2C0"/>
                </a:solidFill>
                <a:latin typeface="Avenir Next Condensed" panose="020B0506020202020204" pitchFamily="34" charset="0"/>
                <a:hlinkClick r:id="rId4"/>
              </a:rPr>
              <a:t>J. L. Feng, M. Kaplinghat &amp; H.-B. Yu, PRD 82, 083525 (2010)</a:t>
            </a:r>
            <a:r>
              <a:rPr lang="en-GB" sz="1200" dirty="0">
                <a:solidFill>
                  <a:srgbClr val="A9A2C0"/>
                </a:solidFill>
                <a:latin typeface="Avenir Next Condensed" panose="020B0506020202020204" pitchFamily="34" charset="0"/>
              </a:rPr>
              <a:t> · </a:t>
            </a:r>
            <a:r>
              <a:rPr lang="en-GB" sz="1200" dirty="0">
                <a:solidFill>
                  <a:srgbClr val="A9A2C0"/>
                </a:solidFill>
                <a:latin typeface="Avenir Next Condensed" panose="020B0506020202020204" pitchFamily="34" charset="0"/>
                <a:hlinkClick r:id="rId5"/>
              </a:rPr>
              <a:t>M. Ibe, H. Murayama &amp; T. T. Yanagida, PRD 79, 095009 (2009)</a:t>
            </a:r>
            <a:r>
              <a:rPr lang="en-GB" sz="1200" dirty="0">
                <a:solidFill>
                  <a:srgbClr val="A9A2C0"/>
                </a:solidFill>
                <a:latin typeface="Avenir Next Condensed" panose="020B0506020202020204" pitchFamily="34" charset="0"/>
              </a:rPr>
              <a:t> · </a:t>
            </a:r>
            <a:r>
              <a:rPr lang="en-GB" sz="1200" dirty="0">
                <a:solidFill>
                  <a:srgbClr val="A9A2C0"/>
                </a:solidFill>
                <a:latin typeface="Avenir Next Condensed" panose="020B0506020202020204" pitchFamily="34" charset="0"/>
                <a:hlinkClick r:id="rId6">
                  <a:extLst>
                    <a:ext uri="{A12FA001-AC4F-418D-AE19-62706E023703}">
                      <ahyp:hlinkClr xmlns:ahyp="http://schemas.microsoft.com/office/drawing/2018/hyperlinkcolor" val="tx"/>
                    </a:ext>
                  </a:extLst>
                </a:hlinkClick>
              </a:rPr>
              <a:t>K. K. Boddy et al., PRD 95, 123008 (2017)</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7"/>
              </a:rPr>
              <a:t>S. Ando &amp; K. Ishiwata, JCAP 05, 024 (2015)</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8"/>
              </a:rPr>
              <a:t>T. Cohen et al., PRL 119, 021102 (2017)</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9"/>
              </a:rPr>
              <a:t>C. Blanco &amp; D. Hooper, JCAP 03, 019 (2019)</a:t>
            </a:r>
            <a:endParaRPr lang="en-US" sz="1200" dirty="0">
              <a:solidFill>
                <a:srgbClr val="A9A2C0"/>
              </a:solidFill>
              <a:latin typeface="Avenir Next Condensed" panose="020B0506020202020204" pitchFamily="34" charset="0"/>
            </a:endParaRPr>
          </a:p>
        </p:txBody>
      </p:sp>
      <p:grpSp>
        <p:nvGrpSpPr>
          <p:cNvPr id="22" name="Group 21">
            <a:extLst>
              <a:ext uri="{FF2B5EF4-FFF2-40B4-BE49-F238E27FC236}">
                <a16:creationId xmlns:a16="http://schemas.microsoft.com/office/drawing/2014/main" id="{D495957E-A28F-9EC7-E6E3-41D2447AB075}"/>
              </a:ext>
            </a:extLst>
          </p:cNvPr>
          <p:cNvGrpSpPr/>
          <p:nvPr/>
        </p:nvGrpSpPr>
        <p:grpSpPr>
          <a:xfrm>
            <a:off x="709950" y="2907910"/>
            <a:ext cx="1149128" cy="2890591"/>
            <a:chOff x="901905" y="2980882"/>
            <a:chExt cx="1149128" cy="2890591"/>
          </a:xfrm>
        </p:grpSpPr>
        <p:cxnSp>
          <p:nvCxnSpPr>
            <p:cNvPr id="24" name="Straight Arrow Connector 23">
              <a:extLst>
                <a:ext uri="{FF2B5EF4-FFF2-40B4-BE49-F238E27FC236}">
                  <a16:creationId xmlns:a16="http://schemas.microsoft.com/office/drawing/2014/main" id="{619B2BD6-CE7B-FBE7-7D31-ECEF479B509B}"/>
                </a:ext>
              </a:extLst>
            </p:cNvPr>
            <p:cNvCxnSpPr>
              <a:cxnSpLocks/>
            </p:cNvCxnSpPr>
            <p:nvPr/>
          </p:nvCxnSpPr>
          <p:spPr>
            <a:xfrm flipV="1">
              <a:off x="1117600" y="4051520"/>
              <a:ext cx="933433" cy="63280"/>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0C57FBB-2057-E79A-B916-2F3B2CCF2537}"/>
                </a:ext>
              </a:extLst>
            </p:cNvPr>
            <p:cNvCxnSpPr>
              <a:cxnSpLocks/>
            </p:cNvCxnSpPr>
            <p:nvPr/>
          </p:nvCxnSpPr>
          <p:spPr>
            <a:xfrm>
              <a:off x="1117600" y="4133681"/>
              <a:ext cx="933433" cy="226676"/>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D7B750C-4F52-B411-5ECC-15E1A573592F}"/>
                </a:ext>
              </a:extLst>
            </p:cNvPr>
            <p:cNvCxnSpPr>
              <a:cxnSpLocks/>
            </p:cNvCxnSpPr>
            <p:nvPr/>
          </p:nvCxnSpPr>
          <p:spPr>
            <a:xfrm>
              <a:off x="1117599" y="4114800"/>
              <a:ext cx="335301" cy="1756673"/>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6229B422-6FB0-8BE7-6190-597783B4F0CF}"/>
                </a:ext>
              </a:extLst>
            </p:cNvPr>
            <p:cNvCxnSpPr>
              <a:cxnSpLocks/>
            </p:cNvCxnSpPr>
            <p:nvPr/>
          </p:nvCxnSpPr>
          <p:spPr>
            <a:xfrm>
              <a:off x="1117600" y="4133681"/>
              <a:ext cx="0" cy="841483"/>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0BD090A-1475-4E67-C024-6D14EEFFA3C4}"/>
                </a:ext>
              </a:extLst>
            </p:cNvPr>
            <p:cNvSpPr txBox="1"/>
            <p:nvPr/>
          </p:nvSpPr>
          <p:spPr>
            <a:xfrm rot="18666183">
              <a:off x="146772" y="3736015"/>
              <a:ext cx="1879597" cy="369332"/>
            </a:xfrm>
            <a:prstGeom prst="rect">
              <a:avLst/>
            </a:prstGeom>
            <a:noFill/>
          </p:spPr>
          <p:txBody>
            <a:bodyPr wrap="square" rtlCol="0">
              <a:spAutoFit/>
            </a:bodyPr>
            <a:lstStyle/>
            <a:p>
              <a:r>
                <a:rPr lang="en-US" dirty="0">
                  <a:solidFill>
                    <a:schemeClr val="accent4"/>
                  </a:solidFill>
                  <a:latin typeface="Avenir Next Condensed" panose="020B0506020202020204" pitchFamily="34" charset="0"/>
                </a:rPr>
                <a:t>Velocity dependent</a:t>
              </a:r>
            </a:p>
          </p:txBody>
        </p:sp>
      </p:grpSp>
      <p:cxnSp>
        <p:nvCxnSpPr>
          <p:cNvPr id="31" name="Straight Arrow Connector 30">
            <a:extLst>
              <a:ext uri="{FF2B5EF4-FFF2-40B4-BE49-F238E27FC236}">
                <a16:creationId xmlns:a16="http://schemas.microsoft.com/office/drawing/2014/main" id="{968EBCDB-1BCE-C5C7-CB9C-DB1DC400C885}"/>
              </a:ext>
            </a:extLst>
          </p:cNvPr>
          <p:cNvCxnSpPr>
            <a:cxnSpLocks/>
          </p:cNvCxnSpPr>
          <p:nvPr/>
        </p:nvCxnSpPr>
        <p:spPr>
          <a:xfrm>
            <a:off x="925644" y="4060709"/>
            <a:ext cx="811215" cy="1350588"/>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7093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B769741-F8F6-C9A0-8C58-9E65477A5DD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FBEE157-49F1-86E9-ED93-D978855FDAC2}"/>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…and it costs you a structured dark sector</a:t>
            </a:r>
          </a:p>
        </p:txBody>
      </p:sp>
      <p:cxnSp>
        <p:nvCxnSpPr>
          <p:cNvPr id="8" name="Straight Connector 7">
            <a:extLst>
              <a:ext uri="{FF2B5EF4-FFF2-40B4-BE49-F238E27FC236}">
                <a16:creationId xmlns:a16="http://schemas.microsoft.com/office/drawing/2014/main" id="{6045D352-E105-EBA6-7368-5B8B2D91416B}"/>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8BC429A6-1A5D-4AE7-5F0F-9E47929095A2}"/>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2E1CEC78-09A0-3B13-5831-399A9DD86AB1}"/>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2960DEE0-283B-8D42-4019-39B5DF8A3692}"/>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3A5169CC-5C18-7442-2B33-A60515064978}"/>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14 / 18</a:t>
            </a:r>
          </a:p>
        </p:txBody>
      </p:sp>
      <p:sp>
        <p:nvSpPr>
          <p:cNvPr id="4" name="TextBox 3">
            <a:extLst>
              <a:ext uri="{FF2B5EF4-FFF2-40B4-BE49-F238E27FC236}">
                <a16:creationId xmlns:a16="http://schemas.microsoft.com/office/drawing/2014/main" id="{F3ACA434-FD6C-04C6-723F-CFAA0AC93959}"/>
              </a:ext>
            </a:extLst>
          </p:cNvPr>
          <p:cNvSpPr txBox="1"/>
          <p:nvPr/>
        </p:nvSpPr>
        <p:spPr>
          <a:xfrm>
            <a:off x="594573" y="1633793"/>
            <a:ext cx="3418560" cy="1631216"/>
          </a:xfrm>
          <a:prstGeom prst="rect">
            <a:avLst/>
          </a:prstGeom>
          <a:noFill/>
        </p:spPr>
        <p:txBody>
          <a:bodyPr wrap="square">
            <a:spAutoFit/>
          </a:bodyPr>
          <a:lstStyle/>
          <a:p>
            <a:pPr lvl="0"/>
            <a:r>
              <a:rPr lang="en-GB" sz="2000" dirty="0">
                <a:solidFill>
                  <a:srgbClr val="CB4777"/>
                </a:solidFill>
                <a:latin typeface="Avenir Next Condensed" panose="020B0506020202020204" pitchFamily="34" charset="0"/>
              </a:rPr>
              <a:t>● </a:t>
            </a:r>
            <a:r>
              <a:rPr lang="en-GB" sz="2000" dirty="0">
                <a:solidFill>
                  <a:schemeClr val="bg1"/>
                </a:solidFill>
                <a:latin typeface="Avenir Next Condensed" panose="020B0506020202020204" pitchFamily="34" charset="0"/>
              </a:rPr>
              <a:t>The cost: this isn't a vanilla thermal WIMP. It needs </a:t>
            </a:r>
            <a:r>
              <a:rPr lang="en-GB" sz="2000" b="1" dirty="0">
                <a:solidFill>
                  <a:schemeClr val="bg1"/>
                </a:solidFill>
                <a:latin typeface="Avenir Next Condensed" panose="020B0506020202020204" pitchFamily="34" charset="0"/>
              </a:rPr>
              <a:t>a </a:t>
            </a:r>
            <a:r>
              <a:rPr lang="en-GB" sz="2000" b="1" dirty="0">
                <a:solidFill>
                  <a:schemeClr val="accent3"/>
                </a:solidFill>
                <a:latin typeface="Avenir Next Condensed" panose="020B0506020202020204" pitchFamily="34" charset="0"/>
              </a:rPr>
              <a:t>dark sector </a:t>
            </a:r>
            <a:r>
              <a:rPr lang="en-GB" sz="2000" dirty="0">
                <a:solidFill>
                  <a:schemeClr val="bg1"/>
                </a:solidFill>
                <a:latin typeface="Avenir Next Condensed" panose="020B0506020202020204" pitchFamily="34" charset="0"/>
              </a:rPr>
              <a:t>with enough structure to </a:t>
            </a:r>
            <a:r>
              <a:rPr lang="en-GB" sz="2000" b="1" dirty="0">
                <a:solidFill>
                  <a:schemeClr val="bg1"/>
                </a:solidFill>
                <a:latin typeface="Avenir Next Condensed" panose="020B0506020202020204" pitchFamily="34" charset="0"/>
              </a:rPr>
              <a:t>enhance at Galactic velocities but not at freeze-out.</a:t>
            </a:r>
          </a:p>
        </p:txBody>
      </p:sp>
      <p:sp>
        <p:nvSpPr>
          <p:cNvPr id="7" name="TextBox 6">
            <a:extLst>
              <a:ext uri="{FF2B5EF4-FFF2-40B4-BE49-F238E27FC236}">
                <a16:creationId xmlns:a16="http://schemas.microsoft.com/office/drawing/2014/main" id="{7985F143-9D94-50FE-C9E7-C31237C7E339}"/>
              </a:ext>
            </a:extLst>
          </p:cNvPr>
          <p:cNvSpPr txBox="1"/>
          <p:nvPr/>
        </p:nvSpPr>
        <p:spPr>
          <a:xfrm>
            <a:off x="4202663" y="306078"/>
            <a:ext cx="7818568" cy="738664"/>
          </a:xfrm>
          <a:prstGeom prst="rect">
            <a:avLst/>
          </a:prstGeom>
          <a:noFill/>
        </p:spPr>
        <p:txBody>
          <a:bodyPr wrap="square">
            <a:spAutoFit/>
          </a:bodyPr>
          <a:lstStyle/>
          <a:p>
            <a:pPr algn="r"/>
            <a:r>
              <a:rPr lang="en-GB" sz="1400" b="1" dirty="0">
                <a:solidFill>
                  <a:srgbClr val="A9A2C0"/>
                </a:solidFill>
                <a:latin typeface="Avenir Next Condensed" panose="020B0506020202020204" pitchFamily="34" charset="0"/>
              </a:rPr>
              <a:t>Light mediator — </a:t>
            </a:r>
            <a:r>
              <a:rPr lang="en-GB" sz="1400" u="sng" dirty="0">
                <a:solidFill>
                  <a:srgbClr val="A9A2C0"/>
                </a:solidFill>
                <a:latin typeface="Avenir Next Condensed" panose="020B0506020202020204" pitchFamily="34" charset="0"/>
                <a:hlinkClick r:id="rId4"/>
              </a:rPr>
              <a:t>Jho 2512.24662</a:t>
            </a:r>
            <a:r>
              <a:rPr lang="en-GB" sz="1400" dirty="0">
                <a:solidFill>
                  <a:srgbClr val="A9A2C0"/>
                </a:solidFill>
                <a:latin typeface="Avenir Next Condensed" panose="020B0506020202020204" pitchFamily="34" charset="0"/>
              </a:rPr>
              <a:t> · </a:t>
            </a:r>
            <a:r>
              <a:rPr lang="en-GB" sz="1400" u="sng" dirty="0">
                <a:solidFill>
                  <a:srgbClr val="A9A2C0"/>
                </a:solidFill>
                <a:latin typeface="Avenir Next Condensed" panose="020B0506020202020204" pitchFamily="34" charset="0"/>
                <a:hlinkClick r:id="rId5"/>
              </a:rPr>
              <a:t>Yoshimatsu 2602.23774</a:t>
            </a:r>
            <a:r>
              <a:rPr lang="en-GB" sz="1400" dirty="0">
                <a:solidFill>
                  <a:srgbClr val="A9A2C0"/>
                </a:solidFill>
                <a:latin typeface="Avenir Next Condensed" panose="020B0506020202020204" pitchFamily="34" charset="0"/>
              </a:rPr>
              <a:t> · </a:t>
            </a:r>
            <a:r>
              <a:rPr lang="en-GB" sz="1400" u="sng" dirty="0">
                <a:solidFill>
                  <a:srgbClr val="A9A2C0"/>
                </a:solidFill>
                <a:latin typeface="Avenir Next Condensed" panose="020B0506020202020204" pitchFamily="34" charset="0"/>
                <a:hlinkClick r:id="rId6"/>
              </a:rPr>
              <a:t>Yamashita 2605.09979</a:t>
            </a:r>
            <a:r>
              <a:rPr lang="en-GB" sz="1400" dirty="0">
                <a:solidFill>
                  <a:srgbClr val="A9A2C0"/>
                </a:solidFill>
                <a:latin typeface="Avenir Next Condensed" panose="020B0506020202020204" pitchFamily="34" charset="0"/>
              </a:rPr>
              <a:t> · </a:t>
            </a:r>
            <a:r>
              <a:rPr lang="en-GB" sz="1400" u="sng" dirty="0">
                <a:solidFill>
                  <a:srgbClr val="A9A2C0"/>
                </a:solidFill>
                <a:latin typeface="Avenir Next Condensed" panose="020B0506020202020204" pitchFamily="34" charset="0"/>
                <a:hlinkClick r:id="rId7"/>
              </a:rPr>
              <a:t>Nomura &amp; Totani 2604.05016</a:t>
            </a:r>
          </a:p>
          <a:p>
            <a:pPr algn="r"/>
            <a:r>
              <a:rPr lang="en-GB" sz="1400" b="1" dirty="0">
                <a:solidFill>
                  <a:srgbClr val="A9A2C0"/>
                </a:solidFill>
                <a:latin typeface="Avenir Next Condensed" panose="020B0506020202020204" pitchFamily="34" charset="0"/>
              </a:rPr>
              <a:t>Breit–Wigner — </a:t>
            </a:r>
            <a:r>
              <a:rPr lang="en-GB" sz="1400" u="sng" dirty="0">
                <a:solidFill>
                  <a:srgbClr val="A9A2C0"/>
                </a:solidFill>
                <a:latin typeface="Avenir Next Condensed" panose="020B0506020202020204" pitchFamily="34" charset="0"/>
                <a:hlinkClick r:id="rId8"/>
              </a:rPr>
              <a:t>Murayama 2512.01404</a:t>
            </a:r>
            <a:endParaRPr lang="en-GB" sz="1400" u="sng" dirty="0">
              <a:solidFill>
                <a:srgbClr val="A9A2C0"/>
              </a:solidFill>
              <a:latin typeface="Avenir Next Condensed" panose="020B0506020202020204" pitchFamily="34" charset="0"/>
            </a:endParaRPr>
          </a:p>
          <a:p>
            <a:pPr algn="r"/>
            <a:r>
              <a:rPr lang="en-GB" sz="1400" b="1" dirty="0">
                <a:solidFill>
                  <a:srgbClr val="A9A2C1"/>
                </a:solidFill>
                <a:latin typeface="Avenir Next Condensed" panose="020B0506020202020204" pitchFamily="34" charset="0"/>
              </a:rPr>
              <a:t>Antiproton constraints – </a:t>
            </a:r>
            <a:r>
              <a:rPr lang="en-GB" sz="1400" b="1" u="sng" dirty="0">
                <a:solidFill>
                  <a:schemeClr val="bg1"/>
                </a:solidFill>
                <a:latin typeface="Avenir Next Condensed" panose="020B0506020202020204" pitchFamily="34" charset="0"/>
                <a:hlinkClick r:id="rId9"/>
              </a:rPr>
              <a:t> </a:t>
            </a:r>
            <a:r>
              <a:rPr lang="en-GB" sz="1400" dirty="0">
                <a:solidFill>
                  <a:schemeClr val="bg1"/>
                </a:solidFill>
                <a:latin typeface="Avenir Next Condensed" panose="020B0506020202020204" pitchFamily="34" charset="0"/>
                <a:hlinkClick r:id="rId9"/>
              </a:rPr>
              <a:t>Wang &amp; Duan (JCAP 05, 087, 2026</a:t>
            </a:r>
            <a:endParaRPr lang="en-US" sz="1400" dirty="0">
              <a:solidFill>
                <a:srgbClr val="A9A2C0"/>
              </a:solidFill>
              <a:latin typeface="Avenir Next Condensed" panose="020B0506020202020204" pitchFamily="34" charset="0"/>
            </a:endParaRPr>
          </a:p>
        </p:txBody>
      </p:sp>
      <p:pic>
        <p:nvPicPr>
          <p:cNvPr id="20" name="Picture 9" descr="s16_new.png"/>
          <p:cNvPicPr>
            <a:picLocks noChangeAspect="1"/>
          </p:cNvPicPr>
          <p:nvPr/>
        </p:nvPicPr>
        <p:blipFill>
          <a:blip r:embed="rId10"/>
          <a:stretch>
            <a:fillRect/>
          </a:stretch>
        </p:blipFill>
        <p:spPr>
          <a:xfrm>
            <a:off x="3723193" y="1059012"/>
            <a:ext cx="8468807" cy="2369988"/>
          </a:xfrm>
          <a:prstGeom prst="rect">
            <a:avLst/>
          </a:prstGeom>
        </p:spPr>
      </p:pic>
      <p:sp>
        <p:nvSpPr>
          <p:cNvPr id="15" name="TextBox 14">
            <a:extLst>
              <a:ext uri="{FF2B5EF4-FFF2-40B4-BE49-F238E27FC236}">
                <a16:creationId xmlns:a16="http://schemas.microsoft.com/office/drawing/2014/main" id="{F64059B0-9343-F11E-1DB5-DDC809AAC32B}"/>
              </a:ext>
            </a:extLst>
          </p:cNvPr>
          <p:cNvSpPr txBox="1"/>
          <p:nvPr/>
        </p:nvSpPr>
        <p:spPr>
          <a:xfrm>
            <a:off x="5800237" y="3348141"/>
            <a:ext cx="6094476" cy="369332"/>
          </a:xfrm>
          <a:prstGeom prst="rect">
            <a:avLst/>
          </a:prstGeom>
          <a:noFill/>
        </p:spPr>
        <p:txBody>
          <a:bodyPr wrap="square">
            <a:spAutoFit/>
          </a:bodyPr>
          <a:lstStyle/>
          <a:p>
            <a:pPr algn="r"/>
            <a:r>
              <a:rPr lang="en-GB" dirty="0">
                <a:solidFill>
                  <a:schemeClr val="accent4"/>
                </a:solidFill>
                <a:latin typeface="Avenir Next Condensed" panose="020B0506020202020204" pitchFamily="34" charset="0"/>
              </a:rPr>
              <a:t>the light-mediator realisation</a:t>
            </a:r>
            <a:endParaRPr lang="en-US" dirty="0">
              <a:solidFill>
                <a:schemeClr val="accent4"/>
              </a:solidFill>
              <a:latin typeface="Avenir Next Condensed" panose="020B0506020202020204" pitchFamily="34" charset="0"/>
            </a:endParaRPr>
          </a:p>
        </p:txBody>
      </p:sp>
      <p:sp>
        <p:nvSpPr>
          <p:cNvPr id="16" name="TextBox 15">
            <a:extLst>
              <a:ext uri="{FF2B5EF4-FFF2-40B4-BE49-F238E27FC236}">
                <a16:creationId xmlns:a16="http://schemas.microsoft.com/office/drawing/2014/main" id="{1DF1CB1E-B61B-C1CE-A173-05FF3E97EC74}"/>
              </a:ext>
            </a:extLst>
          </p:cNvPr>
          <p:cNvSpPr txBox="1"/>
          <p:nvPr/>
        </p:nvSpPr>
        <p:spPr>
          <a:xfrm>
            <a:off x="594573" y="3570972"/>
            <a:ext cx="11295674" cy="400110"/>
          </a:xfrm>
          <a:prstGeom prst="rect">
            <a:avLst/>
          </a:prstGeom>
          <a:noFill/>
        </p:spPr>
        <p:txBody>
          <a:bodyPr wrap="square">
            <a:spAutoFit/>
          </a:bodyPr>
          <a:lstStyle/>
          <a:p>
            <a:pPr lvl="0"/>
            <a:r>
              <a:rPr lang="en-GB" sz="2000" dirty="0">
                <a:solidFill>
                  <a:srgbClr val="CB4777"/>
                </a:solidFill>
                <a:latin typeface="Avenir Next Condensed" panose="020B0506020202020204" pitchFamily="34" charset="0"/>
              </a:rPr>
              <a:t>● </a:t>
            </a:r>
            <a:r>
              <a:rPr lang="en-GB" sz="2000" dirty="0">
                <a:solidFill>
                  <a:schemeClr val="bg1"/>
                </a:solidFill>
                <a:latin typeface="Avenir Next Condensed" panose="020B0506020202020204" pitchFamily="34" charset="0"/>
              </a:rPr>
              <a:t>Two structurally different routes have been proposed for this excess:</a:t>
            </a:r>
          </a:p>
        </p:txBody>
      </p:sp>
      <p:sp>
        <p:nvSpPr>
          <p:cNvPr id="3" name="TextBox 2">
            <a:extLst>
              <a:ext uri="{FF2B5EF4-FFF2-40B4-BE49-F238E27FC236}">
                <a16:creationId xmlns:a16="http://schemas.microsoft.com/office/drawing/2014/main" id="{833B1658-2042-9EEE-2ED7-0CE8E6020818}"/>
              </a:ext>
            </a:extLst>
          </p:cNvPr>
          <p:cNvSpPr txBox="1"/>
          <p:nvPr/>
        </p:nvSpPr>
        <p:spPr>
          <a:xfrm>
            <a:off x="7017549" y="3971082"/>
            <a:ext cx="4750910" cy="923330"/>
          </a:xfrm>
          <a:prstGeom prst="rect">
            <a:avLst/>
          </a:prstGeom>
          <a:noFill/>
        </p:spPr>
        <p:txBody>
          <a:bodyPr wrap="square">
            <a:spAutoFit/>
          </a:bodyPr>
          <a:lstStyle/>
          <a:p>
            <a:r>
              <a:rPr lang="en-GB" sz="1800" b="1" dirty="0">
                <a:solidFill>
                  <a:schemeClr val="accent2"/>
                </a:solidFill>
                <a:latin typeface="Avenir Next Condensed" panose="020B0506020202020204" pitchFamily="34" charset="0"/>
              </a:rPr>
              <a:t>Breit–Wigner resonance at ~2m</a:t>
            </a:r>
            <a:r>
              <a:rPr lang="en-GB" sz="1800" b="1" baseline="-25000" dirty="0">
                <a:solidFill>
                  <a:schemeClr val="accent2"/>
                </a:solidFill>
                <a:latin typeface="Avenir Next Condensed" panose="020B0506020202020204" pitchFamily="34" charset="0"/>
              </a:rPr>
              <a:t>χ</a:t>
            </a:r>
            <a:r>
              <a:rPr lang="en-GB" sz="1800" b="1" dirty="0">
                <a:solidFill>
                  <a:schemeClr val="accent2"/>
                </a:solidFill>
                <a:latin typeface="Avenir Next Condensed" panose="020B0506020202020204" pitchFamily="34" charset="0"/>
              </a:rPr>
              <a:t>: </a:t>
            </a:r>
          </a:p>
          <a:p>
            <a:pPr marL="285750" indent="-285750">
              <a:buFont typeface="Arial" panose="020B0604020202020204" pitchFamily="34" charset="0"/>
              <a:buChar char="•"/>
            </a:pPr>
            <a:r>
              <a:rPr lang="en-GB" sz="1800" b="1" dirty="0">
                <a:solidFill>
                  <a:schemeClr val="bg1"/>
                </a:solidFill>
                <a:latin typeface="Avenir Next Condensed" panose="020B0506020202020204" pitchFamily="34" charset="0"/>
              </a:rPr>
              <a:t>No light state</a:t>
            </a:r>
            <a:r>
              <a:rPr lang="en-GB" sz="1800" dirty="0">
                <a:solidFill>
                  <a:schemeClr val="bg1"/>
                </a:solidFill>
                <a:latin typeface="Avenir Next Condensed" panose="020B0506020202020204" pitchFamily="34" charset="0"/>
              </a:rPr>
              <a:t>. Heavy s-channel mediator tuned close to threshold</a:t>
            </a:r>
          </a:p>
        </p:txBody>
      </p:sp>
      <p:sp>
        <p:nvSpPr>
          <p:cNvPr id="9" name="TextBox 8">
            <a:extLst>
              <a:ext uri="{FF2B5EF4-FFF2-40B4-BE49-F238E27FC236}">
                <a16:creationId xmlns:a16="http://schemas.microsoft.com/office/drawing/2014/main" id="{8FD9E87C-F295-1D37-A28C-B3D40A23B9B9}"/>
              </a:ext>
            </a:extLst>
          </p:cNvPr>
          <p:cNvSpPr txBox="1"/>
          <p:nvPr/>
        </p:nvSpPr>
        <p:spPr>
          <a:xfrm>
            <a:off x="862821" y="3971082"/>
            <a:ext cx="5886480" cy="1200329"/>
          </a:xfrm>
          <a:prstGeom prst="rect">
            <a:avLst/>
          </a:prstGeom>
          <a:noFill/>
        </p:spPr>
        <p:txBody>
          <a:bodyPr wrap="square">
            <a:spAutoFit/>
          </a:bodyPr>
          <a:lstStyle/>
          <a:p>
            <a:r>
              <a:rPr lang="en-GB" b="1" dirty="0">
                <a:solidFill>
                  <a:schemeClr val="accent2"/>
                </a:solidFill>
                <a:latin typeface="Avenir Next Condensed" panose="020B0506020202020204" pitchFamily="34" charset="0"/>
              </a:rPr>
              <a:t>Light mediator: </a:t>
            </a:r>
            <a:r>
              <a:rPr lang="en-GB" dirty="0">
                <a:solidFill>
                  <a:schemeClr val="accent2"/>
                </a:solidFill>
                <a:latin typeface="Avenir Next Condensed" panose="020B0506020202020204" pitchFamily="34" charset="0"/>
              </a:rPr>
              <a:t>Low-velocity Sommerfeld saturation </a:t>
            </a:r>
          </a:p>
          <a:p>
            <a:pPr marL="285750" indent="-285750">
              <a:buFont typeface="Arial" panose="020B0604020202020204" pitchFamily="34" charset="0"/>
              <a:buChar char="•"/>
            </a:pPr>
            <a:r>
              <a:rPr lang="en-GB" dirty="0">
                <a:solidFill>
                  <a:schemeClr val="bg1"/>
                </a:solidFill>
                <a:latin typeface="Avenir Next Condensed" panose="020B0506020202020204" pitchFamily="34" charset="0"/>
              </a:rPr>
              <a:t>Our model needs saturation </a:t>
            </a:r>
            <a:r>
              <a:rPr lang="en-GB" b="1" dirty="0">
                <a:solidFill>
                  <a:schemeClr val="bg1"/>
                </a:solidFill>
                <a:latin typeface="Avenir Next Condensed" panose="020B0506020202020204" pitchFamily="34" charset="0"/>
              </a:rPr>
              <a:t>at or above </a:t>
            </a:r>
            <a:r>
              <a:rPr lang="en-GB" b="1" dirty="0" err="1">
                <a:solidFill>
                  <a:schemeClr val="bg1"/>
                </a:solidFill>
                <a:latin typeface="Avenir Next Condensed" panose="020B0506020202020204" pitchFamily="34" charset="0"/>
              </a:rPr>
              <a:t>v</a:t>
            </a:r>
            <a:r>
              <a:rPr lang="en-GB" b="1" baseline="-25000" dirty="0" err="1">
                <a:solidFill>
                  <a:schemeClr val="bg1"/>
                </a:solidFill>
                <a:latin typeface="Avenir Next Condensed" panose="020B0506020202020204" pitchFamily="34" charset="0"/>
              </a:rPr>
              <a:t>halo</a:t>
            </a:r>
            <a:r>
              <a:rPr lang="en-GB" dirty="0">
                <a:solidFill>
                  <a:schemeClr val="bg1"/>
                </a:solidFill>
                <a:latin typeface="Avenir Next Condensed" panose="020B0506020202020204" pitchFamily="34" charset="0"/>
              </a:rPr>
              <a:t>, sets floor </a:t>
            </a:r>
            <a:r>
              <a:rPr lang="en-GB" b="1" dirty="0" err="1">
                <a:solidFill>
                  <a:schemeClr val="bg1"/>
                </a:solidFill>
                <a:latin typeface="Avenir Next Condensed" panose="020B0506020202020204" pitchFamily="34" charset="0"/>
              </a:rPr>
              <a:t>m</a:t>
            </a:r>
            <a:r>
              <a:rPr lang="en-GB" b="1" baseline="-25000" dirty="0" err="1">
                <a:solidFill>
                  <a:schemeClr val="bg1"/>
                </a:solidFill>
                <a:latin typeface="Avenir Next Condensed" panose="020B0506020202020204" pitchFamily="34" charset="0"/>
              </a:rPr>
              <a:t>φ</a:t>
            </a:r>
            <a:r>
              <a:rPr lang="en-GB" b="1" dirty="0">
                <a:solidFill>
                  <a:schemeClr val="bg1"/>
                </a:solidFill>
                <a:latin typeface="Avenir Next Condensed" panose="020B0506020202020204" pitchFamily="34" charset="0"/>
              </a:rPr>
              <a:t> ≳ 0.6 GeV</a:t>
            </a:r>
            <a:r>
              <a:rPr lang="en-GB" dirty="0">
                <a:solidFill>
                  <a:schemeClr val="bg1"/>
                </a:solidFill>
                <a:latin typeface="Avenir Next Condensed" panose="020B0506020202020204" pitchFamily="34" charset="0"/>
              </a:rPr>
              <a:t> at minimum coupling α</a:t>
            </a:r>
            <a:r>
              <a:rPr lang="en-GB" baseline="-25000" dirty="0" err="1">
                <a:solidFill>
                  <a:schemeClr val="bg1"/>
                </a:solidFill>
                <a:latin typeface="Avenir Next Condensed" panose="020B0506020202020204" pitchFamily="34" charset="0"/>
              </a:rPr>
              <a:t>χ</a:t>
            </a:r>
            <a:r>
              <a:rPr lang="en-GB" dirty="0">
                <a:solidFill>
                  <a:schemeClr val="bg1"/>
                </a:solidFill>
                <a:latin typeface="Avenir Next Condensed" panose="020B0506020202020204" pitchFamily="34" charset="0"/>
              </a:rPr>
              <a:t> ≈ 1.4×10</a:t>
            </a:r>
            <a:r>
              <a:rPr lang="en-GB" baseline="30000" dirty="0">
                <a:solidFill>
                  <a:schemeClr val="bg1"/>
                </a:solidFill>
                <a:latin typeface="Avenir Next Condensed" panose="020B0506020202020204" pitchFamily="34" charset="0"/>
              </a:rPr>
              <a:t>-2</a:t>
            </a:r>
            <a:r>
              <a:rPr lang="en-GB" dirty="0">
                <a:solidFill>
                  <a:schemeClr val="bg1"/>
                </a:solidFill>
                <a:latin typeface="Avenir Next Condensed" panose="020B0506020202020204" pitchFamily="34" charset="0"/>
              </a:rPr>
              <a:t>. </a:t>
            </a:r>
            <a:endParaRPr lang="en-GB" dirty="0">
              <a:solidFill>
                <a:srgbClr val="A9A2C1"/>
              </a:solidFill>
              <a:latin typeface="Avenir Next Condensed" panose="020B0506020202020204" pitchFamily="34" charset="0"/>
            </a:endParaRPr>
          </a:p>
          <a:p>
            <a:pPr lvl="0"/>
            <a:endParaRPr lang="en-GB"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383286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496576B-1C16-EC2C-8AB5-D707C200D23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D564274-A215-36FE-3A21-229AD51F363A}"/>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…and it costs you a structured dark sector</a:t>
            </a:r>
          </a:p>
        </p:txBody>
      </p:sp>
      <p:cxnSp>
        <p:nvCxnSpPr>
          <p:cNvPr id="8" name="Straight Connector 7">
            <a:extLst>
              <a:ext uri="{FF2B5EF4-FFF2-40B4-BE49-F238E27FC236}">
                <a16:creationId xmlns:a16="http://schemas.microsoft.com/office/drawing/2014/main" id="{449E5F51-0FAF-7B8C-FD7F-739F62CB0C7D}"/>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08E45431-3550-5D88-00B9-40985F3EAA84}"/>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87C85DB9-5EF1-B354-97F0-D6591CA22AA8}"/>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5DFF5E88-716A-DA13-DBE6-F81CF3EAEB8F}"/>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91B5C14A-E6CA-70DF-2D7C-A544726C3F4A}"/>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14 / 18</a:t>
            </a:r>
          </a:p>
        </p:txBody>
      </p:sp>
      <p:sp>
        <p:nvSpPr>
          <p:cNvPr id="4" name="TextBox 3">
            <a:extLst>
              <a:ext uri="{FF2B5EF4-FFF2-40B4-BE49-F238E27FC236}">
                <a16:creationId xmlns:a16="http://schemas.microsoft.com/office/drawing/2014/main" id="{CCDA00AA-CDF9-ACC4-1736-5B81AC11371A}"/>
              </a:ext>
            </a:extLst>
          </p:cNvPr>
          <p:cNvSpPr txBox="1"/>
          <p:nvPr/>
        </p:nvSpPr>
        <p:spPr>
          <a:xfrm>
            <a:off x="594573" y="1633793"/>
            <a:ext cx="3418560" cy="1631216"/>
          </a:xfrm>
          <a:prstGeom prst="rect">
            <a:avLst/>
          </a:prstGeom>
          <a:noFill/>
        </p:spPr>
        <p:txBody>
          <a:bodyPr wrap="square">
            <a:spAutoFit/>
          </a:bodyPr>
          <a:lstStyle/>
          <a:p>
            <a:pPr lvl="0"/>
            <a:r>
              <a:rPr lang="en-GB" sz="2000" dirty="0">
                <a:solidFill>
                  <a:srgbClr val="CB4777"/>
                </a:solidFill>
                <a:latin typeface="Avenir Next Condensed" panose="020B0506020202020204" pitchFamily="34" charset="0"/>
              </a:rPr>
              <a:t>● </a:t>
            </a:r>
            <a:r>
              <a:rPr lang="en-GB" sz="2000" dirty="0">
                <a:solidFill>
                  <a:schemeClr val="bg1"/>
                </a:solidFill>
                <a:latin typeface="Avenir Next Condensed" panose="020B0506020202020204" pitchFamily="34" charset="0"/>
              </a:rPr>
              <a:t>The cost: this isn't a vanilla thermal WIMP. It needs </a:t>
            </a:r>
            <a:r>
              <a:rPr lang="en-GB" sz="2000" b="1" dirty="0">
                <a:solidFill>
                  <a:schemeClr val="bg1"/>
                </a:solidFill>
                <a:latin typeface="Avenir Next Condensed" panose="020B0506020202020204" pitchFamily="34" charset="0"/>
              </a:rPr>
              <a:t>a </a:t>
            </a:r>
            <a:r>
              <a:rPr lang="en-GB" sz="2000" b="1" dirty="0">
                <a:solidFill>
                  <a:schemeClr val="accent3"/>
                </a:solidFill>
                <a:latin typeface="Avenir Next Condensed" panose="020B0506020202020204" pitchFamily="34" charset="0"/>
              </a:rPr>
              <a:t>dark sector </a:t>
            </a:r>
            <a:r>
              <a:rPr lang="en-GB" sz="2000" dirty="0">
                <a:solidFill>
                  <a:schemeClr val="bg1"/>
                </a:solidFill>
                <a:latin typeface="Avenir Next Condensed" panose="020B0506020202020204" pitchFamily="34" charset="0"/>
              </a:rPr>
              <a:t>with enough structure to </a:t>
            </a:r>
            <a:r>
              <a:rPr lang="en-GB" sz="2000" b="1" dirty="0">
                <a:solidFill>
                  <a:schemeClr val="bg1"/>
                </a:solidFill>
                <a:latin typeface="Avenir Next Condensed" panose="020B0506020202020204" pitchFamily="34" charset="0"/>
              </a:rPr>
              <a:t>enhance at Galactic velocities but not at freeze-out.</a:t>
            </a:r>
          </a:p>
        </p:txBody>
      </p:sp>
      <p:sp>
        <p:nvSpPr>
          <p:cNvPr id="7" name="TextBox 6">
            <a:extLst>
              <a:ext uri="{FF2B5EF4-FFF2-40B4-BE49-F238E27FC236}">
                <a16:creationId xmlns:a16="http://schemas.microsoft.com/office/drawing/2014/main" id="{3A8D85F4-20C8-C1D7-9441-45187A7FA1D9}"/>
              </a:ext>
            </a:extLst>
          </p:cNvPr>
          <p:cNvSpPr txBox="1"/>
          <p:nvPr/>
        </p:nvSpPr>
        <p:spPr>
          <a:xfrm>
            <a:off x="4202663" y="306078"/>
            <a:ext cx="7818568" cy="738664"/>
          </a:xfrm>
          <a:prstGeom prst="rect">
            <a:avLst/>
          </a:prstGeom>
          <a:noFill/>
        </p:spPr>
        <p:txBody>
          <a:bodyPr wrap="square">
            <a:spAutoFit/>
          </a:bodyPr>
          <a:lstStyle/>
          <a:p>
            <a:pPr algn="r"/>
            <a:r>
              <a:rPr lang="en-GB" sz="1400" b="1" dirty="0">
                <a:solidFill>
                  <a:srgbClr val="A9A2C0"/>
                </a:solidFill>
                <a:latin typeface="Avenir Next Condensed" panose="020B0506020202020204" pitchFamily="34" charset="0"/>
              </a:rPr>
              <a:t>Light mediator — </a:t>
            </a:r>
            <a:r>
              <a:rPr lang="en-GB" sz="1400" u="sng" dirty="0">
                <a:solidFill>
                  <a:srgbClr val="A9A2C0"/>
                </a:solidFill>
                <a:latin typeface="Avenir Next Condensed" panose="020B0506020202020204" pitchFamily="34" charset="0"/>
                <a:hlinkClick r:id="rId4"/>
              </a:rPr>
              <a:t>Jho 2512.24662</a:t>
            </a:r>
            <a:r>
              <a:rPr lang="en-GB" sz="1400" dirty="0">
                <a:solidFill>
                  <a:srgbClr val="A9A2C0"/>
                </a:solidFill>
                <a:latin typeface="Avenir Next Condensed" panose="020B0506020202020204" pitchFamily="34" charset="0"/>
              </a:rPr>
              <a:t> · </a:t>
            </a:r>
            <a:r>
              <a:rPr lang="en-GB" sz="1400" u="sng" dirty="0">
                <a:solidFill>
                  <a:srgbClr val="A9A2C0"/>
                </a:solidFill>
                <a:latin typeface="Avenir Next Condensed" panose="020B0506020202020204" pitchFamily="34" charset="0"/>
                <a:hlinkClick r:id="rId5"/>
              </a:rPr>
              <a:t>Yoshimatsu 2602.23774</a:t>
            </a:r>
            <a:r>
              <a:rPr lang="en-GB" sz="1400" dirty="0">
                <a:solidFill>
                  <a:srgbClr val="A9A2C0"/>
                </a:solidFill>
                <a:latin typeface="Avenir Next Condensed" panose="020B0506020202020204" pitchFamily="34" charset="0"/>
              </a:rPr>
              <a:t> · </a:t>
            </a:r>
            <a:r>
              <a:rPr lang="en-GB" sz="1400" u="sng" dirty="0">
                <a:solidFill>
                  <a:srgbClr val="A9A2C0"/>
                </a:solidFill>
                <a:latin typeface="Avenir Next Condensed" panose="020B0506020202020204" pitchFamily="34" charset="0"/>
                <a:hlinkClick r:id="rId6"/>
              </a:rPr>
              <a:t>Yamashita 2605.09979</a:t>
            </a:r>
            <a:r>
              <a:rPr lang="en-GB" sz="1400" dirty="0">
                <a:solidFill>
                  <a:srgbClr val="A9A2C0"/>
                </a:solidFill>
                <a:latin typeface="Avenir Next Condensed" panose="020B0506020202020204" pitchFamily="34" charset="0"/>
              </a:rPr>
              <a:t> · </a:t>
            </a:r>
            <a:r>
              <a:rPr lang="en-GB" sz="1400" u="sng" dirty="0">
                <a:solidFill>
                  <a:srgbClr val="A9A2C0"/>
                </a:solidFill>
                <a:latin typeface="Avenir Next Condensed" panose="020B0506020202020204" pitchFamily="34" charset="0"/>
                <a:hlinkClick r:id="rId7"/>
              </a:rPr>
              <a:t>Nomura &amp; Totani 2604.05016</a:t>
            </a:r>
          </a:p>
          <a:p>
            <a:pPr algn="r"/>
            <a:r>
              <a:rPr lang="en-GB" sz="1400" b="1" dirty="0">
                <a:solidFill>
                  <a:srgbClr val="A9A2C0"/>
                </a:solidFill>
                <a:latin typeface="Avenir Next Condensed" panose="020B0506020202020204" pitchFamily="34" charset="0"/>
              </a:rPr>
              <a:t>Breit–Wigner — </a:t>
            </a:r>
            <a:r>
              <a:rPr lang="en-GB" sz="1400" u="sng" dirty="0">
                <a:solidFill>
                  <a:srgbClr val="A9A2C0"/>
                </a:solidFill>
                <a:latin typeface="Avenir Next Condensed" panose="020B0506020202020204" pitchFamily="34" charset="0"/>
                <a:hlinkClick r:id="rId8"/>
              </a:rPr>
              <a:t>Murayama 2512.01404</a:t>
            </a:r>
            <a:endParaRPr lang="en-GB" sz="1400" u="sng" dirty="0">
              <a:solidFill>
                <a:srgbClr val="A9A2C0"/>
              </a:solidFill>
              <a:latin typeface="Avenir Next Condensed" panose="020B0506020202020204" pitchFamily="34" charset="0"/>
            </a:endParaRPr>
          </a:p>
          <a:p>
            <a:pPr algn="r"/>
            <a:r>
              <a:rPr lang="en-GB" sz="1400" b="1" dirty="0">
                <a:solidFill>
                  <a:srgbClr val="A9A2C1"/>
                </a:solidFill>
                <a:latin typeface="Avenir Next Condensed" panose="020B0506020202020204" pitchFamily="34" charset="0"/>
              </a:rPr>
              <a:t>Antiproton constraints – </a:t>
            </a:r>
            <a:r>
              <a:rPr lang="en-GB" sz="1400" b="1" u="sng" dirty="0">
                <a:solidFill>
                  <a:schemeClr val="bg1"/>
                </a:solidFill>
                <a:latin typeface="Avenir Next Condensed" panose="020B0506020202020204" pitchFamily="34" charset="0"/>
                <a:hlinkClick r:id="rId9"/>
              </a:rPr>
              <a:t> </a:t>
            </a:r>
            <a:r>
              <a:rPr lang="en-GB" sz="1400" dirty="0">
                <a:solidFill>
                  <a:schemeClr val="bg1"/>
                </a:solidFill>
                <a:latin typeface="Avenir Next Condensed" panose="020B0506020202020204" pitchFamily="34" charset="0"/>
                <a:hlinkClick r:id="rId9"/>
              </a:rPr>
              <a:t>Wang &amp; Duan (JCAP 05, 087, 2026</a:t>
            </a:r>
            <a:endParaRPr lang="en-US" sz="1400" dirty="0">
              <a:solidFill>
                <a:srgbClr val="A9A2C0"/>
              </a:solidFill>
              <a:latin typeface="Avenir Next Condensed" panose="020B0506020202020204" pitchFamily="34" charset="0"/>
            </a:endParaRPr>
          </a:p>
        </p:txBody>
      </p:sp>
      <p:pic>
        <p:nvPicPr>
          <p:cNvPr id="20" name="Picture 9" descr="s16_new.png">
            <a:extLst>
              <a:ext uri="{FF2B5EF4-FFF2-40B4-BE49-F238E27FC236}">
                <a16:creationId xmlns:a16="http://schemas.microsoft.com/office/drawing/2014/main" id="{D12E6A32-9D77-DFCB-1B6A-F1E0DE928916}"/>
              </a:ext>
            </a:extLst>
          </p:cNvPr>
          <p:cNvPicPr>
            <a:picLocks noChangeAspect="1"/>
          </p:cNvPicPr>
          <p:nvPr/>
        </p:nvPicPr>
        <p:blipFill>
          <a:blip r:embed="rId10"/>
          <a:stretch>
            <a:fillRect/>
          </a:stretch>
        </p:blipFill>
        <p:spPr>
          <a:xfrm>
            <a:off x="3723193" y="1059012"/>
            <a:ext cx="8468807" cy="2369988"/>
          </a:xfrm>
          <a:prstGeom prst="rect">
            <a:avLst/>
          </a:prstGeom>
        </p:spPr>
      </p:pic>
      <p:sp>
        <p:nvSpPr>
          <p:cNvPr id="15" name="TextBox 14">
            <a:extLst>
              <a:ext uri="{FF2B5EF4-FFF2-40B4-BE49-F238E27FC236}">
                <a16:creationId xmlns:a16="http://schemas.microsoft.com/office/drawing/2014/main" id="{0133782C-819D-5383-B63C-4A3551D391D7}"/>
              </a:ext>
            </a:extLst>
          </p:cNvPr>
          <p:cNvSpPr txBox="1"/>
          <p:nvPr/>
        </p:nvSpPr>
        <p:spPr>
          <a:xfrm>
            <a:off x="5800237" y="3348141"/>
            <a:ext cx="6094476" cy="369332"/>
          </a:xfrm>
          <a:prstGeom prst="rect">
            <a:avLst/>
          </a:prstGeom>
          <a:noFill/>
        </p:spPr>
        <p:txBody>
          <a:bodyPr wrap="square">
            <a:spAutoFit/>
          </a:bodyPr>
          <a:lstStyle/>
          <a:p>
            <a:pPr algn="r"/>
            <a:r>
              <a:rPr lang="en-GB" dirty="0">
                <a:solidFill>
                  <a:schemeClr val="accent4"/>
                </a:solidFill>
                <a:latin typeface="Avenir Next Condensed" panose="020B0506020202020204" pitchFamily="34" charset="0"/>
              </a:rPr>
              <a:t>the light-mediator realisation</a:t>
            </a:r>
            <a:endParaRPr lang="en-US" dirty="0">
              <a:solidFill>
                <a:schemeClr val="accent4"/>
              </a:solidFill>
              <a:latin typeface="Avenir Next Condensed" panose="020B0506020202020204" pitchFamily="34" charset="0"/>
            </a:endParaRPr>
          </a:p>
        </p:txBody>
      </p:sp>
      <p:sp>
        <p:nvSpPr>
          <p:cNvPr id="16" name="TextBox 15">
            <a:extLst>
              <a:ext uri="{FF2B5EF4-FFF2-40B4-BE49-F238E27FC236}">
                <a16:creationId xmlns:a16="http://schemas.microsoft.com/office/drawing/2014/main" id="{846CB590-FEE7-B6B4-5B70-D65D3FE9DC55}"/>
              </a:ext>
            </a:extLst>
          </p:cNvPr>
          <p:cNvSpPr txBox="1"/>
          <p:nvPr/>
        </p:nvSpPr>
        <p:spPr>
          <a:xfrm>
            <a:off x="594573" y="3570972"/>
            <a:ext cx="11295674" cy="400110"/>
          </a:xfrm>
          <a:prstGeom prst="rect">
            <a:avLst/>
          </a:prstGeom>
          <a:noFill/>
        </p:spPr>
        <p:txBody>
          <a:bodyPr wrap="square">
            <a:spAutoFit/>
          </a:bodyPr>
          <a:lstStyle/>
          <a:p>
            <a:pPr lvl="0"/>
            <a:r>
              <a:rPr lang="en-GB" sz="2000" dirty="0">
                <a:solidFill>
                  <a:srgbClr val="CB4777"/>
                </a:solidFill>
                <a:latin typeface="Avenir Next Condensed" panose="020B0506020202020204" pitchFamily="34" charset="0"/>
              </a:rPr>
              <a:t>● </a:t>
            </a:r>
            <a:r>
              <a:rPr lang="en-GB" sz="2000" dirty="0">
                <a:solidFill>
                  <a:schemeClr val="bg1"/>
                </a:solidFill>
                <a:latin typeface="Avenir Next Condensed" panose="020B0506020202020204" pitchFamily="34" charset="0"/>
              </a:rPr>
              <a:t>Two structurally different routes have been proposed for this excess:</a:t>
            </a:r>
          </a:p>
        </p:txBody>
      </p:sp>
      <p:sp>
        <p:nvSpPr>
          <p:cNvPr id="18" name="TextBox 17">
            <a:extLst>
              <a:ext uri="{FF2B5EF4-FFF2-40B4-BE49-F238E27FC236}">
                <a16:creationId xmlns:a16="http://schemas.microsoft.com/office/drawing/2014/main" id="{C050DAB5-B8E6-F341-94E6-B83A84DAAC8E}"/>
              </a:ext>
            </a:extLst>
          </p:cNvPr>
          <p:cNvSpPr txBox="1"/>
          <p:nvPr/>
        </p:nvSpPr>
        <p:spPr>
          <a:xfrm>
            <a:off x="5967361" y="5548130"/>
            <a:ext cx="5508782" cy="707886"/>
          </a:xfrm>
          <a:prstGeom prst="rect">
            <a:avLst/>
          </a:prstGeom>
          <a:noFill/>
          <a:ln>
            <a:noFill/>
          </a:ln>
        </p:spPr>
        <p:txBody>
          <a:bodyPr wrap="square">
            <a:spAutoFit/>
          </a:bodyPr>
          <a:lstStyle/>
          <a:p>
            <a:pPr lvl="0" algn="ctr"/>
            <a:r>
              <a:rPr lang="en-GB" sz="2000" dirty="0">
                <a:solidFill>
                  <a:schemeClr val="accent1"/>
                </a:solidFill>
                <a:latin typeface="IBM Plex Sans" panose="020B0503050203000203" pitchFamily="34" charset="0"/>
              </a:rPr>
              <a:t>The preferred route </a:t>
            </a:r>
            <a:r>
              <a:rPr lang="en-GB" sz="2000" b="1" dirty="0">
                <a:solidFill>
                  <a:schemeClr val="accent1"/>
                </a:solidFill>
                <a:latin typeface="IBM Plex Sans" panose="020B0503050203000203" pitchFamily="34" charset="0"/>
              </a:rPr>
              <a:t>predicts a light mediator</a:t>
            </a:r>
            <a:r>
              <a:rPr lang="en-GB" sz="2000" dirty="0">
                <a:solidFill>
                  <a:schemeClr val="accent1"/>
                </a:solidFill>
                <a:latin typeface="IBM Plex Sans" panose="020B0503050203000203" pitchFamily="34" charset="0"/>
              </a:rPr>
              <a:t>, which we can look for.</a:t>
            </a:r>
          </a:p>
        </p:txBody>
      </p:sp>
      <p:sp>
        <p:nvSpPr>
          <p:cNvPr id="3" name="TextBox 2">
            <a:extLst>
              <a:ext uri="{FF2B5EF4-FFF2-40B4-BE49-F238E27FC236}">
                <a16:creationId xmlns:a16="http://schemas.microsoft.com/office/drawing/2014/main" id="{AA0CEDD8-CB36-03B3-FB61-BCAF91CC1F93}"/>
              </a:ext>
            </a:extLst>
          </p:cNvPr>
          <p:cNvSpPr txBox="1"/>
          <p:nvPr/>
        </p:nvSpPr>
        <p:spPr>
          <a:xfrm>
            <a:off x="7017549" y="3971082"/>
            <a:ext cx="4750910" cy="1477328"/>
          </a:xfrm>
          <a:prstGeom prst="rect">
            <a:avLst/>
          </a:prstGeom>
          <a:noFill/>
        </p:spPr>
        <p:txBody>
          <a:bodyPr wrap="square">
            <a:spAutoFit/>
          </a:bodyPr>
          <a:lstStyle/>
          <a:p>
            <a:r>
              <a:rPr lang="en-GB" sz="1800" b="1" dirty="0">
                <a:solidFill>
                  <a:schemeClr val="accent2"/>
                </a:solidFill>
                <a:latin typeface="Avenir Next Condensed" panose="020B0506020202020204" pitchFamily="34" charset="0"/>
              </a:rPr>
              <a:t>Breit–Wigner resonance at ~2m</a:t>
            </a:r>
            <a:r>
              <a:rPr lang="en-GB" sz="1800" b="1" baseline="-25000" dirty="0">
                <a:solidFill>
                  <a:schemeClr val="accent2"/>
                </a:solidFill>
                <a:latin typeface="Avenir Next Condensed" panose="020B0506020202020204" pitchFamily="34" charset="0"/>
              </a:rPr>
              <a:t>χ</a:t>
            </a:r>
            <a:r>
              <a:rPr lang="en-GB" sz="1800" b="1" dirty="0">
                <a:solidFill>
                  <a:schemeClr val="accent2"/>
                </a:solidFill>
                <a:latin typeface="Avenir Next Condensed" panose="020B0506020202020204" pitchFamily="34" charset="0"/>
              </a:rPr>
              <a:t>: </a:t>
            </a:r>
          </a:p>
          <a:p>
            <a:pPr marL="285750" indent="-285750">
              <a:buFont typeface="Arial" panose="020B0604020202020204" pitchFamily="34" charset="0"/>
              <a:buChar char="•"/>
            </a:pPr>
            <a:r>
              <a:rPr lang="en-GB" sz="1800" b="1" dirty="0">
                <a:solidFill>
                  <a:schemeClr val="bg1"/>
                </a:solidFill>
                <a:latin typeface="Avenir Next Condensed" panose="020B0506020202020204" pitchFamily="34" charset="0"/>
              </a:rPr>
              <a:t>No light state</a:t>
            </a:r>
            <a:r>
              <a:rPr lang="en-GB" sz="1800" dirty="0">
                <a:solidFill>
                  <a:schemeClr val="bg1"/>
                </a:solidFill>
                <a:latin typeface="Avenir Next Condensed" panose="020B0506020202020204" pitchFamily="34" charset="0"/>
              </a:rPr>
              <a:t>. Heavy </a:t>
            </a:r>
            <a:r>
              <a:rPr lang="en-GB" sz="1800" i="1" dirty="0">
                <a:solidFill>
                  <a:schemeClr val="bg1"/>
                </a:solidFill>
                <a:latin typeface="Avenir Next Condensed" panose="020B0506020202020204" pitchFamily="34" charset="0"/>
              </a:rPr>
              <a:t>s</a:t>
            </a:r>
            <a:r>
              <a:rPr lang="en-GB" sz="1800" dirty="0">
                <a:solidFill>
                  <a:schemeClr val="bg1"/>
                </a:solidFill>
                <a:latin typeface="Avenir Next Condensed" panose="020B0506020202020204" pitchFamily="34" charset="0"/>
              </a:rPr>
              <a:t>-channel mediator tuned close to threshold</a:t>
            </a:r>
          </a:p>
          <a:p>
            <a:pPr marL="285750" indent="-285750">
              <a:buFont typeface="Arial" panose="020B0604020202020204" pitchFamily="34" charset="0"/>
              <a:buChar char="•"/>
            </a:pPr>
            <a:r>
              <a:rPr lang="en-GB" sz="1800" dirty="0">
                <a:solidFill>
                  <a:schemeClr val="bg1"/>
                </a:solidFill>
                <a:latin typeface="Avenir Next Condensed" panose="020B0506020202020204" pitchFamily="34" charset="0"/>
              </a:rPr>
              <a:t>BUT direct two-body decays (</a:t>
            </a:r>
            <a:r>
              <a:rPr lang="en-GB" dirty="0" err="1">
                <a:solidFill>
                  <a:schemeClr val="bg1"/>
                </a:solidFill>
                <a:latin typeface="Avenir Next Condensed" panose="020B0506020202020204" pitchFamily="34" charset="0"/>
              </a:rPr>
              <a:t>χχ</a:t>
            </a:r>
            <a:r>
              <a:rPr lang="en-GB" dirty="0">
                <a:solidFill>
                  <a:schemeClr val="bg1"/>
                </a:solidFill>
                <a:latin typeface="Avenir Next Condensed" panose="020B0506020202020204" pitchFamily="34" charset="0"/>
              </a:rPr>
              <a:t>̄ → SM) </a:t>
            </a:r>
            <a:r>
              <a:rPr lang="en-GB" sz="1800" b="1" dirty="0">
                <a:solidFill>
                  <a:schemeClr val="accent3"/>
                </a:solidFill>
                <a:latin typeface="Avenir Next Condensed" panose="020B0506020202020204" pitchFamily="34" charset="0"/>
              </a:rPr>
              <a:t>violate the AMS-02 antiproton bounds </a:t>
            </a:r>
            <a:r>
              <a:rPr lang="en-GB" sz="1800" dirty="0">
                <a:solidFill>
                  <a:schemeClr val="accent3"/>
                </a:solidFill>
                <a:latin typeface="Avenir Next Condensed" panose="020B0506020202020204" pitchFamily="34" charset="0"/>
              </a:rPr>
              <a:t>by 15–18</a:t>
            </a:r>
            <a:r>
              <a:rPr lang="en-GB" dirty="0">
                <a:solidFill>
                  <a:schemeClr val="accent3"/>
                </a:solidFill>
                <a:latin typeface="Avenir Next Condensed" panose="020B0506020202020204" pitchFamily="34" charset="0"/>
              </a:rPr>
              <a:t>σ .</a:t>
            </a:r>
            <a:endParaRPr lang="en-GB" sz="1800" dirty="0">
              <a:solidFill>
                <a:schemeClr val="accent3"/>
              </a:solidFill>
              <a:latin typeface="Avenir Next Condensed" panose="020B0506020202020204" pitchFamily="34" charset="0"/>
            </a:endParaRPr>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D4C73D12-B1BA-CB38-84CE-35AF2C8A3C84}"/>
                  </a:ext>
                </a:extLst>
              </p:cNvPr>
              <p:cNvSpPr txBox="1"/>
              <p:nvPr/>
            </p:nvSpPr>
            <p:spPr>
              <a:xfrm>
                <a:off x="862821" y="3971082"/>
                <a:ext cx="5886480" cy="2031325"/>
              </a:xfrm>
              <a:prstGeom prst="rect">
                <a:avLst/>
              </a:prstGeom>
              <a:noFill/>
            </p:spPr>
            <p:txBody>
              <a:bodyPr wrap="square">
                <a:spAutoFit/>
              </a:bodyPr>
              <a:lstStyle/>
              <a:p>
                <a:r>
                  <a:rPr lang="en-GB" b="1" dirty="0">
                    <a:solidFill>
                      <a:schemeClr val="accent2"/>
                    </a:solidFill>
                    <a:latin typeface="Avenir Next Condensed" panose="020B0506020202020204" pitchFamily="34" charset="0"/>
                  </a:rPr>
                  <a:t>Light mediator: </a:t>
                </a:r>
                <a:r>
                  <a:rPr lang="en-GB" dirty="0">
                    <a:solidFill>
                      <a:schemeClr val="accent2"/>
                    </a:solidFill>
                    <a:latin typeface="Avenir Next Condensed" panose="020B0506020202020204" pitchFamily="34" charset="0"/>
                  </a:rPr>
                  <a:t>Low-velocity Sommerfeld saturation </a:t>
                </a:r>
              </a:p>
              <a:p>
                <a:pPr marL="285750" indent="-285750">
                  <a:buFont typeface="Arial" panose="020B0604020202020204" pitchFamily="34" charset="0"/>
                  <a:buChar char="•"/>
                </a:pPr>
                <a:r>
                  <a:rPr lang="en-GB" dirty="0">
                    <a:solidFill>
                      <a:schemeClr val="bg1"/>
                    </a:solidFill>
                    <a:latin typeface="Avenir Next Condensed" panose="020B0506020202020204" pitchFamily="34" charset="0"/>
                  </a:rPr>
                  <a:t>Our model needs saturation </a:t>
                </a:r>
                <a:r>
                  <a:rPr lang="en-GB" b="1" dirty="0">
                    <a:solidFill>
                      <a:schemeClr val="bg1"/>
                    </a:solidFill>
                    <a:latin typeface="Avenir Next Condensed" panose="020B0506020202020204" pitchFamily="34" charset="0"/>
                  </a:rPr>
                  <a:t>at or above </a:t>
                </a:r>
                <a:r>
                  <a:rPr lang="en-GB" b="1" dirty="0" err="1">
                    <a:solidFill>
                      <a:schemeClr val="bg1"/>
                    </a:solidFill>
                    <a:latin typeface="Avenir Next Condensed" panose="020B0506020202020204" pitchFamily="34" charset="0"/>
                  </a:rPr>
                  <a:t>v</a:t>
                </a:r>
                <a:r>
                  <a:rPr lang="en-GB" b="1" baseline="-25000" dirty="0" err="1">
                    <a:solidFill>
                      <a:schemeClr val="bg1"/>
                    </a:solidFill>
                    <a:latin typeface="Avenir Next Condensed" panose="020B0506020202020204" pitchFamily="34" charset="0"/>
                  </a:rPr>
                  <a:t>halo</a:t>
                </a:r>
                <a:r>
                  <a:rPr lang="en-GB" dirty="0">
                    <a:solidFill>
                      <a:schemeClr val="bg1"/>
                    </a:solidFill>
                    <a:latin typeface="Avenir Next Condensed" panose="020B0506020202020204" pitchFamily="34" charset="0"/>
                  </a:rPr>
                  <a:t>, sets floor </a:t>
                </a:r>
                <a:r>
                  <a:rPr lang="en-GB" b="1" dirty="0" err="1">
                    <a:solidFill>
                      <a:schemeClr val="bg1"/>
                    </a:solidFill>
                    <a:latin typeface="Avenir Next Condensed" panose="020B0506020202020204" pitchFamily="34" charset="0"/>
                  </a:rPr>
                  <a:t>m</a:t>
                </a:r>
                <a:r>
                  <a:rPr lang="en-GB" b="1" baseline="-25000" dirty="0" err="1">
                    <a:solidFill>
                      <a:schemeClr val="bg1"/>
                    </a:solidFill>
                    <a:latin typeface="Avenir Next Condensed" panose="020B0506020202020204" pitchFamily="34" charset="0"/>
                  </a:rPr>
                  <a:t>φ</a:t>
                </a:r>
                <a:r>
                  <a:rPr lang="en-GB" b="1" dirty="0">
                    <a:solidFill>
                      <a:schemeClr val="bg1"/>
                    </a:solidFill>
                    <a:latin typeface="Avenir Next Condensed" panose="020B0506020202020204" pitchFamily="34" charset="0"/>
                  </a:rPr>
                  <a:t> ≳ 0.6 GeV</a:t>
                </a:r>
                <a:r>
                  <a:rPr lang="en-GB" dirty="0">
                    <a:solidFill>
                      <a:schemeClr val="bg1"/>
                    </a:solidFill>
                    <a:latin typeface="Avenir Next Condensed" panose="020B0506020202020204" pitchFamily="34" charset="0"/>
                  </a:rPr>
                  <a:t> at minimum coupling α</a:t>
                </a:r>
                <a:r>
                  <a:rPr lang="en-GB" baseline="-25000" dirty="0" err="1">
                    <a:solidFill>
                      <a:schemeClr val="bg1"/>
                    </a:solidFill>
                    <a:latin typeface="Avenir Next Condensed" panose="020B0506020202020204" pitchFamily="34" charset="0"/>
                  </a:rPr>
                  <a:t>χ</a:t>
                </a:r>
                <a:r>
                  <a:rPr lang="en-GB" dirty="0">
                    <a:solidFill>
                      <a:schemeClr val="bg1"/>
                    </a:solidFill>
                    <a:latin typeface="Avenir Next Condensed" panose="020B0506020202020204" pitchFamily="34" charset="0"/>
                  </a:rPr>
                  <a:t> ≈ 1.4×10</a:t>
                </a:r>
                <a:r>
                  <a:rPr lang="en-GB" baseline="30000" dirty="0">
                    <a:solidFill>
                      <a:schemeClr val="bg1"/>
                    </a:solidFill>
                    <a:latin typeface="Avenir Next Condensed" panose="020B0506020202020204" pitchFamily="34" charset="0"/>
                  </a:rPr>
                  <a:t>-2</a:t>
                </a:r>
                <a:r>
                  <a:rPr lang="en-GB" dirty="0">
                    <a:solidFill>
                      <a:schemeClr val="bg1"/>
                    </a:solidFill>
                    <a:latin typeface="Avenir Next Condensed" panose="020B0506020202020204" pitchFamily="34" charset="0"/>
                  </a:rPr>
                  <a:t>. </a:t>
                </a:r>
                <a:endParaRPr lang="en-GB" dirty="0">
                  <a:solidFill>
                    <a:srgbClr val="A9A2C1"/>
                  </a:solidFill>
                  <a:latin typeface="Avenir Next Condensed" panose="020B0506020202020204" pitchFamily="34" charset="0"/>
                </a:endParaRPr>
              </a:p>
              <a:p>
                <a:pPr marL="285750" indent="-285750">
                  <a:buFont typeface="Arial" panose="020B0604020202020204" pitchFamily="34" charset="0"/>
                  <a:buChar char="•"/>
                </a:pPr>
                <a:r>
                  <a:rPr lang="en-GB" dirty="0">
                    <a:solidFill>
                      <a:schemeClr val="bg1"/>
                    </a:solidFill>
                    <a:latin typeface="Avenir Next Condensed" panose="020B0506020202020204" pitchFamily="34" charset="0"/>
                  </a:rPr>
                  <a:t>Annihilation via a 4-body cascade (</a:t>
                </a:r>
                <a:r>
                  <a:rPr lang="en-GB" b="1" dirty="0">
                    <a:solidFill>
                      <a:schemeClr val="bg1"/>
                    </a:solidFill>
                    <a:latin typeface="Avenir Next Condensed" panose="020B0506020202020204" pitchFamily="34" charset="0"/>
                  </a:rPr>
                  <a:t>cascade, </a:t>
                </a:r>
                <a:r>
                  <a:rPr lang="en-GB" b="1" dirty="0" err="1">
                    <a:solidFill>
                      <a:schemeClr val="bg1"/>
                    </a:solidFill>
                    <a:latin typeface="Avenir Next Condensed" panose="020B0506020202020204" pitchFamily="34" charset="0"/>
                  </a:rPr>
                  <a:t>χχ</a:t>
                </a:r>
                <a:r>
                  <a:rPr lang="en-GB" b="1" dirty="0">
                    <a:solidFill>
                      <a:schemeClr val="bg1"/>
                    </a:solidFill>
                    <a:latin typeface="Avenir Next Condensed" panose="020B0506020202020204" pitchFamily="34" charset="0"/>
                  </a:rPr>
                  <a:t>̄ → </a:t>
                </a:r>
                <a:r>
                  <a:rPr lang="en-GB" b="1" dirty="0" err="1">
                    <a:solidFill>
                      <a:schemeClr val="bg1"/>
                    </a:solidFill>
                    <a:latin typeface="Avenir Next Condensed" panose="020B0506020202020204" pitchFamily="34" charset="0"/>
                  </a:rPr>
                  <a:t>φφ</a:t>
                </a:r>
                <a:r>
                  <a:rPr lang="en-GB" b="1" dirty="0">
                    <a:solidFill>
                      <a:schemeClr val="bg1"/>
                    </a:solidFill>
                    <a:latin typeface="Avenir Next Condensed" panose="020B0506020202020204" pitchFamily="34" charset="0"/>
                  </a:rPr>
                  <a:t> → SM</a:t>
                </a:r>
                <a:r>
                  <a:rPr lang="en-GB" dirty="0">
                    <a:solidFill>
                      <a:schemeClr val="bg1"/>
                    </a:solidFill>
                    <a:latin typeface="Avenir Next Condensed" panose="020B0506020202020204" pitchFamily="34" charset="0"/>
                  </a:rPr>
                  <a:t>). </a:t>
                </a:r>
              </a:p>
              <a:p>
                <a:pPr marL="285750" indent="-285750">
                  <a:buFont typeface="Arial" panose="020B0604020202020204" pitchFamily="34" charset="0"/>
                  <a:buChar char="•"/>
                </a:pPr>
                <a:r>
                  <a:rPr lang="en-GB" dirty="0">
                    <a:solidFill>
                      <a:schemeClr val="bg1"/>
                    </a:solidFill>
                    <a:latin typeface="Avenir Next Condensed" panose="020B0506020202020204" pitchFamily="34" charset="0"/>
                  </a:rPr>
                  <a:t>At </a:t>
                </a:r>
                <a:r>
                  <a:rPr lang="en-GB" dirty="0" err="1">
                    <a:solidFill>
                      <a:schemeClr val="bg1"/>
                    </a:solidFill>
                    <a:latin typeface="Avenir Next Condensed" panose="020B0506020202020204" pitchFamily="34" charset="0"/>
                  </a:rPr>
                  <a:t>m</a:t>
                </a:r>
                <a:r>
                  <a:rPr lang="en-GB" baseline="-25000" dirty="0" err="1">
                    <a:solidFill>
                      <a:schemeClr val="bg1"/>
                    </a:solidFill>
                    <a:latin typeface="Avenir Next Condensed" panose="020B0506020202020204" pitchFamily="34" charset="0"/>
                  </a:rPr>
                  <a:t>φ</a:t>
                </a:r>
                <a:r>
                  <a:rPr lang="en-GB" baseline="-25000" dirty="0">
                    <a:solidFill>
                      <a:schemeClr val="bg1"/>
                    </a:solidFill>
                    <a:latin typeface="Avenir Next Condensed" panose="020B0506020202020204" pitchFamily="34" charset="0"/>
                  </a:rPr>
                  <a:t> </a:t>
                </a:r>
                <a14:m>
                  <m:oMath xmlns:m="http://schemas.openxmlformats.org/officeDocument/2006/math">
                    <m:r>
                      <a:rPr lang="en-GB" b="0" i="1" smtClean="0">
                        <a:solidFill>
                          <a:schemeClr val="bg1"/>
                        </a:solidFill>
                        <a:latin typeface="Cambria Math" panose="02040503050406030204" pitchFamily="18" charset="0"/>
                        <a:ea typeface="Cambria Math" panose="02040503050406030204" pitchFamily="18" charset="0"/>
                      </a:rPr>
                      <m:t>≈</m:t>
                    </m:r>
                  </m:oMath>
                </a14:m>
                <a:r>
                  <a:rPr lang="en-GB" dirty="0">
                    <a:solidFill>
                      <a:schemeClr val="bg1"/>
                    </a:solidFill>
                    <a:latin typeface="Avenir Next Condensed" panose="020B0506020202020204" pitchFamily="34" charset="0"/>
                  </a:rPr>
                  <a:t>0.6 GeV (below 2m</a:t>
                </a:r>
                <a:r>
                  <a:rPr lang="en-GB" baseline="-25000" dirty="0">
                    <a:solidFill>
                      <a:schemeClr val="bg1"/>
                    </a:solidFill>
                    <a:latin typeface="Avenir Next Condensed" panose="020B0506020202020204" pitchFamily="34" charset="0"/>
                  </a:rPr>
                  <a:t>p</a:t>
                </a:r>
                <a:r>
                  <a:rPr lang="en-GB" dirty="0">
                    <a:solidFill>
                      <a:schemeClr val="bg1"/>
                    </a:solidFill>
                    <a:latin typeface="Avenir Next Condensed" panose="020B0506020202020204" pitchFamily="34" charset="0"/>
                  </a:rPr>
                  <a:t> threshold), </a:t>
                </a:r>
                <a:r>
                  <a:rPr lang="en-GB" b="1" dirty="0">
                    <a:solidFill>
                      <a:schemeClr val="accent1"/>
                    </a:solidFill>
                    <a:latin typeface="Avenir Next Condensed" panose="020B0506020202020204" pitchFamily="34" charset="0"/>
                  </a:rPr>
                  <a:t>antiproton production is kinematically closed.</a:t>
                </a:r>
              </a:p>
              <a:p>
                <a:pPr lvl="0"/>
                <a:endParaRPr lang="en-GB" dirty="0">
                  <a:solidFill>
                    <a:schemeClr val="bg1"/>
                  </a:solidFill>
                  <a:latin typeface="Avenir Next Condensed" panose="020B0506020202020204" pitchFamily="34" charset="0"/>
                </a:endParaRPr>
              </a:p>
            </p:txBody>
          </p:sp>
        </mc:Choice>
        <mc:Fallback>
          <p:sp>
            <p:nvSpPr>
              <p:cNvPr id="9" name="TextBox 8">
                <a:extLst>
                  <a:ext uri="{FF2B5EF4-FFF2-40B4-BE49-F238E27FC236}">
                    <a16:creationId xmlns:a16="http://schemas.microsoft.com/office/drawing/2014/main" id="{D4C73D12-B1BA-CB38-84CE-35AF2C8A3C84}"/>
                  </a:ext>
                </a:extLst>
              </p:cNvPr>
              <p:cNvSpPr txBox="1">
                <a:spLocks noRot="1" noChangeAspect="1" noMove="1" noResize="1" noEditPoints="1" noAdjustHandles="1" noChangeArrowheads="1" noChangeShapeType="1" noTextEdit="1"/>
              </p:cNvSpPr>
              <p:nvPr/>
            </p:nvSpPr>
            <p:spPr>
              <a:xfrm>
                <a:off x="862821" y="3971082"/>
                <a:ext cx="5886480" cy="2031325"/>
              </a:xfrm>
              <a:prstGeom prst="rect">
                <a:avLst/>
              </a:prstGeom>
              <a:blipFill>
                <a:blip r:embed="rId11"/>
                <a:stretch>
                  <a:fillRect l="-1078" t="-1242" r="-1724"/>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2C448A14-753A-C44A-AFF8-37C5761726E6}"/>
              </a:ext>
            </a:extLst>
          </p:cNvPr>
          <p:cNvSpPr txBox="1"/>
          <p:nvPr/>
        </p:nvSpPr>
        <p:spPr>
          <a:xfrm>
            <a:off x="610271" y="5659867"/>
            <a:ext cx="6154728" cy="276999"/>
          </a:xfrm>
          <a:prstGeom prst="rect">
            <a:avLst/>
          </a:prstGeom>
          <a:noFill/>
        </p:spPr>
        <p:txBody>
          <a:bodyPr wrap="square">
            <a:spAutoFit/>
          </a:bodyPr>
          <a:lstStyle/>
          <a:p>
            <a:r>
              <a:rPr lang="en-GB" sz="1200" dirty="0">
                <a:solidFill>
                  <a:srgbClr val="A9A2C1"/>
                </a:solidFill>
                <a:latin typeface="Avenir Next Condensed" panose="020B0506020202020204" pitchFamily="34" charset="0"/>
              </a:rPr>
              <a:t>Heavier mediator → larger α</a:t>
            </a:r>
            <a:r>
              <a:rPr lang="en-GB" sz="1200" baseline="-25000" dirty="0" err="1">
                <a:solidFill>
                  <a:srgbClr val="A9A2C1"/>
                </a:solidFill>
                <a:latin typeface="Avenir Next Condensed" panose="020B0506020202020204" pitchFamily="34" charset="0"/>
              </a:rPr>
              <a:t>χ</a:t>
            </a:r>
            <a:r>
              <a:rPr lang="en-GB" sz="1200" dirty="0">
                <a:solidFill>
                  <a:srgbClr val="A9A2C1"/>
                </a:solidFill>
                <a:latin typeface="Avenir Next Condensed" panose="020B0506020202020204" pitchFamily="34" charset="0"/>
              </a:rPr>
              <a:t>. If </a:t>
            </a:r>
            <a:r>
              <a:rPr lang="en-GB" sz="1200" dirty="0" err="1">
                <a:solidFill>
                  <a:srgbClr val="A9A2C1"/>
                </a:solidFill>
                <a:latin typeface="Avenir Next Condensed" panose="020B0506020202020204" pitchFamily="34" charset="0"/>
              </a:rPr>
              <a:t>m</a:t>
            </a:r>
            <a:r>
              <a:rPr lang="en-GB" sz="1200" baseline="-25000" dirty="0" err="1">
                <a:solidFill>
                  <a:srgbClr val="A9A2C1"/>
                </a:solidFill>
                <a:latin typeface="Avenir Next Condensed" panose="020B0506020202020204" pitchFamily="34" charset="0"/>
              </a:rPr>
              <a:t>φ</a:t>
            </a:r>
            <a:r>
              <a:rPr lang="en-GB" sz="1200" dirty="0">
                <a:solidFill>
                  <a:srgbClr val="A9A2C1"/>
                </a:solidFill>
                <a:latin typeface="Avenir Next Condensed" panose="020B0506020202020204" pitchFamily="34" charset="0"/>
              </a:rPr>
              <a:t> ≳ 2m</a:t>
            </a:r>
            <a:r>
              <a:rPr lang="en-GB" sz="1200" baseline="-25000" dirty="0">
                <a:solidFill>
                  <a:srgbClr val="A9A2C1"/>
                </a:solidFill>
                <a:latin typeface="Avenir Next Condensed" panose="020B0506020202020204" pitchFamily="34" charset="0"/>
              </a:rPr>
              <a:t>p </a:t>
            </a:r>
            <a:r>
              <a:rPr lang="en-GB" sz="1200" dirty="0">
                <a:solidFill>
                  <a:srgbClr val="A9A2C1"/>
                </a:solidFill>
                <a:latin typeface="Avenir Next Condensed" panose="020B0506020202020204" pitchFamily="34" charset="0"/>
              </a:rPr>
              <a:t>then antiprotons no longer kinematically closed. </a:t>
            </a:r>
            <a:endParaRPr lang="en-US" sz="1200" dirty="0">
              <a:solidFill>
                <a:srgbClr val="A9A2C1"/>
              </a:solidFill>
            </a:endParaRPr>
          </a:p>
        </p:txBody>
      </p:sp>
    </p:spTree>
    <p:extLst>
      <p:ext uri="{BB962C8B-B14F-4D97-AF65-F5344CB8AC3E}">
        <p14:creationId xmlns:p14="http://schemas.microsoft.com/office/powerpoint/2010/main" val="2993187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4CF7FA9-D6A4-809F-C10C-8C14D4C7216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27722C0A-751A-D2AC-970B-2A12F531C7CD}"/>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A different handle: photon-DM scattering</a:t>
            </a:r>
          </a:p>
        </p:txBody>
      </p:sp>
      <p:cxnSp>
        <p:nvCxnSpPr>
          <p:cNvPr id="8" name="Straight Connector 7">
            <a:extLst>
              <a:ext uri="{FF2B5EF4-FFF2-40B4-BE49-F238E27FC236}">
                <a16:creationId xmlns:a16="http://schemas.microsoft.com/office/drawing/2014/main" id="{EBB07453-B257-F765-F737-FA3BF3A6481B}"/>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D0586661-A771-7504-0D20-29BC2059A602}"/>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EB111966-49A2-59CC-0BE6-E0EED5C9DF63}"/>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88B266CB-39DE-79C4-A783-2AE43B4A2C65}"/>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664B71C8-45B0-37BE-F72B-E9FF9264C78E}"/>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15 / 18</a:t>
            </a:r>
          </a:p>
        </p:txBody>
      </p:sp>
      <p:sp>
        <p:nvSpPr>
          <p:cNvPr id="2" name="TextBox 1">
            <a:extLst>
              <a:ext uri="{FF2B5EF4-FFF2-40B4-BE49-F238E27FC236}">
                <a16:creationId xmlns:a16="http://schemas.microsoft.com/office/drawing/2014/main" id="{10F9FAE5-D71E-BDD0-D642-C3936976558F}"/>
              </a:ext>
            </a:extLst>
          </p:cNvPr>
          <p:cNvSpPr txBox="1"/>
          <p:nvPr/>
        </p:nvSpPr>
        <p:spPr>
          <a:xfrm>
            <a:off x="7628965" y="196404"/>
            <a:ext cx="4392266" cy="954107"/>
          </a:xfrm>
          <a:prstGeom prst="rect">
            <a:avLst/>
          </a:prstGeom>
          <a:noFill/>
        </p:spPr>
        <p:txBody>
          <a:bodyPr wrap="square">
            <a:spAutoFit/>
          </a:bodyPr>
          <a:lstStyle/>
          <a:p>
            <a:pPr algn="r"/>
            <a:r>
              <a:rPr lang="en-US" sz="1400" dirty="0">
                <a:latin typeface="Avenir Next Condensed" panose="020B0506020202020204" pitchFamily="34" charset="0"/>
                <a:hlinkClick r:id="rId4"/>
              </a:rPr>
              <a:t>A. Acar, C. Isaacson, M. Bashkanov &amp; D. P. Watts, Phys. Lett. B 870, 139920 (2025)</a:t>
            </a:r>
            <a:r>
              <a:rPr lang="en-US" sz="1400" dirty="0">
                <a:latin typeface="Avenir Next Condensed" panose="020B0506020202020204" pitchFamily="34" charset="0"/>
              </a:rPr>
              <a:t> </a:t>
            </a:r>
            <a:r>
              <a:rPr lang="en-GB" sz="1400" dirty="0">
                <a:solidFill>
                  <a:srgbClr val="A9A2C0"/>
                </a:solidFill>
                <a:latin typeface="Avenir Next Condensed" panose="020B0506020202020204" pitchFamily="34" charset="0"/>
              </a:rPr>
              <a:t>· </a:t>
            </a:r>
            <a:r>
              <a:rPr lang="en-US" sz="1400" u="sng" dirty="0">
                <a:solidFill>
                  <a:srgbClr val="A9A2C1"/>
                </a:solidFill>
                <a:latin typeface="Avenir Next Condensed" panose="020B0506020202020204" pitchFamily="34" charset="0"/>
                <a:hlinkClick r:id="rId5"/>
              </a:rPr>
              <a:t>T.R.S., A. Acar, M. </a:t>
            </a:r>
            <a:r>
              <a:rPr lang="en-US" sz="1400" u="sng" dirty="0" err="1">
                <a:solidFill>
                  <a:srgbClr val="A9A2C1"/>
                </a:solidFill>
                <a:latin typeface="Avenir Next Condensed" panose="020B0506020202020204" pitchFamily="34" charset="0"/>
                <a:hlinkClick r:id="rId5"/>
              </a:rPr>
              <a:t>Bashkanov</a:t>
            </a:r>
            <a:r>
              <a:rPr lang="en-US" sz="1400" u="sng" dirty="0">
                <a:solidFill>
                  <a:srgbClr val="A9A2C1"/>
                </a:solidFill>
                <a:latin typeface="Avenir Next Condensed" panose="020B0506020202020204" pitchFamily="34" charset="0"/>
                <a:hlinkClick r:id="rId5"/>
              </a:rPr>
              <a:t>, F. F. Deppisch, C. Ghag &amp; D. P. Watts</a:t>
            </a:r>
            <a:r>
              <a:rPr lang="en-GB" sz="1400" u="sng" dirty="0">
                <a:solidFill>
                  <a:srgbClr val="A9A2C1"/>
                </a:solidFill>
                <a:latin typeface="Avenir Next Condensed" panose="020B0506020202020204" pitchFamily="34" charset="0"/>
                <a:hlinkClick r:id="rId5"/>
              </a:rPr>
              <a:t>, arXiv:2608.29546</a:t>
            </a:r>
            <a:r>
              <a:rPr lang="en-GB" sz="1400" u="sng" dirty="0">
                <a:solidFill>
                  <a:srgbClr val="A9A2C0"/>
                </a:solidFill>
                <a:latin typeface="Avenir Next Condensed" panose="020B0506020202020204" pitchFamily="34" charset="0"/>
              </a:rPr>
              <a:t> </a:t>
            </a:r>
            <a:r>
              <a:rPr lang="en-GB" sz="1400" dirty="0">
                <a:solidFill>
                  <a:srgbClr val="A9A2C0"/>
                </a:solidFill>
                <a:latin typeface="Avenir Next Condensed" panose="020B0506020202020204" pitchFamily="34" charset="0"/>
              </a:rPr>
              <a:t>· </a:t>
            </a:r>
            <a:r>
              <a:rPr lang="en-GB" sz="1400" dirty="0">
                <a:solidFill>
                  <a:srgbClr val="A9A2C1"/>
                </a:solidFill>
                <a:latin typeface="Avenir Next Condensed" panose="020B0506020202020204" pitchFamily="34" charset="0"/>
                <a:hlinkClick r:id="rId6"/>
              </a:rPr>
              <a:t>C. Arina, A. Cheek, K. Mimasu &amp; L. Pagani, EPJC 81, 223 (2021)</a:t>
            </a:r>
            <a:r>
              <a:rPr lang="en-US" sz="1400" u="sng" dirty="0">
                <a:solidFill>
                  <a:srgbClr val="A9A2C1"/>
                </a:solidFill>
                <a:latin typeface="Avenir Next Condensed" panose="020B0506020202020204" pitchFamily="34" charset="0"/>
              </a:rPr>
              <a:t> </a:t>
            </a:r>
          </a:p>
        </p:txBody>
      </p:sp>
      <p:sp>
        <p:nvSpPr>
          <p:cNvPr id="6" name="TextBox 5">
            <a:extLst>
              <a:ext uri="{FF2B5EF4-FFF2-40B4-BE49-F238E27FC236}">
                <a16:creationId xmlns:a16="http://schemas.microsoft.com/office/drawing/2014/main" id="{AA36656D-3354-6849-E659-C6D8824B1B61}"/>
              </a:ext>
            </a:extLst>
          </p:cNvPr>
          <p:cNvSpPr txBox="1"/>
          <p:nvPr/>
        </p:nvSpPr>
        <p:spPr>
          <a:xfrm>
            <a:off x="588479" y="1775331"/>
            <a:ext cx="11015041" cy="3683060"/>
          </a:xfrm>
          <a:prstGeom prst="rect">
            <a:avLst/>
          </a:prstGeom>
          <a:noFill/>
        </p:spPr>
        <p:txBody>
          <a:bodyPr wrap="square">
            <a:spAutoFit/>
          </a:bodyPr>
          <a:lstStyle/>
          <a:p>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The same vertices give </a:t>
            </a:r>
            <a:r>
              <a:rPr lang="en-GB" sz="2000" dirty="0" err="1">
                <a:solidFill>
                  <a:schemeClr val="bg1"/>
                </a:solidFill>
                <a:latin typeface="Avenir Next Condensed" panose="020B0506020202020204" pitchFamily="34" charset="0"/>
              </a:rPr>
              <a:t>χ̄χ</a:t>
            </a:r>
            <a:r>
              <a:rPr lang="en-GB" sz="2000" dirty="0">
                <a:solidFill>
                  <a:schemeClr val="bg1"/>
                </a:solidFill>
                <a:latin typeface="Avenir Next Condensed" panose="020B0506020202020204" pitchFamily="34" charset="0"/>
              </a:rPr>
              <a:t> → </a:t>
            </a:r>
            <a:r>
              <a:rPr lang="en-GB" sz="2000" dirty="0" err="1">
                <a:solidFill>
                  <a:schemeClr val="bg1"/>
                </a:solidFill>
                <a:latin typeface="Avenir Next Condensed" panose="020B0506020202020204" pitchFamily="34" charset="0"/>
              </a:rPr>
              <a:t>γγ</a:t>
            </a:r>
            <a:r>
              <a:rPr lang="en-GB" sz="2000" dirty="0">
                <a:solidFill>
                  <a:schemeClr val="bg1"/>
                </a:solidFill>
                <a:latin typeface="Avenir Next Condensed" panose="020B0506020202020204" pitchFamily="34" charset="0"/>
              </a:rPr>
              <a:t> (line searches) and </a:t>
            </a:r>
            <a:r>
              <a:rPr lang="en-GB" sz="2000" dirty="0" err="1">
                <a:solidFill>
                  <a:schemeClr val="bg1"/>
                </a:solidFill>
                <a:latin typeface="Avenir Next Condensed" panose="020B0506020202020204" pitchFamily="34" charset="0"/>
              </a:rPr>
              <a:t>γγ</a:t>
            </a:r>
            <a:r>
              <a:rPr lang="en-GB" sz="2000" dirty="0">
                <a:solidFill>
                  <a:schemeClr val="bg1"/>
                </a:solidFill>
                <a:latin typeface="Avenir Next Condensed" panose="020B0506020202020204" pitchFamily="34" charset="0"/>
              </a:rPr>
              <a:t> → </a:t>
            </a:r>
            <a:r>
              <a:rPr lang="en-GB" sz="2000" dirty="0" err="1">
                <a:solidFill>
                  <a:schemeClr val="bg1"/>
                </a:solidFill>
                <a:latin typeface="Avenir Next Condensed" panose="020B0506020202020204" pitchFamily="34" charset="0"/>
              </a:rPr>
              <a:t>χ̄χ</a:t>
            </a:r>
            <a:r>
              <a:rPr lang="en-GB" sz="2000" dirty="0">
                <a:solidFill>
                  <a:schemeClr val="bg1"/>
                </a:solidFill>
                <a:latin typeface="Avenir Next Condensed" panose="020B0506020202020204" pitchFamily="34" charset="0"/>
              </a:rPr>
              <a:t> (colliders). </a:t>
            </a:r>
            <a:r>
              <a:rPr lang="en-GB" sz="2000" b="1" dirty="0">
                <a:solidFill>
                  <a:schemeClr val="accent1"/>
                </a:solidFill>
                <a:latin typeface="Avenir Next Condensed" panose="020B0506020202020204" pitchFamily="34" charset="0"/>
              </a:rPr>
              <a:t>Elastic </a:t>
            </a:r>
            <a:r>
              <a:rPr lang="en-GB" sz="2000" b="1" dirty="0" err="1">
                <a:solidFill>
                  <a:schemeClr val="accent1"/>
                </a:solidFill>
                <a:latin typeface="Avenir Next Condensed" panose="020B0506020202020204" pitchFamily="34" charset="0"/>
              </a:rPr>
              <a:t>γχ</a:t>
            </a:r>
            <a:r>
              <a:rPr lang="en-GB" sz="2000" b="1" dirty="0">
                <a:solidFill>
                  <a:schemeClr val="accent1"/>
                </a:solidFill>
                <a:latin typeface="Avenir Next Condensed" panose="020B0506020202020204" pitchFamily="34" charset="0"/>
              </a:rPr>
              <a:t> → </a:t>
            </a:r>
            <a:r>
              <a:rPr lang="en-GB" sz="2000" b="1" dirty="0" err="1">
                <a:solidFill>
                  <a:schemeClr val="accent1"/>
                </a:solidFill>
                <a:latin typeface="Avenir Next Condensed" panose="020B0506020202020204" pitchFamily="34" charset="0"/>
              </a:rPr>
              <a:t>γχ</a:t>
            </a:r>
            <a:r>
              <a:rPr lang="en-GB" sz="2000" b="1" dirty="0">
                <a:solidFill>
                  <a:schemeClr val="accent1"/>
                </a:solidFill>
                <a:latin typeface="Avenir Next Condensed" panose="020B0506020202020204" pitchFamily="34" charset="0"/>
              </a:rPr>
              <a:t> is their crossing </a:t>
            </a:r>
            <a:r>
              <a:rPr lang="en-GB" sz="2000" dirty="0">
                <a:solidFill>
                  <a:schemeClr val="bg1"/>
                </a:solidFill>
                <a:latin typeface="Avenir Next Condensed" panose="020B0506020202020204" pitchFamily="34" charset="0"/>
              </a:rPr>
              <a:t>– spacelike transfer, both photons on-shell, linear rather than quadratic in </a:t>
            </a:r>
            <a:r>
              <a:rPr lang="en-GB" sz="2000" dirty="0" err="1">
                <a:solidFill>
                  <a:schemeClr val="bg1"/>
                </a:solidFill>
                <a:latin typeface="Avenir Next Condensed" panose="020B0506020202020204" pitchFamily="34" charset="0"/>
              </a:rPr>
              <a:t>ρ</a:t>
            </a:r>
            <a:r>
              <a:rPr lang="en-GB" sz="2000" baseline="-25000" dirty="0" err="1">
                <a:solidFill>
                  <a:schemeClr val="bg1"/>
                </a:solidFill>
                <a:latin typeface="Avenir Next Condensed" panose="020B0506020202020204" pitchFamily="34" charset="0"/>
              </a:rPr>
              <a:t>χ</a:t>
            </a:r>
            <a:endParaRPr lang="en-GB" sz="2000" baseline="-25000" dirty="0">
              <a:solidFill>
                <a:schemeClr val="bg1"/>
              </a:solidFill>
              <a:latin typeface="Avenir Next Condensed" panose="020B0506020202020204" pitchFamily="34" charset="0"/>
            </a:endParaRPr>
          </a:p>
          <a:p>
            <a:endParaRPr lang="en-GB" sz="2000" baseline="-25000" dirty="0">
              <a:solidFill>
                <a:schemeClr val="bg1"/>
              </a:solidFill>
              <a:latin typeface="Avenir Next Condensed" panose="020B0506020202020204" pitchFamily="34" charset="0"/>
            </a:endParaRPr>
          </a:p>
          <a:p>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We just computed the DM column towards the galactic centre ( J ~10</a:t>
            </a:r>
            <a:r>
              <a:rPr lang="en-GB" sz="2000" baseline="30000" dirty="0">
                <a:solidFill>
                  <a:schemeClr val="bg1"/>
                </a:solidFill>
                <a:latin typeface="Avenir Next Condensed" panose="020B0506020202020204" pitchFamily="34" charset="0"/>
              </a:rPr>
              <a:t>22</a:t>
            </a:r>
            <a:r>
              <a:rPr lang="en-GB" sz="2000" dirty="0">
                <a:solidFill>
                  <a:schemeClr val="bg1"/>
                </a:solidFill>
                <a:latin typeface="Avenir Next Condensed" panose="020B0506020202020204" pitchFamily="34" charset="0"/>
              </a:rPr>
              <a:t> GeV cm</a:t>
            </a:r>
            <a:r>
              <a:rPr lang="en-GB" sz="2000" baseline="30000" dirty="0">
                <a:solidFill>
                  <a:schemeClr val="bg1"/>
                </a:solidFill>
                <a:latin typeface="Avenir Next Condensed" panose="020B0506020202020204" pitchFamily="34" charset="0"/>
              </a:rPr>
              <a:t>-2</a:t>
            </a:r>
            <a:r>
              <a:rPr lang="en-GB" sz="2000" dirty="0">
                <a:solidFill>
                  <a:schemeClr val="bg1"/>
                </a:solidFill>
                <a:latin typeface="Avenir Next Condensed" panose="020B0506020202020204" pitchFamily="34" charset="0"/>
              </a:rPr>
              <a:t> ) – region of “known” DM density, which all our measured photons crossed.</a:t>
            </a:r>
          </a:p>
          <a:p>
            <a:endParaRPr lang="en-GB" sz="2000" dirty="0">
              <a:solidFill>
                <a:schemeClr val="accent3"/>
              </a:solidFill>
              <a:latin typeface="Avenir Next Condensed" panose="020B0506020202020204" pitchFamily="34" charset="0"/>
            </a:endParaRPr>
          </a:p>
          <a:p>
            <a:r>
              <a:rPr lang="en-GB" sz="2000" dirty="0">
                <a:solidFill>
                  <a:schemeClr val="accent3"/>
                </a:solidFill>
                <a:latin typeface="Avenir Next Condensed" panose="020B0506020202020204" pitchFamily="34" charset="0"/>
              </a:rPr>
              <a:t>●</a:t>
            </a:r>
            <a:r>
              <a:rPr lang="en-GB" sz="2000" dirty="0">
                <a:solidFill>
                  <a:schemeClr val="bg1"/>
                </a:solidFill>
                <a:latin typeface="Avenir Next Condensed" panose="020B0506020202020204" pitchFamily="34" charset="0"/>
              </a:rPr>
              <a:t> </a:t>
            </a:r>
            <a:r>
              <a:rPr lang="en-GB" sz="2000" dirty="0">
                <a:solidFill>
                  <a:srgbClr val="F2EFF7"/>
                </a:solidFill>
                <a:latin typeface="Avenir Next Condensed" panose="020B0506020202020204" pitchFamily="34" charset="0"/>
              </a:rPr>
              <a:t>Observable: o</a:t>
            </a:r>
            <a:r>
              <a:rPr lang="en-GB" sz="2000" b="0" i="0" dirty="0">
                <a:solidFill>
                  <a:srgbClr val="F2EFF7"/>
                </a:solidFill>
                <a:effectLst/>
                <a:latin typeface="Avenir Next Condensed" panose="020B0506020202020204" pitchFamily="34" charset="0"/>
              </a:rPr>
              <a:t>ptical depth</a:t>
            </a:r>
            <a:r>
              <a:rPr lang="en-GB" sz="2000" dirty="0">
                <a:solidFill>
                  <a:srgbClr val="F2EFF7"/>
                </a:solidFill>
                <a:latin typeface="Avenir Next Condensed" panose="020B0506020202020204" pitchFamily="34" charset="0"/>
              </a:rPr>
              <a:t> </a:t>
            </a:r>
            <a:r>
              <a:rPr lang="en-GB" sz="2000" i="0" dirty="0" err="1">
                <a:solidFill>
                  <a:schemeClr val="bg1"/>
                </a:solidFill>
                <a:effectLst/>
                <a:latin typeface="Avenir Next Condensed" panose="020B0506020202020204" pitchFamily="34" charset="0"/>
              </a:rPr>
              <a:t>τ</a:t>
            </a:r>
            <a:r>
              <a:rPr lang="en-GB" sz="2000" i="0" dirty="0">
                <a:solidFill>
                  <a:schemeClr val="bg1"/>
                </a:solidFill>
                <a:effectLst/>
                <a:latin typeface="Avenir Next Condensed" panose="020B0506020202020204" pitchFamily="34" charset="0"/>
              </a:rPr>
              <a:t>(</a:t>
            </a:r>
            <a:r>
              <a:rPr lang="en-GB" sz="2000" i="0" dirty="0" err="1">
                <a:solidFill>
                  <a:schemeClr val="bg1"/>
                </a:solidFill>
                <a:effectLst/>
                <a:latin typeface="Avenir Next Condensed" panose="020B0506020202020204" pitchFamily="34" charset="0"/>
              </a:rPr>
              <a:t>E</a:t>
            </a:r>
            <a:r>
              <a:rPr lang="en-GB" sz="2000" i="0" baseline="-25000" dirty="0" err="1">
                <a:solidFill>
                  <a:schemeClr val="bg1"/>
                </a:solidFill>
                <a:effectLst/>
                <a:latin typeface="Avenir Next Condensed" panose="020B0506020202020204" pitchFamily="34" charset="0"/>
              </a:rPr>
              <a:t>γ</a:t>
            </a:r>
            <a:r>
              <a:rPr lang="en-GB" sz="2000" i="0" dirty="0">
                <a:solidFill>
                  <a:schemeClr val="bg1"/>
                </a:solidFill>
                <a:effectLst/>
                <a:latin typeface="Avenir Next Condensed" panose="020B0506020202020204" pitchFamily="34" charset="0"/>
              </a:rPr>
              <a:t>) = (J/</a:t>
            </a:r>
            <a:r>
              <a:rPr lang="en-GB" sz="2000" i="0" dirty="0" err="1">
                <a:solidFill>
                  <a:schemeClr val="bg1"/>
                </a:solidFill>
                <a:effectLst/>
                <a:latin typeface="Avenir Next Condensed" panose="020B0506020202020204" pitchFamily="34" charset="0"/>
              </a:rPr>
              <a:t>m</a:t>
            </a:r>
            <a:r>
              <a:rPr lang="en-GB" sz="2000" i="0" baseline="-25000" dirty="0" err="1">
                <a:solidFill>
                  <a:schemeClr val="bg1"/>
                </a:solidFill>
                <a:effectLst/>
                <a:latin typeface="Avenir Next Condensed" panose="020B0506020202020204" pitchFamily="34" charset="0"/>
              </a:rPr>
              <a:t>χ</a:t>
            </a:r>
            <a:r>
              <a:rPr lang="en-GB" sz="2000" i="0" dirty="0">
                <a:solidFill>
                  <a:schemeClr val="bg1"/>
                </a:solidFill>
                <a:effectLst/>
                <a:latin typeface="Avenir Next Condensed" panose="020B0506020202020204" pitchFamily="34" charset="0"/>
              </a:rPr>
              <a:t>) </a:t>
            </a:r>
            <a:r>
              <a:rPr lang="en-GB" sz="2000" i="0" dirty="0" err="1">
                <a:solidFill>
                  <a:schemeClr val="bg1"/>
                </a:solidFill>
                <a:effectLst/>
                <a:latin typeface="Avenir Next Condensed" panose="020B0506020202020204" pitchFamily="34" charset="0"/>
              </a:rPr>
              <a:t>σ</a:t>
            </a:r>
            <a:r>
              <a:rPr lang="en-GB" sz="2000" i="0" baseline="-25000" dirty="0" err="1">
                <a:solidFill>
                  <a:schemeClr val="bg1"/>
                </a:solidFill>
                <a:effectLst/>
                <a:latin typeface="Avenir Next Condensed" panose="020B0506020202020204" pitchFamily="34" charset="0"/>
              </a:rPr>
              <a:t>tot</a:t>
            </a:r>
            <a:r>
              <a:rPr lang="en-GB" sz="2000" i="0" dirty="0">
                <a:solidFill>
                  <a:schemeClr val="bg1"/>
                </a:solidFill>
                <a:effectLst/>
                <a:latin typeface="Avenir Next Condensed" panose="020B0506020202020204" pitchFamily="34" charset="0"/>
              </a:rPr>
              <a:t>(</a:t>
            </a:r>
            <a:r>
              <a:rPr lang="en-GB" sz="2000" i="0" dirty="0" err="1">
                <a:solidFill>
                  <a:schemeClr val="bg1"/>
                </a:solidFill>
                <a:effectLst/>
                <a:latin typeface="Avenir Next Condensed" panose="020B0506020202020204" pitchFamily="34" charset="0"/>
              </a:rPr>
              <a:t>E</a:t>
            </a:r>
            <a:r>
              <a:rPr lang="en-GB" sz="2000" i="0" baseline="-25000" dirty="0" err="1">
                <a:solidFill>
                  <a:schemeClr val="bg1"/>
                </a:solidFill>
                <a:effectLst/>
                <a:latin typeface="Avenir Next Condensed" panose="020B0506020202020204" pitchFamily="34" charset="0"/>
              </a:rPr>
              <a:t>γ</a:t>
            </a:r>
            <a:r>
              <a:rPr lang="en-GB" sz="2000" i="0" dirty="0">
                <a:solidFill>
                  <a:schemeClr val="bg1"/>
                </a:solidFill>
                <a:effectLst/>
                <a:latin typeface="Avenir Next Condensed" panose="020B0506020202020204" pitchFamily="34" charset="0"/>
              </a:rPr>
              <a:t>, </a:t>
            </a:r>
            <a:r>
              <a:rPr lang="en-GB" sz="2000" i="0" dirty="0" err="1">
                <a:solidFill>
                  <a:schemeClr val="bg1"/>
                </a:solidFill>
                <a:effectLst/>
                <a:latin typeface="Avenir Next Condensed" panose="020B0506020202020204" pitchFamily="34" charset="0"/>
              </a:rPr>
              <a:t>m</a:t>
            </a:r>
            <a:r>
              <a:rPr lang="en-GB" sz="2000" i="0" baseline="-25000" dirty="0" err="1">
                <a:solidFill>
                  <a:schemeClr val="bg1"/>
                </a:solidFill>
                <a:effectLst/>
                <a:latin typeface="Avenir Next Condensed" panose="020B0506020202020204" pitchFamily="34" charset="0"/>
              </a:rPr>
              <a:t>χ</a:t>
            </a:r>
            <a:r>
              <a:rPr lang="en-GB" sz="2000" i="0" dirty="0">
                <a:solidFill>
                  <a:schemeClr val="bg1"/>
                </a:solidFill>
                <a:effectLst/>
                <a:latin typeface="Avenir Next Condensed" panose="020B0506020202020204" pitchFamily="34" charset="0"/>
              </a:rPr>
              <a:t>), J = ∫</a:t>
            </a:r>
            <a:r>
              <a:rPr lang="en-GB" sz="2000" i="0" dirty="0" err="1">
                <a:solidFill>
                  <a:schemeClr val="bg1"/>
                </a:solidFill>
                <a:effectLst/>
                <a:latin typeface="Avenir Next Condensed" panose="020B0506020202020204" pitchFamily="34" charset="0"/>
              </a:rPr>
              <a:t>ρ</a:t>
            </a:r>
            <a:r>
              <a:rPr lang="en-GB" sz="2000" i="0" baseline="-25000" dirty="0" err="1">
                <a:solidFill>
                  <a:schemeClr val="bg1"/>
                </a:solidFill>
                <a:effectLst/>
                <a:latin typeface="Avenir Next Condensed" panose="020B0506020202020204" pitchFamily="34" charset="0"/>
              </a:rPr>
              <a:t>χ</a:t>
            </a:r>
            <a:r>
              <a:rPr lang="en-GB" sz="2000" baseline="-25000" dirty="0">
                <a:solidFill>
                  <a:schemeClr val="bg1"/>
                </a:solidFill>
                <a:latin typeface="Avenir Next Condensed" panose="020B0506020202020204" pitchFamily="34" charset="0"/>
              </a:rPr>
              <a:t>. </a:t>
            </a:r>
            <a:r>
              <a:rPr lang="en-GB" sz="2000" dirty="0">
                <a:solidFill>
                  <a:schemeClr val="bg1"/>
                </a:solidFill>
                <a:latin typeface="Avenir Next Condensed" panose="020B0506020202020204" pitchFamily="34" charset="0"/>
              </a:rPr>
              <a:t>If DM couples to photons at all, a fraction of them scatter and the spectrum arrives </a:t>
            </a:r>
            <a:r>
              <a:rPr lang="en-GB" sz="2000" dirty="0">
                <a:solidFill>
                  <a:schemeClr val="accent3"/>
                </a:solidFill>
                <a:latin typeface="Avenir Next Condensed" panose="020B0506020202020204" pitchFamily="34" charset="0"/>
              </a:rPr>
              <a:t>attenuated and reshaped </a:t>
            </a:r>
            <a:r>
              <a:rPr lang="en-GB" sz="2000" dirty="0">
                <a:solidFill>
                  <a:schemeClr val="bg1"/>
                </a:solidFill>
                <a:latin typeface="Avenir Next Condensed" panose="020B0506020202020204" pitchFamily="34" charset="0"/>
              </a:rPr>
              <a:t>–</a:t>
            </a:r>
            <a:r>
              <a:rPr lang="en-GB" sz="2000" dirty="0">
                <a:solidFill>
                  <a:schemeClr val="accent3"/>
                </a:solidFill>
                <a:latin typeface="Avenir Next Condensed" panose="020B0506020202020204" pitchFamily="34" charset="0"/>
              </a:rPr>
              <a:t> </a:t>
            </a:r>
            <a:r>
              <a:rPr lang="en-GB" sz="2000" dirty="0">
                <a:solidFill>
                  <a:schemeClr val="accent1"/>
                </a:solidFill>
                <a:latin typeface="Avenir Next Condensed" panose="020B0506020202020204" pitchFamily="34" charset="0"/>
              </a:rPr>
              <a:t>energy dependently</a:t>
            </a:r>
            <a:r>
              <a:rPr lang="en-GB" sz="2000" dirty="0">
                <a:solidFill>
                  <a:schemeClr val="bg1"/>
                </a:solidFill>
                <a:latin typeface="Avenir Next Condensed" panose="020B0506020202020204" pitchFamily="34" charset="0"/>
              </a:rPr>
              <a:t>.</a:t>
            </a:r>
          </a:p>
          <a:p>
            <a:endParaRPr lang="en-GB" sz="2000" dirty="0">
              <a:solidFill>
                <a:srgbClr val="CB4777"/>
              </a:solidFill>
              <a:latin typeface="Avenir Next Condensed" panose="020B0506020202020204" pitchFamily="34" charset="0"/>
            </a:endParaRPr>
          </a:p>
          <a:p>
            <a:r>
              <a:rPr lang="en-GB" sz="2000" dirty="0">
                <a:solidFill>
                  <a:srgbClr val="CB4777"/>
                </a:solidFill>
                <a:latin typeface="Avenir Next Condensed" panose="020B0506020202020204" pitchFamily="34" charset="0"/>
              </a:rPr>
              <a:t>●  </a:t>
            </a:r>
            <a:r>
              <a:rPr lang="en-GB" sz="2000" dirty="0">
                <a:solidFill>
                  <a:srgbClr val="F2EFF7"/>
                </a:solidFill>
                <a:latin typeface="Avenir Next Condensed" panose="020B0506020202020204" pitchFamily="34" charset="0"/>
              </a:rPr>
              <a:t>Scan every gauge-invariant operator, dim-5 to dim-7 </a:t>
            </a:r>
            <a:r>
              <a:rPr lang="en-GB" sz="2000" b="1" dirty="0">
                <a:solidFill>
                  <a:schemeClr val="bg1"/>
                </a:solidFill>
                <a:latin typeface="Avenir Next Condensed" panose="020B0506020202020204" pitchFamily="34" charset="0"/>
              </a:rPr>
              <a:t>— and the basis collapses.</a:t>
            </a:r>
            <a:r>
              <a:rPr lang="en-GB" sz="2000" dirty="0">
                <a:solidFill>
                  <a:schemeClr val="bg1"/>
                </a:solidFill>
                <a:latin typeface="Avenir Next Condensed" panose="020B0506020202020204" pitchFamily="34" charset="0"/>
              </a:rPr>
              <a:t> </a:t>
            </a:r>
          </a:p>
          <a:p>
            <a:pPr marL="800100" lvl="1" indent="-342900">
              <a:buFont typeface="Arial" panose="020B0604020202020204" pitchFamily="34" charset="0"/>
              <a:buChar char="•"/>
            </a:pPr>
            <a:r>
              <a:rPr lang="en-GB" sz="2000" dirty="0">
                <a:solidFill>
                  <a:schemeClr val="bg1"/>
                </a:solidFill>
                <a:latin typeface="Avenir Next Condensed" panose="020B0506020202020204" pitchFamily="34" charset="0"/>
              </a:rPr>
              <a:t>Anapole and charge radius couple through ∂</a:t>
            </a:r>
            <a:r>
              <a:rPr lang="en-GB" sz="2000" baseline="-25000" dirty="0" err="1">
                <a:solidFill>
                  <a:schemeClr val="bg1"/>
                </a:solidFill>
                <a:latin typeface="Avenir Next Condensed" panose="020B0506020202020204" pitchFamily="34" charset="0"/>
              </a:rPr>
              <a:t>ν</a:t>
            </a:r>
            <a:r>
              <a:rPr lang="en-GB" sz="2000" dirty="0" err="1">
                <a:solidFill>
                  <a:schemeClr val="bg1"/>
                </a:solidFill>
                <a:latin typeface="Avenir Next Condensed" panose="020B0506020202020204" pitchFamily="34" charset="0"/>
              </a:rPr>
              <a:t>F</a:t>
            </a:r>
            <a:r>
              <a:rPr lang="en-GB" sz="2000" baseline="30000" dirty="0" err="1">
                <a:solidFill>
                  <a:schemeClr val="bg1"/>
                </a:solidFill>
                <a:latin typeface="Avenir Next Condensed" panose="020B0506020202020204" pitchFamily="34" charset="0"/>
              </a:rPr>
              <a:t>μν</a:t>
            </a:r>
            <a:r>
              <a:rPr lang="en-GB" sz="2000" dirty="0">
                <a:solidFill>
                  <a:schemeClr val="bg1"/>
                </a:solidFill>
                <a:latin typeface="Avenir Next Condensed" panose="020B0506020202020204" pitchFamily="34" charset="0"/>
              </a:rPr>
              <a:t>, which vanishes identically for an on-shell photon. Attenuation is blind to them at any exposure. What survives is </a:t>
            </a:r>
            <a:r>
              <a:rPr lang="en-GB" sz="2000" b="1" dirty="0">
                <a:solidFill>
                  <a:schemeClr val="accent1"/>
                </a:solidFill>
                <a:latin typeface="Avenir Next Condensed" panose="020B0506020202020204" pitchFamily="34" charset="0"/>
              </a:rPr>
              <a:t>dipoles and Rayleigh</a:t>
            </a:r>
            <a:r>
              <a:rPr lang="en-GB" sz="2000" dirty="0">
                <a:solidFill>
                  <a:schemeClr val="bg1"/>
                </a:solidFill>
                <a:latin typeface="Avenir Next Condensed" panose="020B0506020202020204" pitchFamily="34" charset="0"/>
              </a:rPr>
              <a:t>.</a:t>
            </a:r>
          </a:p>
        </p:txBody>
      </p:sp>
    </p:spTree>
    <p:extLst>
      <p:ext uri="{BB962C8B-B14F-4D97-AF65-F5344CB8AC3E}">
        <p14:creationId xmlns:p14="http://schemas.microsoft.com/office/powerpoint/2010/main" val="4245664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06A0FC4-4070-87FE-CF41-4C21DF5A9F7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4D3D6AF-6E86-D596-FBEC-D711C88B1809}"/>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A different handle: photon-DM scattering</a:t>
            </a:r>
          </a:p>
        </p:txBody>
      </p:sp>
      <p:cxnSp>
        <p:nvCxnSpPr>
          <p:cNvPr id="8" name="Straight Connector 7">
            <a:extLst>
              <a:ext uri="{FF2B5EF4-FFF2-40B4-BE49-F238E27FC236}">
                <a16:creationId xmlns:a16="http://schemas.microsoft.com/office/drawing/2014/main" id="{CBE73EBD-01A1-A4D8-2C70-51498E994DF7}"/>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1BC26A9-142B-00CC-90B4-67877F8B0E97}"/>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D1C2D6CD-427D-3722-733C-3DDFC67381CE}"/>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87E86420-F5D8-E06A-6750-FF17D4C2923E}"/>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E63ACEC9-D154-A4D8-9186-ECA2009E3D23}"/>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16 / 18</a:t>
            </a:r>
          </a:p>
        </p:txBody>
      </p:sp>
      <p:sp>
        <p:nvSpPr>
          <p:cNvPr id="2" name="TextBox 1">
            <a:extLst>
              <a:ext uri="{FF2B5EF4-FFF2-40B4-BE49-F238E27FC236}">
                <a16:creationId xmlns:a16="http://schemas.microsoft.com/office/drawing/2014/main" id="{2FFB17A7-0D6A-1548-9219-215C32495997}"/>
              </a:ext>
            </a:extLst>
          </p:cNvPr>
          <p:cNvSpPr txBox="1"/>
          <p:nvPr/>
        </p:nvSpPr>
        <p:spPr>
          <a:xfrm>
            <a:off x="594571" y="1251217"/>
            <a:ext cx="11201553" cy="1631216"/>
          </a:xfrm>
          <a:prstGeom prst="rect">
            <a:avLst/>
          </a:prstGeom>
          <a:noFill/>
        </p:spPr>
        <p:txBody>
          <a:bodyPr wrap="square">
            <a:spAutoFit/>
          </a:bodyPr>
          <a:lstStyle/>
          <a:p>
            <a:pPr lvl="0"/>
            <a:r>
              <a:rPr lang="en-GB" sz="2000" dirty="0">
                <a:solidFill>
                  <a:schemeClr val="accent3"/>
                </a:solidFill>
                <a:latin typeface="Avenir Next Condensed" panose="020B0506020202020204" pitchFamily="34" charset="0"/>
              </a:rPr>
              <a:t>● </a:t>
            </a:r>
            <a:r>
              <a:rPr lang="en-GB" sz="2000" b="1" dirty="0">
                <a:solidFill>
                  <a:schemeClr val="accent3"/>
                </a:solidFill>
                <a:latin typeface="Avenir Next Condensed" panose="020B0506020202020204" pitchFamily="34" charset="0"/>
              </a:rPr>
              <a:t>Dirac vs Majorana: </a:t>
            </a:r>
            <a:r>
              <a:rPr lang="en-GB" sz="2000" dirty="0">
                <a:solidFill>
                  <a:schemeClr val="bg1"/>
                </a:solidFill>
                <a:latin typeface="Avenir Next Condensed" panose="020B0506020202020204" pitchFamily="34" charset="0"/>
              </a:rPr>
              <a:t>No Dipoles for self-conjugate DM, so the leading operator is dim-5 against dim-7: </a:t>
            </a:r>
            <a:r>
              <a:rPr lang="en-GB" sz="2000" dirty="0" err="1">
                <a:solidFill>
                  <a:schemeClr val="bg1"/>
                </a:solidFill>
                <a:latin typeface="Avenir Next Condensed" panose="020B0506020202020204" pitchFamily="34" charset="0"/>
              </a:rPr>
              <a:t>τ</a:t>
            </a:r>
            <a:r>
              <a:rPr lang="en-GB" sz="2000" dirty="0">
                <a:solidFill>
                  <a:schemeClr val="bg1"/>
                </a:solidFill>
                <a:latin typeface="Avenir Next Condensed" panose="020B0506020202020204" pitchFamily="34" charset="0"/>
              </a:rPr>
              <a:t> ∝ E</a:t>
            </a:r>
            <a:r>
              <a:rPr lang="en-GB" sz="2000" baseline="-25000" dirty="0">
                <a:solidFill>
                  <a:schemeClr val="bg1"/>
                </a:solidFill>
                <a:latin typeface="Avenir Next Condensed" panose="020B0506020202020204" pitchFamily="34" charset="0"/>
              </a:rPr>
              <a:t>γ</a:t>
            </a:r>
            <a:r>
              <a:rPr lang="en-GB" sz="2000" baseline="30000" dirty="0">
                <a:solidFill>
                  <a:schemeClr val="bg1"/>
                </a:solidFill>
                <a:latin typeface="Avenir Next Condensed" panose="020B0506020202020204" pitchFamily="34" charset="0"/>
              </a:rPr>
              <a:t>2</a:t>
            </a:r>
            <a:r>
              <a:rPr lang="en-GB" sz="2000" dirty="0">
                <a:solidFill>
                  <a:schemeClr val="bg1"/>
                </a:solidFill>
                <a:latin typeface="Avenir Next Condensed" panose="020B0506020202020204" pitchFamily="34" charset="0"/>
              </a:rPr>
              <a:t> vs E</a:t>
            </a:r>
            <a:r>
              <a:rPr lang="en-GB" sz="2000" baseline="-25000" dirty="0">
                <a:solidFill>
                  <a:schemeClr val="bg1"/>
                </a:solidFill>
                <a:latin typeface="Avenir Next Condensed" panose="020B0506020202020204" pitchFamily="34" charset="0"/>
              </a:rPr>
              <a:t>γ</a:t>
            </a:r>
            <a:r>
              <a:rPr lang="en-GB" sz="2000" baseline="30000" dirty="0">
                <a:solidFill>
                  <a:schemeClr val="bg1"/>
                </a:solidFill>
                <a:latin typeface="Avenir Next Condensed" panose="020B0506020202020204" pitchFamily="34" charset="0"/>
              </a:rPr>
              <a:t>4</a:t>
            </a:r>
            <a:r>
              <a:rPr lang="en-GB" sz="2000" dirty="0">
                <a:solidFill>
                  <a:schemeClr val="bg1"/>
                </a:solidFill>
                <a:latin typeface="Avenir Next Condensed" panose="020B0506020202020204" pitchFamily="34" charset="0"/>
              </a:rPr>
              <a:t>–E</a:t>
            </a:r>
            <a:r>
              <a:rPr lang="en-GB" sz="2000" baseline="-25000" dirty="0">
                <a:solidFill>
                  <a:schemeClr val="bg1"/>
                </a:solidFill>
                <a:latin typeface="Avenir Next Condensed" panose="020B0506020202020204" pitchFamily="34" charset="0"/>
              </a:rPr>
              <a:t>γ</a:t>
            </a:r>
            <a:r>
              <a:rPr lang="en-GB" sz="2000" baseline="30000" dirty="0">
                <a:solidFill>
                  <a:schemeClr val="bg1"/>
                </a:solidFill>
                <a:latin typeface="Avenir Next Condensed" panose="020B0506020202020204" pitchFamily="34" charset="0"/>
              </a:rPr>
              <a:t>6</a:t>
            </a:r>
            <a:r>
              <a:rPr lang="en-GB" sz="2000" dirty="0">
                <a:solidFill>
                  <a:schemeClr val="bg1"/>
                </a:solidFill>
                <a:latin typeface="Avenir Next Condensed" panose="020B0506020202020204" pitchFamily="34" charset="0"/>
              </a:rPr>
              <a:t>.</a:t>
            </a:r>
          </a:p>
          <a:p>
            <a:pPr lvl="0"/>
            <a:endParaRPr lang="en-GB" sz="2000" dirty="0">
              <a:solidFill>
                <a:schemeClr val="bg1"/>
              </a:solidFill>
              <a:latin typeface="Avenir Next Condensed" panose="020B0506020202020204" pitchFamily="34" charset="0"/>
            </a:endParaRPr>
          </a:p>
          <a:p>
            <a:pPr lvl="0"/>
            <a:r>
              <a:rPr lang="en-GB" sz="2000" dirty="0">
                <a:solidFill>
                  <a:schemeClr val="accent3"/>
                </a:solidFill>
                <a:latin typeface="Avenir Next Condensed" panose="020B0506020202020204" pitchFamily="34" charset="0"/>
              </a:rPr>
              <a:t>●</a:t>
            </a:r>
            <a:r>
              <a:rPr lang="en-GB" sz="2000" dirty="0">
                <a:solidFill>
                  <a:schemeClr val="bg1"/>
                </a:solidFill>
                <a:latin typeface="Avenir Next Condensed" panose="020B0506020202020204" pitchFamily="34" charset="0"/>
              </a:rPr>
              <a:t> If we see scattering: candidate mediator basis reduced before any data used. Kinetically mixed dark photon → matches the vanishing operators, invisible at any exposure (use </a:t>
            </a:r>
            <a:r>
              <a:rPr lang="en-GB" sz="2000" dirty="0" err="1">
                <a:solidFill>
                  <a:schemeClr val="bg1"/>
                </a:solidFill>
                <a:latin typeface="Avenir Next Condensed" panose="020B0506020202020204" pitchFamily="34" charset="0"/>
              </a:rPr>
              <a:t>BaBar</a:t>
            </a:r>
            <a:r>
              <a:rPr lang="en-GB" sz="2000" dirty="0">
                <a:solidFill>
                  <a:schemeClr val="bg1"/>
                </a:solidFill>
                <a:latin typeface="Avenir Next Condensed" panose="020B0506020202020204" pitchFamily="34" charset="0"/>
              </a:rPr>
              <a:t> and NA64). </a:t>
            </a:r>
            <a:r>
              <a:rPr lang="en-GB" sz="2000" b="1" dirty="0">
                <a:solidFill>
                  <a:schemeClr val="accent1"/>
                </a:solidFill>
                <a:latin typeface="Avenir Next Condensed" panose="020B0506020202020204" pitchFamily="34" charset="0"/>
              </a:rPr>
              <a:t>Split electroweak doublet → visible</a:t>
            </a:r>
            <a:r>
              <a:rPr lang="en-GB" sz="2000" dirty="0">
                <a:solidFill>
                  <a:schemeClr val="accent1"/>
                </a:solidFill>
                <a:latin typeface="Avenir Next Condensed" panose="020B0506020202020204" pitchFamily="34" charset="0"/>
              </a:rPr>
              <a:t>.</a:t>
            </a:r>
          </a:p>
          <a:p>
            <a:pPr lvl="0"/>
            <a:endParaRPr lang="en-GB" sz="2000" dirty="0">
              <a:solidFill>
                <a:schemeClr val="bg1"/>
              </a:solidFill>
              <a:latin typeface="Avenir Next Condensed" panose="020B0506020202020204" pitchFamily="34" charset="0"/>
            </a:endParaRPr>
          </a:p>
        </p:txBody>
      </p:sp>
      <p:sp>
        <p:nvSpPr>
          <p:cNvPr id="4" name="TextBox 3">
            <a:extLst>
              <a:ext uri="{FF2B5EF4-FFF2-40B4-BE49-F238E27FC236}">
                <a16:creationId xmlns:a16="http://schemas.microsoft.com/office/drawing/2014/main" id="{C00BB95C-EA23-5982-78EB-5C109C9BCFAA}"/>
              </a:ext>
            </a:extLst>
          </p:cNvPr>
          <p:cNvSpPr txBox="1"/>
          <p:nvPr/>
        </p:nvSpPr>
        <p:spPr>
          <a:xfrm>
            <a:off x="594571" y="2809766"/>
            <a:ext cx="7134514" cy="707886"/>
          </a:xfrm>
          <a:prstGeom prst="rect">
            <a:avLst/>
          </a:prstGeom>
          <a:noFill/>
        </p:spPr>
        <p:txBody>
          <a:bodyPr wrap="square">
            <a:spAutoFit/>
          </a:bodyPr>
          <a:lstStyle/>
          <a:p>
            <a:endParaRPr lang="en-GB" sz="2000" dirty="0">
              <a:solidFill>
                <a:schemeClr val="accent3"/>
              </a:solidFill>
              <a:latin typeface="Avenir Next Condensed" panose="020B0506020202020204" pitchFamily="34" charset="0"/>
            </a:endParaRPr>
          </a:p>
          <a:p>
            <a:pPr marL="800100" lvl="1" indent="-342900">
              <a:buFont typeface="Arial" panose="020B0604020202020204" pitchFamily="34" charset="0"/>
              <a:buChar char="•"/>
            </a:pPr>
            <a:endParaRPr lang="en-GB" sz="2000" dirty="0">
              <a:solidFill>
                <a:schemeClr val="accent3"/>
              </a:solidFill>
              <a:latin typeface="Avenir Next Condensed" panose="020B0506020202020204" pitchFamily="34" charset="0"/>
            </a:endParaRPr>
          </a:p>
        </p:txBody>
      </p:sp>
      <p:graphicFrame>
        <p:nvGraphicFramePr>
          <p:cNvPr id="14" name="Table 13">
            <a:extLst>
              <a:ext uri="{FF2B5EF4-FFF2-40B4-BE49-F238E27FC236}">
                <a16:creationId xmlns:a16="http://schemas.microsoft.com/office/drawing/2014/main" id="{539204DA-A84A-9CFC-F101-ADC46901EBD9}"/>
              </a:ext>
            </a:extLst>
          </p:cNvPr>
          <p:cNvGraphicFramePr>
            <a:graphicFrameLocks noGrp="1"/>
          </p:cNvGraphicFramePr>
          <p:nvPr>
            <p:extLst>
              <p:ext uri="{D42A27DB-BD31-4B8C-83A1-F6EECF244321}">
                <p14:modId xmlns:p14="http://schemas.microsoft.com/office/powerpoint/2010/main" val="2562394559"/>
              </p:ext>
            </p:extLst>
          </p:nvPr>
        </p:nvGraphicFramePr>
        <p:xfrm>
          <a:off x="8152887" y="3500492"/>
          <a:ext cx="3868344" cy="1828800"/>
        </p:xfrm>
        <a:graphic>
          <a:graphicData uri="http://schemas.openxmlformats.org/drawingml/2006/table">
            <a:tbl>
              <a:tblPr/>
              <a:tblGrid>
                <a:gridCol w="2654141">
                  <a:extLst>
                    <a:ext uri="{9D8B030D-6E8A-4147-A177-3AD203B41FA5}">
                      <a16:colId xmlns:a16="http://schemas.microsoft.com/office/drawing/2014/main" val="1662960640"/>
                    </a:ext>
                  </a:extLst>
                </a:gridCol>
                <a:gridCol w="1214203">
                  <a:extLst>
                    <a:ext uri="{9D8B030D-6E8A-4147-A177-3AD203B41FA5}">
                      <a16:colId xmlns:a16="http://schemas.microsoft.com/office/drawing/2014/main" val="1396021411"/>
                    </a:ext>
                  </a:extLst>
                </a:gridCol>
              </a:tblGrid>
              <a:tr h="365760">
                <a:tc>
                  <a:txBody>
                    <a:bodyPr/>
                    <a:lstStyle/>
                    <a:p>
                      <a:pPr>
                        <a:buNone/>
                      </a:pPr>
                      <a:endParaRPr lang="en-GB" sz="1800" dirty="0">
                        <a:solidFill>
                          <a:schemeClr val="bg1"/>
                        </a:solidFill>
                        <a:latin typeface="Avenir Next Condensed" panose="020B0506020202020204" pitchFamily="34" charset="0"/>
                      </a:endParaRPr>
                    </a:p>
                  </a:txBody>
                  <a:tcPr anchor="ctr">
                    <a:lnL>
                      <a:noFill/>
                    </a:lnL>
                    <a:lnR>
                      <a:noFill/>
                    </a:lnR>
                    <a:lnT>
                      <a:noFill/>
                    </a:lnT>
                    <a:lnB>
                      <a:noFill/>
                    </a:lnB>
                    <a:noFill/>
                  </a:tcPr>
                </a:tc>
                <a:tc>
                  <a:txBody>
                    <a:bodyPr/>
                    <a:lstStyle/>
                    <a:p>
                      <a:pPr>
                        <a:buNone/>
                      </a:pPr>
                      <a:r>
                        <a:rPr lang="en-GB" sz="1800">
                          <a:solidFill>
                            <a:schemeClr val="bg1"/>
                          </a:solidFill>
                          <a:latin typeface="Avenir Next Condensed" panose="020B0506020202020204" pitchFamily="34" charset="0"/>
                        </a:rPr>
                        <a:t>μ [GeV</a:t>
                      </a:r>
                      <a:r>
                        <a:rPr lang="en-GB" sz="1800" baseline="30000">
                          <a:solidFill>
                            <a:schemeClr val="bg1"/>
                          </a:solidFill>
                          <a:latin typeface="Avenir Next Condensed" panose="020B0506020202020204" pitchFamily="34" charset="0"/>
                        </a:rPr>
                        <a:t>-1</a:t>
                      </a:r>
                      <a:r>
                        <a:rPr lang="en-GB" sz="1800">
                          <a:solidFill>
                            <a:schemeClr val="bg1"/>
                          </a:solidFill>
                          <a:latin typeface="Avenir Next Condensed" panose="020B0506020202020204" pitchFamily="34" charset="0"/>
                        </a:rPr>
                        <a:t>]</a:t>
                      </a:r>
                    </a:p>
                  </a:txBody>
                  <a:tcPr anchor="ctr">
                    <a:lnL>
                      <a:noFill/>
                    </a:lnL>
                    <a:lnR>
                      <a:noFill/>
                    </a:lnR>
                    <a:lnT>
                      <a:noFill/>
                    </a:lnT>
                    <a:lnB>
                      <a:noFill/>
                    </a:lnB>
                    <a:noFill/>
                  </a:tcPr>
                </a:tc>
                <a:extLst>
                  <a:ext uri="{0D108BD9-81ED-4DB2-BD59-A6C34878D82A}">
                    <a16:rowId xmlns:a16="http://schemas.microsoft.com/office/drawing/2014/main" val="2069640753"/>
                  </a:ext>
                </a:extLst>
              </a:tr>
              <a:tr h="365760">
                <a:tc>
                  <a:txBody>
                    <a:bodyPr/>
                    <a:lstStyle/>
                    <a:p>
                      <a:pPr>
                        <a:buNone/>
                      </a:pPr>
                      <a:r>
                        <a:rPr lang="en-GB" sz="1800" dirty="0">
                          <a:solidFill>
                            <a:schemeClr val="accent1"/>
                          </a:solidFill>
                          <a:latin typeface="Avenir Next Condensed" panose="020B0506020202020204" pitchFamily="34" charset="0"/>
                        </a:rPr>
                        <a:t>halo attenuation (this work)</a:t>
                      </a:r>
                    </a:p>
                  </a:txBody>
                  <a:tcPr anchor="ctr">
                    <a:lnL>
                      <a:noFill/>
                    </a:lnL>
                    <a:lnR>
                      <a:noFill/>
                    </a:lnR>
                    <a:lnT>
                      <a:noFill/>
                    </a:lnT>
                    <a:lnB>
                      <a:noFill/>
                    </a:lnB>
                    <a:noFill/>
                  </a:tcPr>
                </a:tc>
                <a:tc>
                  <a:txBody>
                    <a:bodyPr/>
                    <a:lstStyle/>
                    <a:p>
                      <a:pPr>
                        <a:buNone/>
                      </a:pPr>
                      <a:r>
                        <a:rPr lang="en-GB" sz="1800" dirty="0">
                          <a:solidFill>
                            <a:schemeClr val="accent1"/>
                          </a:solidFill>
                          <a:latin typeface="Avenir Next Condensed" panose="020B0506020202020204" pitchFamily="34" charset="0"/>
                        </a:rPr>
                        <a:t>≲ 7.5</a:t>
                      </a:r>
                    </a:p>
                  </a:txBody>
                  <a:tcPr anchor="ctr">
                    <a:lnL>
                      <a:noFill/>
                    </a:lnL>
                    <a:lnR>
                      <a:noFill/>
                    </a:lnR>
                    <a:lnT>
                      <a:noFill/>
                    </a:lnT>
                    <a:lnB>
                      <a:noFill/>
                    </a:lnB>
                    <a:noFill/>
                  </a:tcPr>
                </a:tc>
                <a:extLst>
                  <a:ext uri="{0D108BD9-81ED-4DB2-BD59-A6C34878D82A}">
                    <a16:rowId xmlns:a16="http://schemas.microsoft.com/office/drawing/2014/main" val="2020569642"/>
                  </a:ext>
                </a:extLst>
              </a:tr>
              <a:tr h="365760">
                <a:tc>
                  <a:txBody>
                    <a:bodyPr/>
                    <a:lstStyle/>
                    <a:p>
                      <a:pPr>
                        <a:buNone/>
                      </a:pPr>
                      <a:r>
                        <a:rPr lang="en-GB" sz="1800" dirty="0">
                          <a:solidFill>
                            <a:schemeClr val="bg1"/>
                          </a:solidFill>
                          <a:latin typeface="Avenir Next Condensed" panose="020B0506020202020204" pitchFamily="34" charset="0"/>
                        </a:rPr>
                        <a:t>CMB energy injection</a:t>
                      </a:r>
                    </a:p>
                  </a:txBody>
                  <a:tcPr anchor="ctr">
                    <a:lnL>
                      <a:noFill/>
                    </a:lnL>
                    <a:lnR>
                      <a:noFill/>
                    </a:lnR>
                    <a:lnT>
                      <a:noFill/>
                    </a:lnT>
                    <a:lnB>
                      <a:noFill/>
                    </a:lnB>
                    <a:noFill/>
                  </a:tcPr>
                </a:tc>
                <a:tc>
                  <a:txBody>
                    <a:bodyPr/>
                    <a:lstStyle/>
                    <a:p>
                      <a:pPr>
                        <a:buNone/>
                      </a:pPr>
                      <a:r>
                        <a:rPr lang="en-GB" sz="1800" dirty="0">
                          <a:solidFill>
                            <a:schemeClr val="bg1"/>
                          </a:solidFill>
                          <a:latin typeface="Avenir Next Condensed" panose="020B0506020202020204" pitchFamily="34" charset="0"/>
                        </a:rPr>
                        <a:t>1.5×10</a:t>
                      </a:r>
                      <a:r>
                        <a:rPr lang="en-GB" sz="1800" baseline="30000" dirty="0">
                          <a:solidFill>
                            <a:schemeClr val="bg1"/>
                          </a:solidFill>
                          <a:latin typeface="Avenir Next Condensed" panose="020B0506020202020204" pitchFamily="34" charset="0"/>
                        </a:rPr>
                        <a:t>-3</a:t>
                      </a:r>
                    </a:p>
                  </a:txBody>
                  <a:tcPr anchor="ctr">
                    <a:lnL>
                      <a:noFill/>
                    </a:lnL>
                    <a:lnR>
                      <a:noFill/>
                    </a:lnR>
                    <a:lnT>
                      <a:noFill/>
                    </a:lnT>
                    <a:lnB>
                      <a:noFill/>
                    </a:lnB>
                    <a:noFill/>
                  </a:tcPr>
                </a:tc>
                <a:extLst>
                  <a:ext uri="{0D108BD9-81ED-4DB2-BD59-A6C34878D82A}">
                    <a16:rowId xmlns:a16="http://schemas.microsoft.com/office/drawing/2014/main" val="3011608453"/>
                  </a:ext>
                </a:extLst>
              </a:tr>
              <a:tr h="365760">
                <a:tc>
                  <a:txBody>
                    <a:bodyPr/>
                    <a:lstStyle/>
                    <a:p>
                      <a:pPr>
                        <a:buNone/>
                      </a:pPr>
                      <a:r>
                        <a:rPr lang="en-GB" sz="1800" dirty="0">
                          <a:solidFill>
                            <a:schemeClr val="bg1"/>
                          </a:solidFill>
                          <a:latin typeface="Avenir Next Condensed" panose="020B0506020202020204" pitchFamily="34" charset="0"/>
                        </a:rPr>
                        <a:t>direct detection </a:t>
                      </a:r>
                      <a:r>
                        <a:rPr lang="en-GB" sz="1100" dirty="0">
                          <a:solidFill>
                            <a:srgbClr val="A9A2C1"/>
                          </a:solidFill>
                          <a:latin typeface="Avenir Next Condensed" panose="020B0506020202020204" pitchFamily="34" charset="0"/>
                        </a:rPr>
                        <a:t>(PandaX-4T scaling est.)</a:t>
                      </a:r>
                      <a:endParaRPr lang="en-GB" sz="1800" dirty="0">
                        <a:solidFill>
                          <a:srgbClr val="A9A2C1"/>
                        </a:solidFill>
                        <a:latin typeface="Avenir Next Condensed" panose="020B0506020202020204" pitchFamily="34" charset="0"/>
                      </a:endParaRPr>
                    </a:p>
                  </a:txBody>
                  <a:tcPr anchor="ctr">
                    <a:lnL>
                      <a:noFill/>
                    </a:lnL>
                    <a:lnR>
                      <a:noFill/>
                    </a:lnR>
                    <a:lnT>
                      <a:noFill/>
                    </a:lnT>
                    <a:lnB>
                      <a:noFill/>
                    </a:lnB>
                    <a:noFill/>
                  </a:tcPr>
                </a:tc>
                <a:tc>
                  <a:txBody>
                    <a:bodyPr/>
                    <a:lstStyle/>
                    <a:p>
                      <a:pPr>
                        <a:buNone/>
                      </a:pPr>
                      <a:r>
                        <a:rPr lang="en-GB" sz="1800" dirty="0">
                          <a:solidFill>
                            <a:schemeClr val="bg1"/>
                          </a:solidFill>
                          <a:latin typeface="Avenir Next Condensed" panose="020B0506020202020204" pitchFamily="34" charset="0"/>
                        </a:rPr>
                        <a:t>9.5×10</a:t>
                      </a:r>
                      <a:r>
                        <a:rPr lang="en-GB" sz="1800" baseline="30000" dirty="0">
                          <a:solidFill>
                            <a:schemeClr val="bg1"/>
                          </a:solidFill>
                          <a:latin typeface="Avenir Next Condensed" panose="020B0506020202020204" pitchFamily="34" charset="0"/>
                        </a:rPr>
                        <a:t>-7</a:t>
                      </a:r>
                    </a:p>
                  </a:txBody>
                  <a:tcPr anchor="ctr">
                    <a:lnL>
                      <a:noFill/>
                    </a:lnL>
                    <a:lnR>
                      <a:noFill/>
                    </a:lnR>
                    <a:lnT>
                      <a:noFill/>
                    </a:lnT>
                    <a:lnB>
                      <a:noFill/>
                    </a:lnB>
                    <a:noFill/>
                  </a:tcPr>
                </a:tc>
                <a:extLst>
                  <a:ext uri="{0D108BD9-81ED-4DB2-BD59-A6C34878D82A}">
                    <a16:rowId xmlns:a16="http://schemas.microsoft.com/office/drawing/2014/main" val="3642645442"/>
                  </a:ext>
                </a:extLst>
              </a:tr>
              <a:tr h="365760">
                <a:tc>
                  <a:txBody>
                    <a:bodyPr/>
                    <a:lstStyle/>
                    <a:p>
                      <a:pPr>
                        <a:buNone/>
                      </a:pPr>
                      <a:r>
                        <a:rPr lang="en-GB" sz="1800" b="1" dirty="0">
                          <a:solidFill>
                            <a:schemeClr val="bg1"/>
                          </a:solidFill>
                          <a:latin typeface="Avenir Next Condensed" panose="020B0506020202020204" pitchFamily="34" charset="0"/>
                        </a:rPr>
                        <a:t>predicted doublet moment</a:t>
                      </a:r>
                      <a:endParaRPr lang="en-GB" sz="1800" dirty="0">
                        <a:solidFill>
                          <a:schemeClr val="bg1"/>
                        </a:solidFill>
                        <a:latin typeface="Avenir Next Condensed" panose="020B0506020202020204" pitchFamily="34" charset="0"/>
                      </a:endParaRPr>
                    </a:p>
                  </a:txBody>
                  <a:tcPr anchor="ctr">
                    <a:lnL>
                      <a:noFill/>
                    </a:lnL>
                    <a:lnR>
                      <a:noFill/>
                    </a:lnR>
                    <a:lnT>
                      <a:noFill/>
                    </a:lnT>
                    <a:lnB>
                      <a:noFill/>
                    </a:lnB>
                    <a:noFill/>
                  </a:tcPr>
                </a:tc>
                <a:tc>
                  <a:txBody>
                    <a:bodyPr/>
                    <a:lstStyle/>
                    <a:p>
                      <a:pPr>
                        <a:buNone/>
                      </a:pPr>
                      <a:r>
                        <a:rPr lang="en-GB" sz="1800" b="1" dirty="0">
                          <a:solidFill>
                            <a:schemeClr val="bg1"/>
                          </a:solidFill>
                          <a:latin typeface="Avenir Next Condensed" panose="020B0506020202020204" pitchFamily="34" charset="0"/>
                        </a:rPr>
                        <a:t>3.2×10</a:t>
                      </a:r>
                      <a:r>
                        <a:rPr lang="en-GB" sz="1800" b="1" baseline="30000" dirty="0">
                          <a:solidFill>
                            <a:schemeClr val="bg1"/>
                          </a:solidFill>
                          <a:latin typeface="Avenir Next Condensed" panose="020B0506020202020204" pitchFamily="34" charset="0"/>
                        </a:rPr>
                        <a:t>-7</a:t>
                      </a:r>
                      <a:endParaRPr lang="en-GB" sz="1800" dirty="0">
                        <a:solidFill>
                          <a:schemeClr val="bg1"/>
                        </a:solidFill>
                        <a:latin typeface="Avenir Next Condensed" panose="020B0506020202020204" pitchFamily="34" charset="0"/>
                      </a:endParaRPr>
                    </a:p>
                  </a:txBody>
                  <a:tcPr anchor="ctr">
                    <a:lnL>
                      <a:noFill/>
                    </a:lnL>
                    <a:lnR>
                      <a:noFill/>
                    </a:lnR>
                    <a:lnT>
                      <a:noFill/>
                    </a:lnT>
                    <a:lnB>
                      <a:noFill/>
                    </a:lnB>
                    <a:noFill/>
                  </a:tcPr>
                </a:tc>
                <a:extLst>
                  <a:ext uri="{0D108BD9-81ED-4DB2-BD59-A6C34878D82A}">
                    <a16:rowId xmlns:a16="http://schemas.microsoft.com/office/drawing/2014/main" val="1817744331"/>
                  </a:ext>
                </a:extLst>
              </a:tr>
            </a:tbl>
          </a:graphicData>
        </a:graphic>
      </p:graphicFrame>
      <p:sp>
        <p:nvSpPr>
          <p:cNvPr id="16" name="TextBox 15">
            <a:extLst>
              <a:ext uri="{FF2B5EF4-FFF2-40B4-BE49-F238E27FC236}">
                <a16:creationId xmlns:a16="http://schemas.microsoft.com/office/drawing/2014/main" id="{67236B6F-4C08-4FB1-65C2-DBF2F682B1D3}"/>
              </a:ext>
            </a:extLst>
          </p:cNvPr>
          <p:cNvSpPr txBox="1"/>
          <p:nvPr/>
        </p:nvSpPr>
        <p:spPr>
          <a:xfrm>
            <a:off x="594571" y="5548958"/>
            <a:ext cx="11201555" cy="707886"/>
          </a:xfrm>
          <a:prstGeom prst="rect">
            <a:avLst/>
          </a:prstGeom>
          <a:noFill/>
        </p:spPr>
        <p:txBody>
          <a:bodyPr wrap="square">
            <a:spAutoFit/>
          </a:bodyPr>
          <a:lstStyle/>
          <a:p>
            <a:pPr algn="ctr"/>
            <a:r>
              <a:rPr lang="en-GB" sz="2000" b="1" dirty="0">
                <a:solidFill>
                  <a:schemeClr val="accent1"/>
                </a:solidFill>
                <a:latin typeface="IBM Plex Sans" panose="020B0503050203000203" pitchFamily="34" charset="0"/>
              </a:rPr>
              <a:t>Attenuation is the only one of the three unsuppressed by the splitting — and the surviving corner is exactly where the model still lives.</a:t>
            </a:r>
            <a:endParaRPr lang="en-GB" sz="2000" dirty="0">
              <a:solidFill>
                <a:schemeClr val="accent1"/>
              </a:solidFill>
              <a:latin typeface="IBM Plex Sans" panose="020B0503050203000203" pitchFamily="34" charset="0"/>
            </a:endParaRPr>
          </a:p>
        </p:txBody>
      </p:sp>
      <p:sp>
        <p:nvSpPr>
          <p:cNvPr id="17" name="TextBox 16">
            <a:extLst>
              <a:ext uri="{FF2B5EF4-FFF2-40B4-BE49-F238E27FC236}">
                <a16:creationId xmlns:a16="http://schemas.microsoft.com/office/drawing/2014/main" id="{629D9BC2-0958-3D5A-CE1D-12A6835C2F0E}"/>
              </a:ext>
            </a:extLst>
          </p:cNvPr>
          <p:cNvSpPr txBox="1"/>
          <p:nvPr/>
        </p:nvSpPr>
        <p:spPr>
          <a:xfrm>
            <a:off x="8169639" y="128528"/>
            <a:ext cx="3851592" cy="1107996"/>
          </a:xfrm>
          <a:prstGeom prst="rect">
            <a:avLst/>
          </a:prstGeom>
          <a:noFill/>
        </p:spPr>
        <p:txBody>
          <a:bodyPr wrap="square">
            <a:spAutoFit/>
          </a:bodyPr>
          <a:lstStyle/>
          <a:p>
            <a:pPr algn="r"/>
            <a:r>
              <a:rPr lang="en-GB" sz="1100" dirty="0">
                <a:solidFill>
                  <a:srgbClr val="A9A2C0"/>
                </a:solidFill>
                <a:latin typeface="Avenir Next Condensed" panose="020B0506020202020204" pitchFamily="34" charset="0"/>
                <a:hlinkClick r:id="rId4"/>
              </a:rPr>
              <a:t>B. Holdom, Phys. Lett. B 166, 196 (1986)</a:t>
            </a:r>
            <a:r>
              <a:rPr lang="en-GB" sz="1100" dirty="0">
                <a:solidFill>
                  <a:srgbClr val="A9A2C0"/>
                </a:solidFill>
                <a:latin typeface="Avenir Next Condensed" panose="020B0506020202020204" pitchFamily="34" charset="0"/>
              </a:rPr>
              <a:t> · </a:t>
            </a:r>
            <a:r>
              <a:rPr lang="en-GB" sz="1100" dirty="0">
                <a:solidFill>
                  <a:srgbClr val="A9A2C0"/>
                </a:solidFill>
                <a:latin typeface="Avenir Next Condensed" panose="020B0506020202020204" pitchFamily="34" charset="0"/>
                <a:hlinkClick r:id="rId5"/>
              </a:rPr>
              <a:t>BaBar Collaboration, PRL 119, 131804 (2017)</a:t>
            </a:r>
            <a:r>
              <a:rPr lang="en-GB" sz="1100" dirty="0">
                <a:solidFill>
                  <a:srgbClr val="A9A2C0"/>
                </a:solidFill>
                <a:latin typeface="Avenir Next Condensed" panose="020B0506020202020204" pitchFamily="34" charset="0"/>
              </a:rPr>
              <a:t> · </a:t>
            </a:r>
            <a:r>
              <a:rPr lang="en-GB" sz="1100" dirty="0">
                <a:solidFill>
                  <a:srgbClr val="A9A2C0"/>
                </a:solidFill>
                <a:latin typeface="Avenir Next Condensed" panose="020B0506020202020204" pitchFamily="34" charset="0"/>
                <a:hlinkClick r:id="rId6"/>
              </a:rPr>
              <a:t>NA64 Collaboration, PRL 131, 161801 (2023)</a:t>
            </a:r>
            <a:r>
              <a:rPr lang="en-GB" sz="1100" dirty="0">
                <a:solidFill>
                  <a:srgbClr val="A9A2C0"/>
                </a:solidFill>
                <a:latin typeface="Avenir Next Condensed" panose="020B0506020202020204" pitchFamily="34" charset="0"/>
              </a:rPr>
              <a:t> ·</a:t>
            </a:r>
            <a:r>
              <a:rPr lang="en-US" sz="1100" dirty="0">
                <a:solidFill>
                  <a:srgbClr val="A9A2C0"/>
                </a:solidFill>
                <a:latin typeface="Avenir Next Condensed" panose="020B0506020202020204" pitchFamily="34" charset="0"/>
              </a:rPr>
              <a:t> </a:t>
            </a:r>
            <a:r>
              <a:rPr lang="en-US" sz="1100" u="sng" dirty="0">
                <a:solidFill>
                  <a:srgbClr val="A9A2C1"/>
                </a:solidFill>
                <a:latin typeface="Avenir Next Condensed" panose="020B0506020202020204" pitchFamily="34" charset="0"/>
                <a:hlinkClick r:id="rId7"/>
              </a:rPr>
              <a:t>Y. Nomura &amp; T. Totani, arXiv:2604.05016 (2026)</a:t>
            </a:r>
            <a:r>
              <a:rPr lang="en-US" sz="1100" u="sng" dirty="0">
                <a:solidFill>
                  <a:srgbClr val="A9A2C1"/>
                </a:solidFill>
                <a:latin typeface="Avenir Next Condensed" panose="020B0506020202020204" pitchFamily="34" charset="0"/>
              </a:rPr>
              <a:t> </a:t>
            </a:r>
            <a:r>
              <a:rPr lang="en-GB" sz="1100" dirty="0">
                <a:solidFill>
                  <a:srgbClr val="A9A2C0"/>
                </a:solidFill>
                <a:latin typeface="Avenir Next Condensed" panose="020B0506020202020204" pitchFamily="34" charset="0"/>
              </a:rPr>
              <a:t>· </a:t>
            </a:r>
            <a:r>
              <a:rPr lang="en-US" sz="1100" u="sng" dirty="0">
                <a:solidFill>
                  <a:srgbClr val="A9A2C1"/>
                </a:solidFill>
                <a:latin typeface="Avenir Next Condensed" panose="020B0506020202020204" pitchFamily="34" charset="0"/>
                <a:hlinkClick r:id="rId8"/>
              </a:rPr>
              <a:t>T.R.S., A. Acar, M. </a:t>
            </a:r>
            <a:r>
              <a:rPr lang="en-US" sz="1100" u="sng" dirty="0" err="1">
                <a:solidFill>
                  <a:srgbClr val="A9A2C1"/>
                </a:solidFill>
                <a:latin typeface="Avenir Next Condensed" panose="020B0506020202020204" pitchFamily="34" charset="0"/>
                <a:hlinkClick r:id="rId8"/>
              </a:rPr>
              <a:t>Bashkanov</a:t>
            </a:r>
            <a:r>
              <a:rPr lang="en-US" sz="1100" u="sng" dirty="0">
                <a:solidFill>
                  <a:srgbClr val="A9A2C1"/>
                </a:solidFill>
                <a:latin typeface="Avenir Next Condensed" panose="020B0506020202020204" pitchFamily="34" charset="0"/>
                <a:hlinkClick r:id="rId8"/>
              </a:rPr>
              <a:t>, F. F. Deppisch, C. Ghag &amp; D. P. Watts</a:t>
            </a:r>
            <a:r>
              <a:rPr lang="en-GB" sz="1100" u="sng" dirty="0">
                <a:solidFill>
                  <a:srgbClr val="A9A2C1"/>
                </a:solidFill>
                <a:latin typeface="Avenir Next Condensed" panose="020B0506020202020204" pitchFamily="34" charset="0"/>
                <a:hlinkClick r:id="rId8"/>
              </a:rPr>
              <a:t>, arXiv:2608.29546</a:t>
            </a:r>
            <a:r>
              <a:rPr lang="en-US" sz="1100" u="sng" dirty="0">
                <a:solidFill>
                  <a:srgbClr val="A9A2C1"/>
                </a:solidFill>
                <a:latin typeface="Avenir Next Condensed" panose="020B0506020202020204" pitchFamily="34" charset="0"/>
              </a:rPr>
              <a:t> </a:t>
            </a:r>
            <a:r>
              <a:rPr lang="en-GB" sz="1100" dirty="0">
                <a:solidFill>
                  <a:srgbClr val="A9A2C0"/>
                </a:solidFill>
                <a:latin typeface="Avenir Next Condensed" panose="020B0506020202020204" pitchFamily="34" charset="0"/>
              </a:rPr>
              <a:t> · </a:t>
            </a:r>
            <a:r>
              <a:rPr lang="en-GB" sz="1100" u="sng" dirty="0">
                <a:solidFill>
                  <a:srgbClr val="A9A2C0"/>
                </a:solidFill>
                <a:latin typeface="Avenir Next Condensed" panose="020B0506020202020204" pitchFamily="34" charset="0"/>
                <a:hlinkClick r:id="rId9"/>
              </a:rPr>
              <a:t>G. Lambiase et al., PRD 104, 023519 (2021)</a:t>
            </a:r>
            <a:r>
              <a:rPr lang="en-GB" sz="1100" dirty="0">
                <a:solidFill>
                  <a:srgbClr val="A9A2C0"/>
                </a:solidFill>
                <a:latin typeface="Avenir Next Condensed" panose="020B0506020202020204" pitchFamily="34" charset="0"/>
              </a:rPr>
              <a:t> · </a:t>
            </a:r>
            <a:r>
              <a:rPr lang="en-GB" sz="1100" u="sng" dirty="0">
                <a:solidFill>
                  <a:srgbClr val="A9A2C0"/>
                </a:solidFill>
                <a:latin typeface="Avenir Next Condensed" panose="020B0506020202020204" pitchFamily="34" charset="0"/>
                <a:hlinkClick r:id="rId10"/>
              </a:rPr>
              <a:t>Ning et al. (PandaX-4T), Nature 618, 47 (2023)</a:t>
            </a:r>
            <a:r>
              <a:rPr lang="en-GB" sz="1100" dirty="0">
                <a:solidFill>
                  <a:srgbClr val="A9A2C0"/>
                </a:solidFill>
                <a:latin typeface="Avenir Next Condensed" panose="020B0506020202020204" pitchFamily="34" charset="0"/>
              </a:rPr>
              <a:t> · </a:t>
            </a:r>
            <a:r>
              <a:rPr lang="en-GB" sz="1100" u="sng" dirty="0">
                <a:solidFill>
                  <a:srgbClr val="A9A2C0"/>
                </a:solidFill>
                <a:latin typeface="Avenir Next Condensed" panose="020B0506020202020204" pitchFamily="34" charset="0"/>
                <a:hlinkClick r:id="rId11"/>
              </a:rPr>
              <a:t>B. Kavanagh, P. Panci &amp; R. Ziegler, JHEP 04, 089 (2019)</a:t>
            </a:r>
          </a:p>
        </p:txBody>
      </p:sp>
      <p:sp>
        <p:nvSpPr>
          <p:cNvPr id="6" name="TextBox 5">
            <a:extLst>
              <a:ext uri="{FF2B5EF4-FFF2-40B4-BE49-F238E27FC236}">
                <a16:creationId xmlns:a16="http://schemas.microsoft.com/office/drawing/2014/main" id="{0FABDBAE-89C4-14C1-B684-FBB12E60CC2A}"/>
              </a:ext>
            </a:extLst>
          </p:cNvPr>
          <p:cNvSpPr txBox="1"/>
          <p:nvPr/>
        </p:nvSpPr>
        <p:spPr>
          <a:xfrm>
            <a:off x="594571" y="2630881"/>
            <a:ext cx="8549429" cy="707886"/>
          </a:xfrm>
          <a:prstGeom prst="rect">
            <a:avLst/>
          </a:prstGeom>
          <a:noFill/>
        </p:spPr>
        <p:txBody>
          <a:bodyPr wrap="square">
            <a:spAutoFit/>
          </a:bodyPr>
          <a:lstStyle/>
          <a:p>
            <a:r>
              <a:rPr lang="en-GB" sz="2000" dirty="0">
                <a:solidFill>
                  <a:schemeClr val="accent3"/>
                </a:solidFill>
                <a:latin typeface="Avenir Next Condensed" panose="020B0506020202020204" pitchFamily="34" charset="0"/>
              </a:rPr>
              <a:t>●</a:t>
            </a:r>
            <a:r>
              <a:rPr lang="en-GB" sz="2000" dirty="0">
                <a:solidFill>
                  <a:schemeClr val="bg1"/>
                </a:solidFill>
                <a:latin typeface="Avenir Next Condensed" panose="020B0506020202020204" pitchFamily="34" charset="0"/>
              </a:rPr>
              <a:t> </a:t>
            </a:r>
            <a:r>
              <a:rPr lang="en-GB" sz="2000" b="1" dirty="0">
                <a:solidFill>
                  <a:schemeClr val="bg1"/>
                </a:solidFill>
                <a:latin typeface="Avenir Next Condensed" panose="020B0506020202020204" pitchFamily="34" charset="0"/>
              </a:rPr>
              <a:t>And the doublet's splitting closes the other two probes.</a:t>
            </a:r>
            <a:r>
              <a:rPr lang="en-GB" sz="2000" dirty="0">
                <a:solidFill>
                  <a:schemeClr val="bg1"/>
                </a:solidFill>
                <a:latin typeface="Avenir Next Condensed" panose="020B0506020202020204" pitchFamily="34" charset="0"/>
              </a:rPr>
              <a:t> </a:t>
            </a:r>
          </a:p>
          <a:p>
            <a:r>
              <a:rPr lang="en-GB" sz="2000" dirty="0" err="1">
                <a:solidFill>
                  <a:schemeClr val="bg1"/>
                </a:solidFill>
                <a:latin typeface="Avenir Next Condensed" panose="020B0506020202020204" pitchFamily="34" charset="0"/>
              </a:rPr>
              <a:t>δ</a:t>
            </a:r>
            <a:r>
              <a:rPr lang="en-GB" sz="2000" dirty="0">
                <a:solidFill>
                  <a:schemeClr val="bg1"/>
                </a:solidFill>
                <a:latin typeface="Avenir Next Condensed" panose="020B0506020202020204" pitchFamily="34" charset="0"/>
              </a:rPr>
              <a:t> ~ O(10</a:t>
            </a:r>
            <a:r>
              <a:rPr lang="en-GB" sz="2000" baseline="30000" dirty="0">
                <a:solidFill>
                  <a:schemeClr val="bg1"/>
                </a:solidFill>
                <a:latin typeface="Avenir Next Condensed" panose="020B0506020202020204" pitchFamily="34" charset="0"/>
              </a:rPr>
              <a:t>0</a:t>
            </a:r>
            <a:r>
              <a:rPr lang="en-GB" sz="2000" dirty="0">
                <a:solidFill>
                  <a:schemeClr val="bg1"/>
                </a:solidFill>
                <a:latin typeface="Avenir Next Condensed" panose="020B0506020202020204" pitchFamily="34" charset="0"/>
              </a:rPr>
              <a:t> keV), invoked to escape direct detection, leaves a transition moment </a:t>
            </a:r>
            <a:r>
              <a:rPr lang="en-GB" sz="2000" dirty="0" err="1">
                <a:solidFill>
                  <a:schemeClr val="bg1"/>
                </a:solidFill>
                <a:latin typeface="Avenir Next Condensed" panose="020B0506020202020204" pitchFamily="34" charset="0"/>
              </a:rPr>
              <a:t>χ</a:t>
            </a:r>
            <a:r>
              <a:rPr lang="en-GB" sz="2000" dirty="0">
                <a:solidFill>
                  <a:schemeClr val="bg1"/>
                </a:solidFill>
                <a:latin typeface="Avenir Next Condensed" panose="020B0506020202020204" pitchFamily="34" charset="0"/>
              </a:rPr>
              <a:t>̄₂</a:t>
            </a:r>
            <a:r>
              <a:rPr lang="en-GB" sz="2000" dirty="0" err="1">
                <a:solidFill>
                  <a:schemeClr val="bg1"/>
                </a:solidFill>
                <a:latin typeface="Avenir Next Condensed" panose="020B0506020202020204" pitchFamily="34" charset="0"/>
              </a:rPr>
              <a:t>σ</a:t>
            </a:r>
            <a:r>
              <a:rPr lang="en-GB" sz="2000" baseline="30000" dirty="0" err="1">
                <a:solidFill>
                  <a:schemeClr val="bg1"/>
                </a:solidFill>
                <a:latin typeface="Avenir Next Condensed" panose="020B0506020202020204" pitchFamily="34" charset="0"/>
              </a:rPr>
              <a:t>μν</a:t>
            </a:r>
            <a:r>
              <a:rPr lang="en-GB" sz="2000" dirty="0" err="1">
                <a:solidFill>
                  <a:schemeClr val="bg1"/>
                </a:solidFill>
                <a:latin typeface="Avenir Next Condensed" panose="020B0506020202020204" pitchFamily="34" charset="0"/>
              </a:rPr>
              <a:t>χ₁F</a:t>
            </a:r>
            <a:r>
              <a:rPr lang="en-GB" sz="2000" baseline="-25000" dirty="0" err="1">
                <a:solidFill>
                  <a:schemeClr val="bg1"/>
                </a:solidFill>
                <a:latin typeface="Avenir Next Condensed" panose="020B0506020202020204" pitchFamily="34" charset="0"/>
              </a:rPr>
              <a:t>μν</a:t>
            </a:r>
            <a:r>
              <a:rPr lang="en-GB" sz="2000" dirty="0">
                <a:solidFill>
                  <a:schemeClr val="bg1"/>
                </a:solidFill>
                <a:latin typeface="Avenir Next Condensed" panose="020B0506020202020204" pitchFamily="34" charset="0"/>
              </a:rPr>
              <a:t>.</a:t>
            </a:r>
          </a:p>
        </p:txBody>
      </p:sp>
      <p:graphicFrame>
        <p:nvGraphicFramePr>
          <p:cNvPr id="3" name="Table 2">
            <a:extLst>
              <a:ext uri="{FF2B5EF4-FFF2-40B4-BE49-F238E27FC236}">
                <a16:creationId xmlns:a16="http://schemas.microsoft.com/office/drawing/2014/main" id="{30977605-51B1-7EB0-BE1F-2CD8A448723C}"/>
              </a:ext>
            </a:extLst>
          </p:cNvPr>
          <p:cNvGraphicFramePr>
            <a:graphicFrameLocks noGrp="1"/>
          </p:cNvGraphicFramePr>
          <p:nvPr>
            <p:extLst>
              <p:ext uri="{D42A27DB-BD31-4B8C-83A1-F6EECF244321}">
                <p14:modId xmlns:p14="http://schemas.microsoft.com/office/powerpoint/2010/main" val="1373484451"/>
              </p:ext>
            </p:extLst>
          </p:nvPr>
        </p:nvGraphicFramePr>
        <p:xfrm>
          <a:off x="455756" y="3396707"/>
          <a:ext cx="7412143" cy="2036370"/>
        </p:xfrm>
        <a:graphic>
          <a:graphicData uri="http://schemas.openxmlformats.org/drawingml/2006/table">
            <a:tbl>
              <a:tblPr>
                <a:tableStyleId>{8799B23B-EC83-4686-B30A-512413B5E67A}</a:tableStyleId>
              </a:tblPr>
              <a:tblGrid>
                <a:gridCol w="2713073">
                  <a:extLst>
                    <a:ext uri="{9D8B030D-6E8A-4147-A177-3AD203B41FA5}">
                      <a16:colId xmlns:a16="http://schemas.microsoft.com/office/drawing/2014/main" val="2428475085"/>
                    </a:ext>
                  </a:extLst>
                </a:gridCol>
                <a:gridCol w="1219200">
                  <a:extLst>
                    <a:ext uri="{9D8B030D-6E8A-4147-A177-3AD203B41FA5}">
                      <a16:colId xmlns:a16="http://schemas.microsoft.com/office/drawing/2014/main" val="79731360"/>
                    </a:ext>
                  </a:extLst>
                </a:gridCol>
                <a:gridCol w="3479870">
                  <a:extLst>
                    <a:ext uri="{9D8B030D-6E8A-4147-A177-3AD203B41FA5}">
                      <a16:colId xmlns:a16="http://schemas.microsoft.com/office/drawing/2014/main" val="978746014"/>
                    </a:ext>
                  </a:extLst>
                </a:gridCol>
              </a:tblGrid>
              <a:tr h="365760">
                <a:tc>
                  <a:txBody>
                    <a:bodyPr/>
                    <a:lstStyle/>
                    <a:p>
                      <a:pPr>
                        <a:buNone/>
                      </a:pPr>
                      <a:r>
                        <a:rPr lang="en-GB" sz="1800" dirty="0" err="1">
                          <a:solidFill>
                            <a:schemeClr val="bg1"/>
                          </a:solidFill>
                          <a:latin typeface="Avenir Next Condensed" panose="020B0506020202020204" pitchFamily="34" charset="0"/>
                        </a:rPr>
                        <a:t>δ</a:t>
                      </a:r>
                      <a:r>
                        <a:rPr lang="en-GB" sz="1800" dirty="0">
                          <a:solidFill>
                            <a:schemeClr val="bg1"/>
                          </a:solidFill>
                          <a:latin typeface="Avenir Next Condensed" panose="020B0506020202020204" pitchFamily="34" charset="0"/>
                        </a:rPr>
                        <a:t> against</a:t>
                      </a:r>
                    </a:p>
                  </a:txBody>
                  <a:tcPr anchor="ctr"/>
                </a:tc>
                <a:tc>
                  <a:txBody>
                    <a:bodyPr/>
                    <a:lstStyle/>
                    <a:p>
                      <a:pPr>
                        <a:buNone/>
                      </a:pPr>
                      <a:r>
                        <a:rPr lang="en-GB" sz="1800">
                          <a:solidFill>
                            <a:schemeClr val="bg1"/>
                          </a:solidFill>
                          <a:latin typeface="Avenir Next Condensed" panose="020B0506020202020204" pitchFamily="34" charset="0"/>
                        </a:rPr>
                        <a:t>which wins</a:t>
                      </a:r>
                    </a:p>
                  </a:txBody>
                  <a:tcPr anchor="ctr"/>
                </a:tc>
                <a:tc>
                  <a:txBody>
                    <a:bodyPr/>
                    <a:lstStyle/>
                    <a:p>
                      <a:pPr>
                        <a:buNone/>
                      </a:pPr>
                      <a:r>
                        <a:rPr lang="en-GB" sz="1800" dirty="0">
                          <a:solidFill>
                            <a:schemeClr val="bg1"/>
                          </a:solidFill>
                          <a:latin typeface="Avenir Next Condensed" panose="020B0506020202020204" pitchFamily="34" charset="0"/>
                        </a:rPr>
                        <a:t>result</a:t>
                      </a:r>
                    </a:p>
                  </a:txBody>
                  <a:tcPr anchor="ctr"/>
                </a:tc>
                <a:extLst>
                  <a:ext uri="{0D108BD9-81ED-4DB2-BD59-A6C34878D82A}">
                    <a16:rowId xmlns:a16="http://schemas.microsoft.com/office/drawing/2014/main" val="770596016"/>
                  </a:ext>
                </a:extLst>
              </a:tr>
              <a:tr h="640080">
                <a:tc>
                  <a:txBody>
                    <a:bodyPr/>
                    <a:lstStyle/>
                    <a:p>
                      <a:pPr>
                        <a:buNone/>
                      </a:pPr>
                      <a:r>
                        <a:rPr lang="en-GB" sz="1800" dirty="0">
                          <a:solidFill>
                            <a:schemeClr val="bg1"/>
                          </a:solidFill>
                          <a:latin typeface="Avenir Next Condensed" panose="020B0506020202020204" pitchFamily="34" charset="0"/>
                        </a:rPr>
                        <a:t>halo kinetic budget, ½μ</a:t>
                      </a:r>
                      <a:r>
                        <a:rPr lang="en-GB" sz="1800" baseline="-25000" dirty="0">
                          <a:solidFill>
                            <a:schemeClr val="bg1"/>
                          </a:solidFill>
                          <a:latin typeface="Avenir Next Condensed" panose="020B0506020202020204" pitchFamily="34" charset="0"/>
                        </a:rPr>
                        <a:t>χ</a:t>
                      </a:r>
                      <a:r>
                        <a:rPr lang="en-GB" sz="1800" dirty="0">
                          <a:solidFill>
                            <a:schemeClr val="bg1"/>
                          </a:solidFill>
                          <a:latin typeface="Avenir Next Condensed" panose="020B0506020202020204" pitchFamily="34" charset="0"/>
                        </a:rPr>
                        <a:t>N v</a:t>
                      </a:r>
                      <a:r>
                        <a:rPr lang="en-GB" sz="1800" baseline="30000" dirty="0">
                          <a:solidFill>
                            <a:schemeClr val="bg1"/>
                          </a:solidFill>
                          <a:latin typeface="Avenir Next Condensed" panose="020B0506020202020204" pitchFamily="34" charset="0"/>
                        </a:rPr>
                        <a:t>2</a:t>
                      </a:r>
                      <a:r>
                        <a:rPr lang="en-GB" sz="1800" dirty="0">
                          <a:solidFill>
                            <a:schemeClr val="bg1"/>
                          </a:solidFill>
                          <a:latin typeface="Avenir Next Condensed" panose="020B0506020202020204" pitchFamily="34" charset="0"/>
                        </a:rPr>
                        <a:t> ≃ 31 keV on xenon at 0.7 TeV</a:t>
                      </a:r>
                    </a:p>
                  </a:txBody>
                  <a:tcPr anchor="ctr"/>
                </a:tc>
                <a:tc>
                  <a:txBody>
                    <a:bodyPr/>
                    <a:lstStyle/>
                    <a:p>
                      <a:pPr>
                        <a:buNone/>
                      </a:pPr>
                      <a:r>
                        <a:rPr lang="en-GB" sz="1800" dirty="0" err="1">
                          <a:solidFill>
                            <a:schemeClr val="bg1"/>
                          </a:solidFill>
                          <a:latin typeface="Avenir Next Condensed" panose="020B0506020202020204" pitchFamily="34" charset="0"/>
                        </a:rPr>
                        <a:t>δ</a:t>
                      </a:r>
                      <a:endParaRPr lang="en-GB" sz="1800" dirty="0">
                        <a:solidFill>
                          <a:schemeClr val="bg1"/>
                        </a:solidFill>
                        <a:latin typeface="Avenir Next Condensed" panose="020B0506020202020204" pitchFamily="34" charset="0"/>
                      </a:endParaRPr>
                    </a:p>
                  </a:txBody>
                  <a:tcPr anchor="ctr"/>
                </a:tc>
                <a:tc>
                  <a:txBody>
                    <a:bodyPr/>
                    <a:lstStyle/>
                    <a:p>
                      <a:pPr>
                        <a:buNone/>
                      </a:pPr>
                      <a:r>
                        <a:rPr lang="en-GB" sz="1800">
                          <a:solidFill>
                            <a:schemeClr val="bg1"/>
                          </a:solidFill>
                          <a:latin typeface="Avenir Next Condensed" panose="020B0506020202020204" pitchFamily="34" charset="0"/>
                        </a:rPr>
                        <a:t>direct detection closes at typical velocities, survives only in the fast tail</a:t>
                      </a:r>
                    </a:p>
                  </a:txBody>
                  <a:tcPr anchor="ctr"/>
                </a:tc>
                <a:extLst>
                  <a:ext uri="{0D108BD9-81ED-4DB2-BD59-A6C34878D82A}">
                    <a16:rowId xmlns:a16="http://schemas.microsoft.com/office/drawing/2014/main" val="485929693"/>
                  </a:ext>
                </a:extLst>
              </a:tr>
              <a:tr h="640080">
                <a:tc>
                  <a:txBody>
                    <a:bodyPr/>
                    <a:lstStyle/>
                    <a:p>
                      <a:pPr>
                        <a:buNone/>
                      </a:pPr>
                      <a:r>
                        <a:rPr lang="en-GB" sz="1800" dirty="0">
                          <a:solidFill>
                            <a:schemeClr val="bg1"/>
                          </a:solidFill>
                          <a:latin typeface="Avenir Next Condensed" panose="020B0506020202020204" pitchFamily="34" charset="0"/>
                        </a:rPr>
                        <a:t>recombination temperature, </a:t>
                      </a:r>
                      <a:r>
                        <a:rPr lang="en-GB" sz="1800" dirty="0" err="1">
                          <a:solidFill>
                            <a:schemeClr val="bg1"/>
                          </a:solidFill>
                          <a:latin typeface="Avenir Next Condensed" panose="020B0506020202020204" pitchFamily="34" charset="0"/>
                        </a:rPr>
                        <a:t>δ</a:t>
                      </a:r>
                      <a:r>
                        <a:rPr lang="en-GB" sz="1800" dirty="0">
                          <a:solidFill>
                            <a:schemeClr val="bg1"/>
                          </a:solidFill>
                          <a:latin typeface="Avenir Next Condensed" panose="020B0506020202020204" pitchFamily="34" charset="0"/>
                        </a:rPr>
                        <a:t>/T ~ 4×10</a:t>
                      </a:r>
                      <a:r>
                        <a:rPr lang="en-GB" sz="1800" baseline="30000" dirty="0">
                          <a:solidFill>
                            <a:schemeClr val="bg1"/>
                          </a:solidFill>
                          <a:latin typeface="Avenir Next Condensed" panose="020B0506020202020204" pitchFamily="34" charset="0"/>
                        </a:rPr>
                        <a:t>5</a:t>
                      </a:r>
                    </a:p>
                  </a:txBody>
                  <a:tcPr anchor="ctr"/>
                </a:tc>
                <a:tc>
                  <a:txBody>
                    <a:bodyPr/>
                    <a:lstStyle/>
                    <a:p>
                      <a:pPr>
                        <a:buNone/>
                      </a:pPr>
                      <a:r>
                        <a:rPr lang="en-GB" sz="1800">
                          <a:solidFill>
                            <a:schemeClr val="bg1"/>
                          </a:solidFill>
                          <a:latin typeface="Avenir Next Condensed" panose="020B0506020202020204" pitchFamily="34" charset="0"/>
                        </a:rPr>
                        <a:t>δ</a:t>
                      </a:r>
                    </a:p>
                  </a:txBody>
                  <a:tcPr anchor="ctr"/>
                </a:tc>
                <a:tc>
                  <a:txBody>
                    <a:bodyPr/>
                    <a:lstStyle/>
                    <a:p>
                      <a:pPr>
                        <a:buNone/>
                      </a:pPr>
                      <a:r>
                        <a:rPr lang="en-GB" sz="1800" dirty="0">
                          <a:solidFill>
                            <a:schemeClr val="bg1"/>
                          </a:solidFill>
                          <a:latin typeface="Avenir Next Condensed" panose="020B0506020202020204" pitchFamily="34" charset="0"/>
                        </a:rPr>
                        <a:t>CMB annihilation bound closes </a:t>
                      </a:r>
                      <a:r>
                        <a:rPr lang="en-GB" sz="1800" b="1" dirty="0">
                          <a:solidFill>
                            <a:schemeClr val="bg1"/>
                          </a:solidFill>
                          <a:latin typeface="Avenir Next Condensed" panose="020B0506020202020204" pitchFamily="34" charset="0"/>
                        </a:rPr>
                        <a:t>thermally</a:t>
                      </a:r>
                      <a:endParaRPr lang="en-GB" sz="1800" dirty="0">
                        <a:solidFill>
                          <a:schemeClr val="bg1"/>
                        </a:solidFill>
                        <a:latin typeface="Avenir Next Condensed" panose="020B0506020202020204" pitchFamily="34" charset="0"/>
                      </a:endParaRPr>
                    </a:p>
                  </a:txBody>
                  <a:tcPr anchor="ctr"/>
                </a:tc>
                <a:extLst>
                  <a:ext uri="{0D108BD9-81ED-4DB2-BD59-A6C34878D82A}">
                    <a16:rowId xmlns:a16="http://schemas.microsoft.com/office/drawing/2014/main" val="1104427966"/>
                  </a:ext>
                </a:extLst>
              </a:tr>
              <a:tr h="390450">
                <a:tc>
                  <a:txBody>
                    <a:bodyPr/>
                    <a:lstStyle/>
                    <a:p>
                      <a:pPr>
                        <a:buNone/>
                      </a:pPr>
                      <a:r>
                        <a:rPr lang="en-GB" sz="1800" dirty="0">
                          <a:solidFill>
                            <a:schemeClr val="bg1"/>
                          </a:solidFill>
                          <a:latin typeface="Avenir Next Condensed" panose="020B0506020202020204" pitchFamily="34" charset="0"/>
                        </a:rPr>
                        <a:t>photon energy, </a:t>
                      </a:r>
                      <a:r>
                        <a:rPr lang="en-GB" sz="1800" dirty="0" err="1">
                          <a:solidFill>
                            <a:schemeClr val="bg1"/>
                          </a:solidFill>
                          <a:latin typeface="Avenir Next Condensed" panose="020B0506020202020204" pitchFamily="34" charset="0"/>
                        </a:rPr>
                        <a:t>E</a:t>
                      </a:r>
                      <a:r>
                        <a:rPr lang="en-GB" sz="1800" baseline="-25000" dirty="0" err="1">
                          <a:solidFill>
                            <a:schemeClr val="bg1"/>
                          </a:solidFill>
                          <a:latin typeface="Avenir Next Condensed" panose="020B0506020202020204" pitchFamily="34" charset="0"/>
                        </a:rPr>
                        <a:t>γ</a:t>
                      </a:r>
                      <a:r>
                        <a:rPr lang="en-GB" sz="1800" dirty="0">
                          <a:solidFill>
                            <a:schemeClr val="bg1"/>
                          </a:solidFill>
                          <a:latin typeface="Avenir Next Condensed" panose="020B0506020202020204" pitchFamily="34" charset="0"/>
                        </a:rPr>
                        <a:t> ~ GeV</a:t>
                      </a:r>
                    </a:p>
                  </a:txBody>
                  <a:tcPr anchor="ctr"/>
                </a:tc>
                <a:tc>
                  <a:txBody>
                    <a:bodyPr/>
                    <a:lstStyle/>
                    <a:p>
                      <a:pPr>
                        <a:buNone/>
                      </a:pPr>
                      <a:r>
                        <a:rPr lang="en-GB" sz="1800" dirty="0" err="1">
                          <a:solidFill>
                            <a:schemeClr val="bg1"/>
                          </a:solidFill>
                          <a:latin typeface="Avenir Next Condensed" panose="020B0506020202020204" pitchFamily="34" charset="0"/>
                        </a:rPr>
                        <a:t>E</a:t>
                      </a:r>
                      <a:r>
                        <a:rPr lang="en-GB" sz="1800" baseline="-25000" dirty="0" err="1">
                          <a:solidFill>
                            <a:schemeClr val="bg1"/>
                          </a:solidFill>
                          <a:latin typeface="Avenir Next Condensed" panose="020B0506020202020204" pitchFamily="34" charset="0"/>
                        </a:rPr>
                        <a:t>γ</a:t>
                      </a:r>
                      <a:endParaRPr lang="en-GB" sz="1800" baseline="-25000" dirty="0">
                        <a:solidFill>
                          <a:schemeClr val="bg1"/>
                        </a:solidFill>
                        <a:latin typeface="Avenir Next Condensed" panose="020B0506020202020204" pitchFamily="34" charset="0"/>
                      </a:endParaRPr>
                    </a:p>
                  </a:txBody>
                  <a:tcPr anchor="ctr"/>
                </a:tc>
                <a:tc>
                  <a:txBody>
                    <a:bodyPr/>
                    <a:lstStyle/>
                    <a:p>
                      <a:pPr>
                        <a:buNone/>
                      </a:pPr>
                      <a:r>
                        <a:rPr lang="en-GB" sz="1800" dirty="0">
                          <a:solidFill>
                            <a:schemeClr val="accent1"/>
                          </a:solidFill>
                          <a:latin typeface="Avenir Next Condensed" panose="020B0506020202020204" pitchFamily="34" charset="0"/>
                        </a:rPr>
                        <a:t>attenuation has </a:t>
                      </a:r>
                      <a:r>
                        <a:rPr lang="en-GB" sz="1800" b="1" dirty="0">
                          <a:solidFill>
                            <a:schemeClr val="accent1"/>
                          </a:solidFill>
                          <a:latin typeface="Avenir Next Condensed" panose="020B0506020202020204" pitchFamily="34" charset="0"/>
                        </a:rPr>
                        <a:t>no gate</a:t>
                      </a:r>
                      <a:endParaRPr lang="en-GB" sz="1800" dirty="0">
                        <a:solidFill>
                          <a:schemeClr val="accent1"/>
                        </a:solidFill>
                        <a:latin typeface="Avenir Next Condensed" panose="020B0506020202020204" pitchFamily="34" charset="0"/>
                      </a:endParaRPr>
                    </a:p>
                  </a:txBody>
                  <a:tcPr anchor="ctr"/>
                </a:tc>
                <a:extLst>
                  <a:ext uri="{0D108BD9-81ED-4DB2-BD59-A6C34878D82A}">
                    <a16:rowId xmlns:a16="http://schemas.microsoft.com/office/drawing/2014/main" val="2318303780"/>
                  </a:ext>
                </a:extLst>
              </a:tr>
            </a:tbl>
          </a:graphicData>
        </a:graphic>
      </p:graphicFrame>
    </p:spTree>
    <p:extLst>
      <p:ext uri="{BB962C8B-B14F-4D97-AF65-F5344CB8AC3E}">
        <p14:creationId xmlns:p14="http://schemas.microsoft.com/office/powerpoint/2010/main" val="4090614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DC7C46B-F396-D178-B774-5A51AA6A4FF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71DC276-5A7B-B89A-D98C-F38D2757AD12}"/>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Avenir Next Condensed" panose="020B0506020202020204" pitchFamily="34" charset="0"/>
              </a:rPr>
              <a:t>The problem of Dark Matter</a:t>
            </a:r>
          </a:p>
        </p:txBody>
      </p:sp>
      <p:cxnSp>
        <p:nvCxnSpPr>
          <p:cNvPr id="8" name="Straight Connector 7">
            <a:extLst>
              <a:ext uri="{FF2B5EF4-FFF2-40B4-BE49-F238E27FC236}">
                <a16:creationId xmlns:a16="http://schemas.microsoft.com/office/drawing/2014/main" id="{E19E041A-7E89-58BF-0227-3C00BFB83AC1}"/>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ABDEFDD1-640C-4308-F001-E385A3737B4B}"/>
              </a:ext>
            </a:extLst>
          </p:cNvPr>
          <p:cNvPicPr>
            <a:picLocks noChangeAspect="1"/>
          </p:cNvPicPr>
          <p:nvPr/>
        </p:nvPicPr>
        <p:blipFill>
          <a:blip r:embed="rId2"/>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27D21B95-AFEF-4DC4-3B8F-65C43D92FE7C}"/>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15593B58-3AD5-A024-1AE9-EBE0FB66A8D8}"/>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DD2FD553-0651-CD10-C267-FB78E354DDF5}"/>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02 / 18</a:t>
            </a:r>
          </a:p>
        </p:txBody>
      </p:sp>
      <p:grpSp>
        <p:nvGrpSpPr>
          <p:cNvPr id="19" name="Group 18">
            <a:extLst>
              <a:ext uri="{FF2B5EF4-FFF2-40B4-BE49-F238E27FC236}">
                <a16:creationId xmlns:a16="http://schemas.microsoft.com/office/drawing/2014/main" id="{B2AB97D3-FC17-CC48-01F3-25B330E37141}"/>
              </a:ext>
            </a:extLst>
          </p:cNvPr>
          <p:cNvGrpSpPr/>
          <p:nvPr/>
        </p:nvGrpSpPr>
        <p:grpSpPr>
          <a:xfrm>
            <a:off x="170769" y="2220546"/>
            <a:ext cx="5322018" cy="3912413"/>
            <a:chOff x="196253" y="2312351"/>
            <a:chExt cx="5322018" cy="3912413"/>
          </a:xfrm>
        </p:grpSpPr>
        <p:pic>
          <p:nvPicPr>
            <p:cNvPr id="20" name="Picture 19" descr="A diagram of a structure&#10;&#10;Description automatically generated">
              <a:extLst>
                <a:ext uri="{FF2B5EF4-FFF2-40B4-BE49-F238E27FC236}">
                  <a16:creationId xmlns:a16="http://schemas.microsoft.com/office/drawing/2014/main" id="{AC9A80DB-D22D-A4AC-84BF-90C4D524DAF1}"/>
                </a:ext>
              </a:extLst>
            </p:cNvPr>
            <p:cNvPicPr>
              <a:picLocks noChangeAspect="1"/>
            </p:cNvPicPr>
            <p:nvPr/>
          </p:nvPicPr>
          <p:blipFill>
            <a:blip r:embed="rId3"/>
            <a:stretch>
              <a:fillRect/>
            </a:stretch>
          </p:blipFill>
          <p:spPr>
            <a:xfrm>
              <a:off x="594573" y="2312351"/>
              <a:ext cx="2696588" cy="3615879"/>
            </a:xfrm>
            <a:prstGeom prst="rect">
              <a:avLst/>
            </a:prstGeom>
          </p:spPr>
        </p:pic>
        <p:cxnSp>
          <p:nvCxnSpPr>
            <p:cNvPr id="21" name="Straight Arrow Connector 20">
              <a:extLst>
                <a:ext uri="{FF2B5EF4-FFF2-40B4-BE49-F238E27FC236}">
                  <a16:creationId xmlns:a16="http://schemas.microsoft.com/office/drawing/2014/main" id="{490553A3-08AE-768F-78B5-CBEC210E6D38}"/>
                </a:ext>
              </a:extLst>
            </p:cNvPr>
            <p:cNvCxnSpPr>
              <a:cxnSpLocks/>
            </p:cNvCxnSpPr>
            <p:nvPr/>
          </p:nvCxnSpPr>
          <p:spPr>
            <a:xfrm flipV="1">
              <a:off x="1508289" y="4204355"/>
              <a:ext cx="1536569" cy="103694"/>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4D7E562-C80F-6F63-1A60-9FBCBD578158}"/>
                </a:ext>
              </a:extLst>
            </p:cNvPr>
            <p:cNvCxnSpPr>
              <a:cxnSpLocks/>
            </p:cNvCxnSpPr>
            <p:nvPr/>
          </p:nvCxnSpPr>
          <p:spPr>
            <a:xfrm flipH="1">
              <a:off x="528584" y="4374038"/>
              <a:ext cx="666372" cy="29223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797D7AA-4A06-6BAC-0FD1-968AE167C361}"/>
                </a:ext>
              </a:extLst>
            </p:cNvPr>
            <p:cNvSpPr txBox="1"/>
            <p:nvPr/>
          </p:nvSpPr>
          <p:spPr>
            <a:xfrm>
              <a:off x="196253" y="4661563"/>
              <a:ext cx="1160187" cy="276999"/>
            </a:xfrm>
            <a:prstGeom prst="rect">
              <a:avLst/>
            </a:prstGeom>
            <a:solidFill>
              <a:schemeClr val="bg2"/>
            </a:solidFill>
          </p:spPr>
          <p:txBody>
            <a:bodyPr wrap="square" rtlCol="0">
              <a:spAutoFit/>
            </a:bodyPr>
            <a:lstStyle/>
            <a:p>
              <a:r>
                <a:rPr lang="en-US" sz="1200" dirty="0">
                  <a:solidFill>
                    <a:schemeClr val="tx2"/>
                  </a:solidFill>
                  <a:latin typeface="Avenir Next Condensed" panose="020B0506020202020204" pitchFamily="34" charset="0"/>
                </a:rPr>
                <a:t>Incoming particle</a:t>
              </a:r>
            </a:p>
          </p:txBody>
        </p:sp>
        <p:sp>
          <p:nvSpPr>
            <p:cNvPr id="24" name="TextBox 23">
              <a:extLst>
                <a:ext uri="{FF2B5EF4-FFF2-40B4-BE49-F238E27FC236}">
                  <a16:creationId xmlns:a16="http://schemas.microsoft.com/office/drawing/2014/main" id="{EE003B15-DDB1-4C1A-548A-71A96CE555E5}"/>
                </a:ext>
              </a:extLst>
            </p:cNvPr>
            <p:cNvSpPr txBox="1"/>
            <p:nvPr/>
          </p:nvSpPr>
          <p:spPr>
            <a:xfrm>
              <a:off x="2276574" y="3899961"/>
              <a:ext cx="1148822" cy="276999"/>
            </a:xfrm>
            <a:prstGeom prst="rect">
              <a:avLst/>
            </a:prstGeom>
            <a:solidFill>
              <a:schemeClr val="bg2"/>
            </a:solidFill>
          </p:spPr>
          <p:txBody>
            <a:bodyPr wrap="square" rtlCol="0">
              <a:spAutoFit/>
            </a:bodyPr>
            <a:lstStyle/>
            <a:p>
              <a:r>
                <a:rPr lang="en-US" sz="1200" dirty="0">
                  <a:solidFill>
                    <a:schemeClr val="tx2"/>
                  </a:solidFill>
                  <a:latin typeface="Avenir Next Condensed" panose="020B0506020202020204" pitchFamily="34" charset="0"/>
                </a:rPr>
                <a:t>Outgoing particle</a:t>
              </a:r>
            </a:p>
          </p:txBody>
        </p:sp>
        <p:sp>
          <p:nvSpPr>
            <p:cNvPr id="25" name="TextBox 24">
              <a:extLst>
                <a:ext uri="{FF2B5EF4-FFF2-40B4-BE49-F238E27FC236}">
                  <a16:creationId xmlns:a16="http://schemas.microsoft.com/office/drawing/2014/main" id="{F3454832-3190-2A68-664A-C5E88F09FE21}"/>
                </a:ext>
              </a:extLst>
            </p:cNvPr>
            <p:cNvSpPr txBox="1"/>
            <p:nvPr/>
          </p:nvSpPr>
          <p:spPr>
            <a:xfrm>
              <a:off x="1860690" y="5916987"/>
              <a:ext cx="3657581" cy="307777"/>
            </a:xfrm>
            <a:prstGeom prst="rect">
              <a:avLst/>
            </a:prstGeom>
            <a:noFill/>
          </p:spPr>
          <p:txBody>
            <a:bodyPr wrap="square" rtlCol="0">
              <a:spAutoFit/>
            </a:bodyPr>
            <a:lstStyle/>
            <a:p>
              <a:r>
                <a:rPr lang="en-US" sz="1400" dirty="0">
                  <a:solidFill>
                    <a:schemeClr val="accent3"/>
                  </a:solidFill>
                  <a:latin typeface="Avenir Next Condensed" panose="020B0506020202020204" pitchFamily="34" charset="0"/>
                </a:rPr>
                <a:t>S1+S2 gives characteristic signal</a:t>
              </a:r>
            </a:p>
          </p:txBody>
        </p:sp>
      </p:grpSp>
      <p:pic>
        <p:nvPicPr>
          <p:cNvPr id="26" name="Picture 25">
            <a:extLst>
              <a:ext uri="{FF2B5EF4-FFF2-40B4-BE49-F238E27FC236}">
                <a16:creationId xmlns:a16="http://schemas.microsoft.com/office/drawing/2014/main" id="{998EDC74-E3A1-4C89-97E7-235AED713481}"/>
              </a:ext>
            </a:extLst>
          </p:cNvPr>
          <p:cNvPicPr>
            <a:picLocks noChangeAspect="1"/>
          </p:cNvPicPr>
          <p:nvPr/>
        </p:nvPicPr>
        <p:blipFill>
          <a:blip r:embed="rId4"/>
          <a:stretch>
            <a:fillRect/>
          </a:stretch>
        </p:blipFill>
        <p:spPr>
          <a:xfrm>
            <a:off x="3997799" y="1815874"/>
            <a:ext cx="3300650" cy="3769875"/>
          </a:xfrm>
          <a:prstGeom prst="rect">
            <a:avLst/>
          </a:prstGeom>
        </p:spPr>
      </p:pic>
      <p:grpSp>
        <p:nvGrpSpPr>
          <p:cNvPr id="27" name="Group 26">
            <a:extLst>
              <a:ext uri="{FF2B5EF4-FFF2-40B4-BE49-F238E27FC236}">
                <a16:creationId xmlns:a16="http://schemas.microsoft.com/office/drawing/2014/main" id="{C30F13E4-DC33-78B0-2C02-4819E9DA98E1}"/>
              </a:ext>
            </a:extLst>
          </p:cNvPr>
          <p:cNvGrpSpPr/>
          <p:nvPr/>
        </p:nvGrpSpPr>
        <p:grpSpPr>
          <a:xfrm>
            <a:off x="7724953" y="2891778"/>
            <a:ext cx="4296278" cy="2648932"/>
            <a:chOff x="8045615" y="2554664"/>
            <a:chExt cx="3954063" cy="2369029"/>
          </a:xfrm>
        </p:grpSpPr>
        <p:pic>
          <p:nvPicPr>
            <p:cNvPr id="28" name="Picture 27" descr="The Large Hadron Collider sets its sights on dark matter | Cern | The  Guardian">
              <a:extLst>
                <a:ext uri="{FF2B5EF4-FFF2-40B4-BE49-F238E27FC236}">
                  <a16:creationId xmlns:a16="http://schemas.microsoft.com/office/drawing/2014/main" id="{5B8B878E-0CEE-692F-7E14-C170F0E4370D}"/>
                </a:ext>
              </a:extLst>
            </p:cNvPr>
            <p:cNvPicPr>
              <a:picLocks noChangeAspect="1"/>
            </p:cNvPicPr>
            <p:nvPr/>
          </p:nvPicPr>
          <p:blipFill>
            <a:blip r:embed="rId5"/>
            <a:stretch>
              <a:fillRect/>
            </a:stretch>
          </p:blipFill>
          <p:spPr>
            <a:xfrm>
              <a:off x="8045615" y="2554664"/>
              <a:ext cx="3954063" cy="2369029"/>
            </a:xfrm>
            <a:prstGeom prst="rect">
              <a:avLst/>
            </a:prstGeom>
          </p:spPr>
        </p:pic>
        <p:sp>
          <p:nvSpPr>
            <p:cNvPr id="29" name="Cloud Callout 28">
              <a:extLst>
                <a:ext uri="{FF2B5EF4-FFF2-40B4-BE49-F238E27FC236}">
                  <a16:creationId xmlns:a16="http://schemas.microsoft.com/office/drawing/2014/main" id="{8E7E73CB-9315-D8BE-421F-0906BC076260}"/>
                </a:ext>
              </a:extLst>
            </p:cNvPr>
            <p:cNvSpPr/>
            <p:nvPr/>
          </p:nvSpPr>
          <p:spPr>
            <a:xfrm>
              <a:off x="9455085" y="2931735"/>
              <a:ext cx="2397550" cy="638666"/>
            </a:xfrm>
            <a:prstGeom prst="cloudCallout">
              <a:avLst/>
            </a:prstGeom>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453148BC-CAD2-6E1A-7B0A-893E3485FAC8}"/>
                </a:ext>
              </a:extLst>
            </p:cNvPr>
            <p:cNvSpPr txBox="1"/>
            <p:nvPr/>
          </p:nvSpPr>
          <p:spPr>
            <a:xfrm>
              <a:off x="9791504" y="3121248"/>
              <a:ext cx="1741831" cy="275255"/>
            </a:xfrm>
            <a:prstGeom prst="rect">
              <a:avLst/>
            </a:prstGeom>
            <a:noFill/>
          </p:spPr>
          <p:txBody>
            <a:bodyPr wrap="square" rtlCol="0">
              <a:spAutoFit/>
            </a:bodyPr>
            <a:lstStyle/>
            <a:p>
              <a:r>
                <a:rPr lang="en-US" sz="1400" dirty="0">
                  <a:solidFill>
                    <a:schemeClr val="accent3"/>
                  </a:solidFill>
                  <a:latin typeface="Avenir Next Condensed" panose="020B0506020202020204" pitchFamily="34" charset="0"/>
                </a:rPr>
                <a:t>Where did that energy go?</a:t>
              </a:r>
            </a:p>
          </p:txBody>
        </p:sp>
      </p:grpSp>
      <p:sp>
        <p:nvSpPr>
          <p:cNvPr id="31" name="TextBox 30">
            <a:extLst>
              <a:ext uri="{FF2B5EF4-FFF2-40B4-BE49-F238E27FC236}">
                <a16:creationId xmlns:a16="http://schemas.microsoft.com/office/drawing/2014/main" id="{F1C23960-0A9A-B55B-3BB7-E4472FF67C7B}"/>
              </a:ext>
            </a:extLst>
          </p:cNvPr>
          <p:cNvSpPr txBox="1"/>
          <p:nvPr/>
        </p:nvSpPr>
        <p:spPr>
          <a:xfrm>
            <a:off x="903482" y="1950160"/>
            <a:ext cx="2696589" cy="461665"/>
          </a:xfrm>
          <a:prstGeom prst="rect">
            <a:avLst/>
          </a:prstGeom>
          <a:noFill/>
        </p:spPr>
        <p:txBody>
          <a:bodyPr wrap="square">
            <a:spAutoFit/>
          </a:bodyPr>
          <a:lstStyle/>
          <a:p>
            <a:pPr indent="0" algn="ctr">
              <a:spcAft>
                <a:spcPts val="1050"/>
              </a:spcAft>
              <a:buNone/>
            </a:pPr>
            <a:r>
              <a:rPr lang="en-GB" sz="2400" b="1" i="0" dirty="0">
                <a:solidFill>
                  <a:schemeClr val="bg1"/>
                </a:solidFill>
                <a:effectLst/>
                <a:latin typeface="Avenir Next Condensed" panose="020B0506020202020204" pitchFamily="34" charset="0"/>
              </a:rPr>
              <a:t>Direct Detection</a:t>
            </a:r>
            <a:endParaRPr lang="en-GB" sz="1950" b="0" i="0" dirty="0">
              <a:solidFill>
                <a:schemeClr val="bg1"/>
              </a:solidFill>
              <a:effectLst/>
              <a:latin typeface="Avenir Next Condensed" panose="020B0506020202020204" pitchFamily="34" charset="0"/>
            </a:endParaRPr>
          </a:p>
        </p:txBody>
      </p:sp>
      <p:sp>
        <p:nvSpPr>
          <p:cNvPr id="33" name="TextBox 32">
            <a:extLst>
              <a:ext uri="{FF2B5EF4-FFF2-40B4-BE49-F238E27FC236}">
                <a16:creationId xmlns:a16="http://schemas.microsoft.com/office/drawing/2014/main" id="{8CE34C19-1ADE-A184-3A95-0C7843B0DBB1}"/>
              </a:ext>
            </a:extLst>
          </p:cNvPr>
          <p:cNvSpPr txBox="1"/>
          <p:nvPr/>
        </p:nvSpPr>
        <p:spPr>
          <a:xfrm>
            <a:off x="9048964" y="2092999"/>
            <a:ext cx="2696589" cy="461665"/>
          </a:xfrm>
          <a:prstGeom prst="rect">
            <a:avLst/>
          </a:prstGeom>
          <a:noFill/>
        </p:spPr>
        <p:txBody>
          <a:bodyPr wrap="square">
            <a:spAutoFit/>
          </a:bodyPr>
          <a:lstStyle/>
          <a:p>
            <a:pPr indent="0" algn="ctr">
              <a:spcAft>
                <a:spcPts val="1050"/>
              </a:spcAft>
              <a:buNone/>
            </a:pPr>
            <a:r>
              <a:rPr lang="en-GB" sz="2400" b="1" dirty="0">
                <a:solidFill>
                  <a:schemeClr val="bg1"/>
                </a:solidFill>
                <a:latin typeface="Avenir Next Condensed" panose="020B0506020202020204" pitchFamily="34" charset="0"/>
              </a:rPr>
              <a:t>Collider Production</a:t>
            </a:r>
            <a:endParaRPr lang="en-GB" sz="1950" b="0" i="0" dirty="0">
              <a:solidFill>
                <a:schemeClr val="bg1"/>
              </a:solidFill>
              <a:effectLst/>
              <a:latin typeface="Avenir Next Condensed" panose="020B0506020202020204" pitchFamily="34" charset="0"/>
            </a:endParaRPr>
          </a:p>
        </p:txBody>
      </p:sp>
      <p:cxnSp>
        <p:nvCxnSpPr>
          <p:cNvPr id="34" name="Straight Arrow Connector 33">
            <a:extLst>
              <a:ext uri="{FF2B5EF4-FFF2-40B4-BE49-F238E27FC236}">
                <a16:creationId xmlns:a16="http://schemas.microsoft.com/office/drawing/2014/main" id="{438F0BF7-CBD1-055E-A633-51894296DCC8}"/>
              </a:ext>
            </a:extLst>
          </p:cNvPr>
          <p:cNvCxnSpPr>
            <a:cxnSpLocks/>
          </p:cNvCxnSpPr>
          <p:nvPr/>
        </p:nvCxnSpPr>
        <p:spPr>
          <a:xfrm flipH="1">
            <a:off x="5583890" y="1131048"/>
            <a:ext cx="827927" cy="869681"/>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134FFB5-3E9B-E747-4051-7F78659F5642}"/>
              </a:ext>
            </a:extLst>
          </p:cNvPr>
          <p:cNvSpPr txBox="1"/>
          <p:nvPr/>
        </p:nvSpPr>
        <p:spPr>
          <a:xfrm>
            <a:off x="5723406" y="758625"/>
            <a:ext cx="2881016" cy="369332"/>
          </a:xfrm>
          <a:prstGeom prst="rect">
            <a:avLst/>
          </a:prstGeom>
          <a:noFill/>
        </p:spPr>
        <p:txBody>
          <a:bodyPr wrap="square" rtlCol="0">
            <a:spAutoFit/>
          </a:bodyPr>
          <a:lstStyle/>
          <a:p>
            <a:pPr algn="ctr"/>
            <a:r>
              <a:rPr lang="en-US" dirty="0">
                <a:solidFill>
                  <a:schemeClr val="accent2"/>
                </a:solidFill>
                <a:latin typeface="Avenir Next Condensed" panose="020B0506020202020204" pitchFamily="34" charset="0"/>
              </a:rPr>
              <a:t>This is what we will focus on </a:t>
            </a:r>
          </a:p>
        </p:txBody>
      </p:sp>
      <p:sp>
        <p:nvSpPr>
          <p:cNvPr id="37" name="TextBox 36">
            <a:extLst>
              <a:ext uri="{FF2B5EF4-FFF2-40B4-BE49-F238E27FC236}">
                <a16:creationId xmlns:a16="http://schemas.microsoft.com/office/drawing/2014/main" id="{D65A71C3-F67F-D077-0C1D-379A5472B473}"/>
              </a:ext>
            </a:extLst>
          </p:cNvPr>
          <p:cNvSpPr txBox="1"/>
          <p:nvPr/>
        </p:nvSpPr>
        <p:spPr>
          <a:xfrm>
            <a:off x="1169472" y="4427981"/>
            <a:ext cx="2881016" cy="646331"/>
          </a:xfrm>
          <a:prstGeom prst="rect">
            <a:avLst/>
          </a:prstGeom>
          <a:noFill/>
        </p:spPr>
        <p:txBody>
          <a:bodyPr wrap="square" rtlCol="0">
            <a:spAutoFit/>
          </a:bodyPr>
          <a:lstStyle/>
          <a:p>
            <a:pPr algn="ctr"/>
            <a:r>
              <a:rPr lang="en-US" dirty="0">
                <a:solidFill>
                  <a:schemeClr val="accent1"/>
                </a:solidFill>
                <a:latin typeface="Avenir Next Condensed" panose="020B0506020202020204" pitchFamily="34" charset="0"/>
              </a:rPr>
              <a:t>Fit known backgrounds, see if there’s something new</a:t>
            </a:r>
          </a:p>
        </p:txBody>
      </p:sp>
      <p:sp>
        <p:nvSpPr>
          <p:cNvPr id="38" name="TextBox 37">
            <a:extLst>
              <a:ext uri="{FF2B5EF4-FFF2-40B4-BE49-F238E27FC236}">
                <a16:creationId xmlns:a16="http://schemas.microsoft.com/office/drawing/2014/main" id="{04780387-6EF6-D2DB-1BFA-D3EE3F06624E}"/>
              </a:ext>
            </a:extLst>
          </p:cNvPr>
          <p:cNvSpPr txBox="1"/>
          <p:nvPr/>
        </p:nvSpPr>
        <p:spPr>
          <a:xfrm>
            <a:off x="4817012" y="5597503"/>
            <a:ext cx="2881016" cy="646331"/>
          </a:xfrm>
          <a:prstGeom prst="rect">
            <a:avLst/>
          </a:prstGeom>
          <a:noFill/>
        </p:spPr>
        <p:txBody>
          <a:bodyPr wrap="square" rtlCol="0">
            <a:spAutoFit/>
          </a:bodyPr>
          <a:lstStyle/>
          <a:p>
            <a:pPr algn="ctr"/>
            <a:r>
              <a:rPr lang="en-US" dirty="0">
                <a:solidFill>
                  <a:schemeClr val="accent1"/>
                </a:solidFill>
                <a:latin typeface="Avenir Next Condensed" panose="020B0506020202020204" pitchFamily="34" charset="0"/>
              </a:rPr>
              <a:t>Fit known backgrounds, see if it needs something else</a:t>
            </a:r>
          </a:p>
        </p:txBody>
      </p:sp>
      <p:sp>
        <p:nvSpPr>
          <p:cNvPr id="40" name="TextBox 39">
            <a:extLst>
              <a:ext uri="{FF2B5EF4-FFF2-40B4-BE49-F238E27FC236}">
                <a16:creationId xmlns:a16="http://schemas.microsoft.com/office/drawing/2014/main" id="{B7B2862A-F610-169C-FF09-EC7119E2D703}"/>
              </a:ext>
            </a:extLst>
          </p:cNvPr>
          <p:cNvSpPr txBox="1"/>
          <p:nvPr/>
        </p:nvSpPr>
        <p:spPr>
          <a:xfrm>
            <a:off x="7298449" y="2468565"/>
            <a:ext cx="4722782" cy="369332"/>
          </a:xfrm>
          <a:prstGeom prst="rect">
            <a:avLst/>
          </a:prstGeom>
          <a:noFill/>
        </p:spPr>
        <p:txBody>
          <a:bodyPr wrap="square" rtlCol="0">
            <a:spAutoFit/>
          </a:bodyPr>
          <a:lstStyle/>
          <a:p>
            <a:pPr algn="r"/>
            <a:r>
              <a:rPr lang="en-US" dirty="0">
                <a:solidFill>
                  <a:schemeClr val="accent1"/>
                </a:solidFill>
                <a:latin typeface="Avenir Next Condensed" panose="020B0506020202020204" pitchFamily="34" charset="0"/>
              </a:rPr>
              <a:t>Measure what we can, see if there’s something missing</a:t>
            </a:r>
          </a:p>
        </p:txBody>
      </p:sp>
      <p:sp>
        <p:nvSpPr>
          <p:cNvPr id="41" name="TextBox 40">
            <a:extLst>
              <a:ext uri="{FF2B5EF4-FFF2-40B4-BE49-F238E27FC236}">
                <a16:creationId xmlns:a16="http://schemas.microsoft.com/office/drawing/2014/main" id="{FE402193-4537-EFA7-D25C-1A585F1B4288}"/>
              </a:ext>
            </a:extLst>
          </p:cNvPr>
          <p:cNvSpPr txBox="1"/>
          <p:nvPr/>
        </p:nvSpPr>
        <p:spPr>
          <a:xfrm>
            <a:off x="569089" y="1324658"/>
            <a:ext cx="3650371" cy="400110"/>
          </a:xfrm>
          <a:prstGeom prst="rect">
            <a:avLst/>
          </a:prstGeom>
          <a:noFill/>
        </p:spPr>
        <p:txBody>
          <a:bodyPr wrap="square">
            <a:spAutoFit/>
          </a:bodyPr>
          <a:lstStyle/>
          <a:p>
            <a:pPr>
              <a:spcAft>
                <a:spcPts val="1950"/>
              </a:spcAft>
            </a:pPr>
            <a:r>
              <a:rPr lang="en-GB" sz="2000" dirty="0">
                <a:solidFill>
                  <a:srgbClr val="CB4777"/>
                </a:solidFill>
                <a:latin typeface="Avenir Next Condensed" panose="020B0506020202020204" pitchFamily="34" charset="0"/>
              </a:rPr>
              <a:t>●  </a:t>
            </a:r>
            <a:r>
              <a:rPr lang="en-GB" sz="2000" dirty="0">
                <a:solidFill>
                  <a:schemeClr val="bg1"/>
                </a:solidFill>
                <a:latin typeface="Avenir Next Condensed" panose="020B0506020202020204" pitchFamily="34" charset="0"/>
              </a:rPr>
              <a:t>85% of matter, but where is it? </a:t>
            </a:r>
            <a:endParaRPr lang="en-GB" sz="2000" b="0" i="0" dirty="0">
              <a:solidFill>
                <a:schemeClr val="bg1"/>
              </a:solidFill>
              <a:effectLst/>
              <a:latin typeface="Avenir Next Condensed" panose="020B0506020202020204" pitchFamily="34" charset="0"/>
            </a:endParaRPr>
          </a:p>
        </p:txBody>
      </p:sp>
      <p:sp>
        <p:nvSpPr>
          <p:cNvPr id="32" name="TextBox 31">
            <a:extLst>
              <a:ext uri="{FF2B5EF4-FFF2-40B4-BE49-F238E27FC236}">
                <a16:creationId xmlns:a16="http://schemas.microsoft.com/office/drawing/2014/main" id="{EA1FDF04-1C49-0092-6801-EAB8587A6B66}"/>
              </a:ext>
            </a:extLst>
          </p:cNvPr>
          <p:cNvSpPr txBox="1"/>
          <p:nvPr/>
        </p:nvSpPr>
        <p:spPr>
          <a:xfrm>
            <a:off x="5744733" y="1614273"/>
            <a:ext cx="2696589" cy="461665"/>
          </a:xfrm>
          <a:prstGeom prst="rect">
            <a:avLst/>
          </a:prstGeom>
          <a:noFill/>
        </p:spPr>
        <p:txBody>
          <a:bodyPr wrap="square">
            <a:spAutoFit/>
          </a:bodyPr>
          <a:lstStyle/>
          <a:p>
            <a:pPr indent="0" algn="ctr">
              <a:spcAft>
                <a:spcPts val="1050"/>
              </a:spcAft>
              <a:buNone/>
            </a:pPr>
            <a:r>
              <a:rPr lang="en-GB" sz="2400" b="1" dirty="0">
                <a:solidFill>
                  <a:schemeClr val="bg1"/>
                </a:solidFill>
                <a:latin typeface="Avenir Next Condensed" panose="020B0506020202020204" pitchFamily="34" charset="0"/>
              </a:rPr>
              <a:t>Ind</a:t>
            </a:r>
            <a:r>
              <a:rPr lang="en-GB" sz="2400" b="1" i="0" dirty="0">
                <a:solidFill>
                  <a:schemeClr val="bg1"/>
                </a:solidFill>
                <a:effectLst/>
                <a:latin typeface="Avenir Next Condensed" panose="020B0506020202020204" pitchFamily="34" charset="0"/>
              </a:rPr>
              <a:t>irect Detection</a:t>
            </a:r>
            <a:endParaRPr lang="en-GB" sz="1950" b="0" i="0" dirty="0">
              <a:solidFill>
                <a:schemeClr val="bg1"/>
              </a:solidFill>
              <a:effectLst/>
              <a:latin typeface="Avenir Next Condensed" panose="020B0506020202020204" pitchFamily="34" charset="0"/>
            </a:endParaRPr>
          </a:p>
        </p:txBody>
      </p:sp>
      <p:sp>
        <p:nvSpPr>
          <p:cNvPr id="4" name="TextBox 3">
            <a:extLst>
              <a:ext uri="{FF2B5EF4-FFF2-40B4-BE49-F238E27FC236}">
                <a16:creationId xmlns:a16="http://schemas.microsoft.com/office/drawing/2014/main" id="{DFA2A357-A3B1-42F5-969D-5371BB6DB4D1}"/>
              </a:ext>
            </a:extLst>
          </p:cNvPr>
          <p:cNvSpPr txBox="1"/>
          <p:nvPr/>
        </p:nvSpPr>
        <p:spPr>
          <a:xfrm>
            <a:off x="7861852" y="157187"/>
            <a:ext cx="4159379" cy="1015663"/>
          </a:xfrm>
          <a:prstGeom prst="rect">
            <a:avLst/>
          </a:prstGeom>
          <a:noFill/>
        </p:spPr>
        <p:txBody>
          <a:bodyPr wrap="square">
            <a:spAutoFit/>
          </a:bodyPr>
          <a:lstStyle/>
          <a:p>
            <a:pPr algn="r">
              <a:buNone/>
            </a:pPr>
            <a:r>
              <a:rPr lang="en-GB" sz="1200" dirty="0">
                <a:solidFill>
                  <a:srgbClr val="A9A2C1"/>
                </a:solidFill>
                <a:latin typeface="Avenir Next Condensed" panose="020B0506020202020204" pitchFamily="34" charset="0"/>
                <a:hlinkClick r:id="rId6"/>
              </a:rPr>
              <a:t>G. Bertone, D. Hooper &amp; J. Silk, Phys. Rep. 405, 279 (2005)</a:t>
            </a:r>
            <a:r>
              <a:rPr lang="en-GB" sz="1200" dirty="0">
                <a:solidFill>
                  <a:srgbClr val="A9A2C1"/>
                </a:solidFill>
                <a:latin typeface="Avenir Next Condensed" panose="020B0506020202020204" pitchFamily="34" charset="0"/>
              </a:rPr>
              <a:t> ·</a:t>
            </a:r>
            <a:r>
              <a:rPr lang="en-GB" sz="1200" dirty="0">
                <a:solidFill>
                  <a:srgbClr val="A9A2C1"/>
                </a:solidFill>
                <a:latin typeface="Avenir Next Condensed" panose="020B0506020202020204" pitchFamily="34" charset="0"/>
                <a:hlinkClick r:id="rId7"/>
              </a:rPr>
              <a:t> G. Steigman, B. Dasgupta &amp; J. F. Beacom, PRD 86, 023506 (2012) </a:t>
            </a:r>
            <a:r>
              <a:rPr lang="en-GB" sz="1200" dirty="0">
                <a:solidFill>
                  <a:srgbClr val="A9A2C1"/>
                </a:solidFill>
                <a:latin typeface="Avenir Next Condensed" panose="020B0506020202020204" pitchFamily="34" charset="0"/>
              </a:rPr>
              <a:t>· </a:t>
            </a:r>
            <a:r>
              <a:rPr lang="en-GB" sz="1200" dirty="0">
                <a:solidFill>
                  <a:srgbClr val="A9A2C1"/>
                </a:solidFill>
                <a:latin typeface="Avenir Next Condensed" panose="020B0506020202020204" pitchFamily="34" charset="0"/>
                <a:hlinkClick r:id="rId8"/>
              </a:rPr>
              <a:t>J. L. Feng, Annu. Rev. Astron. Astrophys. 48, 495 (2010) </a:t>
            </a:r>
            <a:endParaRPr lang="en-GB" sz="1200" dirty="0">
              <a:solidFill>
                <a:srgbClr val="A9A2C1"/>
              </a:solidFill>
              <a:latin typeface="Avenir Next Condensed" panose="020B0506020202020204" pitchFamily="34" charset="0"/>
            </a:endParaRPr>
          </a:p>
          <a:p>
            <a:pPr>
              <a:buNone/>
            </a:pPr>
            <a:br>
              <a:rPr lang="en-GB" sz="1200" dirty="0">
                <a:solidFill>
                  <a:srgbClr val="A9A2C1"/>
                </a:solidFill>
                <a:latin typeface="Avenir Next Condensed" panose="020B0506020202020204" pitchFamily="34" charset="0"/>
              </a:rPr>
            </a:br>
            <a:endParaRPr lang="en-US" sz="1200" dirty="0">
              <a:solidFill>
                <a:srgbClr val="A9A2C1"/>
              </a:solidFill>
              <a:latin typeface="Avenir Next Condensed" panose="020B0506020202020204" pitchFamily="34" charset="0"/>
            </a:endParaRPr>
          </a:p>
        </p:txBody>
      </p:sp>
    </p:spTree>
    <p:extLst>
      <p:ext uri="{BB962C8B-B14F-4D97-AF65-F5344CB8AC3E}">
        <p14:creationId xmlns:p14="http://schemas.microsoft.com/office/powerpoint/2010/main" val="1823774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12102BE-D066-E166-906A-1A734F4CF60C}"/>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9E2DF43-74BE-CE85-C561-B16046F079B4}"/>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29F3407-A651-1C87-2E27-856AC24B5B40}"/>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6A0D60BE-8164-4452-1525-AF8475F8466B}"/>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73A632E9-F479-718A-1300-F99D43E78E9A}"/>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C23D438F-C6B5-7505-EADF-18C3407EDCB4}"/>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17 / 18</a:t>
            </a:r>
          </a:p>
        </p:txBody>
      </p:sp>
      <p:sp>
        <p:nvSpPr>
          <p:cNvPr id="7" name="TextBox 6">
            <a:extLst>
              <a:ext uri="{FF2B5EF4-FFF2-40B4-BE49-F238E27FC236}">
                <a16:creationId xmlns:a16="http://schemas.microsoft.com/office/drawing/2014/main" id="{963C9EC6-5A87-BCEE-6701-45D2E2078418}"/>
              </a:ext>
            </a:extLst>
          </p:cNvPr>
          <p:cNvSpPr txBox="1"/>
          <p:nvPr/>
        </p:nvSpPr>
        <p:spPr>
          <a:xfrm>
            <a:off x="306249" y="1475363"/>
            <a:ext cx="11394417" cy="369332"/>
          </a:xfrm>
          <a:prstGeom prst="rect">
            <a:avLst/>
          </a:prstGeom>
          <a:noFill/>
        </p:spPr>
        <p:txBody>
          <a:bodyPr wrap="square">
            <a:spAutoFit/>
          </a:bodyPr>
          <a:lstStyle/>
          <a:p>
            <a:r>
              <a:rPr lang="en-GB" dirty="0">
                <a:solidFill>
                  <a:schemeClr val="accent3"/>
                </a:solidFill>
                <a:latin typeface="Avenir Next Condensed" panose="020B0506020202020204" pitchFamily="34" charset="0"/>
              </a:rPr>
              <a:t>● </a:t>
            </a:r>
            <a:r>
              <a:rPr lang="en-GB" b="1" dirty="0">
                <a:solidFill>
                  <a:schemeClr val="accent3"/>
                </a:solidFill>
                <a:latin typeface="Avenir Next Condensed" panose="020B0506020202020204" pitchFamily="34" charset="0"/>
              </a:rPr>
              <a:t>Dirac vs Majorana discriminant: </a:t>
            </a:r>
            <a:r>
              <a:rPr lang="en-GB" dirty="0">
                <a:solidFill>
                  <a:schemeClr val="bg1"/>
                </a:solidFill>
                <a:latin typeface="Avenir Next Condensed" panose="020B0506020202020204" pitchFamily="34" charset="0"/>
              </a:rPr>
              <a:t>leading operator dim-5 (Dirac), dim-7 (Majorana):  </a:t>
            </a:r>
            <a:r>
              <a:rPr lang="en-GB" dirty="0" err="1">
                <a:solidFill>
                  <a:schemeClr val="bg1"/>
                </a:solidFill>
                <a:latin typeface="Avenir Next Condensed" panose="020B0506020202020204" pitchFamily="34" charset="0"/>
              </a:rPr>
              <a:t>τ</a:t>
            </a:r>
            <a:r>
              <a:rPr lang="en-GB" dirty="0">
                <a:solidFill>
                  <a:schemeClr val="bg1"/>
                </a:solidFill>
                <a:latin typeface="Avenir Next Condensed" panose="020B0506020202020204" pitchFamily="34" charset="0"/>
              </a:rPr>
              <a:t> ∝ E</a:t>
            </a:r>
            <a:r>
              <a:rPr lang="en-GB" baseline="-25000" dirty="0">
                <a:solidFill>
                  <a:schemeClr val="bg1"/>
                </a:solidFill>
                <a:latin typeface="Avenir Next Condensed" panose="020B0506020202020204" pitchFamily="34" charset="0"/>
              </a:rPr>
              <a:t>γ</a:t>
            </a:r>
            <a:r>
              <a:rPr lang="en-GB" baseline="30000" dirty="0">
                <a:solidFill>
                  <a:schemeClr val="bg1"/>
                </a:solidFill>
                <a:latin typeface="Avenir Next Condensed" panose="020B0506020202020204" pitchFamily="34" charset="0"/>
              </a:rPr>
              <a:t>2</a:t>
            </a:r>
            <a:r>
              <a:rPr lang="en-GB" dirty="0">
                <a:solidFill>
                  <a:schemeClr val="bg1"/>
                </a:solidFill>
                <a:latin typeface="Avenir Next Condensed" panose="020B0506020202020204" pitchFamily="34" charset="0"/>
              </a:rPr>
              <a:t> vs E</a:t>
            </a:r>
            <a:r>
              <a:rPr lang="en-GB" baseline="-25000" dirty="0">
                <a:solidFill>
                  <a:schemeClr val="bg1"/>
                </a:solidFill>
                <a:latin typeface="Avenir Next Condensed" panose="020B0506020202020204" pitchFamily="34" charset="0"/>
              </a:rPr>
              <a:t>γ</a:t>
            </a:r>
            <a:r>
              <a:rPr lang="en-GB" baseline="30000" dirty="0">
                <a:solidFill>
                  <a:schemeClr val="bg1"/>
                </a:solidFill>
                <a:latin typeface="Avenir Next Condensed" panose="020B0506020202020204" pitchFamily="34" charset="0"/>
              </a:rPr>
              <a:t>4</a:t>
            </a:r>
            <a:r>
              <a:rPr lang="en-GB" dirty="0">
                <a:solidFill>
                  <a:schemeClr val="bg1"/>
                </a:solidFill>
                <a:latin typeface="Avenir Next Condensed" panose="020B0506020202020204" pitchFamily="34" charset="0"/>
              </a:rPr>
              <a:t>–E</a:t>
            </a:r>
            <a:r>
              <a:rPr lang="en-GB" baseline="-25000" dirty="0">
                <a:solidFill>
                  <a:schemeClr val="bg1"/>
                </a:solidFill>
                <a:latin typeface="Avenir Next Condensed" panose="020B0506020202020204" pitchFamily="34" charset="0"/>
              </a:rPr>
              <a:t>γ</a:t>
            </a:r>
            <a:r>
              <a:rPr lang="en-GB" baseline="30000" dirty="0">
                <a:solidFill>
                  <a:schemeClr val="bg1"/>
                </a:solidFill>
                <a:latin typeface="Avenir Next Condensed" panose="020B0506020202020204" pitchFamily="34" charset="0"/>
              </a:rPr>
              <a:t>6  </a:t>
            </a:r>
            <a:r>
              <a:rPr lang="en-GB" dirty="0">
                <a:solidFill>
                  <a:schemeClr val="bg1"/>
                </a:solidFill>
                <a:latin typeface="Avenir Next Condensed" panose="020B0506020202020204" pitchFamily="34" charset="0"/>
              </a:rPr>
              <a:t>for </a:t>
            </a:r>
            <a:r>
              <a:rPr lang="en-GB" dirty="0" err="1">
                <a:solidFill>
                  <a:schemeClr val="bg1"/>
                </a:solidFill>
                <a:latin typeface="Avenir Next Condensed" panose="020B0506020202020204" pitchFamily="34" charset="0"/>
              </a:rPr>
              <a:t>E</a:t>
            </a:r>
            <a:r>
              <a:rPr lang="en-GB" baseline="-25000" dirty="0" err="1">
                <a:solidFill>
                  <a:schemeClr val="bg1"/>
                </a:solidFill>
                <a:latin typeface="Avenir Next Condensed" panose="020B0506020202020204" pitchFamily="34" charset="0"/>
              </a:rPr>
              <a:t>γ</a:t>
            </a:r>
            <a:r>
              <a:rPr lang="en-GB" baseline="-25000" dirty="0">
                <a:solidFill>
                  <a:schemeClr val="bg1"/>
                </a:solidFill>
                <a:latin typeface="Avenir Next Condensed" panose="020B0506020202020204" pitchFamily="34" charset="0"/>
              </a:rPr>
              <a:t> </a:t>
            </a:r>
            <a:r>
              <a:rPr lang="en-GB" dirty="0">
                <a:solidFill>
                  <a:schemeClr val="bg1"/>
                </a:solidFill>
                <a:latin typeface="Avenir Next Condensed" panose="020B0506020202020204" pitchFamily="34" charset="0"/>
              </a:rPr>
              <a:t>≪ </a:t>
            </a:r>
            <a:r>
              <a:rPr lang="en-GB" dirty="0" err="1">
                <a:solidFill>
                  <a:schemeClr val="bg1"/>
                </a:solidFill>
                <a:latin typeface="Avenir Next Condensed" panose="020B0506020202020204" pitchFamily="34" charset="0"/>
              </a:rPr>
              <a:t>m</a:t>
            </a:r>
            <a:r>
              <a:rPr lang="en-GB" baseline="-25000" dirty="0" err="1">
                <a:solidFill>
                  <a:schemeClr val="bg1"/>
                </a:solidFill>
                <a:latin typeface="Avenir Next Condensed" panose="020B0506020202020204" pitchFamily="34" charset="0"/>
              </a:rPr>
              <a:t>χ</a:t>
            </a:r>
            <a:r>
              <a:rPr lang="en-GB" dirty="0">
                <a:solidFill>
                  <a:schemeClr val="bg1"/>
                </a:solidFill>
                <a:latin typeface="Avenir Next Condensed" panose="020B0506020202020204" pitchFamily="34" charset="0"/>
              </a:rPr>
              <a:t>. </a:t>
            </a:r>
          </a:p>
        </p:txBody>
      </p:sp>
      <p:sp>
        <p:nvSpPr>
          <p:cNvPr id="15" name="TextBox 14">
            <a:extLst>
              <a:ext uri="{FF2B5EF4-FFF2-40B4-BE49-F238E27FC236}">
                <a16:creationId xmlns:a16="http://schemas.microsoft.com/office/drawing/2014/main" id="{A8A7CDC8-628C-A874-6FBB-FEE752BC17C1}"/>
              </a:ext>
            </a:extLst>
          </p:cNvPr>
          <p:cNvSpPr txBox="1"/>
          <p:nvPr/>
        </p:nvSpPr>
        <p:spPr>
          <a:xfrm>
            <a:off x="306249" y="1921528"/>
            <a:ext cx="3560671" cy="4478149"/>
          </a:xfrm>
          <a:prstGeom prst="rect">
            <a:avLst/>
          </a:prstGeom>
          <a:noFill/>
        </p:spPr>
        <p:txBody>
          <a:bodyPr wrap="square">
            <a:spAutoFit/>
          </a:bodyPr>
          <a:lstStyle/>
          <a:p>
            <a:r>
              <a:rPr lang="en-GB" dirty="0">
                <a:solidFill>
                  <a:schemeClr val="accent3"/>
                </a:solidFill>
                <a:latin typeface="Avenir Next Condensed" panose="020B0506020202020204" pitchFamily="34" charset="0"/>
              </a:rPr>
              <a:t>●</a:t>
            </a:r>
            <a:r>
              <a:rPr lang="en-GB" dirty="0">
                <a:solidFill>
                  <a:schemeClr val="bg1"/>
                </a:solidFill>
                <a:latin typeface="Avenir Next Condensed" panose="020B0506020202020204" pitchFamily="34" charset="0"/>
              </a:rPr>
              <a:t> Reach: </a:t>
            </a:r>
            <a:r>
              <a:rPr lang="en-GB" dirty="0" err="1">
                <a:solidFill>
                  <a:schemeClr val="bg1"/>
                </a:solidFill>
                <a:latin typeface="Avenir Next Condensed" panose="020B0506020202020204" pitchFamily="34" charset="0"/>
              </a:rPr>
              <a:t>Λ</a:t>
            </a:r>
            <a:r>
              <a:rPr lang="en-GB" dirty="0">
                <a:solidFill>
                  <a:schemeClr val="bg1"/>
                </a:solidFill>
                <a:latin typeface="Avenir Next Condensed" panose="020B0506020202020204" pitchFamily="34" charset="0"/>
              </a:rPr>
              <a:t> ≃ 0.32 GeV (dim-5 Dirac dipoles), 0.21 GeV (dim-6 scalar Rayleigh), 0.79–1.06 GeV (dim-7 Rayleigh)</a:t>
            </a:r>
          </a:p>
          <a:p>
            <a:endParaRPr lang="en-GB" dirty="0">
              <a:solidFill>
                <a:schemeClr val="bg1"/>
              </a:solidFill>
              <a:latin typeface="Avenir Next Condensed" panose="020B0506020202020204" pitchFamily="34" charset="0"/>
            </a:endParaRPr>
          </a:p>
          <a:p>
            <a:r>
              <a:rPr lang="en-GB" dirty="0">
                <a:solidFill>
                  <a:schemeClr val="accent3"/>
                </a:solidFill>
                <a:latin typeface="Avenir Next Condensed" panose="020B0506020202020204" pitchFamily="34" charset="0"/>
              </a:rPr>
              <a:t>●</a:t>
            </a:r>
            <a:r>
              <a:rPr lang="en-GB" dirty="0">
                <a:solidFill>
                  <a:schemeClr val="bg1"/>
                </a:solidFill>
                <a:latin typeface="Avenir Next Condensed" panose="020B0506020202020204" pitchFamily="34" charset="0"/>
              </a:rPr>
              <a:t> Every contour sits in the EFT-invalid region across the cold-DM mass range. </a:t>
            </a:r>
          </a:p>
          <a:p>
            <a:r>
              <a:rPr lang="en-GB" sz="1100" dirty="0">
                <a:solidFill>
                  <a:srgbClr val="A9A2C1"/>
                </a:solidFill>
                <a:latin typeface="Avenir Next Condensed" panose="020B0506020202020204" pitchFamily="34" charset="0"/>
              </a:rPr>
              <a:t>Internal consistency statements of the analysis, not exclusions of open parameter space.</a:t>
            </a:r>
          </a:p>
          <a:p>
            <a:endParaRPr lang="en-GB" sz="1100" dirty="0">
              <a:solidFill>
                <a:srgbClr val="A9A2C1"/>
              </a:solidFill>
              <a:latin typeface="Avenir Next Condensed" panose="020B0506020202020204" pitchFamily="34" charset="0"/>
            </a:endParaRPr>
          </a:p>
          <a:p>
            <a:r>
              <a:rPr lang="en-GB" dirty="0">
                <a:solidFill>
                  <a:schemeClr val="accent3"/>
                </a:solidFill>
                <a:latin typeface="Avenir Next Condensed" panose="020B0506020202020204" pitchFamily="34" charset="0"/>
              </a:rPr>
              <a:t>●</a:t>
            </a:r>
            <a:r>
              <a:rPr lang="en-GB" dirty="0">
                <a:solidFill>
                  <a:schemeClr val="bg1"/>
                </a:solidFill>
                <a:latin typeface="Avenir Next Condensed" panose="020B0506020202020204" pitchFamily="34" charset="0"/>
              </a:rPr>
              <a:t> The</a:t>
            </a:r>
            <a:r>
              <a:rPr lang="en-GB" b="1" dirty="0">
                <a:solidFill>
                  <a:schemeClr val="bg1"/>
                </a:solidFill>
                <a:latin typeface="Avenir Next Condensed" panose="020B0506020202020204" pitchFamily="34" charset="0"/>
              </a:rPr>
              <a:t> structural results are the result</a:t>
            </a:r>
            <a:r>
              <a:rPr lang="en-GB" dirty="0">
                <a:solidFill>
                  <a:schemeClr val="bg1"/>
                </a:solidFill>
                <a:latin typeface="Avenir Next Condensed" panose="020B0506020202020204" pitchFamily="34" charset="0"/>
              </a:rPr>
              <a:t>: from operator basis not exposure, hold at any sensitivity — including for instruments that don't exist yet.</a:t>
            </a:r>
          </a:p>
          <a:p>
            <a:endParaRPr lang="en-GB" b="1" dirty="0">
              <a:solidFill>
                <a:schemeClr val="bg1"/>
              </a:solidFill>
              <a:latin typeface="Avenir Next Condensed" panose="020B0506020202020204" pitchFamily="34" charset="0"/>
            </a:endParaRPr>
          </a:p>
          <a:p>
            <a:r>
              <a:rPr lang="en-GB" b="1" dirty="0">
                <a:solidFill>
                  <a:schemeClr val="accent1"/>
                </a:solidFill>
                <a:latin typeface="Avenir Next Condensed" panose="020B0506020202020204" pitchFamily="34" charset="0"/>
              </a:rPr>
              <a:t>The result is the method, not the number.</a:t>
            </a:r>
          </a:p>
        </p:txBody>
      </p:sp>
      <p:sp>
        <p:nvSpPr>
          <p:cNvPr id="16" name="Title 1">
            <a:extLst>
              <a:ext uri="{FF2B5EF4-FFF2-40B4-BE49-F238E27FC236}">
                <a16:creationId xmlns:a16="http://schemas.microsoft.com/office/drawing/2014/main" id="{D794269A-65D1-2C8B-6484-B8C3DE317B5E}"/>
              </a:ext>
            </a:extLst>
          </p:cNvPr>
          <p:cNvSpPr txBox="1">
            <a:spLocks/>
          </p:cNvSpPr>
          <p:nvPr/>
        </p:nvSpPr>
        <p:spPr>
          <a:xfrm>
            <a:off x="306249" y="617124"/>
            <a:ext cx="11885751" cy="570189"/>
          </a:xfrm>
          <a:prstGeom prst="rect">
            <a:avLst/>
          </a:prstGeom>
        </p:spPr>
        <p:txBody>
          <a:bodyPr>
            <a:no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First Operator-Resolved Sensitivity Estimates from the Galactic Halo</a:t>
            </a:r>
            <a:endParaRPr lang="en-US" b="1" dirty="0">
              <a:solidFill>
                <a:schemeClr val="bg1"/>
              </a:solidFill>
              <a:latin typeface="IBM Plex Sans" panose="020B0503050203000203" pitchFamily="34" charset="0"/>
            </a:endParaRPr>
          </a:p>
        </p:txBody>
      </p:sp>
      <p:sp>
        <p:nvSpPr>
          <p:cNvPr id="5" name="TextBox 4">
            <a:extLst>
              <a:ext uri="{FF2B5EF4-FFF2-40B4-BE49-F238E27FC236}">
                <a16:creationId xmlns:a16="http://schemas.microsoft.com/office/drawing/2014/main" id="{71147F27-E1F5-D18A-4E39-1FFF2392AAC8}"/>
              </a:ext>
            </a:extLst>
          </p:cNvPr>
          <p:cNvSpPr txBox="1"/>
          <p:nvPr/>
        </p:nvSpPr>
        <p:spPr>
          <a:xfrm>
            <a:off x="3620974" y="988120"/>
            <a:ext cx="8264777" cy="307777"/>
          </a:xfrm>
          <a:prstGeom prst="rect">
            <a:avLst/>
          </a:prstGeom>
          <a:noFill/>
        </p:spPr>
        <p:txBody>
          <a:bodyPr wrap="square">
            <a:spAutoFit/>
          </a:bodyPr>
          <a:lstStyle/>
          <a:p>
            <a:pPr algn="r"/>
            <a:r>
              <a:rPr lang="en-US" sz="1400" u="sng" dirty="0">
                <a:solidFill>
                  <a:srgbClr val="A9A2C1"/>
                </a:solidFill>
                <a:latin typeface="Avenir Next Condensed" panose="020B0506020202020204" pitchFamily="34" charset="0"/>
                <a:hlinkClick r:id="rId4"/>
              </a:rPr>
              <a:t>T.R.S., A. Acar, M. </a:t>
            </a:r>
            <a:r>
              <a:rPr lang="en-US" sz="1400" u="sng" dirty="0" err="1">
                <a:solidFill>
                  <a:srgbClr val="A9A2C1"/>
                </a:solidFill>
                <a:latin typeface="Avenir Next Condensed" panose="020B0506020202020204" pitchFamily="34" charset="0"/>
                <a:hlinkClick r:id="rId4"/>
              </a:rPr>
              <a:t>Bashkanov</a:t>
            </a:r>
            <a:r>
              <a:rPr lang="en-US" sz="1400" u="sng" dirty="0">
                <a:solidFill>
                  <a:srgbClr val="A9A2C1"/>
                </a:solidFill>
                <a:latin typeface="Avenir Next Condensed" panose="020B0506020202020204" pitchFamily="34" charset="0"/>
                <a:hlinkClick r:id="rId4"/>
              </a:rPr>
              <a:t>, F. F. Deppisch, C. Ghag &amp; D. P. Watts</a:t>
            </a:r>
            <a:r>
              <a:rPr lang="en-GB" sz="1400" u="sng" dirty="0">
                <a:solidFill>
                  <a:srgbClr val="A9A2C1"/>
                </a:solidFill>
                <a:latin typeface="Avenir Next Condensed" panose="020B0506020202020204" pitchFamily="34" charset="0"/>
                <a:hlinkClick r:id="rId4"/>
              </a:rPr>
              <a:t>, arXiv:2608.29546</a:t>
            </a:r>
            <a:r>
              <a:rPr lang="en-US" sz="1400" u="sng" dirty="0">
                <a:solidFill>
                  <a:srgbClr val="A9A2C1"/>
                </a:solidFill>
                <a:latin typeface="Avenir Next Condensed" panose="020B0506020202020204" pitchFamily="34" charset="0"/>
              </a:rPr>
              <a:t> </a:t>
            </a:r>
          </a:p>
        </p:txBody>
      </p:sp>
      <p:sp>
        <p:nvSpPr>
          <p:cNvPr id="6" name="TextBox 5">
            <a:extLst>
              <a:ext uri="{FF2B5EF4-FFF2-40B4-BE49-F238E27FC236}">
                <a16:creationId xmlns:a16="http://schemas.microsoft.com/office/drawing/2014/main" id="{D91BC9B1-F8AE-E778-2CCC-AE13F81B3794}"/>
              </a:ext>
            </a:extLst>
          </p:cNvPr>
          <p:cNvSpPr txBox="1"/>
          <p:nvPr/>
        </p:nvSpPr>
        <p:spPr>
          <a:xfrm>
            <a:off x="4378980" y="5790526"/>
            <a:ext cx="7506771" cy="338554"/>
          </a:xfrm>
          <a:prstGeom prst="rect">
            <a:avLst/>
          </a:prstGeom>
          <a:noFill/>
        </p:spPr>
        <p:txBody>
          <a:bodyPr wrap="square">
            <a:spAutoFit/>
          </a:bodyPr>
          <a:lstStyle/>
          <a:p>
            <a:pPr algn="r"/>
            <a:r>
              <a:rPr lang="en-GB" sz="800" b="1" dirty="0">
                <a:solidFill>
                  <a:srgbClr val="A9A2C1"/>
                </a:solidFill>
                <a:latin typeface="Avenir Next Condensed" panose="020B0506020202020204" pitchFamily="34" charset="0"/>
              </a:rPr>
              <a:t>External constraints: </a:t>
            </a:r>
            <a:r>
              <a:rPr lang="en-GB" sz="800" dirty="0">
                <a:solidFill>
                  <a:srgbClr val="A9A2C1"/>
                </a:solidFill>
                <a:latin typeface="Avenir Next Condensed" panose="020B0506020202020204" pitchFamily="34" charset="0"/>
                <a:hlinkClick r:id="rId5"/>
              </a:rPr>
              <a:t>Wilkinson, Lesgourgues &amp; Boehm, JCAP 04, 026 (2014) </a:t>
            </a:r>
            <a:r>
              <a:rPr lang="en-GB" sz="800" dirty="0">
                <a:solidFill>
                  <a:srgbClr val="A9A2C1"/>
                </a:solidFill>
                <a:latin typeface="Avenir Next Condensed" panose="020B0506020202020204" pitchFamily="34" charset="0"/>
              </a:rPr>
              <a:t>· </a:t>
            </a:r>
            <a:r>
              <a:rPr lang="en-GB" sz="800" dirty="0">
                <a:solidFill>
                  <a:srgbClr val="A9A2C1"/>
                </a:solidFill>
                <a:latin typeface="Avenir Next Condensed" panose="020B0506020202020204" pitchFamily="34" charset="0"/>
                <a:hlinkClick r:id="rId6"/>
              </a:rPr>
              <a:t> Lambiase et al. (2021) </a:t>
            </a:r>
            <a:r>
              <a:rPr lang="en-GB" sz="800" dirty="0">
                <a:solidFill>
                  <a:srgbClr val="A9A2C1"/>
                </a:solidFill>
                <a:latin typeface="Avenir Next Condensed" panose="020B0506020202020204" pitchFamily="34" charset="0"/>
              </a:rPr>
              <a:t>· </a:t>
            </a:r>
            <a:r>
              <a:rPr lang="en-GB" sz="800" dirty="0">
                <a:solidFill>
                  <a:srgbClr val="A9A2C1"/>
                </a:solidFill>
                <a:latin typeface="Avenir Next Condensed" panose="020B0506020202020204" pitchFamily="34" charset="0"/>
                <a:hlinkClick r:id="rId7"/>
              </a:rPr>
              <a:t>LZ, PRL 131 (2023) </a:t>
            </a:r>
            <a:r>
              <a:rPr lang="en-GB" sz="800" dirty="0">
                <a:solidFill>
                  <a:srgbClr val="A9A2C1"/>
                </a:solidFill>
                <a:latin typeface="Avenir Next Condensed" panose="020B0506020202020204" pitchFamily="34" charset="0"/>
              </a:rPr>
              <a:t>· </a:t>
            </a:r>
            <a:r>
              <a:rPr lang="en-GB" sz="800" dirty="0">
                <a:solidFill>
                  <a:srgbClr val="A9A2C1"/>
                </a:solidFill>
                <a:latin typeface="Avenir Next Condensed" panose="020B0506020202020204" pitchFamily="34" charset="0"/>
                <a:hlinkClick r:id="rId8"/>
              </a:rPr>
              <a:t>XENONnT, PRL 135, 221003 (2025)</a:t>
            </a:r>
            <a:r>
              <a:rPr lang="en-GB" sz="800" dirty="0">
                <a:solidFill>
                  <a:srgbClr val="A9A2C1"/>
                </a:solidFill>
                <a:latin typeface="Avenir Next Condensed" panose="020B0506020202020204" pitchFamily="34" charset="0"/>
              </a:rPr>
              <a:t> · </a:t>
            </a:r>
            <a:r>
              <a:rPr lang="en-GB" sz="800" dirty="0">
                <a:solidFill>
                  <a:srgbClr val="A9A2C1"/>
                </a:solidFill>
                <a:latin typeface="Avenir Next Condensed" panose="020B0506020202020204" pitchFamily="34" charset="0"/>
                <a:hlinkClick r:id="rId9"/>
              </a:rPr>
              <a:t>Barducci et al., JHEP 06, 171 (2025) </a:t>
            </a:r>
            <a:endParaRPr lang="en-GB" sz="800" dirty="0">
              <a:solidFill>
                <a:srgbClr val="A9A2C1"/>
              </a:solidFill>
              <a:latin typeface="Avenir Next Condensed" panose="020B0506020202020204" pitchFamily="34" charset="0"/>
            </a:endParaRPr>
          </a:p>
          <a:p>
            <a:pPr algn="r"/>
            <a:r>
              <a:rPr lang="en-GB" sz="800" b="1" dirty="0">
                <a:solidFill>
                  <a:srgbClr val="A9A2C1"/>
                </a:solidFill>
                <a:latin typeface="Avenir Next Condensed" panose="020B0506020202020204" pitchFamily="34" charset="0"/>
              </a:rPr>
              <a:t>Halo posterior: </a:t>
            </a:r>
            <a:r>
              <a:rPr lang="en-GB" sz="800" dirty="0">
                <a:solidFill>
                  <a:srgbClr val="A9A2C1"/>
                </a:solidFill>
                <a:latin typeface="Avenir Next Condensed" panose="020B0506020202020204" pitchFamily="34" charset="0"/>
                <a:hlinkClick r:id="rId10"/>
              </a:rPr>
              <a:t>Stenhouse, Ghag &amp; Deppisch, arXiv:2607.08552</a:t>
            </a:r>
            <a:endParaRPr lang="en-US" sz="800" u="sng" dirty="0">
              <a:solidFill>
                <a:srgbClr val="A9A2C1"/>
              </a:solidFill>
              <a:latin typeface="Avenir Next Condensed" panose="020B0506020202020204" pitchFamily="34" charset="0"/>
            </a:endParaRPr>
          </a:p>
        </p:txBody>
      </p:sp>
      <p:pic>
        <p:nvPicPr>
          <p:cNvPr id="2" name="Picture 1">
            <a:extLst>
              <a:ext uri="{FF2B5EF4-FFF2-40B4-BE49-F238E27FC236}">
                <a16:creationId xmlns:a16="http://schemas.microsoft.com/office/drawing/2014/main" id="{BD633205-B927-6F14-988B-53F3F5F88CFF}"/>
              </a:ext>
            </a:extLst>
          </p:cNvPr>
          <p:cNvPicPr>
            <a:picLocks noChangeAspect="1"/>
          </p:cNvPicPr>
          <p:nvPr/>
        </p:nvPicPr>
        <p:blipFill>
          <a:blip r:embed="rId11"/>
          <a:stretch>
            <a:fillRect/>
          </a:stretch>
        </p:blipFill>
        <p:spPr>
          <a:xfrm>
            <a:off x="3724835" y="2011220"/>
            <a:ext cx="8160916" cy="3770431"/>
          </a:xfrm>
          <a:prstGeom prst="rect">
            <a:avLst/>
          </a:prstGeom>
        </p:spPr>
      </p:pic>
    </p:spTree>
    <p:extLst>
      <p:ext uri="{BB962C8B-B14F-4D97-AF65-F5344CB8AC3E}">
        <p14:creationId xmlns:p14="http://schemas.microsoft.com/office/powerpoint/2010/main" val="2831610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72C11C1-0EAF-BD83-D9BB-22A19B349C2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FAFEFC9-B6E9-06B8-4ABB-E6D483D7213F}"/>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Conclusions</a:t>
            </a:r>
          </a:p>
        </p:txBody>
      </p:sp>
      <p:cxnSp>
        <p:nvCxnSpPr>
          <p:cNvPr id="8" name="Straight Connector 7">
            <a:extLst>
              <a:ext uri="{FF2B5EF4-FFF2-40B4-BE49-F238E27FC236}">
                <a16:creationId xmlns:a16="http://schemas.microsoft.com/office/drawing/2014/main" id="{65101BB9-500F-FDD8-AAA9-B50AB1E20783}"/>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3270C409-FBDD-4356-2552-9CDF2DA996CE}"/>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44312445-3709-2F65-3544-DC71EDF2DBDF}"/>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F2590C61-E5CA-2EAF-7872-5040A661BFD1}"/>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661A72FC-9E4F-EDF4-03AC-A40A6FA8E570}"/>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18 / 18</a:t>
            </a:r>
          </a:p>
        </p:txBody>
      </p:sp>
      <p:sp>
        <p:nvSpPr>
          <p:cNvPr id="3" name="TextBox 2">
            <a:extLst>
              <a:ext uri="{FF2B5EF4-FFF2-40B4-BE49-F238E27FC236}">
                <a16:creationId xmlns:a16="http://schemas.microsoft.com/office/drawing/2014/main" id="{D5DA3725-DBB7-CB46-1572-4B98B8A779EC}"/>
              </a:ext>
            </a:extLst>
          </p:cNvPr>
          <p:cNvSpPr txBox="1"/>
          <p:nvPr/>
        </p:nvSpPr>
        <p:spPr>
          <a:xfrm>
            <a:off x="594573" y="1324101"/>
            <a:ext cx="11160425" cy="5016758"/>
          </a:xfrm>
          <a:prstGeom prst="rect">
            <a:avLst/>
          </a:prstGeom>
          <a:noFill/>
        </p:spPr>
        <p:txBody>
          <a:bodyPr wrap="square">
            <a:spAutoFit/>
          </a:bodyPr>
          <a:lstStyle/>
          <a:p>
            <a:pPr>
              <a:buNone/>
            </a:pPr>
            <a:r>
              <a:rPr lang="en-GB" sz="1600" b="1" dirty="0">
                <a:solidFill>
                  <a:schemeClr val="accent3"/>
                </a:solidFill>
                <a:latin typeface="Avenir Next Condensed" panose="020B0506020202020204" pitchFamily="34" charset="0"/>
              </a:rPr>
              <a:t>1. </a:t>
            </a:r>
            <a:r>
              <a:rPr lang="en-GB" sz="1600" dirty="0">
                <a:solidFill>
                  <a:schemeClr val="bg1"/>
                </a:solidFill>
                <a:latin typeface="Avenir Next Condensed" panose="020B0506020202020204" pitchFamily="34" charset="0"/>
              </a:rPr>
              <a:t>The 20 GeV halo </a:t>
            </a:r>
            <a:r>
              <a:rPr lang="en-GB" sz="1600" b="1" dirty="0">
                <a:solidFill>
                  <a:schemeClr val="accent1"/>
                </a:solidFill>
                <a:latin typeface="Avenir Next Condensed" panose="020B0506020202020204" pitchFamily="34" charset="0"/>
              </a:rPr>
              <a:t>survives</a:t>
            </a:r>
            <a:r>
              <a:rPr lang="en-GB" sz="1600" dirty="0">
                <a:solidFill>
                  <a:schemeClr val="bg1"/>
                </a:solidFill>
                <a:latin typeface="Avenir Next Condensed" panose="020B0506020202020204" pitchFamily="34" charset="0"/>
              </a:rPr>
              <a:t> the move to pixel-level fitting with PSF folding and source masking. Peak 20.8 GeV, </a:t>
            </a:r>
            <a:r>
              <a:rPr lang="en-GB" sz="1600" dirty="0">
                <a:solidFill>
                  <a:schemeClr val="accent3"/>
                </a:solidFill>
                <a:latin typeface="Avenir Next Condensed" panose="020B0506020202020204" pitchFamily="34" charset="0"/>
              </a:rPr>
              <a:t>~20% higher normalisation</a:t>
            </a:r>
            <a:r>
              <a:rPr lang="en-GB" sz="1600" dirty="0">
                <a:solidFill>
                  <a:schemeClr val="bg1"/>
                </a:solidFill>
                <a:latin typeface="Avenir Next Condensed" panose="020B0506020202020204" pitchFamily="34" charset="0"/>
              </a:rPr>
              <a:t>, same shape. Not an aggregation artefact.</a:t>
            </a:r>
          </a:p>
          <a:p>
            <a:endParaRPr lang="en-GB" sz="1600" dirty="0">
              <a:solidFill>
                <a:schemeClr val="bg1"/>
              </a:solidFill>
              <a:latin typeface="Avenir Next Condensed" panose="020B0506020202020204" pitchFamily="34" charset="0"/>
            </a:endParaRPr>
          </a:p>
          <a:p>
            <a:pPr>
              <a:buNone/>
            </a:pPr>
            <a:r>
              <a:rPr lang="en-GB" sz="1600" b="1" dirty="0">
                <a:solidFill>
                  <a:schemeClr val="accent3"/>
                </a:solidFill>
                <a:latin typeface="Avenir Next Condensed" panose="020B0506020202020204" pitchFamily="34" charset="0"/>
              </a:rPr>
              <a:t>2. </a:t>
            </a:r>
            <a:r>
              <a:rPr lang="en-GB" sz="1600" dirty="0">
                <a:solidFill>
                  <a:schemeClr val="bg1"/>
                </a:solidFill>
                <a:latin typeface="Avenir Next Condensed" panose="020B0506020202020204" pitchFamily="34" charset="0"/>
              </a:rPr>
              <a:t>It is </a:t>
            </a:r>
            <a:r>
              <a:rPr lang="en-GB" sz="1600" b="1" dirty="0">
                <a:solidFill>
                  <a:schemeClr val="accent1"/>
                </a:solidFill>
                <a:latin typeface="Avenir Next Condensed" panose="020B0506020202020204" pitchFamily="34" charset="0"/>
              </a:rPr>
              <a:t>centrally concentrated, not isotropic</a:t>
            </a:r>
            <a:r>
              <a:rPr lang="en-GB" sz="1600" dirty="0">
                <a:solidFill>
                  <a:schemeClr val="bg1"/>
                </a:solidFill>
                <a:latin typeface="Avenir Next Condensed" panose="020B0506020202020204" pitchFamily="34" charset="0"/>
              </a:rPr>
              <a:t>, and spectrally and spatially distinct from the GCE — the MSP cutoff sits an order of magnitude below its peak, and the halo correlates with the isotropic and point-source templates at −0.007 and −0.005.</a:t>
            </a:r>
          </a:p>
          <a:p>
            <a:pPr>
              <a:buNone/>
            </a:pPr>
            <a:endParaRPr lang="en-GB" sz="1600" dirty="0">
              <a:solidFill>
                <a:schemeClr val="bg1"/>
              </a:solidFill>
              <a:latin typeface="Avenir Next Condensed" panose="020B0506020202020204" pitchFamily="34" charset="0"/>
            </a:endParaRPr>
          </a:p>
          <a:p>
            <a:pPr>
              <a:buNone/>
            </a:pPr>
            <a:r>
              <a:rPr lang="en-GB" sz="1600" b="1" dirty="0">
                <a:solidFill>
                  <a:schemeClr val="accent3"/>
                </a:solidFill>
                <a:latin typeface="Avenir Next Condensed" panose="020B0506020202020204" pitchFamily="34" charset="0"/>
              </a:rPr>
              <a:t>3. </a:t>
            </a:r>
            <a:r>
              <a:rPr lang="en-GB" sz="1600" dirty="0">
                <a:solidFill>
                  <a:schemeClr val="bg1"/>
                </a:solidFill>
                <a:latin typeface="Avenir Next Condensed" panose="020B0506020202020204" pitchFamily="34" charset="0"/>
              </a:rPr>
              <a:t>The </a:t>
            </a:r>
            <a:r>
              <a:rPr lang="en-GB" sz="1600" b="1" dirty="0">
                <a:solidFill>
                  <a:schemeClr val="accent1"/>
                </a:solidFill>
                <a:latin typeface="Avenir Next Condensed" panose="020B0506020202020204" pitchFamily="34" charset="0"/>
              </a:rPr>
              <a:t>mundane alternative fails</a:t>
            </a:r>
            <a:r>
              <a:rPr lang="en-GB" sz="1600" dirty="0">
                <a:solidFill>
                  <a:schemeClr val="bg1"/>
                </a:solidFill>
                <a:latin typeface="Avenir Next Condensed" panose="020B0506020202020204" pitchFamily="34" charset="0"/>
              </a:rPr>
              <a:t>. An injected inner-Galaxy cosmic-ray population, across five physical morphologies, leaves the halo amplitude at ratio 1.000 and </a:t>
            </a:r>
            <a:r>
              <a:rPr lang="en-GB" sz="1600" dirty="0">
                <a:solidFill>
                  <a:schemeClr val="accent3"/>
                </a:solidFill>
                <a:latin typeface="Avenir Next Condensed" panose="020B0506020202020204" pitchFamily="34" charset="0"/>
              </a:rPr>
              <a:t>loses by 2</a:t>
            </a:r>
            <a:r>
              <a:rPr lang="el-GR" sz="1600" dirty="0">
                <a:solidFill>
                  <a:schemeClr val="accent3"/>
                </a:solidFill>
                <a:latin typeface="Avenir Next Condensed" panose="020B0506020202020204" pitchFamily="34" charset="0"/>
              </a:rPr>
              <a:t>Δ</a:t>
            </a:r>
            <a:r>
              <a:rPr lang="en-GB" sz="1600" dirty="0" err="1">
                <a:solidFill>
                  <a:schemeClr val="accent3"/>
                </a:solidFill>
                <a:latin typeface="Avenir Next Condensed" panose="020B0506020202020204" pitchFamily="34" charset="0"/>
              </a:rPr>
              <a:t>lnL</a:t>
            </a:r>
            <a:r>
              <a:rPr lang="en-GB" sz="1600" dirty="0">
                <a:solidFill>
                  <a:schemeClr val="accent3"/>
                </a:solidFill>
                <a:latin typeface="Avenir Next Condensed" panose="020B0506020202020204" pitchFamily="34" charset="0"/>
              </a:rPr>
              <a:t> ≈ 611–688 </a:t>
            </a:r>
            <a:r>
              <a:rPr lang="en-GB" sz="1600" dirty="0">
                <a:solidFill>
                  <a:schemeClr val="bg1"/>
                </a:solidFill>
                <a:latin typeface="Avenir Next Condensed" panose="020B0506020202020204" pitchFamily="34" charset="0"/>
              </a:rPr>
              <a:t>when asked to replace it.</a:t>
            </a:r>
          </a:p>
          <a:p>
            <a:pPr>
              <a:buNone/>
            </a:pPr>
            <a:endParaRPr lang="en-GB" sz="1600" dirty="0">
              <a:solidFill>
                <a:schemeClr val="bg1"/>
              </a:solidFill>
              <a:latin typeface="Avenir Next Condensed" panose="020B0506020202020204" pitchFamily="34" charset="0"/>
            </a:endParaRPr>
          </a:p>
          <a:p>
            <a:pPr>
              <a:buNone/>
            </a:pPr>
            <a:r>
              <a:rPr lang="en-GB" sz="1600" b="1" dirty="0">
                <a:solidFill>
                  <a:schemeClr val="accent3"/>
                </a:solidFill>
                <a:latin typeface="Avenir Next Condensed" panose="020B0506020202020204" pitchFamily="34" charset="0"/>
              </a:rPr>
              <a:t>4. </a:t>
            </a:r>
            <a:r>
              <a:rPr lang="en-GB" sz="1600" dirty="0">
                <a:solidFill>
                  <a:schemeClr val="bg1"/>
                </a:solidFill>
                <a:latin typeface="Avenir Next Condensed" panose="020B0506020202020204" pitchFamily="34" charset="0"/>
              </a:rPr>
              <a:t>What limits the measurement is </a:t>
            </a:r>
            <a:r>
              <a:rPr lang="en-GB" sz="1600" dirty="0">
                <a:solidFill>
                  <a:schemeClr val="accent3"/>
                </a:solidFill>
                <a:latin typeface="Avenir Next Condensed" panose="020B0506020202020204" pitchFamily="34" charset="0"/>
              </a:rPr>
              <a:t>template composition, not propagation physics</a:t>
            </a:r>
            <a:r>
              <a:rPr lang="en-GB" sz="1600" dirty="0">
                <a:solidFill>
                  <a:schemeClr val="bg1"/>
                </a:solidFill>
                <a:latin typeface="Avenir Next Condensed" panose="020B0506020202020204" pitchFamily="34" charset="0"/>
              </a:rPr>
              <a:t>. 14 GALPROP IEM models move the halo normalisation by &lt;5%; how the flux divides between templates spans ×0.313 to ×1.831, the upper end an excluded stress test.</a:t>
            </a:r>
          </a:p>
          <a:p>
            <a:pPr>
              <a:buNone/>
            </a:pPr>
            <a:endParaRPr lang="en-GB" sz="1600" dirty="0">
              <a:solidFill>
                <a:schemeClr val="bg1"/>
              </a:solidFill>
              <a:latin typeface="Avenir Next Condensed" panose="020B0506020202020204" pitchFamily="34" charset="0"/>
            </a:endParaRPr>
          </a:p>
          <a:p>
            <a:pPr>
              <a:buNone/>
            </a:pPr>
            <a:r>
              <a:rPr lang="en-GB" sz="1600" b="1" dirty="0">
                <a:solidFill>
                  <a:schemeClr val="accent3"/>
                </a:solidFill>
                <a:latin typeface="Avenir Next Condensed" panose="020B0506020202020204" pitchFamily="34" charset="0"/>
              </a:rPr>
              <a:t>5. </a:t>
            </a:r>
            <a:r>
              <a:rPr lang="en-GB" sz="1600" dirty="0">
                <a:solidFill>
                  <a:schemeClr val="bg1"/>
                </a:solidFill>
                <a:latin typeface="Avenir Next Condensed" panose="020B0506020202020204" pitchFamily="34" charset="0"/>
              </a:rPr>
              <a:t>If it is DM: m</a:t>
            </a:r>
            <a:r>
              <a:rPr lang="en-GB" sz="1600" baseline="-25000" dirty="0">
                <a:solidFill>
                  <a:schemeClr val="bg1"/>
                </a:solidFill>
                <a:latin typeface="Avenir Next Condensed" panose="020B0506020202020204" pitchFamily="34" charset="0"/>
              </a:rPr>
              <a:t>χ</a:t>
            </a:r>
            <a:r>
              <a:rPr lang="en-GB" sz="1600" dirty="0">
                <a:solidFill>
                  <a:schemeClr val="bg1"/>
                </a:solidFill>
                <a:latin typeface="Avenir Next Condensed" panose="020B0506020202020204" pitchFamily="34" charset="0"/>
              </a:rPr>
              <a:t> ≈ 0.56–0.72 TeV, R</a:t>
            </a:r>
            <a:r>
              <a:rPr lang="en-GB" sz="1600" baseline="-25000" dirty="0">
                <a:solidFill>
                  <a:schemeClr val="bg1"/>
                </a:solidFill>
                <a:latin typeface="Avenir Next Condensed" panose="020B0506020202020204" pitchFamily="34" charset="0"/>
              </a:rPr>
              <a:t>b̄b </a:t>
            </a:r>
            <a:r>
              <a:rPr lang="en-GB" sz="1600" dirty="0">
                <a:solidFill>
                  <a:schemeClr val="bg1"/>
                </a:solidFill>
                <a:latin typeface="Avenir Next Condensed" panose="020B0506020202020204" pitchFamily="34" charset="0"/>
              </a:rPr>
              <a:t>= 5.1 [1.6–9.8] &amp; R</a:t>
            </a:r>
            <a:r>
              <a:rPr lang="en-GB" sz="1600" baseline="-25000" dirty="0">
                <a:solidFill>
                  <a:schemeClr val="bg1"/>
                </a:solidFill>
                <a:latin typeface="Avenir Next Condensed" panose="020B0506020202020204" pitchFamily="34" charset="0"/>
              </a:rPr>
              <a:t>WW</a:t>
            </a:r>
            <a:r>
              <a:rPr lang="en-GB" sz="1600" dirty="0">
                <a:solidFill>
                  <a:schemeClr val="bg1"/>
                </a:solidFill>
                <a:latin typeface="Avenir Next Condensed" panose="020B0506020202020204" pitchFamily="34" charset="0"/>
              </a:rPr>
              <a:t> = 4.1 [1.2–7.7]. Mass freedom doesn't close it, p/d-wave fail relic abundance, decay fails the IGRB. Only </a:t>
            </a:r>
            <a:r>
              <a:rPr lang="en-GB" sz="1600" b="1" dirty="0">
                <a:solidFill>
                  <a:schemeClr val="bg1"/>
                </a:solidFill>
                <a:latin typeface="Avenir Next Condensed" panose="020B0506020202020204" pitchFamily="34" charset="0"/>
              </a:rPr>
              <a:t>low-velocity Sommerfeld enhancement saturating at or above</a:t>
            </a:r>
            <a:r>
              <a:rPr lang="en-GB" sz="1600" b="1" dirty="0">
                <a:solidFill>
                  <a:schemeClr val="accent1"/>
                </a:solidFill>
                <a:latin typeface="Avenir Next Condensed" panose="020B0506020202020204" pitchFamily="34" charset="0"/>
              </a:rPr>
              <a:t> v</a:t>
            </a:r>
            <a:r>
              <a:rPr lang="en-GB" sz="1600" b="1" baseline="-25000" dirty="0">
                <a:solidFill>
                  <a:schemeClr val="accent1"/>
                </a:solidFill>
                <a:latin typeface="Avenir Next Condensed" panose="020B0506020202020204" pitchFamily="34" charset="0"/>
              </a:rPr>
              <a:t>halo</a:t>
            </a:r>
            <a:r>
              <a:rPr lang="en-GB" sz="1600" dirty="0">
                <a:solidFill>
                  <a:schemeClr val="bg1"/>
                </a:solidFill>
                <a:latin typeface="Avenir Next Condensed" panose="020B0506020202020204" pitchFamily="34" charset="0"/>
              </a:rPr>
              <a:t>. Four constraints of entirely different origins (</a:t>
            </a:r>
            <a:r>
              <a:rPr lang="en-GB" sz="1600" b="1" dirty="0">
                <a:solidFill>
                  <a:schemeClr val="bg1"/>
                </a:solidFill>
                <a:latin typeface="Avenir Next Condensed" panose="020B0506020202020204" pitchFamily="34" charset="0"/>
              </a:rPr>
              <a:t>thermal relic density, </a:t>
            </a:r>
            <a:r>
              <a:rPr lang="en-GB" sz="1600" b="1" dirty="0" err="1">
                <a:solidFill>
                  <a:schemeClr val="bg1"/>
                </a:solidFill>
                <a:latin typeface="Avenir Next Condensed" panose="020B0506020202020204" pitchFamily="34" charset="0"/>
              </a:rPr>
              <a:t>dSph</a:t>
            </a:r>
            <a:r>
              <a:rPr lang="en-GB" sz="1600" b="1" dirty="0">
                <a:solidFill>
                  <a:schemeClr val="bg1"/>
                </a:solidFill>
                <a:latin typeface="Avenir Next Condensed" panose="020B0506020202020204" pitchFamily="34" charset="0"/>
              </a:rPr>
              <a:t> limits, Planck </a:t>
            </a:r>
            <a:r>
              <a:rPr lang="en-GB" sz="1600" b="1" dirty="0" err="1">
                <a:solidFill>
                  <a:schemeClr val="bg1"/>
                </a:solidFill>
                <a:latin typeface="Avenir Next Condensed" panose="020B0506020202020204" pitchFamily="34" charset="0"/>
              </a:rPr>
              <a:t>p</a:t>
            </a:r>
            <a:r>
              <a:rPr lang="en-GB" sz="1600" b="1" baseline="-25000" dirty="0" err="1">
                <a:solidFill>
                  <a:schemeClr val="bg1"/>
                </a:solidFill>
                <a:latin typeface="Avenir Next Condensed" panose="020B0506020202020204" pitchFamily="34" charset="0"/>
              </a:rPr>
              <a:t>ann</a:t>
            </a:r>
            <a:r>
              <a:rPr lang="en-GB" sz="1600" b="1" dirty="0">
                <a:solidFill>
                  <a:schemeClr val="bg1"/>
                </a:solidFill>
                <a:latin typeface="Avenir Next Condensed" panose="020B0506020202020204" pitchFamily="34" charset="0"/>
              </a:rPr>
              <a:t>, and AMS-02 antiprotons</a:t>
            </a:r>
            <a:r>
              <a:rPr lang="en-GB" sz="1600" dirty="0">
                <a:solidFill>
                  <a:schemeClr val="bg1"/>
                </a:solidFill>
                <a:latin typeface="Avenir Next Condensed" panose="020B0506020202020204" pitchFamily="34" charset="0"/>
              </a:rPr>
              <a:t>) convergingly point to this </a:t>
            </a:r>
            <a:r>
              <a:rPr lang="en-GB" sz="1600" b="1" dirty="0">
                <a:solidFill>
                  <a:schemeClr val="accent1"/>
                </a:solidFill>
                <a:latin typeface="Avenir Next Condensed" panose="020B0506020202020204" pitchFamily="34" charset="0"/>
              </a:rPr>
              <a:t>same structured dark sector</a:t>
            </a:r>
            <a:r>
              <a:rPr lang="en-GB" sz="1600" dirty="0">
                <a:solidFill>
                  <a:schemeClr val="bg1"/>
                </a:solidFill>
                <a:latin typeface="Avenir Next Condensed" panose="020B0506020202020204" pitchFamily="34" charset="0"/>
              </a:rPr>
              <a:t>, defining a concrete</a:t>
            </a:r>
            <a:r>
              <a:rPr lang="en-GB" sz="1600" b="1" dirty="0">
                <a:solidFill>
                  <a:schemeClr val="accent1"/>
                </a:solidFill>
                <a:latin typeface="Avenir Next Condensed" panose="020B0506020202020204" pitchFamily="34" charset="0"/>
              </a:rPr>
              <a:t> sub-GeV mediator target</a:t>
            </a:r>
            <a:r>
              <a:rPr lang="en-GB" sz="1600" dirty="0">
                <a:solidFill>
                  <a:schemeClr val="bg1"/>
                </a:solidFill>
                <a:latin typeface="Avenir Next Condensed" panose="020B0506020202020204" pitchFamily="34" charset="0"/>
              </a:rPr>
              <a:t>.</a:t>
            </a:r>
          </a:p>
          <a:p>
            <a:pPr>
              <a:buNone/>
            </a:pPr>
            <a:endParaRPr lang="en-GB" sz="1600" b="1" i="0" dirty="0">
              <a:solidFill>
                <a:schemeClr val="accent3"/>
              </a:solidFill>
              <a:effectLst/>
              <a:latin typeface="Avenir Next Condensed" panose="020B0506020202020204" pitchFamily="34" charset="0"/>
            </a:endParaRPr>
          </a:p>
          <a:p>
            <a:r>
              <a:rPr lang="en-GB" sz="1600" b="1" dirty="0">
                <a:solidFill>
                  <a:schemeClr val="accent3"/>
                </a:solidFill>
                <a:latin typeface="Avenir Next Condensed" panose="020B0506020202020204" pitchFamily="34" charset="0"/>
              </a:rPr>
              <a:t>6. </a:t>
            </a:r>
            <a:r>
              <a:rPr lang="en-GB" sz="1600" dirty="0">
                <a:solidFill>
                  <a:schemeClr val="bg1"/>
                </a:solidFill>
                <a:latin typeface="Avenir Next Condensed" panose="020B0506020202020204" pitchFamily="34" charset="0"/>
              </a:rPr>
              <a:t>Photon attenuation is the crossed channel of that annihilation, so it tests the same operators independently. The </a:t>
            </a:r>
            <a:r>
              <a:rPr lang="en-GB" sz="1600" b="1" dirty="0">
                <a:solidFill>
                  <a:schemeClr val="bg1"/>
                </a:solidFill>
                <a:latin typeface="Avenir Next Condensed" panose="020B0506020202020204" pitchFamily="34" charset="0"/>
              </a:rPr>
              <a:t>basis collapses to dipoles and Rayleigh: </a:t>
            </a:r>
            <a:r>
              <a:rPr lang="en-GB" sz="1600" dirty="0">
                <a:solidFill>
                  <a:schemeClr val="bg1"/>
                </a:solidFill>
                <a:latin typeface="Avenir Next Condensed" panose="020B0506020202020204" pitchFamily="34" charset="0"/>
              </a:rPr>
              <a:t>a </a:t>
            </a:r>
            <a:r>
              <a:rPr lang="en-GB" sz="1600" dirty="0">
                <a:solidFill>
                  <a:schemeClr val="accent3"/>
                </a:solidFill>
                <a:latin typeface="Avenir Next Condensed" panose="020B0506020202020204" pitchFamily="34" charset="0"/>
              </a:rPr>
              <a:t>pure dark-photon </a:t>
            </a:r>
            <a:r>
              <a:rPr lang="en-GB" sz="1600" dirty="0">
                <a:solidFill>
                  <a:schemeClr val="bg1"/>
                </a:solidFill>
                <a:latin typeface="Avenir Next Condensed" panose="020B0506020202020204" pitchFamily="34" charset="0"/>
              </a:rPr>
              <a:t>mediator is </a:t>
            </a:r>
            <a:r>
              <a:rPr lang="en-GB" sz="1600" dirty="0">
                <a:solidFill>
                  <a:schemeClr val="accent3"/>
                </a:solidFill>
                <a:latin typeface="Avenir Next Condensed" panose="020B0506020202020204" pitchFamily="34" charset="0"/>
              </a:rPr>
              <a:t>invisible</a:t>
            </a:r>
            <a:r>
              <a:rPr lang="en-GB" sz="1600" dirty="0">
                <a:solidFill>
                  <a:schemeClr val="bg1"/>
                </a:solidFill>
                <a:latin typeface="Avenir Next Condensed" panose="020B0506020202020204" pitchFamily="34" charset="0"/>
              </a:rPr>
              <a:t>, the </a:t>
            </a:r>
            <a:r>
              <a:rPr lang="en-GB" sz="1600" b="1" dirty="0">
                <a:solidFill>
                  <a:schemeClr val="accent1"/>
                </a:solidFill>
                <a:latin typeface="Avenir Next Condensed" panose="020B0506020202020204" pitchFamily="34" charset="0"/>
              </a:rPr>
              <a:t>split doublet </a:t>
            </a:r>
            <a:r>
              <a:rPr lang="en-GB" sz="1600" dirty="0">
                <a:solidFill>
                  <a:schemeClr val="bg1"/>
                </a:solidFill>
                <a:latin typeface="Avenir Next Condensed" panose="020B0506020202020204" pitchFamily="34" charset="0"/>
              </a:rPr>
              <a:t>is </a:t>
            </a:r>
            <a:r>
              <a:rPr lang="en-GB" sz="1600" dirty="0">
                <a:solidFill>
                  <a:schemeClr val="accent3"/>
                </a:solidFill>
                <a:latin typeface="Avenir Next Condensed" panose="020B0506020202020204" pitchFamily="34" charset="0"/>
              </a:rPr>
              <a:t>visible here </a:t>
            </a:r>
            <a:r>
              <a:rPr lang="en-GB" sz="1600" dirty="0">
                <a:solidFill>
                  <a:schemeClr val="bg1"/>
                </a:solidFill>
                <a:latin typeface="Avenir Next Condensed" panose="020B0506020202020204" pitchFamily="34" charset="0"/>
              </a:rPr>
              <a:t>(potential </a:t>
            </a:r>
            <a:r>
              <a:rPr lang="en-GB" sz="1600" b="1" dirty="0">
                <a:solidFill>
                  <a:schemeClr val="bg1"/>
                </a:solidFill>
                <a:latin typeface="Avenir Next Condensed" panose="020B0506020202020204" pitchFamily="34" charset="0"/>
              </a:rPr>
              <a:t>multi-messenger</a:t>
            </a:r>
            <a:r>
              <a:rPr lang="en-GB" sz="1600" dirty="0">
                <a:solidFill>
                  <a:schemeClr val="bg1"/>
                </a:solidFill>
                <a:latin typeface="Avenir Next Condensed" panose="020B0506020202020204" pitchFamily="34" charset="0"/>
              </a:rPr>
              <a:t> synergy) . Sensitivity estimates EFT-invalid for now </a:t>
            </a:r>
            <a:r>
              <a:rPr lang="en-GB" sz="1600" b="1" dirty="0">
                <a:solidFill>
                  <a:schemeClr val="accent1"/>
                </a:solidFill>
                <a:latin typeface="Avenir Next Condensed" panose="020B0506020202020204" pitchFamily="34" charset="0"/>
              </a:rPr>
              <a:t>— the framework is the result</a:t>
            </a:r>
            <a:r>
              <a:rPr lang="en-GB" sz="1600" dirty="0">
                <a:solidFill>
                  <a:schemeClr val="bg1"/>
                </a:solidFill>
                <a:latin typeface="Avenir Next Condensed" panose="020B0506020202020204" pitchFamily="34" charset="0"/>
              </a:rPr>
              <a:t>.</a:t>
            </a:r>
            <a:endParaRPr lang="en-GB" sz="1600" i="0" dirty="0">
              <a:solidFill>
                <a:schemeClr val="bg1"/>
              </a:solidFill>
              <a:effectLst/>
              <a:latin typeface="Avenir Next Condensed" panose="020B0506020202020204" pitchFamily="34" charset="0"/>
            </a:endParaRPr>
          </a:p>
        </p:txBody>
      </p:sp>
    </p:spTree>
    <p:extLst>
      <p:ext uri="{BB962C8B-B14F-4D97-AF65-F5344CB8AC3E}">
        <p14:creationId xmlns:p14="http://schemas.microsoft.com/office/powerpoint/2010/main" val="3605536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92516-C051-48DC-79CF-C81A56DEDD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6D821E-79E2-944A-4693-82B6986AEAF8}"/>
              </a:ext>
            </a:extLst>
          </p:cNvPr>
          <p:cNvSpPr>
            <a:spLocks noGrp="1"/>
          </p:cNvSpPr>
          <p:nvPr>
            <p:ph type="ctrTitle"/>
          </p:nvPr>
        </p:nvSpPr>
        <p:spPr>
          <a:xfrm>
            <a:off x="1369824" y="2100438"/>
            <a:ext cx="9452352" cy="1048929"/>
          </a:xfrm>
        </p:spPr>
        <p:txBody>
          <a:bodyPr>
            <a:normAutofit/>
          </a:bodyPr>
          <a:lstStyle/>
          <a:p>
            <a:pPr algn="l"/>
            <a:r>
              <a:rPr lang="en-US" sz="4000" b="1" dirty="0">
                <a:solidFill>
                  <a:schemeClr val="tx1"/>
                </a:solidFill>
                <a:latin typeface="IBM Plex Sans" panose="020B0503050203000203" pitchFamily="34" charset="0"/>
              </a:rPr>
              <a:t>Thank You!</a:t>
            </a:r>
          </a:p>
        </p:txBody>
      </p:sp>
      <p:cxnSp>
        <p:nvCxnSpPr>
          <p:cNvPr id="5" name="Straight Connector 4">
            <a:extLst>
              <a:ext uri="{FF2B5EF4-FFF2-40B4-BE49-F238E27FC236}">
                <a16:creationId xmlns:a16="http://schemas.microsoft.com/office/drawing/2014/main" id="{B7FD478B-4F6D-5E03-1A35-47A744AF606E}"/>
              </a:ext>
            </a:extLst>
          </p:cNvPr>
          <p:cNvCxnSpPr>
            <a:cxnSpLocks/>
          </p:cNvCxnSpPr>
          <p:nvPr/>
        </p:nvCxnSpPr>
        <p:spPr>
          <a:xfrm>
            <a:off x="1443717" y="3216563"/>
            <a:ext cx="213075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DA06630E-C0CF-F31C-691F-C0F1B610496B}"/>
              </a:ext>
            </a:extLst>
          </p:cNvPr>
          <p:cNvPicPr>
            <a:picLocks noChangeAspect="1"/>
          </p:cNvPicPr>
          <p:nvPr/>
        </p:nvPicPr>
        <p:blipFill>
          <a:blip r:embed="rId3"/>
          <a:srcRect t="36411" r="12751"/>
          <a:stretch>
            <a:fillRect/>
          </a:stretch>
        </p:blipFill>
        <p:spPr>
          <a:xfrm>
            <a:off x="10480376" y="6221896"/>
            <a:ext cx="1604282" cy="515842"/>
          </a:xfrm>
          <a:prstGeom prst="rect">
            <a:avLst/>
          </a:prstGeom>
        </p:spPr>
      </p:pic>
      <p:pic>
        <p:nvPicPr>
          <p:cNvPr id="16" name="Picture 15">
            <a:extLst>
              <a:ext uri="{FF2B5EF4-FFF2-40B4-BE49-F238E27FC236}">
                <a16:creationId xmlns:a16="http://schemas.microsoft.com/office/drawing/2014/main" id="{5758278C-6801-118B-F169-0F944D80E988}"/>
              </a:ext>
            </a:extLst>
          </p:cNvPr>
          <p:cNvPicPr>
            <a:picLocks noChangeAspect="1"/>
          </p:cNvPicPr>
          <p:nvPr/>
        </p:nvPicPr>
        <p:blipFill>
          <a:blip r:embed="rId4"/>
          <a:stretch>
            <a:fillRect/>
          </a:stretch>
        </p:blipFill>
        <p:spPr>
          <a:xfrm>
            <a:off x="0" y="0"/>
            <a:ext cx="137160" cy="6858000"/>
          </a:xfrm>
          <a:prstGeom prst="rect">
            <a:avLst/>
          </a:prstGeom>
        </p:spPr>
      </p:pic>
      <p:sp>
        <p:nvSpPr>
          <p:cNvPr id="17" name="Subtitle 2">
            <a:extLst>
              <a:ext uri="{FF2B5EF4-FFF2-40B4-BE49-F238E27FC236}">
                <a16:creationId xmlns:a16="http://schemas.microsoft.com/office/drawing/2014/main" id="{7D0F9D68-F978-4B54-D48C-44C9EE4D143F}"/>
              </a:ext>
            </a:extLst>
          </p:cNvPr>
          <p:cNvSpPr txBox="1">
            <a:spLocks/>
          </p:cNvSpPr>
          <p:nvPr/>
        </p:nvSpPr>
        <p:spPr>
          <a:xfrm>
            <a:off x="1369824" y="2128885"/>
            <a:ext cx="6708062"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accent2"/>
                </a:solidFill>
                <a:latin typeface="Avenir Next" panose="020B0503020202020204" pitchFamily="34" charset="0"/>
              </a:rPr>
              <a:t>Q&amp;A</a:t>
            </a:r>
          </a:p>
        </p:txBody>
      </p:sp>
      <p:sp>
        <p:nvSpPr>
          <p:cNvPr id="8" name="Subtitle 2">
            <a:extLst>
              <a:ext uri="{FF2B5EF4-FFF2-40B4-BE49-F238E27FC236}">
                <a16:creationId xmlns:a16="http://schemas.microsoft.com/office/drawing/2014/main" id="{7DB4C03D-4394-6525-F48E-5A743C33B83B}"/>
              </a:ext>
            </a:extLst>
          </p:cNvPr>
          <p:cNvSpPr txBox="1">
            <a:spLocks/>
          </p:cNvSpPr>
          <p:nvPr/>
        </p:nvSpPr>
        <p:spPr>
          <a:xfrm>
            <a:off x="137160" y="6490740"/>
            <a:ext cx="9893029"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tx1">
                    <a:lumMod val="90000"/>
                  </a:schemeClr>
                </a:solidFill>
                <a:latin typeface="Avenir Next" panose="020B0503020202020204" pitchFamily="34" charset="0"/>
              </a:rPr>
              <a:t>T. R. STENHOUSE  ·  TEVPA 2026  ·  TENDŌ, JAPAN </a:t>
            </a:r>
          </a:p>
        </p:txBody>
      </p:sp>
      <p:sp>
        <p:nvSpPr>
          <p:cNvPr id="6" name="Subtitle 2">
            <a:extLst>
              <a:ext uri="{FF2B5EF4-FFF2-40B4-BE49-F238E27FC236}">
                <a16:creationId xmlns:a16="http://schemas.microsoft.com/office/drawing/2014/main" id="{AF9BFB4F-4DC1-95B3-AC94-64286E777F7E}"/>
              </a:ext>
            </a:extLst>
          </p:cNvPr>
          <p:cNvSpPr txBox="1">
            <a:spLocks/>
          </p:cNvSpPr>
          <p:nvPr/>
        </p:nvSpPr>
        <p:spPr>
          <a:xfrm>
            <a:off x="1369826" y="3429000"/>
            <a:ext cx="5970570" cy="428227"/>
          </a:xfrm>
          <a:prstGeom prst="rect">
            <a:avLst/>
          </a:prstGeom>
        </p:spPr>
        <p:txBody>
          <a:bodyPr vert="horz" lIns="91440" tIns="45720" rIns="91440" bIns="45720" rtlCol="0" anchor="t">
            <a:normAutofit lnSpcReduction="10000"/>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000" b="1" dirty="0">
                <a:solidFill>
                  <a:schemeClr val="accent1"/>
                </a:solidFill>
                <a:latin typeface="Avenir Next Condensed" panose="020B0506020202020204" pitchFamily="34" charset="0"/>
              </a:rPr>
              <a:t>Any questions?</a:t>
            </a:r>
          </a:p>
        </p:txBody>
      </p:sp>
    </p:spTree>
    <p:extLst>
      <p:ext uri="{BB962C8B-B14F-4D97-AF65-F5344CB8AC3E}">
        <p14:creationId xmlns:p14="http://schemas.microsoft.com/office/powerpoint/2010/main" val="469140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0E9C6-ECE9-7D94-9C5A-B3C08D6A59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8BABA9-75EA-FECD-8CE3-C1F401FDA19E}"/>
              </a:ext>
            </a:extLst>
          </p:cNvPr>
          <p:cNvSpPr>
            <a:spLocks noGrp="1"/>
          </p:cNvSpPr>
          <p:nvPr>
            <p:ph type="ctrTitle"/>
          </p:nvPr>
        </p:nvSpPr>
        <p:spPr>
          <a:xfrm>
            <a:off x="1369824" y="2100438"/>
            <a:ext cx="9452352" cy="1048929"/>
          </a:xfrm>
        </p:spPr>
        <p:txBody>
          <a:bodyPr>
            <a:normAutofit/>
          </a:bodyPr>
          <a:lstStyle/>
          <a:p>
            <a:pPr algn="l"/>
            <a:r>
              <a:rPr lang="en-US" sz="4000" b="1" dirty="0">
                <a:solidFill>
                  <a:schemeClr val="tx1"/>
                </a:solidFill>
                <a:latin typeface="IBM Plex Sans" panose="020B0503050203000203" pitchFamily="34" charset="0"/>
              </a:rPr>
              <a:t>Backup Slides</a:t>
            </a:r>
          </a:p>
        </p:txBody>
      </p:sp>
      <p:cxnSp>
        <p:nvCxnSpPr>
          <p:cNvPr id="5" name="Straight Connector 4">
            <a:extLst>
              <a:ext uri="{FF2B5EF4-FFF2-40B4-BE49-F238E27FC236}">
                <a16:creationId xmlns:a16="http://schemas.microsoft.com/office/drawing/2014/main" id="{AD54EE10-EDF9-7BF7-EED2-4669F03054AB}"/>
              </a:ext>
            </a:extLst>
          </p:cNvPr>
          <p:cNvCxnSpPr>
            <a:cxnSpLocks/>
          </p:cNvCxnSpPr>
          <p:nvPr/>
        </p:nvCxnSpPr>
        <p:spPr>
          <a:xfrm>
            <a:off x="1443717" y="3216563"/>
            <a:ext cx="213075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B757CA30-5988-76CA-2391-AC963328AFF1}"/>
              </a:ext>
            </a:extLst>
          </p:cNvPr>
          <p:cNvPicPr>
            <a:picLocks noChangeAspect="1"/>
          </p:cNvPicPr>
          <p:nvPr/>
        </p:nvPicPr>
        <p:blipFill>
          <a:blip r:embed="rId3"/>
          <a:srcRect t="36411" r="12751"/>
          <a:stretch>
            <a:fillRect/>
          </a:stretch>
        </p:blipFill>
        <p:spPr>
          <a:xfrm>
            <a:off x="10480376" y="6221896"/>
            <a:ext cx="1604282" cy="515842"/>
          </a:xfrm>
          <a:prstGeom prst="rect">
            <a:avLst/>
          </a:prstGeom>
        </p:spPr>
      </p:pic>
      <p:pic>
        <p:nvPicPr>
          <p:cNvPr id="16" name="Picture 15">
            <a:extLst>
              <a:ext uri="{FF2B5EF4-FFF2-40B4-BE49-F238E27FC236}">
                <a16:creationId xmlns:a16="http://schemas.microsoft.com/office/drawing/2014/main" id="{E9AECE24-07E8-0622-9149-6C6D06ECAC20}"/>
              </a:ext>
            </a:extLst>
          </p:cNvPr>
          <p:cNvPicPr>
            <a:picLocks noChangeAspect="1"/>
          </p:cNvPicPr>
          <p:nvPr/>
        </p:nvPicPr>
        <p:blipFill>
          <a:blip r:embed="rId4"/>
          <a:stretch>
            <a:fillRect/>
          </a:stretch>
        </p:blipFill>
        <p:spPr>
          <a:xfrm>
            <a:off x="0" y="0"/>
            <a:ext cx="137160" cy="6858000"/>
          </a:xfrm>
          <a:prstGeom prst="rect">
            <a:avLst/>
          </a:prstGeom>
        </p:spPr>
      </p:pic>
      <p:sp>
        <p:nvSpPr>
          <p:cNvPr id="17" name="Subtitle 2">
            <a:extLst>
              <a:ext uri="{FF2B5EF4-FFF2-40B4-BE49-F238E27FC236}">
                <a16:creationId xmlns:a16="http://schemas.microsoft.com/office/drawing/2014/main" id="{ACC19002-8182-280F-1022-DA8E2966F766}"/>
              </a:ext>
            </a:extLst>
          </p:cNvPr>
          <p:cNvSpPr txBox="1">
            <a:spLocks/>
          </p:cNvSpPr>
          <p:nvPr/>
        </p:nvSpPr>
        <p:spPr>
          <a:xfrm>
            <a:off x="1369824" y="2128885"/>
            <a:ext cx="6708062"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accent2"/>
                </a:solidFill>
                <a:latin typeface="Avenir Next" panose="020B0503020202020204" pitchFamily="34" charset="0"/>
              </a:rPr>
              <a:t>BACKUP</a:t>
            </a:r>
          </a:p>
        </p:txBody>
      </p:sp>
      <p:sp>
        <p:nvSpPr>
          <p:cNvPr id="8" name="Subtitle 2">
            <a:extLst>
              <a:ext uri="{FF2B5EF4-FFF2-40B4-BE49-F238E27FC236}">
                <a16:creationId xmlns:a16="http://schemas.microsoft.com/office/drawing/2014/main" id="{93582B4A-707B-FCAF-2433-FCD18456100B}"/>
              </a:ext>
            </a:extLst>
          </p:cNvPr>
          <p:cNvSpPr txBox="1">
            <a:spLocks/>
          </p:cNvSpPr>
          <p:nvPr/>
        </p:nvSpPr>
        <p:spPr>
          <a:xfrm>
            <a:off x="137160" y="6490740"/>
            <a:ext cx="9893029"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tx1">
                    <a:lumMod val="90000"/>
                  </a:schemeClr>
                </a:solidFill>
                <a:latin typeface="Avenir Next" panose="020B0503020202020204" pitchFamily="34" charset="0"/>
              </a:rPr>
              <a:t>T. R. STENHOUSE  ·  TEVPA 2026  ·  TENDŌ, JAPAN </a:t>
            </a:r>
          </a:p>
        </p:txBody>
      </p:sp>
    </p:spTree>
    <p:extLst>
      <p:ext uri="{BB962C8B-B14F-4D97-AF65-F5344CB8AC3E}">
        <p14:creationId xmlns:p14="http://schemas.microsoft.com/office/powerpoint/2010/main" val="138037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DD1C032-48EE-8D8C-FEC5-5DE68626A1D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FDA4A15-DC5A-0470-7FC0-3757D308586C}"/>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The sky model – six templates</a:t>
            </a:r>
          </a:p>
        </p:txBody>
      </p:sp>
      <p:cxnSp>
        <p:nvCxnSpPr>
          <p:cNvPr id="8" name="Straight Connector 7">
            <a:extLst>
              <a:ext uri="{FF2B5EF4-FFF2-40B4-BE49-F238E27FC236}">
                <a16:creationId xmlns:a16="http://schemas.microsoft.com/office/drawing/2014/main" id="{B37BCD7B-5CDF-0107-4FFA-9E050CEC0CF3}"/>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E77A710-CC13-9560-F4F3-6EAA971B65DA}"/>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CCFA8BFF-60E0-A768-6FC3-8B1FD41BAF7A}"/>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D1936F1E-888B-4C8E-1DE8-6E81A3D3EF3D}"/>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BDDFEE5C-B2FF-58AA-9A92-0716CB8FD21C}"/>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B1 / 30</a:t>
            </a:r>
          </a:p>
        </p:txBody>
      </p:sp>
      <p:pic>
        <p:nvPicPr>
          <p:cNvPr id="2" name="Picture 1">
            <a:extLst>
              <a:ext uri="{FF2B5EF4-FFF2-40B4-BE49-F238E27FC236}">
                <a16:creationId xmlns:a16="http://schemas.microsoft.com/office/drawing/2014/main" id="{165004DC-99D1-113C-7214-E927E716C141}"/>
              </a:ext>
            </a:extLst>
          </p:cNvPr>
          <p:cNvPicPr>
            <a:picLocks noChangeAspect="1"/>
          </p:cNvPicPr>
          <p:nvPr/>
        </p:nvPicPr>
        <p:blipFill>
          <a:blip r:embed="rId4"/>
          <a:stretch>
            <a:fillRect/>
          </a:stretch>
        </p:blipFill>
        <p:spPr>
          <a:xfrm>
            <a:off x="861929" y="2071328"/>
            <a:ext cx="10468141" cy="4130477"/>
          </a:xfrm>
          <a:prstGeom prst="rect">
            <a:avLst/>
          </a:prstGeom>
        </p:spPr>
      </p:pic>
      <p:sp>
        <p:nvSpPr>
          <p:cNvPr id="3" name="TextBox 2">
            <a:extLst>
              <a:ext uri="{FF2B5EF4-FFF2-40B4-BE49-F238E27FC236}">
                <a16:creationId xmlns:a16="http://schemas.microsoft.com/office/drawing/2014/main" id="{F4B3A55C-049F-2E23-C99C-6FD0084A6F57}"/>
              </a:ext>
            </a:extLst>
          </p:cNvPr>
          <p:cNvSpPr txBox="1"/>
          <p:nvPr/>
        </p:nvSpPr>
        <p:spPr>
          <a:xfrm>
            <a:off x="594573" y="1281583"/>
            <a:ext cx="10553325" cy="830997"/>
          </a:xfrm>
          <a:prstGeom prst="rect">
            <a:avLst/>
          </a:prstGeom>
          <a:noFill/>
        </p:spPr>
        <p:txBody>
          <a:bodyPr wrap="square">
            <a:spAutoFit/>
          </a:bodyPr>
          <a:lstStyle/>
          <a:p>
            <a:r>
              <a:rPr lang="en-GB" sz="2400" dirty="0">
                <a:solidFill>
                  <a:srgbClr val="CB4777"/>
                </a:solidFill>
                <a:latin typeface="Avenir Next Condensed" panose="020B0506020202020204" pitchFamily="34" charset="0"/>
              </a:rPr>
              <a:t>● </a:t>
            </a:r>
            <a:r>
              <a:rPr lang="en-GB" sz="2025" b="0" i="0" dirty="0">
                <a:solidFill>
                  <a:srgbClr val="F2EFF7"/>
                </a:solidFill>
                <a:effectLst/>
                <a:latin typeface="Avenir Next Condensed" panose="020B0506020202020204" pitchFamily="34" charset="0"/>
              </a:rPr>
              <a:t>Standard template family: GALPROP gas + ICS, isotropic, Loop I, Fermi bubbles, point sources.</a:t>
            </a:r>
          </a:p>
          <a:p>
            <a:r>
              <a:rPr lang="en-GB" sz="2400" dirty="0">
                <a:solidFill>
                  <a:srgbClr val="CB4777"/>
                </a:solidFill>
                <a:latin typeface="Avenir Next Condensed" panose="020B0506020202020204" pitchFamily="34" charset="0"/>
              </a:rPr>
              <a:t>● </a:t>
            </a:r>
            <a:r>
              <a:rPr lang="en-GB" sz="2025" dirty="0">
                <a:solidFill>
                  <a:srgbClr val="F2EFF7"/>
                </a:solidFill>
                <a:latin typeface="Avenir Next Condensed" panose="020B0506020202020204" pitchFamily="34" charset="0"/>
              </a:rPr>
              <a:t>Halo template: </a:t>
            </a:r>
            <a:r>
              <a:rPr lang="en-GB" sz="2000" b="1" dirty="0">
                <a:solidFill>
                  <a:srgbClr val="F2EFF7"/>
                </a:solidFill>
                <a:latin typeface="Avenir Next Condensed" panose="020B0506020202020204" pitchFamily="34" charset="0"/>
              </a:rPr>
              <a:t>NFW profiles </a:t>
            </a:r>
            <a:r>
              <a:rPr lang="en-GB" sz="2000" b="1" dirty="0">
                <a:solidFill>
                  <a:schemeClr val="accent4"/>
                </a:solidFill>
                <a:latin typeface="Avenir Next Condensed" panose="020B0506020202020204" pitchFamily="34" charset="0"/>
              </a:rPr>
              <a:t>ρ</a:t>
            </a:r>
            <a:r>
              <a:rPr lang="en-GB" sz="2000" b="1" baseline="30000" dirty="0">
                <a:solidFill>
                  <a:schemeClr val="accent4"/>
                </a:solidFill>
                <a:latin typeface="Avenir Next Condensed" panose="020B0506020202020204" pitchFamily="34" charset="0"/>
              </a:rPr>
              <a:t>1  </a:t>
            </a:r>
            <a:r>
              <a:rPr lang="en-GB" sz="2000" dirty="0">
                <a:solidFill>
                  <a:schemeClr val="accent4"/>
                </a:solidFill>
                <a:latin typeface="Avenir Next Condensed" panose="020B0506020202020204" pitchFamily="34" charset="0"/>
              </a:rPr>
              <a:t>(decay-like)</a:t>
            </a:r>
            <a:r>
              <a:rPr lang="en-GB" sz="2000" dirty="0">
                <a:solidFill>
                  <a:srgbClr val="F2EFF7"/>
                </a:solidFill>
                <a:latin typeface="Avenir Next Condensed" panose="020B0506020202020204" pitchFamily="34" charset="0"/>
              </a:rPr>
              <a:t>, </a:t>
            </a:r>
            <a:r>
              <a:rPr lang="en-GB" sz="2000" b="1" dirty="0">
                <a:solidFill>
                  <a:schemeClr val="accent3"/>
                </a:solidFill>
                <a:latin typeface="Avenir Next Condensed" panose="020B0506020202020204" pitchFamily="34" charset="0"/>
              </a:rPr>
              <a:t>ρ</a:t>
            </a:r>
            <a:r>
              <a:rPr lang="en-GB" sz="2000" b="1" baseline="30000" dirty="0">
                <a:solidFill>
                  <a:schemeClr val="accent3"/>
                </a:solidFill>
                <a:latin typeface="Avenir Next Condensed" panose="020B0506020202020204" pitchFamily="34" charset="0"/>
              </a:rPr>
              <a:t>2</a:t>
            </a:r>
            <a:r>
              <a:rPr lang="en-GB" sz="2000" dirty="0">
                <a:solidFill>
                  <a:schemeClr val="accent3"/>
                </a:solidFill>
                <a:latin typeface="Avenir Next Condensed" panose="020B0506020202020204" pitchFamily="34" charset="0"/>
              </a:rPr>
              <a:t> (annihilation)</a:t>
            </a:r>
            <a:r>
              <a:rPr lang="en-GB" sz="2000" dirty="0">
                <a:solidFill>
                  <a:srgbClr val="F2EFF7"/>
                </a:solidFill>
                <a:latin typeface="Avenir Next Condensed" panose="020B0506020202020204" pitchFamily="34" charset="0"/>
              </a:rPr>
              <a:t>, </a:t>
            </a:r>
            <a:r>
              <a:rPr lang="en-GB" sz="2000" b="1" dirty="0">
                <a:solidFill>
                  <a:schemeClr val="accent2"/>
                </a:solidFill>
                <a:latin typeface="Avenir Next Condensed" panose="020B0506020202020204" pitchFamily="34" charset="0"/>
              </a:rPr>
              <a:t>ρ</a:t>
            </a:r>
            <a:r>
              <a:rPr lang="en-GB" sz="2000" b="1" baseline="30000" dirty="0">
                <a:solidFill>
                  <a:schemeClr val="accent2"/>
                </a:solidFill>
                <a:latin typeface="Avenir Next Condensed" panose="020B0506020202020204" pitchFamily="34" charset="0"/>
              </a:rPr>
              <a:t>2.5</a:t>
            </a:r>
            <a:r>
              <a:rPr lang="en-GB" sz="2000" dirty="0">
                <a:solidFill>
                  <a:schemeClr val="accent2"/>
                </a:solidFill>
                <a:latin typeface="Avenir Next Condensed" panose="020B0506020202020204" pitchFamily="34" charset="0"/>
              </a:rPr>
              <a:t> (GCE)</a:t>
            </a:r>
            <a:endParaRPr lang="en-GB" sz="2000" b="0" i="0" dirty="0">
              <a:solidFill>
                <a:schemeClr val="accent2"/>
              </a:solidFill>
              <a:effectLst/>
              <a:latin typeface="Avenir Next Condensed" panose="020B0506020202020204" pitchFamily="34" charset="0"/>
            </a:endParaRPr>
          </a:p>
        </p:txBody>
      </p:sp>
      <p:sp>
        <p:nvSpPr>
          <p:cNvPr id="6" name="TextBox 5">
            <a:extLst>
              <a:ext uri="{FF2B5EF4-FFF2-40B4-BE49-F238E27FC236}">
                <a16:creationId xmlns:a16="http://schemas.microsoft.com/office/drawing/2014/main" id="{7243B7EB-76C9-CBF4-688E-385B8293C123}"/>
              </a:ext>
            </a:extLst>
          </p:cNvPr>
          <p:cNvSpPr txBox="1"/>
          <p:nvPr/>
        </p:nvSpPr>
        <p:spPr>
          <a:xfrm>
            <a:off x="5921104" y="199299"/>
            <a:ext cx="6099242" cy="523220"/>
          </a:xfrm>
          <a:prstGeom prst="rect">
            <a:avLst/>
          </a:prstGeom>
          <a:noFill/>
        </p:spPr>
        <p:txBody>
          <a:bodyPr wrap="square">
            <a:spAutoFit/>
          </a:bodyPr>
          <a:lstStyle/>
          <a:p>
            <a:pPr algn="r"/>
            <a:r>
              <a:rPr lang="en-GB" sz="1400" dirty="0">
                <a:solidFill>
                  <a:srgbClr val="A9A2C0"/>
                </a:solidFill>
                <a:latin typeface="Avenir Next Condensed" panose="020B0506020202020204" pitchFamily="34" charset="0"/>
                <a:hlinkClick r:id="rId5"/>
              </a:rPr>
              <a:t>T. Totani, JCAP 11, 080 (2025)</a:t>
            </a:r>
            <a:r>
              <a:rPr lang="en-GB" sz="1400" dirty="0">
                <a:solidFill>
                  <a:srgbClr val="A9A2C0"/>
                </a:solidFill>
                <a:latin typeface="Avenir Next Condensed" panose="020B0506020202020204" pitchFamily="34" charset="0"/>
              </a:rPr>
              <a:t> · </a:t>
            </a:r>
            <a:r>
              <a:rPr lang="en-GB" sz="1400" dirty="0">
                <a:solidFill>
                  <a:srgbClr val="A9A2C0"/>
                </a:solidFill>
                <a:latin typeface="Avenir Next Condensed" panose="020B0506020202020204" pitchFamily="34" charset="0"/>
                <a:hlinkClick r:id="rId6"/>
              </a:rPr>
              <a:t>M. Ackermann et al., ApJ 750, 3 (2012)</a:t>
            </a:r>
            <a:r>
              <a:rPr lang="en-GB" sz="1400" dirty="0">
                <a:solidFill>
                  <a:srgbClr val="A9A2C0"/>
                </a:solidFill>
                <a:latin typeface="Avenir Next Condensed" panose="020B0506020202020204" pitchFamily="34" charset="0"/>
              </a:rPr>
              <a:t> · </a:t>
            </a:r>
            <a:r>
              <a:rPr lang="en-GB" sz="1400" dirty="0">
                <a:solidFill>
                  <a:srgbClr val="A9A2C0"/>
                </a:solidFill>
                <a:latin typeface="Avenir Next Condensed" panose="020B0506020202020204" pitchFamily="34" charset="0"/>
                <a:hlinkClick r:id="rId7"/>
              </a:rPr>
              <a:t>J. Ballet et al., 4FGL-DR4 (2023)</a:t>
            </a:r>
            <a:r>
              <a:rPr lang="en-GB" sz="1400" dirty="0">
                <a:solidFill>
                  <a:srgbClr val="A9A2C0"/>
                </a:solidFill>
                <a:latin typeface="Avenir Next Condensed" panose="020B0506020202020204" pitchFamily="34" charset="0"/>
              </a:rPr>
              <a:t> · </a:t>
            </a:r>
            <a:r>
              <a:rPr lang="en-GB" sz="1400" dirty="0">
                <a:solidFill>
                  <a:srgbClr val="A9A2C0"/>
                </a:solidFill>
                <a:latin typeface="Avenir Next Condensed" panose="020B0506020202020204" pitchFamily="34" charset="0"/>
                <a:hlinkClick r:id="rId8"/>
              </a:rPr>
              <a:t>J. F. Navarro, C. S. Frenk &amp; S. D. M. White, ApJ 462, 563 (1996)</a:t>
            </a:r>
            <a:endParaRPr lang="en-US" sz="1400" dirty="0">
              <a:solidFill>
                <a:srgbClr val="A9A2C0"/>
              </a:solidFill>
              <a:latin typeface="Avenir Next Condensed" panose="020B0506020202020204" pitchFamily="34" charset="0"/>
            </a:endParaRPr>
          </a:p>
        </p:txBody>
      </p:sp>
      <p:sp>
        <p:nvSpPr>
          <p:cNvPr id="7" name="TextBox 6">
            <a:extLst>
              <a:ext uri="{FF2B5EF4-FFF2-40B4-BE49-F238E27FC236}">
                <a16:creationId xmlns:a16="http://schemas.microsoft.com/office/drawing/2014/main" id="{1B5FDBE4-76AF-485F-0B83-054FDFFB8907}"/>
              </a:ext>
            </a:extLst>
          </p:cNvPr>
          <p:cNvSpPr txBox="1"/>
          <p:nvPr/>
        </p:nvSpPr>
        <p:spPr>
          <a:xfrm>
            <a:off x="8595127" y="663101"/>
            <a:ext cx="3425219" cy="215444"/>
          </a:xfrm>
          <a:prstGeom prst="rect">
            <a:avLst/>
          </a:prstGeom>
          <a:noFill/>
        </p:spPr>
        <p:txBody>
          <a:bodyPr wrap="square">
            <a:spAutoFit/>
          </a:bodyPr>
          <a:lstStyle/>
          <a:p>
            <a:pPr algn="r">
              <a:spcAft>
                <a:spcPts val="1950"/>
              </a:spcAft>
            </a:pPr>
            <a:r>
              <a:rPr lang="en-GB" sz="800" b="0" i="0" dirty="0">
                <a:solidFill>
                  <a:srgbClr val="A9A2C0"/>
                </a:solidFill>
                <a:effectLst/>
                <a:latin typeface="Avenir Next Condensed" panose="020B0506020202020204" pitchFamily="34" charset="0"/>
                <a:hlinkClick r:id="rId9"/>
              </a:rPr>
              <a:t>Figures here made using 17 yr data &amp; pipeline of T. Stenhouse et al.</a:t>
            </a:r>
          </a:p>
        </p:txBody>
      </p:sp>
    </p:spTree>
    <p:extLst>
      <p:ext uri="{BB962C8B-B14F-4D97-AF65-F5344CB8AC3E}">
        <p14:creationId xmlns:p14="http://schemas.microsoft.com/office/powerpoint/2010/main" val="1606162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C88BF3D-FF21-5875-873C-C6978F7BD0E8}"/>
              </a:ext>
            </a:extLst>
          </p:cNvPr>
          <p:cNvSpPr txBox="1">
            <a:spLocks/>
          </p:cNvSpPr>
          <p:nvPr/>
        </p:nvSpPr>
        <p:spPr>
          <a:xfrm>
            <a:off x="594574" y="786384"/>
            <a:ext cx="9488878"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Precedent: smooth residuals that were not diffuse</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9E0B96F0-B3CE-77A6-0821-AEF949CF98DB}"/>
              </a:ext>
            </a:extLst>
          </p:cNvPr>
          <p:cNvCxnSpPr>
            <a:cxnSpLocks/>
          </p:cNvCxnSpPr>
          <p:nvPr/>
        </p:nvCxnSpPr>
        <p:spPr>
          <a:xfrm>
            <a:off x="594573" y="1335024"/>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EF6189C-3646-BBBC-4BF3-3B76F34778D8}"/>
              </a:ext>
            </a:extLst>
          </p:cNvPr>
          <p:cNvPicPr>
            <a:picLocks noChangeAspect="1"/>
          </p:cNvPicPr>
          <p:nvPr/>
        </p:nvPicPr>
        <p:blipFill>
          <a:blip r:embed="rId2"/>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AF4CDAFA-514E-992D-0CF0-7EFF0C743813}"/>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468AB5F3-966C-B491-BEF2-45335F0FA533}"/>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CC87AFC3-94EC-420C-5F02-DE41CCB632A6}"/>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B2 / 30</a:t>
            </a:r>
          </a:p>
        </p:txBody>
      </p:sp>
      <p:sp>
        <p:nvSpPr>
          <p:cNvPr id="14" name="body"/>
          <p:cNvSpPr txBox="1"/>
          <p:nvPr/>
        </p:nvSpPr>
        <p:spPr>
          <a:xfrm>
            <a:off x="594360" y="1600200"/>
            <a:ext cx="11064240" cy="4545347"/>
          </a:xfrm>
          <a:prstGeom prst="rect">
            <a:avLst/>
          </a:prstGeom>
          <a:noFill/>
        </p:spPr>
        <p:txBody>
          <a:bodyPr wrap="square" lIns="0" tIns="0" rIns="0" bIns="0">
            <a:spAutoFit/>
          </a:bodyPr>
          <a:lstStyle/>
          <a:p>
            <a:pPr>
              <a:lnSpc>
                <a:spcPct val="118000"/>
              </a:lnSpc>
            </a:pPr>
            <a:r>
              <a:rPr sz="2000" b="0" dirty="0">
                <a:solidFill>
                  <a:schemeClr val="accent3"/>
                </a:solidFill>
                <a:latin typeface="Avenir Next Condensed" panose="020B0506020202020204" pitchFamily="34" charset="0"/>
              </a:rPr>
              <a:t>●</a:t>
            </a:r>
            <a:r>
              <a:rPr sz="2000" b="0" dirty="0">
                <a:solidFill>
                  <a:srgbClr val="F2EFF7"/>
                </a:solidFill>
                <a:latin typeface="Avenir Next Condensed" panose="020B0506020202020204" pitchFamily="34" charset="0"/>
              </a:rPr>
              <a:t>  WMAP template regression found a centrally concentrated </a:t>
            </a:r>
            <a:r>
              <a:rPr sz="2000" b="1" dirty="0">
                <a:solidFill>
                  <a:srgbClr val="FCCE25"/>
                </a:solidFill>
                <a:latin typeface="Avenir Next Condensed" panose="020B0506020202020204" pitchFamily="34" charset="0"/>
              </a:rPr>
              <a:t>haze</a:t>
            </a:r>
            <a:r>
              <a:rPr sz="2000" b="0" dirty="0">
                <a:solidFill>
                  <a:srgbClr val="F2EFF7"/>
                </a:solidFill>
                <a:latin typeface="Avenir Next Condensed" panose="020B0506020202020204" pitchFamily="34" charset="0"/>
              </a:rPr>
              <a:t> with an anomalously hard spectrum (Finkbeiner 2004; Dobler &amp; Finkbeiner 2008), later confirmed by Planck. The gamma-ray counterpart, the </a:t>
            </a:r>
            <a:r>
              <a:rPr sz="2000" b="1" dirty="0">
                <a:solidFill>
                  <a:srgbClr val="FCCE25"/>
                </a:solidFill>
                <a:latin typeface="Avenir Next Condensed" panose="020B0506020202020204" pitchFamily="34" charset="0"/>
              </a:rPr>
              <a:t>Fermi haze</a:t>
            </a:r>
            <a:r>
              <a:rPr sz="2000" b="0" dirty="0">
                <a:solidFill>
                  <a:srgbClr val="F2EFF7"/>
                </a:solidFill>
                <a:latin typeface="Avenir Next Condensed" panose="020B0506020202020204" pitchFamily="34" charset="0"/>
              </a:rPr>
              <a:t>, was reported as smooth, hard and quasi-elliptical out to |b| ≈ 50° (Dobler 2010).</a:t>
            </a:r>
          </a:p>
          <a:p>
            <a:pPr>
              <a:lnSpc>
                <a:spcPct val="118000"/>
              </a:lnSpc>
              <a:spcBef>
                <a:spcPts val="1000"/>
              </a:spcBef>
            </a:pPr>
            <a:r>
              <a:rPr sz="2000" b="0" dirty="0">
                <a:solidFill>
                  <a:schemeClr val="accent3"/>
                </a:solidFill>
                <a:latin typeface="Avenir Next Condensed" panose="020B0506020202020204" pitchFamily="34" charset="0"/>
              </a:rPr>
              <a:t>●</a:t>
            </a:r>
            <a:r>
              <a:rPr sz="2000" b="0" dirty="0">
                <a:solidFill>
                  <a:srgbClr val="F2EFF7"/>
                </a:solidFill>
                <a:latin typeface="Avenir Next Condensed" panose="020B0506020202020204" pitchFamily="34" charset="0"/>
              </a:rPr>
              <a:t>  Su et al. (2010) applied improved diffuse modelling and </a:t>
            </a:r>
            <a:r>
              <a:rPr sz="2000" b="1" dirty="0">
                <a:solidFill>
                  <a:srgbClr val="FCCE25"/>
                </a:solidFill>
                <a:latin typeface="Avenir Next Condensed" panose="020B0506020202020204" pitchFamily="34" charset="0"/>
              </a:rPr>
              <a:t>resolved that apparently featureless component into the sharp-edged Fermi bubbles</a:t>
            </a:r>
            <a:r>
              <a:rPr sz="2000" b="0" dirty="0">
                <a:solidFill>
                  <a:srgbClr val="F2EFF7"/>
                </a:solidFill>
                <a:latin typeface="Avenir Next Condensed" panose="020B0506020202020204" pitchFamily="34" charset="0"/>
              </a:rPr>
              <a:t>. Since measured: edge width 3.4°, power law index 1.9 ± 0.2, exponential cutoff 110 ± 50 GeV, no significant spectral variation above |b| = 10°.</a:t>
            </a:r>
          </a:p>
          <a:p>
            <a:pPr>
              <a:lnSpc>
                <a:spcPct val="118000"/>
              </a:lnSpc>
              <a:spcBef>
                <a:spcPts val="1000"/>
              </a:spcBef>
            </a:pPr>
            <a:r>
              <a:rPr sz="2000" b="0" dirty="0">
                <a:solidFill>
                  <a:schemeClr val="accent3"/>
                </a:solidFill>
                <a:latin typeface="Avenir Next Condensed" panose="020B0506020202020204" pitchFamily="34" charset="0"/>
              </a:rPr>
              <a:t>● </a:t>
            </a:r>
            <a:r>
              <a:rPr sz="2000" b="0" dirty="0">
                <a:solidFill>
                  <a:srgbClr val="F2EFF7"/>
                </a:solidFill>
                <a:latin typeface="Avenir Next Condensed" panose="020B0506020202020204" pitchFamily="34" charset="0"/>
              </a:rPr>
              <a:t> The bubbles are now understood as the inner region of a larger outflow, traced in soft X-rays by </a:t>
            </a:r>
            <a:r>
              <a:rPr sz="2000" b="0" dirty="0" err="1">
                <a:solidFill>
                  <a:srgbClr val="F2EFF7"/>
                </a:solidFill>
                <a:latin typeface="Avenir Next Condensed" panose="020B0506020202020204" pitchFamily="34" charset="0"/>
              </a:rPr>
              <a:t>eROSITA</a:t>
            </a:r>
            <a:r>
              <a:rPr sz="2000" b="0" dirty="0">
                <a:solidFill>
                  <a:srgbClr val="F2EFF7"/>
                </a:solidFill>
                <a:latin typeface="Avenir Next Condensed" panose="020B0506020202020204" pitchFamily="34" charset="0"/>
              </a:rPr>
              <a:t>.</a:t>
            </a:r>
          </a:p>
          <a:p>
            <a:pPr>
              <a:lnSpc>
                <a:spcPct val="118000"/>
              </a:lnSpc>
              <a:spcBef>
                <a:spcPts val="1000"/>
              </a:spcBef>
            </a:pPr>
            <a:r>
              <a:rPr sz="2000" b="0" dirty="0">
                <a:solidFill>
                  <a:schemeClr val="accent3"/>
                </a:solidFill>
                <a:latin typeface="Avenir Next Condensed" panose="020B0506020202020204" pitchFamily="34" charset="0"/>
              </a:rPr>
              <a:t>●</a:t>
            </a:r>
            <a:r>
              <a:rPr sz="2000" b="0" dirty="0">
                <a:solidFill>
                  <a:srgbClr val="F2EFF7"/>
                </a:solidFill>
                <a:latin typeface="Avenir Next Condensed" panose="020B0506020202020204" pitchFamily="34" charset="0"/>
              </a:rPr>
              <a:t>  And it is not confined to the haze. </a:t>
            </a:r>
            <a:r>
              <a:rPr sz="2000" b="1" dirty="0">
                <a:solidFill>
                  <a:srgbClr val="FCCE25"/>
                </a:solidFill>
                <a:latin typeface="Avenir Next Condensed" panose="020B0506020202020204" pitchFamily="34" charset="0"/>
              </a:rPr>
              <a:t>Dixon et al. (1998) reported a statistically significant spherical gamma-ray halo in EGRET data</a:t>
            </a:r>
            <a:r>
              <a:rPr sz="2000" b="0" dirty="0">
                <a:solidFill>
                  <a:srgbClr val="F2EFF7"/>
                </a:solidFill>
                <a:latin typeface="Avenir Next Condensed" panose="020B0506020202020204" pitchFamily="34" charset="0"/>
              </a:rPr>
              <a:t>, later attributed to diffuse-model error.</a:t>
            </a:r>
          </a:p>
          <a:p>
            <a:pPr>
              <a:lnSpc>
                <a:spcPct val="118000"/>
              </a:lnSpc>
              <a:spcBef>
                <a:spcPts val="1400"/>
              </a:spcBef>
            </a:pPr>
            <a:r>
              <a:rPr sz="2000" b="1" dirty="0">
                <a:solidFill>
                  <a:srgbClr val="CB4777"/>
                </a:solidFill>
                <a:latin typeface="Avenir Next Condensed" panose="020B0506020202020204" pitchFamily="34" charset="0"/>
              </a:rPr>
              <a:t>The smoothness of a template-subtracted residual is not by itself evidence of a diffuse physical origin. That is exactly why we work at the native pixel scale.</a:t>
            </a:r>
          </a:p>
        </p:txBody>
      </p:sp>
      <p:sp>
        <p:nvSpPr>
          <p:cNvPr id="6" name="refs">
            <a:extLst>
              <a:ext uri="{FF2B5EF4-FFF2-40B4-BE49-F238E27FC236}">
                <a16:creationId xmlns:a16="http://schemas.microsoft.com/office/drawing/2014/main" id="{7243B7EB-76C9-CBF4-688E-385B8293C123}"/>
              </a:ext>
            </a:extLst>
          </p:cNvPr>
          <p:cNvSpPr txBox="1"/>
          <p:nvPr/>
        </p:nvSpPr>
        <p:spPr>
          <a:xfrm>
            <a:off x="3546765" y="320821"/>
            <a:ext cx="8474466" cy="600164"/>
          </a:xfrm>
          <a:prstGeom prst="rect">
            <a:avLst/>
          </a:prstGeom>
          <a:noFill/>
        </p:spPr>
        <p:txBody>
          <a:bodyPr wrap="square">
            <a:spAutoFit/>
          </a:bodyPr>
          <a:lstStyle/>
          <a:p>
            <a:pPr algn="r"/>
            <a:r>
              <a:rPr lang="en-GB" sz="1100" u="sng" dirty="0">
                <a:solidFill>
                  <a:srgbClr val="A9A2C0"/>
                </a:solidFill>
                <a:latin typeface="Avenir Next Condensed" panose="020B0506020202020204" pitchFamily="34" charset="0"/>
                <a:hlinkClick r:id="rId3"/>
              </a:rPr>
              <a:t>D. Finkbeiner, ApJ 614, 186 (2004)</a:t>
            </a:r>
            <a:r>
              <a:rPr lang="en-GB" sz="1100" dirty="0">
                <a:solidFill>
                  <a:srgbClr val="A9A2C0"/>
                </a:solidFill>
                <a:latin typeface="Avenir Next Condensed" panose="020B0506020202020204" pitchFamily="34" charset="0"/>
              </a:rPr>
              <a:t> · </a:t>
            </a:r>
            <a:r>
              <a:rPr lang="en-GB" sz="1100" u="sng" dirty="0">
                <a:solidFill>
                  <a:srgbClr val="A9A2C0"/>
                </a:solidFill>
                <a:latin typeface="Avenir Next Condensed" panose="020B0506020202020204" pitchFamily="34" charset="0"/>
                <a:hlinkClick r:id="rId4"/>
              </a:rPr>
              <a:t>G. Dobler &amp; D. Finkbeiner, ApJ 680, 1222 (2008)</a:t>
            </a:r>
            <a:r>
              <a:rPr lang="en-GB" sz="1100" dirty="0">
                <a:solidFill>
                  <a:srgbClr val="A9A2C0"/>
                </a:solidFill>
                <a:latin typeface="Avenir Next Condensed" panose="020B0506020202020204" pitchFamily="34" charset="0"/>
              </a:rPr>
              <a:t> · </a:t>
            </a:r>
            <a:r>
              <a:rPr lang="en-GB" sz="1100" u="sng" dirty="0">
                <a:solidFill>
                  <a:srgbClr val="A9A2C0"/>
                </a:solidFill>
                <a:latin typeface="Avenir Next Condensed" panose="020B0506020202020204" pitchFamily="34" charset="0"/>
                <a:hlinkClick r:id="rId5"/>
              </a:rPr>
              <a:t>Planck Collab., A&amp;A 554, A139 (2013)</a:t>
            </a:r>
            <a:r>
              <a:rPr lang="en-GB" sz="1100" dirty="0">
                <a:solidFill>
                  <a:srgbClr val="A9A2C0"/>
                </a:solidFill>
                <a:latin typeface="Avenir Next Condensed" panose="020B0506020202020204" pitchFamily="34" charset="0"/>
              </a:rPr>
              <a:t> · </a:t>
            </a:r>
            <a:r>
              <a:rPr lang="en-GB" sz="1100" u="sng" dirty="0">
                <a:solidFill>
                  <a:srgbClr val="A9A2C0"/>
                </a:solidFill>
                <a:latin typeface="Avenir Next Condensed" panose="020B0506020202020204" pitchFamily="34" charset="0"/>
                <a:hlinkClick r:id="rId6"/>
              </a:rPr>
              <a:t>G. Dobler et al., ApJ 717, 825 (2010)</a:t>
            </a:r>
            <a:r>
              <a:rPr lang="en-GB" sz="1100" dirty="0">
                <a:solidFill>
                  <a:srgbClr val="A9A2C0"/>
                </a:solidFill>
                <a:latin typeface="Avenir Next Condensed" panose="020B0506020202020204" pitchFamily="34" charset="0"/>
              </a:rPr>
              <a:t> · </a:t>
            </a:r>
            <a:r>
              <a:rPr lang="en-GB" sz="1100" u="sng" dirty="0">
                <a:solidFill>
                  <a:srgbClr val="A9A2C0"/>
                </a:solidFill>
                <a:latin typeface="Avenir Next Condensed" panose="020B0506020202020204" pitchFamily="34" charset="0"/>
                <a:hlinkClick r:id="rId7"/>
              </a:rPr>
              <a:t>M. Su, T. Slatyer &amp; D. Finkbeiner, ApJ 724, 1044 (2010)</a:t>
            </a:r>
            <a:r>
              <a:rPr lang="en-GB" sz="1100" dirty="0">
                <a:solidFill>
                  <a:srgbClr val="A9A2C0"/>
                </a:solidFill>
                <a:latin typeface="Avenir Next Condensed" panose="020B0506020202020204" pitchFamily="34" charset="0"/>
              </a:rPr>
              <a:t> · </a:t>
            </a:r>
            <a:r>
              <a:rPr lang="en-GB" sz="1100" u="sng" dirty="0">
                <a:solidFill>
                  <a:srgbClr val="A9A2C0"/>
                </a:solidFill>
                <a:latin typeface="Avenir Next Condensed" panose="020B0506020202020204" pitchFamily="34" charset="0"/>
                <a:hlinkClick r:id="rId8"/>
              </a:rPr>
              <a:t>M. Ackermann et al., ApJ 793, 64 (2014)</a:t>
            </a:r>
            <a:r>
              <a:rPr lang="en-GB" sz="1100" dirty="0">
                <a:solidFill>
                  <a:srgbClr val="A9A2C0"/>
                </a:solidFill>
                <a:latin typeface="Avenir Next Condensed" panose="020B0506020202020204" pitchFamily="34" charset="0"/>
              </a:rPr>
              <a:t> · </a:t>
            </a:r>
            <a:r>
              <a:rPr lang="en-GB" sz="1100" u="sng" dirty="0">
                <a:solidFill>
                  <a:srgbClr val="A9A2C0"/>
                </a:solidFill>
                <a:latin typeface="Avenir Next Condensed" panose="020B0506020202020204" pitchFamily="34" charset="0"/>
                <a:hlinkClick r:id="rId9"/>
              </a:rPr>
              <a:t>P. Predehl et al., Nature 588, 227 (2020)</a:t>
            </a:r>
            <a:r>
              <a:rPr lang="en-GB" sz="1100" dirty="0">
                <a:solidFill>
                  <a:srgbClr val="A9A2C0"/>
                </a:solidFill>
                <a:latin typeface="Avenir Next Condensed" panose="020B0506020202020204" pitchFamily="34" charset="0"/>
              </a:rPr>
              <a:t> · </a:t>
            </a:r>
            <a:r>
              <a:rPr lang="en-GB" sz="1100" u="sng" dirty="0">
                <a:solidFill>
                  <a:srgbClr val="A9A2C0"/>
                </a:solidFill>
                <a:latin typeface="Avenir Next Condensed" panose="020B0506020202020204" pitchFamily="34" charset="0"/>
                <a:hlinkClick r:id="rId10"/>
              </a:rPr>
              <a:t>D. D. Dixon et al., New Astron. 3, 539 (1998)</a:t>
            </a:r>
            <a:r>
              <a:rPr lang="en-GB" sz="1100" dirty="0">
                <a:solidFill>
                  <a:srgbClr val="A9A2C0"/>
                </a:solidFill>
                <a:latin typeface="Avenir Next Condensed" panose="020B0506020202020204" pitchFamily="34" charset="0"/>
              </a:rPr>
              <a:t> · </a:t>
            </a:r>
            <a:r>
              <a:rPr lang="en-GB" sz="1100" u="sng" dirty="0">
                <a:solidFill>
                  <a:srgbClr val="A9A2C0"/>
                </a:solidFill>
                <a:latin typeface="Avenir Next Condensed" panose="020B0506020202020204" pitchFamily="34" charset="0"/>
                <a:hlinkClick r:id="rId11"/>
              </a:rPr>
              <a:t>K. C. Sarkar, A&amp;A Rev. 32, 1 (2024)</a:t>
            </a:r>
            <a:endParaRPr lang="en-US" sz="1100" dirty="0">
              <a:solidFill>
                <a:srgbClr val="A9A2C0"/>
              </a:solidFill>
              <a:latin typeface="Avenir Next Condensed" panose="020B0506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BD65052-681C-E370-EA43-C34473496A0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27651900-1426-B4B3-BC6B-4F512200B0E2}"/>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Two Independent Checks: Replicate &amp; Extend</a:t>
            </a:r>
          </a:p>
        </p:txBody>
      </p:sp>
      <p:cxnSp>
        <p:nvCxnSpPr>
          <p:cNvPr id="8" name="Straight Connector 7">
            <a:extLst>
              <a:ext uri="{FF2B5EF4-FFF2-40B4-BE49-F238E27FC236}">
                <a16:creationId xmlns:a16="http://schemas.microsoft.com/office/drawing/2014/main" id="{95EE809E-FF23-5E24-A564-A7892522C82E}"/>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1000367-5BC4-FDEE-7EC7-3917148B6A67}"/>
              </a:ext>
            </a:extLst>
          </p:cNvPr>
          <p:cNvPicPr>
            <a:picLocks noChangeAspect="1"/>
          </p:cNvPicPr>
          <p:nvPr/>
        </p:nvPicPr>
        <p:blipFill>
          <a:blip r:embed="rId2"/>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584235ED-4E10-1F86-FA7B-FAADD63EA1C1}"/>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B5232736-B0A2-9CD3-2E5F-4173C487A16C}"/>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3E4C457B-FE25-468A-727D-25BF92C34FCC}"/>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B3 / 30</a:t>
            </a:r>
          </a:p>
        </p:txBody>
      </p:sp>
      <p:sp>
        <p:nvSpPr>
          <p:cNvPr id="4" name="TextBox 3">
            <a:extLst>
              <a:ext uri="{FF2B5EF4-FFF2-40B4-BE49-F238E27FC236}">
                <a16:creationId xmlns:a16="http://schemas.microsoft.com/office/drawing/2014/main" id="{B308594B-EB5B-4F44-40D9-50F190B18A5B}"/>
              </a:ext>
            </a:extLst>
          </p:cNvPr>
          <p:cNvSpPr txBox="1"/>
          <p:nvPr/>
        </p:nvSpPr>
        <p:spPr>
          <a:xfrm>
            <a:off x="594572" y="3661072"/>
            <a:ext cx="10881570" cy="707886"/>
          </a:xfrm>
          <a:prstGeom prst="rect">
            <a:avLst/>
          </a:prstGeom>
          <a:noFill/>
        </p:spPr>
        <p:txBody>
          <a:bodyPr wrap="square">
            <a:spAutoFit/>
          </a:bodyPr>
          <a:lstStyle/>
          <a:p>
            <a:pPr>
              <a:spcAft>
                <a:spcPts val="1650"/>
              </a:spcAft>
            </a:pPr>
            <a:r>
              <a:rPr lang="en-GB" sz="2000" dirty="0">
                <a:solidFill>
                  <a:schemeClr val="accent3"/>
                </a:solidFill>
                <a:latin typeface="Avenir Next Condensed" panose="020B0506020202020204" pitchFamily="34" charset="0"/>
              </a:rPr>
              <a:t>●</a:t>
            </a:r>
            <a:r>
              <a:rPr lang="en-GB" sz="2000" dirty="0">
                <a:solidFill>
                  <a:schemeClr val="bg1"/>
                </a:solidFill>
                <a:latin typeface="Avenir Next Condensed" panose="020B0506020202020204" pitchFamily="34" charset="0"/>
              </a:rPr>
              <a:t> Extension uses fast deterministic global ML fit (L-BFGS-B algorithm) first. Reproduces MCMC halo spectrum and its statistical errors to within ~5% in the constraining signal bins at a fraction of the cost. </a:t>
            </a:r>
          </a:p>
        </p:txBody>
      </p:sp>
      <p:sp>
        <p:nvSpPr>
          <p:cNvPr id="14" name="TextBox 13">
            <a:extLst>
              <a:ext uri="{FF2B5EF4-FFF2-40B4-BE49-F238E27FC236}">
                <a16:creationId xmlns:a16="http://schemas.microsoft.com/office/drawing/2014/main" id="{F3F4EFFD-FFC9-855E-477A-4DDA31ADE002}"/>
              </a:ext>
            </a:extLst>
          </p:cNvPr>
          <p:cNvSpPr txBox="1"/>
          <p:nvPr/>
        </p:nvSpPr>
        <p:spPr>
          <a:xfrm>
            <a:off x="6490438" y="2035159"/>
            <a:ext cx="5017272" cy="1502976"/>
          </a:xfrm>
          <a:prstGeom prst="rect">
            <a:avLst/>
          </a:prstGeom>
          <a:noFill/>
        </p:spPr>
        <p:txBody>
          <a:bodyPr wrap="square">
            <a:spAutoFit/>
          </a:bodyPr>
          <a:lstStyle/>
          <a:p>
            <a:pPr indent="0" algn="l">
              <a:spcAft>
                <a:spcPts val="1050"/>
              </a:spcAft>
              <a:buNone/>
            </a:pPr>
            <a:r>
              <a:rPr lang="en-GB" sz="2400" b="1" i="0" dirty="0">
                <a:solidFill>
                  <a:schemeClr val="accent2"/>
                </a:solidFill>
                <a:effectLst/>
                <a:latin typeface="Avenir Next Condensed" panose="020B0506020202020204" pitchFamily="34" charset="0"/>
              </a:rPr>
              <a:t>(b) Extension</a:t>
            </a:r>
          </a:p>
          <a:p>
            <a:pPr indent="0" algn="l">
              <a:buNone/>
            </a:pPr>
            <a:r>
              <a:rPr lang="en-GB" sz="1950" b="0" i="0" dirty="0">
                <a:solidFill>
                  <a:srgbClr val="F2EFF7"/>
                </a:solidFill>
                <a:effectLst/>
                <a:latin typeface="Avenir Next Condensed" panose="020B0506020202020204" pitchFamily="34" charset="0"/>
              </a:rPr>
              <a:t>Global pixel-level likelihood on native 0.125° maps. Adds energy-dependent LAT PSF forward folding (King profile, Pass 8) and bright 4FGL-DR4 source masking.</a:t>
            </a:r>
          </a:p>
        </p:txBody>
      </p:sp>
      <p:sp>
        <p:nvSpPr>
          <p:cNvPr id="16" name="TextBox 15">
            <a:extLst>
              <a:ext uri="{FF2B5EF4-FFF2-40B4-BE49-F238E27FC236}">
                <a16:creationId xmlns:a16="http://schemas.microsoft.com/office/drawing/2014/main" id="{BB2D9638-EEA5-5B34-1143-9779CF725651}"/>
              </a:ext>
            </a:extLst>
          </p:cNvPr>
          <p:cNvSpPr txBox="1"/>
          <p:nvPr/>
        </p:nvSpPr>
        <p:spPr>
          <a:xfrm>
            <a:off x="765250" y="2035159"/>
            <a:ext cx="4443067" cy="1502976"/>
          </a:xfrm>
          <a:prstGeom prst="rect">
            <a:avLst/>
          </a:prstGeom>
          <a:noFill/>
        </p:spPr>
        <p:txBody>
          <a:bodyPr wrap="square">
            <a:spAutoFit/>
          </a:bodyPr>
          <a:lstStyle/>
          <a:p>
            <a:pPr indent="0" algn="l">
              <a:spcAft>
                <a:spcPts val="1050"/>
              </a:spcAft>
              <a:buNone/>
            </a:pPr>
            <a:r>
              <a:rPr lang="en-GB" sz="2400" b="1" i="0" dirty="0">
                <a:solidFill>
                  <a:schemeClr val="accent2"/>
                </a:solidFill>
                <a:effectLst/>
                <a:latin typeface="Avenir Next Condensed" panose="020B0506020202020204" pitchFamily="34" charset="0"/>
              </a:rPr>
              <a:t>(a) Replication</a:t>
            </a:r>
          </a:p>
          <a:p>
            <a:pPr indent="0" algn="l">
              <a:buNone/>
            </a:pPr>
            <a:r>
              <a:rPr lang="en-GB" sz="1950" b="0" i="0" dirty="0">
                <a:solidFill>
                  <a:srgbClr val="F2EFF7"/>
                </a:solidFill>
                <a:effectLst/>
                <a:latin typeface="Avenir Next Condensed" panose="020B0506020202020204" pitchFamily="34" charset="0"/>
              </a:rPr>
              <a:t>Independent pipeline, independent reduction, Poisson MCMC on 10°×10° cells — Totani's own method, re-implemented from scratch.</a:t>
            </a:r>
          </a:p>
        </p:txBody>
      </p:sp>
      <p:cxnSp>
        <p:nvCxnSpPr>
          <p:cNvPr id="3" name="Straight Arrow Connector 2">
            <a:extLst>
              <a:ext uri="{FF2B5EF4-FFF2-40B4-BE49-F238E27FC236}">
                <a16:creationId xmlns:a16="http://schemas.microsoft.com/office/drawing/2014/main" id="{F0218685-40C5-4425-52B4-85795A1846B8}"/>
              </a:ext>
            </a:extLst>
          </p:cNvPr>
          <p:cNvCxnSpPr>
            <a:stCxn id="16" idx="3"/>
          </p:cNvCxnSpPr>
          <p:nvPr/>
        </p:nvCxnSpPr>
        <p:spPr>
          <a:xfrm>
            <a:off x="5208317" y="2786647"/>
            <a:ext cx="972386" cy="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5" name="TextBox 14">
            <a:extLst>
              <a:ext uri="{FF2B5EF4-FFF2-40B4-BE49-F238E27FC236}">
                <a16:creationId xmlns:a16="http://schemas.microsoft.com/office/drawing/2014/main" id="{C35CBEB2-EDF5-67D5-4B80-2FB259F297F4}"/>
              </a:ext>
            </a:extLst>
          </p:cNvPr>
          <p:cNvSpPr txBox="1"/>
          <p:nvPr/>
        </p:nvSpPr>
        <p:spPr>
          <a:xfrm>
            <a:off x="7003959" y="350550"/>
            <a:ext cx="5017272" cy="307777"/>
          </a:xfrm>
          <a:prstGeom prst="rect">
            <a:avLst/>
          </a:prstGeom>
          <a:noFill/>
        </p:spPr>
        <p:txBody>
          <a:bodyPr wrap="square">
            <a:spAutoFit/>
          </a:bodyPr>
          <a:lstStyle/>
          <a:p>
            <a:pPr algn="r">
              <a:spcAft>
                <a:spcPts val="1950"/>
              </a:spcAft>
            </a:pPr>
            <a:r>
              <a:rPr lang="en-GB" sz="1400" dirty="0">
                <a:solidFill>
                  <a:srgbClr val="A9A2C1"/>
                </a:solidFill>
                <a:latin typeface="Avenir Next Condensed" panose="020B0506020202020204" pitchFamily="34" charset="0"/>
                <a:hlinkClick r:id="rId3"/>
              </a:rPr>
              <a:t>T. R. S., C. Ghag &amp; F. F. Deppisch, arXiv:2607.08552</a:t>
            </a:r>
            <a:endParaRPr lang="en-GB" sz="1400" b="0" i="0" dirty="0">
              <a:solidFill>
                <a:srgbClr val="A9A2C0"/>
              </a:solidFill>
              <a:effectLst/>
              <a:latin typeface="Avenir Next Condensed" panose="020B0506020202020204" pitchFamily="34" charset="0"/>
            </a:endParaRPr>
          </a:p>
        </p:txBody>
      </p:sp>
      <p:sp>
        <p:nvSpPr>
          <p:cNvPr id="2" name="TextBox 1">
            <a:extLst>
              <a:ext uri="{FF2B5EF4-FFF2-40B4-BE49-F238E27FC236}">
                <a16:creationId xmlns:a16="http://schemas.microsoft.com/office/drawing/2014/main" id="{7CE97283-36FE-B192-327D-69BB04537C70}"/>
              </a:ext>
            </a:extLst>
          </p:cNvPr>
          <p:cNvSpPr txBox="1"/>
          <p:nvPr/>
        </p:nvSpPr>
        <p:spPr>
          <a:xfrm>
            <a:off x="594573" y="1484670"/>
            <a:ext cx="10881570" cy="400110"/>
          </a:xfrm>
          <a:prstGeom prst="rect">
            <a:avLst/>
          </a:prstGeom>
          <a:noFill/>
        </p:spPr>
        <p:txBody>
          <a:bodyPr wrap="square">
            <a:spAutoFit/>
          </a:bodyPr>
          <a:lstStyle/>
          <a:p>
            <a:pPr indent="0" algn="l">
              <a:buNone/>
            </a:pPr>
            <a:r>
              <a:rPr lang="en-GB" sz="2000" b="0" i="0" dirty="0">
                <a:solidFill>
                  <a:srgbClr val="CB4777"/>
                </a:solidFill>
                <a:effectLst/>
                <a:latin typeface="Avenir Next Condensed" panose="020B0506020202020204" pitchFamily="34" charset="0"/>
              </a:rPr>
              <a:t>● </a:t>
            </a:r>
            <a:r>
              <a:rPr lang="en-GB" sz="2000" b="0" i="0" dirty="0">
                <a:solidFill>
                  <a:srgbClr val="F2EFF7"/>
                </a:solidFill>
                <a:effectLst/>
                <a:latin typeface="Avenir Next Condensed" panose="020B0506020202020204" pitchFamily="34" charset="0"/>
              </a:rPr>
              <a:t>Extended dataset: </a:t>
            </a:r>
            <a:r>
              <a:rPr lang="en-GB" sz="2000" b="1" i="0" dirty="0">
                <a:solidFill>
                  <a:srgbClr val="F2EFF7"/>
                </a:solidFill>
                <a:effectLst/>
                <a:latin typeface="Avenir Next Condensed" panose="020B0506020202020204" pitchFamily="34" charset="0"/>
              </a:rPr>
              <a:t>17 yr</a:t>
            </a:r>
            <a:r>
              <a:rPr lang="en-GB" sz="2000" b="0" i="0" dirty="0">
                <a:solidFill>
                  <a:srgbClr val="F2EFF7"/>
                </a:solidFill>
                <a:effectLst/>
                <a:latin typeface="Avenir Next Condensed" panose="020B0506020202020204" pitchFamily="34" charset="0"/>
              </a:rPr>
              <a:t> Pass 8 (Aug 2008 – Mar 2026), same 13 log bins, 1.16–10</a:t>
            </a:r>
            <a:r>
              <a:rPr lang="en-GB" sz="2000" b="0" i="0" baseline="30000" dirty="0">
                <a:solidFill>
                  <a:srgbClr val="F2EFF7"/>
                </a:solidFill>
                <a:effectLst/>
                <a:latin typeface="Avenir Next Condensed" panose="020B0506020202020204" pitchFamily="34" charset="0"/>
              </a:rPr>
              <a:t>58</a:t>
            </a:r>
            <a:r>
              <a:rPr lang="en-GB" sz="2000" b="0" i="0" dirty="0">
                <a:solidFill>
                  <a:srgbClr val="F2EFF7"/>
                </a:solidFill>
                <a:effectLst/>
                <a:latin typeface="Avenir Next Condensed" panose="020B0506020202020204" pitchFamily="34" charset="0"/>
              </a:rPr>
              <a:t> GeV.</a:t>
            </a:r>
            <a:endParaRPr lang="en-GB" sz="2000" dirty="0">
              <a:solidFill>
                <a:schemeClr val="bg1"/>
              </a:solidFill>
              <a:latin typeface="Avenir Next Condensed" panose="020B0506020202020204" pitchFamily="34" charset="0"/>
            </a:endParaRPr>
          </a:p>
        </p:txBody>
      </p:sp>
      <p:sp>
        <p:nvSpPr>
          <p:cNvPr id="6" name="TextBox 5">
            <a:extLst>
              <a:ext uri="{FF2B5EF4-FFF2-40B4-BE49-F238E27FC236}">
                <a16:creationId xmlns:a16="http://schemas.microsoft.com/office/drawing/2014/main" id="{1C7EFA8D-FB4A-F925-8133-AB4823EC1598}"/>
              </a:ext>
            </a:extLst>
          </p:cNvPr>
          <p:cNvSpPr txBox="1"/>
          <p:nvPr/>
        </p:nvSpPr>
        <p:spPr>
          <a:xfrm>
            <a:off x="594572" y="5832047"/>
            <a:ext cx="10881570" cy="400110"/>
          </a:xfrm>
          <a:prstGeom prst="rect">
            <a:avLst/>
          </a:prstGeom>
          <a:noFill/>
        </p:spPr>
        <p:txBody>
          <a:bodyPr wrap="square">
            <a:spAutoFit/>
          </a:bodyPr>
          <a:lstStyle/>
          <a:p>
            <a:pPr marL="800100" lvl="1" indent="-342900">
              <a:spcAft>
                <a:spcPts val="1650"/>
              </a:spcAft>
              <a:buFont typeface="Arial" panose="020B0604020202020204" pitchFamily="34" charset="0"/>
              <a:buChar char="•"/>
            </a:pPr>
            <a:r>
              <a:rPr lang="en-GB" sz="2000" dirty="0">
                <a:solidFill>
                  <a:schemeClr val="bg1"/>
                </a:solidFill>
                <a:latin typeface="Avenir Next Condensed" panose="020B0506020202020204" pitchFamily="34" charset="0"/>
              </a:rPr>
              <a:t>At 0.125° it isn't. Only ~5.6% of pixels occupied near 20 .8 GeV peak, falling to ~0.011% in the top bin.</a:t>
            </a:r>
          </a:p>
        </p:txBody>
      </p:sp>
      <p:sp>
        <p:nvSpPr>
          <p:cNvPr id="7" name="TextBox 6">
            <a:extLst>
              <a:ext uri="{FF2B5EF4-FFF2-40B4-BE49-F238E27FC236}">
                <a16:creationId xmlns:a16="http://schemas.microsoft.com/office/drawing/2014/main" id="{BE893824-3A2E-1D5F-1C09-C043B902F0BB}"/>
              </a:ext>
            </a:extLst>
          </p:cNvPr>
          <p:cNvSpPr txBox="1"/>
          <p:nvPr/>
        </p:nvSpPr>
        <p:spPr>
          <a:xfrm>
            <a:off x="594572" y="5438721"/>
            <a:ext cx="10881570" cy="400110"/>
          </a:xfrm>
          <a:prstGeom prst="rect">
            <a:avLst/>
          </a:prstGeom>
          <a:noFill/>
        </p:spPr>
        <p:txBody>
          <a:bodyPr wrap="square">
            <a:spAutoFit/>
          </a:bodyPr>
          <a:lstStyle/>
          <a:p>
            <a:pPr marL="800100" lvl="1" indent="-342900">
              <a:spcAft>
                <a:spcPts val="1650"/>
              </a:spcAft>
              <a:buFont typeface="Arial" panose="020B0604020202020204" pitchFamily="34" charset="0"/>
              <a:buChar char="•"/>
            </a:pPr>
            <a:r>
              <a:rPr lang="en-GB" sz="2000" dirty="0">
                <a:solidFill>
                  <a:schemeClr val="bg1"/>
                </a:solidFill>
                <a:latin typeface="Avenir Next Condensed" panose="020B0506020202020204" pitchFamily="34" charset="0"/>
              </a:rPr>
              <a:t>At 10° counts are large, so distinction from Gaussian is immaterial.</a:t>
            </a:r>
          </a:p>
        </p:txBody>
      </p:sp>
      <p:sp>
        <p:nvSpPr>
          <p:cNvPr id="19" name="TextBox 18">
            <a:extLst>
              <a:ext uri="{FF2B5EF4-FFF2-40B4-BE49-F238E27FC236}">
                <a16:creationId xmlns:a16="http://schemas.microsoft.com/office/drawing/2014/main" id="{96BF9694-1391-3519-E5D0-989FF3539EC0}"/>
              </a:ext>
            </a:extLst>
          </p:cNvPr>
          <p:cNvSpPr txBox="1"/>
          <p:nvPr/>
        </p:nvSpPr>
        <p:spPr>
          <a:xfrm>
            <a:off x="655215" y="4324595"/>
            <a:ext cx="10881570" cy="400110"/>
          </a:xfrm>
          <a:prstGeom prst="rect">
            <a:avLst/>
          </a:prstGeom>
          <a:noFill/>
        </p:spPr>
        <p:txBody>
          <a:bodyPr wrap="square">
            <a:spAutoFit/>
          </a:bodyPr>
          <a:lstStyle/>
          <a:p>
            <a:pPr marL="800100" lvl="1" indent="-342900">
              <a:spcAft>
                <a:spcPts val="1650"/>
              </a:spcAft>
              <a:buFont typeface="Arial" panose="020B0604020202020204" pitchFamily="34" charset="0"/>
              <a:buChar char="•"/>
            </a:pPr>
            <a:r>
              <a:rPr lang="en-GB" sz="2000" dirty="0">
                <a:solidFill>
                  <a:schemeClr val="bg1"/>
                </a:solidFill>
                <a:latin typeface="Avenir Next Condensed" panose="020B0506020202020204" pitchFamily="34" charset="0"/>
              </a:rPr>
              <a:t>ML point estimates initialise MCMC’s walkers (reduce burn-in). </a:t>
            </a:r>
          </a:p>
        </p:txBody>
      </p:sp>
      <p:sp>
        <p:nvSpPr>
          <p:cNvPr id="21" name="TextBox 20">
            <a:extLst>
              <a:ext uri="{FF2B5EF4-FFF2-40B4-BE49-F238E27FC236}">
                <a16:creationId xmlns:a16="http://schemas.microsoft.com/office/drawing/2014/main" id="{EB8A19D2-1EB0-BEC6-8C97-2130F607BFAF}"/>
              </a:ext>
            </a:extLst>
          </p:cNvPr>
          <p:cNvSpPr txBox="1"/>
          <p:nvPr/>
        </p:nvSpPr>
        <p:spPr>
          <a:xfrm>
            <a:off x="681060" y="4630544"/>
            <a:ext cx="10104811" cy="400110"/>
          </a:xfrm>
          <a:prstGeom prst="rect">
            <a:avLst/>
          </a:prstGeom>
          <a:noFill/>
        </p:spPr>
        <p:txBody>
          <a:bodyPr wrap="square">
            <a:spAutoFit/>
          </a:bodyPr>
          <a:lstStyle/>
          <a:p>
            <a:pPr marL="800100" lvl="1" indent="-342900">
              <a:buFont typeface="Arial" panose="020B0604020202020204" pitchFamily="34" charset="0"/>
              <a:buChar char="•"/>
            </a:pPr>
            <a:r>
              <a:rPr lang="en-GB" sz="2000" dirty="0">
                <a:solidFill>
                  <a:schemeClr val="bg1"/>
                </a:solidFill>
                <a:latin typeface="Avenir Next Condensed" panose="020B0506020202020204" pitchFamily="34" charset="0"/>
              </a:rPr>
              <a:t>Also used for systematics suite.</a:t>
            </a:r>
            <a:endParaRPr lang="en-US" dirty="0"/>
          </a:p>
        </p:txBody>
      </p:sp>
      <p:sp>
        <p:nvSpPr>
          <p:cNvPr id="22" name="TextBox 21">
            <a:extLst>
              <a:ext uri="{FF2B5EF4-FFF2-40B4-BE49-F238E27FC236}">
                <a16:creationId xmlns:a16="http://schemas.microsoft.com/office/drawing/2014/main" id="{E3BBA932-F6BA-DD28-75C8-FACBC10EB7D1}"/>
              </a:ext>
            </a:extLst>
          </p:cNvPr>
          <p:cNvSpPr txBox="1"/>
          <p:nvPr/>
        </p:nvSpPr>
        <p:spPr>
          <a:xfrm>
            <a:off x="594572" y="5082974"/>
            <a:ext cx="10881570" cy="400110"/>
          </a:xfrm>
          <a:prstGeom prst="rect">
            <a:avLst/>
          </a:prstGeom>
          <a:noFill/>
        </p:spPr>
        <p:txBody>
          <a:bodyPr wrap="square">
            <a:spAutoFit/>
          </a:bodyPr>
          <a:lstStyle/>
          <a:p>
            <a:pPr>
              <a:spcAft>
                <a:spcPts val="1650"/>
              </a:spcAft>
            </a:pPr>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All fitting uses exact Poisson likelihood. </a:t>
            </a:r>
          </a:p>
        </p:txBody>
      </p:sp>
    </p:spTree>
    <p:extLst>
      <p:ext uri="{BB962C8B-B14F-4D97-AF65-F5344CB8AC3E}">
        <p14:creationId xmlns:p14="http://schemas.microsoft.com/office/powerpoint/2010/main" val="5957900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C88BF3D-FF21-5875-873C-C6978F7BD0E8}"/>
              </a:ext>
            </a:extLst>
          </p:cNvPr>
          <p:cNvSpPr txBox="1">
            <a:spLocks/>
          </p:cNvSpPr>
          <p:nvPr/>
        </p:nvSpPr>
        <p:spPr>
          <a:xfrm>
            <a:off x="594574" y="786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Energy dispersion and effective area</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9E0B96F0-B3CE-77A6-0821-AEF949CF98DB}"/>
              </a:ext>
            </a:extLst>
          </p:cNvPr>
          <p:cNvCxnSpPr>
            <a:cxnSpLocks/>
          </p:cNvCxnSpPr>
          <p:nvPr/>
        </p:nvCxnSpPr>
        <p:spPr>
          <a:xfrm>
            <a:off x="594573" y="1335024"/>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EF6189C-3646-BBBC-4BF3-3B76F34778D8}"/>
              </a:ext>
            </a:extLst>
          </p:cNvPr>
          <p:cNvPicPr>
            <a:picLocks noChangeAspect="1"/>
          </p:cNvPicPr>
          <p:nvPr/>
        </p:nvPicPr>
        <p:blipFill>
          <a:blip r:embed="rId2"/>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AF4CDAFA-514E-992D-0CF0-7EFF0C743813}"/>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468AB5F3-966C-B491-BEF2-45335F0FA533}"/>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CC87AFC3-94EC-420C-5F02-DE41CCB632A6}"/>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B4 / 30</a:t>
            </a:r>
          </a:p>
        </p:txBody>
      </p:sp>
      <p:sp>
        <p:nvSpPr>
          <p:cNvPr id="14" name="body"/>
          <p:cNvSpPr txBox="1"/>
          <p:nvPr/>
        </p:nvSpPr>
        <p:spPr>
          <a:xfrm>
            <a:off x="594360" y="1645920"/>
            <a:ext cx="11064240" cy="4172937"/>
          </a:xfrm>
          <a:prstGeom prst="rect">
            <a:avLst/>
          </a:prstGeom>
          <a:noFill/>
        </p:spPr>
        <p:txBody>
          <a:bodyPr wrap="square" lIns="0" tIns="0" rIns="0" bIns="0">
            <a:spAutoFit/>
          </a:bodyPr>
          <a:lstStyle/>
          <a:p>
            <a:pPr>
              <a:lnSpc>
                <a:spcPct val="118000"/>
              </a:lnSpc>
            </a:pPr>
            <a:r>
              <a:rPr sz="2000" b="0" dirty="0">
                <a:solidFill>
                  <a:schemeClr val="accent3"/>
                </a:solidFill>
                <a:latin typeface="Avenir Next Condensed" panose="020B0506020202020204" pitchFamily="34" charset="0"/>
              </a:rPr>
              <a:t>●</a:t>
            </a:r>
            <a:r>
              <a:rPr sz="2000" b="0" dirty="0">
                <a:solidFill>
                  <a:srgbClr val="F2EFF7"/>
                </a:solidFill>
                <a:latin typeface="Avenir Next Condensed" panose="020B0506020202020204" pitchFamily="34" charset="0"/>
              </a:rPr>
              <a:t>  We forward-fold the energy-dependent LAT PSF. </a:t>
            </a:r>
            <a:r>
              <a:rPr sz="2000" b="1" dirty="0">
                <a:solidFill>
                  <a:srgbClr val="FCCE25"/>
                </a:solidFill>
                <a:latin typeface="Avenir Next Condensed" panose="020B0506020202020204" pitchFamily="34" charset="0"/>
              </a:rPr>
              <a:t>We do not forward-fold the energy dispersion.</a:t>
            </a:r>
          </a:p>
          <a:p>
            <a:pPr marL="742950" lvl="1" indent="-285750">
              <a:lnSpc>
                <a:spcPct val="118000"/>
              </a:lnSpc>
              <a:spcBef>
                <a:spcPts val="600"/>
              </a:spcBef>
              <a:buFont typeface="Arial" panose="020B0604020202020204" pitchFamily="34" charset="0"/>
              <a:buChar char="•"/>
            </a:pPr>
            <a:r>
              <a:rPr sz="2000" b="0" dirty="0">
                <a:solidFill>
                  <a:srgbClr val="F2EFF7"/>
                </a:solidFill>
                <a:latin typeface="Avenir Next Condensed" panose="020B0506020202020204" pitchFamily="34" charset="0"/>
              </a:rPr>
              <a:t>The Pass 8 resolution at the 20 GeV peak is </a:t>
            </a:r>
            <a:r>
              <a:rPr sz="2000" b="0" dirty="0" err="1">
                <a:solidFill>
                  <a:srgbClr val="F2EFF7"/>
                </a:solidFill>
                <a:latin typeface="Avenir Next Condensed" panose="020B0506020202020204" pitchFamily="34" charset="0"/>
              </a:rPr>
              <a:t>σ</a:t>
            </a:r>
            <a:r>
              <a:rPr sz="2000" b="0" baseline="-25000" dirty="0" err="1">
                <a:solidFill>
                  <a:srgbClr val="F2EFF7"/>
                </a:solidFill>
                <a:latin typeface="Avenir Next Condensed" panose="020B0506020202020204" pitchFamily="34" charset="0"/>
              </a:rPr>
              <a:t>E</a:t>
            </a:r>
            <a:r>
              <a:rPr sz="2000" b="0" dirty="0">
                <a:solidFill>
                  <a:srgbClr val="F2EFF7"/>
                </a:solidFill>
                <a:latin typeface="Avenir Next Condensed" panose="020B0506020202020204" pitchFamily="34" charset="0"/>
              </a:rPr>
              <a:t>/E ≈ 8%, against a logarithmic bin width of a factor 1.69, about 70%. Dispersion therefore redistributes counts well inside a single bin.</a:t>
            </a:r>
          </a:p>
          <a:p>
            <a:pPr marL="742950" lvl="1" indent="-285750">
              <a:lnSpc>
                <a:spcPct val="118000"/>
              </a:lnSpc>
              <a:spcBef>
                <a:spcPts val="600"/>
              </a:spcBef>
              <a:buFont typeface="Arial" panose="020B0604020202020204" pitchFamily="34" charset="0"/>
              <a:buChar char="•"/>
            </a:pPr>
            <a:r>
              <a:rPr sz="2000" b="0" dirty="0">
                <a:solidFill>
                  <a:srgbClr val="F2EFF7"/>
                </a:solidFill>
                <a:latin typeface="Avenir Next Condensed" panose="020B0506020202020204" pitchFamily="34" charset="0"/>
              </a:rPr>
              <a:t>It neither shifts the 20 GeV peak nor biases the inferred mass at a level comparable to the foreground-modelling systematics.</a:t>
            </a:r>
          </a:p>
          <a:p>
            <a:pPr>
              <a:lnSpc>
                <a:spcPct val="118000"/>
              </a:lnSpc>
              <a:spcBef>
                <a:spcPts val="1400"/>
              </a:spcBef>
            </a:pPr>
            <a:r>
              <a:rPr sz="2000" b="0" dirty="0">
                <a:solidFill>
                  <a:schemeClr val="accent3"/>
                </a:solidFill>
                <a:latin typeface="Avenir Next Condensed" panose="020B0506020202020204" pitchFamily="34" charset="0"/>
              </a:rPr>
              <a:t>●</a:t>
            </a:r>
            <a:r>
              <a:rPr sz="2000" b="0" dirty="0">
                <a:solidFill>
                  <a:srgbClr val="F2EFF7"/>
                </a:solidFill>
                <a:latin typeface="Avenir Next Condensed" panose="020B0506020202020204" pitchFamily="34" charset="0"/>
              </a:rPr>
              <a:t>  </a:t>
            </a:r>
            <a:r>
              <a:rPr sz="2000" b="1" dirty="0">
                <a:solidFill>
                  <a:srgbClr val="FCCE25"/>
                </a:solidFill>
                <a:latin typeface="Avenir Next Condensed" panose="020B0506020202020204" pitchFamily="34" charset="0"/>
              </a:rPr>
              <a:t>The LAT effective-area systematic is also not propagated.</a:t>
            </a:r>
            <a:r>
              <a:rPr sz="2000" b="0" dirty="0">
                <a:solidFill>
                  <a:srgbClr val="F2EFF7"/>
                </a:solidFill>
                <a:latin typeface="Avenir Next Condensed" panose="020B0506020202020204" pitchFamily="34" charset="0"/>
              </a:rPr>
              <a:t> The instrument team quantifies it as an energy-dependent band at the few-per-cent level over the range used here.</a:t>
            </a:r>
          </a:p>
          <a:p>
            <a:pPr>
              <a:lnSpc>
                <a:spcPct val="118000"/>
              </a:lnSpc>
              <a:spcBef>
                <a:spcPts val="600"/>
              </a:spcBef>
            </a:pPr>
            <a:r>
              <a:rPr sz="2000" b="0" dirty="0">
                <a:solidFill>
                  <a:srgbClr val="F2EFF7"/>
                </a:solidFill>
                <a:latin typeface="Avenir Next Condensed" panose="020B0506020202020204" pitchFamily="34" charset="0"/>
              </a:rPr>
              <a:t>It enters multiplicatively on the recovered flux, so linearly on ⟨</a:t>
            </a:r>
            <a:r>
              <a:rPr sz="2000" b="0" dirty="0" err="1">
                <a:solidFill>
                  <a:srgbClr val="F2EFF7"/>
                </a:solidFill>
                <a:latin typeface="Avenir Next Condensed" panose="020B0506020202020204" pitchFamily="34" charset="0"/>
              </a:rPr>
              <a:t>σv</a:t>
            </a:r>
            <a:r>
              <a:rPr sz="2000" b="0" dirty="0">
                <a:solidFill>
                  <a:srgbClr val="F2EFF7"/>
                </a:solidFill>
                <a:latin typeface="Avenir Next Condensed" panose="020B0506020202020204" pitchFamily="34" charset="0"/>
              </a:rPr>
              <a:t>⟩ and on R, an order of magnitude below the ±48% and ±54% J-factor terms. It also cancels in part in R, since the </a:t>
            </a:r>
            <a:r>
              <a:rPr sz="2000" b="0" dirty="0" err="1">
                <a:solidFill>
                  <a:srgbClr val="F2EFF7"/>
                </a:solidFill>
                <a:latin typeface="Avenir Next Condensed" panose="020B0506020202020204" pitchFamily="34" charset="0"/>
              </a:rPr>
              <a:t>dSph</a:t>
            </a:r>
            <a:r>
              <a:rPr sz="2000" b="0" dirty="0">
                <a:solidFill>
                  <a:srgbClr val="F2EFF7"/>
                </a:solidFill>
                <a:latin typeface="Avenir Next Condensed" panose="020B0506020202020204" pitchFamily="34" charset="0"/>
              </a:rPr>
              <a:t> limits it is compared against carry the same calibration.</a:t>
            </a:r>
          </a:p>
          <a:p>
            <a:pPr>
              <a:lnSpc>
                <a:spcPct val="118000"/>
              </a:lnSpc>
              <a:spcBef>
                <a:spcPts val="1400"/>
              </a:spcBef>
            </a:pPr>
            <a:r>
              <a:rPr sz="2000" b="1" dirty="0">
                <a:solidFill>
                  <a:srgbClr val="CB4777"/>
                </a:solidFill>
                <a:latin typeface="Avenir Next Condensed" panose="020B0506020202020204" pitchFamily="34" charset="0"/>
              </a:rPr>
              <a:t>Both are disclosed in the paper as unpropagated floors rather than buried.</a:t>
            </a:r>
          </a:p>
        </p:txBody>
      </p:sp>
      <p:sp>
        <p:nvSpPr>
          <p:cNvPr id="6" name="refs">
            <a:extLst>
              <a:ext uri="{FF2B5EF4-FFF2-40B4-BE49-F238E27FC236}">
                <a16:creationId xmlns:a16="http://schemas.microsoft.com/office/drawing/2014/main" id="{7243B7EB-76C9-CBF4-688E-385B8293C123}"/>
              </a:ext>
            </a:extLst>
          </p:cNvPr>
          <p:cNvSpPr txBox="1"/>
          <p:nvPr/>
        </p:nvSpPr>
        <p:spPr>
          <a:xfrm>
            <a:off x="8158420" y="234258"/>
            <a:ext cx="3833949" cy="646331"/>
          </a:xfrm>
          <a:prstGeom prst="rect">
            <a:avLst/>
          </a:prstGeom>
          <a:noFill/>
        </p:spPr>
        <p:txBody>
          <a:bodyPr wrap="square">
            <a:spAutoFit/>
          </a:bodyPr>
          <a:lstStyle/>
          <a:p>
            <a:pPr algn="r"/>
            <a:r>
              <a:rPr lang="en-GB" sz="1200" u="sng" dirty="0">
                <a:solidFill>
                  <a:srgbClr val="A9A2C0"/>
                </a:solidFill>
                <a:latin typeface="Avenir Next Condensed" panose="020B0506020202020204" pitchFamily="34" charset="0"/>
                <a:hlinkClick r:id="rId3"/>
              </a:rPr>
              <a:t>T. R. S., C. Ghag &amp; F. F. Deppisch, arXiv:2607.08552</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4"/>
              </a:rPr>
              <a:t>W. Atwood et al. (Pass 8), arXiv:1303.3514</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5"/>
              </a:rPr>
              <a:t>P. Bruel et al., arXiv:1810.11394</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6"/>
              </a:rPr>
              <a:t>M. Ackermann et al. (LAT IRFs), ApJS 203, 4 (2012)</a:t>
            </a:r>
            <a:endParaRPr lang="en-US" sz="1200" dirty="0">
              <a:solidFill>
                <a:srgbClr val="A9A2C0"/>
              </a:solidFill>
              <a:latin typeface="Avenir Next Condensed" panose="020B0506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C83489B-C431-6AA1-CA07-4B45043068A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011B0FF-61C3-8B96-8A5B-765FDDAC8646}"/>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Exact Poisson Likelihood &amp; Pixel Sparsity</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6A267D40-9F9B-4AB9-A092-3F9961697E94}"/>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ADE0B3E0-80EE-DCD2-045E-CDCFE653A57D}"/>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4EBC4C1D-2FDA-0A8F-4F75-03A636417CB6}"/>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4CD66F05-5126-88F3-D0FD-D4820F025041}"/>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43B4C509-20FC-353E-49B5-89DF768B9D81}"/>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B5 / 30</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85B7D2E6-EC0F-AC89-AEEB-ACB583E181F7}"/>
                  </a:ext>
                </a:extLst>
              </p:cNvPr>
              <p:cNvSpPr txBox="1"/>
              <p:nvPr/>
            </p:nvSpPr>
            <p:spPr>
              <a:xfrm>
                <a:off x="5768022" y="1274731"/>
                <a:ext cx="6096000" cy="1140697"/>
              </a:xfrm>
              <a:prstGeom prst="rect">
                <a:avLst/>
              </a:prstGeom>
              <a:noFill/>
            </p:spPr>
            <p:txBody>
              <a:bodyPr wrap="square">
                <a:spAutoFit/>
              </a:bodyPr>
              <a:lstStyle/>
              <a:p>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The exact per-pixel Poisson log-likelihood formula: </a:t>
                </a:r>
              </a:p>
              <a:p>
                <a:pPr/>
                <a14:m>
                  <m:oMathPara xmlns:m="http://schemas.openxmlformats.org/officeDocument/2006/math">
                    <m:oMath>
                      <m:sSub>
                        <m:sSubPr>
                          <m:ctrlPr>
                            <a:rPr lang="en-GB" i="1" dirty="0">
                              <a:solidFill>
                                <a:srgbClr val="A9A2C1"/>
                              </a:solidFill>
                              <a:latin typeface="Cambria Math" panose="02040503050406030204" pitchFamily="18" charset="0"/>
                            </a:rPr>
                          </m:ctrlPr>
                        </m:sSubPr>
                        <m:e>
                          <m:func>
                            <m:funcPr>
                              <m:ctrlPr>
                                <a:rPr lang="en-GB" i="0" dirty="0">
                                  <a:solidFill>
                                    <a:srgbClr val="A9A2C1"/>
                                  </a:solidFill>
                                  <a:latin typeface="Cambria Math" panose="02040503050406030204" pitchFamily="18" charset="0"/>
                                </a:rPr>
                              </m:ctrlPr>
                            </m:funcPr>
                            <m:fName>
                              <m:r>
                                <m:rPr>
                                  <m:sty m:val="p"/>
                                </m:rPr>
                                <a:rPr lang="en-GB" i="0" dirty="0">
                                  <a:solidFill>
                                    <a:srgbClr val="A9A2C1"/>
                                  </a:solidFill>
                                  <a:latin typeface="Cambria Math" panose="02040503050406030204" pitchFamily="18" charset="0"/>
                                </a:rPr>
                                <m:t>ln</m:t>
                              </m:r>
                            </m:fName>
                            <m:e>
                              <m:r>
                                <a:rPr lang="en-GB" i="1" dirty="0">
                                  <a:solidFill>
                                    <a:srgbClr val="A9A2C1"/>
                                  </a:solidFill>
                                  <a:latin typeface="Cambria Math" panose="02040503050406030204" pitchFamily="18" charset="0"/>
                                </a:rPr>
                                <m:t>𝐿</m:t>
                              </m:r>
                            </m:e>
                          </m:func>
                        </m:e>
                        <m:sub>
                          <m:r>
                            <a:rPr lang="en-GB" i="1" dirty="0">
                              <a:solidFill>
                                <a:srgbClr val="A9A2C1"/>
                              </a:solidFill>
                              <a:latin typeface="Cambria Math" panose="02040503050406030204" pitchFamily="18" charset="0"/>
                            </a:rPr>
                            <m:t>𝑘</m:t>
                          </m:r>
                        </m:sub>
                      </m:sSub>
                      <m:r>
                        <a:rPr lang="en-GB" i="0" dirty="0">
                          <a:solidFill>
                            <a:srgbClr val="A9A2C1"/>
                          </a:solidFill>
                          <a:latin typeface="Cambria Math" panose="02040503050406030204" pitchFamily="18" charset="0"/>
                        </a:rPr>
                        <m:t>=</m:t>
                      </m:r>
                      <m:nary>
                        <m:naryPr>
                          <m:chr m:val="∑"/>
                          <m:limLoc m:val="undOvr"/>
                          <m:supHide m:val="on"/>
                          <m:ctrlPr>
                            <a:rPr lang="en-GB" i="1" dirty="0">
                              <a:solidFill>
                                <a:srgbClr val="A9A2C1"/>
                              </a:solidFill>
                              <a:latin typeface="Cambria Math" panose="02040503050406030204" pitchFamily="18" charset="0"/>
                            </a:rPr>
                          </m:ctrlPr>
                        </m:naryPr>
                        <m:sub>
                          <m:r>
                            <a:rPr lang="en-GB" i="1" dirty="0">
                              <a:solidFill>
                                <a:srgbClr val="A9A2C1"/>
                              </a:solidFill>
                              <a:latin typeface="Cambria Math" panose="02040503050406030204" pitchFamily="18" charset="0"/>
                            </a:rPr>
                            <m:t>𝑗</m:t>
                          </m:r>
                          <m:r>
                            <a:rPr lang="en-GB" i="0" dirty="0">
                              <a:solidFill>
                                <a:srgbClr val="A9A2C1"/>
                              </a:solidFill>
                              <a:latin typeface="Cambria Math" panose="02040503050406030204" pitchFamily="18" charset="0"/>
                            </a:rPr>
                            <m:t>∈</m:t>
                          </m:r>
                          <m:r>
                            <m:rPr>
                              <m:nor/>
                            </m:rPr>
                            <a:rPr lang="en-GB" i="0" dirty="0">
                              <a:solidFill>
                                <a:srgbClr val="A9A2C1"/>
                              </a:solidFill>
                              <a:latin typeface="Cambria Math" panose="02040503050406030204" pitchFamily="18" charset="0"/>
                            </a:rPr>
                            <m:t>fit</m:t>
                          </m:r>
                        </m:sub>
                        <m:sup/>
                        <m:e>
                          <m:d>
                            <m:dPr>
                              <m:begChr m:val="["/>
                              <m:endChr m:val="]"/>
                              <m:ctrlPr>
                                <a:rPr lang="en-GB" i="1" dirty="0">
                                  <a:solidFill>
                                    <a:srgbClr val="A9A2C1"/>
                                  </a:solidFill>
                                  <a:latin typeface="Cambria Math" panose="02040503050406030204" pitchFamily="18" charset="0"/>
                                </a:rPr>
                              </m:ctrlPr>
                            </m:dPr>
                            <m:e>
                              <m:sSub>
                                <m:sSubPr>
                                  <m:ctrlPr>
                                    <a:rPr lang="en-GB" i="1" dirty="0">
                                      <a:solidFill>
                                        <a:srgbClr val="A9A2C1"/>
                                      </a:solidFill>
                                      <a:latin typeface="Cambria Math" panose="02040503050406030204" pitchFamily="18" charset="0"/>
                                    </a:rPr>
                                  </m:ctrlPr>
                                </m:sSubPr>
                                <m:e>
                                  <m:r>
                                    <a:rPr lang="en-GB" i="1" dirty="0">
                                      <a:solidFill>
                                        <a:srgbClr val="A9A2C1"/>
                                      </a:solidFill>
                                      <a:latin typeface="Cambria Math" panose="02040503050406030204" pitchFamily="18" charset="0"/>
                                    </a:rPr>
                                    <m:t>𝑑</m:t>
                                  </m:r>
                                </m:e>
                                <m:sub>
                                  <m:r>
                                    <a:rPr lang="en-GB" i="1" dirty="0">
                                      <a:solidFill>
                                        <a:srgbClr val="A9A2C1"/>
                                      </a:solidFill>
                                      <a:latin typeface="Cambria Math" panose="02040503050406030204" pitchFamily="18" charset="0"/>
                                    </a:rPr>
                                    <m:t>𝑗𝑘</m:t>
                                  </m:r>
                                </m:sub>
                              </m:sSub>
                              <m:sSub>
                                <m:sSubPr>
                                  <m:ctrlPr>
                                    <a:rPr lang="en-GB" i="1" dirty="0">
                                      <a:solidFill>
                                        <a:srgbClr val="A9A2C1"/>
                                      </a:solidFill>
                                      <a:latin typeface="Cambria Math" panose="02040503050406030204" pitchFamily="18" charset="0"/>
                                    </a:rPr>
                                  </m:ctrlPr>
                                </m:sSubPr>
                                <m:e>
                                  <m:func>
                                    <m:funcPr>
                                      <m:ctrlPr>
                                        <a:rPr lang="en-GB" i="0" dirty="0">
                                          <a:solidFill>
                                            <a:srgbClr val="A9A2C1"/>
                                          </a:solidFill>
                                          <a:latin typeface="Cambria Math" panose="02040503050406030204" pitchFamily="18" charset="0"/>
                                        </a:rPr>
                                      </m:ctrlPr>
                                    </m:funcPr>
                                    <m:fName>
                                      <m:r>
                                        <m:rPr>
                                          <m:sty m:val="p"/>
                                        </m:rPr>
                                        <a:rPr lang="en-GB" i="0" dirty="0">
                                          <a:solidFill>
                                            <a:srgbClr val="A9A2C1"/>
                                          </a:solidFill>
                                          <a:latin typeface="Cambria Math" panose="02040503050406030204" pitchFamily="18" charset="0"/>
                                        </a:rPr>
                                        <m:t>ln</m:t>
                                      </m:r>
                                    </m:fName>
                                    <m:e>
                                      <m:r>
                                        <a:rPr lang="en-GB" i="1" dirty="0">
                                          <a:solidFill>
                                            <a:srgbClr val="A9A2C1"/>
                                          </a:solidFill>
                                          <a:latin typeface="Cambria Math" panose="02040503050406030204" pitchFamily="18" charset="0"/>
                                        </a:rPr>
                                        <m:t>𝜇</m:t>
                                      </m:r>
                                    </m:e>
                                  </m:func>
                                </m:e>
                                <m:sub>
                                  <m:r>
                                    <a:rPr lang="en-GB" i="1" dirty="0">
                                      <a:solidFill>
                                        <a:srgbClr val="A9A2C1"/>
                                      </a:solidFill>
                                      <a:latin typeface="Cambria Math" panose="02040503050406030204" pitchFamily="18" charset="0"/>
                                    </a:rPr>
                                    <m:t>𝑗𝑘</m:t>
                                  </m:r>
                                </m:sub>
                              </m:sSub>
                              <m:r>
                                <a:rPr lang="en-GB" i="0" dirty="0">
                                  <a:solidFill>
                                    <a:srgbClr val="A9A2C1"/>
                                  </a:solidFill>
                                  <a:latin typeface="Cambria Math" panose="02040503050406030204" pitchFamily="18" charset="0"/>
                                </a:rPr>
                                <m:t>−</m:t>
                              </m:r>
                              <m:sSub>
                                <m:sSubPr>
                                  <m:ctrlPr>
                                    <a:rPr lang="en-GB" i="1" dirty="0">
                                      <a:solidFill>
                                        <a:srgbClr val="A9A2C1"/>
                                      </a:solidFill>
                                      <a:latin typeface="Cambria Math" panose="02040503050406030204" pitchFamily="18" charset="0"/>
                                    </a:rPr>
                                  </m:ctrlPr>
                                </m:sSubPr>
                                <m:e>
                                  <m:r>
                                    <a:rPr lang="en-GB" i="1" dirty="0">
                                      <a:solidFill>
                                        <a:srgbClr val="A9A2C1"/>
                                      </a:solidFill>
                                      <a:latin typeface="Cambria Math" panose="02040503050406030204" pitchFamily="18" charset="0"/>
                                    </a:rPr>
                                    <m:t>𝜇</m:t>
                                  </m:r>
                                </m:e>
                                <m:sub>
                                  <m:r>
                                    <a:rPr lang="en-GB" i="1" dirty="0">
                                      <a:solidFill>
                                        <a:srgbClr val="A9A2C1"/>
                                      </a:solidFill>
                                      <a:latin typeface="Cambria Math" panose="02040503050406030204" pitchFamily="18" charset="0"/>
                                    </a:rPr>
                                    <m:t>𝑗𝑘</m:t>
                                  </m:r>
                                </m:sub>
                              </m:sSub>
                              <m:r>
                                <a:rPr lang="en-GB" i="0" dirty="0">
                                  <a:solidFill>
                                    <a:srgbClr val="A9A2C1"/>
                                  </a:solidFill>
                                  <a:latin typeface="Cambria Math" panose="02040503050406030204" pitchFamily="18" charset="0"/>
                                </a:rPr>
                                <m:t>−</m:t>
                              </m:r>
                              <m:func>
                                <m:funcPr>
                                  <m:ctrlPr>
                                    <a:rPr lang="en-GB" i="0" dirty="0">
                                      <a:solidFill>
                                        <a:srgbClr val="A9A2C1"/>
                                      </a:solidFill>
                                      <a:latin typeface="Cambria Math" panose="02040503050406030204" pitchFamily="18" charset="0"/>
                                    </a:rPr>
                                  </m:ctrlPr>
                                </m:funcPr>
                                <m:fName>
                                  <m:r>
                                    <m:rPr>
                                      <m:sty m:val="p"/>
                                    </m:rPr>
                                    <a:rPr lang="en-GB" i="0" dirty="0">
                                      <a:solidFill>
                                        <a:srgbClr val="A9A2C1"/>
                                      </a:solidFill>
                                      <a:latin typeface="Cambria Math" panose="02040503050406030204" pitchFamily="18" charset="0"/>
                                    </a:rPr>
                                    <m:t>ln</m:t>
                                  </m:r>
                                </m:fName>
                                <m:e>
                                  <m:d>
                                    <m:dPr>
                                      <m:ctrlPr>
                                        <a:rPr lang="en-GB" i="1" dirty="0">
                                          <a:solidFill>
                                            <a:srgbClr val="A9A2C1"/>
                                          </a:solidFill>
                                          <a:latin typeface="Cambria Math" panose="02040503050406030204" pitchFamily="18" charset="0"/>
                                        </a:rPr>
                                      </m:ctrlPr>
                                    </m:dPr>
                                    <m:e>
                                      <m:sSub>
                                        <m:sSubPr>
                                          <m:ctrlPr>
                                            <a:rPr lang="en-GB" i="1" dirty="0">
                                              <a:solidFill>
                                                <a:srgbClr val="A9A2C1"/>
                                              </a:solidFill>
                                              <a:latin typeface="Cambria Math" panose="02040503050406030204" pitchFamily="18" charset="0"/>
                                            </a:rPr>
                                          </m:ctrlPr>
                                        </m:sSubPr>
                                        <m:e>
                                          <m:r>
                                            <a:rPr lang="en-GB" i="1" dirty="0">
                                              <a:solidFill>
                                                <a:srgbClr val="A9A2C1"/>
                                              </a:solidFill>
                                              <a:latin typeface="Cambria Math" panose="02040503050406030204" pitchFamily="18" charset="0"/>
                                            </a:rPr>
                                            <m:t>𝑑</m:t>
                                          </m:r>
                                        </m:e>
                                        <m:sub>
                                          <m:r>
                                            <a:rPr lang="en-GB" i="1" dirty="0">
                                              <a:solidFill>
                                                <a:srgbClr val="A9A2C1"/>
                                              </a:solidFill>
                                              <a:latin typeface="Cambria Math" panose="02040503050406030204" pitchFamily="18" charset="0"/>
                                            </a:rPr>
                                            <m:t>𝑗𝑘</m:t>
                                          </m:r>
                                        </m:sub>
                                      </m:sSub>
                                      <m:r>
                                        <a:rPr lang="en-GB" i="0" dirty="0">
                                          <a:solidFill>
                                            <a:srgbClr val="A9A2C1"/>
                                          </a:solidFill>
                                          <a:latin typeface="Cambria Math" panose="02040503050406030204" pitchFamily="18" charset="0"/>
                                        </a:rPr>
                                        <m:t>!</m:t>
                                      </m:r>
                                    </m:e>
                                  </m:d>
                                </m:e>
                              </m:func>
                            </m:e>
                          </m:d>
                        </m:e>
                      </m:nary>
                    </m:oMath>
                  </m:oMathPara>
                </a14:m>
                <a:endParaRPr lang="en-US" dirty="0">
                  <a:solidFill>
                    <a:srgbClr val="A9A2C1"/>
                  </a:solidFill>
                </a:endParaRPr>
              </a:p>
            </p:txBody>
          </p:sp>
        </mc:Choice>
        <mc:Fallback xmlns="">
          <p:sp>
            <p:nvSpPr>
              <p:cNvPr id="4" name="TextBox 3">
                <a:extLst>
                  <a:ext uri="{FF2B5EF4-FFF2-40B4-BE49-F238E27FC236}">
                    <a16:creationId xmlns:a16="http://schemas.microsoft.com/office/drawing/2014/main" id="{85B7D2E6-EC0F-AC89-AEEB-ACB583E181F7}"/>
                  </a:ext>
                </a:extLst>
              </p:cNvPr>
              <p:cNvSpPr txBox="1">
                <a:spLocks noRot="1" noChangeAspect="1" noMove="1" noResize="1" noEditPoints="1" noAdjustHandles="1" noChangeArrowheads="1" noChangeShapeType="1" noTextEdit="1"/>
              </p:cNvSpPr>
              <p:nvPr/>
            </p:nvSpPr>
            <p:spPr>
              <a:xfrm>
                <a:off x="5768022" y="1274731"/>
                <a:ext cx="6096000" cy="1140697"/>
              </a:xfrm>
              <a:prstGeom prst="rect">
                <a:avLst/>
              </a:prstGeom>
              <a:blipFill>
                <a:blip r:embed="rId4"/>
                <a:stretch>
                  <a:fillRect l="-1040" t="-56044" b="-106593"/>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10A3FD33-16FC-165B-BDD1-5144F034B28A}"/>
              </a:ext>
            </a:extLst>
          </p:cNvPr>
          <p:cNvPicPr>
            <a:picLocks noChangeAspect="1"/>
          </p:cNvPicPr>
          <p:nvPr/>
        </p:nvPicPr>
        <p:blipFill>
          <a:blip r:embed="rId5"/>
          <a:stretch>
            <a:fillRect/>
          </a:stretch>
        </p:blipFill>
        <p:spPr>
          <a:xfrm>
            <a:off x="170769" y="1461387"/>
            <a:ext cx="5597253" cy="4537988"/>
          </a:xfrm>
          <a:prstGeom prst="rect">
            <a:avLst/>
          </a:prstGeom>
        </p:spPr>
      </p:pic>
      <p:sp>
        <p:nvSpPr>
          <p:cNvPr id="3" name="TextBox 2">
            <a:extLst>
              <a:ext uri="{FF2B5EF4-FFF2-40B4-BE49-F238E27FC236}">
                <a16:creationId xmlns:a16="http://schemas.microsoft.com/office/drawing/2014/main" id="{4649C853-7BA8-4A79-B33A-38D73D794516}"/>
              </a:ext>
            </a:extLst>
          </p:cNvPr>
          <p:cNvSpPr txBox="1"/>
          <p:nvPr/>
        </p:nvSpPr>
        <p:spPr>
          <a:xfrm>
            <a:off x="6088429" y="2492684"/>
            <a:ext cx="5772814" cy="2308324"/>
          </a:xfrm>
          <a:prstGeom prst="rect">
            <a:avLst/>
          </a:prstGeom>
          <a:noFill/>
        </p:spPr>
        <p:txBody>
          <a:bodyPr wrap="square">
            <a:spAutoFit/>
          </a:bodyPr>
          <a:lstStyle/>
          <a:p>
            <a:pPr marL="342900" lvl="0" indent="-342900" rtl="0">
              <a:buFont typeface="Arial" panose="020B0604020202020204" pitchFamily="34" charset="0"/>
              <a:buChar char="•"/>
            </a:pPr>
            <a:endParaRPr lang="en-GB" dirty="0">
              <a:solidFill>
                <a:schemeClr val="bg1"/>
              </a:solidFill>
              <a:latin typeface="Avenir Next Condensed" panose="020B0506020202020204" pitchFamily="34" charset="0"/>
            </a:endParaRPr>
          </a:p>
          <a:p>
            <a:pPr marL="342900" lvl="0" indent="-342900" rtl="0">
              <a:buFont typeface="Arial" panose="020B0604020202020204" pitchFamily="34" charset="0"/>
              <a:buChar char="•"/>
            </a:pPr>
            <a:r>
              <a:rPr lang="en-GB" dirty="0">
                <a:solidFill>
                  <a:schemeClr val="bg1"/>
                </a:solidFill>
                <a:latin typeface="Avenir Next Condensed" panose="020B0506020202020204" pitchFamily="34" charset="0"/>
              </a:rPr>
              <a:t>Occupancy: </a:t>
            </a:r>
            <a:r>
              <a:rPr lang="en-GB" b="1" dirty="0">
                <a:solidFill>
                  <a:schemeClr val="bg1"/>
                </a:solidFill>
                <a:latin typeface="Avenir Next Condensed" panose="020B0506020202020204" pitchFamily="34" charset="0"/>
              </a:rPr>
              <a:t>~5.6% of pixels occupied at the 20.8 GeV bin, ~0.011% in the top bin.</a:t>
            </a:r>
            <a:r>
              <a:rPr lang="en-GB" dirty="0">
                <a:solidFill>
                  <a:schemeClr val="bg1"/>
                </a:solidFill>
                <a:latin typeface="Avenir Next Condensed" panose="020B0506020202020204" pitchFamily="34" charset="0"/>
              </a:rPr>
              <a:t> Counts fall roughly three and a half orders of magnitude across the band.</a:t>
            </a:r>
          </a:p>
          <a:p>
            <a:pPr marL="342900" lvl="0" indent="-342900" rtl="0">
              <a:buFont typeface="Arial" panose="020B0604020202020204" pitchFamily="34" charset="0"/>
              <a:buChar char="•"/>
            </a:pPr>
            <a:r>
              <a:rPr lang="en-GB" dirty="0">
                <a:solidFill>
                  <a:schemeClr val="bg1"/>
                </a:solidFill>
                <a:latin typeface="Avenir Next Condensed" panose="020B0506020202020204" pitchFamily="34" charset="0"/>
              </a:rPr>
              <a:t>A Gaussian per-pixel error model is invalid where the overwhelming majority of pixels are empty. The Poisson likelihood is exact for empty pixels and requires no binning-up to rescue it.</a:t>
            </a:r>
          </a:p>
        </p:txBody>
      </p:sp>
      <p:sp>
        <p:nvSpPr>
          <p:cNvPr id="7" name="TextBox 6">
            <a:extLst>
              <a:ext uri="{FF2B5EF4-FFF2-40B4-BE49-F238E27FC236}">
                <a16:creationId xmlns:a16="http://schemas.microsoft.com/office/drawing/2014/main" id="{D95B3EBC-B880-7245-6B45-269D2C31584A}"/>
              </a:ext>
            </a:extLst>
          </p:cNvPr>
          <p:cNvSpPr txBox="1"/>
          <p:nvPr/>
        </p:nvSpPr>
        <p:spPr>
          <a:xfrm>
            <a:off x="5768022" y="4848068"/>
            <a:ext cx="6096000" cy="954107"/>
          </a:xfrm>
          <a:prstGeom prst="rect">
            <a:avLst/>
          </a:prstGeom>
          <a:noFill/>
        </p:spPr>
        <p:txBody>
          <a:bodyPr wrap="square">
            <a:spAutoFit/>
          </a:bodyPr>
          <a:lstStyle/>
          <a:p>
            <a:r>
              <a:rPr lang="en-GB" dirty="0">
                <a:solidFill>
                  <a:schemeClr val="accent3"/>
                </a:solidFill>
                <a:latin typeface="Avenir Next Condensed" panose="020B0506020202020204" pitchFamily="34" charset="0"/>
              </a:rPr>
              <a:t>● </a:t>
            </a:r>
            <a:r>
              <a:rPr lang="en-GB" dirty="0">
                <a:solidFill>
                  <a:schemeClr val="bg1"/>
                </a:solidFill>
                <a:latin typeface="Avenir Next Condensed" panose="020B0506020202020204" pitchFamily="34" charset="0"/>
              </a:rPr>
              <a:t>Model prediction is required positive at every occupied pixel. Non-positive fractions are 0.35% and 0.63% in the top two bins (2640 and 4754 pixels)</a:t>
            </a:r>
          </a:p>
        </p:txBody>
      </p:sp>
      <p:sp>
        <p:nvSpPr>
          <p:cNvPr id="15" name="TextBox 14">
            <a:extLst>
              <a:ext uri="{FF2B5EF4-FFF2-40B4-BE49-F238E27FC236}">
                <a16:creationId xmlns:a16="http://schemas.microsoft.com/office/drawing/2014/main" id="{50C7E55F-7E1E-17BF-42ED-78BA18DBD0C2}"/>
              </a:ext>
            </a:extLst>
          </p:cNvPr>
          <p:cNvSpPr txBox="1"/>
          <p:nvPr/>
        </p:nvSpPr>
        <p:spPr>
          <a:xfrm>
            <a:off x="3709219" y="5714245"/>
            <a:ext cx="8154803" cy="646331"/>
          </a:xfrm>
          <a:prstGeom prst="rect">
            <a:avLst/>
          </a:prstGeom>
          <a:noFill/>
        </p:spPr>
        <p:txBody>
          <a:bodyPr wrap="square">
            <a:spAutoFit/>
          </a:bodyPr>
          <a:lstStyle/>
          <a:p>
            <a:r>
              <a:rPr lang="en-GB" dirty="0">
                <a:solidFill>
                  <a:schemeClr val="accent3"/>
                </a:solidFill>
                <a:latin typeface="Avenir Next Condensed" panose="020B0506020202020204" pitchFamily="34" charset="0"/>
              </a:rPr>
              <a:t>● </a:t>
            </a:r>
            <a:r>
              <a:rPr lang="en-GB" sz="1800" dirty="0">
                <a:solidFill>
                  <a:schemeClr val="bg1"/>
                </a:solidFill>
                <a:latin typeface="Avenir Next Condensed" panose="020B0506020202020204" pitchFamily="34" charset="0"/>
              </a:rPr>
              <a:t>Examining every fitted pixel in all 13 bins, the number at which the floor binds </a:t>
            </a:r>
            <a:r>
              <a:rPr lang="en-GB" sz="1800" b="1" dirty="0">
                <a:solidFill>
                  <a:schemeClr val="bg1"/>
                </a:solidFill>
                <a:latin typeface="Avenir Next Condensed" panose="020B0506020202020204" pitchFamily="34" charset="0"/>
              </a:rPr>
              <a:t>and</a:t>
            </a:r>
            <a:r>
              <a:rPr lang="en-GB" sz="1800" dirty="0">
                <a:solidFill>
                  <a:schemeClr val="bg1"/>
                </a:solidFill>
                <a:latin typeface="Avenir Next Condensed" panose="020B0506020202020204" pitchFamily="34" charset="0"/>
              </a:rPr>
              <a:t> the observed counts are non-zero is </a:t>
            </a:r>
            <a:r>
              <a:rPr lang="en-GB" sz="1800" b="1" dirty="0">
                <a:solidFill>
                  <a:schemeClr val="bg1"/>
                </a:solidFill>
                <a:latin typeface="Avenir Next Condensed" panose="020B0506020202020204" pitchFamily="34" charset="0"/>
              </a:rPr>
              <a:t>zero</a:t>
            </a:r>
            <a:r>
              <a:rPr lang="en-GB" sz="1800" dirty="0">
                <a:solidFill>
                  <a:schemeClr val="bg1"/>
                </a:solidFill>
                <a:latin typeface="Avenir Next Condensed" panose="020B0506020202020204" pitchFamily="34" charset="0"/>
              </a:rPr>
              <a:t>. Every floored pixel is empty, so the floor cannot shape the fit.</a:t>
            </a:r>
          </a:p>
        </p:txBody>
      </p:sp>
      <p:sp>
        <p:nvSpPr>
          <p:cNvPr id="2" name="refs">
            <a:extLst>
              <a:ext uri="{FF2B5EF4-FFF2-40B4-BE49-F238E27FC236}">
                <a16:creationId xmlns:a16="http://schemas.microsoft.com/office/drawing/2014/main" id="{7243B7EB-76C9-CBF4-688E-385B8293C123}"/>
              </a:ext>
            </a:extLst>
          </p:cNvPr>
          <p:cNvSpPr txBox="1"/>
          <p:nvPr/>
        </p:nvSpPr>
        <p:spPr>
          <a:xfrm>
            <a:off x="5925312" y="201168"/>
            <a:ext cx="6099048" cy="307777"/>
          </a:xfrm>
          <a:prstGeom prst="rect">
            <a:avLst/>
          </a:prstGeom>
          <a:noFill/>
        </p:spPr>
        <p:txBody>
          <a:bodyPr wrap="square">
            <a:spAutoFit/>
          </a:bodyPr>
          <a:lstStyle/>
          <a:p>
            <a:pPr algn="r"/>
            <a:r>
              <a:rPr lang="en-GB" sz="1400" u="sng" dirty="0">
                <a:solidFill>
                  <a:srgbClr val="A9A2C0"/>
                </a:solidFill>
                <a:latin typeface="Avenir Next Condensed" panose="020B0506020202020204" pitchFamily="34" charset="0"/>
                <a:hlinkClick r:id="rId6"/>
              </a:rPr>
              <a:t>T. R. S., C. Ghag &amp; F. F. Deppisch, arXiv:2607.08552</a:t>
            </a:r>
            <a:endParaRPr lang="en-US" sz="1600" dirty="0">
              <a:solidFill>
                <a:srgbClr val="A9A2C0"/>
              </a:solidFill>
              <a:latin typeface="Avenir Next Condensed" panose="020B0506020202020204" pitchFamily="34" charset="0"/>
            </a:endParaRPr>
          </a:p>
        </p:txBody>
      </p:sp>
      <p:sp>
        <p:nvSpPr>
          <p:cNvPr id="14" name="TextBox 13">
            <a:extLst>
              <a:ext uri="{FF2B5EF4-FFF2-40B4-BE49-F238E27FC236}">
                <a16:creationId xmlns:a16="http://schemas.microsoft.com/office/drawing/2014/main" id="{02098985-3A5B-0F8E-2754-6D5B1B6B6C30}"/>
              </a:ext>
            </a:extLst>
          </p:cNvPr>
          <p:cNvSpPr txBox="1"/>
          <p:nvPr/>
        </p:nvSpPr>
        <p:spPr>
          <a:xfrm>
            <a:off x="5925312" y="2415428"/>
            <a:ext cx="6673360" cy="369332"/>
          </a:xfrm>
          <a:prstGeom prst="rect">
            <a:avLst/>
          </a:prstGeom>
          <a:noFill/>
        </p:spPr>
        <p:txBody>
          <a:bodyPr wrap="square">
            <a:spAutoFit/>
          </a:bodyPr>
          <a:lstStyle/>
          <a:p>
            <a:pPr rtl="0">
              <a:buNone/>
            </a:pPr>
            <a:r>
              <a:rPr lang="en-GB" sz="1800" dirty="0">
                <a:solidFill>
                  <a:schemeClr val="bg1"/>
                </a:solidFill>
                <a:latin typeface="Avenir Next Condensed" panose="020B0506020202020204" pitchFamily="34" charset="0"/>
              </a:rPr>
              <a:t>evaluated on 750,384 fitted pixels, 0.125° CAR, 960 × 800 (disk-excl.)</a:t>
            </a:r>
          </a:p>
        </p:txBody>
      </p:sp>
    </p:spTree>
    <p:extLst>
      <p:ext uri="{BB962C8B-B14F-4D97-AF65-F5344CB8AC3E}">
        <p14:creationId xmlns:p14="http://schemas.microsoft.com/office/powerpoint/2010/main" val="3777265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6D13296-642B-7191-4415-029393A525F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253C1C9D-2B89-B864-CDC7-0908DB87A24D}"/>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Production MCMC and convergence</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0C3B654E-E303-1C0C-9617-D4315730C01B}"/>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C4C9A490-06C8-03AC-7F20-31D5266C6411}"/>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FBA68DFD-6D3E-B8FF-C089-D0D42E0A88F6}"/>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CCF73E78-65B2-DC80-D64C-6D7D0199DB4C}"/>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43228E0D-0491-E6B8-E3FC-35E2BB461F64}"/>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B6 / 30</a:t>
            </a:r>
          </a:p>
        </p:txBody>
      </p:sp>
      <p:sp>
        <p:nvSpPr>
          <p:cNvPr id="3" name="TextBox 2">
            <a:extLst>
              <a:ext uri="{FF2B5EF4-FFF2-40B4-BE49-F238E27FC236}">
                <a16:creationId xmlns:a16="http://schemas.microsoft.com/office/drawing/2014/main" id="{398AF808-72AB-CC60-76FB-2AFE93C756B6}"/>
              </a:ext>
            </a:extLst>
          </p:cNvPr>
          <p:cNvSpPr txBox="1"/>
          <p:nvPr/>
        </p:nvSpPr>
        <p:spPr>
          <a:xfrm>
            <a:off x="594573" y="1775331"/>
            <a:ext cx="11002854" cy="3785652"/>
          </a:xfrm>
          <a:prstGeom prst="rect">
            <a:avLst/>
          </a:prstGeom>
          <a:noFill/>
        </p:spPr>
        <p:txBody>
          <a:bodyPr wrap="square">
            <a:spAutoFit/>
          </a:bodyPr>
          <a:lstStyle/>
          <a:p>
            <a:pPr lvl="0"/>
            <a:r>
              <a:rPr lang="en-GB" sz="2000" dirty="0">
                <a:solidFill>
                  <a:schemeClr val="accent3"/>
                </a:solidFill>
                <a:latin typeface="Avenir Next Condensed" panose="020B0506020202020204" pitchFamily="34" charset="0"/>
              </a:rPr>
              <a:t>●</a:t>
            </a:r>
            <a:r>
              <a:rPr lang="en-GB" sz="2000" dirty="0">
                <a:solidFill>
                  <a:schemeClr val="bg1"/>
                </a:solidFill>
                <a:latin typeface="Avenir Next Condensed" panose="020B0506020202020204" pitchFamily="34" charset="0"/>
              </a:rPr>
              <a:t> Affine-invariant ensemble sampler (emcee), </a:t>
            </a:r>
          </a:p>
          <a:p>
            <a:pPr marL="800100" lvl="1" indent="-342900">
              <a:buFont typeface="Arial" panose="020B0604020202020204" pitchFamily="34" charset="0"/>
              <a:buChar char="•"/>
            </a:pPr>
            <a:r>
              <a:rPr lang="en-GB" sz="2000" b="1" dirty="0">
                <a:solidFill>
                  <a:schemeClr val="bg1"/>
                </a:solidFill>
                <a:latin typeface="Avenir Next Condensed" panose="020B0506020202020204" pitchFamily="34" charset="0"/>
              </a:rPr>
              <a:t>64 walkers</a:t>
            </a:r>
            <a:r>
              <a:rPr lang="en-GB" sz="2000" dirty="0">
                <a:solidFill>
                  <a:schemeClr val="bg1"/>
                </a:solidFill>
                <a:latin typeface="Avenir Next Condensed" panose="020B0506020202020204" pitchFamily="34" charset="0"/>
              </a:rPr>
              <a:t>, per energy bin.</a:t>
            </a:r>
          </a:p>
          <a:p>
            <a:pPr marL="800100" lvl="1" indent="-342900">
              <a:buFont typeface="Arial" panose="020B0604020202020204" pitchFamily="34" charset="0"/>
              <a:buChar char="•"/>
            </a:pPr>
            <a:r>
              <a:rPr lang="en-GB" sz="2000" dirty="0">
                <a:solidFill>
                  <a:schemeClr val="bg1"/>
                </a:solidFill>
                <a:latin typeface="Avenir Next Condensed" panose="020B0506020202020204" pitchFamily="34" charset="0"/>
              </a:rPr>
              <a:t>Up to </a:t>
            </a:r>
            <a:r>
              <a:rPr lang="en-GB" sz="2000" b="1" dirty="0">
                <a:solidFill>
                  <a:schemeClr val="bg1"/>
                </a:solidFill>
                <a:latin typeface="Avenir Next Condensed" panose="020B0506020202020204" pitchFamily="34" charset="0"/>
              </a:rPr>
              <a:t>60,000 steps</a:t>
            </a:r>
            <a:r>
              <a:rPr lang="en-GB" sz="2000" dirty="0">
                <a:solidFill>
                  <a:schemeClr val="bg1"/>
                </a:solidFill>
                <a:latin typeface="Avenir Next Condensed" panose="020B0506020202020204" pitchFamily="34" charset="0"/>
              </a:rPr>
              <a:t>, 10,000 burn-in, thinned ×10.</a:t>
            </a:r>
          </a:p>
          <a:p>
            <a:pPr marL="800100" lvl="1" indent="-342900">
              <a:buFont typeface="Arial" panose="020B0604020202020204" pitchFamily="34" charset="0"/>
              <a:buChar char="•"/>
            </a:pPr>
            <a:r>
              <a:rPr lang="en-GB" sz="2000" dirty="0">
                <a:solidFill>
                  <a:schemeClr val="bg1"/>
                </a:solidFill>
                <a:latin typeface="Avenir Next Condensed" panose="020B0506020202020204" pitchFamily="34" charset="0"/>
              </a:rPr>
              <a:t>Convergence criterion: </a:t>
            </a:r>
            <a:r>
              <a:rPr lang="en-GB" sz="2000" b="1" dirty="0">
                <a:solidFill>
                  <a:schemeClr val="bg1"/>
                </a:solidFill>
                <a:latin typeface="Avenir Next Condensed" panose="020B0506020202020204" pitchFamily="34" charset="0"/>
              </a:rPr>
              <a:t>min N/</a:t>
            </a:r>
            <a:r>
              <a:rPr lang="en-GB" sz="2000" b="1" dirty="0" err="1">
                <a:solidFill>
                  <a:schemeClr val="bg1"/>
                </a:solidFill>
                <a:latin typeface="Avenir Next Condensed" panose="020B0506020202020204" pitchFamily="34" charset="0"/>
              </a:rPr>
              <a:t>τ</a:t>
            </a:r>
            <a:r>
              <a:rPr lang="en-GB" sz="2000" b="1" dirty="0">
                <a:solidFill>
                  <a:schemeClr val="bg1"/>
                </a:solidFill>
                <a:latin typeface="Avenir Next Condensed" panose="020B0506020202020204" pitchFamily="34" charset="0"/>
              </a:rPr>
              <a:t> &gt; 50</a:t>
            </a:r>
            <a:r>
              <a:rPr lang="en-GB" sz="2000" dirty="0">
                <a:solidFill>
                  <a:schemeClr val="bg1"/>
                </a:solidFill>
                <a:latin typeface="Avenir Next Condensed" panose="020B0506020202020204" pitchFamily="34" charset="0"/>
              </a:rPr>
              <a:t>.</a:t>
            </a:r>
          </a:p>
          <a:p>
            <a:pPr marL="800100" lvl="1" indent="-342900">
              <a:buFont typeface="Arial" panose="020B0604020202020204" pitchFamily="34" charset="0"/>
              <a:buChar char="•"/>
            </a:pPr>
            <a:r>
              <a:rPr lang="en-GB" sz="2000" dirty="0">
                <a:solidFill>
                  <a:schemeClr val="bg1"/>
                </a:solidFill>
                <a:latin typeface="Avenir Next Condensed" panose="020B0506020202020204" pitchFamily="34" charset="0"/>
              </a:rPr>
              <a:t>Initialised at the deterministic solution. This shortens burn-in and does not enter as a prior.</a:t>
            </a:r>
          </a:p>
          <a:p>
            <a:pPr marL="800100" lvl="1" indent="-342900">
              <a:buFont typeface="Arial" panose="020B0604020202020204" pitchFamily="34" charset="0"/>
              <a:buChar char="•"/>
            </a:pPr>
            <a:r>
              <a:rPr lang="en-GB" sz="2000" dirty="0">
                <a:solidFill>
                  <a:schemeClr val="bg1"/>
                </a:solidFill>
                <a:latin typeface="Avenir Next Condensed" panose="020B0506020202020204" pitchFamily="34" charset="0"/>
              </a:rPr>
              <a:t> Reports the maximum-likelihood sample and the marginalised quantiles p</a:t>
            </a:r>
            <a:r>
              <a:rPr lang="en-GB" sz="2000" baseline="-25000" dirty="0">
                <a:solidFill>
                  <a:schemeClr val="bg1"/>
                </a:solidFill>
                <a:latin typeface="Avenir Next Condensed" panose="020B0506020202020204" pitchFamily="34" charset="0"/>
              </a:rPr>
              <a:t>16</a:t>
            </a:r>
            <a:r>
              <a:rPr lang="en-GB" sz="2000" dirty="0">
                <a:solidFill>
                  <a:schemeClr val="bg1"/>
                </a:solidFill>
                <a:latin typeface="Avenir Next Condensed" panose="020B0506020202020204" pitchFamily="34" charset="0"/>
              </a:rPr>
              <a:t> / p</a:t>
            </a:r>
            <a:r>
              <a:rPr lang="en-GB" sz="2000" baseline="-25000" dirty="0">
                <a:solidFill>
                  <a:schemeClr val="bg1"/>
                </a:solidFill>
                <a:latin typeface="Avenir Next Condensed" panose="020B0506020202020204" pitchFamily="34" charset="0"/>
              </a:rPr>
              <a:t>50</a:t>
            </a:r>
            <a:r>
              <a:rPr lang="en-GB" sz="2000" dirty="0">
                <a:solidFill>
                  <a:schemeClr val="bg1"/>
                </a:solidFill>
                <a:latin typeface="Avenir Next Condensed" panose="020B0506020202020204" pitchFamily="34" charset="0"/>
              </a:rPr>
              <a:t> / p</a:t>
            </a:r>
            <a:r>
              <a:rPr lang="en-GB" sz="2000" baseline="-25000" dirty="0">
                <a:solidFill>
                  <a:schemeClr val="bg1"/>
                </a:solidFill>
                <a:latin typeface="Avenir Next Condensed" panose="020B0506020202020204" pitchFamily="34" charset="0"/>
              </a:rPr>
              <a:t>84</a:t>
            </a:r>
            <a:r>
              <a:rPr lang="en-GB" sz="2000" dirty="0">
                <a:solidFill>
                  <a:schemeClr val="bg1"/>
                </a:solidFill>
                <a:latin typeface="Avenir Next Condensed" panose="020B0506020202020204" pitchFamily="34" charset="0"/>
              </a:rPr>
              <a:t>, with </a:t>
            </a:r>
            <a:r>
              <a:rPr lang="en-GB" sz="2000" dirty="0" err="1">
                <a:solidFill>
                  <a:schemeClr val="bg1"/>
                </a:solidFill>
                <a:latin typeface="Avenir Next Condensed" panose="020B0506020202020204" pitchFamily="34" charset="0"/>
              </a:rPr>
              <a:t>σ</a:t>
            </a:r>
            <a:r>
              <a:rPr lang="en-GB" sz="2000" dirty="0">
                <a:solidFill>
                  <a:schemeClr val="bg1"/>
                </a:solidFill>
                <a:latin typeface="Avenir Next Condensed" panose="020B0506020202020204" pitchFamily="34" charset="0"/>
              </a:rPr>
              <a:t> = ½(p</a:t>
            </a:r>
            <a:r>
              <a:rPr lang="en-GB" sz="2000" baseline="-25000" dirty="0">
                <a:solidFill>
                  <a:schemeClr val="bg1"/>
                </a:solidFill>
                <a:latin typeface="Avenir Next Condensed" panose="020B0506020202020204" pitchFamily="34" charset="0"/>
              </a:rPr>
              <a:t>84</a:t>
            </a:r>
            <a:r>
              <a:rPr lang="en-GB" sz="2000" dirty="0">
                <a:solidFill>
                  <a:schemeClr val="bg1"/>
                </a:solidFill>
                <a:latin typeface="Avenir Next Condensed" panose="020B0506020202020204" pitchFamily="34" charset="0"/>
              </a:rPr>
              <a:t> − p</a:t>
            </a:r>
            <a:r>
              <a:rPr lang="en-GB" sz="2000" baseline="-25000" dirty="0">
                <a:solidFill>
                  <a:schemeClr val="bg1"/>
                </a:solidFill>
                <a:latin typeface="Avenir Next Condensed" panose="020B0506020202020204" pitchFamily="34" charset="0"/>
              </a:rPr>
              <a:t>16</a:t>
            </a:r>
            <a:r>
              <a:rPr lang="en-GB" sz="2000" dirty="0">
                <a:solidFill>
                  <a:schemeClr val="bg1"/>
                </a:solidFill>
                <a:latin typeface="Avenir Next Condensed" panose="020B0506020202020204" pitchFamily="34" charset="0"/>
              </a:rPr>
              <a:t>).</a:t>
            </a:r>
          </a:p>
          <a:p>
            <a:pPr rtl="0">
              <a:buNone/>
            </a:pPr>
            <a:endParaRPr lang="en-GB" sz="2000" b="1" dirty="0">
              <a:solidFill>
                <a:schemeClr val="bg1"/>
              </a:solidFill>
              <a:latin typeface="Avenir Next Condensed" panose="020B0506020202020204" pitchFamily="34" charset="0"/>
            </a:endParaRPr>
          </a:p>
          <a:p>
            <a:r>
              <a:rPr lang="en-GB" sz="2000" dirty="0">
                <a:solidFill>
                  <a:schemeClr val="accent3"/>
                </a:solidFill>
                <a:latin typeface="Avenir Next Condensed" panose="020B0506020202020204" pitchFamily="34" charset="0"/>
              </a:rPr>
              <a:t>●</a:t>
            </a:r>
            <a:r>
              <a:rPr lang="en-GB" sz="2000" dirty="0">
                <a:solidFill>
                  <a:schemeClr val="bg1"/>
                </a:solidFill>
                <a:latin typeface="Avenir Next Condensed" panose="020B0506020202020204" pitchFamily="34" charset="0"/>
              </a:rPr>
              <a:t> </a:t>
            </a:r>
            <a:r>
              <a:rPr lang="en-GB" sz="2000" b="1" dirty="0">
                <a:solidFill>
                  <a:schemeClr val="bg1"/>
                </a:solidFill>
                <a:latin typeface="Avenir Next Condensed" panose="020B0506020202020204" pitchFamily="34" charset="0"/>
              </a:rPr>
              <a:t>Errors marginalise over every other template amplitude in the same bin.</a:t>
            </a:r>
            <a:r>
              <a:rPr lang="en-GB" sz="2000" dirty="0">
                <a:solidFill>
                  <a:schemeClr val="bg1"/>
                </a:solidFill>
                <a:latin typeface="Avenir Next Condensed" panose="020B0506020202020204" pitchFamily="34" charset="0"/>
              </a:rPr>
              <a:t> The halo error bar already contains the diffuse degeneracy.</a:t>
            </a:r>
          </a:p>
          <a:p>
            <a:pPr rtl="0">
              <a:buNone/>
            </a:pPr>
            <a:endParaRPr lang="en-GB" sz="2000" b="1" dirty="0">
              <a:solidFill>
                <a:schemeClr val="bg1"/>
              </a:solidFill>
              <a:latin typeface="Avenir Next Condensed" panose="020B0506020202020204" pitchFamily="34" charset="0"/>
            </a:endParaRPr>
          </a:p>
          <a:p>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Deterministic cross-check. The fast </a:t>
            </a:r>
            <a:r>
              <a:rPr lang="en-GB" sz="2000" b="1" dirty="0">
                <a:solidFill>
                  <a:schemeClr val="bg1"/>
                </a:solidFill>
                <a:latin typeface="Avenir Next Condensed" panose="020B0506020202020204" pitchFamily="34" charset="0"/>
              </a:rPr>
              <a:t>L-BFGS-B</a:t>
            </a:r>
            <a:r>
              <a:rPr lang="en-GB" sz="2000" dirty="0">
                <a:solidFill>
                  <a:schemeClr val="bg1"/>
                </a:solidFill>
                <a:latin typeface="Avenir Next Condensed" panose="020B0506020202020204" pitchFamily="34" charset="0"/>
              </a:rPr>
              <a:t> fit reproduces the MCMC </a:t>
            </a:r>
            <a:r>
              <a:rPr lang="en-GB" sz="2000" b="1" dirty="0">
                <a:solidFill>
                  <a:schemeClr val="bg1"/>
                </a:solidFill>
                <a:latin typeface="Avenir Next Condensed" panose="020B0506020202020204" pitchFamily="34" charset="0"/>
              </a:rPr>
              <a:t>spectra and per-bin errors to ~5% </a:t>
            </a:r>
            <a:r>
              <a:rPr lang="en-GB" sz="2000" dirty="0">
                <a:solidFill>
                  <a:schemeClr val="bg1"/>
                </a:solidFill>
                <a:latin typeface="Avenir Next Condensed" panose="020B0506020202020204" pitchFamily="34" charset="0"/>
              </a:rPr>
              <a:t>across the well-populated bins of the signal band. It is validated before it is trusted to drive the systematics suite.</a:t>
            </a:r>
          </a:p>
        </p:txBody>
      </p:sp>
      <p:sp>
        <p:nvSpPr>
          <p:cNvPr id="6" name="refs">
            <a:extLst>
              <a:ext uri="{FF2B5EF4-FFF2-40B4-BE49-F238E27FC236}">
                <a16:creationId xmlns:a16="http://schemas.microsoft.com/office/drawing/2014/main" id="{7243B7EB-76C9-CBF4-688E-385B8293C123}"/>
              </a:ext>
            </a:extLst>
          </p:cNvPr>
          <p:cNvSpPr txBox="1"/>
          <p:nvPr/>
        </p:nvSpPr>
        <p:spPr>
          <a:xfrm>
            <a:off x="5925312" y="201168"/>
            <a:ext cx="6099048" cy="523220"/>
          </a:xfrm>
          <a:prstGeom prst="rect">
            <a:avLst/>
          </a:prstGeom>
          <a:noFill/>
        </p:spPr>
        <p:txBody>
          <a:bodyPr wrap="square">
            <a:spAutoFit/>
          </a:bodyPr>
          <a:lstStyle/>
          <a:p>
            <a:pPr algn="r"/>
            <a:r>
              <a:rPr lang="en-GB" sz="1400" u="sng" dirty="0">
                <a:solidFill>
                  <a:srgbClr val="A9A2C0"/>
                </a:solidFill>
                <a:latin typeface="Avenir Next Condensed" panose="020B0506020202020204" pitchFamily="34" charset="0"/>
                <a:hlinkClick r:id="rId4"/>
              </a:rPr>
              <a:t>T. R. S., C. Ghag &amp; F. F. Deppisch, arXiv:2607.08552</a:t>
            </a:r>
            <a:r>
              <a:rPr lang="en-GB" sz="1400" dirty="0">
                <a:solidFill>
                  <a:srgbClr val="A9A2C0"/>
                </a:solidFill>
                <a:latin typeface="Avenir Next Condensed" panose="020B0506020202020204" pitchFamily="34" charset="0"/>
              </a:rPr>
              <a:t> · </a:t>
            </a:r>
            <a:r>
              <a:rPr lang="en-GB" sz="1400" u="sng" dirty="0">
                <a:solidFill>
                  <a:srgbClr val="A9A2C0"/>
                </a:solidFill>
                <a:latin typeface="Avenir Next Condensed" panose="020B0506020202020204" pitchFamily="34" charset="0"/>
                <a:hlinkClick r:id="rId5"/>
              </a:rPr>
              <a:t>D. Foreman-Mackey et al. (emcee), PASP 125, 306 (2013)</a:t>
            </a:r>
            <a:endParaRPr lang="en-US" sz="16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1253221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4B36792-FCEC-99BA-421F-4F7979915FC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E9CB4DA-F88D-26E5-D725-9ABD834A6CC1}"/>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Avenir Next Condensed" panose="020B0506020202020204" pitchFamily="34" charset="0"/>
              </a:rPr>
              <a:t>Where we started: Totani’s halo-like excess</a:t>
            </a:r>
          </a:p>
        </p:txBody>
      </p:sp>
      <p:sp>
        <p:nvSpPr>
          <p:cNvPr id="7" name="TextBox 6">
            <a:extLst>
              <a:ext uri="{FF2B5EF4-FFF2-40B4-BE49-F238E27FC236}">
                <a16:creationId xmlns:a16="http://schemas.microsoft.com/office/drawing/2014/main" id="{A259326C-F50E-88D5-CBD6-1E308B31CFA8}"/>
              </a:ext>
            </a:extLst>
          </p:cNvPr>
          <p:cNvSpPr txBox="1"/>
          <p:nvPr/>
        </p:nvSpPr>
        <p:spPr>
          <a:xfrm>
            <a:off x="594573" y="1349819"/>
            <a:ext cx="6326737" cy="1015663"/>
          </a:xfrm>
          <a:prstGeom prst="rect">
            <a:avLst/>
          </a:prstGeom>
          <a:noFill/>
        </p:spPr>
        <p:txBody>
          <a:bodyPr wrap="square">
            <a:spAutoFit/>
          </a:bodyPr>
          <a:lstStyle/>
          <a:p>
            <a:pPr>
              <a:spcAft>
                <a:spcPts val="1950"/>
              </a:spcAft>
            </a:pPr>
            <a:r>
              <a:rPr lang="en-GB" sz="2000" b="0" i="0" dirty="0">
                <a:solidFill>
                  <a:srgbClr val="A9A2C0"/>
                </a:solidFill>
                <a:effectLst/>
                <a:latin typeface="Avenir Next Condensed" panose="020B0506020202020204" pitchFamily="34" charset="0"/>
                <a:hlinkClick r:id="rId2"/>
              </a:rPr>
              <a:t>T. Totani, JCAP 11, 080 (2025)</a:t>
            </a:r>
            <a:r>
              <a:rPr lang="en-GB" sz="2000" b="0" i="0" dirty="0">
                <a:solidFill>
                  <a:srgbClr val="A9A2C0"/>
                </a:solidFill>
                <a:effectLst/>
                <a:latin typeface="Avenir Next Condensed" panose="020B0506020202020204" pitchFamily="34" charset="0"/>
              </a:rPr>
              <a:t> — 15 yr </a:t>
            </a:r>
            <a:r>
              <a:rPr lang="en-GB" sz="2000" b="0" i="1" dirty="0">
                <a:solidFill>
                  <a:srgbClr val="A9A2C0"/>
                </a:solidFill>
                <a:effectLst/>
                <a:latin typeface="Avenir Next Condensed" panose="020B0506020202020204" pitchFamily="34" charset="0"/>
              </a:rPr>
              <a:t>Fermi</a:t>
            </a:r>
            <a:r>
              <a:rPr lang="en-GB" sz="2000" b="0" i="0" dirty="0">
                <a:solidFill>
                  <a:srgbClr val="A9A2C0"/>
                </a:solidFill>
                <a:effectLst/>
                <a:latin typeface="Avenir Next Condensed" panose="020B0506020202020204" pitchFamily="34" charset="0"/>
              </a:rPr>
              <a:t>-LAT, |ℓ| ≤ 60°, 10°≤ |b| ≤ 60°. </a:t>
            </a:r>
            <a:r>
              <a:rPr lang="en-GB" sz="2000" dirty="0">
                <a:solidFill>
                  <a:srgbClr val="A9A2C0"/>
                </a:solidFill>
                <a:latin typeface="Avenir Next Condensed" panose="020B0506020202020204" pitchFamily="34" charset="0"/>
              </a:rPr>
              <a:t>10° </a:t>
            </a:r>
            <a:r>
              <a:rPr lang="en-GB" sz="2000" b="0" i="0" dirty="0">
                <a:solidFill>
                  <a:srgbClr val="A9A2C0"/>
                </a:solidFill>
                <a:effectLst/>
                <a:latin typeface="Avenir Next Condensed" panose="020B0506020202020204" pitchFamily="34" charset="0"/>
              </a:rPr>
              <a:t>cellwise binning. Residual after GALPROP + isotropic + Loop I + bubbles + point sources. </a:t>
            </a:r>
            <a:endParaRPr lang="en-GB" sz="2000" b="0" i="0" dirty="0">
              <a:solidFill>
                <a:srgbClr val="F2EFF7"/>
              </a:solidFill>
              <a:effectLst/>
              <a:latin typeface="Avenir Next Condensed" panose="020B0506020202020204" pitchFamily="34" charset="0"/>
            </a:endParaRPr>
          </a:p>
        </p:txBody>
      </p:sp>
      <p:cxnSp>
        <p:nvCxnSpPr>
          <p:cNvPr id="8" name="Straight Connector 7">
            <a:extLst>
              <a:ext uri="{FF2B5EF4-FFF2-40B4-BE49-F238E27FC236}">
                <a16:creationId xmlns:a16="http://schemas.microsoft.com/office/drawing/2014/main" id="{0195DA1B-4850-2AD2-3265-23261EEDEEC0}"/>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4A6E8B0-7896-A83A-A73B-90AC6A6E447C}"/>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0D1FCC7D-84D4-9BA1-DC14-1D8F48EADB95}"/>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97DEA987-FFBD-F1B4-30B4-AFA31FE11CA9}"/>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F32B6D64-FBC7-A25A-1606-F2280F66E6FC}"/>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03 / 18</a:t>
            </a:r>
          </a:p>
        </p:txBody>
      </p:sp>
      <p:pic>
        <p:nvPicPr>
          <p:cNvPr id="17" name="Picture 16">
            <a:extLst>
              <a:ext uri="{FF2B5EF4-FFF2-40B4-BE49-F238E27FC236}">
                <a16:creationId xmlns:a16="http://schemas.microsoft.com/office/drawing/2014/main" id="{C2B00341-2874-9FFE-3075-78AE8CD1BA06}"/>
              </a:ext>
            </a:extLst>
          </p:cNvPr>
          <p:cNvPicPr>
            <a:picLocks noChangeAspect="1"/>
          </p:cNvPicPr>
          <p:nvPr/>
        </p:nvPicPr>
        <p:blipFill>
          <a:blip r:embed="rId4"/>
          <a:stretch>
            <a:fillRect/>
          </a:stretch>
        </p:blipFill>
        <p:spPr>
          <a:xfrm>
            <a:off x="7429500" y="1656998"/>
            <a:ext cx="4713976" cy="3878388"/>
          </a:xfrm>
          <a:prstGeom prst="rect">
            <a:avLst/>
          </a:prstGeom>
        </p:spPr>
      </p:pic>
      <p:sp>
        <p:nvSpPr>
          <p:cNvPr id="6" name="TextBox 5">
            <a:extLst>
              <a:ext uri="{FF2B5EF4-FFF2-40B4-BE49-F238E27FC236}">
                <a16:creationId xmlns:a16="http://schemas.microsoft.com/office/drawing/2014/main" id="{2B94732F-FEA8-73D2-0341-D8220F8E2FAB}"/>
              </a:ext>
            </a:extLst>
          </p:cNvPr>
          <p:cNvSpPr txBox="1"/>
          <p:nvPr/>
        </p:nvSpPr>
        <p:spPr>
          <a:xfrm>
            <a:off x="594573" y="4291624"/>
            <a:ext cx="6834927" cy="707886"/>
          </a:xfrm>
          <a:prstGeom prst="rect">
            <a:avLst/>
          </a:prstGeom>
          <a:noFill/>
        </p:spPr>
        <p:txBody>
          <a:bodyPr wrap="square">
            <a:spAutoFit/>
          </a:bodyPr>
          <a:lstStyle/>
          <a:p>
            <a:pPr>
              <a:spcAft>
                <a:spcPts val="1950"/>
              </a:spcAft>
            </a:pPr>
            <a:r>
              <a:rPr lang="en-GB" sz="2000" dirty="0">
                <a:solidFill>
                  <a:srgbClr val="CB4777"/>
                </a:solidFill>
                <a:latin typeface="Avenir Next Condensed" panose="020B0506020202020204" pitchFamily="34" charset="0"/>
              </a:rPr>
              <a:t>● </a:t>
            </a:r>
            <a:r>
              <a:rPr lang="en-GB" sz="2000" dirty="0">
                <a:solidFill>
                  <a:schemeClr val="bg1"/>
                </a:solidFill>
                <a:latin typeface="Avenir Next Condensed" panose="020B0506020202020204" pitchFamily="34" charset="0"/>
              </a:rPr>
              <a:t>Totani's contribution is</a:t>
            </a:r>
            <a:r>
              <a:rPr lang="en-GB" sz="2000" dirty="0">
                <a:solidFill>
                  <a:schemeClr val="accent1"/>
                </a:solidFill>
                <a:latin typeface="Avenir Next Condensed" panose="020B0506020202020204" pitchFamily="34" charset="0"/>
              </a:rPr>
              <a:t> spectral </a:t>
            </a:r>
            <a:r>
              <a:rPr lang="en-GB" sz="2000" dirty="0">
                <a:solidFill>
                  <a:schemeClr val="bg1"/>
                </a:solidFill>
                <a:latin typeface="Avenir Next Condensed" panose="020B0506020202020204" pitchFamily="34" charset="0"/>
              </a:rPr>
              <a:t>rather than morphological: the high-latitude, </a:t>
            </a:r>
            <a:r>
              <a:rPr lang="en-GB" sz="2000" b="1" dirty="0">
                <a:solidFill>
                  <a:schemeClr val="accent1"/>
                </a:solidFill>
                <a:latin typeface="Avenir Next Condensed" panose="020B0506020202020204" pitchFamily="34" charset="0"/>
              </a:rPr>
              <a:t>~20 GeV, </a:t>
            </a:r>
            <a:r>
              <a:rPr lang="en-GB" sz="2000" dirty="0">
                <a:solidFill>
                  <a:schemeClr val="bg1"/>
                </a:solidFill>
                <a:latin typeface="Avenir Next Condensed" panose="020B0506020202020204" pitchFamily="34" charset="0"/>
              </a:rPr>
              <a:t>13–19</a:t>
            </a:r>
            <a:r>
              <a:rPr lang="el-GR" sz="2000" dirty="0">
                <a:solidFill>
                  <a:schemeClr val="bg1"/>
                </a:solidFill>
                <a:latin typeface="Avenir Next Condensed" panose="020B0506020202020204" pitchFamily="34" charset="0"/>
              </a:rPr>
              <a:t>σ </a:t>
            </a:r>
            <a:r>
              <a:rPr lang="en-GB" sz="2000" dirty="0">
                <a:solidFill>
                  <a:schemeClr val="bg1"/>
                </a:solidFill>
                <a:latin typeface="Avenir Next Condensed" panose="020B0506020202020204" pitchFamily="34" charset="0"/>
              </a:rPr>
              <a:t>characterisation of a long-contested feature. </a:t>
            </a:r>
          </a:p>
        </p:txBody>
      </p:sp>
      <p:sp>
        <p:nvSpPr>
          <p:cNvPr id="14" name="TextBox 13">
            <a:extLst>
              <a:ext uri="{FF2B5EF4-FFF2-40B4-BE49-F238E27FC236}">
                <a16:creationId xmlns:a16="http://schemas.microsoft.com/office/drawing/2014/main" id="{32C2245E-FB5A-171A-BE46-4159BB4ED984}"/>
              </a:ext>
            </a:extLst>
          </p:cNvPr>
          <p:cNvSpPr txBox="1"/>
          <p:nvPr/>
        </p:nvSpPr>
        <p:spPr>
          <a:xfrm>
            <a:off x="8539277" y="1694572"/>
            <a:ext cx="3425219" cy="215444"/>
          </a:xfrm>
          <a:prstGeom prst="rect">
            <a:avLst/>
          </a:prstGeom>
          <a:noFill/>
        </p:spPr>
        <p:txBody>
          <a:bodyPr wrap="square">
            <a:spAutoFit/>
          </a:bodyPr>
          <a:lstStyle/>
          <a:p>
            <a:pPr algn="r">
              <a:spcAft>
                <a:spcPts val="1950"/>
              </a:spcAft>
            </a:pPr>
            <a:r>
              <a:rPr lang="en-GB" sz="800" b="0" i="0" dirty="0">
                <a:solidFill>
                  <a:srgbClr val="A9A2C0"/>
                </a:solidFill>
                <a:effectLst/>
                <a:latin typeface="Avenir Next Condensed" panose="020B0506020202020204" pitchFamily="34" charset="0"/>
                <a:hlinkClick r:id="rId5"/>
              </a:rPr>
              <a:t>Figures here made using 17 yr data &amp; pipeline of T.R.S. et al.</a:t>
            </a:r>
          </a:p>
        </p:txBody>
      </p:sp>
      <p:sp>
        <p:nvSpPr>
          <p:cNvPr id="3" name="TextBox 2">
            <a:extLst>
              <a:ext uri="{FF2B5EF4-FFF2-40B4-BE49-F238E27FC236}">
                <a16:creationId xmlns:a16="http://schemas.microsoft.com/office/drawing/2014/main" id="{9AEBC55B-3232-B3BB-06FD-F59230361AC6}"/>
              </a:ext>
            </a:extLst>
          </p:cNvPr>
          <p:cNvSpPr txBox="1"/>
          <p:nvPr/>
        </p:nvSpPr>
        <p:spPr>
          <a:xfrm>
            <a:off x="6670221" y="173111"/>
            <a:ext cx="5473254" cy="577081"/>
          </a:xfrm>
          <a:prstGeom prst="rect">
            <a:avLst/>
          </a:prstGeom>
          <a:noFill/>
        </p:spPr>
        <p:txBody>
          <a:bodyPr wrap="square">
            <a:spAutoFit/>
          </a:bodyPr>
          <a:lstStyle/>
          <a:p>
            <a:pPr algn="r"/>
            <a:r>
              <a:rPr lang="en-GB" sz="1050" dirty="0">
                <a:solidFill>
                  <a:srgbClr val="A9A2C0"/>
                </a:solidFill>
                <a:latin typeface="Avenir Next Condensed" panose="020B0506020202020204" pitchFamily="34" charset="0"/>
                <a:hlinkClick r:id="rId2"/>
              </a:rPr>
              <a:t>T. Totani, JCAP 11, 080 (2025)</a:t>
            </a:r>
            <a:r>
              <a:rPr lang="en-GB" sz="1050" dirty="0">
                <a:solidFill>
                  <a:srgbClr val="A9A2C0"/>
                </a:solidFill>
                <a:latin typeface="Avenir Next Condensed" panose="020B0506020202020204" pitchFamily="34" charset="0"/>
              </a:rPr>
              <a:t> </a:t>
            </a:r>
            <a:r>
              <a:rPr lang="en-GB" sz="1050" dirty="0">
                <a:solidFill>
                  <a:srgbClr val="A9A2C1"/>
                </a:solidFill>
                <a:latin typeface="Avenir Next Condensed" panose="020B0506020202020204" pitchFamily="34" charset="0"/>
              </a:rPr>
              <a:t>· </a:t>
            </a:r>
            <a:r>
              <a:rPr lang="en-GB" sz="1050" dirty="0">
                <a:solidFill>
                  <a:srgbClr val="A9A2C1"/>
                </a:solidFill>
                <a:latin typeface="Avenir Next Condensed" panose="020B0506020202020204" pitchFamily="34" charset="0"/>
                <a:hlinkClick r:id="rId6"/>
              </a:rPr>
              <a:t>L. Goodenough &amp; D. Hooper, arXiv:0910.2998 </a:t>
            </a:r>
            <a:r>
              <a:rPr lang="en-GB" sz="1050" dirty="0">
                <a:solidFill>
                  <a:srgbClr val="A9A2C1"/>
                </a:solidFill>
                <a:latin typeface="Avenir Next Condensed" panose="020B0506020202020204" pitchFamily="34" charset="0"/>
                <a:hlinkClick r:id="rId7"/>
              </a:rPr>
              <a:t>· D. Hooper &amp; L. Goodenough, Phys. Lett. B 697, 412 (2011)</a:t>
            </a:r>
            <a:r>
              <a:rPr lang="en-GB" sz="1050" dirty="0">
                <a:solidFill>
                  <a:srgbClr val="A9A2C1"/>
                </a:solidFill>
                <a:latin typeface="Avenir Next Condensed" panose="020B0506020202020204" pitchFamily="34" charset="0"/>
              </a:rPr>
              <a:t> · </a:t>
            </a:r>
            <a:r>
              <a:rPr lang="en-GB" sz="1050" dirty="0">
                <a:solidFill>
                  <a:srgbClr val="A9A2C1"/>
                </a:solidFill>
                <a:latin typeface="Avenir Next Condensed" panose="020B0506020202020204" pitchFamily="34" charset="0"/>
                <a:hlinkClick r:id="rId8"/>
              </a:rPr>
              <a:t>K. N. </a:t>
            </a:r>
            <a:r>
              <a:rPr lang="en-GB" sz="1050" dirty="0" err="1">
                <a:solidFill>
                  <a:srgbClr val="A9A2C1"/>
                </a:solidFill>
                <a:latin typeface="Avenir Next Condensed" panose="020B0506020202020204" pitchFamily="34" charset="0"/>
                <a:hlinkClick r:id="rId8"/>
              </a:rPr>
              <a:t>Abazajian</a:t>
            </a:r>
            <a:r>
              <a:rPr lang="en-GB" sz="1050" dirty="0">
                <a:solidFill>
                  <a:srgbClr val="A9A2C1"/>
                </a:solidFill>
                <a:latin typeface="Avenir Next Condensed" panose="020B0506020202020204" pitchFamily="34" charset="0"/>
                <a:hlinkClick r:id="rId8"/>
              </a:rPr>
              <a:t> &amp; M. Kaplinghat, PRD 86, 083511 (2012)</a:t>
            </a:r>
            <a:r>
              <a:rPr lang="en-GB" sz="1050" dirty="0">
                <a:solidFill>
                  <a:srgbClr val="A9A2C1"/>
                </a:solidFill>
                <a:latin typeface="Avenir Next Condensed" panose="020B0506020202020204" pitchFamily="34" charset="0"/>
              </a:rPr>
              <a:t> </a:t>
            </a:r>
            <a:r>
              <a:rPr lang="en-GB" sz="1050" dirty="0">
                <a:solidFill>
                  <a:srgbClr val="A9A2C1"/>
                </a:solidFill>
                <a:latin typeface="Avenir Next Condensed" panose="020B0506020202020204" pitchFamily="34" charset="0"/>
                <a:hlinkClick r:id="rId9"/>
              </a:rPr>
              <a:t>· T. Daylan et al., Phys. Dark Univ. 12, 1 (2016) </a:t>
            </a:r>
            <a:r>
              <a:rPr lang="en-GB" sz="1050" dirty="0">
                <a:solidFill>
                  <a:srgbClr val="A9A2C1"/>
                </a:solidFill>
                <a:latin typeface="Avenir Next Condensed" panose="020B0506020202020204" pitchFamily="34" charset="0"/>
              </a:rPr>
              <a:t> · </a:t>
            </a:r>
            <a:r>
              <a:rPr lang="en-GB" sz="1050" dirty="0">
                <a:solidFill>
                  <a:srgbClr val="A9A2C1"/>
                </a:solidFill>
                <a:latin typeface="Avenir Next Condensed" panose="020B0506020202020204" pitchFamily="34" charset="0"/>
                <a:hlinkClick r:id="rId10"/>
              </a:rPr>
              <a:t>F. Calore, I. Cholis &amp; C. Weniger, JCAP 03, 038 (2015) </a:t>
            </a:r>
            <a:endParaRPr lang="en-US" sz="1050" dirty="0">
              <a:solidFill>
                <a:srgbClr val="A9A2C1"/>
              </a:solidFill>
              <a:latin typeface="Avenir Next Condensed" panose="020B0506020202020204" pitchFamily="34" charset="0"/>
            </a:endParaRPr>
          </a:p>
        </p:txBody>
      </p:sp>
      <p:sp>
        <p:nvSpPr>
          <p:cNvPr id="4" name="TextBox 3">
            <a:extLst>
              <a:ext uri="{FF2B5EF4-FFF2-40B4-BE49-F238E27FC236}">
                <a16:creationId xmlns:a16="http://schemas.microsoft.com/office/drawing/2014/main" id="{5C54970A-ED56-D8BB-E3D8-4B35083EF092}"/>
              </a:ext>
            </a:extLst>
          </p:cNvPr>
          <p:cNvSpPr txBox="1"/>
          <p:nvPr/>
        </p:nvSpPr>
        <p:spPr>
          <a:xfrm>
            <a:off x="594573" y="2365482"/>
            <a:ext cx="6096000" cy="400110"/>
          </a:xfrm>
          <a:prstGeom prst="rect">
            <a:avLst/>
          </a:prstGeom>
          <a:noFill/>
        </p:spPr>
        <p:txBody>
          <a:bodyPr wrap="square">
            <a:spAutoFit/>
          </a:bodyPr>
          <a:lstStyle/>
          <a:p>
            <a:pPr>
              <a:spcAft>
                <a:spcPts val="1950"/>
              </a:spcAft>
            </a:pPr>
            <a:r>
              <a:rPr lang="en-GB" sz="2000" dirty="0">
                <a:solidFill>
                  <a:srgbClr val="CB4777"/>
                </a:solidFill>
                <a:latin typeface="Avenir Next Condensed" panose="020B0506020202020204" pitchFamily="34" charset="0"/>
              </a:rPr>
              <a:t>● </a:t>
            </a:r>
            <a:r>
              <a:rPr lang="en-GB" sz="2000" dirty="0">
                <a:solidFill>
                  <a:schemeClr val="bg1"/>
                </a:solidFill>
                <a:latin typeface="Avenir Next Condensed" panose="020B0506020202020204" pitchFamily="34" charset="0"/>
              </a:rPr>
              <a:t>The </a:t>
            </a:r>
            <a:r>
              <a:rPr lang="en-GB" sz="2000" dirty="0">
                <a:solidFill>
                  <a:schemeClr val="accent1"/>
                </a:solidFill>
                <a:latin typeface="Avenir Next Condensed" panose="020B0506020202020204" pitchFamily="34" charset="0"/>
              </a:rPr>
              <a:t>spherical, extended </a:t>
            </a:r>
            <a:r>
              <a:rPr lang="en-GB" sz="2000" dirty="0">
                <a:solidFill>
                  <a:schemeClr val="bg1"/>
                </a:solidFill>
                <a:latin typeface="Avenir Next Condensed" panose="020B0506020202020204" pitchFamily="34" charset="0"/>
              </a:rPr>
              <a:t>character is </a:t>
            </a:r>
            <a:r>
              <a:rPr lang="en-GB" sz="2000" b="1" dirty="0">
                <a:solidFill>
                  <a:schemeClr val="bg1"/>
                </a:solidFill>
                <a:latin typeface="Avenir Next Condensed" panose="020B0506020202020204" pitchFamily="34" charset="0"/>
              </a:rPr>
              <a:t>not new</a:t>
            </a:r>
            <a:r>
              <a:rPr lang="en-GB" sz="2000" dirty="0">
                <a:solidFill>
                  <a:schemeClr val="bg1"/>
                </a:solidFill>
                <a:latin typeface="Avenir Next Condensed" panose="020B0506020202020204" pitchFamily="34" charset="0"/>
              </a:rPr>
              <a:t>. </a:t>
            </a:r>
          </a:p>
        </p:txBody>
      </p:sp>
      <p:sp>
        <p:nvSpPr>
          <p:cNvPr id="15" name="TextBox 14">
            <a:extLst>
              <a:ext uri="{FF2B5EF4-FFF2-40B4-BE49-F238E27FC236}">
                <a16:creationId xmlns:a16="http://schemas.microsoft.com/office/drawing/2014/main" id="{22E99C4A-B330-E34B-C088-621BBBD202D2}"/>
              </a:ext>
            </a:extLst>
          </p:cNvPr>
          <p:cNvSpPr txBox="1"/>
          <p:nvPr/>
        </p:nvSpPr>
        <p:spPr>
          <a:xfrm>
            <a:off x="594573" y="2720227"/>
            <a:ext cx="6096000" cy="830997"/>
          </a:xfrm>
          <a:prstGeom prst="rect">
            <a:avLst/>
          </a:prstGeom>
          <a:noFill/>
        </p:spPr>
        <p:txBody>
          <a:bodyPr wrap="square">
            <a:spAutoFit/>
          </a:bodyPr>
          <a:lstStyle/>
          <a:p>
            <a:pPr marL="800100" lvl="1" indent="-342900">
              <a:spcAft>
                <a:spcPts val="1950"/>
              </a:spcAft>
              <a:buFont typeface="Arial" panose="020B0604020202020204" pitchFamily="34" charset="0"/>
              <a:buChar char="•"/>
            </a:pPr>
            <a:r>
              <a:rPr lang="en-GB" sz="1600" dirty="0">
                <a:solidFill>
                  <a:schemeClr val="bg1"/>
                </a:solidFill>
                <a:latin typeface="Avenir Next Condensed" panose="020B0506020202020204" pitchFamily="34" charset="0"/>
              </a:rPr>
              <a:t>Hooper &amp; </a:t>
            </a:r>
            <a:r>
              <a:rPr lang="en-GB" sz="1600" dirty="0" err="1">
                <a:solidFill>
                  <a:schemeClr val="bg1"/>
                </a:solidFill>
                <a:latin typeface="Avenir Next Condensed" panose="020B0506020202020204" pitchFamily="34" charset="0"/>
              </a:rPr>
              <a:t>Slatyer</a:t>
            </a:r>
            <a:r>
              <a:rPr lang="en-GB" sz="1600" dirty="0">
                <a:solidFill>
                  <a:schemeClr val="bg1"/>
                </a:solidFill>
                <a:latin typeface="Avenir Next Condensed" panose="020B0506020202020204" pitchFamily="34" charset="0"/>
              </a:rPr>
              <a:t>: Fermi bubble latitude bands </a:t>
            </a:r>
            <a:r>
              <a:rPr lang="en-GB" sz="1600" dirty="0">
                <a:solidFill>
                  <a:srgbClr val="F2EFF7"/>
                </a:solidFill>
                <a:latin typeface="Avenir Next Condensed" panose="020B0506020202020204" pitchFamily="34" charset="0"/>
              </a:rPr>
              <a:t>→ </a:t>
            </a:r>
            <a:r>
              <a:rPr lang="en-GB" sz="1600" dirty="0">
                <a:solidFill>
                  <a:schemeClr val="bg1"/>
                </a:solidFill>
                <a:latin typeface="Avenir Next Condensed" panose="020B0506020202020204" pitchFamily="34" charset="0"/>
              </a:rPr>
              <a:t>below |b| ≈ 20° </a:t>
            </a:r>
            <a:r>
              <a:rPr lang="en-GB" sz="1600" dirty="0">
                <a:solidFill>
                  <a:schemeClr val="accent3"/>
                </a:solidFill>
                <a:latin typeface="Avenir Next Condensed" panose="020B0506020202020204" pitchFamily="34" charset="0"/>
              </a:rPr>
              <a:t>approximately spherical component </a:t>
            </a:r>
            <a:r>
              <a:rPr lang="en-GB" sz="1600" dirty="0">
                <a:solidFill>
                  <a:schemeClr val="bg1"/>
                </a:solidFill>
                <a:latin typeface="Avenir Next Condensed" panose="020B0506020202020204" pitchFamily="34" charset="0"/>
              </a:rPr>
              <a:t>about Galactic centre, luminosity per volume tracking a </a:t>
            </a:r>
            <a:r>
              <a:rPr lang="en-GB" sz="1600" dirty="0">
                <a:solidFill>
                  <a:schemeClr val="accent3"/>
                </a:solidFill>
                <a:latin typeface="Avenir Next Condensed" panose="020B0506020202020204" pitchFamily="34" charset="0"/>
              </a:rPr>
              <a:t>squared generalised NFW</a:t>
            </a:r>
            <a:r>
              <a:rPr lang="en-GB" sz="1600" dirty="0">
                <a:solidFill>
                  <a:schemeClr val="bg1"/>
                </a:solidFill>
                <a:latin typeface="Avenir Next Condensed" panose="020B0506020202020204" pitchFamily="34" charset="0"/>
              </a:rPr>
              <a:t>. </a:t>
            </a:r>
          </a:p>
        </p:txBody>
      </p:sp>
      <p:sp>
        <p:nvSpPr>
          <p:cNvPr id="18" name="TextBox 17">
            <a:extLst>
              <a:ext uri="{FF2B5EF4-FFF2-40B4-BE49-F238E27FC236}">
                <a16:creationId xmlns:a16="http://schemas.microsoft.com/office/drawing/2014/main" id="{EDDB9960-E159-B31D-9514-455C1F8904E0}"/>
              </a:ext>
            </a:extLst>
          </p:cNvPr>
          <p:cNvSpPr txBox="1"/>
          <p:nvPr/>
        </p:nvSpPr>
        <p:spPr>
          <a:xfrm>
            <a:off x="594573" y="3494074"/>
            <a:ext cx="6096000" cy="338554"/>
          </a:xfrm>
          <a:prstGeom prst="rect">
            <a:avLst/>
          </a:prstGeom>
          <a:noFill/>
        </p:spPr>
        <p:txBody>
          <a:bodyPr wrap="square">
            <a:spAutoFit/>
          </a:bodyPr>
          <a:lstStyle/>
          <a:p>
            <a:pPr marL="800100" lvl="1" indent="-342900">
              <a:spcAft>
                <a:spcPts val="1950"/>
              </a:spcAft>
              <a:buFont typeface="Arial" panose="020B0604020202020204" pitchFamily="34" charset="0"/>
              <a:buChar char="•"/>
            </a:pPr>
            <a:r>
              <a:rPr lang="en-GB" sz="1600" dirty="0">
                <a:solidFill>
                  <a:schemeClr val="bg1"/>
                </a:solidFill>
                <a:latin typeface="Avenir Next Condensed" panose="020B0506020202020204" pitchFamily="34" charset="0"/>
              </a:rPr>
              <a:t>Daylan et al: </a:t>
            </a:r>
            <a:r>
              <a:rPr lang="en-GB" sz="1600" dirty="0">
                <a:solidFill>
                  <a:schemeClr val="accent3"/>
                </a:solidFill>
                <a:latin typeface="Avenir Next Condensed" panose="020B0506020202020204" pitchFamily="34" charset="0"/>
              </a:rPr>
              <a:t>near-unit ellipticity </a:t>
            </a:r>
            <a:r>
              <a:rPr lang="en-GB" sz="1600" dirty="0">
                <a:solidFill>
                  <a:schemeClr val="bg1"/>
                </a:solidFill>
                <a:latin typeface="Avenir Next Condensed" panose="020B0506020202020204" pitchFamily="34" charset="0"/>
              </a:rPr>
              <a:t>out to at least 10°.</a:t>
            </a:r>
          </a:p>
        </p:txBody>
      </p:sp>
      <p:sp>
        <p:nvSpPr>
          <p:cNvPr id="21" name="TextBox 20">
            <a:extLst>
              <a:ext uri="{FF2B5EF4-FFF2-40B4-BE49-F238E27FC236}">
                <a16:creationId xmlns:a16="http://schemas.microsoft.com/office/drawing/2014/main" id="{F8E25433-90EA-5435-1929-10A32C45772E}"/>
              </a:ext>
            </a:extLst>
          </p:cNvPr>
          <p:cNvSpPr txBox="1"/>
          <p:nvPr/>
        </p:nvSpPr>
        <p:spPr>
          <a:xfrm>
            <a:off x="594573" y="3862588"/>
            <a:ext cx="6096000" cy="338554"/>
          </a:xfrm>
          <a:prstGeom prst="rect">
            <a:avLst/>
          </a:prstGeom>
          <a:noFill/>
        </p:spPr>
        <p:txBody>
          <a:bodyPr wrap="square">
            <a:spAutoFit/>
          </a:bodyPr>
          <a:lstStyle/>
          <a:p>
            <a:pPr marL="800100" lvl="1" indent="-342900">
              <a:spcAft>
                <a:spcPts val="1950"/>
              </a:spcAft>
              <a:buFont typeface="Arial" panose="020B0604020202020204" pitchFamily="34" charset="0"/>
              <a:buChar char="•"/>
            </a:pPr>
            <a:r>
              <a:rPr lang="en-GB" sz="1600" dirty="0">
                <a:solidFill>
                  <a:schemeClr val="bg1"/>
                </a:solidFill>
                <a:latin typeface="Avenir Next Condensed" panose="020B0506020202020204" pitchFamily="34" charset="0"/>
              </a:rPr>
              <a:t>Calore, Cholis &amp; Weniger: </a:t>
            </a:r>
            <a:r>
              <a:rPr lang="en-GB" sz="1600" dirty="0">
                <a:solidFill>
                  <a:schemeClr val="accent3"/>
                </a:solidFill>
                <a:latin typeface="Avenir Next Condensed" panose="020B0506020202020204" pitchFamily="34" charset="0"/>
              </a:rPr>
              <a:t>10° lower limit </a:t>
            </a:r>
            <a:r>
              <a:rPr lang="en-GB" sz="1600" dirty="0">
                <a:solidFill>
                  <a:schemeClr val="bg1"/>
                </a:solidFill>
                <a:latin typeface="Avenir Next Condensed" panose="020B0506020202020204" pitchFamily="34" charset="0"/>
              </a:rPr>
              <a:t>on the extension.</a:t>
            </a:r>
          </a:p>
        </p:txBody>
      </p:sp>
      <p:sp>
        <p:nvSpPr>
          <p:cNvPr id="2" name="TextBox 1">
            <a:extLst>
              <a:ext uri="{FF2B5EF4-FFF2-40B4-BE49-F238E27FC236}">
                <a16:creationId xmlns:a16="http://schemas.microsoft.com/office/drawing/2014/main" id="{0F812CE7-5A98-F796-C459-ABC9410F9775}"/>
              </a:ext>
            </a:extLst>
          </p:cNvPr>
          <p:cNvSpPr txBox="1"/>
          <p:nvPr/>
        </p:nvSpPr>
        <p:spPr>
          <a:xfrm>
            <a:off x="594573" y="5055706"/>
            <a:ext cx="8741492" cy="707886"/>
          </a:xfrm>
          <a:prstGeom prst="rect">
            <a:avLst/>
          </a:prstGeom>
          <a:noFill/>
        </p:spPr>
        <p:txBody>
          <a:bodyPr wrap="square">
            <a:spAutoFit/>
          </a:bodyPr>
          <a:lstStyle/>
          <a:p>
            <a:pPr>
              <a:spcAft>
                <a:spcPts val="1950"/>
              </a:spcAft>
            </a:pPr>
            <a:r>
              <a:rPr lang="en-GB" sz="2000" dirty="0">
                <a:solidFill>
                  <a:srgbClr val="CB4777"/>
                </a:solidFill>
                <a:latin typeface="Avenir Next Condensed" panose="020B0506020202020204" pitchFamily="34" charset="0"/>
              </a:rPr>
              <a:t>●  </a:t>
            </a:r>
            <a:r>
              <a:rPr lang="en-GB" sz="2000" dirty="0">
                <a:solidFill>
                  <a:schemeClr val="bg1"/>
                </a:solidFill>
                <a:latin typeface="Avenir Next Condensed" panose="020B0506020202020204" pitchFamily="34" charset="0"/>
              </a:rPr>
              <a:t>NFW-compatible morphology, possibly slightly shallower toward the centre. Fitting prompt annihilation spectra: m</a:t>
            </a:r>
            <a:r>
              <a:rPr lang="en-GB" sz="2000" baseline="-25000" dirty="0">
                <a:solidFill>
                  <a:schemeClr val="bg1"/>
                </a:solidFill>
                <a:latin typeface="Avenir Next Condensed" panose="020B0506020202020204" pitchFamily="34" charset="0"/>
              </a:rPr>
              <a:t>χ</a:t>
            </a:r>
            <a:r>
              <a:rPr lang="en-GB" sz="2000" dirty="0">
                <a:solidFill>
                  <a:schemeClr val="bg1"/>
                </a:solidFill>
                <a:latin typeface="Avenir Next Condensed" panose="020B0506020202020204" pitchFamily="34" charset="0"/>
              </a:rPr>
              <a:t> ~ 0.4–0.8 TeV, ⟨σv⟩ ~ (5–9)×10</a:t>
            </a:r>
            <a:r>
              <a:rPr lang="en-GB" sz="2000" baseline="30000" dirty="0">
                <a:solidFill>
                  <a:schemeClr val="bg1"/>
                </a:solidFill>
                <a:latin typeface="Avenir Next Condensed" panose="020B0506020202020204" pitchFamily="34" charset="0"/>
              </a:rPr>
              <a:t>-25 </a:t>
            </a:r>
            <a:r>
              <a:rPr lang="en-GB" sz="2000" dirty="0">
                <a:solidFill>
                  <a:schemeClr val="bg1"/>
                </a:solidFill>
                <a:latin typeface="Avenir Next Condensed" panose="020B0506020202020204" pitchFamily="34" charset="0"/>
              </a:rPr>
              <a:t>cm</a:t>
            </a:r>
            <a:r>
              <a:rPr lang="en-GB" sz="2000" baseline="30000" dirty="0">
                <a:solidFill>
                  <a:schemeClr val="bg1"/>
                </a:solidFill>
                <a:latin typeface="Avenir Next Condensed" panose="020B0506020202020204" pitchFamily="34" charset="0"/>
              </a:rPr>
              <a:t>3</a:t>
            </a:r>
            <a:r>
              <a:rPr lang="en-GB" sz="2000" dirty="0">
                <a:solidFill>
                  <a:schemeClr val="bg1"/>
                </a:solidFill>
                <a:latin typeface="Avenir Next Condensed" panose="020B0506020202020204" pitchFamily="34" charset="0"/>
              </a:rPr>
              <a:t> s</a:t>
            </a:r>
            <a:r>
              <a:rPr lang="en-GB" sz="2000" baseline="30000" dirty="0">
                <a:solidFill>
                  <a:schemeClr val="bg1"/>
                </a:solidFill>
                <a:latin typeface="Avenir Next Condensed" panose="020B0506020202020204" pitchFamily="34" charset="0"/>
              </a:rPr>
              <a:t>-1</a:t>
            </a:r>
            <a:r>
              <a:rPr lang="en-GB" sz="2000" dirty="0">
                <a:solidFill>
                  <a:schemeClr val="bg1"/>
                </a:solidFill>
                <a:latin typeface="Avenir Next Condensed" panose="020B0506020202020204" pitchFamily="34" charset="0"/>
              </a:rPr>
              <a:t> (b̄b and W</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W</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 together).</a:t>
            </a:r>
          </a:p>
        </p:txBody>
      </p:sp>
    </p:spTree>
    <p:extLst>
      <p:ext uri="{BB962C8B-B14F-4D97-AF65-F5344CB8AC3E}">
        <p14:creationId xmlns:p14="http://schemas.microsoft.com/office/powerpoint/2010/main" val="37463827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446FC8F-56A7-E213-2D69-6D4E0C5C94D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BE248B1-FD62-6C2E-5ABF-621418E2718C}"/>
              </a:ext>
            </a:extLst>
          </p:cNvPr>
          <p:cNvSpPr txBox="1">
            <a:spLocks/>
          </p:cNvSpPr>
          <p:nvPr/>
        </p:nvSpPr>
        <p:spPr>
          <a:xfrm>
            <a:off x="594573" y="642384"/>
            <a:ext cx="10336481"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rPr>
              <a:t>Resolution Dilution and the 15–25% Normalisation Offset</a:t>
            </a:r>
            <a:endParaRPr lang="en-US" b="1" dirty="0">
              <a:solidFill>
                <a:schemeClr val="bg1"/>
              </a:solidFill>
              <a:latin typeface="Avenir Next Condensed" panose="020B0506020202020204" pitchFamily="34" charset="0"/>
            </a:endParaRPr>
          </a:p>
        </p:txBody>
      </p:sp>
      <p:cxnSp>
        <p:nvCxnSpPr>
          <p:cNvPr id="8" name="Straight Connector 7">
            <a:extLst>
              <a:ext uri="{FF2B5EF4-FFF2-40B4-BE49-F238E27FC236}">
                <a16:creationId xmlns:a16="http://schemas.microsoft.com/office/drawing/2014/main" id="{BBBE18FF-EBE3-9E7F-14A7-06C946F214F8}"/>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ED1703CA-B768-2E2E-307F-9F7630D558A4}"/>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54B39F24-9F63-6EF2-B6BB-C9232C73C498}"/>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F76F253E-D28A-C493-3FA6-22C6A77A02EA}"/>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18BAD077-46AD-F2E6-CF3D-A1A12B73DABA}"/>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B7 / 30</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4E4EB6AF-8DC9-51A4-B866-1524BEE2C5FB}"/>
                  </a:ext>
                </a:extLst>
              </p:cNvPr>
              <p:cNvSpPr txBox="1"/>
              <p:nvPr/>
            </p:nvSpPr>
            <p:spPr>
              <a:xfrm>
                <a:off x="5762813" y="1313180"/>
                <a:ext cx="6096000" cy="688330"/>
              </a:xfrm>
              <a:prstGeom prst="rect">
                <a:avLst/>
              </a:prstGeom>
              <a:noFill/>
            </p:spPr>
            <p:txBody>
              <a:bodyPr wrap="square">
                <a:spAutoFit/>
              </a:bodyPr>
              <a:lstStyle/>
              <a:p>
                <a:pPr/>
                <a14:m>
                  <m:oMathPara xmlns:m="http://schemas.openxmlformats.org/officeDocument/2006/math">
                    <m:oMath>
                      <m:sSub>
                        <m:sSubPr>
                          <m:ctrlPr>
                            <a:rPr lang="en-US" i="1">
                              <a:solidFill>
                                <a:srgbClr val="A9A2C1"/>
                              </a:solidFill>
                              <a:latin typeface="Cambria Math" panose="02040503050406030204" pitchFamily="18" charset="0"/>
                            </a:rPr>
                          </m:ctrlPr>
                        </m:sSubPr>
                        <m:e>
                          <m:d>
                            <m:dPr>
                              <m:begChr m:val="⟨"/>
                              <m:endChr m:val="⟩"/>
                              <m:ctrlPr>
                                <a:rPr lang="en-US" i="1">
                                  <a:solidFill>
                                    <a:srgbClr val="A9A2C1"/>
                                  </a:solidFill>
                                  <a:latin typeface="Cambria Math" panose="02040503050406030204" pitchFamily="18" charset="0"/>
                                </a:rPr>
                              </m:ctrlPr>
                            </m:dPr>
                            <m:e>
                              <m:sSub>
                                <m:sSubPr>
                                  <m:ctrlPr>
                                    <a:rPr lang="en-US" i="0">
                                      <a:solidFill>
                                        <a:srgbClr val="A9A2C1"/>
                                      </a:solidFill>
                                      <a:latin typeface="Cambria Math" panose="02040503050406030204" pitchFamily="18" charset="0"/>
                                    </a:rPr>
                                  </m:ctrlPr>
                                </m:sSubPr>
                                <m:e>
                                  <m:r>
                                    <m:rPr>
                                      <m:sty m:val="p"/>
                                    </m:rPr>
                                    <a:rPr lang="en-US" i="0">
                                      <a:solidFill>
                                        <a:srgbClr val="A9A2C1"/>
                                      </a:solidFill>
                                      <a:latin typeface="Cambria Math" panose="02040503050406030204" pitchFamily="18" charset="0"/>
                                    </a:rPr>
                                    <m:t>Φ</m:t>
                                  </m:r>
                                </m:e>
                                <m:sub>
                                  <m:r>
                                    <m:rPr>
                                      <m:nor/>
                                    </m:rPr>
                                    <a:rPr lang="en-US" i="0">
                                      <a:solidFill>
                                        <a:srgbClr val="A9A2C1"/>
                                      </a:solidFill>
                                      <a:latin typeface="Cambria Math" panose="02040503050406030204" pitchFamily="18" charset="0"/>
                                    </a:rPr>
                                    <m:t>halo</m:t>
                                  </m:r>
                                </m:sub>
                              </m:sSub>
                            </m:e>
                          </m:d>
                        </m:e>
                        <m:sub>
                          <m:r>
                            <m:rPr>
                              <m:nor/>
                            </m:rPr>
                            <a:rPr lang="en-US" i="0">
                              <a:solidFill>
                                <a:srgbClr val="A9A2C1"/>
                              </a:solidFill>
                              <a:latin typeface="Cambria Math" panose="02040503050406030204" pitchFamily="18" charset="0"/>
                            </a:rPr>
                            <m:t>cell</m:t>
                          </m:r>
                        </m:sub>
                      </m:sSub>
                      <m:r>
                        <a:rPr lang="en-US" i="0">
                          <a:solidFill>
                            <a:srgbClr val="A9A2C1"/>
                          </a:solidFill>
                          <a:latin typeface="Cambria Math" panose="02040503050406030204" pitchFamily="18" charset="0"/>
                        </a:rPr>
                        <m:t>=</m:t>
                      </m:r>
                      <m:f>
                        <m:fPr>
                          <m:ctrlPr>
                            <a:rPr lang="en-US" i="0">
                              <a:solidFill>
                                <a:srgbClr val="A9A2C1"/>
                              </a:solidFill>
                              <a:latin typeface="Cambria Math" panose="02040503050406030204" pitchFamily="18" charset="0"/>
                            </a:rPr>
                          </m:ctrlPr>
                        </m:fPr>
                        <m:num>
                          <m:r>
                            <a:rPr lang="en-US" i="0">
                              <a:solidFill>
                                <a:srgbClr val="A9A2C1"/>
                              </a:solidFill>
                              <a:latin typeface="Cambria Math" panose="02040503050406030204" pitchFamily="18" charset="0"/>
                            </a:rPr>
                            <m:t>1</m:t>
                          </m:r>
                        </m:num>
                        <m:den>
                          <m:sSub>
                            <m:sSubPr>
                              <m:ctrlPr>
                                <a:rPr lang="en-US" i="0">
                                  <a:solidFill>
                                    <a:srgbClr val="A9A2C1"/>
                                  </a:solidFill>
                                  <a:latin typeface="Cambria Math" panose="02040503050406030204" pitchFamily="18" charset="0"/>
                                </a:rPr>
                              </m:ctrlPr>
                            </m:sSubPr>
                            <m:e>
                              <m:r>
                                <m:rPr>
                                  <m:sty m:val="p"/>
                                </m:rPr>
                                <a:rPr lang="en-US" i="0">
                                  <a:solidFill>
                                    <a:srgbClr val="A9A2C1"/>
                                  </a:solidFill>
                                  <a:latin typeface="Cambria Math" panose="02040503050406030204" pitchFamily="18" charset="0"/>
                                </a:rPr>
                                <m:t>Ω</m:t>
                              </m:r>
                            </m:e>
                            <m:sub>
                              <m:r>
                                <m:rPr>
                                  <m:nor/>
                                </m:rPr>
                                <a:rPr lang="en-US" i="0">
                                  <a:solidFill>
                                    <a:srgbClr val="A9A2C1"/>
                                  </a:solidFill>
                                  <a:latin typeface="Cambria Math" panose="02040503050406030204" pitchFamily="18" charset="0"/>
                                </a:rPr>
                                <m:t>cell</m:t>
                              </m:r>
                            </m:sub>
                          </m:sSub>
                        </m:den>
                      </m:f>
                      <m:nary>
                        <m:naryPr>
                          <m:limLoc m:val="subSup"/>
                          <m:supHide m:val="on"/>
                          <m:ctrlPr>
                            <a:rPr lang="en-US" i="0">
                              <a:solidFill>
                                <a:srgbClr val="A9A2C1"/>
                              </a:solidFill>
                              <a:latin typeface="Cambria Math" panose="02040503050406030204" pitchFamily="18" charset="0"/>
                            </a:rPr>
                          </m:ctrlPr>
                        </m:naryPr>
                        <m:sub>
                          <m:r>
                            <m:rPr>
                              <m:nor/>
                            </m:rPr>
                            <a:rPr lang="en-US" i="0">
                              <a:solidFill>
                                <a:srgbClr val="A9A2C1"/>
                              </a:solidFill>
                              <a:latin typeface="Cambria Math" panose="02040503050406030204" pitchFamily="18" charset="0"/>
                            </a:rPr>
                            <m:t>cell</m:t>
                          </m:r>
                        </m:sub>
                        <m:sup/>
                        <m:e>
                          <m:sSub>
                            <m:sSubPr>
                              <m:ctrlPr>
                                <a:rPr lang="en-US" i="0">
                                  <a:solidFill>
                                    <a:srgbClr val="A9A2C1"/>
                                  </a:solidFill>
                                  <a:latin typeface="Cambria Math" panose="02040503050406030204" pitchFamily="18" charset="0"/>
                                </a:rPr>
                              </m:ctrlPr>
                            </m:sSubPr>
                            <m:e>
                              <m:r>
                                <m:rPr>
                                  <m:sty m:val="p"/>
                                </m:rPr>
                                <a:rPr lang="en-US" i="0">
                                  <a:solidFill>
                                    <a:srgbClr val="A9A2C1"/>
                                  </a:solidFill>
                                  <a:latin typeface="Cambria Math" panose="02040503050406030204" pitchFamily="18" charset="0"/>
                                </a:rPr>
                                <m:t>Φ</m:t>
                              </m:r>
                            </m:e>
                            <m:sub>
                              <m:r>
                                <m:rPr>
                                  <m:nor/>
                                </m:rPr>
                                <a:rPr lang="en-US" i="0">
                                  <a:solidFill>
                                    <a:srgbClr val="A9A2C1"/>
                                  </a:solidFill>
                                  <a:latin typeface="Cambria Math" panose="02040503050406030204" pitchFamily="18" charset="0"/>
                                </a:rPr>
                                <m:t>halo</m:t>
                              </m:r>
                            </m:sub>
                          </m:sSub>
                        </m:e>
                      </m:nary>
                      <m:d>
                        <m:dPr>
                          <m:ctrlPr>
                            <a:rPr lang="en-US" i="1">
                              <a:solidFill>
                                <a:srgbClr val="A9A2C1"/>
                              </a:solidFill>
                              <a:latin typeface="Cambria Math" panose="02040503050406030204" pitchFamily="18" charset="0"/>
                            </a:rPr>
                          </m:ctrlPr>
                        </m:dPr>
                        <m:e>
                          <m:r>
                            <a:rPr lang="en-US" i="1">
                              <a:solidFill>
                                <a:srgbClr val="A9A2C1"/>
                              </a:solidFill>
                              <a:latin typeface="Cambria Math" panose="02040503050406030204" pitchFamily="18" charset="0"/>
                            </a:rPr>
                            <m:t>𝜃</m:t>
                          </m:r>
                          <m:r>
                            <a:rPr lang="en-US" i="0">
                              <a:solidFill>
                                <a:srgbClr val="A9A2C1"/>
                              </a:solidFill>
                              <a:latin typeface="Cambria Math" panose="02040503050406030204" pitchFamily="18" charset="0"/>
                            </a:rPr>
                            <m:t>,</m:t>
                          </m:r>
                          <m:r>
                            <a:rPr lang="en-US" i="1">
                              <a:solidFill>
                                <a:srgbClr val="A9A2C1"/>
                              </a:solidFill>
                              <a:latin typeface="Cambria Math" panose="02040503050406030204" pitchFamily="18" charset="0"/>
                            </a:rPr>
                            <m:t>𝜙</m:t>
                          </m:r>
                        </m:e>
                      </m:d>
                      <m:r>
                        <a:rPr lang="en-US" i="0">
                          <a:solidFill>
                            <a:srgbClr val="A9A2C1"/>
                          </a:solidFill>
                          <a:latin typeface="Cambria Math" panose="02040503050406030204" pitchFamily="18" charset="0"/>
                        </a:rPr>
                        <m:t> </m:t>
                      </m:r>
                      <m:r>
                        <a:rPr lang="en-US" i="1">
                          <a:solidFill>
                            <a:srgbClr val="A9A2C1"/>
                          </a:solidFill>
                          <a:latin typeface="Cambria Math" panose="02040503050406030204" pitchFamily="18" charset="0"/>
                        </a:rPr>
                        <m:t>𝑑</m:t>
                      </m:r>
                      <m:r>
                        <m:rPr>
                          <m:sty m:val="p"/>
                        </m:rPr>
                        <a:rPr lang="en-US" i="0">
                          <a:solidFill>
                            <a:srgbClr val="A9A2C1"/>
                          </a:solidFill>
                          <a:latin typeface="Cambria Math" panose="02040503050406030204" pitchFamily="18" charset="0"/>
                        </a:rPr>
                        <m:t>Ω</m:t>
                      </m:r>
                      <m:r>
                        <a:rPr lang="en-US" i="0">
                          <a:solidFill>
                            <a:srgbClr val="A9A2C1"/>
                          </a:solidFill>
                          <a:latin typeface="Cambria Math" panose="02040503050406030204" pitchFamily="18" charset="0"/>
                        </a:rPr>
                        <m:t>&lt;</m:t>
                      </m:r>
                      <m:sSub>
                        <m:sSubPr>
                          <m:ctrlPr>
                            <a:rPr lang="en-US" i="0">
                              <a:solidFill>
                                <a:srgbClr val="A9A2C1"/>
                              </a:solidFill>
                              <a:latin typeface="Cambria Math" panose="02040503050406030204" pitchFamily="18" charset="0"/>
                            </a:rPr>
                          </m:ctrlPr>
                        </m:sSubPr>
                        <m:e>
                          <m:r>
                            <m:rPr>
                              <m:sty m:val="p"/>
                            </m:rPr>
                            <a:rPr lang="en-US" i="0">
                              <a:solidFill>
                                <a:srgbClr val="A9A2C1"/>
                              </a:solidFill>
                              <a:latin typeface="Cambria Math" panose="02040503050406030204" pitchFamily="18" charset="0"/>
                            </a:rPr>
                            <m:t>Φ</m:t>
                          </m:r>
                        </m:e>
                        <m:sub>
                          <m:r>
                            <m:rPr>
                              <m:nor/>
                            </m:rPr>
                            <a:rPr lang="en-US" i="0">
                              <a:solidFill>
                                <a:srgbClr val="A9A2C1"/>
                              </a:solidFill>
                              <a:latin typeface="Cambria Math" panose="02040503050406030204" pitchFamily="18" charset="0"/>
                            </a:rPr>
                            <m:t>halo</m:t>
                          </m:r>
                        </m:sub>
                      </m:sSub>
                      <m:d>
                        <m:dPr>
                          <m:ctrlPr>
                            <a:rPr lang="en-US" i="0">
                              <a:solidFill>
                                <a:srgbClr val="A9A2C1"/>
                              </a:solidFill>
                              <a:latin typeface="Cambria Math" panose="02040503050406030204" pitchFamily="18" charset="0"/>
                            </a:rPr>
                          </m:ctrlPr>
                        </m:dPr>
                        <m:e>
                          <m:r>
                            <m:rPr>
                              <m:nor/>
                            </m:rPr>
                            <a:rPr lang="en-US" i="0">
                              <a:solidFill>
                                <a:srgbClr val="A9A2C1"/>
                              </a:solidFill>
                              <a:latin typeface="Cambria Math" panose="02040503050406030204" pitchFamily="18" charset="0"/>
                            </a:rPr>
                            <m:t>pixel</m:t>
                          </m:r>
                        </m:e>
                      </m:d>
                    </m:oMath>
                  </m:oMathPara>
                </a14:m>
                <a:endParaRPr lang="en-US" dirty="0">
                  <a:solidFill>
                    <a:srgbClr val="A9A2C1"/>
                  </a:solidFill>
                </a:endParaRPr>
              </a:p>
            </p:txBody>
          </p:sp>
        </mc:Choice>
        <mc:Fallback xmlns="">
          <p:sp>
            <p:nvSpPr>
              <p:cNvPr id="3" name="TextBox 2">
                <a:extLst>
                  <a:ext uri="{FF2B5EF4-FFF2-40B4-BE49-F238E27FC236}">
                    <a16:creationId xmlns:a16="http://schemas.microsoft.com/office/drawing/2014/main" id="{4E4EB6AF-8DC9-51A4-B866-1524BEE2C5FB}"/>
                  </a:ext>
                </a:extLst>
              </p:cNvPr>
              <p:cNvSpPr txBox="1">
                <a:spLocks noRot="1" noChangeAspect="1" noMove="1" noResize="1" noEditPoints="1" noAdjustHandles="1" noChangeArrowheads="1" noChangeShapeType="1" noTextEdit="1"/>
              </p:cNvSpPr>
              <p:nvPr/>
            </p:nvSpPr>
            <p:spPr>
              <a:xfrm>
                <a:off x="5762813" y="1313180"/>
                <a:ext cx="6096000" cy="688330"/>
              </a:xfrm>
              <a:prstGeom prst="rect">
                <a:avLst/>
              </a:prstGeom>
              <a:blipFill>
                <a:blip r:embed="rId4"/>
                <a:stretch>
                  <a:fillRect t="-163636" b="-236364"/>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2CC3A2D8-7D80-728F-AEA9-AC85B5FB35AD}"/>
              </a:ext>
            </a:extLst>
          </p:cNvPr>
          <p:cNvSpPr txBox="1"/>
          <p:nvPr/>
        </p:nvSpPr>
        <p:spPr>
          <a:xfrm>
            <a:off x="5762813" y="2301946"/>
            <a:ext cx="5891479" cy="2554545"/>
          </a:xfrm>
          <a:prstGeom prst="rect">
            <a:avLst/>
          </a:prstGeom>
          <a:noFill/>
        </p:spPr>
        <p:txBody>
          <a:bodyPr wrap="square">
            <a:spAutoFit/>
          </a:bodyPr>
          <a:lstStyle/>
          <a:p>
            <a:pPr marL="342900" lvl="0" indent="-342900">
              <a:buFont typeface="Arial" panose="020B0604020202020204" pitchFamily="34" charset="0"/>
              <a:buChar char="•"/>
            </a:pPr>
            <a:r>
              <a:rPr lang="en-GB" sz="2000" dirty="0">
                <a:solidFill>
                  <a:schemeClr val="bg1"/>
                </a:solidFill>
                <a:latin typeface="Avenir Next Condensed" panose="020B0506020202020204" pitchFamily="34" charset="0"/>
              </a:rPr>
              <a:t>The cellwise method averages intensity within independent 10° × 10° cells, 10</a:t>
            </a:r>
            <a:r>
              <a:rPr lang="en-GB" sz="2000" baseline="30000" dirty="0">
                <a:solidFill>
                  <a:schemeClr val="bg1"/>
                </a:solidFill>
                <a:latin typeface="Avenir Next Condensed" panose="020B0506020202020204" pitchFamily="34" charset="0"/>
              </a:rPr>
              <a:t>0</a:t>
            </a:r>
            <a:r>
              <a:rPr lang="en-GB" sz="2000" dirty="0">
                <a:solidFill>
                  <a:schemeClr val="bg1"/>
                </a:solidFill>
                <a:latin typeface="Avenir Next Condensed" panose="020B0506020202020204" pitchFamily="34" charset="0"/>
              </a:rPr>
              <a:t> deg</a:t>
            </a:r>
            <a:r>
              <a:rPr lang="en-GB" sz="2000" baseline="30000" dirty="0">
                <a:solidFill>
                  <a:schemeClr val="bg1"/>
                </a:solidFill>
                <a:latin typeface="Avenir Next Condensed" panose="020B0506020202020204" pitchFamily="34" charset="0"/>
              </a:rPr>
              <a:t>2</a:t>
            </a:r>
            <a:r>
              <a:rPr lang="en-GB" sz="2000" dirty="0">
                <a:solidFill>
                  <a:schemeClr val="bg1"/>
                </a:solidFill>
                <a:latin typeface="Avenir Next Condensed" panose="020B0506020202020204" pitchFamily="34" charset="0"/>
              </a:rPr>
              <a:t> each, to guarantee high counts per cell.</a:t>
            </a:r>
          </a:p>
          <a:p>
            <a:pPr marL="342900" lvl="0" indent="-342900">
              <a:buFont typeface="Arial" panose="020B0604020202020204" pitchFamily="34" charset="0"/>
              <a:buChar char="•"/>
            </a:pPr>
            <a:r>
              <a:rPr lang="en-GB" sz="2000" dirty="0">
                <a:solidFill>
                  <a:schemeClr val="bg1"/>
                </a:solidFill>
                <a:latin typeface="Avenir Next Condensed" panose="020B0506020202020204" pitchFamily="34" charset="0"/>
              </a:rPr>
              <a:t>The NFW halo template has a genuine gradient across a cell at these latitudes. Averaging over 10</a:t>
            </a:r>
            <a:r>
              <a:rPr lang="en-GB" sz="2000" baseline="30000" dirty="0">
                <a:solidFill>
                  <a:schemeClr val="bg1"/>
                </a:solidFill>
                <a:latin typeface="Avenir Next Condensed" panose="020B0506020202020204" pitchFamily="34" charset="0"/>
              </a:rPr>
              <a:t>0</a:t>
            </a:r>
            <a:r>
              <a:rPr lang="en-GB" sz="2000" dirty="0">
                <a:solidFill>
                  <a:schemeClr val="bg1"/>
                </a:solidFill>
                <a:latin typeface="Avenir Next Condensed" panose="020B0506020202020204" pitchFamily="34" charset="0"/>
              </a:rPr>
              <a:t> deg</a:t>
            </a:r>
            <a:r>
              <a:rPr lang="en-GB" sz="2000" baseline="30000" dirty="0">
                <a:solidFill>
                  <a:schemeClr val="bg1"/>
                </a:solidFill>
                <a:latin typeface="Avenir Next Condensed" panose="020B0506020202020204" pitchFamily="34" charset="0"/>
              </a:rPr>
              <a:t>2</a:t>
            </a:r>
            <a:r>
              <a:rPr lang="en-GB" sz="2000" dirty="0">
                <a:solidFill>
                  <a:schemeClr val="bg1"/>
                </a:solidFill>
                <a:latin typeface="Avenir Next Condensed" panose="020B0506020202020204" pitchFamily="34" charset="0"/>
              </a:rPr>
              <a:t> dilutes the peak intensity.</a:t>
            </a:r>
          </a:p>
          <a:p>
            <a:pPr marL="342900" lvl="0" indent="-342900">
              <a:buFont typeface="Arial" panose="020B0604020202020204" pitchFamily="34" charset="0"/>
              <a:buChar char="•"/>
            </a:pPr>
            <a:r>
              <a:rPr lang="en-GB" sz="2000" dirty="0">
                <a:solidFill>
                  <a:schemeClr val="bg1"/>
                </a:solidFill>
                <a:latin typeface="Avenir Next Condensed" panose="020B0506020202020204" pitchFamily="34" charset="0"/>
              </a:rPr>
              <a:t>Fitting native 0.125° pixels preserves that gradient, so the recovered peak flux is higher.</a:t>
            </a:r>
          </a:p>
        </p:txBody>
      </p:sp>
      <p:pic>
        <p:nvPicPr>
          <p:cNvPr id="14" name="Picture 13">
            <a:extLst>
              <a:ext uri="{FF2B5EF4-FFF2-40B4-BE49-F238E27FC236}">
                <a16:creationId xmlns:a16="http://schemas.microsoft.com/office/drawing/2014/main" id="{A0354778-31D9-61FA-CF64-73F83E8B55C3}"/>
              </a:ext>
            </a:extLst>
          </p:cNvPr>
          <p:cNvPicPr>
            <a:picLocks noChangeAspect="1"/>
          </p:cNvPicPr>
          <p:nvPr/>
        </p:nvPicPr>
        <p:blipFill>
          <a:blip r:embed="rId5"/>
          <a:stretch>
            <a:fillRect/>
          </a:stretch>
        </p:blipFill>
        <p:spPr>
          <a:xfrm>
            <a:off x="269273" y="1318100"/>
            <a:ext cx="5380783" cy="4665616"/>
          </a:xfrm>
          <a:prstGeom prst="rect">
            <a:avLst/>
          </a:prstGeom>
        </p:spPr>
      </p:pic>
      <p:sp>
        <p:nvSpPr>
          <p:cNvPr id="4" name="TextBox 3">
            <a:extLst>
              <a:ext uri="{FF2B5EF4-FFF2-40B4-BE49-F238E27FC236}">
                <a16:creationId xmlns:a16="http://schemas.microsoft.com/office/drawing/2014/main" id="{51861F1A-7A50-142C-F6AB-A866DCC7E996}"/>
              </a:ext>
            </a:extLst>
          </p:cNvPr>
          <p:cNvSpPr txBox="1"/>
          <p:nvPr/>
        </p:nvSpPr>
        <p:spPr>
          <a:xfrm>
            <a:off x="5579343" y="5266390"/>
            <a:ext cx="6258418" cy="400110"/>
          </a:xfrm>
          <a:prstGeom prst="rect">
            <a:avLst/>
          </a:prstGeom>
          <a:noFill/>
        </p:spPr>
        <p:txBody>
          <a:bodyPr wrap="square">
            <a:spAutoFit/>
          </a:bodyPr>
          <a:lstStyle/>
          <a:p>
            <a:pPr rtl="0">
              <a:buNone/>
            </a:pPr>
            <a:r>
              <a:rPr lang="en-GB" sz="2000" b="1" dirty="0">
                <a:solidFill>
                  <a:schemeClr val="accent1"/>
                </a:solidFill>
                <a:latin typeface="Avenir Next Condensed" panose="020B0506020202020204" pitchFamily="34" charset="0"/>
              </a:rPr>
              <a:t>Result: pixelwise sits 15–25% above cellwise, ≈20% for ρ</a:t>
            </a:r>
            <a:r>
              <a:rPr lang="en-GB" sz="2000" b="1" baseline="30000" dirty="0">
                <a:solidFill>
                  <a:schemeClr val="accent1"/>
                </a:solidFill>
                <a:latin typeface="Avenir Next Condensed" panose="020B0506020202020204" pitchFamily="34" charset="0"/>
              </a:rPr>
              <a:t>2</a:t>
            </a:r>
            <a:r>
              <a:rPr lang="en-GB" sz="2000" b="1" dirty="0">
                <a:solidFill>
                  <a:schemeClr val="accent1"/>
                </a:solidFill>
                <a:latin typeface="Avenir Next Condensed" panose="020B0506020202020204" pitchFamily="34" charset="0"/>
              </a:rPr>
              <a:t>.</a:t>
            </a:r>
            <a:r>
              <a:rPr lang="en-GB" sz="2000" dirty="0">
                <a:solidFill>
                  <a:schemeClr val="accent1"/>
                </a:solidFill>
                <a:latin typeface="Avenir Next Condensed" panose="020B0506020202020204" pitchFamily="34" charset="0"/>
              </a:rPr>
              <a:t> </a:t>
            </a:r>
          </a:p>
        </p:txBody>
      </p:sp>
      <p:sp>
        <p:nvSpPr>
          <p:cNvPr id="6" name="refs">
            <a:extLst>
              <a:ext uri="{FF2B5EF4-FFF2-40B4-BE49-F238E27FC236}">
                <a16:creationId xmlns:a16="http://schemas.microsoft.com/office/drawing/2014/main" id="{7243B7EB-76C9-CBF4-688E-385B8293C123}"/>
              </a:ext>
            </a:extLst>
          </p:cNvPr>
          <p:cNvSpPr txBox="1"/>
          <p:nvPr/>
        </p:nvSpPr>
        <p:spPr>
          <a:xfrm>
            <a:off x="5925312" y="201168"/>
            <a:ext cx="6099048" cy="307777"/>
          </a:xfrm>
          <a:prstGeom prst="rect">
            <a:avLst/>
          </a:prstGeom>
          <a:noFill/>
        </p:spPr>
        <p:txBody>
          <a:bodyPr wrap="square">
            <a:spAutoFit/>
          </a:bodyPr>
          <a:lstStyle/>
          <a:p>
            <a:pPr algn="r"/>
            <a:r>
              <a:rPr lang="en-GB" sz="1400" u="sng" dirty="0">
                <a:solidFill>
                  <a:srgbClr val="A9A2C0"/>
                </a:solidFill>
                <a:latin typeface="Avenir Next Condensed" panose="020B0506020202020204" pitchFamily="34" charset="0"/>
                <a:hlinkClick r:id="rId6"/>
              </a:rPr>
              <a:t>T. R. S., C. Ghag &amp; F. F. Deppisch, arXiv:2607.08552</a:t>
            </a:r>
            <a:r>
              <a:rPr lang="en-GB" sz="1400" dirty="0">
                <a:solidFill>
                  <a:srgbClr val="A9A2C0"/>
                </a:solidFill>
                <a:latin typeface="Avenir Next Condensed" panose="020B0506020202020204" pitchFamily="34" charset="0"/>
              </a:rPr>
              <a:t> · </a:t>
            </a:r>
            <a:r>
              <a:rPr lang="en-GB" sz="1400" u="sng" dirty="0">
                <a:solidFill>
                  <a:srgbClr val="A9A2C0"/>
                </a:solidFill>
                <a:latin typeface="Avenir Next Condensed" panose="020B0506020202020204" pitchFamily="34" charset="0"/>
                <a:hlinkClick r:id="rId7"/>
              </a:rPr>
              <a:t>T. Totani, JCAP 11, 080 (2025)</a:t>
            </a:r>
            <a:endParaRPr lang="en-US" sz="16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22105239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DFC7F96-A187-2A10-5965-CAD08C9C549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0087CF4-80D1-4FCF-9D8E-78A90DF68209}"/>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sz="3200" b="1" dirty="0">
                <a:solidFill>
                  <a:schemeClr val="bg1"/>
                </a:solidFill>
              </a:rPr>
              <a:t>Why 2ΣΔlnL ≈ 1.7×10</a:t>
            </a:r>
            <a:r>
              <a:rPr lang="en-GB" sz="3200" b="1" baseline="30000" dirty="0">
                <a:solidFill>
                  <a:schemeClr val="bg1"/>
                </a:solidFill>
              </a:rPr>
              <a:t>3</a:t>
            </a:r>
            <a:r>
              <a:rPr lang="en-GB" sz="3200" b="1" dirty="0">
                <a:solidFill>
                  <a:schemeClr val="bg1"/>
                </a:solidFill>
              </a:rPr>
              <a:t> is not a significance</a:t>
            </a:r>
            <a:endParaRPr lang="en-US" b="1" dirty="0">
              <a:solidFill>
                <a:schemeClr val="bg1"/>
              </a:solidFill>
              <a:latin typeface="Avenir Next Condensed" panose="020B0506020202020204" pitchFamily="34" charset="0"/>
            </a:endParaRPr>
          </a:p>
        </p:txBody>
      </p:sp>
      <p:cxnSp>
        <p:nvCxnSpPr>
          <p:cNvPr id="8" name="Straight Connector 7">
            <a:extLst>
              <a:ext uri="{FF2B5EF4-FFF2-40B4-BE49-F238E27FC236}">
                <a16:creationId xmlns:a16="http://schemas.microsoft.com/office/drawing/2014/main" id="{461D06EF-AAAA-A4B1-A429-FDD70500314A}"/>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949CEC7-F25A-2531-626B-C95ED367F1D9}"/>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2DCA4153-40FB-2444-A359-B053F3A97D57}"/>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F4770602-2C0B-8E5F-30CA-4905D0353CFE}"/>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C38DEB4D-51D1-E751-7DD4-5320687F06DD}"/>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B8 / 30</a:t>
            </a:r>
          </a:p>
        </p:txBody>
      </p:sp>
      <p:sp>
        <p:nvSpPr>
          <p:cNvPr id="3" name="TextBox 2">
            <a:extLst>
              <a:ext uri="{FF2B5EF4-FFF2-40B4-BE49-F238E27FC236}">
                <a16:creationId xmlns:a16="http://schemas.microsoft.com/office/drawing/2014/main" id="{855A73C2-CB70-09E5-4F3A-EA35EC732371}"/>
              </a:ext>
            </a:extLst>
          </p:cNvPr>
          <p:cNvSpPr txBox="1"/>
          <p:nvPr/>
        </p:nvSpPr>
        <p:spPr>
          <a:xfrm>
            <a:off x="594573" y="2136338"/>
            <a:ext cx="11002853" cy="1938992"/>
          </a:xfrm>
          <a:prstGeom prst="rect">
            <a:avLst/>
          </a:prstGeom>
          <a:noFill/>
        </p:spPr>
        <p:txBody>
          <a:bodyPr wrap="square">
            <a:spAutoFit/>
          </a:bodyPr>
          <a:lstStyle/>
          <a:p>
            <a:pPr lvl="0"/>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It is </a:t>
            </a:r>
            <a:r>
              <a:rPr lang="en-GB" sz="2000" dirty="0">
                <a:solidFill>
                  <a:schemeClr val="accent1"/>
                </a:solidFill>
                <a:latin typeface="Avenir Next Condensed" panose="020B0506020202020204" pitchFamily="34" charset="0"/>
              </a:rPr>
              <a:t>a </a:t>
            </a:r>
            <a:r>
              <a:rPr lang="en-GB" sz="2000" b="1" dirty="0">
                <a:solidFill>
                  <a:schemeClr val="accent1"/>
                </a:solidFill>
                <a:latin typeface="Avenir Next Condensed" panose="020B0506020202020204" pitchFamily="34" charset="0"/>
              </a:rPr>
              <a:t>template-level fit-improvement diagnostic</a:t>
            </a:r>
            <a:r>
              <a:rPr lang="en-GB" sz="2000" dirty="0">
                <a:solidFill>
                  <a:schemeClr val="bg1"/>
                </a:solidFill>
                <a:latin typeface="Avenir Next Condensed" panose="020B0506020202020204" pitchFamily="34" charset="0"/>
              </a:rPr>
              <a:t>, not a calibrated significance, and we decline the Wilks reading. The templates are highly correlated and the diffuse model is incomplete.</a:t>
            </a:r>
          </a:p>
          <a:p>
            <a:pPr marL="342900" lvl="0" indent="-342900" rtl="0">
              <a:buFont typeface="Arial" panose="020B0604020202020204" pitchFamily="34" charset="0"/>
              <a:buChar char="•"/>
            </a:pPr>
            <a:endParaRPr lang="en-GB" sz="2000" dirty="0">
              <a:solidFill>
                <a:schemeClr val="bg1"/>
              </a:solidFill>
              <a:latin typeface="Avenir Next Condensed" panose="020B0506020202020204" pitchFamily="34" charset="0"/>
            </a:endParaRPr>
          </a:p>
          <a:p>
            <a:pPr lvl="0"/>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The DM prompt annihilation fit is </a:t>
            </a:r>
            <a:r>
              <a:rPr lang="en-GB" sz="2000" b="1" dirty="0">
                <a:solidFill>
                  <a:schemeClr val="bg1"/>
                </a:solidFill>
                <a:latin typeface="Avenir Next Condensed" panose="020B0506020202020204" pitchFamily="34" charset="0"/>
              </a:rPr>
              <a:t>systematics-limited</a:t>
            </a:r>
            <a:r>
              <a:rPr lang="en-GB" sz="2000" dirty="0">
                <a:solidFill>
                  <a:schemeClr val="bg1"/>
                </a:solidFill>
                <a:latin typeface="Avenir Next Condensed" panose="020B0506020202020204" pitchFamily="34" charset="0"/>
              </a:rPr>
              <a:t>: </a:t>
            </a:r>
            <a:r>
              <a:rPr lang="en-GB" sz="2000" b="1" dirty="0">
                <a:solidFill>
                  <a:schemeClr val="bg1"/>
                </a:solidFill>
                <a:latin typeface="Avenir Next Condensed" panose="020B0506020202020204" pitchFamily="34" charset="0"/>
              </a:rPr>
              <a:t>χ</a:t>
            </a:r>
            <a:r>
              <a:rPr lang="en-GB" sz="2000" b="1" baseline="30000" dirty="0">
                <a:solidFill>
                  <a:schemeClr val="bg1"/>
                </a:solidFill>
                <a:latin typeface="Avenir Next Condensed" panose="020B0506020202020204" pitchFamily="34" charset="0"/>
              </a:rPr>
              <a:t>2</a:t>
            </a:r>
            <a:r>
              <a:rPr lang="en-GB" sz="2000" b="1" dirty="0">
                <a:solidFill>
                  <a:schemeClr val="bg1"/>
                </a:solidFill>
                <a:latin typeface="Avenir Next Condensed" panose="020B0506020202020204" pitchFamily="34" charset="0"/>
              </a:rPr>
              <a:t>/</a:t>
            </a:r>
            <a:r>
              <a:rPr lang="en-GB" sz="2000" b="1" dirty="0" err="1">
                <a:solidFill>
                  <a:schemeClr val="bg1"/>
                </a:solidFill>
                <a:latin typeface="Avenir Next Condensed" panose="020B0506020202020204" pitchFamily="34" charset="0"/>
              </a:rPr>
              <a:t>ν</a:t>
            </a:r>
            <a:r>
              <a:rPr lang="en-GB" sz="2000" b="1" dirty="0">
                <a:solidFill>
                  <a:schemeClr val="bg1"/>
                </a:solidFill>
                <a:latin typeface="Avenir Next Condensed" panose="020B0506020202020204" pitchFamily="34" charset="0"/>
              </a:rPr>
              <a:t> ≈ 7.5 (b̄b), 7.4 (W</a:t>
            </a:r>
            <a:r>
              <a:rPr lang="en-GB" sz="2000" b="1" baseline="30000" dirty="0">
                <a:solidFill>
                  <a:schemeClr val="bg1"/>
                </a:solidFill>
                <a:latin typeface="Avenir Next Condensed" panose="020B0506020202020204" pitchFamily="34" charset="0"/>
              </a:rPr>
              <a:t>+</a:t>
            </a:r>
            <a:r>
              <a:rPr lang="en-GB" sz="2000" b="1" dirty="0">
                <a:solidFill>
                  <a:schemeClr val="bg1"/>
                </a:solidFill>
                <a:latin typeface="Avenir Next Condensed" panose="020B0506020202020204" pitchFamily="34" charset="0"/>
              </a:rPr>
              <a:t>W</a:t>
            </a:r>
            <a:r>
              <a:rPr lang="en-GB" sz="2000" b="1" baseline="30000" dirty="0">
                <a:solidFill>
                  <a:schemeClr val="bg1"/>
                </a:solidFill>
                <a:latin typeface="Avenir Next Condensed" panose="020B0506020202020204" pitchFamily="34" charset="0"/>
              </a:rPr>
              <a:t>-</a:t>
            </a:r>
            <a:r>
              <a:rPr lang="en-GB" sz="2000" b="1"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 at </a:t>
            </a:r>
            <a:r>
              <a:rPr lang="en-GB" sz="2000" dirty="0" err="1">
                <a:solidFill>
                  <a:schemeClr val="bg1"/>
                </a:solidFill>
                <a:latin typeface="Avenir Next Condensed" panose="020B0506020202020204" pitchFamily="34" charset="0"/>
              </a:rPr>
              <a:t>ν</a:t>
            </a:r>
            <a:r>
              <a:rPr lang="en-GB" sz="2000" dirty="0">
                <a:solidFill>
                  <a:schemeClr val="bg1"/>
                </a:solidFill>
                <a:latin typeface="Avenir Next Condensed" panose="020B0506020202020204" pitchFamily="34" charset="0"/>
              </a:rPr>
              <a:t> = 11, driven by spatially coherent diffuse residuals in the photon-rich bins below 5 GeV, not by underestimated statistical errors.</a:t>
            </a:r>
          </a:p>
          <a:p>
            <a:pPr marL="742950" lvl="1" indent="-285750">
              <a:buFont typeface="Arial" panose="020B0604020202020204" pitchFamily="34" charset="0"/>
              <a:buChar char="•"/>
            </a:pPr>
            <a:r>
              <a:rPr lang="en-GB" sz="2000" dirty="0">
                <a:solidFill>
                  <a:schemeClr val="bg1"/>
                </a:solidFill>
                <a:latin typeface="Avenir Next Condensed" panose="020B0506020202020204" pitchFamily="34" charset="0"/>
              </a:rPr>
              <a:t>Across the suite the range is 2.2–9.5 (b̄b) and 1.9–9.5 (W</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W</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a:t>
            </a:r>
          </a:p>
        </p:txBody>
      </p:sp>
      <p:sp>
        <p:nvSpPr>
          <p:cNvPr id="6" name="refs">
            <a:extLst>
              <a:ext uri="{FF2B5EF4-FFF2-40B4-BE49-F238E27FC236}">
                <a16:creationId xmlns:a16="http://schemas.microsoft.com/office/drawing/2014/main" id="{7243B7EB-76C9-CBF4-688E-385B8293C123}"/>
              </a:ext>
            </a:extLst>
          </p:cNvPr>
          <p:cNvSpPr txBox="1"/>
          <p:nvPr/>
        </p:nvSpPr>
        <p:spPr>
          <a:xfrm>
            <a:off x="5925312" y="201168"/>
            <a:ext cx="6099048" cy="307777"/>
          </a:xfrm>
          <a:prstGeom prst="rect">
            <a:avLst/>
          </a:prstGeom>
          <a:noFill/>
        </p:spPr>
        <p:txBody>
          <a:bodyPr wrap="square">
            <a:spAutoFit/>
          </a:bodyPr>
          <a:lstStyle/>
          <a:p>
            <a:pPr algn="r"/>
            <a:r>
              <a:rPr lang="en-GB" sz="1400" u="sng" dirty="0">
                <a:solidFill>
                  <a:srgbClr val="A9A2C0"/>
                </a:solidFill>
                <a:latin typeface="Avenir Next Condensed" panose="020B0506020202020204" pitchFamily="34" charset="0"/>
                <a:hlinkClick r:id="rId4"/>
              </a:rPr>
              <a:t>T. R. S., C. Ghag &amp; F. F. Deppisch, arXiv:2607.08552</a:t>
            </a:r>
            <a:endParaRPr lang="en-US" sz="16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32178376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C88BF3D-FF21-5875-873C-C6978F7BD0E8}"/>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The residual sky, 10–40 GeV signal band</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9E0B96F0-B3CE-77A6-0821-AEF949CF98DB}"/>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EF6189C-3646-BBBC-4BF3-3B76F34778D8}"/>
              </a:ext>
            </a:extLst>
          </p:cNvPr>
          <p:cNvPicPr>
            <a:picLocks noChangeAspect="1"/>
          </p:cNvPicPr>
          <p:nvPr/>
        </p:nvPicPr>
        <p:blipFill>
          <a:blip r:embed="rId2"/>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AF4CDAFA-514E-992D-0CF0-7EFF0C743813}"/>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468AB5F3-966C-B491-BEF2-45335F0FA533}"/>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CC87AFC3-94EC-420C-5F02-DE41CCB632A6}"/>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B9 / 30</a:t>
            </a:r>
          </a:p>
        </p:txBody>
      </p:sp>
      <p:sp>
        <p:nvSpPr>
          <p:cNvPr id="14" name="lead"/>
          <p:cNvSpPr txBox="1"/>
          <p:nvPr/>
        </p:nvSpPr>
        <p:spPr>
          <a:xfrm>
            <a:off x="594359" y="1938988"/>
            <a:ext cx="4265739" cy="1075679"/>
          </a:xfrm>
          <a:prstGeom prst="rect">
            <a:avLst/>
          </a:prstGeom>
          <a:noFill/>
        </p:spPr>
        <p:txBody>
          <a:bodyPr wrap="square" lIns="0" tIns="0" rIns="0" bIns="0">
            <a:spAutoFit/>
          </a:bodyPr>
          <a:lstStyle/>
          <a:p>
            <a:pPr>
              <a:lnSpc>
                <a:spcPct val="118000"/>
              </a:lnSpc>
            </a:pPr>
            <a:r>
              <a:rPr sz="2000" b="1" dirty="0">
                <a:solidFill>
                  <a:srgbClr val="A9A2C1"/>
                </a:solidFill>
                <a:latin typeface="Avenir Next Condensed" panose="020B0506020202020204" pitchFamily="34" charset="0"/>
              </a:rPr>
              <a:t>Left: </a:t>
            </a:r>
            <a:r>
              <a:rPr sz="2000" b="0" dirty="0">
                <a:solidFill>
                  <a:srgbClr val="A9A2C1"/>
                </a:solidFill>
                <a:latin typeface="Avenir Next Condensed" panose="020B0506020202020204" pitchFamily="34" charset="0"/>
              </a:rPr>
              <a:t>no-halo fit, residual counts. </a:t>
            </a:r>
            <a:r>
              <a:rPr sz="2000" b="1" dirty="0">
                <a:solidFill>
                  <a:srgbClr val="A9A2C1"/>
                </a:solidFill>
                <a:latin typeface="Avenir Next Condensed" panose="020B0506020202020204" pitchFamily="34" charset="0"/>
              </a:rPr>
              <a:t>Right: </a:t>
            </a:r>
            <a:r>
              <a:rPr sz="2000" b="0" dirty="0">
                <a:solidFill>
                  <a:srgbClr val="A9A2C1"/>
                </a:solidFill>
                <a:latin typeface="Avenir Next Condensed" panose="020B0506020202020204" pitchFamily="34" charset="0"/>
              </a:rPr>
              <a:t>same fit with the NFW ρ</a:t>
            </a:r>
            <a:r>
              <a:rPr sz="2000" b="0" baseline="30000" dirty="0">
                <a:solidFill>
                  <a:srgbClr val="A9A2C1"/>
                </a:solidFill>
                <a:latin typeface="Avenir Next Condensed" panose="020B0506020202020204" pitchFamily="34" charset="0"/>
              </a:rPr>
              <a:t>2</a:t>
            </a:r>
            <a:r>
              <a:rPr sz="2000" b="0" dirty="0">
                <a:solidFill>
                  <a:srgbClr val="A9A2C1"/>
                </a:solidFill>
                <a:latin typeface="Avenir Next Condensed" panose="020B0506020202020204" pitchFamily="34" charset="0"/>
              </a:rPr>
              <a:t> halo included. ROI |ℓ| ≤ 60°, 10° ≤ |b| ≤ 60°, disk excluded.</a:t>
            </a:r>
          </a:p>
        </p:txBody>
      </p:sp>
      <p:sp>
        <p:nvSpPr>
          <p:cNvPr id="16" name="caption"/>
          <p:cNvSpPr txBox="1"/>
          <p:nvPr/>
        </p:nvSpPr>
        <p:spPr>
          <a:xfrm>
            <a:off x="594359" y="3532762"/>
            <a:ext cx="4265739" cy="1802032"/>
          </a:xfrm>
          <a:prstGeom prst="rect">
            <a:avLst/>
          </a:prstGeom>
          <a:noFill/>
        </p:spPr>
        <p:txBody>
          <a:bodyPr wrap="square" lIns="0" tIns="0" rIns="0" bIns="0">
            <a:spAutoFit/>
          </a:bodyPr>
          <a:lstStyle/>
          <a:p>
            <a:pPr>
              <a:lnSpc>
                <a:spcPct val="118000"/>
              </a:lnSpc>
            </a:pPr>
            <a:r>
              <a:rPr sz="2000" b="0" dirty="0">
                <a:solidFill>
                  <a:schemeClr val="accent3"/>
                </a:solidFill>
                <a:latin typeface="Avenir Next Condensed" panose="020B0506020202020204" pitchFamily="34" charset="0"/>
              </a:rPr>
              <a:t>● </a:t>
            </a:r>
            <a:r>
              <a:rPr sz="2000" b="0" dirty="0">
                <a:solidFill>
                  <a:srgbClr val="F2EFF7"/>
                </a:solidFill>
                <a:latin typeface="Avenir Next Condensed" panose="020B0506020202020204" pitchFamily="34" charset="0"/>
              </a:rPr>
              <a:t> The halo template absorbs a centrally concentrated residual that the free isotropic term does not reproduce. Ring-averaged, it gives χ</a:t>
            </a:r>
            <a:r>
              <a:rPr sz="2000" b="0" baseline="30000" dirty="0">
                <a:solidFill>
                  <a:srgbClr val="F2EFF7"/>
                </a:solidFill>
                <a:latin typeface="Avenir Next Condensed" panose="020B0506020202020204" pitchFamily="34" charset="0"/>
              </a:rPr>
              <a:t>2</a:t>
            </a:r>
            <a:r>
              <a:rPr sz="2000" b="0" dirty="0">
                <a:solidFill>
                  <a:srgbClr val="F2EFF7"/>
                </a:solidFill>
                <a:latin typeface="Avenir Next Condensed" panose="020B0506020202020204" pitchFamily="34" charset="0"/>
              </a:rPr>
              <a:t>/</a:t>
            </a:r>
            <a:r>
              <a:rPr sz="2000" b="0" dirty="0" err="1">
                <a:solidFill>
                  <a:srgbClr val="F2EFF7"/>
                </a:solidFill>
                <a:latin typeface="Avenir Next Condensed" panose="020B0506020202020204" pitchFamily="34" charset="0"/>
              </a:rPr>
              <a:t>ν</a:t>
            </a:r>
            <a:r>
              <a:rPr sz="2000" b="0" dirty="0">
                <a:solidFill>
                  <a:srgbClr val="F2EFF7"/>
                </a:solidFill>
                <a:latin typeface="Avenir Next Condensed" panose="020B0506020202020204" pitchFamily="34" charset="0"/>
              </a:rPr>
              <a:t> = 7.0 for NFW ρ</a:t>
            </a:r>
            <a:r>
              <a:rPr sz="2000" b="0" baseline="30000" dirty="0">
                <a:solidFill>
                  <a:srgbClr val="F2EFF7"/>
                </a:solidFill>
                <a:latin typeface="Avenir Next Condensed" panose="020B0506020202020204" pitchFamily="34" charset="0"/>
              </a:rPr>
              <a:t>2</a:t>
            </a:r>
            <a:r>
              <a:rPr sz="2000" b="0" dirty="0">
                <a:solidFill>
                  <a:srgbClr val="F2EFF7"/>
                </a:solidFill>
                <a:latin typeface="Avenir Next Condensed" panose="020B0506020202020204" pitchFamily="34" charset="0"/>
              </a:rPr>
              <a:t> against 29.1 for isotropic </a:t>
            </a:r>
            <a:r>
              <a:rPr sz="2000" b="0" dirty="0">
                <a:solidFill>
                  <a:srgbClr val="A9A2C1"/>
                </a:solidFill>
                <a:latin typeface="Avenir Next Condensed" panose="020B0506020202020204" pitchFamily="34" charset="0"/>
              </a:rPr>
              <a:t>(</a:t>
            </a:r>
            <a:r>
              <a:rPr lang="en-GB" sz="2000" b="0" dirty="0">
                <a:solidFill>
                  <a:srgbClr val="A9A2C1"/>
                </a:solidFill>
                <a:latin typeface="Avenir Next Condensed" panose="020B0506020202020204" pitchFamily="34" charset="0"/>
              </a:rPr>
              <a:t>See Slide 6</a:t>
            </a:r>
            <a:r>
              <a:rPr sz="2000" b="0" dirty="0">
                <a:solidFill>
                  <a:srgbClr val="A9A2C1"/>
                </a:solidFill>
                <a:latin typeface="Avenir Next Condensed" panose="020B0506020202020204" pitchFamily="34" charset="0"/>
              </a:rPr>
              <a:t>)</a:t>
            </a:r>
            <a:r>
              <a:rPr sz="2000" b="0" dirty="0">
                <a:solidFill>
                  <a:schemeClr val="bg1"/>
                </a:solidFill>
                <a:latin typeface="Avenir Next Condensed" panose="020B0506020202020204" pitchFamily="34" charset="0"/>
              </a:rPr>
              <a:t>.</a:t>
            </a:r>
          </a:p>
        </p:txBody>
      </p:sp>
      <p:pic>
        <p:nvPicPr>
          <p:cNvPr id="2" name="Picture 1">
            <a:extLst>
              <a:ext uri="{FF2B5EF4-FFF2-40B4-BE49-F238E27FC236}">
                <a16:creationId xmlns:a16="http://schemas.microsoft.com/office/drawing/2014/main" id="{48AB1CFC-583F-5D3F-91F8-65FC492B96FB}"/>
              </a:ext>
            </a:extLst>
          </p:cNvPr>
          <p:cNvPicPr>
            <a:picLocks noChangeAspect="1"/>
          </p:cNvPicPr>
          <p:nvPr/>
        </p:nvPicPr>
        <p:blipFill>
          <a:blip r:embed="rId3"/>
          <a:stretch>
            <a:fillRect/>
          </a:stretch>
        </p:blipFill>
        <p:spPr>
          <a:xfrm>
            <a:off x="4989534" y="1410551"/>
            <a:ext cx="6821259" cy="4614677"/>
          </a:xfrm>
          <a:prstGeom prst="rect">
            <a:avLst/>
          </a:prstGeom>
        </p:spPr>
      </p:pic>
      <p:sp>
        <p:nvSpPr>
          <p:cNvPr id="6" name="refs">
            <a:extLst>
              <a:ext uri="{FF2B5EF4-FFF2-40B4-BE49-F238E27FC236}">
                <a16:creationId xmlns:a16="http://schemas.microsoft.com/office/drawing/2014/main" id="{7243B7EB-76C9-CBF4-688E-385B8293C123}"/>
              </a:ext>
            </a:extLst>
          </p:cNvPr>
          <p:cNvSpPr txBox="1"/>
          <p:nvPr/>
        </p:nvSpPr>
        <p:spPr>
          <a:xfrm>
            <a:off x="5925312" y="201168"/>
            <a:ext cx="6099048" cy="307777"/>
          </a:xfrm>
          <a:prstGeom prst="rect">
            <a:avLst/>
          </a:prstGeom>
          <a:noFill/>
        </p:spPr>
        <p:txBody>
          <a:bodyPr wrap="square">
            <a:spAutoFit/>
          </a:bodyPr>
          <a:lstStyle/>
          <a:p>
            <a:pPr algn="r"/>
            <a:r>
              <a:rPr lang="en-GB" sz="1400" u="sng" dirty="0">
                <a:solidFill>
                  <a:srgbClr val="A9A2C0"/>
                </a:solidFill>
                <a:latin typeface="Avenir Next Condensed" panose="020B0506020202020204" pitchFamily="34" charset="0"/>
                <a:hlinkClick r:id="rId4"/>
              </a:rPr>
              <a:t>T. R. S., C. Ghag &amp; F. F. Deppisch, arXiv:2607.08552</a:t>
            </a:r>
            <a:endParaRPr lang="en-US" sz="1600" dirty="0">
              <a:solidFill>
                <a:srgbClr val="A9A2C0"/>
              </a:solidFill>
              <a:latin typeface="Avenir Next Condensed" panose="020B0506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A92E3F0-55B4-51FC-807E-BD05AEB706D1}"/>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A8F01C16-C215-774A-E954-0F83560EA4ED}"/>
              </a:ext>
            </a:extLst>
          </p:cNvPr>
          <p:cNvSpPr txBox="1"/>
          <p:nvPr/>
        </p:nvSpPr>
        <p:spPr>
          <a:xfrm>
            <a:off x="594573" y="1461078"/>
            <a:ext cx="11002854" cy="4401205"/>
          </a:xfrm>
          <a:prstGeom prst="rect">
            <a:avLst/>
          </a:prstGeom>
          <a:noFill/>
        </p:spPr>
        <p:txBody>
          <a:bodyPr wrap="square">
            <a:spAutoFit/>
          </a:bodyPr>
          <a:lstStyle/>
          <a:p>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Fitting the emissivity power </a:t>
            </a:r>
            <a:r>
              <a:rPr lang="en-GB" sz="2000" b="1" i="1" dirty="0">
                <a:solidFill>
                  <a:schemeClr val="bg1"/>
                </a:solidFill>
                <a:latin typeface="Avenir Next Condensed" panose="020B0506020202020204" pitchFamily="34" charset="0"/>
              </a:rPr>
              <a:t>p</a:t>
            </a:r>
            <a:r>
              <a:rPr lang="en-GB" sz="2000" dirty="0">
                <a:solidFill>
                  <a:schemeClr val="bg1"/>
                </a:solidFill>
                <a:latin typeface="Avenir Next Condensed" panose="020B0506020202020204" pitchFamily="34" charset="0"/>
              </a:rPr>
              <a:t> independently </a:t>
            </a:r>
            <a:r>
              <a:rPr lang="en-GB" sz="2000" b="1" dirty="0">
                <a:solidFill>
                  <a:schemeClr val="bg1"/>
                </a:solidFill>
                <a:latin typeface="Avenir Next Condensed" panose="020B0506020202020204" pitchFamily="34" charset="0"/>
              </a:rPr>
              <a:t>per energy bin </a:t>
            </a:r>
            <a:r>
              <a:rPr lang="en-GB" sz="2000" dirty="0">
                <a:solidFill>
                  <a:schemeClr val="bg1"/>
                </a:solidFill>
                <a:latin typeface="Avenir Next Condensed" panose="020B0506020202020204" pitchFamily="34" charset="0"/>
              </a:rPr>
              <a:t>across the signal band:</a:t>
            </a:r>
          </a:p>
          <a:p>
            <a:pPr marL="800100" lvl="1" indent="-342900">
              <a:buFont typeface="Arial" panose="020B0604020202020204" pitchFamily="34" charset="0"/>
              <a:buChar char="•"/>
            </a:pPr>
            <a:r>
              <a:rPr lang="en-GB" sz="2000" dirty="0">
                <a:solidFill>
                  <a:schemeClr val="bg1"/>
                </a:solidFill>
                <a:latin typeface="Avenir Next Condensed" panose="020B0506020202020204" pitchFamily="34" charset="0"/>
              </a:rPr>
              <a:t>Constant-</a:t>
            </a:r>
            <a:r>
              <a:rPr lang="en-GB" sz="2000" i="1" dirty="0">
                <a:solidFill>
                  <a:schemeClr val="bg1"/>
                </a:solidFill>
                <a:latin typeface="Avenir Next Condensed" panose="020B0506020202020204" pitchFamily="34" charset="0"/>
              </a:rPr>
              <a:t>p</a:t>
            </a:r>
            <a:r>
              <a:rPr lang="en-GB" sz="2000" dirty="0">
                <a:solidFill>
                  <a:schemeClr val="bg1"/>
                </a:solidFill>
                <a:latin typeface="Avenir Next Condensed" panose="020B0506020202020204" pitchFamily="34" charset="0"/>
              </a:rPr>
              <a:t> fit across the band: </a:t>
            </a:r>
            <a:r>
              <a:rPr lang="en-GB" sz="2000" b="1" i="1" dirty="0">
                <a:solidFill>
                  <a:schemeClr val="accent1"/>
                </a:solidFill>
                <a:latin typeface="Avenir Next Condensed" panose="020B0506020202020204" pitchFamily="34" charset="0"/>
              </a:rPr>
              <a:t>p</a:t>
            </a:r>
            <a:r>
              <a:rPr lang="en-GB" sz="2000" b="1" dirty="0">
                <a:solidFill>
                  <a:schemeClr val="accent1"/>
                </a:solidFill>
                <a:latin typeface="Avenir Next Condensed" panose="020B0506020202020204" pitchFamily="34" charset="0"/>
              </a:rPr>
              <a:t> = 2.8 ± 0.2</a:t>
            </a:r>
            <a:r>
              <a:rPr lang="en-GB" sz="2000" dirty="0">
                <a:solidFill>
                  <a:schemeClr val="bg1"/>
                </a:solidFill>
                <a:latin typeface="Avenir Next Condensed" panose="020B0506020202020204" pitchFamily="34" charset="0"/>
              </a:rPr>
              <a:t>, </a:t>
            </a:r>
            <a:r>
              <a:rPr lang="en-GB" sz="2000" dirty="0">
                <a:solidFill>
                  <a:schemeClr val="accent1"/>
                </a:solidFill>
                <a:latin typeface="Avenir Next Condensed" panose="020B0506020202020204" pitchFamily="34" charset="0"/>
              </a:rPr>
              <a:t>χ</a:t>
            </a:r>
            <a:r>
              <a:rPr lang="en-GB" sz="2000" baseline="30000" dirty="0">
                <a:solidFill>
                  <a:schemeClr val="accent1"/>
                </a:solidFill>
                <a:latin typeface="Avenir Next Condensed" panose="020B0506020202020204" pitchFamily="34" charset="0"/>
              </a:rPr>
              <a:t>2</a:t>
            </a:r>
            <a:r>
              <a:rPr lang="en-GB" sz="2000" dirty="0">
                <a:solidFill>
                  <a:schemeClr val="accent1"/>
                </a:solidFill>
                <a:latin typeface="Avenir Next Condensed" panose="020B0506020202020204" pitchFamily="34" charset="0"/>
              </a:rPr>
              <a:t> = 2.00 </a:t>
            </a:r>
            <a:r>
              <a:rPr lang="en-GB" sz="2000" dirty="0">
                <a:solidFill>
                  <a:schemeClr val="bg1"/>
                </a:solidFill>
                <a:latin typeface="Avenir Next Condensed" panose="020B0506020202020204" pitchFamily="34" charset="0"/>
              </a:rPr>
              <a:t>for 2 </a:t>
            </a:r>
            <a:r>
              <a:rPr lang="en-GB" sz="2000" dirty="0" err="1">
                <a:solidFill>
                  <a:schemeClr val="bg1"/>
                </a:solidFill>
                <a:latin typeface="Avenir Next Condensed" panose="020B0506020202020204" pitchFamily="34" charset="0"/>
              </a:rPr>
              <a:t>dof</a:t>
            </a:r>
            <a:r>
              <a:rPr lang="en-GB" sz="2000" dirty="0">
                <a:solidFill>
                  <a:schemeClr val="bg1"/>
                </a:solidFill>
                <a:latin typeface="Avenir Next Condensed" panose="020B0506020202020204" pitchFamily="34" charset="0"/>
              </a:rPr>
              <a:t>.</a:t>
            </a:r>
          </a:p>
          <a:p>
            <a:pPr marL="800100" lvl="1" indent="-342900">
              <a:buFont typeface="Arial" panose="020B0604020202020204" pitchFamily="34" charset="0"/>
              <a:buChar char="•"/>
            </a:pPr>
            <a:r>
              <a:rPr lang="en-GB" sz="2000" dirty="0">
                <a:solidFill>
                  <a:schemeClr val="bg1"/>
                </a:solidFill>
                <a:latin typeface="Avenir Next Condensed" panose="020B0506020202020204" pitchFamily="34" charset="0"/>
              </a:rPr>
              <a:t>None of the three band intervals rails on the scanned grid.</a:t>
            </a:r>
          </a:p>
          <a:p>
            <a:pPr marL="342900" lvl="0" indent="-342900">
              <a:buFont typeface="Arial" panose="020B0604020202020204" pitchFamily="34" charset="0"/>
              <a:buChar char="•"/>
            </a:pPr>
            <a:endParaRPr lang="en-GB" sz="2000" dirty="0">
              <a:solidFill>
                <a:schemeClr val="bg1"/>
              </a:solidFill>
              <a:latin typeface="Avenir Next Condensed" panose="020B0506020202020204" pitchFamily="34" charset="0"/>
            </a:endParaRPr>
          </a:p>
          <a:p>
            <a:pPr marL="342900" lvl="0" indent="-342900">
              <a:buFont typeface="Arial" panose="020B0604020202020204" pitchFamily="34" charset="0"/>
              <a:buChar char="•"/>
            </a:pPr>
            <a:endParaRPr lang="en-GB" sz="2000" dirty="0">
              <a:solidFill>
                <a:schemeClr val="bg1"/>
              </a:solidFill>
              <a:latin typeface="Avenir Next Condensed" panose="020B0506020202020204" pitchFamily="34" charset="0"/>
            </a:endParaRPr>
          </a:p>
          <a:p>
            <a:pPr marL="342900" lvl="0" indent="-342900">
              <a:buFont typeface="Arial" panose="020B0604020202020204" pitchFamily="34" charset="0"/>
              <a:buChar char="•"/>
            </a:pPr>
            <a:endParaRPr lang="en-GB" sz="2000" dirty="0">
              <a:solidFill>
                <a:schemeClr val="bg1"/>
              </a:solidFill>
              <a:latin typeface="Avenir Next Condensed" panose="020B0506020202020204" pitchFamily="34" charset="0"/>
            </a:endParaRPr>
          </a:p>
          <a:p>
            <a:pPr marL="342900" lvl="0" indent="-342900">
              <a:buFont typeface="Arial" panose="020B0604020202020204" pitchFamily="34" charset="0"/>
              <a:buChar char="•"/>
            </a:pPr>
            <a:endParaRPr lang="en-GB" sz="2000" dirty="0">
              <a:solidFill>
                <a:schemeClr val="bg1"/>
              </a:solidFill>
              <a:latin typeface="Avenir Next Condensed" panose="020B0506020202020204" pitchFamily="34" charset="0"/>
            </a:endParaRPr>
          </a:p>
          <a:p>
            <a:pPr marL="342900" lvl="0" indent="-342900">
              <a:buFont typeface="Arial" panose="020B0604020202020204" pitchFamily="34" charset="0"/>
              <a:buChar char="•"/>
            </a:pPr>
            <a:endParaRPr lang="en-GB" sz="2000" dirty="0">
              <a:solidFill>
                <a:schemeClr val="bg1"/>
              </a:solidFill>
              <a:latin typeface="Avenir Next Condensed" panose="020B0506020202020204" pitchFamily="34" charset="0"/>
            </a:endParaRPr>
          </a:p>
          <a:p>
            <a:pPr marL="342900" lvl="0" indent="-342900">
              <a:buFont typeface="Arial" panose="020B0604020202020204" pitchFamily="34" charset="0"/>
              <a:buChar char="•"/>
            </a:pPr>
            <a:endParaRPr lang="en-GB" sz="2000" dirty="0">
              <a:solidFill>
                <a:schemeClr val="bg1"/>
              </a:solidFill>
              <a:latin typeface="Avenir Next Condensed" panose="020B0506020202020204" pitchFamily="34" charset="0"/>
            </a:endParaRPr>
          </a:p>
          <a:p>
            <a:pPr marL="342900" lvl="0" indent="-342900">
              <a:buFont typeface="Arial" panose="020B0604020202020204" pitchFamily="34" charset="0"/>
              <a:buChar char="•"/>
            </a:pPr>
            <a:endParaRPr lang="en-GB" sz="2000" dirty="0">
              <a:solidFill>
                <a:schemeClr val="bg1"/>
              </a:solidFill>
              <a:latin typeface="Avenir Next Condensed" panose="020B0506020202020204" pitchFamily="34" charset="0"/>
            </a:endParaRPr>
          </a:p>
          <a:p>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A </a:t>
            </a:r>
            <a:r>
              <a:rPr lang="en-GB" sz="2000" dirty="0">
                <a:solidFill>
                  <a:schemeClr val="accent3"/>
                </a:solidFill>
                <a:latin typeface="Avenir Next Condensed" panose="020B0506020202020204" pitchFamily="34" charset="0"/>
              </a:rPr>
              <a:t>cooling leptonic population </a:t>
            </a:r>
            <a:r>
              <a:rPr lang="en-GB" sz="2000" dirty="0">
                <a:solidFill>
                  <a:schemeClr val="bg1"/>
                </a:solidFill>
                <a:latin typeface="Avenir Next Condensed" panose="020B0506020202020204" pitchFamily="34" charset="0"/>
              </a:rPr>
              <a:t>loses energy as it propagates, so its emission </a:t>
            </a:r>
            <a:r>
              <a:rPr lang="en-GB" sz="2000" dirty="0">
                <a:solidFill>
                  <a:schemeClr val="accent3"/>
                </a:solidFill>
                <a:latin typeface="Avenir Next Condensed" panose="020B0506020202020204" pitchFamily="34" charset="0"/>
              </a:rPr>
              <a:t>shrinks with increasing photon energy</a:t>
            </a:r>
            <a:r>
              <a:rPr lang="en-GB" sz="2000" dirty="0">
                <a:solidFill>
                  <a:schemeClr val="bg1"/>
                </a:solidFill>
                <a:latin typeface="Avenir Next Condensed" panose="020B0506020202020204" pitchFamily="34" charset="0"/>
              </a:rPr>
              <a:t>. The </a:t>
            </a:r>
            <a:r>
              <a:rPr lang="en-GB" sz="2000" dirty="0">
                <a:solidFill>
                  <a:schemeClr val="accent1"/>
                </a:solidFill>
                <a:latin typeface="Avenir Next Condensed" panose="020B0506020202020204" pitchFamily="34" charset="0"/>
              </a:rPr>
              <a:t>recovered morphology does not</a:t>
            </a:r>
            <a:r>
              <a:rPr lang="en-GB" sz="2000" dirty="0">
                <a:solidFill>
                  <a:schemeClr val="bg1"/>
                </a:solidFill>
                <a:latin typeface="Avenir Next Condensed" panose="020B0506020202020204" pitchFamily="34" charset="0"/>
              </a:rPr>
              <a:t>. It is </a:t>
            </a:r>
            <a:r>
              <a:rPr lang="en-GB" sz="2000" b="1" dirty="0">
                <a:solidFill>
                  <a:schemeClr val="accent1"/>
                </a:solidFill>
                <a:latin typeface="Avenir Next Condensed" panose="020B0506020202020204" pitchFamily="34" charset="0"/>
              </a:rPr>
              <a:t>consistent with a single constant power </a:t>
            </a:r>
            <a:r>
              <a:rPr lang="en-GB" sz="2000" dirty="0">
                <a:solidFill>
                  <a:schemeClr val="bg1"/>
                </a:solidFill>
                <a:latin typeface="Avenir Next Condensed" panose="020B0506020202020204" pitchFamily="34" charset="0"/>
              </a:rPr>
              <a:t>across the band.</a:t>
            </a:r>
          </a:p>
          <a:p>
            <a:endParaRPr lang="en-GB" sz="2000" dirty="0">
              <a:solidFill>
                <a:schemeClr val="bg1"/>
              </a:solidFill>
              <a:latin typeface="Avenir Next Condensed" panose="020B0506020202020204" pitchFamily="34" charset="0"/>
            </a:endParaRPr>
          </a:p>
          <a:p>
            <a:r>
              <a:rPr lang="en-GB" sz="2000" dirty="0">
                <a:solidFill>
                  <a:schemeClr val="accent3"/>
                </a:solidFill>
                <a:latin typeface="Avenir Next Condensed" panose="020B0506020202020204" pitchFamily="34" charset="0"/>
              </a:rPr>
              <a:t>● The 482 GeV interval spans the entire scanned range of </a:t>
            </a:r>
            <a:r>
              <a:rPr lang="en-GB" sz="2000" i="1" dirty="0">
                <a:solidFill>
                  <a:schemeClr val="accent3"/>
                </a:solidFill>
                <a:latin typeface="Avenir Next Condensed" panose="020B0506020202020204" pitchFamily="34" charset="0"/>
              </a:rPr>
              <a:t>p</a:t>
            </a:r>
            <a:r>
              <a:rPr lang="en-GB" sz="2000" dirty="0">
                <a:solidFill>
                  <a:schemeClr val="accent3"/>
                </a:solidFill>
                <a:latin typeface="Avenir Next Condensed" panose="020B0506020202020204" pitchFamily="34" charset="0"/>
              </a:rPr>
              <a:t>, outside the signal band.</a:t>
            </a:r>
          </a:p>
        </p:txBody>
      </p:sp>
      <p:sp>
        <p:nvSpPr>
          <p:cNvPr id="5" name="Title 1">
            <a:extLst>
              <a:ext uri="{FF2B5EF4-FFF2-40B4-BE49-F238E27FC236}">
                <a16:creationId xmlns:a16="http://schemas.microsoft.com/office/drawing/2014/main" id="{B6A67226-438E-2B02-922A-A2969548C73B}"/>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Morphology does not drift with energy</a:t>
            </a:r>
          </a:p>
        </p:txBody>
      </p:sp>
      <p:cxnSp>
        <p:nvCxnSpPr>
          <p:cNvPr id="8" name="Straight Connector 7">
            <a:extLst>
              <a:ext uri="{FF2B5EF4-FFF2-40B4-BE49-F238E27FC236}">
                <a16:creationId xmlns:a16="http://schemas.microsoft.com/office/drawing/2014/main" id="{0B1B142C-78CF-CEB9-CD7C-7239BB8EC18D}"/>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9821EA6-2ABB-A816-98A5-F8D32D1AF9F8}"/>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A3E3F245-F8F0-B85A-A232-C3DB2DCB9456}"/>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967767ED-20F8-D471-0603-218EAEACADB7}"/>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10485C28-A16F-535F-DFD0-E180E7EEF580}"/>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B10 / 30</a:t>
            </a:r>
          </a:p>
        </p:txBody>
      </p:sp>
      <p:graphicFrame>
        <p:nvGraphicFramePr>
          <p:cNvPr id="2" name="Table 1">
            <a:extLst>
              <a:ext uri="{FF2B5EF4-FFF2-40B4-BE49-F238E27FC236}">
                <a16:creationId xmlns:a16="http://schemas.microsoft.com/office/drawing/2014/main" id="{49CD3A32-B96A-9E09-4F05-CCF7136C0016}"/>
              </a:ext>
            </a:extLst>
          </p:cNvPr>
          <p:cNvGraphicFramePr>
            <a:graphicFrameLocks noGrp="1"/>
          </p:cNvGraphicFramePr>
          <p:nvPr>
            <p:extLst>
              <p:ext uri="{D42A27DB-BD31-4B8C-83A1-F6EECF244321}">
                <p14:modId xmlns:p14="http://schemas.microsoft.com/office/powerpoint/2010/main" val="1608872638"/>
              </p:ext>
            </p:extLst>
          </p:nvPr>
        </p:nvGraphicFramePr>
        <p:xfrm>
          <a:off x="677863" y="2697480"/>
          <a:ext cx="10836274" cy="1463040"/>
        </p:xfrm>
        <a:graphic>
          <a:graphicData uri="http://schemas.openxmlformats.org/drawingml/2006/table">
            <a:tbl>
              <a:tblPr>
                <a:tableStyleId>{0505E3EF-67EA-436B-97B2-0124C06EBD24}</a:tableStyleId>
              </a:tblPr>
              <a:tblGrid>
                <a:gridCol w="5418137">
                  <a:extLst>
                    <a:ext uri="{9D8B030D-6E8A-4147-A177-3AD203B41FA5}">
                      <a16:colId xmlns:a16="http://schemas.microsoft.com/office/drawing/2014/main" val="2624602697"/>
                    </a:ext>
                  </a:extLst>
                </a:gridCol>
                <a:gridCol w="5418137">
                  <a:extLst>
                    <a:ext uri="{9D8B030D-6E8A-4147-A177-3AD203B41FA5}">
                      <a16:colId xmlns:a16="http://schemas.microsoft.com/office/drawing/2014/main" val="1554663154"/>
                    </a:ext>
                  </a:extLst>
                </a:gridCol>
              </a:tblGrid>
              <a:tr h="365760">
                <a:tc>
                  <a:txBody>
                    <a:bodyPr/>
                    <a:lstStyle/>
                    <a:p>
                      <a:pPr algn="ctr">
                        <a:buNone/>
                      </a:pPr>
                      <a:r>
                        <a:rPr lang="en-GB" sz="1800" dirty="0">
                          <a:solidFill>
                            <a:schemeClr val="bg1"/>
                          </a:solidFill>
                          <a:latin typeface="Avenir Next Condensed" panose="020B0506020202020204" pitchFamily="34" charset="0"/>
                        </a:rPr>
                        <a:t>bin</a:t>
                      </a:r>
                    </a:p>
                  </a:txBody>
                  <a:tcPr anchor="ctr">
                    <a:noFill/>
                  </a:tcPr>
                </a:tc>
                <a:tc>
                  <a:txBody>
                    <a:bodyPr/>
                    <a:lstStyle/>
                    <a:p>
                      <a:pPr algn="ctr">
                        <a:buNone/>
                      </a:pPr>
                      <a:r>
                        <a:rPr lang="en-GB" sz="1800" i="1" dirty="0">
                          <a:solidFill>
                            <a:schemeClr val="bg1"/>
                          </a:solidFill>
                          <a:latin typeface="Avenir Next Condensed" panose="020B0506020202020204" pitchFamily="34" charset="0"/>
                        </a:rPr>
                        <a:t>p</a:t>
                      </a:r>
                    </a:p>
                  </a:txBody>
                  <a:tcPr anchor="ctr">
                    <a:noFill/>
                  </a:tcPr>
                </a:tc>
                <a:extLst>
                  <a:ext uri="{0D108BD9-81ED-4DB2-BD59-A6C34878D82A}">
                    <a16:rowId xmlns:a16="http://schemas.microsoft.com/office/drawing/2014/main" val="3890214335"/>
                  </a:ext>
                </a:extLst>
              </a:tr>
              <a:tr h="365760">
                <a:tc>
                  <a:txBody>
                    <a:bodyPr/>
                    <a:lstStyle/>
                    <a:p>
                      <a:pPr algn="ctr">
                        <a:buNone/>
                      </a:pPr>
                      <a:r>
                        <a:rPr lang="en-GB" sz="1800" dirty="0">
                          <a:solidFill>
                            <a:schemeClr val="bg1"/>
                          </a:solidFill>
                          <a:latin typeface="Avenir Next Condensed" panose="020B0506020202020204" pitchFamily="34" charset="0"/>
                        </a:rPr>
                        <a:t>12.3 GeV</a:t>
                      </a:r>
                    </a:p>
                  </a:txBody>
                  <a:tcPr anchor="ctr">
                    <a:noFill/>
                  </a:tcPr>
                </a:tc>
                <a:tc>
                  <a:txBody>
                    <a:bodyPr/>
                    <a:lstStyle/>
                    <a:p>
                      <a:pPr algn="ctr">
                        <a:buNone/>
                      </a:pPr>
                      <a:r>
                        <a:rPr lang="en-GB" sz="1800" dirty="0">
                          <a:solidFill>
                            <a:schemeClr val="bg1"/>
                          </a:solidFill>
                          <a:latin typeface="Avenir Next Condensed" panose="020B0506020202020204" pitchFamily="34" charset="0"/>
                        </a:rPr>
                        <a:t>2.8 ± 0.3</a:t>
                      </a:r>
                    </a:p>
                  </a:txBody>
                  <a:tcPr anchor="ctr">
                    <a:noFill/>
                  </a:tcPr>
                </a:tc>
                <a:extLst>
                  <a:ext uri="{0D108BD9-81ED-4DB2-BD59-A6C34878D82A}">
                    <a16:rowId xmlns:a16="http://schemas.microsoft.com/office/drawing/2014/main" val="771402444"/>
                  </a:ext>
                </a:extLst>
              </a:tr>
              <a:tr h="365760">
                <a:tc>
                  <a:txBody>
                    <a:bodyPr/>
                    <a:lstStyle/>
                    <a:p>
                      <a:pPr algn="ctr">
                        <a:buNone/>
                      </a:pPr>
                      <a:r>
                        <a:rPr lang="en-GB" sz="1800" dirty="0">
                          <a:solidFill>
                            <a:schemeClr val="bg1"/>
                          </a:solidFill>
                          <a:latin typeface="Avenir Next Condensed" panose="020B0506020202020204" pitchFamily="34" charset="0"/>
                        </a:rPr>
                        <a:t>20.8 GeV</a:t>
                      </a:r>
                    </a:p>
                  </a:txBody>
                  <a:tcPr anchor="ctr">
                    <a:noFill/>
                  </a:tcPr>
                </a:tc>
                <a:tc>
                  <a:txBody>
                    <a:bodyPr/>
                    <a:lstStyle/>
                    <a:p>
                      <a:pPr algn="ctr">
                        <a:buNone/>
                      </a:pPr>
                      <a:r>
                        <a:rPr lang="en-GB" sz="1800">
                          <a:solidFill>
                            <a:schemeClr val="bg1"/>
                          </a:solidFill>
                          <a:latin typeface="Avenir Next Condensed" panose="020B0506020202020204" pitchFamily="34" charset="0"/>
                        </a:rPr>
                        <a:t>2.7 ± 0.3</a:t>
                      </a:r>
                    </a:p>
                  </a:txBody>
                  <a:tcPr anchor="ctr">
                    <a:noFill/>
                  </a:tcPr>
                </a:tc>
                <a:extLst>
                  <a:ext uri="{0D108BD9-81ED-4DB2-BD59-A6C34878D82A}">
                    <a16:rowId xmlns:a16="http://schemas.microsoft.com/office/drawing/2014/main" val="3899267076"/>
                  </a:ext>
                </a:extLst>
              </a:tr>
              <a:tr h="0">
                <a:tc>
                  <a:txBody>
                    <a:bodyPr/>
                    <a:lstStyle/>
                    <a:p>
                      <a:pPr algn="ctr">
                        <a:buNone/>
                      </a:pPr>
                      <a:r>
                        <a:rPr lang="en-GB" sz="1800" dirty="0">
                          <a:solidFill>
                            <a:schemeClr val="bg1"/>
                          </a:solidFill>
                          <a:latin typeface="Avenir Next Condensed" panose="020B0506020202020204" pitchFamily="34" charset="0"/>
                        </a:rPr>
                        <a:t>35.1 GeV</a:t>
                      </a:r>
                    </a:p>
                  </a:txBody>
                  <a:tcPr anchor="ctr">
                    <a:noFill/>
                  </a:tcPr>
                </a:tc>
                <a:tc>
                  <a:txBody>
                    <a:bodyPr/>
                    <a:lstStyle/>
                    <a:p>
                      <a:pPr algn="ctr">
                        <a:buNone/>
                      </a:pPr>
                      <a:r>
                        <a:rPr lang="en-GB" sz="1800" dirty="0">
                          <a:solidFill>
                            <a:schemeClr val="bg1"/>
                          </a:solidFill>
                          <a:latin typeface="Avenir Next Condensed" panose="020B0506020202020204" pitchFamily="34" charset="0"/>
                        </a:rPr>
                        <a:t>3.4 ± 0.5</a:t>
                      </a:r>
                    </a:p>
                  </a:txBody>
                  <a:tcPr anchor="ctr">
                    <a:noFill/>
                  </a:tcPr>
                </a:tc>
                <a:extLst>
                  <a:ext uri="{0D108BD9-81ED-4DB2-BD59-A6C34878D82A}">
                    <a16:rowId xmlns:a16="http://schemas.microsoft.com/office/drawing/2014/main" val="3997334245"/>
                  </a:ext>
                </a:extLst>
              </a:tr>
            </a:tbl>
          </a:graphicData>
        </a:graphic>
      </p:graphicFrame>
      <p:sp>
        <p:nvSpPr>
          <p:cNvPr id="6" name="refs">
            <a:extLst>
              <a:ext uri="{FF2B5EF4-FFF2-40B4-BE49-F238E27FC236}">
                <a16:creationId xmlns:a16="http://schemas.microsoft.com/office/drawing/2014/main" id="{7243B7EB-76C9-CBF4-688E-385B8293C123}"/>
              </a:ext>
            </a:extLst>
          </p:cNvPr>
          <p:cNvSpPr txBox="1"/>
          <p:nvPr/>
        </p:nvSpPr>
        <p:spPr>
          <a:xfrm>
            <a:off x="5925312" y="201168"/>
            <a:ext cx="6099048" cy="307777"/>
          </a:xfrm>
          <a:prstGeom prst="rect">
            <a:avLst/>
          </a:prstGeom>
          <a:noFill/>
        </p:spPr>
        <p:txBody>
          <a:bodyPr wrap="square">
            <a:spAutoFit/>
          </a:bodyPr>
          <a:lstStyle/>
          <a:p>
            <a:pPr algn="r"/>
            <a:r>
              <a:rPr lang="en-GB" sz="1400" u="sng" dirty="0">
                <a:solidFill>
                  <a:srgbClr val="A9A2C0"/>
                </a:solidFill>
                <a:latin typeface="Avenir Next Condensed" panose="020B0506020202020204" pitchFamily="34" charset="0"/>
                <a:hlinkClick r:id="rId4"/>
              </a:rPr>
              <a:t>T. R. S., C. Ghag &amp; F. F. Deppisch, arXiv:2607.08552</a:t>
            </a:r>
            <a:r>
              <a:rPr lang="en-GB" sz="1400" dirty="0">
                <a:solidFill>
                  <a:srgbClr val="A9A2C0"/>
                </a:solidFill>
                <a:latin typeface="Avenir Next Condensed" panose="020B0506020202020204" pitchFamily="34" charset="0"/>
              </a:rPr>
              <a:t> · </a:t>
            </a:r>
            <a:r>
              <a:rPr lang="en-GB" sz="1400" u="sng" dirty="0">
                <a:solidFill>
                  <a:srgbClr val="A9A2C0"/>
                </a:solidFill>
                <a:latin typeface="Avenir Next Condensed" panose="020B0506020202020204" pitchFamily="34" charset="0"/>
                <a:hlinkClick r:id="rId5"/>
              </a:rPr>
              <a:t>I. Cholis et al., JCAP 12, 005 (2015)</a:t>
            </a:r>
            <a:endParaRPr lang="en-US" sz="16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40780396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E7E8B3D-B718-52AC-267B-09A1C96BF05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C95E7A9-2302-A225-2FA4-C1740E1D5511}"/>
              </a:ext>
            </a:extLst>
          </p:cNvPr>
          <p:cNvSpPr txBox="1">
            <a:spLocks/>
          </p:cNvSpPr>
          <p:nvPr/>
        </p:nvSpPr>
        <p:spPr>
          <a:xfrm>
            <a:off x="594573" y="642385"/>
            <a:ext cx="9905953" cy="566472"/>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Could an injected IC component produce that ring profile?</a:t>
            </a:r>
          </a:p>
        </p:txBody>
      </p:sp>
      <p:cxnSp>
        <p:nvCxnSpPr>
          <p:cNvPr id="8" name="Straight Connector 7">
            <a:extLst>
              <a:ext uri="{FF2B5EF4-FFF2-40B4-BE49-F238E27FC236}">
                <a16:creationId xmlns:a16="http://schemas.microsoft.com/office/drawing/2014/main" id="{FA802898-CFEC-6054-5A0A-EBEA75C17A55}"/>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B32EF03-B349-1C0A-2324-4EF3790FFCCD}"/>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945DCC0A-C309-8850-1831-C09F1CA1DE9E}"/>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A5A11BEF-F443-8E9F-AE4E-94D3DDD90E4C}"/>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245B6B87-7A53-3D9D-C8F1-62CCEAB614BA}"/>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B11 / 30</a:t>
            </a:r>
          </a:p>
        </p:txBody>
      </p:sp>
      <p:sp>
        <p:nvSpPr>
          <p:cNvPr id="3" name="TextBox 2">
            <a:extLst>
              <a:ext uri="{FF2B5EF4-FFF2-40B4-BE49-F238E27FC236}">
                <a16:creationId xmlns:a16="http://schemas.microsoft.com/office/drawing/2014/main" id="{2C166AD1-40E3-657B-D274-2C8966FD602A}"/>
              </a:ext>
            </a:extLst>
          </p:cNvPr>
          <p:cNvSpPr txBox="1"/>
          <p:nvPr/>
        </p:nvSpPr>
        <p:spPr>
          <a:xfrm>
            <a:off x="594573" y="1461078"/>
            <a:ext cx="11002854" cy="4555093"/>
          </a:xfrm>
          <a:prstGeom prst="rect">
            <a:avLst/>
          </a:prstGeom>
          <a:noFill/>
        </p:spPr>
        <p:txBody>
          <a:bodyPr wrap="square">
            <a:spAutoFit/>
          </a:bodyPr>
          <a:lstStyle/>
          <a:p>
            <a:pPr>
              <a:spcBef>
                <a:spcPts val="1200"/>
              </a:spcBef>
            </a:pPr>
            <a:r>
              <a:rPr lang="en-GB" sz="2000" b="1" dirty="0">
                <a:solidFill>
                  <a:schemeClr val="bg1"/>
                </a:solidFill>
                <a:latin typeface="Avenir Next Condensed" panose="020B0506020202020204" pitchFamily="34" charset="0"/>
              </a:rPr>
              <a:t>Yes, on the </a:t>
            </a:r>
            <a:r>
              <a:rPr lang="en-GB" sz="2000" b="1" dirty="0">
                <a:solidFill>
                  <a:schemeClr val="accent3"/>
                </a:solidFill>
                <a:latin typeface="Avenir Next Condensed" panose="020B0506020202020204" pitchFamily="34" charset="0"/>
              </a:rPr>
              <a:t>ring profile </a:t>
            </a:r>
            <a:r>
              <a:rPr lang="en-GB" sz="2000" b="1" dirty="0">
                <a:solidFill>
                  <a:schemeClr val="bg1"/>
                </a:solidFill>
                <a:latin typeface="Avenir Next Condensed" panose="020B0506020202020204" pitchFamily="34" charset="0"/>
              </a:rPr>
              <a:t>alone. </a:t>
            </a:r>
            <a:r>
              <a:rPr lang="en-GB" sz="2000" dirty="0">
                <a:solidFill>
                  <a:schemeClr val="accent1"/>
                </a:solidFill>
                <a:latin typeface="Avenir Next Condensed" panose="020B0506020202020204" pitchFamily="34" charset="0"/>
              </a:rPr>
              <a:t>That is why the ring profile is </a:t>
            </a:r>
            <a:r>
              <a:rPr lang="en-GB" sz="2000" b="1" dirty="0">
                <a:solidFill>
                  <a:schemeClr val="accent1"/>
                </a:solidFill>
                <a:latin typeface="Avenir Next Condensed" panose="020B0506020202020204" pitchFamily="34" charset="0"/>
              </a:rPr>
              <a:t>not the test</a:t>
            </a:r>
            <a:r>
              <a:rPr lang="en-GB" sz="2000" dirty="0">
                <a:solidFill>
                  <a:schemeClr val="accent1"/>
                </a:solidFill>
                <a:latin typeface="Avenir Next Condensed" panose="020B0506020202020204" pitchFamily="34" charset="0"/>
              </a:rPr>
              <a:t>.</a:t>
            </a:r>
          </a:p>
          <a:p>
            <a:pPr marL="800100" lvl="1" indent="-342900">
              <a:spcBef>
                <a:spcPts val="1200"/>
              </a:spcBef>
              <a:buFont typeface="Arial" panose="020B0604020202020204" pitchFamily="34" charset="0"/>
              <a:buChar char="•"/>
            </a:pPr>
            <a:r>
              <a:rPr lang="en-GB" sz="2000" dirty="0">
                <a:solidFill>
                  <a:schemeClr val="bg1"/>
                </a:solidFill>
                <a:latin typeface="Avenir Next Condensed" panose="020B0506020202020204" pitchFamily="34" charset="0"/>
              </a:rPr>
              <a:t>Two injected morphologies give χ</a:t>
            </a:r>
            <a:r>
              <a:rPr lang="en-GB" sz="2000" baseline="30000" dirty="0">
                <a:solidFill>
                  <a:schemeClr val="bg1"/>
                </a:solidFill>
                <a:latin typeface="Avenir Next Condensed" panose="020B0506020202020204" pitchFamily="34" charset="0"/>
              </a:rPr>
              <a:t>2</a:t>
            </a:r>
            <a:r>
              <a:rPr lang="en-GB" sz="2000" dirty="0">
                <a:solidFill>
                  <a:schemeClr val="bg1"/>
                </a:solidFill>
                <a:latin typeface="Avenir Next Condensed" panose="020B0506020202020204" pitchFamily="34" charset="0"/>
              </a:rPr>
              <a:t>/</a:t>
            </a:r>
            <a:r>
              <a:rPr lang="en-GB" sz="2000" dirty="0" err="1">
                <a:solidFill>
                  <a:schemeClr val="bg1"/>
                </a:solidFill>
                <a:latin typeface="Avenir Next Condensed" panose="020B0506020202020204" pitchFamily="34" charset="0"/>
              </a:rPr>
              <a:t>ν</a:t>
            </a:r>
            <a:r>
              <a:rPr lang="en-GB" sz="2000" dirty="0">
                <a:solidFill>
                  <a:schemeClr val="bg1"/>
                </a:solidFill>
                <a:latin typeface="Avenir Next Condensed" panose="020B0506020202020204" pitchFamily="34" charset="0"/>
              </a:rPr>
              <a:t> of </a:t>
            </a:r>
            <a:r>
              <a:rPr lang="en-GB" sz="2000" b="1" dirty="0">
                <a:solidFill>
                  <a:schemeClr val="bg1"/>
                </a:solidFill>
                <a:latin typeface="Avenir Next Condensed" panose="020B0506020202020204" pitchFamily="34" charset="0"/>
              </a:rPr>
              <a:t>4.88</a:t>
            </a:r>
            <a:r>
              <a:rPr lang="en-GB" sz="2000" dirty="0">
                <a:solidFill>
                  <a:schemeClr val="bg1"/>
                </a:solidFill>
                <a:latin typeface="Avenir Next Condensed" panose="020B0506020202020204" pitchFamily="34" charset="0"/>
              </a:rPr>
              <a:t> (CMB-only bracket) and </a:t>
            </a:r>
            <a:r>
              <a:rPr lang="en-GB" sz="2000" b="1" dirty="0">
                <a:solidFill>
                  <a:schemeClr val="bg1"/>
                </a:solidFill>
                <a:latin typeface="Avenir Next Condensed" panose="020B0506020202020204" pitchFamily="34" charset="0"/>
              </a:rPr>
              <a:t>5.09</a:t>
            </a:r>
            <a:r>
              <a:rPr lang="en-GB" sz="2000" dirty="0">
                <a:solidFill>
                  <a:schemeClr val="bg1"/>
                </a:solidFill>
                <a:latin typeface="Avenir Next Condensed" panose="020B0506020202020204" pitchFamily="34" charset="0"/>
              </a:rPr>
              <a:t> (burst, </a:t>
            </a:r>
            <a:r>
              <a:rPr lang="en-GB" sz="2000" dirty="0" err="1">
                <a:solidFill>
                  <a:schemeClr val="bg1"/>
                </a:solidFill>
                <a:latin typeface="Avenir Next Condensed" panose="020B0506020202020204" pitchFamily="34" charset="0"/>
              </a:rPr>
              <a:t>λ</a:t>
            </a:r>
            <a:r>
              <a:rPr lang="en-GB" sz="2000" dirty="0">
                <a:solidFill>
                  <a:schemeClr val="bg1"/>
                </a:solidFill>
                <a:latin typeface="Avenir Next Condensed" panose="020B0506020202020204" pitchFamily="34" charset="0"/>
              </a:rPr>
              <a:t> = 6 kpc).</a:t>
            </a:r>
          </a:p>
          <a:p>
            <a:pPr marL="800100" lvl="1" indent="-342900">
              <a:spcBef>
                <a:spcPts val="1200"/>
              </a:spcBef>
              <a:buFont typeface="Arial" panose="020B0604020202020204" pitchFamily="34" charset="0"/>
              <a:buChar char="•"/>
            </a:pPr>
            <a:r>
              <a:rPr lang="en-GB" sz="2000" dirty="0">
                <a:solidFill>
                  <a:schemeClr val="bg1"/>
                </a:solidFill>
                <a:latin typeface="Avenir Next Condensed" panose="020B0506020202020204" pitchFamily="34" charset="0"/>
              </a:rPr>
              <a:t>NFW-</a:t>
            </a:r>
            <a:r>
              <a:rPr lang="en-GB" sz="2000" b="1" dirty="0">
                <a:solidFill>
                  <a:schemeClr val="bg1"/>
                </a:solidFill>
                <a:latin typeface="Avenir Next Condensed" panose="020B0506020202020204" pitchFamily="34" charset="0"/>
              </a:rPr>
              <a:t>ρ</a:t>
            </a:r>
            <a:r>
              <a:rPr lang="en-GB" sz="2000" b="1" baseline="30000" dirty="0">
                <a:solidFill>
                  <a:schemeClr val="bg1"/>
                </a:solidFill>
                <a:latin typeface="Avenir Next Condensed" panose="020B0506020202020204" pitchFamily="34" charset="0"/>
              </a:rPr>
              <a:t>2</a:t>
            </a:r>
            <a:r>
              <a:rPr lang="en-GB" sz="2000" b="1" dirty="0">
                <a:solidFill>
                  <a:schemeClr val="bg1"/>
                </a:solidFill>
                <a:latin typeface="Avenir Next Condensed" panose="020B0506020202020204" pitchFamily="34" charset="0"/>
              </a:rPr>
              <a:t> </a:t>
            </a:r>
            <a:r>
              <a:rPr lang="en-GB" sz="2000" dirty="0">
                <a:solidFill>
                  <a:schemeClr val="bg1"/>
                </a:solidFill>
                <a:latin typeface="Avenir Next Condensed" panose="020B0506020202020204" pitchFamily="34" charset="0"/>
              </a:rPr>
              <a:t>gives </a:t>
            </a:r>
            <a:r>
              <a:rPr lang="en-GB" sz="2000" b="1" dirty="0">
                <a:solidFill>
                  <a:schemeClr val="bg1"/>
                </a:solidFill>
                <a:latin typeface="Avenir Next Condensed" panose="020B0506020202020204" pitchFamily="34" charset="0"/>
              </a:rPr>
              <a:t>7.0</a:t>
            </a:r>
            <a:r>
              <a:rPr lang="en-GB" sz="2000" dirty="0">
                <a:solidFill>
                  <a:schemeClr val="bg1"/>
                </a:solidFill>
                <a:latin typeface="Avenir Next Condensed" panose="020B0506020202020204" pitchFamily="34" charset="0"/>
              </a:rPr>
              <a:t>. NFW-</a:t>
            </a:r>
            <a:r>
              <a:rPr lang="en-GB" sz="2000" b="1" dirty="0">
                <a:solidFill>
                  <a:schemeClr val="bg1"/>
                </a:solidFill>
                <a:latin typeface="Avenir Next Condensed" panose="020B0506020202020204" pitchFamily="34" charset="0"/>
              </a:rPr>
              <a:t>ρ</a:t>
            </a:r>
            <a:r>
              <a:rPr lang="en-GB" sz="2000" b="1" baseline="30000" dirty="0">
                <a:solidFill>
                  <a:schemeClr val="bg1"/>
                </a:solidFill>
                <a:latin typeface="Avenir Next Condensed" panose="020B0506020202020204" pitchFamily="34" charset="0"/>
              </a:rPr>
              <a:t>2.5</a:t>
            </a:r>
            <a:r>
              <a:rPr lang="en-GB" sz="2000" dirty="0">
                <a:solidFill>
                  <a:schemeClr val="bg1"/>
                </a:solidFill>
                <a:latin typeface="Avenir Next Condensed" panose="020B0506020202020204" pitchFamily="34" charset="0"/>
              </a:rPr>
              <a:t> gives </a:t>
            </a:r>
            <a:r>
              <a:rPr lang="en-GB" sz="2000" b="1" dirty="0">
                <a:solidFill>
                  <a:schemeClr val="bg1"/>
                </a:solidFill>
                <a:latin typeface="Avenir Next Condensed" panose="020B0506020202020204" pitchFamily="34" charset="0"/>
              </a:rPr>
              <a:t>4.9</a:t>
            </a:r>
            <a:r>
              <a:rPr lang="en-GB" sz="2000" dirty="0">
                <a:solidFill>
                  <a:schemeClr val="bg1"/>
                </a:solidFill>
                <a:latin typeface="Avenir Next Condensed" panose="020B0506020202020204" pitchFamily="34" charset="0"/>
              </a:rPr>
              <a:t>.</a:t>
            </a:r>
          </a:p>
          <a:p>
            <a:pPr lvl="0">
              <a:spcBef>
                <a:spcPts val="1200"/>
              </a:spcBef>
            </a:pPr>
            <a:r>
              <a:rPr lang="en-GB" sz="2000" dirty="0">
                <a:solidFill>
                  <a:schemeClr val="bg1"/>
                </a:solidFill>
                <a:latin typeface="Avenir Next Condensed" panose="020B0506020202020204" pitchFamily="34" charset="0"/>
              </a:rPr>
              <a:t>So on radial shape alone an extended injected-IC component is at least as good as the halo, and comparable to the </a:t>
            </a:r>
            <a:r>
              <a:rPr lang="en-GB" sz="2000" dirty="0" err="1">
                <a:solidFill>
                  <a:schemeClr val="bg1"/>
                </a:solidFill>
                <a:latin typeface="Avenir Next Condensed" panose="020B0506020202020204" pitchFamily="34" charset="0"/>
              </a:rPr>
              <a:t>cuspier</a:t>
            </a:r>
            <a:r>
              <a:rPr lang="en-GB" sz="2000" dirty="0">
                <a:solidFill>
                  <a:schemeClr val="bg1"/>
                </a:solidFill>
                <a:latin typeface="Avenir Next Condensed" panose="020B0506020202020204" pitchFamily="34" charset="0"/>
              </a:rPr>
              <a:t> profile.</a:t>
            </a:r>
          </a:p>
          <a:p>
            <a:pPr>
              <a:spcBef>
                <a:spcPts val="1200"/>
              </a:spcBef>
            </a:pPr>
            <a:r>
              <a:rPr lang="en-GB" sz="2000" b="1" dirty="0">
                <a:solidFill>
                  <a:schemeClr val="bg1"/>
                </a:solidFill>
                <a:latin typeface="Avenir Next Condensed" panose="020B0506020202020204" pitchFamily="34" charset="0"/>
              </a:rPr>
              <a:t>What does discriminate:</a:t>
            </a:r>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The </a:t>
            </a:r>
            <a:r>
              <a:rPr lang="en-GB" sz="2000" dirty="0">
                <a:solidFill>
                  <a:schemeClr val="accent1"/>
                </a:solidFill>
                <a:latin typeface="Avenir Next Condensed" panose="020B0506020202020204" pitchFamily="34" charset="0"/>
              </a:rPr>
              <a:t>joint spatial and spectral per-pixel likelihood</a:t>
            </a:r>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with every template free. </a:t>
            </a:r>
          </a:p>
          <a:p>
            <a:pPr marL="800100" lvl="1" indent="-342900">
              <a:spcBef>
                <a:spcPts val="1200"/>
              </a:spcBef>
              <a:buFont typeface="Arial" panose="020B0604020202020204" pitchFamily="34" charset="0"/>
              <a:buChar char="•"/>
            </a:pPr>
            <a:r>
              <a:rPr lang="en-GB" sz="2000" dirty="0">
                <a:solidFill>
                  <a:schemeClr val="bg1"/>
                </a:solidFill>
                <a:latin typeface="Avenir Next Condensed" panose="020B0506020202020204" pitchFamily="34" charset="0"/>
              </a:rPr>
              <a:t>Fitted alongside the halo, the injected coefficient is </a:t>
            </a:r>
            <a:r>
              <a:rPr lang="en-GB" sz="2000" b="1" dirty="0">
                <a:solidFill>
                  <a:schemeClr val="accent3"/>
                </a:solidFill>
                <a:latin typeface="Avenir Next Condensed" panose="020B0506020202020204" pitchFamily="34" charset="0"/>
              </a:rPr>
              <a:t>unconstrained</a:t>
            </a:r>
            <a:r>
              <a:rPr lang="en-GB" sz="2000" dirty="0">
                <a:solidFill>
                  <a:schemeClr val="bg1"/>
                </a:solidFill>
                <a:latin typeface="Avenir Next Condensed" panose="020B0506020202020204" pitchFamily="34" charset="0"/>
              </a:rPr>
              <a:t> and </a:t>
            </a:r>
            <a:r>
              <a:rPr lang="en-GB" sz="2000" b="1" dirty="0">
                <a:solidFill>
                  <a:schemeClr val="accent3"/>
                </a:solidFill>
                <a:latin typeface="Avenir Next Condensed" panose="020B0506020202020204" pitchFamily="34" charset="0"/>
              </a:rPr>
              <a:t>consistent with zero </a:t>
            </a:r>
            <a:r>
              <a:rPr lang="en-GB" sz="2000" dirty="0">
                <a:solidFill>
                  <a:schemeClr val="bg1"/>
                </a:solidFill>
                <a:latin typeface="Avenir Next Condensed" panose="020B0506020202020204" pitchFamily="34" charset="0"/>
              </a:rPr>
              <a:t>in every signal-band bin, and the halo amplitude is unchanged at ratio 1.000.</a:t>
            </a:r>
          </a:p>
          <a:p>
            <a:pPr marL="800100" lvl="1" indent="-342900">
              <a:spcBef>
                <a:spcPts val="1200"/>
              </a:spcBef>
              <a:buFont typeface="Arial" panose="020B0604020202020204" pitchFamily="34" charset="0"/>
              <a:buChar char="•"/>
            </a:pPr>
            <a:r>
              <a:rPr lang="en-GB" sz="2000" dirty="0">
                <a:solidFill>
                  <a:schemeClr val="bg1"/>
                </a:solidFill>
                <a:latin typeface="Avenir Next Condensed" panose="020B0506020202020204" pitchFamily="34" charset="0"/>
              </a:rPr>
              <a:t>Correlation r(halo, injected) = −0.133, against halo to ICS −0.48 in the same fit. The two are separable.</a:t>
            </a:r>
          </a:p>
          <a:p>
            <a:pPr marL="800100" lvl="1" indent="-342900">
              <a:spcBef>
                <a:spcPts val="1200"/>
              </a:spcBef>
              <a:buFont typeface="Arial" panose="020B0604020202020204" pitchFamily="34" charset="0"/>
              <a:buChar char="•"/>
            </a:pPr>
            <a:r>
              <a:rPr lang="en-GB" sz="2000" dirty="0">
                <a:solidFill>
                  <a:schemeClr val="bg1"/>
                </a:solidFill>
                <a:latin typeface="Avenir Next Condensed" panose="020B0506020202020204" pitchFamily="34" charset="0"/>
              </a:rPr>
              <a:t> Forced to replace the halo, the injected population is </a:t>
            </a:r>
            <a:r>
              <a:rPr lang="en-GB" sz="2000" dirty="0">
                <a:solidFill>
                  <a:schemeClr val="accent1"/>
                </a:solidFill>
                <a:latin typeface="Avenir Next Condensed" panose="020B0506020202020204" pitchFamily="34" charset="0"/>
              </a:rPr>
              <a:t>disfavoured by </a:t>
            </a:r>
            <a:r>
              <a:rPr lang="en-GB" sz="2000" b="1" dirty="0">
                <a:solidFill>
                  <a:schemeClr val="accent1"/>
                </a:solidFill>
                <a:latin typeface="Avenir Next Condensed" panose="020B0506020202020204" pitchFamily="34" charset="0"/>
              </a:rPr>
              <a:t>2ΣΔlnL ≈ 611–688</a:t>
            </a:r>
            <a:r>
              <a:rPr lang="en-GB" sz="2000" dirty="0">
                <a:solidFill>
                  <a:schemeClr val="accent1"/>
                </a:solidFill>
                <a:latin typeface="Avenir Next Condensed" panose="020B0506020202020204" pitchFamily="34" charset="0"/>
              </a:rPr>
              <a:t> </a:t>
            </a:r>
            <a:r>
              <a:rPr lang="en-GB" sz="2000" dirty="0">
                <a:solidFill>
                  <a:schemeClr val="bg1"/>
                </a:solidFill>
                <a:latin typeface="Avenir Next Condensed" panose="020B0506020202020204" pitchFamily="34" charset="0"/>
              </a:rPr>
              <a:t>and recovers </a:t>
            </a:r>
            <a:r>
              <a:rPr lang="en-GB" sz="2000" dirty="0">
                <a:solidFill>
                  <a:schemeClr val="accent1"/>
                </a:solidFill>
                <a:latin typeface="Avenir Next Condensed" panose="020B0506020202020204" pitchFamily="34" charset="0"/>
              </a:rPr>
              <a:t>at most </a:t>
            </a:r>
            <a:r>
              <a:rPr lang="en-GB" sz="2000" b="1" dirty="0">
                <a:solidFill>
                  <a:schemeClr val="accent1"/>
                </a:solidFill>
                <a:latin typeface="Avenir Next Condensed" panose="020B0506020202020204" pitchFamily="34" charset="0"/>
              </a:rPr>
              <a:t>~30%</a:t>
            </a:r>
            <a:r>
              <a:rPr lang="en-GB" sz="2000" dirty="0">
                <a:solidFill>
                  <a:schemeClr val="accent1"/>
                </a:solidFill>
                <a:latin typeface="Avenir Next Condensed" panose="020B0506020202020204" pitchFamily="34" charset="0"/>
              </a:rPr>
              <a:t> of the likelihood improvement</a:t>
            </a:r>
            <a:r>
              <a:rPr lang="en-GB" sz="2000" dirty="0">
                <a:solidFill>
                  <a:schemeClr val="bg1"/>
                </a:solidFill>
                <a:latin typeface="Avenir Next Condensed" panose="020B0506020202020204" pitchFamily="34" charset="0"/>
              </a:rPr>
              <a:t> the ρ</a:t>
            </a:r>
            <a:r>
              <a:rPr lang="en-GB" sz="2000" baseline="30000" dirty="0">
                <a:solidFill>
                  <a:schemeClr val="bg1"/>
                </a:solidFill>
                <a:latin typeface="Avenir Next Condensed" panose="020B0506020202020204" pitchFamily="34" charset="0"/>
              </a:rPr>
              <a:t>2</a:t>
            </a:r>
            <a:r>
              <a:rPr lang="en-GB" sz="2000" dirty="0">
                <a:solidFill>
                  <a:schemeClr val="bg1"/>
                </a:solidFill>
                <a:latin typeface="Avenir Next Condensed" panose="020B0506020202020204" pitchFamily="34" charset="0"/>
              </a:rPr>
              <a:t> halo provides.</a:t>
            </a:r>
          </a:p>
        </p:txBody>
      </p:sp>
      <p:sp>
        <p:nvSpPr>
          <p:cNvPr id="6" name="refs">
            <a:extLst>
              <a:ext uri="{FF2B5EF4-FFF2-40B4-BE49-F238E27FC236}">
                <a16:creationId xmlns:a16="http://schemas.microsoft.com/office/drawing/2014/main" id="{7243B7EB-76C9-CBF4-688E-385B8293C123}"/>
              </a:ext>
            </a:extLst>
          </p:cNvPr>
          <p:cNvSpPr txBox="1"/>
          <p:nvPr/>
        </p:nvSpPr>
        <p:spPr>
          <a:xfrm>
            <a:off x="5925312" y="201168"/>
            <a:ext cx="6099048" cy="307777"/>
          </a:xfrm>
          <a:prstGeom prst="rect">
            <a:avLst/>
          </a:prstGeom>
          <a:noFill/>
        </p:spPr>
        <p:txBody>
          <a:bodyPr wrap="square">
            <a:spAutoFit/>
          </a:bodyPr>
          <a:lstStyle/>
          <a:p>
            <a:pPr algn="r"/>
            <a:r>
              <a:rPr lang="en-GB" sz="1400" u="sng" dirty="0">
                <a:solidFill>
                  <a:srgbClr val="A9A2C0"/>
                </a:solidFill>
                <a:latin typeface="Avenir Next Condensed" panose="020B0506020202020204" pitchFamily="34" charset="0"/>
                <a:hlinkClick r:id="rId4"/>
              </a:rPr>
              <a:t>T. R. S., C. Ghag &amp; F. F. Deppisch, arXiv:2607.08552</a:t>
            </a:r>
            <a:r>
              <a:rPr lang="en-GB" sz="1400" dirty="0">
                <a:solidFill>
                  <a:srgbClr val="A9A2C0"/>
                </a:solidFill>
                <a:latin typeface="Avenir Next Condensed" panose="020B0506020202020204" pitchFamily="34" charset="0"/>
              </a:rPr>
              <a:t> · </a:t>
            </a:r>
            <a:r>
              <a:rPr lang="en-GB" sz="1400" u="sng" dirty="0">
                <a:solidFill>
                  <a:srgbClr val="A9A2C0"/>
                </a:solidFill>
                <a:latin typeface="Avenir Next Condensed" panose="020B0506020202020204" pitchFamily="34" charset="0"/>
                <a:hlinkClick r:id="rId5"/>
              </a:rPr>
              <a:t>M. Ackermann et al., ApJ 750, 3 (2012)</a:t>
            </a:r>
            <a:endParaRPr lang="en-US" sz="16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34256650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02D02EC-874A-99AC-2C52-0DCDFE15DB0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C4B701F-84E0-08E0-EF52-5399665415AF}"/>
              </a:ext>
            </a:extLst>
          </p:cNvPr>
          <p:cNvSpPr txBox="1">
            <a:spLocks/>
          </p:cNvSpPr>
          <p:nvPr/>
        </p:nvSpPr>
        <p:spPr>
          <a:xfrm>
            <a:off x="594574" y="642384"/>
            <a:ext cx="9120926"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The 14-Model Interstellar Emission Model (IEM) Grid</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19221685-6C38-8A19-EBF8-B4C5288E7170}"/>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88C4390-CA6C-1906-BDB5-2FDBF280B90E}"/>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90CFE96B-39F1-8000-86CD-3F85725F23F2}"/>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FFFDC8A8-AFEC-2C4F-7E00-30B047BC457F}"/>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77266C72-B663-6754-CCE2-F50CE22325DF}"/>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B12 / 30</a:t>
            </a:r>
          </a:p>
        </p:txBody>
      </p:sp>
      <p:pic>
        <p:nvPicPr>
          <p:cNvPr id="6" name="Picture 5">
            <a:extLst>
              <a:ext uri="{FF2B5EF4-FFF2-40B4-BE49-F238E27FC236}">
                <a16:creationId xmlns:a16="http://schemas.microsoft.com/office/drawing/2014/main" id="{60586B29-075F-80AA-1F6C-BF4B96820C41}"/>
              </a:ext>
            </a:extLst>
          </p:cNvPr>
          <p:cNvPicPr>
            <a:picLocks noChangeAspect="1"/>
          </p:cNvPicPr>
          <p:nvPr/>
        </p:nvPicPr>
        <p:blipFill>
          <a:blip r:embed="rId4"/>
          <a:srcRect b="8579"/>
          <a:stretch>
            <a:fillRect/>
          </a:stretch>
        </p:blipFill>
        <p:spPr>
          <a:xfrm>
            <a:off x="363220" y="1342033"/>
            <a:ext cx="5007489" cy="3748268"/>
          </a:xfrm>
          <a:prstGeom prst="rect">
            <a:avLst/>
          </a:prstGeom>
        </p:spPr>
      </p:pic>
      <p:graphicFrame>
        <p:nvGraphicFramePr>
          <p:cNvPr id="2" name="Table 1">
            <a:extLst>
              <a:ext uri="{FF2B5EF4-FFF2-40B4-BE49-F238E27FC236}">
                <a16:creationId xmlns:a16="http://schemas.microsoft.com/office/drawing/2014/main" id="{9C8E6C5C-616C-E700-535D-EB5388F7C47E}"/>
              </a:ext>
            </a:extLst>
          </p:cNvPr>
          <p:cNvGraphicFramePr>
            <a:graphicFrameLocks noGrp="1"/>
          </p:cNvGraphicFramePr>
          <p:nvPr>
            <p:extLst>
              <p:ext uri="{D42A27DB-BD31-4B8C-83A1-F6EECF244321}">
                <p14:modId xmlns:p14="http://schemas.microsoft.com/office/powerpoint/2010/main" val="2794872278"/>
              </p:ext>
            </p:extLst>
          </p:nvPr>
        </p:nvGraphicFramePr>
        <p:xfrm>
          <a:off x="5370709" y="2606764"/>
          <a:ext cx="6650522" cy="2377440"/>
        </p:xfrm>
        <a:graphic>
          <a:graphicData uri="http://schemas.openxmlformats.org/drawingml/2006/table">
            <a:tbl>
              <a:tblPr>
                <a:tableStyleId>{8799B23B-EC83-4686-B30A-512413B5E67A}</a:tableStyleId>
              </a:tblPr>
              <a:tblGrid>
                <a:gridCol w="3179160">
                  <a:extLst>
                    <a:ext uri="{9D8B030D-6E8A-4147-A177-3AD203B41FA5}">
                      <a16:colId xmlns:a16="http://schemas.microsoft.com/office/drawing/2014/main" val="2030212941"/>
                    </a:ext>
                  </a:extLst>
                </a:gridCol>
                <a:gridCol w="3471362">
                  <a:extLst>
                    <a:ext uri="{9D8B030D-6E8A-4147-A177-3AD203B41FA5}">
                      <a16:colId xmlns:a16="http://schemas.microsoft.com/office/drawing/2014/main" val="1493039387"/>
                    </a:ext>
                  </a:extLst>
                </a:gridCol>
              </a:tblGrid>
              <a:tr h="365760">
                <a:tc>
                  <a:txBody>
                    <a:bodyPr/>
                    <a:lstStyle/>
                    <a:p>
                      <a:pPr>
                        <a:buNone/>
                      </a:pPr>
                      <a:r>
                        <a:rPr lang="en-GB" sz="2000" dirty="0">
                          <a:solidFill>
                            <a:schemeClr val="bg1"/>
                          </a:solidFill>
                          <a:latin typeface="Avenir Next Condensed" panose="020B0506020202020204" pitchFamily="34" charset="0"/>
                        </a:rPr>
                        <a:t>axis</a:t>
                      </a:r>
                    </a:p>
                  </a:txBody>
                  <a:tcPr anchor="ctr"/>
                </a:tc>
                <a:tc>
                  <a:txBody>
                    <a:bodyPr/>
                    <a:lstStyle/>
                    <a:p>
                      <a:pPr>
                        <a:buNone/>
                      </a:pPr>
                      <a:r>
                        <a:rPr lang="en-GB" sz="2000">
                          <a:solidFill>
                            <a:schemeClr val="bg1"/>
                          </a:solidFill>
                          <a:latin typeface="Avenir Next Condensed" panose="020B0506020202020204" pitchFamily="34" charset="0"/>
                        </a:rPr>
                        <a:t>values</a:t>
                      </a:r>
                    </a:p>
                  </a:txBody>
                  <a:tcPr anchor="ctr"/>
                </a:tc>
                <a:extLst>
                  <a:ext uri="{0D108BD9-81ED-4DB2-BD59-A6C34878D82A}">
                    <a16:rowId xmlns:a16="http://schemas.microsoft.com/office/drawing/2014/main" val="340475179"/>
                  </a:ext>
                </a:extLst>
              </a:tr>
              <a:tr h="365760">
                <a:tc>
                  <a:txBody>
                    <a:bodyPr/>
                    <a:lstStyle/>
                    <a:p>
                      <a:pPr>
                        <a:buNone/>
                      </a:pPr>
                      <a:r>
                        <a:rPr lang="en-GB" sz="2000" dirty="0">
                          <a:solidFill>
                            <a:schemeClr val="bg1"/>
                          </a:solidFill>
                          <a:latin typeface="Avenir Next Condensed" panose="020B0506020202020204" pitchFamily="34" charset="0"/>
                        </a:rPr>
                        <a:t>CR source distribution</a:t>
                      </a:r>
                    </a:p>
                  </a:txBody>
                  <a:tcPr anchor="ctr"/>
                </a:tc>
                <a:tc>
                  <a:txBody>
                    <a:bodyPr/>
                    <a:lstStyle/>
                    <a:p>
                      <a:pPr>
                        <a:buNone/>
                      </a:pPr>
                      <a:r>
                        <a:rPr lang="en-GB" sz="2000" dirty="0">
                          <a:solidFill>
                            <a:schemeClr val="bg1"/>
                          </a:solidFill>
                          <a:latin typeface="Avenir Next Condensed" panose="020B0506020202020204" pitchFamily="34" charset="0"/>
                        </a:rPr>
                        <a:t>Lorimer, SNR, Yusifov, OB-star</a:t>
                      </a:r>
                    </a:p>
                  </a:txBody>
                  <a:tcPr anchor="ctr"/>
                </a:tc>
                <a:extLst>
                  <a:ext uri="{0D108BD9-81ED-4DB2-BD59-A6C34878D82A}">
                    <a16:rowId xmlns:a16="http://schemas.microsoft.com/office/drawing/2014/main" val="3203843469"/>
                  </a:ext>
                </a:extLst>
              </a:tr>
              <a:tr h="365760">
                <a:tc>
                  <a:txBody>
                    <a:bodyPr/>
                    <a:lstStyle/>
                    <a:p>
                      <a:pPr>
                        <a:buNone/>
                      </a:pPr>
                      <a:r>
                        <a:rPr lang="en-GB" sz="2000" dirty="0">
                          <a:solidFill>
                            <a:schemeClr val="bg1"/>
                          </a:solidFill>
                          <a:latin typeface="Avenir Next Condensed" panose="020B0506020202020204" pitchFamily="34" charset="0"/>
                        </a:rPr>
                        <a:t>Diffusion halo half-height </a:t>
                      </a:r>
                      <a:r>
                        <a:rPr lang="en-GB" sz="2000" dirty="0" err="1">
                          <a:solidFill>
                            <a:schemeClr val="bg1"/>
                          </a:solidFill>
                          <a:latin typeface="Avenir Next Condensed" panose="020B0506020202020204" pitchFamily="34" charset="0"/>
                        </a:rPr>
                        <a:t>z</a:t>
                      </a:r>
                      <a:r>
                        <a:rPr lang="en-GB" sz="2000" baseline="-25000" dirty="0" err="1">
                          <a:solidFill>
                            <a:schemeClr val="bg1"/>
                          </a:solidFill>
                          <a:latin typeface="Avenir Next Condensed" panose="020B0506020202020204" pitchFamily="34" charset="0"/>
                        </a:rPr>
                        <a:t>h</a:t>
                      </a:r>
                      <a:endParaRPr lang="en-GB" sz="2000" baseline="-25000" dirty="0">
                        <a:solidFill>
                          <a:schemeClr val="bg1"/>
                        </a:solidFill>
                        <a:latin typeface="Avenir Next Condensed" panose="020B0506020202020204" pitchFamily="34" charset="0"/>
                      </a:endParaRPr>
                    </a:p>
                  </a:txBody>
                  <a:tcPr anchor="ctr"/>
                </a:tc>
                <a:tc>
                  <a:txBody>
                    <a:bodyPr/>
                    <a:lstStyle/>
                    <a:p>
                      <a:pPr>
                        <a:buNone/>
                      </a:pPr>
                      <a:r>
                        <a:rPr lang="en-GB" sz="2000" dirty="0">
                          <a:solidFill>
                            <a:schemeClr val="bg1"/>
                          </a:solidFill>
                          <a:latin typeface="Avenir Next Condensed" panose="020B0506020202020204" pitchFamily="34" charset="0"/>
                        </a:rPr>
                        <a:t>4, 6, 8, 10 kpc</a:t>
                      </a:r>
                    </a:p>
                  </a:txBody>
                  <a:tcPr anchor="ctr"/>
                </a:tc>
                <a:extLst>
                  <a:ext uri="{0D108BD9-81ED-4DB2-BD59-A6C34878D82A}">
                    <a16:rowId xmlns:a16="http://schemas.microsoft.com/office/drawing/2014/main" val="4114610962"/>
                  </a:ext>
                </a:extLst>
              </a:tr>
              <a:tr h="365760">
                <a:tc>
                  <a:txBody>
                    <a:bodyPr/>
                    <a:lstStyle/>
                    <a:p>
                      <a:pPr>
                        <a:buNone/>
                      </a:pPr>
                      <a:r>
                        <a:rPr lang="en-GB" sz="2000" dirty="0">
                          <a:solidFill>
                            <a:schemeClr val="bg1"/>
                          </a:solidFill>
                          <a:latin typeface="Avenir Next Condensed" panose="020B0506020202020204" pitchFamily="34" charset="0"/>
                        </a:rPr>
                        <a:t>Radial boundary</a:t>
                      </a:r>
                    </a:p>
                  </a:txBody>
                  <a:tcPr anchor="ctr"/>
                </a:tc>
                <a:tc>
                  <a:txBody>
                    <a:bodyPr/>
                    <a:lstStyle/>
                    <a:p>
                      <a:pPr>
                        <a:buNone/>
                      </a:pPr>
                      <a:r>
                        <a:rPr lang="en-GB" sz="2000" dirty="0">
                          <a:solidFill>
                            <a:schemeClr val="bg1"/>
                          </a:solidFill>
                          <a:latin typeface="Avenir Next Condensed" panose="020B0506020202020204" pitchFamily="34" charset="0"/>
                        </a:rPr>
                        <a:t>20, 30 kpc</a:t>
                      </a:r>
                    </a:p>
                  </a:txBody>
                  <a:tcPr anchor="ctr"/>
                </a:tc>
                <a:extLst>
                  <a:ext uri="{0D108BD9-81ED-4DB2-BD59-A6C34878D82A}">
                    <a16:rowId xmlns:a16="http://schemas.microsoft.com/office/drawing/2014/main" val="2309002621"/>
                  </a:ext>
                </a:extLst>
              </a:tr>
              <a:tr h="365760">
                <a:tc>
                  <a:txBody>
                    <a:bodyPr/>
                    <a:lstStyle/>
                    <a:p>
                      <a:pPr>
                        <a:buNone/>
                      </a:pPr>
                      <a:r>
                        <a:rPr lang="en-GB" sz="2000" dirty="0">
                          <a:solidFill>
                            <a:schemeClr val="bg1"/>
                          </a:solidFill>
                          <a:latin typeface="Avenir Next Condensed" panose="020B0506020202020204" pitchFamily="34" charset="0"/>
                        </a:rPr>
                        <a:t>Spin temperature T</a:t>
                      </a:r>
                      <a:r>
                        <a:rPr lang="en-GB" sz="2000" baseline="-25000" dirty="0">
                          <a:solidFill>
                            <a:schemeClr val="bg1"/>
                          </a:solidFill>
                          <a:latin typeface="Avenir Next Condensed" panose="020B0506020202020204" pitchFamily="34" charset="0"/>
                        </a:rPr>
                        <a:t>S</a:t>
                      </a:r>
                    </a:p>
                  </a:txBody>
                  <a:tcPr anchor="ctr"/>
                </a:tc>
                <a:tc>
                  <a:txBody>
                    <a:bodyPr/>
                    <a:lstStyle/>
                    <a:p>
                      <a:pPr>
                        <a:buNone/>
                      </a:pPr>
                      <a:r>
                        <a:rPr lang="en-GB" sz="2000" dirty="0">
                          <a:solidFill>
                            <a:schemeClr val="bg1"/>
                          </a:solidFill>
                          <a:latin typeface="Avenir Next Condensed" panose="020B0506020202020204" pitchFamily="34" charset="0"/>
                        </a:rPr>
                        <a:t>150 K, 10</a:t>
                      </a:r>
                      <a:r>
                        <a:rPr lang="en-GB" sz="2000" baseline="30000" dirty="0">
                          <a:solidFill>
                            <a:schemeClr val="bg1"/>
                          </a:solidFill>
                          <a:latin typeface="Avenir Next Condensed" panose="020B0506020202020204" pitchFamily="34" charset="0"/>
                        </a:rPr>
                        <a:t>5</a:t>
                      </a:r>
                      <a:r>
                        <a:rPr lang="en-GB" sz="2000" dirty="0">
                          <a:solidFill>
                            <a:schemeClr val="bg1"/>
                          </a:solidFill>
                          <a:latin typeface="Avenir Next Condensed" panose="020B0506020202020204" pitchFamily="34" charset="0"/>
                        </a:rPr>
                        <a:t> K (optically thin)</a:t>
                      </a:r>
                    </a:p>
                  </a:txBody>
                  <a:tcPr anchor="ctr"/>
                </a:tc>
                <a:extLst>
                  <a:ext uri="{0D108BD9-81ED-4DB2-BD59-A6C34878D82A}">
                    <a16:rowId xmlns:a16="http://schemas.microsoft.com/office/drawing/2014/main" val="646147158"/>
                  </a:ext>
                </a:extLst>
              </a:tr>
              <a:tr h="365760">
                <a:tc>
                  <a:txBody>
                    <a:bodyPr/>
                    <a:lstStyle/>
                    <a:p>
                      <a:pPr>
                        <a:buNone/>
                      </a:pPr>
                      <a:r>
                        <a:rPr lang="en-GB" sz="2000" dirty="0">
                          <a:solidFill>
                            <a:schemeClr val="bg1"/>
                          </a:solidFill>
                          <a:latin typeface="Avenir Next Condensed" panose="020B0506020202020204" pitchFamily="34" charset="0"/>
                        </a:rPr>
                        <a:t>E(B−V) magnitude cut</a:t>
                      </a:r>
                    </a:p>
                  </a:txBody>
                  <a:tcPr anchor="ctr"/>
                </a:tc>
                <a:tc>
                  <a:txBody>
                    <a:bodyPr/>
                    <a:lstStyle/>
                    <a:p>
                      <a:pPr>
                        <a:buNone/>
                      </a:pPr>
                      <a:r>
                        <a:rPr lang="en-GB" sz="2000" dirty="0">
                          <a:solidFill>
                            <a:schemeClr val="bg1"/>
                          </a:solidFill>
                          <a:latin typeface="Avenir Next Condensed" panose="020B0506020202020204" pitchFamily="34" charset="0"/>
                        </a:rPr>
                        <a:t>2, 5</a:t>
                      </a:r>
                    </a:p>
                  </a:txBody>
                  <a:tcPr anchor="ctr"/>
                </a:tc>
                <a:extLst>
                  <a:ext uri="{0D108BD9-81ED-4DB2-BD59-A6C34878D82A}">
                    <a16:rowId xmlns:a16="http://schemas.microsoft.com/office/drawing/2014/main" val="1433064879"/>
                  </a:ext>
                </a:extLst>
              </a:tr>
            </a:tbl>
          </a:graphicData>
        </a:graphic>
      </p:graphicFrame>
      <p:sp>
        <p:nvSpPr>
          <p:cNvPr id="7" name="TextBox 6">
            <a:extLst>
              <a:ext uri="{FF2B5EF4-FFF2-40B4-BE49-F238E27FC236}">
                <a16:creationId xmlns:a16="http://schemas.microsoft.com/office/drawing/2014/main" id="{66B34DD6-ED6B-9425-0DC1-EA53AC5B216A}"/>
              </a:ext>
            </a:extLst>
          </p:cNvPr>
          <p:cNvSpPr txBox="1"/>
          <p:nvPr/>
        </p:nvSpPr>
        <p:spPr>
          <a:xfrm>
            <a:off x="5370709" y="1275343"/>
            <a:ext cx="6650522" cy="1323439"/>
          </a:xfrm>
          <a:prstGeom prst="rect">
            <a:avLst/>
          </a:prstGeom>
          <a:noFill/>
        </p:spPr>
        <p:txBody>
          <a:bodyPr wrap="square">
            <a:spAutoFit/>
          </a:bodyPr>
          <a:lstStyle/>
          <a:p>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14 </a:t>
            </a:r>
            <a:r>
              <a:rPr lang="en-GB" sz="2000" dirty="0">
                <a:solidFill>
                  <a:srgbClr val="A9A2C1"/>
                </a:solidFill>
                <a:latin typeface="Avenir Next Condensed" panose="020B0506020202020204" pitchFamily="34" charset="0"/>
                <a:hlinkClick r:id="rId5"/>
              </a:rPr>
              <a:t>Ackermann et al. (2012)</a:t>
            </a:r>
            <a:r>
              <a:rPr lang="en-GB" sz="2000" dirty="0">
                <a:solidFill>
                  <a:schemeClr val="bg1"/>
                </a:solidFill>
                <a:latin typeface="Avenir Next Condensed" panose="020B0506020202020204" pitchFamily="34" charset="0"/>
              </a:rPr>
              <a:t> models, each LAT-normalised to local cosmic-ray data.</a:t>
            </a:r>
          </a:p>
          <a:p>
            <a:pPr marL="800100" lvl="1" indent="-342900">
              <a:buFont typeface="Arial" panose="020B0604020202020204" pitchFamily="34" charset="0"/>
              <a:buChar char="•"/>
            </a:pPr>
            <a:r>
              <a:rPr lang="en-GB" sz="2000" dirty="0">
                <a:solidFill>
                  <a:schemeClr val="bg1"/>
                </a:solidFill>
                <a:latin typeface="Avenir Next Condensed" panose="020B0506020202020204" pitchFamily="34" charset="0"/>
              </a:rPr>
              <a:t>Gas and IC templates regenerated per model, and </a:t>
            </a:r>
            <a:r>
              <a:rPr lang="en-GB" sz="2000" dirty="0">
                <a:solidFill>
                  <a:schemeClr val="accent3"/>
                </a:solidFill>
                <a:latin typeface="Avenir Next Condensed" panose="020B0506020202020204" pitchFamily="34" charset="0"/>
              </a:rPr>
              <a:t>Fermi-bubble templates re-extracted </a:t>
            </a:r>
            <a:r>
              <a:rPr lang="en-GB" sz="2000" dirty="0">
                <a:solidFill>
                  <a:schemeClr val="bg1"/>
                </a:solidFill>
                <a:latin typeface="Avenir Next Condensed" panose="020B0506020202020204" pitchFamily="34" charset="0"/>
              </a:rPr>
              <a:t>self-consistently per model.</a:t>
            </a:r>
          </a:p>
        </p:txBody>
      </p:sp>
      <p:sp>
        <p:nvSpPr>
          <p:cNvPr id="9" name="TextBox 8">
            <a:extLst>
              <a:ext uri="{FF2B5EF4-FFF2-40B4-BE49-F238E27FC236}">
                <a16:creationId xmlns:a16="http://schemas.microsoft.com/office/drawing/2014/main" id="{ACF4D7CC-3040-DB8B-7BE2-5624E05B3868}"/>
              </a:ext>
            </a:extLst>
          </p:cNvPr>
          <p:cNvSpPr txBox="1"/>
          <p:nvPr/>
        </p:nvSpPr>
        <p:spPr>
          <a:xfrm>
            <a:off x="480702" y="5068637"/>
            <a:ext cx="11540529" cy="1323439"/>
          </a:xfrm>
          <a:prstGeom prst="rect">
            <a:avLst/>
          </a:prstGeom>
          <a:noFill/>
        </p:spPr>
        <p:txBody>
          <a:bodyPr wrap="square">
            <a:spAutoFit/>
          </a:bodyPr>
          <a:lstStyle/>
          <a:p>
            <a:pPr rtl="0">
              <a:buNone/>
            </a:pPr>
            <a:r>
              <a:rPr lang="en-GB" sz="2000" b="1" dirty="0">
                <a:solidFill>
                  <a:schemeClr val="bg1"/>
                </a:solidFill>
                <a:latin typeface="Avenir Next Condensed" panose="020B0506020202020204" pitchFamily="34" charset="0"/>
              </a:rPr>
              <a:t>Result: the </a:t>
            </a:r>
            <a:r>
              <a:rPr lang="en-GB" sz="2000" b="1" dirty="0">
                <a:solidFill>
                  <a:schemeClr val="accent1"/>
                </a:solidFill>
                <a:latin typeface="Avenir Next Condensed" panose="020B0506020202020204" pitchFamily="34" charset="0"/>
              </a:rPr>
              <a:t>halo normalisation moves ×0.970 to ×1.043</a:t>
            </a:r>
            <a:r>
              <a:rPr lang="en-GB" sz="2000" b="1" dirty="0">
                <a:solidFill>
                  <a:schemeClr val="bg1"/>
                </a:solidFill>
                <a:latin typeface="Avenir Next Condensed" panose="020B0506020202020204" pitchFamily="34" charset="0"/>
              </a:rPr>
              <a:t>, </a:t>
            </a:r>
            <a:r>
              <a:rPr lang="en-GB" sz="2000" b="1" dirty="0">
                <a:solidFill>
                  <a:schemeClr val="accent1"/>
                </a:solidFill>
                <a:latin typeface="Avenir Next Condensed" panose="020B0506020202020204" pitchFamily="34" charset="0"/>
              </a:rPr>
              <a:t>under 5%</a:t>
            </a:r>
            <a:r>
              <a:rPr lang="en-GB" sz="2000" b="1" dirty="0">
                <a:solidFill>
                  <a:schemeClr val="bg1"/>
                </a:solidFill>
                <a:latin typeface="Avenir Next Condensed" panose="020B0506020202020204" pitchFamily="34" charset="0"/>
              </a:rPr>
              <a:t>.</a:t>
            </a:r>
            <a:endParaRPr lang="en-GB" sz="2000" dirty="0">
              <a:solidFill>
                <a:schemeClr val="bg1"/>
              </a:solidFill>
              <a:latin typeface="Avenir Next Condensed" panose="020B0506020202020204" pitchFamily="34" charset="0"/>
            </a:endParaRPr>
          </a:p>
          <a:p>
            <a:pPr rtl="0">
              <a:buNone/>
            </a:pPr>
            <a:r>
              <a:rPr lang="en-GB" sz="2000" dirty="0">
                <a:solidFill>
                  <a:schemeClr val="bg1"/>
                </a:solidFill>
                <a:latin typeface="Avenir Next Condensed" panose="020B0506020202020204" pitchFamily="34" charset="0"/>
              </a:rPr>
              <a:t>The bubble re-extraction is load-bearing. Retain the baseline bubble templates instead and the grid spans ×0.976 to ×1.169, and the envelope edge moves from 1.32 to 1.62.</a:t>
            </a:r>
          </a:p>
          <a:p>
            <a:pPr rtl="0">
              <a:buNone/>
            </a:pPr>
            <a:r>
              <a:rPr lang="en-GB" sz="2000" b="1" dirty="0">
                <a:solidFill>
                  <a:schemeClr val="accent1"/>
                </a:solidFill>
                <a:latin typeface="Avenir Next Condensed" panose="020B0506020202020204" pitchFamily="34" charset="0"/>
              </a:rPr>
              <a:t>No alternative CR </a:t>
            </a:r>
            <a:r>
              <a:rPr lang="en-GB" sz="2000" dirty="0">
                <a:solidFill>
                  <a:schemeClr val="bg1"/>
                </a:solidFill>
                <a:latin typeface="Avenir Next Condensed" panose="020B0506020202020204" pitchFamily="34" charset="0"/>
              </a:rPr>
              <a:t>source distribution in the published grid </a:t>
            </a:r>
            <a:r>
              <a:rPr lang="en-GB" sz="2000" dirty="0">
                <a:solidFill>
                  <a:schemeClr val="accent3"/>
                </a:solidFill>
                <a:latin typeface="Avenir Next Condensed" panose="020B0506020202020204" pitchFamily="34" charset="0"/>
              </a:rPr>
              <a:t>makes the foreground more halo-like</a:t>
            </a:r>
            <a:r>
              <a:rPr lang="en-GB" sz="2000" dirty="0">
                <a:solidFill>
                  <a:schemeClr val="bg1"/>
                </a:solidFill>
                <a:latin typeface="Avenir Next Condensed" panose="020B0506020202020204" pitchFamily="34" charset="0"/>
              </a:rPr>
              <a:t>.</a:t>
            </a:r>
          </a:p>
        </p:txBody>
      </p:sp>
    </p:spTree>
    <p:extLst>
      <p:ext uri="{BB962C8B-B14F-4D97-AF65-F5344CB8AC3E}">
        <p14:creationId xmlns:p14="http://schemas.microsoft.com/office/powerpoint/2010/main" val="31342596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5FBED8F-D33F-958E-A351-8851D298A6E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68C889B-4A5E-D0ED-A713-F981DD41724C}"/>
              </a:ext>
            </a:extLst>
          </p:cNvPr>
          <p:cNvSpPr txBox="1">
            <a:spLocks/>
          </p:cNvSpPr>
          <p:nvPr/>
        </p:nvSpPr>
        <p:spPr>
          <a:xfrm>
            <a:off x="594574" y="642384"/>
            <a:ext cx="11597426"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The foreground systematics suite</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4A98B4C6-CA61-EF34-51DF-5FE3792ACD2F}"/>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2A8363B-A600-24D2-8C89-39A507535A74}"/>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01568946-3F7D-5EB9-D871-F1EF81BBFBBE}"/>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D6CDAD40-2047-4BAA-AC7E-53553EF09DCF}"/>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38CFE90B-4A8F-2879-367E-A6606B852FE1}"/>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B13 / 30</a:t>
            </a:r>
          </a:p>
        </p:txBody>
      </p:sp>
      <p:graphicFrame>
        <p:nvGraphicFramePr>
          <p:cNvPr id="3" name="Table 2">
            <a:extLst>
              <a:ext uri="{FF2B5EF4-FFF2-40B4-BE49-F238E27FC236}">
                <a16:creationId xmlns:a16="http://schemas.microsoft.com/office/drawing/2014/main" id="{C71876F0-FFA8-AB63-BB55-A83F0790EF6C}"/>
              </a:ext>
            </a:extLst>
          </p:cNvPr>
          <p:cNvGraphicFramePr>
            <a:graphicFrameLocks noGrp="1"/>
          </p:cNvGraphicFramePr>
          <p:nvPr>
            <p:extLst>
              <p:ext uri="{D42A27DB-BD31-4B8C-83A1-F6EECF244321}">
                <p14:modId xmlns:p14="http://schemas.microsoft.com/office/powerpoint/2010/main" val="3930649864"/>
              </p:ext>
            </p:extLst>
          </p:nvPr>
        </p:nvGraphicFramePr>
        <p:xfrm>
          <a:off x="1905710" y="2618483"/>
          <a:ext cx="4692293" cy="2194560"/>
        </p:xfrm>
        <a:graphic>
          <a:graphicData uri="http://schemas.openxmlformats.org/drawingml/2006/table">
            <a:tbl>
              <a:tblPr>
                <a:tableStyleId>{8799B23B-EC83-4686-B30A-512413B5E67A}</a:tableStyleId>
              </a:tblPr>
              <a:tblGrid>
                <a:gridCol w="1575941">
                  <a:extLst>
                    <a:ext uri="{9D8B030D-6E8A-4147-A177-3AD203B41FA5}">
                      <a16:colId xmlns:a16="http://schemas.microsoft.com/office/drawing/2014/main" val="1725561902"/>
                    </a:ext>
                  </a:extLst>
                </a:gridCol>
                <a:gridCol w="1648690">
                  <a:extLst>
                    <a:ext uri="{9D8B030D-6E8A-4147-A177-3AD203B41FA5}">
                      <a16:colId xmlns:a16="http://schemas.microsoft.com/office/drawing/2014/main" val="1011329985"/>
                    </a:ext>
                  </a:extLst>
                </a:gridCol>
                <a:gridCol w="1467662">
                  <a:extLst>
                    <a:ext uri="{9D8B030D-6E8A-4147-A177-3AD203B41FA5}">
                      <a16:colId xmlns:a16="http://schemas.microsoft.com/office/drawing/2014/main" val="965910596"/>
                    </a:ext>
                  </a:extLst>
                </a:gridCol>
              </a:tblGrid>
              <a:tr h="365760">
                <a:tc>
                  <a:txBody>
                    <a:bodyPr/>
                    <a:lstStyle/>
                    <a:p>
                      <a:pPr>
                        <a:buNone/>
                      </a:pPr>
                      <a:r>
                        <a:rPr lang="en-GB" sz="1800">
                          <a:solidFill>
                            <a:schemeClr val="bg1"/>
                          </a:solidFill>
                          <a:latin typeface="Avenir Next Condensed" panose="020B0506020202020204" pitchFamily="34" charset="0"/>
                        </a:rPr>
                        <a:t>variant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err="1">
                          <a:solidFill>
                            <a:schemeClr val="bg1"/>
                          </a:solidFill>
                          <a:latin typeface="Avenir Next Condensed" panose="020B0506020202020204" pitchFamily="34" charset="0"/>
                        </a:rPr>
                        <a:t>R</a:t>
                      </a:r>
                      <a:r>
                        <a:rPr lang="en-GB" sz="1800" baseline="-25000" dirty="0" err="1">
                          <a:solidFill>
                            <a:schemeClr val="bg1"/>
                          </a:solidFill>
                        </a:rPr>
                        <a:t>b̄b</a:t>
                      </a:r>
                      <a:endParaRPr lang="en-GB" sz="1800" baseline="-25000" dirty="0">
                        <a:solidFill>
                          <a:schemeClr val="bg1"/>
                        </a:solidFill>
                      </a:endParaRPr>
                    </a:p>
                  </a:txBody>
                  <a:tcPr anchor="ctr"/>
                </a:tc>
                <a:tc>
                  <a:txBody>
                    <a:bodyPr/>
                    <a:lstStyle/>
                    <a:p>
                      <a:pPr>
                        <a:buNone/>
                      </a:pPr>
                      <a:r>
                        <a:rPr lang="en-GB" sz="1800" dirty="0">
                          <a:solidFill>
                            <a:schemeClr val="bg1"/>
                          </a:solidFill>
                          <a:latin typeface="Avenir Next Condensed" panose="020B0506020202020204" pitchFamily="34" charset="0"/>
                        </a:rPr>
                        <a:t>R</a:t>
                      </a:r>
                      <a:r>
                        <a:rPr lang="en-GB" sz="1800" baseline="-25000" dirty="0">
                          <a:solidFill>
                            <a:schemeClr val="bg1"/>
                          </a:solidFill>
                          <a:latin typeface="Avenir Next Condensed" panose="020B0506020202020204" pitchFamily="34" charset="0"/>
                        </a:rPr>
                        <a:t>WW</a:t>
                      </a:r>
                    </a:p>
                  </a:txBody>
                  <a:tcPr anchor="ctr"/>
                </a:tc>
                <a:extLst>
                  <a:ext uri="{0D108BD9-81ED-4DB2-BD59-A6C34878D82A}">
                    <a16:rowId xmlns:a16="http://schemas.microsoft.com/office/drawing/2014/main" val="2455006417"/>
                  </a:ext>
                </a:extLst>
              </a:tr>
              <a:tr h="365760">
                <a:tc>
                  <a:txBody>
                    <a:bodyPr/>
                    <a:lstStyle/>
                    <a:p>
                      <a:pPr>
                        <a:buNone/>
                      </a:pPr>
                      <a:r>
                        <a:rPr lang="en-GB" sz="1800">
                          <a:solidFill>
                            <a:schemeClr val="bg1"/>
                          </a:solidFill>
                          <a:latin typeface="Avenir Next Condensed" panose="020B0506020202020204" pitchFamily="34" charset="0"/>
                        </a:rPr>
                        <a:t>baseline</a:t>
                      </a:r>
                    </a:p>
                  </a:txBody>
                  <a:tcPr anchor="ctr"/>
                </a:tc>
                <a:tc>
                  <a:txBody>
                    <a:bodyPr/>
                    <a:lstStyle/>
                    <a:p>
                      <a:pPr>
                        <a:buNone/>
                      </a:pPr>
                      <a:r>
                        <a:rPr lang="en-GB" sz="1800" dirty="0">
                          <a:solidFill>
                            <a:schemeClr val="bg1"/>
                          </a:solidFill>
                          <a:latin typeface="Avenir Next Condensed" panose="020B0506020202020204" pitchFamily="34" charset="0"/>
                        </a:rPr>
                        <a:t>5.1</a:t>
                      </a:r>
                    </a:p>
                  </a:txBody>
                  <a:tcPr anchor="ctr"/>
                </a:tc>
                <a:tc>
                  <a:txBody>
                    <a:bodyPr/>
                    <a:lstStyle/>
                    <a:p>
                      <a:pPr>
                        <a:buNone/>
                      </a:pPr>
                      <a:r>
                        <a:rPr lang="en-GB" sz="1800" dirty="0">
                          <a:solidFill>
                            <a:schemeClr val="bg1"/>
                          </a:solidFill>
                          <a:latin typeface="Avenir Next Condensed" panose="020B0506020202020204" pitchFamily="34" charset="0"/>
                        </a:rPr>
                        <a:t>4.1</a:t>
                      </a:r>
                    </a:p>
                  </a:txBody>
                  <a:tcPr anchor="ctr"/>
                </a:tc>
                <a:extLst>
                  <a:ext uri="{0D108BD9-81ED-4DB2-BD59-A6C34878D82A}">
                    <a16:rowId xmlns:a16="http://schemas.microsoft.com/office/drawing/2014/main" val="2509523484"/>
                  </a:ext>
                </a:extLst>
              </a:tr>
              <a:tr h="365760">
                <a:tc>
                  <a:txBody>
                    <a:bodyPr/>
                    <a:lstStyle/>
                    <a:p>
                      <a:pPr>
                        <a:buNone/>
                      </a:pPr>
                      <a:r>
                        <a:rPr lang="en-GB" sz="1800">
                          <a:solidFill>
                            <a:schemeClr val="bg1"/>
                          </a:solidFill>
                          <a:latin typeface="Avenir Next Condensed" panose="020B0506020202020204" pitchFamily="34" charset="0"/>
                        </a:rPr>
                        <a:t>GIEM-only</a:t>
                      </a:r>
                    </a:p>
                  </a:txBody>
                  <a:tcPr anchor="ctr"/>
                </a:tc>
                <a:tc>
                  <a:txBody>
                    <a:bodyPr/>
                    <a:lstStyle/>
                    <a:p>
                      <a:pPr>
                        <a:buNone/>
                      </a:pPr>
                      <a:r>
                        <a:rPr lang="en-GB" sz="1800">
                          <a:solidFill>
                            <a:schemeClr val="bg1"/>
                          </a:solidFill>
                          <a:latin typeface="Avenir Next Condensed" panose="020B0506020202020204" pitchFamily="34" charset="0"/>
                        </a:rPr>
                        <a:t>1.9</a:t>
                      </a:r>
                    </a:p>
                  </a:txBody>
                  <a:tcPr anchor="ctr"/>
                </a:tc>
                <a:tc>
                  <a:txBody>
                    <a:bodyPr/>
                    <a:lstStyle/>
                    <a:p>
                      <a:pPr>
                        <a:buNone/>
                      </a:pPr>
                      <a:r>
                        <a:rPr lang="en-GB" sz="1800" dirty="0">
                          <a:solidFill>
                            <a:schemeClr val="bg1"/>
                          </a:solidFill>
                          <a:latin typeface="Avenir Next Condensed" panose="020B0506020202020204" pitchFamily="34" charset="0"/>
                        </a:rPr>
                        <a:t>1.4</a:t>
                      </a:r>
                    </a:p>
                  </a:txBody>
                  <a:tcPr anchor="ctr"/>
                </a:tc>
                <a:extLst>
                  <a:ext uri="{0D108BD9-81ED-4DB2-BD59-A6C34878D82A}">
                    <a16:rowId xmlns:a16="http://schemas.microsoft.com/office/drawing/2014/main" val="1680132832"/>
                  </a:ext>
                </a:extLst>
              </a:tr>
              <a:tr h="365760">
                <a:tc>
                  <a:txBody>
                    <a:bodyPr/>
                    <a:lstStyle/>
                    <a:p>
                      <a:pPr>
                        <a:buNone/>
                      </a:pPr>
                      <a:r>
                        <a:rPr lang="en-GB" sz="1800" dirty="0">
                          <a:solidFill>
                            <a:schemeClr val="bg1"/>
                          </a:solidFill>
                          <a:latin typeface="Avenir Next Condensed" panose="020B0506020202020204" pitchFamily="34" charset="0"/>
                        </a:rPr>
                        <a:t>flat bubbles</a:t>
                      </a:r>
                    </a:p>
                  </a:txBody>
                  <a:tcPr anchor="ctr"/>
                </a:tc>
                <a:tc>
                  <a:txBody>
                    <a:bodyPr/>
                    <a:lstStyle/>
                    <a:p>
                      <a:pPr>
                        <a:buNone/>
                      </a:pPr>
                      <a:r>
                        <a:rPr lang="en-GB" sz="1800">
                          <a:solidFill>
                            <a:schemeClr val="bg1"/>
                          </a:solidFill>
                          <a:latin typeface="Avenir Next Condensed" panose="020B0506020202020204" pitchFamily="34" charset="0"/>
                        </a:rPr>
                        <a:t>3.3</a:t>
                      </a:r>
                    </a:p>
                  </a:txBody>
                  <a:tcPr anchor="ctr"/>
                </a:tc>
                <a:tc>
                  <a:txBody>
                    <a:bodyPr/>
                    <a:lstStyle/>
                    <a:p>
                      <a:pPr>
                        <a:buNone/>
                      </a:pPr>
                      <a:r>
                        <a:rPr lang="en-GB" sz="1800" dirty="0">
                          <a:solidFill>
                            <a:schemeClr val="bg1"/>
                          </a:solidFill>
                          <a:latin typeface="Avenir Next Condensed" panose="020B0506020202020204" pitchFamily="34" charset="0"/>
                        </a:rPr>
                        <a:t>2.6</a:t>
                      </a:r>
                    </a:p>
                  </a:txBody>
                  <a:tcPr anchor="ctr"/>
                </a:tc>
                <a:extLst>
                  <a:ext uri="{0D108BD9-81ED-4DB2-BD59-A6C34878D82A}">
                    <a16:rowId xmlns:a16="http://schemas.microsoft.com/office/drawing/2014/main" val="1669924539"/>
                  </a:ext>
                </a:extLst>
              </a:tr>
              <a:tr h="365760">
                <a:tc>
                  <a:txBody>
                    <a:bodyPr/>
                    <a:lstStyle/>
                    <a:p>
                      <a:pPr>
                        <a:buNone/>
                      </a:pPr>
                      <a:r>
                        <a:rPr lang="en-GB" sz="1800">
                          <a:solidFill>
                            <a:schemeClr val="bg1"/>
                          </a:solidFill>
                          <a:latin typeface="Avenir Next Condensed" panose="020B0506020202020204" pitchFamily="34" charset="0"/>
                        </a:rPr>
                        <a:t>no Loop I</a:t>
                      </a:r>
                    </a:p>
                  </a:txBody>
                  <a:tcPr anchor="ctr"/>
                </a:tc>
                <a:tc>
                  <a:txBody>
                    <a:bodyPr/>
                    <a:lstStyle/>
                    <a:p>
                      <a:pPr>
                        <a:buNone/>
                      </a:pPr>
                      <a:r>
                        <a:rPr lang="en-GB" sz="1800">
                          <a:solidFill>
                            <a:schemeClr val="bg1"/>
                          </a:solidFill>
                          <a:latin typeface="Avenir Next Condensed" panose="020B0506020202020204" pitchFamily="34" charset="0"/>
                        </a:rPr>
                        <a:t>4.9</a:t>
                      </a:r>
                    </a:p>
                  </a:txBody>
                  <a:tcPr anchor="ctr"/>
                </a:tc>
                <a:tc>
                  <a:txBody>
                    <a:bodyPr/>
                    <a:lstStyle/>
                    <a:p>
                      <a:pPr>
                        <a:buNone/>
                      </a:pPr>
                      <a:r>
                        <a:rPr lang="en-GB" sz="1800" dirty="0">
                          <a:solidFill>
                            <a:schemeClr val="bg1"/>
                          </a:solidFill>
                          <a:latin typeface="Avenir Next Condensed" panose="020B0506020202020204" pitchFamily="34" charset="0"/>
                        </a:rPr>
                        <a:t>—</a:t>
                      </a:r>
                    </a:p>
                  </a:txBody>
                  <a:tcPr anchor="ctr"/>
                </a:tc>
                <a:extLst>
                  <a:ext uri="{0D108BD9-81ED-4DB2-BD59-A6C34878D82A}">
                    <a16:rowId xmlns:a16="http://schemas.microsoft.com/office/drawing/2014/main" val="3773760566"/>
                  </a:ext>
                </a:extLst>
              </a:tr>
              <a:tr h="365760">
                <a:tc>
                  <a:txBody>
                    <a:bodyPr/>
                    <a:lstStyle/>
                    <a:p>
                      <a:pPr>
                        <a:buNone/>
                      </a:pPr>
                      <a:r>
                        <a:rPr lang="en-GB" sz="1800">
                          <a:solidFill>
                            <a:schemeClr val="bg1"/>
                          </a:solidFill>
                          <a:latin typeface="Avenir Next Condensed" panose="020B0506020202020204" pitchFamily="34" charset="0"/>
                        </a:rPr>
                        <a:t>ICS/ISRF</a:t>
                      </a:r>
                    </a:p>
                  </a:txBody>
                  <a:tcPr anchor="ctr"/>
                </a:tc>
                <a:tc>
                  <a:txBody>
                    <a:bodyPr/>
                    <a:lstStyle/>
                    <a:p>
                      <a:pPr>
                        <a:buNone/>
                      </a:pPr>
                      <a:r>
                        <a:rPr lang="en-GB" sz="1800" dirty="0">
                          <a:solidFill>
                            <a:schemeClr val="bg1"/>
                          </a:solidFill>
                          <a:latin typeface="Avenir Next Condensed" panose="020B0506020202020204" pitchFamily="34" charset="0"/>
                        </a:rPr>
                        <a:t>×0.97–1.09</a:t>
                      </a:r>
                    </a:p>
                  </a:txBody>
                  <a:tcPr anchor="ctr"/>
                </a:tc>
                <a:tc>
                  <a:txBody>
                    <a:bodyPr/>
                    <a:lstStyle/>
                    <a:p>
                      <a:pPr>
                        <a:buNone/>
                      </a:pPr>
                      <a:r>
                        <a:rPr lang="en-GB" sz="1800" dirty="0">
                          <a:solidFill>
                            <a:schemeClr val="bg1"/>
                          </a:solidFill>
                          <a:latin typeface="Avenir Next Condensed" panose="020B0506020202020204" pitchFamily="34" charset="0"/>
                        </a:rPr>
                        <a:t>×0.89–1.08</a:t>
                      </a:r>
                    </a:p>
                  </a:txBody>
                  <a:tcPr anchor="ctr"/>
                </a:tc>
                <a:extLst>
                  <a:ext uri="{0D108BD9-81ED-4DB2-BD59-A6C34878D82A}">
                    <a16:rowId xmlns:a16="http://schemas.microsoft.com/office/drawing/2014/main" val="437451454"/>
                  </a:ext>
                </a:extLst>
              </a:tr>
            </a:tbl>
          </a:graphicData>
        </a:graphic>
      </p:graphicFrame>
      <p:sp>
        <p:nvSpPr>
          <p:cNvPr id="9" name="TextBox 8">
            <a:extLst>
              <a:ext uri="{FF2B5EF4-FFF2-40B4-BE49-F238E27FC236}">
                <a16:creationId xmlns:a16="http://schemas.microsoft.com/office/drawing/2014/main" id="{328EB5B2-F9BD-0A54-EAB8-126CC4EE00B9}"/>
              </a:ext>
            </a:extLst>
          </p:cNvPr>
          <p:cNvSpPr txBox="1"/>
          <p:nvPr/>
        </p:nvSpPr>
        <p:spPr>
          <a:xfrm>
            <a:off x="625302" y="1420250"/>
            <a:ext cx="8227753" cy="1015663"/>
          </a:xfrm>
          <a:prstGeom prst="rect">
            <a:avLst/>
          </a:prstGeom>
          <a:noFill/>
        </p:spPr>
        <p:txBody>
          <a:bodyPr wrap="square">
            <a:spAutoFit/>
          </a:bodyPr>
          <a:lstStyle/>
          <a:p>
            <a:pPr rtl="0">
              <a:buNone/>
            </a:pPr>
            <a:r>
              <a:rPr lang="en-GB" sz="2000" dirty="0">
                <a:solidFill>
                  <a:schemeClr val="bg1"/>
                </a:solidFill>
                <a:latin typeface="Avenir Next Condensed" panose="020B0506020202020204" pitchFamily="34" charset="0"/>
              </a:rPr>
              <a:t>20 configurations: 1 baseline, 3 template-composition, 2 ICS/ISRF, 14 IEM grid.</a:t>
            </a:r>
          </a:p>
          <a:p>
            <a:pPr rtl="0">
              <a:buNone/>
            </a:pPr>
            <a:endParaRPr lang="en-GB" sz="2000" dirty="0">
              <a:solidFill>
                <a:schemeClr val="bg1"/>
              </a:solidFill>
              <a:latin typeface="Avenir Next Condensed" panose="020B0506020202020204" pitchFamily="34" charset="0"/>
            </a:endParaRPr>
          </a:p>
          <a:p>
            <a:r>
              <a:rPr lang="en-GB" sz="2000" b="1" dirty="0">
                <a:solidFill>
                  <a:schemeClr val="bg1"/>
                </a:solidFill>
                <a:latin typeface="Avenir Next Condensed" panose="020B0506020202020204" pitchFamily="34" charset="0"/>
              </a:rPr>
              <a:t>Template composition on halo flux:</a:t>
            </a:r>
            <a:r>
              <a:rPr lang="en-GB" sz="2000" dirty="0">
                <a:solidFill>
                  <a:schemeClr val="bg1"/>
                </a:solidFill>
                <a:latin typeface="Avenir Next Condensed" panose="020B0506020202020204" pitchFamily="34" charset="0"/>
              </a:rPr>
              <a:t> ×0.313 (GIEM-only) to ×1.831 (no bubbles).</a:t>
            </a:r>
          </a:p>
        </p:txBody>
      </p:sp>
      <p:graphicFrame>
        <p:nvGraphicFramePr>
          <p:cNvPr id="15" name="Table 14">
            <a:extLst>
              <a:ext uri="{FF2B5EF4-FFF2-40B4-BE49-F238E27FC236}">
                <a16:creationId xmlns:a16="http://schemas.microsoft.com/office/drawing/2014/main" id="{A45C1326-874A-B6F0-71E0-12CB7E4AC682}"/>
              </a:ext>
            </a:extLst>
          </p:cNvPr>
          <p:cNvGraphicFramePr>
            <a:graphicFrameLocks noGrp="1"/>
          </p:cNvGraphicFramePr>
          <p:nvPr>
            <p:extLst>
              <p:ext uri="{D42A27DB-BD31-4B8C-83A1-F6EECF244321}">
                <p14:modId xmlns:p14="http://schemas.microsoft.com/office/powerpoint/2010/main" val="840001644"/>
              </p:ext>
            </p:extLst>
          </p:nvPr>
        </p:nvGraphicFramePr>
        <p:xfrm>
          <a:off x="4091172" y="5072802"/>
          <a:ext cx="2506831" cy="1097280"/>
        </p:xfrm>
        <a:graphic>
          <a:graphicData uri="http://schemas.openxmlformats.org/drawingml/2006/table">
            <a:tbl>
              <a:tblPr>
                <a:tableStyleId>{ED083AE6-46FA-4A59-8FB0-9F97EB10719F}</a:tableStyleId>
              </a:tblPr>
              <a:tblGrid>
                <a:gridCol w="906631">
                  <a:extLst>
                    <a:ext uri="{9D8B030D-6E8A-4147-A177-3AD203B41FA5}">
                      <a16:colId xmlns:a16="http://schemas.microsoft.com/office/drawing/2014/main" val="891012291"/>
                    </a:ext>
                  </a:extLst>
                </a:gridCol>
                <a:gridCol w="1600200">
                  <a:extLst>
                    <a:ext uri="{9D8B030D-6E8A-4147-A177-3AD203B41FA5}">
                      <a16:colId xmlns:a16="http://schemas.microsoft.com/office/drawing/2014/main" val="3727683485"/>
                    </a:ext>
                  </a:extLst>
                </a:gridCol>
              </a:tblGrid>
              <a:tr h="320293">
                <a:tc>
                  <a:txBody>
                    <a:bodyPr/>
                    <a:lstStyle/>
                    <a:p>
                      <a:pPr>
                        <a:buNone/>
                      </a:pPr>
                      <a:r>
                        <a:rPr lang="en-GB" sz="1800">
                          <a:solidFill>
                            <a:schemeClr val="bg1"/>
                          </a:solidFill>
                          <a:latin typeface="Avenir Next Condensed" panose="020B0506020202020204" pitchFamily="34" charset="0"/>
                        </a:rPr>
                        <a:t>channel</a:t>
                      </a:r>
                    </a:p>
                  </a:txBody>
                  <a:tcPr anchor="ctr"/>
                </a:tc>
                <a:tc>
                  <a:txBody>
                    <a:bodyPr/>
                    <a:lstStyle/>
                    <a:p>
                      <a:pPr>
                        <a:buNone/>
                      </a:pPr>
                      <a:r>
                        <a:rPr lang="en-GB" sz="1800" dirty="0">
                          <a:solidFill>
                            <a:schemeClr val="bg1"/>
                          </a:solidFill>
                          <a:latin typeface="Avenir Next Condensed" panose="020B0506020202020204" pitchFamily="34" charset="0"/>
                        </a:rPr>
                        <a:t>range</a:t>
                      </a:r>
                    </a:p>
                  </a:txBody>
                  <a:tcPr anchor="ctr"/>
                </a:tc>
                <a:extLst>
                  <a:ext uri="{0D108BD9-81ED-4DB2-BD59-A6C34878D82A}">
                    <a16:rowId xmlns:a16="http://schemas.microsoft.com/office/drawing/2014/main" val="3232253993"/>
                  </a:ext>
                </a:extLst>
              </a:tr>
              <a:tr h="365760">
                <a:tc>
                  <a:txBody>
                    <a:bodyPr/>
                    <a:lstStyle/>
                    <a:p>
                      <a:pPr>
                        <a:buNone/>
                      </a:pPr>
                      <a:r>
                        <a:rPr lang="en-GB" sz="1800" dirty="0">
                          <a:solidFill>
                            <a:schemeClr val="bg1"/>
                          </a:solidFill>
                          <a:latin typeface="Avenir Next Condensed" panose="020B0506020202020204" pitchFamily="34" charset="0"/>
                        </a:rPr>
                        <a:t>b̄b</a:t>
                      </a:r>
                    </a:p>
                  </a:txBody>
                  <a:tcPr anchor="ctr"/>
                </a:tc>
                <a:tc>
                  <a:txBody>
                    <a:bodyPr/>
                    <a:lstStyle/>
                    <a:p>
                      <a:pPr>
                        <a:buNone/>
                      </a:pPr>
                      <a:r>
                        <a:rPr lang="en-GB" sz="1800" dirty="0">
                          <a:solidFill>
                            <a:schemeClr val="bg1"/>
                          </a:solidFill>
                          <a:latin typeface="Avenir Next Condensed" panose="020B0506020202020204" pitchFamily="34" charset="0"/>
                        </a:rPr>
                        <a:t>×0.375 to 1.320</a:t>
                      </a:r>
                    </a:p>
                  </a:txBody>
                  <a:tcPr anchor="ctr"/>
                </a:tc>
                <a:extLst>
                  <a:ext uri="{0D108BD9-81ED-4DB2-BD59-A6C34878D82A}">
                    <a16:rowId xmlns:a16="http://schemas.microsoft.com/office/drawing/2014/main" val="452039968"/>
                  </a:ext>
                </a:extLst>
              </a:tr>
              <a:tr h="326364">
                <a:tc>
                  <a:txBody>
                    <a:bodyPr/>
                    <a:lstStyle/>
                    <a:p>
                      <a:pPr>
                        <a:buNone/>
                      </a:pPr>
                      <a:r>
                        <a:rPr lang="en-GB" sz="1800" dirty="0">
                          <a:solidFill>
                            <a:schemeClr val="bg1"/>
                          </a:solidFill>
                          <a:latin typeface="Avenir Next Condensed" panose="020B0506020202020204" pitchFamily="34" charset="0"/>
                        </a:rPr>
                        <a:t>W</a:t>
                      </a:r>
                      <a:r>
                        <a:rPr lang="en-GB" sz="1800" baseline="30000" dirty="0">
                          <a:solidFill>
                            <a:schemeClr val="bg1"/>
                          </a:solidFill>
                          <a:latin typeface="Avenir Next Condensed" panose="020B0506020202020204" pitchFamily="34" charset="0"/>
                        </a:rPr>
                        <a:t>+</a:t>
                      </a:r>
                      <a:r>
                        <a:rPr lang="en-GB" sz="1800" dirty="0">
                          <a:solidFill>
                            <a:schemeClr val="bg1"/>
                          </a:solidFill>
                          <a:latin typeface="Avenir Next Condensed" panose="020B0506020202020204" pitchFamily="34" charset="0"/>
                        </a:rPr>
                        <a:t>W</a:t>
                      </a:r>
                      <a:r>
                        <a:rPr lang="en-GB" sz="1800" baseline="30000" dirty="0">
                          <a:solidFill>
                            <a:schemeClr val="bg1"/>
                          </a:solidFill>
                          <a:latin typeface="Avenir Next Condensed" panose="020B0506020202020204" pitchFamily="34" charset="0"/>
                        </a:rPr>
                        <a:t>-</a:t>
                      </a:r>
                    </a:p>
                  </a:txBody>
                  <a:tcPr anchor="ctr"/>
                </a:tc>
                <a:tc>
                  <a:txBody>
                    <a:bodyPr/>
                    <a:lstStyle/>
                    <a:p>
                      <a:pPr>
                        <a:buNone/>
                      </a:pPr>
                      <a:r>
                        <a:rPr lang="en-GB" sz="1800" dirty="0">
                          <a:solidFill>
                            <a:schemeClr val="bg1"/>
                          </a:solidFill>
                          <a:latin typeface="Avenir Next Condensed" panose="020B0506020202020204" pitchFamily="34" charset="0"/>
                        </a:rPr>
                        <a:t>×0.341 to 1.314</a:t>
                      </a:r>
                    </a:p>
                  </a:txBody>
                  <a:tcPr anchor="ctr"/>
                </a:tc>
                <a:extLst>
                  <a:ext uri="{0D108BD9-81ED-4DB2-BD59-A6C34878D82A}">
                    <a16:rowId xmlns:a16="http://schemas.microsoft.com/office/drawing/2014/main" val="2440623726"/>
                  </a:ext>
                </a:extLst>
              </a:tr>
            </a:tbl>
          </a:graphicData>
        </a:graphic>
      </p:graphicFrame>
      <p:sp>
        <p:nvSpPr>
          <p:cNvPr id="16" name="TextBox 15">
            <a:extLst>
              <a:ext uri="{FF2B5EF4-FFF2-40B4-BE49-F238E27FC236}">
                <a16:creationId xmlns:a16="http://schemas.microsoft.com/office/drawing/2014/main" id="{76D1D468-74CC-3655-E9D8-BCAB6DEDE630}"/>
              </a:ext>
            </a:extLst>
          </p:cNvPr>
          <p:cNvSpPr txBox="1"/>
          <p:nvPr/>
        </p:nvSpPr>
        <p:spPr>
          <a:xfrm>
            <a:off x="7148693" y="3120763"/>
            <a:ext cx="4448734" cy="2246769"/>
          </a:xfrm>
          <a:prstGeom prst="rect">
            <a:avLst/>
          </a:prstGeom>
          <a:noFill/>
        </p:spPr>
        <p:txBody>
          <a:bodyPr wrap="square">
            <a:spAutoFit/>
          </a:bodyPr>
          <a:lstStyle/>
          <a:p>
            <a:pPr algn="r" rtl="0">
              <a:buNone/>
            </a:pPr>
            <a:r>
              <a:rPr lang="en-GB" sz="2000" b="1" dirty="0">
                <a:solidFill>
                  <a:schemeClr val="bg1"/>
                </a:solidFill>
                <a:latin typeface="Avenir Next Condensed" panose="020B0506020202020204" pitchFamily="34" charset="0"/>
              </a:rPr>
              <a:t>Quadrature note.</a:t>
            </a:r>
            <a:r>
              <a:rPr lang="en-GB" sz="2000" dirty="0">
                <a:solidFill>
                  <a:schemeClr val="bg1"/>
                </a:solidFill>
                <a:latin typeface="Avenir Next Condensed" panose="020B0506020202020204" pitchFamily="34" charset="0"/>
              </a:rPr>
              <a:t> The foreground contribution is an extremal envelope across the suite, not a quadrature sum over variants. Quadrature enters only between that envelope and the two J-factor legs (halo 48%, dwarf 54%), which are independent of the diffuse model and of each other.</a:t>
            </a:r>
          </a:p>
        </p:txBody>
      </p:sp>
      <p:sp>
        <p:nvSpPr>
          <p:cNvPr id="18" name="TextBox 17">
            <a:extLst>
              <a:ext uri="{FF2B5EF4-FFF2-40B4-BE49-F238E27FC236}">
                <a16:creationId xmlns:a16="http://schemas.microsoft.com/office/drawing/2014/main" id="{F0BAF314-A71D-1CF2-B81D-D2F763E16C0D}"/>
              </a:ext>
            </a:extLst>
          </p:cNvPr>
          <p:cNvSpPr txBox="1"/>
          <p:nvPr/>
        </p:nvSpPr>
        <p:spPr>
          <a:xfrm>
            <a:off x="625302" y="5367532"/>
            <a:ext cx="5129711" cy="400110"/>
          </a:xfrm>
          <a:prstGeom prst="rect">
            <a:avLst/>
          </a:prstGeom>
          <a:noFill/>
        </p:spPr>
        <p:txBody>
          <a:bodyPr wrap="square">
            <a:spAutoFit/>
          </a:bodyPr>
          <a:lstStyle/>
          <a:p>
            <a:pPr rtl="0">
              <a:buNone/>
            </a:pPr>
            <a:r>
              <a:rPr lang="en-GB" sz="2000" b="1" dirty="0">
                <a:solidFill>
                  <a:schemeClr val="bg1"/>
                </a:solidFill>
                <a:latin typeface="Avenir Next Condensed" panose="020B0506020202020204" pitchFamily="34" charset="0"/>
              </a:rPr>
              <a:t>Foreground leg on the tension</a:t>
            </a:r>
          </a:p>
        </p:txBody>
      </p:sp>
      <p:sp>
        <p:nvSpPr>
          <p:cNvPr id="6" name="refs">
            <a:extLst>
              <a:ext uri="{FF2B5EF4-FFF2-40B4-BE49-F238E27FC236}">
                <a16:creationId xmlns:a16="http://schemas.microsoft.com/office/drawing/2014/main" id="{7243B7EB-76C9-CBF4-688E-385B8293C123}"/>
              </a:ext>
            </a:extLst>
          </p:cNvPr>
          <p:cNvSpPr txBox="1"/>
          <p:nvPr/>
        </p:nvSpPr>
        <p:spPr>
          <a:xfrm>
            <a:off x="5925312" y="201168"/>
            <a:ext cx="6099048" cy="307777"/>
          </a:xfrm>
          <a:prstGeom prst="rect">
            <a:avLst/>
          </a:prstGeom>
          <a:noFill/>
        </p:spPr>
        <p:txBody>
          <a:bodyPr wrap="square">
            <a:spAutoFit/>
          </a:bodyPr>
          <a:lstStyle/>
          <a:p>
            <a:pPr algn="r"/>
            <a:r>
              <a:rPr lang="en-GB" sz="1400" u="sng" dirty="0">
                <a:solidFill>
                  <a:srgbClr val="A9A2C0"/>
                </a:solidFill>
                <a:latin typeface="Avenir Next Condensed" panose="020B0506020202020204" pitchFamily="34" charset="0"/>
                <a:hlinkClick r:id="rId4"/>
              </a:rPr>
              <a:t>T. R. S., C. Ghag &amp; F. F. Deppisch, arXiv:2607.08552</a:t>
            </a:r>
            <a:endParaRPr lang="en-US" sz="16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35077766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C49F16B-32FF-9ECE-B17B-7B49C7FDF56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19243E4-F9F0-D93D-89EB-F4D3E8B13786}"/>
              </a:ext>
            </a:extLst>
          </p:cNvPr>
          <p:cNvSpPr txBox="1">
            <a:spLocks/>
          </p:cNvSpPr>
          <p:nvPr/>
        </p:nvSpPr>
        <p:spPr>
          <a:xfrm>
            <a:off x="594574" y="642384"/>
            <a:ext cx="11597426"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Why two variants are excluded</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929D6E3A-C3E8-61E8-CCC3-B9D51DC36CBB}"/>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5933A6E-4858-A653-84F9-4862FDC345B5}"/>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3241E512-0A92-4107-C512-EC58FFDCA690}"/>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D7E9AE8D-342C-49E0-DD6A-B097CF45894D}"/>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60957500-AD47-3B5C-6B43-8E09255DC842}"/>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B14 / 30</a:t>
            </a:r>
          </a:p>
        </p:txBody>
      </p:sp>
      <p:sp>
        <p:nvSpPr>
          <p:cNvPr id="9" name="TextBox 8">
            <a:extLst>
              <a:ext uri="{FF2B5EF4-FFF2-40B4-BE49-F238E27FC236}">
                <a16:creationId xmlns:a16="http://schemas.microsoft.com/office/drawing/2014/main" id="{22D72457-4200-B643-9275-1525E6D832B1}"/>
              </a:ext>
            </a:extLst>
          </p:cNvPr>
          <p:cNvSpPr txBox="1"/>
          <p:nvPr/>
        </p:nvSpPr>
        <p:spPr>
          <a:xfrm>
            <a:off x="594573" y="1775331"/>
            <a:ext cx="6357389" cy="4093428"/>
          </a:xfrm>
          <a:prstGeom prst="rect">
            <a:avLst/>
          </a:prstGeom>
          <a:noFill/>
        </p:spPr>
        <p:txBody>
          <a:bodyPr wrap="square">
            <a:spAutoFit/>
          </a:bodyPr>
          <a:lstStyle/>
          <a:p>
            <a:pPr marL="342900" lvl="0" indent="-342900" rtl="0">
              <a:buFont typeface="Arial" panose="020B0604020202020204" pitchFamily="34" charset="0"/>
              <a:buChar char="•"/>
            </a:pPr>
            <a:r>
              <a:rPr lang="en-GB" sz="2000" dirty="0">
                <a:solidFill>
                  <a:schemeClr val="bg1"/>
                </a:solidFill>
                <a:latin typeface="Avenir Next Condensed" panose="020B0506020202020204" pitchFamily="34" charset="0"/>
              </a:rPr>
              <a:t>GIEM with Loop I and bubbles </a:t>
            </a:r>
            <a:r>
              <a:rPr lang="en-GB" sz="2000" b="1" dirty="0">
                <a:solidFill>
                  <a:schemeClr val="bg1"/>
                </a:solidFill>
                <a:latin typeface="Avenir Next Condensed" panose="020B0506020202020204" pitchFamily="34" charset="0"/>
              </a:rPr>
              <a:t>retained</a:t>
            </a:r>
            <a:r>
              <a:rPr lang="en-GB" sz="2000" dirty="0">
                <a:solidFill>
                  <a:schemeClr val="bg1"/>
                </a:solidFill>
                <a:latin typeface="Avenir Next Condensed" panose="020B0506020202020204" pitchFamily="34" charset="0"/>
              </a:rPr>
              <a:t>: the GIEM is data-driven and already contains that large-scale structure, so keeping separate templates alongside it models the same flux twice and suppresses the halo by construction.</a:t>
            </a:r>
          </a:p>
          <a:p>
            <a:pPr marL="342900" lvl="0" indent="-342900" rtl="0">
              <a:buFont typeface="Arial" panose="020B0604020202020204" pitchFamily="34" charset="0"/>
              <a:buChar char="•"/>
            </a:pPr>
            <a:r>
              <a:rPr lang="en-GB" sz="2000" b="1" dirty="0">
                <a:solidFill>
                  <a:schemeClr val="bg1"/>
                </a:solidFill>
                <a:latin typeface="Avenir Next Condensed" panose="020B0506020202020204" pitchFamily="34" charset="0"/>
              </a:rPr>
              <a:t>No bubbles</a:t>
            </a:r>
            <a:r>
              <a:rPr lang="en-GB" sz="2000" dirty="0">
                <a:solidFill>
                  <a:schemeClr val="bg1"/>
                </a:solidFill>
                <a:latin typeface="Avenir Next Condensed" panose="020B0506020202020204" pitchFamily="34" charset="0"/>
              </a:rPr>
              <a:t>: dropping the bubble template without replacement leaves large-scale flux with nowhere to go, so the halo absorbs it. ×1.831 upward.</a:t>
            </a:r>
          </a:p>
          <a:p>
            <a:pPr rtl="0">
              <a:buNone/>
            </a:pPr>
            <a:r>
              <a:rPr lang="en-GB" sz="2000" dirty="0">
                <a:solidFill>
                  <a:schemeClr val="bg1"/>
                </a:solidFill>
                <a:latin typeface="Avenir Next Condensed" panose="020B0506020202020204" pitchFamily="34" charset="0"/>
              </a:rPr>
              <a:t>Note GIEM-only, which also removes Loop I and bubbles as separate templates is </a:t>
            </a:r>
            <a:r>
              <a:rPr lang="en-GB" sz="2000" b="1" dirty="0">
                <a:solidFill>
                  <a:schemeClr val="bg1"/>
                </a:solidFill>
                <a:latin typeface="Avenir Next Condensed" panose="020B0506020202020204" pitchFamily="34" charset="0"/>
              </a:rPr>
              <a:t>in</a:t>
            </a:r>
            <a:r>
              <a:rPr lang="en-GB" sz="2000" dirty="0">
                <a:solidFill>
                  <a:schemeClr val="bg1"/>
                </a:solidFill>
                <a:latin typeface="Avenir Next Condensed" panose="020B0506020202020204" pitchFamily="34" charset="0"/>
              </a:rPr>
              <a:t> the band and sets its lower edge.</a:t>
            </a:r>
          </a:p>
          <a:p>
            <a:pPr rtl="0">
              <a:buNone/>
            </a:pPr>
            <a:endParaRPr lang="en-GB" sz="2000" dirty="0">
              <a:solidFill>
                <a:schemeClr val="bg1"/>
              </a:solidFill>
              <a:latin typeface="Avenir Next Condensed" panose="020B0506020202020204" pitchFamily="34" charset="0"/>
            </a:endParaRPr>
          </a:p>
          <a:p>
            <a:r>
              <a:rPr lang="en-GB" sz="2000" dirty="0">
                <a:solidFill>
                  <a:schemeClr val="bg1"/>
                </a:solidFill>
                <a:latin typeface="Avenir Next Condensed" panose="020B0506020202020204" pitchFamily="34" charset="0"/>
              </a:rPr>
              <a:t>Retaining the excluded GIEM variant would take the lower edge from </a:t>
            </a:r>
            <a:r>
              <a:rPr lang="en-GB" sz="2000" dirty="0" err="1">
                <a:solidFill>
                  <a:schemeClr val="bg1"/>
                </a:solidFill>
                <a:latin typeface="Avenir Next Condensed" panose="020B0506020202020204" pitchFamily="34" charset="0"/>
              </a:rPr>
              <a:t>R</a:t>
            </a:r>
            <a:r>
              <a:rPr lang="en-GB" sz="2000" baseline="-25000" dirty="0" err="1">
                <a:solidFill>
                  <a:schemeClr val="bg1"/>
                </a:solidFill>
              </a:rPr>
              <a:t>b̄b</a:t>
            </a:r>
            <a:r>
              <a:rPr lang="en-GB" sz="2000" dirty="0">
                <a:solidFill>
                  <a:schemeClr val="bg1"/>
                </a:solidFill>
                <a:latin typeface="Avenir Next Condensed" panose="020B0506020202020204" pitchFamily="34" charset="0"/>
              </a:rPr>
              <a:t> ≈ 1.6 to ≈ 1.2, so the band as reported is the narrower choice at that end. </a:t>
            </a:r>
          </a:p>
        </p:txBody>
      </p:sp>
      <p:pic>
        <p:nvPicPr>
          <p:cNvPr id="14" name="Picture 13">
            <a:extLst>
              <a:ext uri="{FF2B5EF4-FFF2-40B4-BE49-F238E27FC236}">
                <a16:creationId xmlns:a16="http://schemas.microsoft.com/office/drawing/2014/main" id="{7A894CC6-287E-D87D-B139-278D3F751D5B}"/>
              </a:ext>
            </a:extLst>
          </p:cNvPr>
          <p:cNvPicPr>
            <a:picLocks noChangeAspect="1"/>
          </p:cNvPicPr>
          <p:nvPr/>
        </p:nvPicPr>
        <p:blipFill>
          <a:blip r:embed="rId4"/>
          <a:stretch>
            <a:fillRect/>
          </a:stretch>
        </p:blipFill>
        <p:spPr>
          <a:xfrm>
            <a:off x="6879822" y="381308"/>
            <a:ext cx="5141409" cy="5723978"/>
          </a:xfrm>
          <a:prstGeom prst="rect">
            <a:avLst/>
          </a:prstGeom>
        </p:spPr>
      </p:pic>
      <p:sp>
        <p:nvSpPr>
          <p:cNvPr id="6" name="refs">
            <a:extLst>
              <a:ext uri="{FF2B5EF4-FFF2-40B4-BE49-F238E27FC236}">
                <a16:creationId xmlns:a16="http://schemas.microsoft.com/office/drawing/2014/main" id="{7243B7EB-76C9-CBF4-688E-385B8293C123}"/>
              </a:ext>
            </a:extLst>
          </p:cNvPr>
          <p:cNvSpPr txBox="1"/>
          <p:nvPr/>
        </p:nvSpPr>
        <p:spPr>
          <a:xfrm>
            <a:off x="5925312" y="201168"/>
            <a:ext cx="6099048" cy="307777"/>
          </a:xfrm>
          <a:prstGeom prst="rect">
            <a:avLst/>
          </a:prstGeom>
          <a:noFill/>
        </p:spPr>
        <p:txBody>
          <a:bodyPr wrap="square">
            <a:spAutoFit/>
          </a:bodyPr>
          <a:lstStyle/>
          <a:p>
            <a:pPr algn="r"/>
            <a:r>
              <a:rPr lang="en-GB" sz="1400" u="sng" dirty="0">
                <a:solidFill>
                  <a:srgbClr val="A9A2C0"/>
                </a:solidFill>
                <a:latin typeface="Avenir Next Condensed" panose="020B0506020202020204" pitchFamily="34" charset="0"/>
                <a:hlinkClick r:id="rId5"/>
              </a:rPr>
              <a:t>T. R. S., C. Ghag &amp; F. F. Deppisch, arXiv:2607.08552</a:t>
            </a:r>
            <a:endParaRPr lang="en-US" sz="16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31268740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AB051D7-3CA4-936C-BF58-5CDF3F1ABD8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AEFA9BE-F888-EC55-A1C1-85F446CAF1B8}"/>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How stable is the best fit mass?</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4C9F36FE-A873-6B38-1CE2-73BFFCFA7ED5}"/>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0A10041-AE90-E5E3-30F5-23C601D56A40}"/>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FF8301A8-EA6F-5C78-7B61-B9238715FCEA}"/>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8FE12EE9-4CA9-D009-C345-D8691F7B7481}"/>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BCCBD574-5F5B-F0BD-458C-E1C4A67B68E8}"/>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B15 / 30</a:t>
            </a:r>
          </a:p>
        </p:txBody>
      </p:sp>
      <p:graphicFrame>
        <p:nvGraphicFramePr>
          <p:cNvPr id="2" name="Table 1">
            <a:extLst>
              <a:ext uri="{FF2B5EF4-FFF2-40B4-BE49-F238E27FC236}">
                <a16:creationId xmlns:a16="http://schemas.microsoft.com/office/drawing/2014/main" id="{8C474FE3-8605-778B-9BD9-C848F5453E11}"/>
              </a:ext>
            </a:extLst>
          </p:cNvPr>
          <p:cNvGraphicFramePr>
            <a:graphicFrameLocks noGrp="1"/>
          </p:cNvGraphicFramePr>
          <p:nvPr>
            <p:extLst>
              <p:ext uri="{D42A27DB-BD31-4B8C-83A1-F6EECF244321}">
                <p14:modId xmlns:p14="http://schemas.microsoft.com/office/powerpoint/2010/main" val="2728476322"/>
              </p:ext>
            </p:extLst>
          </p:nvPr>
        </p:nvGraphicFramePr>
        <p:xfrm>
          <a:off x="655215" y="4994766"/>
          <a:ext cx="10836276" cy="1097280"/>
        </p:xfrm>
        <a:graphic>
          <a:graphicData uri="http://schemas.openxmlformats.org/drawingml/2006/table">
            <a:tbl>
              <a:tblPr>
                <a:tableStyleId>{8799B23B-EC83-4686-B30A-512413B5E67A}</a:tableStyleId>
              </a:tblPr>
              <a:tblGrid>
                <a:gridCol w="3612092">
                  <a:extLst>
                    <a:ext uri="{9D8B030D-6E8A-4147-A177-3AD203B41FA5}">
                      <a16:colId xmlns:a16="http://schemas.microsoft.com/office/drawing/2014/main" val="2666339704"/>
                    </a:ext>
                  </a:extLst>
                </a:gridCol>
                <a:gridCol w="3612092">
                  <a:extLst>
                    <a:ext uri="{9D8B030D-6E8A-4147-A177-3AD203B41FA5}">
                      <a16:colId xmlns:a16="http://schemas.microsoft.com/office/drawing/2014/main" val="3793742406"/>
                    </a:ext>
                  </a:extLst>
                </a:gridCol>
                <a:gridCol w="3612092">
                  <a:extLst>
                    <a:ext uri="{9D8B030D-6E8A-4147-A177-3AD203B41FA5}">
                      <a16:colId xmlns:a16="http://schemas.microsoft.com/office/drawing/2014/main" val="3450297645"/>
                    </a:ext>
                  </a:extLst>
                </a:gridCol>
              </a:tblGrid>
              <a:tr h="365760">
                <a:tc>
                  <a:txBody>
                    <a:bodyPr/>
                    <a:lstStyle/>
                    <a:p>
                      <a:pPr>
                        <a:buNone/>
                      </a:pPr>
                      <a:r>
                        <a:rPr lang="en-GB" sz="1800">
                          <a:solidFill>
                            <a:schemeClr val="bg1"/>
                          </a:solidFill>
                        </a:rPr>
                        <a:t>set</a:t>
                      </a:r>
                    </a:p>
                  </a:txBody>
                  <a:tcPr anchor="ctr"/>
                </a:tc>
                <a:tc>
                  <a:txBody>
                    <a:bodyPr/>
                    <a:lstStyle/>
                    <a:p>
                      <a:pPr>
                        <a:buNone/>
                      </a:pPr>
                      <a:r>
                        <a:rPr lang="en-GB" sz="1800">
                          <a:solidFill>
                            <a:schemeClr val="bg1"/>
                          </a:solidFill>
                        </a:rPr>
                        <a:t>b̄b</a:t>
                      </a:r>
                    </a:p>
                  </a:txBody>
                  <a:tcPr anchor="ctr"/>
                </a:tc>
                <a:tc>
                  <a:txBody>
                    <a:bodyPr/>
                    <a:lstStyle/>
                    <a:p>
                      <a:pPr>
                        <a:buNone/>
                      </a:pPr>
                      <a:r>
                        <a:rPr lang="en-GB" sz="1800">
                          <a:solidFill>
                            <a:schemeClr val="bg1"/>
                          </a:solidFill>
                        </a:rPr>
                        <a:t>W</a:t>
                      </a:r>
                      <a:r>
                        <a:rPr lang="en-GB" sz="1800" baseline="30000">
                          <a:solidFill>
                            <a:schemeClr val="bg1"/>
                          </a:solidFill>
                        </a:rPr>
                        <a:t>+</a:t>
                      </a:r>
                      <a:r>
                        <a:rPr lang="en-GB" sz="1800">
                          <a:solidFill>
                            <a:schemeClr val="bg1"/>
                          </a:solidFill>
                        </a:rPr>
                        <a:t>W</a:t>
                      </a:r>
                      <a:r>
                        <a:rPr lang="en-GB" sz="1800" baseline="30000">
                          <a:solidFill>
                            <a:schemeClr val="bg1"/>
                          </a:solidFill>
                        </a:rPr>
                        <a:t>-</a:t>
                      </a:r>
                    </a:p>
                  </a:txBody>
                  <a:tcPr anchor="ctr"/>
                </a:tc>
                <a:extLst>
                  <a:ext uri="{0D108BD9-81ED-4DB2-BD59-A6C34878D82A}">
                    <a16:rowId xmlns:a16="http://schemas.microsoft.com/office/drawing/2014/main" val="804910245"/>
                  </a:ext>
                </a:extLst>
              </a:tr>
              <a:tr h="365760">
                <a:tc>
                  <a:txBody>
                    <a:bodyPr/>
                    <a:lstStyle/>
                    <a:p>
                      <a:pPr>
                        <a:buNone/>
                      </a:pPr>
                      <a:r>
                        <a:rPr lang="en-GB" sz="1800" dirty="0">
                          <a:solidFill>
                            <a:schemeClr val="bg1"/>
                          </a:solidFill>
                        </a:rPr>
                        <a:t>14-model IEM grid</a:t>
                      </a:r>
                    </a:p>
                  </a:txBody>
                  <a:tcPr anchor="ctr"/>
                </a:tc>
                <a:tc>
                  <a:txBody>
                    <a:bodyPr/>
                    <a:lstStyle/>
                    <a:p>
                      <a:pPr>
                        <a:buNone/>
                      </a:pPr>
                      <a:r>
                        <a:rPr lang="en-GB" sz="1800">
                          <a:solidFill>
                            <a:schemeClr val="bg1"/>
                          </a:solidFill>
                        </a:rPr>
                        <a:t>369–793 GeV (factor 2.15)</a:t>
                      </a:r>
                    </a:p>
                  </a:txBody>
                  <a:tcPr anchor="ctr"/>
                </a:tc>
                <a:tc>
                  <a:txBody>
                    <a:bodyPr/>
                    <a:lstStyle/>
                    <a:p>
                      <a:pPr>
                        <a:buNone/>
                      </a:pPr>
                      <a:r>
                        <a:rPr lang="en-GB" sz="1800" dirty="0">
                          <a:solidFill>
                            <a:schemeClr val="bg1"/>
                          </a:solidFill>
                        </a:rPr>
                        <a:t>293–587 GeV (factor 2.00)</a:t>
                      </a:r>
                    </a:p>
                  </a:txBody>
                  <a:tcPr anchor="ctr"/>
                </a:tc>
                <a:extLst>
                  <a:ext uri="{0D108BD9-81ED-4DB2-BD59-A6C34878D82A}">
                    <a16:rowId xmlns:a16="http://schemas.microsoft.com/office/drawing/2014/main" val="2617974591"/>
                  </a:ext>
                </a:extLst>
              </a:tr>
              <a:tr h="365760">
                <a:tc>
                  <a:txBody>
                    <a:bodyPr/>
                    <a:lstStyle/>
                    <a:p>
                      <a:pPr>
                        <a:buNone/>
                      </a:pPr>
                      <a:r>
                        <a:rPr lang="en-GB" sz="1800" dirty="0">
                          <a:solidFill>
                            <a:schemeClr val="bg1"/>
                          </a:solidFill>
                        </a:rPr>
                        <a:t>Full foreground suite</a:t>
                      </a:r>
                    </a:p>
                  </a:txBody>
                  <a:tcPr anchor="ctr"/>
                </a:tc>
                <a:tc>
                  <a:txBody>
                    <a:bodyPr/>
                    <a:lstStyle/>
                    <a:p>
                      <a:pPr>
                        <a:buNone/>
                      </a:pPr>
                      <a:r>
                        <a:rPr lang="en-GB" sz="1800">
                          <a:solidFill>
                            <a:schemeClr val="bg1"/>
                          </a:solidFill>
                        </a:rPr>
                        <a:t>217–869 GeV</a:t>
                      </a:r>
                    </a:p>
                  </a:txBody>
                  <a:tcPr anchor="ctr"/>
                </a:tc>
                <a:tc>
                  <a:txBody>
                    <a:bodyPr/>
                    <a:lstStyle/>
                    <a:p>
                      <a:pPr>
                        <a:buNone/>
                      </a:pPr>
                      <a:r>
                        <a:rPr lang="en-GB" sz="1800" dirty="0">
                          <a:solidFill>
                            <a:schemeClr val="bg1"/>
                          </a:solidFill>
                        </a:rPr>
                        <a:t>161–644 GeV</a:t>
                      </a:r>
                    </a:p>
                  </a:txBody>
                  <a:tcPr anchor="ctr"/>
                </a:tc>
                <a:extLst>
                  <a:ext uri="{0D108BD9-81ED-4DB2-BD59-A6C34878D82A}">
                    <a16:rowId xmlns:a16="http://schemas.microsoft.com/office/drawing/2014/main" val="3140907033"/>
                  </a:ext>
                </a:extLst>
              </a:tr>
            </a:tbl>
          </a:graphicData>
        </a:graphic>
      </p:graphicFrame>
      <p:sp>
        <p:nvSpPr>
          <p:cNvPr id="7" name="TextBox 6">
            <a:extLst>
              <a:ext uri="{FF2B5EF4-FFF2-40B4-BE49-F238E27FC236}">
                <a16:creationId xmlns:a16="http://schemas.microsoft.com/office/drawing/2014/main" id="{395D65DE-24ED-369C-F83E-FDD5661A9B06}"/>
              </a:ext>
            </a:extLst>
          </p:cNvPr>
          <p:cNvSpPr txBox="1"/>
          <p:nvPr/>
        </p:nvSpPr>
        <p:spPr>
          <a:xfrm>
            <a:off x="594573" y="1343481"/>
            <a:ext cx="10957560" cy="3477875"/>
          </a:xfrm>
          <a:prstGeom prst="rect">
            <a:avLst/>
          </a:prstGeom>
          <a:noFill/>
        </p:spPr>
        <p:txBody>
          <a:bodyPr wrap="square">
            <a:spAutoFit/>
          </a:bodyPr>
          <a:lstStyle/>
          <a:p>
            <a:pPr rtl="0">
              <a:buNone/>
            </a:pPr>
            <a:r>
              <a:rPr lang="en-GB" sz="2000" b="1" dirty="0">
                <a:solidFill>
                  <a:schemeClr val="bg1"/>
                </a:solidFill>
                <a:latin typeface="Avenir Next Condensed" panose="020B0506020202020204" pitchFamily="34" charset="0"/>
              </a:rPr>
              <a:t>Not very:</a:t>
            </a:r>
          </a:p>
          <a:p>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The extreme is OB-star at </a:t>
            </a:r>
            <a:r>
              <a:rPr lang="en-GB" sz="2000" dirty="0" err="1">
                <a:solidFill>
                  <a:schemeClr val="bg1"/>
                </a:solidFill>
                <a:latin typeface="Avenir Next Condensed" panose="020B0506020202020204" pitchFamily="34" charset="0"/>
              </a:rPr>
              <a:t>z</a:t>
            </a:r>
            <a:r>
              <a:rPr lang="en-GB" sz="2000" baseline="-25000" dirty="0" err="1">
                <a:solidFill>
                  <a:schemeClr val="bg1"/>
                </a:solidFill>
                <a:latin typeface="Avenir Next Condensed" panose="020B0506020202020204" pitchFamily="34" charset="0"/>
              </a:rPr>
              <a:t>h</a:t>
            </a:r>
            <a:r>
              <a:rPr lang="en-GB" sz="2000" dirty="0">
                <a:solidFill>
                  <a:schemeClr val="bg1"/>
                </a:solidFill>
                <a:latin typeface="Avenir Next Condensed" panose="020B0506020202020204" pitchFamily="34" charset="0"/>
              </a:rPr>
              <a:t> = 6 kpc: </a:t>
            </a:r>
            <a:r>
              <a:rPr lang="en-GB" sz="2000" b="1" dirty="0">
                <a:solidFill>
                  <a:schemeClr val="bg1"/>
                </a:solidFill>
                <a:latin typeface="Avenir Next Condensed" panose="020B0506020202020204" pitchFamily="34" charset="0"/>
              </a:rPr>
              <a:t>739 → 369 GeV</a:t>
            </a:r>
            <a:r>
              <a:rPr lang="en-GB" sz="2000" dirty="0">
                <a:solidFill>
                  <a:schemeClr val="bg1"/>
                </a:solidFill>
                <a:latin typeface="Avenir Next Condensed" panose="020B0506020202020204" pitchFamily="34" charset="0"/>
              </a:rPr>
              <a:t> for b̄b, with the ⟨</a:t>
            </a:r>
            <a:r>
              <a:rPr lang="en-GB" sz="2000" dirty="0" err="1">
                <a:solidFill>
                  <a:schemeClr val="bg1"/>
                </a:solidFill>
                <a:latin typeface="Avenir Next Condensed" panose="020B0506020202020204" pitchFamily="34" charset="0"/>
              </a:rPr>
              <a:t>σv</a:t>
            </a:r>
            <a:r>
              <a:rPr lang="en-GB" sz="2000" dirty="0">
                <a:solidFill>
                  <a:schemeClr val="bg1"/>
                </a:solidFill>
                <a:latin typeface="Avenir Next Condensed" panose="020B0506020202020204" pitchFamily="34" charset="0"/>
              </a:rPr>
              <a:t>⟩ ratio at 0.56 and the tension rising 32%. The halo </a:t>
            </a:r>
            <a:r>
              <a:rPr lang="en-GB" sz="2000" b="1" dirty="0">
                <a:solidFill>
                  <a:schemeClr val="bg1"/>
                </a:solidFill>
                <a:latin typeface="Avenir Next Condensed" panose="020B0506020202020204" pitchFamily="34" charset="0"/>
              </a:rPr>
              <a:t>amplitude</a:t>
            </a:r>
            <a:r>
              <a:rPr lang="en-GB" sz="2000" dirty="0">
                <a:solidFill>
                  <a:schemeClr val="bg1"/>
                </a:solidFill>
                <a:latin typeface="Avenir Next Condensed" panose="020B0506020202020204" pitchFamily="34" charset="0"/>
              </a:rPr>
              <a:t> in that same variant moves only ×1.036.</a:t>
            </a:r>
          </a:p>
          <a:p>
            <a:pPr lvl="0"/>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Excluding the low-energy bins collapses the grid spread from </a:t>
            </a:r>
            <a:r>
              <a:rPr lang="en-GB" sz="2000" b="1" dirty="0">
                <a:solidFill>
                  <a:schemeClr val="bg1"/>
                </a:solidFill>
                <a:latin typeface="Avenir Next Condensed" panose="020B0506020202020204" pitchFamily="34" charset="0"/>
              </a:rPr>
              <a:t>2.15 to 1.23</a:t>
            </a:r>
            <a:r>
              <a:rPr lang="en-GB" sz="2000" dirty="0">
                <a:solidFill>
                  <a:schemeClr val="bg1"/>
                </a:solidFill>
                <a:latin typeface="Avenir Next Condensed" panose="020B0506020202020204" pitchFamily="34" charset="0"/>
              </a:rPr>
              <a:t>, and the seven Lorimer variants then span </a:t>
            </a:r>
            <a:r>
              <a:rPr lang="en-GB" sz="2000" b="1" dirty="0">
                <a:solidFill>
                  <a:schemeClr val="bg1"/>
                </a:solidFill>
                <a:latin typeface="Avenir Next Condensed" panose="020B0506020202020204" pitchFamily="34" charset="0"/>
              </a:rPr>
              <a:t>614–644 GeV</a:t>
            </a:r>
            <a:r>
              <a:rPr lang="en-GB" sz="2000" dirty="0">
                <a:solidFill>
                  <a:schemeClr val="bg1"/>
                </a:solidFill>
                <a:latin typeface="Avenir Next Condensed" panose="020B0506020202020204" pitchFamily="34" charset="0"/>
              </a:rPr>
              <a:t>.</a:t>
            </a:r>
          </a:p>
          <a:p>
            <a:pPr lvl="0"/>
            <a:endParaRPr lang="en-GB" sz="2000" dirty="0">
              <a:solidFill>
                <a:schemeClr val="bg1"/>
              </a:solidFill>
              <a:latin typeface="Avenir Next Condensed" panose="020B0506020202020204" pitchFamily="34" charset="0"/>
            </a:endParaRPr>
          </a:p>
          <a:p>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The </a:t>
            </a:r>
            <a:r>
              <a:rPr lang="en-GB" sz="2000" b="1" dirty="0">
                <a:solidFill>
                  <a:schemeClr val="bg1"/>
                </a:solidFill>
                <a:latin typeface="Avenir Next Condensed" panose="020B0506020202020204" pitchFamily="34" charset="0"/>
              </a:rPr>
              <a:t>amplitude is stable to under 5%, </a:t>
            </a:r>
            <a:r>
              <a:rPr lang="en-GB" sz="2000" b="1" dirty="0">
                <a:solidFill>
                  <a:schemeClr val="accent1"/>
                </a:solidFill>
                <a:latin typeface="Avenir Next Condensed" panose="020B0506020202020204" pitchFamily="34" charset="0"/>
              </a:rPr>
              <a:t>the mass is not</a:t>
            </a:r>
            <a:r>
              <a:rPr lang="en-GB" sz="2000" dirty="0">
                <a:solidFill>
                  <a:schemeClr val="bg1"/>
                </a:solidFill>
                <a:latin typeface="Avenir Next Condensed" panose="020B0506020202020204" pitchFamily="34" charset="0"/>
              </a:rPr>
              <a:t>. The mass is set by the low-energy shoulder, and that is where the foreground models disagree.</a:t>
            </a:r>
          </a:p>
          <a:p>
            <a:pPr rtl="0">
              <a:buNone/>
            </a:pPr>
            <a:endParaRPr lang="en-GB" sz="2000" dirty="0">
              <a:solidFill>
                <a:schemeClr val="bg1"/>
              </a:solidFill>
              <a:latin typeface="Avenir Next Condensed" panose="020B0506020202020204" pitchFamily="34" charset="0"/>
            </a:endParaRPr>
          </a:p>
          <a:p>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The 1.5–4.4 over 10–40 GeV flux ratio is </a:t>
            </a:r>
            <a:r>
              <a:rPr lang="en-GB" sz="2000" b="1" dirty="0">
                <a:solidFill>
                  <a:schemeClr val="bg1"/>
                </a:solidFill>
                <a:latin typeface="Avenir Next Condensed" panose="020B0506020202020204" pitchFamily="34" charset="0"/>
              </a:rPr>
              <a:t>0.05</a:t>
            </a:r>
            <a:r>
              <a:rPr lang="en-GB" sz="2000" dirty="0">
                <a:solidFill>
                  <a:schemeClr val="bg1"/>
                </a:solidFill>
                <a:latin typeface="Avenir Next Condensed" panose="020B0506020202020204" pitchFamily="34" charset="0"/>
              </a:rPr>
              <a:t> at baseline against </a:t>
            </a:r>
            <a:r>
              <a:rPr lang="en-GB" sz="2000" b="1" dirty="0">
                <a:solidFill>
                  <a:schemeClr val="bg1"/>
                </a:solidFill>
                <a:latin typeface="Avenir Next Condensed" panose="020B0506020202020204" pitchFamily="34" charset="0"/>
              </a:rPr>
              <a:t>0.57</a:t>
            </a:r>
            <a:r>
              <a:rPr lang="en-GB" sz="2000" dirty="0">
                <a:solidFill>
                  <a:schemeClr val="bg1"/>
                </a:solidFill>
                <a:latin typeface="Avenir Next Condensed" panose="020B0506020202020204" pitchFamily="34" charset="0"/>
              </a:rPr>
              <a:t> for OB-star, and the difference sits at the inner ROI edge: </a:t>
            </a:r>
            <a:r>
              <a:rPr lang="en-GB" sz="2000" b="1" dirty="0">
                <a:solidFill>
                  <a:schemeClr val="bg1"/>
                </a:solidFill>
                <a:latin typeface="Avenir Next Condensed" panose="020B0506020202020204" pitchFamily="34" charset="0"/>
              </a:rPr>
              <a:t>+0.38</a:t>
            </a:r>
            <a:r>
              <a:rPr lang="en-GB" sz="2000" dirty="0">
                <a:solidFill>
                  <a:schemeClr val="bg1"/>
                </a:solidFill>
                <a:latin typeface="Avenir Next Condensed" panose="020B0506020202020204" pitchFamily="34" charset="0"/>
              </a:rPr>
              <a:t> at |b| = 10–20°, </a:t>
            </a:r>
            <a:r>
              <a:rPr lang="en-GB" sz="2000" b="1" dirty="0">
                <a:solidFill>
                  <a:schemeClr val="bg1"/>
                </a:solidFill>
                <a:latin typeface="Avenir Next Condensed" panose="020B0506020202020204" pitchFamily="34" charset="0"/>
              </a:rPr>
              <a:t>+0.26</a:t>
            </a:r>
            <a:r>
              <a:rPr lang="en-GB" sz="2000" dirty="0">
                <a:solidFill>
                  <a:schemeClr val="bg1"/>
                </a:solidFill>
                <a:latin typeface="Avenir Next Condensed" panose="020B0506020202020204" pitchFamily="34" charset="0"/>
              </a:rPr>
              <a:t> at 20–40°, </a:t>
            </a:r>
            <a:r>
              <a:rPr lang="en-GB" sz="2000" b="1" dirty="0">
                <a:solidFill>
                  <a:schemeClr val="bg1"/>
                </a:solidFill>
                <a:latin typeface="Avenir Next Condensed" panose="020B0506020202020204" pitchFamily="34" charset="0"/>
              </a:rPr>
              <a:t>+0.06</a:t>
            </a:r>
            <a:r>
              <a:rPr lang="en-GB" sz="2000" dirty="0">
                <a:solidFill>
                  <a:schemeClr val="bg1"/>
                </a:solidFill>
                <a:latin typeface="Avenir Next Condensed" panose="020B0506020202020204" pitchFamily="34" charset="0"/>
              </a:rPr>
              <a:t> at 40–60°.</a:t>
            </a:r>
          </a:p>
          <a:p>
            <a:endParaRPr lang="en-GB" sz="2000" dirty="0">
              <a:solidFill>
                <a:schemeClr val="bg1"/>
              </a:solidFill>
              <a:latin typeface="Avenir Next Condensed" panose="020B0506020202020204" pitchFamily="34" charset="0"/>
            </a:endParaRPr>
          </a:p>
        </p:txBody>
      </p:sp>
      <p:sp>
        <p:nvSpPr>
          <p:cNvPr id="6" name="refs">
            <a:extLst>
              <a:ext uri="{FF2B5EF4-FFF2-40B4-BE49-F238E27FC236}">
                <a16:creationId xmlns:a16="http://schemas.microsoft.com/office/drawing/2014/main" id="{7243B7EB-76C9-CBF4-688E-385B8293C123}"/>
              </a:ext>
            </a:extLst>
          </p:cNvPr>
          <p:cNvSpPr txBox="1"/>
          <p:nvPr/>
        </p:nvSpPr>
        <p:spPr>
          <a:xfrm>
            <a:off x="5925312" y="201168"/>
            <a:ext cx="6099048" cy="307777"/>
          </a:xfrm>
          <a:prstGeom prst="rect">
            <a:avLst/>
          </a:prstGeom>
          <a:noFill/>
        </p:spPr>
        <p:txBody>
          <a:bodyPr wrap="square">
            <a:spAutoFit/>
          </a:bodyPr>
          <a:lstStyle/>
          <a:p>
            <a:pPr algn="r"/>
            <a:r>
              <a:rPr lang="en-GB" sz="1400" u="sng" dirty="0">
                <a:solidFill>
                  <a:srgbClr val="A9A2C0"/>
                </a:solidFill>
                <a:latin typeface="Avenir Next Condensed" panose="020B0506020202020204" pitchFamily="34" charset="0"/>
                <a:hlinkClick r:id="rId4"/>
              </a:rPr>
              <a:t>T. R. S., C. Ghag &amp; F. F. Deppisch, arXiv:2607.08552</a:t>
            </a:r>
            <a:endParaRPr lang="en-US" sz="16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1978744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6D225D3-F58D-C47E-08A3-F57D8780738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26D4B0DD-CFBF-4543-966F-C751B9841976}"/>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Posterior template covariance</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04FF14C3-95F6-CF2A-18D4-6A73FBAA757B}"/>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7EDB271-2DE5-6FC0-AD0A-B01EBC0AD69C}"/>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EC37C1B3-783F-55ED-703E-0507F7683309}"/>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714F0BFE-57D0-4847-65C2-D372517DFDEE}"/>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C152CDD4-A6DE-2707-E22F-D57D8A9A00B9}"/>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B16 / 30</a:t>
            </a:r>
          </a:p>
        </p:txBody>
      </p:sp>
      <p:graphicFrame>
        <p:nvGraphicFramePr>
          <p:cNvPr id="2" name="Table 1">
            <a:extLst>
              <a:ext uri="{FF2B5EF4-FFF2-40B4-BE49-F238E27FC236}">
                <a16:creationId xmlns:a16="http://schemas.microsoft.com/office/drawing/2014/main" id="{BCEBE220-8BD0-E1F7-564E-0DFCFFC5AFD7}"/>
              </a:ext>
            </a:extLst>
          </p:cNvPr>
          <p:cNvGraphicFramePr>
            <a:graphicFrameLocks noGrp="1"/>
          </p:cNvGraphicFramePr>
          <p:nvPr>
            <p:extLst>
              <p:ext uri="{D42A27DB-BD31-4B8C-83A1-F6EECF244321}">
                <p14:modId xmlns:p14="http://schemas.microsoft.com/office/powerpoint/2010/main" val="2024553576"/>
              </p:ext>
            </p:extLst>
          </p:nvPr>
        </p:nvGraphicFramePr>
        <p:xfrm>
          <a:off x="8195029" y="1132059"/>
          <a:ext cx="3826202" cy="3566160"/>
        </p:xfrm>
        <a:graphic>
          <a:graphicData uri="http://schemas.openxmlformats.org/drawingml/2006/table">
            <a:tbl>
              <a:tblPr>
                <a:tableStyleId>{8799B23B-EC83-4686-B30A-512413B5E67A}</a:tableStyleId>
              </a:tblPr>
              <a:tblGrid>
                <a:gridCol w="1602735">
                  <a:extLst>
                    <a:ext uri="{9D8B030D-6E8A-4147-A177-3AD203B41FA5}">
                      <a16:colId xmlns:a16="http://schemas.microsoft.com/office/drawing/2014/main" val="451435097"/>
                    </a:ext>
                  </a:extLst>
                </a:gridCol>
                <a:gridCol w="1080655">
                  <a:extLst>
                    <a:ext uri="{9D8B030D-6E8A-4147-A177-3AD203B41FA5}">
                      <a16:colId xmlns:a16="http://schemas.microsoft.com/office/drawing/2014/main" val="2182158085"/>
                    </a:ext>
                  </a:extLst>
                </a:gridCol>
                <a:gridCol w="1142812">
                  <a:extLst>
                    <a:ext uri="{9D8B030D-6E8A-4147-A177-3AD203B41FA5}">
                      <a16:colId xmlns:a16="http://schemas.microsoft.com/office/drawing/2014/main" val="3772099377"/>
                    </a:ext>
                  </a:extLst>
                </a:gridCol>
              </a:tblGrid>
              <a:tr h="365760">
                <a:tc>
                  <a:txBody>
                    <a:bodyPr/>
                    <a:lstStyle/>
                    <a:p>
                      <a:pPr>
                        <a:buNone/>
                      </a:pPr>
                      <a:r>
                        <a:rPr lang="en-GB" sz="1800">
                          <a:solidFill>
                            <a:schemeClr val="bg1"/>
                          </a:solidFill>
                          <a:latin typeface="Avenir Next Condensed" panose="020B0506020202020204" pitchFamily="34" charset="0"/>
                        </a:rPr>
                        <a:t>template</a:t>
                      </a:r>
                    </a:p>
                  </a:txBody>
                  <a:tcPr anchor="ctr"/>
                </a:tc>
                <a:tc>
                  <a:txBody>
                    <a:bodyPr/>
                    <a:lstStyle/>
                    <a:p>
                      <a:pPr>
                        <a:buNone/>
                      </a:pPr>
                      <a:r>
                        <a:rPr lang="en-GB" sz="1800">
                          <a:solidFill>
                            <a:schemeClr val="bg1"/>
                          </a:solidFill>
                          <a:latin typeface="Avenir Next Condensed" panose="020B0506020202020204" pitchFamily="34" charset="0"/>
                        </a:rPr>
                        <a:t>r (peak)</a:t>
                      </a:r>
                    </a:p>
                  </a:txBody>
                  <a:tcPr anchor="ctr"/>
                </a:tc>
                <a:tc>
                  <a:txBody>
                    <a:bodyPr/>
                    <a:lstStyle/>
                    <a:p>
                      <a:pPr>
                        <a:buNone/>
                      </a:pPr>
                      <a:r>
                        <a:rPr lang="en-GB" sz="1800">
                          <a:solidFill>
                            <a:schemeClr val="bg1"/>
                          </a:solidFill>
                          <a:latin typeface="Avenir Next Condensed" panose="020B0506020202020204" pitchFamily="34" charset="0"/>
                        </a:rPr>
                        <a:t>signal-band mean</a:t>
                      </a:r>
                    </a:p>
                  </a:txBody>
                  <a:tcPr anchor="ctr"/>
                </a:tc>
                <a:extLst>
                  <a:ext uri="{0D108BD9-81ED-4DB2-BD59-A6C34878D82A}">
                    <a16:rowId xmlns:a16="http://schemas.microsoft.com/office/drawing/2014/main" val="2742341596"/>
                  </a:ext>
                </a:extLst>
              </a:tr>
              <a:tr h="365760">
                <a:tc>
                  <a:txBody>
                    <a:bodyPr/>
                    <a:lstStyle/>
                    <a:p>
                      <a:pPr>
                        <a:buNone/>
                      </a:pPr>
                      <a:r>
                        <a:rPr lang="en-GB" sz="1800">
                          <a:solidFill>
                            <a:schemeClr val="bg1"/>
                          </a:solidFill>
                          <a:latin typeface="Avenir Next Condensed" panose="020B0506020202020204" pitchFamily="34" charset="0"/>
                        </a:rPr>
                        <a:t>inverse Compton</a:t>
                      </a:r>
                    </a:p>
                  </a:txBody>
                  <a:tcPr anchor="ctr"/>
                </a:tc>
                <a:tc>
                  <a:txBody>
                    <a:bodyPr/>
                    <a:lstStyle/>
                    <a:p>
                      <a:pPr>
                        <a:buNone/>
                      </a:pPr>
                      <a:r>
                        <a:rPr lang="en-GB" sz="1800" b="1">
                          <a:solidFill>
                            <a:schemeClr val="bg1"/>
                          </a:solidFill>
                          <a:latin typeface="Avenir Next Condensed" panose="020B0506020202020204" pitchFamily="34" charset="0"/>
                        </a:rPr>
                        <a:t>−0.481</a:t>
                      </a:r>
                      <a:endParaRPr lang="en-GB" sz="1800">
                        <a:solidFill>
                          <a:schemeClr val="bg1"/>
                        </a:solidFill>
                        <a:latin typeface="Avenir Next Condensed" panose="020B0506020202020204" pitchFamily="34" charset="0"/>
                      </a:endParaRPr>
                    </a:p>
                  </a:txBody>
                  <a:tcPr anchor="ctr"/>
                </a:tc>
                <a:tc>
                  <a:txBody>
                    <a:bodyPr/>
                    <a:lstStyle/>
                    <a:p>
                      <a:pPr>
                        <a:buNone/>
                      </a:pPr>
                      <a:r>
                        <a:rPr lang="en-GB" sz="1800">
                          <a:solidFill>
                            <a:schemeClr val="bg1"/>
                          </a:solidFill>
                          <a:latin typeface="Avenir Next Condensed" panose="020B0506020202020204" pitchFamily="34" charset="0"/>
                        </a:rPr>
                        <a:t>−0.493</a:t>
                      </a:r>
                    </a:p>
                  </a:txBody>
                  <a:tcPr anchor="ctr"/>
                </a:tc>
                <a:extLst>
                  <a:ext uri="{0D108BD9-81ED-4DB2-BD59-A6C34878D82A}">
                    <a16:rowId xmlns:a16="http://schemas.microsoft.com/office/drawing/2014/main" val="4138326230"/>
                  </a:ext>
                </a:extLst>
              </a:tr>
              <a:tr h="365760">
                <a:tc>
                  <a:txBody>
                    <a:bodyPr/>
                    <a:lstStyle/>
                    <a:p>
                      <a:pPr>
                        <a:buNone/>
                      </a:pPr>
                      <a:r>
                        <a:rPr lang="en-GB" sz="1800" dirty="0">
                          <a:solidFill>
                            <a:schemeClr val="bg1"/>
                          </a:solidFill>
                          <a:latin typeface="Avenir Next Condensed" panose="020B0506020202020204" pitchFamily="34" charset="0"/>
                        </a:rPr>
                        <a:t>bubbles +</a:t>
                      </a:r>
                    </a:p>
                  </a:txBody>
                  <a:tcPr anchor="ctr"/>
                </a:tc>
                <a:tc>
                  <a:txBody>
                    <a:bodyPr/>
                    <a:lstStyle/>
                    <a:p>
                      <a:pPr>
                        <a:buNone/>
                      </a:pPr>
                      <a:r>
                        <a:rPr lang="en-GB" sz="1800">
                          <a:solidFill>
                            <a:schemeClr val="bg1"/>
                          </a:solidFill>
                          <a:latin typeface="Avenir Next Condensed" panose="020B0506020202020204" pitchFamily="34" charset="0"/>
                        </a:rPr>
                        <a:t>−0.368</a:t>
                      </a:r>
                    </a:p>
                  </a:txBody>
                  <a:tcPr anchor="ctr"/>
                </a:tc>
                <a:tc>
                  <a:txBody>
                    <a:bodyPr/>
                    <a:lstStyle/>
                    <a:p>
                      <a:pPr>
                        <a:buNone/>
                      </a:pPr>
                      <a:r>
                        <a:rPr lang="en-GB" sz="1800">
                          <a:solidFill>
                            <a:schemeClr val="bg1"/>
                          </a:solidFill>
                          <a:latin typeface="Avenir Next Condensed" panose="020B0506020202020204" pitchFamily="34" charset="0"/>
                        </a:rPr>
                        <a:t>−0.371</a:t>
                      </a:r>
                    </a:p>
                  </a:txBody>
                  <a:tcPr anchor="ctr"/>
                </a:tc>
                <a:extLst>
                  <a:ext uri="{0D108BD9-81ED-4DB2-BD59-A6C34878D82A}">
                    <a16:rowId xmlns:a16="http://schemas.microsoft.com/office/drawing/2014/main" val="948803761"/>
                  </a:ext>
                </a:extLst>
              </a:tr>
              <a:tr h="365760">
                <a:tc>
                  <a:txBody>
                    <a:bodyPr/>
                    <a:lstStyle/>
                    <a:p>
                      <a:pPr>
                        <a:buNone/>
                      </a:pPr>
                      <a:r>
                        <a:rPr lang="en-GB" sz="1800" dirty="0">
                          <a:solidFill>
                            <a:schemeClr val="bg1"/>
                          </a:solidFill>
                          <a:latin typeface="Avenir Next Condensed" panose="020B0506020202020204" pitchFamily="34" charset="0"/>
                        </a:rPr>
                        <a:t>gas</a:t>
                      </a:r>
                    </a:p>
                  </a:txBody>
                  <a:tcPr anchor="ctr"/>
                </a:tc>
                <a:tc>
                  <a:txBody>
                    <a:bodyPr/>
                    <a:lstStyle/>
                    <a:p>
                      <a:pPr>
                        <a:buNone/>
                      </a:pPr>
                      <a:r>
                        <a:rPr lang="en-GB" sz="1800">
                          <a:solidFill>
                            <a:schemeClr val="bg1"/>
                          </a:solidFill>
                          <a:latin typeface="Avenir Next Condensed" panose="020B0506020202020204" pitchFamily="34" charset="0"/>
                        </a:rPr>
                        <a:t>−0.169</a:t>
                      </a:r>
                    </a:p>
                  </a:txBody>
                  <a:tcPr anchor="ctr"/>
                </a:tc>
                <a:tc>
                  <a:txBody>
                    <a:bodyPr/>
                    <a:lstStyle/>
                    <a:p>
                      <a:pPr>
                        <a:buNone/>
                      </a:pPr>
                      <a:r>
                        <a:rPr lang="en-GB" sz="1800">
                          <a:solidFill>
                            <a:schemeClr val="bg1"/>
                          </a:solidFill>
                          <a:latin typeface="Avenir Next Condensed" panose="020B0506020202020204" pitchFamily="34" charset="0"/>
                        </a:rPr>
                        <a:t>−0.160</a:t>
                      </a:r>
                    </a:p>
                  </a:txBody>
                  <a:tcPr anchor="ctr"/>
                </a:tc>
                <a:extLst>
                  <a:ext uri="{0D108BD9-81ED-4DB2-BD59-A6C34878D82A}">
                    <a16:rowId xmlns:a16="http://schemas.microsoft.com/office/drawing/2014/main" val="1580642903"/>
                  </a:ext>
                </a:extLst>
              </a:tr>
              <a:tr h="365760">
                <a:tc>
                  <a:txBody>
                    <a:bodyPr/>
                    <a:lstStyle/>
                    <a:p>
                      <a:pPr>
                        <a:buNone/>
                      </a:pPr>
                      <a:r>
                        <a:rPr lang="en-GB" sz="1800">
                          <a:solidFill>
                            <a:schemeClr val="bg1"/>
                          </a:solidFill>
                          <a:latin typeface="Avenir Next Condensed" panose="020B0506020202020204" pitchFamily="34" charset="0"/>
                        </a:rPr>
                        <a:t>Loop I B</a:t>
                      </a:r>
                    </a:p>
                  </a:txBody>
                  <a:tcPr anchor="ctr"/>
                </a:tc>
                <a:tc>
                  <a:txBody>
                    <a:bodyPr/>
                    <a:lstStyle/>
                    <a:p>
                      <a:pPr>
                        <a:buNone/>
                      </a:pPr>
                      <a:r>
                        <a:rPr lang="en-GB" sz="1800">
                          <a:solidFill>
                            <a:schemeClr val="bg1"/>
                          </a:solidFill>
                          <a:latin typeface="Avenir Next Condensed" panose="020B0506020202020204" pitchFamily="34" charset="0"/>
                        </a:rPr>
                        <a:t>−0.040</a:t>
                      </a:r>
                    </a:p>
                  </a:txBody>
                  <a:tcPr anchor="ctr"/>
                </a:tc>
                <a:tc>
                  <a:txBody>
                    <a:bodyPr/>
                    <a:lstStyle/>
                    <a:p>
                      <a:pPr>
                        <a:buNone/>
                      </a:pPr>
                      <a:endParaRPr lang="en-GB" sz="1800" dirty="0">
                        <a:solidFill>
                          <a:schemeClr val="bg1"/>
                        </a:solidFill>
                        <a:latin typeface="Avenir Next Condensed" panose="020B0506020202020204" pitchFamily="34" charset="0"/>
                      </a:endParaRPr>
                    </a:p>
                  </a:txBody>
                  <a:tcPr anchor="ctr"/>
                </a:tc>
                <a:extLst>
                  <a:ext uri="{0D108BD9-81ED-4DB2-BD59-A6C34878D82A}">
                    <a16:rowId xmlns:a16="http://schemas.microsoft.com/office/drawing/2014/main" val="3217709926"/>
                  </a:ext>
                </a:extLst>
              </a:tr>
              <a:tr h="365760">
                <a:tc>
                  <a:txBody>
                    <a:bodyPr/>
                    <a:lstStyle/>
                    <a:p>
                      <a:pPr>
                        <a:buNone/>
                      </a:pPr>
                      <a:r>
                        <a:rPr lang="en-GB" sz="1800">
                          <a:solidFill>
                            <a:schemeClr val="bg1"/>
                          </a:solidFill>
                          <a:latin typeface="Avenir Next Condensed" panose="020B0506020202020204" pitchFamily="34" charset="0"/>
                        </a:rPr>
                        <a:t>Loop I A</a:t>
                      </a:r>
                    </a:p>
                  </a:txBody>
                  <a:tcPr anchor="ctr"/>
                </a:tc>
                <a:tc>
                  <a:txBody>
                    <a:bodyPr/>
                    <a:lstStyle/>
                    <a:p>
                      <a:pPr>
                        <a:buNone/>
                      </a:pPr>
                      <a:r>
                        <a:rPr lang="en-GB" sz="1800">
                          <a:solidFill>
                            <a:schemeClr val="bg1"/>
                          </a:solidFill>
                          <a:latin typeface="Avenir Next Condensed" panose="020B0506020202020204" pitchFamily="34" charset="0"/>
                        </a:rPr>
                        <a:t>+0.020</a:t>
                      </a:r>
                    </a:p>
                  </a:txBody>
                  <a:tcPr anchor="ctr"/>
                </a:tc>
                <a:tc>
                  <a:txBody>
                    <a:bodyPr/>
                    <a:lstStyle/>
                    <a:p>
                      <a:pPr>
                        <a:buNone/>
                      </a:pPr>
                      <a:endParaRPr lang="en-GB" sz="1800">
                        <a:solidFill>
                          <a:schemeClr val="bg1"/>
                        </a:solidFill>
                        <a:latin typeface="Avenir Next Condensed" panose="020B0506020202020204" pitchFamily="34" charset="0"/>
                      </a:endParaRPr>
                    </a:p>
                  </a:txBody>
                  <a:tcPr anchor="ctr"/>
                </a:tc>
                <a:extLst>
                  <a:ext uri="{0D108BD9-81ED-4DB2-BD59-A6C34878D82A}">
                    <a16:rowId xmlns:a16="http://schemas.microsoft.com/office/drawing/2014/main" val="4285244930"/>
                  </a:ext>
                </a:extLst>
              </a:tr>
              <a:tr h="365760">
                <a:tc>
                  <a:txBody>
                    <a:bodyPr/>
                    <a:lstStyle/>
                    <a:p>
                      <a:pPr>
                        <a:buNone/>
                      </a:pPr>
                      <a:r>
                        <a:rPr lang="en-GB" sz="1800" b="1" dirty="0">
                          <a:solidFill>
                            <a:schemeClr val="bg1"/>
                          </a:solidFill>
                          <a:latin typeface="Avenir Next Condensed" panose="020B0506020202020204" pitchFamily="34" charset="0"/>
                        </a:rPr>
                        <a:t>isotropic</a:t>
                      </a:r>
                      <a:endParaRPr lang="en-GB" sz="1800" dirty="0">
                        <a:solidFill>
                          <a:schemeClr val="bg1"/>
                        </a:solidFill>
                        <a:latin typeface="Avenir Next Condensed" panose="020B0506020202020204" pitchFamily="34" charset="0"/>
                      </a:endParaRPr>
                    </a:p>
                  </a:txBody>
                  <a:tcPr anchor="ctr"/>
                </a:tc>
                <a:tc>
                  <a:txBody>
                    <a:bodyPr/>
                    <a:lstStyle/>
                    <a:p>
                      <a:pPr>
                        <a:buNone/>
                      </a:pPr>
                      <a:r>
                        <a:rPr lang="en-GB" sz="1800" b="1">
                          <a:solidFill>
                            <a:schemeClr val="bg1"/>
                          </a:solidFill>
                          <a:latin typeface="Avenir Next Condensed" panose="020B0506020202020204" pitchFamily="34" charset="0"/>
                        </a:rPr>
                        <a:t>−0.007</a:t>
                      </a:r>
                      <a:endParaRPr lang="en-GB" sz="1800">
                        <a:solidFill>
                          <a:schemeClr val="bg1"/>
                        </a:solidFill>
                        <a:latin typeface="Avenir Next Condensed" panose="020B0506020202020204" pitchFamily="34" charset="0"/>
                      </a:endParaRPr>
                    </a:p>
                  </a:txBody>
                  <a:tcPr anchor="ctr"/>
                </a:tc>
                <a:tc>
                  <a:txBody>
                    <a:bodyPr/>
                    <a:lstStyle/>
                    <a:p>
                      <a:pPr>
                        <a:buNone/>
                      </a:pPr>
                      <a:endParaRPr lang="en-GB" sz="1800">
                        <a:solidFill>
                          <a:schemeClr val="bg1"/>
                        </a:solidFill>
                        <a:latin typeface="Avenir Next Condensed" panose="020B0506020202020204" pitchFamily="34" charset="0"/>
                      </a:endParaRPr>
                    </a:p>
                  </a:txBody>
                  <a:tcPr anchor="ctr"/>
                </a:tc>
                <a:extLst>
                  <a:ext uri="{0D108BD9-81ED-4DB2-BD59-A6C34878D82A}">
                    <a16:rowId xmlns:a16="http://schemas.microsoft.com/office/drawing/2014/main" val="1873188897"/>
                  </a:ext>
                </a:extLst>
              </a:tr>
              <a:tr h="365760">
                <a:tc>
                  <a:txBody>
                    <a:bodyPr/>
                    <a:lstStyle/>
                    <a:p>
                      <a:pPr>
                        <a:buNone/>
                      </a:pPr>
                      <a:r>
                        <a:rPr lang="en-GB" sz="1800" b="1">
                          <a:solidFill>
                            <a:schemeClr val="bg1"/>
                          </a:solidFill>
                          <a:latin typeface="Avenir Next Condensed" panose="020B0506020202020204" pitchFamily="34" charset="0"/>
                        </a:rPr>
                        <a:t>point sources</a:t>
                      </a:r>
                      <a:endParaRPr lang="en-GB" sz="1800">
                        <a:solidFill>
                          <a:schemeClr val="bg1"/>
                        </a:solidFill>
                        <a:latin typeface="Avenir Next Condensed" panose="020B0506020202020204" pitchFamily="34" charset="0"/>
                      </a:endParaRPr>
                    </a:p>
                  </a:txBody>
                  <a:tcPr anchor="ctr"/>
                </a:tc>
                <a:tc>
                  <a:txBody>
                    <a:bodyPr/>
                    <a:lstStyle/>
                    <a:p>
                      <a:pPr>
                        <a:buNone/>
                      </a:pPr>
                      <a:r>
                        <a:rPr lang="en-GB" sz="1800" b="1" dirty="0">
                          <a:solidFill>
                            <a:schemeClr val="bg1"/>
                          </a:solidFill>
                          <a:latin typeface="Avenir Next Condensed" panose="020B0506020202020204" pitchFamily="34" charset="0"/>
                        </a:rPr>
                        <a:t>−0.005</a:t>
                      </a:r>
                      <a:endParaRPr lang="en-GB" sz="1800" dirty="0">
                        <a:solidFill>
                          <a:schemeClr val="bg1"/>
                        </a:solidFill>
                        <a:latin typeface="Avenir Next Condensed" panose="020B0506020202020204" pitchFamily="34" charset="0"/>
                      </a:endParaRPr>
                    </a:p>
                  </a:txBody>
                  <a:tcPr anchor="ctr"/>
                </a:tc>
                <a:tc>
                  <a:txBody>
                    <a:bodyPr/>
                    <a:lstStyle/>
                    <a:p>
                      <a:pPr>
                        <a:buNone/>
                      </a:pPr>
                      <a:endParaRPr lang="en-GB" sz="1800">
                        <a:solidFill>
                          <a:schemeClr val="bg1"/>
                        </a:solidFill>
                        <a:latin typeface="Avenir Next Condensed" panose="020B0506020202020204" pitchFamily="34" charset="0"/>
                      </a:endParaRPr>
                    </a:p>
                  </a:txBody>
                  <a:tcPr anchor="ctr"/>
                </a:tc>
                <a:extLst>
                  <a:ext uri="{0D108BD9-81ED-4DB2-BD59-A6C34878D82A}">
                    <a16:rowId xmlns:a16="http://schemas.microsoft.com/office/drawing/2014/main" val="1855281184"/>
                  </a:ext>
                </a:extLst>
              </a:tr>
              <a:tr h="365760">
                <a:tc>
                  <a:txBody>
                    <a:bodyPr/>
                    <a:lstStyle/>
                    <a:p>
                      <a:pPr>
                        <a:buNone/>
                      </a:pPr>
                      <a:r>
                        <a:rPr lang="en-GB" sz="1800" dirty="0">
                          <a:solidFill>
                            <a:schemeClr val="bg1"/>
                          </a:solidFill>
                          <a:latin typeface="Avenir Next Condensed" panose="020B0506020202020204" pitchFamily="34" charset="0"/>
                        </a:rPr>
                        <a:t>bubbles −</a:t>
                      </a:r>
                    </a:p>
                  </a:txBody>
                  <a:tcPr anchor="ctr"/>
                </a:tc>
                <a:tc>
                  <a:txBody>
                    <a:bodyPr/>
                    <a:lstStyle/>
                    <a:p>
                      <a:pPr>
                        <a:buNone/>
                      </a:pPr>
                      <a:r>
                        <a:rPr lang="en-GB" sz="1800" dirty="0">
                          <a:solidFill>
                            <a:schemeClr val="bg1"/>
                          </a:solidFill>
                          <a:latin typeface="Avenir Next Condensed" panose="020B0506020202020204" pitchFamily="34" charset="0"/>
                        </a:rPr>
                        <a:t>−0.002</a:t>
                      </a:r>
                    </a:p>
                  </a:txBody>
                  <a:tcPr anchor="ctr"/>
                </a:tc>
                <a:tc>
                  <a:txBody>
                    <a:bodyPr/>
                    <a:lstStyle/>
                    <a:p>
                      <a:pPr>
                        <a:buNone/>
                      </a:pPr>
                      <a:endParaRPr lang="en-GB" sz="1800" dirty="0">
                        <a:solidFill>
                          <a:schemeClr val="bg1"/>
                        </a:solidFill>
                        <a:latin typeface="Avenir Next Condensed" panose="020B0506020202020204" pitchFamily="34" charset="0"/>
                      </a:endParaRPr>
                    </a:p>
                  </a:txBody>
                  <a:tcPr anchor="ctr"/>
                </a:tc>
                <a:extLst>
                  <a:ext uri="{0D108BD9-81ED-4DB2-BD59-A6C34878D82A}">
                    <a16:rowId xmlns:a16="http://schemas.microsoft.com/office/drawing/2014/main" val="3007452120"/>
                  </a:ext>
                </a:extLst>
              </a:tr>
            </a:tbl>
          </a:graphicData>
        </a:graphic>
      </p:graphicFrame>
      <p:pic>
        <p:nvPicPr>
          <p:cNvPr id="9" name="Picture 8">
            <a:extLst>
              <a:ext uri="{FF2B5EF4-FFF2-40B4-BE49-F238E27FC236}">
                <a16:creationId xmlns:a16="http://schemas.microsoft.com/office/drawing/2014/main" id="{46C7DF0A-FA63-E42E-8689-7CA698A13036}"/>
              </a:ext>
            </a:extLst>
          </p:cNvPr>
          <p:cNvPicPr>
            <a:picLocks noChangeAspect="1"/>
          </p:cNvPicPr>
          <p:nvPr/>
        </p:nvPicPr>
        <p:blipFill>
          <a:blip r:embed="rId4"/>
          <a:stretch>
            <a:fillRect/>
          </a:stretch>
        </p:blipFill>
        <p:spPr>
          <a:xfrm>
            <a:off x="170769" y="1595129"/>
            <a:ext cx="7918262" cy="3208617"/>
          </a:xfrm>
          <a:prstGeom prst="rect">
            <a:avLst/>
          </a:prstGeom>
        </p:spPr>
      </p:pic>
      <p:sp>
        <p:nvSpPr>
          <p:cNvPr id="14" name="TextBox 13">
            <a:extLst>
              <a:ext uri="{FF2B5EF4-FFF2-40B4-BE49-F238E27FC236}">
                <a16:creationId xmlns:a16="http://schemas.microsoft.com/office/drawing/2014/main" id="{D3F4EB76-236B-9AC3-DD21-8DC413A32DA0}"/>
              </a:ext>
            </a:extLst>
          </p:cNvPr>
          <p:cNvSpPr txBox="1"/>
          <p:nvPr/>
        </p:nvSpPr>
        <p:spPr>
          <a:xfrm>
            <a:off x="594573" y="4925645"/>
            <a:ext cx="11362812" cy="1200329"/>
          </a:xfrm>
          <a:prstGeom prst="rect">
            <a:avLst/>
          </a:prstGeom>
          <a:noFill/>
        </p:spPr>
        <p:txBody>
          <a:bodyPr wrap="square">
            <a:spAutoFit/>
          </a:bodyPr>
          <a:lstStyle/>
          <a:p>
            <a:pPr rtl="0">
              <a:buNone/>
            </a:pPr>
            <a:r>
              <a:rPr lang="en-GB" dirty="0">
                <a:solidFill>
                  <a:schemeClr val="accent3"/>
                </a:solidFill>
                <a:latin typeface="Avenir Next Condensed" panose="020B0506020202020204" pitchFamily="34" charset="0"/>
              </a:rPr>
              <a:t>●</a:t>
            </a:r>
            <a:r>
              <a:rPr lang="en-GB" dirty="0">
                <a:solidFill>
                  <a:schemeClr val="bg1"/>
                </a:solidFill>
                <a:latin typeface="Avenir Next Condensed" panose="020B0506020202020204" pitchFamily="34" charset="0"/>
              </a:rPr>
              <a:t> Fit varies every template normalisation simultaneously, halo error bar </a:t>
            </a:r>
            <a:r>
              <a:rPr lang="en-GB" b="1" dirty="0">
                <a:solidFill>
                  <a:schemeClr val="bg1"/>
                </a:solidFill>
                <a:latin typeface="Avenir Next Condensed" panose="020B0506020202020204" pitchFamily="34" charset="0"/>
              </a:rPr>
              <a:t>already</a:t>
            </a:r>
            <a:r>
              <a:rPr lang="en-GB" dirty="0">
                <a:solidFill>
                  <a:schemeClr val="bg1"/>
                </a:solidFill>
                <a:latin typeface="Avenir Next Condensed" panose="020B0506020202020204" pitchFamily="34" charset="0"/>
              </a:rPr>
              <a:t> marginalises over gas, IC, Loop I and bubbles </a:t>
            </a:r>
            <a:r>
              <a:rPr lang="en-GB" dirty="0">
                <a:solidFill>
                  <a:schemeClr val="bg1"/>
                </a:solidFill>
                <a:latin typeface="Avenir Next Condensed" panose="020B0506020202020204" pitchFamily="34" charset="0"/>
                <a:sym typeface="Wingdings" pitchFamily="2" charset="2"/>
              </a:rPr>
              <a:t> </a:t>
            </a:r>
            <a:r>
              <a:rPr lang="en-GB" dirty="0">
                <a:solidFill>
                  <a:schemeClr val="bg1"/>
                </a:solidFill>
                <a:latin typeface="Avenir Next Condensed" panose="020B0506020202020204" pitchFamily="34" charset="0"/>
              </a:rPr>
              <a:t>pixel scale adds ability to report the covariance itself.</a:t>
            </a:r>
          </a:p>
          <a:p>
            <a:r>
              <a:rPr lang="en-GB" dirty="0">
                <a:solidFill>
                  <a:schemeClr val="accent3"/>
                </a:solidFill>
                <a:latin typeface="Avenir Next Condensed" panose="020B0506020202020204" pitchFamily="34" charset="0"/>
              </a:rPr>
              <a:t>●</a:t>
            </a:r>
            <a:r>
              <a:rPr lang="en-GB" dirty="0">
                <a:solidFill>
                  <a:schemeClr val="bg1"/>
                </a:solidFill>
                <a:latin typeface="Avenir Next Condensed" panose="020B0506020202020204" pitchFamily="34" charset="0"/>
              </a:rPr>
              <a:t> Every significant correlation is </a:t>
            </a:r>
            <a:r>
              <a:rPr lang="en-GB" b="1" dirty="0">
                <a:solidFill>
                  <a:schemeClr val="bg1"/>
                </a:solidFill>
                <a:latin typeface="Avenir Next Condensed" panose="020B0506020202020204" pitchFamily="34" charset="0"/>
              </a:rPr>
              <a:t>negative</a:t>
            </a:r>
            <a:r>
              <a:rPr lang="en-GB" dirty="0">
                <a:solidFill>
                  <a:schemeClr val="bg1"/>
                </a:solidFill>
                <a:latin typeface="Avenir Next Condensed" panose="020B0506020202020204" pitchFamily="34" charset="0"/>
              </a:rPr>
              <a:t> — competing descriptions of the same flux, exactly as expected. Sum of squared halo correlations </a:t>
            </a:r>
            <a:r>
              <a:rPr lang="en-GB" b="1" dirty="0">
                <a:solidFill>
                  <a:schemeClr val="bg1"/>
                </a:solidFill>
                <a:latin typeface="Avenir Next Condensed" panose="020B0506020202020204" pitchFamily="34" charset="0"/>
              </a:rPr>
              <a:t>0.397</a:t>
            </a:r>
            <a:r>
              <a:rPr lang="en-GB" dirty="0">
                <a:solidFill>
                  <a:schemeClr val="bg1"/>
                </a:solidFill>
                <a:latin typeface="Avenir Next Condensed" panose="020B0506020202020204" pitchFamily="34" charset="0"/>
              </a:rPr>
              <a:t>: </a:t>
            </a:r>
            <a:r>
              <a:rPr lang="en-GB" b="1" dirty="0">
                <a:solidFill>
                  <a:schemeClr val="accent1"/>
                </a:solidFill>
                <a:latin typeface="Avenir Next Condensed" panose="020B0506020202020204" pitchFamily="34" charset="0"/>
              </a:rPr>
              <a:t>Degenerate with the diffuse model, yes. Determined by it, no.</a:t>
            </a:r>
            <a:endParaRPr lang="en-GB" sz="3200" dirty="0">
              <a:solidFill>
                <a:schemeClr val="accent1"/>
              </a:solidFill>
              <a:latin typeface="Avenir Next Condensed" panose="020B0506020202020204" pitchFamily="34" charset="0"/>
            </a:endParaRPr>
          </a:p>
        </p:txBody>
      </p:sp>
      <p:sp>
        <p:nvSpPr>
          <p:cNvPr id="6" name="refs">
            <a:extLst>
              <a:ext uri="{FF2B5EF4-FFF2-40B4-BE49-F238E27FC236}">
                <a16:creationId xmlns:a16="http://schemas.microsoft.com/office/drawing/2014/main" id="{7243B7EB-76C9-CBF4-688E-385B8293C123}"/>
              </a:ext>
            </a:extLst>
          </p:cNvPr>
          <p:cNvSpPr txBox="1"/>
          <p:nvPr/>
        </p:nvSpPr>
        <p:spPr>
          <a:xfrm>
            <a:off x="5925312" y="201168"/>
            <a:ext cx="6099048" cy="307777"/>
          </a:xfrm>
          <a:prstGeom prst="rect">
            <a:avLst/>
          </a:prstGeom>
          <a:noFill/>
        </p:spPr>
        <p:txBody>
          <a:bodyPr wrap="square">
            <a:spAutoFit/>
          </a:bodyPr>
          <a:lstStyle/>
          <a:p>
            <a:pPr algn="r"/>
            <a:r>
              <a:rPr lang="en-GB" sz="1400" u="sng" dirty="0">
                <a:solidFill>
                  <a:srgbClr val="A9A2C0"/>
                </a:solidFill>
                <a:latin typeface="Avenir Next Condensed" panose="020B0506020202020204" pitchFamily="34" charset="0"/>
                <a:hlinkClick r:id="rId5"/>
              </a:rPr>
              <a:t>T. R. S., C. Ghag &amp; F. F. Deppisch, arXiv:2607.08552</a:t>
            </a:r>
            <a:endParaRPr lang="en-US" sz="14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4280415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7506F28-5FB1-3E2E-1EB8-0286B26DF93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0A2132A-68D3-C854-B7AC-EF5D50CF4839}"/>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Avenir Next Condensed" panose="020B0506020202020204" pitchFamily="34" charset="0"/>
              </a:rPr>
              <a:t>Where we started: Totani’s halo-like excess</a:t>
            </a:r>
          </a:p>
        </p:txBody>
      </p:sp>
      <p:cxnSp>
        <p:nvCxnSpPr>
          <p:cNvPr id="8" name="Straight Connector 7">
            <a:extLst>
              <a:ext uri="{FF2B5EF4-FFF2-40B4-BE49-F238E27FC236}">
                <a16:creationId xmlns:a16="http://schemas.microsoft.com/office/drawing/2014/main" id="{00145867-6750-B530-CE71-3CE431FE375C}"/>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0A8A8BF5-05E8-CBF7-E381-8E5634B148A8}"/>
              </a:ext>
            </a:extLst>
          </p:cNvPr>
          <p:cNvPicPr>
            <a:picLocks noChangeAspect="1"/>
          </p:cNvPicPr>
          <p:nvPr/>
        </p:nvPicPr>
        <p:blipFill>
          <a:blip r:embed="rId2"/>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03AD2B2A-5177-65B6-DCF0-209DA6E85D1A}"/>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A5202960-F483-264E-74C3-B08911083E74}"/>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16A590C7-3656-0261-7110-78DC6B43E945}"/>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03 / 18</a:t>
            </a:r>
          </a:p>
        </p:txBody>
      </p:sp>
      <p:pic>
        <p:nvPicPr>
          <p:cNvPr id="17" name="Picture 16">
            <a:extLst>
              <a:ext uri="{FF2B5EF4-FFF2-40B4-BE49-F238E27FC236}">
                <a16:creationId xmlns:a16="http://schemas.microsoft.com/office/drawing/2014/main" id="{722BB52B-064C-4B41-8152-FB2F39EB8252}"/>
              </a:ext>
            </a:extLst>
          </p:cNvPr>
          <p:cNvPicPr>
            <a:picLocks noChangeAspect="1"/>
          </p:cNvPicPr>
          <p:nvPr/>
        </p:nvPicPr>
        <p:blipFill>
          <a:blip r:embed="rId3"/>
          <a:stretch>
            <a:fillRect/>
          </a:stretch>
        </p:blipFill>
        <p:spPr>
          <a:xfrm>
            <a:off x="7429500" y="1656998"/>
            <a:ext cx="4713976" cy="3878388"/>
          </a:xfrm>
          <a:prstGeom prst="rect">
            <a:avLst/>
          </a:prstGeom>
        </p:spPr>
      </p:pic>
      <p:sp>
        <p:nvSpPr>
          <p:cNvPr id="3" name="TextBox 2">
            <a:extLst>
              <a:ext uri="{FF2B5EF4-FFF2-40B4-BE49-F238E27FC236}">
                <a16:creationId xmlns:a16="http://schemas.microsoft.com/office/drawing/2014/main" id="{9D3EE1B7-2024-D29F-AE90-C182A1D13699}"/>
              </a:ext>
            </a:extLst>
          </p:cNvPr>
          <p:cNvSpPr txBox="1"/>
          <p:nvPr/>
        </p:nvSpPr>
        <p:spPr>
          <a:xfrm>
            <a:off x="6670221" y="173111"/>
            <a:ext cx="5473254" cy="577081"/>
          </a:xfrm>
          <a:prstGeom prst="rect">
            <a:avLst/>
          </a:prstGeom>
          <a:noFill/>
        </p:spPr>
        <p:txBody>
          <a:bodyPr wrap="square">
            <a:spAutoFit/>
          </a:bodyPr>
          <a:lstStyle/>
          <a:p>
            <a:pPr algn="r"/>
            <a:r>
              <a:rPr lang="en-GB" sz="1050" dirty="0">
                <a:solidFill>
                  <a:srgbClr val="A9A2C0"/>
                </a:solidFill>
                <a:latin typeface="Avenir Next Condensed" panose="020B0506020202020204" pitchFamily="34" charset="0"/>
                <a:hlinkClick r:id="rId4"/>
              </a:rPr>
              <a:t>T. Totani, JCAP 11, 080 (2025)</a:t>
            </a:r>
            <a:r>
              <a:rPr lang="en-GB" sz="1050" dirty="0">
                <a:solidFill>
                  <a:srgbClr val="A9A2C0"/>
                </a:solidFill>
                <a:latin typeface="Avenir Next Condensed" panose="020B0506020202020204" pitchFamily="34" charset="0"/>
              </a:rPr>
              <a:t> </a:t>
            </a:r>
            <a:r>
              <a:rPr lang="en-GB" sz="1050" dirty="0">
                <a:solidFill>
                  <a:srgbClr val="A9A2C1"/>
                </a:solidFill>
                <a:latin typeface="Avenir Next Condensed" panose="020B0506020202020204" pitchFamily="34" charset="0"/>
              </a:rPr>
              <a:t>· </a:t>
            </a:r>
            <a:r>
              <a:rPr lang="en-GB" sz="1050" dirty="0">
                <a:solidFill>
                  <a:srgbClr val="A9A2C1"/>
                </a:solidFill>
                <a:latin typeface="Avenir Next Condensed" panose="020B0506020202020204" pitchFamily="34" charset="0"/>
                <a:hlinkClick r:id="rId5"/>
              </a:rPr>
              <a:t>L. Goodenough &amp; D. Hooper, arXiv:0910.2998 </a:t>
            </a:r>
            <a:r>
              <a:rPr lang="en-GB" sz="1050" dirty="0">
                <a:solidFill>
                  <a:srgbClr val="A9A2C1"/>
                </a:solidFill>
                <a:latin typeface="Avenir Next Condensed" panose="020B0506020202020204" pitchFamily="34" charset="0"/>
                <a:hlinkClick r:id="rId6"/>
              </a:rPr>
              <a:t>· D. Hooper &amp; L. Goodenough, Phys. Lett. B 697, 412 (2011)</a:t>
            </a:r>
            <a:r>
              <a:rPr lang="en-GB" sz="1050" dirty="0">
                <a:solidFill>
                  <a:srgbClr val="A9A2C1"/>
                </a:solidFill>
                <a:latin typeface="Avenir Next Condensed" panose="020B0506020202020204" pitchFamily="34" charset="0"/>
              </a:rPr>
              <a:t> · </a:t>
            </a:r>
            <a:r>
              <a:rPr lang="en-GB" sz="1050" dirty="0">
                <a:solidFill>
                  <a:srgbClr val="A9A2C1"/>
                </a:solidFill>
                <a:latin typeface="Avenir Next Condensed" panose="020B0506020202020204" pitchFamily="34" charset="0"/>
                <a:hlinkClick r:id="rId7"/>
              </a:rPr>
              <a:t>K. N. </a:t>
            </a:r>
            <a:r>
              <a:rPr lang="en-GB" sz="1050" dirty="0" err="1">
                <a:solidFill>
                  <a:srgbClr val="A9A2C1"/>
                </a:solidFill>
                <a:latin typeface="Avenir Next Condensed" panose="020B0506020202020204" pitchFamily="34" charset="0"/>
                <a:hlinkClick r:id="rId7"/>
              </a:rPr>
              <a:t>Abazajian</a:t>
            </a:r>
            <a:r>
              <a:rPr lang="en-GB" sz="1050" dirty="0">
                <a:solidFill>
                  <a:srgbClr val="A9A2C1"/>
                </a:solidFill>
                <a:latin typeface="Avenir Next Condensed" panose="020B0506020202020204" pitchFamily="34" charset="0"/>
                <a:hlinkClick r:id="rId7"/>
              </a:rPr>
              <a:t> &amp; M. Kaplinghat, PRD 86, 083511 (2012)</a:t>
            </a:r>
            <a:r>
              <a:rPr lang="en-GB" sz="1050" dirty="0">
                <a:solidFill>
                  <a:srgbClr val="A9A2C1"/>
                </a:solidFill>
                <a:latin typeface="Avenir Next Condensed" panose="020B0506020202020204" pitchFamily="34" charset="0"/>
              </a:rPr>
              <a:t> </a:t>
            </a:r>
            <a:r>
              <a:rPr lang="en-GB" sz="1050" dirty="0">
                <a:solidFill>
                  <a:srgbClr val="A9A2C1"/>
                </a:solidFill>
                <a:latin typeface="Avenir Next Condensed" panose="020B0506020202020204" pitchFamily="34" charset="0"/>
                <a:hlinkClick r:id="rId8"/>
              </a:rPr>
              <a:t>· T. Daylan et al., Phys. Dark Univ. 12, 1 (2016) </a:t>
            </a:r>
            <a:r>
              <a:rPr lang="en-GB" sz="1050" dirty="0">
                <a:solidFill>
                  <a:srgbClr val="A9A2C1"/>
                </a:solidFill>
                <a:latin typeface="Avenir Next Condensed" panose="020B0506020202020204" pitchFamily="34" charset="0"/>
              </a:rPr>
              <a:t> · </a:t>
            </a:r>
            <a:r>
              <a:rPr lang="en-GB" sz="1050" dirty="0">
                <a:solidFill>
                  <a:srgbClr val="A9A2C1"/>
                </a:solidFill>
                <a:latin typeface="Avenir Next Condensed" panose="020B0506020202020204" pitchFamily="34" charset="0"/>
                <a:hlinkClick r:id="rId9"/>
              </a:rPr>
              <a:t>F. Calore, I. Cholis &amp; C. Weniger, JCAP 03, 038 (2015) </a:t>
            </a:r>
            <a:endParaRPr lang="en-US" sz="1050" dirty="0">
              <a:solidFill>
                <a:srgbClr val="A9A2C1"/>
              </a:solidFill>
              <a:latin typeface="Avenir Next Condensed" panose="020B0506020202020204" pitchFamily="34" charset="0"/>
            </a:endParaRPr>
          </a:p>
        </p:txBody>
      </p:sp>
      <p:sp>
        <p:nvSpPr>
          <p:cNvPr id="4" name="TextBox 3">
            <a:extLst>
              <a:ext uri="{FF2B5EF4-FFF2-40B4-BE49-F238E27FC236}">
                <a16:creationId xmlns:a16="http://schemas.microsoft.com/office/drawing/2014/main" id="{17B69718-9C30-AED2-7C2D-4F43D945FBCF}"/>
              </a:ext>
            </a:extLst>
          </p:cNvPr>
          <p:cNvSpPr txBox="1"/>
          <p:nvPr/>
        </p:nvSpPr>
        <p:spPr>
          <a:xfrm>
            <a:off x="594573" y="2365482"/>
            <a:ext cx="6096000" cy="400110"/>
          </a:xfrm>
          <a:prstGeom prst="rect">
            <a:avLst/>
          </a:prstGeom>
          <a:noFill/>
        </p:spPr>
        <p:txBody>
          <a:bodyPr wrap="square">
            <a:spAutoFit/>
          </a:bodyPr>
          <a:lstStyle/>
          <a:p>
            <a:pPr>
              <a:spcAft>
                <a:spcPts val="1950"/>
              </a:spcAft>
            </a:pPr>
            <a:r>
              <a:rPr lang="en-GB" sz="2000" dirty="0">
                <a:solidFill>
                  <a:srgbClr val="CB4777"/>
                </a:solidFill>
                <a:latin typeface="Avenir Next Condensed" panose="020B0506020202020204" pitchFamily="34" charset="0"/>
              </a:rPr>
              <a:t>● </a:t>
            </a:r>
            <a:r>
              <a:rPr lang="en-GB" sz="2000" dirty="0">
                <a:solidFill>
                  <a:schemeClr val="bg1"/>
                </a:solidFill>
                <a:latin typeface="Avenir Next Condensed" panose="020B0506020202020204" pitchFamily="34" charset="0"/>
              </a:rPr>
              <a:t>The </a:t>
            </a:r>
            <a:r>
              <a:rPr lang="en-GB" sz="2000" dirty="0">
                <a:solidFill>
                  <a:schemeClr val="accent1"/>
                </a:solidFill>
                <a:latin typeface="Avenir Next Condensed" panose="020B0506020202020204" pitchFamily="34" charset="0"/>
              </a:rPr>
              <a:t>spherical, extended </a:t>
            </a:r>
            <a:r>
              <a:rPr lang="en-GB" sz="2000" dirty="0">
                <a:solidFill>
                  <a:schemeClr val="bg1"/>
                </a:solidFill>
                <a:latin typeface="Avenir Next Condensed" panose="020B0506020202020204" pitchFamily="34" charset="0"/>
              </a:rPr>
              <a:t>character is </a:t>
            </a:r>
            <a:r>
              <a:rPr lang="en-GB" sz="2000" b="1" dirty="0">
                <a:solidFill>
                  <a:schemeClr val="bg1"/>
                </a:solidFill>
                <a:latin typeface="Avenir Next Condensed" panose="020B0506020202020204" pitchFamily="34" charset="0"/>
              </a:rPr>
              <a:t>not new</a:t>
            </a:r>
            <a:r>
              <a:rPr lang="en-GB" sz="2000" dirty="0">
                <a:solidFill>
                  <a:schemeClr val="bg1"/>
                </a:solidFill>
                <a:latin typeface="Avenir Next Condensed" panose="020B0506020202020204" pitchFamily="34" charset="0"/>
              </a:rPr>
              <a:t>. </a:t>
            </a:r>
          </a:p>
        </p:txBody>
      </p:sp>
      <p:sp>
        <p:nvSpPr>
          <p:cNvPr id="15" name="TextBox 14">
            <a:extLst>
              <a:ext uri="{FF2B5EF4-FFF2-40B4-BE49-F238E27FC236}">
                <a16:creationId xmlns:a16="http://schemas.microsoft.com/office/drawing/2014/main" id="{3A2AFBB6-DFB1-F6CB-F17B-A1ACCC00001F}"/>
              </a:ext>
            </a:extLst>
          </p:cNvPr>
          <p:cNvSpPr txBox="1"/>
          <p:nvPr/>
        </p:nvSpPr>
        <p:spPr>
          <a:xfrm>
            <a:off x="594573" y="2720227"/>
            <a:ext cx="6096000" cy="830997"/>
          </a:xfrm>
          <a:prstGeom prst="rect">
            <a:avLst/>
          </a:prstGeom>
          <a:noFill/>
        </p:spPr>
        <p:txBody>
          <a:bodyPr wrap="square">
            <a:spAutoFit/>
          </a:bodyPr>
          <a:lstStyle/>
          <a:p>
            <a:pPr marL="800100" lvl="1" indent="-342900">
              <a:spcAft>
                <a:spcPts val="1950"/>
              </a:spcAft>
              <a:buFont typeface="Arial" panose="020B0604020202020204" pitchFamily="34" charset="0"/>
              <a:buChar char="•"/>
            </a:pPr>
            <a:r>
              <a:rPr lang="en-GB" sz="1600" dirty="0">
                <a:solidFill>
                  <a:schemeClr val="bg1"/>
                </a:solidFill>
                <a:latin typeface="Avenir Next Condensed" panose="020B0506020202020204" pitchFamily="34" charset="0"/>
              </a:rPr>
              <a:t>Hooper &amp; </a:t>
            </a:r>
            <a:r>
              <a:rPr lang="en-GB" sz="1600" dirty="0" err="1">
                <a:solidFill>
                  <a:schemeClr val="bg1"/>
                </a:solidFill>
                <a:latin typeface="Avenir Next Condensed" panose="020B0506020202020204" pitchFamily="34" charset="0"/>
              </a:rPr>
              <a:t>Slatyer</a:t>
            </a:r>
            <a:r>
              <a:rPr lang="en-GB" sz="1600" dirty="0">
                <a:solidFill>
                  <a:schemeClr val="bg1"/>
                </a:solidFill>
                <a:latin typeface="Avenir Next Condensed" panose="020B0506020202020204" pitchFamily="34" charset="0"/>
              </a:rPr>
              <a:t>: Fermi bubble latitude bands </a:t>
            </a:r>
            <a:r>
              <a:rPr lang="en-GB" sz="1600" dirty="0">
                <a:solidFill>
                  <a:srgbClr val="F2EFF7"/>
                </a:solidFill>
                <a:latin typeface="Avenir Next Condensed" panose="020B0506020202020204" pitchFamily="34" charset="0"/>
              </a:rPr>
              <a:t>→ </a:t>
            </a:r>
            <a:r>
              <a:rPr lang="en-GB" sz="1600" dirty="0">
                <a:solidFill>
                  <a:schemeClr val="bg1"/>
                </a:solidFill>
                <a:latin typeface="Avenir Next Condensed" panose="020B0506020202020204" pitchFamily="34" charset="0"/>
              </a:rPr>
              <a:t>below |b| ≈ 20° </a:t>
            </a:r>
            <a:r>
              <a:rPr lang="en-GB" sz="1600" dirty="0">
                <a:solidFill>
                  <a:schemeClr val="accent3"/>
                </a:solidFill>
                <a:latin typeface="Avenir Next Condensed" panose="020B0506020202020204" pitchFamily="34" charset="0"/>
              </a:rPr>
              <a:t>approximately spherical component </a:t>
            </a:r>
            <a:r>
              <a:rPr lang="en-GB" sz="1600" dirty="0">
                <a:solidFill>
                  <a:schemeClr val="bg1"/>
                </a:solidFill>
                <a:latin typeface="Avenir Next Condensed" panose="020B0506020202020204" pitchFamily="34" charset="0"/>
              </a:rPr>
              <a:t>about Galactic centre, luminosity per volume tracking a </a:t>
            </a:r>
            <a:r>
              <a:rPr lang="en-GB" sz="1600" dirty="0">
                <a:solidFill>
                  <a:schemeClr val="accent3"/>
                </a:solidFill>
                <a:latin typeface="Avenir Next Condensed" panose="020B0506020202020204" pitchFamily="34" charset="0"/>
              </a:rPr>
              <a:t>squared generalised NFW</a:t>
            </a:r>
            <a:r>
              <a:rPr lang="en-GB" sz="1600" dirty="0">
                <a:solidFill>
                  <a:schemeClr val="bg1"/>
                </a:solidFill>
                <a:latin typeface="Avenir Next Condensed" panose="020B0506020202020204" pitchFamily="34" charset="0"/>
              </a:rPr>
              <a:t>. </a:t>
            </a:r>
          </a:p>
        </p:txBody>
      </p:sp>
      <p:sp>
        <p:nvSpPr>
          <p:cNvPr id="18" name="TextBox 17">
            <a:extLst>
              <a:ext uri="{FF2B5EF4-FFF2-40B4-BE49-F238E27FC236}">
                <a16:creationId xmlns:a16="http://schemas.microsoft.com/office/drawing/2014/main" id="{B7C0AA7C-2DE0-8759-1B55-8A9FDF3D5E09}"/>
              </a:ext>
            </a:extLst>
          </p:cNvPr>
          <p:cNvSpPr txBox="1"/>
          <p:nvPr/>
        </p:nvSpPr>
        <p:spPr>
          <a:xfrm>
            <a:off x="594573" y="3494074"/>
            <a:ext cx="6096000" cy="338554"/>
          </a:xfrm>
          <a:prstGeom prst="rect">
            <a:avLst/>
          </a:prstGeom>
          <a:noFill/>
        </p:spPr>
        <p:txBody>
          <a:bodyPr wrap="square">
            <a:spAutoFit/>
          </a:bodyPr>
          <a:lstStyle/>
          <a:p>
            <a:pPr marL="800100" lvl="1" indent="-342900">
              <a:spcAft>
                <a:spcPts val="1950"/>
              </a:spcAft>
              <a:buFont typeface="Arial" panose="020B0604020202020204" pitchFamily="34" charset="0"/>
              <a:buChar char="•"/>
            </a:pPr>
            <a:r>
              <a:rPr lang="en-GB" sz="1600" dirty="0">
                <a:solidFill>
                  <a:schemeClr val="bg1"/>
                </a:solidFill>
                <a:latin typeface="Avenir Next Condensed" panose="020B0506020202020204" pitchFamily="34" charset="0"/>
              </a:rPr>
              <a:t>Daylan et al: </a:t>
            </a:r>
            <a:r>
              <a:rPr lang="en-GB" sz="1600" dirty="0">
                <a:solidFill>
                  <a:schemeClr val="accent3"/>
                </a:solidFill>
                <a:latin typeface="Avenir Next Condensed" panose="020B0506020202020204" pitchFamily="34" charset="0"/>
              </a:rPr>
              <a:t>near-unit ellipticity </a:t>
            </a:r>
            <a:r>
              <a:rPr lang="en-GB" sz="1600" dirty="0">
                <a:solidFill>
                  <a:schemeClr val="bg1"/>
                </a:solidFill>
                <a:latin typeface="Avenir Next Condensed" panose="020B0506020202020204" pitchFamily="34" charset="0"/>
              </a:rPr>
              <a:t>out to at least 10°.</a:t>
            </a:r>
          </a:p>
        </p:txBody>
      </p:sp>
      <p:sp>
        <p:nvSpPr>
          <p:cNvPr id="21" name="TextBox 20">
            <a:extLst>
              <a:ext uri="{FF2B5EF4-FFF2-40B4-BE49-F238E27FC236}">
                <a16:creationId xmlns:a16="http://schemas.microsoft.com/office/drawing/2014/main" id="{20390540-43DC-A777-8B4B-EFBF7A752D34}"/>
              </a:ext>
            </a:extLst>
          </p:cNvPr>
          <p:cNvSpPr txBox="1"/>
          <p:nvPr/>
        </p:nvSpPr>
        <p:spPr>
          <a:xfrm>
            <a:off x="594573" y="3862588"/>
            <a:ext cx="6096000" cy="338554"/>
          </a:xfrm>
          <a:prstGeom prst="rect">
            <a:avLst/>
          </a:prstGeom>
          <a:noFill/>
        </p:spPr>
        <p:txBody>
          <a:bodyPr wrap="square">
            <a:spAutoFit/>
          </a:bodyPr>
          <a:lstStyle/>
          <a:p>
            <a:pPr marL="800100" lvl="1" indent="-342900">
              <a:spcAft>
                <a:spcPts val="1950"/>
              </a:spcAft>
              <a:buFont typeface="Arial" panose="020B0604020202020204" pitchFamily="34" charset="0"/>
              <a:buChar char="•"/>
            </a:pPr>
            <a:r>
              <a:rPr lang="en-GB" sz="1600" dirty="0">
                <a:solidFill>
                  <a:schemeClr val="bg1"/>
                </a:solidFill>
                <a:latin typeface="Avenir Next Condensed" panose="020B0506020202020204" pitchFamily="34" charset="0"/>
              </a:rPr>
              <a:t>Calore, Cholis &amp; Weniger: </a:t>
            </a:r>
            <a:r>
              <a:rPr lang="en-GB" sz="1600" dirty="0">
                <a:solidFill>
                  <a:schemeClr val="accent3"/>
                </a:solidFill>
                <a:latin typeface="Avenir Next Condensed" panose="020B0506020202020204" pitchFamily="34" charset="0"/>
              </a:rPr>
              <a:t>10° lower limit </a:t>
            </a:r>
            <a:r>
              <a:rPr lang="en-GB" sz="1600" dirty="0">
                <a:solidFill>
                  <a:schemeClr val="bg1"/>
                </a:solidFill>
                <a:latin typeface="Avenir Next Condensed" panose="020B0506020202020204" pitchFamily="34" charset="0"/>
              </a:rPr>
              <a:t>on the extension.</a:t>
            </a:r>
          </a:p>
        </p:txBody>
      </p:sp>
      <p:sp>
        <p:nvSpPr>
          <p:cNvPr id="2" name="Oval 1">
            <a:extLst>
              <a:ext uri="{FF2B5EF4-FFF2-40B4-BE49-F238E27FC236}">
                <a16:creationId xmlns:a16="http://schemas.microsoft.com/office/drawing/2014/main" id="{13E205A7-AF8F-C73C-BA79-0DF3CA3C82DD}"/>
              </a:ext>
            </a:extLst>
          </p:cNvPr>
          <p:cNvSpPr/>
          <p:nvPr/>
        </p:nvSpPr>
        <p:spPr>
          <a:xfrm>
            <a:off x="1048436" y="1587407"/>
            <a:ext cx="2389616" cy="540486"/>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67F45EB-3D29-0977-2FA8-F7BA16C0D05B}"/>
              </a:ext>
            </a:extLst>
          </p:cNvPr>
          <p:cNvSpPr txBox="1"/>
          <p:nvPr/>
        </p:nvSpPr>
        <p:spPr>
          <a:xfrm>
            <a:off x="2499985" y="5884152"/>
            <a:ext cx="7192029" cy="392415"/>
          </a:xfrm>
          <a:prstGeom prst="rect">
            <a:avLst/>
          </a:prstGeom>
          <a:noFill/>
        </p:spPr>
        <p:txBody>
          <a:bodyPr wrap="square">
            <a:spAutoFit/>
          </a:bodyPr>
          <a:lstStyle/>
          <a:p>
            <a:pPr algn="ctr">
              <a:spcAft>
                <a:spcPts val="1950"/>
              </a:spcAft>
            </a:pPr>
            <a:r>
              <a:rPr lang="en-GB" sz="1950" b="1" dirty="0">
                <a:solidFill>
                  <a:schemeClr val="accent1"/>
                </a:solidFill>
                <a:latin typeface="IBM Plex Sans" panose="020B0503050203000203" pitchFamily="34" charset="0"/>
              </a:rPr>
              <a:t>Is the excess just an artefact of 10° cellwise aggregation?</a:t>
            </a:r>
            <a:endParaRPr lang="en-GB" sz="1950" b="1" i="0" dirty="0">
              <a:solidFill>
                <a:schemeClr val="accent1"/>
              </a:solidFill>
              <a:effectLst/>
              <a:latin typeface="IBM Plex Sans" panose="020B0503050203000203" pitchFamily="34" charset="0"/>
            </a:endParaRPr>
          </a:p>
        </p:txBody>
      </p:sp>
      <p:sp>
        <p:nvSpPr>
          <p:cNvPr id="16" name="TextBox 15">
            <a:extLst>
              <a:ext uri="{FF2B5EF4-FFF2-40B4-BE49-F238E27FC236}">
                <a16:creationId xmlns:a16="http://schemas.microsoft.com/office/drawing/2014/main" id="{0D64F1A6-502B-103A-339D-B971A0D13217}"/>
              </a:ext>
            </a:extLst>
          </p:cNvPr>
          <p:cNvSpPr txBox="1"/>
          <p:nvPr/>
        </p:nvSpPr>
        <p:spPr>
          <a:xfrm>
            <a:off x="594573" y="4291624"/>
            <a:ext cx="6834927" cy="707886"/>
          </a:xfrm>
          <a:prstGeom prst="rect">
            <a:avLst/>
          </a:prstGeom>
          <a:noFill/>
        </p:spPr>
        <p:txBody>
          <a:bodyPr wrap="square">
            <a:spAutoFit/>
          </a:bodyPr>
          <a:lstStyle/>
          <a:p>
            <a:pPr>
              <a:spcAft>
                <a:spcPts val="1950"/>
              </a:spcAft>
            </a:pPr>
            <a:r>
              <a:rPr lang="en-GB" sz="2000" dirty="0">
                <a:solidFill>
                  <a:srgbClr val="CB4777"/>
                </a:solidFill>
                <a:latin typeface="Avenir Next Condensed" panose="020B0506020202020204" pitchFamily="34" charset="0"/>
              </a:rPr>
              <a:t>● </a:t>
            </a:r>
            <a:r>
              <a:rPr lang="en-GB" sz="2000" dirty="0">
                <a:solidFill>
                  <a:schemeClr val="bg1"/>
                </a:solidFill>
                <a:latin typeface="Avenir Next Condensed" panose="020B0506020202020204" pitchFamily="34" charset="0"/>
              </a:rPr>
              <a:t>Totani's contribution is</a:t>
            </a:r>
            <a:r>
              <a:rPr lang="en-GB" sz="2000" dirty="0">
                <a:solidFill>
                  <a:schemeClr val="accent1"/>
                </a:solidFill>
                <a:latin typeface="Avenir Next Condensed" panose="020B0506020202020204" pitchFamily="34" charset="0"/>
              </a:rPr>
              <a:t> spectral </a:t>
            </a:r>
            <a:r>
              <a:rPr lang="en-GB" sz="2000" dirty="0">
                <a:solidFill>
                  <a:schemeClr val="bg1"/>
                </a:solidFill>
                <a:latin typeface="Avenir Next Condensed" panose="020B0506020202020204" pitchFamily="34" charset="0"/>
              </a:rPr>
              <a:t>rather than morphological: the high-latitude, </a:t>
            </a:r>
            <a:r>
              <a:rPr lang="en-GB" sz="2000" b="1" dirty="0">
                <a:solidFill>
                  <a:schemeClr val="accent1"/>
                </a:solidFill>
                <a:latin typeface="Avenir Next Condensed" panose="020B0506020202020204" pitchFamily="34" charset="0"/>
              </a:rPr>
              <a:t>~20 GeV, </a:t>
            </a:r>
            <a:r>
              <a:rPr lang="en-GB" sz="2000" dirty="0">
                <a:solidFill>
                  <a:schemeClr val="bg1"/>
                </a:solidFill>
                <a:latin typeface="Avenir Next Condensed" panose="020B0506020202020204" pitchFamily="34" charset="0"/>
              </a:rPr>
              <a:t>13–19</a:t>
            </a:r>
            <a:r>
              <a:rPr lang="el-GR" sz="2000" dirty="0">
                <a:solidFill>
                  <a:schemeClr val="bg1"/>
                </a:solidFill>
                <a:latin typeface="Avenir Next Condensed" panose="020B0506020202020204" pitchFamily="34" charset="0"/>
              </a:rPr>
              <a:t>σ </a:t>
            </a:r>
            <a:r>
              <a:rPr lang="en-GB" sz="2000" dirty="0">
                <a:solidFill>
                  <a:schemeClr val="bg1"/>
                </a:solidFill>
                <a:latin typeface="Avenir Next Condensed" panose="020B0506020202020204" pitchFamily="34" charset="0"/>
              </a:rPr>
              <a:t>characterisation of a long-contested feature. </a:t>
            </a:r>
          </a:p>
        </p:txBody>
      </p:sp>
      <p:sp>
        <p:nvSpPr>
          <p:cNvPr id="19" name="TextBox 18">
            <a:extLst>
              <a:ext uri="{FF2B5EF4-FFF2-40B4-BE49-F238E27FC236}">
                <a16:creationId xmlns:a16="http://schemas.microsoft.com/office/drawing/2014/main" id="{6AF4A864-5FB7-75AA-BFE5-D4CCE9F4232F}"/>
              </a:ext>
            </a:extLst>
          </p:cNvPr>
          <p:cNvSpPr txBox="1"/>
          <p:nvPr/>
        </p:nvSpPr>
        <p:spPr>
          <a:xfrm>
            <a:off x="594573" y="5055706"/>
            <a:ext cx="8741492" cy="707886"/>
          </a:xfrm>
          <a:prstGeom prst="rect">
            <a:avLst/>
          </a:prstGeom>
          <a:noFill/>
        </p:spPr>
        <p:txBody>
          <a:bodyPr wrap="square">
            <a:spAutoFit/>
          </a:bodyPr>
          <a:lstStyle/>
          <a:p>
            <a:pPr>
              <a:spcAft>
                <a:spcPts val="1950"/>
              </a:spcAft>
            </a:pPr>
            <a:r>
              <a:rPr lang="en-GB" sz="2000" dirty="0">
                <a:solidFill>
                  <a:srgbClr val="CB4777"/>
                </a:solidFill>
                <a:latin typeface="Avenir Next Condensed" panose="020B0506020202020204" pitchFamily="34" charset="0"/>
              </a:rPr>
              <a:t>●  </a:t>
            </a:r>
            <a:r>
              <a:rPr lang="en-GB" sz="2000" dirty="0">
                <a:solidFill>
                  <a:schemeClr val="bg1"/>
                </a:solidFill>
                <a:latin typeface="Avenir Next Condensed" panose="020B0506020202020204" pitchFamily="34" charset="0"/>
              </a:rPr>
              <a:t>NFW-compatible morphology, possibly slightly shallower toward the centre. Fitting prompt annihilation spectra: m</a:t>
            </a:r>
            <a:r>
              <a:rPr lang="en-GB" sz="2000" baseline="-25000" dirty="0">
                <a:solidFill>
                  <a:schemeClr val="bg1"/>
                </a:solidFill>
                <a:latin typeface="Avenir Next Condensed" panose="020B0506020202020204" pitchFamily="34" charset="0"/>
              </a:rPr>
              <a:t>χ</a:t>
            </a:r>
            <a:r>
              <a:rPr lang="en-GB" sz="2000" dirty="0">
                <a:solidFill>
                  <a:schemeClr val="bg1"/>
                </a:solidFill>
                <a:latin typeface="Avenir Next Condensed" panose="020B0506020202020204" pitchFamily="34" charset="0"/>
              </a:rPr>
              <a:t> ~ 0.4–0.8 TeV, ⟨σv⟩ ~ (5–9)×10</a:t>
            </a:r>
            <a:r>
              <a:rPr lang="en-GB" sz="2000" baseline="30000" dirty="0">
                <a:solidFill>
                  <a:schemeClr val="bg1"/>
                </a:solidFill>
                <a:latin typeface="Avenir Next Condensed" panose="020B0506020202020204" pitchFamily="34" charset="0"/>
              </a:rPr>
              <a:t>-25 </a:t>
            </a:r>
            <a:r>
              <a:rPr lang="en-GB" sz="2000" dirty="0">
                <a:solidFill>
                  <a:schemeClr val="bg1"/>
                </a:solidFill>
                <a:latin typeface="Avenir Next Condensed" panose="020B0506020202020204" pitchFamily="34" charset="0"/>
              </a:rPr>
              <a:t>cm</a:t>
            </a:r>
            <a:r>
              <a:rPr lang="en-GB" sz="2000" baseline="30000" dirty="0">
                <a:solidFill>
                  <a:schemeClr val="bg1"/>
                </a:solidFill>
                <a:latin typeface="Avenir Next Condensed" panose="020B0506020202020204" pitchFamily="34" charset="0"/>
              </a:rPr>
              <a:t>3</a:t>
            </a:r>
            <a:r>
              <a:rPr lang="en-GB" sz="2000" dirty="0">
                <a:solidFill>
                  <a:schemeClr val="bg1"/>
                </a:solidFill>
                <a:latin typeface="Avenir Next Condensed" panose="020B0506020202020204" pitchFamily="34" charset="0"/>
              </a:rPr>
              <a:t> s</a:t>
            </a:r>
            <a:r>
              <a:rPr lang="en-GB" sz="2000" baseline="30000" dirty="0">
                <a:solidFill>
                  <a:schemeClr val="bg1"/>
                </a:solidFill>
                <a:latin typeface="Avenir Next Condensed" panose="020B0506020202020204" pitchFamily="34" charset="0"/>
              </a:rPr>
              <a:t>-1</a:t>
            </a:r>
            <a:r>
              <a:rPr lang="en-GB" sz="2000" dirty="0">
                <a:solidFill>
                  <a:schemeClr val="bg1"/>
                </a:solidFill>
                <a:latin typeface="Avenir Next Condensed" panose="020B0506020202020204" pitchFamily="34" charset="0"/>
              </a:rPr>
              <a:t> (b̄b and W</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W</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 together).</a:t>
            </a:r>
          </a:p>
        </p:txBody>
      </p:sp>
      <p:sp>
        <p:nvSpPr>
          <p:cNvPr id="6" name="TextBox 5">
            <a:extLst>
              <a:ext uri="{FF2B5EF4-FFF2-40B4-BE49-F238E27FC236}">
                <a16:creationId xmlns:a16="http://schemas.microsoft.com/office/drawing/2014/main" id="{807F9A10-09D3-92AE-E42C-59225FDBCBB8}"/>
              </a:ext>
            </a:extLst>
          </p:cNvPr>
          <p:cNvSpPr txBox="1"/>
          <p:nvPr/>
        </p:nvSpPr>
        <p:spPr>
          <a:xfrm>
            <a:off x="8539277" y="1694572"/>
            <a:ext cx="3425219" cy="215444"/>
          </a:xfrm>
          <a:prstGeom prst="rect">
            <a:avLst/>
          </a:prstGeom>
          <a:noFill/>
        </p:spPr>
        <p:txBody>
          <a:bodyPr wrap="square">
            <a:spAutoFit/>
          </a:bodyPr>
          <a:lstStyle/>
          <a:p>
            <a:pPr algn="r">
              <a:spcAft>
                <a:spcPts val="1950"/>
              </a:spcAft>
            </a:pPr>
            <a:r>
              <a:rPr lang="en-GB" sz="800" b="0" i="0" dirty="0">
                <a:solidFill>
                  <a:srgbClr val="A9A2C0"/>
                </a:solidFill>
                <a:effectLst/>
                <a:latin typeface="Avenir Next Condensed" panose="020B0506020202020204" pitchFamily="34" charset="0"/>
                <a:hlinkClick r:id="rId10"/>
              </a:rPr>
              <a:t>Figures here made using 17 yr data &amp; pipeline of T.R.S. et al.</a:t>
            </a:r>
          </a:p>
        </p:txBody>
      </p:sp>
      <p:sp>
        <p:nvSpPr>
          <p:cNvPr id="14" name="TextBox 13">
            <a:extLst>
              <a:ext uri="{FF2B5EF4-FFF2-40B4-BE49-F238E27FC236}">
                <a16:creationId xmlns:a16="http://schemas.microsoft.com/office/drawing/2014/main" id="{DC6083EB-093D-C43E-F765-1D44312A7310}"/>
              </a:ext>
            </a:extLst>
          </p:cNvPr>
          <p:cNvSpPr txBox="1"/>
          <p:nvPr/>
        </p:nvSpPr>
        <p:spPr>
          <a:xfrm>
            <a:off x="594573" y="1349819"/>
            <a:ext cx="6326737" cy="1015663"/>
          </a:xfrm>
          <a:prstGeom prst="rect">
            <a:avLst/>
          </a:prstGeom>
          <a:noFill/>
        </p:spPr>
        <p:txBody>
          <a:bodyPr wrap="square">
            <a:spAutoFit/>
          </a:bodyPr>
          <a:lstStyle/>
          <a:p>
            <a:pPr>
              <a:spcAft>
                <a:spcPts val="1950"/>
              </a:spcAft>
            </a:pPr>
            <a:r>
              <a:rPr lang="en-GB" sz="2000" b="0" i="0" dirty="0">
                <a:solidFill>
                  <a:srgbClr val="A9A2C0"/>
                </a:solidFill>
                <a:effectLst/>
                <a:latin typeface="Avenir Next Condensed" panose="020B0506020202020204" pitchFamily="34" charset="0"/>
                <a:hlinkClick r:id="rId4"/>
              </a:rPr>
              <a:t>T. Totani, JCAP 11, 080 (2025)</a:t>
            </a:r>
            <a:r>
              <a:rPr lang="en-GB" sz="2000" b="0" i="0" dirty="0">
                <a:solidFill>
                  <a:srgbClr val="A9A2C0"/>
                </a:solidFill>
                <a:effectLst/>
                <a:latin typeface="Avenir Next Condensed" panose="020B0506020202020204" pitchFamily="34" charset="0"/>
              </a:rPr>
              <a:t> — 15 yr </a:t>
            </a:r>
            <a:r>
              <a:rPr lang="en-GB" sz="2000" b="0" i="1" dirty="0">
                <a:solidFill>
                  <a:srgbClr val="A9A2C0"/>
                </a:solidFill>
                <a:effectLst/>
                <a:latin typeface="Avenir Next Condensed" panose="020B0506020202020204" pitchFamily="34" charset="0"/>
              </a:rPr>
              <a:t>Fermi</a:t>
            </a:r>
            <a:r>
              <a:rPr lang="en-GB" sz="2000" b="0" i="0" dirty="0">
                <a:solidFill>
                  <a:srgbClr val="A9A2C0"/>
                </a:solidFill>
                <a:effectLst/>
                <a:latin typeface="Avenir Next Condensed" panose="020B0506020202020204" pitchFamily="34" charset="0"/>
              </a:rPr>
              <a:t>-LAT, |ℓ| ≤ 60°, 10°≤ |b| ≤ 60°. </a:t>
            </a:r>
            <a:r>
              <a:rPr lang="en-GB" sz="2000" dirty="0">
                <a:solidFill>
                  <a:srgbClr val="A9A2C0"/>
                </a:solidFill>
                <a:latin typeface="Avenir Next Condensed" panose="020B0506020202020204" pitchFamily="34" charset="0"/>
              </a:rPr>
              <a:t>10° </a:t>
            </a:r>
            <a:r>
              <a:rPr lang="en-GB" sz="2000" b="0" i="0" dirty="0">
                <a:solidFill>
                  <a:srgbClr val="A9A2C0"/>
                </a:solidFill>
                <a:effectLst/>
                <a:latin typeface="Avenir Next Condensed" panose="020B0506020202020204" pitchFamily="34" charset="0"/>
              </a:rPr>
              <a:t>cellwise binning. Residual after GALPROP + isotropic + Loop I + bubbles + point sources. </a:t>
            </a:r>
            <a:endParaRPr lang="en-GB" sz="2000" b="0" i="0" dirty="0">
              <a:solidFill>
                <a:srgbClr val="F2EFF7"/>
              </a:solidFill>
              <a:effectLst/>
              <a:latin typeface="Avenir Next Condensed" panose="020B0506020202020204" pitchFamily="34" charset="0"/>
            </a:endParaRPr>
          </a:p>
        </p:txBody>
      </p:sp>
    </p:spTree>
    <p:extLst>
      <p:ext uri="{BB962C8B-B14F-4D97-AF65-F5344CB8AC3E}">
        <p14:creationId xmlns:p14="http://schemas.microsoft.com/office/powerpoint/2010/main" val="17421361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3E109FB-FFB6-C160-55A0-ED8FC14BF7F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66030B7-F6BA-5BFB-7CCA-0E2DD512CE9D}"/>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The dwarf tension in both channels</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3593AB6A-795C-3066-7A71-81B0FCC5A990}"/>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D3609FE9-EFA9-65AA-C4DE-A39544735260}"/>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1C178C22-5DCB-D57C-B646-96CF0286351A}"/>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F91E5E2E-CBCC-1416-F473-3DB65FBEA59F}"/>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17906EB4-9143-B98C-B469-EEC4569D2EEC}"/>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B17 / 30</a:t>
            </a:r>
          </a:p>
        </p:txBody>
      </p:sp>
      <p:sp>
        <p:nvSpPr>
          <p:cNvPr id="6" name="refs">
            <a:extLst>
              <a:ext uri="{FF2B5EF4-FFF2-40B4-BE49-F238E27FC236}">
                <a16:creationId xmlns:a16="http://schemas.microsoft.com/office/drawing/2014/main" id="{CE949DB6-CA15-4848-F5C5-F7F0BD63EAF6}"/>
              </a:ext>
            </a:extLst>
          </p:cNvPr>
          <p:cNvSpPr txBox="1"/>
          <p:nvPr/>
        </p:nvSpPr>
        <p:spPr>
          <a:xfrm>
            <a:off x="5925312" y="201168"/>
            <a:ext cx="6099048" cy="307777"/>
          </a:xfrm>
          <a:prstGeom prst="rect">
            <a:avLst/>
          </a:prstGeom>
          <a:noFill/>
        </p:spPr>
        <p:txBody>
          <a:bodyPr wrap="square">
            <a:spAutoFit/>
          </a:bodyPr>
          <a:lstStyle/>
          <a:p>
            <a:pPr algn="r"/>
            <a:r>
              <a:rPr lang="en-GB" sz="1400" u="sng" dirty="0">
                <a:solidFill>
                  <a:srgbClr val="A9A2C0"/>
                </a:solidFill>
                <a:latin typeface="Avenir Next Condensed" panose="020B0506020202020204" pitchFamily="34" charset="0"/>
                <a:hlinkClick r:id="rId4"/>
              </a:rPr>
              <a:t>T. R. S., C. Ghag &amp; F. F. Deppisch, arXiv:2607.08552</a:t>
            </a:r>
            <a:endParaRPr lang="en-US" sz="1400" dirty="0">
              <a:solidFill>
                <a:srgbClr val="A9A2C0"/>
              </a:solidFill>
              <a:latin typeface="Avenir Next Condensed" panose="020B0506020202020204" pitchFamily="34" charset="0"/>
            </a:endParaRPr>
          </a:p>
        </p:txBody>
      </p:sp>
      <p:pic>
        <p:nvPicPr>
          <p:cNvPr id="3" name="Picture 2">
            <a:extLst>
              <a:ext uri="{FF2B5EF4-FFF2-40B4-BE49-F238E27FC236}">
                <a16:creationId xmlns:a16="http://schemas.microsoft.com/office/drawing/2014/main" id="{2593E87F-EB63-CF68-A594-1B6F3DC3AF88}"/>
              </a:ext>
            </a:extLst>
          </p:cNvPr>
          <p:cNvPicPr>
            <a:picLocks noChangeAspect="1"/>
          </p:cNvPicPr>
          <p:nvPr/>
        </p:nvPicPr>
        <p:blipFill>
          <a:blip r:embed="rId5"/>
          <a:stretch>
            <a:fillRect/>
          </a:stretch>
        </p:blipFill>
        <p:spPr>
          <a:xfrm>
            <a:off x="1124838" y="1612520"/>
            <a:ext cx="9600947" cy="4487651"/>
          </a:xfrm>
          <a:prstGeom prst="rect">
            <a:avLst/>
          </a:prstGeom>
        </p:spPr>
      </p:pic>
      <p:sp>
        <p:nvSpPr>
          <p:cNvPr id="2" name="Oval 1">
            <a:extLst>
              <a:ext uri="{FF2B5EF4-FFF2-40B4-BE49-F238E27FC236}">
                <a16:creationId xmlns:a16="http://schemas.microsoft.com/office/drawing/2014/main" id="{8D85F3C5-EAA3-8C38-6C11-25B5F7036538}"/>
              </a:ext>
            </a:extLst>
          </p:cNvPr>
          <p:cNvSpPr/>
          <p:nvPr/>
        </p:nvSpPr>
        <p:spPr>
          <a:xfrm>
            <a:off x="8001000" y="3630168"/>
            <a:ext cx="1837944" cy="1252728"/>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7375EC9-9E59-BE50-69F8-E991B216EE09}"/>
              </a:ext>
            </a:extLst>
          </p:cNvPr>
          <p:cNvSpPr txBox="1"/>
          <p:nvPr/>
        </p:nvSpPr>
        <p:spPr>
          <a:xfrm>
            <a:off x="10341864" y="4473871"/>
            <a:ext cx="2239347" cy="400110"/>
          </a:xfrm>
          <a:prstGeom prst="rect">
            <a:avLst/>
          </a:prstGeom>
          <a:noFill/>
        </p:spPr>
        <p:txBody>
          <a:bodyPr wrap="square" rtlCol="0">
            <a:spAutoFit/>
          </a:bodyPr>
          <a:lstStyle/>
          <a:p>
            <a:r>
              <a:rPr lang="en-US" sz="2000" dirty="0">
                <a:solidFill>
                  <a:schemeClr val="accent1"/>
                </a:solidFill>
                <a:latin typeface="Avenir Next Condensed" panose="020B0506020202020204" pitchFamily="34" charset="0"/>
              </a:rPr>
              <a:t>Look again!</a:t>
            </a:r>
          </a:p>
        </p:txBody>
      </p:sp>
      <p:cxnSp>
        <p:nvCxnSpPr>
          <p:cNvPr id="7" name="Straight Arrow Connector 6">
            <a:extLst>
              <a:ext uri="{FF2B5EF4-FFF2-40B4-BE49-F238E27FC236}">
                <a16:creationId xmlns:a16="http://schemas.microsoft.com/office/drawing/2014/main" id="{F236CA83-3FAE-7910-925A-F8095E5E450E}"/>
              </a:ext>
            </a:extLst>
          </p:cNvPr>
          <p:cNvCxnSpPr>
            <a:cxnSpLocks/>
          </p:cNvCxnSpPr>
          <p:nvPr/>
        </p:nvCxnSpPr>
        <p:spPr>
          <a:xfrm flipH="1" flipV="1">
            <a:off x="9838944" y="4343400"/>
            <a:ext cx="502920" cy="2468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13213192-4D5F-D052-A04C-AB0D20D00AD3}"/>
              </a:ext>
            </a:extLst>
          </p:cNvPr>
          <p:cNvCxnSpPr>
            <a:cxnSpLocks/>
          </p:cNvCxnSpPr>
          <p:nvPr/>
        </p:nvCxnSpPr>
        <p:spPr>
          <a:xfrm>
            <a:off x="1627632" y="2066544"/>
            <a:ext cx="1887296" cy="598835"/>
          </a:xfrm>
          <a:prstGeom prst="straightConnector1">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7B77A3B-0E1D-6B9A-5D69-00D464EC0C1E}"/>
              </a:ext>
            </a:extLst>
          </p:cNvPr>
          <p:cNvCxnSpPr>
            <a:cxnSpLocks/>
          </p:cNvCxnSpPr>
          <p:nvPr/>
        </p:nvCxnSpPr>
        <p:spPr>
          <a:xfrm>
            <a:off x="1627632" y="2090663"/>
            <a:ext cx="1251755" cy="834120"/>
          </a:xfrm>
          <a:prstGeom prst="straightConnector1">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FCC6C18-E196-57A9-E507-298DD0BD7294}"/>
              </a:ext>
            </a:extLst>
          </p:cNvPr>
          <p:cNvSpPr txBox="1"/>
          <p:nvPr/>
        </p:nvSpPr>
        <p:spPr>
          <a:xfrm>
            <a:off x="382049" y="1808287"/>
            <a:ext cx="2239347" cy="400110"/>
          </a:xfrm>
          <a:prstGeom prst="rect">
            <a:avLst/>
          </a:prstGeom>
          <a:noFill/>
        </p:spPr>
        <p:txBody>
          <a:bodyPr wrap="square" rtlCol="0">
            <a:spAutoFit/>
          </a:bodyPr>
          <a:lstStyle/>
          <a:p>
            <a:r>
              <a:rPr lang="en-US" sz="2000" dirty="0">
                <a:solidFill>
                  <a:schemeClr val="accent3"/>
                </a:solidFill>
                <a:latin typeface="Avenir Next Condensed" panose="020B0506020202020204" pitchFamily="34" charset="0"/>
              </a:rPr>
              <a:t>Looks good?</a:t>
            </a:r>
          </a:p>
        </p:txBody>
      </p:sp>
    </p:spTree>
    <p:extLst>
      <p:ext uri="{BB962C8B-B14F-4D97-AF65-F5344CB8AC3E}">
        <p14:creationId xmlns:p14="http://schemas.microsoft.com/office/powerpoint/2010/main" val="7845611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C88BF3D-FF21-5875-873C-C6978F7BD0E8}"/>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Updated dwarf limits: Circiello et al. (2026)</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9E0B96F0-B3CE-77A6-0821-AEF949CF98DB}"/>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EF6189C-3646-BBBC-4BF3-3B76F34778D8}"/>
              </a:ext>
            </a:extLst>
          </p:cNvPr>
          <p:cNvPicPr>
            <a:picLocks noChangeAspect="1"/>
          </p:cNvPicPr>
          <p:nvPr/>
        </p:nvPicPr>
        <p:blipFill>
          <a:blip r:embed="rId2"/>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AF4CDAFA-514E-992D-0CF0-7EFF0C743813}"/>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468AB5F3-966C-B491-BEF2-45335F0FA533}"/>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CC87AFC3-94EC-420C-5F02-DE41CCB632A6}"/>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B18 / 30</a:t>
            </a:r>
          </a:p>
        </p:txBody>
      </p:sp>
      <p:sp>
        <p:nvSpPr>
          <p:cNvPr id="3" name="TextBox 2">
            <a:extLst>
              <a:ext uri="{FF2B5EF4-FFF2-40B4-BE49-F238E27FC236}">
                <a16:creationId xmlns:a16="http://schemas.microsoft.com/office/drawing/2014/main" id="{E3E5EA1B-0191-1643-2FF1-9282314B8B2C}"/>
              </a:ext>
            </a:extLst>
          </p:cNvPr>
          <p:cNvSpPr txBox="1"/>
          <p:nvPr/>
        </p:nvSpPr>
        <p:spPr>
          <a:xfrm>
            <a:off x="594573" y="1399493"/>
            <a:ext cx="9497694" cy="1938992"/>
          </a:xfrm>
          <a:prstGeom prst="rect">
            <a:avLst/>
          </a:prstGeom>
          <a:noFill/>
        </p:spPr>
        <p:txBody>
          <a:bodyPr wrap="square">
            <a:spAutoFit/>
          </a:bodyPr>
          <a:lstStyle/>
          <a:p>
            <a:pPr lvl="0"/>
            <a:r>
              <a:rPr lang="en-GB" sz="2000" dirty="0">
                <a:solidFill>
                  <a:schemeClr val="accent3"/>
                </a:solidFill>
                <a:latin typeface="Avenir Next Condensed" panose="020B0506020202020204" pitchFamily="34" charset="0"/>
              </a:rPr>
              <a:t>●</a:t>
            </a:r>
            <a:r>
              <a:rPr lang="en-GB" sz="2000" dirty="0">
                <a:solidFill>
                  <a:schemeClr val="bg1"/>
                </a:solidFill>
                <a:latin typeface="Avenir Next Condensed" panose="020B0506020202020204" pitchFamily="34" charset="0"/>
              </a:rPr>
              <a:t>  </a:t>
            </a:r>
            <a:r>
              <a:rPr lang="en-GB" sz="2000" dirty="0">
                <a:solidFill>
                  <a:schemeClr val="bg1"/>
                </a:solidFill>
                <a:latin typeface="Avenir Next Condensed" panose="020B0506020202020204" pitchFamily="34" charset="0"/>
                <a:hlinkClick r:id="rId3"/>
              </a:rPr>
              <a:t>Circiello et al., ApJL 1004, L33 (2026), arXiv:2605.25586</a:t>
            </a:r>
            <a:r>
              <a:rPr lang="en-GB" sz="2000" dirty="0">
                <a:solidFill>
                  <a:schemeClr val="bg1"/>
                </a:solidFill>
                <a:latin typeface="Avenir Next Condensed" panose="020B0506020202020204" pitchFamily="34" charset="0"/>
              </a:rPr>
              <a:t>. </a:t>
            </a:r>
            <a:r>
              <a:rPr lang="en-GB" sz="2000" b="1" dirty="0">
                <a:solidFill>
                  <a:schemeClr val="accent1"/>
                </a:solidFill>
                <a:latin typeface="Avenir Next Condensed" panose="020B0506020202020204" pitchFamily="34" charset="0"/>
              </a:rPr>
              <a:t>Stronger limits</a:t>
            </a:r>
            <a:r>
              <a:rPr lang="en-GB" sz="2000" dirty="0">
                <a:solidFill>
                  <a:schemeClr val="bg1"/>
                </a:solidFill>
                <a:latin typeface="Avenir Next Condensed" panose="020B0506020202020204" pitchFamily="34" charset="0"/>
              </a:rPr>
              <a:t> than Hoof’s at our masses, 0.77 of it at 716 GeV, </a:t>
            </a:r>
            <a:r>
              <a:rPr lang="en-GB" sz="2000" b="1" dirty="0">
                <a:solidFill>
                  <a:schemeClr val="accent1"/>
                </a:solidFill>
                <a:latin typeface="Avenir Next Condensed" panose="020B0506020202020204" pitchFamily="34" charset="0"/>
              </a:rPr>
              <a:t>tension increases</a:t>
            </a:r>
            <a:r>
              <a:rPr lang="en-GB" sz="2000" dirty="0">
                <a:solidFill>
                  <a:schemeClr val="bg1"/>
                </a:solidFill>
                <a:latin typeface="Avenir Next Condensed" panose="020B0506020202020204" pitchFamily="34" charset="0"/>
              </a:rPr>
              <a:t>.</a:t>
            </a:r>
          </a:p>
          <a:p>
            <a:pPr lvl="0"/>
            <a:endParaRPr lang="en-GB" sz="2000" b="1" dirty="0">
              <a:solidFill>
                <a:schemeClr val="bg1"/>
              </a:solidFill>
              <a:latin typeface="Avenir Next Condensed" panose="020B0506020202020204" pitchFamily="34" charset="0"/>
            </a:endParaRPr>
          </a:p>
          <a:p>
            <a:pPr lvl="0"/>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 Not adopted:</a:t>
            </a:r>
            <a:r>
              <a:rPr lang="en-GB" sz="2000" b="1" dirty="0">
                <a:solidFill>
                  <a:schemeClr val="bg1"/>
                </a:solidFill>
                <a:latin typeface="Avenir Next Condensed" panose="020B0506020202020204" pitchFamily="34" charset="0"/>
              </a:rPr>
              <a:t> </a:t>
            </a:r>
            <a:r>
              <a:rPr lang="en-GB" sz="2000" dirty="0">
                <a:solidFill>
                  <a:schemeClr val="bg1"/>
                </a:solidFill>
                <a:latin typeface="Avenir Next Condensed" panose="020B0506020202020204" pitchFamily="34" charset="0"/>
              </a:rPr>
              <a:t>release ships b̄b and τ</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τ</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 only. </a:t>
            </a:r>
          </a:p>
          <a:p>
            <a:pPr marL="742950" lvl="1" indent="-285750">
              <a:buFont typeface="Arial" panose="020B0604020202020204" pitchFamily="34" charset="0"/>
              <a:buChar char="•"/>
            </a:pPr>
            <a:r>
              <a:rPr lang="en-GB" sz="2000" dirty="0">
                <a:solidFill>
                  <a:schemeClr val="bg1"/>
                </a:solidFill>
                <a:latin typeface="Avenir Next Condensed" panose="020B0506020202020204" pitchFamily="34" charset="0"/>
              </a:rPr>
              <a:t>With no W</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W</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 the band would sit half on one limit set and half on another </a:t>
            </a:r>
            <a:r>
              <a:rPr lang="en-GB" sz="2000" b="1" dirty="0">
                <a:solidFill>
                  <a:schemeClr val="accent3"/>
                </a:solidFill>
                <a:latin typeface="Avenir Next Condensed" panose="020B0506020202020204" pitchFamily="34" charset="0"/>
              </a:rPr>
              <a:t>(inconsistent). </a:t>
            </a:r>
            <a:r>
              <a:rPr lang="en-GB" sz="2000" dirty="0">
                <a:solidFill>
                  <a:schemeClr val="bg1"/>
                </a:solidFill>
                <a:latin typeface="Avenir Next Condensed" panose="020B0506020202020204" pitchFamily="34" charset="0"/>
              </a:rPr>
              <a:t>R</a:t>
            </a:r>
            <a:r>
              <a:rPr lang="en-GB" sz="2000" baseline="-25000" dirty="0">
                <a:solidFill>
                  <a:schemeClr val="bg1"/>
                </a:solidFill>
                <a:latin typeface="Avenir Next Condensed" panose="020B0506020202020204" pitchFamily="34" charset="0"/>
              </a:rPr>
              <a:t>WW</a:t>
            </a:r>
            <a:r>
              <a:rPr lang="en-GB" sz="2000" dirty="0">
                <a:solidFill>
                  <a:schemeClr val="bg1"/>
                </a:solidFill>
                <a:latin typeface="Avenir Next Condensed" panose="020B0506020202020204" pitchFamily="34" charset="0"/>
              </a:rPr>
              <a:t> stays 4.07 [1.20, 7.75] on Hoof. </a:t>
            </a:r>
          </a:p>
        </p:txBody>
      </p:sp>
      <p:graphicFrame>
        <p:nvGraphicFramePr>
          <p:cNvPr id="14" name="Circiello comparison"/>
          <p:cNvGraphicFramePr>
            <a:graphicFrameLocks noGrp="1"/>
          </p:cNvGraphicFramePr>
          <p:nvPr>
            <p:extLst>
              <p:ext uri="{D42A27DB-BD31-4B8C-83A1-F6EECF244321}">
                <p14:modId xmlns:p14="http://schemas.microsoft.com/office/powerpoint/2010/main" val="4102282923"/>
              </p:ext>
            </p:extLst>
          </p:nvPr>
        </p:nvGraphicFramePr>
        <p:xfrm>
          <a:off x="883920" y="3391694"/>
          <a:ext cx="10424160" cy="1463040"/>
        </p:xfrm>
        <a:graphic>
          <a:graphicData uri="http://schemas.openxmlformats.org/drawingml/2006/table">
            <a:tbl>
              <a:tblPr firstRow="1" bandRow="1">
                <a:tableStyleId>{5C22544A-7EE6-4342-B048-85BDC9FD1C3A}</a:tableStyleId>
              </a:tblPr>
              <a:tblGrid>
                <a:gridCol w="420624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3108960">
                  <a:extLst>
                    <a:ext uri="{9D8B030D-6E8A-4147-A177-3AD203B41FA5}">
                      <a16:colId xmlns:a16="http://schemas.microsoft.com/office/drawing/2014/main" val="20003"/>
                    </a:ext>
                  </a:extLst>
                </a:gridCol>
              </a:tblGrid>
              <a:tr h="292608">
                <a:tc>
                  <a:txBody>
                    <a:bodyPr/>
                    <a:lstStyle/>
                    <a:p>
                      <a:r>
                        <a:rPr sz="1800" b="1" dirty="0" err="1">
                          <a:solidFill>
                            <a:srgbClr val="A9A2C0"/>
                          </a:solidFill>
                          <a:latin typeface="Avenir Next Condensed" panose="020B0506020202020204" pitchFamily="34" charset="0"/>
                        </a:rPr>
                        <a:t>dSph</a:t>
                      </a:r>
                      <a:r>
                        <a:rPr sz="1800" b="1" dirty="0">
                          <a:solidFill>
                            <a:srgbClr val="A9A2C0"/>
                          </a:solidFill>
                          <a:latin typeface="Avenir Next Condensed" panose="020B0506020202020204" pitchFamily="34" charset="0"/>
                        </a:rPr>
                        <a:t> limit set</a:t>
                      </a:r>
                    </a:p>
                  </a:txBody>
                  <a:tcPr marT="9000" marB="9000">
                    <a:noFill/>
                  </a:tcPr>
                </a:tc>
                <a:tc>
                  <a:txBody>
                    <a:bodyPr/>
                    <a:lstStyle/>
                    <a:p>
                      <a:pPr algn="ctr"/>
                      <a:r>
                        <a:rPr sz="1800" b="1">
                          <a:solidFill>
                            <a:srgbClr val="A9A2C0"/>
                          </a:solidFill>
                          <a:latin typeface="Avenir Next Condensed" panose="020B0506020202020204" pitchFamily="34" charset="0"/>
                        </a:rPr>
                        <a:t>dwarfs</a:t>
                      </a:r>
                    </a:p>
                  </a:txBody>
                  <a:tcPr marT="9000" marB="9000">
                    <a:noFill/>
                  </a:tcPr>
                </a:tc>
                <a:tc>
                  <a:txBody>
                    <a:bodyPr/>
                    <a:lstStyle/>
                    <a:p>
                      <a:pPr algn="ctr"/>
                      <a:r>
                        <a:rPr sz="1800" b="1">
                          <a:solidFill>
                            <a:srgbClr val="A9A2C0"/>
                          </a:solidFill>
                          <a:latin typeface="Avenir Next Condensed" panose="020B0506020202020204" pitchFamily="34" charset="0"/>
                        </a:rPr>
                        <a:t>R (b̄b)</a:t>
                      </a:r>
                    </a:p>
                  </a:txBody>
                  <a:tcPr marT="9000" marB="9000">
                    <a:noFill/>
                  </a:tcPr>
                </a:tc>
                <a:tc>
                  <a:txBody>
                    <a:bodyPr/>
                    <a:lstStyle/>
                    <a:p>
                      <a:pPr algn="ctr"/>
                      <a:r>
                        <a:rPr sz="1800" b="1">
                          <a:solidFill>
                            <a:srgbClr val="A9A2C0"/>
                          </a:solidFill>
                          <a:latin typeface="Avenir Next Condensed" panose="020B0506020202020204" pitchFamily="34" charset="0"/>
                        </a:rPr>
                        <a:t>band</a:t>
                      </a:r>
                    </a:p>
                  </a:txBody>
                  <a:tcPr marT="9000" marB="9000">
                    <a:noFill/>
                  </a:tcPr>
                </a:tc>
                <a:extLst>
                  <a:ext uri="{0D108BD9-81ED-4DB2-BD59-A6C34878D82A}">
                    <a16:rowId xmlns:a16="http://schemas.microsoft.com/office/drawing/2014/main" val="10000"/>
                  </a:ext>
                </a:extLst>
              </a:tr>
              <a:tr h="292608">
                <a:tc>
                  <a:txBody>
                    <a:bodyPr/>
                    <a:lstStyle/>
                    <a:p>
                      <a:r>
                        <a:rPr sz="1800" b="0">
                          <a:solidFill>
                            <a:srgbClr val="F2EFF7"/>
                          </a:solidFill>
                          <a:latin typeface="Avenir Next Condensed" panose="020B0506020202020204" pitchFamily="34" charset="0"/>
                        </a:rPr>
                        <a:t>Hoof et al., as published — used in the paper</a:t>
                      </a:r>
                    </a:p>
                  </a:txBody>
                  <a:tcPr marT="9000" marB="9000">
                    <a:noFill/>
                  </a:tcPr>
                </a:tc>
                <a:tc>
                  <a:txBody>
                    <a:bodyPr/>
                    <a:lstStyle/>
                    <a:p>
                      <a:pPr algn="ctr"/>
                      <a:r>
                        <a:rPr sz="1800" b="0" dirty="0">
                          <a:solidFill>
                            <a:srgbClr val="F2EFF7"/>
                          </a:solidFill>
                          <a:latin typeface="Avenir Next Condensed" panose="020B0506020202020204" pitchFamily="34" charset="0"/>
                        </a:rPr>
                        <a:t>27</a:t>
                      </a:r>
                    </a:p>
                  </a:txBody>
                  <a:tcPr marT="9000" marB="9000">
                    <a:noFill/>
                  </a:tcPr>
                </a:tc>
                <a:tc>
                  <a:txBody>
                    <a:bodyPr/>
                    <a:lstStyle/>
                    <a:p>
                      <a:pPr algn="ctr"/>
                      <a:r>
                        <a:rPr sz="1800" b="0" dirty="0">
                          <a:solidFill>
                            <a:srgbClr val="F2EFF7"/>
                          </a:solidFill>
                          <a:latin typeface="Avenir Next Condensed" panose="020B0506020202020204" pitchFamily="34" charset="0"/>
                        </a:rPr>
                        <a:t>5.12</a:t>
                      </a:r>
                    </a:p>
                  </a:txBody>
                  <a:tcPr marT="9000" marB="9000">
                    <a:noFill/>
                  </a:tcPr>
                </a:tc>
                <a:tc>
                  <a:txBody>
                    <a:bodyPr/>
                    <a:lstStyle/>
                    <a:p>
                      <a:pPr algn="ctr"/>
                      <a:r>
                        <a:rPr sz="1800" b="0">
                          <a:solidFill>
                            <a:srgbClr val="F2EFF7"/>
                          </a:solidFill>
                          <a:latin typeface="Avenir Next Condensed" panose="020B0506020202020204" pitchFamily="34" charset="0"/>
                        </a:rPr>
                        <a:t>1.64 – 9.76</a:t>
                      </a:r>
                    </a:p>
                  </a:txBody>
                  <a:tcPr marT="9000" marB="9000">
                    <a:noFill/>
                  </a:tcPr>
                </a:tc>
                <a:extLst>
                  <a:ext uri="{0D108BD9-81ED-4DB2-BD59-A6C34878D82A}">
                    <a16:rowId xmlns:a16="http://schemas.microsoft.com/office/drawing/2014/main" val="10001"/>
                  </a:ext>
                </a:extLst>
              </a:tr>
              <a:tr h="292608">
                <a:tc>
                  <a:txBody>
                    <a:bodyPr/>
                    <a:lstStyle/>
                    <a:p>
                      <a:r>
                        <a:rPr sz="1800" b="0" dirty="0" err="1">
                          <a:solidFill>
                            <a:srgbClr val="F2EFF7"/>
                          </a:solidFill>
                          <a:latin typeface="Avenir Next Condensed" panose="020B0506020202020204" pitchFamily="34" charset="0"/>
                        </a:rPr>
                        <a:t>Circiello</a:t>
                      </a:r>
                      <a:r>
                        <a:rPr sz="1800" b="0" dirty="0">
                          <a:solidFill>
                            <a:srgbClr val="F2EFF7"/>
                          </a:solidFill>
                          <a:latin typeface="Avenir Next Condensed" panose="020B0506020202020204" pitchFamily="34" charset="0"/>
                        </a:rPr>
                        <a:t>, measured-only</a:t>
                      </a:r>
                    </a:p>
                  </a:txBody>
                  <a:tcPr marT="9000" marB="9000">
                    <a:noFill/>
                  </a:tcPr>
                </a:tc>
                <a:tc>
                  <a:txBody>
                    <a:bodyPr/>
                    <a:lstStyle/>
                    <a:p>
                      <a:pPr algn="ctr"/>
                      <a:r>
                        <a:rPr sz="1800" b="0">
                          <a:solidFill>
                            <a:srgbClr val="F2EFF7"/>
                          </a:solidFill>
                          <a:latin typeface="Avenir Next Condensed" panose="020B0506020202020204" pitchFamily="34" charset="0"/>
                        </a:rPr>
                        <a:t>30</a:t>
                      </a:r>
                    </a:p>
                  </a:txBody>
                  <a:tcPr marT="9000" marB="9000">
                    <a:noFill/>
                  </a:tcPr>
                </a:tc>
                <a:tc>
                  <a:txBody>
                    <a:bodyPr/>
                    <a:lstStyle/>
                    <a:p>
                      <a:pPr algn="ctr"/>
                      <a:r>
                        <a:rPr sz="1800" b="0">
                          <a:solidFill>
                            <a:srgbClr val="F2EFF7"/>
                          </a:solidFill>
                          <a:latin typeface="Avenir Next Condensed" panose="020B0506020202020204" pitchFamily="34" charset="0"/>
                        </a:rPr>
                        <a:t>5.29</a:t>
                      </a:r>
                    </a:p>
                  </a:txBody>
                  <a:tcPr marT="9000" marB="9000">
                    <a:noFill/>
                  </a:tcPr>
                </a:tc>
                <a:tc>
                  <a:txBody>
                    <a:bodyPr/>
                    <a:lstStyle/>
                    <a:p>
                      <a:pPr algn="ctr"/>
                      <a:r>
                        <a:rPr sz="1800" b="0" dirty="0">
                          <a:solidFill>
                            <a:srgbClr val="F2EFF7"/>
                          </a:solidFill>
                          <a:latin typeface="Avenir Next Condensed" panose="020B0506020202020204" pitchFamily="34" charset="0"/>
                        </a:rPr>
                        <a:t>1.64 – 9.74</a:t>
                      </a:r>
                    </a:p>
                  </a:txBody>
                  <a:tcPr marT="9000" marB="9000">
                    <a:noFill/>
                  </a:tcPr>
                </a:tc>
                <a:extLst>
                  <a:ext uri="{0D108BD9-81ED-4DB2-BD59-A6C34878D82A}">
                    <a16:rowId xmlns:a16="http://schemas.microsoft.com/office/drawing/2014/main" val="10002"/>
                  </a:ext>
                </a:extLst>
              </a:tr>
              <a:tr h="292608">
                <a:tc>
                  <a:txBody>
                    <a:bodyPr/>
                    <a:lstStyle/>
                    <a:p>
                      <a:r>
                        <a:rPr sz="1800" b="1">
                          <a:solidFill>
                            <a:srgbClr val="FCCE25"/>
                          </a:solidFill>
                          <a:latin typeface="Avenir Next Condensed" panose="020B0506020202020204" pitchFamily="34" charset="0"/>
                        </a:rPr>
                        <a:t>Circiello, benchmark — their fiducial</a:t>
                      </a:r>
                    </a:p>
                  </a:txBody>
                  <a:tcPr marT="9000" marB="9000">
                    <a:noFill/>
                  </a:tcPr>
                </a:tc>
                <a:tc>
                  <a:txBody>
                    <a:bodyPr/>
                    <a:lstStyle/>
                    <a:p>
                      <a:pPr algn="ctr"/>
                      <a:r>
                        <a:rPr sz="1800" b="1">
                          <a:solidFill>
                            <a:srgbClr val="FCCE25"/>
                          </a:solidFill>
                          <a:latin typeface="Avenir Next Condensed" panose="020B0506020202020204" pitchFamily="34" charset="0"/>
                        </a:rPr>
                        <a:t>42</a:t>
                      </a:r>
                    </a:p>
                  </a:txBody>
                  <a:tcPr marT="9000" marB="9000">
                    <a:noFill/>
                  </a:tcPr>
                </a:tc>
                <a:tc>
                  <a:txBody>
                    <a:bodyPr/>
                    <a:lstStyle/>
                    <a:p>
                      <a:pPr algn="ctr"/>
                      <a:r>
                        <a:rPr sz="1800" b="1">
                          <a:solidFill>
                            <a:srgbClr val="FCCE25"/>
                          </a:solidFill>
                          <a:latin typeface="Avenir Next Condensed" panose="020B0506020202020204" pitchFamily="34" charset="0"/>
                        </a:rPr>
                        <a:t>6.47</a:t>
                      </a:r>
                    </a:p>
                  </a:txBody>
                  <a:tcPr marT="9000" marB="9000">
                    <a:noFill/>
                  </a:tcPr>
                </a:tc>
                <a:tc>
                  <a:txBody>
                    <a:bodyPr/>
                    <a:lstStyle/>
                    <a:p>
                      <a:pPr algn="ctr"/>
                      <a:r>
                        <a:rPr sz="1800" b="1">
                          <a:solidFill>
                            <a:srgbClr val="FCCE25"/>
                          </a:solidFill>
                          <a:latin typeface="Avenir Next Condensed" panose="020B0506020202020204" pitchFamily="34" charset="0"/>
                        </a:rPr>
                        <a:t>1.96 – 11.90</a:t>
                      </a:r>
                    </a:p>
                  </a:txBody>
                  <a:tcPr marT="9000" marB="9000">
                    <a:noFill/>
                  </a:tcPr>
                </a:tc>
                <a:extLst>
                  <a:ext uri="{0D108BD9-81ED-4DB2-BD59-A6C34878D82A}">
                    <a16:rowId xmlns:a16="http://schemas.microsoft.com/office/drawing/2014/main" val="10003"/>
                  </a:ext>
                </a:extLst>
              </a:tr>
              <a:tr h="292608">
                <a:tc>
                  <a:txBody>
                    <a:bodyPr/>
                    <a:lstStyle/>
                    <a:p>
                      <a:r>
                        <a:rPr sz="1800" b="0" dirty="0" err="1">
                          <a:solidFill>
                            <a:srgbClr val="F2EFF7"/>
                          </a:solidFill>
                          <a:latin typeface="Avenir Next Condensed" panose="020B0506020202020204" pitchFamily="34" charset="0"/>
                        </a:rPr>
                        <a:t>Circiello</a:t>
                      </a:r>
                      <a:r>
                        <a:rPr sz="1800" b="0" dirty="0">
                          <a:solidFill>
                            <a:srgbClr val="F2EFF7"/>
                          </a:solidFill>
                          <a:latin typeface="Avenir Next Condensed" panose="020B0506020202020204" pitchFamily="34" charset="0"/>
                        </a:rPr>
                        <a:t>, inclusive</a:t>
                      </a:r>
                    </a:p>
                  </a:txBody>
                  <a:tcPr marT="9000" marB="9000">
                    <a:noFill/>
                  </a:tcPr>
                </a:tc>
                <a:tc>
                  <a:txBody>
                    <a:bodyPr/>
                    <a:lstStyle/>
                    <a:p>
                      <a:pPr algn="ctr"/>
                      <a:r>
                        <a:rPr sz="1800" b="0">
                          <a:solidFill>
                            <a:srgbClr val="F2EFF7"/>
                          </a:solidFill>
                          <a:latin typeface="Avenir Next Condensed" panose="020B0506020202020204" pitchFamily="34" charset="0"/>
                        </a:rPr>
                        <a:t>50</a:t>
                      </a:r>
                    </a:p>
                  </a:txBody>
                  <a:tcPr marT="9000" marB="9000">
                    <a:noFill/>
                  </a:tcPr>
                </a:tc>
                <a:tc>
                  <a:txBody>
                    <a:bodyPr/>
                    <a:lstStyle/>
                    <a:p>
                      <a:pPr algn="ctr"/>
                      <a:r>
                        <a:rPr sz="1800" b="0">
                          <a:solidFill>
                            <a:srgbClr val="F2EFF7"/>
                          </a:solidFill>
                          <a:latin typeface="Avenir Next Condensed" panose="020B0506020202020204" pitchFamily="34" charset="0"/>
                        </a:rPr>
                        <a:t>6.45</a:t>
                      </a:r>
                    </a:p>
                  </a:txBody>
                  <a:tcPr marT="9000" marB="9000">
                    <a:noFill/>
                  </a:tcPr>
                </a:tc>
                <a:tc>
                  <a:txBody>
                    <a:bodyPr/>
                    <a:lstStyle/>
                    <a:p>
                      <a:pPr algn="ctr"/>
                      <a:r>
                        <a:rPr sz="1800" b="0" dirty="0">
                          <a:solidFill>
                            <a:srgbClr val="F2EFF7"/>
                          </a:solidFill>
                          <a:latin typeface="Avenir Next Condensed" panose="020B0506020202020204" pitchFamily="34" charset="0"/>
                        </a:rPr>
                        <a:t>2.05 – 12.06</a:t>
                      </a:r>
                    </a:p>
                  </a:txBody>
                  <a:tcPr marT="9000" marB="9000">
                    <a:noFill/>
                  </a:tcPr>
                </a:tc>
                <a:extLst>
                  <a:ext uri="{0D108BD9-81ED-4DB2-BD59-A6C34878D82A}">
                    <a16:rowId xmlns:a16="http://schemas.microsoft.com/office/drawing/2014/main" val="10004"/>
                  </a:ext>
                </a:extLst>
              </a:tr>
            </a:tbl>
          </a:graphicData>
        </a:graphic>
      </p:graphicFrame>
      <p:sp>
        <p:nvSpPr>
          <p:cNvPr id="2" name="Circiello note">
            <a:extLst>
              <a:ext uri="{FF2B5EF4-FFF2-40B4-BE49-F238E27FC236}">
                <a16:creationId xmlns:a16="http://schemas.microsoft.com/office/drawing/2014/main" id="{E3E5EA1B-0191-1643-2FF1-9282314B8B2C}"/>
              </a:ext>
            </a:extLst>
          </p:cNvPr>
          <p:cNvSpPr txBox="1"/>
          <p:nvPr/>
        </p:nvSpPr>
        <p:spPr>
          <a:xfrm>
            <a:off x="594573" y="5110534"/>
            <a:ext cx="10876991" cy="1077218"/>
          </a:xfrm>
          <a:prstGeom prst="rect">
            <a:avLst/>
          </a:prstGeom>
          <a:noFill/>
        </p:spPr>
        <p:txBody>
          <a:bodyPr wrap="square">
            <a:spAutoFit/>
          </a:bodyPr>
          <a:lstStyle/>
          <a:p>
            <a:pPr lvl="0"/>
            <a:r>
              <a:rPr lang="en-GB" sz="1600" dirty="0">
                <a:solidFill>
                  <a:schemeClr val="accent3"/>
                </a:solidFill>
                <a:latin typeface="Avenir Next Condensed" panose="020B0506020202020204" pitchFamily="34" charset="0"/>
              </a:rPr>
              <a:t>●  </a:t>
            </a:r>
            <a:r>
              <a:rPr lang="en-GB" sz="1600" dirty="0">
                <a:solidFill>
                  <a:schemeClr val="bg1"/>
                </a:solidFill>
                <a:latin typeface="Avenir Next Condensed" panose="020B0506020202020204" pitchFamily="34" charset="0"/>
              </a:rPr>
              <a:t>Our own reconstruction from their per-dSph TS profiles, not a published limit curve. Sample dependence is small on the new data, 6.47 for 42 dwarfs against 6.45 for 50, which is their own claim holding up.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6E8E5F2-3D7F-2103-F920-83D2A5F4220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C88BF3D-FF21-5875-873C-C6978F7BD0E8}"/>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The AMS-02 antiproton constraint</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9E0B96F0-B3CE-77A6-0821-AEF949CF98DB}"/>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EF6189C-3646-BBBC-4BF3-3B76F34778D8}"/>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AF4CDAFA-514E-992D-0CF0-7EFF0C743813}"/>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468AB5F3-966C-B491-BEF2-45335F0FA533}"/>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CC87AFC3-94EC-420C-5F02-DE41CCB632A6}"/>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B19 / 30</a:t>
            </a:r>
          </a:p>
        </p:txBody>
      </p:sp>
      <p:sp>
        <p:nvSpPr>
          <p:cNvPr id="3" name="TextBox 2">
            <a:extLst>
              <a:ext uri="{FF2B5EF4-FFF2-40B4-BE49-F238E27FC236}">
                <a16:creationId xmlns:a16="http://schemas.microsoft.com/office/drawing/2014/main" id="{E3E5EA1B-0191-1643-2FF1-9282314B8B2C}"/>
              </a:ext>
            </a:extLst>
          </p:cNvPr>
          <p:cNvSpPr txBox="1"/>
          <p:nvPr/>
        </p:nvSpPr>
        <p:spPr>
          <a:xfrm>
            <a:off x="594573" y="2141091"/>
            <a:ext cx="10876991" cy="3170099"/>
          </a:xfrm>
          <a:prstGeom prst="rect">
            <a:avLst/>
          </a:prstGeom>
          <a:noFill/>
        </p:spPr>
        <p:txBody>
          <a:bodyPr wrap="square">
            <a:spAutoFit/>
          </a:bodyPr>
          <a:lstStyle/>
          <a:p>
            <a:pPr lvl="0"/>
            <a:r>
              <a:rPr lang="en-GB" sz="2000" dirty="0">
                <a:solidFill>
                  <a:schemeClr val="accent3"/>
                </a:solidFill>
                <a:latin typeface="Avenir Next Condensed" panose="020B0506020202020204" pitchFamily="34" charset="0"/>
              </a:rPr>
              <a:t>●</a:t>
            </a:r>
            <a:r>
              <a:rPr lang="en-GB" sz="2000" dirty="0">
                <a:solidFill>
                  <a:schemeClr val="bg1"/>
                </a:solidFill>
                <a:latin typeface="Avenir Next Condensed" panose="020B0506020202020204" pitchFamily="34" charset="0"/>
              </a:rPr>
              <a:t>  </a:t>
            </a:r>
            <a:r>
              <a:rPr lang="en-GB" sz="2000" dirty="0">
                <a:solidFill>
                  <a:schemeClr val="bg1"/>
                </a:solidFill>
                <a:latin typeface="Avenir Next Condensed" panose="020B0506020202020204" pitchFamily="34" charset="0"/>
                <a:hlinkClick r:id="rId4"/>
              </a:rPr>
              <a:t>Wang &amp; Duan (JCAP 05, 087, 2026)</a:t>
            </a:r>
            <a:r>
              <a:rPr lang="en-GB" sz="2000" dirty="0">
                <a:solidFill>
                  <a:schemeClr val="bg1"/>
                </a:solidFill>
                <a:latin typeface="Avenir Next Condensed" panose="020B0506020202020204" pitchFamily="34" charset="0"/>
              </a:rPr>
              <a:t> find that at Totani's parameters </a:t>
            </a:r>
            <a:r>
              <a:rPr lang="en-GB" sz="2000" dirty="0">
                <a:solidFill>
                  <a:schemeClr val="accent1"/>
                </a:solidFill>
                <a:latin typeface="Avenir Next Condensed" panose="020B0506020202020204" pitchFamily="34" charset="0"/>
              </a:rPr>
              <a:t>the implied antiproton flux </a:t>
            </a:r>
            <a:r>
              <a:rPr lang="en-GB" sz="2000" b="1" dirty="0">
                <a:solidFill>
                  <a:schemeClr val="accent1"/>
                </a:solidFill>
                <a:latin typeface="Avenir Next Condensed" panose="020B0506020202020204" pitchFamily="34" charset="0"/>
              </a:rPr>
              <a:t>exceeds</a:t>
            </a:r>
            <a:r>
              <a:rPr lang="en-GB" sz="2000" dirty="0">
                <a:solidFill>
                  <a:schemeClr val="accent1"/>
                </a:solidFill>
                <a:latin typeface="Avenir Next Condensed" panose="020B0506020202020204" pitchFamily="34" charset="0"/>
              </a:rPr>
              <a:t> AMS-02 by </a:t>
            </a:r>
            <a:r>
              <a:rPr lang="en-GB" sz="2000" b="1" dirty="0">
                <a:solidFill>
                  <a:schemeClr val="accent1"/>
                </a:solidFill>
                <a:latin typeface="Avenir Next Condensed" panose="020B0506020202020204" pitchFamily="34" charset="0"/>
              </a:rPr>
              <a:t>15σ for b̄b</a:t>
            </a:r>
            <a:r>
              <a:rPr lang="en-GB" sz="2000" dirty="0">
                <a:solidFill>
                  <a:schemeClr val="accent1"/>
                </a:solidFill>
                <a:latin typeface="Avenir Next Condensed" panose="020B0506020202020204" pitchFamily="34" charset="0"/>
              </a:rPr>
              <a:t> and </a:t>
            </a:r>
            <a:r>
              <a:rPr lang="en-GB" sz="2000" b="1" dirty="0">
                <a:solidFill>
                  <a:schemeClr val="accent1"/>
                </a:solidFill>
                <a:latin typeface="Avenir Next Condensed" panose="020B0506020202020204" pitchFamily="34" charset="0"/>
              </a:rPr>
              <a:t>18σ for W</a:t>
            </a:r>
            <a:r>
              <a:rPr lang="en-GB" sz="2000" b="1" baseline="30000" dirty="0">
                <a:solidFill>
                  <a:schemeClr val="accent1"/>
                </a:solidFill>
                <a:latin typeface="Avenir Next Condensed" panose="020B0506020202020204" pitchFamily="34" charset="0"/>
              </a:rPr>
              <a:t>+</a:t>
            </a:r>
            <a:r>
              <a:rPr lang="en-GB" sz="2000" b="1" dirty="0">
                <a:solidFill>
                  <a:schemeClr val="accent1"/>
                </a:solidFill>
                <a:latin typeface="Avenir Next Condensed" panose="020B0506020202020204" pitchFamily="34" charset="0"/>
              </a:rPr>
              <a:t>W</a:t>
            </a:r>
            <a:r>
              <a:rPr lang="en-GB" sz="2000" b="1" baseline="30000" dirty="0">
                <a:solidFill>
                  <a:schemeClr val="accent1"/>
                </a:solidFill>
                <a:latin typeface="Avenir Next Condensed" panose="020B0506020202020204" pitchFamily="34" charset="0"/>
              </a:rPr>
              <a:t>-</a:t>
            </a:r>
            <a:r>
              <a:rPr lang="en-GB" sz="2000" dirty="0">
                <a:solidFill>
                  <a:schemeClr val="accent1"/>
                </a:solidFill>
                <a:latin typeface="Avenir Next Condensed" panose="020B0506020202020204" pitchFamily="34" charset="0"/>
              </a:rPr>
              <a:t>.</a:t>
            </a:r>
          </a:p>
          <a:p>
            <a:pPr lvl="0"/>
            <a:endParaRPr lang="en-GB" sz="2000" dirty="0">
              <a:solidFill>
                <a:schemeClr val="bg1"/>
              </a:solidFill>
              <a:latin typeface="Avenir Next Condensed" panose="020B0506020202020204" pitchFamily="34" charset="0"/>
            </a:endParaRPr>
          </a:p>
          <a:p>
            <a:pPr marL="800100" lvl="1" indent="-342900">
              <a:buFont typeface="Arial" panose="020B0604020202020204" pitchFamily="34" charset="0"/>
              <a:buChar char="•"/>
            </a:pPr>
            <a:r>
              <a:rPr lang="en-GB" sz="2000" dirty="0">
                <a:solidFill>
                  <a:schemeClr val="bg1"/>
                </a:solidFill>
                <a:latin typeface="Avenir Next Condensed" panose="020B0506020202020204" pitchFamily="34" charset="0"/>
              </a:rPr>
              <a:t>That constrains </a:t>
            </a:r>
            <a:r>
              <a:rPr lang="en-GB" sz="2000" b="1" dirty="0">
                <a:solidFill>
                  <a:schemeClr val="accent3"/>
                </a:solidFill>
                <a:latin typeface="Avenir Next Condensed" panose="020B0506020202020204" pitchFamily="34" charset="0"/>
              </a:rPr>
              <a:t>direct</a:t>
            </a:r>
            <a:r>
              <a:rPr lang="en-GB" sz="2000" dirty="0">
                <a:solidFill>
                  <a:schemeClr val="accent3"/>
                </a:solidFill>
                <a:latin typeface="Avenir Next Condensed" panose="020B0506020202020204" pitchFamily="34" charset="0"/>
              </a:rPr>
              <a:t> annihilation </a:t>
            </a:r>
            <a:r>
              <a:rPr lang="en-GB" sz="2000" dirty="0">
                <a:solidFill>
                  <a:schemeClr val="bg1"/>
                </a:solidFill>
                <a:latin typeface="Avenir Next Condensed" panose="020B0506020202020204" pitchFamily="34" charset="0"/>
              </a:rPr>
              <a:t>to those final states.</a:t>
            </a:r>
          </a:p>
          <a:p>
            <a:pPr marL="800100" lvl="1" indent="-342900">
              <a:buFont typeface="Arial" panose="020B0604020202020204" pitchFamily="34" charset="0"/>
              <a:buChar char="•"/>
            </a:pPr>
            <a:endParaRPr lang="en-GB" sz="2000" dirty="0">
              <a:solidFill>
                <a:schemeClr val="bg1"/>
              </a:solidFill>
              <a:latin typeface="Avenir Next Condensed" panose="020B0506020202020204" pitchFamily="34" charset="0"/>
            </a:endParaRPr>
          </a:p>
          <a:p>
            <a:pPr marL="800100" lvl="1" indent="-342900">
              <a:buFont typeface="Arial" panose="020B0604020202020204" pitchFamily="34" charset="0"/>
              <a:buChar char="•"/>
            </a:pPr>
            <a:r>
              <a:rPr lang="en-GB" sz="2000" dirty="0">
                <a:solidFill>
                  <a:schemeClr val="bg1"/>
                </a:solidFill>
                <a:latin typeface="Avenir Next Condensed" panose="020B0506020202020204" pitchFamily="34" charset="0"/>
              </a:rPr>
              <a:t>Surviving light-mediator models </a:t>
            </a:r>
            <a:r>
              <a:rPr lang="en-GB" sz="2000" b="1" dirty="0">
                <a:solidFill>
                  <a:schemeClr val="accent1"/>
                </a:solidFill>
                <a:latin typeface="Avenir Next Condensed" panose="020B0506020202020204" pitchFamily="34" charset="0"/>
              </a:rPr>
              <a:t>cascade</a:t>
            </a:r>
            <a:r>
              <a:rPr lang="en-GB" sz="2000" dirty="0">
                <a:solidFill>
                  <a:schemeClr val="accent1"/>
                </a:solidFill>
                <a:latin typeface="Avenir Next Condensed" panose="020B0506020202020204" pitchFamily="34" charset="0"/>
              </a:rPr>
              <a:t>, </a:t>
            </a:r>
            <a:r>
              <a:rPr lang="en-GB" sz="2000" dirty="0" err="1">
                <a:solidFill>
                  <a:schemeClr val="accent1"/>
                </a:solidFill>
                <a:latin typeface="Avenir Next Condensed" panose="020B0506020202020204" pitchFamily="34" charset="0"/>
              </a:rPr>
              <a:t>χχ</a:t>
            </a:r>
            <a:r>
              <a:rPr lang="en-GB" sz="2000" dirty="0">
                <a:solidFill>
                  <a:schemeClr val="accent1"/>
                </a:solidFill>
                <a:latin typeface="Avenir Next Condensed" panose="020B0506020202020204" pitchFamily="34" charset="0"/>
              </a:rPr>
              <a:t>̄ → </a:t>
            </a:r>
            <a:r>
              <a:rPr lang="en-GB" sz="2000" dirty="0" err="1">
                <a:solidFill>
                  <a:schemeClr val="accent1"/>
                </a:solidFill>
                <a:latin typeface="Avenir Next Condensed" panose="020B0506020202020204" pitchFamily="34" charset="0"/>
              </a:rPr>
              <a:t>φφ</a:t>
            </a:r>
            <a:r>
              <a:rPr lang="en-GB" sz="2000" dirty="0">
                <a:solidFill>
                  <a:schemeClr val="accent1"/>
                </a:solidFill>
                <a:latin typeface="Avenir Next Condensed" panose="020B0506020202020204" pitchFamily="34" charset="0"/>
              </a:rPr>
              <a:t> → SM</a:t>
            </a:r>
            <a:r>
              <a:rPr lang="en-GB" sz="2000" dirty="0">
                <a:solidFill>
                  <a:schemeClr val="bg1"/>
                </a:solidFill>
                <a:latin typeface="Avenir Next Condensed" panose="020B0506020202020204" pitchFamily="34" charset="0"/>
              </a:rPr>
              <a:t>, which </a:t>
            </a:r>
            <a:r>
              <a:rPr lang="en-GB" sz="2000" dirty="0">
                <a:solidFill>
                  <a:schemeClr val="accent1"/>
                </a:solidFill>
                <a:latin typeface="Avenir Next Condensed" panose="020B0506020202020204" pitchFamily="34" charset="0"/>
              </a:rPr>
              <a:t>softens the antiproton spectrum</a:t>
            </a:r>
            <a:r>
              <a:rPr lang="en-GB" sz="2000" dirty="0">
                <a:solidFill>
                  <a:schemeClr val="bg1"/>
                </a:solidFill>
                <a:latin typeface="Avenir Next Condensed" panose="020B0506020202020204" pitchFamily="34" charset="0"/>
              </a:rPr>
              <a:t>. Argued to evade the bound for </a:t>
            </a:r>
            <a:r>
              <a:rPr lang="en-GB" sz="2000" dirty="0" err="1">
                <a:solidFill>
                  <a:schemeClr val="bg1"/>
                </a:solidFill>
                <a:latin typeface="Avenir Next Condensed" panose="020B0506020202020204" pitchFamily="34" charset="0"/>
              </a:rPr>
              <a:t>m</a:t>
            </a:r>
            <a:r>
              <a:rPr lang="en-GB" sz="2000" baseline="-25000" dirty="0" err="1">
                <a:solidFill>
                  <a:schemeClr val="bg1"/>
                </a:solidFill>
                <a:latin typeface="Avenir Next Condensed" panose="020B0506020202020204" pitchFamily="34" charset="0"/>
              </a:rPr>
              <a:t>φ</a:t>
            </a:r>
            <a:r>
              <a:rPr lang="en-GB" sz="2000" dirty="0">
                <a:solidFill>
                  <a:schemeClr val="bg1"/>
                </a:solidFill>
                <a:latin typeface="Avenir Next Condensed" panose="020B0506020202020204" pitchFamily="34" charset="0"/>
              </a:rPr>
              <a:t> ~ 10 GeV (</a:t>
            </a:r>
            <a:r>
              <a:rPr lang="en-GB" sz="2000" dirty="0">
                <a:solidFill>
                  <a:schemeClr val="bg1"/>
                </a:solidFill>
                <a:latin typeface="Avenir Next Condensed" panose="020B0506020202020204" pitchFamily="34" charset="0"/>
                <a:hlinkClick r:id="rId5"/>
              </a:rPr>
              <a:t>Jho et al.</a:t>
            </a:r>
            <a:r>
              <a:rPr lang="en-GB" sz="2000" dirty="0">
                <a:solidFill>
                  <a:schemeClr val="bg1"/>
                </a:solidFill>
                <a:latin typeface="Avenir Next Condensed" panose="020B0506020202020204" pitchFamily="34" charset="0"/>
              </a:rPr>
              <a:t>).</a:t>
            </a:r>
          </a:p>
          <a:p>
            <a:pPr lvl="1"/>
            <a:endParaRPr lang="en-GB" sz="2000" dirty="0">
              <a:solidFill>
                <a:schemeClr val="bg1"/>
              </a:solidFill>
              <a:latin typeface="Avenir Next Condensed" panose="020B0506020202020204" pitchFamily="34" charset="0"/>
            </a:endParaRPr>
          </a:p>
          <a:p>
            <a:pPr marL="800100" lvl="1" indent="-342900">
              <a:buFont typeface="Arial" panose="020B0604020202020204" pitchFamily="34" charset="0"/>
              <a:buChar char="•"/>
            </a:pPr>
            <a:r>
              <a:rPr lang="en-GB" sz="2000" dirty="0">
                <a:solidFill>
                  <a:schemeClr val="bg1"/>
                </a:solidFill>
                <a:latin typeface="Avenir Next Condensed" panose="020B0506020202020204" pitchFamily="34" charset="0"/>
              </a:rPr>
              <a:t>That closure applies at the floor of the permitted range. </a:t>
            </a:r>
            <a:r>
              <a:rPr lang="en-GB" sz="2000" b="1" dirty="0">
                <a:solidFill>
                  <a:schemeClr val="accent3"/>
                </a:solidFill>
                <a:latin typeface="Avenir Next Condensed" panose="020B0506020202020204" pitchFamily="34" charset="0"/>
              </a:rPr>
              <a:t>Heavier mediators satisfying the same saturation condition are not exempt</a:t>
            </a:r>
            <a:r>
              <a:rPr lang="en-GB" sz="2000" dirty="0">
                <a:solidFill>
                  <a:schemeClr val="bg1"/>
                </a:solidFill>
                <a:latin typeface="Avenir Next Condensed" panose="020B0506020202020204" pitchFamily="34" charset="0"/>
              </a:rPr>
              <a:t>, as the O(10) GeV realisations show.</a:t>
            </a:r>
          </a:p>
        </p:txBody>
      </p:sp>
    </p:spTree>
    <p:extLst>
      <p:ext uri="{BB962C8B-B14F-4D97-AF65-F5344CB8AC3E}">
        <p14:creationId xmlns:p14="http://schemas.microsoft.com/office/powerpoint/2010/main" val="38324648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A441FB5-2CE7-E90E-1C53-45114AD2183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9FA3D34-8B75-2F7D-DB0E-88C7D2EF2A50}"/>
              </a:ext>
            </a:extLst>
          </p:cNvPr>
          <p:cNvSpPr txBox="1">
            <a:spLocks/>
          </p:cNvSpPr>
          <p:nvPr/>
        </p:nvSpPr>
        <p:spPr>
          <a:xfrm>
            <a:off x="594574" y="786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The CMB bound on Sommerfeld enhancement</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BA7585F9-7536-AFDA-39F1-E07267FF8150}"/>
              </a:ext>
            </a:extLst>
          </p:cNvPr>
          <p:cNvCxnSpPr>
            <a:cxnSpLocks/>
          </p:cNvCxnSpPr>
          <p:nvPr/>
        </p:nvCxnSpPr>
        <p:spPr>
          <a:xfrm>
            <a:off x="594573" y="1335024"/>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F016955-9685-A470-C9FD-C3B7FF329FCC}"/>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101E323B-AA1B-ED30-78FF-2024B93734FE}"/>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48BB1207-FAE9-5E80-490F-3DCBD090BBFE}"/>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34F7DC7A-2C8E-68D5-7C27-8E5EA1808130}"/>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B20 / 30</a:t>
            </a:r>
          </a:p>
        </p:txBody>
      </p:sp>
      <p:sp>
        <p:nvSpPr>
          <p:cNvPr id="3" name="TextBox 2">
            <a:extLst>
              <a:ext uri="{FF2B5EF4-FFF2-40B4-BE49-F238E27FC236}">
                <a16:creationId xmlns:a16="http://schemas.microsoft.com/office/drawing/2014/main" id="{D81670D4-55EB-011D-57BA-5402C2DCEBE0}"/>
              </a:ext>
            </a:extLst>
          </p:cNvPr>
          <p:cNvSpPr txBox="1"/>
          <p:nvPr/>
        </p:nvSpPr>
        <p:spPr>
          <a:xfrm>
            <a:off x="594572" y="1775331"/>
            <a:ext cx="10873527" cy="4401205"/>
          </a:xfrm>
          <a:prstGeom prst="rect">
            <a:avLst/>
          </a:prstGeom>
          <a:noFill/>
        </p:spPr>
        <p:txBody>
          <a:bodyPr wrap="square">
            <a:spAutoFit/>
          </a:bodyPr>
          <a:lstStyle/>
          <a:p>
            <a:r>
              <a:rPr lang="en-GB" sz="2000" dirty="0">
                <a:solidFill>
                  <a:schemeClr val="accent3"/>
                </a:solidFill>
                <a:latin typeface="Avenir Next Condensed" panose="020B0506020202020204" pitchFamily="34" charset="0"/>
              </a:rPr>
              <a:t>●</a:t>
            </a:r>
            <a:r>
              <a:rPr lang="en-GB" sz="2000" dirty="0">
                <a:solidFill>
                  <a:schemeClr val="bg1"/>
                </a:solidFill>
                <a:latin typeface="Avenir Next Condensed" panose="020B0506020202020204" pitchFamily="34" charset="0"/>
              </a:rPr>
              <a:t> A monotonic 1/v Sommerfeld enhancement is ~10</a:t>
            </a:r>
            <a:r>
              <a:rPr lang="en-GB" sz="2000" baseline="30000" dirty="0">
                <a:solidFill>
                  <a:schemeClr val="bg1"/>
                </a:solidFill>
                <a:latin typeface="Avenir Next Condensed" panose="020B0506020202020204" pitchFamily="34" charset="0"/>
              </a:rPr>
              <a:t>5</a:t>
            </a:r>
            <a:r>
              <a:rPr lang="en-GB" sz="2000" dirty="0">
                <a:solidFill>
                  <a:schemeClr val="bg1"/>
                </a:solidFill>
                <a:latin typeface="Avenir Next Condensed" panose="020B0506020202020204" pitchFamily="34" charset="0"/>
              </a:rPr>
              <a:t> times larger at recombination than in the halo today. That is where such models usually die.</a:t>
            </a:r>
          </a:p>
          <a:p>
            <a:endParaRPr lang="en-GB" sz="2000" dirty="0">
              <a:solidFill>
                <a:schemeClr val="bg1"/>
              </a:solidFill>
              <a:latin typeface="Avenir Next Condensed" panose="020B0506020202020204" pitchFamily="34" charset="0"/>
            </a:endParaRPr>
          </a:p>
          <a:p>
            <a:pPr rtl="0">
              <a:buNone/>
            </a:pPr>
            <a:r>
              <a:rPr lang="en-GB" sz="2000" b="1" dirty="0">
                <a:solidFill>
                  <a:schemeClr val="accent3"/>
                </a:solidFill>
                <a:latin typeface="Avenir Next Condensed" panose="020B0506020202020204" pitchFamily="34" charset="0"/>
              </a:rPr>
              <a:t>●</a:t>
            </a:r>
            <a:r>
              <a:rPr lang="en-GB" sz="2000" b="1" dirty="0">
                <a:solidFill>
                  <a:schemeClr val="bg1"/>
                </a:solidFill>
                <a:latin typeface="Avenir Next Condensed" panose="020B0506020202020204" pitchFamily="34" charset="0"/>
              </a:rPr>
              <a:t> We fold it in. </a:t>
            </a:r>
            <a:r>
              <a:rPr lang="en-GB" sz="2000" dirty="0">
                <a:solidFill>
                  <a:schemeClr val="bg1"/>
                </a:solidFill>
                <a:latin typeface="Avenir Next Condensed" panose="020B0506020202020204" pitchFamily="34" charset="0"/>
              </a:rPr>
              <a:t>Planck bounds annihilation energy injection at p</a:t>
            </a:r>
            <a:r>
              <a:rPr lang="en-GB" sz="2000" baseline="-25000" dirty="0">
                <a:solidFill>
                  <a:schemeClr val="bg1"/>
                </a:solidFill>
                <a:latin typeface="Avenir Next Condensed" panose="020B0506020202020204" pitchFamily="34" charset="0"/>
              </a:rPr>
              <a:t>ann</a:t>
            </a:r>
            <a:r>
              <a:rPr lang="en-GB" sz="2000" dirty="0">
                <a:solidFill>
                  <a:schemeClr val="bg1"/>
                </a:solidFill>
                <a:latin typeface="Avenir Next Condensed" panose="020B0506020202020204" pitchFamily="34" charset="0"/>
              </a:rPr>
              <a:t> = f</a:t>
            </a:r>
            <a:r>
              <a:rPr lang="en-GB" sz="2000" baseline="-25000" dirty="0">
                <a:solidFill>
                  <a:schemeClr val="bg1"/>
                </a:solidFill>
                <a:latin typeface="Avenir Next Condensed" panose="020B0506020202020204" pitchFamily="34" charset="0"/>
              </a:rPr>
              <a:t>eff</a:t>
            </a:r>
            <a:r>
              <a:rPr lang="en-GB" sz="2000" dirty="0">
                <a:solidFill>
                  <a:schemeClr val="bg1"/>
                </a:solidFill>
                <a:latin typeface="Avenir Next Condensed" panose="020B0506020202020204" pitchFamily="34" charset="0"/>
              </a:rPr>
              <a:t>⟨σv⟩/m</a:t>
            </a:r>
            <a:r>
              <a:rPr lang="en-GB" sz="2000" baseline="-25000" dirty="0">
                <a:solidFill>
                  <a:schemeClr val="bg1"/>
                </a:solidFill>
                <a:latin typeface="Avenir Next Condensed" panose="020B0506020202020204" pitchFamily="34" charset="0"/>
              </a:rPr>
              <a:t>χ</a:t>
            </a:r>
            <a:r>
              <a:rPr lang="en-GB" sz="2000" dirty="0">
                <a:solidFill>
                  <a:schemeClr val="bg1"/>
                </a:solidFill>
                <a:latin typeface="Avenir Next Condensed" panose="020B0506020202020204" pitchFamily="34" charset="0"/>
              </a:rPr>
              <a:t> &lt; 3.2×10</a:t>
            </a:r>
            <a:r>
              <a:rPr lang="en-GB" sz="2000" baseline="30000" dirty="0">
                <a:solidFill>
                  <a:schemeClr val="bg1"/>
                </a:solidFill>
                <a:latin typeface="Avenir Next Condensed" panose="020B0506020202020204" pitchFamily="34" charset="0"/>
              </a:rPr>
              <a:t>-28</a:t>
            </a:r>
            <a:r>
              <a:rPr lang="en-GB" sz="2000" dirty="0">
                <a:solidFill>
                  <a:schemeClr val="bg1"/>
                </a:solidFill>
                <a:latin typeface="Avenir Next Condensed" panose="020B0506020202020204" pitchFamily="34" charset="0"/>
              </a:rPr>
              <a:t> cm</a:t>
            </a:r>
            <a:r>
              <a:rPr lang="en-GB" sz="2000" baseline="30000" dirty="0">
                <a:solidFill>
                  <a:schemeClr val="bg1"/>
                </a:solidFill>
                <a:latin typeface="Avenir Next Condensed" panose="020B0506020202020204" pitchFamily="34" charset="0"/>
              </a:rPr>
              <a:t>3</a:t>
            </a:r>
            <a:r>
              <a:rPr lang="en-GB" sz="2000" dirty="0">
                <a:solidFill>
                  <a:schemeClr val="bg1"/>
                </a:solidFill>
                <a:latin typeface="Avenir Next Condensed" panose="020B0506020202020204" pitchFamily="34" charset="0"/>
              </a:rPr>
              <a:t> s</a:t>
            </a:r>
            <a:r>
              <a:rPr lang="en-GB" sz="2000" baseline="30000" dirty="0">
                <a:solidFill>
                  <a:schemeClr val="bg1"/>
                </a:solidFill>
                <a:latin typeface="Avenir Next Condensed" panose="020B0506020202020204" pitchFamily="34" charset="0"/>
              </a:rPr>
              <a:t>-1</a:t>
            </a:r>
            <a:r>
              <a:rPr lang="en-GB" sz="2000" dirty="0">
                <a:solidFill>
                  <a:schemeClr val="bg1"/>
                </a:solidFill>
                <a:latin typeface="Avenir Next Condensed" panose="020B0506020202020204" pitchFamily="34" charset="0"/>
              </a:rPr>
              <a:t> GeV</a:t>
            </a:r>
            <a:r>
              <a:rPr lang="en-GB" sz="2000" baseline="30000" dirty="0">
                <a:solidFill>
                  <a:schemeClr val="bg1"/>
                </a:solidFill>
                <a:latin typeface="Avenir Next Condensed" panose="020B0506020202020204" pitchFamily="34" charset="0"/>
              </a:rPr>
              <a:t>-1</a:t>
            </a:r>
            <a:r>
              <a:rPr lang="en-GB" sz="2000" dirty="0">
                <a:solidFill>
                  <a:schemeClr val="bg1"/>
                </a:solidFill>
                <a:latin typeface="Avenir Next Condensed" panose="020B0506020202020204" pitchFamily="34" charset="0"/>
              </a:rPr>
              <a:t>.</a:t>
            </a:r>
            <a:endParaRPr lang="en-GB" sz="2000" b="1" dirty="0">
              <a:solidFill>
                <a:schemeClr val="bg1"/>
              </a:solidFill>
              <a:latin typeface="Avenir Next Condensed" panose="020B0506020202020204" pitchFamily="34" charset="0"/>
            </a:endParaRPr>
          </a:p>
          <a:p>
            <a:r>
              <a:rPr lang="en-GB" sz="2000" dirty="0">
                <a:solidFill>
                  <a:schemeClr val="bg1"/>
                </a:solidFill>
                <a:latin typeface="Avenir Next Condensed" panose="020B0506020202020204" pitchFamily="34" charset="0"/>
              </a:rPr>
              <a:t>With f</a:t>
            </a:r>
            <a:r>
              <a:rPr lang="en-GB" sz="2000" baseline="-25000" dirty="0">
                <a:solidFill>
                  <a:schemeClr val="bg1"/>
                </a:solidFill>
                <a:latin typeface="Avenir Next Condensed" panose="020B0506020202020204" pitchFamily="34" charset="0"/>
              </a:rPr>
              <a:t>eff</a:t>
            </a:r>
            <a:r>
              <a:rPr lang="en-GB" sz="2000" dirty="0">
                <a:solidFill>
                  <a:schemeClr val="bg1"/>
                </a:solidFill>
                <a:latin typeface="Avenir Next Condensed" panose="020B0506020202020204" pitchFamily="34" charset="0"/>
              </a:rPr>
              <a:t> = 0.21 (b̄b) and 0.18 (W</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W</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 from Slatyer’s tabulated deposition efficiencies: ⟨σv⟩ &lt; 1.1×10</a:t>
            </a:r>
            <a:r>
              <a:rPr lang="en-GB" sz="2000" baseline="30000" dirty="0">
                <a:solidFill>
                  <a:schemeClr val="bg1"/>
                </a:solidFill>
                <a:latin typeface="Avenir Next Condensed" panose="020B0506020202020204" pitchFamily="34" charset="0"/>
              </a:rPr>
              <a:t>-24</a:t>
            </a:r>
            <a:r>
              <a:rPr lang="en-GB" sz="2000" dirty="0">
                <a:solidFill>
                  <a:schemeClr val="bg1"/>
                </a:solidFill>
                <a:latin typeface="Avenir Next Condensed" panose="020B0506020202020204" pitchFamily="34" charset="0"/>
              </a:rPr>
              <a:t> (b̄b), 1.0×10</a:t>
            </a:r>
            <a:r>
              <a:rPr lang="en-GB" sz="2000" baseline="30000" dirty="0">
                <a:solidFill>
                  <a:schemeClr val="bg1"/>
                </a:solidFill>
                <a:latin typeface="Avenir Next Condensed" panose="020B0506020202020204" pitchFamily="34" charset="0"/>
              </a:rPr>
              <a:t>-24</a:t>
            </a:r>
            <a:r>
              <a:rPr lang="en-GB" sz="2000" dirty="0">
                <a:solidFill>
                  <a:schemeClr val="bg1"/>
                </a:solidFill>
                <a:latin typeface="Avenir Next Condensed" panose="020B0506020202020204" pitchFamily="34" charset="0"/>
              </a:rPr>
              <a:t> (W</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W</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a:t>
            </a:r>
          </a:p>
          <a:p>
            <a:endParaRPr lang="en-GB" sz="2000" dirty="0">
              <a:solidFill>
                <a:schemeClr val="bg1"/>
              </a:solidFill>
              <a:latin typeface="Avenir Next Condensed" panose="020B0506020202020204" pitchFamily="34" charset="0"/>
            </a:endParaRPr>
          </a:p>
          <a:p>
            <a:r>
              <a:rPr lang="en-GB" sz="2000" dirty="0">
                <a:solidFill>
                  <a:schemeClr val="bg1"/>
                </a:solidFill>
                <a:latin typeface="Avenir Next Condensed" panose="020B0506020202020204" pitchFamily="34" charset="0"/>
              </a:rPr>
              <a:t>The b̄b baseline 9.8×10</a:t>
            </a:r>
            <a:r>
              <a:rPr lang="en-GB" sz="2000" baseline="30000" dirty="0">
                <a:solidFill>
                  <a:schemeClr val="bg1"/>
                </a:solidFill>
                <a:latin typeface="Avenir Next Condensed" panose="020B0506020202020204" pitchFamily="34" charset="0"/>
              </a:rPr>
              <a:t>-25 </a:t>
            </a:r>
            <a:r>
              <a:rPr lang="en-GB" sz="2000" dirty="0">
                <a:solidFill>
                  <a:schemeClr val="bg1"/>
                </a:solidFill>
                <a:latin typeface="Avenir Next Condensed" panose="020B0506020202020204" pitchFamily="34" charset="0"/>
              </a:rPr>
              <a:t>sits ~10% below its bound. The W</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W</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 baseline 1.03×10</a:t>
            </a:r>
            <a:r>
              <a:rPr lang="en-GB" sz="2000" baseline="30000" dirty="0">
                <a:solidFill>
                  <a:schemeClr val="bg1"/>
                </a:solidFill>
                <a:latin typeface="Avenir Next Condensed" panose="020B0506020202020204" pitchFamily="34" charset="0"/>
              </a:rPr>
              <a:t>-24</a:t>
            </a:r>
            <a:r>
              <a:rPr lang="en-GB" sz="2000" dirty="0">
                <a:solidFill>
                  <a:schemeClr val="bg1"/>
                </a:solidFill>
                <a:latin typeface="Avenir Next Condensed" panose="020B0506020202020204" pitchFamily="34" charset="0"/>
              </a:rPr>
              <a:t> sits some 4% above its own, within the uncertainty on feff and on the halo normalisation.</a:t>
            </a:r>
          </a:p>
          <a:p>
            <a:pPr marL="800100" lvl="1" indent="-342900">
              <a:buFont typeface="Arial" panose="020B0604020202020204" pitchFamily="34" charset="0"/>
              <a:buChar char="•"/>
            </a:pPr>
            <a:r>
              <a:rPr lang="en-GB" sz="2000" dirty="0">
                <a:solidFill>
                  <a:schemeClr val="bg1"/>
                </a:solidFill>
                <a:latin typeface="Avenir Next Condensed" panose="020B0506020202020204" pitchFamily="34" charset="0"/>
              </a:rPr>
              <a:t>An </a:t>
            </a:r>
            <a:r>
              <a:rPr lang="en-GB" sz="2000" b="1" dirty="0">
                <a:solidFill>
                  <a:schemeClr val="bg1"/>
                </a:solidFill>
                <a:latin typeface="Avenir Next Condensed" panose="020B0506020202020204" pitchFamily="34" charset="0"/>
              </a:rPr>
              <a:t>unsaturated</a:t>
            </a:r>
            <a:r>
              <a:rPr lang="en-GB" sz="2000" dirty="0">
                <a:solidFill>
                  <a:schemeClr val="bg1"/>
                </a:solidFill>
                <a:latin typeface="Avenir Next Condensed" panose="020B0506020202020204" pitchFamily="34" charset="0"/>
              </a:rPr>
              <a:t> boost of 45 is </a:t>
            </a:r>
            <a:r>
              <a:rPr lang="en-GB" sz="2000" b="1" dirty="0">
                <a:solidFill>
                  <a:schemeClr val="bg1"/>
                </a:solidFill>
                <a:latin typeface="Avenir Next Condensed" panose="020B0506020202020204" pitchFamily="34" charset="0"/>
              </a:rPr>
              <a:t>excluded outright</a:t>
            </a:r>
            <a:r>
              <a:rPr lang="en-GB" sz="2000" dirty="0">
                <a:solidFill>
                  <a:schemeClr val="bg1"/>
                </a:solidFill>
                <a:latin typeface="Avenir Next Condensed" panose="020B0506020202020204" pitchFamily="34" charset="0"/>
              </a:rPr>
              <a:t>, and </a:t>
            </a:r>
            <a:r>
              <a:rPr lang="en-GB" sz="2000" b="1" dirty="0">
                <a:solidFill>
                  <a:schemeClr val="accent1"/>
                </a:solidFill>
                <a:latin typeface="Avenir Next Condensed" panose="020B0506020202020204" pitchFamily="34" charset="0"/>
              </a:rPr>
              <a:t>the CMB independently requires saturation at or above v</a:t>
            </a:r>
            <a:r>
              <a:rPr lang="en-GB" sz="2000" b="1" baseline="-25000" dirty="0">
                <a:solidFill>
                  <a:schemeClr val="accent1"/>
                </a:solidFill>
                <a:latin typeface="Avenir Next Condensed" panose="020B0506020202020204" pitchFamily="34" charset="0"/>
              </a:rPr>
              <a:t>halo</a:t>
            </a:r>
            <a:r>
              <a:rPr lang="en-GB" sz="2000" dirty="0">
                <a:solidFill>
                  <a:schemeClr val="bg1"/>
                </a:solidFill>
                <a:latin typeface="Avenir Next Condensed" panose="020B0506020202020204" pitchFamily="34" charset="0"/>
              </a:rPr>
              <a:t>, the </a:t>
            </a:r>
            <a:r>
              <a:rPr lang="en-GB" sz="2000" dirty="0">
                <a:solidFill>
                  <a:schemeClr val="accent3"/>
                </a:solidFill>
                <a:latin typeface="Avenir Next Condensed" panose="020B0506020202020204" pitchFamily="34" charset="0"/>
              </a:rPr>
              <a:t>same condition forced by dwarf ordering</a:t>
            </a:r>
            <a:r>
              <a:rPr lang="en-GB" sz="2000" dirty="0">
                <a:solidFill>
                  <a:schemeClr val="bg1"/>
                </a:solidFill>
                <a:latin typeface="Avenir Next Condensed" panose="020B0506020202020204" pitchFamily="34" charset="0"/>
              </a:rPr>
              <a:t>.</a:t>
            </a:r>
          </a:p>
          <a:p>
            <a:pPr marL="800100" lvl="1" indent="-342900">
              <a:buFont typeface="Arial" panose="020B0604020202020204" pitchFamily="34" charset="0"/>
              <a:buChar char="•"/>
            </a:pPr>
            <a:endParaRPr lang="en-GB" sz="2000" dirty="0">
              <a:solidFill>
                <a:schemeClr val="bg1"/>
              </a:solidFill>
              <a:latin typeface="Avenir Next Condensed" panose="020B0506020202020204" pitchFamily="34" charset="0"/>
            </a:endParaRPr>
          </a:p>
          <a:p>
            <a:pPr rtl="0">
              <a:buNone/>
            </a:pPr>
            <a:r>
              <a:rPr lang="en-GB" sz="2000" dirty="0">
                <a:solidFill>
                  <a:schemeClr val="accent3"/>
                </a:solidFill>
                <a:latin typeface="Avenir Next Condensed" panose="020B0506020202020204" pitchFamily="34" charset="0"/>
              </a:rPr>
              <a:t>●</a:t>
            </a:r>
            <a:r>
              <a:rPr lang="en-GB" sz="2000" dirty="0">
                <a:solidFill>
                  <a:schemeClr val="bg1"/>
                </a:solidFill>
                <a:latin typeface="Avenir Next Condensed" panose="020B0506020202020204" pitchFamily="34" charset="0"/>
              </a:rPr>
              <a:t> The saturated non-resonant option survives at best with little to no headroom. Improved p</a:t>
            </a:r>
            <a:r>
              <a:rPr lang="en-GB" sz="2000" baseline="-25000" dirty="0">
                <a:solidFill>
                  <a:schemeClr val="bg1"/>
                </a:solidFill>
                <a:latin typeface="Avenir Next Condensed" panose="020B0506020202020204" pitchFamily="34" charset="0"/>
              </a:rPr>
              <a:t>ann</a:t>
            </a:r>
            <a:r>
              <a:rPr lang="en-GB" sz="2000" dirty="0">
                <a:solidFill>
                  <a:schemeClr val="bg1"/>
                </a:solidFill>
                <a:latin typeface="Avenir Next Condensed" panose="020B0506020202020204" pitchFamily="34" charset="0"/>
              </a:rPr>
              <a:t> measurements test it directly. An </a:t>
            </a:r>
            <a:r>
              <a:rPr lang="en-GB" sz="2000" dirty="0">
                <a:solidFill>
                  <a:schemeClr val="accent1"/>
                </a:solidFill>
                <a:latin typeface="Avenir Next Condensed" panose="020B0506020202020204" pitchFamily="34" charset="0"/>
              </a:rPr>
              <a:t>above-threshold resonance relaxes the bound further</a:t>
            </a:r>
            <a:r>
              <a:rPr lang="en-GB" sz="2000" dirty="0">
                <a:solidFill>
                  <a:schemeClr val="bg1"/>
                </a:solidFill>
                <a:latin typeface="Avenir Next Condensed" panose="020B0506020202020204" pitchFamily="34" charset="0"/>
              </a:rPr>
              <a:t>.</a:t>
            </a:r>
          </a:p>
        </p:txBody>
      </p:sp>
      <p:sp>
        <p:nvSpPr>
          <p:cNvPr id="6" name="refs">
            <a:extLst>
              <a:ext uri="{FF2B5EF4-FFF2-40B4-BE49-F238E27FC236}">
                <a16:creationId xmlns:a16="http://schemas.microsoft.com/office/drawing/2014/main" id="{7243B7EB-76C9-CBF4-688E-385B8293C123}"/>
              </a:ext>
            </a:extLst>
          </p:cNvPr>
          <p:cNvSpPr txBox="1"/>
          <p:nvPr/>
        </p:nvSpPr>
        <p:spPr>
          <a:xfrm>
            <a:off x="8987245" y="176438"/>
            <a:ext cx="3033985" cy="1015663"/>
          </a:xfrm>
          <a:prstGeom prst="rect">
            <a:avLst/>
          </a:prstGeom>
          <a:noFill/>
        </p:spPr>
        <p:txBody>
          <a:bodyPr wrap="square">
            <a:spAutoFit/>
          </a:bodyPr>
          <a:lstStyle/>
          <a:p>
            <a:pPr algn="r"/>
            <a:r>
              <a:rPr lang="en-GB" sz="1200" u="sng" dirty="0">
                <a:solidFill>
                  <a:srgbClr val="A9A2C0"/>
                </a:solidFill>
                <a:latin typeface="Avenir Next Condensed" panose="020B0506020202020204" pitchFamily="34" charset="0"/>
                <a:hlinkClick r:id="rId4"/>
              </a:rPr>
              <a:t>T. R. S., C. Ghag &amp; F. F. Deppisch, arXiv:2607.08552</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5"/>
              </a:rPr>
              <a:t>Planck Collab., A&amp;A 641, A6 (2020)</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6"/>
              </a:rPr>
              <a:t>T. R. Slatyer, PRD 93, 023527 (2016)</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7"/>
              </a:rPr>
              <a:t>N. Arkani-Hamed et al., PRD 79, 015014 (2009)</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8"/>
              </a:rPr>
              <a:t>J. L. Feng, M. Kaplinghat &amp; H.-B. Yu, PRD 82, 083525 (2010)</a:t>
            </a:r>
            <a:endParaRPr lang="en-US" sz="12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39349096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C88BF3D-FF21-5875-873C-C6978F7BD0E8}"/>
              </a:ext>
            </a:extLst>
          </p:cNvPr>
          <p:cNvSpPr txBox="1">
            <a:spLocks/>
          </p:cNvSpPr>
          <p:nvPr/>
        </p:nvSpPr>
        <p:spPr>
          <a:xfrm>
            <a:off x="594574" y="642384"/>
            <a:ext cx="111653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An unrelated signal, the same structural requirement</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9E0B96F0-B3CE-77A6-0821-AEF949CF98DB}"/>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EF6189C-3646-BBBC-4BF3-3B76F34778D8}"/>
              </a:ext>
            </a:extLst>
          </p:cNvPr>
          <p:cNvPicPr>
            <a:picLocks noChangeAspect="1"/>
          </p:cNvPicPr>
          <p:nvPr/>
        </p:nvPicPr>
        <p:blipFill>
          <a:blip r:embed="rId2"/>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AF4CDAFA-514E-992D-0CF0-7EFF0C743813}"/>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468AB5F3-966C-B491-BEF2-45335F0FA533}"/>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CC87AFC3-94EC-420C-5F02-DE41CCB632A6}"/>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B21 / 30</a:t>
            </a:r>
          </a:p>
        </p:txBody>
      </p:sp>
      <p:sp>
        <p:nvSpPr>
          <p:cNvPr id="14" name="body"/>
          <p:cNvSpPr txBox="1"/>
          <p:nvPr/>
        </p:nvSpPr>
        <p:spPr>
          <a:xfrm>
            <a:off x="594360" y="1691640"/>
            <a:ext cx="11064240" cy="3041345"/>
          </a:xfrm>
          <a:prstGeom prst="rect">
            <a:avLst/>
          </a:prstGeom>
          <a:noFill/>
        </p:spPr>
        <p:txBody>
          <a:bodyPr wrap="square" lIns="0" tIns="0" rIns="0" bIns="0">
            <a:spAutoFit/>
          </a:bodyPr>
          <a:lstStyle/>
          <a:p>
            <a:pPr>
              <a:lnSpc>
                <a:spcPct val="118000"/>
              </a:lnSpc>
            </a:pPr>
            <a:r>
              <a:rPr sz="2000" b="0" dirty="0">
                <a:solidFill>
                  <a:schemeClr val="accent3"/>
                </a:solidFill>
                <a:latin typeface="Avenir Next Condensed" panose="020B0506020202020204" pitchFamily="34" charset="0"/>
              </a:rPr>
              <a:t>●</a:t>
            </a:r>
            <a:r>
              <a:rPr sz="2000" b="0" dirty="0">
                <a:solidFill>
                  <a:srgbClr val="F2EFF7"/>
                </a:solidFill>
                <a:latin typeface="Avenir Next Condensed" panose="020B0506020202020204" pitchFamily="34" charset="0"/>
              </a:rPr>
              <a:t>  </a:t>
            </a:r>
            <a:r>
              <a:rPr sz="2000" b="0" u="sng" dirty="0">
                <a:solidFill>
                  <a:srgbClr val="F2EFF7"/>
                </a:solidFill>
                <a:latin typeface="Avenir Next Condensed" panose="020B0506020202020204" pitchFamily="34" charset="0"/>
                <a:hlinkClick r:id="rId3"/>
              </a:rPr>
              <a:t>Fan et al., PRL 137, 071003 (2026)</a:t>
            </a:r>
            <a:r>
              <a:rPr sz="2000" b="0" dirty="0">
                <a:solidFill>
                  <a:srgbClr val="F2EFF7"/>
                </a:solidFill>
                <a:latin typeface="Avenir Next Condensed" panose="020B0506020202020204" pitchFamily="34" charset="0"/>
              </a:rPr>
              <a:t>: evidence for a </a:t>
            </a:r>
            <a:r>
              <a:rPr sz="2000" b="1" dirty="0">
                <a:solidFill>
                  <a:srgbClr val="FCCE25"/>
                </a:solidFill>
                <a:latin typeface="Avenir Next Condensed" panose="020B0506020202020204" pitchFamily="34" charset="0"/>
              </a:rPr>
              <a:t>~43 GeV line in a stack of nearby galaxy clusters, absent in the inner Galaxy</a:t>
            </a:r>
            <a:r>
              <a:rPr sz="2000" b="0" dirty="0">
                <a:solidFill>
                  <a:srgbClr val="F2EFF7"/>
                </a:solidFill>
                <a:latin typeface="Avenir Next Condensed" panose="020B0506020202020204" pitchFamily="34" charset="0"/>
              </a:rPr>
              <a:t>. They note that a velocity-independent annihilation rate does not accommodate that ordering.</a:t>
            </a:r>
          </a:p>
          <a:p>
            <a:pPr>
              <a:lnSpc>
                <a:spcPct val="118000"/>
              </a:lnSpc>
              <a:spcBef>
                <a:spcPts val="1200"/>
              </a:spcBef>
            </a:pPr>
            <a:r>
              <a:rPr sz="2000" b="0" dirty="0">
                <a:solidFill>
                  <a:schemeClr val="accent3"/>
                </a:solidFill>
                <a:latin typeface="Avenir Next Condensed" panose="020B0506020202020204" pitchFamily="34" charset="0"/>
              </a:rPr>
              <a:t>● </a:t>
            </a:r>
            <a:r>
              <a:rPr sz="2000" b="0" dirty="0">
                <a:solidFill>
                  <a:srgbClr val="F2EFF7"/>
                </a:solidFill>
                <a:latin typeface="Avenir Next Condensed" panose="020B0506020202020204" pitchFamily="34" charset="0"/>
              </a:rPr>
              <a:t> </a:t>
            </a:r>
            <a:r>
              <a:rPr sz="2000" b="0" u="sng" dirty="0">
                <a:solidFill>
                  <a:srgbClr val="F2EFF7"/>
                </a:solidFill>
                <a:latin typeface="Avenir Next Condensed" panose="020B0506020202020204" pitchFamily="34" charset="0"/>
                <a:hlinkClick r:id="rId4"/>
              </a:rPr>
              <a:t>Lacroix et al., JCAP 10 (2022) 021</a:t>
            </a:r>
            <a:r>
              <a:rPr sz="2000" b="0" dirty="0">
                <a:solidFill>
                  <a:srgbClr val="F2EFF7"/>
                </a:solidFill>
                <a:latin typeface="Avenir Next Condensed" panose="020B0506020202020204" pitchFamily="34" charset="0"/>
              </a:rPr>
              <a:t>: a systematic classification across target classes finds that clusters can outshine other targets for s-wave annihilation on resonance.</a:t>
            </a:r>
          </a:p>
          <a:p>
            <a:pPr>
              <a:lnSpc>
                <a:spcPct val="118000"/>
              </a:lnSpc>
              <a:spcBef>
                <a:spcPts val="1200"/>
              </a:spcBef>
            </a:pPr>
            <a:r>
              <a:rPr sz="2000" b="0" dirty="0">
                <a:solidFill>
                  <a:schemeClr val="accent3"/>
                </a:solidFill>
                <a:latin typeface="Avenir Next Condensed" panose="020B0506020202020204" pitchFamily="34" charset="0"/>
              </a:rPr>
              <a:t>●  </a:t>
            </a:r>
            <a:r>
              <a:rPr sz="2000" b="0" dirty="0">
                <a:solidFill>
                  <a:srgbClr val="F2EFF7"/>
                </a:solidFill>
                <a:latin typeface="Avenir Next Condensed" panose="020B0506020202020204" pitchFamily="34" charset="0"/>
              </a:rPr>
              <a:t>What the two share is the </a:t>
            </a:r>
            <a:r>
              <a:rPr sz="2000" b="1" dirty="0">
                <a:solidFill>
                  <a:srgbClr val="FCCE25"/>
                </a:solidFill>
                <a:latin typeface="Avenir Next Condensed" panose="020B0506020202020204" pitchFamily="34" charset="0"/>
              </a:rPr>
              <a:t>structural requirement</a:t>
            </a:r>
            <a:r>
              <a:rPr sz="2000" b="0" dirty="0">
                <a:solidFill>
                  <a:srgbClr val="F2EFF7"/>
                </a:solidFill>
                <a:latin typeface="Avenir Next Condensed" panose="020B0506020202020204" pitchFamily="34" charset="0"/>
              </a:rPr>
              <a:t>: an annihilation rate that is </a:t>
            </a:r>
            <a:r>
              <a:rPr sz="2000" b="1" dirty="0">
                <a:solidFill>
                  <a:srgbClr val="FCCE25"/>
                </a:solidFill>
                <a:latin typeface="Avenir Next Condensed" panose="020B0506020202020204" pitchFamily="34" charset="0"/>
              </a:rPr>
              <a:t>not monotonically increasing toward low velocity</a:t>
            </a:r>
            <a:r>
              <a:rPr sz="2000" b="0" dirty="0">
                <a:solidFill>
                  <a:srgbClr val="F2EFF7"/>
                </a:solidFill>
                <a:latin typeface="Avenir Next Condensed" panose="020B0506020202020204" pitchFamily="34" charset="0"/>
              </a:rPr>
              <a:t> — the same thing our above-threshold resonance needs.</a:t>
            </a:r>
          </a:p>
          <a:p>
            <a:pPr>
              <a:lnSpc>
                <a:spcPct val="118000"/>
              </a:lnSpc>
              <a:spcBef>
                <a:spcPts val="1600"/>
              </a:spcBef>
            </a:pPr>
            <a:r>
              <a:rPr sz="2000" b="1" dirty="0">
                <a:solidFill>
                  <a:srgbClr val="CB4777"/>
                </a:solidFill>
                <a:latin typeface="Avenir Next Condensed" panose="020B0506020202020204" pitchFamily="34" charset="0"/>
              </a:rPr>
              <a:t>That case differs from ours in signal, mass and target, and we draw no connection between the two.</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C88BF3D-FF21-5875-873C-C6978F7BD0E8}"/>
              </a:ext>
            </a:extLst>
          </p:cNvPr>
          <p:cNvSpPr txBox="1">
            <a:spLocks/>
          </p:cNvSpPr>
          <p:nvPr/>
        </p:nvSpPr>
        <p:spPr>
          <a:xfrm>
            <a:off x="594574" y="786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What would falsify the halo result?</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9E0B96F0-B3CE-77A6-0821-AEF949CF98DB}"/>
              </a:ext>
            </a:extLst>
          </p:cNvPr>
          <p:cNvCxnSpPr>
            <a:cxnSpLocks/>
          </p:cNvCxnSpPr>
          <p:nvPr/>
        </p:nvCxnSpPr>
        <p:spPr>
          <a:xfrm>
            <a:off x="594573" y="1335024"/>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EF6189C-3646-BBBC-4BF3-3B76F34778D8}"/>
              </a:ext>
            </a:extLst>
          </p:cNvPr>
          <p:cNvPicPr>
            <a:picLocks noChangeAspect="1"/>
          </p:cNvPicPr>
          <p:nvPr/>
        </p:nvPicPr>
        <p:blipFill>
          <a:blip r:embed="rId2"/>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AF4CDAFA-514E-992D-0CF0-7EFF0C743813}"/>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468AB5F3-966C-B491-BEF2-45335F0FA533}"/>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CC87AFC3-94EC-420C-5F02-DE41CCB632A6}"/>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B22 / 30</a:t>
            </a:r>
          </a:p>
        </p:txBody>
      </p:sp>
      <p:sp>
        <p:nvSpPr>
          <p:cNvPr id="14" name="body"/>
          <p:cNvSpPr txBox="1"/>
          <p:nvPr/>
        </p:nvSpPr>
        <p:spPr>
          <a:xfrm>
            <a:off x="594360" y="1645920"/>
            <a:ext cx="11064240" cy="3844642"/>
          </a:xfrm>
          <a:prstGeom prst="rect">
            <a:avLst/>
          </a:prstGeom>
          <a:noFill/>
        </p:spPr>
        <p:txBody>
          <a:bodyPr wrap="square" lIns="0" tIns="0" rIns="0" bIns="0">
            <a:spAutoFit/>
          </a:bodyPr>
          <a:lstStyle/>
          <a:p>
            <a:pPr>
              <a:lnSpc>
                <a:spcPct val="118000"/>
              </a:lnSpc>
            </a:pPr>
            <a:r>
              <a:rPr sz="2000" b="1" dirty="0">
                <a:solidFill>
                  <a:schemeClr val="accent3"/>
                </a:solidFill>
                <a:latin typeface="Avenir Next Condensed" panose="020B0506020202020204" pitchFamily="34" charset="0"/>
              </a:rPr>
              <a:t>●</a:t>
            </a:r>
            <a:r>
              <a:rPr sz="2000" b="1" dirty="0">
                <a:solidFill>
                  <a:srgbClr val="FCCE25"/>
                </a:solidFill>
                <a:latin typeface="Avenir Next Condensed" panose="020B0506020202020204" pitchFamily="34" charset="0"/>
              </a:rPr>
              <a:t>  Planck </a:t>
            </a:r>
            <a:r>
              <a:rPr sz="2000" b="1" dirty="0" err="1">
                <a:solidFill>
                  <a:srgbClr val="FCCE25"/>
                </a:solidFill>
                <a:latin typeface="Avenir Next Condensed" panose="020B0506020202020204" pitchFamily="34" charset="0"/>
              </a:rPr>
              <a:t>p</a:t>
            </a:r>
            <a:r>
              <a:rPr sz="2000" b="1" baseline="-25000" dirty="0" err="1">
                <a:solidFill>
                  <a:srgbClr val="FCCE25"/>
                </a:solidFill>
                <a:latin typeface="Avenir Next Condensed" panose="020B0506020202020204" pitchFamily="34" charset="0"/>
              </a:rPr>
              <a:t>ann</a:t>
            </a:r>
            <a:r>
              <a:rPr sz="2000" b="1" baseline="-25000" dirty="0">
                <a:solidFill>
                  <a:srgbClr val="FCCE25"/>
                </a:solidFill>
                <a:latin typeface="Avenir Next Condensed" panose="020B0506020202020204" pitchFamily="34" charset="0"/>
              </a:rPr>
              <a:t>, </a:t>
            </a:r>
            <a:r>
              <a:rPr sz="2000" b="1" dirty="0">
                <a:solidFill>
                  <a:srgbClr val="FCCE25"/>
                </a:solidFill>
                <a:latin typeface="Avenir Next Condensed" panose="020B0506020202020204" pitchFamily="34" charset="0"/>
              </a:rPr>
              <a:t>the sharpest near-term test. </a:t>
            </a:r>
            <a:r>
              <a:rPr sz="2000" b="0" dirty="0">
                <a:solidFill>
                  <a:srgbClr val="F2EFF7"/>
                </a:solidFill>
                <a:latin typeface="Avenir Next Condensed" panose="020B0506020202020204" pitchFamily="34" charset="0"/>
              </a:rPr>
              <a:t>The saturated non-resonant option sits ~10% below its bound for </a:t>
            </a:r>
            <a:r>
              <a:rPr sz="2000" b="0" dirty="0" err="1">
                <a:solidFill>
                  <a:srgbClr val="F2EFF7"/>
                </a:solidFill>
                <a:latin typeface="Avenir Next Condensed" panose="020B0506020202020204" pitchFamily="34" charset="0"/>
              </a:rPr>
              <a:t>b̄b</a:t>
            </a:r>
            <a:r>
              <a:rPr sz="2000" b="0" dirty="0">
                <a:solidFill>
                  <a:srgbClr val="F2EFF7"/>
                </a:solidFill>
                <a:latin typeface="Avenir Next Condensed" panose="020B0506020202020204" pitchFamily="34" charset="0"/>
              </a:rPr>
              <a:t> and ~4% above for W</a:t>
            </a:r>
            <a:r>
              <a:rPr sz="2000" b="0" baseline="30000" dirty="0">
                <a:solidFill>
                  <a:srgbClr val="F2EFF7"/>
                </a:solidFill>
                <a:latin typeface="Avenir Next Condensed" panose="020B0506020202020204" pitchFamily="34" charset="0"/>
              </a:rPr>
              <a:t>+</a:t>
            </a:r>
            <a:r>
              <a:rPr sz="2000" b="0" dirty="0">
                <a:solidFill>
                  <a:srgbClr val="F2EFF7"/>
                </a:solidFill>
                <a:latin typeface="Avenir Next Condensed" panose="020B0506020202020204" pitchFamily="34" charset="0"/>
              </a:rPr>
              <a:t>W</a:t>
            </a:r>
            <a:r>
              <a:rPr sz="2000" b="0" baseline="30000" dirty="0">
                <a:solidFill>
                  <a:srgbClr val="F2EFF7"/>
                </a:solidFill>
                <a:latin typeface="Avenir Next Condensed" panose="020B0506020202020204" pitchFamily="34" charset="0"/>
              </a:rPr>
              <a:t>-</a:t>
            </a:r>
            <a:r>
              <a:rPr sz="2000" b="0" dirty="0">
                <a:solidFill>
                  <a:srgbClr val="F2EFF7"/>
                </a:solidFill>
                <a:latin typeface="Avenir Next Condensed" panose="020B0506020202020204" pitchFamily="34" charset="0"/>
              </a:rPr>
              <a:t>. An improved </a:t>
            </a:r>
            <a:r>
              <a:rPr sz="2000" b="0" dirty="0" err="1">
                <a:solidFill>
                  <a:srgbClr val="F2EFF7"/>
                </a:solidFill>
                <a:latin typeface="Avenir Next Condensed" panose="020B0506020202020204" pitchFamily="34" charset="0"/>
              </a:rPr>
              <a:t>p</a:t>
            </a:r>
            <a:r>
              <a:rPr sz="2000" b="0" baseline="-25000" dirty="0" err="1">
                <a:solidFill>
                  <a:srgbClr val="F2EFF7"/>
                </a:solidFill>
                <a:latin typeface="Avenir Next Condensed" panose="020B0506020202020204" pitchFamily="34" charset="0"/>
              </a:rPr>
              <a:t>ann</a:t>
            </a:r>
            <a:r>
              <a:rPr sz="2000" b="0" dirty="0">
                <a:solidFill>
                  <a:srgbClr val="F2EFF7"/>
                </a:solidFill>
                <a:latin typeface="Avenir Next Condensed" panose="020B0506020202020204" pitchFamily="34" charset="0"/>
              </a:rPr>
              <a:t> measurement tests it directly.</a:t>
            </a:r>
          </a:p>
          <a:p>
            <a:pPr>
              <a:lnSpc>
                <a:spcPct val="118000"/>
              </a:lnSpc>
              <a:spcBef>
                <a:spcPts val="1000"/>
              </a:spcBef>
            </a:pPr>
            <a:r>
              <a:rPr sz="2000" b="1" dirty="0">
                <a:solidFill>
                  <a:schemeClr val="accent3"/>
                </a:solidFill>
                <a:latin typeface="Avenir Next Condensed" panose="020B0506020202020204" pitchFamily="34" charset="0"/>
              </a:rPr>
              <a:t>●</a:t>
            </a:r>
            <a:r>
              <a:rPr sz="2000" b="1" dirty="0">
                <a:solidFill>
                  <a:srgbClr val="FCCE25"/>
                </a:solidFill>
                <a:latin typeface="Avenir Next Condensed" panose="020B0506020202020204" pitchFamily="34" charset="0"/>
              </a:rPr>
              <a:t>  Deeper dwarf limits. </a:t>
            </a:r>
            <a:r>
              <a:rPr sz="2000" b="0" dirty="0">
                <a:solidFill>
                  <a:srgbClr val="F2EFF7"/>
                </a:solidFill>
                <a:latin typeface="Avenir Next Condensed" panose="020B0506020202020204" pitchFamily="34" charset="0"/>
              </a:rPr>
              <a:t>R scales inversely with the </a:t>
            </a:r>
            <a:r>
              <a:rPr sz="2000" b="0" dirty="0" err="1">
                <a:solidFill>
                  <a:srgbClr val="F2EFF7"/>
                </a:solidFill>
                <a:latin typeface="Avenir Next Condensed" panose="020B0506020202020204" pitchFamily="34" charset="0"/>
              </a:rPr>
              <a:t>dSph</a:t>
            </a:r>
            <a:r>
              <a:rPr sz="2000" b="0" dirty="0">
                <a:solidFill>
                  <a:srgbClr val="F2EFF7"/>
                </a:solidFill>
                <a:latin typeface="Avenir Next Condensed" panose="020B0506020202020204" pitchFamily="34" charset="0"/>
              </a:rPr>
              <a:t> upper limit. </a:t>
            </a:r>
            <a:r>
              <a:rPr sz="2000" b="0" dirty="0" err="1">
                <a:solidFill>
                  <a:srgbClr val="F2EFF7"/>
                </a:solidFill>
                <a:latin typeface="Avenir Next Condensed" panose="020B0506020202020204" pitchFamily="34" charset="0"/>
              </a:rPr>
              <a:t>Circiello</a:t>
            </a:r>
            <a:r>
              <a:rPr sz="2000" b="0" dirty="0">
                <a:solidFill>
                  <a:srgbClr val="F2EFF7"/>
                </a:solidFill>
                <a:latin typeface="Avenir Next Condensed" panose="020B0506020202020204" pitchFamily="34" charset="0"/>
              </a:rPr>
              <a:t> et al. already move it up by roughly 30%.</a:t>
            </a:r>
          </a:p>
          <a:p>
            <a:pPr>
              <a:lnSpc>
                <a:spcPct val="118000"/>
              </a:lnSpc>
              <a:spcBef>
                <a:spcPts val="1000"/>
              </a:spcBef>
            </a:pPr>
            <a:r>
              <a:rPr sz="2000" b="1" dirty="0">
                <a:solidFill>
                  <a:schemeClr val="accent3"/>
                </a:solidFill>
                <a:latin typeface="Avenir Next Condensed" panose="020B0506020202020204" pitchFamily="34" charset="0"/>
              </a:rPr>
              <a:t>●</a:t>
            </a:r>
            <a:r>
              <a:rPr sz="2000" b="1" dirty="0">
                <a:solidFill>
                  <a:srgbClr val="FCCE25"/>
                </a:solidFill>
                <a:latin typeface="Avenir Next Condensed" panose="020B0506020202020204" pitchFamily="34" charset="0"/>
              </a:rPr>
              <a:t>  A demonstrably better inner-Galaxy foreground. </a:t>
            </a:r>
            <a:r>
              <a:rPr sz="2000" b="0" dirty="0">
                <a:solidFill>
                  <a:srgbClr val="F2EFF7"/>
                </a:solidFill>
                <a:latin typeface="Avenir Next Condensed" panose="020B0506020202020204" pitchFamily="34" charset="0"/>
              </a:rPr>
              <a:t>Template composition spans ×0.313 to ×1.831. That is the systematic that sets both R and the mass, and it is the one that would move most.</a:t>
            </a:r>
          </a:p>
          <a:p>
            <a:pPr>
              <a:lnSpc>
                <a:spcPct val="118000"/>
              </a:lnSpc>
              <a:spcBef>
                <a:spcPts val="1000"/>
              </a:spcBef>
            </a:pPr>
            <a:r>
              <a:rPr sz="2000" b="1" dirty="0">
                <a:solidFill>
                  <a:schemeClr val="accent3"/>
                </a:solidFill>
                <a:latin typeface="Avenir Next Condensed" panose="020B0506020202020204" pitchFamily="34" charset="0"/>
              </a:rPr>
              <a:t>● </a:t>
            </a:r>
            <a:r>
              <a:rPr sz="2000" b="1" dirty="0">
                <a:solidFill>
                  <a:srgbClr val="FCCE25"/>
                </a:solidFill>
                <a:latin typeface="Avenir Next Condensed" panose="020B0506020202020204" pitchFamily="34" charset="0"/>
              </a:rPr>
              <a:t> The mediator. </a:t>
            </a:r>
            <a:r>
              <a:rPr sz="2000" b="0" dirty="0">
                <a:solidFill>
                  <a:srgbClr val="F2EFF7"/>
                </a:solidFill>
                <a:latin typeface="Avenir Next Condensed" panose="020B0506020202020204" pitchFamily="34" charset="0"/>
              </a:rPr>
              <a:t>The saturation floor </a:t>
            </a:r>
            <a:r>
              <a:rPr sz="2000" b="0" dirty="0" err="1">
                <a:solidFill>
                  <a:srgbClr val="F2EFF7"/>
                </a:solidFill>
                <a:latin typeface="Avenir Next Condensed" panose="020B0506020202020204" pitchFamily="34" charset="0"/>
              </a:rPr>
              <a:t>m</a:t>
            </a:r>
            <a:r>
              <a:rPr sz="2000" b="0" baseline="-25000" dirty="0" err="1">
                <a:solidFill>
                  <a:srgbClr val="F2EFF7"/>
                </a:solidFill>
                <a:latin typeface="Avenir Next Condensed" panose="020B0506020202020204" pitchFamily="34" charset="0"/>
              </a:rPr>
              <a:t>φ</a:t>
            </a:r>
            <a:r>
              <a:rPr sz="2000" b="0" dirty="0">
                <a:solidFill>
                  <a:srgbClr val="F2EFF7"/>
                </a:solidFill>
                <a:latin typeface="Avenir Next Condensed" panose="020B0506020202020204" pitchFamily="34" charset="0"/>
              </a:rPr>
              <a:t> ≳ 0.6 GeV is a concrete target. A dark sector with no state at or above it cannot supply the boost.</a:t>
            </a:r>
          </a:p>
          <a:p>
            <a:pPr>
              <a:lnSpc>
                <a:spcPct val="118000"/>
              </a:lnSpc>
              <a:spcBef>
                <a:spcPts val="1600"/>
              </a:spcBef>
            </a:pPr>
            <a:r>
              <a:rPr sz="2000" b="1" dirty="0">
                <a:solidFill>
                  <a:srgbClr val="CB4777"/>
                </a:solidFill>
                <a:latin typeface="Avenir Next Condensed" panose="020B0506020202020204" pitchFamily="34" charset="0"/>
              </a:rPr>
              <a:t>What would not falsify it: </a:t>
            </a:r>
            <a:r>
              <a:rPr sz="2000" b="0" dirty="0">
                <a:solidFill>
                  <a:srgbClr val="F2EFF7"/>
                </a:solidFill>
                <a:latin typeface="Avenir Next Condensed" panose="020B0506020202020204" pitchFamily="34" charset="0"/>
              </a:rPr>
              <a:t>a null attenuation result. That reach sits some seven orders from the doublet prediction, so the photon channel tests the operator structure, not the rate.</a:t>
            </a:r>
          </a:p>
        </p:txBody>
      </p:sp>
      <p:sp>
        <p:nvSpPr>
          <p:cNvPr id="6" name="refs">
            <a:extLst>
              <a:ext uri="{FF2B5EF4-FFF2-40B4-BE49-F238E27FC236}">
                <a16:creationId xmlns:a16="http://schemas.microsoft.com/office/drawing/2014/main" id="{7243B7EB-76C9-CBF4-688E-385B8293C123}"/>
              </a:ext>
            </a:extLst>
          </p:cNvPr>
          <p:cNvSpPr txBox="1"/>
          <p:nvPr/>
        </p:nvSpPr>
        <p:spPr>
          <a:xfrm>
            <a:off x="7149548" y="307771"/>
            <a:ext cx="4871683" cy="461665"/>
          </a:xfrm>
          <a:prstGeom prst="rect">
            <a:avLst/>
          </a:prstGeom>
          <a:noFill/>
        </p:spPr>
        <p:txBody>
          <a:bodyPr wrap="square">
            <a:spAutoFit/>
          </a:bodyPr>
          <a:lstStyle/>
          <a:p>
            <a:pPr algn="r"/>
            <a:r>
              <a:rPr lang="en-GB" sz="1200" u="sng" dirty="0">
                <a:solidFill>
                  <a:srgbClr val="A9A2C0"/>
                </a:solidFill>
                <a:latin typeface="Avenir Next Condensed" panose="020B0506020202020204" pitchFamily="34" charset="0"/>
                <a:hlinkClick r:id="rId3"/>
              </a:rPr>
              <a:t>T. R. S., C. Ghag &amp; F. F. Deppisch, arXiv:2607.08552</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4"/>
              </a:rPr>
              <a:t>Planck Collab., A&amp;A 641, A6 (2020)</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5"/>
              </a:rPr>
              <a:t>T. R. Slatyer, PRD 93, 023527 (2016)</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6"/>
              </a:rPr>
              <a:t>A. Circiello et al., ApJL 1004, L33 (2026)</a:t>
            </a:r>
            <a:endParaRPr lang="en-US" sz="1200" dirty="0">
              <a:solidFill>
                <a:srgbClr val="A9A2C0"/>
              </a:solidFill>
              <a:latin typeface="Avenir Next Condensed" panose="020B050602020202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3621CA3-8AC1-2EB8-9706-47C0E58C552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18A2E37-E912-333A-26FA-719251C71133}"/>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The operator catalogue and the structural null</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BD0994BB-EFA7-7B82-F9C9-1518B2D5844F}"/>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3E4C67E-A3B3-BF6D-56C5-37F939DECB8F}"/>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E774CAC0-8925-864A-64AB-427B74BEA4C2}"/>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37736A84-89C9-27F3-16AC-8A184D9C1503}"/>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2352B9B3-FBB7-4843-372E-85C8553F1947}"/>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B23 / 30</a:t>
            </a:r>
          </a:p>
        </p:txBody>
      </p:sp>
      <p:sp>
        <p:nvSpPr>
          <p:cNvPr id="6" name="TextBox 5">
            <a:extLst>
              <a:ext uri="{FF2B5EF4-FFF2-40B4-BE49-F238E27FC236}">
                <a16:creationId xmlns:a16="http://schemas.microsoft.com/office/drawing/2014/main" id="{F6629ECE-3051-5880-8E61-4829ADBF6724}"/>
              </a:ext>
            </a:extLst>
          </p:cNvPr>
          <p:cNvSpPr txBox="1"/>
          <p:nvPr/>
        </p:nvSpPr>
        <p:spPr>
          <a:xfrm>
            <a:off x="594572" y="1381047"/>
            <a:ext cx="11155468" cy="2862322"/>
          </a:xfrm>
          <a:prstGeom prst="rect">
            <a:avLst/>
          </a:prstGeom>
          <a:noFill/>
        </p:spPr>
        <p:txBody>
          <a:bodyPr wrap="square">
            <a:spAutoFit/>
          </a:bodyPr>
          <a:lstStyle/>
          <a:p>
            <a:r>
              <a:rPr lang="en-GB" sz="2000" dirty="0">
                <a:solidFill>
                  <a:schemeClr val="accent3"/>
                </a:solidFill>
                <a:latin typeface="Avenir Next Condensed" panose="020B0506020202020204" pitchFamily="34" charset="0"/>
              </a:rPr>
              <a:t>●</a:t>
            </a:r>
            <a:r>
              <a:rPr lang="en-GB" sz="2000" dirty="0">
                <a:solidFill>
                  <a:schemeClr val="bg1"/>
                </a:solidFill>
                <a:latin typeface="Avenir Next Condensed" panose="020B0506020202020204" pitchFamily="34" charset="0"/>
              </a:rPr>
              <a:t> All gauge-invariant operators of dimension 5 to 7 coupling scalar, Majorana or Dirac dark matter to the photon.</a:t>
            </a:r>
          </a:p>
          <a:p>
            <a:pPr rtl="0">
              <a:buNone/>
            </a:pPr>
            <a:endParaRPr lang="en-GB" sz="2000" dirty="0">
              <a:solidFill>
                <a:schemeClr val="bg1"/>
              </a:solidFill>
              <a:latin typeface="Avenir Next Condensed" panose="020B0506020202020204" pitchFamily="34" charset="0"/>
            </a:endParaRPr>
          </a:p>
          <a:p>
            <a:r>
              <a:rPr lang="en-GB" sz="2000" dirty="0">
                <a:solidFill>
                  <a:schemeClr val="accent3"/>
                </a:solidFill>
                <a:latin typeface="Avenir Next Condensed" panose="020B0506020202020204" pitchFamily="34" charset="0"/>
              </a:rPr>
              <a:t>●</a:t>
            </a:r>
            <a:r>
              <a:rPr lang="en-GB" sz="2000" dirty="0">
                <a:solidFill>
                  <a:schemeClr val="bg1"/>
                </a:solidFill>
                <a:latin typeface="Avenir Next Condensed" panose="020B0506020202020204" pitchFamily="34" charset="0"/>
              </a:rPr>
              <a:t> The dimension-6 </a:t>
            </a:r>
            <a:r>
              <a:rPr lang="en-GB" sz="2000" b="1" dirty="0">
                <a:solidFill>
                  <a:schemeClr val="accent3"/>
                </a:solidFill>
                <a:latin typeface="Avenir Next Condensed" panose="020B0506020202020204" pitchFamily="34" charset="0"/>
              </a:rPr>
              <a:t>anapole</a:t>
            </a:r>
            <a:r>
              <a:rPr lang="en-GB" sz="2000" dirty="0">
                <a:solidFill>
                  <a:schemeClr val="bg1"/>
                </a:solidFill>
                <a:latin typeface="Avenir Next Condensed" panose="020B0506020202020204" pitchFamily="34" charset="0"/>
              </a:rPr>
              <a:t> </a:t>
            </a:r>
            <a:r>
              <a:rPr lang="en-GB" sz="2000" dirty="0">
                <a:solidFill>
                  <a:srgbClr val="A9A2C1"/>
                </a:solidFill>
                <a:latin typeface="Avenir Next Condensed" panose="020B0506020202020204" pitchFamily="34" charset="0"/>
              </a:rPr>
              <a:t>(χ̄γ</a:t>
            </a:r>
            <a:r>
              <a:rPr lang="en-GB" sz="2000" baseline="30000" dirty="0">
                <a:solidFill>
                  <a:srgbClr val="A9A2C1"/>
                </a:solidFill>
                <a:latin typeface="Avenir Next Condensed" panose="020B0506020202020204" pitchFamily="34" charset="0"/>
              </a:rPr>
              <a:t>μ</a:t>
            </a:r>
            <a:r>
              <a:rPr lang="en-GB" sz="2000" dirty="0">
                <a:solidFill>
                  <a:srgbClr val="A9A2C1"/>
                </a:solidFill>
                <a:latin typeface="Avenir Next Condensed" panose="020B0506020202020204" pitchFamily="34" charset="0"/>
              </a:rPr>
              <a:t>γ</a:t>
            </a:r>
            <a:r>
              <a:rPr lang="en-GB" sz="2000" baseline="30000" dirty="0">
                <a:solidFill>
                  <a:srgbClr val="A9A2C1"/>
                </a:solidFill>
                <a:latin typeface="Avenir Next Condensed" panose="020B0506020202020204" pitchFamily="34" charset="0"/>
              </a:rPr>
              <a:t>5</a:t>
            </a:r>
            <a:r>
              <a:rPr lang="en-GB" sz="2000" dirty="0">
                <a:solidFill>
                  <a:srgbClr val="A9A2C1"/>
                </a:solidFill>
                <a:latin typeface="Avenir Next Condensed" panose="020B0506020202020204" pitchFamily="34" charset="0"/>
              </a:rPr>
              <a:t>χ ∂</a:t>
            </a:r>
            <a:r>
              <a:rPr lang="en-GB" sz="2000" baseline="30000" dirty="0" err="1">
                <a:solidFill>
                  <a:srgbClr val="A9A2C1"/>
                </a:solidFill>
                <a:latin typeface="Avenir Next Condensed" panose="020B0506020202020204" pitchFamily="34" charset="0"/>
              </a:rPr>
              <a:t>ν</a:t>
            </a:r>
            <a:r>
              <a:rPr lang="en-GB" sz="2000" dirty="0">
                <a:solidFill>
                  <a:srgbClr val="A9A2C1"/>
                </a:solidFill>
                <a:latin typeface="Avenir Next Condensed" panose="020B0506020202020204" pitchFamily="34" charset="0"/>
              </a:rPr>
              <a:t> </a:t>
            </a:r>
            <a:r>
              <a:rPr lang="en-GB" sz="2000" dirty="0" err="1">
                <a:solidFill>
                  <a:srgbClr val="A9A2C1"/>
                </a:solidFill>
                <a:latin typeface="Avenir Next Condensed" panose="020B0506020202020204" pitchFamily="34" charset="0"/>
              </a:rPr>
              <a:t>F</a:t>
            </a:r>
            <a:r>
              <a:rPr lang="en-GB" sz="2000" baseline="30000" dirty="0" err="1">
                <a:solidFill>
                  <a:srgbClr val="A9A2C1"/>
                </a:solidFill>
                <a:latin typeface="Avenir Next Condensed" panose="020B0506020202020204" pitchFamily="34" charset="0"/>
              </a:rPr>
              <a:t>μν</a:t>
            </a:r>
            <a:r>
              <a:rPr lang="en-GB" sz="2000" dirty="0">
                <a:solidFill>
                  <a:srgbClr val="A9A2C1"/>
                </a:solidFill>
                <a:latin typeface="Avenir Next Condensed" panose="020B0506020202020204" pitchFamily="34" charset="0"/>
              </a:rPr>
              <a:t>) </a:t>
            </a:r>
            <a:r>
              <a:rPr lang="en-GB" sz="2000" dirty="0">
                <a:solidFill>
                  <a:schemeClr val="bg1"/>
                </a:solidFill>
                <a:latin typeface="Avenir Next Condensed" panose="020B0506020202020204" pitchFamily="34" charset="0"/>
              </a:rPr>
              <a:t>and </a:t>
            </a:r>
            <a:r>
              <a:rPr lang="en-GB" sz="2000" b="1" dirty="0">
                <a:solidFill>
                  <a:schemeClr val="accent3"/>
                </a:solidFill>
                <a:latin typeface="Avenir Next Condensed" panose="020B0506020202020204" pitchFamily="34" charset="0"/>
              </a:rPr>
              <a:t>Dirac charge radius</a:t>
            </a:r>
            <a:r>
              <a:rPr lang="en-GB" sz="2000" dirty="0">
                <a:solidFill>
                  <a:schemeClr val="accent3"/>
                </a:solidFill>
                <a:latin typeface="Avenir Next Condensed" panose="020B0506020202020204" pitchFamily="34" charset="0"/>
              </a:rPr>
              <a:t> </a:t>
            </a:r>
            <a:r>
              <a:rPr lang="en-GB" sz="2000" dirty="0">
                <a:solidFill>
                  <a:srgbClr val="A9A2C1"/>
                </a:solidFill>
                <a:latin typeface="Avenir Next Condensed" panose="020B0506020202020204" pitchFamily="34" charset="0"/>
              </a:rPr>
              <a:t>(</a:t>
            </a:r>
            <a:r>
              <a:rPr lang="en-GB" sz="2000" dirty="0" err="1">
                <a:solidFill>
                  <a:srgbClr val="A9A2C1"/>
                </a:solidFill>
                <a:latin typeface="Avenir Next Condensed" panose="020B0506020202020204" pitchFamily="34" charset="0"/>
              </a:rPr>
              <a:t>ψ̄γ</a:t>
            </a:r>
            <a:r>
              <a:rPr lang="en-GB" sz="2000" baseline="30000" dirty="0" err="1">
                <a:solidFill>
                  <a:srgbClr val="A9A2C1"/>
                </a:solidFill>
                <a:latin typeface="Avenir Next Condensed" panose="020B0506020202020204" pitchFamily="34" charset="0"/>
              </a:rPr>
              <a:t>μ</a:t>
            </a:r>
            <a:r>
              <a:rPr lang="en-GB" sz="2000" dirty="0" err="1">
                <a:solidFill>
                  <a:srgbClr val="A9A2C1"/>
                </a:solidFill>
                <a:latin typeface="Avenir Next Condensed" panose="020B0506020202020204" pitchFamily="34" charset="0"/>
              </a:rPr>
              <a:t>ψ</a:t>
            </a:r>
            <a:r>
              <a:rPr lang="en-GB" sz="2000" dirty="0">
                <a:solidFill>
                  <a:srgbClr val="A9A2C1"/>
                </a:solidFill>
                <a:latin typeface="Avenir Next Condensed" panose="020B0506020202020204" pitchFamily="34" charset="0"/>
              </a:rPr>
              <a:t> ∂</a:t>
            </a:r>
            <a:r>
              <a:rPr lang="en-GB" sz="2000" baseline="30000" dirty="0" err="1">
                <a:solidFill>
                  <a:srgbClr val="A9A2C1"/>
                </a:solidFill>
                <a:latin typeface="Avenir Next Condensed" panose="020B0506020202020204" pitchFamily="34" charset="0"/>
              </a:rPr>
              <a:t>ν</a:t>
            </a:r>
            <a:r>
              <a:rPr lang="en-GB" sz="2000" dirty="0">
                <a:solidFill>
                  <a:srgbClr val="A9A2C1"/>
                </a:solidFill>
                <a:latin typeface="Avenir Next Condensed" panose="020B0506020202020204" pitchFamily="34" charset="0"/>
              </a:rPr>
              <a:t> </a:t>
            </a:r>
            <a:r>
              <a:rPr lang="en-GB" sz="2000" dirty="0" err="1">
                <a:solidFill>
                  <a:srgbClr val="A9A2C1"/>
                </a:solidFill>
                <a:latin typeface="Avenir Next Condensed" panose="020B0506020202020204" pitchFamily="34" charset="0"/>
              </a:rPr>
              <a:t>F</a:t>
            </a:r>
            <a:r>
              <a:rPr lang="en-GB" sz="2000" baseline="30000" dirty="0" err="1">
                <a:solidFill>
                  <a:srgbClr val="A9A2C1"/>
                </a:solidFill>
                <a:latin typeface="Avenir Next Condensed" panose="020B0506020202020204" pitchFamily="34" charset="0"/>
              </a:rPr>
              <a:t>μν</a:t>
            </a:r>
            <a:r>
              <a:rPr lang="en-GB" sz="2000" dirty="0">
                <a:solidFill>
                  <a:srgbClr val="A9A2C1"/>
                </a:solidFill>
                <a:latin typeface="Avenir Next Condensed" panose="020B0506020202020204" pitchFamily="34" charset="0"/>
              </a:rPr>
              <a:t>) </a:t>
            </a:r>
            <a:r>
              <a:rPr lang="en-GB" sz="2000" dirty="0">
                <a:solidFill>
                  <a:schemeClr val="bg1"/>
                </a:solidFill>
                <a:latin typeface="Avenir Next Condensed" panose="020B0506020202020204" pitchFamily="34" charset="0"/>
              </a:rPr>
              <a:t>couple through </a:t>
            </a:r>
            <a:r>
              <a:rPr lang="en-GB" sz="2000" dirty="0">
                <a:solidFill>
                  <a:schemeClr val="accent3"/>
                </a:solidFill>
                <a:latin typeface="Avenir Next Condensed" panose="020B0506020202020204" pitchFamily="34" charset="0"/>
              </a:rPr>
              <a:t>∂</a:t>
            </a:r>
            <a:r>
              <a:rPr lang="en-GB" sz="2000" baseline="30000" dirty="0" err="1">
                <a:solidFill>
                  <a:schemeClr val="accent3"/>
                </a:solidFill>
                <a:latin typeface="Avenir Next Condensed" panose="020B0506020202020204" pitchFamily="34" charset="0"/>
              </a:rPr>
              <a:t>ν</a:t>
            </a:r>
            <a:r>
              <a:rPr lang="en-GB" sz="2000" dirty="0">
                <a:solidFill>
                  <a:schemeClr val="accent3"/>
                </a:solidFill>
                <a:latin typeface="Avenir Next Condensed" panose="020B0506020202020204" pitchFamily="34" charset="0"/>
              </a:rPr>
              <a:t> </a:t>
            </a:r>
            <a:r>
              <a:rPr lang="en-GB" sz="2000" dirty="0" err="1">
                <a:solidFill>
                  <a:schemeClr val="accent3"/>
                </a:solidFill>
                <a:latin typeface="Avenir Next Condensed" panose="020B0506020202020204" pitchFamily="34" charset="0"/>
              </a:rPr>
              <a:t>F</a:t>
            </a:r>
            <a:r>
              <a:rPr lang="en-GB" sz="2000" baseline="30000" dirty="0" err="1">
                <a:solidFill>
                  <a:schemeClr val="accent3"/>
                </a:solidFill>
                <a:latin typeface="Avenir Next Condensed" panose="020B0506020202020204" pitchFamily="34" charset="0"/>
              </a:rPr>
              <a:t>μν</a:t>
            </a:r>
            <a:r>
              <a:rPr lang="en-GB" sz="2000" dirty="0">
                <a:solidFill>
                  <a:schemeClr val="bg1"/>
                </a:solidFill>
                <a:latin typeface="Avenir Next Condensed" panose="020B0506020202020204" pitchFamily="34" charset="0"/>
              </a:rPr>
              <a:t>, whose momentum-space vertex is the transverse projector </a:t>
            </a:r>
            <a:r>
              <a:rPr lang="en-GB" sz="2000" b="1" dirty="0">
                <a:solidFill>
                  <a:srgbClr val="A9A2C1"/>
                </a:solidFill>
                <a:latin typeface="Avenir Next Condensed" panose="020B0506020202020204" pitchFamily="34" charset="0"/>
              </a:rPr>
              <a:t>-(k</a:t>
            </a:r>
            <a:r>
              <a:rPr lang="en-GB" sz="2000" b="1" baseline="30000" dirty="0">
                <a:solidFill>
                  <a:srgbClr val="A9A2C1"/>
                </a:solidFill>
                <a:latin typeface="Avenir Next Condensed" panose="020B0506020202020204" pitchFamily="34" charset="0"/>
              </a:rPr>
              <a:t>2</a:t>
            </a:r>
            <a:r>
              <a:rPr lang="en-GB" sz="2000" b="1" dirty="0">
                <a:solidFill>
                  <a:srgbClr val="A9A2C1"/>
                </a:solidFill>
                <a:latin typeface="Avenir Next Condensed" panose="020B0506020202020204" pitchFamily="34" charset="0"/>
              </a:rPr>
              <a:t>ε</a:t>
            </a:r>
            <a:r>
              <a:rPr lang="en-GB" sz="2000" b="1" baseline="-25000" dirty="0">
                <a:solidFill>
                  <a:srgbClr val="A9A2C1"/>
                </a:solidFill>
                <a:latin typeface="Avenir Next Condensed" panose="020B0506020202020204" pitchFamily="34" charset="0"/>
              </a:rPr>
              <a:t>μ</a:t>
            </a:r>
            <a:r>
              <a:rPr lang="en-GB" sz="2000" b="1" dirty="0">
                <a:solidFill>
                  <a:srgbClr val="A9A2C1"/>
                </a:solidFill>
                <a:latin typeface="Avenir Next Condensed" panose="020B0506020202020204" pitchFamily="34" charset="0"/>
              </a:rPr>
              <a:t> − </a:t>
            </a:r>
            <a:r>
              <a:rPr lang="en-GB" sz="2000" b="1" dirty="0" err="1">
                <a:solidFill>
                  <a:srgbClr val="A9A2C1"/>
                </a:solidFill>
                <a:latin typeface="Avenir Next Condensed" panose="020B0506020202020204" pitchFamily="34" charset="0"/>
              </a:rPr>
              <a:t>k</a:t>
            </a:r>
            <a:r>
              <a:rPr lang="en-GB" sz="2000" b="1" baseline="-25000" dirty="0" err="1">
                <a:solidFill>
                  <a:srgbClr val="A9A2C1"/>
                </a:solidFill>
                <a:latin typeface="Avenir Next Condensed" panose="020B0506020202020204" pitchFamily="34" charset="0"/>
              </a:rPr>
              <a:t>μ</a:t>
            </a:r>
            <a:r>
              <a:rPr lang="en-GB" sz="2000" b="1" dirty="0">
                <a:solidFill>
                  <a:srgbClr val="A9A2C1"/>
                </a:solidFill>
                <a:latin typeface="Avenir Next Condensed" panose="020B0506020202020204" pitchFamily="34" charset="0"/>
              </a:rPr>
              <a:t> </a:t>
            </a:r>
            <a:r>
              <a:rPr lang="en-GB" sz="2000" b="1" dirty="0" err="1">
                <a:solidFill>
                  <a:srgbClr val="A9A2C1"/>
                </a:solidFill>
                <a:latin typeface="Avenir Next Condensed" panose="020B0506020202020204" pitchFamily="34" charset="0"/>
              </a:rPr>
              <a:t>k·ε</a:t>
            </a:r>
            <a:r>
              <a:rPr lang="en-GB" sz="2000" b="1" dirty="0">
                <a:solidFill>
                  <a:srgbClr val="A9A2C1"/>
                </a:solidFill>
                <a:latin typeface="Avenir Next Condensed" panose="020B0506020202020204" pitchFamily="34" charset="0"/>
              </a:rPr>
              <a:t>)</a:t>
            </a:r>
            <a:r>
              <a:rPr lang="en-GB" sz="2000" b="1" dirty="0">
                <a:solidFill>
                  <a:schemeClr val="bg1"/>
                </a:solidFill>
                <a:latin typeface="Avenir Next Condensed" panose="020B0506020202020204" pitchFamily="34" charset="0"/>
              </a:rPr>
              <a:t>.</a:t>
            </a:r>
            <a:r>
              <a:rPr lang="en-GB" sz="2000" b="1" dirty="0">
                <a:solidFill>
                  <a:srgbClr val="A9A2C1"/>
                </a:solidFill>
                <a:latin typeface="Avenir Next Condensed" panose="020B0506020202020204" pitchFamily="34" charset="0"/>
              </a:rPr>
              <a:t> </a:t>
            </a:r>
            <a:r>
              <a:rPr lang="en-GB" sz="2000" dirty="0">
                <a:solidFill>
                  <a:schemeClr val="bg1"/>
                </a:solidFill>
                <a:latin typeface="Avenir Next Condensed" panose="020B0506020202020204" pitchFamily="34" charset="0"/>
              </a:rPr>
              <a:t>For an </a:t>
            </a:r>
            <a:r>
              <a:rPr lang="en-GB" sz="2000" dirty="0">
                <a:solidFill>
                  <a:schemeClr val="accent3"/>
                </a:solidFill>
                <a:latin typeface="Avenir Next Condensed" panose="020B0506020202020204" pitchFamily="34" charset="0"/>
              </a:rPr>
              <a:t>on-shell</a:t>
            </a:r>
            <a:r>
              <a:rPr lang="en-GB" sz="2000" dirty="0">
                <a:solidFill>
                  <a:schemeClr val="bg1"/>
                </a:solidFill>
                <a:latin typeface="Avenir Next Condensed" panose="020B0506020202020204" pitchFamily="34" charset="0"/>
              </a:rPr>
              <a:t> photon, </a:t>
            </a:r>
            <a:r>
              <a:rPr lang="en-GB" sz="2000" b="1" dirty="0">
                <a:solidFill>
                  <a:schemeClr val="accent3"/>
                </a:solidFill>
                <a:latin typeface="Avenir Next Condensed" panose="020B0506020202020204" pitchFamily="34" charset="0"/>
              </a:rPr>
              <a:t>k</a:t>
            </a:r>
            <a:r>
              <a:rPr lang="en-GB" sz="2000" b="1" baseline="30000" dirty="0">
                <a:solidFill>
                  <a:schemeClr val="accent3"/>
                </a:solidFill>
                <a:latin typeface="Avenir Next Condensed" panose="020B0506020202020204" pitchFamily="34" charset="0"/>
              </a:rPr>
              <a:t>2</a:t>
            </a:r>
            <a:r>
              <a:rPr lang="en-GB" sz="2000" b="1" dirty="0">
                <a:solidFill>
                  <a:schemeClr val="accent3"/>
                </a:solidFill>
                <a:latin typeface="Avenir Next Condensed" panose="020B0506020202020204" pitchFamily="34" charset="0"/>
              </a:rPr>
              <a:t> = 0 </a:t>
            </a:r>
            <a:r>
              <a:rPr lang="en-GB" sz="2000" dirty="0">
                <a:solidFill>
                  <a:schemeClr val="bg1"/>
                </a:solidFill>
                <a:latin typeface="Avenir Next Condensed" panose="020B0506020202020204" pitchFamily="34" charset="0"/>
              </a:rPr>
              <a:t>and </a:t>
            </a:r>
            <a:r>
              <a:rPr lang="en-GB" sz="2000" b="1" dirty="0" err="1">
                <a:solidFill>
                  <a:schemeClr val="accent3"/>
                </a:solidFill>
                <a:latin typeface="Avenir Next Condensed" panose="020B0506020202020204" pitchFamily="34" charset="0"/>
              </a:rPr>
              <a:t>k·ε</a:t>
            </a:r>
            <a:r>
              <a:rPr lang="en-GB" sz="2000" b="1" dirty="0">
                <a:solidFill>
                  <a:schemeClr val="accent3"/>
                </a:solidFill>
                <a:latin typeface="Avenir Next Condensed" panose="020B0506020202020204" pitchFamily="34" charset="0"/>
              </a:rPr>
              <a:t> = 0</a:t>
            </a:r>
            <a:r>
              <a:rPr lang="en-GB" sz="2000" dirty="0">
                <a:solidFill>
                  <a:schemeClr val="bg1"/>
                </a:solidFill>
                <a:latin typeface="Avenir Next Condensed" panose="020B0506020202020204" pitchFamily="34" charset="0"/>
              </a:rPr>
              <a:t>, so it </a:t>
            </a:r>
            <a:r>
              <a:rPr lang="en-GB" sz="2000" b="1" dirty="0">
                <a:solidFill>
                  <a:schemeClr val="accent1"/>
                </a:solidFill>
                <a:latin typeface="Avenir Next Condensed" panose="020B0506020202020204" pitchFamily="34" charset="0"/>
              </a:rPr>
              <a:t>vanishes identically</a:t>
            </a:r>
            <a:r>
              <a:rPr lang="en-GB" sz="2000" dirty="0">
                <a:solidFill>
                  <a:schemeClr val="bg1"/>
                </a:solidFill>
                <a:latin typeface="Avenir Next Condensed" panose="020B0506020202020204" pitchFamily="34" charset="0"/>
              </a:rPr>
              <a:t>.</a:t>
            </a:r>
          </a:p>
          <a:p>
            <a:pPr marL="800100" lvl="1" indent="-342900">
              <a:buFont typeface="Arial" panose="020B0604020202020204" pitchFamily="34" charset="0"/>
              <a:buChar char="•"/>
            </a:pPr>
            <a:r>
              <a:rPr lang="en-GB" sz="2000" dirty="0">
                <a:solidFill>
                  <a:schemeClr val="bg1"/>
                </a:solidFill>
                <a:latin typeface="Avenir Next Condensed" panose="020B0506020202020204" pitchFamily="34" charset="0"/>
              </a:rPr>
              <a:t>Real-photon attenuation is blind to them at tree level, at any exposure, on any dataset. The real-photon basis collapses to </a:t>
            </a:r>
            <a:r>
              <a:rPr lang="en-GB" sz="2000" b="1" dirty="0">
                <a:solidFill>
                  <a:schemeClr val="bg1"/>
                </a:solidFill>
                <a:latin typeface="Avenir Next Condensed" panose="020B0506020202020204" pitchFamily="34" charset="0"/>
              </a:rPr>
              <a:t>dipoles and Rayleigh</a:t>
            </a:r>
            <a:r>
              <a:rPr lang="en-GB" sz="2000" dirty="0">
                <a:solidFill>
                  <a:schemeClr val="bg1"/>
                </a:solidFill>
                <a:latin typeface="Avenir Next Condensed" panose="020B0506020202020204" pitchFamily="34" charset="0"/>
              </a:rPr>
              <a:t>.</a:t>
            </a:r>
          </a:p>
          <a:p>
            <a:pPr lvl="1"/>
            <a:endParaRPr lang="en-GB" sz="2000" dirty="0">
              <a:solidFill>
                <a:schemeClr val="bg1"/>
              </a:solidFill>
              <a:latin typeface="Avenir Next Condensed" panose="020B0506020202020204" pitchFamily="34" charset="0"/>
            </a:endParaRPr>
          </a:p>
          <a:p>
            <a:pPr rtl="0">
              <a:buNone/>
            </a:pPr>
            <a:r>
              <a:rPr lang="en-GB" sz="2000" b="1" dirty="0">
                <a:solidFill>
                  <a:schemeClr val="bg1"/>
                </a:solidFill>
                <a:latin typeface="Avenir Next Condensed" panose="020B0506020202020204" pitchFamily="34" charset="0"/>
              </a:rPr>
              <a:t>Peak reach, 90% CL, current Fermi-LAT exposure</a:t>
            </a:r>
            <a:endParaRPr lang="en-GB" sz="2000" dirty="0">
              <a:solidFill>
                <a:schemeClr val="bg1"/>
              </a:solidFill>
              <a:latin typeface="Avenir Next Condensed" panose="020B0506020202020204" pitchFamily="34" charset="0"/>
            </a:endParaRPr>
          </a:p>
        </p:txBody>
      </p:sp>
      <p:graphicFrame>
        <p:nvGraphicFramePr>
          <p:cNvPr id="7" name="Table 6">
            <a:extLst>
              <a:ext uri="{FF2B5EF4-FFF2-40B4-BE49-F238E27FC236}">
                <a16:creationId xmlns:a16="http://schemas.microsoft.com/office/drawing/2014/main" id="{AEF68C79-F745-FF20-4873-FF6E6F51F2D9}"/>
              </a:ext>
            </a:extLst>
          </p:cNvPr>
          <p:cNvGraphicFramePr>
            <a:graphicFrameLocks noGrp="1"/>
          </p:cNvGraphicFramePr>
          <p:nvPr>
            <p:extLst>
              <p:ext uri="{D42A27DB-BD31-4B8C-83A1-F6EECF244321}">
                <p14:modId xmlns:p14="http://schemas.microsoft.com/office/powerpoint/2010/main" val="2275418994"/>
              </p:ext>
            </p:extLst>
          </p:nvPr>
        </p:nvGraphicFramePr>
        <p:xfrm>
          <a:off x="594572" y="4313743"/>
          <a:ext cx="6659217" cy="1463040"/>
        </p:xfrm>
        <a:graphic>
          <a:graphicData uri="http://schemas.openxmlformats.org/drawingml/2006/table">
            <a:tbl>
              <a:tblPr>
                <a:tableStyleId>{8799B23B-EC83-4686-B30A-512413B5E67A}</a:tableStyleId>
              </a:tblPr>
              <a:tblGrid>
                <a:gridCol w="2504661">
                  <a:extLst>
                    <a:ext uri="{9D8B030D-6E8A-4147-A177-3AD203B41FA5}">
                      <a16:colId xmlns:a16="http://schemas.microsoft.com/office/drawing/2014/main" val="3629769837"/>
                    </a:ext>
                  </a:extLst>
                </a:gridCol>
                <a:gridCol w="1808921">
                  <a:extLst>
                    <a:ext uri="{9D8B030D-6E8A-4147-A177-3AD203B41FA5}">
                      <a16:colId xmlns:a16="http://schemas.microsoft.com/office/drawing/2014/main" val="1356809504"/>
                    </a:ext>
                  </a:extLst>
                </a:gridCol>
                <a:gridCol w="2345635">
                  <a:extLst>
                    <a:ext uri="{9D8B030D-6E8A-4147-A177-3AD203B41FA5}">
                      <a16:colId xmlns:a16="http://schemas.microsoft.com/office/drawing/2014/main" val="3334429405"/>
                    </a:ext>
                  </a:extLst>
                </a:gridCol>
              </a:tblGrid>
              <a:tr h="365760">
                <a:tc>
                  <a:txBody>
                    <a:bodyPr/>
                    <a:lstStyle/>
                    <a:p>
                      <a:pPr>
                        <a:buNone/>
                      </a:pPr>
                      <a:r>
                        <a:rPr lang="en-GB" sz="1800">
                          <a:solidFill>
                            <a:schemeClr val="bg1"/>
                          </a:solidFill>
                          <a:latin typeface="Avenir Next Condensed" panose="020B0506020202020204" pitchFamily="34" charset="0"/>
                        </a:rPr>
                        <a:t>operator</a:t>
                      </a:r>
                    </a:p>
                  </a:txBody>
                  <a:tcPr anchor="ctr"/>
                </a:tc>
                <a:tc>
                  <a:txBody>
                    <a:bodyPr/>
                    <a:lstStyle/>
                    <a:p>
                      <a:pPr>
                        <a:buNone/>
                      </a:pPr>
                      <a:r>
                        <a:rPr lang="en-GB" sz="1800">
                          <a:solidFill>
                            <a:schemeClr val="bg1"/>
                          </a:solidFill>
                          <a:latin typeface="Avenir Next Condensed" panose="020B0506020202020204" pitchFamily="34" charset="0"/>
                        </a:rPr>
                        <a:t>Λ</a:t>
                      </a:r>
                    </a:p>
                  </a:txBody>
                  <a:tcPr anchor="ctr"/>
                </a:tc>
                <a:tc>
                  <a:txBody>
                    <a:bodyPr/>
                    <a:lstStyle/>
                    <a:p>
                      <a:pPr>
                        <a:buNone/>
                      </a:pPr>
                      <a:r>
                        <a:rPr lang="en-GB" sz="1800" dirty="0">
                          <a:solidFill>
                            <a:schemeClr val="bg1"/>
                          </a:solidFill>
                          <a:latin typeface="Avenir Next Condensed" panose="020B0506020202020204" pitchFamily="34" charset="0"/>
                        </a:rPr>
                        <a:t>at </a:t>
                      </a:r>
                      <a:r>
                        <a:rPr lang="en-GB" sz="1800" dirty="0" err="1">
                          <a:solidFill>
                            <a:schemeClr val="bg1"/>
                          </a:solidFill>
                          <a:latin typeface="Avenir Next Condensed" panose="020B0506020202020204" pitchFamily="34" charset="0"/>
                        </a:rPr>
                        <a:t>m</a:t>
                      </a:r>
                      <a:r>
                        <a:rPr lang="en-GB" sz="1800" baseline="-25000" dirty="0" err="1">
                          <a:solidFill>
                            <a:schemeClr val="bg1"/>
                          </a:solidFill>
                          <a:latin typeface="Avenir Next Condensed" panose="020B0506020202020204" pitchFamily="34" charset="0"/>
                        </a:rPr>
                        <a:t>χ</a:t>
                      </a:r>
                      <a:endParaRPr lang="en-GB" sz="1800" baseline="-25000" dirty="0">
                        <a:solidFill>
                          <a:schemeClr val="bg1"/>
                        </a:solidFill>
                        <a:latin typeface="Avenir Next Condensed" panose="020B0506020202020204" pitchFamily="34" charset="0"/>
                      </a:endParaRPr>
                    </a:p>
                  </a:txBody>
                  <a:tcPr anchor="ctr"/>
                </a:tc>
                <a:extLst>
                  <a:ext uri="{0D108BD9-81ED-4DB2-BD59-A6C34878D82A}">
                    <a16:rowId xmlns:a16="http://schemas.microsoft.com/office/drawing/2014/main" val="4203385413"/>
                  </a:ext>
                </a:extLst>
              </a:tr>
              <a:tr h="365760">
                <a:tc>
                  <a:txBody>
                    <a:bodyPr/>
                    <a:lstStyle/>
                    <a:p>
                      <a:pPr>
                        <a:buNone/>
                      </a:pPr>
                      <a:r>
                        <a:rPr lang="en-GB" sz="1800" dirty="0">
                          <a:solidFill>
                            <a:schemeClr val="bg1"/>
                          </a:solidFill>
                          <a:latin typeface="Avenir Next Condensed" panose="020B0506020202020204" pitchFamily="34" charset="0"/>
                        </a:rPr>
                        <a:t>dim-5 Dirac dipoles</a:t>
                      </a:r>
                    </a:p>
                  </a:txBody>
                  <a:tcPr anchor="ctr"/>
                </a:tc>
                <a:tc>
                  <a:txBody>
                    <a:bodyPr/>
                    <a:lstStyle/>
                    <a:p>
                      <a:pPr>
                        <a:buNone/>
                      </a:pPr>
                      <a:r>
                        <a:rPr lang="en-GB" sz="1800" b="1" dirty="0">
                          <a:solidFill>
                            <a:schemeClr val="bg1"/>
                          </a:solidFill>
                          <a:latin typeface="Avenir Next Condensed" panose="020B0506020202020204" pitchFamily="34" charset="0"/>
                        </a:rPr>
                        <a:t>0.32 GeV</a:t>
                      </a:r>
                      <a:endParaRPr lang="en-GB" sz="1800" dirty="0">
                        <a:solidFill>
                          <a:schemeClr val="bg1"/>
                        </a:solidFill>
                        <a:latin typeface="Avenir Next Condensed" panose="020B0506020202020204" pitchFamily="34" charset="0"/>
                      </a:endParaRPr>
                    </a:p>
                  </a:txBody>
                  <a:tcPr anchor="ctr"/>
                </a:tc>
                <a:tc>
                  <a:txBody>
                    <a:bodyPr/>
                    <a:lstStyle/>
                    <a:p>
                      <a:pPr>
                        <a:buNone/>
                      </a:pPr>
                      <a:r>
                        <a:rPr lang="en-GB" sz="1800" dirty="0">
                          <a:solidFill>
                            <a:schemeClr val="bg1"/>
                          </a:solidFill>
                          <a:latin typeface="Avenir Next Condensed" panose="020B0506020202020204" pitchFamily="34" charset="0"/>
                        </a:rPr>
                        <a:t>60 GeV</a:t>
                      </a:r>
                    </a:p>
                  </a:txBody>
                  <a:tcPr anchor="ctr"/>
                </a:tc>
                <a:extLst>
                  <a:ext uri="{0D108BD9-81ED-4DB2-BD59-A6C34878D82A}">
                    <a16:rowId xmlns:a16="http://schemas.microsoft.com/office/drawing/2014/main" val="1101734860"/>
                  </a:ext>
                </a:extLst>
              </a:tr>
              <a:tr h="365760">
                <a:tc>
                  <a:txBody>
                    <a:bodyPr/>
                    <a:lstStyle/>
                    <a:p>
                      <a:pPr>
                        <a:buNone/>
                      </a:pPr>
                      <a:r>
                        <a:rPr lang="en-GB" sz="1800" dirty="0">
                          <a:solidFill>
                            <a:schemeClr val="bg1"/>
                          </a:solidFill>
                          <a:latin typeface="Avenir Next Condensed" panose="020B0506020202020204" pitchFamily="34" charset="0"/>
                        </a:rPr>
                        <a:t>dim-6 scalar Rayleigh</a:t>
                      </a:r>
                    </a:p>
                  </a:txBody>
                  <a:tcPr anchor="ctr"/>
                </a:tc>
                <a:tc>
                  <a:txBody>
                    <a:bodyPr/>
                    <a:lstStyle/>
                    <a:p>
                      <a:pPr>
                        <a:buNone/>
                      </a:pPr>
                      <a:r>
                        <a:rPr lang="en-GB" sz="1800" b="1">
                          <a:solidFill>
                            <a:schemeClr val="bg1"/>
                          </a:solidFill>
                          <a:latin typeface="Avenir Next Condensed" panose="020B0506020202020204" pitchFamily="34" charset="0"/>
                        </a:rPr>
                        <a:t>0.21 GeV</a:t>
                      </a:r>
                      <a:endParaRPr lang="en-GB" sz="1800">
                        <a:solidFill>
                          <a:schemeClr val="bg1"/>
                        </a:solidFill>
                        <a:latin typeface="Avenir Next Condensed" panose="020B0506020202020204" pitchFamily="34" charset="0"/>
                      </a:endParaRPr>
                    </a:p>
                  </a:txBody>
                  <a:tcPr anchor="ctr"/>
                </a:tc>
                <a:tc>
                  <a:txBody>
                    <a:bodyPr/>
                    <a:lstStyle/>
                    <a:p>
                      <a:pPr>
                        <a:buNone/>
                      </a:pPr>
                      <a:r>
                        <a:rPr lang="en-GB" sz="1800">
                          <a:solidFill>
                            <a:schemeClr val="bg1"/>
                          </a:solidFill>
                          <a:latin typeface="Avenir Next Condensed" panose="020B0506020202020204" pitchFamily="34" charset="0"/>
                        </a:rPr>
                        <a:t>0.22 GeV</a:t>
                      </a:r>
                    </a:p>
                  </a:txBody>
                  <a:tcPr anchor="ctr"/>
                </a:tc>
                <a:extLst>
                  <a:ext uri="{0D108BD9-81ED-4DB2-BD59-A6C34878D82A}">
                    <a16:rowId xmlns:a16="http://schemas.microsoft.com/office/drawing/2014/main" val="526096843"/>
                  </a:ext>
                </a:extLst>
              </a:tr>
              <a:tr h="365760">
                <a:tc>
                  <a:txBody>
                    <a:bodyPr/>
                    <a:lstStyle/>
                    <a:p>
                      <a:pPr>
                        <a:buNone/>
                      </a:pPr>
                      <a:r>
                        <a:rPr lang="en-GB" sz="1800">
                          <a:solidFill>
                            <a:schemeClr val="bg1"/>
                          </a:solidFill>
                          <a:latin typeface="Avenir Next Condensed" panose="020B0506020202020204" pitchFamily="34" charset="0"/>
                        </a:rPr>
                        <a:t>dim-7 Rayleigh</a:t>
                      </a:r>
                    </a:p>
                  </a:txBody>
                  <a:tcPr anchor="ctr"/>
                </a:tc>
                <a:tc>
                  <a:txBody>
                    <a:bodyPr/>
                    <a:lstStyle/>
                    <a:p>
                      <a:pPr>
                        <a:buNone/>
                      </a:pPr>
                      <a:r>
                        <a:rPr lang="en-GB" sz="1800" b="1">
                          <a:solidFill>
                            <a:schemeClr val="bg1"/>
                          </a:solidFill>
                          <a:latin typeface="Avenir Next Condensed" panose="020B0506020202020204" pitchFamily="34" charset="0"/>
                        </a:rPr>
                        <a:t>0.79–1.06 GeV</a:t>
                      </a:r>
                      <a:endParaRPr lang="en-GB" sz="1800">
                        <a:solidFill>
                          <a:schemeClr val="bg1"/>
                        </a:solidFill>
                        <a:latin typeface="Avenir Next Condensed" panose="020B0506020202020204" pitchFamily="34" charset="0"/>
                      </a:endParaRPr>
                    </a:p>
                  </a:txBody>
                  <a:tcPr anchor="ctr"/>
                </a:tc>
                <a:tc>
                  <a:txBody>
                    <a:bodyPr/>
                    <a:lstStyle/>
                    <a:p>
                      <a:pPr>
                        <a:buNone/>
                      </a:pPr>
                      <a:r>
                        <a:rPr lang="en-GB" sz="1800" dirty="0">
                          <a:solidFill>
                            <a:schemeClr val="bg1"/>
                          </a:solidFill>
                          <a:latin typeface="Avenir Next Condensed" panose="020B0506020202020204" pitchFamily="34" charset="0"/>
                        </a:rPr>
                        <a:t>0.12–0.58 TeV</a:t>
                      </a:r>
                    </a:p>
                  </a:txBody>
                  <a:tcPr anchor="ctr"/>
                </a:tc>
                <a:extLst>
                  <a:ext uri="{0D108BD9-81ED-4DB2-BD59-A6C34878D82A}">
                    <a16:rowId xmlns:a16="http://schemas.microsoft.com/office/drawing/2014/main" val="1846567303"/>
                  </a:ext>
                </a:extLst>
              </a:tr>
            </a:tbl>
          </a:graphicData>
        </a:graphic>
      </p:graphicFrame>
      <p:sp>
        <p:nvSpPr>
          <p:cNvPr id="14" name="TextBox 13">
            <a:extLst>
              <a:ext uri="{FF2B5EF4-FFF2-40B4-BE49-F238E27FC236}">
                <a16:creationId xmlns:a16="http://schemas.microsoft.com/office/drawing/2014/main" id="{018B9FAE-B876-2409-F001-6D53C59CF9D7}"/>
              </a:ext>
            </a:extLst>
          </p:cNvPr>
          <p:cNvSpPr txBox="1"/>
          <p:nvPr/>
        </p:nvSpPr>
        <p:spPr>
          <a:xfrm>
            <a:off x="7543800" y="3468867"/>
            <a:ext cx="4477431" cy="2862322"/>
          </a:xfrm>
          <a:prstGeom prst="rect">
            <a:avLst/>
          </a:prstGeom>
          <a:noFill/>
        </p:spPr>
        <p:txBody>
          <a:bodyPr wrap="square">
            <a:spAutoFit/>
          </a:bodyPr>
          <a:lstStyle/>
          <a:p>
            <a:r>
              <a:rPr lang="en-GB" sz="2000" dirty="0">
                <a:solidFill>
                  <a:schemeClr val="accent3"/>
                </a:solidFill>
                <a:latin typeface="Avenir Next Condensed" panose="020B0506020202020204" pitchFamily="34" charset="0"/>
              </a:rPr>
              <a:t>●</a:t>
            </a:r>
            <a:r>
              <a:rPr lang="en-GB" sz="2000" dirty="0">
                <a:solidFill>
                  <a:schemeClr val="bg1"/>
                </a:solidFill>
                <a:latin typeface="Avenir Next Condensed" panose="020B0506020202020204" pitchFamily="34" charset="0"/>
              </a:rPr>
              <a:t> The dipole contour is flat at </a:t>
            </a:r>
            <a:r>
              <a:rPr lang="en-GB" sz="2000" dirty="0" err="1">
                <a:solidFill>
                  <a:schemeClr val="bg1"/>
                </a:solidFill>
                <a:latin typeface="Avenir Next Condensed" panose="020B0506020202020204" pitchFamily="34" charset="0"/>
              </a:rPr>
              <a:t>Λ</a:t>
            </a:r>
            <a:r>
              <a:rPr lang="en-GB" sz="2000" dirty="0">
                <a:solidFill>
                  <a:schemeClr val="bg1"/>
                </a:solidFill>
                <a:latin typeface="Avenir Next Condensed" panose="020B0506020202020204" pitchFamily="34" charset="0"/>
              </a:rPr>
              <a:t> ≃ 0.29 GeV below </a:t>
            </a:r>
            <a:r>
              <a:rPr lang="en-GB" sz="2000" dirty="0" err="1">
                <a:solidFill>
                  <a:schemeClr val="bg1"/>
                </a:solidFill>
                <a:latin typeface="Avenir Next Condensed" panose="020B0506020202020204" pitchFamily="34" charset="0"/>
              </a:rPr>
              <a:t>m</a:t>
            </a:r>
            <a:r>
              <a:rPr lang="en-GB" sz="2000" baseline="-25000" dirty="0" err="1">
                <a:solidFill>
                  <a:schemeClr val="bg1"/>
                </a:solidFill>
                <a:latin typeface="Avenir Next Condensed" panose="020B0506020202020204" pitchFamily="34" charset="0"/>
              </a:rPr>
              <a:t>χ</a:t>
            </a:r>
            <a:r>
              <a:rPr lang="en-GB" sz="2000" dirty="0">
                <a:solidFill>
                  <a:schemeClr val="bg1"/>
                </a:solidFill>
                <a:latin typeface="Avenir Next Condensed" panose="020B0506020202020204" pitchFamily="34" charset="0"/>
              </a:rPr>
              <a:t> ~ 1 GeV. In the </a:t>
            </a:r>
            <a:r>
              <a:rPr lang="en-GB" sz="2000" dirty="0" err="1">
                <a:solidFill>
                  <a:schemeClr val="bg1"/>
                </a:solidFill>
                <a:latin typeface="Avenir Next Condensed" panose="020B0506020202020204" pitchFamily="34" charset="0"/>
              </a:rPr>
              <a:t>ω</a:t>
            </a:r>
            <a:r>
              <a:rPr lang="en-GB" sz="2000" dirty="0">
                <a:solidFill>
                  <a:schemeClr val="bg1"/>
                </a:solidFill>
                <a:latin typeface="Avenir Next Condensed" panose="020B0506020202020204" pitchFamily="34" charset="0"/>
              </a:rPr>
              <a:t> ≫ </a:t>
            </a:r>
            <a:r>
              <a:rPr lang="en-GB" sz="2000" dirty="0" err="1">
                <a:solidFill>
                  <a:schemeClr val="bg1"/>
                </a:solidFill>
                <a:latin typeface="Avenir Next Condensed" panose="020B0506020202020204" pitchFamily="34" charset="0"/>
              </a:rPr>
              <a:t>m</a:t>
            </a:r>
            <a:r>
              <a:rPr lang="en-GB" sz="2000" baseline="-25000" dirty="0" err="1">
                <a:solidFill>
                  <a:schemeClr val="bg1"/>
                </a:solidFill>
                <a:latin typeface="Avenir Next Condensed" panose="020B0506020202020204" pitchFamily="34" charset="0"/>
              </a:rPr>
              <a:t>χ</a:t>
            </a:r>
            <a:r>
              <a:rPr lang="en-GB" sz="2000" dirty="0">
                <a:solidFill>
                  <a:schemeClr val="bg1"/>
                </a:solidFill>
                <a:latin typeface="Avenir Next Condensed" panose="020B0506020202020204" pitchFamily="34" charset="0"/>
              </a:rPr>
              <a:t> regime </a:t>
            </a:r>
            <a:r>
              <a:rPr lang="en-GB" sz="2000" dirty="0" err="1">
                <a:solidFill>
                  <a:schemeClr val="bg1"/>
                </a:solidFill>
                <a:latin typeface="Avenir Next Condensed" panose="020B0506020202020204" pitchFamily="34" charset="0"/>
              </a:rPr>
              <a:t>σ</a:t>
            </a:r>
            <a:r>
              <a:rPr lang="en-GB" sz="2000" dirty="0">
                <a:solidFill>
                  <a:schemeClr val="bg1"/>
                </a:solidFill>
                <a:latin typeface="Avenir Next Condensed" panose="020B0506020202020204" pitchFamily="34" charset="0"/>
              </a:rPr>
              <a:t> ∝ μ</a:t>
            </a:r>
            <a:r>
              <a:rPr lang="en-GB" sz="2000" baseline="30000" dirty="0">
                <a:solidFill>
                  <a:schemeClr val="bg1"/>
                </a:solidFill>
                <a:latin typeface="Avenir Next Condensed" panose="020B0506020202020204" pitchFamily="34" charset="0"/>
              </a:rPr>
              <a:t>4</a:t>
            </a:r>
            <a:r>
              <a:rPr lang="en-GB" sz="2000" dirty="0">
                <a:solidFill>
                  <a:schemeClr val="bg1"/>
                </a:solidFill>
                <a:latin typeface="Avenir Next Condensed" panose="020B0506020202020204" pitchFamily="34" charset="0"/>
              </a:rPr>
              <a:t> </a:t>
            </a:r>
            <a:r>
              <a:rPr lang="en-GB" sz="2000" dirty="0" err="1">
                <a:solidFill>
                  <a:schemeClr val="bg1"/>
                </a:solidFill>
                <a:latin typeface="Avenir Next Condensed" panose="020B0506020202020204" pitchFamily="34" charset="0"/>
              </a:rPr>
              <a:t>m</a:t>
            </a:r>
            <a:r>
              <a:rPr lang="en-GB" sz="2000" baseline="-25000" dirty="0" err="1">
                <a:solidFill>
                  <a:schemeClr val="bg1"/>
                </a:solidFill>
                <a:latin typeface="Avenir Next Condensed" panose="020B0506020202020204" pitchFamily="34" charset="0"/>
              </a:rPr>
              <a:t>χ</a:t>
            </a:r>
            <a:r>
              <a:rPr lang="en-GB" sz="2000" dirty="0">
                <a:solidFill>
                  <a:schemeClr val="bg1"/>
                </a:solidFill>
                <a:latin typeface="Avenir Next Condensed" panose="020B0506020202020204" pitchFamily="34" charset="0"/>
              </a:rPr>
              <a:t> </a:t>
            </a:r>
            <a:r>
              <a:rPr lang="en-GB" sz="2000" dirty="0" err="1">
                <a:solidFill>
                  <a:schemeClr val="bg1"/>
                </a:solidFill>
                <a:latin typeface="Avenir Next Condensed" panose="020B0506020202020204" pitchFamily="34" charset="0"/>
              </a:rPr>
              <a:t>ω</a:t>
            </a:r>
            <a:r>
              <a:rPr lang="en-GB" sz="2000" dirty="0">
                <a:solidFill>
                  <a:schemeClr val="bg1"/>
                </a:solidFill>
                <a:latin typeface="Avenir Next Condensed" panose="020B0506020202020204" pitchFamily="34" charset="0"/>
              </a:rPr>
              <a:t>, so </a:t>
            </a:r>
            <a:r>
              <a:rPr lang="en-GB" sz="2000" dirty="0" err="1">
                <a:solidFill>
                  <a:schemeClr val="bg1"/>
                </a:solidFill>
                <a:latin typeface="Avenir Next Condensed" panose="020B0506020202020204" pitchFamily="34" charset="0"/>
              </a:rPr>
              <a:t>τ</a:t>
            </a:r>
            <a:r>
              <a:rPr lang="en-GB" sz="2000" dirty="0">
                <a:solidFill>
                  <a:schemeClr val="bg1"/>
                </a:solidFill>
                <a:latin typeface="Avenir Next Condensed" panose="020B0506020202020204" pitchFamily="34" charset="0"/>
              </a:rPr>
              <a:t> = (J/</a:t>
            </a:r>
            <a:r>
              <a:rPr lang="en-GB" sz="2000" dirty="0" err="1">
                <a:solidFill>
                  <a:schemeClr val="bg1"/>
                </a:solidFill>
                <a:latin typeface="Avenir Next Condensed" panose="020B0506020202020204" pitchFamily="34" charset="0"/>
              </a:rPr>
              <a:t>m</a:t>
            </a:r>
            <a:r>
              <a:rPr lang="en-GB" sz="2000" baseline="-25000" dirty="0" err="1">
                <a:solidFill>
                  <a:schemeClr val="bg1"/>
                </a:solidFill>
                <a:latin typeface="Avenir Next Condensed" panose="020B0506020202020204" pitchFamily="34" charset="0"/>
              </a:rPr>
              <a:t>χ</a:t>
            </a:r>
            <a:r>
              <a:rPr lang="en-GB" sz="2000" dirty="0">
                <a:solidFill>
                  <a:schemeClr val="bg1"/>
                </a:solidFill>
                <a:latin typeface="Avenir Next Condensed" panose="020B0506020202020204" pitchFamily="34" charset="0"/>
              </a:rPr>
              <a:t>)</a:t>
            </a:r>
            <a:r>
              <a:rPr lang="en-GB" sz="2000" dirty="0" err="1">
                <a:solidFill>
                  <a:schemeClr val="bg1"/>
                </a:solidFill>
                <a:latin typeface="Avenir Next Condensed" panose="020B0506020202020204" pitchFamily="34" charset="0"/>
              </a:rPr>
              <a:t>σ</a:t>
            </a:r>
            <a:r>
              <a:rPr lang="en-GB" sz="2000" dirty="0">
                <a:solidFill>
                  <a:schemeClr val="bg1"/>
                </a:solidFill>
                <a:latin typeface="Avenir Next Condensed" panose="020B0506020202020204" pitchFamily="34" charset="0"/>
              </a:rPr>
              <a:t> </a:t>
            </a:r>
            <a:r>
              <a:rPr lang="en-GB" sz="2000" dirty="0">
                <a:solidFill>
                  <a:schemeClr val="accent3"/>
                </a:solidFill>
                <a:latin typeface="Avenir Next Condensed" panose="020B0506020202020204" pitchFamily="34" charset="0"/>
              </a:rPr>
              <a:t>loses its mass dependence</a:t>
            </a:r>
            <a:r>
              <a:rPr lang="en-GB" sz="2000" dirty="0">
                <a:solidFill>
                  <a:schemeClr val="bg1"/>
                </a:solidFill>
                <a:latin typeface="Avenir Next Condensed" panose="020B0506020202020204" pitchFamily="34" charset="0"/>
              </a:rPr>
              <a:t>. It looks like a bug and is not.</a:t>
            </a:r>
          </a:p>
          <a:p>
            <a:pPr rtl="0">
              <a:buNone/>
            </a:pPr>
            <a:endParaRPr lang="en-GB" sz="2000" dirty="0">
              <a:solidFill>
                <a:schemeClr val="bg1"/>
              </a:solidFill>
              <a:latin typeface="Avenir Next Condensed" panose="020B0506020202020204" pitchFamily="34" charset="0"/>
            </a:endParaRPr>
          </a:p>
          <a:p>
            <a:r>
              <a:rPr lang="en-GB" sz="2000" dirty="0">
                <a:solidFill>
                  <a:schemeClr val="accent3"/>
                </a:solidFill>
                <a:latin typeface="Avenir Next Condensed" panose="020B0506020202020204" pitchFamily="34" charset="0"/>
              </a:rPr>
              <a:t>●</a:t>
            </a:r>
            <a:r>
              <a:rPr lang="en-GB" sz="2000" dirty="0">
                <a:solidFill>
                  <a:schemeClr val="bg1"/>
                </a:solidFill>
                <a:latin typeface="Avenir Next Condensed" panose="020B0506020202020204" pitchFamily="34" charset="0"/>
              </a:rPr>
              <a:t> </a:t>
            </a:r>
            <a:r>
              <a:rPr lang="en-GB" sz="2000" b="1" dirty="0">
                <a:solidFill>
                  <a:schemeClr val="bg1"/>
                </a:solidFill>
                <a:latin typeface="Avenir Next Condensed" panose="020B0506020202020204" pitchFamily="34" charset="0"/>
              </a:rPr>
              <a:t>Rescaling for a sub-dominant scatterer:</a:t>
            </a:r>
            <a:r>
              <a:rPr lang="en-GB" sz="2000" dirty="0">
                <a:solidFill>
                  <a:schemeClr val="bg1"/>
                </a:solidFill>
                <a:latin typeface="Avenir Next Condensed" panose="020B0506020202020204" pitchFamily="34" charset="0"/>
              </a:rPr>
              <a:t> </a:t>
            </a:r>
            <a:r>
              <a:rPr lang="en-GB" sz="2000" dirty="0" err="1">
                <a:solidFill>
                  <a:schemeClr val="bg1"/>
                </a:solidFill>
                <a:latin typeface="Avenir Next Condensed" panose="020B0506020202020204" pitchFamily="34" charset="0"/>
              </a:rPr>
              <a:t>Λ</a:t>
            </a:r>
            <a:r>
              <a:rPr lang="en-GB" sz="2000" dirty="0">
                <a:solidFill>
                  <a:schemeClr val="bg1"/>
                </a:solidFill>
                <a:latin typeface="Avenir Next Condensed" panose="020B0506020202020204" pitchFamily="34" charset="0"/>
              </a:rPr>
              <a:t> → </a:t>
            </a:r>
            <a:r>
              <a:rPr lang="en-GB" sz="2000" dirty="0" err="1">
                <a:solidFill>
                  <a:schemeClr val="bg1"/>
                </a:solidFill>
                <a:latin typeface="Avenir Next Condensed" panose="020B0506020202020204" pitchFamily="34" charset="0"/>
              </a:rPr>
              <a:t>Λ</a:t>
            </a:r>
            <a:r>
              <a:rPr lang="en-GB" sz="2000" dirty="0">
                <a:solidFill>
                  <a:schemeClr val="bg1"/>
                </a:solidFill>
                <a:latin typeface="Avenir Next Condensed" panose="020B0506020202020204" pitchFamily="34" charset="0"/>
              </a:rPr>
              <a:t> f</a:t>
            </a:r>
            <a:r>
              <a:rPr lang="en-GB" sz="2000" baseline="30000" dirty="0">
                <a:solidFill>
                  <a:schemeClr val="bg1"/>
                </a:solidFill>
                <a:latin typeface="Avenir Next Condensed" panose="020B0506020202020204" pitchFamily="34" charset="0"/>
              </a:rPr>
              <a:t>1/4</a:t>
            </a:r>
            <a:r>
              <a:rPr lang="en-GB" sz="2000" dirty="0">
                <a:solidFill>
                  <a:schemeClr val="bg1"/>
                </a:solidFill>
                <a:latin typeface="Avenir Next Condensed" panose="020B0506020202020204" pitchFamily="34" charset="0"/>
              </a:rPr>
              <a:t> for dimension 5 and 6, </a:t>
            </a:r>
            <a:r>
              <a:rPr lang="en-GB" sz="2000" dirty="0" err="1">
                <a:solidFill>
                  <a:schemeClr val="bg1"/>
                </a:solidFill>
                <a:latin typeface="Avenir Next Condensed" panose="020B0506020202020204" pitchFamily="34" charset="0"/>
              </a:rPr>
              <a:t>Λ</a:t>
            </a:r>
            <a:r>
              <a:rPr lang="en-GB" sz="2000" dirty="0">
                <a:solidFill>
                  <a:schemeClr val="bg1"/>
                </a:solidFill>
                <a:latin typeface="Avenir Next Condensed" panose="020B0506020202020204" pitchFamily="34" charset="0"/>
              </a:rPr>
              <a:t> → </a:t>
            </a:r>
            <a:r>
              <a:rPr lang="en-GB" sz="2000" dirty="0" err="1">
                <a:solidFill>
                  <a:schemeClr val="bg1"/>
                </a:solidFill>
                <a:latin typeface="Avenir Next Condensed" panose="020B0506020202020204" pitchFamily="34" charset="0"/>
              </a:rPr>
              <a:t>Λ</a:t>
            </a:r>
            <a:r>
              <a:rPr lang="en-GB" sz="2000" dirty="0">
                <a:solidFill>
                  <a:schemeClr val="bg1"/>
                </a:solidFill>
                <a:latin typeface="Avenir Next Condensed" panose="020B0506020202020204" pitchFamily="34" charset="0"/>
              </a:rPr>
              <a:t> f</a:t>
            </a:r>
            <a:r>
              <a:rPr lang="en-GB" sz="2000" baseline="30000" dirty="0">
                <a:solidFill>
                  <a:schemeClr val="bg1"/>
                </a:solidFill>
                <a:latin typeface="Avenir Next Condensed" panose="020B0506020202020204" pitchFamily="34" charset="0"/>
              </a:rPr>
              <a:t>1/6 </a:t>
            </a:r>
            <a:r>
              <a:rPr lang="en-GB" sz="2000" dirty="0">
                <a:solidFill>
                  <a:schemeClr val="bg1"/>
                </a:solidFill>
                <a:latin typeface="Avenir Next Condensed" panose="020B0506020202020204" pitchFamily="34" charset="0"/>
              </a:rPr>
              <a:t>for dimension 7. Any limit here can be read at any scattering fraction</a:t>
            </a:r>
          </a:p>
        </p:txBody>
      </p:sp>
      <p:sp>
        <p:nvSpPr>
          <p:cNvPr id="2" name="refs">
            <a:extLst>
              <a:ext uri="{FF2B5EF4-FFF2-40B4-BE49-F238E27FC236}">
                <a16:creationId xmlns:a16="http://schemas.microsoft.com/office/drawing/2014/main" id="{7243B7EB-76C9-CBF4-688E-385B8293C123}"/>
              </a:ext>
            </a:extLst>
          </p:cNvPr>
          <p:cNvSpPr txBox="1"/>
          <p:nvPr/>
        </p:nvSpPr>
        <p:spPr>
          <a:xfrm>
            <a:off x="5925312" y="201168"/>
            <a:ext cx="6099048" cy="523220"/>
          </a:xfrm>
          <a:prstGeom prst="rect">
            <a:avLst/>
          </a:prstGeom>
          <a:noFill/>
        </p:spPr>
        <p:txBody>
          <a:bodyPr wrap="square">
            <a:spAutoFit/>
          </a:bodyPr>
          <a:lstStyle/>
          <a:p>
            <a:pPr algn="r"/>
            <a:r>
              <a:rPr lang="en-GB" sz="1200" u="sng" dirty="0">
                <a:solidFill>
                  <a:srgbClr val="A9A2C0"/>
                </a:solidFill>
                <a:latin typeface="Avenir Next Condensed" panose="020B0506020202020204" pitchFamily="34" charset="0"/>
                <a:hlinkClick r:id="rId4"/>
              </a:rPr>
              <a:t>T.R.S., A. Acar, M. Bashkanov, F. F. Deppisch, C. Ghag &amp; D. P. Watts, arXiv:2608.29546</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5"/>
              </a:rPr>
              <a:t>C. Arina et al., EPJC 81, 223 (2021)</a:t>
            </a:r>
            <a:endParaRPr lang="en-US" sz="14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30201263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0781D21-8564-A24C-AB12-8FA01FDB508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32667A8-5DE8-DD5F-EEAC-52087864C4AA}"/>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rPr>
              <a:t>EFT Cutoff Validity &amp; The Unitarity Wedge</a:t>
            </a:r>
            <a:endParaRPr lang="en-US" b="1" dirty="0">
              <a:solidFill>
                <a:schemeClr val="bg1"/>
              </a:solidFill>
              <a:latin typeface="Avenir Next Condensed" panose="020B0506020202020204" pitchFamily="34" charset="0"/>
            </a:endParaRPr>
          </a:p>
        </p:txBody>
      </p:sp>
      <p:cxnSp>
        <p:nvCxnSpPr>
          <p:cNvPr id="8" name="Straight Connector 7">
            <a:extLst>
              <a:ext uri="{FF2B5EF4-FFF2-40B4-BE49-F238E27FC236}">
                <a16:creationId xmlns:a16="http://schemas.microsoft.com/office/drawing/2014/main" id="{0FBF81F6-9B04-3BC7-7478-393C048A8CFB}"/>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AED45C7-9018-7571-890F-EBF07A81B79D}"/>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8EB1C51A-41A9-7671-552A-DC9FC29CA9A8}"/>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6BF768C9-E717-A879-7CF3-66EE356760CA}"/>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5A00CECA-5826-A41F-229A-E01BB926EB7B}"/>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B24 / 30</a:t>
            </a:r>
          </a:p>
        </p:txBody>
      </p:sp>
      <p:sp>
        <p:nvSpPr>
          <p:cNvPr id="6" name="TextBox 5">
            <a:extLst>
              <a:ext uri="{FF2B5EF4-FFF2-40B4-BE49-F238E27FC236}">
                <a16:creationId xmlns:a16="http://schemas.microsoft.com/office/drawing/2014/main" id="{5D77A12B-C8BB-4FBB-9C89-00C54C70CDA8}"/>
              </a:ext>
            </a:extLst>
          </p:cNvPr>
          <p:cNvSpPr txBox="1"/>
          <p:nvPr/>
        </p:nvSpPr>
        <p:spPr>
          <a:xfrm>
            <a:off x="594573" y="1804761"/>
            <a:ext cx="10898928" cy="4093428"/>
          </a:xfrm>
          <a:prstGeom prst="rect">
            <a:avLst/>
          </a:prstGeom>
          <a:noFill/>
        </p:spPr>
        <p:txBody>
          <a:bodyPr wrap="square">
            <a:spAutoFit/>
          </a:bodyPr>
          <a:lstStyle/>
          <a:p>
            <a:r>
              <a:rPr lang="en-GB" sz="2000" b="1" dirty="0">
                <a:solidFill>
                  <a:schemeClr val="accent1"/>
                </a:solidFill>
                <a:latin typeface="Avenir Next Condensed" panose="020B0506020202020204" pitchFamily="34" charset="0"/>
              </a:rPr>
              <a:t>Validity condition: Λ</a:t>
            </a:r>
            <a:r>
              <a:rPr lang="en-GB" sz="2000" b="1" baseline="30000" dirty="0">
                <a:solidFill>
                  <a:schemeClr val="accent1"/>
                </a:solidFill>
                <a:latin typeface="Avenir Next Condensed" panose="020B0506020202020204" pitchFamily="34" charset="0"/>
              </a:rPr>
              <a:t>2</a:t>
            </a:r>
            <a:r>
              <a:rPr lang="en-GB" sz="2000" b="1" dirty="0">
                <a:solidFill>
                  <a:schemeClr val="accent1"/>
                </a:solidFill>
                <a:latin typeface="Avenir Next Condensed" panose="020B0506020202020204" pitchFamily="34" charset="0"/>
              </a:rPr>
              <a:t> ≥ max(</a:t>
            </a:r>
            <a:r>
              <a:rPr lang="en-GB" sz="2000" b="1" dirty="0" err="1">
                <a:solidFill>
                  <a:schemeClr val="accent1"/>
                </a:solidFill>
                <a:latin typeface="Avenir Next Condensed" panose="020B0506020202020204" pitchFamily="34" charset="0"/>
              </a:rPr>
              <a:t>s</a:t>
            </a:r>
            <a:r>
              <a:rPr lang="en-GB" sz="2000" b="1" baseline="-25000" dirty="0" err="1">
                <a:solidFill>
                  <a:schemeClr val="accent1"/>
                </a:solidFill>
                <a:latin typeface="Avenir Next Condensed" panose="020B0506020202020204" pitchFamily="34" charset="0"/>
              </a:rPr>
              <a:t>max</a:t>
            </a:r>
            <a:r>
              <a:rPr lang="en-GB" sz="2000" b="1" dirty="0">
                <a:solidFill>
                  <a:schemeClr val="accent1"/>
                </a:solidFill>
                <a:latin typeface="Avenir Next Condensed" panose="020B0506020202020204" pitchFamily="34" charset="0"/>
              </a:rPr>
              <a:t>, |</a:t>
            </a:r>
            <a:r>
              <a:rPr lang="en-GB" sz="2000" b="1" dirty="0" err="1">
                <a:solidFill>
                  <a:schemeClr val="accent1"/>
                </a:solidFill>
                <a:latin typeface="Avenir Next Condensed" panose="020B0506020202020204" pitchFamily="34" charset="0"/>
              </a:rPr>
              <a:t>t</a:t>
            </a:r>
            <a:r>
              <a:rPr lang="en-GB" sz="2000" b="1" baseline="-25000" dirty="0" err="1">
                <a:solidFill>
                  <a:schemeClr val="accent1"/>
                </a:solidFill>
                <a:latin typeface="Avenir Next Condensed" panose="020B0506020202020204" pitchFamily="34" charset="0"/>
              </a:rPr>
              <a:t>max</a:t>
            </a:r>
            <a:r>
              <a:rPr lang="en-GB" sz="2000" b="1" dirty="0">
                <a:solidFill>
                  <a:schemeClr val="accent1"/>
                </a:solidFill>
                <a:latin typeface="Avenir Next Condensed" panose="020B0506020202020204" pitchFamily="34" charset="0"/>
              </a:rPr>
              <a:t>|), evaluated at </a:t>
            </a:r>
            <a:r>
              <a:rPr lang="en-GB" sz="2000" b="1" dirty="0" err="1">
                <a:solidFill>
                  <a:schemeClr val="accent1"/>
                </a:solidFill>
                <a:latin typeface="Avenir Next Condensed" panose="020B0506020202020204" pitchFamily="34" charset="0"/>
              </a:rPr>
              <a:t>ω</a:t>
            </a:r>
            <a:r>
              <a:rPr lang="en-GB" sz="2000" b="1" baseline="-25000" dirty="0" err="1">
                <a:solidFill>
                  <a:schemeClr val="accent1"/>
                </a:solidFill>
                <a:latin typeface="Avenir Next Condensed" panose="020B0506020202020204" pitchFamily="34" charset="0"/>
              </a:rPr>
              <a:t>max</a:t>
            </a:r>
            <a:r>
              <a:rPr lang="en-GB" sz="2000" b="1" dirty="0">
                <a:solidFill>
                  <a:schemeClr val="accent1"/>
                </a:solidFill>
                <a:latin typeface="Avenir Next Condensed" panose="020B0506020202020204" pitchFamily="34" charset="0"/>
              </a:rPr>
              <a:t> = 168.9 GeV, </a:t>
            </a:r>
            <a:r>
              <a:rPr lang="en-GB" sz="2000" dirty="0">
                <a:solidFill>
                  <a:schemeClr val="bg1"/>
                </a:solidFill>
                <a:latin typeface="Avenir Next Condensed" panose="020B0506020202020204" pitchFamily="34" charset="0"/>
              </a:rPr>
              <a:t>the log-centre of the highest bin surviving the 200 GeV cut. Not the cut itself.</a:t>
            </a:r>
          </a:p>
          <a:p>
            <a:endParaRPr lang="en-GB" sz="2000" dirty="0">
              <a:solidFill>
                <a:schemeClr val="bg1"/>
              </a:solidFill>
              <a:latin typeface="Avenir Next Condensed" panose="020B0506020202020204" pitchFamily="34" charset="0"/>
            </a:endParaRPr>
          </a:p>
          <a:p>
            <a:pPr lvl="0"/>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Every 90% CL contour sits </a:t>
            </a:r>
            <a:r>
              <a:rPr lang="en-GB" sz="2000" dirty="0">
                <a:solidFill>
                  <a:schemeClr val="accent3"/>
                </a:solidFill>
                <a:latin typeface="Avenir Next Condensed" panose="020B0506020202020204" pitchFamily="34" charset="0"/>
              </a:rPr>
              <a:t>below the wedge across the cold-DM mass range</a:t>
            </a:r>
            <a:r>
              <a:rPr lang="en-GB" sz="2000" dirty="0">
                <a:solidFill>
                  <a:schemeClr val="bg1"/>
                </a:solidFill>
                <a:latin typeface="Avenir Next Condensed" panose="020B0506020202020204" pitchFamily="34" charset="0"/>
              </a:rPr>
              <a:t>, clearing it at the CDM floor by 0.30 to 0.64 dex.</a:t>
            </a:r>
          </a:p>
          <a:p>
            <a:pPr lvl="0"/>
            <a:endParaRPr lang="en-GB" sz="2000" dirty="0">
              <a:solidFill>
                <a:schemeClr val="bg1"/>
              </a:solidFill>
              <a:latin typeface="Avenir Next Condensed" panose="020B0506020202020204" pitchFamily="34" charset="0"/>
            </a:endParaRPr>
          </a:p>
          <a:p>
            <a:pPr lvl="0"/>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The contours do cross into the wedge at low mass: the dipoles below </a:t>
            </a:r>
            <a:r>
              <a:rPr lang="en-GB" sz="2000" dirty="0" err="1">
                <a:solidFill>
                  <a:schemeClr val="bg1"/>
                </a:solidFill>
                <a:latin typeface="Avenir Next Condensed" panose="020B0506020202020204" pitchFamily="34" charset="0"/>
              </a:rPr>
              <a:t>m</a:t>
            </a:r>
            <a:r>
              <a:rPr lang="en-GB" sz="2000" baseline="-25000" dirty="0" err="1">
                <a:solidFill>
                  <a:schemeClr val="bg1"/>
                </a:solidFill>
                <a:latin typeface="Avenir Next Condensed" panose="020B0506020202020204" pitchFamily="34" charset="0"/>
              </a:rPr>
              <a:t>χ</a:t>
            </a:r>
            <a:r>
              <a:rPr lang="en-GB" sz="2000" dirty="0">
                <a:solidFill>
                  <a:schemeClr val="bg1"/>
                </a:solidFill>
                <a:latin typeface="Avenir Next Condensed" panose="020B0506020202020204" pitchFamily="34" charset="0"/>
              </a:rPr>
              <a:t> ≃ </a:t>
            </a:r>
            <a:r>
              <a:rPr lang="en-GB" sz="2000" b="1" dirty="0">
                <a:solidFill>
                  <a:schemeClr val="bg1"/>
                </a:solidFill>
                <a:latin typeface="Avenir Next Condensed" panose="020B0506020202020204" pitchFamily="34" charset="0"/>
              </a:rPr>
              <a:t>240 keV</a:t>
            </a:r>
            <a:r>
              <a:rPr lang="en-GB" sz="2000" dirty="0">
                <a:solidFill>
                  <a:schemeClr val="bg1"/>
                </a:solidFill>
                <a:latin typeface="Avenir Next Condensed" panose="020B0506020202020204" pitchFamily="34" charset="0"/>
              </a:rPr>
              <a:t>, the scalar Rayleigh below </a:t>
            </a:r>
            <a:r>
              <a:rPr lang="en-GB" sz="2000" b="1" dirty="0">
                <a:solidFill>
                  <a:schemeClr val="bg1"/>
                </a:solidFill>
                <a:latin typeface="Avenir Next Condensed" panose="020B0506020202020204" pitchFamily="34" charset="0"/>
              </a:rPr>
              <a:t>130 keV</a:t>
            </a:r>
            <a:r>
              <a:rPr lang="en-GB" sz="2000" dirty="0">
                <a:solidFill>
                  <a:schemeClr val="bg1"/>
                </a:solidFill>
                <a:latin typeface="Avenir Next Condensed" panose="020B0506020202020204" pitchFamily="34" charset="0"/>
              </a:rPr>
              <a:t>, the dimension-7 Rayleigh operators below </a:t>
            </a:r>
            <a:r>
              <a:rPr lang="en-GB" sz="2000" b="1" dirty="0">
                <a:solidFill>
                  <a:schemeClr val="bg1"/>
                </a:solidFill>
                <a:latin typeface="Avenir Next Condensed" panose="020B0506020202020204" pitchFamily="34" charset="0"/>
              </a:rPr>
              <a:t>12–19 keV</a:t>
            </a:r>
            <a:r>
              <a:rPr lang="en-GB" sz="2000" dirty="0">
                <a:solidFill>
                  <a:schemeClr val="bg1"/>
                </a:solidFill>
                <a:latin typeface="Avenir Next Condensed" panose="020B0506020202020204" pitchFamily="34" charset="0"/>
              </a:rPr>
              <a:t>.</a:t>
            </a:r>
          </a:p>
          <a:p>
            <a:pPr lvl="0"/>
            <a:endParaRPr lang="en-GB" sz="2000" dirty="0">
              <a:solidFill>
                <a:schemeClr val="bg1"/>
              </a:solidFill>
              <a:latin typeface="Avenir Next Condensed" panose="020B0506020202020204" pitchFamily="34" charset="0"/>
            </a:endParaRPr>
          </a:p>
          <a:p>
            <a:pPr lvl="0"/>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Those crossings are where two shallow curves meet and are correspondingly sensitive to scan resolution, so they are quoted to two significant figures.</a:t>
            </a:r>
          </a:p>
          <a:p>
            <a:pPr lvl="0"/>
            <a:endParaRPr lang="en-GB" sz="2000" dirty="0">
              <a:solidFill>
                <a:schemeClr val="bg1"/>
              </a:solidFill>
              <a:latin typeface="Avenir Next Condensed" panose="020B0506020202020204" pitchFamily="34" charset="0"/>
            </a:endParaRPr>
          </a:p>
          <a:p>
            <a:r>
              <a:rPr lang="en-GB" sz="2000" b="1" dirty="0">
                <a:solidFill>
                  <a:schemeClr val="accent3"/>
                </a:solidFill>
                <a:latin typeface="Avenir Next Condensed" panose="020B0506020202020204" pitchFamily="34" charset="0"/>
              </a:rPr>
              <a:t>The low-mass window is not open parameter space.</a:t>
            </a:r>
            <a:endParaRPr lang="en-GB" sz="2000" dirty="0">
              <a:solidFill>
                <a:schemeClr val="accent3"/>
              </a:solidFill>
              <a:latin typeface="Avenir Next Condensed" panose="020B0506020202020204" pitchFamily="34" charset="0"/>
            </a:endParaRPr>
          </a:p>
        </p:txBody>
      </p:sp>
      <p:sp>
        <p:nvSpPr>
          <p:cNvPr id="2" name="refs">
            <a:extLst>
              <a:ext uri="{FF2B5EF4-FFF2-40B4-BE49-F238E27FC236}">
                <a16:creationId xmlns:a16="http://schemas.microsoft.com/office/drawing/2014/main" id="{7243B7EB-76C9-CBF4-688E-385B8293C123}"/>
              </a:ext>
            </a:extLst>
          </p:cNvPr>
          <p:cNvSpPr txBox="1"/>
          <p:nvPr/>
        </p:nvSpPr>
        <p:spPr>
          <a:xfrm>
            <a:off x="5925312" y="201168"/>
            <a:ext cx="6099048" cy="523220"/>
          </a:xfrm>
          <a:prstGeom prst="rect">
            <a:avLst/>
          </a:prstGeom>
          <a:noFill/>
        </p:spPr>
        <p:txBody>
          <a:bodyPr wrap="square">
            <a:spAutoFit/>
          </a:bodyPr>
          <a:lstStyle/>
          <a:p>
            <a:pPr algn="r"/>
            <a:r>
              <a:rPr lang="en-GB" sz="1200" u="sng" dirty="0">
                <a:solidFill>
                  <a:srgbClr val="A9A2C0"/>
                </a:solidFill>
                <a:latin typeface="Avenir Next Condensed" panose="020B0506020202020204" pitchFamily="34" charset="0"/>
                <a:hlinkClick r:id="rId4"/>
              </a:rPr>
              <a:t>T.R.S., A. Acar, M. Bashkanov, F. F. Deppisch, C. Ghag &amp; D. P. Watts, arXiv:2608.29546</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5"/>
              </a:rPr>
              <a:t>G. Busoni et al., PLB 728, 412 (2014)</a:t>
            </a:r>
            <a:endParaRPr lang="en-US" sz="14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28201064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8406DF8-6044-CFB1-4563-95842A2DAED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2C8B6A1-20ED-E03D-F5C2-4BBBE37C746C}"/>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Early-Universe Thermalisation &amp; BBN Limits</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E14BAF4E-6F43-5AEF-7CA3-895F25C66694}"/>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D1DAC466-E741-0B78-0CE8-18D57056995D}"/>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933DC767-D175-6459-EE23-F144C1AE8251}"/>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14AE5E4B-EEF1-8DC7-511E-304C0B8BCB3E}"/>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18C63BD9-814C-F9D3-14DE-CAB8CEA7DB68}"/>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B25 / 30</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7B9966C7-2D71-05BA-B370-9914AFA5B3E8}"/>
                  </a:ext>
                </a:extLst>
              </p:cNvPr>
              <p:cNvSpPr txBox="1"/>
              <p:nvPr/>
            </p:nvSpPr>
            <p:spPr>
              <a:xfrm>
                <a:off x="594573" y="2151727"/>
                <a:ext cx="11330728" cy="2554545"/>
              </a:xfrm>
              <a:prstGeom prst="rect">
                <a:avLst/>
              </a:prstGeom>
              <a:noFill/>
            </p:spPr>
            <p:txBody>
              <a:bodyPr wrap="square">
                <a:spAutoFit/>
              </a:bodyPr>
              <a:lstStyle/>
              <a:p>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By crossing, the same operators drive </a:t>
                </a:r>
                <a:r>
                  <a:rPr lang="en-GB" sz="2000" dirty="0" err="1">
                    <a:solidFill>
                      <a:schemeClr val="bg1"/>
                    </a:solidFill>
                    <a:latin typeface="Avenir Next Condensed" panose="020B0506020202020204" pitchFamily="34" charset="0"/>
                  </a:rPr>
                  <a:t>γγ</a:t>
                </a:r>
                <a:r>
                  <a:rPr lang="en-GB" sz="2000" dirty="0">
                    <a:solidFill>
                      <a:schemeClr val="bg1"/>
                    </a:solidFill>
                    <a:latin typeface="Avenir Next Condensed" panose="020B0506020202020204" pitchFamily="34" charset="0"/>
                  </a:rPr>
                  <a:t> </a:t>
                </a:r>
                <a14:m>
                  <m:oMath xmlns:m="http://schemas.openxmlformats.org/officeDocument/2006/math">
                    <m:r>
                      <a:rPr lang="en-GB" sz="2000" i="1" dirty="0" smtClean="0">
                        <a:solidFill>
                          <a:schemeClr val="bg1"/>
                        </a:solidFill>
                        <a:latin typeface="Cambria Math" panose="02040503050406030204" pitchFamily="18" charset="0"/>
                        <a:ea typeface="Cambria Math" panose="02040503050406030204" pitchFamily="18" charset="0"/>
                        <a:sym typeface="Wingdings" pitchFamily="2" charset="2"/>
                      </a:rPr>
                      <m:t>↔</m:t>
                    </m:r>
                  </m:oMath>
                </a14:m>
                <a:r>
                  <a:rPr lang="en-GB" sz="2000" dirty="0"/>
                  <a:t> </a:t>
                </a:r>
                <a:r>
                  <a:rPr lang="en-GB" sz="2000" dirty="0">
                    <a:solidFill>
                      <a:schemeClr val="bg1"/>
                    </a:solidFill>
                    <a:latin typeface="Avenir Next Condensed" panose="020B0506020202020204" pitchFamily="34" charset="0"/>
                  </a:rPr>
                  <a:t>χχ̄.  At T = 1 MeV that rate exceeds the Hubble rate by roughly </a:t>
                </a:r>
                <a:r>
                  <a:rPr lang="en-GB" sz="2000" b="1" dirty="0">
                    <a:solidFill>
                      <a:schemeClr val="bg1"/>
                    </a:solidFill>
                    <a:latin typeface="Avenir Next Condensed" panose="020B0506020202020204" pitchFamily="34" charset="0"/>
                  </a:rPr>
                  <a:t>10¹²</a:t>
                </a:r>
                <a:r>
                  <a:rPr lang="en-GB" sz="2000" dirty="0">
                    <a:solidFill>
                      <a:schemeClr val="bg1"/>
                    </a:solidFill>
                    <a:latin typeface="Avenir Next Condensed" panose="020B0506020202020204" pitchFamily="34" charset="0"/>
                  </a:rPr>
                  <a:t> for the dimension-5 and dimension-6 windows, and by </a:t>
                </a:r>
                <a:r>
                  <a:rPr lang="en-GB" sz="2000" b="1" dirty="0">
                    <a:solidFill>
                      <a:schemeClr val="bg1"/>
                    </a:solidFill>
                    <a:latin typeface="Avenir Next Condensed" panose="020B0506020202020204" pitchFamily="34" charset="0"/>
                  </a:rPr>
                  <a:t>10³</a:t>
                </a:r>
                <a:r>
                  <a:rPr lang="en-GB" sz="2000" dirty="0">
                    <a:solidFill>
                      <a:schemeClr val="bg1"/>
                    </a:solidFill>
                    <a:latin typeface="Avenir Next Condensed" panose="020B0506020202020204" pitchFamily="34" charset="0"/>
                  </a:rPr>
                  <a:t> for dimension-7.</a:t>
                </a:r>
              </a:p>
              <a:p>
                <a:pPr marL="742950" lvl="1" indent="-285750">
                  <a:buFont typeface="Arial" panose="020B0604020202020204" pitchFamily="34" charset="0"/>
                  <a:buChar char="•"/>
                </a:pPr>
                <a:r>
                  <a:rPr lang="en-GB" sz="2000" dirty="0">
                    <a:solidFill>
                      <a:schemeClr val="bg1"/>
                    </a:solidFill>
                    <a:latin typeface="Avenir Next Condensed" panose="020B0506020202020204" pitchFamily="34" charset="0"/>
                  </a:rPr>
                  <a:t>Anything in the 12–240 keV window therefore </a:t>
                </a:r>
                <a:r>
                  <a:rPr lang="en-GB" sz="2000" b="1" dirty="0">
                    <a:solidFill>
                      <a:schemeClr val="bg1"/>
                    </a:solidFill>
                    <a:latin typeface="Avenir Next Condensed" panose="020B0506020202020204" pitchFamily="34" charset="0"/>
                  </a:rPr>
                  <a:t>thermalises</a:t>
                </a:r>
                <a:r>
                  <a:rPr lang="en-GB" sz="2000" dirty="0">
                    <a:solidFill>
                      <a:schemeClr val="bg1"/>
                    </a:solidFill>
                    <a:latin typeface="Avenir Next Condensed" panose="020B0506020202020204" pitchFamily="34" charset="0"/>
                  </a:rPr>
                  <a:t> with the photon bath.</a:t>
                </a:r>
              </a:p>
              <a:p>
                <a:pPr marL="742950" lvl="1" indent="-285750">
                  <a:buFont typeface="Arial" panose="020B0604020202020204" pitchFamily="34" charset="0"/>
                  <a:buChar char="•"/>
                </a:pPr>
                <a:r>
                  <a:rPr lang="en-GB" sz="2000" dirty="0">
                    <a:solidFill>
                      <a:schemeClr val="bg1"/>
                    </a:solidFill>
                    <a:latin typeface="Avenir Next Condensed" panose="020B0506020202020204" pitchFamily="34" charset="0"/>
                  </a:rPr>
                  <a:t>Big-bang nucleosynthesis forbids a thermalised species below </a:t>
                </a:r>
                <a:r>
                  <a:rPr lang="en-GB" sz="2000" b="1" dirty="0">
                    <a:solidFill>
                      <a:schemeClr val="bg1"/>
                    </a:solidFill>
                    <a:latin typeface="Avenir Next Condensed" panose="020B0506020202020204" pitchFamily="34" charset="0"/>
                  </a:rPr>
                  <a:t>0.4 MeV</a:t>
                </a:r>
                <a:r>
                  <a:rPr lang="en-GB" sz="2000" dirty="0">
                    <a:solidFill>
                      <a:schemeClr val="bg1"/>
                    </a:solidFill>
                    <a:latin typeface="Avenir Next Condensed" panose="020B0506020202020204" pitchFamily="34" charset="0"/>
                  </a:rPr>
                  <a:t>.</a:t>
                </a:r>
              </a:p>
              <a:p>
                <a:pPr marL="742950" lvl="1" indent="-285750">
                  <a:buFont typeface="Arial" panose="020B0604020202020204" pitchFamily="34" charset="0"/>
                  <a:buChar char="•"/>
                </a:pPr>
                <a:r>
                  <a:rPr lang="en-GB" sz="2000" dirty="0">
                    <a:solidFill>
                      <a:schemeClr val="bg1"/>
                    </a:solidFill>
                    <a:latin typeface="Avenir Next Condensed" panose="020B0506020202020204" pitchFamily="34" charset="0"/>
                  </a:rPr>
                  <a:t>A species of mass 12–240 keV in thermal contact with the photon bath is excluded.</a:t>
                </a:r>
              </a:p>
              <a:p>
                <a:pPr marL="742950" lvl="1" indent="-285750">
                  <a:buFont typeface="Arial" panose="020B0604020202020204" pitchFamily="34" charset="0"/>
                  <a:buChar char="•"/>
                </a:pPr>
                <a:endParaRPr lang="en-GB" sz="2000" dirty="0">
                  <a:solidFill>
                    <a:schemeClr val="bg1"/>
                  </a:solidFill>
                  <a:latin typeface="Avenir Next Condensed" panose="020B0506020202020204" pitchFamily="34" charset="0"/>
                </a:endParaRPr>
              </a:p>
              <a:p>
                <a:r>
                  <a:rPr lang="en-GB" sz="2000" b="1" dirty="0">
                    <a:solidFill>
                      <a:schemeClr val="bg1"/>
                    </a:solidFill>
                    <a:latin typeface="Avenir Next Condensed" panose="020B0506020202020204" pitchFamily="34" charset="0"/>
                  </a:rPr>
                  <a:t>So the region where the contours are EFT-valid is </a:t>
                </a:r>
                <a:r>
                  <a:rPr lang="en-GB" sz="2000" b="1" dirty="0">
                    <a:solidFill>
                      <a:schemeClr val="accent3"/>
                    </a:solidFill>
                    <a:latin typeface="Avenir Next Condensed" panose="020B0506020202020204" pitchFamily="34" charset="0"/>
                  </a:rPr>
                  <a:t>already closed by cosmology</a:t>
                </a:r>
                <a:r>
                  <a:rPr lang="en-GB" sz="2000" b="1" dirty="0">
                    <a:solidFill>
                      <a:schemeClr val="bg1"/>
                    </a:solidFill>
                    <a:latin typeface="Avenir Next Condensed" panose="020B0506020202020204" pitchFamily="34" charset="0"/>
                  </a:rPr>
                  <a:t>. </a:t>
                </a:r>
                <a:r>
                  <a:rPr lang="en-GB" sz="2000" dirty="0">
                    <a:solidFill>
                      <a:schemeClr val="bg1"/>
                    </a:solidFill>
                    <a:latin typeface="Avenir Next Condensed" panose="020B0506020202020204" pitchFamily="34" charset="0"/>
                  </a:rPr>
                  <a:t>The low-mass contours are </a:t>
                </a:r>
                <a:r>
                  <a:rPr lang="en-GB" sz="2000" dirty="0">
                    <a:solidFill>
                      <a:schemeClr val="accent1"/>
                    </a:solidFill>
                    <a:latin typeface="Avenir Next Condensed" panose="020B0506020202020204" pitchFamily="34" charset="0"/>
                  </a:rPr>
                  <a:t>internal consistency statements </a:t>
                </a:r>
                <a:r>
                  <a:rPr lang="en-GB" sz="2000" dirty="0">
                    <a:solidFill>
                      <a:schemeClr val="bg1"/>
                    </a:solidFill>
                    <a:latin typeface="Avenir Next Condensed" panose="020B0506020202020204" pitchFamily="34" charset="0"/>
                  </a:rPr>
                  <a:t>of the attenuation analysis, not exclusions of open parameter space.</a:t>
                </a:r>
              </a:p>
            </p:txBody>
          </p:sp>
        </mc:Choice>
        <mc:Fallback xmlns="">
          <p:sp>
            <p:nvSpPr>
              <p:cNvPr id="3" name="TextBox 2">
                <a:extLst>
                  <a:ext uri="{FF2B5EF4-FFF2-40B4-BE49-F238E27FC236}">
                    <a16:creationId xmlns:a16="http://schemas.microsoft.com/office/drawing/2014/main" id="{7B9966C7-2D71-05BA-B370-9914AFA5B3E8}"/>
                  </a:ext>
                </a:extLst>
              </p:cNvPr>
              <p:cNvSpPr txBox="1">
                <a:spLocks noRot="1" noChangeAspect="1" noMove="1" noResize="1" noEditPoints="1" noAdjustHandles="1" noChangeArrowheads="1" noChangeShapeType="1" noTextEdit="1"/>
              </p:cNvSpPr>
              <p:nvPr/>
            </p:nvSpPr>
            <p:spPr>
              <a:xfrm>
                <a:off x="594573" y="2151727"/>
                <a:ext cx="11330728" cy="2554545"/>
              </a:xfrm>
              <a:prstGeom prst="rect">
                <a:avLst/>
              </a:prstGeom>
              <a:blipFill>
                <a:blip r:embed="rId4"/>
                <a:stretch>
                  <a:fillRect l="-673" t="-1980" r="-224" b="-3465"/>
                </a:stretch>
              </a:blipFill>
            </p:spPr>
            <p:txBody>
              <a:bodyPr/>
              <a:lstStyle/>
              <a:p>
                <a:r>
                  <a:rPr lang="en-US">
                    <a:noFill/>
                  </a:rPr>
                  <a:t> </a:t>
                </a:r>
              </a:p>
            </p:txBody>
          </p:sp>
        </mc:Fallback>
      </mc:AlternateContent>
      <p:sp>
        <p:nvSpPr>
          <p:cNvPr id="6" name="refs">
            <a:extLst>
              <a:ext uri="{FF2B5EF4-FFF2-40B4-BE49-F238E27FC236}">
                <a16:creationId xmlns:a16="http://schemas.microsoft.com/office/drawing/2014/main" id="{7243B7EB-76C9-CBF4-688E-385B8293C123}"/>
              </a:ext>
            </a:extLst>
          </p:cNvPr>
          <p:cNvSpPr txBox="1"/>
          <p:nvPr/>
        </p:nvSpPr>
        <p:spPr>
          <a:xfrm>
            <a:off x="5925312" y="201168"/>
            <a:ext cx="6099048" cy="523220"/>
          </a:xfrm>
          <a:prstGeom prst="rect">
            <a:avLst/>
          </a:prstGeom>
          <a:noFill/>
        </p:spPr>
        <p:txBody>
          <a:bodyPr wrap="square">
            <a:spAutoFit/>
          </a:bodyPr>
          <a:lstStyle/>
          <a:p>
            <a:pPr algn="r"/>
            <a:r>
              <a:rPr lang="en-GB" sz="1200" u="sng" dirty="0">
                <a:solidFill>
                  <a:srgbClr val="A9A2C0"/>
                </a:solidFill>
                <a:latin typeface="Avenir Next Condensed" panose="020B0506020202020204" pitchFamily="34" charset="0"/>
                <a:hlinkClick r:id="rId5"/>
              </a:rPr>
              <a:t>T.R.S., A. Acar, M. Bashkanov, F. F. Deppisch, C. Ghag &amp; D. P. Watts, arXiv:2608.29546</a:t>
            </a:r>
            <a:endParaRPr lang="en-US" sz="14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6142656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709F01E-FA7B-06A7-82EE-C7B8066D08E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6837078-54C7-91E7-907E-B60AD5B1BB4C}"/>
              </a:ext>
            </a:extLst>
          </p:cNvPr>
          <p:cNvSpPr txBox="1">
            <a:spLocks/>
          </p:cNvSpPr>
          <p:nvPr/>
        </p:nvSpPr>
        <p:spPr>
          <a:xfrm>
            <a:off x="594574" y="786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rPr>
              <a:t>The Inelastic "Splitting Gate" Kinematics</a:t>
            </a:r>
            <a:endParaRPr lang="en-US" b="1" dirty="0">
              <a:solidFill>
                <a:schemeClr val="bg1"/>
              </a:solidFill>
              <a:latin typeface="Avenir Next Condensed" panose="020B0506020202020204" pitchFamily="34" charset="0"/>
            </a:endParaRPr>
          </a:p>
        </p:txBody>
      </p:sp>
      <p:cxnSp>
        <p:nvCxnSpPr>
          <p:cNvPr id="8" name="Straight Connector 7">
            <a:extLst>
              <a:ext uri="{FF2B5EF4-FFF2-40B4-BE49-F238E27FC236}">
                <a16:creationId xmlns:a16="http://schemas.microsoft.com/office/drawing/2014/main" id="{6889558D-859A-57B0-DCA6-71B6FE197736}"/>
              </a:ext>
            </a:extLst>
          </p:cNvPr>
          <p:cNvCxnSpPr>
            <a:cxnSpLocks/>
          </p:cNvCxnSpPr>
          <p:nvPr/>
        </p:nvCxnSpPr>
        <p:spPr>
          <a:xfrm>
            <a:off x="594573" y="1335024"/>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143CBFC-48CF-369A-E75E-CF0968685CFF}"/>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61008878-5A9E-6C84-37C0-9BCA4D627B8E}"/>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C2942C4B-04C8-1F06-8E82-8913644FA981}"/>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8909091C-20DA-587E-35C6-4A7982222407}"/>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B26 / 30</a:t>
            </a:r>
          </a:p>
        </p:txBody>
      </p:sp>
      <p:graphicFrame>
        <p:nvGraphicFramePr>
          <p:cNvPr id="2" name="Table 1">
            <a:extLst>
              <a:ext uri="{FF2B5EF4-FFF2-40B4-BE49-F238E27FC236}">
                <a16:creationId xmlns:a16="http://schemas.microsoft.com/office/drawing/2014/main" id="{1F9794A5-1007-F264-E746-CC82E57D710F}"/>
              </a:ext>
            </a:extLst>
          </p:cNvPr>
          <p:cNvGraphicFramePr>
            <a:graphicFrameLocks noGrp="1"/>
          </p:cNvGraphicFramePr>
          <p:nvPr>
            <p:extLst>
              <p:ext uri="{D42A27DB-BD31-4B8C-83A1-F6EECF244321}">
                <p14:modId xmlns:p14="http://schemas.microsoft.com/office/powerpoint/2010/main" val="597822650"/>
              </p:ext>
            </p:extLst>
          </p:nvPr>
        </p:nvGraphicFramePr>
        <p:xfrm>
          <a:off x="2031837" y="3566749"/>
          <a:ext cx="8552129" cy="2036370"/>
        </p:xfrm>
        <a:graphic>
          <a:graphicData uri="http://schemas.openxmlformats.org/drawingml/2006/table">
            <a:tbl>
              <a:tblPr>
                <a:tableStyleId>{8799B23B-EC83-4686-B30A-512413B5E67A}</a:tableStyleId>
              </a:tblPr>
              <a:tblGrid>
                <a:gridCol w="3612092">
                  <a:extLst>
                    <a:ext uri="{9D8B030D-6E8A-4147-A177-3AD203B41FA5}">
                      <a16:colId xmlns:a16="http://schemas.microsoft.com/office/drawing/2014/main" val="2428475085"/>
                    </a:ext>
                  </a:extLst>
                </a:gridCol>
                <a:gridCol w="1266939">
                  <a:extLst>
                    <a:ext uri="{9D8B030D-6E8A-4147-A177-3AD203B41FA5}">
                      <a16:colId xmlns:a16="http://schemas.microsoft.com/office/drawing/2014/main" val="79731360"/>
                    </a:ext>
                  </a:extLst>
                </a:gridCol>
                <a:gridCol w="3673098">
                  <a:extLst>
                    <a:ext uri="{9D8B030D-6E8A-4147-A177-3AD203B41FA5}">
                      <a16:colId xmlns:a16="http://schemas.microsoft.com/office/drawing/2014/main" val="978746014"/>
                    </a:ext>
                  </a:extLst>
                </a:gridCol>
              </a:tblGrid>
              <a:tr h="365760">
                <a:tc>
                  <a:txBody>
                    <a:bodyPr/>
                    <a:lstStyle/>
                    <a:p>
                      <a:pPr>
                        <a:buNone/>
                      </a:pPr>
                      <a:r>
                        <a:rPr lang="en-GB" sz="1800" dirty="0" err="1">
                          <a:solidFill>
                            <a:schemeClr val="bg1"/>
                          </a:solidFill>
                          <a:latin typeface="Avenir Next Condensed" panose="020B0506020202020204" pitchFamily="34" charset="0"/>
                        </a:rPr>
                        <a:t>δ</a:t>
                      </a:r>
                      <a:r>
                        <a:rPr lang="en-GB" sz="1800" dirty="0">
                          <a:solidFill>
                            <a:schemeClr val="bg1"/>
                          </a:solidFill>
                          <a:latin typeface="Avenir Next Condensed" panose="020B0506020202020204" pitchFamily="34" charset="0"/>
                        </a:rPr>
                        <a:t> against</a:t>
                      </a:r>
                    </a:p>
                  </a:txBody>
                  <a:tcPr anchor="ctr"/>
                </a:tc>
                <a:tc>
                  <a:txBody>
                    <a:bodyPr/>
                    <a:lstStyle/>
                    <a:p>
                      <a:pPr>
                        <a:buNone/>
                      </a:pPr>
                      <a:r>
                        <a:rPr lang="en-GB" sz="1800">
                          <a:solidFill>
                            <a:schemeClr val="bg1"/>
                          </a:solidFill>
                          <a:latin typeface="Avenir Next Condensed" panose="020B0506020202020204" pitchFamily="34" charset="0"/>
                        </a:rPr>
                        <a:t>which wins</a:t>
                      </a:r>
                    </a:p>
                  </a:txBody>
                  <a:tcPr anchor="ctr"/>
                </a:tc>
                <a:tc>
                  <a:txBody>
                    <a:bodyPr/>
                    <a:lstStyle/>
                    <a:p>
                      <a:pPr>
                        <a:buNone/>
                      </a:pPr>
                      <a:r>
                        <a:rPr lang="en-GB" sz="1800" dirty="0">
                          <a:solidFill>
                            <a:schemeClr val="bg1"/>
                          </a:solidFill>
                          <a:latin typeface="Avenir Next Condensed" panose="020B0506020202020204" pitchFamily="34" charset="0"/>
                        </a:rPr>
                        <a:t>result</a:t>
                      </a:r>
                    </a:p>
                  </a:txBody>
                  <a:tcPr anchor="ctr"/>
                </a:tc>
                <a:extLst>
                  <a:ext uri="{0D108BD9-81ED-4DB2-BD59-A6C34878D82A}">
                    <a16:rowId xmlns:a16="http://schemas.microsoft.com/office/drawing/2014/main" val="770596016"/>
                  </a:ext>
                </a:extLst>
              </a:tr>
              <a:tr h="640080">
                <a:tc>
                  <a:txBody>
                    <a:bodyPr/>
                    <a:lstStyle/>
                    <a:p>
                      <a:pPr>
                        <a:buNone/>
                      </a:pPr>
                      <a:r>
                        <a:rPr lang="en-GB" sz="1800" dirty="0">
                          <a:solidFill>
                            <a:schemeClr val="bg1"/>
                          </a:solidFill>
                          <a:latin typeface="Avenir Next Condensed" panose="020B0506020202020204" pitchFamily="34" charset="0"/>
                        </a:rPr>
                        <a:t>halo kinetic budget, ½μ</a:t>
                      </a:r>
                      <a:r>
                        <a:rPr lang="en-GB" sz="1800" baseline="-25000" dirty="0">
                          <a:solidFill>
                            <a:schemeClr val="bg1"/>
                          </a:solidFill>
                          <a:latin typeface="Avenir Next Condensed" panose="020B0506020202020204" pitchFamily="34" charset="0"/>
                        </a:rPr>
                        <a:t>χ</a:t>
                      </a:r>
                      <a:r>
                        <a:rPr lang="en-GB" sz="1800" dirty="0">
                          <a:solidFill>
                            <a:schemeClr val="bg1"/>
                          </a:solidFill>
                          <a:latin typeface="Avenir Next Condensed" panose="020B0506020202020204" pitchFamily="34" charset="0"/>
                        </a:rPr>
                        <a:t>N v</a:t>
                      </a:r>
                      <a:r>
                        <a:rPr lang="en-GB" sz="1800" baseline="30000" dirty="0">
                          <a:solidFill>
                            <a:schemeClr val="bg1"/>
                          </a:solidFill>
                          <a:latin typeface="Avenir Next Condensed" panose="020B0506020202020204" pitchFamily="34" charset="0"/>
                        </a:rPr>
                        <a:t>2</a:t>
                      </a:r>
                      <a:r>
                        <a:rPr lang="en-GB" sz="1800" dirty="0">
                          <a:solidFill>
                            <a:schemeClr val="bg1"/>
                          </a:solidFill>
                          <a:latin typeface="Avenir Next Condensed" panose="020B0506020202020204" pitchFamily="34" charset="0"/>
                        </a:rPr>
                        <a:t> ≃ 31 keV on xenon at 0.7 TeV</a:t>
                      </a:r>
                    </a:p>
                  </a:txBody>
                  <a:tcPr anchor="ctr"/>
                </a:tc>
                <a:tc>
                  <a:txBody>
                    <a:bodyPr/>
                    <a:lstStyle/>
                    <a:p>
                      <a:pPr>
                        <a:buNone/>
                      </a:pPr>
                      <a:r>
                        <a:rPr lang="en-GB" sz="1800" dirty="0" err="1">
                          <a:solidFill>
                            <a:schemeClr val="bg1"/>
                          </a:solidFill>
                          <a:latin typeface="Avenir Next Condensed" panose="020B0506020202020204" pitchFamily="34" charset="0"/>
                        </a:rPr>
                        <a:t>δ</a:t>
                      </a:r>
                      <a:endParaRPr lang="en-GB" sz="1800" dirty="0">
                        <a:solidFill>
                          <a:schemeClr val="bg1"/>
                        </a:solidFill>
                        <a:latin typeface="Avenir Next Condensed" panose="020B0506020202020204" pitchFamily="34" charset="0"/>
                      </a:endParaRPr>
                    </a:p>
                  </a:txBody>
                  <a:tcPr anchor="ctr"/>
                </a:tc>
                <a:tc>
                  <a:txBody>
                    <a:bodyPr/>
                    <a:lstStyle/>
                    <a:p>
                      <a:pPr>
                        <a:buNone/>
                      </a:pPr>
                      <a:r>
                        <a:rPr lang="en-GB" sz="1800">
                          <a:solidFill>
                            <a:schemeClr val="bg1"/>
                          </a:solidFill>
                          <a:latin typeface="Avenir Next Condensed" panose="020B0506020202020204" pitchFamily="34" charset="0"/>
                        </a:rPr>
                        <a:t>direct detection closes at typical velocities, survives only in the fast tail</a:t>
                      </a:r>
                    </a:p>
                  </a:txBody>
                  <a:tcPr anchor="ctr"/>
                </a:tc>
                <a:extLst>
                  <a:ext uri="{0D108BD9-81ED-4DB2-BD59-A6C34878D82A}">
                    <a16:rowId xmlns:a16="http://schemas.microsoft.com/office/drawing/2014/main" val="485929693"/>
                  </a:ext>
                </a:extLst>
              </a:tr>
              <a:tr h="640080">
                <a:tc>
                  <a:txBody>
                    <a:bodyPr/>
                    <a:lstStyle/>
                    <a:p>
                      <a:pPr>
                        <a:buNone/>
                      </a:pPr>
                      <a:r>
                        <a:rPr lang="en-GB" sz="1800" dirty="0">
                          <a:solidFill>
                            <a:schemeClr val="bg1"/>
                          </a:solidFill>
                          <a:latin typeface="Avenir Next Condensed" panose="020B0506020202020204" pitchFamily="34" charset="0"/>
                        </a:rPr>
                        <a:t>recombination temperature, </a:t>
                      </a:r>
                      <a:r>
                        <a:rPr lang="en-GB" sz="1800" dirty="0" err="1">
                          <a:solidFill>
                            <a:schemeClr val="bg1"/>
                          </a:solidFill>
                          <a:latin typeface="Avenir Next Condensed" panose="020B0506020202020204" pitchFamily="34" charset="0"/>
                        </a:rPr>
                        <a:t>δ</a:t>
                      </a:r>
                      <a:r>
                        <a:rPr lang="en-GB" sz="1800" dirty="0">
                          <a:solidFill>
                            <a:schemeClr val="bg1"/>
                          </a:solidFill>
                          <a:latin typeface="Avenir Next Condensed" panose="020B0506020202020204" pitchFamily="34" charset="0"/>
                        </a:rPr>
                        <a:t>/T ~ 4×10</a:t>
                      </a:r>
                      <a:r>
                        <a:rPr lang="en-GB" sz="1800" baseline="30000" dirty="0">
                          <a:solidFill>
                            <a:schemeClr val="bg1"/>
                          </a:solidFill>
                          <a:latin typeface="Avenir Next Condensed" panose="020B0506020202020204" pitchFamily="34" charset="0"/>
                        </a:rPr>
                        <a:t>5</a:t>
                      </a:r>
                    </a:p>
                  </a:txBody>
                  <a:tcPr anchor="ctr"/>
                </a:tc>
                <a:tc>
                  <a:txBody>
                    <a:bodyPr/>
                    <a:lstStyle/>
                    <a:p>
                      <a:pPr>
                        <a:buNone/>
                      </a:pPr>
                      <a:r>
                        <a:rPr lang="en-GB" sz="1800">
                          <a:solidFill>
                            <a:schemeClr val="bg1"/>
                          </a:solidFill>
                          <a:latin typeface="Avenir Next Condensed" panose="020B0506020202020204" pitchFamily="34" charset="0"/>
                        </a:rPr>
                        <a:t>δ</a:t>
                      </a:r>
                    </a:p>
                  </a:txBody>
                  <a:tcPr anchor="ctr"/>
                </a:tc>
                <a:tc>
                  <a:txBody>
                    <a:bodyPr/>
                    <a:lstStyle/>
                    <a:p>
                      <a:pPr>
                        <a:buNone/>
                      </a:pPr>
                      <a:r>
                        <a:rPr lang="en-GB" sz="1800">
                          <a:solidFill>
                            <a:schemeClr val="bg1"/>
                          </a:solidFill>
                          <a:latin typeface="Avenir Next Condensed" panose="020B0506020202020204" pitchFamily="34" charset="0"/>
                        </a:rPr>
                        <a:t>CMB annihilation bound closes </a:t>
                      </a:r>
                      <a:r>
                        <a:rPr lang="en-GB" sz="1800" b="1">
                          <a:solidFill>
                            <a:schemeClr val="bg1"/>
                          </a:solidFill>
                          <a:latin typeface="Avenir Next Condensed" panose="020B0506020202020204" pitchFamily="34" charset="0"/>
                        </a:rPr>
                        <a:t>thermally</a:t>
                      </a:r>
                      <a:endParaRPr lang="en-GB" sz="1800">
                        <a:solidFill>
                          <a:schemeClr val="bg1"/>
                        </a:solidFill>
                        <a:latin typeface="Avenir Next Condensed" panose="020B0506020202020204" pitchFamily="34" charset="0"/>
                      </a:endParaRPr>
                    </a:p>
                  </a:txBody>
                  <a:tcPr anchor="ctr"/>
                </a:tc>
                <a:extLst>
                  <a:ext uri="{0D108BD9-81ED-4DB2-BD59-A6C34878D82A}">
                    <a16:rowId xmlns:a16="http://schemas.microsoft.com/office/drawing/2014/main" val="1104427966"/>
                  </a:ext>
                </a:extLst>
              </a:tr>
              <a:tr h="390450">
                <a:tc>
                  <a:txBody>
                    <a:bodyPr/>
                    <a:lstStyle/>
                    <a:p>
                      <a:pPr>
                        <a:buNone/>
                      </a:pPr>
                      <a:r>
                        <a:rPr lang="en-GB" sz="1800" dirty="0">
                          <a:solidFill>
                            <a:schemeClr val="bg1"/>
                          </a:solidFill>
                          <a:latin typeface="Avenir Next Condensed" panose="020B0506020202020204" pitchFamily="34" charset="0"/>
                        </a:rPr>
                        <a:t>photon energy, </a:t>
                      </a:r>
                      <a:r>
                        <a:rPr lang="en-GB" sz="1800" dirty="0" err="1">
                          <a:solidFill>
                            <a:schemeClr val="bg1"/>
                          </a:solidFill>
                          <a:latin typeface="Avenir Next Condensed" panose="020B0506020202020204" pitchFamily="34" charset="0"/>
                        </a:rPr>
                        <a:t>E</a:t>
                      </a:r>
                      <a:r>
                        <a:rPr lang="en-GB" sz="1800" baseline="-25000" dirty="0" err="1">
                          <a:solidFill>
                            <a:schemeClr val="bg1"/>
                          </a:solidFill>
                          <a:latin typeface="Avenir Next Condensed" panose="020B0506020202020204" pitchFamily="34" charset="0"/>
                        </a:rPr>
                        <a:t>γ</a:t>
                      </a:r>
                      <a:r>
                        <a:rPr lang="en-GB" sz="1800" dirty="0">
                          <a:solidFill>
                            <a:schemeClr val="bg1"/>
                          </a:solidFill>
                          <a:latin typeface="Avenir Next Condensed" panose="020B0506020202020204" pitchFamily="34" charset="0"/>
                        </a:rPr>
                        <a:t> ~ GeV</a:t>
                      </a:r>
                    </a:p>
                  </a:txBody>
                  <a:tcPr anchor="ctr"/>
                </a:tc>
                <a:tc>
                  <a:txBody>
                    <a:bodyPr/>
                    <a:lstStyle/>
                    <a:p>
                      <a:pPr>
                        <a:buNone/>
                      </a:pPr>
                      <a:r>
                        <a:rPr lang="en-GB" sz="1800" dirty="0" err="1">
                          <a:solidFill>
                            <a:schemeClr val="bg1"/>
                          </a:solidFill>
                          <a:latin typeface="Avenir Next Condensed" panose="020B0506020202020204" pitchFamily="34" charset="0"/>
                        </a:rPr>
                        <a:t>E</a:t>
                      </a:r>
                      <a:r>
                        <a:rPr lang="en-GB" sz="1800" baseline="-25000" dirty="0" err="1">
                          <a:solidFill>
                            <a:schemeClr val="bg1"/>
                          </a:solidFill>
                          <a:latin typeface="Avenir Next Condensed" panose="020B0506020202020204" pitchFamily="34" charset="0"/>
                        </a:rPr>
                        <a:t>γ</a:t>
                      </a:r>
                      <a:endParaRPr lang="en-GB" sz="1800" baseline="-25000" dirty="0">
                        <a:solidFill>
                          <a:schemeClr val="bg1"/>
                        </a:solidFill>
                        <a:latin typeface="Avenir Next Condensed" panose="020B0506020202020204" pitchFamily="34" charset="0"/>
                      </a:endParaRPr>
                    </a:p>
                  </a:txBody>
                  <a:tcPr anchor="ctr"/>
                </a:tc>
                <a:tc>
                  <a:txBody>
                    <a:bodyPr/>
                    <a:lstStyle/>
                    <a:p>
                      <a:pPr>
                        <a:buNone/>
                      </a:pPr>
                      <a:r>
                        <a:rPr lang="en-GB" sz="1800" dirty="0">
                          <a:solidFill>
                            <a:schemeClr val="accent1"/>
                          </a:solidFill>
                          <a:latin typeface="Avenir Next Condensed" panose="020B0506020202020204" pitchFamily="34" charset="0"/>
                        </a:rPr>
                        <a:t>attenuation has </a:t>
                      </a:r>
                      <a:r>
                        <a:rPr lang="en-GB" sz="1800" b="1" dirty="0">
                          <a:solidFill>
                            <a:schemeClr val="accent1"/>
                          </a:solidFill>
                          <a:latin typeface="Avenir Next Condensed" panose="020B0506020202020204" pitchFamily="34" charset="0"/>
                        </a:rPr>
                        <a:t>no gate</a:t>
                      </a:r>
                      <a:endParaRPr lang="en-GB" sz="1800" dirty="0">
                        <a:solidFill>
                          <a:schemeClr val="accent1"/>
                        </a:solidFill>
                        <a:latin typeface="Avenir Next Condensed" panose="020B0506020202020204" pitchFamily="34" charset="0"/>
                      </a:endParaRPr>
                    </a:p>
                  </a:txBody>
                  <a:tcPr anchor="ctr"/>
                </a:tc>
                <a:extLst>
                  <a:ext uri="{0D108BD9-81ED-4DB2-BD59-A6C34878D82A}">
                    <a16:rowId xmlns:a16="http://schemas.microsoft.com/office/drawing/2014/main" val="2318303780"/>
                  </a:ext>
                </a:extLst>
              </a:tr>
            </a:tbl>
          </a:graphicData>
        </a:graphic>
      </p:graphicFrame>
      <p:sp>
        <p:nvSpPr>
          <p:cNvPr id="9" name="TextBox 8">
            <a:extLst>
              <a:ext uri="{FF2B5EF4-FFF2-40B4-BE49-F238E27FC236}">
                <a16:creationId xmlns:a16="http://schemas.microsoft.com/office/drawing/2014/main" id="{61DB3739-605F-8DD6-8577-C6B1A609B1AF}"/>
              </a:ext>
            </a:extLst>
          </p:cNvPr>
          <p:cNvSpPr txBox="1"/>
          <p:nvPr/>
        </p:nvSpPr>
        <p:spPr>
          <a:xfrm>
            <a:off x="594573" y="1417189"/>
            <a:ext cx="11426658" cy="1631216"/>
          </a:xfrm>
          <a:prstGeom prst="rect">
            <a:avLst/>
          </a:prstGeom>
          <a:noFill/>
        </p:spPr>
        <p:txBody>
          <a:bodyPr wrap="square">
            <a:spAutoFit/>
          </a:bodyPr>
          <a:lstStyle/>
          <a:p>
            <a:pPr rtl="0">
              <a:buNone/>
            </a:pPr>
            <a:r>
              <a:rPr lang="en-GB" sz="2000" dirty="0">
                <a:solidFill>
                  <a:schemeClr val="bg1"/>
                </a:solidFill>
                <a:latin typeface="Avenir Next Condensed" panose="020B0506020202020204" pitchFamily="34" charset="0"/>
              </a:rPr>
              <a:t>The </a:t>
            </a:r>
            <a:r>
              <a:rPr lang="en-GB" sz="2000" dirty="0" err="1">
                <a:solidFill>
                  <a:schemeClr val="bg1"/>
                </a:solidFill>
                <a:latin typeface="Avenir Next Condensed" panose="020B0506020202020204" pitchFamily="34" charset="0"/>
              </a:rPr>
              <a:t>higgsino</a:t>
            </a:r>
            <a:r>
              <a:rPr lang="en-GB" sz="2000" dirty="0">
                <a:solidFill>
                  <a:schemeClr val="bg1"/>
                </a:solidFill>
                <a:latin typeface="Avenir Next Condensed" panose="020B0506020202020204" pitchFamily="34" charset="0"/>
              </a:rPr>
              <a:t>-like electroweak doublet carries a one-loop magnetic dipole, </a:t>
            </a:r>
            <a:r>
              <a:rPr lang="en-GB" sz="2000" dirty="0" err="1">
                <a:solidFill>
                  <a:schemeClr val="bg1"/>
                </a:solidFill>
                <a:latin typeface="Avenir Next Condensed" panose="020B0506020202020204" pitchFamily="34" charset="0"/>
              </a:rPr>
              <a:t>μ</a:t>
            </a:r>
            <a:r>
              <a:rPr lang="en-GB" sz="2000" dirty="0">
                <a:solidFill>
                  <a:schemeClr val="bg1"/>
                </a:solidFill>
                <a:latin typeface="Avenir Next Condensed" panose="020B0506020202020204" pitchFamily="34" charset="0"/>
              </a:rPr>
              <a:t> ~ e g</a:t>
            </a:r>
            <a:r>
              <a:rPr lang="en-GB" sz="2000" baseline="30000" dirty="0">
                <a:solidFill>
                  <a:schemeClr val="bg1"/>
                </a:solidFill>
                <a:latin typeface="Avenir Next Condensed" panose="020B0506020202020204" pitchFamily="34" charset="0"/>
              </a:rPr>
              <a:t>2</a:t>
            </a:r>
            <a:r>
              <a:rPr lang="en-GB" sz="2000" dirty="0">
                <a:solidFill>
                  <a:schemeClr val="bg1"/>
                </a:solidFill>
                <a:latin typeface="Avenir Next Condensed" panose="020B0506020202020204" pitchFamily="34" charset="0"/>
              </a:rPr>
              <a:t>/(64π</a:t>
            </a:r>
            <a:r>
              <a:rPr lang="en-GB" sz="2000" baseline="30000" dirty="0">
                <a:solidFill>
                  <a:schemeClr val="bg1"/>
                </a:solidFill>
                <a:latin typeface="Avenir Next Condensed" panose="020B0506020202020204" pitchFamily="34" charset="0"/>
              </a:rPr>
              <a:t>2</a:t>
            </a:r>
            <a:r>
              <a:rPr lang="en-GB" sz="2000" dirty="0">
                <a:solidFill>
                  <a:schemeClr val="bg1"/>
                </a:solidFill>
                <a:latin typeface="Avenir Next Condensed" panose="020B0506020202020204" pitchFamily="34" charset="0"/>
              </a:rPr>
              <a:t> </a:t>
            </a:r>
            <a:r>
              <a:rPr lang="en-GB" sz="2000" dirty="0" err="1">
                <a:solidFill>
                  <a:schemeClr val="bg1"/>
                </a:solidFill>
                <a:latin typeface="Avenir Next Condensed" panose="020B0506020202020204" pitchFamily="34" charset="0"/>
              </a:rPr>
              <a:t>m</a:t>
            </a:r>
            <a:r>
              <a:rPr lang="en-GB" sz="2000" baseline="-25000" dirty="0" err="1">
                <a:solidFill>
                  <a:schemeClr val="bg1"/>
                </a:solidFill>
                <a:latin typeface="Avenir Next Condensed" panose="020B0506020202020204" pitchFamily="34" charset="0"/>
              </a:rPr>
              <a:t>χ</a:t>
            </a:r>
            <a:r>
              <a:rPr lang="en-GB" sz="2000" dirty="0">
                <a:solidFill>
                  <a:schemeClr val="bg1"/>
                </a:solidFill>
                <a:latin typeface="Avenir Next Condensed" panose="020B0506020202020204" pitchFamily="34" charset="0"/>
              </a:rPr>
              <a:t>), from W and </a:t>
            </a:r>
            <a:r>
              <a:rPr lang="en-GB" sz="2000" dirty="0" err="1">
                <a:solidFill>
                  <a:schemeClr val="bg1"/>
                </a:solidFill>
                <a:latin typeface="Avenir Next Condensed" panose="020B0506020202020204" pitchFamily="34" charset="0"/>
              </a:rPr>
              <a:t>chargino</a:t>
            </a:r>
            <a:r>
              <a:rPr lang="en-GB" sz="2000" dirty="0">
                <a:solidFill>
                  <a:schemeClr val="bg1"/>
                </a:solidFill>
                <a:latin typeface="Avenir Next Condensed" panose="020B0506020202020204" pitchFamily="34" charset="0"/>
              </a:rPr>
              <a:t> loops.</a:t>
            </a:r>
          </a:p>
          <a:p>
            <a:pPr rtl="0">
              <a:buNone/>
            </a:pPr>
            <a:endParaRPr lang="en-GB" sz="2000" dirty="0">
              <a:solidFill>
                <a:schemeClr val="bg1"/>
              </a:solidFill>
              <a:latin typeface="Avenir Next Condensed" panose="020B0506020202020204" pitchFamily="34" charset="0"/>
            </a:endParaRPr>
          </a:p>
          <a:p>
            <a:pPr rtl="0">
              <a:buNone/>
            </a:pPr>
            <a:r>
              <a:rPr lang="en-GB" sz="2000" dirty="0">
                <a:solidFill>
                  <a:schemeClr val="bg1"/>
                </a:solidFill>
                <a:latin typeface="Avenir Next Condensed" panose="020B0506020202020204" pitchFamily="34" charset="0"/>
              </a:rPr>
              <a:t>An inelastic mass splitting of δ ~ O(10</a:t>
            </a:r>
            <a:r>
              <a:rPr lang="en-GB" sz="2000" baseline="30000" dirty="0">
                <a:solidFill>
                  <a:schemeClr val="bg1"/>
                </a:solidFill>
                <a:latin typeface="Avenir Next Condensed" panose="020B0506020202020204" pitchFamily="34" charset="0"/>
              </a:rPr>
              <a:t>0</a:t>
            </a:r>
            <a:r>
              <a:rPr lang="en-GB" sz="2000" dirty="0">
                <a:solidFill>
                  <a:schemeClr val="bg1"/>
                </a:solidFill>
                <a:latin typeface="Avenir Next Condensed" panose="020B0506020202020204" pitchFamily="34" charset="0"/>
              </a:rPr>
              <a:t> keV) splits the Dirac state into two Majorana states χ₁ and χ₂. Diagonal moments vanish, χ̄i σ</a:t>
            </a:r>
            <a:r>
              <a:rPr lang="en-GB" sz="2000" baseline="30000" dirty="0">
                <a:solidFill>
                  <a:schemeClr val="bg1"/>
                </a:solidFill>
                <a:latin typeface="Avenir Next Condensed" panose="020B0506020202020204" pitchFamily="34" charset="0"/>
              </a:rPr>
              <a:t>μν</a:t>
            </a:r>
            <a:r>
              <a:rPr lang="en-GB" sz="2000" dirty="0">
                <a:solidFill>
                  <a:schemeClr val="bg1"/>
                </a:solidFill>
                <a:latin typeface="Avenir Next Condensed" panose="020B0506020202020204" pitchFamily="34" charset="0"/>
              </a:rPr>
              <a:t> χi ≡ 0, but the dipole survives as a transition moment χ̄₂ σ</a:t>
            </a:r>
            <a:r>
              <a:rPr lang="en-GB" sz="2000" baseline="30000" dirty="0">
                <a:solidFill>
                  <a:schemeClr val="bg1"/>
                </a:solidFill>
                <a:latin typeface="Avenir Next Condensed" panose="020B0506020202020204" pitchFamily="34" charset="0"/>
              </a:rPr>
              <a:t>μν </a:t>
            </a:r>
            <a:r>
              <a:rPr lang="en-GB" sz="2000" dirty="0">
                <a:solidFill>
                  <a:schemeClr val="bg1"/>
                </a:solidFill>
                <a:latin typeface="Avenir Next Condensed" panose="020B0506020202020204" pitchFamily="34" charset="0"/>
              </a:rPr>
              <a:t>χ₁ F</a:t>
            </a:r>
            <a:r>
              <a:rPr lang="en-GB" sz="2000" baseline="-25000" dirty="0">
                <a:solidFill>
                  <a:schemeClr val="bg1"/>
                </a:solidFill>
                <a:latin typeface="Avenir Next Condensed" panose="020B0506020202020204" pitchFamily="34" charset="0"/>
              </a:rPr>
              <a:t>μν</a:t>
            </a:r>
            <a:r>
              <a:rPr lang="en-GB" sz="2000" dirty="0">
                <a:solidFill>
                  <a:schemeClr val="bg1"/>
                </a:solidFill>
                <a:latin typeface="Avenir Next Condensed" panose="020B0506020202020204" pitchFamily="34" charset="0"/>
              </a:rPr>
              <a:t>. Direct detection closes at typical halo velocities and survives only in the fast tail, ER ≳ δ.</a:t>
            </a:r>
          </a:p>
        </p:txBody>
      </p:sp>
      <p:sp>
        <p:nvSpPr>
          <p:cNvPr id="17" name="TextBox 16">
            <a:extLst>
              <a:ext uri="{FF2B5EF4-FFF2-40B4-BE49-F238E27FC236}">
                <a16:creationId xmlns:a16="http://schemas.microsoft.com/office/drawing/2014/main" id="{E2E45003-01C8-7C54-20CE-B21ECAAE612F}"/>
              </a:ext>
            </a:extLst>
          </p:cNvPr>
          <p:cNvSpPr txBox="1"/>
          <p:nvPr/>
        </p:nvSpPr>
        <p:spPr>
          <a:xfrm>
            <a:off x="594574" y="3143681"/>
            <a:ext cx="8154804" cy="400110"/>
          </a:xfrm>
          <a:prstGeom prst="rect">
            <a:avLst/>
          </a:prstGeom>
          <a:noFill/>
        </p:spPr>
        <p:txBody>
          <a:bodyPr wrap="square">
            <a:spAutoFit/>
          </a:bodyPr>
          <a:lstStyle/>
          <a:p>
            <a:pPr rtl="0">
              <a:buNone/>
            </a:pPr>
            <a:r>
              <a:rPr lang="en-GB" sz="2000" b="1" dirty="0">
                <a:solidFill>
                  <a:schemeClr val="bg1"/>
                </a:solidFill>
                <a:latin typeface="Avenir Next Condensed" panose="020B0506020202020204" pitchFamily="34" charset="0"/>
              </a:rPr>
              <a:t>One number against three energy scales, three different answers.</a:t>
            </a:r>
          </a:p>
        </p:txBody>
      </p:sp>
      <p:sp>
        <p:nvSpPr>
          <p:cNvPr id="18" name="TextBox 17">
            <a:extLst>
              <a:ext uri="{FF2B5EF4-FFF2-40B4-BE49-F238E27FC236}">
                <a16:creationId xmlns:a16="http://schemas.microsoft.com/office/drawing/2014/main" id="{754ACE77-A551-7D3F-1721-FBC7EC97634C}"/>
              </a:ext>
            </a:extLst>
          </p:cNvPr>
          <p:cNvSpPr txBox="1"/>
          <p:nvPr/>
        </p:nvSpPr>
        <p:spPr>
          <a:xfrm>
            <a:off x="594573" y="5736686"/>
            <a:ext cx="12253522" cy="400110"/>
          </a:xfrm>
          <a:prstGeom prst="rect">
            <a:avLst/>
          </a:prstGeom>
          <a:noFill/>
        </p:spPr>
        <p:txBody>
          <a:bodyPr wrap="square">
            <a:spAutoFit/>
          </a:bodyPr>
          <a:lstStyle/>
          <a:p>
            <a:pPr rtl="0">
              <a:buNone/>
            </a:pPr>
            <a:r>
              <a:rPr lang="en-GB" sz="2000" dirty="0">
                <a:solidFill>
                  <a:schemeClr val="bg1"/>
                </a:solidFill>
                <a:latin typeface="Avenir Next Condensed" panose="020B0506020202020204" pitchFamily="34" charset="0"/>
              </a:rPr>
              <a:t>The two-insertion Compton amplitude passes through a virtual </a:t>
            </a:r>
            <a:r>
              <a:rPr lang="en-GB" sz="2000" dirty="0" err="1">
                <a:solidFill>
                  <a:schemeClr val="bg1"/>
                </a:solidFill>
                <a:latin typeface="Avenir Next Condensed" panose="020B0506020202020204" pitchFamily="34" charset="0"/>
              </a:rPr>
              <a:t>χ</a:t>
            </a:r>
            <a:r>
              <a:rPr lang="en-GB" sz="2000" dirty="0">
                <a:solidFill>
                  <a:schemeClr val="bg1"/>
                </a:solidFill>
                <a:latin typeface="Avenir Next Condensed" panose="020B0506020202020204" pitchFamily="34" charset="0"/>
              </a:rPr>
              <a:t>₂ and returns. </a:t>
            </a:r>
            <a:r>
              <a:rPr lang="en-GB" sz="2000" b="1" dirty="0">
                <a:solidFill>
                  <a:schemeClr val="accent1"/>
                </a:solidFill>
                <a:latin typeface="Avenir Next Condensed" panose="020B0506020202020204" pitchFamily="34" charset="0"/>
              </a:rPr>
              <a:t>At </a:t>
            </a:r>
            <a:r>
              <a:rPr lang="en-GB" sz="2000" b="1" dirty="0" err="1">
                <a:solidFill>
                  <a:schemeClr val="accent1"/>
                </a:solidFill>
                <a:latin typeface="Avenir Next Condensed" panose="020B0506020202020204" pitchFamily="34" charset="0"/>
              </a:rPr>
              <a:t>E</a:t>
            </a:r>
            <a:r>
              <a:rPr lang="en-GB" sz="2000" b="1" baseline="-25000" dirty="0" err="1">
                <a:solidFill>
                  <a:schemeClr val="accent1"/>
                </a:solidFill>
                <a:latin typeface="Avenir Next Condensed" panose="020B0506020202020204" pitchFamily="34" charset="0"/>
              </a:rPr>
              <a:t>γ</a:t>
            </a:r>
            <a:r>
              <a:rPr lang="en-GB" sz="2000" b="1" dirty="0">
                <a:solidFill>
                  <a:schemeClr val="accent1"/>
                </a:solidFill>
                <a:latin typeface="Avenir Next Condensed" panose="020B0506020202020204" pitchFamily="34" charset="0"/>
              </a:rPr>
              <a:t> ≫ </a:t>
            </a:r>
            <a:r>
              <a:rPr lang="en-GB" sz="2000" b="1" dirty="0" err="1">
                <a:solidFill>
                  <a:schemeClr val="accent1"/>
                </a:solidFill>
                <a:latin typeface="Avenir Next Condensed" panose="020B0506020202020204" pitchFamily="34" charset="0"/>
              </a:rPr>
              <a:t>δ</a:t>
            </a:r>
            <a:r>
              <a:rPr lang="en-GB" sz="2000" b="1" dirty="0">
                <a:solidFill>
                  <a:schemeClr val="accent1"/>
                </a:solidFill>
                <a:latin typeface="Avenir Next Condensed" panose="020B0506020202020204" pitchFamily="34" charset="0"/>
              </a:rPr>
              <a:t> it cannot tell split from unsplit.</a:t>
            </a:r>
          </a:p>
        </p:txBody>
      </p:sp>
      <p:sp>
        <p:nvSpPr>
          <p:cNvPr id="6" name="refs">
            <a:extLst>
              <a:ext uri="{FF2B5EF4-FFF2-40B4-BE49-F238E27FC236}">
                <a16:creationId xmlns:a16="http://schemas.microsoft.com/office/drawing/2014/main" id="{7243B7EB-76C9-CBF4-688E-385B8293C123}"/>
              </a:ext>
            </a:extLst>
          </p:cNvPr>
          <p:cNvSpPr txBox="1"/>
          <p:nvPr/>
        </p:nvSpPr>
        <p:spPr>
          <a:xfrm>
            <a:off x="7703957" y="176862"/>
            <a:ext cx="4317274" cy="830997"/>
          </a:xfrm>
          <a:prstGeom prst="rect">
            <a:avLst/>
          </a:prstGeom>
          <a:noFill/>
        </p:spPr>
        <p:txBody>
          <a:bodyPr wrap="square">
            <a:spAutoFit/>
          </a:bodyPr>
          <a:lstStyle/>
          <a:p>
            <a:pPr algn="r"/>
            <a:r>
              <a:rPr lang="en-GB" sz="1200" u="sng" dirty="0">
                <a:solidFill>
                  <a:srgbClr val="A9A2C0"/>
                </a:solidFill>
                <a:latin typeface="Avenir Next Condensed" panose="020B0506020202020204" pitchFamily="34" charset="0"/>
                <a:hlinkClick r:id="rId4"/>
              </a:rPr>
              <a:t>T.R.S., A. Acar, M. Bashkanov, F. F. Deppisch, C. Ghag &amp; D. P. Watts, arXiv:2608.29546</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5"/>
              </a:rPr>
              <a:t>Y. Nomura &amp; T. Totani, arXiv:2604.05016</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6"/>
              </a:rPr>
              <a:t>B. Holdom, PLB 166, 196 (1986)</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7"/>
              </a:rPr>
              <a:t>T. Hambye &amp; X.-J. Xu, JHEP 11, 156 (2021)</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8"/>
              </a:rPr>
              <a:t>N. Weiner &amp; I. Yavin, PRD 86, 075021 (2012)</a:t>
            </a:r>
            <a:endParaRPr lang="en-US" sz="12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3001532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720D545-CD56-0601-7F3A-5D04D429C7A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7B25D3E-3946-70C3-D942-7CCDF5E28BF6}"/>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Two Independent Checks: Replicate &amp; Extend</a:t>
            </a:r>
          </a:p>
        </p:txBody>
      </p:sp>
      <p:cxnSp>
        <p:nvCxnSpPr>
          <p:cNvPr id="8" name="Straight Connector 7">
            <a:extLst>
              <a:ext uri="{FF2B5EF4-FFF2-40B4-BE49-F238E27FC236}">
                <a16:creationId xmlns:a16="http://schemas.microsoft.com/office/drawing/2014/main" id="{E7E2A77D-E93F-CA90-EC3B-81072A4A25D9}"/>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3F45E192-B6F7-A4F3-0D51-19D972287BD1}"/>
              </a:ext>
            </a:extLst>
          </p:cNvPr>
          <p:cNvPicPr>
            <a:picLocks noChangeAspect="1"/>
          </p:cNvPicPr>
          <p:nvPr/>
        </p:nvPicPr>
        <p:blipFill>
          <a:blip r:embed="rId2"/>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EC9B9487-2E07-88F4-65EE-96FD90731620}"/>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B797A93A-12CC-03C3-0A67-A88B5D25AF2A}"/>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D5263C91-B45A-2996-9A6D-71347B2875C0}"/>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04 / 18</a:t>
            </a:r>
          </a:p>
        </p:txBody>
      </p:sp>
      <p:sp>
        <p:nvSpPr>
          <p:cNvPr id="14" name="TextBox 13">
            <a:extLst>
              <a:ext uri="{FF2B5EF4-FFF2-40B4-BE49-F238E27FC236}">
                <a16:creationId xmlns:a16="http://schemas.microsoft.com/office/drawing/2014/main" id="{3CF9754E-4043-536A-57C3-D59392B2C336}"/>
              </a:ext>
            </a:extLst>
          </p:cNvPr>
          <p:cNvSpPr txBox="1"/>
          <p:nvPr/>
        </p:nvSpPr>
        <p:spPr>
          <a:xfrm>
            <a:off x="6389854" y="3169015"/>
            <a:ext cx="5017272" cy="1502976"/>
          </a:xfrm>
          <a:prstGeom prst="rect">
            <a:avLst/>
          </a:prstGeom>
          <a:noFill/>
        </p:spPr>
        <p:txBody>
          <a:bodyPr wrap="square">
            <a:spAutoFit/>
          </a:bodyPr>
          <a:lstStyle/>
          <a:p>
            <a:pPr indent="0" algn="l">
              <a:spcAft>
                <a:spcPts val="1050"/>
              </a:spcAft>
              <a:buNone/>
            </a:pPr>
            <a:r>
              <a:rPr lang="en-GB" sz="2400" b="1" i="0" dirty="0">
                <a:solidFill>
                  <a:schemeClr val="accent2"/>
                </a:solidFill>
                <a:effectLst/>
                <a:latin typeface="Avenir Next Condensed" panose="020B0506020202020204" pitchFamily="34" charset="0"/>
              </a:rPr>
              <a:t>(b) Extension</a:t>
            </a:r>
          </a:p>
          <a:p>
            <a:pPr indent="0" algn="l">
              <a:buNone/>
            </a:pPr>
            <a:r>
              <a:rPr lang="en-GB" sz="1950" b="0" i="0" dirty="0">
                <a:solidFill>
                  <a:srgbClr val="F2EFF7"/>
                </a:solidFill>
                <a:effectLst/>
                <a:latin typeface="Avenir Next Condensed" panose="020B0506020202020204" pitchFamily="34" charset="0"/>
              </a:rPr>
              <a:t>Global pixel-level likelihood on native 0.125° maps. Adds energy-dependent LAT PSF forward folding (King profile, Pass 8) and bright 4FGL-DR4 source masking.</a:t>
            </a:r>
          </a:p>
        </p:txBody>
      </p:sp>
      <p:sp>
        <p:nvSpPr>
          <p:cNvPr id="16" name="TextBox 15">
            <a:extLst>
              <a:ext uri="{FF2B5EF4-FFF2-40B4-BE49-F238E27FC236}">
                <a16:creationId xmlns:a16="http://schemas.microsoft.com/office/drawing/2014/main" id="{4BE6B861-94A6-4799-93E0-18577F280799}"/>
              </a:ext>
            </a:extLst>
          </p:cNvPr>
          <p:cNvSpPr txBox="1"/>
          <p:nvPr/>
        </p:nvSpPr>
        <p:spPr>
          <a:xfrm>
            <a:off x="684290" y="3169015"/>
            <a:ext cx="4443067" cy="1502976"/>
          </a:xfrm>
          <a:prstGeom prst="rect">
            <a:avLst/>
          </a:prstGeom>
          <a:noFill/>
        </p:spPr>
        <p:txBody>
          <a:bodyPr wrap="square">
            <a:spAutoFit/>
          </a:bodyPr>
          <a:lstStyle/>
          <a:p>
            <a:pPr indent="0" algn="l">
              <a:spcAft>
                <a:spcPts val="1050"/>
              </a:spcAft>
              <a:buNone/>
            </a:pPr>
            <a:r>
              <a:rPr lang="en-GB" sz="2400" b="1" i="0" dirty="0">
                <a:solidFill>
                  <a:schemeClr val="accent2"/>
                </a:solidFill>
                <a:effectLst/>
                <a:latin typeface="Avenir Next Condensed" panose="020B0506020202020204" pitchFamily="34" charset="0"/>
              </a:rPr>
              <a:t>(a) Replication</a:t>
            </a:r>
          </a:p>
          <a:p>
            <a:pPr indent="0" algn="l">
              <a:buNone/>
            </a:pPr>
            <a:r>
              <a:rPr lang="en-GB" sz="1950" b="0" i="0" dirty="0">
                <a:solidFill>
                  <a:srgbClr val="F2EFF7"/>
                </a:solidFill>
                <a:effectLst/>
                <a:latin typeface="Avenir Next Condensed" panose="020B0506020202020204" pitchFamily="34" charset="0"/>
              </a:rPr>
              <a:t>Independent pipeline, independent reduction, Poisson MCMC on 10°×10° cells — Totani's own method, re-implemented from scratch.</a:t>
            </a:r>
          </a:p>
        </p:txBody>
      </p:sp>
      <p:cxnSp>
        <p:nvCxnSpPr>
          <p:cNvPr id="3" name="Straight Arrow Connector 2">
            <a:extLst>
              <a:ext uri="{FF2B5EF4-FFF2-40B4-BE49-F238E27FC236}">
                <a16:creationId xmlns:a16="http://schemas.microsoft.com/office/drawing/2014/main" id="{7336B656-C9E7-D0D8-70EB-4D43978FC78D}"/>
              </a:ext>
            </a:extLst>
          </p:cNvPr>
          <p:cNvCxnSpPr>
            <a:stCxn id="16" idx="3"/>
          </p:cNvCxnSpPr>
          <p:nvPr/>
        </p:nvCxnSpPr>
        <p:spPr>
          <a:xfrm>
            <a:off x="5127357" y="3920503"/>
            <a:ext cx="972386" cy="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5" name="TextBox 14">
            <a:extLst>
              <a:ext uri="{FF2B5EF4-FFF2-40B4-BE49-F238E27FC236}">
                <a16:creationId xmlns:a16="http://schemas.microsoft.com/office/drawing/2014/main" id="{333ED0F8-4565-E030-CF58-07E2AD078182}"/>
              </a:ext>
            </a:extLst>
          </p:cNvPr>
          <p:cNvSpPr txBox="1"/>
          <p:nvPr/>
        </p:nvSpPr>
        <p:spPr>
          <a:xfrm>
            <a:off x="7149548" y="350550"/>
            <a:ext cx="4871683" cy="307777"/>
          </a:xfrm>
          <a:prstGeom prst="rect">
            <a:avLst/>
          </a:prstGeom>
          <a:noFill/>
        </p:spPr>
        <p:txBody>
          <a:bodyPr wrap="square">
            <a:spAutoFit/>
          </a:bodyPr>
          <a:lstStyle/>
          <a:p>
            <a:pPr algn="r">
              <a:spcAft>
                <a:spcPts val="1950"/>
              </a:spcAft>
            </a:pPr>
            <a:r>
              <a:rPr lang="en-GB" sz="1400" dirty="0">
                <a:solidFill>
                  <a:srgbClr val="A9A2C1"/>
                </a:solidFill>
                <a:latin typeface="Avenir Next Condensed" panose="020B0506020202020204" pitchFamily="34" charset="0"/>
                <a:hlinkClick r:id="rId3"/>
              </a:rPr>
              <a:t>T. R. S., C. Ghag &amp; F. F. Deppisch, arXiv:2607.08552</a:t>
            </a:r>
            <a:endParaRPr lang="en-GB" sz="1400" b="0" i="0" dirty="0">
              <a:solidFill>
                <a:srgbClr val="A9A2C0"/>
              </a:solidFill>
              <a:effectLst/>
              <a:latin typeface="Avenir Next Condensed" panose="020B0506020202020204" pitchFamily="34" charset="0"/>
            </a:endParaRPr>
          </a:p>
        </p:txBody>
      </p:sp>
      <p:sp>
        <p:nvSpPr>
          <p:cNvPr id="2" name="TextBox 1">
            <a:extLst>
              <a:ext uri="{FF2B5EF4-FFF2-40B4-BE49-F238E27FC236}">
                <a16:creationId xmlns:a16="http://schemas.microsoft.com/office/drawing/2014/main" id="{7D800B0B-F337-0256-FB68-E49751488031}"/>
              </a:ext>
            </a:extLst>
          </p:cNvPr>
          <p:cNvSpPr txBox="1"/>
          <p:nvPr/>
        </p:nvSpPr>
        <p:spPr>
          <a:xfrm>
            <a:off x="594573" y="2442445"/>
            <a:ext cx="10881570" cy="400110"/>
          </a:xfrm>
          <a:prstGeom prst="rect">
            <a:avLst/>
          </a:prstGeom>
          <a:noFill/>
        </p:spPr>
        <p:txBody>
          <a:bodyPr wrap="square">
            <a:spAutoFit/>
          </a:bodyPr>
          <a:lstStyle/>
          <a:p>
            <a:pPr indent="0" algn="l">
              <a:buNone/>
            </a:pPr>
            <a:r>
              <a:rPr lang="en-GB" sz="2000" b="0" i="0" dirty="0">
                <a:solidFill>
                  <a:srgbClr val="CB4777"/>
                </a:solidFill>
                <a:effectLst/>
                <a:latin typeface="Avenir Next Condensed" panose="020B0506020202020204" pitchFamily="34" charset="0"/>
              </a:rPr>
              <a:t>● </a:t>
            </a:r>
            <a:r>
              <a:rPr lang="en-GB" sz="2000" b="0" i="0" dirty="0">
                <a:solidFill>
                  <a:srgbClr val="F2EFF7"/>
                </a:solidFill>
                <a:effectLst/>
                <a:latin typeface="Avenir Next Condensed" panose="020B0506020202020204" pitchFamily="34" charset="0"/>
              </a:rPr>
              <a:t>Extended dataset: </a:t>
            </a:r>
            <a:r>
              <a:rPr lang="en-GB" sz="2000" b="1" i="0" dirty="0">
                <a:solidFill>
                  <a:srgbClr val="F2EFF7"/>
                </a:solidFill>
                <a:effectLst/>
                <a:latin typeface="Avenir Next Condensed" panose="020B0506020202020204" pitchFamily="34" charset="0"/>
              </a:rPr>
              <a:t>17 yr</a:t>
            </a:r>
            <a:r>
              <a:rPr lang="en-GB" sz="2000" b="0" i="0" dirty="0">
                <a:solidFill>
                  <a:srgbClr val="F2EFF7"/>
                </a:solidFill>
                <a:effectLst/>
                <a:latin typeface="Avenir Next Condensed" panose="020B0506020202020204" pitchFamily="34" charset="0"/>
              </a:rPr>
              <a:t> Pass 8 (Aug 2008 – Mar 2026), same 13 log bins, 1.16–10</a:t>
            </a:r>
            <a:r>
              <a:rPr lang="en-GB" sz="2000" b="0" i="0" baseline="30000" dirty="0">
                <a:solidFill>
                  <a:srgbClr val="F2EFF7"/>
                </a:solidFill>
                <a:effectLst/>
                <a:latin typeface="Avenir Next Condensed" panose="020B0506020202020204" pitchFamily="34" charset="0"/>
              </a:rPr>
              <a:t>58</a:t>
            </a:r>
            <a:r>
              <a:rPr lang="en-GB" sz="2000" b="0" i="0" dirty="0">
                <a:solidFill>
                  <a:srgbClr val="F2EFF7"/>
                </a:solidFill>
                <a:effectLst/>
                <a:latin typeface="Avenir Next Condensed" panose="020B0506020202020204" pitchFamily="34" charset="0"/>
              </a:rPr>
              <a:t> GeV.</a:t>
            </a:r>
            <a:endParaRPr lang="en-GB" sz="2000" dirty="0">
              <a:solidFill>
                <a:schemeClr val="bg1"/>
              </a:solidFill>
              <a:latin typeface="Avenir Next Condensed" panose="020B0506020202020204" pitchFamily="34" charset="0"/>
            </a:endParaRPr>
          </a:p>
        </p:txBody>
      </p:sp>
    </p:spTree>
    <p:extLst>
      <p:ext uri="{BB962C8B-B14F-4D97-AF65-F5344CB8AC3E}">
        <p14:creationId xmlns:p14="http://schemas.microsoft.com/office/powerpoint/2010/main" val="22196476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D74FB7C-4674-B1BD-ED6E-019BD3E7B2E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423238C-948F-9B6C-7673-53C2332295B3}"/>
              </a:ext>
            </a:extLst>
          </p:cNvPr>
          <p:cNvSpPr txBox="1">
            <a:spLocks/>
          </p:cNvSpPr>
          <p:nvPr/>
        </p:nvSpPr>
        <p:spPr>
          <a:xfrm>
            <a:off x="594574" y="786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rPr>
              <a:t>The Inelastic "Splitting Gate" Kinematics</a:t>
            </a:r>
            <a:endParaRPr lang="en-US" b="1" dirty="0">
              <a:solidFill>
                <a:schemeClr val="bg1"/>
              </a:solidFill>
              <a:latin typeface="Avenir Next Condensed" panose="020B0506020202020204" pitchFamily="34" charset="0"/>
            </a:endParaRPr>
          </a:p>
        </p:txBody>
      </p:sp>
      <p:cxnSp>
        <p:nvCxnSpPr>
          <p:cNvPr id="8" name="Straight Connector 7">
            <a:extLst>
              <a:ext uri="{FF2B5EF4-FFF2-40B4-BE49-F238E27FC236}">
                <a16:creationId xmlns:a16="http://schemas.microsoft.com/office/drawing/2014/main" id="{DB82C64D-099D-6F8E-F3AB-71B5812778F8}"/>
              </a:ext>
            </a:extLst>
          </p:cNvPr>
          <p:cNvCxnSpPr>
            <a:cxnSpLocks/>
          </p:cNvCxnSpPr>
          <p:nvPr/>
        </p:nvCxnSpPr>
        <p:spPr>
          <a:xfrm>
            <a:off x="594573" y="1335024"/>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0A496E05-5D96-A90E-FABE-C2CCC683749D}"/>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15275E2A-881A-6F90-2232-97FF7058064B}"/>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DF9043F6-8AED-B550-1CE3-9F6D43752003}"/>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24BDCC77-2A47-F30F-A701-AB95017FBBAD}"/>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B27 / 30</a:t>
            </a:r>
          </a:p>
        </p:txBody>
      </p:sp>
      <p:graphicFrame>
        <p:nvGraphicFramePr>
          <p:cNvPr id="4" name="Table 3">
            <a:extLst>
              <a:ext uri="{FF2B5EF4-FFF2-40B4-BE49-F238E27FC236}">
                <a16:creationId xmlns:a16="http://schemas.microsoft.com/office/drawing/2014/main" id="{2B6C4814-AF1F-DB39-6B62-9547FC45EB50}"/>
              </a:ext>
            </a:extLst>
          </p:cNvPr>
          <p:cNvGraphicFramePr>
            <a:graphicFrameLocks noGrp="1"/>
          </p:cNvGraphicFramePr>
          <p:nvPr>
            <p:extLst>
              <p:ext uri="{D42A27DB-BD31-4B8C-83A1-F6EECF244321}">
                <p14:modId xmlns:p14="http://schemas.microsoft.com/office/powerpoint/2010/main" val="522779498"/>
              </p:ext>
            </p:extLst>
          </p:nvPr>
        </p:nvGraphicFramePr>
        <p:xfrm>
          <a:off x="6325360" y="2793211"/>
          <a:ext cx="4848035" cy="1863436"/>
        </p:xfrm>
        <a:graphic>
          <a:graphicData uri="http://schemas.openxmlformats.org/drawingml/2006/table">
            <a:tbl>
              <a:tblPr>
                <a:tableStyleId>{8799B23B-EC83-4686-B30A-512413B5E67A}</a:tableStyleId>
              </a:tblPr>
              <a:tblGrid>
                <a:gridCol w="3515180">
                  <a:extLst>
                    <a:ext uri="{9D8B030D-6E8A-4147-A177-3AD203B41FA5}">
                      <a16:colId xmlns:a16="http://schemas.microsoft.com/office/drawing/2014/main" val="2265019473"/>
                    </a:ext>
                  </a:extLst>
                </a:gridCol>
                <a:gridCol w="1332855">
                  <a:extLst>
                    <a:ext uri="{9D8B030D-6E8A-4147-A177-3AD203B41FA5}">
                      <a16:colId xmlns:a16="http://schemas.microsoft.com/office/drawing/2014/main" val="812018502"/>
                    </a:ext>
                  </a:extLst>
                </a:gridCol>
              </a:tblGrid>
              <a:tr h="365760">
                <a:tc>
                  <a:txBody>
                    <a:bodyPr/>
                    <a:lstStyle/>
                    <a:p>
                      <a:pPr>
                        <a:buNone/>
                      </a:pPr>
                      <a:r>
                        <a:rPr lang="en-GB" sz="1800" dirty="0">
                          <a:solidFill>
                            <a:schemeClr val="bg1"/>
                          </a:solidFill>
                          <a:latin typeface="Avenir Next Condensed" panose="020B0506020202020204" pitchFamily="34" charset="0"/>
                        </a:rPr>
                        <a:t>bound</a:t>
                      </a:r>
                    </a:p>
                  </a:txBody>
                  <a:tcPr anchor="ctr"/>
                </a:tc>
                <a:tc>
                  <a:txBody>
                    <a:bodyPr/>
                    <a:lstStyle/>
                    <a:p>
                      <a:pPr>
                        <a:buNone/>
                      </a:pPr>
                      <a:r>
                        <a:rPr lang="en-GB" sz="1800" dirty="0" err="1">
                          <a:solidFill>
                            <a:schemeClr val="bg1"/>
                          </a:solidFill>
                          <a:latin typeface="Avenir Next Condensed" panose="020B0506020202020204" pitchFamily="34" charset="0"/>
                        </a:rPr>
                        <a:t>μ</a:t>
                      </a:r>
                      <a:r>
                        <a:rPr lang="en-GB" sz="1800" dirty="0">
                          <a:solidFill>
                            <a:schemeClr val="bg1"/>
                          </a:solidFill>
                          <a:latin typeface="Avenir Next Condensed" panose="020B0506020202020204" pitchFamily="34" charset="0"/>
                        </a:rPr>
                        <a:t> [GeV</a:t>
                      </a:r>
                      <a:r>
                        <a:rPr lang="en-GB" sz="1800" baseline="30000" dirty="0">
                          <a:solidFill>
                            <a:schemeClr val="bg1"/>
                          </a:solidFill>
                          <a:latin typeface="Avenir Next Condensed" panose="020B0506020202020204" pitchFamily="34" charset="0"/>
                        </a:rPr>
                        <a:t>-1</a:t>
                      </a:r>
                      <a:r>
                        <a:rPr lang="en-GB" sz="1800" dirty="0">
                          <a:solidFill>
                            <a:schemeClr val="bg1"/>
                          </a:solidFill>
                          <a:latin typeface="Avenir Next Condensed" panose="020B0506020202020204" pitchFamily="34" charset="0"/>
                        </a:rPr>
                        <a:t>]</a:t>
                      </a:r>
                    </a:p>
                  </a:txBody>
                  <a:tcPr anchor="ctr"/>
                </a:tc>
                <a:extLst>
                  <a:ext uri="{0D108BD9-81ED-4DB2-BD59-A6C34878D82A}">
                    <a16:rowId xmlns:a16="http://schemas.microsoft.com/office/drawing/2014/main" val="3949193977"/>
                  </a:ext>
                </a:extLst>
              </a:tr>
              <a:tr h="365760">
                <a:tc>
                  <a:txBody>
                    <a:bodyPr/>
                    <a:lstStyle/>
                    <a:p>
                      <a:pPr>
                        <a:buNone/>
                      </a:pPr>
                      <a:r>
                        <a:rPr lang="en-GB" sz="1800" dirty="0">
                          <a:solidFill>
                            <a:schemeClr val="bg1"/>
                          </a:solidFill>
                          <a:latin typeface="Avenir Next Condensed" panose="020B0506020202020204" pitchFamily="34" charset="0"/>
                        </a:rPr>
                        <a:t>halo attenuation (this work)</a:t>
                      </a:r>
                    </a:p>
                  </a:txBody>
                  <a:tcPr anchor="ctr"/>
                </a:tc>
                <a:tc>
                  <a:txBody>
                    <a:bodyPr/>
                    <a:lstStyle/>
                    <a:p>
                      <a:pPr>
                        <a:buNone/>
                      </a:pPr>
                      <a:r>
                        <a:rPr lang="en-GB" sz="1800" dirty="0">
                          <a:solidFill>
                            <a:schemeClr val="bg1"/>
                          </a:solidFill>
                          <a:latin typeface="Avenir Next Condensed" panose="020B0506020202020204" pitchFamily="34" charset="0"/>
                        </a:rPr>
                        <a:t>≲ 7.5</a:t>
                      </a:r>
                    </a:p>
                  </a:txBody>
                  <a:tcPr anchor="ctr"/>
                </a:tc>
                <a:extLst>
                  <a:ext uri="{0D108BD9-81ED-4DB2-BD59-A6C34878D82A}">
                    <a16:rowId xmlns:a16="http://schemas.microsoft.com/office/drawing/2014/main" val="1001417094"/>
                  </a:ext>
                </a:extLst>
              </a:tr>
              <a:tr h="365760">
                <a:tc>
                  <a:txBody>
                    <a:bodyPr/>
                    <a:lstStyle/>
                    <a:p>
                      <a:pPr>
                        <a:buNone/>
                      </a:pPr>
                      <a:r>
                        <a:rPr lang="en-GB" sz="1800" dirty="0">
                          <a:solidFill>
                            <a:schemeClr val="bg1"/>
                          </a:solidFill>
                          <a:latin typeface="Avenir Next Condensed" panose="020B0506020202020204" pitchFamily="34" charset="0"/>
                        </a:rPr>
                        <a:t>CMB energy injection</a:t>
                      </a:r>
                    </a:p>
                  </a:txBody>
                  <a:tcPr anchor="ctr"/>
                </a:tc>
                <a:tc>
                  <a:txBody>
                    <a:bodyPr/>
                    <a:lstStyle/>
                    <a:p>
                      <a:pPr>
                        <a:buNone/>
                      </a:pPr>
                      <a:r>
                        <a:rPr lang="en-GB" sz="1800" dirty="0">
                          <a:solidFill>
                            <a:schemeClr val="bg1"/>
                          </a:solidFill>
                          <a:latin typeface="Avenir Next Condensed" panose="020B0506020202020204" pitchFamily="34" charset="0"/>
                        </a:rPr>
                        <a:t>1.5×10</a:t>
                      </a:r>
                      <a:r>
                        <a:rPr lang="en-GB" sz="1800" baseline="30000" dirty="0">
                          <a:solidFill>
                            <a:schemeClr val="bg1"/>
                          </a:solidFill>
                          <a:latin typeface="Avenir Next Condensed" panose="020B0506020202020204" pitchFamily="34" charset="0"/>
                        </a:rPr>
                        <a:t>-3</a:t>
                      </a:r>
                    </a:p>
                  </a:txBody>
                  <a:tcPr anchor="ctr"/>
                </a:tc>
                <a:extLst>
                  <a:ext uri="{0D108BD9-81ED-4DB2-BD59-A6C34878D82A}">
                    <a16:rowId xmlns:a16="http://schemas.microsoft.com/office/drawing/2014/main" val="2783560434"/>
                  </a:ext>
                </a:extLst>
              </a:tr>
              <a:tr h="365760">
                <a:tc>
                  <a:txBody>
                    <a:bodyPr/>
                    <a:lstStyle/>
                    <a:p>
                      <a:pPr>
                        <a:buNone/>
                      </a:pPr>
                      <a:r>
                        <a:rPr lang="en-GB" sz="1800" dirty="0">
                          <a:solidFill>
                            <a:schemeClr val="bg1"/>
                          </a:solidFill>
                          <a:latin typeface="Avenir Next Condensed" panose="020B0506020202020204" pitchFamily="34" charset="0"/>
                        </a:rPr>
                        <a:t>direct detection (PandaX-4T, scaling est.)</a:t>
                      </a:r>
                    </a:p>
                  </a:txBody>
                  <a:tcPr anchor="ctr"/>
                </a:tc>
                <a:tc>
                  <a:txBody>
                    <a:bodyPr/>
                    <a:lstStyle/>
                    <a:p>
                      <a:pPr>
                        <a:buNone/>
                      </a:pPr>
                      <a:r>
                        <a:rPr lang="en-GB" sz="1800">
                          <a:solidFill>
                            <a:schemeClr val="bg1"/>
                          </a:solidFill>
                          <a:latin typeface="Avenir Next Condensed" panose="020B0506020202020204" pitchFamily="34" charset="0"/>
                        </a:rPr>
                        <a:t>9.5×10</a:t>
                      </a:r>
                      <a:r>
                        <a:rPr lang="en-GB" sz="1800" baseline="30000">
                          <a:solidFill>
                            <a:schemeClr val="bg1"/>
                          </a:solidFill>
                          <a:latin typeface="Avenir Next Condensed" panose="020B0506020202020204" pitchFamily="34" charset="0"/>
                        </a:rPr>
                        <a:t>-7</a:t>
                      </a:r>
                    </a:p>
                  </a:txBody>
                  <a:tcPr anchor="ctr"/>
                </a:tc>
                <a:extLst>
                  <a:ext uri="{0D108BD9-81ED-4DB2-BD59-A6C34878D82A}">
                    <a16:rowId xmlns:a16="http://schemas.microsoft.com/office/drawing/2014/main" val="1829103209"/>
                  </a:ext>
                </a:extLst>
              </a:tr>
              <a:tr h="400396">
                <a:tc>
                  <a:txBody>
                    <a:bodyPr/>
                    <a:lstStyle/>
                    <a:p>
                      <a:pPr>
                        <a:buNone/>
                      </a:pPr>
                      <a:r>
                        <a:rPr lang="en-GB" sz="1800" b="1" dirty="0">
                          <a:solidFill>
                            <a:schemeClr val="bg1"/>
                          </a:solidFill>
                          <a:latin typeface="Avenir Next Condensed" panose="020B0506020202020204" pitchFamily="34" charset="0"/>
                        </a:rPr>
                        <a:t>predicted doublet moment</a:t>
                      </a:r>
                      <a:endParaRPr lang="en-GB" sz="1800" dirty="0">
                        <a:solidFill>
                          <a:schemeClr val="bg1"/>
                        </a:solidFill>
                        <a:latin typeface="Avenir Next Condensed" panose="020B0506020202020204" pitchFamily="34" charset="0"/>
                      </a:endParaRPr>
                    </a:p>
                  </a:txBody>
                  <a:tcPr anchor="ctr"/>
                </a:tc>
                <a:tc>
                  <a:txBody>
                    <a:bodyPr/>
                    <a:lstStyle/>
                    <a:p>
                      <a:pPr>
                        <a:buNone/>
                      </a:pPr>
                      <a:r>
                        <a:rPr lang="en-GB" sz="1800" b="1" dirty="0">
                          <a:solidFill>
                            <a:schemeClr val="bg1"/>
                          </a:solidFill>
                          <a:latin typeface="Avenir Next Condensed" panose="020B0506020202020204" pitchFamily="34" charset="0"/>
                        </a:rPr>
                        <a:t>3.2×10</a:t>
                      </a:r>
                      <a:r>
                        <a:rPr lang="en-GB" sz="1800" b="1" baseline="30000" dirty="0">
                          <a:solidFill>
                            <a:schemeClr val="bg1"/>
                          </a:solidFill>
                          <a:latin typeface="Avenir Next Condensed" panose="020B0506020202020204" pitchFamily="34" charset="0"/>
                        </a:rPr>
                        <a:t>-7</a:t>
                      </a:r>
                      <a:endParaRPr lang="en-GB" sz="1800" dirty="0">
                        <a:solidFill>
                          <a:schemeClr val="bg1"/>
                        </a:solidFill>
                        <a:latin typeface="Avenir Next Condensed" panose="020B0506020202020204" pitchFamily="34" charset="0"/>
                      </a:endParaRPr>
                    </a:p>
                  </a:txBody>
                  <a:tcPr anchor="ctr"/>
                </a:tc>
                <a:extLst>
                  <a:ext uri="{0D108BD9-81ED-4DB2-BD59-A6C34878D82A}">
                    <a16:rowId xmlns:a16="http://schemas.microsoft.com/office/drawing/2014/main" val="3895540710"/>
                  </a:ext>
                </a:extLst>
              </a:tr>
            </a:tbl>
          </a:graphicData>
        </a:graphic>
      </p:graphicFrame>
      <p:sp>
        <p:nvSpPr>
          <p:cNvPr id="15" name="TextBox 14">
            <a:extLst>
              <a:ext uri="{FF2B5EF4-FFF2-40B4-BE49-F238E27FC236}">
                <a16:creationId xmlns:a16="http://schemas.microsoft.com/office/drawing/2014/main" id="{30E36378-0B86-0BFB-98BC-1DE2FFF3BCFC}"/>
              </a:ext>
            </a:extLst>
          </p:cNvPr>
          <p:cNvSpPr txBox="1"/>
          <p:nvPr/>
        </p:nvSpPr>
        <p:spPr>
          <a:xfrm>
            <a:off x="594573" y="1553658"/>
            <a:ext cx="4848035" cy="3785652"/>
          </a:xfrm>
          <a:prstGeom prst="rect">
            <a:avLst/>
          </a:prstGeom>
          <a:noFill/>
        </p:spPr>
        <p:txBody>
          <a:bodyPr wrap="square">
            <a:spAutoFit/>
          </a:bodyPr>
          <a:lstStyle/>
          <a:p>
            <a:pPr rtl="0">
              <a:buNone/>
            </a:pPr>
            <a:endParaRPr lang="en-GB" sz="2000" dirty="0">
              <a:solidFill>
                <a:schemeClr val="bg1"/>
              </a:solidFill>
              <a:latin typeface="Avenir Next Condensed" panose="020B0506020202020204" pitchFamily="34" charset="0"/>
            </a:endParaRPr>
          </a:p>
          <a:p>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Attenuation trails the other two by </a:t>
            </a:r>
            <a:r>
              <a:rPr lang="en-GB" sz="2000" b="1" dirty="0">
                <a:solidFill>
                  <a:schemeClr val="bg1"/>
                </a:solidFill>
                <a:latin typeface="Avenir Next Condensed" panose="020B0506020202020204" pitchFamily="34" charset="0"/>
              </a:rPr>
              <a:t>3.7 and 6.9 decades</a:t>
            </a:r>
            <a:r>
              <a:rPr lang="en-GB" sz="2000" dirty="0">
                <a:solidFill>
                  <a:schemeClr val="bg1"/>
                </a:solidFill>
                <a:latin typeface="Avenir Next Condensed" panose="020B0506020202020204" pitchFamily="34" charset="0"/>
              </a:rPr>
              <a:t>. Direct detection sits within a factor of </a:t>
            </a:r>
            <a:r>
              <a:rPr lang="en-GB" sz="2000" b="1" dirty="0">
                <a:solidFill>
                  <a:schemeClr val="bg1"/>
                </a:solidFill>
                <a:latin typeface="Avenir Next Condensed" panose="020B0506020202020204" pitchFamily="34" charset="0"/>
              </a:rPr>
              <a:t>~3</a:t>
            </a:r>
            <a:r>
              <a:rPr lang="en-GB" sz="2000" dirty="0">
                <a:solidFill>
                  <a:schemeClr val="bg1"/>
                </a:solidFill>
                <a:latin typeface="Avenir Next Condensed" panose="020B0506020202020204" pitchFamily="34" charset="0"/>
              </a:rPr>
              <a:t> of the prediction, so the </a:t>
            </a:r>
            <a:r>
              <a:rPr lang="en-GB" sz="2000" dirty="0">
                <a:solidFill>
                  <a:schemeClr val="accent3"/>
                </a:solidFill>
                <a:latin typeface="Avenir Next Condensed" panose="020B0506020202020204" pitchFamily="34" charset="0"/>
              </a:rPr>
              <a:t>unsplit realisation is close to exclusion already</a:t>
            </a:r>
            <a:r>
              <a:rPr lang="en-GB" sz="2000" dirty="0">
                <a:solidFill>
                  <a:schemeClr val="bg1"/>
                </a:solidFill>
                <a:latin typeface="Avenir Next Condensed" panose="020B0506020202020204" pitchFamily="34" charset="0"/>
              </a:rPr>
              <a:t>. </a:t>
            </a:r>
            <a:r>
              <a:rPr lang="en-GB" sz="2000" b="1" dirty="0">
                <a:solidFill>
                  <a:schemeClr val="bg1"/>
                </a:solidFill>
                <a:latin typeface="Avenir Next Condensed" panose="020B0506020202020204" pitchFamily="34" charset="0"/>
              </a:rPr>
              <a:t>That is why the splitting is invoked</a:t>
            </a:r>
            <a:r>
              <a:rPr lang="en-GB" sz="2000" dirty="0">
                <a:solidFill>
                  <a:schemeClr val="bg1"/>
                </a:solidFill>
                <a:latin typeface="Avenir Next Condensed" panose="020B0506020202020204" pitchFamily="34" charset="0"/>
              </a:rPr>
              <a:t>, and the splitting is what hands the corner to attenuation.</a:t>
            </a:r>
          </a:p>
          <a:p>
            <a:pPr rtl="0">
              <a:buNone/>
            </a:pPr>
            <a:endParaRPr lang="en-GB" sz="2000" dirty="0">
              <a:solidFill>
                <a:schemeClr val="bg1"/>
              </a:solidFill>
              <a:latin typeface="Avenir Next Condensed" panose="020B0506020202020204" pitchFamily="34" charset="0"/>
            </a:endParaRPr>
          </a:p>
          <a:p>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The </a:t>
            </a:r>
            <a:r>
              <a:rPr lang="en-GB" sz="2000" dirty="0">
                <a:solidFill>
                  <a:schemeClr val="accent3"/>
                </a:solidFill>
                <a:latin typeface="Avenir Next Condensed" panose="020B0506020202020204" pitchFamily="34" charset="0"/>
              </a:rPr>
              <a:t>splitting does not relieve the AMS-02 antiproton bound</a:t>
            </a:r>
            <a:r>
              <a:rPr lang="en-GB" sz="2000" dirty="0">
                <a:solidFill>
                  <a:schemeClr val="bg1"/>
                </a:solidFill>
                <a:latin typeface="Avenir Next Condensed" panose="020B0506020202020204" pitchFamily="34" charset="0"/>
              </a:rPr>
              <a:t> on W</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W</a:t>
            </a:r>
            <a:r>
              <a:rPr lang="en-GB" sz="2000" baseline="30000" dirty="0">
                <a:solidFill>
                  <a:schemeClr val="bg1"/>
                </a:solidFill>
                <a:latin typeface="Avenir Next Condensed" panose="020B0506020202020204" pitchFamily="34" charset="0"/>
              </a:rPr>
              <a:t>-</a:t>
            </a:r>
            <a:r>
              <a:rPr lang="en-GB" sz="2000" dirty="0">
                <a:solidFill>
                  <a:schemeClr val="bg1"/>
                </a:solidFill>
                <a:latin typeface="Avenir Next Condensed" panose="020B0506020202020204" pitchFamily="34" charset="0"/>
              </a:rPr>
              <a:t>. This is complementarity among the three photon-sector probes, not survival against everything.</a:t>
            </a:r>
            <a:endParaRPr lang="en-US" dirty="0">
              <a:solidFill>
                <a:schemeClr val="bg1"/>
              </a:solidFill>
              <a:latin typeface="Avenir Next Condensed" panose="020B0506020202020204" pitchFamily="34" charset="0"/>
            </a:endParaRPr>
          </a:p>
        </p:txBody>
      </p:sp>
      <p:sp>
        <p:nvSpPr>
          <p:cNvPr id="6" name="refs">
            <a:extLst>
              <a:ext uri="{FF2B5EF4-FFF2-40B4-BE49-F238E27FC236}">
                <a16:creationId xmlns:a16="http://schemas.microsoft.com/office/drawing/2014/main" id="{7243B7EB-76C9-CBF4-688E-385B8293C123}"/>
              </a:ext>
            </a:extLst>
          </p:cNvPr>
          <p:cNvSpPr txBox="1"/>
          <p:nvPr/>
        </p:nvSpPr>
        <p:spPr>
          <a:xfrm>
            <a:off x="8543109" y="149298"/>
            <a:ext cx="3454474" cy="1015663"/>
          </a:xfrm>
          <a:prstGeom prst="rect">
            <a:avLst/>
          </a:prstGeom>
          <a:noFill/>
        </p:spPr>
        <p:txBody>
          <a:bodyPr wrap="square">
            <a:spAutoFit/>
          </a:bodyPr>
          <a:lstStyle/>
          <a:p>
            <a:pPr algn="r"/>
            <a:r>
              <a:rPr lang="en-GB" sz="1200" u="sng" dirty="0">
                <a:solidFill>
                  <a:srgbClr val="A9A2C0"/>
                </a:solidFill>
                <a:latin typeface="Avenir Next Condensed" panose="020B0506020202020204" pitchFamily="34" charset="0"/>
                <a:hlinkClick r:id="rId4"/>
              </a:rPr>
              <a:t>T.R.S., A. Acar, M. Bashkanov, F. F. Deppisch, C. Ghag &amp; D. P. Watts, arXiv:2608.29546</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5"/>
              </a:rPr>
              <a:t>G. Lambiase et al., PRD 104, 023519 (2021)</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6"/>
              </a:rPr>
              <a:t>R. Wilkinson, J. Lesgourgues &amp; C. Boehm, JCAP 04, 026 (2014)</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7"/>
              </a:rPr>
              <a:t>XENONnT Collab., PRL 135, 221003 (2025)</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8"/>
              </a:rPr>
              <a:t>Ning et al. (PandaX-4T), Nature 618, 47 (2023)</a:t>
            </a:r>
            <a:endParaRPr lang="en-US" sz="1200" dirty="0">
              <a:solidFill>
                <a:srgbClr val="A9A2C0"/>
              </a:solidFill>
              <a:latin typeface="Avenir Next Condensed" panose="020B0506020202020204" pitchFamily="34" charset="0"/>
            </a:endParaRPr>
          </a:p>
        </p:txBody>
      </p:sp>
      <p:sp>
        <p:nvSpPr>
          <p:cNvPr id="3" name="TextBox 2">
            <a:extLst>
              <a:ext uri="{FF2B5EF4-FFF2-40B4-BE49-F238E27FC236}">
                <a16:creationId xmlns:a16="http://schemas.microsoft.com/office/drawing/2014/main" id="{AC0D7B12-D201-0FDB-332D-5C65AFC1C7AD}"/>
              </a:ext>
            </a:extLst>
          </p:cNvPr>
          <p:cNvSpPr txBox="1"/>
          <p:nvPr/>
        </p:nvSpPr>
        <p:spPr>
          <a:xfrm>
            <a:off x="6325359" y="4739145"/>
            <a:ext cx="4848035" cy="738664"/>
          </a:xfrm>
          <a:prstGeom prst="rect">
            <a:avLst/>
          </a:prstGeom>
          <a:noFill/>
        </p:spPr>
        <p:txBody>
          <a:bodyPr wrap="square">
            <a:spAutoFit/>
          </a:bodyPr>
          <a:lstStyle/>
          <a:p>
            <a:r>
              <a:rPr lang="en-GB" sz="1400" dirty="0">
                <a:solidFill>
                  <a:srgbClr val="A9A2C1"/>
                </a:solidFill>
                <a:latin typeface="Avenir Next Condensed" panose="020B0506020202020204" pitchFamily="34" charset="0"/>
              </a:rPr>
              <a:t>9.5×10</a:t>
            </a:r>
            <a:r>
              <a:rPr lang="en-GB" sz="1400" baseline="30000" dirty="0">
                <a:solidFill>
                  <a:srgbClr val="A9A2C1"/>
                </a:solidFill>
                <a:latin typeface="Avenir Next Condensed" panose="020B0506020202020204" pitchFamily="34" charset="0"/>
              </a:rPr>
              <a:t>-7</a:t>
            </a:r>
            <a:r>
              <a:rPr lang="en-GB" sz="1400" dirty="0">
                <a:solidFill>
                  <a:srgbClr val="A9A2C1"/>
                </a:solidFill>
                <a:latin typeface="Avenir Next Condensed" panose="020B0506020202020204" pitchFamily="34" charset="0"/>
              </a:rPr>
              <a:t> is our own scaling estimate, not a </a:t>
            </a:r>
            <a:r>
              <a:rPr lang="en-GB" sz="1400" dirty="0" err="1">
                <a:solidFill>
                  <a:srgbClr val="A9A2C1"/>
                </a:solidFill>
                <a:latin typeface="Avenir Next Condensed" panose="020B0506020202020204" pitchFamily="34" charset="0"/>
              </a:rPr>
              <a:t>PandaX</a:t>
            </a:r>
            <a:r>
              <a:rPr lang="en-GB" sz="1400" dirty="0">
                <a:solidFill>
                  <a:srgbClr val="A9A2C1"/>
                </a:solidFill>
                <a:latin typeface="Avenir Next Condensed" panose="020B0506020202020204" pitchFamily="34" charset="0"/>
              </a:rPr>
              <a:t> or LZ limit. Their published </a:t>
            </a:r>
            <a:r>
              <a:rPr lang="en-GB" sz="1400" dirty="0" err="1">
                <a:solidFill>
                  <a:srgbClr val="A9A2C1"/>
                </a:solidFill>
                <a:latin typeface="Avenir Next Condensed" panose="020B0506020202020204" pitchFamily="34" charset="0"/>
              </a:rPr>
              <a:t>μ</a:t>
            </a:r>
            <a:r>
              <a:rPr lang="en-GB" sz="1400" baseline="-25000" dirty="0" err="1">
                <a:solidFill>
                  <a:srgbClr val="A9A2C1"/>
                </a:solidFill>
                <a:latin typeface="Avenir Next Condensed" panose="020B0506020202020204" pitchFamily="34" charset="0"/>
              </a:rPr>
              <a:t>χ</a:t>
            </a:r>
            <a:r>
              <a:rPr lang="en-GB" sz="1400" dirty="0">
                <a:solidFill>
                  <a:srgbClr val="A9A2C1"/>
                </a:solidFill>
                <a:latin typeface="Avenir Next Condensed" panose="020B0506020202020204" pitchFamily="34" charset="0"/>
              </a:rPr>
              <a:t> &lt; 4.8×10</a:t>
            </a:r>
            <a:r>
              <a:rPr lang="en-GB" sz="1400" baseline="30000" dirty="0">
                <a:solidFill>
                  <a:srgbClr val="A9A2C1"/>
                </a:solidFill>
                <a:latin typeface="Avenir Next Condensed" panose="020B0506020202020204" pitchFamily="34" charset="0"/>
              </a:rPr>
              <a:t>-10</a:t>
            </a:r>
            <a:r>
              <a:rPr lang="en-GB" sz="1400" dirty="0">
                <a:solidFill>
                  <a:srgbClr val="A9A2C1"/>
                </a:solidFill>
                <a:latin typeface="Avenir Next Condensed" panose="020B0506020202020204" pitchFamily="34" charset="0"/>
              </a:rPr>
              <a:t> </a:t>
            </a:r>
            <a:r>
              <a:rPr lang="en-GB" sz="1400" dirty="0" err="1">
                <a:solidFill>
                  <a:srgbClr val="A9A2C1"/>
                </a:solidFill>
                <a:latin typeface="Avenir Next Condensed" panose="020B0506020202020204" pitchFamily="34" charset="0"/>
              </a:rPr>
              <a:t>μ</a:t>
            </a:r>
            <a:r>
              <a:rPr lang="en-GB" sz="1400" baseline="-25000" dirty="0" err="1">
                <a:solidFill>
                  <a:srgbClr val="A9A2C1"/>
                </a:solidFill>
                <a:latin typeface="Avenir Next Condensed" panose="020B0506020202020204" pitchFamily="34" charset="0"/>
              </a:rPr>
              <a:t>B</a:t>
            </a:r>
            <a:r>
              <a:rPr lang="en-GB" sz="1400" dirty="0">
                <a:solidFill>
                  <a:srgbClr val="A9A2C1"/>
                </a:solidFill>
                <a:latin typeface="Avenir Next Condensed" panose="020B0506020202020204" pitchFamily="34" charset="0"/>
              </a:rPr>
              <a:t> at 20–40 GeV is 1.42×10</a:t>
            </a:r>
            <a:r>
              <a:rPr lang="en-GB" sz="1400" baseline="30000" dirty="0">
                <a:solidFill>
                  <a:srgbClr val="A9A2C1"/>
                </a:solidFill>
                <a:latin typeface="Avenir Next Condensed" panose="020B0506020202020204" pitchFamily="34" charset="0"/>
              </a:rPr>
              <a:t>-7</a:t>
            </a:r>
            <a:r>
              <a:rPr lang="en-GB" sz="1400" dirty="0">
                <a:solidFill>
                  <a:srgbClr val="A9A2C1"/>
                </a:solidFill>
                <a:latin typeface="Avenir Next Condensed" panose="020B0506020202020204" pitchFamily="34" charset="0"/>
              </a:rPr>
              <a:t> GeV</a:t>
            </a:r>
            <a:r>
              <a:rPr lang="en-GB" sz="1400" baseline="30000" dirty="0">
                <a:solidFill>
                  <a:srgbClr val="A9A2C1"/>
                </a:solidFill>
                <a:latin typeface="Avenir Next Condensed" panose="020B0506020202020204" pitchFamily="34" charset="0"/>
              </a:rPr>
              <a:t>-1</a:t>
            </a:r>
            <a:r>
              <a:rPr lang="en-GB" sz="1400" dirty="0">
                <a:solidFill>
                  <a:srgbClr val="A9A2C1"/>
                </a:solidFill>
                <a:latin typeface="Avenir Next Condensed" panose="020B0506020202020204" pitchFamily="34" charset="0"/>
              </a:rPr>
              <a:t>, and √m-scaling to 0.7 TeV gives (6.0–8.4)×1</a:t>
            </a:r>
            <a:r>
              <a:rPr lang="en-GB" sz="1400" baseline="30000" dirty="0">
                <a:solidFill>
                  <a:srgbClr val="A9A2C1"/>
                </a:solidFill>
                <a:latin typeface="Avenir Next Condensed" panose="020B0506020202020204" pitchFamily="34" charset="0"/>
              </a:rPr>
              <a:t>-77</a:t>
            </a:r>
            <a:r>
              <a:rPr lang="en-GB" sz="1400" dirty="0">
                <a:solidFill>
                  <a:srgbClr val="A9A2C1"/>
                </a:solidFill>
                <a:latin typeface="Avenir Next Condensed" panose="020B0506020202020204" pitchFamily="34" charset="0"/>
              </a:rPr>
              <a:t>. We quote 9.5×10</a:t>
            </a:r>
            <a:r>
              <a:rPr lang="en-GB" sz="1400" baseline="30000" dirty="0">
                <a:solidFill>
                  <a:srgbClr val="A9A2C1"/>
                </a:solidFill>
                <a:latin typeface="Avenir Next Condensed" panose="020B0506020202020204" pitchFamily="34" charset="0"/>
              </a:rPr>
              <a:t>-7</a:t>
            </a:r>
            <a:r>
              <a:rPr lang="en-GB" sz="1400" dirty="0">
                <a:solidFill>
                  <a:srgbClr val="A9A2C1"/>
                </a:solidFill>
                <a:latin typeface="Avenir Next Condensed" panose="020B0506020202020204" pitchFamily="34" charset="0"/>
              </a:rPr>
              <a:t>, erring loose.</a:t>
            </a:r>
            <a:endParaRPr lang="en-US" sz="1400" dirty="0">
              <a:solidFill>
                <a:srgbClr val="A9A2C1"/>
              </a:solidFill>
              <a:latin typeface="Avenir Next Condensed" panose="020B0506020202020204" pitchFamily="34" charset="0"/>
            </a:endParaRPr>
          </a:p>
        </p:txBody>
      </p:sp>
    </p:spTree>
    <p:extLst>
      <p:ext uri="{BB962C8B-B14F-4D97-AF65-F5344CB8AC3E}">
        <p14:creationId xmlns:p14="http://schemas.microsoft.com/office/powerpoint/2010/main" val="41953429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A567FEF-45E4-710B-C89B-781111C6961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4C796DB-1E23-903B-92DB-6475CED82CA4}"/>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What would actually improve the sensitivity</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AA6502D4-094F-2E5A-D058-B2B5562F4892}"/>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50C9475-2B7A-CBDA-7F3A-DFBB27E8A384}"/>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74453B4C-F775-4520-EBE6-BEB7215D68DD}"/>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423BD478-CFB3-FEB0-FF95-9D2542A09DFD}"/>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AF8FC987-49D1-90C1-2BEC-ADEA0B08C8E8}"/>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B28 / 30</a:t>
            </a:r>
          </a:p>
        </p:txBody>
      </p:sp>
      <p:sp>
        <p:nvSpPr>
          <p:cNvPr id="3" name="TextBox 2">
            <a:extLst>
              <a:ext uri="{FF2B5EF4-FFF2-40B4-BE49-F238E27FC236}">
                <a16:creationId xmlns:a16="http://schemas.microsoft.com/office/drawing/2014/main" id="{838F83AD-B83B-1D60-9359-17BA19953F4C}"/>
              </a:ext>
            </a:extLst>
          </p:cNvPr>
          <p:cNvSpPr txBox="1"/>
          <p:nvPr/>
        </p:nvSpPr>
        <p:spPr>
          <a:xfrm>
            <a:off x="594573" y="1476857"/>
            <a:ext cx="11305309" cy="4708981"/>
          </a:xfrm>
          <a:prstGeom prst="rect">
            <a:avLst/>
          </a:prstGeom>
          <a:noFill/>
        </p:spPr>
        <p:txBody>
          <a:bodyPr wrap="square">
            <a:spAutoFit/>
          </a:bodyPr>
          <a:lstStyle/>
          <a:p>
            <a:r>
              <a:rPr lang="en-GB" sz="2000" dirty="0">
                <a:solidFill>
                  <a:schemeClr val="accent3"/>
                </a:solidFill>
                <a:latin typeface="Avenir Next Condensed" panose="020B0506020202020204" pitchFamily="34" charset="0"/>
              </a:rPr>
              <a:t>● </a:t>
            </a:r>
            <a:r>
              <a:rPr lang="en-GB" sz="2000" b="1" dirty="0">
                <a:solidFill>
                  <a:schemeClr val="bg1"/>
                </a:solidFill>
                <a:latin typeface="Avenir Next Condensed" panose="020B0506020202020204" pitchFamily="34" charset="0"/>
              </a:rPr>
              <a:t>Exposure is the weakest lever.</a:t>
            </a:r>
            <a:r>
              <a:rPr lang="en-GB" sz="2000" dirty="0">
                <a:solidFill>
                  <a:schemeClr val="bg1"/>
                </a:solidFill>
                <a:latin typeface="Avenir Next Condensed" panose="020B0506020202020204" pitchFamily="34" charset="0"/>
              </a:rPr>
              <a:t> </a:t>
            </a:r>
            <a:r>
              <a:rPr lang="en-GB" sz="2000" dirty="0">
                <a:solidFill>
                  <a:schemeClr val="accent3"/>
                </a:solidFill>
                <a:latin typeface="Avenir Next Condensed" panose="020B0506020202020204" pitchFamily="34" charset="0"/>
              </a:rPr>
              <a:t>Δχ</a:t>
            </a:r>
            <a:r>
              <a:rPr lang="en-GB" sz="2000" baseline="30000" dirty="0">
                <a:solidFill>
                  <a:schemeClr val="accent3"/>
                </a:solidFill>
                <a:latin typeface="Avenir Next Condensed" panose="020B0506020202020204" pitchFamily="34" charset="0"/>
              </a:rPr>
              <a:t>2</a:t>
            </a:r>
            <a:r>
              <a:rPr lang="en-GB" sz="2000" dirty="0">
                <a:solidFill>
                  <a:schemeClr val="accent3"/>
                </a:solidFill>
                <a:latin typeface="Avenir Next Condensed" panose="020B0506020202020204" pitchFamily="34" charset="0"/>
              </a:rPr>
              <a:t> ∝ Λ</a:t>
            </a:r>
            <a:r>
              <a:rPr lang="en-GB" sz="2000" baseline="30000" dirty="0">
                <a:solidFill>
                  <a:schemeClr val="accent3"/>
                </a:solidFill>
                <a:latin typeface="Avenir Next Condensed" panose="020B0506020202020204" pitchFamily="34" charset="0"/>
              </a:rPr>
              <a:t>-8</a:t>
            </a:r>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for the </a:t>
            </a:r>
            <a:r>
              <a:rPr lang="en-GB" sz="2000" dirty="0">
                <a:solidFill>
                  <a:schemeClr val="accent3"/>
                </a:solidFill>
                <a:latin typeface="Avenir Next Condensed" panose="020B0506020202020204" pitchFamily="34" charset="0"/>
              </a:rPr>
              <a:t>dipole</a:t>
            </a:r>
            <a:r>
              <a:rPr lang="en-GB" sz="2000" dirty="0">
                <a:solidFill>
                  <a:schemeClr val="bg1"/>
                </a:solidFill>
                <a:latin typeface="Avenir Next Condensed" panose="020B0506020202020204" pitchFamily="34" charset="0"/>
              </a:rPr>
              <a:t> and </a:t>
            </a:r>
            <a:r>
              <a:rPr lang="en-GB" sz="2000" dirty="0">
                <a:solidFill>
                  <a:schemeClr val="accent3"/>
                </a:solidFill>
                <a:latin typeface="Avenir Next Condensed" panose="020B0506020202020204" pitchFamily="34" charset="0"/>
              </a:rPr>
              <a:t>scalar Rayleigh</a:t>
            </a:r>
            <a:r>
              <a:rPr lang="en-GB" sz="2000" dirty="0">
                <a:solidFill>
                  <a:schemeClr val="bg1"/>
                </a:solidFill>
                <a:latin typeface="Avenir Next Condensed" panose="020B0506020202020204" pitchFamily="34" charset="0"/>
              </a:rPr>
              <a:t>, </a:t>
            </a:r>
            <a:r>
              <a:rPr lang="en-GB" sz="2000" dirty="0">
                <a:solidFill>
                  <a:schemeClr val="accent3"/>
                </a:solidFill>
                <a:latin typeface="Avenir Next Condensed" panose="020B0506020202020204" pitchFamily="34" charset="0"/>
              </a:rPr>
              <a:t>Λ</a:t>
            </a:r>
            <a:r>
              <a:rPr lang="en-GB" sz="2000" baseline="30000" dirty="0">
                <a:solidFill>
                  <a:schemeClr val="accent3"/>
                </a:solidFill>
                <a:latin typeface="Avenir Next Condensed" panose="020B0506020202020204" pitchFamily="34" charset="0"/>
              </a:rPr>
              <a:t>-12</a:t>
            </a:r>
            <a:r>
              <a:rPr lang="en-GB" sz="2000" dirty="0">
                <a:solidFill>
                  <a:schemeClr val="bg1"/>
                </a:solidFill>
                <a:latin typeface="Avenir Next Condensed" panose="020B0506020202020204" pitchFamily="34" charset="0"/>
              </a:rPr>
              <a:t> for the </a:t>
            </a:r>
            <a:r>
              <a:rPr lang="en-GB" sz="2000" dirty="0">
                <a:solidFill>
                  <a:schemeClr val="accent3"/>
                </a:solidFill>
                <a:latin typeface="Avenir Next Condensed" panose="020B0506020202020204" pitchFamily="34" charset="0"/>
              </a:rPr>
              <a:t>dimension-7</a:t>
            </a:r>
            <a:r>
              <a:rPr lang="en-GB" sz="2000" dirty="0">
                <a:solidFill>
                  <a:schemeClr val="bg1"/>
                </a:solidFill>
                <a:latin typeface="Avenir Next Condensed" panose="020B0506020202020204" pitchFamily="34" charset="0"/>
              </a:rPr>
              <a:t> family.</a:t>
            </a:r>
          </a:p>
          <a:p>
            <a:pPr marL="800100" lvl="1" indent="-342900">
              <a:buFont typeface="Arial" panose="020B0604020202020204" pitchFamily="34" charset="0"/>
              <a:buChar char="•"/>
            </a:pPr>
            <a:r>
              <a:rPr lang="en-GB" sz="2000" dirty="0">
                <a:solidFill>
                  <a:schemeClr val="bg1"/>
                </a:solidFill>
                <a:latin typeface="Avenir Next Condensed" panose="020B0506020202020204" pitchFamily="34" charset="0"/>
              </a:rPr>
              <a:t>×10 in exposure buys 10</a:t>
            </a:r>
            <a:r>
              <a:rPr lang="en-GB" sz="2000" baseline="30000" dirty="0">
                <a:solidFill>
                  <a:schemeClr val="bg1"/>
                </a:solidFill>
                <a:latin typeface="Avenir Next Condensed" panose="020B0506020202020204" pitchFamily="34" charset="0"/>
              </a:rPr>
              <a:t>1/8 </a:t>
            </a:r>
            <a:r>
              <a:rPr lang="en-GB" sz="2000" dirty="0">
                <a:solidFill>
                  <a:schemeClr val="bg1"/>
                </a:solidFill>
                <a:latin typeface="Avenir Next Condensed" panose="020B0506020202020204" pitchFamily="34" charset="0"/>
              </a:rPr>
              <a:t>≈ 1.3 and 10</a:t>
            </a:r>
            <a:r>
              <a:rPr lang="en-GB" sz="2000" baseline="30000" dirty="0">
                <a:solidFill>
                  <a:schemeClr val="bg1"/>
                </a:solidFill>
                <a:latin typeface="Avenir Next Condensed" panose="020B0506020202020204" pitchFamily="34" charset="0"/>
              </a:rPr>
              <a:t>1/12</a:t>
            </a:r>
            <a:r>
              <a:rPr lang="en-GB" sz="2000" dirty="0">
                <a:solidFill>
                  <a:schemeClr val="bg1"/>
                </a:solidFill>
                <a:latin typeface="Avenir Next Condensed" panose="020B0506020202020204" pitchFamily="34" charset="0"/>
              </a:rPr>
              <a:t> ≈ 1.2, only 0.13 and 0.08 decades in </a:t>
            </a:r>
            <a:r>
              <a:rPr lang="en-GB" sz="2000" dirty="0" err="1">
                <a:solidFill>
                  <a:schemeClr val="bg1"/>
                </a:solidFill>
                <a:latin typeface="Avenir Next Condensed" panose="020B0506020202020204" pitchFamily="34" charset="0"/>
              </a:rPr>
              <a:t>Λ</a:t>
            </a:r>
            <a:r>
              <a:rPr lang="en-GB" sz="2000" dirty="0">
                <a:solidFill>
                  <a:schemeClr val="bg1"/>
                </a:solidFill>
                <a:latin typeface="Avenir Next Condensed" panose="020B0506020202020204" pitchFamily="34" charset="0"/>
              </a:rPr>
              <a:t>.</a:t>
            </a:r>
          </a:p>
          <a:p>
            <a:pPr marL="800100" lvl="1" indent="-342900">
              <a:buFont typeface="Arial" panose="020B0604020202020204" pitchFamily="34" charset="0"/>
              <a:buChar char="•"/>
            </a:pPr>
            <a:r>
              <a:rPr lang="en-GB" sz="2000" dirty="0">
                <a:solidFill>
                  <a:schemeClr val="bg1"/>
                </a:solidFill>
                <a:latin typeface="Avenir Next Condensed" panose="020B0506020202020204" pitchFamily="34" charset="0"/>
              </a:rPr>
              <a:t>Even ×10</a:t>
            </a:r>
            <a:r>
              <a:rPr lang="en-GB" sz="2000" baseline="30000" dirty="0">
                <a:solidFill>
                  <a:schemeClr val="bg1"/>
                </a:solidFill>
                <a:latin typeface="Avenir Next Condensed" panose="020B0506020202020204" pitchFamily="34" charset="0"/>
              </a:rPr>
              <a:t>6</a:t>
            </a:r>
            <a:r>
              <a:rPr lang="en-GB" sz="2000" dirty="0">
                <a:solidFill>
                  <a:schemeClr val="bg1"/>
                </a:solidFill>
                <a:latin typeface="Avenir Next Condensed" panose="020B0506020202020204" pitchFamily="34" charset="0"/>
              </a:rPr>
              <a:t> moves the dimension-7 boundary by only 10</a:t>
            </a:r>
            <a:r>
              <a:rPr lang="en-GB" sz="2000" baseline="30000" dirty="0">
                <a:solidFill>
                  <a:schemeClr val="bg1"/>
                </a:solidFill>
                <a:latin typeface="Avenir Next Condensed" panose="020B0506020202020204" pitchFamily="34" charset="0"/>
              </a:rPr>
              <a:t>6/12 </a:t>
            </a:r>
            <a:r>
              <a:rPr lang="en-GB" sz="2000" dirty="0">
                <a:solidFill>
                  <a:schemeClr val="bg1"/>
                </a:solidFill>
                <a:latin typeface="Avenir Next Condensed" panose="020B0506020202020204" pitchFamily="34" charset="0"/>
              </a:rPr>
              <a:t>≈ 3, from </a:t>
            </a:r>
            <a:r>
              <a:rPr lang="en-GB" sz="2000" dirty="0" err="1">
                <a:solidFill>
                  <a:schemeClr val="bg1"/>
                </a:solidFill>
                <a:latin typeface="Avenir Next Condensed" panose="020B0506020202020204" pitchFamily="34" charset="0"/>
              </a:rPr>
              <a:t>Λ</a:t>
            </a:r>
            <a:r>
              <a:rPr lang="en-GB" sz="2000" dirty="0">
                <a:solidFill>
                  <a:schemeClr val="bg1"/>
                </a:solidFill>
                <a:latin typeface="Avenir Next Condensed" panose="020B0506020202020204" pitchFamily="34" charset="0"/>
              </a:rPr>
              <a:t> ~ 0.79–1.06 GeV to </a:t>
            </a:r>
            <a:r>
              <a:rPr lang="en-GB" sz="2000" dirty="0" err="1">
                <a:solidFill>
                  <a:schemeClr val="bg1"/>
                </a:solidFill>
                <a:latin typeface="Avenir Next Condensed" panose="020B0506020202020204" pitchFamily="34" charset="0"/>
              </a:rPr>
              <a:t>Λ</a:t>
            </a:r>
            <a:r>
              <a:rPr lang="en-GB" sz="2000" dirty="0">
                <a:solidFill>
                  <a:schemeClr val="bg1"/>
                </a:solidFill>
                <a:latin typeface="Avenir Next Condensed" panose="020B0506020202020204" pitchFamily="34" charset="0"/>
              </a:rPr>
              <a:t> ≈ 3.4 GeV.</a:t>
            </a:r>
          </a:p>
          <a:p>
            <a:pPr rtl="0">
              <a:buNone/>
            </a:pPr>
            <a:endParaRPr lang="en-GB" sz="2000" b="1" dirty="0">
              <a:solidFill>
                <a:schemeClr val="bg1"/>
              </a:solidFill>
              <a:latin typeface="Avenir Next Condensed" panose="020B0506020202020204" pitchFamily="34" charset="0"/>
            </a:endParaRPr>
          </a:p>
          <a:p>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Band is the lever that works. The validity wedge scales as Λ ∝ √ω</a:t>
            </a:r>
            <a:r>
              <a:rPr lang="en-GB" sz="2000" baseline="-25000" dirty="0">
                <a:solidFill>
                  <a:schemeClr val="bg1"/>
                </a:solidFill>
                <a:latin typeface="Avenir Next Condensed" panose="020B0506020202020204" pitchFamily="34" charset="0"/>
              </a:rPr>
              <a:t>max</a:t>
            </a:r>
            <a:r>
              <a:rPr lang="en-GB" sz="2000" dirty="0">
                <a:solidFill>
                  <a:schemeClr val="bg1"/>
                </a:solidFill>
                <a:latin typeface="Avenir Next Condensed" panose="020B0506020202020204" pitchFamily="34" charset="0"/>
              </a:rPr>
              <a:t> and the exclusion contour as Λ</a:t>
            </a:r>
            <a:r>
              <a:rPr lang="en-GB" sz="2000" baseline="-25000" dirty="0">
                <a:solidFill>
                  <a:schemeClr val="bg1"/>
                </a:solidFill>
                <a:latin typeface="Avenir Next Condensed" panose="020B0506020202020204" pitchFamily="34" charset="0"/>
              </a:rPr>
              <a:t>90</a:t>
            </a:r>
            <a:r>
              <a:rPr lang="en-GB" sz="2000" dirty="0">
                <a:solidFill>
                  <a:schemeClr val="bg1"/>
                </a:solidFill>
                <a:latin typeface="Avenir Next Condensed" panose="020B0506020202020204" pitchFamily="34" charset="0"/>
              </a:rPr>
              <a:t> ∝ </a:t>
            </a:r>
            <a:r>
              <a:rPr lang="en-GB" sz="2000" dirty="0" err="1">
                <a:solidFill>
                  <a:schemeClr val="bg1"/>
                </a:solidFill>
                <a:latin typeface="Avenir Next Condensed" panose="020B0506020202020204" pitchFamily="34" charset="0"/>
              </a:rPr>
              <a:t>ω</a:t>
            </a:r>
            <a:r>
              <a:rPr lang="en-GB" sz="2000" baseline="-25000" dirty="0" err="1">
                <a:solidFill>
                  <a:schemeClr val="bg1"/>
                </a:solidFill>
                <a:latin typeface="Avenir Next Condensed" panose="020B0506020202020204" pitchFamily="34" charset="0"/>
              </a:rPr>
              <a:t>max</a:t>
            </a:r>
            <a:r>
              <a:rPr lang="en-GB" sz="2000" baseline="30000" dirty="0" err="1">
                <a:solidFill>
                  <a:schemeClr val="bg1"/>
                </a:solidFill>
                <a:latin typeface="Avenir Next Condensed" panose="020B0506020202020204" pitchFamily="34" charset="0"/>
              </a:rPr>
              <a:t>k</a:t>
            </a:r>
            <a:r>
              <a:rPr lang="en-GB" sz="2000" baseline="30000" dirty="0">
                <a:solidFill>
                  <a:schemeClr val="bg1"/>
                </a:solidFill>
                <a:latin typeface="Avenir Next Condensed" panose="020B0506020202020204" pitchFamily="34" charset="0"/>
              </a:rPr>
              <a:t>/p</a:t>
            </a:r>
            <a:r>
              <a:rPr lang="en-GB" sz="2000" dirty="0">
                <a:solidFill>
                  <a:schemeClr val="bg1"/>
                </a:solidFill>
                <a:latin typeface="Avenir Next Condensed" panose="020B0506020202020204" pitchFamily="34" charset="0"/>
              </a:rPr>
              <a:t>, with k the energy index of the cross section and p = 4 or 6. The gap closes as (½ − k/p) per decade of </a:t>
            </a:r>
            <a:r>
              <a:rPr lang="en-GB" sz="2000" dirty="0" err="1">
                <a:solidFill>
                  <a:schemeClr val="bg1"/>
                </a:solidFill>
                <a:latin typeface="Avenir Next Condensed" panose="020B0506020202020204" pitchFamily="34" charset="0"/>
              </a:rPr>
              <a:t>ω</a:t>
            </a:r>
            <a:r>
              <a:rPr lang="en-GB" sz="2000" baseline="-25000" dirty="0" err="1">
                <a:solidFill>
                  <a:schemeClr val="bg1"/>
                </a:solidFill>
                <a:latin typeface="Avenir Next Condensed" panose="020B0506020202020204" pitchFamily="34" charset="0"/>
              </a:rPr>
              <a:t>max</a:t>
            </a:r>
            <a:r>
              <a:rPr lang="en-GB" sz="2000" dirty="0">
                <a:solidFill>
                  <a:schemeClr val="bg1"/>
                </a:solidFill>
                <a:latin typeface="Avenir Next Condensed" panose="020B0506020202020204" pitchFamily="34" charset="0"/>
              </a:rPr>
              <a:t>.</a:t>
            </a:r>
          </a:p>
          <a:p>
            <a:pPr marL="800100" lvl="1" indent="-342900">
              <a:buFont typeface="Arial" panose="020B0604020202020204" pitchFamily="34" charset="0"/>
              <a:buChar char="•"/>
            </a:pPr>
            <a:r>
              <a:rPr lang="en-GB" sz="2000" b="1" dirty="0">
                <a:solidFill>
                  <a:schemeClr val="bg1"/>
                </a:solidFill>
                <a:latin typeface="Avenir Next Condensed" panose="020B0506020202020204" pitchFamily="34" charset="0"/>
              </a:rPr>
              <a:t>Dipoles: </a:t>
            </a:r>
            <a:r>
              <a:rPr lang="en-GB" sz="2000" dirty="0">
                <a:solidFill>
                  <a:schemeClr val="bg1"/>
                </a:solidFill>
                <a:latin typeface="Avenir Next Condensed" panose="020B0506020202020204" pitchFamily="34" charset="0"/>
              </a:rPr>
              <a:t>k/p = ½ exactly, so the </a:t>
            </a:r>
            <a:r>
              <a:rPr lang="en-GB" sz="2000" dirty="0">
                <a:solidFill>
                  <a:schemeClr val="accent3"/>
                </a:solidFill>
                <a:latin typeface="Avenir Next Condensed" panose="020B0506020202020204" pitchFamily="34" charset="0"/>
              </a:rPr>
              <a:t>gap is band-invariant</a:t>
            </a:r>
            <a:r>
              <a:rPr lang="en-GB" sz="2000" dirty="0">
                <a:solidFill>
                  <a:schemeClr val="bg1"/>
                </a:solidFill>
                <a:latin typeface="Avenir Next Condensed" panose="020B0506020202020204" pitchFamily="34" charset="0"/>
              </a:rPr>
              <a:t>. Only </a:t>
            </a:r>
            <a:r>
              <a:rPr lang="en-GB" sz="2000" dirty="0">
                <a:solidFill>
                  <a:schemeClr val="accent1"/>
                </a:solidFill>
                <a:latin typeface="Avenir Next Condensed" panose="020B0506020202020204" pitchFamily="34" charset="0"/>
              </a:rPr>
              <a:t>improved fractional precision helps</a:t>
            </a:r>
            <a:r>
              <a:rPr lang="en-GB" sz="2000" dirty="0">
                <a:solidFill>
                  <a:schemeClr val="bg1"/>
                </a:solidFill>
                <a:latin typeface="Avenir Next Condensed" panose="020B0506020202020204" pitchFamily="34" charset="0"/>
              </a:rPr>
              <a:t>.</a:t>
            </a:r>
          </a:p>
          <a:p>
            <a:pPr marL="800100" lvl="1" indent="-342900">
              <a:buFont typeface="Arial" panose="020B0604020202020204" pitchFamily="34" charset="0"/>
              <a:buChar char="•"/>
            </a:pPr>
            <a:r>
              <a:rPr lang="en-GB" sz="2000" b="1" dirty="0">
                <a:solidFill>
                  <a:schemeClr val="bg1"/>
                </a:solidFill>
                <a:latin typeface="Avenir Next Condensed" panose="020B0506020202020204" pitchFamily="34" charset="0"/>
              </a:rPr>
              <a:t>Rayleigh: </a:t>
            </a:r>
            <a:r>
              <a:rPr lang="en-GB" sz="2000" dirty="0">
                <a:solidFill>
                  <a:schemeClr val="bg1"/>
                </a:solidFill>
                <a:latin typeface="Avenir Next Condensed" panose="020B0506020202020204" pitchFamily="34" charset="0"/>
              </a:rPr>
              <a:t>k/p = ⅔ to 1, so the gap closes. </a:t>
            </a:r>
            <a:r>
              <a:rPr lang="en-GB" sz="2000" dirty="0">
                <a:solidFill>
                  <a:schemeClr val="accent1"/>
                </a:solidFill>
                <a:latin typeface="Avenir Next Condensed" panose="020B0506020202020204" pitchFamily="34" charset="0"/>
              </a:rPr>
              <a:t>CTA and SWGO help</a:t>
            </a:r>
            <a:r>
              <a:rPr lang="en-GB" sz="2000" dirty="0">
                <a:solidFill>
                  <a:schemeClr val="bg1"/>
                </a:solidFill>
                <a:latin typeface="Avenir Next Condensed" panose="020B0506020202020204" pitchFamily="34" charset="0"/>
              </a:rPr>
              <a:t> this family.</a:t>
            </a:r>
          </a:p>
          <a:p>
            <a:pPr rtl="0">
              <a:buNone/>
            </a:pPr>
            <a:endParaRPr lang="en-GB" sz="2000" b="1" dirty="0">
              <a:solidFill>
                <a:schemeClr val="bg1"/>
              </a:solidFill>
              <a:latin typeface="Avenir Next Condensed" panose="020B0506020202020204" pitchFamily="34" charset="0"/>
            </a:endParaRPr>
          </a:p>
          <a:p>
            <a:pPr rtl="0">
              <a:buNone/>
            </a:pPr>
            <a:r>
              <a:rPr lang="en-GB" sz="2000" b="1" dirty="0">
                <a:solidFill>
                  <a:schemeClr val="bg1"/>
                </a:solidFill>
                <a:latin typeface="Avenir Next Condensed" panose="020B0506020202020204" pitchFamily="34" charset="0"/>
              </a:rPr>
              <a:t>Downward</a:t>
            </a:r>
            <a:r>
              <a:rPr lang="en-GB" sz="2000" dirty="0">
                <a:solidFill>
                  <a:schemeClr val="bg1"/>
                </a:solidFill>
                <a:latin typeface="Avenir Next Condensed" panose="020B0506020202020204" pitchFamily="34" charset="0"/>
              </a:rPr>
              <a:t> extends the lever arm that measures the energy index, which is the Dirac vs Majorana discriminant. MeV instruments matter for that, not for reach.</a:t>
            </a:r>
          </a:p>
          <a:p>
            <a:pPr rtl="0">
              <a:buNone/>
            </a:pPr>
            <a:endParaRPr lang="en-GB" sz="2000" dirty="0">
              <a:solidFill>
                <a:schemeClr val="bg1"/>
              </a:solidFill>
              <a:latin typeface="Avenir Next Condensed" panose="020B0506020202020204" pitchFamily="34" charset="0"/>
            </a:endParaRPr>
          </a:p>
          <a:p>
            <a:pPr rtl="0">
              <a:buNone/>
            </a:pPr>
            <a:r>
              <a:rPr lang="en-GB" sz="2000" b="1" dirty="0">
                <a:solidFill>
                  <a:schemeClr val="bg1"/>
                </a:solidFill>
                <a:latin typeface="Avenir Next Condensed" panose="020B0506020202020204" pitchFamily="34" charset="0"/>
              </a:rPr>
              <a:t>Polarisation is unexploited.</a:t>
            </a:r>
            <a:r>
              <a:rPr lang="en-GB" sz="2000" dirty="0">
                <a:solidFill>
                  <a:schemeClr val="bg1"/>
                </a:solidFill>
                <a:latin typeface="Avenir Next Condensed" panose="020B0506020202020204" pitchFamily="34" charset="0"/>
              </a:rPr>
              <a:t> The optical depth used throughout is unpolarised, </a:t>
            </a:r>
            <a:r>
              <a:rPr lang="en-GB" sz="2000" dirty="0">
                <a:solidFill>
                  <a:schemeClr val="accent3"/>
                </a:solidFill>
                <a:latin typeface="Avenir Next Condensed" panose="020B0506020202020204" pitchFamily="34" charset="0"/>
              </a:rPr>
              <a:t>which discards the linear polarisation of the scattered photons</a:t>
            </a:r>
            <a:r>
              <a:rPr lang="en-GB" sz="2000" dirty="0">
                <a:solidFill>
                  <a:schemeClr val="bg1"/>
                </a:solidFill>
                <a:latin typeface="Avenir Next Condensed" panose="020B0506020202020204" pitchFamily="34" charset="0"/>
              </a:rPr>
              <a:t>. That polarisation distinguishes spin-2 exchange from the scalar and dipole structures and is a handle no unpolarised measurement can reproduce.</a:t>
            </a:r>
          </a:p>
        </p:txBody>
      </p:sp>
      <p:sp>
        <p:nvSpPr>
          <p:cNvPr id="6" name="refs">
            <a:extLst>
              <a:ext uri="{FF2B5EF4-FFF2-40B4-BE49-F238E27FC236}">
                <a16:creationId xmlns:a16="http://schemas.microsoft.com/office/drawing/2014/main" id="{7243B7EB-76C9-CBF4-688E-385B8293C123}"/>
              </a:ext>
            </a:extLst>
          </p:cNvPr>
          <p:cNvSpPr txBox="1"/>
          <p:nvPr/>
        </p:nvSpPr>
        <p:spPr>
          <a:xfrm>
            <a:off x="5925312" y="201168"/>
            <a:ext cx="6099048" cy="523220"/>
          </a:xfrm>
          <a:prstGeom prst="rect">
            <a:avLst/>
          </a:prstGeom>
          <a:noFill/>
        </p:spPr>
        <p:txBody>
          <a:bodyPr wrap="square">
            <a:spAutoFit/>
          </a:bodyPr>
          <a:lstStyle/>
          <a:p>
            <a:pPr algn="r"/>
            <a:r>
              <a:rPr lang="en-GB" sz="1200" u="sng" dirty="0">
                <a:solidFill>
                  <a:srgbClr val="A9A2C0"/>
                </a:solidFill>
                <a:latin typeface="Avenir Next Condensed" panose="020B0506020202020204" pitchFamily="34" charset="0"/>
                <a:hlinkClick r:id="rId4"/>
              </a:rPr>
              <a:t>T.R.S., A. Acar, M. Bashkanov, F. F. Deppisch, C. Ghag &amp; D. P. Watts, arXiv:2608.29546</a:t>
            </a:r>
            <a:r>
              <a:rPr lang="en-GB" sz="1200" dirty="0">
                <a:solidFill>
                  <a:srgbClr val="A9A2C0"/>
                </a:solidFill>
                <a:latin typeface="Avenir Next Condensed" panose="020B0506020202020204" pitchFamily="34" charset="0"/>
              </a:rPr>
              <a:t> · </a:t>
            </a:r>
            <a:r>
              <a:rPr lang="en-GB" sz="1200" u="sng" dirty="0">
                <a:solidFill>
                  <a:srgbClr val="A9A2C0"/>
                </a:solidFill>
                <a:latin typeface="Avenir Next Condensed" panose="020B0506020202020204" pitchFamily="34" charset="0"/>
                <a:hlinkClick r:id="rId5"/>
              </a:rPr>
              <a:t>D. Barducci et al., JHEP 06, 171 (2025)</a:t>
            </a:r>
            <a:endParaRPr lang="en-US" sz="14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22599780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C88BF3D-FF21-5875-873C-C6978F7BD0E8}"/>
              </a:ext>
            </a:extLst>
          </p:cNvPr>
          <p:cNvSpPr txBox="1">
            <a:spLocks/>
          </p:cNvSpPr>
          <p:nvPr/>
        </p:nvSpPr>
        <p:spPr>
          <a:xfrm>
            <a:off x="594573" y="731520"/>
            <a:ext cx="11426657"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LZ: one event at 248 keV in the extended window</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9E0B96F0-B3CE-77A6-0821-AEF949CF98DB}"/>
              </a:ext>
            </a:extLst>
          </p:cNvPr>
          <p:cNvCxnSpPr>
            <a:cxnSpLocks/>
          </p:cNvCxnSpPr>
          <p:nvPr/>
        </p:nvCxnSpPr>
        <p:spPr>
          <a:xfrm>
            <a:off x="594573" y="1280160"/>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EF6189C-3646-BBBC-4BF3-3B76F34778D8}"/>
              </a:ext>
            </a:extLst>
          </p:cNvPr>
          <p:cNvPicPr>
            <a:picLocks noChangeAspect="1"/>
          </p:cNvPicPr>
          <p:nvPr/>
        </p:nvPicPr>
        <p:blipFill>
          <a:blip r:embed="rId2"/>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AF4CDAFA-514E-992D-0CF0-7EFF0C743813}"/>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468AB5F3-966C-B491-BEF2-45335F0FA533}"/>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CC87AFC3-94EC-420C-5F02-DE41CCB632A6}"/>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B29 / 30</a:t>
            </a:r>
          </a:p>
        </p:txBody>
      </p:sp>
      <p:sp>
        <p:nvSpPr>
          <p:cNvPr id="14" name="LZ lead"/>
          <p:cNvSpPr txBox="1"/>
          <p:nvPr/>
        </p:nvSpPr>
        <p:spPr>
          <a:xfrm>
            <a:off x="594360" y="1444752"/>
            <a:ext cx="4617720" cy="558230"/>
          </a:xfrm>
          <a:prstGeom prst="rect">
            <a:avLst/>
          </a:prstGeom>
          <a:noFill/>
        </p:spPr>
        <p:txBody>
          <a:bodyPr wrap="square" lIns="0" tIns="0" rIns="0" bIns="0">
            <a:spAutoFit/>
          </a:bodyPr>
          <a:lstStyle/>
          <a:p>
            <a:pPr>
              <a:lnSpc>
                <a:spcPct val="115000"/>
              </a:lnSpc>
            </a:pPr>
            <a:r>
              <a:rPr b="1" dirty="0">
                <a:solidFill>
                  <a:srgbClr val="FCCE25"/>
                </a:solidFill>
                <a:latin typeface="IBM Plex Sans" panose="020B0503050203000203" pitchFamily="34" charset="0"/>
              </a:rPr>
              <a:t>LZ Collaboration, preprint 1 Sept 2026</a:t>
            </a:r>
          </a:p>
          <a:p>
            <a:pPr>
              <a:lnSpc>
                <a:spcPct val="115000"/>
              </a:lnSpc>
            </a:pPr>
            <a:r>
              <a:rPr sz="1400" b="0" dirty="0">
                <a:solidFill>
                  <a:srgbClr val="A9A2C0"/>
                </a:solidFill>
                <a:latin typeface="Avenir Next Condensed" panose="020B0506020202020204" pitchFamily="34" charset="0"/>
              </a:rPr>
              <a:t>One event, in a region where the known background expectation is low.</a:t>
            </a:r>
          </a:p>
        </p:txBody>
      </p:sp>
      <p:graphicFrame>
        <p:nvGraphicFramePr>
          <p:cNvPr id="15" name="Table 14"/>
          <p:cNvGraphicFramePr>
            <a:graphicFrameLocks noGrp="1"/>
          </p:cNvGraphicFramePr>
          <p:nvPr>
            <p:extLst>
              <p:ext uri="{D42A27DB-BD31-4B8C-83A1-F6EECF244321}">
                <p14:modId xmlns:p14="http://schemas.microsoft.com/office/powerpoint/2010/main" val="2686728132"/>
              </p:ext>
            </p:extLst>
          </p:nvPr>
        </p:nvGraphicFramePr>
        <p:xfrm>
          <a:off x="594360" y="2274799"/>
          <a:ext cx="4617720" cy="2273520"/>
        </p:xfrm>
        <a:graphic>
          <a:graphicData uri="http://schemas.openxmlformats.org/drawingml/2006/table">
            <a:tbl>
              <a:tblPr firstRow="1" bandRow="1">
                <a:tableStyleId>{5C22544A-7EE6-4342-B048-85BDC9FD1C3A}</a:tableStyleId>
              </a:tblPr>
              <a:tblGrid>
                <a:gridCol w="1783080">
                  <a:extLst>
                    <a:ext uri="{9D8B030D-6E8A-4147-A177-3AD203B41FA5}">
                      <a16:colId xmlns:a16="http://schemas.microsoft.com/office/drawing/2014/main" val="20000"/>
                    </a:ext>
                  </a:extLst>
                </a:gridCol>
                <a:gridCol w="2834640">
                  <a:extLst>
                    <a:ext uri="{9D8B030D-6E8A-4147-A177-3AD203B41FA5}">
                      <a16:colId xmlns:a16="http://schemas.microsoft.com/office/drawing/2014/main" val="20001"/>
                    </a:ext>
                  </a:extLst>
                </a:gridCol>
              </a:tblGrid>
              <a:tr h="365760">
                <a:tc>
                  <a:txBody>
                    <a:bodyPr/>
                    <a:lstStyle/>
                    <a:p>
                      <a:r>
                        <a:rPr sz="1400" b="0" dirty="0">
                          <a:solidFill>
                            <a:srgbClr val="A9A2C0"/>
                          </a:solidFill>
                          <a:latin typeface="Lato"/>
                        </a:rPr>
                        <a:t>exposure</a:t>
                      </a:r>
                    </a:p>
                  </a:txBody>
                  <a:tcPr marT="9000" marB="9000" anchor="ctr">
                    <a:noFill/>
                  </a:tcPr>
                </a:tc>
                <a:tc>
                  <a:txBody>
                    <a:bodyPr/>
                    <a:lstStyle/>
                    <a:p>
                      <a:r>
                        <a:rPr sz="1400" b="0">
                          <a:solidFill>
                            <a:srgbClr val="F2EFF7"/>
                          </a:solidFill>
                          <a:latin typeface="Lato"/>
                        </a:rPr>
                        <a:t>2.84 tonne-year</a:t>
                      </a:r>
                    </a:p>
                  </a:txBody>
                  <a:tcPr marT="9000" marB="9000" anchor="ctr">
                    <a:noFill/>
                  </a:tcPr>
                </a:tc>
                <a:extLst>
                  <a:ext uri="{0D108BD9-81ED-4DB2-BD59-A6C34878D82A}">
                    <a16:rowId xmlns:a16="http://schemas.microsoft.com/office/drawing/2014/main" val="10000"/>
                  </a:ext>
                </a:extLst>
              </a:tr>
              <a:tr h="365760">
                <a:tc>
                  <a:txBody>
                    <a:bodyPr/>
                    <a:lstStyle/>
                    <a:p>
                      <a:r>
                        <a:rPr sz="1400" b="0">
                          <a:solidFill>
                            <a:srgbClr val="A9A2C0"/>
                          </a:solidFill>
                          <a:latin typeface="Lato"/>
                        </a:rPr>
                        <a:t>NR window</a:t>
                      </a:r>
                    </a:p>
                  </a:txBody>
                  <a:tcPr marT="9000" marB="9000" anchor="ctr">
                    <a:noFill/>
                  </a:tcPr>
                </a:tc>
                <a:tc>
                  <a:txBody>
                    <a:bodyPr/>
                    <a:lstStyle/>
                    <a:p>
                      <a:r>
                        <a:rPr sz="1400" b="0">
                          <a:solidFill>
                            <a:srgbClr val="F2EFF7"/>
                          </a:solidFill>
                          <a:latin typeface="Lato"/>
                        </a:rPr>
                        <a:t>extended to ~270 keV</a:t>
                      </a:r>
                    </a:p>
                  </a:txBody>
                  <a:tcPr marT="9000" marB="9000" anchor="ctr">
                    <a:noFill/>
                  </a:tcPr>
                </a:tc>
                <a:extLst>
                  <a:ext uri="{0D108BD9-81ED-4DB2-BD59-A6C34878D82A}">
                    <a16:rowId xmlns:a16="http://schemas.microsoft.com/office/drawing/2014/main" val="10001"/>
                  </a:ext>
                </a:extLst>
              </a:tr>
              <a:tr h="365760">
                <a:tc>
                  <a:txBody>
                    <a:bodyPr/>
                    <a:lstStyle/>
                    <a:p>
                      <a:r>
                        <a:rPr sz="1400" b="0">
                          <a:solidFill>
                            <a:srgbClr val="A9A2C0"/>
                          </a:solidFill>
                          <a:latin typeface="Lato"/>
                        </a:rPr>
                        <a:t>the event</a:t>
                      </a:r>
                    </a:p>
                  </a:txBody>
                  <a:tcPr marT="9000" marB="9000" anchor="ctr">
                    <a:noFill/>
                  </a:tcPr>
                </a:tc>
                <a:tc>
                  <a:txBody>
                    <a:bodyPr/>
                    <a:lstStyle/>
                    <a:p>
                      <a:r>
                        <a:rPr sz="1400" b="1" dirty="0">
                          <a:solidFill>
                            <a:srgbClr val="FCCE25"/>
                          </a:solidFill>
                          <a:latin typeface="Lato"/>
                        </a:rPr>
                        <a:t>248 ± 23 keV</a:t>
                      </a:r>
                    </a:p>
                  </a:txBody>
                  <a:tcPr marT="9000" marB="9000" anchor="ctr">
                    <a:noFill/>
                  </a:tcPr>
                </a:tc>
                <a:extLst>
                  <a:ext uri="{0D108BD9-81ED-4DB2-BD59-A6C34878D82A}">
                    <a16:rowId xmlns:a16="http://schemas.microsoft.com/office/drawing/2014/main" val="10002"/>
                  </a:ext>
                </a:extLst>
              </a:tr>
              <a:tr h="365760">
                <a:tc>
                  <a:txBody>
                    <a:bodyPr/>
                    <a:lstStyle/>
                    <a:p>
                      <a:r>
                        <a:rPr sz="1400" b="0">
                          <a:solidFill>
                            <a:srgbClr val="A9A2C0"/>
                          </a:solidFill>
                          <a:latin typeface="Lato"/>
                        </a:rPr>
                        <a:t>max local</a:t>
                      </a:r>
                    </a:p>
                  </a:txBody>
                  <a:tcPr marT="9000" marB="9000" anchor="ctr">
                    <a:noFill/>
                  </a:tcPr>
                </a:tc>
                <a:tc>
                  <a:txBody>
                    <a:bodyPr/>
                    <a:lstStyle/>
                    <a:p>
                      <a:r>
                        <a:rPr sz="1400" b="0">
                          <a:solidFill>
                            <a:srgbClr val="F2EFF7"/>
                          </a:solidFill>
                          <a:latin typeface="Lato"/>
                        </a:rPr>
                        <a:t>3.4σ</a:t>
                      </a:r>
                    </a:p>
                  </a:txBody>
                  <a:tcPr marT="9000" marB="9000" anchor="ctr">
                    <a:noFill/>
                  </a:tcPr>
                </a:tc>
                <a:extLst>
                  <a:ext uri="{0D108BD9-81ED-4DB2-BD59-A6C34878D82A}">
                    <a16:rowId xmlns:a16="http://schemas.microsoft.com/office/drawing/2014/main" val="10003"/>
                  </a:ext>
                </a:extLst>
              </a:tr>
              <a:tr h="365760">
                <a:tc>
                  <a:txBody>
                    <a:bodyPr/>
                    <a:lstStyle/>
                    <a:p>
                      <a:r>
                        <a:rPr sz="1400" b="0">
                          <a:solidFill>
                            <a:srgbClr val="A9A2C0"/>
                          </a:solidFill>
                          <a:latin typeface="Lato"/>
                        </a:rPr>
                        <a:t>global</a:t>
                      </a:r>
                    </a:p>
                  </a:txBody>
                  <a:tcPr marT="9000" marB="9000" anchor="ctr">
                    <a:noFill/>
                  </a:tcPr>
                </a:tc>
                <a:tc>
                  <a:txBody>
                    <a:bodyPr/>
                    <a:lstStyle/>
                    <a:p>
                      <a:r>
                        <a:rPr sz="1400" b="0">
                          <a:solidFill>
                            <a:srgbClr val="F2EFF7"/>
                          </a:solidFill>
                          <a:latin typeface="Lato"/>
                        </a:rPr>
                        <a:t>2.6σ, look-elsewhere</a:t>
                      </a:r>
                    </a:p>
                  </a:txBody>
                  <a:tcPr marT="9000" marB="9000" anchor="ctr">
                    <a:noFill/>
                  </a:tcPr>
                </a:tc>
                <a:extLst>
                  <a:ext uri="{0D108BD9-81ED-4DB2-BD59-A6C34878D82A}">
                    <a16:rowId xmlns:a16="http://schemas.microsoft.com/office/drawing/2014/main" val="10004"/>
                  </a:ext>
                </a:extLst>
              </a:tr>
              <a:tr h="365760">
                <a:tc>
                  <a:txBody>
                    <a:bodyPr/>
                    <a:lstStyle/>
                    <a:p>
                      <a:r>
                        <a:rPr sz="1400" b="0">
                          <a:solidFill>
                            <a:srgbClr val="A9A2C0"/>
                          </a:solidFill>
                          <a:latin typeface="Lato"/>
                        </a:rPr>
                        <a:t>intervals</a:t>
                      </a:r>
                    </a:p>
                  </a:txBody>
                  <a:tcPr marT="9000" marB="9000" anchor="ctr">
                    <a:noFill/>
                  </a:tcPr>
                </a:tc>
                <a:tc>
                  <a:txBody>
                    <a:bodyPr/>
                    <a:lstStyle/>
                    <a:p>
                      <a:r>
                        <a:rPr sz="1400" b="0" dirty="0">
                          <a:solidFill>
                            <a:srgbClr val="F2EFF7"/>
                          </a:solidFill>
                          <a:latin typeface="Lato"/>
                        </a:rPr>
                        <a:t>two-sided, lower limit off zero</a:t>
                      </a:r>
                      <a:r>
                        <a:rPr lang="en-GB" sz="1400" b="0" dirty="0">
                          <a:solidFill>
                            <a:srgbClr val="F2EFF7"/>
                          </a:solidFill>
                          <a:latin typeface="Lato"/>
                        </a:rPr>
                        <a:t> for some masses</a:t>
                      </a:r>
                      <a:endParaRPr sz="1400" b="0" dirty="0">
                        <a:solidFill>
                          <a:srgbClr val="F2EFF7"/>
                        </a:solidFill>
                        <a:latin typeface="Lato"/>
                      </a:endParaRPr>
                    </a:p>
                  </a:txBody>
                  <a:tcPr marT="9000" marB="9000" anchor="ctr">
                    <a:noFill/>
                  </a:tcPr>
                </a:tc>
                <a:extLst>
                  <a:ext uri="{0D108BD9-81ED-4DB2-BD59-A6C34878D82A}">
                    <a16:rowId xmlns:a16="http://schemas.microsoft.com/office/drawing/2014/main" val="10005"/>
                  </a:ext>
                </a:extLst>
              </a:tr>
            </a:tbl>
          </a:graphicData>
        </a:graphic>
      </p:graphicFrame>
      <p:sp>
        <p:nvSpPr>
          <p:cNvPr id="16" name="LZ block 1"/>
          <p:cNvSpPr txBox="1"/>
          <p:nvPr/>
        </p:nvSpPr>
        <p:spPr>
          <a:xfrm>
            <a:off x="5623560" y="1444752"/>
            <a:ext cx="6035040" cy="1199944"/>
          </a:xfrm>
          <a:prstGeom prst="rect">
            <a:avLst/>
          </a:prstGeom>
          <a:noFill/>
        </p:spPr>
        <p:txBody>
          <a:bodyPr wrap="square" lIns="0" tIns="0" rIns="0" bIns="0">
            <a:spAutoFit/>
          </a:bodyPr>
          <a:lstStyle/>
          <a:p>
            <a:pPr>
              <a:lnSpc>
                <a:spcPct val="115000"/>
              </a:lnSpc>
            </a:pPr>
            <a:r>
              <a:rPr sz="1600" b="1" dirty="0">
                <a:solidFill>
                  <a:srgbClr val="FCCE25"/>
                </a:solidFill>
                <a:latin typeface="IBM Plex Sans" panose="020B0503050203000203" pitchFamily="34" charset="0"/>
              </a:rPr>
              <a:t>Their two models are our split doublet</a:t>
            </a:r>
          </a:p>
          <a:p>
            <a:pPr>
              <a:lnSpc>
                <a:spcPct val="115000"/>
              </a:lnSpc>
              <a:spcBef>
                <a:spcPts val="600"/>
              </a:spcBef>
            </a:pPr>
            <a:r>
              <a:rPr sz="1600" b="0" dirty="0" err="1">
                <a:solidFill>
                  <a:srgbClr val="F2EFF7"/>
                </a:solidFill>
                <a:latin typeface="Avenir Next Condensed" panose="020B0506020202020204" pitchFamily="34" charset="0"/>
              </a:rPr>
              <a:t>O₁ˢ</a:t>
            </a:r>
            <a:r>
              <a:rPr sz="1600" b="0" dirty="0">
                <a:solidFill>
                  <a:srgbClr val="F2EFF7"/>
                </a:solidFill>
                <a:latin typeface="Avenir Next Condensed" panose="020B0506020202020204" pitchFamily="34" charset="0"/>
              </a:rPr>
              <a:t> inelastic, </a:t>
            </a:r>
            <a:r>
              <a:rPr sz="1600" b="0" dirty="0" err="1">
                <a:solidFill>
                  <a:srgbClr val="F2EFF7"/>
                </a:solidFill>
                <a:latin typeface="Avenir Next Condensed" panose="020B0506020202020204" pitchFamily="34" charset="0"/>
              </a:rPr>
              <a:t>δ</a:t>
            </a:r>
            <a:r>
              <a:rPr sz="1600" b="0" dirty="0">
                <a:solidFill>
                  <a:srgbClr val="F2EFF7"/>
                </a:solidFill>
                <a:latin typeface="Avenir Next Condensed" panose="020B0506020202020204" pitchFamily="34" charset="0"/>
              </a:rPr>
              <a:t> scanned at 1 TeV. </a:t>
            </a:r>
            <a:r>
              <a:rPr lang="en-GB" sz="1600" b="0" dirty="0">
                <a:solidFill>
                  <a:srgbClr val="F2EFF7"/>
                </a:solidFill>
                <a:latin typeface="Avenir Next Condensed" panose="020B0506020202020204" pitchFamily="34" charset="0"/>
              </a:rPr>
              <a:t> </a:t>
            </a:r>
            <a:r>
              <a:rPr sz="1600" b="1" dirty="0">
                <a:solidFill>
                  <a:srgbClr val="F2EFF7"/>
                </a:solidFill>
                <a:latin typeface="Avenir Next Condensed" panose="020B0506020202020204" pitchFamily="34" charset="0"/>
              </a:rPr>
              <a:t>They </a:t>
            </a:r>
            <a:r>
              <a:rPr lang="en-GB" sz="1600" b="1" dirty="0">
                <a:solidFill>
                  <a:srgbClr val="F2EFF7"/>
                </a:solidFill>
                <a:latin typeface="Avenir Next Condensed" panose="020B0506020202020204" pitchFamily="34" charset="0"/>
              </a:rPr>
              <a:t>say</a:t>
            </a:r>
            <a:r>
              <a:rPr sz="1600" b="1" dirty="0">
                <a:solidFill>
                  <a:srgbClr val="F2EFF7"/>
                </a:solidFill>
                <a:latin typeface="Avenir Next Condensed" panose="020B0506020202020204" pitchFamily="34" charset="0"/>
              </a:rPr>
              <a:t> it </a:t>
            </a:r>
            <a:r>
              <a:rPr lang="en-GB" sz="1600" b="1" dirty="0">
                <a:solidFill>
                  <a:srgbClr val="F2EFF7"/>
                </a:solidFill>
                <a:latin typeface="Avenir Next Condensed" panose="020B0506020202020204" pitchFamily="34" charset="0"/>
              </a:rPr>
              <a:t>resembles </a:t>
            </a:r>
            <a:r>
              <a:rPr sz="1600" b="1" dirty="0">
                <a:solidFill>
                  <a:srgbClr val="F2EFF7"/>
                </a:solidFill>
                <a:latin typeface="Avenir Next Condensed" panose="020B0506020202020204" pitchFamily="34" charset="0"/>
              </a:rPr>
              <a:t>a </a:t>
            </a:r>
            <a:r>
              <a:rPr sz="1600" b="1" dirty="0" err="1">
                <a:solidFill>
                  <a:srgbClr val="F2EFF7"/>
                </a:solidFill>
                <a:latin typeface="Avenir Next Condensed" panose="020B0506020202020204" pitchFamily="34" charset="0"/>
              </a:rPr>
              <a:t>Higgsino</a:t>
            </a:r>
            <a:r>
              <a:rPr sz="1600" b="1" dirty="0">
                <a:solidFill>
                  <a:srgbClr val="F2EFF7"/>
                </a:solidFill>
                <a:latin typeface="Avenir Next Condensed" panose="020B0506020202020204" pitchFamily="34" charset="0"/>
              </a:rPr>
              <a:t> model.</a:t>
            </a:r>
            <a:r>
              <a:rPr sz="1600" b="0" dirty="0">
                <a:solidFill>
                  <a:srgbClr val="F2EFF7"/>
                </a:solidFill>
                <a:latin typeface="Avenir Next Condensed" panose="020B0506020202020204" pitchFamily="34" charset="0"/>
              </a:rPr>
              <a:t> Nomura &amp; Totani link is ours, not theirs.</a:t>
            </a:r>
          </a:p>
          <a:p>
            <a:pPr>
              <a:lnSpc>
                <a:spcPct val="115000"/>
              </a:lnSpc>
            </a:pPr>
            <a:r>
              <a:rPr sz="1600" b="0" dirty="0" err="1">
                <a:solidFill>
                  <a:srgbClr val="F2EFF7"/>
                </a:solidFill>
                <a:latin typeface="Avenir Next Condensed" panose="020B0506020202020204" pitchFamily="34" charset="0"/>
              </a:rPr>
              <a:t>Lˢ</a:t>
            </a:r>
            <a:r>
              <a:rPr sz="1600" b="0" dirty="0">
                <a:solidFill>
                  <a:srgbClr val="F2EFF7"/>
                </a:solidFill>
                <a:latin typeface="Avenir Next Condensed" panose="020B0506020202020204" pitchFamily="34" charset="0"/>
              </a:rPr>
              <a:t>₁₀, a magnetic moment interaction. </a:t>
            </a:r>
            <a:r>
              <a:rPr sz="1600" b="1" dirty="0">
                <a:solidFill>
                  <a:srgbClr val="F2EFF7"/>
                </a:solidFill>
                <a:latin typeface="Avenir Next Condensed" panose="020B0506020202020204" pitchFamily="34" charset="0"/>
              </a:rPr>
              <a:t>Same </a:t>
            </a:r>
            <a:r>
              <a:rPr sz="1600" b="1" dirty="0" err="1">
                <a:solidFill>
                  <a:srgbClr val="F2EFF7"/>
                </a:solidFill>
                <a:latin typeface="Avenir Next Condensed" panose="020B0506020202020204" pitchFamily="34" charset="0"/>
              </a:rPr>
              <a:t>χ̄σ</a:t>
            </a:r>
            <a:r>
              <a:rPr sz="1600" b="1" dirty="0">
                <a:solidFill>
                  <a:srgbClr val="F2EFF7"/>
                </a:solidFill>
                <a:latin typeface="Avenir Next Condensed" panose="020B0506020202020204" pitchFamily="34" charset="0"/>
              </a:rPr>
              <a:t>ᵘᵛ</a:t>
            </a:r>
            <a:r>
              <a:rPr sz="1600" b="1" dirty="0" err="1">
                <a:solidFill>
                  <a:srgbClr val="F2EFF7"/>
                </a:solidFill>
                <a:latin typeface="Avenir Next Condensed" panose="020B0506020202020204" pitchFamily="34" charset="0"/>
              </a:rPr>
              <a:t>χ</a:t>
            </a:r>
            <a:r>
              <a:rPr sz="1600" b="1" dirty="0">
                <a:solidFill>
                  <a:srgbClr val="F2EFF7"/>
                </a:solidFill>
                <a:latin typeface="Avenir Next Condensed" panose="020B0506020202020204" pitchFamily="34" charset="0"/>
              </a:rPr>
              <a:t> bilinear as our dim-5 dipole.</a:t>
            </a:r>
          </a:p>
        </p:txBody>
      </p:sp>
      <p:sp>
        <p:nvSpPr>
          <p:cNvPr id="17" name="LZ block 2"/>
          <p:cNvSpPr txBox="1"/>
          <p:nvPr/>
        </p:nvSpPr>
        <p:spPr>
          <a:xfrm>
            <a:off x="5623559" y="2860163"/>
            <a:ext cx="6035040" cy="632994"/>
          </a:xfrm>
          <a:prstGeom prst="rect">
            <a:avLst/>
          </a:prstGeom>
          <a:noFill/>
        </p:spPr>
        <p:txBody>
          <a:bodyPr wrap="square" lIns="0" tIns="0" rIns="0" bIns="0">
            <a:spAutoFit/>
          </a:bodyPr>
          <a:lstStyle/>
          <a:p>
            <a:pPr>
              <a:lnSpc>
                <a:spcPct val="115000"/>
              </a:lnSpc>
            </a:pPr>
            <a:r>
              <a:rPr sz="1600" b="1" dirty="0">
                <a:solidFill>
                  <a:srgbClr val="FCCE25"/>
                </a:solidFill>
                <a:latin typeface="IBM Plex Sans" panose="020B0503050203000203" pitchFamily="34" charset="0"/>
              </a:rPr>
              <a:t>So it needs Dirac dark matter</a:t>
            </a:r>
          </a:p>
          <a:p>
            <a:pPr>
              <a:lnSpc>
                <a:spcPct val="115000"/>
              </a:lnSpc>
              <a:spcBef>
                <a:spcPts val="600"/>
              </a:spcBef>
            </a:pPr>
            <a:r>
              <a:rPr sz="1600" b="0" dirty="0" err="1">
                <a:solidFill>
                  <a:srgbClr val="F2EFF7"/>
                </a:solidFill>
                <a:latin typeface="Lato"/>
              </a:rPr>
              <a:t>χ</a:t>
            </a:r>
            <a:r>
              <a:rPr sz="1600" b="0" dirty="0" err="1">
                <a:solidFill>
                  <a:srgbClr val="F2EFF7"/>
                </a:solidFill>
                <a:latin typeface="Avenir Next Condensed" panose="020B0506020202020204" pitchFamily="34" charset="0"/>
              </a:rPr>
              <a:t>̄σ</a:t>
            </a:r>
            <a:r>
              <a:rPr sz="1600" b="0" dirty="0">
                <a:solidFill>
                  <a:srgbClr val="F2EFF7"/>
                </a:solidFill>
                <a:latin typeface="Avenir Next Condensed" panose="020B0506020202020204" pitchFamily="34" charset="0"/>
              </a:rPr>
              <a:t>ᵘᵛ</a:t>
            </a:r>
            <a:r>
              <a:rPr sz="1600" b="0" dirty="0" err="1">
                <a:solidFill>
                  <a:srgbClr val="F2EFF7"/>
                </a:solidFill>
                <a:latin typeface="Avenir Next Condensed" panose="020B0506020202020204" pitchFamily="34" charset="0"/>
              </a:rPr>
              <a:t>χ</a:t>
            </a:r>
            <a:r>
              <a:rPr sz="1600" b="0" dirty="0">
                <a:solidFill>
                  <a:srgbClr val="F2EFF7"/>
                </a:solidFill>
                <a:latin typeface="Avenir Next Condensed" panose="020B0506020202020204" pitchFamily="34" charset="0"/>
              </a:rPr>
              <a:t> ≡ 0 for self-conjugate </a:t>
            </a:r>
            <a:r>
              <a:rPr sz="1600" b="0" dirty="0" err="1">
                <a:solidFill>
                  <a:srgbClr val="F2EFF7"/>
                </a:solidFill>
                <a:latin typeface="Avenir Next Condensed" panose="020B0506020202020204" pitchFamily="34" charset="0"/>
              </a:rPr>
              <a:t>χ</a:t>
            </a:r>
            <a:r>
              <a:rPr sz="1600" b="0" dirty="0">
                <a:solidFill>
                  <a:srgbClr val="F2EFF7"/>
                </a:solidFill>
                <a:latin typeface="Avenir Next Condensed" panose="020B0506020202020204" pitchFamily="34" charset="0"/>
              </a:rPr>
              <a:t>. </a:t>
            </a:r>
            <a:r>
              <a:rPr sz="1600" b="1" dirty="0">
                <a:solidFill>
                  <a:srgbClr val="F2EFF7"/>
                </a:solidFill>
                <a:latin typeface="Avenir Next Condensed" panose="020B0506020202020204" pitchFamily="34" charset="0"/>
              </a:rPr>
              <a:t>Their operator, our discriminant.</a:t>
            </a:r>
          </a:p>
        </p:txBody>
      </p:sp>
      <p:sp>
        <p:nvSpPr>
          <p:cNvPr id="18" name="LZ block 3"/>
          <p:cNvSpPr txBox="1"/>
          <p:nvPr/>
        </p:nvSpPr>
        <p:spPr>
          <a:xfrm>
            <a:off x="5623559" y="3919064"/>
            <a:ext cx="6035040" cy="1200329"/>
          </a:xfrm>
          <a:prstGeom prst="rect">
            <a:avLst/>
          </a:prstGeom>
          <a:noFill/>
        </p:spPr>
        <p:txBody>
          <a:bodyPr wrap="square" lIns="0" tIns="0" rIns="0" bIns="0">
            <a:spAutoFit/>
          </a:bodyPr>
          <a:lstStyle/>
          <a:p>
            <a:pPr>
              <a:lnSpc>
                <a:spcPct val="115000"/>
              </a:lnSpc>
            </a:pPr>
            <a:r>
              <a:rPr sz="1600" b="1" dirty="0">
                <a:solidFill>
                  <a:srgbClr val="FCCE25"/>
                </a:solidFill>
                <a:latin typeface="IBM Plex Sans" panose="020B0503050203000203" pitchFamily="34" charset="0"/>
              </a:rPr>
              <a:t>Not yet our number</a:t>
            </a:r>
          </a:p>
          <a:p>
            <a:pPr>
              <a:lnSpc>
                <a:spcPct val="115000"/>
              </a:lnSpc>
              <a:spcBef>
                <a:spcPts val="600"/>
              </a:spcBef>
            </a:pPr>
            <a:r>
              <a:rPr sz="1600" b="0" dirty="0">
                <a:solidFill>
                  <a:srgbClr val="F2EFF7"/>
                </a:solidFill>
                <a:latin typeface="Avenir Next Condensed" panose="020B0506020202020204" pitchFamily="34" charset="0"/>
              </a:rPr>
              <a:t>Their Eq. 1 is a contact interaction, not photon-mediated. </a:t>
            </a:r>
            <a:r>
              <a:rPr sz="1600" b="0" dirty="0" err="1">
                <a:solidFill>
                  <a:srgbClr val="F2EFF7"/>
                </a:solidFill>
                <a:latin typeface="Avenir Next Condensed" panose="020B0506020202020204" pitchFamily="34" charset="0"/>
              </a:rPr>
              <a:t>dˢ</a:t>
            </a:r>
            <a:r>
              <a:rPr sz="1600" b="0" dirty="0">
                <a:solidFill>
                  <a:srgbClr val="F2EFF7"/>
                </a:solidFill>
                <a:latin typeface="Avenir Next Condensed" panose="020B0506020202020204" pitchFamily="34" charset="0"/>
              </a:rPr>
              <a:t>₁₀ is dimensionless, our </a:t>
            </a:r>
            <a:r>
              <a:rPr sz="1600" b="0" dirty="0" err="1">
                <a:solidFill>
                  <a:srgbClr val="F2EFF7"/>
                </a:solidFill>
                <a:latin typeface="Avenir Next Condensed" panose="020B0506020202020204" pitchFamily="34" charset="0"/>
              </a:rPr>
              <a:t>μ</a:t>
            </a:r>
            <a:r>
              <a:rPr sz="1600" b="0" dirty="0">
                <a:solidFill>
                  <a:srgbClr val="F2EFF7"/>
                </a:solidFill>
                <a:latin typeface="Avenir Next Condensed" panose="020B0506020202020204" pitchFamily="34" charset="0"/>
              </a:rPr>
              <a:t> is in GeV</a:t>
            </a:r>
            <a:r>
              <a:rPr sz="1600" b="0" baseline="30000" dirty="0">
                <a:solidFill>
                  <a:srgbClr val="F2EFF7"/>
                </a:solidFill>
                <a:latin typeface="Avenir Next Condensed" panose="020B0506020202020204" pitchFamily="34" charset="0"/>
              </a:rPr>
              <a:t>-1</a:t>
            </a:r>
            <a:r>
              <a:rPr sz="1600" b="0" dirty="0">
                <a:solidFill>
                  <a:srgbClr val="F2EFF7"/>
                </a:solidFill>
                <a:latin typeface="Avenir Next Condensed" panose="020B0506020202020204" pitchFamily="34" charset="0"/>
              </a:rPr>
              <a:t>. Their </a:t>
            </a:r>
            <a:r>
              <a:rPr lang="en-GB" sz="1600" b="0" dirty="0">
                <a:solidFill>
                  <a:srgbClr val="F2EFF7"/>
                </a:solidFill>
                <a:latin typeface="Avenir Next Condensed" panose="020B0506020202020204" pitchFamily="34" charset="0"/>
              </a:rPr>
              <a:t>inelastic example is </a:t>
            </a:r>
            <a:r>
              <a:rPr lang="en-GB" sz="1600" dirty="0">
                <a:solidFill>
                  <a:srgbClr val="F2EFF7"/>
                </a:solidFill>
                <a:latin typeface="Avenir Next Condensed" panose="020B0506020202020204" pitchFamily="34" charset="0"/>
              </a:rPr>
              <a:t>fixed at </a:t>
            </a:r>
            <a:r>
              <a:rPr sz="1600" b="0" dirty="0">
                <a:solidFill>
                  <a:srgbClr val="F2EFF7"/>
                </a:solidFill>
                <a:latin typeface="Avenir Next Condensed" panose="020B0506020202020204" pitchFamily="34" charset="0"/>
              </a:rPr>
              <a:t>1 TeV</a:t>
            </a:r>
            <a:r>
              <a:rPr lang="en-GB" sz="1600" b="0" dirty="0">
                <a:solidFill>
                  <a:srgbClr val="F2EFF7"/>
                </a:solidFill>
                <a:latin typeface="Avenir Next Condensed" panose="020B0506020202020204" pitchFamily="34" charset="0"/>
              </a:rPr>
              <a:t>; </a:t>
            </a:r>
            <a:r>
              <a:rPr lang="en-GB" sz="1600" dirty="0">
                <a:solidFill>
                  <a:srgbClr val="F2EFF7"/>
                </a:solidFill>
                <a:latin typeface="Avenir Next Condensed" panose="020B0506020202020204" pitchFamily="34" charset="0"/>
              </a:rPr>
              <a:t>their </a:t>
            </a:r>
            <a:r>
              <a:rPr lang="en-GB" sz="1600" dirty="0" err="1">
                <a:solidFill>
                  <a:srgbClr val="F2EFF7"/>
                </a:solidFill>
                <a:latin typeface="Avenir Next Condensed" panose="020B0506020202020204" pitchFamily="34" charset="0"/>
              </a:rPr>
              <a:t>Lˢ</a:t>
            </a:r>
            <a:r>
              <a:rPr lang="en-GB" sz="1600" dirty="0">
                <a:solidFill>
                  <a:srgbClr val="F2EFF7"/>
                </a:solidFill>
                <a:latin typeface="Avenir Next Condensed" panose="020B0506020202020204" pitchFamily="34" charset="0"/>
              </a:rPr>
              <a:t>₁₀ limit scans mass and spans our best-fit mass range</a:t>
            </a:r>
            <a:r>
              <a:rPr sz="1600" b="0" dirty="0">
                <a:solidFill>
                  <a:srgbClr val="F2EFF7"/>
                </a:solidFill>
                <a:latin typeface="Avenir Next Condensed" panose="020B0506020202020204" pitchFamily="34" charset="0"/>
              </a:rPr>
              <a:t>.</a:t>
            </a:r>
          </a:p>
        </p:txBody>
      </p:sp>
      <p:sp>
        <p:nvSpPr>
          <p:cNvPr id="20" name="LZ kinematics"/>
          <p:cNvSpPr txBox="1"/>
          <p:nvPr/>
        </p:nvSpPr>
        <p:spPr>
          <a:xfrm>
            <a:off x="594360" y="5220502"/>
            <a:ext cx="11064239" cy="634020"/>
          </a:xfrm>
          <a:prstGeom prst="rect">
            <a:avLst/>
          </a:prstGeom>
          <a:noFill/>
        </p:spPr>
        <p:txBody>
          <a:bodyPr wrap="square" lIns="0" tIns="0" rIns="0" bIns="0">
            <a:spAutoFit/>
          </a:bodyPr>
          <a:lstStyle/>
          <a:p>
            <a:pPr>
              <a:lnSpc>
                <a:spcPct val="115000"/>
              </a:lnSpc>
            </a:pPr>
            <a:r>
              <a:rPr sz="1600" b="1" dirty="0">
                <a:solidFill>
                  <a:srgbClr val="FCCE25"/>
                </a:solidFill>
                <a:latin typeface="IBM Plex Sans" panose="020B0503050203000203" pitchFamily="34" charset="0"/>
              </a:rPr>
              <a:t>Why 248 keV is hard for </a:t>
            </a:r>
            <a:r>
              <a:rPr lang="en-GB" sz="1600" b="1" dirty="0">
                <a:solidFill>
                  <a:srgbClr val="FCCE25"/>
                </a:solidFill>
                <a:latin typeface="IBM Plex Sans" panose="020B0503050203000203" pitchFamily="34" charset="0"/>
              </a:rPr>
              <a:t>the split state</a:t>
            </a:r>
            <a:endParaRPr sz="1600" b="1" dirty="0">
              <a:solidFill>
                <a:srgbClr val="FCCE25"/>
              </a:solidFill>
              <a:latin typeface="IBM Plex Sans" panose="020B0503050203000203" pitchFamily="34" charset="0"/>
            </a:endParaRPr>
          </a:p>
          <a:p>
            <a:pPr>
              <a:lnSpc>
                <a:spcPct val="115000"/>
              </a:lnSpc>
              <a:spcBef>
                <a:spcPts val="600"/>
              </a:spcBef>
            </a:pPr>
            <a:r>
              <a:rPr sz="1600" b="0" dirty="0">
                <a:solidFill>
                  <a:srgbClr val="F2EFF7"/>
                </a:solidFill>
                <a:latin typeface="Avenir Next Condensed" panose="020B0506020202020204" pitchFamily="34" charset="0"/>
              </a:rPr>
              <a:t>For 0.7 TeV on xenon, ½μv</a:t>
            </a:r>
            <a:r>
              <a:rPr sz="1600" b="0" baseline="30000" dirty="0">
                <a:solidFill>
                  <a:srgbClr val="F2EFF7"/>
                </a:solidFill>
                <a:latin typeface="Avenir Next Condensed" panose="020B0506020202020204" pitchFamily="34" charset="0"/>
              </a:rPr>
              <a:t>2</a:t>
            </a:r>
            <a:r>
              <a:rPr sz="1600" b="0" dirty="0">
                <a:solidFill>
                  <a:srgbClr val="F2EFF7"/>
                </a:solidFill>
                <a:latin typeface="Avenir Next Condensed" panose="020B0506020202020204" pitchFamily="34" charset="0"/>
              </a:rPr>
              <a:t> runs from ~31 keV at typical halo velocity to </a:t>
            </a:r>
            <a:r>
              <a:rPr sz="1600" b="1" dirty="0">
                <a:solidFill>
                  <a:srgbClr val="F2EFF7"/>
                </a:solidFill>
                <a:latin typeface="Avenir Next Condensed" panose="020B0506020202020204" pitchFamily="34" charset="0"/>
              </a:rPr>
              <a:t>~350 keV at the escape tail</a:t>
            </a:r>
            <a:r>
              <a:rPr sz="1600" b="0" dirty="0">
                <a:solidFill>
                  <a:srgbClr val="F2EFF7"/>
                </a:solidFill>
                <a:latin typeface="Avenir Next Condensed" panose="020B0506020202020204" pitchFamily="34" charset="0"/>
              </a:rPr>
              <a:t>. An endothermic </a:t>
            </a:r>
            <a:r>
              <a:rPr sz="1600" b="0" dirty="0" err="1">
                <a:solidFill>
                  <a:srgbClr val="F2EFF7"/>
                </a:solidFill>
                <a:latin typeface="Avenir Next Condensed" panose="020B0506020202020204" pitchFamily="34" charset="0"/>
              </a:rPr>
              <a:t>δ</a:t>
            </a:r>
            <a:r>
              <a:rPr sz="1600" b="0" dirty="0">
                <a:solidFill>
                  <a:srgbClr val="F2EFF7"/>
                </a:solidFill>
                <a:latin typeface="Avenir Next Condensed" panose="020B0506020202020204" pitchFamily="34" charset="0"/>
              </a:rPr>
              <a:t> peaks the spectrum high.</a:t>
            </a:r>
          </a:p>
        </p:txBody>
      </p:sp>
      <p:sp>
        <p:nvSpPr>
          <p:cNvPr id="6" name="refs">
            <a:extLst>
              <a:ext uri="{FF2B5EF4-FFF2-40B4-BE49-F238E27FC236}">
                <a16:creationId xmlns:a16="http://schemas.microsoft.com/office/drawing/2014/main" id="{7243B7EB-76C9-CBF4-688E-385B8293C123}"/>
              </a:ext>
            </a:extLst>
          </p:cNvPr>
          <p:cNvSpPr txBox="1"/>
          <p:nvPr/>
        </p:nvSpPr>
        <p:spPr>
          <a:xfrm>
            <a:off x="6764867" y="253323"/>
            <a:ext cx="5256363" cy="646331"/>
          </a:xfrm>
          <a:prstGeom prst="rect">
            <a:avLst/>
          </a:prstGeom>
          <a:noFill/>
        </p:spPr>
        <p:txBody>
          <a:bodyPr wrap="square">
            <a:spAutoFit/>
          </a:bodyPr>
          <a:lstStyle/>
          <a:p>
            <a:pPr algn="r"/>
            <a:r>
              <a:rPr lang="en-GB" sz="1200" dirty="0">
                <a:solidFill>
                  <a:srgbClr val="A9A2C0"/>
                </a:solidFill>
                <a:latin typeface="Avenir Next Condensed" panose="020B0506020202020204" pitchFamily="34" charset="0"/>
                <a:hlinkClick r:id="rId3"/>
              </a:rPr>
              <a:t>LZ Collaboration, preprint (1 Sept 2026) </a:t>
            </a:r>
            <a:r>
              <a:rPr lang="en-GB" sz="1200" dirty="0">
                <a:solidFill>
                  <a:srgbClr val="A9A2C0"/>
                </a:solidFill>
                <a:latin typeface="Avenir Next Condensed" panose="020B0506020202020204" pitchFamily="34" charset="0"/>
              </a:rPr>
              <a:t>· </a:t>
            </a:r>
            <a:r>
              <a:rPr lang="en-GB" sz="1200" u="sng" dirty="0">
                <a:solidFill>
                  <a:srgbClr val="A9A2C0"/>
                </a:solidFill>
                <a:latin typeface="Avenir Next Condensed" panose="020B0506020202020204" pitchFamily="34" charset="0"/>
                <a:hlinkClick r:id="rId4"/>
              </a:rPr>
              <a:t>N. Anand, A. L. Fitzpatrick &amp; W. C. Haxton, PRC 89, 065501 (2014)</a:t>
            </a:r>
            <a:r>
              <a:rPr lang="en-GB" sz="1200" dirty="0">
                <a:solidFill>
                  <a:srgbClr val="A9A2C0"/>
                </a:solidFill>
                <a:latin typeface="Avenir Next Condensed" panose="020B0506020202020204" pitchFamily="34" charset="0"/>
              </a:rPr>
              <a:t> · </a:t>
            </a:r>
            <a:r>
              <a:rPr lang="en-GB" sz="1200" dirty="0">
                <a:solidFill>
                  <a:srgbClr val="A9A2C0"/>
                </a:solidFill>
                <a:latin typeface="Avenir Next Condensed" panose="020B0506020202020204" pitchFamily="34" charset="0"/>
                <a:hlinkClick r:id="rId5"/>
              </a:rPr>
              <a:t>P. W. Graham, H. Ramani &amp; S. S. Y. Wong, PRD 111, 055030 (2025) · </a:t>
            </a:r>
            <a:r>
              <a:rPr lang="en-GB" sz="1200" u="sng" dirty="0">
                <a:solidFill>
                  <a:srgbClr val="A9A2C0"/>
                </a:solidFill>
                <a:latin typeface="Avenir Next Condensed" panose="020B0506020202020204" pitchFamily="34" charset="0"/>
                <a:hlinkClick r:id="rId6"/>
              </a:rPr>
              <a:t>Y. Nomura &amp; T. Totani, arXiv:2604.05016</a:t>
            </a:r>
            <a:endParaRPr lang="en-US" sz="1200" dirty="0">
              <a:solidFill>
                <a:srgbClr val="A9A2C0"/>
              </a:solidFill>
              <a:latin typeface="Avenir Next Condensed" panose="020B0506020202020204"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C88BF3D-FF21-5875-873C-C6978F7BD0E8}"/>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GB" b="1" dirty="0">
                <a:solidFill>
                  <a:schemeClr val="bg1"/>
                </a:solidFill>
                <a:latin typeface="IBM Plex Sans" panose="020B0503050203000203" pitchFamily="34" charset="0"/>
              </a:rPr>
              <a:t>What does this result mean?</a:t>
            </a:r>
            <a:endParaRPr lang="en-US" b="1" dirty="0">
              <a:solidFill>
                <a:schemeClr val="bg1"/>
              </a:solidFill>
              <a:latin typeface="IBM Plex Sans" panose="020B0503050203000203" pitchFamily="34" charset="0"/>
            </a:endParaRPr>
          </a:p>
        </p:txBody>
      </p:sp>
      <p:cxnSp>
        <p:nvCxnSpPr>
          <p:cNvPr id="8" name="Straight Connector 7">
            <a:extLst>
              <a:ext uri="{FF2B5EF4-FFF2-40B4-BE49-F238E27FC236}">
                <a16:creationId xmlns:a16="http://schemas.microsoft.com/office/drawing/2014/main" id="{9E0B96F0-B3CE-77A6-0821-AEF949CF98DB}"/>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EF6189C-3646-BBBC-4BF3-3B76F34778D8}"/>
              </a:ext>
            </a:extLst>
          </p:cNvPr>
          <p:cNvPicPr>
            <a:picLocks noChangeAspect="1"/>
          </p:cNvPicPr>
          <p:nvPr/>
        </p:nvPicPr>
        <p:blipFill>
          <a:blip r:embed="rId2"/>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AF4CDAFA-514E-992D-0CF0-7EFF0C743813}"/>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468AB5F3-966C-B491-BEF2-45335F0FA533}"/>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CC87AFC3-94EC-420C-5F02-DE41CCB632A6}"/>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B30 / 30</a:t>
            </a:r>
          </a:p>
        </p:txBody>
      </p:sp>
      <p:sp>
        <p:nvSpPr>
          <p:cNvPr id="2" name="refs">
            <a:extLst>
              <a:ext uri="{FF2B5EF4-FFF2-40B4-BE49-F238E27FC236}">
                <a16:creationId xmlns:a16="http://schemas.microsoft.com/office/drawing/2014/main" id="{2802D7DD-EC74-2180-229D-612E444E7232}"/>
              </a:ext>
            </a:extLst>
          </p:cNvPr>
          <p:cNvSpPr txBox="1"/>
          <p:nvPr/>
        </p:nvSpPr>
        <p:spPr>
          <a:xfrm>
            <a:off x="5925312" y="201168"/>
            <a:ext cx="6099048" cy="307777"/>
          </a:xfrm>
          <a:prstGeom prst="rect">
            <a:avLst/>
          </a:prstGeom>
          <a:noFill/>
        </p:spPr>
        <p:txBody>
          <a:bodyPr wrap="square">
            <a:spAutoFit/>
          </a:bodyPr>
          <a:lstStyle/>
          <a:p>
            <a:pPr algn="r"/>
            <a:r>
              <a:rPr lang="en-GB" sz="1400" u="sng" dirty="0">
                <a:solidFill>
                  <a:srgbClr val="A9A2C0"/>
                </a:solidFill>
                <a:latin typeface="Avenir Next Condensed" panose="020B0506020202020204" pitchFamily="34" charset="0"/>
                <a:hlinkClick r:id="rId3"/>
              </a:rPr>
              <a:t>T. R. S., C. Ghag &amp; F. F. Deppisch, arXiv:2607.08552</a:t>
            </a:r>
            <a:endParaRPr lang="en-US" sz="1600" dirty="0">
              <a:solidFill>
                <a:srgbClr val="A9A2C0"/>
              </a:solidFill>
              <a:latin typeface="Avenir Next Condensed" panose="020B0506020202020204" pitchFamily="34" charset="0"/>
            </a:endParaRPr>
          </a:p>
        </p:txBody>
      </p:sp>
      <p:sp>
        <p:nvSpPr>
          <p:cNvPr id="4" name="TextBox 3">
            <a:extLst>
              <a:ext uri="{FF2B5EF4-FFF2-40B4-BE49-F238E27FC236}">
                <a16:creationId xmlns:a16="http://schemas.microsoft.com/office/drawing/2014/main" id="{D3C433B5-2773-BD72-F838-9F980C955818}"/>
              </a:ext>
            </a:extLst>
          </p:cNvPr>
          <p:cNvSpPr txBox="1"/>
          <p:nvPr/>
        </p:nvSpPr>
        <p:spPr>
          <a:xfrm>
            <a:off x="594573" y="1354640"/>
            <a:ext cx="10929372" cy="3477875"/>
          </a:xfrm>
          <a:prstGeom prst="rect">
            <a:avLst/>
          </a:prstGeom>
          <a:noFill/>
        </p:spPr>
        <p:txBody>
          <a:bodyPr wrap="square">
            <a:spAutoFit/>
          </a:bodyPr>
          <a:lstStyle/>
          <a:p>
            <a:r>
              <a:rPr lang="en-GB" sz="2000" dirty="0">
                <a:solidFill>
                  <a:schemeClr val="accent3"/>
                </a:solidFill>
                <a:latin typeface="Avenir Next Condensed" panose="020B0506020202020204" pitchFamily="34" charset="0"/>
              </a:rPr>
              <a:t>● </a:t>
            </a:r>
            <a:r>
              <a:rPr lang="en-US" sz="2000" dirty="0">
                <a:solidFill>
                  <a:schemeClr val="bg1"/>
                </a:solidFill>
                <a:latin typeface="Avenir Next Condensed" panose="020B0506020202020204" pitchFamily="34" charset="0"/>
              </a:rPr>
              <a:t>We report the 20 GeV halo as consistent with sub-TeV annihilation rather than as evidence for it, and the distinction is not a formality. </a:t>
            </a:r>
          </a:p>
          <a:p>
            <a:endParaRPr lang="en-US" sz="2000" dirty="0">
              <a:solidFill>
                <a:schemeClr val="bg1"/>
              </a:solidFill>
              <a:latin typeface="Avenir Next Condensed" panose="020B0506020202020204" pitchFamily="34" charset="0"/>
            </a:endParaRPr>
          </a:p>
          <a:p>
            <a:r>
              <a:rPr lang="en-GB" sz="2000" dirty="0">
                <a:solidFill>
                  <a:schemeClr val="accent3"/>
                </a:solidFill>
                <a:latin typeface="Avenir Next Condensed" panose="020B0506020202020204" pitchFamily="34" charset="0"/>
              </a:rPr>
              <a:t>● </a:t>
            </a:r>
            <a:r>
              <a:rPr lang="en-US" sz="2000" dirty="0">
                <a:solidFill>
                  <a:schemeClr val="bg1"/>
                </a:solidFill>
                <a:latin typeface="Avenir Next Condensed" panose="020B0506020202020204" pitchFamily="34" charset="0"/>
              </a:rPr>
              <a:t>The feature survives every test applied here, and the diffuse model remains the reason that survival is not yet a measurement of dark matter. </a:t>
            </a:r>
          </a:p>
          <a:p>
            <a:endParaRPr lang="en-US" sz="2000" dirty="0">
              <a:solidFill>
                <a:schemeClr val="bg1"/>
              </a:solidFill>
              <a:latin typeface="Avenir Next Condensed" panose="020B0506020202020204" pitchFamily="34" charset="0"/>
            </a:endParaRPr>
          </a:p>
          <a:p>
            <a:r>
              <a:rPr lang="en-GB" sz="2000" dirty="0">
                <a:solidFill>
                  <a:schemeClr val="accent3"/>
                </a:solidFill>
                <a:latin typeface="Avenir Next Condensed" panose="020B0506020202020204" pitchFamily="34" charset="0"/>
              </a:rPr>
              <a:t>● </a:t>
            </a:r>
            <a:r>
              <a:rPr lang="en-US" sz="2000" dirty="0">
                <a:solidFill>
                  <a:schemeClr val="bg1"/>
                </a:solidFill>
                <a:latin typeface="Avenir Next Condensed" panose="020B0506020202020204" pitchFamily="34" charset="0"/>
              </a:rPr>
              <a:t>Establishing more requires the interstellar-emission model to be </a:t>
            </a:r>
            <a:r>
              <a:rPr lang="en-US" sz="2000" dirty="0" err="1">
                <a:solidFill>
                  <a:schemeClr val="bg1"/>
                </a:solidFill>
                <a:latin typeface="Avenir Next Condensed" panose="020B0506020202020204" pitchFamily="34" charset="0"/>
              </a:rPr>
              <a:t>marginalised</a:t>
            </a:r>
            <a:r>
              <a:rPr lang="en-US" sz="2000" dirty="0">
                <a:solidFill>
                  <a:schemeClr val="bg1"/>
                </a:solidFill>
                <a:latin typeface="Avenir Next Condensed" panose="020B0506020202020204" pitchFamily="34" charset="0"/>
              </a:rPr>
              <a:t> over within the fit rather than bracketed after it:</a:t>
            </a:r>
          </a:p>
          <a:p>
            <a:pPr marL="800100" lvl="1" indent="-342900">
              <a:buFont typeface="Arial" panose="020B0604020202020204" pitchFamily="34" charset="0"/>
              <a:buChar char="•"/>
            </a:pPr>
            <a:r>
              <a:rPr lang="en-US" sz="2000" dirty="0">
                <a:solidFill>
                  <a:schemeClr val="bg1"/>
                </a:solidFill>
                <a:latin typeface="Avenir Next Condensed" panose="020B0506020202020204" pitchFamily="34" charset="0"/>
              </a:rPr>
              <a:t>the grid assembled here makes this tractable.	</a:t>
            </a:r>
          </a:p>
          <a:p>
            <a:pPr marL="800100" lvl="1" indent="-342900">
              <a:buFont typeface="Arial" panose="020B0604020202020204" pitchFamily="34" charset="0"/>
              <a:buChar char="•"/>
            </a:pPr>
            <a:r>
              <a:rPr lang="en-US" sz="2000" dirty="0">
                <a:solidFill>
                  <a:schemeClr val="bg1"/>
                </a:solidFill>
                <a:latin typeface="Avenir Next Condensed" panose="020B0506020202020204" pitchFamily="34" charset="0"/>
              </a:rPr>
              <a:t>this would convert the leading systematic on this class of measurement from a reported envelope into a fitted uncertainty.</a:t>
            </a:r>
          </a:p>
        </p:txBody>
      </p:sp>
      <p:sp>
        <p:nvSpPr>
          <p:cNvPr id="7" name="TextBox 6">
            <a:extLst>
              <a:ext uri="{FF2B5EF4-FFF2-40B4-BE49-F238E27FC236}">
                <a16:creationId xmlns:a16="http://schemas.microsoft.com/office/drawing/2014/main" id="{62090E12-B579-C147-5602-2B6FD5C335FD}"/>
              </a:ext>
            </a:extLst>
          </p:cNvPr>
          <p:cNvSpPr txBox="1"/>
          <p:nvPr/>
        </p:nvSpPr>
        <p:spPr>
          <a:xfrm>
            <a:off x="594573" y="4974582"/>
            <a:ext cx="10929372" cy="1015663"/>
          </a:xfrm>
          <a:prstGeom prst="rect">
            <a:avLst/>
          </a:prstGeom>
          <a:noFill/>
        </p:spPr>
        <p:txBody>
          <a:bodyPr wrap="square">
            <a:spAutoFit/>
          </a:bodyPr>
          <a:lstStyle/>
          <a:p>
            <a:pPr>
              <a:buNone/>
            </a:pPr>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Four constraints of different origin, the relic density, the </a:t>
            </a:r>
            <a:r>
              <a:rPr lang="en-GB" sz="2000" dirty="0" err="1">
                <a:solidFill>
                  <a:schemeClr val="bg1"/>
                </a:solidFill>
                <a:latin typeface="Avenir Next Condensed" panose="020B0506020202020204" pitchFamily="34" charset="0"/>
              </a:rPr>
              <a:t>dSph</a:t>
            </a:r>
            <a:r>
              <a:rPr lang="en-GB" sz="2000" dirty="0">
                <a:solidFill>
                  <a:schemeClr val="bg1"/>
                </a:solidFill>
                <a:latin typeface="Avenir Next Condensed" panose="020B0506020202020204" pitchFamily="34" charset="0"/>
              </a:rPr>
              <a:t> limits, the energy-injection bound and the antiprotons point to the same class of dark sector without yet agreeing on its mass scale, and the mediator scale of order 0.6 GeV that our own analysis requires is a definite target for future work.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781CDEC-B50D-318E-0F07-23260D20C1B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E377D64-DE1E-63CF-6518-DC40B76F8385}"/>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We recover it</a:t>
            </a:r>
          </a:p>
        </p:txBody>
      </p:sp>
      <p:cxnSp>
        <p:nvCxnSpPr>
          <p:cNvPr id="8" name="Straight Connector 7">
            <a:extLst>
              <a:ext uri="{FF2B5EF4-FFF2-40B4-BE49-F238E27FC236}">
                <a16:creationId xmlns:a16="http://schemas.microsoft.com/office/drawing/2014/main" id="{D1ADC121-3480-695A-22CA-0085FF929F95}"/>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DB710D4B-4099-9CCB-7A03-01FC62751907}"/>
              </a:ext>
            </a:extLst>
          </p:cNvPr>
          <p:cNvPicPr>
            <a:picLocks noChangeAspect="1"/>
          </p:cNvPicPr>
          <p:nvPr/>
        </p:nvPicPr>
        <p:blipFill>
          <a:blip r:embed="rId2"/>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C76A2C9B-0520-D4C8-EDBD-C24E1313DD23}"/>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23DF9E0E-98E5-77EC-FBD6-1AE4AE42F66C}"/>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760AA042-02E3-3677-3654-ED55B6AA85C7}"/>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05 / 18</a:t>
            </a:r>
          </a:p>
        </p:txBody>
      </p:sp>
      <p:sp>
        <p:nvSpPr>
          <p:cNvPr id="3" name="TextBox 2">
            <a:extLst>
              <a:ext uri="{FF2B5EF4-FFF2-40B4-BE49-F238E27FC236}">
                <a16:creationId xmlns:a16="http://schemas.microsoft.com/office/drawing/2014/main" id="{50E5795F-FD8B-EA08-D31B-4A9651008039}"/>
              </a:ext>
            </a:extLst>
          </p:cNvPr>
          <p:cNvSpPr txBox="1"/>
          <p:nvPr/>
        </p:nvSpPr>
        <p:spPr>
          <a:xfrm>
            <a:off x="594573" y="1809264"/>
            <a:ext cx="7502505" cy="3426579"/>
          </a:xfrm>
          <a:prstGeom prst="rect">
            <a:avLst/>
          </a:prstGeom>
          <a:noFill/>
        </p:spPr>
        <p:txBody>
          <a:bodyPr wrap="square">
            <a:spAutoFit/>
          </a:bodyPr>
          <a:lstStyle/>
          <a:p>
            <a:pPr indent="0" algn="l">
              <a:spcAft>
                <a:spcPts val="1650"/>
              </a:spcAft>
              <a:buNone/>
            </a:pPr>
            <a:r>
              <a:rPr lang="en-GB" sz="2000" b="0" i="0" dirty="0">
                <a:solidFill>
                  <a:srgbClr val="CB4777"/>
                </a:solidFill>
                <a:effectLst/>
                <a:latin typeface="Avenir Next Condensed" panose="020B0506020202020204" pitchFamily="34" charset="0"/>
              </a:rPr>
              <a:t>● </a:t>
            </a:r>
            <a:r>
              <a:rPr lang="en-GB" sz="2000" b="0" i="0" dirty="0">
                <a:solidFill>
                  <a:srgbClr val="F2EFF7"/>
                </a:solidFill>
                <a:effectLst/>
                <a:latin typeface="Avenir Next Condensed" panose="020B0506020202020204" pitchFamily="34" charset="0"/>
              </a:rPr>
              <a:t>Cellwise and pixelwise agree on the </a:t>
            </a:r>
            <a:r>
              <a:rPr lang="en-GB" sz="2000" b="1" i="0" dirty="0">
                <a:solidFill>
                  <a:srgbClr val="F2EFF7"/>
                </a:solidFill>
                <a:effectLst/>
                <a:latin typeface="Avenir Next Condensed" panose="020B0506020202020204" pitchFamily="34" charset="0"/>
              </a:rPr>
              <a:t>shape</a:t>
            </a:r>
            <a:r>
              <a:rPr lang="en-GB" sz="2000" b="0" i="0" dirty="0">
                <a:solidFill>
                  <a:srgbClr val="F2EFF7"/>
                </a:solidFill>
                <a:effectLst/>
                <a:latin typeface="Avenir Next Condensed" panose="020B0506020202020204" pitchFamily="34" charset="0"/>
              </a:rPr>
              <a:t>, including the low-energy sign change.</a:t>
            </a:r>
          </a:p>
          <a:p>
            <a:pPr>
              <a:spcAft>
                <a:spcPts val="1650"/>
              </a:spcAft>
            </a:pPr>
            <a:r>
              <a:rPr lang="en-GB" sz="2000" b="0" i="0" dirty="0">
                <a:solidFill>
                  <a:srgbClr val="CB4777"/>
                </a:solidFill>
                <a:effectLst/>
                <a:latin typeface="Avenir Next Condensed" panose="020B0506020202020204" pitchFamily="34" charset="0"/>
              </a:rPr>
              <a:t>● </a:t>
            </a:r>
            <a:r>
              <a:rPr lang="en-GB" sz="2000" i="0" dirty="0">
                <a:solidFill>
                  <a:srgbClr val="F2EFF7"/>
                </a:solidFill>
                <a:effectLst/>
                <a:latin typeface="Avenir Next Condensed" panose="020B0506020202020204" pitchFamily="34" charset="0"/>
              </a:rPr>
              <a:t>ρ</a:t>
            </a:r>
            <a:r>
              <a:rPr lang="en-GB" sz="2000" i="0" baseline="30000" dirty="0">
                <a:solidFill>
                  <a:srgbClr val="F2EFF7"/>
                </a:solidFill>
                <a:effectLst/>
                <a:latin typeface="Avenir Next Condensed" panose="020B0506020202020204" pitchFamily="34" charset="0"/>
              </a:rPr>
              <a:t>2</a:t>
            </a:r>
            <a:r>
              <a:rPr lang="en-GB" sz="2000" b="0" i="0" dirty="0">
                <a:solidFill>
                  <a:srgbClr val="F2EFF7"/>
                </a:solidFill>
                <a:effectLst/>
                <a:latin typeface="Avenir Next Condensed" panose="020B0506020202020204" pitchFamily="34" charset="0"/>
              </a:rPr>
              <a:t> peak: </a:t>
            </a:r>
            <a:r>
              <a:rPr lang="en-GB" sz="2000" b="1" i="0" dirty="0">
                <a:solidFill>
                  <a:srgbClr val="FCCE25"/>
                </a:solidFill>
                <a:effectLst/>
                <a:latin typeface="Avenir Next Condensed" panose="020B0506020202020204" pitchFamily="34" charset="0"/>
              </a:rPr>
              <a:t>E ≈ 20.8 GeV</a:t>
            </a:r>
            <a:r>
              <a:rPr lang="en-GB" sz="2000" b="0" i="0" dirty="0">
                <a:solidFill>
                  <a:srgbClr val="F2EFF7"/>
                </a:solidFill>
                <a:effectLst/>
                <a:latin typeface="Avenir Next Condensed" panose="020B0506020202020204" pitchFamily="34" charset="0"/>
              </a:rPr>
              <a:t>, E</a:t>
            </a:r>
            <a:r>
              <a:rPr lang="en-GB" sz="2000" b="0" i="0" baseline="30000" dirty="0">
                <a:solidFill>
                  <a:srgbClr val="F2EFF7"/>
                </a:solidFill>
                <a:effectLst/>
                <a:latin typeface="Avenir Next Condensed" panose="020B0506020202020204" pitchFamily="34" charset="0"/>
              </a:rPr>
              <a:t>2</a:t>
            </a:r>
            <a:r>
              <a:rPr lang="en-GB" sz="2000" b="0" i="0" dirty="0">
                <a:solidFill>
                  <a:srgbClr val="F2EFF7"/>
                </a:solidFill>
                <a:effectLst/>
                <a:latin typeface="Avenir Next Condensed" panose="020B0506020202020204" pitchFamily="34" charset="0"/>
              </a:rPr>
              <a:t> </a:t>
            </a:r>
            <a:r>
              <a:rPr lang="en-GB" sz="2000" b="0" i="0" dirty="0" err="1">
                <a:solidFill>
                  <a:srgbClr val="F2EFF7"/>
                </a:solidFill>
                <a:effectLst/>
                <a:latin typeface="Avenir Next Condensed" panose="020B0506020202020204" pitchFamily="34" charset="0"/>
              </a:rPr>
              <a:t>dN</a:t>
            </a:r>
            <a:r>
              <a:rPr lang="en-GB" sz="2000" b="0" i="0" dirty="0">
                <a:solidFill>
                  <a:srgbClr val="F2EFF7"/>
                </a:solidFill>
                <a:effectLst/>
                <a:latin typeface="Avenir Next Condensed" panose="020B0506020202020204" pitchFamily="34" charset="0"/>
              </a:rPr>
              <a:t>/</a:t>
            </a:r>
            <a:r>
              <a:rPr lang="en-GB" sz="2000" b="0" i="0" dirty="0" err="1">
                <a:solidFill>
                  <a:srgbClr val="F2EFF7"/>
                </a:solidFill>
                <a:effectLst/>
                <a:latin typeface="Avenir Next Condensed" panose="020B0506020202020204" pitchFamily="34" charset="0"/>
              </a:rPr>
              <a:t>dE</a:t>
            </a:r>
            <a:r>
              <a:rPr lang="en-GB" sz="2000" b="0" i="0" dirty="0">
                <a:solidFill>
                  <a:srgbClr val="F2EFF7"/>
                </a:solidFill>
                <a:effectLst/>
                <a:latin typeface="Avenir Next Condensed" panose="020B0506020202020204" pitchFamily="34" charset="0"/>
              </a:rPr>
              <a:t> ≈ 4.0×10</a:t>
            </a:r>
            <a:r>
              <a:rPr lang="en-GB" sz="2000" baseline="30000" dirty="0">
                <a:solidFill>
                  <a:srgbClr val="F2EFF7"/>
                </a:solidFill>
                <a:latin typeface="Avenir Next Condensed" panose="020B0506020202020204" pitchFamily="34" charset="0"/>
              </a:rPr>
              <a:t>-5</a:t>
            </a:r>
            <a:r>
              <a:rPr lang="en-GB" sz="2000" b="0" i="0" dirty="0">
                <a:solidFill>
                  <a:srgbClr val="F2EFF7"/>
                </a:solidFill>
                <a:effectLst/>
                <a:latin typeface="Avenir Next Condensed" panose="020B0506020202020204" pitchFamily="34" charset="0"/>
              </a:rPr>
              <a:t> MeV </a:t>
            </a:r>
            <a:r>
              <a:rPr lang="en-GB" sz="2000" dirty="0">
                <a:solidFill>
                  <a:schemeClr val="bg1"/>
                </a:solidFill>
                <a:latin typeface="Avenir Next Condensed" panose="020B0506020202020204" pitchFamily="34" charset="0"/>
              </a:rPr>
              <a:t>cm</a:t>
            </a:r>
            <a:r>
              <a:rPr lang="en-GB" sz="2000" baseline="30000" dirty="0">
                <a:solidFill>
                  <a:schemeClr val="bg1"/>
                </a:solidFill>
                <a:latin typeface="Avenir Next Condensed" panose="020B0506020202020204" pitchFamily="34" charset="0"/>
              </a:rPr>
              <a:t>3</a:t>
            </a:r>
            <a:r>
              <a:rPr lang="en-GB" sz="2000" dirty="0">
                <a:solidFill>
                  <a:schemeClr val="bg1"/>
                </a:solidFill>
                <a:latin typeface="Avenir Next Condensed" panose="020B0506020202020204" pitchFamily="34" charset="0"/>
              </a:rPr>
              <a:t> s </a:t>
            </a:r>
            <a:r>
              <a:rPr lang="en-GB" sz="2000" baseline="30000" dirty="0">
                <a:solidFill>
                  <a:schemeClr val="bg1"/>
                </a:solidFill>
                <a:latin typeface="Avenir Next Condensed" panose="020B0506020202020204" pitchFamily="34" charset="0"/>
              </a:rPr>
              <a:t>-1</a:t>
            </a:r>
            <a:r>
              <a:rPr lang="en-GB" sz="2000" dirty="0">
                <a:solidFill>
                  <a:schemeClr val="bg1"/>
                </a:solidFill>
                <a:latin typeface="Avenir Next Condensed" panose="020B0506020202020204" pitchFamily="34" charset="0"/>
              </a:rPr>
              <a:t> </a:t>
            </a:r>
            <a:r>
              <a:rPr lang="en-GB" sz="2000" b="0" i="0" dirty="0" err="1">
                <a:solidFill>
                  <a:srgbClr val="F2EFF7"/>
                </a:solidFill>
                <a:effectLst/>
                <a:latin typeface="Avenir Next Condensed" panose="020B0506020202020204" pitchFamily="34" charset="0"/>
              </a:rPr>
              <a:t>sr</a:t>
            </a:r>
            <a:r>
              <a:rPr lang="en-GB" sz="2000" b="0" i="0" dirty="0">
                <a:solidFill>
                  <a:srgbClr val="F2EFF7"/>
                </a:solidFill>
                <a:effectLst/>
                <a:latin typeface="Avenir Next Condensed" panose="020B0506020202020204" pitchFamily="34" charset="0"/>
              </a:rPr>
              <a:t> </a:t>
            </a:r>
            <a:r>
              <a:rPr lang="en-GB" sz="2000" b="0" i="0" baseline="30000" dirty="0">
                <a:solidFill>
                  <a:srgbClr val="F2EFF7"/>
                </a:solidFill>
                <a:effectLst/>
                <a:latin typeface="Avenir Next Condensed" panose="020B0506020202020204" pitchFamily="34" charset="0"/>
              </a:rPr>
              <a:t>-1</a:t>
            </a:r>
            <a:r>
              <a:rPr lang="en-GB" sz="2000" b="0" i="0" dirty="0">
                <a:solidFill>
                  <a:srgbClr val="F2EFF7"/>
                </a:solidFill>
                <a:effectLst/>
                <a:latin typeface="Avenir Next Condensed" panose="020B0506020202020204" pitchFamily="34" charset="0"/>
              </a:rPr>
              <a:t> at poles.</a:t>
            </a:r>
          </a:p>
          <a:p>
            <a:pPr>
              <a:spcAft>
                <a:spcPts val="1650"/>
              </a:spcAft>
            </a:pPr>
            <a:r>
              <a:rPr lang="en-GB" sz="2000" b="0" i="0" dirty="0">
                <a:solidFill>
                  <a:srgbClr val="CB4777"/>
                </a:solidFill>
                <a:effectLst/>
                <a:latin typeface="Avenir Next Condensed" panose="020B0506020202020204" pitchFamily="34" charset="0"/>
              </a:rPr>
              <a:t>● </a:t>
            </a:r>
            <a:r>
              <a:rPr lang="en-GB" sz="2000" b="0" i="0" dirty="0">
                <a:solidFill>
                  <a:srgbClr val="F2EFF7"/>
                </a:solidFill>
                <a:effectLst/>
                <a:latin typeface="Avenir Next Condensed" panose="020B0506020202020204" pitchFamily="34" charset="0"/>
              </a:rPr>
              <a:t>Pixelwise normalisation sits </a:t>
            </a:r>
            <a:r>
              <a:rPr lang="en-GB" sz="2000" b="1" i="0" dirty="0">
                <a:solidFill>
                  <a:schemeClr val="accent3"/>
                </a:solidFill>
                <a:effectLst/>
                <a:latin typeface="Avenir Next Condensed" panose="020B0506020202020204" pitchFamily="34" charset="0"/>
              </a:rPr>
              <a:t>~15–25% </a:t>
            </a:r>
            <a:r>
              <a:rPr lang="en-GB" sz="2000" b="0" i="0" dirty="0">
                <a:solidFill>
                  <a:srgbClr val="F2EFF7"/>
                </a:solidFill>
                <a:effectLst/>
                <a:latin typeface="Avenir Next Condensed" panose="020B0506020202020204" pitchFamily="34" charset="0"/>
              </a:rPr>
              <a:t>above cellwise (≈20% for ρ</a:t>
            </a:r>
            <a:r>
              <a:rPr lang="en-GB" sz="2000" baseline="30000" dirty="0">
                <a:solidFill>
                  <a:srgbClr val="F2EFF7"/>
                </a:solidFill>
                <a:latin typeface="Avenir Next Condensed" panose="020B0506020202020204" pitchFamily="34" charset="0"/>
              </a:rPr>
              <a:t>2</a:t>
            </a:r>
            <a:r>
              <a:rPr lang="en-GB" sz="2000" b="0" i="0" dirty="0">
                <a:solidFill>
                  <a:srgbClr val="F2EFF7"/>
                </a:solidFill>
                <a:effectLst/>
                <a:latin typeface="Avenir Next Condensed" panose="020B0506020202020204" pitchFamily="34" charset="0"/>
              </a:rPr>
              <a:t>) — a normalisation </a:t>
            </a:r>
            <a:r>
              <a:rPr lang="en-GB" sz="2000" b="1" i="0" dirty="0">
                <a:solidFill>
                  <a:srgbClr val="F2EFF7"/>
                </a:solidFill>
                <a:effectLst/>
                <a:latin typeface="Avenir Next Condensed" panose="020B0506020202020204" pitchFamily="34" charset="0"/>
              </a:rPr>
              <a:t>offset</a:t>
            </a:r>
            <a:r>
              <a:rPr lang="en-GB" sz="2000" b="0" i="0" dirty="0">
                <a:solidFill>
                  <a:srgbClr val="F2EFF7"/>
                </a:solidFill>
                <a:effectLst/>
                <a:latin typeface="Avenir Next Condensed" panose="020B0506020202020204" pitchFamily="34" charset="0"/>
              </a:rPr>
              <a:t>, not a shape difference. </a:t>
            </a:r>
          </a:p>
          <a:p>
            <a:pPr marL="800100" lvl="1" indent="-342900">
              <a:spcAft>
                <a:spcPts val="1650"/>
              </a:spcAft>
              <a:buFont typeface="Arial" panose="020B0604020202020204" pitchFamily="34" charset="0"/>
              <a:buChar char="•"/>
            </a:pPr>
            <a:r>
              <a:rPr lang="en-GB" sz="2000" dirty="0">
                <a:solidFill>
                  <a:schemeClr val="bg1"/>
                </a:solidFill>
                <a:latin typeface="Avenir Next Condensed" panose="020B0506020202020204" pitchFamily="34" charset="0"/>
              </a:rPr>
              <a:t>Makes sense since cellwise spatial averaging naturally "smooths out" and washes down the </a:t>
            </a:r>
            <a:r>
              <a:rPr lang="en-GB" sz="2000" dirty="0" err="1">
                <a:solidFill>
                  <a:schemeClr val="bg1"/>
                </a:solidFill>
                <a:latin typeface="Avenir Next Condensed" panose="020B0506020202020204" pitchFamily="34" charset="0"/>
              </a:rPr>
              <a:t>cuspiness</a:t>
            </a:r>
            <a:r>
              <a:rPr lang="en-GB" sz="2000" dirty="0">
                <a:solidFill>
                  <a:schemeClr val="bg1"/>
                </a:solidFill>
                <a:latin typeface="Avenir Next Condensed" panose="020B0506020202020204" pitchFamily="34" charset="0"/>
              </a:rPr>
              <a:t>/gradient of a peaked halo profile.</a:t>
            </a:r>
            <a:endParaRPr lang="en-GB" sz="2000" b="0" i="0" dirty="0">
              <a:solidFill>
                <a:schemeClr val="bg1"/>
              </a:solidFill>
              <a:effectLst/>
              <a:latin typeface="Avenir Next Condensed" panose="020B0506020202020204" pitchFamily="34" charset="0"/>
            </a:endParaRPr>
          </a:p>
          <a:p>
            <a:pPr indent="0" algn="l">
              <a:buNone/>
            </a:pPr>
            <a:r>
              <a:rPr lang="en-GB" sz="2000" b="0" i="0" dirty="0">
                <a:solidFill>
                  <a:srgbClr val="CB4777"/>
                </a:solidFill>
                <a:effectLst/>
                <a:latin typeface="Avenir Next Condensed" panose="020B0506020202020204" pitchFamily="34" charset="0"/>
              </a:rPr>
              <a:t>● </a:t>
            </a:r>
            <a:r>
              <a:rPr lang="en-GB" sz="2000" b="0" i="0" dirty="0">
                <a:solidFill>
                  <a:srgbClr val="F2EFF7"/>
                </a:solidFill>
                <a:effectLst/>
                <a:latin typeface="Avenir Next Condensed" panose="020B0506020202020204" pitchFamily="34" charset="0"/>
              </a:rPr>
              <a:t>That offset propagates straight into the inferred ⟨</a:t>
            </a:r>
            <a:r>
              <a:rPr lang="en-GB" sz="2000" b="0" i="0" dirty="0" err="1">
                <a:solidFill>
                  <a:srgbClr val="F2EFF7"/>
                </a:solidFill>
                <a:effectLst/>
                <a:latin typeface="Avenir Next Condensed" panose="020B0506020202020204" pitchFamily="34" charset="0"/>
              </a:rPr>
              <a:t>σv</a:t>
            </a:r>
            <a:r>
              <a:rPr lang="en-GB" sz="2000" b="0" i="0" dirty="0">
                <a:solidFill>
                  <a:srgbClr val="F2EFF7"/>
                </a:solidFill>
                <a:effectLst/>
                <a:latin typeface="Avenir Next Condensed" panose="020B0506020202020204" pitchFamily="34" charset="0"/>
              </a:rPr>
              <a:t>⟩ .</a:t>
            </a:r>
          </a:p>
        </p:txBody>
      </p:sp>
      <p:sp>
        <p:nvSpPr>
          <p:cNvPr id="7" name="TextBox 6">
            <a:extLst>
              <a:ext uri="{FF2B5EF4-FFF2-40B4-BE49-F238E27FC236}">
                <a16:creationId xmlns:a16="http://schemas.microsoft.com/office/drawing/2014/main" id="{BD7A0B29-B179-7542-4868-D8E42409042A}"/>
              </a:ext>
            </a:extLst>
          </p:cNvPr>
          <p:cNvSpPr txBox="1"/>
          <p:nvPr/>
        </p:nvSpPr>
        <p:spPr>
          <a:xfrm>
            <a:off x="928576" y="5349825"/>
            <a:ext cx="6834498" cy="692497"/>
          </a:xfrm>
          <a:prstGeom prst="rect">
            <a:avLst/>
          </a:prstGeom>
          <a:noFill/>
        </p:spPr>
        <p:txBody>
          <a:bodyPr wrap="square">
            <a:spAutoFit/>
          </a:bodyPr>
          <a:lstStyle/>
          <a:p>
            <a:pPr algn="ctr"/>
            <a:r>
              <a:rPr lang="en-GB" sz="1950" b="1" i="0" dirty="0">
                <a:solidFill>
                  <a:srgbClr val="FCCE25"/>
                </a:solidFill>
                <a:effectLst/>
                <a:latin typeface="IBM Plex Sans" panose="020B0503050203000203" pitchFamily="34" charset="0"/>
              </a:rPr>
              <a:t>The feature isn't an artefact of 10° aggregation — PSF and masking barely move the high-latitude ρ</a:t>
            </a:r>
            <a:r>
              <a:rPr lang="en-GB" sz="1950" b="1" i="0" baseline="30000" dirty="0">
                <a:solidFill>
                  <a:srgbClr val="FCCE25"/>
                </a:solidFill>
                <a:effectLst/>
                <a:latin typeface="IBM Plex Sans" panose="020B0503050203000203" pitchFamily="34" charset="0"/>
              </a:rPr>
              <a:t>2</a:t>
            </a:r>
            <a:r>
              <a:rPr lang="en-GB" sz="1950" b="1" i="0" dirty="0">
                <a:solidFill>
                  <a:srgbClr val="FCCE25"/>
                </a:solidFill>
                <a:effectLst/>
                <a:latin typeface="IBM Plex Sans" panose="020B0503050203000203" pitchFamily="34" charset="0"/>
              </a:rPr>
              <a:t> halo.</a:t>
            </a:r>
            <a:endParaRPr lang="en-US" dirty="0"/>
          </a:p>
        </p:txBody>
      </p:sp>
      <p:pic>
        <p:nvPicPr>
          <p:cNvPr id="6" name="Picture 5">
            <a:extLst>
              <a:ext uri="{FF2B5EF4-FFF2-40B4-BE49-F238E27FC236}">
                <a16:creationId xmlns:a16="http://schemas.microsoft.com/office/drawing/2014/main" id="{C56A308B-1CB3-C7F9-B6E8-337B45658A3A}"/>
              </a:ext>
            </a:extLst>
          </p:cNvPr>
          <p:cNvPicPr>
            <a:picLocks noChangeAspect="1"/>
          </p:cNvPicPr>
          <p:nvPr/>
        </p:nvPicPr>
        <p:blipFill>
          <a:blip r:embed="rId3"/>
          <a:srcRect b="9366"/>
          <a:stretch>
            <a:fillRect/>
          </a:stretch>
        </p:blipFill>
        <p:spPr>
          <a:xfrm>
            <a:off x="8333162" y="155367"/>
            <a:ext cx="3582997" cy="6215616"/>
          </a:xfrm>
          <a:prstGeom prst="rect">
            <a:avLst/>
          </a:prstGeom>
        </p:spPr>
      </p:pic>
      <p:pic>
        <p:nvPicPr>
          <p:cNvPr id="15" name="Picture 14">
            <a:extLst>
              <a:ext uri="{FF2B5EF4-FFF2-40B4-BE49-F238E27FC236}">
                <a16:creationId xmlns:a16="http://schemas.microsoft.com/office/drawing/2014/main" id="{09B257AF-3BCC-73D8-5A2D-ACE773420ACE}"/>
              </a:ext>
            </a:extLst>
          </p:cNvPr>
          <p:cNvPicPr>
            <a:picLocks noChangeAspect="1"/>
          </p:cNvPicPr>
          <p:nvPr/>
        </p:nvPicPr>
        <p:blipFill>
          <a:blip r:embed="rId3"/>
          <a:srcRect t="89902"/>
          <a:stretch>
            <a:fillRect/>
          </a:stretch>
        </p:blipFill>
        <p:spPr>
          <a:xfrm>
            <a:off x="5042452" y="551864"/>
            <a:ext cx="3582997" cy="692498"/>
          </a:xfrm>
          <a:prstGeom prst="rect">
            <a:avLst/>
          </a:prstGeom>
        </p:spPr>
      </p:pic>
      <p:sp>
        <p:nvSpPr>
          <p:cNvPr id="2" name="TextBox 1">
            <a:extLst>
              <a:ext uri="{FF2B5EF4-FFF2-40B4-BE49-F238E27FC236}">
                <a16:creationId xmlns:a16="http://schemas.microsoft.com/office/drawing/2014/main" id="{0893C786-B346-5AAC-30DD-12CF866B0325}"/>
              </a:ext>
            </a:extLst>
          </p:cNvPr>
          <p:cNvSpPr txBox="1"/>
          <p:nvPr/>
        </p:nvSpPr>
        <p:spPr>
          <a:xfrm>
            <a:off x="4945201" y="242068"/>
            <a:ext cx="3917525" cy="276999"/>
          </a:xfrm>
          <a:prstGeom prst="rect">
            <a:avLst/>
          </a:prstGeom>
          <a:noFill/>
        </p:spPr>
        <p:txBody>
          <a:bodyPr wrap="square">
            <a:spAutoFit/>
          </a:bodyPr>
          <a:lstStyle/>
          <a:p>
            <a:pPr algn="r">
              <a:spcAft>
                <a:spcPts val="1950"/>
              </a:spcAft>
            </a:pPr>
            <a:r>
              <a:rPr lang="en-GB" sz="1200" dirty="0">
                <a:solidFill>
                  <a:srgbClr val="A9A2C1"/>
                </a:solidFill>
                <a:latin typeface="Avenir Next Condensed" panose="020B0506020202020204" pitchFamily="34" charset="0"/>
                <a:hlinkClick r:id="rId4"/>
              </a:rPr>
              <a:t>T. R. S., C. Ghag &amp; F. F. Deppisch, arXiv:2607.08552</a:t>
            </a:r>
            <a:endParaRPr lang="en-GB" sz="1200" b="0" i="0" dirty="0">
              <a:solidFill>
                <a:srgbClr val="A9A2C0"/>
              </a:solidFill>
              <a:effectLst/>
              <a:latin typeface="Avenir Next Condensed" panose="020B0506020202020204" pitchFamily="34" charset="0"/>
            </a:endParaRPr>
          </a:p>
        </p:txBody>
      </p:sp>
      <p:sp>
        <p:nvSpPr>
          <p:cNvPr id="4" name="Oval 3">
            <a:extLst>
              <a:ext uri="{FF2B5EF4-FFF2-40B4-BE49-F238E27FC236}">
                <a16:creationId xmlns:a16="http://schemas.microsoft.com/office/drawing/2014/main" id="{E9852DD3-28F5-33DA-9774-C9C05443A624}"/>
              </a:ext>
            </a:extLst>
          </p:cNvPr>
          <p:cNvSpPr/>
          <p:nvPr/>
        </p:nvSpPr>
        <p:spPr>
          <a:xfrm>
            <a:off x="6903964" y="637777"/>
            <a:ext cx="1752376" cy="407286"/>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TextBox 8">
            <a:extLst>
              <a:ext uri="{FF2B5EF4-FFF2-40B4-BE49-F238E27FC236}">
                <a16:creationId xmlns:a16="http://schemas.microsoft.com/office/drawing/2014/main" id="{AF3042E7-A268-482E-7684-75C64BEF78D4}"/>
              </a:ext>
            </a:extLst>
          </p:cNvPr>
          <p:cNvSpPr txBox="1"/>
          <p:nvPr/>
        </p:nvSpPr>
        <p:spPr>
          <a:xfrm>
            <a:off x="7485285" y="1105862"/>
            <a:ext cx="1010543" cy="276999"/>
          </a:xfrm>
          <a:prstGeom prst="rect">
            <a:avLst/>
          </a:prstGeom>
          <a:noFill/>
        </p:spPr>
        <p:txBody>
          <a:bodyPr wrap="square">
            <a:spAutoFit/>
          </a:bodyPr>
          <a:lstStyle/>
          <a:p>
            <a:pPr algn="r">
              <a:spcAft>
                <a:spcPts val="1950"/>
              </a:spcAft>
            </a:pPr>
            <a:r>
              <a:rPr lang="en-GB" sz="1200" dirty="0">
                <a:solidFill>
                  <a:schemeClr val="accent2"/>
                </a:solidFill>
                <a:latin typeface="Avenir Next Condensed" panose="020B0506020202020204" pitchFamily="34" charset="0"/>
              </a:rPr>
              <a:t>See Slide 7 </a:t>
            </a:r>
            <a:endParaRPr lang="en-GB" sz="1200" b="0" i="0" dirty="0">
              <a:solidFill>
                <a:schemeClr val="accent2"/>
              </a:solidFill>
              <a:effectLst/>
              <a:latin typeface="Avenir Next Condensed" panose="020B0506020202020204" pitchFamily="34" charset="0"/>
            </a:endParaRPr>
          </a:p>
        </p:txBody>
      </p:sp>
    </p:spTree>
    <p:extLst>
      <p:ext uri="{BB962C8B-B14F-4D97-AF65-F5344CB8AC3E}">
        <p14:creationId xmlns:p14="http://schemas.microsoft.com/office/powerpoint/2010/main" val="674538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376D8AA-6B52-EBC7-94DC-3D7C524DD6E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87B3C8B-A924-5A25-A1E4-AD3A04B1F046}"/>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It’s structured, and it isn’t the GCE</a:t>
            </a:r>
          </a:p>
        </p:txBody>
      </p:sp>
      <p:cxnSp>
        <p:nvCxnSpPr>
          <p:cNvPr id="8" name="Straight Connector 7">
            <a:extLst>
              <a:ext uri="{FF2B5EF4-FFF2-40B4-BE49-F238E27FC236}">
                <a16:creationId xmlns:a16="http://schemas.microsoft.com/office/drawing/2014/main" id="{6708A8F3-75D3-4F3A-080D-F23947153B11}"/>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AB8E8C42-2D54-2B6B-D8BD-52810834D086}"/>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4FD34EA6-4129-EE63-322F-85576655A21E}"/>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D9FBFA69-42AD-B653-7607-8323D46BCBE1}"/>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757E00D9-1F4F-E582-D2F2-25864BE8BC02}"/>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06 / 18</a:t>
            </a:r>
          </a:p>
        </p:txBody>
      </p:sp>
      <p:sp>
        <p:nvSpPr>
          <p:cNvPr id="2" name="TextBox 1">
            <a:extLst>
              <a:ext uri="{FF2B5EF4-FFF2-40B4-BE49-F238E27FC236}">
                <a16:creationId xmlns:a16="http://schemas.microsoft.com/office/drawing/2014/main" id="{AF07082F-5A1C-F170-DCE9-F3BD3E1C560D}"/>
              </a:ext>
            </a:extLst>
          </p:cNvPr>
          <p:cNvSpPr txBox="1"/>
          <p:nvPr/>
        </p:nvSpPr>
        <p:spPr>
          <a:xfrm>
            <a:off x="1136673" y="4784862"/>
            <a:ext cx="9906706" cy="1133644"/>
          </a:xfrm>
          <a:prstGeom prst="rect">
            <a:avLst/>
          </a:prstGeom>
          <a:noFill/>
        </p:spPr>
        <p:txBody>
          <a:bodyPr wrap="square">
            <a:spAutoFit/>
          </a:bodyPr>
          <a:lstStyle/>
          <a:p>
            <a:pPr>
              <a:spcAft>
                <a:spcPts val="750"/>
              </a:spcAft>
            </a:pPr>
            <a:r>
              <a:rPr lang="en-GB" sz="2100" b="1" i="0" dirty="0">
                <a:solidFill>
                  <a:srgbClr val="F2844B"/>
                </a:solidFill>
                <a:effectLst/>
                <a:latin typeface="IBM Plex Sans" panose="020B0503050203000203" pitchFamily="34" charset="0"/>
              </a:rPr>
              <a:t>(</a:t>
            </a:r>
            <a:r>
              <a:rPr lang="en-GB" sz="2100" b="1" i="0" dirty="0" err="1">
                <a:solidFill>
                  <a:srgbClr val="F2844B"/>
                </a:solidFill>
                <a:effectLst/>
                <a:latin typeface="IBM Plex Sans" panose="020B0503050203000203" pitchFamily="34" charset="0"/>
              </a:rPr>
              <a:t>i</a:t>
            </a:r>
            <a:r>
              <a:rPr lang="en-GB" sz="2100" b="1" i="0" dirty="0">
                <a:solidFill>
                  <a:srgbClr val="F2844B"/>
                </a:solidFill>
                <a:effectLst/>
                <a:latin typeface="IBM Plex Sans" panose="020B0503050203000203" pitchFamily="34" charset="0"/>
              </a:rPr>
              <a:t>) Not isotropic, </a:t>
            </a:r>
            <a:r>
              <a:rPr lang="en-GB" sz="2100" b="1" dirty="0">
                <a:solidFill>
                  <a:schemeClr val="accent2"/>
                </a:solidFill>
                <a:latin typeface="IBM Plex Sans" panose="020B0503050203000203" pitchFamily="34" charset="0"/>
              </a:rPr>
              <a:t>ρ</a:t>
            </a:r>
            <a:r>
              <a:rPr lang="en-GB" sz="2100" b="1" baseline="30000" dirty="0">
                <a:solidFill>
                  <a:schemeClr val="accent2"/>
                </a:solidFill>
                <a:latin typeface="IBM Plex Sans" panose="020B0503050203000203" pitchFamily="34" charset="0"/>
              </a:rPr>
              <a:t>2 </a:t>
            </a:r>
            <a:r>
              <a:rPr lang="en-GB" sz="2100" b="1" dirty="0">
                <a:solidFill>
                  <a:schemeClr val="accent2"/>
                </a:solidFill>
                <a:latin typeface="IBM Plex Sans" panose="020B0503050203000203" pitchFamily="34" charset="0"/>
              </a:rPr>
              <a:t>preferred by full pixel-level fit</a:t>
            </a:r>
            <a:r>
              <a:rPr lang="en-GB" sz="2100" b="1" i="0" dirty="0">
                <a:solidFill>
                  <a:schemeClr val="accent2"/>
                </a:solidFill>
                <a:effectLst/>
                <a:latin typeface="IBM Plex Sans" panose="020B0503050203000203" pitchFamily="34" charset="0"/>
              </a:rPr>
              <a:t> </a:t>
            </a:r>
          </a:p>
          <a:p>
            <a:pPr indent="0" algn="l">
              <a:spcAft>
                <a:spcPts val="1800"/>
              </a:spcAft>
              <a:buNone/>
            </a:pPr>
            <a:r>
              <a:rPr lang="en-GB" sz="2000" b="0" i="0" dirty="0">
                <a:solidFill>
                  <a:srgbClr val="F2EFF7"/>
                </a:solidFill>
                <a:effectLst/>
                <a:latin typeface="Avenir Next Condensed" panose="020B0506020202020204" pitchFamily="34" charset="0"/>
              </a:rPr>
              <a:t>Isotropic component is free in the fit. IGRB-like origin strongly disfavoured. ρ</a:t>
            </a:r>
            <a:r>
              <a:rPr lang="en-GB" sz="2000" b="0" i="0" baseline="30000" dirty="0">
                <a:solidFill>
                  <a:srgbClr val="F2EFF7"/>
                </a:solidFill>
                <a:effectLst/>
                <a:latin typeface="Avenir Next Condensed" panose="020B0506020202020204" pitchFamily="34" charset="0"/>
              </a:rPr>
              <a:t>2</a:t>
            </a:r>
            <a:r>
              <a:rPr lang="en-GB" sz="2000" b="0" i="0" dirty="0">
                <a:solidFill>
                  <a:srgbClr val="F2EFF7"/>
                </a:solidFill>
                <a:effectLst/>
                <a:latin typeface="Avenir Next Condensed" panose="020B0506020202020204" pitchFamily="34" charset="0"/>
              </a:rPr>
              <a:t> preferred over ρ</a:t>
            </a:r>
            <a:r>
              <a:rPr lang="en-GB" sz="2000" b="0" i="0" baseline="30000" dirty="0">
                <a:solidFill>
                  <a:srgbClr val="F2EFF7"/>
                </a:solidFill>
                <a:effectLst/>
                <a:latin typeface="Avenir Next Condensed" panose="020B0506020202020204" pitchFamily="34" charset="0"/>
              </a:rPr>
              <a:t>2.5</a:t>
            </a:r>
            <a:r>
              <a:rPr lang="en-GB" sz="2000" b="0" i="0" dirty="0">
                <a:solidFill>
                  <a:srgbClr val="F2EFF7"/>
                </a:solidFill>
                <a:effectLst/>
                <a:latin typeface="Avenir Next Condensed" panose="020B0506020202020204" pitchFamily="34" charset="0"/>
              </a:rPr>
              <a:t> by ≈220, over ρ</a:t>
            </a:r>
            <a:r>
              <a:rPr lang="en-GB" sz="2000" b="0" i="0" baseline="30000" dirty="0">
                <a:solidFill>
                  <a:srgbClr val="F2EFF7"/>
                </a:solidFill>
                <a:effectLst/>
                <a:latin typeface="Avenir Next Condensed" panose="020B0506020202020204" pitchFamily="34" charset="0"/>
              </a:rPr>
              <a:t>1</a:t>
            </a:r>
            <a:r>
              <a:rPr lang="en-GB" sz="2000" b="0" i="0" dirty="0">
                <a:solidFill>
                  <a:srgbClr val="F2EFF7"/>
                </a:solidFill>
                <a:effectLst/>
                <a:latin typeface="Avenir Next Condensed" panose="020B0506020202020204" pitchFamily="34" charset="0"/>
              </a:rPr>
              <a:t> by ≈200</a:t>
            </a:r>
            <a:r>
              <a:rPr lang="en-GB" sz="2000" dirty="0">
                <a:solidFill>
                  <a:srgbClr val="F2EFF7"/>
                </a:solidFill>
                <a:latin typeface="Avenir Next Condensed" panose="020B0506020202020204" pitchFamily="34" charset="0"/>
              </a:rPr>
              <a:t>.</a:t>
            </a:r>
            <a:endParaRPr lang="en-GB" sz="2000" dirty="0">
              <a:solidFill>
                <a:srgbClr val="A9A2C0"/>
              </a:solidFill>
              <a:latin typeface="Avenir Next Condensed" panose="020B0506020202020204" pitchFamily="34" charset="0"/>
            </a:endParaRPr>
          </a:p>
        </p:txBody>
      </p:sp>
      <p:pic>
        <p:nvPicPr>
          <p:cNvPr id="7" name="Picture 6">
            <a:extLst>
              <a:ext uri="{FF2B5EF4-FFF2-40B4-BE49-F238E27FC236}">
                <a16:creationId xmlns:a16="http://schemas.microsoft.com/office/drawing/2014/main" id="{2C688A58-0479-FD9F-F6E7-1CC346A7A480}"/>
              </a:ext>
            </a:extLst>
          </p:cNvPr>
          <p:cNvPicPr>
            <a:picLocks noChangeAspect="1"/>
          </p:cNvPicPr>
          <p:nvPr/>
        </p:nvPicPr>
        <p:blipFill>
          <a:blip r:embed="rId4"/>
          <a:stretch>
            <a:fillRect/>
          </a:stretch>
        </p:blipFill>
        <p:spPr>
          <a:xfrm>
            <a:off x="1739556" y="1288715"/>
            <a:ext cx="8700940" cy="3496147"/>
          </a:xfrm>
          <a:prstGeom prst="rect">
            <a:avLst/>
          </a:prstGeom>
        </p:spPr>
      </p:pic>
      <p:sp>
        <p:nvSpPr>
          <p:cNvPr id="6" name="TextBox 5">
            <a:extLst>
              <a:ext uri="{FF2B5EF4-FFF2-40B4-BE49-F238E27FC236}">
                <a16:creationId xmlns:a16="http://schemas.microsoft.com/office/drawing/2014/main" id="{93AE03A2-F2B9-B559-A153-9741C1CD01A3}"/>
              </a:ext>
            </a:extLst>
          </p:cNvPr>
          <p:cNvSpPr txBox="1"/>
          <p:nvPr/>
        </p:nvSpPr>
        <p:spPr>
          <a:xfrm>
            <a:off x="7375161" y="350550"/>
            <a:ext cx="4646070" cy="307777"/>
          </a:xfrm>
          <a:prstGeom prst="rect">
            <a:avLst/>
          </a:prstGeom>
          <a:noFill/>
        </p:spPr>
        <p:txBody>
          <a:bodyPr wrap="square">
            <a:spAutoFit/>
          </a:bodyPr>
          <a:lstStyle/>
          <a:p>
            <a:pPr algn="r">
              <a:spcAft>
                <a:spcPts val="1950"/>
              </a:spcAft>
            </a:pPr>
            <a:r>
              <a:rPr lang="en-GB" sz="1400" dirty="0">
                <a:solidFill>
                  <a:srgbClr val="A9A2C1"/>
                </a:solidFill>
                <a:latin typeface="Avenir Next Condensed" panose="020B0506020202020204" pitchFamily="34" charset="0"/>
                <a:hlinkClick r:id="rId5"/>
              </a:rPr>
              <a:t>T. R. S., C. Ghag &amp; F. F. Deppisch, arXiv:2607.08552</a:t>
            </a:r>
            <a:endParaRPr lang="en-GB" sz="1400" b="0" i="0" dirty="0">
              <a:solidFill>
                <a:srgbClr val="A9A2C0"/>
              </a:solidFill>
              <a:effectLst/>
              <a:latin typeface="Avenir Next Condensed" panose="020B0506020202020204" pitchFamily="34" charset="0"/>
            </a:endParaRPr>
          </a:p>
        </p:txBody>
      </p:sp>
      <p:sp>
        <p:nvSpPr>
          <p:cNvPr id="4" name="TextBox 3">
            <a:extLst>
              <a:ext uri="{FF2B5EF4-FFF2-40B4-BE49-F238E27FC236}">
                <a16:creationId xmlns:a16="http://schemas.microsoft.com/office/drawing/2014/main" id="{5C588167-E2A8-1989-4826-C9B7A47E2B67}"/>
              </a:ext>
            </a:extLst>
          </p:cNvPr>
          <p:cNvSpPr txBox="1"/>
          <p:nvPr/>
        </p:nvSpPr>
        <p:spPr>
          <a:xfrm>
            <a:off x="1136673" y="5903117"/>
            <a:ext cx="10188667" cy="338554"/>
          </a:xfrm>
          <a:prstGeom prst="rect">
            <a:avLst/>
          </a:prstGeom>
          <a:noFill/>
        </p:spPr>
        <p:txBody>
          <a:bodyPr wrap="square">
            <a:spAutoFit/>
          </a:bodyPr>
          <a:lstStyle/>
          <a:p>
            <a:pPr indent="0" algn="l">
              <a:spcAft>
                <a:spcPts val="1800"/>
              </a:spcAft>
              <a:buNone/>
            </a:pPr>
            <a:r>
              <a:rPr lang="en-GB" sz="1600" dirty="0">
                <a:solidFill>
                  <a:schemeClr val="accent3"/>
                </a:solidFill>
                <a:latin typeface="Avenir Next Condensed" panose="020B0506020202020204" pitchFamily="34" charset="0"/>
              </a:rPr>
              <a:t>Honest caveat: no morphology is formally acceptable (best χ</a:t>
            </a:r>
            <a:r>
              <a:rPr lang="en-GB" sz="1600" baseline="30000" dirty="0">
                <a:solidFill>
                  <a:schemeClr val="accent3"/>
                </a:solidFill>
                <a:latin typeface="Avenir Next Condensed" panose="020B0506020202020204" pitchFamily="34" charset="0"/>
              </a:rPr>
              <a:t>2</a:t>
            </a:r>
            <a:r>
              <a:rPr lang="en-GB" sz="1600" dirty="0">
                <a:solidFill>
                  <a:schemeClr val="accent3"/>
                </a:solidFill>
                <a:latin typeface="Avenir Next Condensed" panose="020B0506020202020204" pitchFamily="34" charset="0"/>
              </a:rPr>
              <a:t>/</a:t>
            </a:r>
            <a:r>
              <a:rPr lang="en-GB" sz="1600" dirty="0" err="1">
                <a:solidFill>
                  <a:schemeClr val="accent3"/>
                </a:solidFill>
                <a:latin typeface="Avenir Next Condensed" panose="020B0506020202020204" pitchFamily="34" charset="0"/>
              </a:rPr>
              <a:t>ν</a:t>
            </a:r>
            <a:r>
              <a:rPr lang="en-GB" sz="1600" dirty="0">
                <a:solidFill>
                  <a:schemeClr val="accent3"/>
                </a:solidFill>
                <a:latin typeface="Avenir Next Condensed" panose="020B0506020202020204" pitchFamily="34" charset="0"/>
              </a:rPr>
              <a:t> ≈ 5)</a:t>
            </a:r>
          </a:p>
        </p:txBody>
      </p:sp>
    </p:spTree>
    <p:extLst>
      <p:ext uri="{BB962C8B-B14F-4D97-AF65-F5344CB8AC3E}">
        <p14:creationId xmlns:p14="http://schemas.microsoft.com/office/powerpoint/2010/main" val="1135714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FE9D235-CAD6-7F7A-1383-F33F7E754CE5}"/>
            </a:ext>
          </a:extLst>
        </p:cNvPr>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5C65AB5-C797-7CBB-18CB-5E84AD183383}"/>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021448D8-66A5-AF28-D43E-D903D146E765}"/>
              </a:ext>
            </a:extLst>
          </p:cNvPr>
          <p:cNvPicPr>
            <a:picLocks noChangeAspect="1"/>
          </p:cNvPicPr>
          <p:nvPr/>
        </p:nvPicPr>
        <p:blipFill>
          <a:blip r:embed="rId2"/>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4594A02B-8DA7-8535-165A-6C489228AD86}"/>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D349A3D7-CD6E-37E7-CFE6-77A339211317}"/>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9516EE4B-0193-32EB-93A8-9D15ADC2018E}"/>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07 / 18</a:t>
            </a:r>
          </a:p>
        </p:txBody>
      </p:sp>
      <p:sp>
        <p:nvSpPr>
          <p:cNvPr id="6" name="TextBox 5">
            <a:extLst>
              <a:ext uri="{FF2B5EF4-FFF2-40B4-BE49-F238E27FC236}">
                <a16:creationId xmlns:a16="http://schemas.microsoft.com/office/drawing/2014/main" id="{FC00F07C-B458-5229-98A0-AC7E83904BFD}"/>
              </a:ext>
            </a:extLst>
          </p:cNvPr>
          <p:cNvSpPr txBox="1"/>
          <p:nvPr/>
        </p:nvSpPr>
        <p:spPr>
          <a:xfrm>
            <a:off x="1148621" y="4897995"/>
            <a:ext cx="9894758" cy="1441420"/>
          </a:xfrm>
          <a:prstGeom prst="rect">
            <a:avLst/>
          </a:prstGeom>
          <a:noFill/>
        </p:spPr>
        <p:txBody>
          <a:bodyPr wrap="square">
            <a:spAutoFit/>
          </a:bodyPr>
          <a:lstStyle/>
          <a:p>
            <a:pPr indent="0" algn="l">
              <a:spcAft>
                <a:spcPts val="750"/>
              </a:spcAft>
              <a:buNone/>
            </a:pPr>
            <a:r>
              <a:rPr lang="en-GB" sz="2100" b="1" i="0" dirty="0">
                <a:solidFill>
                  <a:srgbClr val="F2844B"/>
                </a:solidFill>
                <a:effectLst/>
                <a:latin typeface="IBM Plex Sans" panose="020B0503050203000203" pitchFamily="34" charset="0"/>
              </a:rPr>
              <a:t>(ii) Not the GCE</a:t>
            </a:r>
          </a:p>
          <a:p>
            <a:pPr indent="0" algn="l">
              <a:buNone/>
            </a:pPr>
            <a:r>
              <a:rPr lang="en-GB" sz="2000" b="0" i="0" dirty="0">
                <a:solidFill>
                  <a:srgbClr val="F2EFF7"/>
                </a:solidFill>
                <a:effectLst/>
                <a:latin typeface="Avenir Next Condensed" panose="020B0506020202020204" pitchFamily="34" charset="0"/>
              </a:rPr>
              <a:t>Disk included → peak rolls to ~3 GeV; disk excluded → the 20 GeV halo. Likelihood in </a:t>
            </a:r>
            <a:r>
              <a:rPr lang="en-GB" sz="2000" dirty="0">
                <a:solidFill>
                  <a:srgbClr val="F2EFF7"/>
                </a:solidFill>
                <a:latin typeface="Avenir Next Condensed" panose="020B0506020202020204" pitchFamily="34" charset="0"/>
              </a:rPr>
              <a:t>halo signal band (</a:t>
            </a:r>
            <a:r>
              <a:rPr lang="en-GB" sz="2000" b="0" i="0" dirty="0">
                <a:solidFill>
                  <a:srgbClr val="F2EFF7"/>
                </a:solidFill>
                <a:effectLst/>
                <a:latin typeface="Avenir Next Condensed" panose="020B0506020202020204" pitchFamily="34" charset="0"/>
              </a:rPr>
              <a:t>10–40 GeV) barely changes (≈920 vs ≈930). Spectrally, 20 GeV sits an order of magnitude above the GCE peak and well above the </a:t>
            </a:r>
            <a:r>
              <a:rPr lang="en-GB" sz="2000" b="1" i="0" dirty="0" err="1">
                <a:solidFill>
                  <a:srgbClr val="F2EFF7"/>
                </a:solidFill>
                <a:effectLst/>
                <a:latin typeface="Avenir Next Condensed" panose="020B0506020202020204" pitchFamily="34" charset="0"/>
              </a:rPr>
              <a:t>E</a:t>
            </a:r>
            <a:r>
              <a:rPr lang="en-GB" sz="2000" b="1" i="0" baseline="-25000" dirty="0" err="1">
                <a:solidFill>
                  <a:srgbClr val="F2EFF7"/>
                </a:solidFill>
                <a:effectLst/>
                <a:latin typeface="Avenir Next Condensed" panose="020B0506020202020204" pitchFamily="34" charset="0"/>
              </a:rPr>
              <a:t>c</a:t>
            </a:r>
            <a:r>
              <a:rPr lang="en-GB" sz="2000" b="1" i="0" dirty="0">
                <a:solidFill>
                  <a:srgbClr val="F2EFF7"/>
                </a:solidFill>
                <a:effectLst/>
                <a:latin typeface="Avenir Next Condensed" panose="020B0506020202020204" pitchFamily="34" charset="0"/>
              </a:rPr>
              <a:t> ~ 1–4 GeV </a:t>
            </a:r>
            <a:r>
              <a:rPr lang="en-GB" sz="2000" b="0" i="0" dirty="0">
                <a:solidFill>
                  <a:srgbClr val="F2EFF7"/>
                </a:solidFill>
                <a:effectLst/>
                <a:latin typeface="Avenir Next Condensed" panose="020B0506020202020204" pitchFamily="34" charset="0"/>
              </a:rPr>
              <a:t>pulsar/MSP cutoff — </a:t>
            </a:r>
            <a:r>
              <a:rPr lang="en-GB" sz="2000" b="1" i="0" dirty="0">
                <a:solidFill>
                  <a:schemeClr val="accent1"/>
                </a:solidFill>
                <a:effectLst/>
                <a:latin typeface="Avenir Next Condensed" panose="020B0506020202020204" pitchFamily="34" charset="0"/>
              </a:rPr>
              <a:t>the two cannot be the same population.</a:t>
            </a:r>
          </a:p>
        </p:txBody>
      </p:sp>
      <p:sp>
        <p:nvSpPr>
          <p:cNvPr id="4" name="Title 1">
            <a:extLst>
              <a:ext uri="{FF2B5EF4-FFF2-40B4-BE49-F238E27FC236}">
                <a16:creationId xmlns:a16="http://schemas.microsoft.com/office/drawing/2014/main" id="{F11CC8F9-0645-A6A8-8542-180F444DA250}"/>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It’s structured, and it isn’t the GCE</a:t>
            </a:r>
          </a:p>
        </p:txBody>
      </p:sp>
      <p:pic>
        <p:nvPicPr>
          <p:cNvPr id="15" name="Picture 14">
            <a:extLst>
              <a:ext uri="{FF2B5EF4-FFF2-40B4-BE49-F238E27FC236}">
                <a16:creationId xmlns:a16="http://schemas.microsoft.com/office/drawing/2014/main" id="{15867CC9-0EF8-E657-9C75-43199FD6F861}"/>
              </a:ext>
            </a:extLst>
          </p:cNvPr>
          <p:cNvPicPr>
            <a:picLocks noChangeAspect="1"/>
          </p:cNvPicPr>
          <p:nvPr/>
        </p:nvPicPr>
        <p:blipFill>
          <a:blip r:embed="rId3"/>
          <a:stretch>
            <a:fillRect/>
          </a:stretch>
        </p:blipFill>
        <p:spPr>
          <a:xfrm>
            <a:off x="1825806" y="1552088"/>
            <a:ext cx="8540387" cy="3444114"/>
          </a:xfrm>
          <a:prstGeom prst="rect">
            <a:avLst/>
          </a:prstGeom>
        </p:spPr>
      </p:pic>
      <p:sp>
        <p:nvSpPr>
          <p:cNvPr id="2" name="TextBox 1">
            <a:extLst>
              <a:ext uri="{FF2B5EF4-FFF2-40B4-BE49-F238E27FC236}">
                <a16:creationId xmlns:a16="http://schemas.microsoft.com/office/drawing/2014/main" id="{75D4C473-B96F-3B0B-6810-1BFC8589744E}"/>
              </a:ext>
            </a:extLst>
          </p:cNvPr>
          <p:cNvSpPr txBox="1"/>
          <p:nvPr/>
        </p:nvSpPr>
        <p:spPr>
          <a:xfrm>
            <a:off x="6581104" y="349684"/>
            <a:ext cx="5439242" cy="830997"/>
          </a:xfrm>
          <a:prstGeom prst="rect">
            <a:avLst/>
          </a:prstGeom>
          <a:noFill/>
        </p:spPr>
        <p:txBody>
          <a:bodyPr wrap="square">
            <a:spAutoFit/>
          </a:bodyPr>
          <a:lstStyle/>
          <a:p>
            <a:pPr algn="r">
              <a:spcAft>
                <a:spcPts val="1950"/>
              </a:spcAft>
            </a:pPr>
            <a:r>
              <a:rPr lang="en-GB" sz="1050" dirty="0">
                <a:solidFill>
                  <a:srgbClr val="A9A1C0"/>
                </a:solidFill>
                <a:latin typeface="Avenir Next Condensed" panose="020B0506020202020204" pitchFamily="34" charset="0"/>
                <a:hlinkClick r:id="rId4"/>
              </a:rPr>
              <a:t>T. R. S., C. Ghag &amp; F. F. Deppisch, arXiv:2607.08552</a:t>
            </a:r>
            <a:r>
              <a:rPr lang="en-GB" sz="1050" dirty="0">
                <a:solidFill>
                  <a:srgbClr val="A9A2C0"/>
                </a:solidFill>
                <a:latin typeface="Avenir Next Condensed" panose="020B0506020202020204" pitchFamily="34" charset="0"/>
              </a:rPr>
              <a:t> · </a:t>
            </a:r>
            <a:r>
              <a:rPr lang="en-GB" sz="1050" dirty="0">
                <a:solidFill>
                  <a:srgbClr val="A9A2C0"/>
                </a:solidFill>
                <a:latin typeface="Avenir Next Condensed" panose="020B0506020202020204" pitchFamily="34" charset="0"/>
                <a:hlinkClick r:id="rId5"/>
              </a:rPr>
              <a:t>L. Goodenough &amp; D. Hooper (2009) </a:t>
            </a:r>
            <a:r>
              <a:rPr lang="en-GB" sz="1050" dirty="0">
                <a:solidFill>
                  <a:srgbClr val="A9A2C0"/>
                </a:solidFill>
                <a:latin typeface="Avenir Next Condensed" panose="020B0506020202020204" pitchFamily="34" charset="0"/>
              </a:rPr>
              <a:t> ·</a:t>
            </a:r>
            <a:r>
              <a:rPr lang="en-GB" sz="1050" dirty="0">
                <a:solidFill>
                  <a:srgbClr val="A9A2C0"/>
                </a:solidFill>
                <a:latin typeface="Avenir Next Condensed" panose="020B0506020202020204" pitchFamily="34" charset="0"/>
                <a:hlinkClick r:id="rId6"/>
              </a:rPr>
              <a:t> R. Bartels, S. Krishnamurthy &amp; C. Weniger, PRL 116, 051102 (2016) </a:t>
            </a:r>
            <a:r>
              <a:rPr lang="en-GB" sz="1050" dirty="0">
                <a:solidFill>
                  <a:srgbClr val="A9A1C0"/>
                </a:solidFill>
                <a:latin typeface="Avenir Next Condensed" panose="020B0506020202020204" pitchFamily="34" charset="0"/>
              </a:rPr>
              <a:t> · </a:t>
            </a:r>
            <a:r>
              <a:rPr lang="en-GB" sz="1050" u="sng" dirty="0">
                <a:solidFill>
                  <a:srgbClr val="A9A1C0"/>
                </a:solidFill>
                <a:latin typeface="Avenir Next Condensed" panose="020B0506020202020204" pitchFamily="34" charset="0"/>
                <a:hlinkClick r:id="rId7"/>
              </a:rPr>
              <a:t>F. Calore, I. Cholis &amp; C. Weniger, JCAP 03, 038 (2015)</a:t>
            </a:r>
            <a:r>
              <a:rPr lang="en-GB" sz="1050" dirty="0">
                <a:solidFill>
                  <a:srgbClr val="A9A1C0"/>
                </a:solidFill>
                <a:latin typeface="Avenir Next Condensed" panose="020B0506020202020204" pitchFamily="34" charset="0"/>
              </a:rPr>
              <a:t> · </a:t>
            </a:r>
            <a:r>
              <a:rPr lang="en-GB" sz="1050" u="sng" dirty="0">
                <a:solidFill>
                  <a:srgbClr val="A9A1C0"/>
                </a:solidFill>
                <a:latin typeface="Avenir Next Condensed" panose="020B0506020202020204" pitchFamily="34" charset="0"/>
                <a:hlinkClick r:id="rId8"/>
              </a:rPr>
              <a:t>A. A. Abdo et al. (2PC), ApJS 208, 17 (2013)</a:t>
            </a:r>
            <a:endParaRPr lang="en-GB" sz="1600" dirty="0">
              <a:solidFill>
                <a:srgbClr val="A9A2C0"/>
              </a:solidFill>
              <a:latin typeface="Avenir Next Condensed" panose="020B0506020202020204" pitchFamily="34" charset="0"/>
            </a:endParaRPr>
          </a:p>
        </p:txBody>
      </p:sp>
    </p:spTree>
    <p:extLst>
      <p:ext uri="{BB962C8B-B14F-4D97-AF65-F5344CB8AC3E}">
        <p14:creationId xmlns:p14="http://schemas.microsoft.com/office/powerpoint/2010/main" val="392927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6F5491C-F340-9159-2513-70378D8DFFB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1A7CC36-5125-12EE-0A80-B2D318862435}"/>
              </a:ext>
            </a:extLst>
          </p:cNvPr>
          <p:cNvSpPr txBox="1">
            <a:spLocks/>
          </p:cNvSpPr>
          <p:nvPr/>
        </p:nvSpPr>
        <p:spPr>
          <a:xfrm>
            <a:off x="594574" y="642384"/>
            <a:ext cx="8154804" cy="570189"/>
          </a:xfrm>
          <a:prstGeom prst="rect">
            <a:avLst/>
          </a:prstGeom>
        </p:spPr>
        <p:txBody>
          <a:bodyPr>
            <a:normAutofit/>
          </a:bodyPr>
          <a:lstStyle>
            <a:lvl1pPr algn="l" defTabSz="914400" rtl="0" eaLnBrk="1" latinLnBrk="0" hangingPunct="1">
              <a:lnSpc>
                <a:spcPct val="85000"/>
              </a:lnSpc>
              <a:spcBef>
                <a:spcPct val="0"/>
              </a:spcBef>
              <a:buNone/>
              <a:defRPr sz="3000" b="0" kern="1200" spc="-100" baseline="0">
                <a:solidFill>
                  <a:schemeClr val="tx1"/>
                </a:solidFill>
                <a:latin typeface="+mj-lt"/>
                <a:ea typeface="+mj-ea"/>
                <a:cs typeface="+mj-cs"/>
              </a:defRPr>
            </a:lvl1pPr>
          </a:lstStyle>
          <a:p>
            <a:r>
              <a:rPr lang="en-US" b="1" dirty="0">
                <a:solidFill>
                  <a:schemeClr val="bg1"/>
                </a:solidFill>
                <a:latin typeface="IBM Plex Sans" panose="020B0503050203000203" pitchFamily="34" charset="0"/>
              </a:rPr>
              <a:t>Could it just be cosmic ray electrons?</a:t>
            </a:r>
          </a:p>
        </p:txBody>
      </p:sp>
      <p:cxnSp>
        <p:nvCxnSpPr>
          <p:cNvPr id="8" name="Straight Connector 7">
            <a:extLst>
              <a:ext uri="{FF2B5EF4-FFF2-40B4-BE49-F238E27FC236}">
                <a16:creationId xmlns:a16="http://schemas.microsoft.com/office/drawing/2014/main" id="{DB70C378-0D06-93AF-0EE6-0E1EF3E4EC5B}"/>
              </a:ext>
            </a:extLst>
          </p:cNvPr>
          <p:cNvCxnSpPr>
            <a:cxnSpLocks/>
          </p:cNvCxnSpPr>
          <p:nvPr/>
        </p:nvCxnSpPr>
        <p:spPr>
          <a:xfrm>
            <a:off x="594573" y="1208857"/>
            <a:ext cx="1472766"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BCA4B3E-DA73-EE1B-27C8-394D98CAEDEB}"/>
              </a:ext>
            </a:extLst>
          </p:cNvPr>
          <p:cNvPicPr>
            <a:picLocks noChangeAspect="1"/>
          </p:cNvPicPr>
          <p:nvPr/>
        </p:nvPicPr>
        <p:blipFill>
          <a:blip r:embed="rId3"/>
          <a:srcRect t="36411" r="12751"/>
          <a:stretch>
            <a:fillRect/>
          </a:stretch>
        </p:blipFill>
        <p:spPr>
          <a:xfrm>
            <a:off x="170769" y="6370983"/>
            <a:ext cx="1090176" cy="350536"/>
          </a:xfrm>
          <a:prstGeom prst="rect">
            <a:avLst/>
          </a:prstGeom>
        </p:spPr>
      </p:pic>
      <p:sp>
        <p:nvSpPr>
          <p:cNvPr id="11" name="Subtitle 2">
            <a:extLst>
              <a:ext uri="{FF2B5EF4-FFF2-40B4-BE49-F238E27FC236}">
                <a16:creationId xmlns:a16="http://schemas.microsoft.com/office/drawing/2014/main" id="{37857ABE-8BF2-DD77-A528-14ED7D9F912D}"/>
              </a:ext>
            </a:extLst>
          </p:cNvPr>
          <p:cNvSpPr txBox="1">
            <a:spLocks/>
          </p:cNvSpPr>
          <p:nvPr/>
        </p:nvSpPr>
        <p:spPr>
          <a:xfrm>
            <a:off x="5042452"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TEVPA 2026  · TENDŌ, JAPAN </a:t>
            </a:r>
          </a:p>
        </p:txBody>
      </p:sp>
      <p:sp>
        <p:nvSpPr>
          <p:cNvPr id="12" name="Subtitle 2">
            <a:extLst>
              <a:ext uri="{FF2B5EF4-FFF2-40B4-BE49-F238E27FC236}">
                <a16:creationId xmlns:a16="http://schemas.microsoft.com/office/drawing/2014/main" id="{FEE2A3C5-51A3-CCF1-8DC1-4BF0D7854D9F}"/>
              </a:ext>
            </a:extLst>
          </p:cNvPr>
          <p:cNvSpPr txBox="1">
            <a:spLocks/>
          </p:cNvSpPr>
          <p:nvPr/>
        </p:nvSpPr>
        <p:spPr>
          <a:xfrm>
            <a:off x="1330956" y="6476510"/>
            <a:ext cx="210709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GB" sz="1000" dirty="0">
                <a:solidFill>
                  <a:schemeClr val="bg1"/>
                </a:solidFill>
                <a:latin typeface="Avenir Next" panose="020B0503020202020204" pitchFamily="34" charset="0"/>
              </a:rPr>
              <a:t>T. R. STENHOUSE</a:t>
            </a:r>
          </a:p>
        </p:txBody>
      </p:sp>
      <p:sp>
        <p:nvSpPr>
          <p:cNvPr id="13" name="Subtitle 2">
            <a:extLst>
              <a:ext uri="{FF2B5EF4-FFF2-40B4-BE49-F238E27FC236}">
                <a16:creationId xmlns:a16="http://schemas.microsoft.com/office/drawing/2014/main" id="{815E072D-6E62-7DFF-FD72-5E5EAF017C5B}"/>
              </a:ext>
            </a:extLst>
          </p:cNvPr>
          <p:cNvSpPr txBox="1">
            <a:spLocks/>
          </p:cNvSpPr>
          <p:nvPr/>
        </p:nvSpPr>
        <p:spPr>
          <a:xfrm>
            <a:off x="10931055" y="6476509"/>
            <a:ext cx="1090176" cy="292803"/>
          </a:xfrm>
          <a:prstGeom prst="rect">
            <a:avLst/>
          </a:prstGeom>
        </p:spPr>
        <p:txBody>
          <a:bodyPr vert="horz" lIns="91440" tIns="45720" rIns="91440" bIns="45720" rtlCol="0" anchor="t">
            <a:normAutofit/>
          </a:bodyPr>
          <a:lstStyle>
            <a:lvl1pPr marL="0" indent="0" algn="ctr" defTabSz="914400" rtl="0" eaLnBrk="1" latinLnBrk="0" hangingPunct="1">
              <a:lnSpc>
                <a:spcPct val="120000"/>
              </a:lnSpc>
              <a:spcBef>
                <a:spcPts val="1000"/>
              </a:spcBef>
              <a:buFont typeface="Arial" panose="020B0604020202020204" pitchFamily="34" charset="0"/>
              <a:buNone/>
              <a:defRPr sz="1600" kern="1200">
                <a:solidFill>
                  <a:schemeClr val="tx2"/>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400"/>
              </a:spcBef>
            </a:pPr>
            <a:r>
              <a:rPr lang="en-GB" sz="1000" dirty="0">
                <a:solidFill>
                  <a:schemeClr val="bg1"/>
                </a:solidFill>
                <a:latin typeface="Avenir Next" panose="020B0503020202020204" pitchFamily="34" charset="0"/>
              </a:rPr>
              <a:t>08 / 18</a:t>
            </a:r>
          </a:p>
        </p:txBody>
      </p:sp>
      <p:sp>
        <p:nvSpPr>
          <p:cNvPr id="9" name="TextBox 8">
            <a:extLst>
              <a:ext uri="{FF2B5EF4-FFF2-40B4-BE49-F238E27FC236}">
                <a16:creationId xmlns:a16="http://schemas.microsoft.com/office/drawing/2014/main" id="{3DC41AE3-A77F-71C5-5F3E-36C97FDFE914}"/>
              </a:ext>
            </a:extLst>
          </p:cNvPr>
          <p:cNvSpPr txBox="1"/>
          <p:nvPr/>
        </p:nvSpPr>
        <p:spPr>
          <a:xfrm>
            <a:off x="518303" y="1343205"/>
            <a:ext cx="6337906" cy="3970318"/>
          </a:xfrm>
          <a:prstGeom prst="rect">
            <a:avLst/>
          </a:prstGeom>
          <a:noFill/>
        </p:spPr>
        <p:txBody>
          <a:bodyPr wrap="square">
            <a:spAutoFit/>
          </a:bodyPr>
          <a:lstStyle/>
          <a:p>
            <a:pPr lvl="0"/>
            <a:r>
              <a:rPr lang="en-GB" sz="2000" dirty="0">
                <a:solidFill>
                  <a:srgbClr val="CB4777"/>
                </a:solidFill>
                <a:latin typeface="Avenir Next Condensed" panose="020B0506020202020204" pitchFamily="34" charset="0"/>
              </a:rPr>
              <a:t>● </a:t>
            </a:r>
            <a:r>
              <a:rPr lang="en-GB" sz="2000" dirty="0">
                <a:solidFill>
                  <a:schemeClr val="bg1"/>
                </a:solidFill>
                <a:latin typeface="Avenir Next Condensed" panose="020B0506020202020204" pitchFamily="34" charset="0"/>
              </a:rPr>
              <a:t>Inject a hard population of </a:t>
            </a:r>
            <a:r>
              <a:rPr lang="en-GB" sz="2000" b="1" dirty="0">
                <a:solidFill>
                  <a:schemeClr val="bg1"/>
                </a:solidFill>
                <a:latin typeface="Avenir Next Condensed" panose="020B0506020202020204" pitchFamily="34" charset="0"/>
              </a:rPr>
              <a:t>cosmic-ray electrons</a:t>
            </a:r>
            <a:r>
              <a:rPr lang="en-GB" sz="2000" dirty="0">
                <a:solidFill>
                  <a:schemeClr val="bg1"/>
                </a:solidFill>
                <a:latin typeface="Avenir Next Condensed" panose="020B0506020202020204" pitchFamily="34" charset="0"/>
              </a:rPr>
              <a:t> in the inner Galaxy, propagate outward, compute the </a:t>
            </a:r>
            <a:r>
              <a:rPr lang="en-GB" sz="2000" b="1" dirty="0">
                <a:solidFill>
                  <a:schemeClr val="bg1"/>
                </a:solidFill>
                <a:latin typeface="Avenir Next Condensed" panose="020B0506020202020204" pitchFamily="34" charset="0"/>
              </a:rPr>
              <a:t>IC emission</a:t>
            </a:r>
            <a:r>
              <a:rPr lang="en-GB" sz="2000" dirty="0">
                <a:solidFill>
                  <a:schemeClr val="bg1"/>
                </a:solidFill>
                <a:latin typeface="Avenir Next Condensed" panose="020B0506020202020204" pitchFamily="34" charset="0"/>
              </a:rPr>
              <a:t> those electrons produce against ISRF</a:t>
            </a:r>
          </a:p>
          <a:p>
            <a:r>
              <a:rPr lang="en-GB" sz="1200" dirty="0" err="1">
                <a:solidFill>
                  <a:srgbClr val="A9A2C1"/>
                </a:solidFill>
                <a:latin typeface="Avenir Next Condensed" panose="020B0506020202020204" pitchFamily="34" charset="0"/>
              </a:rPr>
              <a:t>Syrovatskii</a:t>
            </a:r>
            <a:r>
              <a:rPr lang="en-GB" sz="1200" dirty="0">
                <a:solidFill>
                  <a:srgbClr val="A9A2C1"/>
                </a:solidFill>
                <a:latin typeface="Avenir Next Condensed" panose="020B0506020202020204" pitchFamily="34" charset="0"/>
              </a:rPr>
              <a:t> Green's function, transport matched to the GALPROP model this analysis is built on, full Klein–Nishina — burst injection at </a:t>
            </a:r>
            <a:r>
              <a:rPr lang="en-GB" sz="1200" b="1" dirty="0" err="1">
                <a:solidFill>
                  <a:srgbClr val="A9A2C1"/>
                </a:solidFill>
                <a:latin typeface="Avenir Next Condensed" panose="020B0506020202020204" pitchFamily="34" charset="0"/>
              </a:rPr>
              <a:t>λ</a:t>
            </a:r>
            <a:r>
              <a:rPr lang="en-GB" sz="1200" b="1" dirty="0">
                <a:solidFill>
                  <a:srgbClr val="A9A2C1"/>
                </a:solidFill>
                <a:latin typeface="Avenir Next Condensed" panose="020B0506020202020204" pitchFamily="34" charset="0"/>
              </a:rPr>
              <a:t> = 1.5/3/6 kpc</a:t>
            </a:r>
            <a:r>
              <a:rPr lang="en-GB" sz="1200" dirty="0">
                <a:solidFill>
                  <a:srgbClr val="A9A2C1"/>
                </a:solidFill>
                <a:latin typeface="Avenir Next Condensed" panose="020B0506020202020204" pitchFamily="34" charset="0"/>
              </a:rPr>
              <a:t>, </a:t>
            </a:r>
            <a:r>
              <a:rPr lang="en-GB" sz="1200" b="1" dirty="0">
                <a:solidFill>
                  <a:srgbClr val="A9A2C1"/>
                </a:solidFill>
                <a:latin typeface="Avenir Next Condensed" panose="020B0506020202020204" pitchFamily="34" charset="0"/>
              </a:rPr>
              <a:t>continuous</a:t>
            </a:r>
            <a:r>
              <a:rPr lang="en-GB" sz="1200" dirty="0">
                <a:solidFill>
                  <a:srgbClr val="A9A2C1"/>
                </a:solidFill>
                <a:latin typeface="Avenir Next Condensed" panose="020B0506020202020204" pitchFamily="34" charset="0"/>
              </a:rPr>
              <a:t>, </a:t>
            </a:r>
            <a:r>
              <a:rPr lang="en-GB" sz="1200" b="1" dirty="0">
                <a:solidFill>
                  <a:srgbClr val="A9A2C1"/>
                </a:solidFill>
                <a:latin typeface="Avenir Next Condensed" panose="020B0506020202020204" pitchFamily="34" charset="0"/>
              </a:rPr>
              <a:t>advected</a:t>
            </a:r>
            <a:r>
              <a:rPr lang="en-GB" sz="1200" dirty="0">
                <a:solidFill>
                  <a:srgbClr val="A9A2C1"/>
                </a:solidFill>
                <a:latin typeface="Avenir Next Condensed" panose="020B0506020202020204" pitchFamily="34" charset="0"/>
              </a:rPr>
              <a:t>, and a </a:t>
            </a:r>
            <a:r>
              <a:rPr lang="en-GB" sz="1200" b="1" dirty="0">
                <a:solidFill>
                  <a:srgbClr val="A9A2C1"/>
                </a:solidFill>
                <a:latin typeface="Avenir Next Condensed" panose="020B0506020202020204" pitchFamily="34" charset="0"/>
              </a:rPr>
              <a:t>CMB-only</a:t>
            </a:r>
            <a:r>
              <a:rPr lang="en-GB" sz="1200" dirty="0">
                <a:solidFill>
                  <a:srgbClr val="A9A2C1"/>
                </a:solidFill>
                <a:latin typeface="Avenir Next Condensed" panose="020B0506020202020204" pitchFamily="34" charset="0"/>
              </a:rPr>
              <a:t> ISRF bracket.</a:t>
            </a:r>
          </a:p>
          <a:p>
            <a:endParaRPr lang="en-GB" sz="1400" dirty="0">
              <a:solidFill>
                <a:srgbClr val="A9A2C1"/>
              </a:solidFill>
              <a:latin typeface="Avenir Next Condensed" panose="020B0506020202020204" pitchFamily="34" charset="0"/>
            </a:endParaRPr>
          </a:p>
          <a:p>
            <a:pPr lvl="0"/>
            <a:r>
              <a:rPr lang="en-GB" sz="2000" dirty="0">
                <a:solidFill>
                  <a:schemeClr val="accent3"/>
                </a:solidFill>
                <a:latin typeface="Avenir Next Condensed" panose="020B0506020202020204" pitchFamily="34" charset="0"/>
              </a:rPr>
              <a:t>●</a:t>
            </a:r>
            <a:r>
              <a:rPr lang="en-GB" sz="2000" dirty="0">
                <a:solidFill>
                  <a:schemeClr val="bg1"/>
                </a:solidFill>
                <a:latin typeface="Avenir Next Condensed" panose="020B0506020202020204" pitchFamily="34" charset="0"/>
              </a:rPr>
              <a:t> Fit</a:t>
            </a:r>
            <a:r>
              <a:rPr lang="en-GB" sz="2000" b="1" dirty="0">
                <a:solidFill>
                  <a:schemeClr val="bg1"/>
                </a:solidFill>
                <a:latin typeface="Avenir Next Condensed" panose="020B0506020202020204" pitchFamily="34" charset="0"/>
              </a:rPr>
              <a:t> alongside </a:t>
            </a:r>
            <a:r>
              <a:rPr lang="en-GB" sz="2000" dirty="0">
                <a:solidFill>
                  <a:schemeClr val="bg1"/>
                </a:solidFill>
                <a:latin typeface="Avenir Next Condensed" panose="020B0506020202020204" pitchFamily="34" charset="0"/>
              </a:rPr>
              <a:t>halo: </a:t>
            </a:r>
            <a:r>
              <a:rPr lang="en-GB" sz="2000" dirty="0">
                <a:solidFill>
                  <a:schemeClr val="accent1"/>
                </a:solidFill>
                <a:latin typeface="Avenir Next Condensed" panose="020B0506020202020204" pitchFamily="34" charset="0"/>
              </a:rPr>
              <a:t>halo amplitude unchanged </a:t>
            </a:r>
            <a:r>
              <a:rPr lang="en-GB" sz="2000" dirty="0">
                <a:solidFill>
                  <a:schemeClr val="bg1"/>
                </a:solidFill>
                <a:latin typeface="Avenir Next Condensed" panose="020B0506020202020204" pitchFamily="34" charset="0"/>
              </a:rPr>
              <a:t>(ratio 1.000); injected coefficient consistent with zero. r(halo, injected) = −0.125 to</a:t>
            </a:r>
          </a:p>
          <a:p>
            <a:pPr lvl="0"/>
            <a:r>
              <a:rPr lang="en-GB" sz="2000" dirty="0">
                <a:solidFill>
                  <a:schemeClr val="bg1"/>
                </a:solidFill>
                <a:latin typeface="Avenir Next Condensed" panose="020B0506020202020204" pitchFamily="34" charset="0"/>
              </a:rPr>
              <a:t>−0.165 vs r(halo-ICS) =−0.48 in the same fit: the two are </a:t>
            </a:r>
            <a:r>
              <a:rPr lang="en-GB" sz="2000" dirty="0">
                <a:solidFill>
                  <a:schemeClr val="accent1"/>
                </a:solidFill>
                <a:latin typeface="Avenir Next Condensed" panose="020B0506020202020204" pitchFamily="34" charset="0"/>
              </a:rPr>
              <a:t>separable</a:t>
            </a:r>
            <a:r>
              <a:rPr lang="en-GB" sz="2000" dirty="0">
                <a:solidFill>
                  <a:schemeClr val="bg1"/>
                </a:solidFill>
                <a:latin typeface="Avenir Next Condensed" panose="020B0506020202020204" pitchFamily="34" charset="0"/>
              </a:rPr>
              <a:t>. </a:t>
            </a:r>
          </a:p>
          <a:p>
            <a:pPr lvl="0"/>
            <a:endParaRPr lang="en-GB" sz="2000" dirty="0">
              <a:solidFill>
                <a:schemeClr val="bg1"/>
              </a:solidFill>
              <a:latin typeface="Avenir Next Condensed" panose="020B0506020202020204" pitchFamily="34" charset="0"/>
            </a:endParaRPr>
          </a:p>
          <a:p>
            <a:pPr lvl="0"/>
            <a:r>
              <a:rPr lang="en-GB" sz="2000" dirty="0">
                <a:solidFill>
                  <a:schemeClr val="accent3"/>
                </a:solidFill>
                <a:latin typeface="Avenir Next Condensed" panose="020B0506020202020204" pitchFamily="34" charset="0"/>
              </a:rPr>
              <a:t>● </a:t>
            </a:r>
            <a:r>
              <a:rPr lang="en-GB" sz="2000" dirty="0">
                <a:solidFill>
                  <a:schemeClr val="bg1"/>
                </a:solidFill>
                <a:latin typeface="Avenir Next Condensed" panose="020B0506020202020204" pitchFamily="34" charset="0"/>
              </a:rPr>
              <a:t>Forced to </a:t>
            </a:r>
            <a:r>
              <a:rPr lang="en-GB" sz="2000" b="1" dirty="0">
                <a:solidFill>
                  <a:schemeClr val="bg1"/>
                </a:solidFill>
                <a:latin typeface="Avenir Next Condensed" panose="020B0506020202020204" pitchFamily="34" charset="0"/>
              </a:rPr>
              <a:t>replace</a:t>
            </a:r>
            <a:r>
              <a:rPr lang="en-GB" sz="2000" dirty="0">
                <a:solidFill>
                  <a:schemeClr val="bg1"/>
                </a:solidFill>
                <a:latin typeface="Avenir Next Condensed" panose="020B0506020202020204" pitchFamily="34" charset="0"/>
              </a:rPr>
              <a:t> halo: </a:t>
            </a:r>
            <a:r>
              <a:rPr lang="en-GB" sz="2000" dirty="0">
                <a:solidFill>
                  <a:schemeClr val="accent3"/>
                </a:solidFill>
                <a:latin typeface="Avenir Next Condensed" panose="020B0506020202020204" pitchFamily="34" charset="0"/>
              </a:rPr>
              <a:t>disfavoured by 2ΔlnL ≈ 611–688</a:t>
            </a:r>
            <a:r>
              <a:rPr lang="en-GB" sz="2000" dirty="0">
                <a:solidFill>
                  <a:schemeClr val="bg1"/>
                </a:solidFill>
                <a:latin typeface="Avenir Next Condensed" panose="020B0506020202020204" pitchFamily="34" charset="0"/>
              </a:rPr>
              <a:t>; </a:t>
            </a:r>
            <a:r>
              <a:rPr lang="en-GB" sz="2000" dirty="0">
                <a:solidFill>
                  <a:schemeClr val="accent1"/>
                </a:solidFill>
                <a:latin typeface="Avenir Next Condensed" panose="020B0506020202020204" pitchFamily="34" charset="0"/>
              </a:rPr>
              <a:t>the 5 physical morphologies recover 5–21%</a:t>
            </a:r>
            <a:r>
              <a:rPr lang="en-GB" sz="2000" dirty="0">
                <a:solidFill>
                  <a:schemeClr val="bg1"/>
                </a:solidFill>
                <a:latin typeface="Avenir Next Condensed" panose="020B0506020202020204" pitchFamily="34" charset="0"/>
              </a:rPr>
              <a:t> of the measured halo peak, the CMB-only bracket 56%. </a:t>
            </a:r>
          </a:p>
          <a:p>
            <a:pPr lvl="0"/>
            <a:endParaRPr lang="en-GB" sz="1400" dirty="0">
              <a:solidFill>
                <a:srgbClr val="A9A2C1"/>
              </a:solidFill>
              <a:latin typeface="Avenir Next Condensed" panose="020B0506020202020204" pitchFamily="34" charset="0"/>
            </a:endParaRPr>
          </a:p>
        </p:txBody>
      </p:sp>
      <p:pic>
        <p:nvPicPr>
          <p:cNvPr id="17" name="Picture 16">
            <a:extLst>
              <a:ext uri="{FF2B5EF4-FFF2-40B4-BE49-F238E27FC236}">
                <a16:creationId xmlns:a16="http://schemas.microsoft.com/office/drawing/2014/main" id="{8A43F361-6584-C073-531F-0401D321A55F}"/>
              </a:ext>
            </a:extLst>
          </p:cNvPr>
          <p:cNvPicPr>
            <a:picLocks noChangeAspect="1"/>
          </p:cNvPicPr>
          <p:nvPr/>
        </p:nvPicPr>
        <p:blipFill>
          <a:blip r:embed="rId4"/>
          <a:srcRect b="20207"/>
          <a:stretch>
            <a:fillRect/>
          </a:stretch>
        </p:blipFill>
        <p:spPr>
          <a:xfrm>
            <a:off x="6867502" y="938248"/>
            <a:ext cx="5235009" cy="4219793"/>
          </a:xfrm>
          <a:prstGeom prst="rect">
            <a:avLst/>
          </a:prstGeom>
        </p:spPr>
      </p:pic>
      <p:sp>
        <p:nvSpPr>
          <p:cNvPr id="18" name="TextBox 17">
            <a:extLst>
              <a:ext uri="{FF2B5EF4-FFF2-40B4-BE49-F238E27FC236}">
                <a16:creationId xmlns:a16="http://schemas.microsoft.com/office/drawing/2014/main" id="{42249EBB-F082-6F16-117C-782624168E12}"/>
              </a:ext>
            </a:extLst>
          </p:cNvPr>
          <p:cNvSpPr txBox="1"/>
          <p:nvPr/>
        </p:nvSpPr>
        <p:spPr>
          <a:xfrm>
            <a:off x="518303" y="5836526"/>
            <a:ext cx="7329946" cy="400110"/>
          </a:xfrm>
          <a:prstGeom prst="rect">
            <a:avLst/>
          </a:prstGeom>
          <a:noFill/>
        </p:spPr>
        <p:txBody>
          <a:bodyPr wrap="square">
            <a:spAutoFit/>
          </a:bodyPr>
          <a:lstStyle/>
          <a:p>
            <a:pPr algn="ctr" rtl="0">
              <a:buNone/>
            </a:pPr>
            <a:r>
              <a:rPr lang="en-GB" sz="2000" b="1" dirty="0">
                <a:solidFill>
                  <a:schemeClr val="accent1"/>
                </a:solidFill>
                <a:latin typeface="IBM Plex Sans" panose="020B0503050203000203" pitchFamily="34" charset="0"/>
              </a:rPr>
              <a:t>A cosmic-ray origin can be built. It just can't be made to fit.</a:t>
            </a:r>
            <a:endParaRPr lang="en-GB" sz="2000" dirty="0">
              <a:solidFill>
                <a:schemeClr val="accent1"/>
              </a:solidFill>
              <a:latin typeface="IBM Plex Sans" panose="020B0503050203000203" pitchFamily="34" charset="0"/>
            </a:endParaRPr>
          </a:p>
        </p:txBody>
      </p:sp>
      <p:pic>
        <p:nvPicPr>
          <p:cNvPr id="19" name="Picture 18">
            <a:extLst>
              <a:ext uri="{FF2B5EF4-FFF2-40B4-BE49-F238E27FC236}">
                <a16:creationId xmlns:a16="http://schemas.microsoft.com/office/drawing/2014/main" id="{6D1F517C-92CB-0835-B233-293562199718}"/>
              </a:ext>
            </a:extLst>
          </p:cNvPr>
          <p:cNvPicPr>
            <a:picLocks noChangeAspect="1"/>
          </p:cNvPicPr>
          <p:nvPr/>
        </p:nvPicPr>
        <p:blipFill>
          <a:blip r:embed="rId4"/>
          <a:srcRect t="77873"/>
          <a:stretch>
            <a:fillRect/>
          </a:stretch>
        </p:blipFill>
        <p:spPr>
          <a:xfrm>
            <a:off x="7368315" y="5031048"/>
            <a:ext cx="5235009" cy="1170180"/>
          </a:xfrm>
          <a:prstGeom prst="rect">
            <a:avLst/>
          </a:prstGeom>
        </p:spPr>
      </p:pic>
      <p:sp>
        <p:nvSpPr>
          <p:cNvPr id="2" name="TextBox 1">
            <a:extLst>
              <a:ext uri="{FF2B5EF4-FFF2-40B4-BE49-F238E27FC236}">
                <a16:creationId xmlns:a16="http://schemas.microsoft.com/office/drawing/2014/main" id="{D34833EE-81EB-56A5-946F-08663BCB53AF}"/>
              </a:ext>
            </a:extLst>
          </p:cNvPr>
          <p:cNvSpPr txBox="1"/>
          <p:nvPr/>
        </p:nvSpPr>
        <p:spPr>
          <a:xfrm>
            <a:off x="7808259" y="349684"/>
            <a:ext cx="4212087" cy="523220"/>
          </a:xfrm>
          <a:prstGeom prst="rect">
            <a:avLst/>
          </a:prstGeom>
          <a:noFill/>
        </p:spPr>
        <p:txBody>
          <a:bodyPr wrap="square">
            <a:spAutoFit/>
          </a:bodyPr>
          <a:lstStyle/>
          <a:p>
            <a:pPr algn="r">
              <a:spcAft>
                <a:spcPts val="1950"/>
              </a:spcAft>
            </a:pPr>
            <a:r>
              <a:rPr lang="en-GB" sz="1400" dirty="0">
                <a:solidFill>
                  <a:srgbClr val="A9A1C0"/>
                </a:solidFill>
                <a:latin typeface="Avenir Next Condensed" panose="020B0506020202020204" pitchFamily="34" charset="0"/>
                <a:hlinkClick r:id="rId5"/>
              </a:rPr>
              <a:t>T. R. S., C. Ghag &amp; F. F. Deppisch, arXiv:2607.08552</a:t>
            </a:r>
            <a:r>
              <a:rPr lang="en-GB" sz="1400" dirty="0">
                <a:solidFill>
                  <a:srgbClr val="A9A2C0"/>
                </a:solidFill>
                <a:latin typeface="Avenir Next Condensed" panose="020B0506020202020204" pitchFamily="34" charset="0"/>
              </a:rPr>
              <a:t> · </a:t>
            </a:r>
            <a:r>
              <a:rPr lang="en-GB" sz="1400" dirty="0">
                <a:solidFill>
                  <a:srgbClr val="A9A2C0"/>
                </a:solidFill>
                <a:latin typeface="Avenir Next Condensed" panose="020B0506020202020204" pitchFamily="34" charset="0"/>
                <a:hlinkClick r:id="rId6"/>
              </a:rPr>
              <a:t>M. Ackermann et al., ApJ 750, 3 (2012)</a:t>
            </a:r>
            <a:endParaRPr lang="en-GB" sz="1400" dirty="0">
              <a:solidFill>
                <a:srgbClr val="A9A2C0"/>
              </a:solidFill>
              <a:latin typeface="Avenir Next Condensed" panose="020B0506020202020204" pitchFamily="34" charset="0"/>
            </a:endParaRPr>
          </a:p>
        </p:txBody>
      </p:sp>
      <p:sp>
        <p:nvSpPr>
          <p:cNvPr id="4" name="TextBox 3">
            <a:extLst>
              <a:ext uri="{FF2B5EF4-FFF2-40B4-BE49-F238E27FC236}">
                <a16:creationId xmlns:a16="http://schemas.microsoft.com/office/drawing/2014/main" id="{00F61BFF-3C84-99CF-CED7-050A3D4E5DB9}"/>
              </a:ext>
            </a:extLst>
          </p:cNvPr>
          <p:cNvSpPr txBox="1"/>
          <p:nvPr/>
        </p:nvSpPr>
        <p:spPr>
          <a:xfrm>
            <a:off x="518303" y="4851858"/>
            <a:ext cx="7525230" cy="923330"/>
          </a:xfrm>
          <a:prstGeom prst="rect">
            <a:avLst/>
          </a:prstGeom>
          <a:noFill/>
        </p:spPr>
        <p:txBody>
          <a:bodyPr wrap="square">
            <a:spAutoFit/>
          </a:bodyPr>
          <a:lstStyle/>
          <a:p>
            <a:pPr lvl="0"/>
            <a:endParaRPr lang="en-GB" sz="1400" dirty="0">
              <a:solidFill>
                <a:srgbClr val="A9A2C1"/>
              </a:solidFill>
              <a:latin typeface="Avenir Next Condensed" panose="020B0506020202020204" pitchFamily="34" charset="0"/>
            </a:endParaRPr>
          </a:p>
          <a:p>
            <a:pPr lvl="0"/>
            <a:r>
              <a:rPr lang="en-GB" sz="2000" dirty="0">
                <a:solidFill>
                  <a:srgbClr val="CB4777"/>
                </a:solidFill>
                <a:latin typeface="Avenir Next Condensed" panose="020B0506020202020204" pitchFamily="34" charset="0"/>
              </a:rPr>
              <a:t>● </a:t>
            </a:r>
            <a:r>
              <a:rPr lang="en-GB" sz="2000" dirty="0">
                <a:solidFill>
                  <a:schemeClr val="bg1"/>
                </a:solidFill>
                <a:latin typeface="Avenir Next Condensed" panose="020B0506020202020204" pitchFamily="34" charset="0"/>
              </a:rPr>
              <a:t>The only configuration that dents the halo is the CMB-only bracket, requiring up to </a:t>
            </a:r>
            <a:r>
              <a:rPr lang="en-GB" sz="2000" b="1" dirty="0">
                <a:solidFill>
                  <a:schemeClr val="accent3"/>
                </a:solidFill>
                <a:latin typeface="Avenir Next Condensed" panose="020B0506020202020204" pitchFamily="34" charset="0"/>
              </a:rPr>
              <a:t>4×10</a:t>
            </a:r>
            <a:r>
              <a:rPr lang="en-GB" sz="2000" b="1" baseline="30000" dirty="0">
                <a:solidFill>
                  <a:schemeClr val="accent3"/>
                </a:solidFill>
                <a:latin typeface="Avenir Next Condensed" panose="020B0506020202020204" pitchFamily="34" charset="0"/>
              </a:rPr>
              <a:t>68</a:t>
            </a:r>
            <a:r>
              <a:rPr lang="en-GB" sz="2000" b="1" dirty="0">
                <a:solidFill>
                  <a:schemeClr val="accent3"/>
                </a:solidFill>
                <a:latin typeface="Avenir Next Condensed" panose="020B0506020202020204" pitchFamily="34" charset="0"/>
              </a:rPr>
              <a:t> erg, over two orders of magnitude </a:t>
            </a:r>
            <a:r>
              <a:rPr lang="en-GB" sz="2000" dirty="0">
                <a:solidFill>
                  <a:schemeClr val="accent3"/>
                </a:solidFill>
                <a:latin typeface="Avenir Next Condensed" panose="020B0506020202020204" pitchFamily="34" charset="0"/>
              </a:rPr>
              <a:t>above the Galaxy’s rest mass.</a:t>
            </a:r>
          </a:p>
        </p:txBody>
      </p:sp>
      <p:sp>
        <p:nvSpPr>
          <p:cNvPr id="7" name="TextBox 6">
            <a:extLst>
              <a:ext uri="{FF2B5EF4-FFF2-40B4-BE49-F238E27FC236}">
                <a16:creationId xmlns:a16="http://schemas.microsoft.com/office/drawing/2014/main" id="{08A2CC30-263C-6A52-5455-93BC782CAD14}"/>
              </a:ext>
            </a:extLst>
          </p:cNvPr>
          <p:cNvSpPr txBox="1"/>
          <p:nvPr/>
        </p:nvSpPr>
        <p:spPr>
          <a:xfrm>
            <a:off x="518303" y="3777816"/>
            <a:ext cx="7112358" cy="276999"/>
          </a:xfrm>
          <a:prstGeom prst="rect">
            <a:avLst/>
          </a:prstGeom>
          <a:noFill/>
        </p:spPr>
        <p:txBody>
          <a:bodyPr wrap="square">
            <a:spAutoFit/>
          </a:bodyPr>
          <a:lstStyle/>
          <a:p>
            <a:pPr lvl="0"/>
            <a:r>
              <a:rPr lang="en-GB" sz="1200" dirty="0">
                <a:solidFill>
                  <a:srgbClr val="A9A2C1"/>
                </a:solidFill>
                <a:latin typeface="Avenir Next Condensed" panose="020B0506020202020204" pitchFamily="34" charset="0"/>
              </a:rPr>
              <a:t>Angular profile alone does not discriminate (4.88, 5.09 vs 7.0 for ρ</a:t>
            </a:r>
            <a:r>
              <a:rPr lang="en-GB" sz="1200" baseline="30000" dirty="0">
                <a:solidFill>
                  <a:srgbClr val="A9A2C1"/>
                </a:solidFill>
                <a:latin typeface="Avenir Next Condensed" panose="020B0506020202020204" pitchFamily="34" charset="0"/>
              </a:rPr>
              <a:t>2</a:t>
            </a:r>
            <a:r>
              <a:rPr lang="en-GB" sz="1200" dirty="0">
                <a:solidFill>
                  <a:srgbClr val="A9A2C1"/>
                </a:solidFill>
                <a:latin typeface="Avenir Next Condensed" panose="020B0506020202020204" pitchFamily="34" charset="0"/>
              </a:rPr>
              <a:t> ) — discrimination is in the full per-pixel likelihood.</a:t>
            </a:r>
          </a:p>
        </p:txBody>
      </p:sp>
    </p:spTree>
    <p:extLst>
      <p:ext uri="{BB962C8B-B14F-4D97-AF65-F5344CB8AC3E}">
        <p14:creationId xmlns:p14="http://schemas.microsoft.com/office/powerpoint/2010/main" val="3177879603"/>
      </p:ext>
    </p:extLst>
  </p:cSld>
  <p:clrMapOvr>
    <a:masterClrMapping/>
  </p:clrMapOvr>
</p:sld>
</file>

<file path=ppt/theme/theme1.xml><?xml version="1.0" encoding="utf-8"?>
<a:theme xmlns:a="http://schemas.openxmlformats.org/drawingml/2006/main" name="Dune">
  <a:themeElements>
    <a:clrScheme name="Plasma">
      <a:dk1>
        <a:srgbClr val="0B0718"/>
      </a:dk1>
      <a:lt1>
        <a:srgbClr val="F0ECF6"/>
      </a:lt1>
      <a:dk2>
        <a:srgbClr val="F1EDF6"/>
      </a:dk2>
      <a:lt2>
        <a:srgbClr val="0B0718"/>
      </a:lt2>
      <a:accent1>
        <a:srgbClr val="FCCE24"/>
      </a:accent1>
      <a:accent2>
        <a:srgbClr val="F2844A"/>
      </a:accent2>
      <a:accent3>
        <a:srgbClr val="CB4677"/>
      </a:accent3>
      <a:accent4>
        <a:srgbClr val="930FA1"/>
      </a:accent4>
      <a:accent5>
        <a:srgbClr val="6300A7"/>
      </a:accent5>
      <a:accent6>
        <a:srgbClr val="21048E"/>
      </a:accent6>
      <a:hlink>
        <a:srgbClr val="A9A1C0"/>
      </a:hlink>
      <a:folHlink>
        <a:srgbClr val="B12B8F"/>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une" id="{7A434096-21D7-44B8-8536-5670F4990977}" vid="{9E2B180D-3A1B-4983-B64A-9C133C18DC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Film Burn</Template>
  <TotalTime>17037</TotalTime>
  <Words>11311</Words>
  <Application>Microsoft Macintosh PowerPoint</Application>
  <PresentationFormat>Widescreen</PresentationFormat>
  <Paragraphs>871</Paragraphs>
  <Slides>53</Slides>
  <Notes>38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53</vt:i4>
      </vt:variant>
    </vt:vector>
  </HeadingPairs>
  <TitlesOfParts>
    <vt:vector size="62" baseType="lpstr">
      <vt:lpstr>Aptos</vt:lpstr>
      <vt:lpstr>Arial</vt:lpstr>
      <vt:lpstr>Avenir Next</vt:lpstr>
      <vt:lpstr>Avenir Next Condensed</vt:lpstr>
      <vt:lpstr>Cambria Math</vt:lpstr>
      <vt:lpstr>IBM Plex Sans</vt:lpstr>
      <vt:lpstr>Lato</vt:lpstr>
      <vt:lpstr>Neue Haas Grotesk Text Pro</vt:lpstr>
      <vt:lpstr>Dune</vt:lpstr>
      <vt:lpstr>Illuminating the Dark Sector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Backup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Trinity Stenhouse</dc:creator>
  <cp:lastModifiedBy>Trinity Stenhouse</cp:lastModifiedBy>
  <cp:revision>95</cp:revision>
  <dcterms:created xsi:type="dcterms:W3CDTF">2026-08-04T19:00:17Z</dcterms:created>
  <dcterms:modified xsi:type="dcterms:W3CDTF">2026-09-03T03:43:58Z</dcterms:modified>
</cp:coreProperties>
</file>