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0"/>
  </p:notesMasterIdLst>
  <p:sldIdLst>
    <p:sldId id="271" r:id="rId2"/>
    <p:sldId id="257" r:id="rId3"/>
    <p:sldId id="281" r:id="rId4"/>
    <p:sldId id="382" r:id="rId5"/>
    <p:sldId id="261" r:id="rId6"/>
    <p:sldId id="361" r:id="rId7"/>
    <p:sldId id="385" r:id="rId8"/>
    <p:sldId id="358" r:id="rId9"/>
    <p:sldId id="558" r:id="rId10"/>
    <p:sldId id="386" r:id="rId11"/>
    <p:sldId id="387" r:id="rId12"/>
    <p:sldId id="541" r:id="rId13"/>
    <p:sldId id="563" r:id="rId14"/>
    <p:sldId id="528" r:id="rId15"/>
    <p:sldId id="518" r:id="rId16"/>
    <p:sldId id="545" r:id="rId17"/>
    <p:sldId id="544" r:id="rId18"/>
    <p:sldId id="256" r:id="rId19"/>
    <p:sldId id="548" r:id="rId20"/>
    <p:sldId id="554" r:id="rId21"/>
    <p:sldId id="279" r:id="rId22"/>
    <p:sldId id="557" r:id="rId23"/>
    <p:sldId id="352" r:id="rId24"/>
    <p:sldId id="519" r:id="rId25"/>
    <p:sldId id="553" r:id="rId26"/>
    <p:sldId id="562" r:id="rId27"/>
    <p:sldId id="560" r:id="rId28"/>
    <p:sldId id="555"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AA200"/>
    <a:srgbClr val="02FF00"/>
    <a:srgbClr val="02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20"/>
    <p:restoredTop sz="94570"/>
  </p:normalViewPr>
  <p:slideViewPr>
    <p:cSldViewPr snapToGrid="0">
      <p:cViewPr varScale="1">
        <p:scale>
          <a:sx n="116" d="100"/>
          <a:sy n="116" d="100"/>
        </p:scale>
        <p:origin x="54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A938AE-A4D2-B94F-A9BE-AFFDE339626E}" type="datetimeFigureOut">
              <a:rPr kumimoji="1" lang="ja-JP" altLang="en-US" smtClean="0"/>
              <a:t>2026/8/29</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83CDF4-7DBF-0049-BE51-ED7E0254FDBF}" type="slidenum">
              <a:rPr kumimoji="1" lang="ja-JP" altLang="en-US" smtClean="0"/>
              <a:t>‹#›</a:t>
            </a:fld>
            <a:endParaRPr kumimoji="1" lang="ja-JP" altLang="en-US"/>
          </a:p>
        </p:txBody>
      </p:sp>
    </p:spTree>
    <p:extLst>
      <p:ext uri="{BB962C8B-B14F-4D97-AF65-F5344CB8AC3E}">
        <p14:creationId xmlns:p14="http://schemas.microsoft.com/office/powerpoint/2010/main" val="346181966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kern="1200" dirty="0">
                <a:solidFill>
                  <a:schemeClr val="tx1"/>
                </a:solidFill>
                <a:effectLst/>
                <a:latin typeface="+mn-lt"/>
                <a:ea typeface="+mn-ea"/>
                <a:cs typeface="+mn-cs"/>
              </a:rPr>
              <a:t>Good afternoon, everyone.</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My name is Ryohei </a:t>
            </a:r>
            <a:r>
              <a:rPr kumimoji="1" lang="en-US" altLang="ja-JP" sz="1200" kern="1200" dirty="0" err="1">
                <a:solidFill>
                  <a:schemeClr val="tx1"/>
                </a:solidFill>
                <a:effectLst/>
                <a:latin typeface="+mn-lt"/>
                <a:ea typeface="+mn-ea"/>
                <a:cs typeface="+mn-cs"/>
              </a:rPr>
              <a:t>Kanazashi</a:t>
            </a:r>
            <a:r>
              <a:rPr kumimoji="1" lang="en-US" altLang="ja-JP" sz="1200" kern="1200" dirty="0">
                <a:solidFill>
                  <a:schemeClr val="tx1"/>
                </a:solidFill>
                <a:effectLst/>
                <a:latin typeface="+mn-lt"/>
                <a:ea typeface="+mn-ea"/>
                <a:cs typeface="+mn-cs"/>
              </a:rPr>
              <a:t>. I am a second-year master’s student at Kanagawa University.</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I am very happy to have this opportunity to give a presentation at </a:t>
            </a:r>
            <a:r>
              <a:rPr kumimoji="1" lang="en-US" altLang="ja-JP" sz="1200" kern="1200" dirty="0" err="1">
                <a:solidFill>
                  <a:schemeClr val="tx1"/>
                </a:solidFill>
                <a:effectLst/>
                <a:latin typeface="+mn-lt"/>
                <a:ea typeface="+mn-ea"/>
                <a:cs typeface="+mn-cs"/>
              </a:rPr>
              <a:t>TeVPA</a:t>
            </a:r>
            <a:r>
              <a:rPr kumimoji="1" lang="en-US" altLang="ja-JP" sz="1200" kern="1200" dirty="0">
                <a:solidFill>
                  <a:schemeClr val="tx1"/>
                </a:solidFill>
                <a:effectLst/>
                <a:latin typeface="+mn-lt"/>
                <a:ea typeface="+mn-ea"/>
                <a:cs typeface="+mn-cs"/>
              </a:rPr>
              <a:t> 2026.</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Today, I will talk about our search for molecular clouds around the dark gamma-ray source, 1LHAASO J0007+5659u, using the </a:t>
            </a:r>
            <a:r>
              <a:rPr kumimoji="1" lang="en-US" altLang="ja-JP" sz="1200" kern="1200" dirty="0" err="1">
                <a:solidFill>
                  <a:schemeClr val="tx1"/>
                </a:solidFill>
                <a:effectLst/>
                <a:latin typeface="+mn-lt"/>
                <a:ea typeface="+mn-ea"/>
                <a:cs typeface="+mn-cs"/>
              </a:rPr>
              <a:t>Nobeyama</a:t>
            </a:r>
            <a:r>
              <a:rPr kumimoji="1" lang="en-US" altLang="ja-JP" sz="1200" kern="1200" dirty="0">
                <a:solidFill>
                  <a:schemeClr val="tx1"/>
                </a:solidFill>
                <a:effectLst/>
                <a:latin typeface="+mn-lt"/>
                <a:ea typeface="+mn-ea"/>
                <a:cs typeface="+mn-cs"/>
              </a:rPr>
              <a:t> 45-meter radio telescope.</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This work was carried out in collaboration with Shinta Kasuya, Shunya Takekawa, and Naomi Tsuji.</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So, let’s get started.</a:t>
            </a:r>
            <a:endParaRPr kumimoji="1" lang="ja-JP" altLang="ja-JP" sz="1200" kern="1200">
              <a:solidFill>
                <a:schemeClr val="tx1"/>
              </a:solidFill>
              <a:effectLst/>
              <a:latin typeface="+mn-lt"/>
              <a:ea typeface="+mn-ea"/>
              <a:cs typeface="+mn-cs"/>
            </a:endParaRPr>
          </a:p>
          <a:p>
            <a:endParaRPr kumimoji="1" lang="ja-JP" altLang="en-US"/>
          </a:p>
        </p:txBody>
      </p:sp>
      <p:sp>
        <p:nvSpPr>
          <p:cNvPr id="4" name="スライド番号プレースホルダー 3"/>
          <p:cNvSpPr>
            <a:spLocks noGrp="1"/>
          </p:cNvSpPr>
          <p:nvPr>
            <p:ph type="sldNum" sz="quarter" idx="5"/>
          </p:nvPr>
        </p:nvSpPr>
        <p:spPr/>
        <p:txBody>
          <a:bodyPr/>
          <a:lstStyle/>
          <a:p>
            <a:fld id="{DFA5FCE8-ACEF-BA4C-A036-49463B5C03A3}" type="slidenum">
              <a:rPr kumimoji="1" lang="ja-JP" altLang="en-US" smtClean="0"/>
              <a:t>1</a:t>
            </a:fld>
            <a:endParaRPr kumimoji="1" lang="ja-JP" altLang="en-US"/>
          </a:p>
        </p:txBody>
      </p:sp>
    </p:spTree>
    <p:extLst>
      <p:ext uri="{BB962C8B-B14F-4D97-AF65-F5344CB8AC3E}">
        <p14:creationId xmlns:p14="http://schemas.microsoft.com/office/powerpoint/2010/main" val="27212293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kern="1200" dirty="0">
                <a:solidFill>
                  <a:schemeClr val="tx1"/>
                </a:solidFill>
                <a:effectLst/>
                <a:latin typeface="+mn-lt"/>
                <a:ea typeface="+mn-ea"/>
                <a:cs typeface="+mn-cs"/>
              </a:rPr>
              <a:t>Next, I will briefly explain our analysis method.</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This is the 12CO integrated intensity map, and this is the mean CO spectrum of the molecular cloud.</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We calculated W_{\rm CO} by integrating the spectrum over the velocity range of the cloud.</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Then, we derived the molecular hydrogen column density using the CO-to-H₂ conversion factor, X_{\rm CO}.</a:t>
            </a:r>
            <a:endParaRPr kumimoji="1" lang="ja-JP" altLang="ja-JP" sz="1200" kern="1200">
              <a:solidFill>
                <a:schemeClr val="tx1"/>
              </a:solidFill>
              <a:effectLst/>
              <a:latin typeface="+mn-lt"/>
              <a:ea typeface="+mn-ea"/>
              <a:cs typeface="+mn-cs"/>
            </a:endParaRPr>
          </a:p>
          <a:p>
            <a:endParaRPr kumimoji="1" lang="ja-JP" altLang="en-US"/>
          </a:p>
        </p:txBody>
      </p:sp>
      <p:sp>
        <p:nvSpPr>
          <p:cNvPr id="4" name="スライド番号プレースホルダー 3"/>
          <p:cNvSpPr>
            <a:spLocks noGrp="1"/>
          </p:cNvSpPr>
          <p:nvPr>
            <p:ph type="sldNum" sz="quarter" idx="5"/>
          </p:nvPr>
        </p:nvSpPr>
        <p:spPr/>
        <p:txBody>
          <a:bodyPr/>
          <a:lstStyle/>
          <a:p>
            <a:fld id="{5D5F50DC-DBC9-B041-82F1-A01FD6A3CDD6}" type="slidenum">
              <a:rPr kumimoji="1" lang="ja-JP" altLang="en-US" smtClean="0"/>
              <a:t>10</a:t>
            </a:fld>
            <a:endParaRPr kumimoji="1" lang="ja-JP" altLang="en-US"/>
          </a:p>
        </p:txBody>
      </p:sp>
    </p:spTree>
    <p:extLst>
      <p:ext uri="{BB962C8B-B14F-4D97-AF65-F5344CB8AC3E}">
        <p14:creationId xmlns:p14="http://schemas.microsoft.com/office/powerpoint/2010/main" val="36768980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kern="1200" dirty="0">
                <a:solidFill>
                  <a:schemeClr val="tx1"/>
                </a:solidFill>
                <a:effectLst/>
                <a:latin typeface="+mn-lt"/>
                <a:ea typeface="+mn-ea"/>
                <a:cs typeface="+mn-cs"/>
              </a:rPr>
              <a:t>Next, we estimated the distance to each molecular cloud using the Galactic rotation curve.</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Using the equations shown here, we then derived the cloud mass and the molecular hydrogen number density.</a:t>
            </a:r>
            <a:endParaRPr kumimoji="1" lang="ja-JP" altLang="ja-JP" sz="1200" kern="1200">
              <a:solidFill>
                <a:schemeClr val="tx1"/>
              </a:solidFill>
              <a:effectLst/>
              <a:latin typeface="+mn-lt"/>
              <a:ea typeface="+mn-ea"/>
              <a:cs typeface="+mn-cs"/>
            </a:endParaRPr>
          </a:p>
          <a:p>
            <a:endParaRPr kumimoji="1" lang="ja-JP" altLang="en-US"/>
          </a:p>
        </p:txBody>
      </p:sp>
      <p:sp>
        <p:nvSpPr>
          <p:cNvPr id="4" name="スライド番号プレースホルダー 3"/>
          <p:cNvSpPr>
            <a:spLocks noGrp="1"/>
          </p:cNvSpPr>
          <p:nvPr>
            <p:ph type="sldNum" sz="quarter" idx="5"/>
          </p:nvPr>
        </p:nvSpPr>
        <p:spPr/>
        <p:txBody>
          <a:bodyPr/>
          <a:lstStyle/>
          <a:p>
            <a:fld id="{5D2A48E6-E116-E743-935C-3277DB572A50}" type="slidenum">
              <a:rPr kumimoji="1" lang="ja-JP" altLang="en-US" smtClean="0"/>
              <a:t>11</a:t>
            </a:fld>
            <a:endParaRPr kumimoji="1" lang="ja-JP" altLang="en-US"/>
          </a:p>
        </p:txBody>
      </p:sp>
    </p:spTree>
    <p:extLst>
      <p:ext uri="{BB962C8B-B14F-4D97-AF65-F5344CB8AC3E}">
        <p14:creationId xmlns:p14="http://schemas.microsoft.com/office/powerpoint/2010/main" val="35400836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kern="1200" dirty="0">
                <a:solidFill>
                  <a:schemeClr val="tx1"/>
                </a:solidFill>
                <a:effectLst/>
                <a:latin typeface="+mn-lt"/>
                <a:ea typeface="+mn-ea"/>
                <a:cs typeface="+mn-cs"/>
              </a:rPr>
              <a:t>Next, I will summarize our results.</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The table on the left summarizes the physical parameters of the five molecular clouds, including their velocities, distances, masses, and number densities.</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Here, </a:t>
            </a:r>
            <a:r>
              <a:rPr kumimoji="1" lang="en-US" altLang="ja-JP" sz="1200" kern="1200" dirty="0" err="1">
                <a:solidFill>
                  <a:schemeClr val="tx1"/>
                </a:solidFill>
                <a:effectLst/>
                <a:latin typeface="+mn-lt"/>
                <a:ea typeface="+mn-ea"/>
                <a:cs typeface="+mn-cs"/>
              </a:rPr>
              <a:t>W_p</a:t>
            </a:r>
            <a:r>
              <a:rPr kumimoji="1" lang="en-US" altLang="ja-JP" sz="1200" kern="1200" dirty="0">
                <a:solidFill>
                  <a:schemeClr val="tx1"/>
                </a:solidFill>
                <a:effectLst/>
                <a:latin typeface="+mn-lt"/>
                <a:ea typeface="+mn-ea"/>
                <a:cs typeface="+mn-cs"/>
              </a:rPr>
              <a:t> is the total proton energy required to explain the gamma-ray energy flux observed by LHAASO through hadronic interactions.</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The lower panels show the mean CO spectra of the five molecular clouds.</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 </a:t>
            </a:r>
            <a:endParaRPr kumimoji="1" lang="ja-JP" altLang="ja-JP" sz="1200" kern="1200">
              <a:solidFill>
                <a:schemeClr val="tx1"/>
              </a:solidFill>
              <a:effectLst/>
              <a:latin typeface="+mn-lt"/>
              <a:ea typeface="+mn-ea"/>
              <a:cs typeface="+mn-cs"/>
            </a:endParaRPr>
          </a:p>
          <a:p>
            <a:endParaRPr kumimoji="1" lang="ja-JP" altLang="en-US"/>
          </a:p>
        </p:txBody>
      </p:sp>
      <p:sp>
        <p:nvSpPr>
          <p:cNvPr id="4" name="スライド番号プレースホルダー 3"/>
          <p:cNvSpPr>
            <a:spLocks noGrp="1"/>
          </p:cNvSpPr>
          <p:nvPr>
            <p:ph type="sldNum" sz="quarter" idx="5"/>
          </p:nvPr>
        </p:nvSpPr>
        <p:spPr/>
        <p:txBody>
          <a:bodyPr/>
          <a:lstStyle/>
          <a:p>
            <a:fld id="{5D2A48E6-E116-E743-935C-3277DB572A50}" type="slidenum">
              <a:rPr kumimoji="1" lang="ja-JP" altLang="en-US" smtClean="0"/>
              <a:t>12</a:t>
            </a:fld>
            <a:endParaRPr kumimoji="1" lang="ja-JP" altLang="en-US"/>
          </a:p>
        </p:txBody>
      </p:sp>
    </p:spTree>
    <p:extLst>
      <p:ext uri="{BB962C8B-B14F-4D97-AF65-F5344CB8AC3E}">
        <p14:creationId xmlns:p14="http://schemas.microsoft.com/office/powerpoint/2010/main" val="23187021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0A99BF-C530-E691-928A-CA4A40B9154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54592C4-4D13-24DB-EEBF-6A42364C2F4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A1D0BCE-E9CC-2FDC-A72E-6977E6A7E26A}"/>
              </a:ext>
            </a:extLst>
          </p:cNvPr>
          <p:cNvSpPr>
            <a:spLocks noGrp="1"/>
          </p:cNvSpPr>
          <p:nvPr>
            <p:ph type="body" idx="1"/>
          </p:nvPr>
        </p:nvSpPr>
        <p:spPr/>
        <p:txBody>
          <a:bodyPr/>
          <a:lstStyle/>
          <a:p>
            <a:r>
              <a:rPr kumimoji="1" lang="en-US" altLang="ja-JP" sz="1200" kern="1200" dirty="0">
                <a:solidFill>
                  <a:schemeClr val="tx1"/>
                </a:solidFill>
                <a:effectLst/>
                <a:latin typeface="+mn-lt"/>
                <a:ea typeface="+mn-ea"/>
                <a:cs typeface="+mn-cs"/>
              </a:rPr>
              <a:t>Next, we performed hadronic spectral fitting using the physical properties of MC4.</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We fixed the distance of MC4 at 0.72 kiloparsecs and the molecular hydrogen number density at 308 per cubic centimeter.</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We assumed a power-law proton energy distribution with an exponential cutoff.</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Here, K is the normalization, s is the proton spectral index, and </a:t>
            </a:r>
            <a:r>
              <a:rPr kumimoji="1" lang="en-US" altLang="ja-JP" sz="1200" kern="1200" dirty="0" err="1">
                <a:solidFill>
                  <a:schemeClr val="tx1"/>
                </a:solidFill>
                <a:effectLst/>
                <a:latin typeface="+mn-lt"/>
                <a:ea typeface="+mn-ea"/>
                <a:cs typeface="+mn-cs"/>
              </a:rPr>
              <a:t>E_c</a:t>
            </a:r>
            <a:r>
              <a:rPr kumimoji="1" lang="en-US" altLang="ja-JP" sz="1200" kern="1200" dirty="0">
                <a:solidFill>
                  <a:schemeClr val="tx1"/>
                </a:solidFill>
                <a:effectLst/>
                <a:latin typeface="+mn-lt"/>
                <a:ea typeface="+mn-ea"/>
                <a:cs typeface="+mn-cs"/>
              </a:rPr>
              <a:t> is the cutoff energy.</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From this proton distribution, we calculated the gamma-ray spectrum produced by proton-proton interactions and neutral pion decay, and fitted it to the LHAASO gamma-ray spectrum.</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In the figure on the right, the blue line shows the LHAASO-KM2A gamma-ray spectrum, and the orange line shows the gamma-ray spectrum from the hadronic model.</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We also used the Fermi-LAT and LHAASO-WCDA upper limits as constraints.</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As a result, the proton spectral index is about 1.4, the cutoff energy is about 250 TeV, and the total proton energy is about 10^{45} ergs.</a:t>
            </a:r>
            <a:endParaRPr kumimoji="1" lang="ja-JP" altLang="ja-JP"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a:p>
        </p:txBody>
      </p:sp>
      <p:sp>
        <p:nvSpPr>
          <p:cNvPr id="4" name="スライド番号プレースホルダー 3">
            <a:extLst>
              <a:ext uri="{FF2B5EF4-FFF2-40B4-BE49-F238E27FC236}">
                <a16:creationId xmlns:a16="http://schemas.microsoft.com/office/drawing/2014/main" id="{DD9BA370-D609-5C6D-C695-FE2EBFD0BB3C}"/>
              </a:ext>
            </a:extLst>
          </p:cNvPr>
          <p:cNvSpPr>
            <a:spLocks noGrp="1"/>
          </p:cNvSpPr>
          <p:nvPr>
            <p:ph type="sldNum" sz="quarter" idx="5"/>
          </p:nvPr>
        </p:nvSpPr>
        <p:spPr/>
        <p:txBody>
          <a:bodyPr/>
          <a:lstStyle/>
          <a:p>
            <a:fld id="{5D2A48E6-E116-E743-935C-3277DB572A50}" type="slidenum">
              <a:rPr kumimoji="1" lang="ja-JP" altLang="en-US" smtClean="0"/>
              <a:t>13</a:t>
            </a:fld>
            <a:endParaRPr kumimoji="1" lang="ja-JP" altLang="en-US"/>
          </a:p>
        </p:txBody>
      </p:sp>
    </p:spTree>
    <p:extLst>
      <p:ext uri="{BB962C8B-B14F-4D97-AF65-F5344CB8AC3E}">
        <p14:creationId xmlns:p14="http://schemas.microsoft.com/office/powerpoint/2010/main" val="10745034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kern="1200" dirty="0">
                <a:solidFill>
                  <a:schemeClr val="tx1"/>
                </a:solidFill>
                <a:effectLst/>
                <a:latin typeface="+mn-lt"/>
                <a:ea typeface="+mn-ea"/>
                <a:cs typeface="+mn-cs"/>
              </a:rPr>
              <a:t>Next, I will discuss the gamma-ray emission from J0007.</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From our CO observations, the total proton energy required to explain the LHAASO gamma-ray emission is about 10^{43} to 10^{45} ergs.</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On the other hand, the typical energy of a supernova explosion is about 10^{51} ergs.</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If about one to ten percent of this energy is converted into cosmic rays, the cosmic-ray energy is about 10^{49} ergs.</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Therefore, the required proton energy can be explained in terms of the energy budget.</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However, no clear particle accelerator has been identified around J0007.</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Therefore, the origin of these high-energy protons is still unclear.</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Possible accelerators include escaped cosmic rays from an undiscovered supernova remnant and an isolated black hole.</a:t>
            </a:r>
            <a:endParaRPr kumimoji="1" lang="ja-JP" altLang="ja-JP" sz="1200" kern="1200">
              <a:solidFill>
                <a:schemeClr val="tx1"/>
              </a:solidFill>
              <a:effectLst/>
              <a:latin typeface="+mn-lt"/>
              <a:ea typeface="+mn-ea"/>
              <a:cs typeface="+mn-cs"/>
            </a:endParaRPr>
          </a:p>
          <a:p>
            <a:endParaRPr kumimoji="1" lang="ja-JP" altLang="ja-JP" sz="120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5"/>
          </p:nvPr>
        </p:nvSpPr>
        <p:spPr/>
        <p:txBody>
          <a:bodyPr/>
          <a:lstStyle/>
          <a:p>
            <a:fld id="{540F6CC3-EF99-451C-BF51-B58633BE5BD5}" type="slidenum">
              <a:rPr kumimoji="1" lang="ja-JP" altLang="en-US" smtClean="0"/>
              <a:t>14</a:t>
            </a:fld>
            <a:endParaRPr kumimoji="1" lang="ja-JP" altLang="en-US"/>
          </a:p>
        </p:txBody>
      </p:sp>
    </p:spTree>
    <p:extLst>
      <p:ext uri="{BB962C8B-B14F-4D97-AF65-F5344CB8AC3E}">
        <p14:creationId xmlns:p14="http://schemas.microsoft.com/office/powerpoint/2010/main" val="17227108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 altLang="ja-JP" dirty="0"/>
              <a:t>Next, I will introduce the isolated black hole scenario as one possible explanation for dark gamma-ray sources like J0007.</a:t>
            </a:r>
          </a:p>
          <a:p>
            <a:r>
              <a:rPr kumimoji="1" lang="en" altLang="ja-JP" dirty="0"/>
              <a:t>Dr. Kimura will talk about this scenario in more detail later in this session.</a:t>
            </a:r>
          </a:p>
          <a:p>
            <a:r>
              <a:rPr kumimoji="1" lang="en" altLang="ja-JP" dirty="0"/>
              <a:t>In this scenario, an isolated black hole accretes gas from a molecular cloud and forms a magnetically arrested disk, or MAD.</a:t>
            </a:r>
          </a:p>
          <a:p>
            <a:r>
              <a:rPr kumimoji="1" lang="en" altLang="ja-JP" dirty="0"/>
              <a:t>Protons are accelerated to high energies around the black hole.</a:t>
            </a:r>
          </a:p>
          <a:p>
            <a:r>
              <a:rPr kumimoji="1" lang="en" altLang="ja-JP" dirty="0"/>
              <a:t>These high-energy protons escape from the black hole and interact with molecular gas, producing gamma rays.</a:t>
            </a:r>
          </a:p>
          <a:p>
            <a:r>
              <a:rPr kumimoji="1" lang="en" altLang="ja-JP" dirty="0"/>
              <a:t>X-rays are also expected to be emitted near the black hole.</a:t>
            </a:r>
          </a:p>
          <a:p>
            <a:r>
              <a:rPr kumimoji="1" lang="en" altLang="ja-JP" dirty="0"/>
              <a:t>To test this scenario, X-ray observations with XMM-Newton and </a:t>
            </a:r>
            <a:r>
              <a:rPr kumimoji="1" lang="en" altLang="ja-JP" dirty="0" err="1"/>
              <a:t>NuSTAR</a:t>
            </a:r>
            <a:r>
              <a:rPr kumimoji="1" lang="en" altLang="ja-JP" dirty="0"/>
              <a:t> are planned for 2026 and 2027.</a:t>
            </a:r>
            <a:endParaRPr kumimoji="1" lang="ja-JP" altLang="en-US" dirty="0"/>
          </a:p>
        </p:txBody>
      </p:sp>
      <p:sp>
        <p:nvSpPr>
          <p:cNvPr id="4" name="スライド番号プレースホルダー 3"/>
          <p:cNvSpPr>
            <a:spLocks noGrp="1"/>
          </p:cNvSpPr>
          <p:nvPr>
            <p:ph type="sldNum" sz="quarter" idx="5"/>
          </p:nvPr>
        </p:nvSpPr>
        <p:spPr/>
        <p:txBody>
          <a:bodyPr/>
          <a:lstStyle/>
          <a:p>
            <a:fld id="{540F6CC3-EF99-451C-BF51-B58633BE5BD5}" type="slidenum">
              <a:rPr kumimoji="1" lang="ja-JP" altLang="en-US" smtClean="0"/>
              <a:t>15</a:t>
            </a:fld>
            <a:endParaRPr kumimoji="1" lang="ja-JP" altLang="en-US"/>
          </a:p>
        </p:txBody>
      </p:sp>
    </p:spTree>
    <p:extLst>
      <p:ext uri="{BB962C8B-B14F-4D97-AF65-F5344CB8AC3E}">
        <p14:creationId xmlns:p14="http://schemas.microsoft.com/office/powerpoint/2010/main" val="29621812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kern="1200" dirty="0" err="1">
                <a:solidFill>
                  <a:schemeClr val="tx1"/>
                </a:solidFill>
                <a:effectLst/>
                <a:latin typeface="+mn-lt"/>
                <a:ea typeface="+mn-ea"/>
                <a:cs typeface="+mn-cs"/>
              </a:rPr>
              <a:t>taNext</a:t>
            </a:r>
            <a:r>
              <a:rPr kumimoji="1" lang="en-US" altLang="ja-JP" sz="1200" kern="1200" dirty="0">
                <a:solidFill>
                  <a:schemeClr val="tx1"/>
                </a:solidFill>
                <a:effectLst/>
                <a:latin typeface="+mn-lt"/>
                <a:ea typeface="+mn-ea"/>
                <a:cs typeface="+mn-cs"/>
              </a:rPr>
              <a:t>, I will briefly present the gamma-ray sources where no significant CO emission was detected.</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First, I will show 1LHAASO J0216+4237u.</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In this region, three gamma-ray sources form an extended structure called the Peanuts region because of its shape.</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The whole region extends over about one by four degrees.</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In this study, we did not observe the entire region.</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We observed the region around the millisecond pulsar PSR J0218+4232, which is a possible counterpart.</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The upper-right figure shows the CO integrated intensity map for the velocity range corresponding to the pulsar distance of about 3.2 kiloparsecs.</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The lower-right figure shows the mean CO spectrum within the LHAASO region.</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No significant CO emission was detected in the corresponding velocity range.</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Therefore, we derived three-sigma upper limits on the physical parameters from the RMS noise.</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We used the same method for the following sources.</a:t>
            </a:r>
            <a:endParaRPr kumimoji="1" lang="ja-JP" altLang="ja-JP"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a:p>
        </p:txBody>
      </p:sp>
      <p:sp>
        <p:nvSpPr>
          <p:cNvPr id="4" name="スライド番号プレースホルダー 3"/>
          <p:cNvSpPr>
            <a:spLocks noGrp="1"/>
          </p:cNvSpPr>
          <p:nvPr>
            <p:ph type="sldNum" sz="quarter" idx="5"/>
          </p:nvPr>
        </p:nvSpPr>
        <p:spPr/>
        <p:txBody>
          <a:bodyPr/>
          <a:lstStyle/>
          <a:p>
            <a:fld id="{DFA5FCE8-ACEF-BA4C-A036-49463B5C03A3}" type="slidenum">
              <a:rPr kumimoji="1" lang="ja-JP" altLang="en-US" smtClean="0"/>
              <a:t>16</a:t>
            </a:fld>
            <a:endParaRPr kumimoji="1" lang="ja-JP" altLang="en-US"/>
          </a:p>
        </p:txBody>
      </p:sp>
    </p:spTree>
    <p:extLst>
      <p:ext uri="{BB962C8B-B14F-4D97-AF65-F5344CB8AC3E}">
        <p14:creationId xmlns:p14="http://schemas.microsoft.com/office/powerpoint/2010/main" val="24774788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kern="1200" dirty="0">
                <a:solidFill>
                  <a:schemeClr val="tx1"/>
                </a:solidFill>
                <a:effectLst/>
                <a:latin typeface="+mn-lt"/>
                <a:ea typeface="+mn-ea"/>
                <a:cs typeface="+mn-cs"/>
              </a:rPr>
              <a:t>Next is 1LHAASO J1959+1129u.</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A low-mass X-ray binary, 4U 1957+11, which contains a black hole candidate, is located near the LHAASO source.</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However, it is outside the LHAASO gamma-ray region, so their relation is unclear.</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No significant CO emission was detected in the corresponding velocity range.</a:t>
            </a:r>
            <a:endParaRPr kumimoji="1" lang="ja-JP" altLang="ja-JP" sz="1200" kern="1200">
              <a:solidFill>
                <a:schemeClr val="tx1"/>
              </a:solidFill>
              <a:effectLst/>
              <a:latin typeface="+mn-lt"/>
              <a:ea typeface="+mn-ea"/>
              <a:cs typeface="+mn-cs"/>
            </a:endParaRPr>
          </a:p>
          <a:p>
            <a:endParaRPr kumimoji="1" lang="ja-JP" altLang="en-US"/>
          </a:p>
        </p:txBody>
      </p:sp>
      <p:sp>
        <p:nvSpPr>
          <p:cNvPr id="4" name="スライド番号プレースホルダー 3"/>
          <p:cNvSpPr>
            <a:spLocks noGrp="1"/>
          </p:cNvSpPr>
          <p:nvPr>
            <p:ph type="sldNum" sz="quarter" idx="5"/>
          </p:nvPr>
        </p:nvSpPr>
        <p:spPr/>
        <p:txBody>
          <a:bodyPr/>
          <a:lstStyle/>
          <a:p>
            <a:fld id="{DFA5FCE8-ACEF-BA4C-A036-49463B5C03A3}" type="slidenum">
              <a:rPr kumimoji="1" lang="ja-JP" altLang="en-US" smtClean="0"/>
              <a:t>17</a:t>
            </a:fld>
            <a:endParaRPr kumimoji="1" lang="ja-JP" altLang="en-US"/>
          </a:p>
        </p:txBody>
      </p:sp>
    </p:spTree>
    <p:extLst>
      <p:ext uri="{BB962C8B-B14F-4D97-AF65-F5344CB8AC3E}">
        <p14:creationId xmlns:p14="http://schemas.microsoft.com/office/powerpoint/2010/main" val="41869322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Next is 1LHAASO J1740+0948u.</a:t>
            </a:r>
          </a:p>
          <a:p>
            <a:r>
              <a:rPr kumimoji="1" lang="en-US" altLang="ja-JP" dirty="0"/>
              <a:t>This source has a possible PWN counterpart, but it is located at high Galactic latitude, where high-resolution CO data are not available. Therefore, we observed this source with the </a:t>
            </a:r>
            <a:r>
              <a:rPr kumimoji="1" lang="en-US" altLang="ja-JP" dirty="0" err="1"/>
              <a:t>Nobeyama</a:t>
            </a:r>
            <a:r>
              <a:rPr kumimoji="1" lang="en-US" altLang="ja-JP" dirty="0"/>
              <a:t> 45-meter radio telescope.</a:t>
            </a:r>
          </a:p>
          <a:p>
            <a:r>
              <a:rPr kumimoji="1" lang="en-US" altLang="ja-JP" dirty="0"/>
              <a:t>A possible counterpart is the pulsar PSR J1740+1000, located at a distance of about 1.2 kiloparsecs.</a:t>
            </a:r>
          </a:p>
          <a:p>
            <a:r>
              <a:rPr kumimoji="1" lang="en-US" altLang="ja-JP" dirty="0"/>
              <a:t>This pulsar has a bow-shock pulsar wind nebula and an extended X-ray tail behind it.</a:t>
            </a:r>
          </a:p>
          <a:p>
            <a:r>
              <a:rPr kumimoji="1" lang="en-US" altLang="ja-JP" dirty="0"/>
              <a:t>The LHAASO gamma-ray source is offset from the pulsar and is located in the direction of the X-ray tail.</a:t>
            </a:r>
          </a:p>
          <a:p>
            <a:r>
              <a:rPr kumimoji="1" lang="en-US" altLang="ja-JP" dirty="0"/>
              <a:t>Therefore, high-energy particles in the tail may produce the gamma-ray emission.</a:t>
            </a:r>
          </a:p>
          <a:p>
            <a:r>
              <a:rPr kumimoji="1" lang="en-US" altLang="ja-JP" dirty="0"/>
              <a:t>However, no significant CO emission was detected in the velocity range corresponding to the pulsar distance.</a:t>
            </a:r>
          </a:p>
        </p:txBody>
      </p:sp>
      <p:sp>
        <p:nvSpPr>
          <p:cNvPr id="4" name="スライド番号プレースホルダー 3"/>
          <p:cNvSpPr>
            <a:spLocks noGrp="1"/>
          </p:cNvSpPr>
          <p:nvPr>
            <p:ph type="sldNum" sz="quarter" idx="5"/>
          </p:nvPr>
        </p:nvSpPr>
        <p:spPr/>
        <p:txBody>
          <a:bodyPr/>
          <a:lstStyle/>
          <a:p>
            <a:fld id="{DFA5FCE8-ACEF-BA4C-A036-49463B5C03A3}" type="slidenum">
              <a:rPr kumimoji="1" lang="ja-JP" altLang="en-US" smtClean="0"/>
              <a:t>18</a:t>
            </a:fld>
            <a:endParaRPr kumimoji="1" lang="ja-JP" altLang="en-US"/>
          </a:p>
        </p:txBody>
      </p:sp>
    </p:spTree>
    <p:extLst>
      <p:ext uri="{BB962C8B-B14F-4D97-AF65-F5344CB8AC3E}">
        <p14:creationId xmlns:p14="http://schemas.microsoft.com/office/powerpoint/2010/main" val="10709819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kern="1200" dirty="0">
                <a:solidFill>
                  <a:schemeClr val="tx1"/>
                </a:solidFill>
                <a:effectLst/>
                <a:latin typeface="+mn-lt"/>
                <a:ea typeface="+mn-ea"/>
                <a:cs typeface="+mn-cs"/>
              </a:rPr>
              <a:t>As future work, we will continue observations with the </a:t>
            </a:r>
            <a:r>
              <a:rPr kumimoji="1" lang="en-US" altLang="ja-JP" sz="1200" kern="1200" dirty="0" err="1">
                <a:solidFill>
                  <a:schemeClr val="tx1"/>
                </a:solidFill>
                <a:effectLst/>
                <a:latin typeface="+mn-lt"/>
                <a:ea typeface="+mn-ea"/>
                <a:cs typeface="+mn-cs"/>
              </a:rPr>
              <a:t>Nobeyama</a:t>
            </a:r>
            <a:r>
              <a:rPr kumimoji="1" lang="en-US" altLang="ja-JP" sz="1200" kern="1200" dirty="0">
                <a:solidFill>
                  <a:schemeClr val="tx1"/>
                </a:solidFill>
                <a:effectLst/>
                <a:latin typeface="+mn-lt"/>
                <a:ea typeface="+mn-ea"/>
                <a:cs typeface="+mn-cs"/>
              </a:rPr>
              <a:t> 45-meter radio telescope, focusing on LHAASO sources at high Galactic latitudes where CO observations are still limited.</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The table below shows the targets planned for observations in 2026.</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 </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Thank you for your attention.</a:t>
            </a:r>
            <a:endParaRPr kumimoji="1" lang="ja-JP" altLang="ja-JP" sz="1200" kern="1200">
              <a:solidFill>
                <a:schemeClr val="tx1"/>
              </a:solidFill>
              <a:effectLst/>
              <a:latin typeface="+mn-lt"/>
              <a:ea typeface="+mn-ea"/>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540F6CC3-EF99-451C-BF51-B58633BE5BD5}" type="slidenum">
              <a:rPr kumimoji="1" lang="ja-JP" altLang="en-US" smtClean="0"/>
              <a:t>19</a:t>
            </a:fld>
            <a:endParaRPr kumimoji="1" lang="ja-JP" altLang="en-US"/>
          </a:p>
        </p:txBody>
      </p:sp>
    </p:spTree>
    <p:extLst>
      <p:ext uri="{BB962C8B-B14F-4D97-AF65-F5344CB8AC3E}">
        <p14:creationId xmlns:p14="http://schemas.microsoft.com/office/powerpoint/2010/main" val="25682287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kern="1200" dirty="0">
                <a:solidFill>
                  <a:schemeClr val="tx1"/>
                </a:solidFill>
                <a:effectLst/>
                <a:latin typeface="+mn-lt"/>
                <a:ea typeface="+mn-ea"/>
                <a:cs typeface="+mn-cs"/>
              </a:rPr>
              <a:t>First, I will briefly explain Galactic cosmic rays.</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Cosmic rays are high-energy particles coming from space.</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They are mainly composed of protons.</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The figure on the left shows the energy spectrum of cosmic rays.</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We can see a break in the spectrum at around 3 </a:t>
            </a:r>
            <a:r>
              <a:rPr kumimoji="1" lang="en-US" altLang="ja-JP" sz="1200" kern="1200" dirty="0" err="1">
                <a:solidFill>
                  <a:schemeClr val="tx1"/>
                </a:solidFill>
                <a:effectLst/>
                <a:latin typeface="+mn-lt"/>
                <a:ea typeface="+mn-ea"/>
                <a:cs typeface="+mn-cs"/>
              </a:rPr>
              <a:t>PeV</a:t>
            </a:r>
            <a:r>
              <a:rPr kumimoji="1" lang="en-US" altLang="ja-JP" sz="1200" kern="1200" dirty="0">
                <a:solidFill>
                  <a:schemeClr val="tx1"/>
                </a:solidFill>
                <a:effectLst/>
                <a:latin typeface="+mn-lt"/>
                <a:ea typeface="+mn-ea"/>
                <a:cs typeface="+mn-cs"/>
              </a:rPr>
              <a:t>, called the knee.</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Sources that can accelerate cosmic rays up to </a:t>
            </a:r>
            <a:r>
              <a:rPr kumimoji="1" lang="en-US" altLang="ja-JP" sz="1200" kern="1200" dirty="0" err="1">
                <a:solidFill>
                  <a:schemeClr val="tx1"/>
                </a:solidFill>
                <a:effectLst/>
                <a:latin typeface="+mn-lt"/>
                <a:ea typeface="+mn-ea"/>
                <a:cs typeface="+mn-cs"/>
              </a:rPr>
              <a:t>PeV</a:t>
            </a:r>
            <a:r>
              <a:rPr kumimoji="1" lang="en-US" altLang="ja-JP" sz="1200" kern="1200" dirty="0">
                <a:solidFill>
                  <a:schemeClr val="tx1"/>
                </a:solidFill>
                <a:effectLst/>
                <a:latin typeface="+mn-lt"/>
                <a:ea typeface="+mn-ea"/>
                <a:cs typeface="+mn-cs"/>
              </a:rPr>
              <a:t> energies are called </a:t>
            </a:r>
            <a:r>
              <a:rPr kumimoji="1" lang="en-US" altLang="ja-JP" sz="1200" kern="1200" dirty="0" err="1">
                <a:solidFill>
                  <a:schemeClr val="tx1"/>
                </a:solidFill>
                <a:effectLst/>
                <a:latin typeface="+mn-lt"/>
                <a:ea typeface="+mn-ea"/>
                <a:cs typeface="+mn-cs"/>
              </a:rPr>
              <a:t>PeVatrons</a:t>
            </a:r>
            <a:r>
              <a:rPr kumimoji="1" lang="en-US" altLang="ja-JP" sz="1200" kern="1200" dirty="0">
                <a:solidFill>
                  <a:schemeClr val="tx1"/>
                </a:solidFill>
                <a:effectLst/>
                <a:latin typeface="+mn-lt"/>
                <a:ea typeface="+mn-ea"/>
                <a:cs typeface="+mn-cs"/>
              </a:rPr>
              <a:t>.</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Cosmic rays below the knee are thought to be accelerated by sources in our Galaxy.</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Supernova remnants have traditionally been considered the main candidates.</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However, other objects, such as </a:t>
            </a:r>
            <a:r>
              <a:rPr kumimoji="1" lang="en-US" altLang="ja-JP" sz="1200" kern="1200" dirty="0" err="1">
                <a:solidFill>
                  <a:schemeClr val="tx1"/>
                </a:solidFill>
                <a:effectLst/>
                <a:latin typeface="+mn-lt"/>
                <a:ea typeface="+mn-ea"/>
                <a:cs typeface="+mn-cs"/>
              </a:rPr>
              <a:t>microquasars</a:t>
            </a:r>
            <a:r>
              <a:rPr kumimoji="1" lang="en-US" altLang="ja-JP" sz="1200" kern="1200" dirty="0">
                <a:solidFill>
                  <a:schemeClr val="tx1"/>
                </a:solidFill>
                <a:effectLst/>
                <a:latin typeface="+mn-lt"/>
                <a:ea typeface="+mn-ea"/>
                <a:cs typeface="+mn-cs"/>
              </a:rPr>
              <a:t>, pulsar wind nebulae, and stellar clusters, are also considered possible candidates.</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Ultra-high-energy gamma rays provide an important clue to finding </a:t>
            </a:r>
            <a:r>
              <a:rPr kumimoji="1" lang="en-US" altLang="ja-JP" sz="1200" kern="1200" dirty="0" err="1">
                <a:solidFill>
                  <a:schemeClr val="tx1"/>
                </a:solidFill>
                <a:effectLst/>
                <a:latin typeface="+mn-lt"/>
                <a:ea typeface="+mn-ea"/>
                <a:cs typeface="+mn-cs"/>
              </a:rPr>
              <a:t>PeVatrons</a:t>
            </a:r>
            <a:r>
              <a:rPr kumimoji="1" lang="en-US" altLang="ja-JP" sz="1200" kern="1200" dirty="0">
                <a:solidFill>
                  <a:schemeClr val="tx1"/>
                </a:solidFill>
                <a:effectLst/>
                <a:latin typeface="+mn-lt"/>
                <a:ea typeface="+mn-ea"/>
                <a:cs typeface="+mn-cs"/>
              </a:rPr>
              <a:t>.</a:t>
            </a:r>
            <a:endParaRPr kumimoji="1" lang="ja-JP" altLang="ja-JP" sz="1200" kern="1200">
              <a:solidFill>
                <a:schemeClr val="tx1"/>
              </a:solidFill>
              <a:effectLst/>
              <a:latin typeface="+mn-lt"/>
              <a:ea typeface="+mn-ea"/>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540F6CC3-EF99-451C-BF51-B58633BE5BD5}" type="slidenum">
              <a:rPr kumimoji="1" lang="ja-JP" altLang="en-US" smtClean="0"/>
              <a:t>2</a:t>
            </a:fld>
            <a:endParaRPr kumimoji="1" lang="ja-JP" altLang="en-US"/>
          </a:p>
        </p:txBody>
      </p:sp>
    </p:spTree>
    <p:extLst>
      <p:ext uri="{BB962C8B-B14F-4D97-AF65-F5344CB8AC3E}">
        <p14:creationId xmlns:p14="http://schemas.microsoft.com/office/powerpoint/2010/main" val="20710046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kern="1200" dirty="0">
                <a:solidFill>
                  <a:schemeClr val="tx1"/>
                </a:solidFill>
                <a:effectLst/>
                <a:latin typeface="+mn-lt"/>
                <a:ea typeface="+mn-ea"/>
                <a:cs typeface="+mn-cs"/>
              </a:rPr>
              <a:t>Finally, I will summarize our results.</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For 1LHAASO J0007+5659u, we detected molecular clouds in two different velocity ranges and estimated their physical properties from the CO data.</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The required proton energy can be supplied by Galactic particle accelerators.</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Therefore, if a suitable proton accelerator exists, the gamma-ray emission could have a hadronic origin.</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On the other hand, for 1LHAASO J0216+4237u, J1740+0948u, and J1959+1129u, no significant molecular clouds were detected.</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Therefore, for these sources, a hadronic scenario involving dense molecular clouds as target material is less likely.</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 </a:t>
            </a:r>
            <a:endParaRPr kumimoji="1" lang="ja-JP" altLang="ja-JP" sz="1200" kern="1200">
              <a:solidFill>
                <a:schemeClr val="tx1"/>
              </a:solidFill>
              <a:effectLst/>
              <a:latin typeface="+mn-lt"/>
              <a:ea typeface="+mn-ea"/>
              <a:cs typeface="+mn-cs"/>
            </a:endParaRPr>
          </a:p>
          <a:p>
            <a:endParaRPr kumimoji="1" lang="ja-JP" altLang="en-US"/>
          </a:p>
        </p:txBody>
      </p:sp>
      <p:sp>
        <p:nvSpPr>
          <p:cNvPr id="4" name="スライド番号プレースホルダー 3"/>
          <p:cNvSpPr>
            <a:spLocks noGrp="1"/>
          </p:cNvSpPr>
          <p:nvPr>
            <p:ph type="sldNum" sz="quarter" idx="5"/>
          </p:nvPr>
        </p:nvSpPr>
        <p:spPr/>
        <p:txBody>
          <a:bodyPr/>
          <a:lstStyle/>
          <a:p>
            <a:fld id="{85DC068D-FFB5-A241-963C-86DD5E8AC192}" type="slidenum">
              <a:rPr kumimoji="1" lang="ja-JP" altLang="en-US" smtClean="0"/>
              <a:t>20</a:t>
            </a:fld>
            <a:endParaRPr kumimoji="1" lang="ja-JP" altLang="en-US"/>
          </a:p>
        </p:txBody>
      </p:sp>
    </p:spTree>
    <p:extLst>
      <p:ext uri="{BB962C8B-B14F-4D97-AF65-F5344CB8AC3E}">
        <p14:creationId xmlns:p14="http://schemas.microsoft.com/office/powerpoint/2010/main" val="36655304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kern="1200" dirty="0">
                <a:solidFill>
                  <a:schemeClr val="tx1"/>
                </a:solidFill>
                <a:effectLst/>
                <a:latin typeface="+mn-lt"/>
                <a:ea typeface="+mn-ea"/>
                <a:cs typeface="+mn-cs"/>
              </a:rPr>
              <a:t>Next, I will explain the uncertainty in the CO-to-H₂ conversion factor, X_{\rm CO}.</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We derive the molecular hydrogen column density by multiplying the CO integrated intensity by X_{\rm CO}.</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In the Milky Way disk, X_{\rm CO} typically has an uncertainty of about 30 percent.</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This is because X_{\rm CO} depends on the physical and chemical conditions of the molecular gas.</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For example, metallicity affects the CO abundance.</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UV radiation and shielding can produce CO-dark H₂ gas.</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Also, gas temperature and density affect the excitation of CO.</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Therefore, the same amount of H₂ does not always produce the same CO intensity, resulting in uncertainty in X_{\rm CO}.</a:t>
            </a:r>
            <a:endParaRPr kumimoji="1" lang="ja-JP" altLang="ja-JP" sz="1200" kern="1200">
              <a:solidFill>
                <a:schemeClr val="tx1"/>
              </a:solidFill>
              <a:effectLst/>
              <a:latin typeface="+mn-lt"/>
              <a:ea typeface="+mn-ea"/>
              <a:cs typeface="+mn-cs"/>
            </a:endParaRPr>
          </a:p>
          <a:p>
            <a:endParaRPr kumimoji="1" lang="ja-JP" altLang="en-US"/>
          </a:p>
        </p:txBody>
      </p:sp>
      <p:sp>
        <p:nvSpPr>
          <p:cNvPr id="4" name="スライド番号プレースホルダー 3"/>
          <p:cNvSpPr>
            <a:spLocks noGrp="1"/>
          </p:cNvSpPr>
          <p:nvPr>
            <p:ph type="sldNum" sz="quarter" idx="5"/>
          </p:nvPr>
        </p:nvSpPr>
        <p:spPr/>
        <p:txBody>
          <a:bodyPr/>
          <a:lstStyle/>
          <a:p>
            <a:fld id="{5583CDF4-7DBF-0049-BE51-ED7E0254FDBF}" type="slidenum">
              <a:rPr kumimoji="1" lang="ja-JP" altLang="en-US" smtClean="0"/>
              <a:t>22</a:t>
            </a:fld>
            <a:endParaRPr kumimoji="1" lang="ja-JP" altLang="en-US"/>
          </a:p>
        </p:txBody>
      </p:sp>
    </p:spTree>
    <p:extLst>
      <p:ext uri="{BB962C8B-B14F-4D97-AF65-F5344CB8AC3E}">
        <p14:creationId xmlns:p14="http://schemas.microsoft.com/office/powerpoint/2010/main" val="39457794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kern="1200" dirty="0">
                <a:solidFill>
                  <a:schemeClr val="tx1"/>
                </a:solidFill>
                <a:effectLst/>
                <a:latin typeface="+mn-lt"/>
                <a:ea typeface="+mn-ea"/>
                <a:cs typeface="+mn-cs"/>
              </a:rPr>
              <a:t>Next, I will explain how we estimate the distance to the molecular clouds.</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We estimate the distance using the traditional kinematic distance method based on Galactic rotation.</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First, using the observed line-of-sight velocity and Galactic longitude, we estimate the Galactocentric distance, R, from the Galactic rotation curve.</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Then, using the geometrical relation between the Galactic center, the Sun, and the molecular cloud, we estimate the distance, d, from the Sun to the molecular cloud.</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In the inner Galaxy, the same line-of-sight velocity can correspond to two different distances. This is known as the near-far ambiguity.</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In this work, we estimated the distances to the molecular clouds using the Galactic rotation curves.</a:t>
            </a:r>
            <a:endParaRPr kumimoji="1" lang="ja-JP" altLang="ja-JP" sz="1200" kern="1200">
              <a:solidFill>
                <a:schemeClr val="tx1"/>
              </a:solidFill>
              <a:effectLst/>
              <a:latin typeface="+mn-lt"/>
              <a:ea typeface="+mn-ea"/>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540F6CC3-EF99-451C-BF51-B58633BE5BD5}" type="slidenum">
              <a:rPr kumimoji="1" lang="ja-JP" altLang="en-US" smtClean="0"/>
              <a:t>23</a:t>
            </a:fld>
            <a:endParaRPr kumimoji="1" lang="ja-JP" altLang="en-US"/>
          </a:p>
        </p:txBody>
      </p:sp>
    </p:spTree>
    <p:extLst>
      <p:ext uri="{BB962C8B-B14F-4D97-AF65-F5344CB8AC3E}">
        <p14:creationId xmlns:p14="http://schemas.microsoft.com/office/powerpoint/2010/main" val="33014751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66DD5C-CF5F-696B-0106-C4AEAED33AB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D33F0A5-44C9-5B8B-1D3C-3B1CD7F6166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D52B785-9A84-4DF6-1842-0DEA8880CE24}"/>
              </a:ext>
            </a:extLst>
          </p:cNvPr>
          <p:cNvSpPr>
            <a:spLocks noGrp="1"/>
          </p:cNvSpPr>
          <p:nvPr>
            <p:ph type="body" idx="1"/>
          </p:nvPr>
        </p:nvSpPr>
        <p:spPr/>
        <p:txBody>
          <a:bodyPr/>
          <a:lstStyle/>
          <a:p>
            <a:r>
              <a:rPr kumimoji="1" lang="en-US" altLang="ja-JP" sz="1200" kern="1200" dirty="0">
                <a:solidFill>
                  <a:schemeClr val="tx1"/>
                </a:solidFill>
                <a:effectLst/>
                <a:latin typeface="+mn-lt"/>
                <a:ea typeface="+mn-ea"/>
                <a:cs typeface="+mn-cs"/>
              </a:rPr>
              <a:t>Next, we estimate the required proton energy.</a:t>
            </a:r>
            <a:endParaRPr kumimoji="1" lang="ja-JP"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First, we estimate the proton density from the cloud mass.</a:t>
            </a:r>
            <a:endParaRPr kumimoji="1" lang="ja-JP"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Then, we use the gamma-ray flux.</a:t>
            </a:r>
            <a:endParaRPr kumimoji="1" lang="ja-JP"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From these, we estimate the required energy of cosmic-ray protons.</a:t>
            </a:r>
            <a:endParaRPr kumimoji="1" lang="ja-JP"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This allows us to test whether the observed gamma rays can be explained.</a:t>
            </a:r>
            <a:endParaRPr kumimoji="1" lang="ja-JP"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However , This estimate is approximation.</a:t>
            </a:r>
            <a:endParaRPr kumimoji="1" lang="ja-JP"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So, we performed spectral modeling assuming a more realistic proton spectrum.</a:t>
            </a:r>
          </a:p>
          <a:p>
            <a:endParaRPr kumimoji="1" lang="ja-JP" altLang="ja-JP" sz="1200" kern="1200" dirty="0">
              <a:solidFill>
                <a:schemeClr val="tx1"/>
              </a:solidFill>
              <a:effectLst/>
              <a:latin typeface="+mn-lt"/>
              <a:ea typeface="+mn-ea"/>
              <a:cs typeface="+mn-cs"/>
            </a:endParaRPr>
          </a:p>
        </p:txBody>
      </p:sp>
      <p:sp>
        <p:nvSpPr>
          <p:cNvPr id="4" name="スライド番号プレースホルダー 3">
            <a:extLst>
              <a:ext uri="{FF2B5EF4-FFF2-40B4-BE49-F238E27FC236}">
                <a16:creationId xmlns:a16="http://schemas.microsoft.com/office/drawing/2014/main" id="{B1951132-E323-E24E-7B0A-EDB4CFC95C43}"/>
              </a:ext>
            </a:extLst>
          </p:cNvPr>
          <p:cNvSpPr>
            <a:spLocks noGrp="1"/>
          </p:cNvSpPr>
          <p:nvPr>
            <p:ph type="sldNum" sz="quarter" idx="5"/>
          </p:nvPr>
        </p:nvSpPr>
        <p:spPr/>
        <p:txBody>
          <a:bodyPr/>
          <a:lstStyle/>
          <a:p>
            <a:fld id="{540F6CC3-EF99-451C-BF51-B58633BE5BD5}" type="slidenum">
              <a:rPr kumimoji="1" lang="ja-JP" altLang="en-US" smtClean="0"/>
              <a:t>24</a:t>
            </a:fld>
            <a:endParaRPr kumimoji="1" lang="ja-JP" altLang="en-US"/>
          </a:p>
        </p:txBody>
      </p:sp>
    </p:spTree>
    <p:extLst>
      <p:ext uri="{BB962C8B-B14F-4D97-AF65-F5344CB8AC3E}">
        <p14:creationId xmlns:p14="http://schemas.microsoft.com/office/powerpoint/2010/main" val="1609684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48F0E-6037-B8EA-BB5E-FE909BEF7BE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ED36AC2-02DD-4A9E-965A-EB762D686FF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2EBA89D-A8B5-B31F-F796-0817652AFE67}"/>
              </a:ext>
            </a:extLst>
          </p:cNvPr>
          <p:cNvSpPr>
            <a:spLocks noGrp="1"/>
          </p:cNvSpPr>
          <p:nvPr>
            <p:ph type="body" idx="1"/>
          </p:nvPr>
        </p:nvSpPr>
        <p:spPr/>
        <p:txBody>
          <a:bodyPr/>
          <a:lstStyle/>
          <a:p>
            <a:r>
              <a:rPr kumimoji="1" lang="ja-JP" altLang="en-US"/>
              <a:t>以上の手法を用いて、</a:t>
            </a:r>
            <a:r>
              <a:rPr kumimoji="1" lang="en-US" altLang="ja-JP" dirty="0"/>
              <a:t>1</a:t>
            </a:r>
            <a:r>
              <a:rPr kumimoji="1" lang="en" altLang="ja-JP" dirty="0"/>
              <a:t>LHAASO J0007+5659u</a:t>
            </a:r>
            <a:r>
              <a:rPr kumimoji="1" lang="ja-JP" altLang="en-US"/>
              <a:t>周辺の</a:t>
            </a:r>
            <a:r>
              <a:rPr kumimoji="1" lang="en" altLang="ja-JP" dirty="0"/>
              <a:t>CO</a:t>
            </a:r>
            <a:r>
              <a:rPr kumimoji="1" lang="ja-JP" altLang="en-US"/>
              <a:t>データを解析した結果、</a:t>
            </a:r>
            <a:r>
              <a:rPr kumimoji="1" lang="en-US" altLang="ja-JP" dirty="0"/>
              <a:t>5</a:t>
            </a:r>
            <a:r>
              <a:rPr kumimoji="1" lang="ja-JP" altLang="en-US"/>
              <a:t>つの分子雲候補を検出しました。それぞれの図は、各分子雲が存在する速度範囲で作成した</a:t>
            </a:r>
            <a:r>
              <a:rPr kumimoji="1" lang="en" altLang="ja-JP" dirty="0"/>
              <a:t>CO</a:t>
            </a:r>
            <a:r>
              <a:rPr kumimoji="1" lang="ja-JP" altLang="en-US"/>
              <a:t>積分強度図です。右側には、各分子雲について推定した半径、距離、質量を示しています。</a:t>
            </a:r>
            <a:r>
              <a:rPr kumimoji="1" lang="en" altLang="ja-JP" dirty="0"/>
              <a:t>Cloud 1</a:t>
            </a:r>
            <a:r>
              <a:rPr kumimoji="1" lang="ja-JP" altLang="en-US"/>
              <a:t>および</a:t>
            </a:r>
            <a:r>
              <a:rPr kumimoji="1" lang="en" altLang="ja-JP" dirty="0"/>
              <a:t>Cloud 2</a:t>
            </a:r>
            <a:r>
              <a:rPr kumimoji="1" lang="ja-JP" altLang="en-US"/>
              <a:t>は約</a:t>
            </a:r>
            <a:r>
              <a:rPr kumimoji="1" lang="en-US" altLang="ja-JP" dirty="0"/>
              <a:t>2.9 </a:t>
            </a:r>
            <a:r>
              <a:rPr kumimoji="1" lang="en" altLang="ja-JP" dirty="0"/>
              <a:t>kpc</a:t>
            </a:r>
            <a:r>
              <a:rPr kumimoji="1" lang="ja-JP" altLang="en"/>
              <a:t>、</a:t>
            </a:r>
            <a:r>
              <a:rPr kumimoji="1" lang="ja-JP" altLang="en-US"/>
              <a:t>一方で</a:t>
            </a:r>
            <a:r>
              <a:rPr kumimoji="1" lang="en" altLang="ja-JP" dirty="0"/>
              <a:t>Cloud 3</a:t>
            </a:r>
            <a:r>
              <a:rPr kumimoji="1" lang="ja-JP" altLang="en-US"/>
              <a:t>から</a:t>
            </a:r>
            <a:r>
              <a:rPr kumimoji="1" lang="en" altLang="ja-JP" dirty="0"/>
              <a:t>Cloud 5</a:t>
            </a:r>
            <a:r>
              <a:rPr kumimoji="1" lang="ja-JP" altLang="en-US"/>
              <a:t>は約</a:t>
            </a:r>
            <a:r>
              <a:rPr kumimoji="1" lang="en-US" altLang="ja-JP" dirty="0"/>
              <a:t>0.3〜0.4 </a:t>
            </a:r>
            <a:r>
              <a:rPr kumimoji="1" lang="en" altLang="ja-JP" dirty="0"/>
              <a:t>kpc</a:t>
            </a:r>
            <a:r>
              <a:rPr kumimoji="1" lang="ja-JP" altLang="en-US"/>
              <a:t>と推定され、異なる距離に存在する分子雲であることが分かりました。つまり、</a:t>
            </a:r>
            <a:r>
              <a:rPr kumimoji="1" lang="en" altLang="ja-JP" dirty="0"/>
              <a:t>J0007</a:t>
            </a:r>
            <a:r>
              <a:rPr kumimoji="1" lang="ja-JP" altLang="en-US"/>
              <a:t>の視線方向には複数の分子雲が重なって存在していることが分かりました。次に、これらの分子雲から求めた物理量について説明します。</a:t>
            </a:r>
          </a:p>
        </p:txBody>
      </p:sp>
      <p:sp>
        <p:nvSpPr>
          <p:cNvPr id="4" name="スライド番号プレースホルダー 3">
            <a:extLst>
              <a:ext uri="{FF2B5EF4-FFF2-40B4-BE49-F238E27FC236}">
                <a16:creationId xmlns:a16="http://schemas.microsoft.com/office/drawing/2014/main" id="{8F0EE17B-8451-7945-EC01-3F59C6A3B549}"/>
              </a:ext>
            </a:extLst>
          </p:cNvPr>
          <p:cNvSpPr>
            <a:spLocks noGrp="1"/>
          </p:cNvSpPr>
          <p:nvPr>
            <p:ph type="sldNum" sz="quarter" idx="5"/>
          </p:nvPr>
        </p:nvSpPr>
        <p:spPr/>
        <p:txBody>
          <a:bodyPr/>
          <a:lstStyle/>
          <a:p>
            <a:fld id="{5D5F50DC-DBC9-B041-82F1-A01FD6A3CDD6}" type="slidenum">
              <a:rPr kumimoji="1" lang="ja-JP" altLang="en-US" smtClean="0"/>
              <a:t>25</a:t>
            </a:fld>
            <a:endParaRPr kumimoji="1" lang="ja-JP" altLang="en-US"/>
          </a:p>
        </p:txBody>
      </p:sp>
    </p:spTree>
    <p:extLst>
      <p:ext uri="{BB962C8B-B14F-4D97-AF65-F5344CB8AC3E}">
        <p14:creationId xmlns:p14="http://schemas.microsoft.com/office/powerpoint/2010/main" val="41028579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3321B-B0FE-E945-BE11-A9629A3D4CC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FAC5E49-FF49-752F-0254-679C58DBDAA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B10E3C0-A57E-9C23-3380-21B2C0102093}"/>
              </a:ext>
            </a:extLst>
          </p:cNvPr>
          <p:cNvSpPr>
            <a:spLocks noGrp="1"/>
          </p:cNvSpPr>
          <p:nvPr>
            <p:ph type="body" idx="1"/>
          </p:nvPr>
        </p:nvSpPr>
        <p:spPr/>
        <p:txBody>
          <a:bodyPr/>
          <a:lstStyle/>
          <a:p>
            <a:r>
              <a:rPr kumimoji="1" lang="en-US" altLang="ja-JP" sz="1200" kern="1200" dirty="0">
                <a:solidFill>
                  <a:schemeClr val="tx1"/>
                </a:solidFill>
                <a:effectLst/>
                <a:latin typeface="+mn-lt"/>
                <a:ea typeface="+mn-ea"/>
                <a:cs typeface="+mn-cs"/>
              </a:rPr>
              <a:t>Next, we performed hadronic spectral fitting using the physical properties of MC4.</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We fixed the distance of MC4 at 0.72 kiloparsecs and the molecular hydrogen number density at 308 per cubic centimeter.</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We assumed a power-law proton energy distribution with an exponential cutoff.</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Here, K is the normalization, s is the proton spectral index, and </a:t>
            </a:r>
            <a:r>
              <a:rPr kumimoji="1" lang="en-US" altLang="ja-JP" sz="1200" kern="1200" dirty="0" err="1">
                <a:solidFill>
                  <a:schemeClr val="tx1"/>
                </a:solidFill>
                <a:effectLst/>
                <a:latin typeface="+mn-lt"/>
                <a:ea typeface="+mn-ea"/>
                <a:cs typeface="+mn-cs"/>
              </a:rPr>
              <a:t>E_c</a:t>
            </a:r>
            <a:r>
              <a:rPr kumimoji="1" lang="en-US" altLang="ja-JP" sz="1200" kern="1200" dirty="0">
                <a:solidFill>
                  <a:schemeClr val="tx1"/>
                </a:solidFill>
                <a:effectLst/>
                <a:latin typeface="+mn-lt"/>
                <a:ea typeface="+mn-ea"/>
                <a:cs typeface="+mn-cs"/>
              </a:rPr>
              <a:t> is the cutoff energy.</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From this proton distribution, we calculated the gamma-ray spectrum produced by proton-proton interactions and neutral pion decay, and fitted it to the LHAASO gamma-ray spectrum.</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In the figure on the right, the blue line shows the LHAASO-KM2A gamma-ray spectrum, and the orange line shows the gamma-ray spectrum from the hadronic model.</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We also used the Fermi-LAT and LHAASO-WCDA upper limits as constraints.</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As a result, the proton spectral index is about 1.4, the cutoff energy is about 250 TeV, and the total proton energy is about 10^{45} ergs.</a:t>
            </a:r>
            <a:endParaRPr kumimoji="1" lang="ja-JP" altLang="ja-JP"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a:p>
        </p:txBody>
      </p:sp>
      <p:sp>
        <p:nvSpPr>
          <p:cNvPr id="4" name="スライド番号プレースホルダー 3">
            <a:extLst>
              <a:ext uri="{FF2B5EF4-FFF2-40B4-BE49-F238E27FC236}">
                <a16:creationId xmlns:a16="http://schemas.microsoft.com/office/drawing/2014/main" id="{9D669041-EF08-6FDE-F66F-1636D44B7FE6}"/>
              </a:ext>
            </a:extLst>
          </p:cNvPr>
          <p:cNvSpPr>
            <a:spLocks noGrp="1"/>
          </p:cNvSpPr>
          <p:nvPr>
            <p:ph type="sldNum" sz="quarter" idx="5"/>
          </p:nvPr>
        </p:nvSpPr>
        <p:spPr/>
        <p:txBody>
          <a:bodyPr/>
          <a:lstStyle/>
          <a:p>
            <a:fld id="{5D2A48E6-E116-E743-935C-3277DB572A50}" type="slidenum">
              <a:rPr kumimoji="1" lang="ja-JP" altLang="en-US" smtClean="0"/>
              <a:t>26</a:t>
            </a:fld>
            <a:endParaRPr kumimoji="1" lang="ja-JP" altLang="en-US"/>
          </a:p>
        </p:txBody>
      </p:sp>
    </p:spTree>
    <p:extLst>
      <p:ext uri="{BB962C8B-B14F-4D97-AF65-F5344CB8AC3E}">
        <p14:creationId xmlns:p14="http://schemas.microsoft.com/office/powerpoint/2010/main" val="31141729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kern="1200" dirty="0">
                <a:solidFill>
                  <a:schemeClr val="tx1"/>
                </a:solidFill>
                <a:effectLst/>
                <a:latin typeface="+mn-lt"/>
                <a:ea typeface="+mn-ea"/>
                <a:cs typeface="+mn-cs"/>
              </a:rPr>
              <a:t>Next, I will explain how we estimated the upper limits for sources with no significant CO emission.</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First, we calculated the mean RMS noise, \Delta T_{\rm MB}, within the LHAASO r_{39} region.</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The velocity resolution of our observations is 0.2 kilometers per second.</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Then, assuming a CO line width of 10 kilometers per second, we estimated the three-sigma upper limit on the CO integrated intensity, W_{\rm CO}, from the RMS noise.</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Next, we converted the upper limit on W_{\rm CO} into an upper limit on the molecular hydrogen column density, N({\rm H_2}), using the X_{\rm CO} factor.</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We adopted the X_{\rm CO} value for high Galactic latitudes from </a:t>
            </a:r>
            <a:r>
              <a:rPr kumimoji="1" lang="en-US" altLang="ja-JP" sz="1200" kern="1200" dirty="0" err="1">
                <a:solidFill>
                  <a:schemeClr val="tx1"/>
                </a:solidFill>
                <a:effectLst/>
                <a:latin typeface="+mn-lt"/>
                <a:ea typeface="+mn-ea"/>
                <a:cs typeface="+mn-cs"/>
              </a:rPr>
              <a:t>Acharyya</a:t>
            </a:r>
            <a:r>
              <a:rPr kumimoji="1" lang="en-US" altLang="ja-JP" sz="1200" kern="1200" dirty="0">
                <a:solidFill>
                  <a:schemeClr val="tx1"/>
                </a:solidFill>
                <a:effectLst/>
                <a:latin typeface="+mn-lt"/>
                <a:ea typeface="+mn-ea"/>
                <a:cs typeface="+mn-cs"/>
              </a:rPr>
              <a:t> et al. 2025.</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Finally, we divided the column density by the assumed line-of-sight size of the gamma-ray emission region to estimate the upper limit on the molecular hydrogen number density.</a:t>
            </a:r>
            <a:endParaRPr kumimoji="1" lang="ja-JP" altLang="ja-JP" sz="1200" kern="1200">
              <a:solidFill>
                <a:schemeClr val="tx1"/>
              </a:solidFill>
              <a:effectLst/>
              <a:latin typeface="+mn-lt"/>
              <a:ea typeface="+mn-ea"/>
              <a:cs typeface="+mn-cs"/>
            </a:endParaRPr>
          </a:p>
          <a:p>
            <a:endParaRPr kumimoji="1" lang="ja-JP" altLang="en-US"/>
          </a:p>
        </p:txBody>
      </p:sp>
      <p:sp>
        <p:nvSpPr>
          <p:cNvPr id="4" name="スライド番号プレースホルダー 3"/>
          <p:cNvSpPr>
            <a:spLocks noGrp="1"/>
          </p:cNvSpPr>
          <p:nvPr>
            <p:ph type="sldNum" sz="quarter" idx="5"/>
          </p:nvPr>
        </p:nvSpPr>
        <p:spPr/>
        <p:txBody>
          <a:bodyPr/>
          <a:lstStyle/>
          <a:p>
            <a:fld id="{5583CDF4-7DBF-0049-BE51-ED7E0254FDBF}" type="slidenum">
              <a:rPr kumimoji="1" lang="ja-JP" altLang="en-US" smtClean="0"/>
              <a:t>28</a:t>
            </a:fld>
            <a:endParaRPr kumimoji="1" lang="ja-JP" altLang="en-US"/>
          </a:p>
        </p:txBody>
      </p:sp>
    </p:spTree>
    <p:extLst>
      <p:ext uri="{BB962C8B-B14F-4D97-AF65-F5344CB8AC3E}">
        <p14:creationId xmlns:p14="http://schemas.microsoft.com/office/powerpoint/2010/main" val="21320276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 altLang="ja-JP" dirty="0"/>
              <a:t>Next, I will introduce LHAASO, an important gamma-ray observatory for finding </a:t>
            </a:r>
            <a:r>
              <a:rPr kumimoji="1" lang="en" altLang="ja-JP" dirty="0" err="1"/>
              <a:t>PeVatrons</a:t>
            </a:r>
            <a:r>
              <a:rPr kumimoji="1" lang="en" altLang="ja-JP" dirty="0"/>
              <a:t>.</a:t>
            </a:r>
          </a:p>
          <a:p>
            <a:r>
              <a:rPr kumimoji="1" lang="en" altLang="ja-JP" dirty="0"/>
              <a:t>LHAASO is a ground-based gamma-ray observatory in China.</a:t>
            </a:r>
          </a:p>
          <a:p>
            <a:r>
              <a:rPr kumimoji="1" lang="en" altLang="ja-JP" dirty="0"/>
              <a:t>It has been operating since 2019.</a:t>
            </a:r>
          </a:p>
          <a:p>
            <a:r>
              <a:rPr kumimoji="1" lang="en" altLang="ja-JP" dirty="0"/>
              <a:t>LHAASO mainly observes high-energy gamma rays from TeV to </a:t>
            </a:r>
            <a:r>
              <a:rPr kumimoji="1" lang="en" altLang="ja-JP" dirty="0" err="1"/>
              <a:t>PeV</a:t>
            </a:r>
            <a:r>
              <a:rPr kumimoji="1" lang="en" altLang="ja-JP" dirty="0"/>
              <a:t> energies.</a:t>
            </a:r>
          </a:p>
          <a:p>
            <a:r>
              <a:rPr kumimoji="1" lang="en" altLang="ja-JP" dirty="0"/>
              <a:t>So far, LHAASO has detected 90 gamma-ray sources.</a:t>
            </a:r>
          </a:p>
          <a:p>
            <a:r>
              <a:rPr kumimoji="1" lang="en" altLang="ja-JP" dirty="0"/>
              <a:t>Among them, about 50 sources are detected above 100 TeV.</a:t>
            </a:r>
          </a:p>
          <a:p>
            <a:r>
              <a:rPr kumimoji="1" lang="en" altLang="ja-JP" dirty="0"/>
              <a:t>The pie chart on the lower left shows the breakdown of these approximately 50 ultra-high-energy gamma-ray sources.</a:t>
            </a:r>
          </a:p>
          <a:p>
            <a:r>
              <a:rPr kumimoji="1" lang="en" altLang="ja-JP" dirty="0"/>
              <a:t>About half of these sources are still unidentified.</a:t>
            </a:r>
          </a:p>
          <a:p>
            <a:r>
              <a:rPr kumimoji="1" lang="en" altLang="ja-JP" dirty="0"/>
              <a:t>Therefore, it is important to understand the origin of these unidentified gamma-ray sources.</a:t>
            </a:r>
            <a:endParaRPr kumimoji="1" lang="ja-JP" altLang="en-US" dirty="0"/>
          </a:p>
        </p:txBody>
      </p:sp>
      <p:sp>
        <p:nvSpPr>
          <p:cNvPr id="4" name="スライド番号プレースホルダー 3"/>
          <p:cNvSpPr>
            <a:spLocks noGrp="1"/>
          </p:cNvSpPr>
          <p:nvPr>
            <p:ph type="sldNum" sz="quarter" idx="5"/>
          </p:nvPr>
        </p:nvSpPr>
        <p:spPr/>
        <p:txBody>
          <a:bodyPr/>
          <a:lstStyle/>
          <a:p>
            <a:fld id="{540F6CC3-EF99-451C-BF51-B58633BE5BD5}" type="slidenum">
              <a:rPr kumimoji="1" lang="ja-JP" altLang="en-US" smtClean="0"/>
              <a:t>3</a:t>
            </a:fld>
            <a:endParaRPr kumimoji="1" lang="ja-JP" altLang="en-US"/>
          </a:p>
        </p:txBody>
      </p:sp>
    </p:spTree>
    <p:extLst>
      <p:ext uri="{BB962C8B-B14F-4D97-AF65-F5344CB8AC3E}">
        <p14:creationId xmlns:p14="http://schemas.microsoft.com/office/powerpoint/2010/main" val="21819182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 altLang="ja-JP" dirty="0"/>
              <a:t>In this study, we focus on the hadronic scenario for gamma-ray emission.</a:t>
            </a:r>
          </a:p>
          <a:p>
            <a:r>
              <a:rPr kumimoji="1" lang="en" altLang="ja-JP" dirty="0"/>
              <a:t>For example, in the case of a supernova remnant, protons are accelerated to high energies by shocks.</a:t>
            </a:r>
          </a:p>
          <a:p>
            <a:r>
              <a:rPr kumimoji="1" lang="en" altLang="ja-JP" dirty="0"/>
              <a:t>The accelerated protons interact with protons in molecular clouds through proton-proton interactions.</a:t>
            </a:r>
          </a:p>
          <a:p>
            <a:r>
              <a:rPr kumimoji="1" lang="en" altLang="ja-JP" dirty="0"/>
              <a:t>This interaction produces neutral </a:t>
            </a:r>
            <a:r>
              <a:rPr kumimoji="1" lang="en" altLang="ja-JP" dirty="0" err="1"/>
              <a:t>pions</a:t>
            </a:r>
            <a:r>
              <a:rPr kumimoji="1" lang="en" altLang="ja-JP" dirty="0"/>
              <a:t>.</a:t>
            </a:r>
          </a:p>
          <a:p>
            <a:r>
              <a:rPr kumimoji="1" lang="en" altLang="ja-JP" dirty="0"/>
              <a:t>Then, the neutral </a:t>
            </a:r>
            <a:r>
              <a:rPr kumimoji="1" lang="en" altLang="ja-JP" dirty="0" err="1"/>
              <a:t>pions</a:t>
            </a:r>
            <a:r>
              <a:rPr kumimoji="1" lang="en" altLang="ja-JP" dirty="0"/>
              <a:t> decay into gamma rays.</a:t>
            </a:r>
          </a:p>
          <a:p>
            <a:r>
              <a:rPr kumimoji="1" lang="en" altLang="ja-JP" dirty="0"/>
              <a:t>Therefore, molecular cloud observations are very important for testing the hadronic scenario.</a:t>
            </a:r>
            <a:endParaRPr kumimoji="1" lang="ja-JP" altLang="en-US"/>
          </a:p>
        </p:txBody>
      </p:sp>
      <p:sp>
        <p:nvSpPr>
          <p:cNvPr id="4" name="スライド番号プレースホルダー 3"/>
          <p:cNvSpPr>
            <a:spLocks noGrp="1"/>
          </p:cNvSpPr>
          <p:nvPr>
            <p:ph type="sldNum" sz="quarter" idx="5"/>
          </p:nvPr>
        </p:nvSpPr>
        <p:spPr/>
        <p:txBody>
          <a:bodyPr/>
          <a:lstStyle/>
          <a:p>
            <a:fld id="{5D5F50DC-DBC9-B041-82F1-A01FD6A3CDD6}" type="slidenum">
              <a:rPr kumimoji="1" lang="ja-JP" altLang="en-US" smtClean="0"/>
              <a:t>4</a:t>
            </a:fld>
            <a:endParaRPr kumimoji="1" lang="ja-JP" altLang="en-US"/>
          </a:p>
        </p:txBody>
      </p:sp>
    </p:spTree>
    <p:extLst>
      <p:ext uri="{BB962C8B-B14F-4D97-AF65-F5344CB8AC3E}">
        <p14:creationId xmlns:p14="http://schemas.microsoft.com/office/powerpoint/2010/main" val="1455161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kern="1200" dirty="0">
                <a:solidFill>
                  <a:schemeClr val="tx1"/>
                </a:solidFill>
                <a:effectLst/>
                <a:latin typeface="+mn-lt"/>
                <a:ea typeface="+mn-ea"/>
                <a:cs typeface="+mn-cs"/>
              </a:rPr>
              <a:t>Next, I will briefly explain how we observe molecular clouds.</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Molecular hydrogen, H2, is difficult to observe directly.</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Therefore, CO emission is commonly used as a tracer of molecular hydrogen.</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In this study, we observed the 12CO, 13CO, and C18O J equals one to zero lines using the </a:t>
            </a:r>
            <a:r>
              <a:rPr kumimoji="1" lang="en-US" altLang="ja-JP" sz="1200" kern="1200" dirty="0" err="1">
                <a:solidFill>
                  <a:schemeClr val="tx1"/>
                </a:solidFill>
                <a:effectLst/>
                <a:latin typeface="+mn-lt"/>
                <a:ea typeface="+mn-ea"/>
                <a:cs typeface="+mn-cs"/>
              </a:rPr>
              <a:t>Nobeyama</a:t>
            </a:r>
            <a:r>
              <a:rPr kumimoji="1" lang="en-US" altLang="ja-JP" sz="1200" kern="1200" dirty="0">
                <a:solidFill>
                  <a:schemeClr val="tx1"/>
                </a:solidFill>
                <a:effectLst/>
                <a:latin typeface="+mn-lt"/>
                <a:ea typeface="+mn-ea"/>
                <a:cs typeface="+mn-cs"/>
              </a:rPr>
              <a:t> 45-meter radio telescope.</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The angular resolution of the telescope is about 20 arcseconds.</a:t>
            </a:r>
            <a:endParaRPr kumimoji="1" lang="ja-JP" altLang="ja-JP" sz="1200" kern="1200">
              <a:solidFill>
                <a:schemeClr val="tx1"/>
              </a:solidFill>
              <a:effectLst/>
              <a:latin typeface="+mn-lt"/>
              <a:ea typeface="+mn-ea"/>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540F6CC3-EF99-451C-BF51-B58633BE5BD5}" type="slidenum">
              <a:rPr kumimoji="1" lang="ja-JP" altLang="en-US" smtClean="0"/>
              <a:t>5</a:t>
            </a:fld>
            <a:endParaRPr kumimoji="1" lang="ja-JP" altLang="en-US"/>
          </a:p>
        </p:txBody>
      </p:sp>
    </p:spTree>
    <p:extLst>
      <p:ext uri="{BB962C8B-B14F-4D97-AF65-F5344CB8AC3E}">
        <p14:creationId xmlns:p14="http://schemas.microsoft.com/office/powerpoint/2010/main" val="20996228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kern="1200" dirty="0">
                <a:solidFill>
                  <a:schemeClr val="tx1"/>
                </a:solidFill>
                <a:effectLst/>
                <a:latin typeface="+mn-lt"/>
                <a:ea typeface="+mn-ea"/>
                <a:cs typeface="+mn-cs"/>
              </a:rPr>
              <a:t>Next, I will introduce our observed targets.</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The table shows the four LHAASO sources observed with the </a:t>
            </a:r>
            <a:r>
              <a:rPr kumimoji="1" lang="en-US" altLang="ja-JP" sz="1200" kern="1200" dirty="0" err="1">
                <a:solidFill>
                  <a:schemeClr val="tx1"/>
                </a:solidFill>
                <a:effectLst/>
                <a:latin typeface="+mn-lt"/>
                <a:ea typeface="+mn-ea"/>
                <a:cs typeface="+mn-cs"/>
              </a:rPr>
              <a:t>Nobeyama</a:t>
            </a:r>
            <a:r>
              <a:rPr kumimoji="1" lang="en-US" altLang="ja-JP" sz="1200" kern="1200" dirty="0">
                <a:solidFill>
                  <a:schemeClr val="tx1"/>
                </a:solidFill>
                <a:effectLst/>
                <a:latin typeface="+mn-lt"/>
                <a:ea typeface="+mn-ea"/>
                <a:cs typeface="+mn-cs"/>
              </a:rPr>
              <a:t> 45-meter radio telescope in 2025.  The figure below shows the all-sky CO distribution from the Dame et al. </a:t>
            </a:r>
            <a:r>
              <a:rPr kumimoji="1" lang="en-US" altLang="ja-JP" sz="1200" b="1" kern="1200" dirty="0">
                <a:solidFill>
                  <a:schemeClr val="tx1"/>
                </a:solidFill>
                <a:effectLst/>
                <a:latin typeface="+mn-lt"/>
                <a:ea typeface="+mn-ea"/>
                <a:cs typeface="+mn-cs"/>
              </a:rPr>
              <a:t>It also shows the coverage of the FUGIN and MWISP CO surveys.</a:t>
            </a:r>
            <a:endParaRPr kumimoji="1" lang="ja-JP" altLang="ja-JP" sz="1200" kern="1200">
              <a:solidFill>
                <a:schemeClr val="tx1"/>
              </a:solidFill>
              <a:effectLst/>
              <a:latin typeface="+mn-lt"/>
              <a:ea typeface="+mn-ea"/>
              <a:cs typeface="+mn-cs"/>
            </a:endParaRPr>
          </a:p>
          <a:p>
            <a:r>
              <a:rPr kumimoji="1" lang="en-US" altLang="ja-JP" sz="1200" b="1" kern="1200" dirty="0">
                <a:solidFill>
                  <a:schemeClr val="tx1"/>
                </a:solidFill>
                <a:effectLst/>
                <a:latin typeface="+mn-lt"/>
                <a:ea typeface="+mn-ea"/>
                <a:cs typeface="+mn-cs"/>
              </a:rPr>
              <a:t>The all-sky CO survey has relatively low angular resolution, while high-resolution CO surveys do not sufficiently cover high-Galactic-latitude regions.</a:t>
            </a:r>
            <a:br>
              <a:rPr kumimoji="1" lang="en-US" altLang="ja-JP" sz="1200" kern="1200" dirty="0">
                <a:solidFill>
                  <a:schemeClr val="tx1"/>
                </a:solidFill>
                <a:effectLst/>
                <a:latin typeface="+mn-lt"/>
                <a:ea typeface="+mn-ea"/>
                <a:cs typeface="+mn-cs"/>
              </a:rPr>
            </a:br>
            <a:r>
              <a:rPr kumimoji="1" lang="en-US" altLang="ja-JP" sz="1200" kern="1200" dirty="0">
                <a:solidFill>
                  <a:schemeClr val="tx1"/>
                </a:solidFill>
                <a:effectLst/>
                <a:latin typeface="+mn-lt"/>
                <a:ea typeface="+mn-ea"/>
                <a:cs typeface="+mn-cs"/>
              </a:rPr>
              <a:t>Therefore, we targeted unidentified LHAASO sources at high Galactic latitudes. </a:t>
            </a:r>
          </a:p>
          <a:p>
            <a:r>
              <a:rPr kumimoji="1" lang="en-US" altLang="ja-JP" sz="1200" kern="1200" dirty="0">
                <a:solidFill>
                  <a:schemeClr val="tx1"/>
                </a:solidFill>
                <a:effectLst/>
                <a:latin typeface="+mn-lt"/>
                <a:ea typeface="+mn-ea"/>
                <a:cs typeface="+mn-cs"/>
              </a:rPr>
              <a:t>Today, I will mainly focus on 1LHAASO J0007+5659u, where we detected molecular clouds.</a:t>
            </a:r>
          </a:p>
          <a:p>
            <a:endParaRPr kumimoji="1" lang="ja-JP" altLang="en-US" dirty="0"/>
          </a:p>
        </p:txBody>
      </p:sp>
      <p:sp>
        <p:nvSpPr>
          <p:cNvPr id="4" name="スライド番号プレースホルダー 3"/>
          <p:cNvSpPr>
            <a:spLocks noGrp="1"/>
          </p:cNvSpPr>
          <p:nvPr>
            <p:ph type="sldNum" sz="quarter" idx="5"/>
          </p:nvPr>
        </p:nvSpPr>
        <p:spPr/>
        <p:txBody>
          <a:bodyPr/>
          <a:lstStyle/>
          <a:p>
            <a:fld id="{540F6CC3-EF99-451C-BF51-B58633BE5BD5}" type="slidenum">
              <a:rPr kumimoji="1" lang="ja-JP" altLang="en-US" smtClean="0"/>
              <a:t>6</a:t>
            </a:fld>
            <a:endParaRPr kumimoji="1" lang="ja-JP" altLang="en-US"/>
          </a:p>
        </p:txBody>
      </p:sp>
    </p:spTree>
    <p:extLst>
      <p:ext uri="{BB962C8B-B14F-4D97-AF65-F5344CB8AC3E}">
        <p14:creationId xmlns:p14="http://schemas.microsoft.com/office/powerpoint/2010/main" val="16506966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kern="1200" dirty="0">
                <a:solidFill>
                  <a:schemeClr val="tx1"/>
                </a:solidFill>
                <a:effectLst/>
                <a:latin typeface="+mn-lt"/>
                <a:ea typeface="+mn-ea"/>
                <a:cs typeface="+mn-cs"/>
              </a:rPr>
              <a:t>Next, I will introduce 1LHAASO J0007+5659u.</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This source is a point-like gamma-ray source detected by LHAASO.</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The significance maps on the lower left show gamma-ray emission above 25 TeV in the upper panel and above 100 TeV in the lower panel.</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As you can see, ultra-high-energy gamma rays above 100 TeV have been detected.</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On the other hand, no corresponding gamma-ray emission has been detected at lower energies.</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Therefore, this source is classified as a dark gamma-ray source.</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Also, no clear counterpart has been identified around this source, so the origin of the gamma-ray emission is still unknown.</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The figure on the right also shows a nearby Fermi-LAT source, but its relation to J0007+5659u is unclear.</a:t>
            </a:r>
            <a:endParaRPr kumimoji="1" lang="ja-JP" altLang="ja-JP" sz="1200" kern="1200">
              <a:solidFill>
                <a:schemeClr val="tx1"/>
              </a:solidFill>
              <a:effectLst/>
              <a:latin typeface="+mn-lt"/>
              <a:ea typeface="+mn-ea"/>
              <a:cs typeface="+mn-cs"/>
            </a:endParaRPr>
          </a:p>
          <a:p>
            <a:endParaRPr kumimoji="1" lang="ja-JP" altLang="en-US"/>
          </a:p>
        </p:txBody>
      </p:sp>
      <p:sp>
        <p:nvSpPr>
          <p:cNvPr id="4" name="スライド番号プレースホルダー 3"/>
          <p:cNvSpPr>
            <a:spLocks noGrp="1"/>
          </p:cNvSpPr>
          <p:nvPr>
            <p:ph type="sldNum" sz="quarter" idx="5"/>
          </p:nvPr>
        </p:nvSpPr>
        <p:spPr/>
        <p:txBody>
          <a:bodyPr/>
          <a:lstStyle/>
          <a:p>
            <a:fld id="{5D2A48E6-E116-E743-935C-3277DB572A50}" type="slidenum">
              <a:rPr kumimoji="1" lang="ja-JP" altLang="en-US" smtClean="0"/>
              <a:t>7</a:t>
            </a:fld>
            <a:endParaRPr kumimoji="1" lang="ja-JP" altLang="en-US"/>
          </a:p>
        </p:txBody>
      </p:sp>
    </p:spTree>
    <p:extLst>
      <p:ext uri="{BB962C8B-B14F-4D97-AF65-F5344CB8AC3E}">
        <p14:creationId xmlns:p14="http://schemas.microsoft.com/office/powerpoint/2010/main" val="27399174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kern="1200" dirty="0">
                <a:solidFill>
                  <a:schemeClr val="tx1"/>
                </a:solidFill>
                <a:effectLst/>
                <a:latin typeface="+mn-lt"/>
                <a:ea typeface="+mn-ea"/>
                <a:cs typeface="+mn-cs"/>
              </a:rPr>
              <a:t>We observed a 0.5 by 0.5 degrees region including the LHAASO gamma-ray source with the </a:t>
            </a:r>
            <a:r>
              <a:rPr kumimoji="1" lang="en-US" altLang="ja-JP" sz="1200" kern="1200" dirty="0" err="1">
                <a:solidFill>
                  <a:schemeClr val="tx1"/>
                </a:solidFill>
                <a:effectLst/>
                <a:latin typeface="+mn-lt"/>
                <a:ea typeface="+mn-ea"/>
                <a:cs typeface="+mn-cs"/>
              </a:rPr>
              <a:t>Nobeyama</a:t>
            </a:r>
            <a:r>
              <a:rPr kumimoji="1" lang="en-US" altLang="ja-JP" sz="1200" kern="1200" dirty="0">
                <a:solidFill>
                  <a:schemeClr val="tx1"/>
                </a:solidFill>
                <a:effectLst/>
                <a:latin typeface="+mn-lt"/>
                <a:ea typeface="+mn-ea"/>
                <a:cs typeface="+mn-cs"/>
              </a:rPr>
              <a:t> 45-meter radio telescope.</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I will skip the details of the observations in this presentation.</a:t>
            </a:r>
            <a:endParaRPr kumimoji="1" lang="ja-JP" altLang="ja-JP" sz="1200" kern="1200">
              <a:solidFill>
                <a:schemeClr val="tx1"/>
              </a:solidFill>
              <a:effectLst/>
              <a:latin typeface="+mn-lt"/>
              <a:ea typeface="+mn-ea"/>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540F6CC3-EF99-451C-BF51-B58633BE5BD5}" type="slidenum">
              <a:rPr kumimoji="1" lang="ja-JP" altLang="en-US" smtClean="0"/>
              <a:t>8</a:t>
            </a:fld>
            <a:endParaRPr kumimoji="1" lang="ja-JP" altLang="en-US"/>
          </a:p>
        </p:txBody>
      </p:sp>
    </p:spTree>
    <p:extLst>
      <p:ext uri="{BB962C8B-B14F-4D97-AF65-F5344CB8AC3E}">
        <p14:creationId xmlns:p14="http://schemas.microsoft.com/office/powerpoint/2010/main" val="26974489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kern="1200" dirty="0">
                <a:solidFill>
                  <a:schemeClr val="tx1"/>
                </a:solidFill>
                <a:effectLst/>
                <a:latin typeface="+mn-lt"/>
                <a:ea typeface="+mn-ea"/>
                <a:cs typeface="+mn-cs"/>
              </a:rPr>
              <a:t>First, I will show the observational results.</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We detected five molecular clouds, MC1 to MC5, around 1LHAASO J0007+5659u.</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In particular,  MC4 is located near the center of the LHAASO gamma-ray source.</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 </a:t>
            </a:r>
          </a:p>
          <a:p>
            <a:r>
              <a:rPr kumimoji="1" lang="en-US" altLang="ja-JP" sz="1200" kern="1200" dirty="0">
                <a:solidFill>
                  <a:schemeClr val="tx1"/>
                </a:solidFill>
                <a:effectLst/>
                <a:latin typeface="+mn-lt"/>
                <a:ea typeface="+mn-ea"/>
                <a:cs typeface="+mn-cs"/>
              </a:rPr>
              <a:t>This figure shows the integrated intensity map of the CO emission.</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The red emission is integrated from minus 37.1 to minus 34.9 kilometers per second, and the green emission is integrated from minus 4.1 to minus 2.1 kilometers per second.</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Among these molecular clouds, MC1 shows the strongest CO emission.</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So, next, I will explain our analysis method using MC1 as an example.</a:t>
            </a:r>
            <a:endParaRPr kumimoji="1" lang="ja-JP" altLang="ja-JP" sz="1200" kern="1200">
              <a:solidFill>
                <a:schemeClr val="tx1"/>
              </a:solidFill>
              <a:effectLst/>
              <a:latin typeface="+mn-lt"/>
              <a:ea typeface="+mn-ea"/>
              <a:cs typeface="+mn-cs"/>
            </a:endParaRPr>
          </a:p>
          <a:p>
            <a:endParaRPr kumimoji="1" lang="ja-JP" altLang="en-US"/>
          </a:p>
        </p:txBody>
      </p:sp>
      <p:sp>
        <p:nvSpPr>
          <p:cNvPr id="4" name="スライド番号プレースホルダー 3"/>
          <p:cNvSpPr>
            <a:spLocks noGrp="1"/>
          </p:cNvSpPr>
          <p:nvPr>
            <p:ph type="sldNum" sz="quarter" idx="5"/>
          </p:nvPr>
        </p:nvSpPr>
        <p:spPr/>
        <p:txBody>
          <a:bodyPr/>
          <a:lstStyle/>
          <a:p>
            <a:fld id="{5583CDF4-7DBF-0049-BE51-ED7E0254FDBF}" type="slidenum">
              <a:rPr kumimoji="1" lang="ja-JP" altLang="en-US" smtClean="0"/>
              <a:t>9</a:t>
            </a:fld>
            <a:endParaRPr kumimoji="1" lang="ja-JP" altLang="en-US"/>
          </a:p>
        </p:txBody>
      </p:sp>
    </p:spTree>
    <p:extLst>
      <p:ext uri="{BB962C8B-B14F-4D97-AF65-F5344CB8AC3E}">
        <p14:creationId xmlns:p14="http://schemas.microsoft.com/office/powerpoint/2010/main" val="3530605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41D7A7F6-3E53-2F4F-ABFD-9D53AA15CB40}" type="datetimeFigureOut">
              <a:rPr kumimoji="1" lang="ja-JP" altLang="en-US" smtClean="0"/>
              <a:t>2026/8/29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F5FC04A-B529-EA40-BE11-A833CDF45DF9}" type="slidenum">
              <a:rPr kumimoji="1" lang="ja-JP" altLang="en-US" smtClean="0"/>
              <a:t>‹#›</a:t>
            </a:fld>
            <a:endParaRPr kumimoji="1" lang="ja-JP" alt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33742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1D7A7F6-3E53-2F4F-ABFD-9D53AA15CB40}" type="datetimeFigureOut">
              <a:rPr kumimoji="1" lang="ja-JP" altLang="en-US" smtClean="0"/>
              <a:t>2026/8/29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F5FC04A-B529-EA40-BE11-A833CDF45DF9}" type="slidenum">
              <a:rPr kumimoji="1" lang="ja-JP" altLang="en-US" smtClean="0"/>
              <a:t>‹#›</a:t>
            </a:fld>
            <a:endParaRPr kumimoji="1" lang="ja-JP" altLang="en-US"/>
          </a:p>
        </p:txBody>
      </p:sp>
    </p:spTree>
    <p:extLst>
      <p:ext uri="{BB962C8B-B14F-4D97-AF65-F5344CB8AC3E}">
        <p14:creationId xmlns:p14="http://schemas.microsoft.com/office/powerpoint/2010/main" val="18273785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1D7A7F6-3E53-2F4F-ABFD-9D53AA15CB40}" type="datetimeFigureOut">
              <a:rPr kumimoji="1" lang="ja-JP" altLang="en-US" smtClean="0"/>
              <a:t>2026/8/29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F5FC04A-B529-EA40-BE11-A833CDF45DF9}" type="slidenum">
              <a:rPr kumimoji="1" lang="ja-JP" altLang="en-US" smtClean="0"/>
              <a:t>‹#›</a:t>
            </a:fld>
            <a:endParaRPr kumimoji="1" lang="ja-JP" altLang="en-US"/>
          </a:p>
        </p:txBody>
      </p:sp>
    </p:spTree>
    <p:extLst>
      <p:ext uri="{BB962C8B-B14F-4D97-AF65-F5344CB8AC3E}">
        <p14:creationId xmlns:p14="http://schemas.microsoft.com/office/powerpoint/2010/main" val="1873616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1D7A7F6-3E53-2F4F-ABFD-9D53AA15CB40}" type="datetimeFigureOut">
              <a:rPr kumimoji="1" lang="ja-JP" altLang="en-US" smtClean="0"/>
              <a:t>2026/8/29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F5FC04A-B529-EA40-BE11-A833CDF45DF9}" type="slidenum">
              <a:rPr kumimoji="1" lang="ja-JP" altLang="en-US" smtClean="0"/>
              <a:t>‹#›</a:t>
            </a:fld>
            <a:endParaRPr kumimoji="1" lang="ja-JP" altLang="en-US"/>
          </a:p>
        </p:txBody>
      </p:sp>
    </p:spTree>
    <p:extLst>
      <p:ext uri="{BB962C8B-B14F-4D97-AF65-F5344CB8AC3E}">
        <p14:creationId xmlns:p14="http://schemas.microsoft.com/office/powerpoint/2010/main" val="2354059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41D7A7F6-3E53-2F4F-ABFD-9D53AA15CB40}" type="datetimeFigureOut">
              <a:rPr kumimoji="1" lang="ja-JP" altLang="en-US" smtClean="0"/>
              <a:t>2026/8/29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F5FC04A-B529-EA40-BE11-A833CDF45DF9}" type="slidenum">
              <a:rPr kumimoji="1" lang="ja-JP" altLang="en-US" smtClean="0"/>
              <a:t>‹#›</a:t>
            </a:fld>
            <a:endParaRPr kumimoji="1" lang="ja-JP" alt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96859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41D7A7F6-3E53-2F4F-ABFD-9D53AA15CB40}" type="datetimeFigureOut">
              <a:rPr kumimoji="1" lang="ja-JP" altLang="en-US" smtClean="0"/>
              <a:t>2026/8/29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F5FC04A-B529-EA40-BE11-A833CDF45DF9}" type="slidenum">
              <a:rPr kumimoji="1" lang="ja-JP" altLang="en-US" smtClean="0"/>
              <a:t>‹#›</a:t>
            </a:fld>
            <a:endParaRPr kumimoji="1" lang="ja-JP" altLang="en-US"/>
          </a:p>
        </p:txBody>
      </p:sp>
    </p:spTree>
    <p:extLst>
      <p:ext uri="{BB962C8B-B14F-4D97-AF65-F5344CB8AC3E}">
        <p14:creationId xmlns:p14="http://schemas.microsoft.com/office/powerpoint/2010/main" val="2079273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1097280" y="2582335"/>
            <a:ext cx="4937760" cy="32867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217920" y="2582334"/>
            <a:ext cx="4937760" cy="32867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41D7A7F6-3E53-2F4F-ABFD-9D53AA15CB40}" type="datetimeFigureOut">
              <a:rPr kumimoji="1" lang="ja-JP" altLang="en-US" smtClean="0"/>
              <a:t>2026/8/29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F5FC04A-B529-EA40-BE11-A833CDF45DF9}" type="slidenum">
              <a:rPr kumimoji="1" lang="ja-JP" altLang="en-US" smtClean="0"/>
              <a:t>‹#›</a:t>
            </a:fld>
            <a:endParaRPr kumimoji="1" lang="ja-JP" altLang="en-US"/>
          </a:p>
        </p:txBody>
      </p:sp>
    </p:spTree>
    <p:extLst>
      <p:ext uri="{BB962C8B-B14F-4D97-AF65-F5344CB8AC3E}">
        <p14:creationId xmlns:p14="http://schemas.microsoft.com/office/powerpoint/2010/main" val="39085080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41D7A7F6-3E53-2F4F-ABFD-9D53AA15CB40}" type="datetimeFigureOut">
              <a:rPr kumimoji="1" lang="ja-JP" altLang="en-US" smtClean="0"/>
              <a:t>2026/8/29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F5FC04A-B529-EA40-BE11-A833CDF45DF9}" type="slidenum">
              <a:rPr kumimoji="1" lang="ja-JP" altLang="en-US" smtClean="0"/>
              <a:t>‹#›</a:t>
            </a:fld>
            <a:endParaRPr kumimoji="1" lang="ja-JP" altLang="en-US"/>
          </a:p>
        </p:txBody>
      </p:sp>
    </p:spTree>
    <p:extLst>
      <p:ext uri="{BB962C8B-B14F-4D97-AF65-F5344CB8AC3E}">
        <p14:creationId xmlns:p14="http://schemas.microsoft.com/office/powerpoint/2010/main" val="1257920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7" name="Date Placeholder 6"/>
          <p:cNvSpPr>
            <a:spLocks noGrp="1"/>
          </p:cNvSpPr>
          <p:nvPr>
            <p:ph type="dt" sz="half" idx="10"/>
          </p:nvPr>
        </p:nvSpPr>
        <p:spPr/>
        <p:txBody>
          <a:bodyPr/>
          <a:lstStyle/>
          <a:p>
            <a:fld id="{41D7A7F6-3E53-2F4F-ABFD-9D53AA15CB40}" type="datetimeFigureOut">
              <a:rPr kumimoji="1" lang="ja-JP" altLang="en-US" smtClean="0"/>
              <a:t>2026/8/29</a:t>
            </a:fld>
            <a:endParaRPr kumimoji="1" lang="ja-JP" alt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kumimoji="1" lang="ja-JP" altLang="en-US"/>
          </a:p>
        </p:txBody>
      </p:sp>
      <p:sp>
        <p:nvSpPr>
          <p:cNvPr id="9" name="Slide Number Placeholder 8"/>
          <p:cNvSpPr>
            <a:spLocks noGrp="1"/>
          </p:cNvSpPr>
          <p:nvPr>
            <p:ph type="sldNum" sz="quarter" idx="12"/>
          </p:nvPr>
        </p:nvSpPr>
        <p:spPr/>
        <p:txBody>
          <a:bodyPr/>
          <a:lstStyle/>
          <a:p>
            <a:fld id="{9F5FC04A-B529-EA40-BE11-A833CDF45DF9}" type="slidenum">
              <a:rPr kumimoji="1" lang="ja-JP" altLang="en-US" smtClean="0"/>
              <a:t>‹#›</a:t>
            </a:fld>
            <a:endParaRPr kumimoji="1" lang="ja-JP" altLang="en-US"/>
          </a:p>
        </p:txBody>
      </p:sp>
    </p:spTree>
    <p:extLst>
      <p:ext uri="{BB962C8B-B14F-4D97-AF65-F5344CB8AC3E}">
        <p14:creationId xmlns:p14="http://schemas.microsoft.com/office/powerpoint/2010/main" val="27190548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コンテンツ">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ja-JP" altLang="en-US"/>
              <a:t>マスター タイトルの書式設定</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41D7A7F6-3E53-2F4F-ABFD-9D53AA15CB40}" type="datetimeFigureOut">
              <a:rPr kumimoji="1" lang="ja-JP" altLang="en-US" smtClean="0"/>
              <a:t>2026/8/29</a:t>
            </a:fld>
            <a:endParaRPr kumimoji="1" lang="ja-JP" alt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kumimoji="1" lang="ja-JP" alt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9F5FC04A-B529-EA40-BE11-A833CDF45DF9}" type="slidenum">
              <a:rPr kumimoji="1" lang="ja-JP" altLang="en-US" smtClean="0"/>
              <a:t>‹#›</a:t>
            </a:fld>
            <a:endParaRPr kumimoji="1" lang="ja-JP" altLang="en-US"/>
          </a:p>
        </p:txBody>
      </p:sp>
    </p:spTree>
    <p:extLst>
      <p:ext uri="{BB962C8B-B14F-4D97-AF65-F5344CB8AC3E}">
        <p14:creationId xmlns:p14="http://schemas.microsoft.com/office/powerpoint/2010/main" val="11376610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1D7A7F6-3E53-2F4F-ABFD-9D53AA15CB40}" type="datetimeFigureOut">
              <a:rPr kumimoji="1" lang="ja-JP" altLang="en-US" smtClean="0"/>
              <a:t>2026/8/29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F5FC04A-B529-EA40-BE11-A833CDF45DF9}" type="slidenum">
              <a:rPr kumimoji="1" lang="ja-JP" altLang="en-US" smtClean="0"/>
              <a:t>‹#›</a:t>
            </a:fld>
            <a:endParaRPr kumimoji="1" lang="ja-JP" altLang="en-US"/>
          </a:p>
        </p:txBody>
      </p:sp>
    </p:spTree>
    <p:extLst>
      <p:ext uri="{BB962C8B-B14F-4D97-AF65-F5344CB8AC3E}">
        <p14:creationId xmlns:p14="http://schemas.microsoft.com/office/powerpoint/2010/main" val="61142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41D7A7F6-3E53-2F4F-ABFD-9D53AA15CB40}" type="datetimeFigureOut">
              <a:rPr kumimoji="1" lang="ja-JP" altLang="en-US" smtClean="0"/>
              <a:t>2026/8/29</a:t>
            </a:fld>
            <a:endParaRPr kumimoji="1" lang="ja-JP" alt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kumimoji="1" lang="ja-JP" alt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9F5FC04A-B529-EA40-BE11-A833CDF45DF9}" type="slidenum">
              <a:rPr kumimoji="1" lang="ja-JP" altLang="en-US" smtClean="0"/>
              <a:t>‹#›</a:t>
            </a:fld>
            <a:endParaRPr kumimoji="1" lang="ja-JP" alt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0331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kumimoji="1"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kumimoji="1"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3.emf"/><Relationship Id="rId4" Type="http://schemas.openxmlformats.org/officeDocument/2006/relationships/image" Target="../media/image23.png"/><Relationship Id="rId9"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23.emf"/><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25.emf"/><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26.emf"/><Relationship Id="rId7"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0.pn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44.emf"/><Relationship Id="rId3" Type="http://schemas.openxmlformats.org/officeDocument/2006/relationships/image" Target="../media/image34.png"/><Relationship Id="rId7" Type="http://schemas.openxmlformats.org/officeDocument/2006/relationships/image" Target="../media/image48.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35.png"/><Relationship Id="rId4" Type="http://schemas.openxmlformats.org/officeDocument/2006/relationships/image" Target="../media/image45.png"/></Relationships>
</file>

<file path=ppt/slides/_rels/slide17.xml.rels><?xml version="1.0" encoding="UTF-8" standalone="yes"?>
<Relationships xmlns="http://schemas.openxmlformats.org/package/2006/relationships"><Relationship Id="rId3" Type="http://schemas.openxmlformats.org/officeDocument/2006/relationships/image" Target="../media/image45.emf"/><Relationship Id="rId7" Type="http://schemas.openxmlformats.org/officeDocument/2006/relationships/image" Target="../media/image58.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47.png"/><Relationship Id="rId4" Type="http://schemas.openxmlformats.org/officeDocument/2006/relationships/image" Target="../media/image46.png"/></Relationships>
</file>

<file path=ppt/slides/_rels/slide18.xml.rels><?xml version="1.0" encoding="UTF-8" standalone="yes"?>
<Relationships xmlns="http://schemas.openxmlformats.org/package/2006/relationships"><Relationship Id="rId8" Type="http://schemas.openxmlformats.org/officeDocument/2006/relationships/image" Target="../media/image52.emf"/><Relationship Id="rId3" Type="http://schemas.openxmlformats.org/officeDocument/2006/relationships/image" Target="../media/image50.png"/><Relationship Id="rId7" Type="http://schemas.openxmlformats.org/officeDocument/2006/relationships/image" Target="../media/image530.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51.png"/><Relationship Id="rId4" Type="http://schemas.openxmlformats.org/officeDocument/2006/relationships/image" Target="../media/image55.png"/><Relationship Id="rId9" Type="http://schemas.openxmlformats.org/officeDocument/2006/relationships/image" Target="../media/image53.emf"/></Relationships>
</file>

<file path=ppt/slides/_rels/slide1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23.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66.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57.png"/></Relationships>
</file>

<file path=ppt/slides/_rels/slide2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25.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8.emf"/><Relationship Id="rId7" Type="http://schemas.openxmlformats.org/officeDocument/2006/relationships/image" Target="../media/image74.png"/><Relationship Id="rId12" Type="http://schemas.openxmlformats.org/officeDocument/2006/relationships/image" Target="../media/image79.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60.emf"/><Relationship Id="rId11" Type="http://schemas.openxmlformats.org/officeDocument/2006/relationships/image" Target="../media/image63.png"/><Relationship Id="rId5" Type="http://schemas.openxmlformats.org/officeDocument/2006/relationships/image" Target="../media/image59.emf"/><Relationship Id="rId10" Type="http://schemas.openxmlformats.org/officeDocument/2006/relationships/image" Target="../media/image77.png"/><Relationship Id="rId4" Type="http://schemas.openxmlformats.org/officeDocument/2006/relationships/image" Target="../media/image23.emf"/><Relationship Id="rId9" Type="http://schemas.openxmlformats.org/officeDocument/2006/relationships/image" Target="../media/image76.png"/></Relationships>
</file>

<file path=ppt/slides/_rels/slide26.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64.emf"/><Relationship Id="rId7" Type="http://schemas.openxmlformats.org/officeDocument/2006/relationships/image" Target="../media/image38.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21.png"/></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65.emf"/><Relationship Id="rId1" Type="http://schemas.openxmlformats.org/officeDocument/2006/relationships/slideLayout" Target="../slideLayouts/slideLayout7.xml"/><Relationship Id="rId6" Type="http://schemas.openxmlformats.org/officeDocument/2006/relationships/image" Target="../media/image91.png"/><Relationship Id="rId5" Type="http://schemas.openxmlformats.org/officeDocument/2006/relationships/image" Target="../media/image71.png"/><Relationship Id="rId4" Type="http://schemas.openxmlformats.org/officeDocument/2006/relationships/image" Target="../media/image89.png"/></Relationships>
</file>

<file path=ppt/slides/_rels/slide28.xml.rels><?xml version="1.0" encoding="UTF-8" standalone="yes"?>
<Relationships xmlns="http://schemas.openxmlformats.org/package/2006/relationships"><Relationship Id="rId8" Type="http://schemas.openxmlformats.org/officeDocument/2006/relationships/image" Target="../media/image106.png"/><Relationship Id="rId3" Type="http://schemas.openxmlformats.org/officeDocument/2006/relationships/image" Target="../media/image101.png"/><Relationship Id="rId7" Type="http://schemas.openxmlformats.org/officeDocument/2006/relationships/image" Target="../media/image105.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image" Target="../media/image102.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9.pn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字幕 2">
            <a:extLst>
              <a:ext uri="{FF2B5EF4-FFF2-40B4-BE49-F238E27FC236}">
                <a16:creationId xmlns:a16="http://schemas.microsoft.com/office/drawing/2014/main" id="{AF3012A5-2E44-31BC-93A7-4993E82DD008}"/>
              </a:ext>
            </a:extLst>
          </p:cNvPr>
          <p:cNvSpPr>
            <a:spLocks noGrp="1"/>
          </p:cNvSpPr>
          <p:nvPr>
            <p:ph type="subTitle" idx="1"/>
          </p:nvPr>
        </p:nvSpPr>
        <p:spPr>
          <a:xfrm>
            <a:off x="957209" y="4735714"/>
            <a:ext cx="10277582" cy="1655762"/>
          </a:xfrm>
        </p:spPr>
        <p:txBody>
          <a:bodyPr/>
          <a:lstStyle/>
          <a:p>
            <a:pPr algn="ctr"/>
            <a:endParaRPr lang="en-US" altLang="ja-JP" dirty="0">
              <a:solidFill>
                <a:schemeClr val="tx1"/>
              </a:solidFill>
              <a:latin typeface="Hiragino Sans W4" panose="020B0400000000000000" pitchFamily="34" charset="-128"/>
              <a:ea typeface="Hiragino Sans W4" panose="020B0400000000000000" pitchFamily="34" charset="-128"/>
            </a:endParaRPr>
          </a:p>
          <a:p>
            <a:pPr algn="ctr"/>
            <a:endParaRPr lang="en-US" altLang="ja-JP" dirty="0">
              <a:solidFill>
                <a:schemeClr val="tx1"/>
              </a:solidFill>
              <a:latin typeface="Hiragino Sans W4" panose="020B0400000000000000" pitchFamily="34" charset="-128"/>
              <a:ea typeface="Hiragino Sans W4" panose="020B0400000000000000" pitchFamily="34" charset="-128"/>
            </a:endParaRPr>
          </a:p>
        </p:txBody>
      </p:sp>
      <p:sp>
        <p:nvSpPr>
          <p:cNvPr id="4" name="スライド番号プレースホルダー 3">
            <a:extLst>
              <a:ext uri="{FF2B5EF4-FFF2-40B4-BE49-F238E27FC236}">
                <a16:creationId xmlns:a16="http://schemas.microsoft.com/office/drawing/2014/main" id="{00447CCE-079A-40C1-09A3-2CF41F010172}"/>
              </a:ext>
            </a:extLst>
          </p:cNvPr>
          <p:cNvSpPr>
            <a:spLocks noGrp="1"/>
          </p:cNvSpPr>
          <p:nvPr>
            <p:ph type="sldNum" sz="quarter" idx="12"/>
          </p:nvPr>
        </p:nvSpPr>
        <p:spPr/>
        <p:txBody>
          <a:bodyPr/>
          <a:lstStyle/>
          <a:p>
            <a:fld id="{5C7ABAB4-3B0A-4C87-97EA-B79093BD79A3}" type="slidenum">
              <a:rPr kumimoji="1" lang="ja-JP" altLang="en-US" smtClean="0"/>
              <a:t>1</a:t>
            </a:fld>
            <a:endParaRPr kumimoji="1" lang="ja-JP" altLang="en-US"/>
          </a:p>
        </p:txBody>
      </p:sp>
      <p:sp>
        <p:nvSpPr>
          <p:cNvPr id="5" name="テキスト ボックス 4">
            <a:extLst>
              <a:ext uri="{FF2B5EF4-FFF2-40B4-BE49-F238E27FC236}">
                <a16:creationId xmlns:a16="http://schemas.microsoft.com/office/drawing/2014/main" id="{E1F4D02C-BAC7-9AB6-CAC8-E24F0B85B20B}"/>
              </a:ext>
            </a:extLst>
          </p:cNvPr>
          <p:cNvSpPr txBox="1"/>
          <p:nvPr/>
        </p:nvSpPr>
        <p:spPr>
          <a:xfrm>
            <a:off x="957209" y="4893946"/>
            <a:ext cx="10638890" cy="830997"/>
          </a:xfrm>
          <a:prstGeom prst="rect">
            <a:avLst/>
          </a:prstGeom>
          <a:noFill/>
        </p:spPr>
        <p:txBody>
          <a:bodyPr wrap="square">
            <a:spAutoFit/>
          </a:bodyPr>
          <a:lstStyle/>
          <a:p>
            <a:pPr algn="ctr"/>
            <a:r>
              <a:rPr lang="en-US" altLang="ja-JP" sz="2400" dirty="0">
                <a:latin typeface="Helvetica Neue" panose="02000503000000020004" pitchFamily="2" charset="0"/>
                <a:ea typeface="Helvetica Neue" panose="02000503000000020004" pitchFamily="2" charset="0"/>
                <a:cs typeface="Helvetica Neue" panose="02000503000000020004" pitchFamily="2" charset="0"/>
              </a:rPr>
              <a:t>TeV Particle Astrophysics 2026 (</a:t>
            </a:r>
            <a:r>
              <a:rPr lang="en-US" sz="2400" noProof="1">
                <a:latin typeface="Helvetica Neue" panose="02000503000000020004" pitchFamily="2" charset="0"/>
                <a:ea typeface="Helvetica Neue" panose="02000503000000020004" pitchFamily="2" charset="0"/>
                <a:cs typeface="Helvetica Neue" panose="02000503000000020004" pitchFamily="2" charset="0"/>
              </a:rPr>
              <a:t>TeVPA</a:t>
            </a:r>
            <a:r>
              <a:rPr lang="en-US" altLang="ja-JP" sz="2400" dirty="0">
                <a:latin typeface="Helvetica Neue" panose="02000503000000020004" pitchFamily="2" charset="0"/>
                <a:ea typeface="Helvetica Neue" panose="02000503000000020004" pitchFamily="2" charset="0"/>
                <a:cs typeface="Helvetica Neue" panose="02000503000000020004" pitchFamily="2" charset="0"/>
              </a:rPr>
              <a:t> 2026), August 31-September 4, 2026</a:t>
            </a:r>
          </a:p>
          <a:p>
            <a:pPr algn="ctr"/>
            <a:r>
              <a:rPr lang="en-US" sz="2400" noProof="1">
                <a:latin typeface="Helvetica Neue" panose="02000503000000020004" pitchFamily="2" charset="0"/>
                <a:ea typeface="Helvetica Neue" panose="02000503000000020004" pitchFamily="2" charset="0"/>
                <a:cs typeface="Helvetica Neue" panose="02000503000000020004" pitchFamily="2" charset="0"/>
              </a:rPr>
              <a:t>Takinoyu</a:t>
            </a:r>
            <a:r>
              <a:rPr lang="en-US" altLang="ja-JP" sz="2400" dirty="0">
                <a:latin typeface="Helvetica Neue" panose="02000503000000020004" pitchFamily="2" charset="0"/>
                <a:ea typeface="Helvetica Neue" panose="02000503000000020004" pitchFamily="2" charset="0"/>
                <a:cs typeface="Helvetica Neue" panose="02000503000000020004" pitchFamily="2" charset="0"/>
              </a:rPr>
              <a:t> Hotel, Tendo, Yamagata, Japan</a:t>
            </a:r>
          </a:p>
        </p:txBody>
      </p:sp>
      <p:sp>
        <p:nvSpPr>
          <p:cNvPr id="9" name="テキスト ボックス 8">
            <a:extLst>
              <a:ext uri="{FF2B5EF4-FFF2-40B4-BE49-F238E27FC236}">
                <a16:creationId xmlns:a16="http://schemas.microsoft.com/office/drawing/2014/main" id="{A36FB3E9-23C8-6D38-8173-83151639DDB6}"/>
              </a:ext>
            </a:extLst>
          </p:cNvPr>
          <p:cNvSpPr txBox="1"/>
          <p:nvPr/>
        </p:nvSpPr>
        <p:spPr>
          <a:xfrm>
            <a:off x="0" y="3429000"/>
            <a:ext cx="12355550" cy="830997"/>
          </a:xfrm>
          <a:prstGeom prst="rect">
            <a:avLst/>
          </a:prstGeom>
          <a:noFill/>
        </p:spPr>
        <p:txBody>
          <a:bodyPr wrap="square">
            <a:spAutoFit/>
          </a:bodyPr>
          <a:lstStyle/>
          <a:p>
            <a:pPr algn="ctr"/>
            <a:r>
              <a:rPr lang="ja-JP" altLang="en-US" sz="2400">
                <a:latin typeface="Helvetica Neue" panose="02000503000000020004" pitchFamily="2" charset="0"/>
                <a:ea typeface="Hiragino Sans W4" panose="020B0400000000000000" pitchFamily="34" charset="-128"/>
                <a:cs typeface="Helvetica Neue" panose="02000503000000020004" pitchFamily="2" charset="0"/>
              </a:rPr>
              <a:t>Ryohei Kanazashi</a:t>
            </a:r>
            <a:r>
              <a:rPr lang="en-US" altLang="ja-JP" sz="2400" dirty="0">
                <a:latin typeface="Helvetica Neue" panose="02000503000000020004" pitchFamily="2" charset="0"/>
                <a:ea typeface="Helvetica Neue" panose="02000503000000020004" pitchFamily="2" charset="0"/>
                <a:cs typeface="Helvetica Neue" panose="02000503000000020004" pitchFamily="2" charset="0"/>
              </a:rPr>
              <a:t>, Shinta Kasuya, Shunya Takekawa (Kanagawa University)</a:t>
            </a:r>
          </a:p>
          <a:p>
            <a:pPr algn="ctr"/>
            <a:r>
              <a:rPr lang="en-US" altLang="ja-JP" sz="2400" dirty="0">
                <a:latin typeface="Helvetica Neue" panose="02000503000000020004" pitchFamily="2" charset="0"/>
                <a:ea typeface="Helvetica Neue" panose="02000503000000020004" pitchFamily="2" charset="0"/>
                <a:cs typeface="Helvetica Neue" panose="02000503000000020004" pitchFamily="2" charset="0"/>
              </a:rPr>
              <a:t>Naomi Tsuji (Institute for Cosmic Ray Research, The University of Tokyo)</a:t>
            </a:r>
            <a:endParaRPr lang="ja-JP" altLang="en-US" sz="2400" dirty="0">
              <a:latin typeface="Helvetica Neue" panose="02000503000000020004" pitchFamily="2" charset="0"/>
              <a:ea typeface="Hiragino Sans W4" panose="020B0400000000000000" pitchFamily="34" charset="-128"/>
              <a:cs typeface="Helvetica Neue" panose="02000503000000020004" pitchFamily="2" charset="0"/>
            </a:endParaRPr>
          </a:p>
        </p:txBody>
      </p:sp>
      <p:sp>
        <p:nvSpPr>
          <p:cNvPr id="10" name="テキスト ボックス 9">
            <a:extLst>
              <a:ext uri="{FF2B5EF4-FFF2-40B4-BE49-F238E27FC236}">
                <a16:creationId xmlns:a16="http://schemas.microsoft.com/office/drawing/2014/main" id="{E71D2951-D407-C4D6-25F3-1EA3F25D87DA}"/>
              </a:ext>
            </a:extLst>
          </p:cNvPr>
          <p:cNvSpPr txBox="1"/>
          <p:nvPr/>
        </p:nvSpPr>
        <p:spPr>
          <a:xfrm>
            <a:off x="440871" y="1133057"/>
            <a:ext cx="11310257" cy="1754326"/>
          </a:xfrm>
          <a:prstGeom prst="rect">
            <a:avLst/>
          </a:prstGeom>
          <a:noFill/>
        </p:spPr>
        <p:txBody>
          <a:bodyPr wrap="square" rtlCol="0">
            <a:spAutoFit/>
          </a:bodyPr>
          <a:lstStyle/>
          <a:p>
            <a:pPr algn="ctr"/>
            <a:r>
              <a:rPr kumimoji="1" lang="en-US" altLang="ja-JP" sz="3600" b="1"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t>Search for molecular clouds in the dark ultra-high-energy gamma-ray source 1LHAASO J0007+5659u with the </a:t>
            </a:r>
            <a:r>
              <a:rPr kumimoji="1" lang="en-US" sz="3600" b="1" noProof="1">
                <a:solidFill>
                  <a:srgbClr val="0070C0"/>
                </a:solidFill>
                <a:latin typeface="Helvetica Neue" panose="02000503000000020004" pitchFamily="2" charset="0"/>
                <a:ea typeface="Helvetica Neue" panose="02000503000000020004" pitchFamily="2" charset="0"/>
                <a:cs typeface="Helvetica Neue" panose="02000503000000020004" pitchFamily="2" charset="0"/>
              </a:rPr>
              <a:t>Nobeyama</a:t>
            </a:r>
            <a:r>
              <a:rPr kumimoji="1" lang="en-US" altLang="ja-JP" sz="3600" b="1"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t> 45-m radio telescope</a:t>
            </a:r>
            <a:endParaRPr kumimoji="1" lang="ja-JP" altLang="en-US" sz="3600" b="1">
              <a:solidFill>
                <a:srgbClr val="0070C0"/>
              </a:solidFill>
              <a:latin typeface="Helvetica Neue" panose="02000503000000020004" pitchFamily="2" charset="0"/>
              <a:ea typeface="Hiragino Sans W4" panose="020B0400000000000000" pitchFamily="34" charset="-128"/>
              <a:cs typeface="Helvetica Neue" panose="02000503000000020004" pitchFamily="2" charset="0"/>
            </a:endParaRPr>
          </a:p>
        </p:txBody>
      </p:sp>
    </p:spTree>
    <p:extLst>
      <p:ext uri="{BB962C8B-B14F-4D97-AF65-F5344CB8AC3E}">
        <p14:creationId xmlns:p14="http://schemas.microsoft.com/office/powerpoint/2010/main" val="16890615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DE036-AFE9-F487-99EF-84FB3BCE2FFC}"/>
            </a:ext>
          </a:extLst>
        </p:cNvPr>
        <p:cNvGrpSpPr/>
        <p:nvPr/>
      </p:nvGrpSpPr>
      <p:grpSpPr>
        <a:xfrm>
          <a:off x="0" y="0"/>
          <a:ext cx="0" cy="0"/>
          <a:chOff x="0" y="0"/>
          <a:chExt cx="0" cy="0"/>
        </a:xfrm>
      </p:grpSpPr>
      <p:grpSp>
        <p:nvGrpSpPr>
          <p:cNvPr id="24" name="グループ化 23">
            <a:extLst>
              <a:ext uri="{FF2B5EF4-FFF2-40B4-BE49-F238E27FC236}">
                <a16:creationId xmlns:a16="http://schemas.microsoft.com/office/drawing/2014/main" id="{6616FB3C-4994-84E9-7CFE-DE108AF47180}"/>
              </a:ext>
            </a:extLst>
          </p:cNvPr>
          <p:cNvGrpSpPr/>
          <p:nvPr/>
        </p:nvGrpSpPr>
        <p:grpSpPr>
          <a:xfrm>
            <a:off x="4599701" y="600477"/>
            <a:ext cx="6460117" cy="3348440"/>
            <a:chOff x="4463067" y="723555"/>
            <a:chExt cx="6460117" cy="3348440"/>
          </a:xfrm>
        </p:grpSpPr>
        <p:grpSp>
          <p:nvGrpSpPr>
            <p:cNvPr id="21" name="グループ化 20">
              <a:extLst>
                <a:ext uri="{FF2B5EF4-FFF2-40B4-BE49-F238E27FC236}">
                  <a16:creationId xmlns:a16="http://schemas.microsoft.com/office/drawing/2014/main" id="{206D06F4-C7CC-FA1A-AD1D-B75D454A2E18}"/>
                </a:ext>
              </a:extLst>
            </p:cNvPr>
            <p:cNvGrpSpPr/>
            <p:nvPr/>
          </p:nvGrpSpPr>
          <p:grpSpPr>
            <a:xfrm>
              <a:off x="4463067" y="723555"/>
              <a:ext cx="6460117" cy="3163807"/>
              <a:chOff x="4463067" y="723555"/>
              <a:chExt cx="6460117" cy="3163807"/>
            </a:xfrm>
          </p:grpSpPr>
          <p:pic>
            <p:nvPicPr>
              <p:cNvPr id="20" name="図 19">
                <a:extLst>
                  <a:ext uri="{FF2B5EF4-FFF2-40B4-BE49-F238E27FC236}">
                    <a16:creationId xmlns:a16="http://schemas.microsoft.com/office/drawing/2014/main" id="{47E3848A-CA41-51D2-264B-9C8C6B150377}"/>
                  </a:ext>
                </a:extLst>
              </p:cNvPr>
              <p:cNvPicPr>
                <a:picLocks noChangeAspect="1"/>
              </p:cNvPicPr>
              <p:nvPr/>
            </p:nvPicPr>
            <p:blipFill>
              <a:blip r:embed="rId3"/>
              <a:stretch>
                <a:fillRect/>
              </a:stretch>
            </p:blipFill>
            <p:spPr>
              <a:xfrm>
                <a:off x="4715316" y="723555"/>
                <a:ext cx="6207868" cy="3163807"/>
              </a:xfrm>
              <a:prstGeom prst="rect">
                <a:avLst/>
              </a:prstGeom>
            </p:spPr>
          </p:pic>
          <p:sp>
            <p:nvSpPr>
              <p:cNvPr id="10" name="テキスト ボックス 9">
                <a:extLst>
                  <a:ext uri="{FF2B5EF4-FFF2-40B4-BE49-F238E27FC236}">
                    <a16:creationId xmlns:a16="http://schemas.microsoft.com/office/drawing/2014/main" id="{7E097571-7B88-478B-0CFB-054B60174322}"/>
                  </a:ext>
                </a:extLst>
              </p:cNvPr>
              <p:cNvSpPr txBox="1"/>
              <p:nvPr/>
            </p:nvSpPr>
            <p:spPr>
              <a:xfrm>
                <a:off x="4463067" y="1106817"/>
                <a:ext cx="504497" cy="2102069"/>
              </a:xfrm>
              <a:prstGeom prst="rect">
                <a:avLst/>
              </a:prstGeom>
              <a:solidFill>
                <a:schemeClr val="bg1"/>
              </a:solidFill>
            </p:spPr>
            <p:txBody>
              <a:bodyPr vert="eaVert" wrap="square" rtlCol="0">
                <a:spAutoFit/>
              </a:bodyPr>
              <a:lstStyle/>
              <a:p>
                <a:endParaRPr kumimoji="1" lang="ja-JP" altLang="en-US"/>
              </a:p>
            </p:txBody>
          </p:sp>
          <mc:AlternateContent xmlns:mc="http://schemas.openxmlformats.org/markup-compatibility/2006" xmlns:a14="http://schemas.microsoft.com/office/drawing/2010/main">
            <mc:Choice Requires="a14">
              <p:sp>
                <p:nvSpPr>
                  <p:cNvPr id="6" name="テキスト ボックス 5">
                    <a:extLst>
                      <a:ext uri="{FF2B5EF4-FFF2-40B4-BE49-F238E27FC236}">
                        <a16:creationId xmlns:a16="http://schemas.microsoft.com/office/drawing/2014/main" id="{D42C2FD8-F588-5B1A-F184-ECABAEFAAB77}"/>
                      </a:ext>
                    </a:extLst>
                  </p:cNvPr>
                  <p:cNvSpPr txBox="1"/>
                  <p:nvPr/>
                </p:nvSpPr>
                <p:spPr>
                  <a:xfrm rot="16200000">
                    <a:off x="4120097" y="1734810"/>
                    <a:ext cx="1233269" cy="461665"/>
                  </a:xfrm>
                  <a:prstGeom prst="rect">
                    <a:avLst/>
                  </a:prstGeom>
                  <a:noFill/>
                </p:spPr>
                <p:txBody>
                  <a:bodyPr wrap="square" rtlCol="0">
                    <a:spAutoFit/>
                  </a:bodyPr>
                  <a:lstStyle/>
                  <a:p>
                    <a14:m>
                      <m:oMath xmlns:m="http://schemas.openxmlformats.org/officeDocument/2006/math">
                        <m:sSub>
                          <m:sSubPr>
                            <m:ctrlPr>
                              <a:rPr lang="ja-JP" altLang="ja-JP" sz="2400" i="1">
                                <a:latin typeface="Cambria Math" panose="02040503050406030204" pitchFamily="18" charset="0"/>
                              </a:rPr>
                            </m:ctrlPr>
                          </m:sSubPr>
                          <m:e>
                            <m:r>
                              <a:rPr lang="en-US" altLang="ja-JP" sz="2400" i="1">
                                <a:latin typeface="Cambria Math" panose="02040503050406030204" pitchFamily="18" charset="0"/>
                              </a:rPr>
                              <m:t>𝑇</m:t>
                            </m:r>
                          </m:e>
                          <m:sub>
                            <m:r>
                              <m:rPr>
                                <m:sty m:val="p"/>
                              </m:rPr>
                              <a:rPr lang="en-US" altLang="ja-JP" sz="2400" i="1">
                                <a:latin typeface="Cambria Math" panose="02040503050406030204" pitchFamily="18" charset="0"/>
                              </a:rPr>
                              <m:t>MB</m:t>
                            </m:r>
                          </m:sub>
                        </m:sSub>
                      </m:oMath>
                    </a14:m>
                    <a:r>
                      <a:rPr kumimoji="1" lang="en-US" altLang="ja-JP" sz="2400" dirty="0">
                        <a:latin typeface="Helvetica Neue" panose="02000503000000020004" pitchFamily="2" charset="0"/>
                        <a:ea typeface="Helvetica Neue" panose="02000503000000020004" pitchFamily="2" charset="0"/>
                        <a:cs typeface="Helvetica Neue" panose="02000503000000020004" pitchFamily="2" charset="0"/>
                      </a:rPr>
                      <a:t> (K)</a:t>
                    </a:r>
                    <a:endParaRPr kumimoji="1" lang="ja-JP" altLang="en-US">
                      <a:latin typeface="Helvetica Neue" panose="02000503000000020004" pitchFamily="2" charset="0"/>
                      <a:cs typeface="Helvetica Neue" panose="02000503000000020004" pitchFamily="2" charset="0"/>
                    </a:endParaRPr>
                  </a:p>
                </p:txBody>
              </p:sp>
            </mc:Choice>
            <mc:Fallback xmlns="">
              <p:sp>
                <p:nvSpPr>
                  <p:cNvPr id="6" name="テキスト ボックス 5">
                    <a:extLst>
                      <a:ext uri="{FF2B5EF4-FFF2-40B4-BE49-F238E27FC236}">
                        <a16:creationId xmlns:a16="http://schemas.microsoft.com/office/drawing/2014/main" id="{D42C2FD8-F588-5B1A-F184-ECABAEFAAB77}"/>
                      </a:ext>
                    </a:extLst>
                  </p:cNvPr>
                  <p:cNvSpPr txBox="1">
                    <a:spLocks noRot="1" noChangeAspect="1" noMove="1" noResize="1" noEditPoints="1" noAdjustHandles="1" noChangeArrowheads="1" noChangeShapeType="1" noTextEdit="1"/>
                  </p:cNvSpPr>
                  <p:nvPr/>
                </p:nvSpPr>
                <p:spPr>
                  <a:xfrm rot="16200000">
                    <a:off x="4120097" y="1734810"/>
                    <a:ext cx="1233269" cy="461665"/>
                  </a:xfrm>
                  <a:prstGeom prst="rect">
                    <a:avLst/>
                  </a:prstGeom>
                  <a:blipFill>
                    <a:blip r:embed="rId4"/>
                    <a:stretch>
                      <a:fillRect l="-13514" r="-27027" b="-1020"/>
                    </a:stretch>
                  </a:blipFill>
                </p:spPr>
                <p:txBody>
                  <a:bodyPr/>
                  <a:lstStyle/>
                  <a:p>
                    <a:r>
                      <a:rPr lang="ja-JP" altLang="en-US">
                        <a:noFill/>
                      </a:rPr>
                      <a:t> </a:t>
                    </a:r>
                  </a:p>
                </p:txBody>
              </p:sp>
            </mc:Fallback>
          </mc:AlternateContent>
        </p:grpSp>
        <p:sp>
          <p:nvSpPr>
            <p:cNvPr id="22" name="テキスト ボックス 21">
              <a:extLst>
                <a:ext uri="{FF2B5EF4-FFF2-40B4-BE49-F238E27FC236}">
                  <a16:creationId xmlns:a16="http://schemas.microsoft.com/office/drawing/2014/main" id="{A1B8641D-F0B0-261A-40F9-A4E6EFA8F35D}"/>
                </a:ext>
              </a:extLst>
            </p:cNvPr>
            <p:cNvSpPr txBox="1"/>
            <p:nvPr/>
          </p:nvSpPr>
          <p:spPr>
            <a:xfrm rot="5400000">
              <a:off x="7567001" y="2768712"/>
              <a:ext cx="504497" cy="2102069"/>
            </a:xfrm>
            <a:prstGeom prst="rect">
              <a:avLst/>
            </a:prstGeom>
            <a:solidFill>
              <a:schemeClr val="bg1"/>
            </a:solidFill>
          </p:spPr>
          <p:txBody>
            <a:bodyPr vert="eaVert" wrap="square" rtlCol="0">
              <a:spAutoFit/>
            </a:bodyPr>
            <a:lstStyle/>
            <a:p>
              <a:endParaRPr kumimoji="1" lang="ja-JP" altLang="en-US"/>
            </a:p>
          </p:txBody>
        </p:sp>
        <p:sp>
          <p:nvSpPr>
            <p:cNvPr id="23" name="テキスト ボックス 22">
              <a:extLst>
                <a:ext uri="{FF2B5EF4-FFF2-40B4-BE49-F238E27FC236}">
                  <a16:creationId xmlns:a16="http://schemas.microsoft.com/office/drawing/2014/main" id="{02C9499C-FF78-E39A-F2BC-5D7A68FE19D0}"/>
                </a:ext>
              </a:extLst>
            </p:cNvPr>
            <p:cNvSpPr txBox="1"/>
            <p:nvPr/>
          </p:nvSpPr>
          <p:spPr>
            <a:xfrm>
              <a:off x="7015713" y="3475155"/>
              <a:ext cx="2716882" cy="461665"/>
            </a:xfrm>
            <a:prstGeom prst="rect">
              <a:avLst/>
            </a:prstGeom>
            <a:noFill/>
          </p:spPr>
          <p:txBody>
            <a:bodyPr wrap="square" rtlCol="0">
              <a:spAutoFit/>
            </a:bodyPr>
            <a:lstStyle/>
            <a:p>
              <a:r>
                <a:rPr kumimoji="1" lang="en-US" altLang="ja-JP" sz="2400" dirty="0">
                  <a:latin typeface="Helvetica Neue" panose="02000503000000020004" pitchFamily="2" charset="0"/>
                  <a:ea typeface="Helvetica Neue" panose="02000503000000020004" pitchFamily="2" charset="0"/>
                  <a:cs typeface="Helvetica Neue" panose="02000503000000020004" pitchFamily="2" charset="0"/>
                </a:rPr>
                <a:t>Velocity (km/s)</a:t>
              </a:r>
              <a:endParaRPr kumimoji="1" lang="ja-JP" altLang="en-US" sz="2400">
                <a:latin typeface="Helvetica Neue" panose="02000503000000020004" pitchFamily="2" charset="0"/>
                <a:cs typeface="Helvetica Neue" panose="02000503000000020004" pitchFamily="2" charset="0"/>
              </a:endParaRPr>
            </a:p>
          </p:txBody>
        </p:sp>
      </p:grpSp>
      <p:sp>
        <p:nvSpPr>
          <p:cNvPr id="2" name="スライド番号プレースホルダー 1">
            <a:extLst>
              <a:ext uri="{FF2B5EF4-FFF2-40B4-BE49-F238E27FC236}">
                <a16:creationId xmlns:a16="http://schemas.microsoft.com/office/drawing/2014/main" id="{16F0CD9F-31CF-0045-3007-2866C39724BE}"/>
              </a:ext>
            </a:extLst>
          </p:cNvPr>
          <p:cNvSpPr>
            <a:spLocks noGrp="1"/>
          </p:cNvSpPr>
          <p:nvPr>
            <p:ph type="sldNum" sz="quarter" idx="12"/>
          </p:nvPr>
        </p:nvSpPr>
        <p:spPr/>
        <p:txBody>
          <a:bodyPr/>
          <a:lstStyle/>
          <a:p>
            <a:fld id="{44483F4B-3FDA-1F45-AEDE-9334086C179B}" type="slidenum">
              <a:rPr kumimoji="1" lang="ja-JP" altLang="en-US" smtClean="0"/>
              <a:t>10</a:t>
            </a:fld>
            <a:endParaRPr kumimoji="1" lang="ja-JP" altLang="en-US"/>
          </a:p>
        </p:txBody>
      </p:sp>
      <p:sp>
        <p:nvSpPr>
          <p:cNvPr id="4" name="テキスト ボックス 3">
            <a:extLst>
              <a:ext uri="{FF2B5EF4-FFF2-40B4-BE49-F238E27FC236}">
                <a16:creationId xmlns:a16="http://schemas.microsoft.com/office/drawing/2014/main" id="{661BD80F-30BB-6B5A-2800-7DFEE1F021EC}"/>
              </a:ext>
            </a:extLst>
          </p:cNvPr>
          <p:cNvSpPr txBox="1"/>
          <p:nvPr/>
        </p:nvSpPr>
        <p:spPr>
          <a:xfrm>
            <a:off x="102771" y="79104"/>
            <a:ext cx="11596924" cy="584775"/>
          </a:xfrm>
          <a:prstGeom prst="rect">
            <a:avLst/>
          </a:prstGeom>
          <a:noFill/>
        </p:spPr>
        <p:txBody>
          <a:bodyPr wrap="square" rtlCol="0">
            <a:spAutoFit/>
          </a:bodyPr>
          <a:lstStyle/>
          <a:p>
            <a:r>
              <a:rPr kumimoji="1" lang="en-US" altLang="ja-JP" sz="3200" b="1" dirty="0">
                <a:solidFill>
                  <a:srgbClr val="0070C0"/>
                </a:solidFill>
                <a:effectLst>
                  <a:outerShdw blurRad="50800" dist="38100" dir="2700000" algn="tl" rotWithShape="0">
                    <a:prstClr val="black">
                      <a:alpha val="40000"/>
                    </a:prstClr>
                  </a:outerShdw>
                </a:effectLst>
                <a:latin typeface="Helvetica Neue" panose="02000503000000020004" pitchFamily="2" charset="0"/>
                <a:ea typeface="Helvetica Neue" panose="02000503000000020004" pitchFamily="2" charset="0"/>
                <a:cs typeface="Helvetica Neue" panose="02000503000000020004" pitchFamily="2" charset="0"/>
              </a:rPr>
              <a:t>Physical parameters of MCs derived from CO observations</a:t>
            </a:r>
            <a:endParaRPr kumimoji="1" lang="ja-JP" altLang="en-US" sz="3200" b="1" dirty="0">
              <a:solidFill>
                <a:srgbClr val="0070C0"/>
              </a:solidFill>
              <a:effectLst>
                <a:outerShdw blurRad="50800" dist="38100" dir="2700000" algn="tl" rotWithShape="0">
                  <a:prstClr val="black">
                    <a:alpha val="40000"/>
                  </a:prstClr>
                </a:outerShdw>
              </a:effectLst>
              <a:latin typeface="Helvetica Neue" panose="02000503000000020004" pitchFamily="2" charset="0"/>
              <a:ea typeface="Hiragino Sans W4" panose="020B0400000000000000" pitchFamily="34" charset="-128"/>
              <a:cs typeface="Helvetica Neue" panose="02000503000000020004" pitchFamily="2" charset="0"/>
            </a:endParaRPr>
          </a:p>
        </p:txBody>
      </p:sp>
      <p:pic>
        <p:nvPicPr>
          <p:cNvPr id="5" name="図 4">
            <a:extLst>
              <a:ext uri="{FF2B5EF4-FFF2-40B4-BE49-F238E27FC236}">
                <a16:creationId xmlns:a16="http://schemas.microsoft.com/office/drawing/2014/main" id="{A9BA1CA1-F490-365F-62AC-58EBA5EF588A}"/>
              </a:ext>
            </a:extLst>
          </p:cNvPr>
          <p:cNvPicPr>
            <a:picLocks noChangeAspect="1"/>
          </p:cNvPicPr>
          <p:nvPr/>
        </p:nvPicPr>
        <p:blipFill>
          <a:blip r:embed="rId5"/>
          <a:stretch>
            <a:fillRect/>
          </a:stretch>
        </p:blipFill>
        <p:spPr>
          <a:xfrm>
            <a:off x="102771" y="1010523"/>
            <a:ext cx="4172568" cy="3542924"/>
          </a:xfrm>
          <a:prstGeom prst="rect">
            <a:avLst/>
          </a:prstGeom>
        </p:spPr>
      </p:pic>
      <p:sp>
        <p:nvSpPr>
          <p:cNvPr id="8" name="テキスト ボックス 7">
            <a:extLst>
              <a:ext uri="{FF2B5EF4-FFF2-40B4-BE49-F238E27FC236}">
                <a16:creationId xmlns:a16="http://schemas.microsoft.com/office/drawing/2014/main" id="{21C70723-AD41-85D4-804C-093660BCD31D}"/>
              </a:ext>
            </a:extLst>
          </p:cNvPr>
          <p:cNvSpPr txBox="1"/>
          <p:nvPr/>
        </p:nvSpPr>
        <p:spPr>
          <a:xfrm>
            <a:off x="5901233" y="3859809"/>
            <a:ext cx="5462759" cy="461665"/>
          </a:xfrm>
          <a:prstGeom prst="rect">
            <a:avLst/>
          </a:prstGeom>
          <a:noFill/>
        </p:spPr>
        <p:txBody>
          <a:bodyPr wrap="square" rtlCol="0">
            <a:spAutoFit/>
          </a:bodyPr>
          <a:lstStyle/>
          <a:p>
            <a:r>
              <a:rPr kumimoji="1" lang="en-US" altLang="ja-JP" sz="2400" dirty="0">
                <a:latin typeface="Helvetica Neue" panose="02000503000000020004" pitchFamily="2" charset="0"/>
                <a:ea typeface="Helvetica Neue" panose="02000503000000020004" pitchFamily="2" charset="0"/>
                <a:cs typeface="Helvetica Neue" panose="02000503000000020004" pitchFamily="2" charset="0"/>
              </a:rPr>
              <a:t>Mean velocity spectrum of MC1</a:t>
            </a:r>
            <a:endParaRPr kumimoji="1" lang="ja-JP" altLang="en-US" sz="2400" dirty="0">
              <a:latin typeface="Helvetica Neue" panose="02000503000000020004" pitchFamily="2" charset="0"/>
              <a:ea typeface="Hiragino Sans W4" panose="020B0400000000000000" pitchFamily="34" charset="-128"/>
              <a:cs typeface="Helvetica Neue" panose="02000503000000020004" pitchFamily="2" charset="0"/>
            </a:endParaRPr>
          </a:p>
        </p:txBody>
      </p:sp>
      <p:sp>
        <p:nvSpPr>
          <p:cNvPr id="9" name="テキスト ボックス 8">
            <a:extLst>
              <a:ext uri="{FF2B5EF4-FFF2-40B4-BE49-F238E27FC236}">
                <a16:creationId xmlns:a16="http://schemas.microsoft.com/office/drawing/2014/main" id="{2B84BEAA-8EDB-C35C-2E71-6BA9E7DF1F53}"/>
              </a:ext>
            </a:extLst>
          </p:cNvPr>
          <p:cNvSpPr txBox="1"/>
          <p:nvPr/>
        </p:nvSpPr>
        <p:spPr>
          <a:xfrm>
            <a:off x="239476" y="695580"/>
            <a:ext cx="3887694" cy="646331"/>
          </a:xfrm>
          <a:prstGeom prst="rect">
            <a:avLst/>
          </a:prstGeom>
          <a:noFill/>
        </p:spPr>
        <p:txBody>
          <a:bodyPr wrap="square" rtlCol="0">
            <a:spAutoFit/>
          </a:bodyPr>
          <a:lstStyle/>
          <a:p>
            <a:pPr algn="ctr"/>
            <a:r>
              <a:rPr kumimoji="1" lang="en-US" altLang="ja-JP" baseline="30000" dirty="0">
                <a:latin typeface="Helvetica Neue" panose="02000503000000020004" pitchFamily="2" charset="0"/>
                <a:ea typeface="Helvetica Neue" panose="02000503000000020004" pitchFamily="2" charset="0"/>
                <a:cs typeface="Helvetica Neue" panose="02000503000000020004" pitchFamily="2" charset="0"/>
              </a:rPr>
              <a:t>12</a:t>
            </a:r>
            <a:r>
              <a:rPr kumimoji="1" lang="en-US" altLang="ja-JP" dirty="0">
                <a:latin typeface="Helvetica Neue" panose="02000503000000020004" pitchFamily="2" charset="0"/>
                <a:ea typeface="Helvetica Neue" panose="02000503000000020004" pitchFamily="2" charset="0"/>
                <a:cs typeface="Helvetica Neue" panose="02000503000000020004" pitchFamily="2" charset="0"/>
              </a:rPr>
              <a:t>CO integrated intensity map</a:t>
            </a:r>
          </a:p>
          <a:p>
            <a:pPr algn="ctr"/>
            <a:r>
              <a:rPr kumimoji="1" lang="en-US" altLang="ja-JP" dirty="0">
                <a:latin typeface="Helvetica Neue" panose="02000503000000020004" pitchFamily="2" charset="0"/>
                <a:ea typeface="Helvetica Neue" panose="02000503000000020004" pitchFamily="2" charset="0"/>
                <a:cs typeface="Helvetica Neue" panose="02000503000000020004" pitchFamily="2" charset="0"/>
              </a:rPr>
              <a:t> (-37.1 to -34.9 km/s)</a:t>
            </a:r>
            <a:endParaRPr kumimoji="1" lang="ja-JP" altLang="en-US">
              <a:latin typeface="Helvetica Neue" panose="02000503000000020004" pitchFamily="2" charset="0"/>
              <a:ea typeface="Hiragino Sans W4" panose="020B0400000000000000" pitchFamily="34" charset="-128"/>
              <a:cs typeface="Helvetica Neue" panose="02000503000000020004" pitchFamily="2" charset="0"/>
            </a:endParaRPr>
          </a:p>
        </p:txBody>
      </p:sp>
      <mc:AlternateContent xmlns:mc="http://schemas.openxmlformats.org/markup-compatibility/2006" xmlns:a14="http://schemas.microsoft.com/office/drawing/2010/main">
        <mc:Choice Requires="a14">
          <p:sp>
            <p:nvSpPr>
              <p:cNvPr id="11" name="テキスト ボックス 10">
                <a:extLst>
                  <a:ext uri="{FF2B5EF4-FFF2-40B4-BE49-F238E27FC236}">
                    <a16:creationId xmlns:a16="http://schemas.microsoft.com/office/drawing/2014/main" id="{DDA0BE2D-9CB7-5DF4-700C-62954C71A3D2}"/>
                  </a:ext>
                </a:extLst>
              </p:cNvPr>
              <p:cNvSpPr txBox="1"/>
              <p:nvPr/>
            </p:nvSpPr>
            <p:spPr>
              <a:xfrm>
                <a:off x="8306291" y="1327643"/>
                <a:ext cx="2631304" cy="518668"/>
              </a:xfrm>
              <a:prstGeom prst="rect">
                <a:avLst/>
              </a:prstGeom>
              <a:noFill/>
            </p:spPr>
            <p:txBody>
              <a:bodyPr wrap="square">
                <a:spAutoFit/>
              </a:bodyPr>
              <a:lstStyle/>
              <a:p>
                <a14:m>
                  <m:oMath xmlns:m="http://schemas.openxmlformats.org/officeDocument/2006/math">
                    <m:sSub>
                      <m:sSubPr>
                        <m:ctrlPr>
                          <a:rPr lang="ja-JP" altLang="ja-JP" sz="2400" i="1">
                            <a:latin typeface="Cambria Math" panose="02040503050406030204" pitchFamily="18" charset="0"/>
                          </a:rPr>
                        </m:ctrlPr>
                      </m:sSubPr>
                      <m:e>
                        <m:r>
                          <a:rPr lang="en-US" altLang="ja-JP" sz="2400" i="1">
                            <a:latin typeface="Cambria Math" panose="02040503050406030204" pitchFamily="18" charset="0"/>
                          </a:rPr>
                          <m:t>𝑊</m:t>
                        </m:r>
                      </m:e>
                      <m:sub>
                        <m:r>
                          <m:rPr>
                            <m:sty m:val="p"/>
                          </m:rPr>
                          <a:rPr lang="en-US" altLang="ja-JP" sz="2400" i="0">
                            <a:latin typeface="Cambria Math" panose="02040503050406030204" pitchFamily="18" charset="0"/>
                          </a:rPr>
                          <m:t>CO</m:t>
                        </m:r>
                      </m:sub>
                    </m:sSub>
                  </m:oMath>
                </a14:m>
                <a:r>
                  <a:rPr lang="en-US" altLang="ja-JP" sz="2400" dirty="0">
                    <a:latin typeface="BIZ UDP明朝 Medium" panose="02020500000000000000" pitchFamily="18" charset="-128"/>
                    <a:ea typeface="BIZ UDP明朝 Medium" panose="02020500000000000000" pitchFamily="18" charset="-128"/>
                  </a:rPr>
                  <a:t>=</a:t>
                </a:r>
                <a14:m>
                  <m:oMath xmlns:m="http://schemas.openxmlformats.org/officeDocument/2006/math">
                    <m:nary>
                      <m:naryPr>
                        <m:subHide m:val="on"/>
                        <m:supHide m:val="on"/>
                        <m:ctrlPr>
                          <a:rPr lang="ja-JP" altLang="ja-JP" sz="2400" i="1">
                            <a:latin typeface="Cambria Math" panose="02040503050406030204" pitchFamily="18" charset="0"/>
                          </a:rPr>
                        </m:ctrlPr>
                      </m:naryPr>
                      <m:sub/>
                      <m:sup/>
                      <m:e>
                        <m:sSub>
                          <m:sSubPr>
                            <m:ctrlPr>
                              <a:rPr lang="ja-JP" altLang="ja-JP" sz="2400" i="1">
                                <a:latin typeface="Cambria Math" panose="02040503050406030204" pitchFamily="18" charset="0"/>
                              </a:rPr>
                            </m:ctrlPr>
                          </m:sSubPr>
                          <m:e>
                            <m:r>
                              <a:rPr lang="en-US" altLang="ja-JP" sz="2400" i="1">
                                <a:latin typeface="Cambria Math" panose="02040503050406030204" pitchFamily="18" charset="0"/>
                              </a:rPr>
                              <m:t>𝑇</m:t>
                            </m:r>
                          </m:e>
                          <m:sub>
                            <m:r>
                              <m:rPr>
                                <m:sty m:val="p"/>
                              </m:rPr>
                              <a:rPr lang="en-US" altLang="ja-JP" sz="2400" b="0" i="1" smtClean="0">
                                <a:latin typeface="Cambria Math" panose="02040503050406030204" pitchFamily="18" charset="0"/>
                              </a:rPr>
                              <m:t>MB</m:t>
                            </m:r>
                          </m:sub>
                        </m:sSub>
                        <m:d>
                          <m:dPr>
                            <m:ctrlPr>
                              <a:rPr lang="ja-JP" altLang="ja-JP" sz="2400" i="1">
                                <a:latin typeface="Cambria Math" panose="02040503050406030204" pitchFamily="18" charset="0"/>
                              </a:rPr>
                            </m:ctrlPr>
                          </m:dPr>
                          <m:e>
                            <m:r>
                              <a:rPr lang="en-US" altLang="ja-JP" sz="2400" i="1">
                                <a:latin typeface="Cambria Math" panose="02040503050406030204" pitchFamily="18" charset="0"/>
                              </a:rPr>
                              <m:t>𝑣</m:t>
                            </m:r>
                          </m:e>
                        </m:d>
                      </m:e>
                    </m:nary>
                    <m:r>
                      <a:rPr lang="en-US" altLang="ja-JP" sz="2400" i="1">
                        <a:latin typeface="Cambria Math" panose="02040503050406030204" pitchFamily="18" charset="0"/>
                      </a:rPr>
                      <m:t> </m:t>
                    </m:r>
                    <m:r>
                      <a:rPr lang="en-US" altLang="ja-JP" sz="2400" i="1">
                        <a:latin typeface="Cambria Math" panose="02040503050406030204" pitchFamily="18" charset="0"/>
                      </a:rPr>
                      <m:t>𝑑𝑣</m:t>
                    </m:r>
                  </m:oMath>
                </a14:m>
                <a:endParaRPr lang="ja-JP" altLang="ja-JP" sz="1600" dirty="0"/>
              </a:p>
            </p:txBody>
          </p:sp>
        </mc:Choice>
        <mc:Fallback xmlns="">
          <p:sp>
            <p:nvSpPr>
              <p:cNvPr id="11" name="テキスト ボックス 10">
                <a:extLst>
                  <a:ext uri="{FF2B5EF4-FFF2-40B4-BE49-F238E27FC236}">
                    <a16:creationId xmlns:a16="http://schemas.microsoft.com/office/drawing/2014/main" id="{DDA0BE2D-9CB7-5DF4-700C-62954C71A3D2}"/>
                  </a:ext>
                </a:extLst>
              </p:cNvPr>
              <p:cNvSpPr txBox="1">
                <a:spLocks noRot="1" noChangeAspect="1" noMove="1" noResize="1" noEditPoints="1" noAdjustHandles="1" noChangeArrowheads="1" noChangeShapeType="1" noTextEdit="1"/>
              </p:cNvSpPr>
              <p:nvPr/>
            </p:nvSpPr>
            <p:spPr>
              <a:xfrm>
                <a:off x="8306291" y="1327643"/>
                <a:ext cx="2631304" cy="518668"/>
              </a:xfrm>
              <a:prstGeom prst="rect">
                <a:avLst/>
              </a:prstGeom>
              <a:blipFill>
                <a:blip r:embed="rId6"/>
                <a:stretch>
                  <a:fillRect l="-962" t="-138095" b="-197619"/>
                </a:stretch>
              </a:blipFill>
            </p:spPr>
            <p:txBody>
              <a:bodyPr/>
              <a:lstStyle/>
              <a:p>
                <a:r>
                  <a:rPr lang="ja-JP" altLang="en-US">
                    <a:noFill/>
                  </a:rPr>
                  <a:t> </a:t>
                </a:r>
              </a:p>
            </p:txBody>
          </p:sp>
        </mc:Fallback>
      </mc:AlternateContent>
      <p:grpSp>
        <p:nvGrpSpPr>
          <p:cNvPr id="13" name="グループ化 12">
            <a:extLst>
              <a:ext uri="{FF2B5EF4-FFF2-40B4-BE49-F238E27FC236}">
                <a16:creationId xmlns:a16="http://schemas.microsoft.com/office/drawing/2014/main" id="{2F23B85E-D4E5-EC30-3CE9-3B71CA3DD8B4}"/>
              </a:ext>
            </a:extLst>
          </p:cNvPr>
          <p:cNvGrpSpPr/>
          <p:nvPr/>
        </p:nvGrpSpPr>
        <p:grpSpPr>
          <a:xfrm>
            <a:off x="-225778" y="4724821"/>
            <a:ext cx="12953404" cy="1349495"/>
            <a:chOff x="4823780" y="736098"/>
            <a:chExt cx="12953404" cy="1349495"/>
          </a:xfrm>
        </p:grpSpPr>
        <mc:AlternateContent xmlns:mc="http://schemas.openxmlformats.org/markup-compatibility/2006" xmlns:a14="http://schemas.microsoft.com/office/drawing/2010/main">
          <mc:Choice Requires="a14">
            <p:sp>
              <p:nvSpPr>
                <p:cNvPr id="14" name="テキスト ボックス 13">
                  <a:extLst>
                    <a:ext uri="{FF2B5EF4-FFF2-40B4-BE49-F238E27FC236}">
                      <a16:creationId xmlns:a16="http://schemas.microsoft.com/office/drawing/2014/main" id="{12D3D483-09BA-4A6C-7000-73C29AABFC04}"/>
                    </a:ext>
                  </a:extLst>
                </p:cNvPr>
                <p:cNvSpPr txBox="1"/>
                <p:nvPr/>
              </p:nvSpPr>
              <p:spPr>
                <a:xfrm>
                  <a:off x="9928236" y="1685483"/>
                  <a:ext cx="7848948" cy="400110"/>
                </a:xfrm>
                <a:prstGeom prst="rect">
                  <a:avLst/>
                </a:prstGeom>
                <a:noFill/>
              </p:spPr>
              <p:txBody>
                <a:bodyPr wrap="square">
                  <a:spAutoFit/>
                </a:bodyPr>
                <a:lstStyle/>
                <a:p>
                  <a14:m>
                    <m:oMath xmlns:m="http://schemas.openxmlformats.org/officeDocument/2006/math">
                      <m:sSub>
                        <m:sSubPr>
                          <m:ctrlPr>
                            <a:rPr lang="ja-JP" altLang="ja-JP" sz="2000" i="1">
                              <a:latin typeface="Cambria Math" panose="02040503050406030204" pitchFamily="18" charset="0"/>
                            </a:rPr>
                          </m:ctrlPr>
                        </m:sSubPr>
                        <m:e>
                          <m:r>
                            <a:rPr lang="en-US" altLang="ja-JP" sz="2000" i="1">
                              <a:latin typeface="Cambria Math" panose="02040503050406030204" pitchFamily="18" charset="0"/>
                            </a:rPr>
                            <m:t>𝑋</m:t>
                          </m:r>
                        </m:e>
                        <m:sub>
                          <m:r>
                            <m:rPr>
                              <m:sty m:val="p"/>
                            </m:rPr>
                            <a:rPr lang="en-US" altLang="ja-JP" sz="2000" i="0">
                              <a:latin typeface="Cambria Math" panose="02040503050406030204" pitchFamily="18" charset="0"/>
                            </a:rPr>
                            <m:t>C</m:t>
                          </m:r>
                          <m:r>
                            <m:rPr>
                              <m:sty m:val="p"/>
                            </m:rPr>
                            <a:rPr lang="en-US" altLang="ja-JP" sz="2000" b="0" i="1" smtClean="0">
                              <a:latin typeface="Cambria Math" panose="02040503050406030204" pitchFamily="18" charset="0"/>
                            </a:rPr>
                            <m:t>O</m:t>
                          </m:r>
                        </m:sub>
                      </m:sSub>
                    </m:oMath>
                  </a14:m>
                  <a:r>
                    <a:rPr lang="en-US" altLang="ja-JP" sz="2000" dirty="0">
                      <a:latin typeface="Helvetica Neue" panose="02000503000000020004" pitchFamily="2" charset="0"/>
                      <a:ea typeface="Helvetica Neue" panose="02000503000000020004" pitchFamily="2" charset="0"/>
                      <a:cs typeface="Helvetica Neue" panose="02000503000000020004" pitchFamily="2" charset="0"/>
                    </a:rPr>
                    <a:t>: CO-to-H</a:t>
                  </a:r>
                  <a:r>
                    <a:rPr lang="en-US" altLang="ja-JP" sz="2000" baseline="-25000" dirty="0">
                      <a:latin typeface="Helvetica Neue" panose="02000503000000020004" pitchFamily="2" charset="0"/>
                      <a:ea typeface="Helvetica Neue" panose="02000503000000020004" pitchFamily="2" charset="0"/>
                      <a:cs typeface="Helvetica Neue" panose="02000503000000020004" pitchFamily="2" charset="0"/>
                    </a:rPr>
                    <a:t>2</a:t>
                  </a:r>
                  <a:r>
                    <a:rPr lang="en-US" altLang="ja-JP" sz="2000" dirty="0">
                      <a:latin typeface="Helvetica Neue" panose="02000503000000020004" pitchFamily="2" charset="0"/>
                      <a:ea typeface="Helvetica Neue" panose="02000503000000020004" pitchFamily="2" charset="0"/>
                      <a:cs typeface="Helvetica Neue" panose="02000503000000020004" pitchFamily="2" charset="0"/>
                    </a:rPr>
                    <a:t> conversion factor  2.0×10</a:t>
                  </a:r>
                  <a:r>
                    <a:rPr lang="en-US" altLang="ja-JP" sz="2000" baseline="30000" dirty="0">
                      <a:latin typeface="Helvetica Neue" panose="02000503000000020004" pitchFamily="2" charset="0"/>
                      <a:ea typeface="Helvetica Neue" panose="02000503000000020004" pitchFamily="2" charset="0"/>
                      <a:cs typeface="Helvetica Neue" panose="02000503000000020004" pitchFamily="2" charset="0"/>
                    </a:rPr>
                    <a:t>20</a:t>
                  </a:r>
                  <a:r>
                    <a:rPr lang="en-US" altLang="ja-JP" sz="2000" dirty="0">
                      <a:latin typeface="Helvetica Neue" panose="02000503000000020004" pitchFamily="2" charset="0"/>
                      <a:ea typeface="Helvetica Neue" panose="02000503000000020004" pitchFamily="2" charset="0"/>
                      <a:cs typeface="Helvetica Neue" panose="02000503000000020004" pitchFamily="2" charset="0"/>
                    </a:rPr>
                    <a:t> cm</a:t>
                  </a:r>
                  <a:r>
                    <a:rPr lang="en-US" altLang="ja-JP" sz="2000" baseline="30000" dirty="0">
                      <a:latin typeface="Helvetica Neue" panose="02000503000000020004" pitchFamily="2" charset="0"/>
                      <a:ea typeface="Helvetica Neue" panose="02000503000000020004" pitchFamily="2" charset="0"/>
                      <a:cs typeface="Helvetica Neue" panose="02000503000000020004" pitchFamily="2" charset="0"/>
                    </a:rPr>
                    <a:t>-2 </a:t>
                  </a:r>
                  <a:r>
                    <a:rPr lang="en-US" altLang="ja-JP" sz="2000" dirty="0">
                      <a:latin typeface="Helvetica Neue" panose="02000503000000020004" pitchFamily="2" charset="0"/>
                      <a:ea typeface="Helvetica Neue" panose="02000503000000020004" pitchFamily="2" charset="0"/>
                      <a:cs typeface="Helvetica Neue" panose="02000503000000020004" pitchFamily="2" charset="0"/>
                    </a:rPr>
                    <a:t>( K</a:t>
                  </a:r>
                  <a:r>
                    <a:rPr lang="ja-JP" altLang="en-US" sz="2000" dirty="0">
                      <a:latin typeface="Helvetica Neue" panose="02000503000000020004" pitchFamily="2" charset="0"/>
                      <a:ea typeface="Hiragino Sans W4" panose="020B0400000000000000" pitchFamily="34" charset="-128"/>
                      <a:cs typeface="Helvetica Neue" panose="02000503000000020004" pitchFamily="2" charset="0"/>
                    </a:rPr>
                    <a:t>・</a:t>
                  </a:r>
                  <a:r>
                    <a:rPr lang="en-US" altLang="ja-JP" sz="2000" dirty="0">
                      <a:latin typeface="Helvetica Neue" panose="02000503000000020004" pitchFamily="2" charset="0"/>
                      <a:ea typeface="Helvetica Neue" panose="02000503000000020004" pitchFamily="2" charset="0"/>
                      <a:cs typeface="Helvetica Neue" panose="02000503000000020004" pitchFamily="2" charset="0"/>
                    </a:rPr>
                    <a:t>km/s )</a:t>
                  </a:r>
                  <a:r>
                    <a:rPr lang="en-US" altLang="ja-JP" sz="2000" baseline="30000" dirty="0">
                      <a:latin typeface="Helvetica Neue" panose="02000503000000020004" pitchFamily="2" charset="0"/>
                      <a:ea typeface="Helvetica Neue" panose="02000503000000020004" pitchFamily="2" charset="0"/>
                      <a:cs typeface="Helvetica Neue" panose="02000503000000020004" pitchFamily="2" charset="0"/>
                    </a:rPr>
                    <a:t>-1</a:t>
                  </a:r>
                  <a:endParaRPr lang="ja-JP" altLang="ja-JP" sz="2400" baseline="30000" dirty="0">
                    <a:latin typeface="Helvetica Neue" panose="02000503000000020004" pitchFamily="2" charset="0"/>
                    <a:ea typeface="Hiragino Sans W4" panose="020B0400000000000000" pitchFamily="34" charset="-128"/>
                    <a:cs typeface="Helvetica Neue" panose="02000503000000020004" pitchFamily="2" charset="0"/>
                  </a:endParaRPr>
                </a:p>
              </p:txBody>
            </p:sp>
          </mc:Choice>
          <mc:Fallback xmlns="">
            <p:sp>
              <p:nvSpPr>
                <p:cNvPr id="14" name="テキスト ボックス 13">
                  <a:extLst>
                    <a:ext uri="{FF2B5EF4-FFF2-40B4-BE49-F238E27FC236}">
                      <a16:creationId xmlns:a16="http://schemas.microsoft.com/office/drawing/2014/main" id="{12D3D483-09BA-4A6C-7000-73C29AABFC04}"/>
                    </a:ext>
                  </a:extLst>
                </p:cNvPr>
                <p:cNvSpPr txBox="1">
                  <a:spLocks noRot="1" noChangeAspect="1" noMove="1" noResize="1" noEditPoints="1" noAdjustHandles="1" noChangeArrowheads="1" noChangeShapeType="1" noTextEdit="1"/>
                </p:cNvSpPr>
                <p:nvPr/>
              </p:nvSpPr>
              <p:spPr>
                <a:xfrm>
                  <a:off x="9928236" y="1685483"/>
                  <a:ext cx="7848948" cy="400110"/>
                </a:xfrm>
                <a:prstGeom prst="rect">
                  <a:avLst/>
                </a:prstGeom>
                <a:blipFill>
                  <a:blip r:embed="rId7"/>
                  <a:stretch>
                    <a:fillRect t="-9091" b="-24242"/>
                  </a:stretch>
                </a:blipFill>
              </p:spPr>
              <p:txBody>
                <a:bodyPr/>
                <a:lstStyle/>
                <a:p>
                  <a:r>
                    <a:rPr lang="ja-JP" altLang="en-US">
                      <a:noFill/>
                    </a:rPr>
                    <a:t> </a:t>
                  </a:r>
                </a:p>
              </p:txBody>
            </p:sp>
          </mc:Fallback>
        </mc:AlternateContent>
        <p:grpSp>
          <p:nvGrpSpPr>
            <p:cNvPr id="15" name="グループ化 14">
              <a:extLst>
                <a:ext uri="{FF2B5EF4-FFF2-40B4-BE49-F238E27FC236}">
                  <a16:creationId xmlns:a16="http://schemas.microsoft.com/office/drawing/2014/main" id="{3FDC7C47-4312-3586-840E-9471EB1BCCAD}"/>
                </a:ext>
              </a:extLst>
            </p:cNvPr>
            <p:cNvGrpSpPr/>
            <p:nvPr/>
          </p:nvGrpSpPr>
          <p:grpSpPr>
            <a:xfrm>
              <a:off x="4823780" y="736098"/>
              <a:ext cx="6321778" cy="1257305"/>
              <a:chOff x="4548490" y="4015875"/>
              <a:chExt cx="6321778" cy="1257305"/>
            </a:xfrm>
          </p:grpSpPr>
          <p:grpSp>
            <p:nvGrpSpPr>
              <p:cNvPr id="16" name="グループ化 15">
                <a:extLst>
                  <a:ext uri="{FF2B5EF4-FFF2-40B4-BE49-F238E27FC236}">
                    <a16:creationId xmlns:a16="http://schemas.microsoft.com/office/drawing/2014/main" id="{42D860E3-62DD-93B5-9B89-44622738FA00}"/>
                  </a:ext>
                </a:extLst>
              </p:cNvPr>
              <p:cNvGrpSpPr/>
              <p:nvPr/>
            </p:nvGrpSpPr>
            <p:grpSpPr>
              <a:xfrm>
                <a:off x="5877473" y="4648914"/>
                <a:ext cx="3321039" cy="624266"/>
                <a:chOff x="5849142" y="2787820"/>
                <a:chExt cx="3754071" cy="710271"/>
              </a:xfrm>
            </p:grpSpPr>
            <p:sp>
              <p:nvSpPr>
                <p:cNvPr id="18" name="四角形: 角を丸くする 16">
                  <a:extLst>
                    <a:ext uri="{FF2B5EF4-FFF2-40B4-BE49-F238E27FC236}">
                      <a16:creationId xmlns:a16="http://schemas.microsoft.com/office/drawing/2014/main" id="{A7B42610-C28C-7CC7-999E-DA4B6A2C5380}"/>
                    </a:ext>
                  </a:extLst>
                </p:cNvPr>
                <p:cNvSpPr/>
                <p:nvPr/>
              </p:nvSpPr>
              <p:spPr>
                <a:xfrm>
                  <a:off x="5849142" y="2787820"/>
                  <a:ext cx="3754071" cy="710271"/>
                </a:xfrm>
                <a:prstGeom prst="round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mc:AlternateContent xmlns:mc="http://schemas.openxmlformats.org/markup-compatibility/2006" xmlns:a14="http://schemas.microsoft.com/office/drawing/2010/main">
              <mc:Choice Requires="a14">
                <p:sp>
                  <p:nvSpPr>
                    <p:cNvPr id="19" name="テキスト ボックス 18">
                      <a:extLst>
                        <a:ext uri="{FF2B5EF4-FFF2-40B4-BE49-F238E27FC236}">
                          <a16:creationId xmlns:a16="http://schemas.microsoft.com/office/drawing/2014/main" id="{B0D4F3A7-6C40-7B69-DAF5-A57C3F9F77F9}"/>
                        </a:ext>
                      </a:extLst>
                    </p:cNvPr>
                    <p:cNvSpPr txBox="1"/>
                    <p:nvPr/>
                  </p:nvSpPr>
                  <p:spPr>
                    <a:xfrm>
                      <a:off x="5851870" y="2845302"/>
                      <a:ext cx="3751343" cy="59530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ja-JP" sz="2800" i="1" smtClean="0">
                                <a:latin typeface="Cambria Math" panose="02040503050406030204" pitchFamily="18" charset="0"/>
                              </a:rPr>
                              <m:t>𝑁</m:t>
                            </m:r>
                            <m:d>
                              <m:dPr>
                                <m:ctrlPr>
                                  <a:rPr lang="ja-JP" altLang="ja-JP" sz="2800" i="1">
                                    <a:latin typeface="Cambria Math" panose="02040503050406030204" pitchFamily="18" charset="0"/>
                                  </a:rPr>
                                </m:ctrlPr>
                              </m:dPr>
                              <m:e>
                                <m:sSub>
                                  <m:sSubPr>
                                    <m:ctrlPr>
                                      <a:rPr lang="ja-JP" altLang="ja-JP" sz="2800" i="1">
                                        <a:latin typeface="Cambria Math" panose="02040503050406030204" pitchFamily="18" charset="0"/>
                                      </a:rPr>
                                    </m:ctrlPr>
                                  </m:sSubPr>
                                  <m:e>
                                    <m:r>
                                      <m:rPr>
                                        <m:sty m:val="p"/>
                                      </m:rPr>
                                      <a:rPr lang="en-US" altLang="ja-JP" sz="2800" i="0">
                                        <a:latin typeface="Cambria Math" panose="02040503050406030204" pitchFamily="18" charset="0"/>
                                      </a:rPr>
                                      <m:t>H</m:t>
                                    </m:r>
                                  </m:e>
                                  <m:sub>
                                    <m:r>
                                      <a:rPr lang="en-US" altLang="ja-JP" sz="2800" i="0">
                                        <a:latin typeface="Cambria Math" panose="02040503050406030204" pitchFamily="18" charset="0"/>
                                      </a:rPr>
                                      <m:t>2</m:t>
                                    </m:r>
                                  </m:sub>
                                </m:sSub>
                              </m:e>
                            </m:d>
                            <m:r>
                              <a:rPr lang="en-US" altLang="ja-JP" sz="2800" i="1">
                                <a:latin typeface="Cambria Math" panose="02040503050406030204" pitchFamily="18" charset="0"/>
                              </a:rPr>
                              <m:t>=</m:t>
                            </m:r>
                            <m:sSub>
                              <m:sSubPr>
                                <m:ctrlPr>
                                  <a:rPr lang="ja-JP" altLang="ja-JP" sz="2800" i="1">
                                    <a:latin typeface="Cambria Math" panose="02040503050406030204" pitchFamily="18" charset="0"/>
                                  </a:rPr>
                                </m:ctrlPr>
                              </m:sSubPr>
                              <m:e>
                                <m:r>
                                  <a:rPr lang="en-US" altLang="ja-JP" sz="2800" i="1">
                                    <a:latin typeface="Cambria Math" panose="02040503050406030204" pitchFamily="18" charset="0"/>
                                  </a:rPr>
                                  <m:t>𝑋</m:t>
                                </m:r>
                              </m:e>
                              <m:sub>
                                <m:r>
                                  <m:rPr>
                                    <m:sty m:val="p"/>
                                  </m:rPr>
                                  <a:rPr lang="en-US" altLang="ja-JP" sz="2800" i="0">
                                    <a:latin typeface="Cambria Math" panose="02040503050406030204" pitchFamily="18" charset="0"/>
                                  </a:rPr>
                                  <m:t>CO</m:t>
                                </m:r>
                              </m:sub>
                            </m:sSub>
                            <m:r>
                              <a:rPr lang="en-US" altLang="ja-JP" sz="2800">
                                <a:latin typeface="Cambria Math" panose="02040503050406030204" pitchFamily="18" charset="0"/>
                              </a:rPr>
                              <m:t>⋅</m:t>
                            </m:r>
                            <m:sSub>
                              <m:sSubPr>
                                <m:ctrlPr>
                                  <a:rPr lang="ja-JP" altLang="ja-JP" sz="2800" i="1">
                                    <a:latin typeface="Cambria Math" panose="02040503050406030204" pitchFamily="18" charset="0"/>
                                  </a:rPr>
                                </m:ctrlPr>
                              </m:sSubPr>
                              <m:e>
                                <m:r>
                                  <a:rPr lang="en-US" altLang="ja-JP" sz="2800" i="1">
                                    <a:latin typeface="Cambria Math" panose="02040503050406030204" pitchFamily="18" charset="0"/>
                                  </a:rPr>
                                  <m:t>𝑊</m:t>
                                </m:r>
                              </m:e>
                              <m:sub>
                                <m:r>
                                  <m:rPr>
                                    <m:sty m:val="p"/>
                                  </m:rPr>
                                  <a:rPr lang="en-US" altLang="ja-JP" sz="2800" i="0">
                                    <a:latin typeface="Cambria Math" panose="02040503050406030204" pitchFamily="18" charset="0"/>
                                  </a:rPr>
                                  <m:t>CO</m:t>
                                </m:r>
                              </m:sub>
                            </m:sSub>
                          </m:oMath>
                        </m:oMathPara>
                      </a14:m>
                      <a:endParaRPr lang="ja-JP" altLang="en-US" sz="2800" dirty="0"/>
                    </a:p>
                  </p:txBody>
                </p:sp>
              </mc:Choice>
              <mc:Fallback xmlns="">
                <p:sp>
                  <p:nvSpPr>
                    <p:cNvPr id="19" name="テキスト ボックス 18">
                      <a:extLst>
                        <a:ext uri="{FF2B5EF4-FFF2-40B4-BE49-F238E27FC236}">
                          <a16:creationId xmlns:a16="http://schemas.microsoft.com/office/drawing/2014/main" id="{B0D4F3A7-6C40-7B69-DAF5-A57C3F9F77F9}"/>
                        </a:ext>
                      </a:extLst>
                    </p:cNvPr>
                    <p:cNvSpPr txBox="1">
                      <a:spLocks noRot="1" noChangeAspect="1" noMove="1" noResize="1" noEditPoints="1" noAdjustHandles="1" noChangeArrowheads="1" noChangeShapeType="1" noTextEdit="1"/>
                    </p:cNvSpPr>
                    <p:nvPr/>
                  </p:nvSpPr>
                  <p:spPr>
                    <a:xfrm>
                      <a:off x="5851870" y="2845302"/>
                      <a:ext cx="3751343" cy="595304"/>
                    </a:xfrm>
                    <a:prstGeom prst="rect">
                      <a:avLst/>
                    </a:prstGeom>
                    <a:blipFill>
                      <a:blip r:embed="rId8"/>
                      <a:stretch>
                        <a:fillRect b="-4651"/>
                      </a:stretch>
                    </a:blipFill>
                  </p:spPr>
                  <p:txBody>
                    <a:bodyPr/>
                    <a:lstStyle/>
                    <a:p>
                      <a:r>
                        <a:rPr lang="ja-JP" altLang="en-US">
                          <a:noFill/>
                        </a:rPr>
                        <a:t> </a:t>
                      </a:r>
                    </a:p>
                  </p:txBody>
                </p:sp>
              </mc:Fallback>
            </mc:AlternateContent>
          </p:grpSp>
          <p:sp>
            <p:nvSpPr>
              <p:cNvPr id="17" name="テキスト ボックス 16">
                <a:extLst>
                  <a:ext uri="{FF2B5EF4-FFF2-40B4-BE49-F238E27FC236}">
                    <a16:creationId xmlns:a16="http://schemas.microsoft.com/office/drawing/2014/main" id="{EE68CC61-D40A-67FD-E201-54F1B894B37D}"/>
                  </a:ext>
                </a:extLst>
              </p:cNvPr>
              <p:cNvSpPr txBox="1"/>
              <p:nvPr/>
            </p:nvSpPr>
            <p:spPr>
              <a:xfrm>
                <a:off x="4548490" y="4015875"/>
                <a:ext cx="6321778" cy="461665"/>
              </a:xfrm>
              <a:prstGeom prst="rect">
                <a:avLst/>
              </a:prstGeom>
              <a:noFill/>
            </p:spPr>
            <p:txBody>
              <a:bodyPr wrap="square">
                <a:spAutoFit/>
              </a:bodyPr>
              <a:lstStyle/>
              <a:p>
                <a:pPr algn="ctr"/>
                <a:r>
                  <a:rPr lang="en-US" altLang="ja-JP" sz="2400" dirty="0">
                    <a:solidFill>
                      <a:srgbClr val="FF0000"/>
                    </a:solidFill>
                    <a:effectLst>
                      <a:outerShdw blurRad="50800" dist="38100" dir="2700000" algn="tl" rotWithShape="0">
                        <a:prstClr val="black">
                          <a:alpha val="40000"/>
                        </a:prstClr>
                      </a:outerShdw>
                    </a:effectLst>
                    <a:latin typeface="Hiragino Sans W4" panose="020B0400000000000000" pitchFamily="34" charset="-128"/>
                    <a:ea typeface="Hiragino Sans W4" panose="020B0400000000000000" pitchFamily="34" charset="-128"/>
                    <a:cs typeface="Helvetica" panose="020B0604020202020204" pitchFamily="34" charset="0"/>
                  </a:rPr>
                  <a:t>Molecular hydrogen column density</a:t>
                </a:r>
              </a:p>
            </p:txBody>
          </p:sp>
        </p:grpSp>
      </p:grpSp>
      <mc:AlternateContent xmlns:mc="http://schemas.openxmlformats.org/markup-compatibility/2006" xmlns:a14="http://schemas.microsoft.com/office/drawing/2010/main">
        <mc:Choice Requires="a14">
          <p:sp>
            <p:nvSpPr>
              <p:cNvPr id="7" name="テキスト ボックス 6">
                <a:extLst>
                  <a:ext uri="{FF2B5EF4-FFF2-40B4-BE49-F238E27FC236}">
                    <a16:creationId xmlns:a16="http://schemas.microsoft.com/office/drawing/2014/main" id="{A9D7D3BB-5C43-75CA-571B-48965FDBFA2E}"/>
                  </a:ext>
                </a:extLst>
              </p:cNvPr>
              <p:cNvSpPr txBox="1"/>
              <p:nvPr/>
            </p:nvSpPr>
            <p:spPr>
              <a:xfrm>
                <a:off x="5388397" y="4186166"/>
                <a:ext cx="6488430" cy="461665"/>
              </a:xfrm>
              <a:prstGeom prst="rect">
                <a:avLst/>
              </a:prstGeom>
              <a:noFill/>
            </p:spPr>
            <p:txBody>
              <a:bodyPr wrap="square">
                <a:spAutoFit/>
              </a:bodyPr>
              <a:lstStyle/>
              <a:p>
                <a:r>
                  <a:rPr lang="en-US" altLang="ja-JP" sz="2000" dirty="0">
                    <a:latin typeface="Helvetica Neue" panose="02000503000000020004" pitchFamily="2" charset="0"/>
                    <a:ea typeface="Helvetica Neue" panose="02000503000000020004" pitchFamily="2" charset="0"/>
                    <a:cs typeface="Helvetica Neue" panose="02000503000000020004" pitchFamily="2" charset="0"/>
                  </a:rPr>
                  <a:t>Main-beam temperature</a:t>
                </a:r>
                <a:r>
                  <a:rPr lang="en-US" altLang="ja-JP" sz="2400" dirty="0">
                    <a:latin typeface="Helvetica Neue" panose="02000503000000020004" pitchFamily="2" charset="0"/>
                    <a:ea typeface="Helvetica Neue" panose="02000503000000020004" pitchFamily="2" charset="0"/>
                    <a:cs typeface="Helvetica Neue" panose="02000503000000020004" pitchFamily="2" charset="0"/>
                  </a:rPr>
                  <a:t> </a:t>
                </a:r>
                <a14:m>
                  <m:oMath xmlns:m="http://schemas.openxmlformats.org/officeDocument/2006/math">
                    <m:sSub>
                      <m:sSubPr>
                        <m:ctrlPr>
                          <a:rPr lang="ja-JP" altLang="ja-JP" sz="2000" i="1">
                            <a:latin typeface="Cambria Math" panose="02040503050406030204" pitchFamily="18" charset="0"/>
                          </a:rPr>
                        </m:ctrlPr>
                      </m:sSubPr>
                      <m:e>
                        <m:r>
                          <a:rPr lang="en-US" altLang="ja-JP" sz="2000" b="0" i="1">
                            <a:latin typeface="Cambria Math" panose="02040503050406030204" pitchFamily="18" charset="0"/>
                          </a:rPr>
                          <m:t>𝑇</m:t>
                        </m:r>
                      </m:e>
                      <m:sub>
                        <m:r>
                          <m:rPr>
                            <m:sty m:val="p"/>
                          </m:rPr>
                          <a:rPr lang="en-US" altLang="ja-JP" sz="2000" b="0" i="1" smtClean="0">
                            <a:latin typeface="Cambria Math" panose="02040503050406030204" pitchFamily="18" charset="0"/>
                          </a:rPr>
                          <m:t>MB</m:t>
                        </m:r>
                      </m:sub>
                    </m:sSub>
                  </m:oMath>
                </a14:m>
                <a:r>
                  <a:rPr lang="en-US" altLang="ja-JP" sz="2000" dirty="0">
                    <a:latin typeface="Helvetica Neue" panose="02000503000000020004" pitchFamily="2" charset="0"/>
                    <a:ea typeface="Helvetica Neue" panose="02000503000000020004" pitchFamily="2" charset="0"/>
                    <a:cs typeface="Helvetica Neue" panose="02000503000000020004" pitchFamily="2" charset="0"/>
                  </a:rPr>
                  <a:t>[K]: CO line intensity</a:t>
                </a:r>
              </a:p>
            </p:txBody>
          </p:sp>
        </mc:Choice>
        <mc:Fallback xmlns="">
          <p:sp>
            <p:nvSpPr>
              <p:cNvPr id="7" name="テキスト ボックス 6">
                <a:extLst>
                  <a:ext uri="{FF2B5EF4-FFF2-40B4-BE49-F238E27FC236}">
                    <a16:creationId xmlns:a16="http://schemas.microsoft.com/office/drawing/2014/main" id="{A9D7D3BB-5C43-75CA-571B-48965FDBFA2E}"/>
                  </a:ext>
                </a:extLst>
              </p:cNvPr>
              <p:cNvSpPr txBox="1">
                <a:spLocks noRot="1" noChangeAspect="1" noMove="1" noResize="1" noEditPoints="1" noAdjustHandles="1" noChangeArrowheads="1" noChangeShapeType="1" noTextEdit="1"/>
              </p:cNvSpPr>
              <p:nvPr/>
            </p:nvSpPr>
            <p:spPr>
              <a:xfrm>
                <a:off x="5388397" y="4186166"/>
                <a:ext cx="6488430" cy="461665"/>
              </a:xfrm>
              <a:prstGeom prst="rect">
                <a:avLst/>
              </a:prstGeom>
              <a:blipFill>
                <a:blip r:embed="rId9"/>
                <a:stretch>
                  <a:fillRect l="-977" b="-21622"/>
                </a:stretch>
              </a:blipFill>
            </p:spPr>
            <p:txBody>
              <a:bodyPr/>
              <a:lstStyle/>
              <a:p>
                <a:r>
                  <a:rPr lang="ja-JP" altLang="en-US">
                    <a:noFill/>
                  </a:rPr>
                  <a:t> </a:t>
                </a:r>
              </a:p>
            </p:txBody>
          </p:sp>
        </mc:Fallback>
      </mc:AlternateContent>
      <p:sp>
        <p:nvSpPr>
          <p:cNvPr id="3" name="テキスト ボックス 2">
            <a:extLst>
              <a:ext uri="{FF2B5EF4-FFF2-40B4-BE49-F238E27FC236}">
                <a16:creationId xmlns:a16="http://schemas.microsoft.com/office/drawing/2014/main" id="{0C5EDBF0-6E17-EF4F-B73F-9D51179037EF}"/>
              </a:ext>
            </a:extLst>
          </p:cNvPr>
          <p:cNvSpPr txBox="1"/>
          <p:nvPr/>
        </p:nvSpPr>
        <p:spPr>
          <a:xfrm>
            <a:off x="865373" y="3690820"/>
            <a:ext cx="2802387" cy="338554"/>
          </a:xfrm>
          <a:prstGeom prst="rect">
            <a:avLst/>
          </a:prstGeom>
          <a:noFill/>
        </p:spPr>
        <p:txBody>
          <a:bodyPr wrap="square" rtlCol="0">
            <a:spAutoFit/>
          </a:bodyPr>
          <a:lstStyle/>
          <a:p>
            <a:r>
              <a:rPr kumimoji="1" lang="en-US" altLang="ja-JP"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Gamma-ray emission region</a:t>
            </a:r>
            <a:endParaRPr kumimoji="1" lang="ja-JP" altLang="en-US" sz="1600">
              <a:solidFill>
                <a:schemeClr val="bg1"/>
              </a:solidFill>
              <a:latin typeface="Helvetica Neue" panose="02000503000000020004" pitchFamily="2" charset="0"/>
              <a:ea typeface="Hiragino Sans W4" panose="020B0400000000000000" pitchFamily="34" charset="-128"/>
              <a:cs typeface="Helvetica Neue" panose="02000503000000020004" pitchFamily="2" charset="0"/>
            </a:endParaRPr>
          </a:p>
        </p:txBody>
      </p:sp>
      <p:sp>
        <p:nvSpPr>
          <p:cNvPr id="12" name="テキスト ボックス 11">
            <a:extLst>
              <a:ext uri="{FF2B5EF4-FFF2-40B4-BE49-F238E27FC236}">
                <a16:creationId xmlns:a16="http://schemas.microsoft.com/office/drawing/2014/main" id="{31A8F5DD-DE86-E241-B72A-7D14E5C5936D}"/>
              </a:ext>
            </a:extLst>
          </p:cNvPr>
          <p:cNvSpPr txBox="1"/>
          <p:nvPr/>
        </p:nvSpPr>
        <p:spPr>
          <a:xfrm>
            <a:off x="1650380" y="2024630"/>
            <a:ext cx="869795" cy="400110"/>
          </a:xfrm>
          <a:prstGeom prst="rect">
            <a:avLst/>
          </a:prstGeom>
          <a:noFill/>
        </p:spPr>
        <p:txBody>
          <a:bodyPr wrap="square" rtlCol="0">
            <a:spAutoFit/>
          </a:bodyPr>
          <a:lstStyle/>
          <a:p>
            <a:r>
              <a:rPr kumimoji="1" lang="en-US" altLang="ja-JP" sz="20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MC1</a:t>
            </a:r>
            <a:endParaRPr kumimoji="1" lang="ja-JP" altLang="en-US" sz="2000" dirty="0">
              <a:solidFill>
                <a:schemeClr val="bg1"/>
              </a:solidFill>
              <a:latin typeface="Helvetica Neue" panose="02000503000000020004" pitchFamily="2" charset="0"/>
              <a:ea typeface="Hiragino Sans W4" panose="020B0400000000000000" pitchFamily="34" charset="-128"/>
              <a:cs typeface="Helvetica Neue" panose="02000503000000020004" pitchFamily="2" charset="0"/>
            </a:endParaRPr>
          </a:p>
        </p:txBody>
      </p:sp>
      <p:sp>
        <p:nvSpPr>
          <p:cNvPr id="25" name="テキスト ボックス 24">
            <a:extLst>
              <a:ext uri="{FF2B5EF4-FFF2-40B4-BE49-F238E27FC236}">
                <a16:creationId xmlns:a16="http://schemas.microsoft.com/office/drawing/2014/main" id="{C64D3B46-CBA8-6201-DC4C-133432257A56}"/>
              </a:ext>
            </a:extLst>
          </p:cNvPr>
          <p:cNvSpPr txBox="1"/>
          <p:nvPr/>
        </p:nvSpPr>
        <p:spPr>
          <a:xfrm>
            <a:off x="9900458" y="5982126"/>
            <a:ext cx="2415534" cy="369332"/>
          </a:xfrm>
          <a:prstGeom prst="rect">
            <a:avLst/>
          </a:prstGeom>
          <a:noFill/>
        </p:spPr>
        <p:txBody>
          <a:bodyPr wrap="square">
            <a:spAutoFit/>
          </a:bodyPr>
          <a:lstStyle/>
          <a:p>
            <a:r>
              <a:rPr lang="en-US" altLang="ja-JP" dirty="0">
                <a:latin typeface="Helvetica Neue" panose="02000503000000020004" pitchFamily="2" charset="0"/>
                <a:ea typeface="Helvetica Neue" panose="02000503000000020004" pitchFamily="2" charset="0"/>
                <a:cs typeface="Helvetica Neue" panose="02000503000000020004" pitchFamily="2" charset="0"/>
              </a:rPr>
              <a:t>(</a:t>
            </a:r>
            <a:r>
              <a:rPr lang="en-US" noProof="1">
                <a:latin typeface="Helvetica Neue" panose="02000503000000020004" pitchFamily="2" charset="0"/>
                <a:ea typeface="Helvetica Neue" panose="02000503000000020004" pitchFamily="2" charset="0"/>
                <a:cs typeface="Helvetica Neue" panose="02000503000000020004" pitchFamily="2" charset="0"/>
              </a:rPr>
              <a:t>Bolatto</a:t>
            </a:r>
            <a:r>
              <a:rPr lang="en-US" altLang="ja-JP" dirty="0">
                <a:latin typeface="Helvetica Neue" panose="02000503000000020004" pitchFamily="2" charset="0"/>
                <a:ea typeface="Helvetica Neue" panose="02000503000000020004" pitchFamily="2" charset="0"/>
                <a:cs typeface="Helvetica Neue" panose="02000503000000020004" pitchFamily="2" charset="0"/>
              </a:rPr>
              <a:t> et al. 2013)</a:t>
            </a:r>
          </a:p>
        </p:txBody>
      </p:sp>
    </p:spTree>
    <p:extLst>
      <p:ext uri="{BB962C8B-B14F-4D97-AF65-F5344CB8AC3E}">
        <p14:creationId xmlns:p14="http://schemas.microsoft.com/office/powerpoint/2010/main" val="33100330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BF774A93-9968-F6A8-F5C7-2731CFF62239}"/>
              </a:ext>
            </a:extLst>
          </p:cNvPr>
          <p:cNvSpPr>
            <a:spLocks noGrp="1"/>
          </p:cNvSpPr>
          <p:nvPr>
            <p:ph type="sldNum" sz="quarter" idx="12"/>
          </p:nvPr>
        </p:nvSpPr>
        <p:spPr/>
        <p:txBody>
          <a:bodyPr/>
          <a:lstStyle/>
          <a:p>
            <a:fld id="{94D813FD-7FB6-5D41-B81D-2D67CDEEE6BA}" type="slidenum">
              <a:rPr kumimoji="1" lang="ja-JP" altLang="en-US" smtClean="0"/>
              <a:t>11</a:t>
            </a:fld>
            <a:endParaRPr kumimoji="1" lang="ja-JP" altLang="en-US"/>
          </a:p>
        </p:txBody>
      </p:sp>
      <p:sp>
        <p:nvSpPr>
          <p:cNvPr id="3" name="テキスト ボックス 2">
            <a:extLst>
              <a:ext uri="{FF2B5EF4-FFF2-40B4-BE49-F238E27FC236}">
                <a16:creationId xmlns:a16="http://schemas.microsoft.com/office/drawing/2014/main" id="{76767156-5CBC-D017-A035-E930082FBEF2}"/>
              </a:ext>
            </a:extLst>
          </p:cNvPr>
          <p:cNvSpPr txBox="1"/>
          <p:nvPr/>
        </p:nvSpPr>
        <p:spPr>
          <a:xfrm>
            <a:off x="51385" y="33090"/>
            <a:ext cx="12089229" cy="584775"/>
          </a:xfrm>
          <a:prstGeom prst="rect">
            <a:avLst/>
          </a:prstGeom>
          <a:noFill/>
        </p:spPr>
        <p:txBody>
          <a:bodyPr wrap="square" rtlCol="0">
            <a:spAutoFit/>
          </a:bodyPr>
          <a:lstStyle/>
          <a:p>
            <a:r>
              <a:rPr kumimoji="1" lang="en-US" altLang="ja-JP" sz="3200" b="1" dirty="0">
                <a:solidFill>
                  <a:srgbClr val="0070C0"/>
                </a:solidFill>
                <a:effectLst>
                  <a:outerShdw blurRad="50800" dist="38100" dir="2700000" algn="tl" rotWithShape="0">
                    <a:prstClr val="black">
                      <a:alpha val="40000"/>
                    </a:prstClr>
                  </a:outerShdw>
                </a:effectLst>
                <a:latin typeface="Helvetica Neue" panose="02000503000000020004" pitchFamily="2" charset="0"/>
                <a:ea typeface="Helvetica Neue" panose="02000503000000020004" pitchFamily="2" charset="0"/>
                <a:cs typeface="Helvetica Neue" panose="02000503000000020004" pitchFamily="2" charset="0"/>
              </a:rPr>
              <a:t>Physical parameters of MCs derived from CO observations</a:t>
            </a:r>
            <a:endParaRPr kumimoji="1" lang="ja-JP" altLang="en-US" sz="3200" b="1" dirty="0">
              <a:solidFill>
                <a:srgbClr val="0070C0"/>
              </a:solidFill>
              <a:effectLst>
                <a:outerShdw blurRad="50800" dist="38100" dir="2700000" algn="tl" rotWithShape="0">
                  <a:prstClr val="black">
                    <a:alpha val="40000"/>
                  </a:prstClr>
                </a:outerShdw>
              </a:effectLst>
              <a:latin typeface="Helvetica Neue" panose="02000503000000020004" pitchFamily="2" charset="0"/>
              <a:ea typeface="Hiragino Sans W4" panose="020B0400000000000000" pitchFamily="34" charset="-128"/>
              <a:cs typeface="Helvetica Neue" panose="02000503000000020004" pitchFamily="2" charset="0"/>
            </a:endParaRPr>
          </a:p>
        </p:txBody>
      </p:sp>
      <p:sp>
        <p:nvSpPr>
          <p:cNvPr id="4" name="テキスト ボックス 3">
            <a:extLst>
              <a:ext uri="{FF2B5EF4-FFF2-40B4-BE49-F238E27FC236}">
                <a16:creationId xmlns:a16="http://schemas.microsoft.com/office/drawing/2014/main" id="{50B4A0AE-DDF9-54C4-D135-5C54B52FFCC2}"/>
              </a:ext>
            </a:extLst>
          </p:cNvPr>
          <p:cNvSpPr txBox="1"/>
          <p:nvPr/>
        </p:nvSpPr>
        <p:spPr>
          <a:xfrm>
            <a:off x="205258" y="653381"/>
            <a:ext cx="1617133" cy="523220"/>
          </a:xfrm>
          <a:prstGeom prst="rect">
            <a:avLst/>
          </a:prstGeom>
          <a:noFill/>
          <a:ln>
            <a:solidFill>
              <a:schemeClr val="tx1"/>
            </a:solidFill>
          </a:ln>
        </p:spPr>
        <p:txBody>
          <a:bodyPr wrap="square">
            <a:spAutoFit/>
          </a:bodyPr>
          <a:lstStyle/>
          <a:p>
            <a:r>
              <a:rPr lang="en-US" altLang="ja-JP" sz="2800" dirty="0">
                <a:effectLst>
                  <a:outerShdw blurRad="50800" dist="38100" dir="2700000" algn="tl" rotWithShape="0">
                    <a:prstClr val="black">
                      <a:alpha val="40000"/>
                    </a:prstClr>
                  </a:outerShdw>
                </a:effectLst>
                <a:latin typeface="Helvetica Neue" panose="02000503000000020004" pitchFamily="2" charset="0"/>
                <a:ea typeface="Helvetica Neue" panose="02000503000000020004" pitchFamily="2" charset="0"/>
                <a:cs typeface="Helvetica Neue" panose="02000503000000020004" pitchFamily="2" charset="0"/>
              </a:rPr>
              <a:t>Distance</a:t>
            </a:r>
          </a:p>
        </p:txBody>
      </p:sp>
      <p:sp>
        <p:nvSpPr>
          <p:cNvPr id="5" name="テキスト ボックス 4">
            <a:extLst>
              <a:ext uri="{FF2B5EF4-FFF2-40B4-BE49-F238E27FC236}">
                <a16:creationId xmlns:a16="http://schemas.microsoft.com/office/drawing/2014/main" id="{1190E434-6E58-0A12-B683-B6B1976178D4}"/>
              </a:ext>
            </a:extLst>
          </p:cNvPr>
          <p:cNvSpPr txBox="1"/>
          <p:nvPr/>
        </p:nvSpPr>
        <p:spPr>
          <a:xfrm>
            <a:off x="51385" y="1212118"/>
            <a:ext cx="10767140" cy="892552"/>
          </a:xfrm>
          <a:prstGeom prst="rect">
            <a:avLst/>
          </a:prstGeom>
          <a:noFill/>
        </p:spPr>
        <p:txBody>
          <a:bodyPr wrap="square">
            <a:spAutoFit/>
          </a:bodyPr>
          <a:lstStyle/>
          <a:p>
            <a:pPr algn="ctr"/>
            <a:r>
              <a:rPr lang="ja-JP" altLang="en-US" sz="2800">
                <a:latin typeface="Helvetica Neue" panose="02000503000000020004" pitchFamily="2" charset="0"/>
                <a:ea typeface="Hiragino Sans W4" panose="020B0400000000000000" pitchFamily="34" charset="-128"/>
                <a:cs typeface="Helvetica Neue" panose="02000503000000020004" pitchFamily="2" charset="0"/>
              </a:rPr>
              <a:t>・</a:t>
            </a:r>
            <a:r>
              <a:rPr lang="en-US" altLang="ja-JP" sz="2800" dirty="0">
                <a:latin typeface="Helvetica Neue" panose="02000503000000020004" pitchFamily="2" charset="0"/>
                <a:ea typeface="Helvetica Neue" panose="02000503000000020004" pitchFamily="2" charset="0"/>
                <a:cs typeface="Helvetica Neue" panose="02000503000000020004" pitchFamily="2" charset="0"/>
              </a:rPr>
              <a:t>Traditional kinematic distance using the Galactic rotation curves</a:t>
            </a:r>
          </a:p>
          <a:p>
            <a:pPr algn="ctr"/>
            <a:r>
              <a:rPr lang="ja-JP" altLang="en-US" sz="2400">
                <a:latin typeface="Helvetica Neue" panose="02000503000000020004" pitchFamily="2" charset="0"/>
                <a:ea typeface="Hiragino Sans W4" panose="020B0400000000000000" pitchFamily="34" charset="-128"/>
                <a:cs typeface="Helvetica Neue" panose="02000503000000020004" pitchFamily="2" charset="0"/>
              </a:rPr>
              <a:t>　</a:t>
            </a:r>
            <a:r>
              <a:rPr lang="en-US" altLang="ja-JP" dirty="0">
                <a:latin typeface="Helvetica Neue" panose="02000503000000020004" pitchFamily="2" charset="0"/>
                <a:ea typeface="Helvetica Neue" panose="02000503000000020004" pitchFamily="2" charset="0"/>
                <a:cs typeface="Helvetica Neue" panose="02000503000000020004" pitchFamily="2" charset="0"/>
              </a:rPr>
              <a:t>(e.g., Brand &amp; Blitz 1993; Reid et al 2014; Wenger et al. 2018)</a:t>
            </a:r>
            <a:endParaRPr lang="en-US" altLang="ja-JP" sz="24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 name="テキスト ボックス 5">
            <a:extLst>
              <a:ext uri="{FF2B5EF4-FFF2-40B4-BE49-F238E27FC236}">
                <a16:creationId xmlns:a16="http://schemas.microsoft.com/office/drawing/2014/main" id="{086496A6-9742-DE3A-BF3E-8A0ABB2FAB4A}"/>
              </a:ext>
            </a:extLst>
          </p:cNvPr>
          <p:cNvSpPr txBox="1"/>
          <p:nvPr/>
        </p:nvSpPr>
        <p:spPr>
          <a:xfrm>
            <a:off x="229936" y="2345154"/>
            <a:ext cx="1061155" cy="523220"/>
          </a:xfrm>
          <a:prstGeom prst="rect">
            <a:avLst/>
          </a:prstGeom>
          <a:noFill/>
          <a:ln>
            <a:solidFill>
              <a:schemeClr val="tx1"/>
            </a:solidFill>
          </a:ln>
        </p:spPr>
        <p:txBody>
          <a:bodyPr wrap="square">
            <a:spAutoFit/>
          </a:bodyPr>
          <a:lstStyle/>
          <a:p>
            <a:r>
              <a:rPr lang="en-US" altLang="ja-JP" sz="2800" dirty="0">
                <a:effectLst>
                  <a:outerShdw blurRad="50800" dist="38100" dir="2700000" algn="tl" rotWithShape="0">
                    <a:prstClr val="black">
                      <a:alpha val="40000"/>
                    </a:prstClr>
                  </a:outerShdw>
                </a:effectLst>
                <a:latin typeface="Helvetica Neue" panose="02000503000000020004" pitchFamily="2" charset="0"/>
                <a:ea typeface="Helvetica Neue" panose="02000503000000020004" pitchFamily="2" charset="0"/>
                <a:cs typeface="Helvetica Neue" panose="02000503000000020004" pitchFamily="2" charset="0"/>
              </a:rPr>
              <a:t>Mass</a:t>
            </a:r>
          </a:p>
        </p:txBody>
      </p:sp>
      <mc:AlternateContent xmlns:mc="http://schemas.openxmlformats.org/markup-compatibility/2006" xmlns:a14="http://schemas.microsoft.com/office/drawing/2010/main">
        <mc:Choice Requires="a14">
          <p:sp>
            <p:nvSpPr>
              <p:cNvPr id="12" name="テキスト ボックス 11">
                <a:extLst>
                  <a:ext uri="{FF2B5EF4-FFF2-40B4-BE49-F238E27FC236}">
                    <a16:creationId xmlns:a16="http://schemas.microsoft.com/office/drawing/2014/main" id="{4EE781D9-3E50-C949-04D6-2CDB16DBBEFA}"/>
                  </a:ext>
                </a:extLst>
              </p:cNvPr>
              <p:cNvSpPr txBox="1"/>
              <p:nvPr/>
            </p:nvSpPr>
            <p:spPr>
              <a:xfrm>
                <a:off x="2320866" y="2381480"/>
                <a:ext cx="3392916" cy="523220"/>
              </a:xfrm>
              <a:prstGeom prst="rect">
                <a:avLst/>
              </a:prstGeom>
              <a:noFill/>
            </p:spPr>
            <p:txBody>
              <a:bodyPr wrap="square">
                <a:spAutoFit/>
              </a:bodyPr>
              <a:lstStyle/>
              <a:p>
                <a14:m>
                  <m:oMath xmlns:m="http://schemas.openxmlformats.org/officeDocument/2006/math">
                    <m:r>
                      <a:rPr lang="ja-JP" altLang="en-US" sz="2800" i="1" smtClean="0">
                        <a:latin typeface="Cambria Math" panose="02040503050406030204" pitchFamily="18" charset="0"/>
                      </a:rPr>
                      <m:t>𝑀</m:t>
                    </m:r>
                    <m:r>
                      <a:rPr lang="ja-JP" altLang="en-US" sz="2800" i="0">
                        <a:latin typeface="Cambria Math" panose="02040503050406030204" pitchFamily="18" charset="0"/>
                      </a:rPr>
                      <m:t>=</m:t>
                    </m:r>
                    <m:r>
                      <a:rPr lang="ja-JP" altLang="en-US" sz="2800" i="0">
                        <a:latin typeface="Cambria Math" panose="02040503050406030204" pitchFamily="18" charset="0"/>
                      </a:rPr>
                      <m:t>𝜇</m:t>
                    </m:r>
                    <m:sSub>
                      <m:sSubPr>
                        <m:ctrlPr>
                          <a:rPr lang="ja-JP" altLang="en-US" sz="2800" i="1">
                            <a:latin typeface="Cambria Math" panose="02040503050406030204" pitchFamily="18" charset="0"/>
                          </a:rPr>
                        </m:ctrlPr>
                      </m:sSubPr>
                      <m:e>
                        <m:r>
                          <a:rPr lang="ja-JP" altLang="en-US" sz="2800" i="1">
                            <a:latin typeface="Cambria Math" panose="02040503050406030204" pitchFamily="18" charset="0"/>
                          </a:rPr>
                          <m:t>𝑚</m:t>
                        </m:r>
                      </m:e>
                      <m:sub>
                        <m:r>
                          <m:rPr>
                            <m:sty m:val="p"/>
                          </m:rPr>
                          <a:rPr lang="en-US" altLang="ja-JP" sz="2800" b="0" i="1" smtClean="0">
                            <a:latin typeface="Cambria Math" panose="02040503050406030204" pitchFamily="18" charset="0"/>
                          </a:rPr>
                          <m:t>H</m:t>
                        </m:r>
                      </m:sub>
                    </m:sSub>
                    <m:r>
                      <a:rPr lang="en-US" altLang="ja-JP" sz="2800" b="0" i="1" smtClean="0">
                        <a:latin typeface="Cambria Math" panose="02040503050406030204" pitchFamily="18" charset="0"/>
                      </a:rPr>
                      <m:t>𝑑</m:t>
                    </m:r>
                  </m:oMath>
                </a14:m>
                <a:r>
                  <a:rPr lang="en-US" altLang="ja-JP" sz="2800" b="0" baseline="30000" dirty="0">
                    <a:latin typeface="Helvetica" panose="020B0604020202020204" pitchFamily="34" charset="0"/>
                  </a:rPr>
                  <a:t>2</a:t>
                </a:r>
                <a14:m>
                  <m:oMath xmlns:m="http://schemas.openxmlformats.org/officeDocument/2006/math">
                    <m:r>
                      <m:rPr>
                        <m:sty m:val="p"/>
                      </m:rPr>
                      <a:rPr lang="en-US" altLang="ja-JP" sz="2800" b="0" i="0" smtClean="0">
                        <a:latin typeface="Cambria Math" panose="02040503050406030204" pitchFamily="18" charset="0"/>
                      </a:rPr>
                      <m:t>Ω</m:t>
                    </m:r>
                  </m:oMath>
                </a14:m>
                <a:r>
                  <a:rPr lang="en-US" altLang="ja-JP" sz="2800" dirty="0">
                    <a:ea typeface="BIZ UDP明朝 Medium" panose="02020500000000000000" pitchFamily="18" charset="-128"/>
                    <a:cs typeface="Helvetica" panose="020B0604020202020204" pitchFamily="34" charset="0"/>
                  </a:rPr>
                  <a:t> </a:t>
                </a:r>
                <a14:m>
                  <m:oMath xmlns:m="http://schemas.openxmlformats.org/officeDocument/2006/math">
                    <m:r>
                      <a:rPr lang="en-US" altLang="ja-JP" sz="2800" i="1">
                        <a:latin typeface="Cambria Math" panose="02040503050406030204" pitchFamily="18" charset="0"/>
                        <a:ea typeface="BIZ UDP明朝 Medium" panose="02020500000000000000" pitchFamily="18" charset="-128"/>
                        <a:cs typeface="Helvetica" panose="020B0604020202020204" pitchFamily="34" charset="0"/>
                      </a:rPr>
                      <m:t>𝑁</m:t>
                    </m:r>
                    <m:r>
                      <a:rPr lang="en-US" altLang="ja-JP" sz="2800" i="1">
                        <a:latin typeface="Cambria Math" panose="02040503050406030204" pitchFamily="18" charset="0"/>
                        <a:ea typeface="BIZ UDP明朝 Medium" panose="02020500000000000000" pitchFamily="18" charset="-128"/>
                        <a:cs typeface="Helvetica" panose="020B0604020202020204" pitchFamily="34" charset="0"/>
                      </a:rPr>
                      <m:t>(</m:t>
                    </m:r>
                    <m:r>
                      <m:rPr>
                        <m:sty m:val="p"/>
                      </m:rPr>
                      <a:rPr lang="en-US" altLang="ja-JP" sz="2800" i="0">
                        <a:latin typeface="Cambria Math" panose="02040503050406030204" pitchFamily="18" charset="0"/>
                        <a:ea typeface="BIZ UDP明朝 Medium" panose="02020500000000000000" pitchFamily="18" charset="-128"/>
                        <a:cs typeface="Helvetica" panose="020B0604020202020204" pitchFamily="34" charset="0"/>
                      </a:rPr>
                      <m:t>H</m:t>
                    </m:r>
                    <m:r>
                      <m:rPr>
                        <m:nor/>
                      </m:rPr>
                      <a:rPr lang="en-US" altLang="ja-JP" sz="2800" baseline="-25000" dirty="0">
                        <a:latin typeface="Helvetica" panose="020B0604020202020204" pitchFamily="34" charset="0"/>
                        <a:ea typeface="BIZ UDP明朝 Medium" panose="02020500000000000000" pitchFamily="18" charset="-128"/>
                        <a:cs typeface="Helvetica" panose="020B0604020202020204" pitchFamily="34" charset="0"/>
                      </a:rPr>
                      <m:t>2</m:t>
                    </m:r>
                    <m:r>
                      <m:rPr>
                        <m:nor/>
                      </m:rPr>
                      <a:rPr lang="en-US" altLang="ja-JP" sz="2800" dirty="0">
                        <a:latin typeface="Helvetica" panose="020B0604020202020204" pitchFamily="34" charset="0"/>
                        <a:ea typeface="BIZ UDP明朝 Medium" panose="02020500000000000000" pitchFamily="18" charset="-128"/>
                        <a:cs typeface="Helvetica" panose="020B0604020202020204" pitchFamily="34" charset="0"/>
                      </a:rPr>
                      <m:t>) </m:t>
                    </m:r>
                  </m:oMath>
                </a14:m>
                <a:endParaRPr lang="en-US" altLang="ja-JP" sz="2800" b="0" dirty="0">
                  <a:latin typeface="Helvetica" panose="020B0604020202020204" pitchFamily="34" charset="0"/>
                  <a:ea typeface="BIZ UDP明朝 Medium" panose="02020500000000000000" pitchFamily="18" charset="-128"/>
                  <a:cs typeface="Helvetica" panose="020B0604020202020204" pitchFamily="34" charset="0"/>
                </a:endParaRPr>
              </a:p>
            </p:txBody>
          </p:sp>
        </mc:Choice>
        <mc:Fallback xmlns="">
          <p:sp>
            <p:nvSpPr>
              <p:cNvPr id="12" name="テキスト ボックス 11">
                <a:extLst>
                  <a:ext uri="{FF2B5EF4-FFF2-40B4-BE49-F238E27FC236}">
                    <a16:creationId xmlns:a16="http://schemas.microsoft.com/office/drawing/2014/main" id="{4EE781D9-3E50-C949-04D6-2CDB16DBBEFA}"/>
                  </a:ext>
                </a:extLst>
              </p:cNvPr>
              <p:cNvSpPr txBox="1">
                <a:spLocks noRot="1" noChangeAspect="1" noMove="1" noResize="1" noEditPoints="1" noAdjustHandles="1" noChangeArrowheads="1" noChangeShapeType="1" noTextEdit="1"/>
              </p:cNvSpPr>
              <p:nvPr/>
            </p:nvSpPr>
            <p:spPr>
              <a:xfrm>
                <a:off x="2320866" y="2381480"/>
                <a:ext cx="3392916" cy="523220"/>
              </a:xfrm>
              <a:prstGeom prst="rect">
                <a:avLst/>
              </a:prstGeom>
              <a:blipFill>
                <a:blip r:embed="rId3"/>
                <a:stretch>
                  <a:fillRect l="-746" t="-2381" r="-1866" b="-21429"/>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5" name="テキスト ボックス 14">
                <a:extLst>
                  <a:ext uri="{FF2B5EF4-FFF2-40B4-BE49-F238E27FC236}">
                    <a16:creationId xmlns:a16="http://schemas.microsoft.com/office/drawing/2014/main" id="{0D239E1E-8A07-2271-9993-74935F052A1A}"/>
                  </a:ext>
                </a:extLst>
              </p:cNvPr>
              <p:cNvSpPr txBox="1"/>
              <p:nvPr/>
            </p:nvSpPr>
            <p:spPr>
              <a:xfrm>
                <a:off x="220473" y="3044335"/>
                <a:ext cx="7944609" cy="830997"/>
              </a:xfrm>
              <a:prstGeom prst="rect">
                <a:avLst/>
              </a:prstGeom>
              <a:noFill/>
            </p:spPr>
            <p:txBody>
              <a:bodyPr wrap="square">
                <a:spAutoFit/>
              </a:bodyPr>
              <a:lstStyle/>
              <a:p>
                <a:r>
                  <a:rPr lang="ja-JP" altLang="en-US" sz="2400">
                    <a:latin typeface="Helvetica Neue" panose="02000503000000020004" pitchFamily="2" charset="0"/>
                    <a:ea typeface="Hiragino Sans W4" panose="020B0400000000000000" pitchFamily="34" charset="-128"/>
                    <a:cs typeface="Helvetica Neue" panose="02000503000000020004" pitchFamily="2" charset="0"/>
                  </a:rPr>
                  <a:t>・</a:t>
                </a:r>
                <a14:m>
                  <m:oMath xmlns:m="http://schemas.openxmlformats.org/officeDocument/2006/math">
                    <m:r>
                      <m:rPr>
                        <m:sty m:val="p"/>
                      </m:rPr>
                      <a:rPr lang="el-GR" altLang="ja-JP" sz="2400" i="1" smtClean="0">
                        <a:latin typeface="Cambria Math" panose="02040503050406030204" pitchFamily="18" charset="0"/>
                        <a:ea typeface="Cambria Math" panose="02040503050406030204" pitchFamily="18" charset="0"/>
                        <a:cs typeface="Helvetica" panose="020B0604020202020204" pitchFamily="34" charset="0"/>
                      </a:rPr>
                      <m:t>Ω</m:t>
                    </m:r>
                  </m:oMath>
                </a14:m>
                <a:r>
                  <a:rPr lang="en-US" altLang="ja-JP" sz="2400" dirty="0">
                    <a:latin typeface="Helvetica Neue" panose="02000503000000020004" pitchFamily="2" charset="0"/>
                    <a:ea typeface="Helvetica Neue" panose="02000503000000020004" pitchFamily="2" charset="0"/>
                    <a:cs typeface="Helvetica Neue" panose="02000503000000020004" pitchFamily="2" charset="0"/>
                  </a:rPr>
                  <a:t>: angular area of a grid space (7.5 × 7.5 arcsec</a:t>
                </a:r>
                <a:r>
                  <a:rPr lang="en-US" altLang="ja-JP" sz="2400" baseline="30000" dirty="0">
                    <a:latin typeface="Helvetica Neue" panose="02000503000000020004" pitchFamily="2" charset="0"/>
                    <a:ea typeface="Helvetica Neue" panose="02000503000000020004" pitchFamily="2" charset="0"/>
                    <a:cs typeface="Helvetica Neue" panose="02000503000000020004" pitchFamily="2" charset="0"/>
                  </a:rPr>
                  <a:t>2</a:t>
                </a:r>
                <a:r>
                  <a:rPr lang="en-US" altLang="ja-JP" sz="2400" dirty="0">
                    <a:latin typeface="Helvetica Neue" panose="02000503000000020004" pitchFamily="2" charset="0"/>
                    <a:ea typeface="Helvetica Neue" panose="02000503000000020004" pitchFamily="2" charset="0"/>
                    <a:cs typeface="Helvetica Neue" panose="02000503000000020004" pitchFamily="2" charset="0"/>
                  </a:rPr>
                  <a:t>)</a:t>
                </a:r>
              </a:p>
              <a:p>
                <a:r>
                  <a:rPr lang="ja-JP" altLang="en-US" sz="2400">
                    <a:latin typeface="Helvetica Neue" panose="02000503000000020004" pitchFamily="2" charset="0"/>
                    <a:ea typeface="Hiragino Sans W4" panose="020B0400000000000000" pitchFamily="34" charset="-128"/>
                    <a:cs typeface="Helvetica Neue" panose="02000503000000020004" pitchFamily="2" charset="0"/>
                  </a:rPr>
                  <a:t>・</a:t>
                </a:r>
                <a14:m>
                  <m:oMath xmlns:m="http://schemas.openxmlformats.org/officeDocument/2006/math">
                    <m:r>
                      <a:rPr lang="ja-JP" altLang="en-US" sz="2400">
                        <a:latin typeface="Cambria Math" panose="02040503050406030204" pitchFamily="18" charset="0"/>
                      </a:rPr>
                      <m:t>𝜇</m:t>
                    </m:r>
                  </m:oMath>
                </a14:m>
                <a:r>
                  <a:rPr lang="en-US" altLang="ja-JP" sz="2400" dirty="0">
                    <a:latin typeface="Helvetica Neue" panose="02000503000000020004" pitchFamily="2" charset="0"/>
                    <a:ea typeface="Helvetica Neue" panose="02000503000000020004" pitchFamily="2" charset="0"/>
                    <a:cs typeface="Helvetica Neue" panose="02000503000000020004" pitchFamily="2" charset="0"/>
                  </a:rPr>
                  <a:t>: mean molecular weight: 2.8</a:t>
                </a:r>
              </a:p>
            </p:txBody>
          </p:sp>
        </mc:Choice>
        <mc:Fallback xmlns="">
          <p:sp>
            <p:nvSpPr>
              <p:cNvPr id="15" name="テキスト ボックス 14">
                <a:extLst>
                  <a:ext uri="{FF2B5EF4-FFF2-40B4-BE49-F238E27FC236}">
                    <a16:creationId xmlns:a16="http://schemas.microsoft.com/office/drawing/2014/main" id="{0D239E1E-8A07-2271-9993-74935F052A1A}"/>
                  </a:ext>
                </a:extLst>
              </p:cNvPr>
              <p:cNvSpPr txBox="1">
                <a:spLocks noRot="1" noChangeAspect="1" noMove="1" noResize="1" noEditPoints="1" noAdjustHandles="1" noChangeArrowheads="1" noChangeShapeType="1" noTextEdit="1"/>
              </p:cNvSpPr>
              <p:nvPr/>
            </p:nvSpPr>
            <p:spPr>
              <a:xfrm>
                <a:off x="220473" y="3044335"/>
                <a:ext cx="7944609" cy="830997"/>
              </a:xfrm>
              <a:prstGeom prst="rect">
                <a:avLst/>
              </a:prstGeom>
              <a:blipFill>
                <a:blip r:embed="rId4"/>
                <a:stretch>
                  <a:fillRect l="-1278" t="-7463" b="-14925"/>
                </a:stretch>
              </a:blipFill>
            </p:spPr>
            <p:txBody>
              <a:bodyPr/>
              <a:lstStyle/>
              <a:p>
                <a:r>
                  <a:rPr lang="ja-JP" altLang="en-US">
                    <a:noFill/>
                  </a:rPr>
                  <a:t> </a:t>
                </a:r>
              </a:p>
            </p:txBody>
          </p:sp>
        </mc:Fallback>
      </mc:AlternateContent>
      <p:sp>
        <p:nvSpPr>
          <p:cNvPr id="16" name="テキスト ボックス 15">
            <a:extLst>
              <a:ext uri="{FF2B5EF4-FFF2-40B4-BE49-F238E27FC236}">
                <a16:creationId xmlns:a16="http://schemas.microsoft.com/office/drawing/2014/main" id="{51DBDBC7-DA1E-024D-7A1A-DD1CA7097A76}"/>
              </a:ext>
            </a:extLst>
          </p:cNvPr>
          <p:cNvSpPr txBox="1"/>
          <p:nvPr/>
        </p:nvSpPr>
        <p:spPr>
          <a:xfrm>
            <a:off x="229936" y="4396224"/>
            <a:ext cx="2788355" cy="523220"/>
          </a:xfrm>
          <a:prstGeom prst="rect">
            <a:avLst/>
          </a:prstGeom>
          <a:noFill/>
          <a:ln>
            <a:solidFill>
              <a:schemeClr val="tx1"/>
            </a:solidFill>
          </a:ln>
        </p:spPr>
        <p:txBody>
          <a:bodyPr wrap="square">
            <a:spAutoFit/>
          </a:bodyPr>
          <a:lstStyle/>
          <a:p>
            <a:r>
              <a:rPr lang="en-US" altLang="ja-JP" sz="2800" dirty="0">
                <a:effectLst>
                  <a:outerShdw blurRad="50800" dist="38100" dir="2700000" algn="tl" rotWithShape="0">
                    <a:prstClr val="black">
                      <a:alpha val="40000"/>
                    </a:prstClr>
                  </a:outerShdw>
                </a:effectLst>
                <a:latin typeface="Helvetica Neue" panose="02000503000000020004" pitchFamily="2" charset="0"/>
                <a:ea typeface="Helvetica Neue" panose="02000503000000020004" pitchFamily="2" charset="0"/>
                <a:cs typeface="Helvetica Neue" panose="02000503000000020004" pitchFamily="2" charset="0"/>
              </a:rPr>
              <a:t>Number Density</a:t>
            </a:r>
          </a:p>
        </p:txBody>
      </p:sp>
      <mc:AlternateContent xmlns:mc="http://schemas.openxmlformats.org/markup-compatibility/2006" xmlns:a14="http://schemas.microsoft.com/office/drawing/2010/main">
        <mc:Choice Requires="a14">
          <p:sp>
            <p:nvSpPr>
              <p:cNvPr id="17" name="テキスト ボックス 16">
                <a:extLst>
                  <a:ext uri="{FF2B5EF4-FFF2-40B4-BE49-F238E27FC236}">
                    <a16:creationId xmlns:a16="http://schemas.microsoft.com/office/drawing/2014/main" id="{E9151ABF-A2BA-EDFA-BD9D-4255633F246D}"/>
                  </a:ext>
                </a:extLst>
              </p:cNvPr>
              <p:cNvSpPr txBox="1"/>
              <p:nvPr/>
            </p:nvSpPr>
            <p:spPr>
              <a:xfrm>
                <a:off x="4192777" y="4599647"/>
                <a:ext cx="2449899" cy="869469"/>
              </a:xfrm>
              <a:prstGeom prst="rect">
                <a:avLst/>
              </a:prstGeom>
              <a:noFill/>
            </p:spPr>
            <p:txBody>
              <a:bodyPr wrap="square">
                <a:spAutoFit/>
              </a:bodyPr>
              <a:lstStyle/>
              <a:p>
                <a:pPr algn="ctr"/>
                <a14:m>
                  <m:oMath xmlns:m="http://schemas.openxmlformats.org/officeDocument/2006/math">
                    <m:r>
                      <a:rPr lang="en-US" altLang="ja-JP" sz="2800" i="1">
                        <a:latin typeface="Cambria Math" panose="02040503050406030204" pitchFamily="18" charset="0"/>
                        <a:cs typeface="Helvetica" panose="020B0604020202020204" pitchFamily="34" charset="0"/>
                      </a:rPr>
                      <m:t>𝑛</m:t>
                    </m:r>
                    <m:r>
                      <m:rPr>
                        <m:nor/>
                      </m:rPr>
                      <a:rPr lang="en-US" altLang="ja-JP" sz="2800" dirty="0">
                        <a:latin typeface="Helvetica" panose="020B0604020202020204" pitchFamily="34" charset="0"/>
                        <a:cs typeface="Helvetica" panose="020B0604020202020204" pitchFamily="34" charset="0"/>
                      </a:rPr>
                      <m:t>(</m:t>
                    </m:r>
                    <m:r>
                      <m:rPr>
                        <m:nor/>
                      </m:rPr>
                      <a:rPr lang="en-US" altLang="ja-JP" sz="2800" dirty="0">
                        <a:latin typeface="Helvetica" panose="020B0604020202020204" pitchFamily="34" charset="0"/>
                        <a:cs typeface="Helvetica" panose="020B0604020202020204" pitchFamily="34" charset="0"/>
                      </a:rPr>
                      <m:t>H</m:t>
                    </m:r>
                    <m:r>
                      <m:rPr>
                        <m:nor/>
                      </m:rPr>
                      <a:rPr lang="en-US" altLang="ja-JP" sz="2800" baseline="-25000" dirty="0">
                        <a:latin typeface="Helvetica" panose="020B0604020202020204" pitchFamily="34" charset="0"/>
                        <a:cs typeface="Helvetica" panose="020B0604020202020204" pitchFamily="34" charset="0"/>
                      </a:rPr>
                      <m:t>2</m:t>
                    </m:r>
                    <m:r>
                      <m:rPr>
                        <m:nor/>
                      </m:rPr>
                      <a:rPr lang="en-US" altLang="ja-JP" sz="2800" dirty="0">
                        <a:latin typeface="Helvetica" panose="020B0604020202020204" pitchFamily="34" charset="0"/>
                        <a:cs typeface="Helvetica" panose="020B0604020202020204" pitchFamily="34" charset="0"/>
                      </a:rPr>
                      <m:t>) </m:t>
                    </m:r>
                  </m:oMath>
                </a14:m>
                <a:r>
                  <a:rPr lang="en-US" altLang="ja-JP" sz="3600" dirty="0">
                    <a:effectLst/>
                    <a:latin typeface="BIZ UDP明朝 Medium" panose="02020500000000000000" pitchFamily="18" charset="-128"/>
                    <a:ea typeface="BIZ UDP明朝 Medium" panose="02020500000000000000" pitchFamily="18" charset="-128"/>
                  </a:rPr>
                  <a:t>=</a:t>
                </a:r>
                <a:r>
                  <a:rPr lang="ja-JP" altLang="ja-JP" sz="2800">
                    <a:effectLst/>
                  </a:rPr>
                  <a:t> </a:t>
                </a:r>
                <a14:m>
                  <m:oMath xmlns:m="http://schemas.openxmlformats.org/officeDocument/2006/math">
                    <m:f>
                      <m:fPr>
                        <m:ctrlPr>
                          <a:rPr lang="ja-JP" altLang="ja-JP" sz="3200" i="1">
                            <a:effectLst/>
                            <a:latin typeface="Cambria Math" panose="02040503050406030204" pitchFamily="18" charset="0"/>
                          </a:rPr>
                        </m:ctrlPr>
                      </m:fPr>
                      <m:num>
                        <m:r>
                          <a:rPr lang="en-US" altLang="ja-JP" sz="3200" i="1">
                            <a:effectLst/>
                            <a:latin typeface="Cambria Math" panose="02040503050406030204" pitchFamily="18" charset="0"/>
                          </a:rPr>
                          <m:t>𝑀</m:t>
                        </m:r>
                      </m:num>
                      <m:den>
                        <m:r>
                          <a:rPr lang="ja-JP" altLang="en-US" sz="3200">
                            <a:latin typeface="Cambria Math" panose="02040503050406030204" pitchFamily="18" charset="0"/>
                          </a:rPr>
                          <m:t>𝜇</m:t>
                        </m:r>
                        <m:sSub>
                          <m:sSubPr>
                            <m:ctrlPr>
                              <a:rPr lang="ja-JP" altLang="en-US" sz="3200" i="1">
                                <a:latin typeface="Cambria Math" panose="02040503050406030204" pitchFamily="18" charset="0"/>
                              </a:rPr>
                            </m:ctrlPr>
                          </m:sSubPr>
                          <m:e>
                            <m:r>
                              <a:rPr lang="ja-JP" altLang="en-US" sz="3200" i="1">
                                <a:latin typeface="Cambria Math" panose="02040503050406030204" pitchFamily="18" charset="0"/>
                              </a:rPr>
                              <m:t>𝑚</m:t>
                            </m:r>
                          </m:e>
                          <m:sub>
                            <m:r>
                              <m:rPr>
                                <m:sty m:val="p"/>
                              </m:rPr>
                              <a:rPr lang="en-US" altLang="ja-JP" sz="3200" b="0" i="1" smtClean="0">
                                <a:latin typeface="Cambria Math" panose="02040503050406030204" pitchFamily="18" charset="0"/>
                              </a:rPr>
                              <m:t>H</m:t>
                            </m:r>
                          </m:sub>
                        </m:sSub>
                        <m:r>
                          <a:rPr lang="en-US" altLang="ja-JP" sz="3200" i="1">
                            <a:effectLst/>
                            <a:latin typeface="Cambria Math" panose="02040503050406030204" pitchFamily="18" charset="0"/>
                          </a:rPr>
                          <m:t>𝑉</m:t>
                        </m:r>
                      </m:den>
                    </m:f>
                  </m:oMath>
                </a14:m>
                <a:endParaRPr lang="ja-JP" altLang="ja-JP" dirty="0">
                  <a:effectLst/>
                </a:endParaRPr>
              </a:p>
            </p:txBody>
          </p:sp>
        </mc:Choice>
        <mc:Fallback xmlns="">
          <p:sp>
            <p:nvSpPr>
              <p:cNvPr id="17" name="テキスト ボックス 16">
                <a:extLst>
                  <a:ext uri="{FF2B5EF4-FFF2-40B4-BE49-F238E27FC236}">
                    <a16:creationId xmlns:a16="http://schemas.microsoft.com/office/drawing/2014/main" id="{E9151ABF-A2BA-EDFA-BD9D-4255633F246D}"/>
                  </a:ext>
                </a:extLst>
              </p:cNvPr>
              <p:cNvSpPr txBox="1">
                <a:spLocks noRot="1" noChangeAspect="1" noMove="1" noResize="1" noEditPoints="1" noAdjustHandles="1" noChangeArrowheads="1" noChangeShapeType="1" noTextEdit="1"/>
              </p:cNvSpPr>
              <p:nvPr/>
            </p:nvSpPr>
            <p:spPr>
              <a:xfrm>
                <a:off x="4192777" y="4599647"/>
                <a:ext cx="2449899" cy="869469"/>
              </a:xfrm>
              <a:prstGeom prst="rect">
                <a:avLst/>
              </a:prstGeom>
              <a:blipFill>
                <a:blip r:embed="rId5"/>
                <a:stretch>
                  <a:fillRect t="-2899" b="-7246"/>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8" name="テキスト ボックス 17">
                <a:extLst>
                  <a:ext uri="{FF2B5EF4-FFF2-40B4-BE49-F238E27FC236}">
                    <a16:creationId xmlns:a16="http://schemas.microsoft.com/office/drawing/2014/main" id="{1A6E341D-D237-07C3-2F33-11E10D451E65}"/>
                  </a:ext>
                </a:extLst>
              </p:cNvPr>
              <p:cNvSpPr txBox="1"/>
              <p:nvPr/>
            </p:nvSpPr>
            <p:spPr>
              <a:xfrm>
                <a:off x="205258" y="5381060"/>
                <a:ext cx="11161098" cy="830997"/>
              </a:xfrm>
              <a:prstGeom prst="rect">
                <a:avLst/>
              </a:prstGeom>
              <a:noFill/>
            </p:spPr>
            <p:txBody>
              <a:bodyPr wrap="square">
                <a:spAutoFit/>
              </a:bodyPr>
              <a:lstStyle/>
              <a:p>
                <a:r>
                  <a:rPr lang="ja-JP" altLang="en-US" sz="2400">
                    <a:latin typeface="Helvetica Neue" panose="02000503000000020004" pitchFamily="2" charset="0"/>
                    <a:ea typeface="Hiragino Sans W4" panose="020B0400000000000000" pitchFamily="34" charset="-128"/>
                    <a:cs typeface="Helvetica Neue" panose="02000503000000020004" pitchFamily="2" charset="0"/>
                  </a:rPr>
                  <a:t>・</a:t>
                </a:r>
                <a14:m>
                  <m:oMath xmlns:m="http://schemas.openxmlformats.org/officeDocument/2006/math">
                    <m:r>
                      <a:rPr lang="en-US" altLang="ja-JP" sz="2400" b="0" i="1" smtClean="0">
                        <a:latin typeface="Cambria Math" panose="02040503050406030204" pitchFamily="18" charset="0"/>
                        <a:ea typeface="Hiragino Sans W4" panose="020B0400000000000000" pitchFamily="34" charset="-128"/>
                        <a:cs typeface="Helvetica" panose="020B0604020202020204" pitchFamily="34" charset="0"/>
                      </a:rPr>
                      <m:t>𝑉</m:t>
                    </m:r>
                  </m:oMath>
                </a14:m>
                <a:r>
                  <a:rPr lang="en-US" altLang="ja-JP" sz="2400" dirty="0">
                    <a:latin typeface="Helvetica Neue" panose="02000503000000020004" pitchFamily="2" charset="0"/>
                    <a:ea typeface="Helvetica Neue" panose="02000503000000020004" pitchFamily="2" charset="0"/>
                    <a:cs typeface="Helvetica Neue" panose="02000503000000020004" pitchFamily="2" charset="0"/>
                  </a:rPr>
                  <a:t>: Volume of the MC</a:t>
                </a:r>
              </a:p>
              <a:p>
                <a:r>
                  <a:rPr lang="ja-JP" altLang="en-US" sz="2400">
                    <a:latin typeface="Helvetica Neue" panose="02000503000000020004" pitchFamily="2" charset="0"/>
                    <a:ea typeface="Hiragino Sans W4" panose="020B0400000000000000" pitchFamily="34" charset="-128"/>
                    <a:cs typeface="Helvetica Neue" panose="02000503000000020004" pitchFamily="2" charset="0"/>
                  </a:rPr>
                  <a:t>・</a:t>
                </a:r>
                <a:r>
                  <a:rPr lang="en-US" altLang="ja-JP" sz="2400" dirty="0">
                    <a:latin typeface="Helvetica Neue" panose="02000503000000020004" pitchFamily="2" charset="0"/>
                    <a:ea typeface="Helvetica Neue" panose="02000503000000020004" pitchFamily="2" charset="0"/>
                    <a:cs typeface="Helvetica Neue" panose="02000503000000020004" pitchFamily="2" charset="0"/>
                  </a:rPr>
                  <a:t>The cloud geometry approximated by a sphere or an ellipsoid</a:t>
                </a:r>
              </a:p>
            </p:txBody>
          </p:sp>
        </mc:Choice>
        <mc:Fallback xmlns="">
          <p:sp>
            <p:nvSpPr>
              <p:cNvPr id="18" name="テキスト ボックス 17">
                <a:extLst>
                  <a:ext uri="{FF2B5EF4-FFF2-40B4-BE49-F238E27FC236}">
                    <a16:creationId xmlns:a16="http://schemas.microsoft.com/office/drawing/2014/main" id="{1A6E341D-D237-07C3-2F33-11E10D451E65}"/>
                  </a:ext>
                </a:extLst>
              </p:cNvPr>
              <p:cNvSpPr txBox="1">
                <a:spLocks noRot="1" noChangeAspect="1" noMove="1" noResize="1" noEditPoints="1" noAdjustHandles="1" noChangeArrowheads="1" noChangeShapeType="1" noTextEdit="1"/>
              </p:cNvSpPr>
              <p:nvPr/>
            </p:nvSpPr>
            <p:spPr>
              <a:xfrm>
                <a:off x="205258" y="5381060"/>
                <a:ext cx="11161098" cy="830997"/>
              </a:xfrm>
              <a:prstGeom prst="rect">
                <a:avLst/>
              </a:prstGeom>
              <a:blipFill>
                <a:blip r:embed="rId6"/>
                <a:stretch>
                  <a:fillRect l="-909" t="-5970" b="-16418"/>
                </a:stretch>
              </a:blipFill>
            </p:spPr>
            <p:txBody>
              <a:bodyPr/>
              <a:lstStyle/>
              <a:p>
                <a:r>
                  <a:rPr lang="ja-JP" altLang="en-US">
                    <a:noFill/>
                  </a:rPr>
                  <a:t> </a:t>
                </a:r>
              </a:p>
            </p:txBody>
          </p:sp>
        </mc:Fallback>
      </mc:AlternateContent>
      <p:pic>
        <p:nvPicPr>
          <p:cNvPr id="20" name="図 19">
            <a:extLst>
              <a:ext uri="{FF2B5EF4-FFF2-40B4-BE49-F238E27FC236}">
                <a16:creationId xmlns:a16="http://schemas.microsoft.com/office/drawing/2014/main" id="{DC7DC1D1-8C70-6F05-CB17-DEFD111187E2}"/>
              </a:ext>
            </a:extLst>
          </p:cNvPr>
          <p:cNvPicPr>
            <a:picLocks noChangeAspect="1"/>
          </p:cNvPicPr>
          <p:nvPr/>
        </p:nvPicPr>
        <p:blipFill>
          <a:blip r:embed="rId7"/>
          <a:stretch>
            <a:fillRect/>
          </a:stretch>
        </p:blipFill>
        <p:spPr>
          <a:xfrm>
            <a:off x="7822053" y="2395831"/>
            <a:ext cx="4172568" cy="3542924"/>
          </a:xfrm>
          <a:prstGeom prst="rect">
            <a:avLst/>
          </a:prstGeom>
        </p:spPr>
      </p:pic>
      <p:sp>
        <p:nvSpPr>
          <p:cNvPr id="21" name="テキスト ボックス 20">
            <a:extLst>
              <a:ext uri="{FF2B5EF4-FFF2-40B4-BE49-F238E27FC236}">
                <a16:creationId xmlns:a16="http://schemas.microsoft.com/office/drawing/2014/main" id="{E6CEF46D-F425-6EC8-90F1-813A220C084D}"/>
              </a:ext>
            </a:extLst>
          </p:cNvPr>
          <p:cNvSpPr txBox="1"/>
          <p:nvPr/>
        </p:nvSpPr>
        <p:spPr>
          <a:xfrm>
            <a:off x="8074370" y="2164705"/>
            <a:ext cx="3887694" cy="646331"/>
          </a:xfrm>
          <a:prstGeom prst="rect">
            <a:avLst/>
          </a:prstGeom>
          <a:noFill/>
        </p:spPr>
        <p:txBody>
          <a:bodyPr wrap="square" rtlCol="0">
            <a:spAutoFit/>
          </a:bodyPr>
          <a:lstStyle/>
          <a:p>
            <a:pPr algn="ctr"/>
            <a:r>
              <a:rPr kumimoji="1" lang="en-US" altLang="ja-JP" baseline="30000" dirty="0">
                <a:latin typeface="Helvetica Neue" panose="02000503000000020004" pitchFamily="2" charset="0"/>
                <a:ea typeface="Helvetica Neue" panose="02000503000000020004" pitchFamily="2" charset="0"/>
                <a:cs typeface="Helvetica Neue" panose="02000503000000020004" pitchFamily="2" charset="0"/>
              </a:rPr>
              <a:t>12</a:t>
            </a:r>
            <a:r>
              <a:rPr kumimoji="1" lang="en-US" altLang="ja-JP" dirty="0">
                <a:latin typeface="Helvetica Neue" panose="02000503000000020004" pitchFamily="2" charset="0"/>
                <a:ea typeface="Helvetica Neue" panose="02000503000000020004" pitchFamily="2" charset="0"/>
                <a:cs typeface="Helvetica Neue" panose="02000503000000020004" pitchFamily="2" charset="0"/>
              </a:rPr>
              <a:t>CO integrated intensity map</a:t>
            </a:r>
          </a:p>
          <a:p>
            <a:pPr algn="ctr"/>
            <a:r>
              <a:rPr kumimoji="1" lang="en-US" altLang="ja-JP" dirty="0">
                <a:latin typeface="Helvetica Neue" panose="02000503000000020004" pitchFamily="2" charset="0"/>
                <a:ea typeface="Helvetica Neue" panose="02000503000000020004" pitchFamily="2" charset="0"/>
                <a:cs typeface="Helvetica Neue" panose="02000503000000020004" pitchFamily="2" charset="0"/>
              </a:rPr>
              <a:t> (-37.1 to -34.9 km/s)</a:t>
            </a:r>
            <a:endParaRPr kumimoji="1" lang="ja-JP" altLang="en-US">
              <a:latin typeface="Helvetica Neue" panose="02000503000000020004" pitchFamily="2" charset="0"/>
              <a:ea typeface="Hiragino Sans W4" panose="020B0400000000000000" pitchFamily="34" charset="-128"/>
              <a:cs typeface="Helvetica Neue" panose="02000503000000020004" pitchFamily="2" charset="0"/>
            </a:endParaRPr>
          </a:p>
        </p:txBody>
      </p:sp>
      <p:sp>
        <p:nvSpPr>
          <p:cNvPr id="7" name="テキスト ボックス 6">
            <a:extLst>
              <a:ext uri="{FF2B5EF4-FFF2-40B4-BE49-F238E27FC236}">
                <a16:creationId xmlns:a16="http://schemas.microsoft.com/office/drawing/2014/main" id="{86E41E51-6E82-E8BA-7457-C017A995609C}"/>
              </a:ext>
            </a:extLst>
          </p:cNvPr>
          <p:cNvSpPr txBox="1"/>
          <p:nvPr/>
        </p:nvSpPr>
        <p:spPr>
          <a:xfrm>
            <a:off x="8575494" y="5111262"/>
            <a:ext cx="3063093" cy="338554"/>
          </a:xfrm>
          <a:prstGeom prst="rect">
            <a:avLst/>
          </a:prstGeom>
          <a:noFill/>
        </p:spPr>
        <p:txBody>
          <a:bodyPr wrap="square" rtlCol="0">
            <a:spAutoFit/>
          </a:bodyPr>
          <a:lstStyle/>
          <a:p>
            <a:r>
              <a:rPr kumimoji="1" lang="en-US" altLang="ja-JP"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Gamma-ray emission region</a:t>
            </a:r>
            <a:endParaRPr kumimoji="1" lang="ja-JP" altLang="en-US" sz="1600">
              <a:solidFill>
                <a:schemeClr val="bg1"/>
              </a:solidFill>
              <a:latin typeface="Helvetica Neue" panose="02000503000000020004" pitchFamily="2" charset="0"/>
              <a:ea typeface="Hiragino Sans W4" panose="020B0400000000000000" pitchFamily="34" charset="-128"/>
              <a:cs typeface="Helvetica Neue" panose="02000503000000020004" pitchFamily="2" charset="0"/>
            </a:endParaRPr>
          </a:p>
        </p:txBody>
      </p:sp>
      <p:sp>
        <p:nvSpPr>
          <p:cNvPr id="8" name="テキスト ボックス 7">
            <a:extLst>
              <a:ext uri="{FF2B5EF4-FFF2-40B4-BE49-F238E27FC236}">
                <a16:creationId xmlns:a16="http://schemas.microsoft.com/office/drawing/2014/main" id="{49FE2A44-B794-BDDB-4D60-46F91450A2D8}"/>
              </a:ext>
            </a:extLst>
          </p:cNvPr>
          <p:cNvSpPr txBox="1"/>
          <p:nvPr/>
        </p:nvSpPr>
        <p:spPr>
          <a:xfrm>
            <a:off x="9465560" y="3374701"/>
            <a:ext cx="869795" cy="400110"/>
          </a:xfrm>
          <a:prstGeom prst="rect">
            <a:avLst/>
          </a:prstGeom>
          <a:noFill/>
        </p:spPr>
        <p:txBody>
          <a:bodyPr wrap="square" rtlCol="0">
            <a:spAutoFit/>
          </a:bodyPr>
          <a:lstStyle/>
          <a:p>
            <a:r>
              <a:rPr kumimoji="1" lang="en-US" altLang="ja-JP" sz="20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MC1</a:t>
            </a:r>
            <a:endParaRPr kumimoji="1" lang="ja-JP" altLang="en-US" sz="2000" dirty="0">
              <a:solidFill>
                <a:schemeClr val="bg1"/>
              </a:solidFill>
              <a:latin typeface="Helvetica Neue" panose="02000503000000020004" pitchFamily="2" charset="0"/>
              <a:ea typeface="Hiragino Sans W4" panose="020B0400000000000000" pitchFamily="34" charset="-128"/>
              <a:cs typeface="Helvetica Neue" panose="02000503000000020004" pitchFamily="2" charset="0"/>
            </a:endParaRPr>
          </a:p>
        </p:txBody>
      </p:sp>
    </p:spTree>
    <p:extLst>
      <p:ext uri="{BB962C8B-B14F-4D97-AF65-F5344CB8AC3E}">
        <p14:creationId xmlns:p14="http://schemas.microsoft.com/office/powerpoint/2010/main" val="27815378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図 19">
            <a:extLst>
              <a:ext uri="{FF2B5EF4-FFF2-40B4-BE49-F238E27FC236}">
                <a16:creationId xmlns:a16="http://schemas.microsoft.com/office/drawing/2014/main" id="{CF2B4C90-906D-85F0-0B44-1ACED6F16CE8}"/>
              </a:ext>
            </a:extLst>
          </p:cNvPr>
          <p:cNvPicPr>
            <a:picLocks noChangeAspect="1"/>
          </p:cNvPicPr>
          <p:nvPr/>
        </p:nvPicPr>
        <p:blipFill>
          <a:blip r:embed="rId3"/>
          <a:stretch>
            <a:fillRect/>
          </a:stretch>
        </p:blipFill>
        <p:spPr>
          <a:xfrm>
            <a:off x="6510791" y="707358"/>
            <a:ext cx="4252546" cy="3394829"/>
          </a:xfrm>
          <a:prstGeom prst="rect">
            <a:avLst/>
          </a:prstGeom>
        </p:spPr>
      </p:pic>
      <p:pic>
        <p:nvPicPr>
          <p:cNvPr id="19" name="図 18">
            <a:extLst>
              <a:ext uri="{FF2B5EF4-FFF2-40B4-BE49-F238E27FC236}">
                <a16:creationId xmlns:a16="http://schemas.microsoft.com/office/drawing/2014/main" id="{52B034C8-0F74-A1EE-05F8-04E778CBAFAB}"/>
              </a:ext>
            </a:extLst>
          </p:cNvPr>
          <p:cNvPicPr>
            <a:picLocks noChangeAspect="1"/>
          </p:cNvPicPr>
          <p:nvPr/>
        </p:nvPicPr>
        <p:blipFill>
          <a:blip r:embed="rId4"/>
          <a:stretch>
            <a:fillRect/>
          </a:stretch>
        </p:blipFill>
        <p:spPr>
          <a:xfrm>
            <a:off x="505576" y="578132"/>
            <a:ext cx="5680776" cy="3508432"/>
          </a:xfrm>
          <a:prstGeom prst="rect">
            <a:avLst/>
          </a:prstGeom>
        </p:spPr>
      </p:pic>
      <p:sp>
        <p:nvSpPr>
          <p:cNvPr id="8" name="テキスト ボックス 7">
            <a:extLst>
              <a:ext uri="{FF2B5EF4-FFF2-40B4-BE49-F238E27FC236}">
                <a16:creationId xmlns:a16="http://schemas.microsoft.com/office/drawing/2014/main" id="{21BF9256-1D06-085D-B74C-DE1DFF0BB221}"/>
              </a:ext>
            </a:extLst>
          </p:cNvPr>
          <p:cNvSpPr txBox="1"/>
          <p:nvPr/>
        </p:nvSpPr>
        <p:spPr>
          <a:xfrm>
            <a:off x="97911" y="61027"/>
            <a:ext cx="4394576" cy="584775"/>
          </a:xfrm>
          <a:prstGeom prst="rect">
            <a:avLst/>
          </a:prstGeom>
          <a:noFill/>
        </p:spPr>
        <p:txBody>
          <a:bodyPr wrap="square" rtlCol="0">
            <a:spAutoFit/>
          </a:bodyPr>
          <a:lstStyle/>
          <a:p>
            <a:r>
              <a:rPr kumimoji="1" lang="en-US" altLang="ja-JP" sz="3200" b="1" dirty="0">
                <a:solidFill>
                  <a:srgbClr val="0070C0"/>
                </a:solidFill>
                <a:effectLst>
                  <a:outerShdw blurRad="50800" dist="38100" dir="2700000" algn="tl" rotWithShape="0">
                    <a:prstClr val="black">
                      <a:alpha val="40000"/>
                    </a:prstClr>
                  </a:outerShdw>
                </a:effectLst>
                <a:latin typeface="Helvetica Neue" panose="02000503000000020004" pitchFamily="2" charset="0"/>
                <a:ea typeface="Helvetica Neue" panose="02000503000000020004" pitchFamily="2" charset="0"/>
                <a:cs typeface="Helvetica Neue" panose="02000503000000020004" pitchFamily="2" charset="0"/>
              </a:rPr>
              <a:t>Parameters of clouds</a:t>
            </a:r>
            <a:endParaRPr kumimoji="1" lang="ja-JP" altLang="en-US" sz="3200" b="1" dirty="0">
              <a:solidFill>
                <a:srgbClr val="0070C0"/>
              </a:solidFill>
              <a:effectLst>
                <a:outerShdw blurRad="50800" dist="38100" dir="2700000" algn="tl" rotWithShape="0">
                  <a:prstClr val="black">
                    <a:alpha val="40000"/>
                  </a:prstClr>
                </a:outerShdw>
              </a:effectLst>
              <a:latin typeface="Helvetica Neue" panose="02000503000000020004" pitchFamily="2" charset="0"/>
              <a:ea typeface="Hiragino Sans W4" panose="020B0400000000000000" pitchFamily="34" charset="-128"/>
              <a:cs typeface="Helvetica Neue" panose="02000503000000020004" pitchFamily="2" charset="0"/>
            </a:endParaRPr>
          </a:p>
        </p:txBody>
      </p:sp>
      <p:sp>
        <p:nvSpPr>
          <p:cNvPr id="35" name="スライド番号プレースホルダー 34">
            <a:extLst>
              <a:ext uri="{FF2B5EF4-FFF2-40B4-BE49-F238E27FC236}">
                <a16:creationId xmlns:a16="http://schemas.microsoft.com/office/drawing/2014/main" id="{7D1FC766-059E-3DE4-8C0B-EBE32BF7DC84}"/>
              </a:ext>
            </a:extLst>
          </p:cNvPr>
          <p:cNvSpPr>
            <a:spLocks noGrp="1"/>
          </p:cNvSpPr>
          <p:nvPr>
            <p:ph type="sldNum" sz="quarter" idx="12"/>
          </p:nvPr>
        </p:nvSpPr>
        <p:spPr/>
        <p:txBody>
          <a:bodyPr/>
          <a:lstStyle/>
          <a:p>
            <a:fld id="{D57F1E4F-1CFF-5643-939E-217C01CDF565}" type="slidenum">
              <a:rPr lang="en-US" smtClean="0"/>
              <a:pPr/>
              <a:t>12</a:t>
            </a:fld>
            <a:endParaRPr lang="en-US" dirty="0"/>
          </a:p>
        </p:txBody>
      </p:sp>
      <p:sp>
        <p:nvSpPr>
          <p:cNvPr id="9" name="テキスト ボックス 8">
            <a:extLst>
              <a:ext uri="{FF2B5EF4-FFF2-40B4-BE49-F238E27FC236}">
                <a16:creationId xmlns:a16="http://schemas.microsoft.com/office/drawing/2014/main" id="{EB78BF87-AA20-E32D-96D3-A5D91A9D1309}"/>
              </a:ext>
            </a:extLst>
          </p:cNvPr>
          <p:cNvSpPr txBox="1"/>
          <p:nvPr/>
        </p:nvSpPr>
        <p:spPr>
          <a:xfrm>
            <a:off x="6943199" y="61027"/>
            <a:ext cx="4054315" cy="646331"/>
          </a:xfrm>
          <a:prstGeom prst="rect">
            <a:avLst/>
          </a:prstGeom>
          <a:noFill/>
        </p:spPr>
        <p:txBody>
          <a:bodyPr wrap="square">
            <a:spAutoFit/>
          </a:bodyPr>
          <a:lstStyle/>
          <a:p>
            <a:pPr algn="ctr"/>
            <a:r>
              <a:rPr kumimoji="1" lang="en-US" altLang="ja-JP" dirty="0">
                <a:latin typeface="Helvetica Neue" panose="02000503000000020004" pitchFamily="2" charset="0"/>
                <a:ea typeface="Helvetica Neue" panose="02000503000000020004" pitchFamily="2" charset="0"/>
                <a:cs typeface="Helvetica Neue" panose="02000503000000020004" pitchFamily="2" charset="0"/>
              </a:rPr>
              <a:t>Red: -37.1 to -34.9 km/s </a:t>
            </a:r>
          </a:p>
          <a:p>
            <a:pPr algn="ctr"/>
            <a:r>
              <a:rPr kumimoji="1" lang="en-US" altLang="ja-JP" dirty="0">
                <a:latin typeface="Helvetica Neue" panose="02000503000000020004" pitchFamily="2" charset="0"/>
                <a:ea typeface="Helvetica Neue" panose="02000503000000020004" pitchFamily="2" charset="0"/>
                <a:cs typeface="Helvetica Neue" panose="02000503000000020004" pitchFamily="2" charset="0"/>
              </a:rPr>
              <a:t>Green: -4.1 to -2.1 km/s</a:t>
            </a:r>
            <a:endParaRPr kumimoji="1" lang="ja-JP" altLang="en-US">
              <a:latin typeface="Helvetica Neue" panose="02000503000000020004" pitchFamily="2" charset="0"/>
              <a:cs typeface="Helvetica Neue" panose="02000503000000020004" pitchFamily="2" charset="0"/>
            </a:endParaRPr>
          </a:p>
        </p:txBody>
      </p:sp>
      <p:pic>
        <p:nvPicPr>
          <p:cNvPr id="10" name="図 9">
            <a:extLst>
              <a:ext uri="{FF2B5EF4-FFF2-40B4-BE49-F238E27FC236}">
                <a16:creationId xmlns:a16="http://schemas.microsoft.com/office/drawing/2014/main" id="{722C7D26-362B-D569-CF56-D635B62109B9}"/>
              </a:ext>
            </a:extLst>
          </p:cNvPr>
          <p:cNvPicPr>
            <a:picLocks noChangeAspect="1"/>
          </p:cNvPicPr>
          <p:nvPr/>
        </p:nvPicPr>
        <p:blipFill>
          <a:blip r:embed="rId5"/>
          <a:stretch>
            <a:fillRect/>
          </a:stretch>
        </p:blipFill>
        <p:spPr>
          <a:xfrm>
            <a:off x="361738" y="4293601"/>
            <a:ext cx="10850745" cy="1986267"/>
          </a:xfrm>
          <a:prstGeom prst="rect">
            <a:avLst/>
          </a:prstGeom>
        </p:spPr>
      </p:pic>
    </p:spTree>
    <p:extLst>
      <p:ext uri="{BB962C8B-B14F-4D97-AF65-F5344CB8AC3E}">
        <p14:creationId xmlns:p14="http://schemas.microsoft.com/office/powerpoint/2010/main" val="11663994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C0EA8F-3136-8D4A-2C6D-121693FDB46C}"/>
            </a:ext>
          </a:extLst>
        </p:cNvPr>
        <p:cNvGrpSpPr/>
        <p:nvPr/>
      </p:nvGrpSpPr>
      <p:grpSpPr>
        <a:xfrm>
          <a:off x="0" y="0"/>
          <a:ext cx="0" cy="0"/>
          <a:chOff x="0" y="0"/>
          <a:chExt cx="0" cy="0"/>
        </a:xfrm>
      </p:grpSpPr>
      <p:pic>
        <p:nvPicPr>
          <p:cNvPr id="5" name="図 4">
            <a:extLst>
              <a:ext uri="{FF2B5EF4-FFF2-40B4-BE49-F238E27FC236}">
                <a16:creationId xmlns:a16="http://schemas.microsoft.com/office/drawing/2014/main" id="{5D867A1F-09E9-9DA0-B202-D773AA2862B3}"/>
              </a:ext>
            </a:extLst>
          </p:cNvPr>
          <p:cNvPicPr>
            <a:picLocks noChangeAspect="1"/>
          </p:cNvPicPr>
          <p:nvPr/>
        </p:nvPicPr>
        <p:blipFill>
          <a:blip r:embed="rId3"/>
          <a:stretch>
            <a:fillRect/>
          </a:stretch>
        </p:blipFill>
        <p:spPr>
          <a:xfrm>
            <a:off x="6365215" y="2332413"/>
            <a:ext cx="5344939" cy="3822314"/>
          </a:xfrm>
          <a:prstGeom prst="rect">
            <a:avLst/>
          </a:prstGeom>
        </p:spPr>
      </p:pic>
      <p:pic>
        <p:nvPicPr>
          <p:cNvPr id="10" name="図 9">
            <a:extLst>
              <a:ext uri="{FF2B5EF4-FFF2-40B4-BE49-F238E27FC236}">
                <a16:creationId xmlns:a16="http://schemas.microsoft.com/office/drawing/2014/main" id="{18351907-46F8-0BAA-6E7F-CC15A9D36D6F}"/>
              </a:ext>
            </a:extLst>
          </p:cNvPr>
          <p:cNvPicPr>
            <a:picLocks noChangeAspect="1"/>
          </p:cNvPicPr>
          <p:nvPr/>
        </p:nvPicPr>
        <p:blipFill>
          <a:blip r:embed="rId4"/>
          <a:stretch>
            <a:fillRect/>
          </a:stretch>
        </p:blipFill>
        <p:spPr>
          <a:xfrm>
            <a:off x="9843254" y="603629"/>
            <a:ext cx="2047267" cy="1634344"/>
          </a:xfrm>
          <a:prstGeom prst="rect">
            <a:avLst/>
          </a:prstGeom>
        </p:spPr>
      </p:pic>
      <p:sp>
        <p:nvSpPr>
          <p:cNvPr id="2" name="スライド番号プレースホルダー 1">
            <a:extLst>
              <a:ext uri="{FF2B5EF4-FFF2-40B4-BE49-F238E27FC236}">
                <a16:creationId xmlns:a16="http://schemas.microsoft.com/office/drawing/2014/main" id="{18EA2C72-9874-DFAE-AF39-845E3E43DAAE}"/>
              </a:ext>
            </a:extLst>
          </p:cNvPr>
          <p:cNvSpPr>
            <a:spLocks noGrp="1"/>
          </p:cNvSpPr>
          <p:nvPr>
            <p:ph type="sldNum" sz="quarter" idx="12"/>
          </p:nvPr>
        </p:nvSpPr>
        <p:spPr/>
        <p:txBody>
          <a:bodyPr/>
          <a:lstStyle/>
          <a:p>
            <a:fld id="{94D813FD-7FB6-5D41-B81D-2D67CDEEE6BA}" type="slidenum">
              <a:rPr kumimoji="1" lang="ja-JP" altLang="en-US" smtClean="0"/>
              <a:t>13</a:t>
            </a:fld>
            <a:endParaRPr kumimoji="1" lang="ja-JP" altLang="en-US"/>
          </a:p>
        </p:txBody>
      </p:sp>
      <p:sp>
        <p:nvSpPr>
          <p:cNvPr id="4" name="テキスト ボックス 3">
            <a:extLst>
              <a:ext uri="{FF2B5EF4-FFF2-40B4-BE49-F238E27FC236}">
                <a16:creationId xmlns:a16="http://schemas.microsoft.com/office/drawing/2014/main" id="{C4AA3D5E-9E81-0172-149C-CCA4C70439EE}"/>
              </a:ext>
            </a:extLst>
          </p:cNvPr>
          <p:cNvSpPr txBox="1"/>
          <p:nvPr/>
        </p:nvSpPr>
        <p:spPr>
          <a:xfrm>
            <a:off x="0" y="51331"/>
            <a:ext cx="11340662" cy="584775"/>
          </a:xfrm>
          <a:prstGeom prst="rect">
            <a:avLst/>
          </a:prstGeom>
          <a:noFill/>
        </p:spPr>
        <p:txBody>
          <a:bodyPr wrap="square" rtlCol="0">
            <a:spAutoFit/>
          </a:bodyPr>
          <a:lstStyle/>
          <a:p>
            <a:r>
              <a:rPr kumimoji="1" lang="en-US" altLang="ja-JP" sz="3200" b="1" dirty="0">
                <a:solidFill>
                  <a:srgbClr val="0070C0"/>
                </a:solidFill>
                <a:effectLst>
                  <a:outerShdw blurRad="50800" dist="38100" dir="2700000" algn="tl" rotWithShape="0">
                    <a:prstClr val="black">
                      <a:alpha val="40000"/>
                    </a:prstClr>
                  </a:outerShdw>
                </a:effectLst>
                <a:latin typeface="Helvetica Neue" panose="02000503000000020004" pitchFamily="2" charset="0"/>
                <a:ea typeface="Helvetica Neue" panose="02000503000000020004" pitchFamily="2" charset="0"/>
                <a:cs typeface="Helvetica Neue" panose="02000503000000020004" pitchFamily="2" charset="0"/>
              </a:rPr>
              <a:t>Hadronic modeling using the physical properties of MC4</a:t>
            </a:r>
            <a:endParaRPr kumimoji="1" lang="ja-JP" altLang="en-US" sz="3200" b="1" dirty="0">
              <a:solidFill>
                <a:srgbClr val="0070C0"/>
              </a:solidFill>
              <a:effectLst>
                <a:outerShdw blurRad="50800" dist="38100" dir="2700000" algn="tl" rotWithShape="0">
                  <a:prstClr val="black">
                    <a:alpha val="40000"/>
                  </a:prstClr>
                </a:outerShdw>
              </a:effectLst>
              <a:latin typeface="Helvetica Neue" panose="02000503000000020004" pitchFamily="2" charset="0"/>
              <a:ea typeface="Hiragino Sans W4" panose="020B0400000000000000" pitchFamily="34" charset="-128"/>
              <a:cs typeface="Helvetica Neue" panose="02000503000000020004" pitchFamily="2" charset="0"/>
            </a:endParaRPr>
          </a:p>
        </p:txBody>
      </p:sp>
      <p:grpSp>
        <p:nvGrpSpPr>
          <p:cNvPr id="21" name="グループ化 20">
            <a:extLst>
              <a:ext uri="{FF2B5EF4-FFF2-40B4-BE49-F238E27FC236}">
                <a16:creationId xmlns:a16="http://schemas.microsoft.com/office/drawing/2014/main" id="{8B4E0125-4A5A-FA99-63EB-CFB575DEEE29}"/>
              </a:ext>
            </a:extLst>
          </p:cNvPr>
          <p:cNvGrpSpPr/>
          <p:nvPr/>
        </p:nvGrpSpPr>
        <p:grpSpPr>
          <a:xfrm>
            <a:off x="-126273" y="1127091"/>
            <a:ext cx="6044626" cy="1785826"/>
            <a:chOff x="5535179" y="3967133"/>
            <a:chExt cx="6044626" cy="1785826"/>
          </a:xfrm>
        </p:grpSpPr>
        <mc:AlternateContent xmlns:mc="http://schemas.openxmlformats.org/markup-compatibility/2006" xmlns:a14="http://schemas.microsoft.com/office/drawing/2010/main">
          <mc:Choice Requires="a14">
            <p:sp>
              <p:nvSpPr>
                <p:cNvPr id="22" name="テキスト ボックス 21">
                  <a:extLst>
                    <a:ext uri="{FF2B5EF4-FFF2-40B4-BE49-F238E27FC236}">
                      <a16:creationId xmlns:a16="http://schemas.microsoft.com/office/drawing/2014/main" id="{BCFA70AE-FDA2-2171-8A23-B7F4E30F87DD}"/>
                    </a:ext>
                  </a:extLst>
                </p:cNvPr>
                <p:cNvSpPr txBox="1"/>
                <p:nvPr/>
              </p:nvSpPr>
              <p:spPr>
                <a:xfrm>
                  <a:off x="5866054" y="3985693"/>
                  <a:ext cx="5078645" cy="97174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ja-JP" altLang="en-US" sz="2800" i="1" smtClean="0">
                            <a:latin typeface="Cambria Math" panose="02040503050406030204" pitchFamily="18" charset="0"/>
                          </a:rPr>
                          <m:t>𝑁</m:t>
                        </m:r>
                        <m:d>
                          <m:dPr>
                            <m:ctrlPr>
                              <a:rPr lang="ja-JP" altLang="en-US" sz="2800" i="1">
                                <a:latin typeface="Cambria Math" panose="02040503050406030204" pitchFamily="18" charset="0"/>
                              </a:rPr>
                            </m:ctrlPr>
                          </m:dPr>
                          <m:e>
                            <m:r>
                              <a:rPr lang="ja-JP" altLang="en-US" sz="2800" i="1">
                                <a:latin typeface="Cambria Math" panose="02040503050406030204" pitchFamily="18" charset="0"/>
                              </a:rPr>
                              <m:t>𝐸</m:t>
                            </m:r>
                            <m:r>
                              <m:rPr>
                                <m:sty m:val="p"/>
                              </m:rPr>
                              <a:rPr lang="en-US" altLang="ja-JP" sz="2800" b="0" i="1" baseline="-25000" smtClean="0">
                                <a:latin typeface="Cambria Math" panose="02040503050406030204" pitchFamily="18" charset="0"/>
                              </a:rPr>
                              <m:t>p</m:t>
                            </m:r>
                          </m:e>
                        </m:d>
                        <m:r>
                          <a:rPr lang="ja-JP" altLang="en-US" sz="2800" i="0">
                            <a:latin typeface="Cambria Math" panose="02040503050406030204" pitchFamily="18" charset="0"/>
                          </a:rPr>
                          <m:t>=</m:t>
                        </m:r>
                        <m:r>
                          <a:rPr lang="ja-JP" altLang="en-US" sz="2800" i="1">
                            <a:latin typeface="Cambria Math" panose="02040503050406030204" pitchFamily="18" charset="0"/>
                          </a:rPr>
                          <m:t>𝐾</m:t>
                        </m:r>
                        <m:sSup>
                          <m:sSupPr>
                            <m:ctrlPr>
                              <a:rPr lang="ja-JP" altLang="en-US" sz="2800" i="1">
                                <a:latin typeface="Cambria Math" panose="02040503050406030204" pitchFamily="18" charset="0"/>
                              </a:rPr>
                            </m:ctrlPr>
                          </m:sSupPr>
                          <m:e>
                            <m:r>
                              <a:rPr lang="ja-JP" altLang="en-US" sz="2800" i="1">
                                <a:latin typeface="Cambria Math" panose="02040503050406030204" pitchFamily="18" charset="0"/>
                              </a:rPr>
                              <m:t>𝐸</m:t>
                            </m:r>
                          </m:e>
                          <m:sup>
                            <m:r>
                              <a:rPr lang="ja-JP" altLang="en-US" sz="2800" i="0">
                                <a:latin typeface="Cambria Math" panose="02040503050406030204" pitchFamily="18" charset="0"/>
                              </a:rPr>
                              <m:t>−</m:t>
                            </m:r>
                            <m:r>
                              <a:rPr lang="ja-JP" altLang="en-US" sz="2800" i="1">
                                <a:latin typeface="Cambria Math" panose="02040503050406030204" pitchFamily="18" charset="0"/>
                              </a:rPr>
                              <m:t>𝑠</m:t>
                            </m:r>
                          </m:sup>
                        </m:sSup>
                        <m:r>
                          <m:rPr>
                            <m:nor/>
                          </m:rPr>
                          <a:rPr kumimoji="1" lang="en-US" altLang="ja-JP" sz="2800" dirty="0">
                            <a:latin typeface="Helvetica Neue" panose="02000503000000020004" pitchFamily="2" charset="0"/>
                            <a:ea typeface="Helvetica Neue" panose="02000503000000020004" pitchFamily="2" charset="0"/>
                            <a:cs typeface="Helvetica Neue" panose="02000503000000020004" pitchFamily="2" charset="0"/>
                          </a:rPr>
                          <m:t>exp</m:t>
                        </m:r>
                        <m:d>
                          <m:dPr>
                            <m:ctrlPr>
                              <a:rPr lang="ja-JP" altLang="en-US" sz="2800" i="1">
                                <a:latin typeface="Cambria Math" panose="02040503050406030204" pitchFamily="18" charset="0"/>
                              </a:rPr>
                            </m:ctrlPr>
                          </m:dPr>
                          <m:e>
                            <m:r>
                              <a:rPr lang="ja-JP" altLang="en-US" sz="2800" i="0">
                                <a:latin typeface="Cambria Math" panose="02040503050406030204" pitchFamily="18" charset="0"/>
                              </a:rPr>
                              <m:t>−</m:t>
                            </m:r>
                            <m:f>
                              <m:fPr>
                                <m:ctrlPr>
                                  <a:rPr lang="ja-JP" altLang="en-US" sz="2800" i="1">
                                    <a:latin typeface="Cambria Math" panose="02040503050406030204" pitchFamily="18" charset="0"/>
                                  </a:rPr>
                                </m:ctrlPr>
                              </m:fPr>
                              <m:num>
                                <m:r>
                                  <a:rPr lang="ja-JP" altLang="en-US" sz="2800" i="1">
                                    <a:latin typeface="Cambria Math" panose="02040503050406030204" pitchFamily="18" charset="0"/>
                                  </a:rPr>
                                  <m:t>𝐸</m:t>
                                </m:r>
                                <m:r>
                                  <m:rPr>
                                    <m:sty m:val="p"/>
                                  </m:rPr>
                                  <a:rPr lang="en-US" altLang="ja-JP" sz="2800" b="0" i="1" baseline="-25000" smtClean="0">
                                    <a:latin typeface="Cambria Math" panose="02040503050406030204" pitchFamily="18" charset="0"/>
                                  </a:rPr>
                                  <m:t>p</m:t>
                                </m:r>
                              </m:num>
                              <m:den>
                                <m:sSub>
                                  <m:sSubPr>
                                    <m:ctrlPr>
                                      <a:rPr lang="ja-JP" altLang="en-US" sz="2800" i="1">
                                        <a:latin typeface="Cambria Math" panose="02040503050406030204" pitchFamily="18" charset="0"/>
                                      </a:rPr>
                                    </m:ctrlPr>
                                  </m:sSubPr>
                                  <m:e>
                                    <m:r>
                                      <a:rPr lang="ja-JP" altLang="en-US" sz="2800" i="1">
                                        <a:latin typeface="Cambria Math" panose="02040503050406030204" pitchFamily="18" charset="0"/>
                                      </a:rPr>
                                      <m:t>𝐸</m:t>
                                    </m:r>
                                  </m:e>
                                  <m:sub>
                                    <m:r>
                                      <m:rPr>
                                        <m:sty m:val="p"/>
                                      </m:rPr>
                                      <a:rPr lang="en-US" altLang="ja-JP" sz="2800" b="0" i="1" smtClean="0">
                                        <a:latin typeface="Cambria Math" panose="02040503050406030204" pitchFamily="18" charset="0"/>
                                      </a:rPr>
                                      <m:t>c</m:t>
                                    </m:r>
                                  </m:sub>
                                </m:sSub>
                              </m:den>
                            </m:f>
                          </m:e>
                        </m:d>
                      </m:oMath>
                    </m:oMathPara>
                  </a14:m>
                  <a:endParaRPr lang="ja-JP" altLang="en-US" sz="2000" dirty="0">
                    <a:latin typeface="Hiragino Sans W4" panose="020B0400000000000000" pitchFamily="34" charset="-128"/>
                    <a:ea typeface="Hiragino Sans W4" panose="020B0400000000000000" pitchFamily="34" charset="-128"/>
                  </a:endParaRPr>
                </a:p>
              </p:txBody>
            </p:sp>
          </mc:Choice>
          <mc:Fallback xmlns="">
            <p:sp>
              <p:nvSpPr>
                <p:cNvPr id="22" name="テキスト ボックス 21">
                  <a:extLst>
                    <a:ext uri="{FF2B5EF4-FFF2-40B4-BE49-F238E27FC236}">
                      <a16:creationId xmlns:a16="http://schemas.microsoft.com/office/drawing/2014/main" id="{BCFA70AE-FDA2-2171-8A23-B7F4E30F87DD}"/>
                    </a:ext>
                  </a:extLst>
                </p:cNvPr>
                <p:cNvSpPr txBox="1">
                  <a:spLocks noRot="1" noChangeAspect="1" noMove="1" noResize="1" noEditPoints="1" noAdjustHandles="1" noChangeArrowheads="1" noChangeShapeType="1" noTextEdit="1"/>
                </p:cNvSpPr>
                <p:nvPr/>
              </p:nvSpPr>
              <p:spPr>
                <a:xfrm>
                  <a:off x="5866054" y="3985693"/>
                  <a:ext cx="5078645" cy="971741"/>
                </a:xfrm>
                <a:prstGeom prst="rect">
                  <a:avLst/>
                </a:prstGeom>
                <a:blipFill>
                  <a:blip r:embed="rId5"/>
                  <a:stretch>
                    <a:fillRect b="-1299"/>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3" name="テキスト ボックス 22">
                  <a:extLst>
                    <a:ext uri="{FF2B5EF4-FFF2-40B4-BE49-F238E27FC236}">
                      <a16:creationId xmlns:a16="http://schemas.microsoft.com/office/drawing/2014/main" id="{6C29A9D5-4160-A2C5-B559-F20D083D55C7}"/>
                    </a:ext>
                  </a:extLst>
                </p:cNvPr>
                <p:cNvSpPr txBox="1"/>
                <p:nvPr/>
              </p:nvSpPr>
              <p:spPr>
                <a:xfrm>
                  <a:off x="5535179" y="4957434"/>
                  <a:ext cx="6044626" cy="707886"/>
                </a:xfrm>
                <a:prstGeom prst="rect">
                  <a:avLst/>
                </a:prstGeom>
                <a:noFill/>
              </p:spPr>
              <p:txBody>
                <a:bodyPr wrap="square" rtlCol="0">
                  <a:spAutoFit/>
                </a:bodyPr>
                <a:lstStyle/>
                <a:p>
                  <a:pPr algn="ctr"/>
                  <a14:m>
                    <m:oMath xmlns:m="http://schemas.openxmlformats.org/officeDocument/2006/math">
                      <m:r>
                        <a:rPr kumimoji="1" lang="en-US" altLang="ja-JP" sz="2000" b="0" i="1" smtClean="0">
                          <a:solidFill>
                            <a:schemeClr val="tx1"/>
                          </a:solidFill>
                          <a:latin typeface="Cambria Math" panose="02040503050406030204" pitchFamily="18" charset="0"/>
                          <a:ea typeface="Hiragino Sans W4" panose="020B0400000000000000" pitchFamily="34" charset="-128"/>
                          <a:cs typeface="Helvetica" panose="020B0604020202020204" pitchFamily="34" charset="0"/>
                        </a:rPr>
                        <m:t>𝐾</m:t>
                      </m:r>
                    </m:oMath>
                  </a14:m>
                  <a:r>
                    <a:rPr kumimoji="1" lang="en-US" altLang="ja-JP" sz="20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rPr>
                    <a:t>: normalization </a:t>
                  </a:r>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  </a:t>
                  </a:r>
                  <a14:m>
                    <m:oMath xmlns:m="http://schemas.openxmlformats.org/officeDocument/2006/math">
                      <m:r>
                        <a:rPr kumimoji="1" lang="en-US" altLang="ja-JP" sz="2000" b="0" i="1" smtClean="0">
                          <a:latin typeface="Cambria Math" panose="02040503050406030204" pitchFamily="18" charset="0"/>
                          <a:ea typeface="Hiragino Sans W4" panose="020B0400000000000000" pitchFamily="34" charset="-128"/>
                          <a:cs typeface="Helvetica" panose="020B0604020202020204" pitchFamily="34" charset="0"/>
                        </a:rPr>
                        <m:t>𝑠</m:t>
                      </m:r>
                    </m:oMath>
                  </a14:m>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 proton spectral index</a:t>
                  </a:r>
                  <a:r>
                    <a:rPr lang="en-US" altLang="ja-JP" sz="2000" dirty="0">
                      <a:latin typeface="Helvetica Neue" panose="02000503000000020004" pitchFamily="2" charset="0"/>
                      <a:ea typeface="Helvetica Neue" panose="02000503000000020004" pitchFamily="2" charset="0"/>
                      <a:cs typeface="Helvetica Neue" panose="02000503000000020004" pitchFamily="2" charset="0"/>
                    </a:rPr>
                    <a:t> </a:t>
                  </a:r>
                  <a:r>
                    <a:rPr kumimoji="1" lang="ja-JP" altLang="en-US" sz="2000">
                      <a:latin typeface="Helvetica Neue" panose="02000503000000020004" pitchFamily="2" charset="0"/>
                      <a:ea typeface="Hiragino Sans W4" panose="020B0400000000000000" pitchFamily="34" charset="-128"/>
                      <a:cs typeface="Helvetica Neue" panose="02000503000000020004" pitchFamily="2" charset="0"/>
                    </a:rPr>
                    <a:t> </a:t>
                  </a:r>
                  <a:endPar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endParaRPr>
                </a:p>
                <a:p>
                  <a:pPr algn="ctr"/>
                  <a14:m>
                    <m:oMath xmlns:m="http://schemas.openxmlformats.org/officeDocument/2006/math">
                      <m:r>
                        <a:rPr kumimoji="1" lang="en-US" altLang="ja-JP" sz="2000" b="0" i="1" smtClean="0">
                          <a:latin typeface="Cambria Math" panose="02040503050406030204" pitchFamily="18" charset="0"/>
                          <a:ea typeface="Hiragino Sans W4" panose="020B0400000000000000" pitchFamily="34" charset="-128"/>
                          <a:cs typeface="Helvetica" panose="020B0604020202020204" pitchFamily="34" charset="0"/>
                        </a:rPr>
                        <m:t>𝐸</m:t>
                      </m:r>
                    </m:oMath>
                  </a14:m>
                  <a:r>
                    <a:rPr kumimoji="1" lang="en-US" altLang="ja-JP" sz="2000" baseline="-25000" dirty="0">
                      <a:latin typeface="Helvetica Neue" panose="02000503000000020004" pitchFamily="2" charset="0"/>
                      <a:ea typeface="Helvetica Neue" panose="02000503000000020004" pitchFamily="2" charset="0"/>
                      <a:cs typeface="Helvetica Neue" panose="02000503000000020004" pitchFamily="2" charset="0"/>
                    </a:rPr>
                    <a:t>c </a:t>
                  </a:r>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 proton cutoff energy</a:t>
                  </a:r>
                  <a:r>
                    <a:rPr lang="en-US" altLang="ja-JP" sz="2000" dirty="0">
                      <a:latin typeface="Helvetica Neue" panose="02000503000000020004" pitchFamily="2" charset="0"/>
                      <a:ea typeface="Helvetica Neue" panose="02000503000000020004" pitchFamily="2" charset="0"/>
                      <a:cs typeface="Helvetica Neue" panose="02000503000000020004" pitchFamily="2" charset="0"/>
                    </a:rPr>
                    <a:t> </a:t>
                  </a:r>
                  <a:r>
                    <a:rPr kumimoji="1" lang="ja-JP" altLang="en-US" sz="2000">
                      <a:latin typeface="Helvetica Neue" panose="02000503000000020004" pitchFamily="2" charset="0"/>
                      <a:ea typeface="Hiragino Sans W4" panose="020B0400000000000000" pitchFamily="34" charset="-128"/>
                      <a:cs typeface="Helvetica Neue" panose="02000503000000020004" pitchFamily="2" charset="0"/>
                    </a:rPr>
                    <a:t> </a:t>
                  </a:r>
                  <a:endParaRPr kumimoji="1" lang="en-US" altLang="ja-JP" dirty="0">
                    <a:latin typeface="Helvetica Neue" panose="02000503000000020004" pitchFamily="2" charset="0"/>
                    <a:ea typeface="Helvetica Neue" panose="02000503000000020004" pitchFamily="2" charset="0"/>
                    <a:cs typeface="Helvetica Neue" panose="02000503000000020004" pitchFamily="2" charset="0"/>
                  </a:endParaRPr>
                </a:p>
              </p:txBody>
            </p:sp>
          </mc:Choice>
          <mc:Fallback xmlns="">
            <p:sp>
              <p:nvSpPr>
                <p:cNvPr id="23" name="テキスト ボックス 22">
                  <a:extLst>
                    <a:ext uri="{FF2B5EF4-FFF2-40B4-BE49-F238E27FC236}">
                      <a16:creationId xmlns:a16="http://schemas.microsoft.com/office/drawing/2014/main" id="{6C29A9D5-4160-A2C5-B559-F20D083D55C7}"/>
                    </a:ext>
                  </a:extLst>
                </p:cNvPr>
                <p:cNvSpPr txBox="1">
                  <a:spLocks noRot="1" noChangeAspect="1" noMove="1" noResize="1" noEditPoints="1" noAdjustHandles="1" noChangeArrowheads="1" noChangeShapeType="1" noTextEdit="1"/>
                </p:cNvSpPr>
                <p:nvPr/>
              </p:nvSpPr>
              <p:spPr>
                <a:xfrm>
                  <a:off x="5535179" y="4957434"/>
                  <a:ext cx="6044626" cy="707886"/>
                </a:xfrm>
                <a:prstGeom prst="rect">
                  <a:avLst/>
                </a:prstGeom>
                <a:blipFill>
                  <a:blip r:embed="rId6"/>
                  <a:stretch>
                    <a:fillRect t="-3509" b="-14035"/>
                  </a:stretch>
                </a:blipFill>
              </p:spPr>
              <p:txBody>
                <a:bodyPr/>
                <a:lstStyle/>
                <a:p>
                  <a:r>
                    <a:rPr lang="ja-JP" altLang="en-US">
                      <a:noFill/>
                    </a:rPr>
                    <a:t> </a:t>
                  </a:r>
                </a:p>
              </p:txBody>
            </p:sp>
          </mc:Fallback>
        </mc:AlternateContent>
        <p:sp>
          <p:nvSpPr>
            <p:cNvPr id="24" name="フローチャート: 代替処理 23">
              <a:extLst>
                <a:ext uri="{FF2B5EF4-FFF2-40B4-BE49-F238E27FC236}">
                  <a16:creationId xmlns:a16="http://schemas.microsoft.com/office/drawing/2014/main" id="{2774206E-A7A0-F5C8-E7B7-AE9E91848F77}"/>
                </a:ext>
              </a:extLst>
            </p:cNvPr>
            <p:cNvSpPr/>
            <p:nvPr/>
          </p:nvSpPr>
          <p:spPr>
            <a:xfrm>
              <a:off x="5866054" y="3967133"/>
              <a:ext cx="5382876" cy="1785826"/>
            </a:xfrm>
            <a:prstGeom prst="flowChartAlternateProcess">
              <a:avLst/>
            </a:prstGeom>
            <a:noFill/>
            <a:ln w="28575">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ja-JP" altLang="en-US" sz="1350" dirty="0">
                <a:latin typeface="Hiragino Sans W4" panose="020B0400000000000000" pitchFamily="34" charset="-128"/>
                <a:ea typeface="Hiragino Sans W4" panose="020B0400000000000000" pitchFamily="34" charset="-128"/>
              </a:endParaRPr>
            </a:p>
          </p:txBody>
        </p:sp>
      </p:grpSp>
      <p:sp>
        <p:nvSpPr>
          <p:cNvPr id="25" name="テキスト ボックス 24">
            <a:extLst>
              <a:ext uri="{FF2B5EF4-FFF2-40B4-BE49-F238E27FC236}">
                <a16:creationId xmlns:a16="http://schemas.microsoft.com/office/drawing/2014/main" id="{9F9A7743-558F-E3DE-E6DE-76B86980DBE2}"/>
              </a:ext>
            </a:extLst>
          </p:cNvPr>
          <p:cNvSpPr txBox="1"/>
          <p:nvPr/>
        </p:nvSpPr>
        <p:spPr>
          <a:xfrm>
            <a:off x="59223" y="596682"/>
            <a:ext cx="4260529" cy="461665"/>
          </a:xfrm>
          <a:prstGeom prst="rect">
            <a:avLst/>
          </a:prstGeom>
          <a:noFill/>
        </p:spPr>
        <p:txBody>
          <a:bodyPr wrap="square" rtlCol="0">
            <a:spAutoFit/>
          </a:bodyPr>
          <a:lstStyle/>
          <a:p>
            <a:r>
              <a:rPr kumimoji="1" lang="en-US" altLang="ja-JP" sz="2400" u="sng" dirty="0">
                <a:latin typeface="Helvetica Neue" panose="02000503000000020004" pitchFamily="2" charset="0"/>
                <a:ea typeface="Helvetica Neue" panose="02000503000000020004" pitchFamily="2" charset="0"/>
                <a:cs typeface="Helvetica Neue" panose="02000503000000020004" pitchFamily="2" charset="0"/>
              </a:rPr>
              <a:t>Assumed proton distribution</a:t>
            </a:r>
            <a:endParaRPr kumimoji="1" lang="ja-JP" altLang="en-US" sz="2400" u="sng" dirty="0">
              <a:latin typeface="Helvetica Neue" panose="02000503000000020004" pitchFamily="2" charset="0"/>
              <a:ea typeface="Hiragino Sans W4" panose="020B0400000000000000" pitchFamily="34" charset="-128"/>
              <a:cs typeface="Helvetica Neue" panose="02000503000000020004" pitchFamily="2" charset="0"/>
            </a:endParaRPr>
          </a:p>
        </p:txBody>
      </p:sp>
      <mc:AlternateContent xmlns:mc="http://schemas.openxmlformats.org/markup-compatibility/2006" xmlns:a14="http://schemas.microsoft.com/office/drawing/2010/main">
        <mc:Choice Requires="a14">
          <p:sp>
            <p:nvSpPr>
              <p:cNvPr id="26" name="テキスト ボックス 25">
                <a:extLst>
                  <a:ext uri="{FF2B5EF4-FFF2-40B4-BE49-F238E27FC236}">
                    <a16:creationId xmlns:a16="http://schemas.microsoft.com/office/drawing/2014/main" id="{50928832-9F0F-0CE4-4ECD-053D46E14049}"/>
                  </a:ext>
                </a:extLst>
              </p:cNvPr>
              <p:cNvSpPr txBox="1"/>
              <p:nvPr/>
            </p:nvSpPr>
            <p:spPr>
              <a:xfrm>
                <a:off x="6309869" y="636106"/>
                <a:ext cx="3931074" cy="1200329"/>
              </a:xfrm>
              <a:prstGeom prst="rect">
                <a:avLst/>
              </a:prstGeom>
              <a:noFill/>
            </p:spPr>
            <p:txBody>
              <a:bodyPr wrap="square" rtlCol="0">
                <a:spAutoFit/>
              </a:bodyPr>
              <a:lstStyle/>
              <a:p>
                <a:r>
                  <a:rPr kumimoji="1" lang="en-US" altLang="ja-JP" sz="2400" u="sng" dirty="0">
                    <a:latin typeface="Helvetica Neue" panose="02000503000000020004" pitchFamily="2" charset="0"/>
                    <a:ea typeface="Helvetica Neue" panose="02000503000000020004" pitchFamily="2" charset="0"/>
                    <a:cs typeface="Helvetica Neue" panose="02000503000000020004" pitchFamily="2" charset="0"/>
                  </a:rPr>
                  <a:t>Fixed parameters (MC4)</a:t>
                </a:r>
                <a:endParaRPr kumimoji="1" lang="en-US" altLang="ja-JP" sz="2400" dirty="0">
                  <a:latin typeface="Helvetica Neue" panose="02000503000000020004" pitchFamily="2" charset="0"/>
                  <a:ea typeface="Helvetica Neue" panose="02000503000000020004" pitchFamily="2" charset="0"/>
                  <a:cs typeface="Helvetica Neue" panose="02000503000000020004" pitchFamily="2" charset="0"/>
                </a:endParaRPr>
              </a:p>
              <a:p>
                <a:r>
                  <a:rPr kumimoji="1" lang="ja-JP" altLang="en-US" sz="2400">
                    <a:latin typeface="Helvetica Neue" panose="02000503000000020004" pitchFamily="2" charset="0"/>
                    <a:ea typeface="Hiragino Sans W4" panose="020B0400000000000000" pitchFamily="34" charset="-128"/>
                    <a:cs typeface="Helvetica Neue" panose="02000503000000020004" pitchFamily="2" charset="0"/>
                  </a:rPr>
                  <a:t>・</a:t>
                </a:r>
                <a14:m>
                  <m:oMath xmlns:m="http://schemas.openxmlformats.org/officeDocument/2006/math">
                    <m:r>
                      <a:rPr kumimoji="1" lang="en-US" altLang="ja-JP" sz="2400" b="0" i="1" smtClean="0">
                        <a:latin typeface="Cambria Math" panose="02040503050406030204" pitchFamily="18" charset="0"/>
                        <a:ea typeface="Hiragino Sans W4" panose="020B0400000000000000" pitchFamily="34" charset="-128"/>
                        <a:cs typeface="Helvetica" panose="020B0604020202020204" pitchFamily="34" charset="0"/>
                      </a:rPr>
                      <m:t>𝑑</m:t>
                    </m:r>
                  </m:oMath>
                </a14:m>
                <a:r>
                  <a:rPr kumimoji="1" lang="en-US" altLang="ja-JP" sz="2400" b="0" dirty="0">
                    <a:latin typeface="Helvetica Neue" panose="02000503000000020004" pitchFamily="2" charset="0"/>
                    <a:ea typeface="Helvetica Neue" panose="02000503000000020004" pitchFamily="2" charset="0"/>
                    <a:cs typeface="Helvetica Neue" panose="02000503000000020004" pitchFamily="2" charset="0"/>
                  </a:rPr>
                  <a:t> = 0.72 kpc</a:t>
                </a:r>
              </a:p>
              <a:p>
                <a:r>
                  <a:rPr kumimoji="1" lang="ja-JP" altLang="en-US" sz="2400">
                    <a:latin typeface="Helvetica Neue" panose="02000503000000020004" pitchFamily="2" charset="0"/>
                    <a:ea typeface="Hiragino Sans W4" panose="020B0400000000000000" pitchFamily="34" charset="-128"/>
                    <a:cs typeface="Helvetica Neue" panose="02000503000000020004" pitchFamily="2" charset="0"/>
                  </a:rPr>
                  <a:t>・</a:t>
                </a:r>
                <a14:m>
                  <m:oMath xmlns:m="http://schemas.openxmlformats.org/officeDocument/2006/math">
                    <m:r>
                      <a:rPr kumimoji="1" lang="en-US" altLang="ja-JP" sz="2400" b="0" i="1" smtClean="0">
                        <a:latin typeface="Cambria Math" panose="02040503050406030204" pitchFamily="18" charset="0"/>
                        <a:ea typeface="Hiragino Sans W4" panose="020B0400000000000000" pitchFamily="34" charset="-128"/>
                        <a:cs typeface="Helvetica" panose="020B0604020202020204" pitchFamily="34" charset="0"/>
                      </a:rPr>
                      <m:t>𝑛</m:t>
                    </m:r>
                  </m:oMath>
                </a14:m>
                <a:r>
                  <a:rPr kumimoji="1" lang="en-US" altLang="ja-JP" sz="2400" b="0" dirty="0">
                    <a:latin typeface="Helvetica Neue" panose="02000503000000020004" pitchFamily="2" charset="0"/>
                    <a:ea typeface="Helvetica Neue" panose="02000503000000020004" pitchFamily="2" charset="0"/>
                    <a:cs typeface="Helvetica Neue" panose="02000503000000020004" pitchFamily="2" charset="0"/>
                  </a:rPr>
                  <a:t>(H</a:t>
                </a:r>
                <a:r>
                  <a:rPr kumimoji="1" lang="en-US" altLang="ja-JP" sz="2400" b="0" baseline="-25000" dirty="0">
                    <a:latin typeface="Helvetica Neue" panose="02000503000000020004" pitchFamily="2" charset="0"/>
                    <a:ea typeface="Helvetica Neue" panose="02000503000000020004" pitchFamily="2" charset="0"/>
                    <a:cs typeface="Helvetica Neue" panose="02000503000000020004" pitchFamily="2" charset="0"/>
                  </a:rPr>
                  <a:t>2</a:t>
                </a:r>
                <a:r>
                  <a:rPr kumimoji="1" lang="en-US" altLang="ja-JP" sz="2400" b="0" dirty="0">
                    <a:latin typeface="Helvetica Neue" panose="02000503000000020004" pitchFamily="2" charset="0"/>
                    <a:ea typeface="Helvetica Neue" panose="02000503000000020004" pitchFamily="2" charset="0"/>
                    <a:cs typeface="Helvetica Neue" panose="02000503000000020004" pitchFamily="2" charset="0"/>
                  </a:rPr>
                  <a:t>) = </a:t>
                </a:r>
                <a:r>
                  <a:rPr kumimoji="1" lang="en-US" altLang="ja-JP" sz="2400" dirty="0">
                    <a:latin typeface="Helvetica Neue" panose="02000503000000020004" pitchFamily="2" charset="0"/>
                    <a:ea typeface="Helvetica Neue" panose="02000503000000020004" pitchFamily="2" charset="0"/>
                    <a:cs typeface="Helvetica Neue" panose="02000503000000020004" pitchFamily="2" charset="0"/>
                  </a:rPr>
                  <a:t>308</a:t>
                </a:r>
                <a:r>
                  <a:rPr kumimoji="1" lang="en-US" altLang="ja-JP" sz="2400" b="0" dirty="0">
                    <a:latin typeface="Helvetica Neue" panose="02000503000000020004" pitchFamily="2" charset="0"/>
                    <a:ea typeface="Helvetica Neue" panose="02000503000000020004" pitchFamily="2" charset="0"/>
                    <a:cs typeface="Helvetica Neue" panose="02000503000000020004" pitchFamily="2" charset="0"/>
                  </a:rPr>
                  <a:t> cm</a:t>
                </a:r>
                <a:r>
                  <a:rPr kumimoji="1" lang="en-US" altLang="ja-JP" sz="2400" b="0" baseline="30000" dirty="0">
                    <a:latin typeface="Helvetica Neue" panose="02000503000000020004" pitchFamily="2" charset="0"/>
                    <a:ea typeface="Helvetica Neue" panose="02000503000000020004" pitchFamily="2" charset="0"/>
                    <a:cs typeface="Helvetica Neue" panose="02000503000000020004" pitchFamily="2" charset="0"/>
                  </a:rPr>
                  <a:t>-3</a:t>
                </a:r>
              </a:p>
            </p:txBody>
          </p:sp>
        </mc:Choice>
        <mc:Fallback xmlns="">
          <p:sp>
            <p:nvSpPr>
              <p:cNvPr id="26" name="テキスト ボックス 25">
                <a:extLst>
                  <a:ext uri="{FF2B5EF4-FFF2-40B4-BE49-F238E27FC236}">
                    <a16:creationId xmlns:a16="http://schemas.microsoft.com/office/drawing/2014/main" id="{50928832-9F0F-0CE4-4ECD-053D46E14049}"/>
                  </a:ext>
                </a:extLst>
              </p:cNvPr>
              <p:cNvSpPr txBox="1">
                <a:spLocks noRot="1" noChangeAspect="1" noMove="1" noResize="1" noEditPoints="1" noAdjustHandles="1" noChangeArrowheads="1" noChangeShapeType="1" noTextEdit="1"/>
              </p:cNvSpPr>
              <p:nvPr/>
            </p:nvSpPr>
            <p:spPr>
              <a:xfrm>
                <a:off x="6309869" y="636106"/>
                <a:ext cx="3931074" cy="1200329"/>
              </a:xfrm>
              <a:prstGeom prst="rect">
                <a:avLst/>
              </a:prstGeom>
              <a:blipFill>
                <a:blip r:embed="rId7"/>
                <a:stretch>
                  <a:fillRect l="-2251" t="-3125" b="-11458"/>
                </a:stretch>
              </a:blipFill>
            </p:spPr>
            <p:txBody>
              <a:bodyPr/>
              <a:lstStyle/>
              <a:p>
                <a:r>
                  <a:rPr lang="ja-JP" altLang="en-US">
                    <a:noFill/>
                  </a:rPr>
                  <a:t> </a:t>
                </a:r>
              </a:p>
            </p:txBody>
          </p:sp>
        </mc:Fallback>
      </mc:AlternateContent>
      <p:sp>
        <p:nvSpPr>
          <p:cNvPr id="12" name="テキスト ボックス 11">
            <a:extLst>
              <a:ext uri="{FF2B5EF4-FFF2-40B4-BE49-F238E27FC236}">
                <a16:creationId xmlns:a16="http://schemas.microsoft.com/office/drawing/2014/main" id="{A14047D5-6989-B983-7B1B-64D91C92A597}"/>
              </a:ext>
            </a:extLst>
          </p:cNvPr>
          <p:cNvSpPr txBox="1"/>
          <p:nvPr/>
        </p:nvSpPr>
        <p:spPr>
          <a:xfrm>
            <a:off x="131912" y="3129616"/>
            <a:ext cx="6358776" cy="1200329"/>
          </a:xfrm>
          <a:prstGeom prst="rect">
            <a:avLst/>
          </a:prstGeom>
          <a:noFill/>
        </p:spPr>
        <p:txBody>
          <a:bodyPr wrap="square">
            <a:spAutoFit/>
          </a:bodyPr>
          <a:lstStyle/>
          <a:p>
            <a:r>
              <a:rPr kumimoji="1" lang="en-US" altLang="ja-JP" sz="2400" dirty="0">
                <a:latin typeface="Helvetica Neue" panose="02000503000000020004" pitchFamily="2" charset="0"/>
                <a:ea typeface="Helvetica Neue" panose="02000503000000020004" pitchFamily="2" charset="0"/>
                <a:cs typeface="Helvetica Neue" panose="02000503000000020004" pitchFamily="2" charset="0"/>
              </a:rPr>
              <a:t>The Fermi-LAT 95% C.L. upper limits and LHAASO-WCDA upper limits from Xie et al. (2025) were used as constraints.</a:t>
            </a:r>
          </a:p>
        </p:txBody>
      </p:sp>
      <mc:AlternateContent xmlns:mc="http://schemas.openxmlformats.org/markup-compatibility/2006" xmlns:a14="http://schemas.microsoft.com/office/drawing/2010/main">
        <mc:Choice Requires="a14">
          <p:sp>
            <p:nvSpPr>
              <p:cNvPr id="27" name="テキスト ボックス 26">
                <a:extLst>
                  <a:ext uri="{FF2B5EF4-FFF2-40B4-BE49-F238E27FC236}">
                    <a16:creationId xmlns:a16="http://schemas.microsoft.com/office/drawing/2014/main" id="{2260FE24-FB37-47CD-915A-F03E40375627}"/>
                  </a:ext>
                </a:extLst>
              </p:cNvPr>
              <p:cNvSpPr txBox="1"/>
              <p:nvPr/>
            </p:nvSpPr>
            <p:spPr>
              <a:xfrm>
                <a:off x="131912" y="4459006"/>
                <a:ext cx="7157348" cy="1695721"/>
              </a:xfrm>
              <a:prstGeom prst="rect">
                <a:avLst/>
              </a:prstGeom>
              <a:noFill/>
            </p:spPr>
            <p:txBody>
              <a:bodyPr wrap="square" rtlCol="0">
                <a:spAutoFit/>
              </a:bodyPr>
              <a:lstStyle/>
              <a:p>
                <a:r>
                  <a:rPr kumimoji="1" lang="en-US" altLang="ja-JP" sz="2800" b="1" dirty="0">
                    <a:solidFill>
                      <a:srgbClr val="FF0000"/>
                    </a:solidFill>
                    <a:effectLst>
                      <a:outerShdw blurRad="50800" dist="38100" dir="2700000" algn="tl" rotWithShape="0">
                        <a:prstClr val="black">
                          <a:alpha val="40000"/>
                        </a:prstClr>
                      </a:outerShdw>
                    </a:effectLst>
                    <a:latin typeface="Helvetica Neue" panose="02000503000000020004" pitchFamily="2" charset="0"/>
                    <a:ea typeface="Helvetica Neue" panose="02000503000000020004" pitchFamily="2" charset="0"/>
                    <a:cs typeface="Helvetica Neue" panose="02000503000000020004" pitchFamily="2" charset="0"/>
                  </a:rPr>
                  <a:t>Fitted and derived parameters</a:t>
                </a:r>
              </a:p>
              <a:p>
                <a:r>
                  <a:rPr kumimoji="1" lang="ja-JP" altLang="en-US" sz="2400" b="1">
                    <a:latin typeface="Helvetica Neue" panose="02000503000000020004" pitchFamily="2" charset="0"/>
                    <a:ea typeface="Hiragino Sans W4" panose="020B0400000000000000" pitchFamily="34" charset="-128"/>
                    <a:cs typeface="Helvetica Neue" panose="02000503000000020004" pitchFamily="2" charset="0"/>
                  </a:rPr>
                  <a:t>・</a:t>
                </a:r>
                <a:r>
                  <a:rPr kumimoji="1" lang="en-US" altLang="ja-JP" sz="2400" dirty="0">
                    <a:latin typeface="Helvetica Neue" panose="02000503000000020004" pitchFamily="2" charset="0"/>
                    <a:ea typeface="Helvetica Neue" panose="02000503000000020004" pitchFamily="2" charset="0"/>
                    <a:cs typeface="Helvetica Neue" panose="02000503000000020004" pitchFamily="2" charset="0"/>
                  </a:rPr>
                  <a:t>Proton spectral index</a:t>
                </a:r>
                <a:r>
                  <a:rPr lang="en-US" altLang="ja-JP" sz="2400" dirty="0">
                    <a:latin typeface="Helvetica Neue" panose="02000503000000020004" pitchFamily="2" charset="0"/>
                    <a:ea typeface="Helvetica Neue" panose="02000503000000020004" pitchFamily="2" charset="0"/>
                    <a:cs typeface="Helvetica Neue" panose="02000503000000020004" pitchFamily="2" charset="0"/>
                  </a:rPr>
                  <a:t>: </a:t>
                </a:r>
                <a:r>
                  <a:rPr lang="en-US" altLang="ja-JP" sz="2400" i="1" dirty="0">
                    <a:latin typeface="Helvetica Neue" panose="02000503000000020004" pitchFamily="2" charset="0"/>
                    <a:ea typeface="Helvetica Neue" panose="02000503000000020004" pitchFamily="2" charset="0"/>
                    <a:cs typeface="Helvetica Neue" panose="02000503000000020004" pitchFamily="2" charset="0"/>
                  </a:rPr>
                  <a:t>s</a:t>
                </a:r>
                <a:r>
                  <a:rPr lang="en-US" altLang="ja-JP" sz="2400" dirty="0">
                    <a:latin typeface="Helvetica Neue" panose="02000503000000020004" pitchFamily="2" charset="0"/>
                    <a:ea typeface="Helvetica Neue" panose="02000503000000020004" pitchFamily="2" charset="0"/>
                    <a:cs typeface="Helvetica Neue" panose="02000503000000020004" pitchFamily="2" charset="0"/>
                  </a:rPr>
                  <a:t> ~ 1.4</a:t>
                </a:r>
                <a:endParaRPr kumimoji="1" lang="en-US" altLang="ja-JP" sz="2400" b="1" u="sng" dirty="0">
                  <a:latin typeface="Helvetica Neue" panose="02000503000000020004" pitchFamily="2" charset="0"/>
                  <a:ea typeface="Helvetica Neue" panose="02000503000000020004" pitchFamily="2" charset="0"/>
                  <a:cs typeface="Helvetica Neue" panose="02000503000000020004" pitchFamily="2" charset="0"/>
                </a:endParaRPr>
              </a:p>
              <a:p>
                <a:r>
                  <a:rPr kumimoji="1" lang="ja-JP" altLang="en-US" sz="2400">
                    <a:latin typeface="Helvetica Neue" panose="02000503000000020004" pitchFamily="2" charset="0"/>
                    <a:ea typeface="Hiragino Sans W4" panose="020B0400000000000000" pitchFamily="34" charset="-128"/>
                    <a:cs typeface="Helvetica Neue" panose="02000503000000020004" pitchFamily="2" charset="0"/>
                  </a:rPr>
                  <a:t>・</a:t>
                </a:r>
                <a:r>
                  <a:rPr kumimoji="1" lang="en-US" altLang="ja-JP" sz="24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rPr>
                  <a:t>Proton cutoff energy: </a:t>
                </a:r>
                <a14:m>
                  <m:oMath xmlns:m="http://schemas.openxmlformats.org/officeDocument/2006/math">
                    <m:r>
                      <a:rPr kumimoji="1" lang="en-US" altLang="ja-JP" sz="2400" i="1">
                        <a:solidFill>
                          <a:schemeClr val="tx1"/>
                        </a:solidFill>
                        <a:latin typeface="Cambria Math" panose="02040503050406030204" pitchFamily="18" charset="0"/>
                        <a:ea typeface="Hiragino Sans W4" panose="020B0400000000000000" pitchFamily="34" charset="-128"/>
                        <a:cs typeface="Helvetica" panose="020B0604020202020204" pitchFamily="34" charset="0"/>
                      </a:rPr>
                      <m:t>𝐸</m:t>
                    </m:r>
                  </m:oMath>
                </a14:m>
                <a:r>
                  <a:rPr kumimoji="1" lang="en-US" altLang="ja-JP" sz="2400" baseline="-250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rPr>
                  <a:t>c</a:t>
                </a:r>
                <a:r>
                  <a:rPr kumimoji="1" lang="en-US" altLang="ja-JP" sz="24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rPr>
                  <a:t> </a:t>
                </a:r>
                <a:r>
                  <a:rPr kumimoji="1" lang="en-US" altLang="ja-JP" sz="2400" dirty="0">
                    <a:latin typeface="Helvetica Neue" panose="02000503000000020004" pitchFamily="2" charset="0"/>
                    <a:ea typeface="Helvetica Neue" panose="02000503000000020004" pitchFamily="2" charset="0"/>
                    <a:cs typeface="Helvetica Neue" panose="02000503000000020004" pitchFamily="2" charset="0"/>
                  </a:rPr>
                  <a:t>~</a:t>
                </a:r>
                <a:r>
                  <a:rPr kumimoji="1" lang="en-US" altLang="ja-JP" sz="24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rPr>
                  <a:t> 250 TeV</a:t>
                </a:r>
              </a:p>
              <a:p>
                <a:r>
                  <a:rPr kumimoji="1" lang="ja-JP" altLang="en-US" sz="2400">
                    <a:solidFill>
                      <a:schemeClr val="tx1"/>
                    </a:solidFill>
                    <a:latin typeface="Helvetica Neue" panose="02000503000000020004" pitchFamily="2" charset="0"/>
                    <a:ea typeface="Hiragino Sans W4" panose="020B0400000000000000" pitchFamily="34" charset="-128"/>
                    <a:cs typeface="Helvetica Neue" panose="02000503000000020004" pitchFamily="2" charset="0"/>
                  </a:rPr>
                  <a:t>・</a:t>
                </a:r>
                <a:r>
                  <a:rPr kumimoji="1" lang="en-US" altLang="ja-JP" sz="24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rPr>
                  <a:t>Total proton energy: </a:t>
                </a:r>
                <a14:m>
                  <m:oMath xmlns:m="http://schemas.openxmlformats.org/officeDocument/2006/math">
                    <m:r>
                      <a:rPr kumimoji="1" lang="en-US" altLang="ja-JP" sz="2400" i="1">
                        <a:solidFill>
                          <a:schemeClr val="tx1"/>
                        </a:solidFill>
                        <a:latin typeface="Cambria Math" panose="02040503050406030204" pitchFamily="18" charset="0"/>
                        <a:ea typeface="Hiragino Sans W4" panose="020B0400000000000000" pitchFamily="34" charset="-128"/>
                        <a:cs typeface="Helvetica" panose="020B0604020202020204" pitchFamily="34" charset="0"/>
                      </a:rPr>
                      <m:t>𝑊</m:t>
                    </m:r>
                    <m:r>
                      <a:rPr kumimoji="1" lang="en-US" altLang="ja-JP" sz="2400" i="1" baseline="-25000">
                        <a:solidFill>
                          <a:schemeClr val="tx1"/>
                        </a:solidFill>
                        <a:latin typeface="Cambria Math" panose="02040503050406030204" pitchFamily="18" charset="0"/>
                        <a:ea typeface="Hiragino Sans W4" panose="020B0400000000000000" pitchFamily="34" charset="-128"/>
                        <a:cs typeface="Helvetica" panose="020B0604020202020204" pitchFamily="34" charset="0"/>
                      </a:rPr>
                      <m:t>𝑝</m:t>
                    </m:r>
                    <m:r>
                      <a:rPr kumimoji="1" lang="en-US" altLang="ja-JP" sz="2400" b="0" i="0" baseline="-25000" smtClean="0">
                        <a:solidFill>
                          <a:schemeClr val="tx1"/>
                        </a:solidFill>
                        <a:latin typeface="Cambria Math" panose="02040503050406030204" pitchFamily="18" charset="0"/>
                        <a:ea typeface="Hiragino Sans W4" panose="020B0400000000000000" pitchFamily="34" charset="-128"/>
                        <a:cs typeface="Helvetica" panose="020B0604020202020204" pitchFamily="34" charset="0"/>
                      </a:rPr>
                      <m:t> </m:t>
                    </m:r>
                  </m:oMath>
                </a14:m>
                <a:r>
                  <a:rPr kumimoji="1" lang="en-US" altLang="ja-JP" sz="24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rPr>
                  <a:t> ~ 6.0 × 10</a:t>
                </a:r>
                <a:r>
                  <a:rPr kumimoji="1" lang="en-US" altLang="ja-JP" sz="2400" baseline="300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rPr>
                  <a:t>44</a:t>
                </a:r>
                <a:r>
                  <a:rPr kumimoji="1" lang="en-US" altLang="ja-JP" sz="24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rPr>
                  <a:t> erg</a:t>
                </a:r>
              </a:p>
            </p:txBody>
          </p:sp>
        </mc:Choice>
        <mc:Fallback xmlns="">
          <p:sp>
            <p:nvSpPr>
              <p:cNvPr id="27" name="テキスト ボックス 26">
                <a:extLst>
                  <a:ext uri="{FF2B5EF4-FFF2-40B4-BE49-F238E27FC236}">
                    <a16:creationId xmlns:a16="http://schemas.microsoft.com/office/drawing/2014/main" id="{2260FE24-FB37-47CD-915A-F03E40375627}"/>
                  </a:ext>
                </a:extLst>
              </p:cNvPr>
              <p:cNvSpPr txBox="1">
                <a:spLocks noRot="1" noChangeAspect="1" noMove="1" noResize="1" noEditPoints="1" noAdjustHandles="1" noChangeArrowheads="1" noChangeShapeType="1" noTextEdit="1"/>
              </p:cNvSpPr>
              <p:nvPr/>
            </p:nvSpPr>
            <p:spPr>
              <a:xfrm>
                <a:off x="131912" y="4459006"/>
                <a:ext cx="7157348" cy="1695721"/>
              </a:xfrm>
              <a:prstGeom prst="rect">
                <a:avLst/>
              </a:prstGeom>
              <a:blipFill>
                <a:blip r:embed="rId8"/>
                <a:stretch>
                  <a:fillRect l="-1947" t="-3704" b="-5185"/>
                </a:stretch>
              </a:blipFill>
            </p:spPr>
            <p:txBody>
              <a:bodyPr/>
              <a:lstStyle/>
              <a:p>
                <a:r>
                  <a:rPr lang="ja-JP" altLang="en-US">
                    <a:noFill/>
                  </a:rPr>
                  <a:t> </a:t>
                </a:r>
              </a:p>
            </p:txBody>
          </p:sp>
        </mc:Fallback>
      </mc:AlternateContent>
    </p:spTree>
    <p:extLst>
      <p:ext uri="{BB962C8B-B14F-4D97-AF65-F5344CB8AC3E}">
        <p14:creationId xmlns:p14="http://schemas.microsoft.com/office/powerpoint/2010/main" val="12797901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0E7A2A28-9F8E-3653-D831-7D6CAFB837D3}"/>
              </a:ext>
            </a:extLst>
          </p:cNvPr>
          <p:cNvSpPr txBox="1"/>
          <p:nvPr/>
        </p:nvSpPr>
        <p:spPr>
          <a:xfrm>
            <a:off x="115190" y="186204"/>
            <a:ext cx="2818510" cy="646331"/>
          </a:xfrm>
          <a:prstGeom prst="rect">
            <a:avLst/>
          </a:prstGeom>
          <a:noFill/>
        </p:spPr>
        <p:txBody>
          <a:bodyPr wrap="square" rtlCol="0">
            <a:spAutoFit/>
          </a:bodyPr>
          <a:lstStyle/>
          <a:p>
            <a:r>
              <a:rPr kumimoji="1" lang="en-US" altLang="ja-JP" sz="3600" b="1" dirty="0">
                <a:solidFill>
                  <a:srgbClr val="0070C0"/>
                </a:solidFill>
                <a:effectLst>
                  <a:outerShdw blurRad="50800" dist="38100" dir="2700000" algn="tl" rotWithShape="0">
                    <a:prstClr val="black">
                      <a:alpha val="40000"/>
                    </a:prstClr>
                  </a:outerShdw>
                </a:effectLst>
                <a:latin typeface="Helvetica Neue" panose="02000503000000020004" pitchFamily="2" charset="0"/>
                <a:ea typeface="Helvetica Neue" panose="02000503000000020004" pitchFamily="2" charset="0"/>
                <a:cs typeface="Helvetica Neue" panose="02000503000000020004" pitchFamily="2" charset="0"/>
              </a:rPr>
              <a:t>Discussion</a:t>
            </a:r>
            <a:endParaRPr kumimoji="1" lang="ja-JP" altLang="en-US" sz="3600" b="1" dirty="0">
              <a:solidFill>
                <a:srgbClr val="0070C0"/>
              </a:solidFill>
              <a:effectLst>
                <a:outerShdw blurRad="50800" dist="38100" dir="2700000" algn="tl" rotWithShape="0">
                  <a:prstClr val="black">
                    <a:alpha val="40000"/>
                  </a:prstClr>
                </a:outerShdw>
              </a:effectLst>
              <a:latin typeface="Helvetica Neue" panose="02000503000000020004" pitchFamily="2" charset="0"/>
              <a:ea typeface="Hiragino Sans W4" panose="020B0400000000000000" pitchFamily="34" charset="-128"/>
              <a:cs typeface="Helvetica Neue" panose="02000503000000020004" pitchFamily="2" charset="0"/>
            </a:endParaRPr>
          </a:p>
        </p:txBody>
      </p:sp>
      <p:sp>
        <p:nvSpPr>
          <p:cNvPr id="29" name="スライド番号プレースホルダー 28">
            <a:extLst>
              <a:ext uri="{FF2B5EF4-FFF2-40B4-BE49-F238E27FC236}">
                <a16:creationId xmlns:a16="http://schemas.microsoft.com/office/drawing/2014/main" id="{66F070F1-AD81-0A72-E4E2-AF7948A2AB20}"/>
              </a:ext>
            </a:extLst>
          </p:cNvPr>
          <p:cNvSpPr>
            <a:spLocks noGrp="1"/>
          </p:cNvSpPr>
          <p:nvPr>
            <p:ph type="sldNum" sz="quarter" idx="12"/>
          </p:nvPr>
        </p:nvSpPr>
        <p:spPr/>
        <p:txBody>
          <a:bodyPr/>
          <a:lstStyle/>
          <a:p>
            <a:fld id="{9D292562-AE0E-4998-BB7A-808ABC7FC321}" type="slidenum">
              <a:rPr kumimoji="1" lang="ja-JP" altLang="en-US" smtClean="0"/>
              <a:t>14</a:t>
            </a:fld>
            <a:endParaRPr kumimoji="1" lang="ja-JP" altLang="en-US"/>
          </a:p>
        </p:txBody>
      </p:sp>
      <mc:AlternateContent xmlns:mc="http://schemas.openxmlformats.org/markup-compatibility/2006" xmlns:a14="http://schemas.microsoft.com/office/drawing/2010/main">
        <mc:Choice Requires="a14">
          <p:sp>
            <p:nvSpPr>
              <p:cNvPr id="38" name="テキスト ボックス 37">
                <a:extLst>
                  <a:ext uri="{FF2B5EF4-FFF2-40B4-BE49-F238E27FC236}">
                    <a16:creationId xmlns:a16="http://schemas.microsoft.com/office/drawing/2014/main" id="{EC091238-C6BF-6C6D-6900-E717536CEE61}"/>
                  </a:ext>
                </a:extLst>
              </p:cNvPr>
              <p:cNvSpPr txBox="1"/>
              <p:nvPr/>
            </p:nvSpPr>
            <p:spPr>
              <a:xfrm>
                <a:off x="481079" y="878151"/>
                <a:ext cx="9785268" cy="523220"/>
              </a:xfrm>
              <a:prstGeom prst="rect">
                <a:avLst/>
              </a:prstGeom>
              <a:noFill/>
            </p:spPr>
            <p:txBody>
              <a:bodyPr wrap="square" rtlCol="0">
                <a:spAutoFit/>
              </a:bodyPr>
              <a:lstStyle/>
              <a:p>
                <a:r>
                  <a:rPr kumimoji="1" lang="en-US" altLang="ja-JP" sz="2800" dirty="0">
                    <a:latin typeface="Helvetica Neue" panose="02000503000000020004" pitchFamily="2" charset="0"/>
                    <a:ea typeface="Helvetica Neue" panose="02000503000000020004" pitchFamily="2" charset="0"/>
                    <a:cs typeface="Helvetica Neue" panose="02000503000000020004" pitchFamily="2" charset="0"/>
                  </a:rPr>
                  <a:t>Required proton energy: </a:t>
                </a:r>
                <a14:m>
                  <m:oMath xmlns:m="http://schemas.openxmlformats.org/officeDocument/2006/math">
                    <m:r>
                      <a:rPr kumimoji="1" lang="en-US" altLang="ja-JP" sz="2800" b="0" i="1" smtClean="0">
                        <a:solidFill>
                          <a:srgbClr val="FF0000"/>
                        </a:solidFill>
                        <a:latin typeface="Cambria Math" panose="02040503050406030204" pitchFamily="18" charset="0"/>
                        <a:ea typeface="Hiragino Sans W4" panose="020B0400000000000000" pitchFamily="34" charset="-128"/>
                        <a:cs typeface="Helvetica" panose="020B0604020202020204" pitchFamily="34" charset="0"/>
                      </a:rPr>
                      <m:t>𝑊</m:t>
                    </m:r>
                    <m:r>
                      <a:rPr kumimoji="1" lang="en-US" altLang="ja-JP" sz="2800" b="0" i="1" baseline="-25000" smtClean="0">
                        <a:solidFill>
                          <a:srgbClr val="FF0000"/>
                        </a:solidFill>
                        <a:latin typeface="Cambria Math" panose="02040503050406030204" pitchFamily="18" charset="0"/>
                        <a:ea typeface="Hiragino Sans W4" panose="020B0400000000000000" pitchFamily="34" charset="-128"/>
                        <a:cs typeface="Helvetica" panose="020B0604020202020204" pitchFamily="34" charset="0"/>
                      </a:rPr>
                      <m:t>𝑝</m:t>
                    </m:r>
                  </m:oMath>
                </a14:m>
                <a:r>
                  <a:rPr kumimoji="1" lang="en-US" altLang="ja-JP" sz="2800"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 (&gt; 1 TeV) : 10</a:t>
                </a:r>
                <a:r>
                  <a:rPr kumimoji="1" lang="en-US" altLang="ja-JP" sz="2800" baseline="30000"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43</a:t>
                </a:r>
                <a:r>
                  <a:rPr kumimoji="1" lang="en-US" altLang="ja-JP" sz="2800"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 – 10</a:t>
                </a:r>
                <a:r>
                  <a:rPr kumimoji="1" lang="en-US" altLang="ja-JP" sz="2800" baseline="30000"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45</a:t>
                </a:r>
                <a:r>
                  <a:rPr kumimoji="1" lang="en-US" altLang="ja-JP" sz="2800"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 erg</a:t>
                </a:r>
                <a:endParaRPr kumimoji="1" lang="ja-JP" altLang="en-US" sz="2800" dirty="0">
                  <a:latin typeface="Helvetica Neue" panose="02000503000000020004" pitchFamily="2" charset="0"/>
                  <a:ea typeface="Hiragino Sans W4" panose="020B0400000000000000" pitchFamily="34" charset="-128"/>
                  <a:cs typeface="Helvetica Neue" panose="02000503000000020004" pitchFamily="2" charset="0"/>
                </a:endParaRPr>
              </a:p>
            </p:txBody>
          </p:sp>
        </mc:Choice>
        <mc:Fallback xmlns="">
          <p:sp>
            <p:nvSpPr>
              <p:cNvPr id="38" name="テキスト ボックス 37">
                <a:extLst>
                  <a:ext uri="{FF2B5EF4-FFF2-40B4-BE49-F238E27FC236}">
                    <a16:creationId xmlns:a16="http://schemas.microsoft.com/office/drawing/2014/main" id="{EC091238-C6BF-6C6D-6900-E717536CEE61}"/>
                  </a:ext>
                </a:extLst>
              </p:cNvPr>
              <p:cNvSpPr txBox="1">
                <a:spLocks noRot="1" noChangeAspect="1" noMove="1" noResize="1" noEditPoints="1" noAdjustHandles="1" noChangeArrowheads="1" noChangeShapeType="1" noTextEdit="1"/>
              </p:cNvSpPr>
              <p:nvPr/>
            </p:nvSpPr>
            <p:spPr>
              <a:xfrm>
                <a:off x="481079" y="878151"/>
                <a:ext cx="9785268" cy="523220"/>
              </a:xfrm>
              <a:prstGeom prst="rect">
                <a:avLst/>
              </a:prstGeom>
              <a:blipFill>
                <a:blip r:embed="rId3"/>
                <a:stretch>
                  <a:fillRect l="-1295" t="-14286" b="-28571"/>
                </a:stretch>
              </a:blipFill>
            </p:spPr>
            <p:txBody>
              <a:bodyPr/>
              <a:lstStyle/>
              <a:p>
                <a:r>
                  <a:rPr lang="ja-JP" altLang="en-US">
                    <a:noFill/>
                  </a:rPr>
                  <a:t> </a:t>
                </a:r>
              </a:p>
            </p:txBody>
          </p:sp>
        </mc:Fallback>
      </mc:AlternateContent>
      <p:sp>
        <p:nvSpPr>
          <p:cNvPr id="43" name="テキスト ボックス 42">
            <a:extLst>
              <a:ext uri="{FF2B5EF4-FFF2-40B4-BE49-F238E27FC236}">
                <a16:creationId xmlns:a16="http://schemas.microsoft.com/office/drawing/2014/main" id="{8A88C539-4082-D9D5-4F09-705D719CA0F4}"/>
              </a:ext>
            </a:extLst>
          </p:cNvPr>
          <p:cNvSpPr txBox="1"/>
          <p:nvPr/>
        </p:nvSpPr>
        <p:spPr>
          <a:xfrm>
            <a:off x="307774" y="3921478"/>
            <a:ext cx="4906169" cy="523220"/>
          </a:xfrm>
          <a:prstGeom prst="rect">
            <a:avLst/>
          </a:prstGeom>
          <a:noFill/>
          <a:ln>
            <a:solidFill>
              <a:schemeClr val="tx1"/>
            </a:solidFill>
          </a:ln>
        </p:spPr>
        <p:txBody>
          <a:bodyPr wrap="square">
            <a:spAutoFit/>
          </a:bodyPr>
          <a:lstStyle/>
          <a:p>
            <a:r>
              <a:rPr lang="en-US" altLang="ja-JP" sz="2800" dirty="0">
                <a:latin typeface="Helvetica Neue" panose="02000503000000020004" pitchFamily="2" charset="0"/>
                <a:ea typeface="Helvetica Neue" panose="02000503000000020004" pitchFamily="2" charset="0"/>
                <a:cs typeface="Helvetica Neue" panose="02000503000000020004" pitchFamily="2" charset="0"/>
              </a:rPr>
              <a:t>Possible particle accelerators</a:t>
            </a:r>
          </a:p>
        </p:txBody>
      </p:sp>
      <p:sp>
        <p:nvSpPr>
          <p:cNvPr id="41" name="テキスト ボックス 40">
            <a:extLst>
              <a:ext uri="{FF2B5EF4-FFF2-40B4-BE49-F238E27FC236}">
                <a16:creationId xmlns:a16="http://schemas.microsoft.com/office/drawing/2014/main" id="{E8B1AEA8-1286-735C-4703-A221AC4FECCA}"/>
              </a:ext>
            </a:extLst>
          </p:cNvPr>
          <p:cNvSpPr txBox="1"/>
          <p:nvPr/>
        </p:nvSpPr>
        <p:spPr>
          <a:xfrm>
            <a:off x="481079" y="4749114"/>
            <a:ext cx="8871155" cy="1384995"/>
          </a:xfrm>
          <a:prstGeom prst="rect">
            <a:avLst/>
          </a:prstGeom>
          <a:noFill/>
        </p:spPr>
        <p:txBody>
          <a:bodyPr wrap="square">
            <a:spAutoFit/>
          </a:bodyPr>
          <a:lstStyle/>
          <a:p>
            <a:r>
              <a:rPr lang="ja-JP" altLang="en-US" sz="2800">
                <a:latin typeface="Helvetica Neue" panose="02000503000000020004" pitchFamily="2" charset="0"/>
                <a:ea typeface="Hiragino Sans W4" panose="020B0400000000000000" pitchFamily="34" charset="-128"/>
                <a:cs typeface="Helvetica Neue" panose="02000503000000020004" pitchFamily="2" charset="0"/>
              </a:rPr>
              <a:t>・</a:t>
            </a:r>
            <a:r>
              <a:rPr lang="en-US" altLang="ja-JP" sz="2800"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Escaped cosmic rays </a:t>
            </a:r>
            <a:r>
              <a:rPr lang="en-US" altLang="ja-JP" sz="2800" dirty="0">
                <a:latin typeface="Helvetica Neue" panose="02000503000000020004" pitchFamily="2" charset="0"/>
                <a:ea typeface="Helvetica Neue" panose="02000503000000020004" pitchFamily="2" charset="0"/>
                <a:cs typeface="Helvetica Neue" panose="02000503000000020004" pitchFamily="2" charset="0"/>
              </a:rPr>
              <a:t>from an undiscovered SNR</a:t>
            </a:r>
          </a:p>
          <a:p>
            <a:endParaRPr lang="en-US" altLang="ja-JP" sz="2800" dirty="0">
              <a:latin typeface="Helvetica Neue" panose="02000503000000020004" pitchFamily="2" charset="0"/>
              <a:ea typeface="Helvetica Neue" panose="02000503000000020004" pitchFamily="2" charset="0"/>
              <a:cs typeface="Helvetica Neue" panose="02000503000000020004" pitchFamily="2" charset="0"/>
            </a:endParaRPr>
          </a:p>
          <a:p>
            <a:r>
              <a:rPr lang="ja-JP" altLang="en-US" sz="2800">
                <a:latin typeface="Helvetica Neue" panose="02000503000000020004" pitchFamily="2" charset="0"/>
                <a:ea typeface="Hiragino Sans W4" panose="020B0400000000000000" pitchFamily="34" charset="-128"/>
                <a:cs typeface="Helvetica Neue" panose="02000503000000020004" pitchFamily="2" charset="0"/>
              </a:rPr>
              <a:t>・</a:t>
            </a:r>
            <a:r>
              <a:rPr lang="en-US" altLang="ja-JP" sz="2800" dirty="0">
                <a:latin typeface="Helvetica Neue" panose="02000503000000020004" pitchFamily="2" charset="0"/>
                <a:ea typeface="Helvetica Neue" panose="02000503000000020004" pitchFamily="2" charset="0"/>
                <a:cs typeface="Helvetica Neue" panose="02000503000000020004" pitchFamily="2" charset="0"/>
              </a:rPr>
              <a:t>Proton acceleration by an </a:t>
            </a:r>
            <a:r>
              <a:rPr lang="en-US" altLang="ja-JP" sz="2800"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isolated black hole</a:t>
            </a:r>
          </a:p>
        </p:txBody>
      </p:sp>
      <p:sp>
        <p:nvSpPr>
          <p:cNvPr id="44" name="テキスト ボックス 43">
            <a:extLst>
              <a:ext uri="{FF2B5EF4-FFF2-40B4-BE49-F238E27FC236}">
                <a16:creationId xmlns:a16="http://schemas.microsoft.com/office/drawing/2014/main" id="{E8C69056-96EB-D37D-2B5F-866D8A5238D2}"/>
              </a:ext>
            </a:extLst>
          </p:cNvPr>
          <p:cNvSpPr txBox="1"/>
          <p:nvPr/>
        </p:nvSpPr>
        <p:spPr>
          <a:xfrm>
            <a:off x="8836643" y="5795183"/>
            <a:ext cx="2560004" cy="369332"/>
          </a:xfrm>
          <a:prstGeom prst="rect">
            <a:avLst/>
          </a:prstGeom>
          <a:noFill/>
        </p:spPr>
        <p:txBody>
          <a:bodyPr wrap="square" rtlCol="0">
            <a:spAutoFit/>
          </a:bodyPr>
          <a:lstStyle/>
          <a:p>
            <a:r>
              <a:rPr kumimoji="1" lang="en-US" altLang="ja-JP" dirty="0">
                <a:latin typeface="Helvetica Neue" panose="02000503000000020004" pitchFamily="2" charset="0"/>
                <a:ea typeface="Helvetica Neue" panose="02000503000000020004" pitchFamily="2" charset="0"/>
                <a:cs typeface="Helvetica Neue" panose="02000503000000020004" pitchFamily="2" charset="0"/>
              </a:rPr>
              <a:t>Kimura</a:t>
            </a:r>
            <a:r>
              <a:rPr kumimoji="1" lang="ja-JP" altLang="en-US">
                <a:latin typeface="Helvetica Neue" panose="02000503000000020004" pitchFamily="2" charset="0"/>
                <a:ea typeface="Hiragino Sans W4" panose="020B0400000000000000" pitchFamily="34" charset="-128"/>
                <a:cs typeface="Helvetica Neue" panose="02000503000000020004" pitchFamily="2" charset="0"/>
              </a:rPr>
              <a:t> </a:t>
            </a:r>
            <a:r>
              <a:rPr kumimoji="1" lang="en-US" altLang="ja-JP" dirty="0">
                <a:latin typeface="Helvetica Neue" panose="02000503000000020004" pitchFamily="2" charset="0"/>
                <a:ea typeface="Helvetica Neue" panose="02000503000000020004" pitchFamily="2" charset="0"/>
                <a:cs typeface="Helvetica Neue" panose="02000503000000020004" pitchFamily="2" charset="0"/>
              </a:rPr>
              <a:t>et</a:t>
            </a:r>
            <a:r>
              <a:rPr kumimoji="1" lang="ja-JP" altLang="en-US" dirty="0">
                <a:latin typeface="Helvetica Neue" panose="02000503000000020004" pitchFamily="2" charset="0"/>
                <a:ea typeface="Hiragino Sans W4" panose="020B0400000000000000" pitchFamily="34" charset="-128"/>
                <a:cs typeface="Helvetica Neue" panose="02000503000000020004" pitchFamily="2" charset="0"/>
              </a:rPr>
              <a:t> </a:t>
            </a:r>
            <a:r>
              <a:rPr kumimoji="1" lang="en-US" altLang="ja-JP" dirty="0">
                <a:latin typeface="Helvetica Neue" panose="02000503000000020004" pitchFamily="2" charset="0"/>
                <a:ea typeface="Helvetica Neue" panose="02000503000000020004" pitchFamily="2" charset="0"/>
                <a:cs typeface="Helvetica Neue" panose="02000503000000020004" pitchFamily="2" charset="0"/>
              </a:rPr>
              <a:t>al.</a:t>
            </a:r>
            <a:r>
              <a:rPr kumimoji="1" lang="ja-JP" altLang="en-US" dirty="0">
                <a:latin typeface="Helvetica Neue" panose="02000503000000020004" pitchFamily="2" charset="0"/>
                <a:ea typeface="Hiragino Sans W4" panose="020B0400000000000000" pitchFamily="34" charset="-128"/>
                <a:cs typeface="Helvetica Neue" panose="02000503000000020004" pitchFamily="2" charset="0"/>
              </a:rPr>
              <a:t> </a:t>
            </a:r>
            <a:r>
              <a:rPr kumimoji="1" lang="en-US" altLang="ja-JP" dirty="0">
                <a:latin typeface="Helvetica Neue" panose="02000503000000020004" pitchFamily="2" charset="0"/>
                <a:ea typeface="Helvetica Neue" panose="02000503000000020004" pitchFamily="2" charset="0"/>
                <a:cs typeface="Helvetica Neue" panose="02000503000000020004" pitchFamily="2" charset="0"/>
              </a:rPr>
              <a:t>(2025)</a:t>
            </a:r>
            <a:endParaRPr kumimoji="1" lang="ja-JP" altLang="en-US" dirty="0">
              <a:latin typeface="Helvetica Neue" panose="02000503000000020004" pitchFamily="2" charset="0"/>
              <a:ea typeface="Hiragino Sans W4" panose="020B0400000000000000" pitchFamily="34" charset="-128"/>
              <a:cs typeface="Helvetica Neue" panose="02000503000000020004" pitchFamily="2" charset="0"/>
            </a:endParaRPr>
          </a:p>
        </p:txBody>
      </p:sp>
      <mc:AlternateContent xmlns:mc="http://schemas.openxmlformats.org/markup-compatibility/2006" xmlns:a14="http://schemas.microsoft.com/office/drawing/2010/main">
        <mc:Choice Requires="a14">
          <p:sp>
            <p:nvSpPr>
              <p:cNvPr id="4" name="テキスト ボックス 3">
                <a:extLst>
                  <a:ext uri="{FF2B5EF4-FFF2-40B4-BE49-F238E27FC236}">
                    <a16:creationId xmlns:a16="http://schemas.microsoft.com/office/drawing/2014/main" id="{28DA6575-4CBE-7D2C-7CF6-3246959F9D9B}"/>
                  </a:ext>
                </a:extLst>
              </p:cNvPr>
              <p:cNvSpPr txBox="1"/>
              <p:nvPr/>
            </p:nvSpPr>
            <p:spPr>
              <a:xfrm>
                <a:off x="1445019" y="2202652"/>
                <a:ext cx="2631681" cy="523220"/>
              </a:xfrm>
              <a:prstGeom prst="rect">
                <a:avLst/>
              </a:prstGeom>
              <a:noFill/>
            </p:spPr>
            <p:txBody>
              <a:bodyPr wrap="square">
                <a:spAutoFit/>
              </a:bodyPr>
              <a:lstStyle/>
              <a:p>
                <a14:m>
                  <m:oMath xmlns:m="http://schemas.openxmlformats.org/officeDocument/2006/math">
                    <m:r>
                      <a:rPr kumimoji="1" lang="en-US" altLang="ja-JP" sz="2800" b="0" i="1" smtClean="0">
                        <a:solidFill>
                          <a:schemeClr val="tx1"/>
                        </a:solidFill>
                        <a:latin typeface="Cambria Math" panose="02040503050406030204" pitchFamily="18" charset="0"/>
                        <a:cs typeface="Helvetica" panose="020B0604020202020204" pitchFamily="34" charset="0"/>
                      </a:rPr>
                      <m:t>𝐸</m:t>
                    </m:r>
                  </m:oMath>
                </a14:m>
                <a:r>
                  <a:rPr kumimoji="1" lang="en-US" altLang="ja-JP" sz="2800" baseline="-250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rPr>
                  <a:t>SN</a:t>
                </a:r>
                <a:r>
                  <a:rPr kumimoji="1" lang="en-US" altLang="ja-JP" sz="28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rPr>
                  <a:t> ~ 10</a:t>
                </a:r>
                <a:r>
                  <a:rPr kumimoji="1" lang="en-US" altLang="ja-JP" sz="2800" baseline="300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rPr>
                  <a:t>51</a:t>
                </a:r>
                <a:r>
                  <a:rPr kumimoji="1" lang="en-US" altLang="ja-JP" sz="28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rPr>
                  <a:t> erg</a:t>
                </a:r>
                <a:endParaRPr lang="ja-JP" altLang="en-US" sz="2800">
                  <a:solidFill>
                    <a:schemeClr val="tx1"/>
                  </a:solidFill>
                  <a:latin typeface="Helvetica Neue" panose="02000503000000020004" pitchFamily="2" charset="0"/>
                  <a:cs typeface="Helvetica Neue" panose="02000503000000020004" pitchFamily="2" charset="0"/>
                </a:endParaRPr>
              </a:p>
            </p:txBody>
          </p:sp>
        </mc:Choice>
        <mc:Fallback xmlns="">
          <p:sp>
            <p:nvSpPr>
              <p:cNvPr id="4" name="テキスト ボックス 3">
                <a:extLst>
                  <a:ext uri="{FF2B5EF4-FFF2-40B4-BE49-F238E27FC236}">
                    <a16:creationId xmlns:a16="http://schemas.microsoft.com/office/drawing/2014/main" id="{28DA6575-4CBE-7D2C-7CF6-3246959F9D9B}"/>
                  </a:ext>
                </a:extLst>
              </p:cNvPr>
              <p:cNvSpPr txBox="1">
                <a:spLocks noRot="1" noChangeAspect="1" noMove="1" noResize="1" noEditPoints="1" noAdjustHandles="1" noChangeArrowheads="1" noChangeShapeType="1" noTextEdit="1"/>
              </p:cNvSpPr>
              <p:nvPr/>
            </p:nvSpPr>
            <p:spPr>
              <a:xfrm>
                <a:off x="1445019" y="2202652"/>
                <a:ext cx="2631681" cy="523220"/>
              </a:xfrm>
              <a:prstGeom prst="rect">
                <a:avLst/>
              </a:prstGeom>
              <a:blipFill>
                <a:blip r:embed="rId4"/>
                <a:stretch>
                  <a:fillRect l="-957" t="-11905" b="-30952"/>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7" name="テキスト ボックス 6">
                <a:extLst>
                  <a:ext uri="{FF2B5EF4-FFF2-40B4-BE49-F238E27FC236}">
                    <a16:creationId xmlns:a16="http://schemas.microsoft.com/office/drawing/2014/main" id="{24C9A57E-E47E-B358-FFFE-58A6FFCA2BF5}"/>
                  </a:ext>
                </a:extLst>
              </p:cNvPr>
              <p:cNvSpPr txBox="1"/>
              <p:nvPr/>
            </p:nvSpPr>
            <p:spPr>
              <a:xfrm>
                <a:off x="4354186" y="2205650"/>
                <a:ext cx="4998048" cy="523220"/>
              </a:xfrm>
              <a:prstGeom prst="rect">
                <a:avLst/>
              </a:prstGeom>
              <a:noFill/>
            </p:spPr>
            <p:txBody>
              <a:bodyPr wrap="square">
                <a:spAutoFit/>
              </a:bodyPr>
              <a:lstStyle/>
              <a:p>
                <a14:m>
                  <m:oMath xmlns:m="http://schemas.openxmlformats.org/officeDocument/2006/math">
                    <m:r>
                      <a:rPr kumimoji="1" lang="en-US" altLang="ja-JP" sz="2800" i="1" smtClean="0">
                        <a:solidFill>
                          <a:schemeClr val="tx1"/>
                        </a:solidFill>
                        <a:latin typeface="Cambria Math" panose="02040503050406030204" pitchFamily="18" charset="0"/>
                        <a:cs typeface="Helvetica" panose="020B0604020202020204" pitchFamily="34" charset="0"/>
                      </a:rPr>
                      <m:t>𝑊</m:t>
                    </m:r>
                  </m:oMath>
                </a14:m>
                <a:r>
                  <a:rPr kumimoji="1" lang="en-US" altLang="ja-JP" sz="2800" baseline="-250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rPr>
                  <a:t>CR</a:t>
                </a:r>
                <a:r>
                  <a:rPr kumimoji="1" lang="en-US" altLang="ja-JP" sz="28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rPr>
                  <a:t> ~ </a:t>
                </a:r>
                <a14:m>
                  <m:oMath xmlns:m="http://schemas.openxmlformats.org/officeDocument/2006/math">
                    <m:r>
                      <a:rPr kumimoji="1" lang="en-US" altLang="ja-JP" sz="2800" i="1" smtClean="0">
                        <a:solidFill>
                          <a:schemeClr val="tx1"/>
                        </a:solidFill>
                        <a:latin typeface="Cambria Math" panose="02040503050406030204" pitchFamily="18" charset="0"/>
                        <a:ea typeface="Cambria Math" panose="02040503050406030204" pitchFamily="18" charset="0"/>
                        <a:cs typeface="Helvetica Neue" panose="02000503000000020004" pitchFamily="2" charset="0"/>
                      </a:rPr>
                      <m:t>𝜂</m:t>
                    </m:r>
                  </m:oMath>
                </a14:m>
                <a:r>
                  <a:rPr lang="en-US" altLang="ja-JP" sz="2800" baseline="-250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rPr>
                  <a:t>CR</a:t>
                </a:r>
                <a14:m>
                  <m:oMath xmlns:m="http://schemas.openxmlformats.org/officeDocument/2006/math">
                    <m:r>
                      <a:rPr kumimoji="1" lang="en-US" altLang="ja-JP" sz="2800" i="1">
                        <a:latin typeface="Cambria Math" panose="02040503050406030204" pitchFamily="18" charset="0"/>
                        <a:cs typeface="Helvetica" panose="020B0604020202020204" pitchFamily="34" charset="0"/>
                      </a:rPr>
                      <m:t>𝐸</m:t>
                    </m:r>
                  </m:oMath>
                </a14:m>
                <a:r>
                  <a:rPr kumimoji="1" lang="en-US" altLang="ja-JP" sz="2800" baseline="-25000" dirty="0">
                    <a:latin typeface="Helvetica Neue" panose="02000503000000020004" pitchFamily="2" charset="0"/>
                    <a:ea typeface="Helvetica Neue" panose="02000503000000020004" pitchFamily="2" charset="0"/>
                    <a:cs typeface="Helvetica Neue" panose="02000503000000020004" pitchFamily="2" charset="0"/>
                  </a:rPr>
                  <a:t>SN</a:t>
                </a:r>
                <a:r>
                  <a:rPr kumimoji="1" lang="en-US" altLang="ja-JP" sz="2800" dirty="0">
                    <a:latin typeface="Helvetica Neue" panose="02000503000000020004" pitchFamily="2" charset="0"/>
                    <a:ea typeface="Helvetica Neue" panose="02000503000000020004" pitchFamily="2" charset="0"/>
                    <a:cs typeface="Helvetica Neue" panose="02000503000000020004" pitchFamily="2" charset="0"/>
                  </a:rPr>
                  <a:t> ~ 10</a:t>
                </a:r>
                <a:r>
                  <a:rPr kumimoji="1" lang="en-US" altLang="ja-JP" sz="2800" baseline="30000" dirty="0">
                    <a:latin typeface="Helvetica Neue" panose="02000503000000020004" pitchFamily="2" charset="0"/>
                    <a:ea typeface="Helvetica Neue" panose="02000503000000020004" pitchFamily="2" charset="0"/>
                    <a:cs typeface="Helvetica Neue" panose="02000503000000020004" pitchFamily="2" charset="0"/>
                  </a:rPr>
                  <a:t>49</a:t>
                </a:r>
                <a:r>
                  <a:rPr kumimoji="1" lang="en-US" altLang="ja-JP" sz="2800" dirty="0">
                    <a:latin typeface="Helvetica Neue" panose="02000503000000020004" pitchFamily="2" charset="0"/>
                    <a:ea typeface="Helvetica Neue" panose="02000503000000020004" pitchFamily="2" charset="0"/>
                    <a:cs typeface="Helvetica Neue" panose="02000503000000020004" pitchFamily="2" charset="0"/>
                  </a:rPr>
                  <a:t> erg</a:t>
                </a:r>
                <a:endParaRPr lang="ja-JP" altLang="en-US" sz="2800">
                  <a:latin typeface="Helvetica Neue" panose="02000503000000020004" pitchFamily="2" charset="0"/>
                  <a:cs typeface="Helvetica Neue" panose="02000503000000020004" pitchFamily="2" charset="0"/>
                </a:endParaRPr>
              </a:p>
            </p:txBody>
          </p:sp>
        </mc:Choice>
        <mc:Fallback xmlns="">
          <p:sp>
            <p:nvSpPr>
              <p:cNvPr id="7" name="テキスト ボックス 6">
                <a:extLst>
                  <a:ext uri="{FF2B5EF4-FFF2-40B4-BE49-F238E27FC236}">
                    <a16:creationId xmlns:a16="http://schemas.microsoft.com/office/drawing/2014/main" id="{24C9A57E-E47E-B358-FFFE-58A6FFCA2BF5}"/>
                  </a:ext>
                </a:extLst>
              </p:cNvPr>
              <p:cNvSpPr txBox="1">
                <a:spLocks noRot="1" noChangeAspect="1" noMove="1" noResize="1" noEditPoints="1" noAdjustHandles="1" noChangeArrowheads="1" noChangeShapeType="1" noTextEdit="1"/>
              </p:cNvSpPr>
              <p:nvPr/>
            </p:nvSpPr>
            <p:spPr>
              <a:xfrm>
                <a:off x="4354186" y="2205650"/>
                <a:ext cx="4998048" cy="523220"/>
              </a:xfrm>
              <a:prstGeom prst="rect">
                <a:avLst/>
              </a:prstGeom>
              <a:blipFill>
                <a:blip r:embed="rId5"/>
                <a:stretch>
                  <a:fillRect l="-506" t="-11628" b="-2790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8" name="テキスト ボックス 7">
                <a:extLst>
                  <a:ext uri="{FF2B5EF4-FFF2-40B4-BE49-F238E27FC236}">
                    <a16:creationId xmlns:a16="http://schemas.microsoft.com/office/drawing/2014/main" id="{99E77284-AF28-2A5C-0C08-C2E539221DCB}"/>
                  </a:ext>
                </a:extLst>
              </p:cNvPr>
              <p:cNvSpPr txBox="1"/>
              <p:nvPr/>
            </p:nvSpPr>
            <p:spPr>
              <a:xfrm>
                <a:off x="8864283" y="2221047"/>
                <a:ext cx="2804128" cy="461665"/>
              </a:xfrm>
              <a:prstGeom prst="rect">
                <a:avLst/>
              </a:prstGeom>
              <a:noFill/>
            </p:spPr>
            <p:txBody>
              <a:bodyPr wrap="square">
                <a:spAutoFit/>
              </a:bodyPr>
              <a:lstStyle/>
              <a:p>
                <a:r>
                  <a:rPr lang="en-US" altLang="ja-JP" sz="2400" dirty="0">
                    <a:latin typeface="Helvetica Neue" panose="02000503000000020004" pitchFamily="2" charset="0"/>
                    <a:cs typeface="Helvetica Neue" panose="02000503000000020004" pitchFamily="2" charset="0"/>
                  </a:rPr>
                  <a:t>(</a:t>
                </a:r>
                <a14:m>
                  <m:oMath xmlns:m="http://schemas.openxmlformats.org/officeDocument/2006/math">
                    <m:r>
                      <a:rPr kumimoji="1" lang="en-US" altLang="ja-JP" sz="2400" i="1">
                        <a:latin typeface="Cambria Math" panose="02040503050406030204" pitchFamily="18" charset="0"/>
                        <a:ea typeface="Cambria Math" panose="02040503050406030204" pitchFamily="18" charset="0"/>
                        <a:cs typeface="Helvetica Neue" panose="02000503000000020004" pitchFamily="2" charset="0"/>
                      </a:rPr>
                      <m:t>𝜂</m:t>
                    </m:r>
                  </m:oMath>
                </a14:m>
                <a:r>
                  <a:rPr lang="en-US" altLang="ja-JP" sz="2400" baseline="-25000" dirty="0">
                    <a:latin typeface="Helvetica Neue" panose="02000503000000020004" pitchFamily="2" charset="0"/>
                    <a:cs typeface="Helvetica Neue" panose="02000503000000020004" pitchFamily="2" charset="0"/>
                  </a:rPr>
                  <a:t>CR</a:t>
                </a:r>
                <a:r>
                  <a:rPr lang="en-US" altLang="ja-JP" sz="2400" dirty="0">
                    <a:latin typeface="Helvetica Neue" panose="02000503000000020004" pitchFamily="2" charset="0"/>
                    <a:cs typeface="Helvetica Neue" panose="02000503000000020004" pitchFamily="2" charset="0"/>
                  </a:rPr>
                  <a:t> = 0.01 ~ 0.1)</a:t>
                </a:r>
                <a:endParaRPr lang="ja-JP" altLang="en-US" sz="2400">
                  <a:latin typeface="Helvetica Neue" panose="02000503000000020004" pitchFamily="2" charset="0"/>
                  <a:cs typeface="Helvetica Neue" panose="02000503000000020004" pitchFamily="2" charset="0"/>
                </a:endParaRPr>
              </a:p>
            </p:txBody>
          </p:sp>
        </mc:Choice>
        <mc:Fallback xmlns="">
          <p:sp>
            <p:nvSpPr>
              <p:cNvPr id="8" name="テキスト ボックス 7">
                <a:extLst>
                  <a:ext uri="{FF2B5EF4-FFF2-40B4-BE49-F238E27FC236}">
                    <a16:creationId xmlns:a16="http://schemas.microsoft.com/office/drawing/2014/main" id="{99E77284-AF28-2A5C-0C08-C2E539221DCB}"/>
                  </a:ext>
                </a:extLst>
              </p:cNvPr>
              <p:cNvSpPr txBox="1">
                <a:spLocks noRot="1" noChangeAspect="1" noMove="1" noResize="1" noEditPoints="1" noAdjustHandles="1" noChangeArrowheads="1" noChangeShapeType="1" noTextEdit="1"/>
              </p:cNvSpPr>
              <p:nvPr/>
            </p:nvSpPr>
            <p:spPr>
              <a:xfrm>
                <a:off x="8864283" y="2221047"/>
                <a:ext cx="2804128" cy="461665"/>
              </a:xfrm>
              <a:prstGeom prst="rect">
                <a:avLst/>
              </a:prstGeom>
              <a:blipFill>
                <a:blip r:embed="rId6"/>
                <a:stretch>
                  <a:fillRect l="-3153" t="-13158" b="-26316"/>
                </a:stretch>
              </a:blipFill>
            </p:spPr>
            <p:txBody>
              <a:bodyPr/>
              <a:lstStyle/>
              <a:p>
                <a:r>
                  <a:rPr lang="ja-JP" altLang="en-US">
                    <a:noFill/>
                  </a:rPr>
                  <a:t> </a:t>
                </a:r>
              </a:p>
            </p:txBody>
          </p:sp>
        </mc:Fallback>
      </mc:AlternateContent>
      <p:sp>
        <p:nvSpPr>
          <p:cNvPr id="9" name="テキスト ボックス 8">
            <a:extLst>
              <a:ext uri="{FF2B5EF4-FFF2-40B4-BE49-F238E27FC236}">
                <a16:creationId xmlns:a16="http://schemas.microsoft.com/office/drawing/2014/main" id="{07A1E6CA-7601-9542-EB46-7247EC1778A1}"/>
              </a:ext>
            </a:extLst>
          </p:cNvPr>
          <p:cNvSpPr txBox="1"/>
          <p:nvPr/>
        </p:nvSpPr>
        <p:spPr>
          <a:xfrm>
            <a:off x="484057" y="1567299"/>
            <a:ext cx="5803010" cy="523220"/>
          </a:xfrm>
          <a:prstGeom prst="rect">
            <a:avLst/>
          </a:prstGeom>
          <a:noFill/>
        </p:spPr>
        <p:txBody>
          <a:bodyPr wrap="square" rtlCol="0">
            <a:spAutoFit/>
          </a:bodyPr>
          <a:lstStyle/>
          <a:p>
            <a:r>
              <a:rPr kumimoji="1" lang="en-US" altLang="ja-JP" sz="2800" dirty="0">
                <a:latin typeface="Helvetica Neue" panose="02000503000000020004" pitchFamily="2" charset="0"/>
                <a:ea typeface="Hiragino Sans W4" panose="020B0400000000000000" pitchFamily="34" charset="-128"/>
                <a:cs typeface="Helvetica Neue" panose="02000503000000020004" pitchFamily="2" charset="0"/>
              </a:rPr>
              <a:t>Typical SNR cosmic-ray budget</a:t>
            </a:r>
            <a:endParaRPr kumimoji="1" lang="ja-JP" altLang="en-US" sz="2800" dirty="0">
              <a:latin typeface="Helvetica Neue" panose="02000503000000020004" pitchFamily="2" charset="0"/>
              <a:ea typeface="Hiragino Sans W4" panose="020B0400000000000000" pitchFamily="34" charset="-128"/>
              <a:cs typeface="Helvetica Neue" panose="02000503000000020004" pitchFamily="2" charset="0"/>
            </a:endParaRPr>
          </a:p>
        </p:txBody>
      </p:sp>
      <p:sp>
        <p:nvSpPr>
          <p:cNvPr id="10" name="テキスト ボックス 9">
            <a:extLst>
              <a:ext uri="{FF2B5EF4-FFF2-40B4-BE49-F238E27FC236}">
                <a16:creationId xmlns:a16="http://schemas.microsoft.com/office/drawing/2014/main" id="{CC952198-AB74-3DEC-FE7E-FCDA37CB39CB}"/>
              </a:ext>
            </a:extLst>
          </p:cNvPr>
          <p:cNvSpPr txBox="1"/>
          <p:nvPr/>
        </p:nvSpPr>
        <p:spPr>
          <a:xfrm>
            <a:off x="934228" y="2933556"/>
            <a:ext cx="10462419" cy="584775"/>
          </a:xfrm>
          <a:prstGeom prst="rect">
            <a:avLst/>
          </a:prstGeom>
          <a:noFill/>
        </p:spPr>
        <p:txBody>
          <a:bodyPr wrap="square" rtlCol="0">
            <a:spAutoFit/>
          </a:bodyPr>
          <a:lstStyle/>
          <a:p>
            <a:r>
              <a:rPr kumimoji="1" lang="en-US" altLang="ja-JP" sz="3200" dirty="0">
                <a:solidFill>
                  <a:srgbClr val="FF0000"/>
                </a:solidFill>
                <a:effectLst>
                  <a:outerShdw blurRad="50800" dist="38100" dir="2700000" algn="tl" rotWithShape="0">
                    <a:prstClr val="black">
                      <a:alpha val="40000"/>
                    </a:prstClr>
                  </a:outerShdw>
                </a:effectLst>
                <a:latin typeface="Helvetica Neue" panose="02000503000000020004" pitchFamily="2" charset="0"/>
                <a:ea typeface="Hiragino Sans W4" panose="020B0400000000000000" pitchFamily="34" charset="-128"/>
                <a:cs typeface="Helvetica Neue" panose="02000503000000020004" pitchFamily="2" charset="0"/>
              </a:rPr>
              <a:t>The origin of the high-energy protons remains unclear</a:t>
            </a:r>
            <a:endParaRPr kumimoji="1" lang="ja-JP" altLang="en-US" sz="3200" dirty="0">
              <a:solidFill>
                <a:srgbClr val="FF0000"/>
              </a:solidFill>
              <a:effectLst>
                <a:outerShdw blurRad="50800" dist="38100" dir="2700000" algn="tl" rotWithShape="0">
                  <a:prstClr val="black">
                    <a:alpha val="40000"/>
                  </a:prstClr>
                </a:outerShdw>
              </a:effectLst>
              <a:latin typeface="Helvetica Neue" panose="02000503000000020004" pitchFamily="2" charset="0"/>
              <a:ea typeface="Hiragino Sans W4" panose="020B0400000000000000" pitchFamily="34" charset="-128"/>
              <a:cs typeface="Helvetica Neue" panose="02000503000000020004" pitchFamily="2" charset="0"/>
            </a:endParaRPr>
          </a:p>
        </p:txBody>
      </p:sp>
    </p:spTree>
    <p:extLst>
      <p:ext uri="{BB962C8B-B14F-4D97-AF65-F5344CB8AC3E}">
        <p14:creationId xmlns:p14="http://schemas.microsoft.com/office/powerpoint/2010/main" val="5882958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B794AE52-3EC5-0D30-ACF3-14148C6B8077}"/>
              </a:ext>
            </a:extLst>
          </p:cNvPr>
          <p:cNvSpPr txBox="1"/>
          <p:nvPr/>
        </p:nvSpPr>
        <p:spPr>
          <a:xfrm>
            <a:off x="76501" y="91657"/>
            <a:ext cx="10125738" cy="523220"/>
          </a:xfrm>
          <a:prstGeom prst="rect">
            <a:avLst/>
          </a:prstGeom>
          <a:noFill/>
        </p:spPr>
        <p:txBody>
          <a:bodyPr wrap="square" rtlCol="0">
            <a:spAutoFit/>
          </a:bodyPr>
          <a:lstStyle/>
          <a:p>
            <a:r>
              <a:rPr kumimoji="1" lang="en-US" altLang="ja-JP" sz="2800" b="1" dirty="0">
                <a:solidFill>
                  <a:srgbClr val="0070C0"/>
                </a:solidFill>
                <a:effectLst>
                  <a:outerShdw blurRad="50800" dist="38100" dir="2700000" algn="tl" rotWithShape="0">
                    <a:prstClr val="black">
                      <a:alpha val="40000"/>
                    </a:prstClr>
                  </a:outerShdw>
                </a:effectLst>
                <a:latin typeface="Helvetica Neue" panose="02000503000000020004" pitchFamily="2" charset="0"/>
                <a:ea typeface="Helvetica Neue" panose="02000503000000020004" pitchFamily="2" charset="0"/>
                <a:cs typeface="Helvetica Neue" panose="02000503000000020004" pitchFamily="2" charset="0"/>
              </a:rPr>
              <a:t>Isolated Black Hole Scenario for 1LHAASO J0007+5659u</a:t>
            </a:r>
            <a:endParaRPr kumimoji="1" lang="ja-JP" altLang="en-US" sz="2800" b="1" dirty="0">
              <a:solidFill>
                <a:srgbClr val="0070C0"/>
              </a:solidFill>
              <a:effectLst>
                <a:outerShdw blurRad="50800" dist="38100" dir="2700000" algn="tl" rotWithShape="0">
                  <a:prstClr val="black">
                    <a:alpha val="40000"/>
                  </a:prstClr>
                </a:outerShdw>
              </a:effectLst>
              <a:latin typeface="Helvetica Neue" panose="02000503000000020004" pitchFamily="2" charset="0"/>
              <a:cs typeface="Helvetica Neue" panose="02000503000000020004" pitchFamily="2" charset="0"/>
            </a:endParaRPr>
          </a:p>
        </p:txBody>
      </p:sp>
      <p:grpSp>
        <p:nvGrpSpPr>
          <p:cNvPr id="22" name="グループ化 21">
            <a:extLst>
              <a:ext uri="{FF2B5EF4-FFF2-40B4-BE49-F238E27FC236}">
                <a16:creationId xmlns:a16="http://schemas.microsoft.com/office/drawing/2014/main" id="{840A232F-C08E-C1A1-C0FA-164B9FE5B386}"/>
              </a:ext>
            </a:extLst>
          </p:cNvPr>
          <p:cNvGrpSpPr/>
          <p:nvPr/>
        </p:nvGrpSpPr>
        <p:grpSpPr>
          <a:xfrm>
            <a:off x="155718" y="709395"/>
            <a:ext cx="6097712" cy="1238480"/>
            <a:chOff x="133565" y="1010413"/>
            <a:chExt cx="6097712" cy="1238480"/>
          </a:xfrm>
        </p:grpSpPr>
        <p:sp>
          <p:nvSpPr>
            <p:cNvPr id="16" name="テキスト ボックス 15">
              <a:extLst>
                <a:ext uri="{FF2B5EF4-FFF2-40B4-BE49-F238E27FC236}">
                  <a16:creationId xmlns:a16="http://schemas.microsoft.com/office/drawing/2014/main" id="{042C6DB4-0744-EBA8-ACE2-76EAECE8D4AB}"/>
                </a:ext>
              </a:extLst>
            </p:cNvPr>
            <p:cNvSpPr txBox="1"/>
            <p:nvPr/>
          </p:nvSpPr>
          <p:spPr>
            <a:xfrm>
              <a:off x="133565" y="1048564"/>
              <a:ext cx="6097712" cy="1200329"/>
            </a:xfrm>
            <a:prstGeom prst="rect">
              <a:avLst/>
            </a:prstGeom>
            <a:noFill/>
          </p:spPr>
          <p:txBody>
            <a:bodyPr wrap="square">
              <a:spAutoFit/>
            </a:bodyPr>
            <a:lstStyle/>
            <a:p>
              <a:pPr algn="ctr"/>
              <a:r>
                <a:rPr lang="en-US" altLang="ja-JP" sz="2400" dirty="0">
                  <a:latin typeface="Helvetica Neue" panose="02000503000000020004" pitchFamily="2" charset="0"/>
                  <a:ea typeface="Helvetica Neue" panose="02000503000000020004" pitchFamily="2" charset="0"/>
                  <a:cs typeface="Helvetica Neue" panose="02000503000000020004" pitchFamily="2" charset="0"/>
                </a:rPr>
                <a:t>An isolated black hole accretes gas in </a:t>
              </a:r>
            </a:p>
            <a:p>
              <a:pPr algn="ctr"/>
              <a:r>
                <a:rPr lang="en-US" altLang="ja-JP" sz="2400" dirty="0">
                  <a:latin typeface="Helvetica Neue" panose="02000503000000020004" pitchFamily="2" charset="0"/>
                  <a:ea typeface="Helvetica Neue" panose="02000503000000020004" pitchFamily="2" charset="0"/>
                  <a:cs typeface="Helvetica Neue" panose="02000503000000020004" pitchFamily="2" charset="0"/>
                </a:rPr>
                <a:t>a molecular cloud and forms </a:t>
              </a:r>
            </a:p>
            <a:p>
              <a:pPr algn="ctr"/>
              <a:r>
                <a:rPr lang="en-US" altLang="ja-JP" sz="2400" dirty="0">
                  <a:latin typeface="Helvetica Neue" panose="02000503000000020004" pitchFamily="2" charset="0"/>
                  <a:ea typeface="Helvetica Neue" panose="02000503000000020004" pitchFamily="2" charset="0"/>
                  <a:cs typeface="Helvetica Neue" panose="02000503000000020004" pitchFamily="2" charset="0"/>
                </a:rPr>
                <a:t>a magnetically arrested disk (MAD).</a:t>
              </a:r>
              <a:endParaRPr lang="ja-JP" altLang="en-US" sz="2400" dirty="0">
                <a:latin typeface="Helvetica Neue" panose="02000503000000020004" pitchFamily="2" charset="0"/>
                <a:cs typeface="Helvetica Neue" panose="02000503000000020004" pitchFamily="2" charset="0"/>
              </a:endParaRPr>
            </a:p>
          </p:txBody>
        </p:sp>
        <p:sp>
          <p:nvSpPr>
            <p:cNvPr id="21" name="四角形: 角を丸くする 20">
              <a:extLst>
                <a:ext uri="{FF2B5EF4-FFF2-40B4-BE49-F238E27FC236}">
                  <a16:creationId xmlns:a16="http://schemas.microsoft.com/office/drawing/2014/main" id="{CFAA85D4-F586-6B7C-660A-22FCA4233EFC}"/>
                </a:ext>
              </a:extLst>
            </p:cNvPr>
            <p:cNvSpPr/>
            <p:nvPr/>
          </p:nvSpPr>
          <p:spPr>
            <a:xfrm>
              <a:off x="359021" y="1010413"/>
              <a:ext cx="5736979" cy="1238480"/>
            </a:xfrm>
            <a:prstGeom prst="round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Helvetica Neue" panose="02000503000000020004" pitchFamily="2" charset="0"/>
                <a:cs typeface="Helvetica Neue" panose="02000503000000020004" pitchFamily="2" charset="0"/>
              </a:endParaRPr>
            </a:p>
          </p:txBody>
        </p:sp>
      </p:grpSp>
      <p:grpSp>
        <p:nvGrpSpPr>
          <p:cNvPr id="24" name="グループ化 23">
            <a:extLst>
              <a:ext uri="{FF2B5EF4-FFF2-40B4-BE49-F238E27FC236}">
                <a16:creationId xmlns:a16="http://schemas.microsoft.com/office/drawing/2014/main" id="{8D000E28-2444-8FC0-8495-7F204B518D53}"/>
              </a:ext>
            </a:extLst>
          </p:cNvPr>
          <p:cNvGrpSpPr/>
          <p:nvPr/>
        </p:nvGrpSpPr>
        <p:grpSpPr>
          <a:xfrm>
            <a:off x="108766" y="2627616"/>
            <a:ext cx="6097712" cy="907300"/>
            <a:chOff x="133565" y="2361731"/>
            <a:chExt cx="6097712" cy="907300"/>
          </a:xfrm>
        </p:grpSpPr>
        <p:sp>
          <p:nvSpPr>
            <p:cNvPr id="18" name="テキスト ボックス 17">
              <a:extLst>
                <a:ext uri="{FF2B5EF4-FFF2-40B4-BE49-F238E27FC236}">
                  <a16:creationId xmlns:a16="http://schemas.microsoft.com/office/drawing/2014/main" id="{527A7909-2225-9AA9-DF95-4EE645B1A4CE}"/>
                </a:ext>
              </a:extLst>
            </p:cNvPr>
            <p:cNvSpPr txBox="1"/>
            <p:nvPr/>
          </p:nvSpPr>
          <p:spPr>
            <a:xfrm>
              <a:off x="133565" y="2399883"/>
              <a:ext cx="6097712" cy="830997"/>
            </a:xfrm>
            <a:prstGeom prst="rect">
              <a:avLst/>
            </a:prstGeom>
            <a:noFill/>
          </p:spPr>
          <p:txBody>
            <a:bodyPr wrap="square">
              <a:spAutoFit/>
            </a:bodyPr>
            <a:lstStyle/>
            <a:p>
              <a:pPr algn="ctr"/>
              <a:r>
                <a:rPr lang="en-US" altLang="ja-JP" sz="2400" dirty="0">
                  <a:latin typeface="Helvetica Neue" panose="02000503000000020004" pitchFamily="2" charset="0"/>
                  <a:ea typeface="Helvetica Neue" panose="02000503000000020004" pitchFamily="2" charset="0"/>
                  <a:cs typeface="Helvetica Neue" panose="02000503000000020004" pitchFamily="2" charset="0"/>
                </a:rPr>
                <a:t>Protons are accelerated around </a:t>
              </a:r>
            </a:p>
            <a:p>
              <a:pPr algn="ctr"/>
              <a:r>
                <a:rPr lang="en-US" altLang="ja-JP" sz="2400" dirty="0">
                  <a:latin typeface="Helvetica Neue" panose="02000503000000020004" pitchFamily="2" charset="0"/>
                  <a:ea typeface="Helvetica Neue" panose="02000503000000020004" pitchFamily="2" charset="0"/>
                  <a:cs typeface="Helvetica Neue" panose="02000503000000020004" pitchFamily="2" charset="0"/>
                </a:rPr>
                <a:t>the black hole.</a:t>
              </a:r>
              <a:endParaRPr lang="ja-JP" altLang="en-US" sz="2400" dirty="0">
                <a:latin typeface="Helvetica Neue" panose="02000503000000020004" pitchFamily="2" charset="0"/>
                <a:cs typeface="Helvetica Neue" panose="02000503000000020004" pitchFamily="2" charset="0"/>
              </a:endParaRPr>
            </a:p>
          </p:txBody>
        </p:sp>
        <p:sp>
          <p:nvSpPr>
            <p:cNvPr id="23" name="四角形: 角を丸くする 22">
              <a:extLst>
                <a:ext uri="{FF2B5EF4-FFF2-40B4-BE49-F238E27FC236}">
                  <a16:creationId xmlns:a16="http://schemas.microsoft.com/office/drawing/2014/main" id="{421AF744-9727-D61D-1A6D-503F5357B8E9}"/>
                </a:ext>
              </a:extLst>
            </p:cNvPr>
            <p:cNvSpPr/>
            <p:nvPr/>
          </p:nvSpPr>
          <p:spPr>
            <a:xfrm>
              <a:off x="424555" y="2361731"/>
              <a:ext cx="5696244" cy="907300"/>
            </a:xfrm>
            <a:prstGeom prst="round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Helvetica Neue" panose="02000503000000020004" pitchFamily="2" charset="0"/>
                <a:cs typeface="Helvetica Neue" panose="02000503000000020004" pitchFamily="2" charset="0"/>
              </a:endParaRPr>
            </a:p>
          </p:txBody>
        </p:sp>
      </p:grpSp>
      <p:grpSp>
        <p:nvGrpSpPr>
          <p:cNvPr id="26" name="グループ化 25">
            <a:extLst>
              <a:ext uri="{FF2B5EF4-FFF2-40B4-BE49-F238E27FC236}">
                <a16:creationId xmlns:a16="http://schemas.microsoft.com/office/drawing/2014/main" id="{0A7F64D8-1D94-8DFC-D345-D24170C5775D}"/>
              </a:ext>
            </a:extLst>
          </p:cNvPr>
          <p:cNvGrpSpPr/>
          <p:nvPr/>
        </p:nvGrpSpPr>
        <p:grpSpPr>
          <a:xfrm>
            <a:off x="76501" y="4252809"/>
            <a:ext cx="6097712" cy="907300"/>
            <a:chOff x="220715" y="3644685"/>
            <a:chExt cx="6097712" cy="907300"/>
          </a:xfrm>
        </p:grpSpPr>
        <p:sp>
          <p:nvSpPr>
            <p:cNvPr id="20" name="テキスト ボックス 19">
              <a:extLst>
                <a:ext uri="{FF2B5EF4-FFF2-40B4-BE49-F238E27FC236}">
                  <a16:creationId xmlns:a16="http://schemas.microsoft.com/office/drawing/2014/main" id="{D4050221-9107-83AB-E20A-50B9E5A981DB}"/>
                </a:ext>
              </a:extLst>
            </p:cNvPr>
            <p:cNvSpPr txBox="1"/>
            <p:nvPr/>
          </p:nvSpPr>
          <p:spPr>
            <a:xfrm>
              <a:off x="220715" y="3663273"/>
              <a:ext cx="6097712" cy="830997"/>
            </a:xfrm>
            <a:prstGeom prst="rect">
              <a:avLst/>
            </a:prstGeom>
            <a:noFill/>
          </p:spPr>
          <p:txBody>
            <a:bodyPr wrap="square">
              <a:spAutoFit/>
            </a:bodyPr>
            <a:lstStyle/>
            <a:p>
              <a:pPr algn="ctr"/>
              <a:r>
                <a:rPr lang="ja-JP" altLang="en-US" sz="2400" dirty="0">
                  <a:latin typeface="Helvetica Neue" panose="02000503000000020004" pitchFamily="2" charset="0"/>
                  <a:cs typeface="Helvetica Neue" panose="02000503000000020004" pitchFamily="2" charset="0"/>
                </a:rPr>
                <a:t>Escaping PeV protons interact with molecular gas (pp → π⁰ → </a:t>
              </a:r>
              <a:r>
                <a:rPr lang="ja-JP" altLang="en-US" sz="2400">
                  <a:latin typeface="Helvetica Neue" panose="02000503000000020004" pitchFamily="2" charset="0"/>
                  <a:cs typeface="Helvetica Neue" panose="02000503000000020004" pitchFamily="2" charset="0"/>
                </a:rPr>
                <a:t>γγ)</a:t>
              </a:r>
              <a:r>
                <a:rPr lang="en-US" altLang="ja-JP" sz="2400" dirty="0">
                  <a:latin typeface="Helvetica Neue" panose="02000503000000020004" pitchFamily="2" charset="0"/>
                  <a:ea typeface="Helvetica Neue" panose="02000503000000020004" pitchFamily="2" charset="0"/>
                  <a:cs typeface="Helvetica Neue" panose="02000503000000020004" pitchFamily="2" charset="0"/>
                </a:rPr>
                <a:t>.</a:t>
              </a:r>
              <a:endParaRPr lang="ja-JP" altLang="en-US" sz="2400" dirty="0">
                <a:latin typeface="Helvetica Neue" panose="02000503000000020004" pitchFamily="2" charset="0"/>
                <a:cs typeface="Helvetica Neue" panose="02000503000000020004" pitchFamily="2" charset="0"/>
              </a:endParaRPr>
            </a:p>
          </p:txBody>
        </p:sp>
        <p:sp>
          <p:nvSpPr>
            <p:cNvPr id="25" name="四角形: 角を丸くする 24">
              <a:extLst>
                <a:ext uri="{FF2B5EF4-FFF2-40B4-BE49-F238E27FC236}">
                  <a16:creationId xmlns:a16="http://schemas.microsoft.com/office/drawing/2014/main" id="{BDA40907-A3A9-6B1B-902C-C791664AF66E}"/>
                </a:ext>
              </a:extLst>
            </p:cNvPr>
            <p:cNvSpPr/>
            <p:nvPr/>
          </p:nvSpPr>
          <p:spPr>
            <a:xfrm>
              <a:off x="508395" y="3644685"/>
              <a:ext cx="5696244" cy="907300"/>
            </a:xfrm>
            <a:prstGeom prst="round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Helvetica Neue" panose="02000503000000020004" pitchFamily="2" charset="0"/>
                <a:cs typeface="Helvetica Neue" panose="02000503000000020004" pitchFamily="2" charset="0"/>
              </a:endParaRPr>
            </a:p>
          </p:txBody>
        </p:sp>
      </p:grpSp>
      <p:sp>
        <p:nvSpPr>
          <p:cNvPr id="30" name="矢印: 下 29">
            <a:extLst>
              <a:ext uri="{FF2B5EF4-FFF2-40B4-BE49-F238E27FC236}">
                <a16:creationId xmlns:a16="http://schemas.microsoft.com/office/drawing/2014/main" id="{41D8002E-ADDF-C1A1-79D1-1A4672F76A16}"/>
              </a:ext>
            </a:extLst>
          </p:cNvPr>
          <p:cNvSpPr/>
          <p:nvPr/>
        </p:nvSpPr>
        <p:spPr>
          <a:xfrm>
            <a:off x="2922116" y="2033849"/>
            <a:ext cx="502259" cy="544531"/>
          </a:xfrm>
          <a:prstGeom prst="downArrow">
            <a:avLst>
              <a:gd name="adj1" fmla="val 50000"/>
              <a:gd name="adj2" fmla="val 4807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elvetica Neue" panose="02000503000000020004" pitchFamily="2" charset="0"/>
              <a:cs typeface="Helvetica Neue" panose="02000503000000020004" pitchFamily="2" charset="0"/>
            </a:endParaRPr>
          </a:p>
        </p:txBody>
      </p:sp>
      <p:grpSp>
        <p:nvGrpSpPr>
          <p:cNvPr id="5" name="グループ化 4">
            <a:extLst>
              <a:ext uri="{FF2B5EF4-FFF2-40B4-BE49-F238E27FC236}">
                <a16:creationId xmlns:a16="http://schemas.microsoft.com/office/drawing/2014/main" id="{EBBAEFF7-34D7-3F18-9A88-27CF57BF8606}"/>
              </a:ext>
            </a:extLst>
          </p:cNvPr>
          <p:cNvGrpSpPr/>
          <p:nvPr/>
        </p:nvGrpSpPr>
        <p:grpSpPr>
          <a:xfrm>
            <a:off x="6431934" y="1148280"/>
            <a:ext cx="6068312" cy="3618453"/>
            <a:chOff x="6323787" y="1766603"/>
            <a:chExt cx="6068312" cy="3618453"/>
          </a:xfrm>
        </p:grpSpPr>
        <p:grpSp>
          <p:nvGrpSpPr>
            <p:cNvPr id="12" name="グループ化 11">
              <a:extLst>
                <a:ext uri="{FF2B5EF4-FFF2-40B4-BE49-F238E27FC236}">
                  <a16:creationId xmlns:a16="http://schemas.microsoft.com/office/drawing/2014/main" id="{C3EAA265-A058-FAAB-AB8B-7962D0064C99}"/>
                </a:ext>
              </a:extLst>
            </p:cNvPr>
            <p:cNvGrpSpPr/>
            <p:nvPr/>
          </p:nvGrpSpPr>
          <p:grpSpPr>
            <a:xfrm>
              <a:off x="6628099" y="4669107"/>
              <a:ext cx="5764000" cy="715949"/>
              <a:chOff x="6490907" y="4717537"/>
              <a:chExt cx="5764000" cy="715949"/>
            </a:xfrm>
          </p:grpSpPr>
          <p:sp>
            <p:nvSpPr>
              <p:cNvPr id="10" name="テキスト ボックス 9">
                <a:extLst>
                  <a:ext uri="{FF2B5EF4-FFF2-40B4-BE49-F238E27FC236}">
                    <a16:creationId xmlns:a16="http://schemas.microsoft.com/office/drawing/2014/main" id="{C81A9E1A-6471-6132-E3BB-8FCE9E1E8811}"/>
                  </a:ext>
                </a:extLst>
              </p:cNvPr>
              <p:cNvSpPr txBox="1"/>
              <p:nvPr/>
            </p:nvSpPr>
            <p:spPr>
              <a:xfrm>
                <a:off x="7476259" y="5064154"/>
                <a:ext cx="4778648" cy="369332"/>
              </a:xfrm>
              <a:prstGeom prst="rect">
                <a:avLst/>
              </a:prstGeom>
              <a:noFill/>
            </p:spPr>
            <p:txBody>
              <a:bodyPr wrap="square" rtlCol="0">
                <a:spAutoFit/>
              </a:bodyPr>
              <a:lstStyle/>
              <a:p>
                <a:r>
                  <a:rPr kumimoji="1" lang="en-US" altLang="ja-JP" dirty="0">
                    <a:latin typeface="Helvetica Neue" panose="02000503000000020004" pitchFamily="2" charset="0"/>
                    <a:ea typeface="Helvetica Neue" panose="02000503000000020004" pitchFamily="2" charset="0"/>
                    <a:cs typeface="Helvetica Neue" panose="02000503000000020004" pitchFamily="2" charset="0"/>
                  </a:rPr>
                  <a:t>From</a:t>
                </a:r>
                <a:r>
                  <a:rPr kumimoji="1" lang="ja-JP" altLang="en-US" dirty="0">
                    <a:latin typeface="Helvetica Neue" panose="02000503000000020004" pitchFamily="2" charset="0"/>
                    <a:ea typeface="BIZ UDP明朝 Medium" panose="02020500000000000000" pitchFamily="18" charset="-128"/>
                    <a:cs typeface="Helvetica Neue" panose="02000503000000020004" pitchFamily="2" charset="0"/>
                  </a:rPr>
                  <a:t> </a:t>
                </a:r>
                <a:r>
                  <a:rPr kumimoji="1" lang="en-US" altLang="ja-JP" dirty="0">
                    <a:latin typeface="Helvetica Neue" panose="02000503000000020004" pitchFamily="2" charset="0"/>
                    <a:ea typeface="Helvetica Neue" panose="02000503000000020004" pitchFamily="2" charset="0"/>
                    <a:cs typeface="Helvetica Neue" panose="02000503000000020004" pitchFamily="2" charset="0"/>
                  </a:rPr>
                  <a:t>Kimura</a:t>
                </a:r>
                <a:r>
                  <a:rPr kumimoji="1" lang="ja-JP" altLang="en-US" dirty="0">
                    <a:latin typeface="Helvetica Neue" panose="02000503000000020004" pitchFamily="2" charset="0"/>
                    <a:ea typeface="BIZ UDP明朝 Medium" panose="02020500000000000000" pitchFamily="18" charset="-128"/>
                    <a:cs typeface="Helvetica Neue" panose="02000503000000020004" pitchFamily="2" charset="0"/>
                  </a:rPr>
                  <a:t> </a:t>
                </a:r>
                <a:r>
                  <a:rPr kumimoji="1" lang="en-US" altLang="ja-JP" dirty="0">
                    <a:latin typeface="Helvetica Neue" panose="02000503000000020004" pitchFamily="2" charset="0"/>
                    <a:ea typeface="Helvetica Neue" panose="02000503000000020004" pitchFamily="2" charset="0"/>
                    <a:cs typeface="Helvetica Neue" panose="02000503000000020004" pitchFamily="2" charset="0"/>
                  </a:rPr>
                  <a:t>et</a:t>
                </a:r>
                <a:r>
                  <a:rPr kumimoji="1" lang="ja-JP" altLang="en-US" dirty="0">
                    <a:latin typeface="Helvetica Neue" panose="02000503000000020004" pitchFamily="2" charset="0"/>
                    <a:ea typeface="BIZ UDP明朝 Medium" panose="02020500000000000000" pitchFamily="18" charset="-128"/>
                    <a:cs typeface="Helvetica Neue" panose="02000503000000020004" pitchFamily="2" charset="0"/>
                  </a:rPr>
                  <a:t> </a:t>
                </a:r>
                <a:r>
                  <a:rPr kumimoji="1" lang="en-US" altLang="ja-JP" dirty="0">
                    <a:latin typeface="Helvetica Neue" panose="02000503000000020004" pitchFamily="2" charset="0"/>
                    <a:ea typeface="Helvetica Neue" panose="02000503000000020004" pitchFamily="2" charset="0"/>
                    <a:cs typeface="Helvetica Neue" panose="02000503000000020004" pitchFamily="2" charset="0"/>
                  </a:rPr>
                  <a:t>al.</a:t>
                </a:r>
                <a:r>
                  <a:rPr kumimoji="1" lang="ja-JP" altLang="en-US" dirty="0">
                    <a:latin typeface="Helvetica Neue" panose="02000503000000020004" pitchFamily="2" charset="0"/>
                    <a:ea typeface="BIZ UDP明朝 Medium" panose="02020500000000000000" pitchFamily="18" charset="-128"/>
                    <a:cs typeface="Helvetica Neue" panose="02000503000000020004" pitchFamily="2" charset="0"/>
                  </a:rPr>
                  <a:t> </a:t>
                </a:r>
                <a:r>
                  <a:rPr kumimoji="1" lang="en-US" altLang="ja-JP" dirty="0">
                    <a:latin typeface="Helvetica Neue" panose="02000503000000020004" pitchFamily="2" charset="0"/>
                    <a:ea typeface="Helvetica Neue" panose="02000503000000020004" pitchFamily="2" charset="0"/>
                    <a:cs typeface="Helvetica Neue" panose="02000503000000020004" pitchFamily="2" charset="0"/>
                  </a:rPr>
                  <a:t>(2025)</a:t>
                </a:r>
                <a:endParaRPr kumimoji="1" lang="ja-JP" altLang="en-US" dirty="0">
                  <a:latin typeface="Helvetica Neue" panose="02000503000000020004" pitchFamily="2" charset="0"/>
                  <a:ea typeface="BIZ UDP明朝 Medium" panose="02020500000000000000" pitchFamily="18" charset="-128"/>
                  <a:cs typeface="Helvetica Neue" panose="02000503000000020004" pitchFamily="2" charset="0"/>
                </a:endParaRPr>
              </a:p>
            </p:txBody>
          </p:sp>
          <p:sp>
            <p:nvSpPr>
              <p:cNvPr id="11" name="テキスト ボックス 10">
                <a:extLst>
                  <a:ext uri="{FF2B5EF4-FFF2-40B4-BE49-F238E27FC236}">
                    <a16:creationId xmlns:a16="http://schemas.microsoft.com/office/drawing/2014/main" id="{D6EEEB89-1656-3FBF-3860-C799370E729C}"/>
                  </a:ext>
                </a:extLst>
              </p:cNvPr>
              <p:cNvSpPr txBox="1"/>
              <p:nvPr/>
            </p:nvSpPr>
            <p:spPr>
              <a:xfrm>
                <a:off x="6490907" y="4717537"/>
                <a:ext cx="5617802" cy="400110"/>
              </a:xfrm>
              <a:prstGeom prst="rect">
                <a:avLst/>
              </a:prstGeom>
              <a:noFill/>
            </p:spPr>
            <p:txBody>
              <a:bodyPr wrap="square" rtlCol="0">
                <a:spAutoFit/>
              </a:bodyPr>
              <a:lstStyle/>
              <a:p>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 Isolated Black Hole </a:t>
                </a:r>
                <a:r>
                  <a:rPr kumimoji="1" lang="en-US" sz="2000" noProof="1">
                    <a:latin typeface="Helvetica Neue" panose="02000503000000020004" pitchFamily="2" charset="0"/>
                    <a:ea typeface="Helvetica Neue" panose="02000503000000020004" pitchFamily="2" charset="0"/>
                    <a:cs typeface="Helvetica Neue" panose="02000503000000020004" pitchFamily="2" charset="0"/>
                  </a:rPr>
                  <a:t>PeVatron</a:t>
                </a:r>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 Scenario</a:t>
                </a:r>
                <a:endParaRPr kumimoji="1" lang="ja-JP" altLang="en-US" sz="2000" dirty="0">
                  <a:latin typeface="Helvetica Neue" panose="02000503000000020004" pitchFamily="2" charset="0"/>
                  <a:ea typeface="BIZ UDP明朝 Medium" panose="02020500000000000000" pitchFamily="18" charset="-128"/>
                  <a:cs typeface="Helvetica Neue" panose="02000503000000020004" pitchFamily="2" charset="0"/>
                </a:endParaRPr>
              </a:p>
            </p:txBody>
          </p:sp>
        </p:grpSp>
        <p:pic>
          <p:nvPicPr>
            <p:cNvPr id="4" name="図 3" descr="テキスト が含まれている画像&#10;&#10;AI 生成コンテンツは誤りを含む可能性があります。">
              <a:extLst>
                <a:ext uri="{FF2B5EF4-FFF2-40B4-BE49-F238E27FC236}">
                  <a16:creationId xmlns:a16="http://schemas.microsoft.com/office/drawing/2014/main" id="{33A2268C-2F82-6440-DA82-BE1E1C7B0A30}"/>
                </a:ext>
              </a:extLst>
            </p:cNvPr>
            <p:cNvPicPr>
              <a:picLocks noChangeAspect="1"/>
            </p:cNvPicPr>
            <p:nvPr/>
          </p:nvPicPr>
          <p:blipFill>
            <a:blip r:embed="rId3"/>
            <a:stretch>
              <a:fillRect/>
            </a:stretch>
          </p:blipFill>
          <p:spPr>
            <a:xfrm>
              <a:off x="6323787" y="1766603"/>
              <a:ext cx="5696243" cy="2933851"/>
            </a:xfrm>
            <a:prstGeom prst="rect">
              <a:avLst/>
            </a:prstGeom>
          </p:spPr>
        </p:pic>
      </p:grpSp>
      <p:sp>
        <p:nvSpPr>
          <p:cNvPr id="2" name="テキスト ボックス 1">
            <a:extLst>
              <a:ext uri="{FF2B5EF4-FFF2-40B4-BE49-F238E27FC236}">
                <a16:creationId xmlns:a16="http://schemas.microsoft.com/office/drawing/2014/main" id="{9A1214F2-083B-E8AE-CD4A-07F92C9DC558}"/>
              </a:ext>
            </a:extLst>
          </p:cNvPr>
          <p:cNvSpPr txBox="1"/>
          <p:nvPr/>
        </p:nvSpPr>
        <p:spPr>
          <a:xfrm>
            <a:off x="326234" y="5479365"/>
            <a:ext cx="5880244" cy="461665"/>
          </a:xfrm>
          <a:prstGeom prst="rect">
            <a:avLst/>
          </a:prstGeom>
          <a:noFill/>
        </p:spPr>
        <p:txBody>
          <a:bodyPr wrap="square">
            <a:spAutoFit/>
          </a:bodyPr>
          <a:lstStyle/>
          <a:p>
            <a:pPr algn="ctr"/>
            <a:r>
              <a:rPr lang="en-US" altLang="ja-JP" sz="2400" b="1" dirty="0">
                <a:latin typeface="Helvetica Neue" panose="02000503000000020004" pitchFamily="2" charset="0"/>
                <a:ea typeface="Helvetica Neue" panose="02000503000000020004" pitchFamily="2" charset="0"/>
                <a:cs typeface="Helvetica Neue" panose="02000503000000020004" pitchFamily="2" charset="0"/>
              </a:rPr>
              <a:t>X-rays are emitted near the black hole.</a:t>
            </a:r>
            <a:endParaRPr lang="ja-JP" altLang="en-US" sz="2400" b="1" dirty="0">
              <a:latin typeface="Helvetica Neue" panose="02000503000000020004" pitchFamily="2" charset="0"/>
              <a:cs typeface="Helvetica Neue" panose="02000503000000020004" pitchFamily="2" charset="0"/>
            </a:endParaRPr>
          </a:p>
        </p:txBody>
      </p:sp>
      <p:sp>
        <p:nvSpPr>
          <p:cNvPr id="7" name="テキスト ボックス 6">
            <a:extLst>
              <a:ext uri="{FF2B5EF4-FFF2-40B4-BE49-F238E27FC236}">
                <a16:creationId xmlns:a16="http://schemas.microsoft.com/office/drawing/2014/main" id="{B25BB3F8-7153-95B2-6AB7-F593BBB2271D}"/>
              </a:ext>
            </a:extLst>
          </p:cNvPr>
          <p:cNvSpPr txBox="1"/>
          <p:nvPr/>
        </p:nvSpPr>
        <p:spPr>
          <a:xfrm>
            <a:off x="6237555" y="4817114"/>
            <a:ext cx="5954445" cy="1200329"/>
          </a:xfrm>
          <a:prstGeom prst="rect">
            <a:avLst/>
          </a:prstGeom>
          <a:noFill/>
        </p:spPr>
        <p:txBody>
          <a:bodyPr wrap="square">
            <a:spAutoFit/>
          </a:bodyPr>
          <a:lstStyle/>
          <a:p>
            <a:pPr algn="ctr"/>
            <a:r>
              <a:rPr lang="en-US" altLang="ja-JP" sz="2400" b="1"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This scenario will be tested with XMM-Newton and </a:t>
            </a:r>
            <a:r>
              <a:rPr lang="en-US" sz="2400" b="1" noProof="1">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NuSTAR </a:t>
            </a:r>
            <a:r>
              <a:rPr lang="en-US" altLang="ja-JP" sz="2400" b="1"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observations in 2026-2027 (approved in </a:t>
            </a:r>
            <a:r>
              <a:rPr lang="en-US" sz="2400" b="1" noProof="1">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NuSTAR</a:t>
            </a:r>
            <a:r>
              <a:rPr lang="en-US" altLang="ja-JP" sz="2400" b="1"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 AO-12).</a:t>
            </a:r>
            <a:endParaRPr lang="ja-JP" altLang="en-US" sz="2400" b="1" dirty="0">
              <a:solidFill>
                <a:srgbClr val="FF0000"/>
              </a:solidFill>
              <a:latin typeface="Helvetica Neue" panose="02000503000000020004" pitchFamily="2" charset="0"/>
              <a:cs typeface="Helvetica Neue" panose="02000503000000020004" pitchFamily="2" charset="0"/>
            </a:endParaRPr>
          </a:p>
        </p:txBody>
      </p:sp>
      <p:sp>
        <p:nvSpPr>
          <p:cNvPr id="9" name="スライド番号プレースホルダー 8">
            <a:extLst>
              <a:ext uri="{FF2B5EF4-FFF2-40B4-BE49-F238E27FC236}">
                <a16:creationId xmlns:a16="http://schemas.microsoft.com/office/drawing/2014/main" id="{1F8BD5D1-3FBA-0EA0-C94E-0AEB5D7CAE21}"/>
              </a:ext>
            </a:extLst>
          </p:cNvPr>
          <p:cNvSpPr>
            <a:spLocks noGrp="1"/>
          </p:cNvSpPr>
          <p:nvPr>
            <p:ph type="sldNum" sz="quarter" idx="12"/>
          </p:nvPr>
        </p:nvSpPr>
        <p:spPr/>
        <p:txBody>
          <a:bodyPr/>
          <a:lstStyle/>
          <a:p>
            <a:fld id="{9D292562-AE0E-4998-BB7A-808ABC7FC321}" type="slidenum">
              <a:rPr kumimoji="1" lang="ja-JP" altLang="en-US" smtClean="0">
                <a:latin typeface="Helvetica Neue" panose="02000503000000020004" pitchFamily="2" charset="0"/>
                <a:cs typeface="Helvetica Neue" panose="02000503000000020004" pitchFamily="2" charset="0"/>
              </a:rPr>
              <a:t>15</a:t>
            </a:fld>
            <a:endParaRPr kumimoji="1" lang="ja-JP" altLang="en-US">
              <a:latin typeface="Helvetica Neue" panose="02000503000000020004" pitchFamily="2" charset="0"/>
              <a:cs typeface="Helvetica Neue" panose="02000503000000020004" pitchFamily="2" charset="0"/>
            </a:endParaRPr>
          </a:p>
        </p:txBody>
      </p:sp>
      <p:sp>
        <p:nvSpPr>
          <p:cNvPr id="6" name="矢印: 下 29">
            <a:extLst>
              <a:ext uri="{FF2B5EF4-FFF2-40B4-BE49-F238E27FC236}">
                <a16:creationId xmlns:a16="http://schemas.microsoft.com/office/drawing/2014/main" id="{14C89394-AA06-9361-9B50-9735FB2FD659}"/>
              </a:ext>
            </a:extLst>
          </p:cNvPr>
          <p:cNvSpPr/>
          <p:nvPr/>
        </p:nvSpPr>
        <p:spPr>
          <a:xfrm>
            <a:off x="2922116" y="3625107"/>
            <a:ext cx="502259" cy="544531"/>
          </a:xfrm>
          <a:prstGeom prst="downArrow">
            <a:avLst>
              <a:gd name="adj1" fmla="val 50000"/>
              <a:gd name="adj2" fmla="val 4807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elvetica Neue" panose="02000503000000020004" pitchFamily="2" charset="0"/>
              <a:cs typeface="Helvetica Neue" panose="02000503000000020004" pitchFamily="2" charset="0"/>
            </a:endParaRPr>
          </a:p>
        </p:txBody>
      </p:sp>
      <p:sp>
        <p:nvSpPr>
          <p:cNvPr id="8" name="テキスト ボックス 7">
            <a:extLst>
              <a:ext uri="{FF2B5EF4-FFF2-40B4-BE49-F238E27FC236}">
                <a16:creationId xmlns:a16="http://schemas.microsoft.com/office/drawing/2014/main" id="{21F4CBA9-7CD0-3A7A-8012-68E68E57F8A1}"/>
              </a:ext>
            </a:extLst>
          </p:cNvPr>
          <p:cNvSpPr txBox="1"/>
          <p:nvPr/>
        </p:nvSpPr>
        <p:spPr>
          <a:xfrm>
            <a:off x="6954724" y="616296"/>
            <a:ext cx="4257759" cy="461665"/>
          </a:xfrm>
          <a:prstGeom prst="rect">
            <a:avLst/>
          </a:prstGeom>
          <a:noFill/>
          <a:ln w="19050">
            <a:solidFill>
              <a:srgbClr val="FF0000"/>
            </a:solidFill>
          </a:ln>
        </p:spPr>
        <p:txBody>
          <a:bodyPr wrap="square" rtlCol="0">
            <a:spAutoFit/>
          </a:bodyPr>
          <a:lstStyle/>
          <a:p>
            <a:r>
              <a:rPr kumimoji="1" lang="en-US" altLang="ja-JP" sz="2400" b="1" dirty="0">
                <a:latin typeface="Helvetica Neue" panose="02000503000000020004" pitchFamily="2" charset="0"/>
                <a:cs typeface="Helvetica Neue" panose="02000503000000020004" pitchFamily="2" charset="0"/>
              </a:rPr>
              <a:t>Kimura’s talk in this session</a:t>
            </a:r>
            <a:endParaRPr kumimoji="1" lang="ja-JP" altLang="en-US" sz="2400" b="1" dirty="0">
              <a:latin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17064731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E22FBE-1859-FEB4-1B53-2BF16ED53ACA}"/>
            </a:ext>
          </a:extLst>
        </p:cNvPr>
        <p:cNvGrpSpPr/>
        <p:nvPr/>
      </p:nvGrpSpPr>
      <p:grpSpPr>
        <a:xfrm>
          <a:off x="0" y="0"/>
          <a:ext cx="0" cy="0"/>
          <a:chOff x="0" y="0"/>
          <a:chExt cx="0" cy="0"/>
        </a:xfrm>
      </p:grpSpPr>
      <p:pic>
        <p:nvPicPr>
          <p:cNvPr id="38" name="図 37">
            <a:extLst>
              <a:ext uri="{FF2B5EF4-FFF2-40B4-BE49-F238E27FC236}">
                <a16:creationId xmlns:a16="http://schemas.microsoft.com/office/drawing/2014/main" id="{537C9EB6-622F-DCC6-2E84-BE8F752884A1}"/>
              </a:ext>
            </a:extLst>
          </p:cNvPr>
          <p:cNvPicPr>
            <a:picLocks noChangeAspect="1"/>
          </p:cNvPicPr>
          <p:nvPr/>
        </p:nvPicPr>
        <p:blipFill>
          <a:blip r:embed="rId3"/>
          <a:stretch>
            <a:fillRect/>
          </a:stretch>
        </p:blipFill>
        <p:spPr>
          <a:xfrm>
            <a:off x="4331614" y="598445"/>
            <a:ext cx="3528771" cy="2416740"/>
          </a:xfrm>
          <a:prstGeom prst="rect">
            <a:avLst/>
          </a:prstGeom>
        </p:spPr>
      </p:pic>
      <p:sp>
        <p:nvSpPr>
          <p:cNvPr id="3" name="テキスト ボックス 2">
            <a:extLst>
              <a:ext uri="{FF2B5EF4-FFF2-40B4-BE49-F238E27FC236}">
                <a16:creationId xmlns:a16="http://schemas.microsoft.com/office/drawing/2014/main" id="{251E1880-18CE-4478-3982-DCC3431C04ED}"/>
              </a:ext>
            </a:extLst>
          </p:cNvPr>
          <p:cNvSpPr txBox="1"/>
          <p:nvPr/>
        </p:nvSpPr>
        <p:spPr>
          <a:xfrm>
            <a:off x="35286" y="46069"/>
            <a:ext cx="5371210" cy="584775"/>
          </a:xfrm>
          <a:prstGeom prst="rect">
            <a:avLst/>
          </a:prstGeom>
          <a:noFill/>
        </p:spPr>
        <p:txBody>
          <a:bodyPr wrap="square" rtlCol="0">
            <a:spAutoFit/>
          </a:bodyPr>
          <a:lstStyle/>
          <a:p>
            <a:r>
              <a:rPr kumimoji="1" lang="en-US" altLang="ja-JP" sz="3200" b="1" dirty="0">
                <a:solidFill>
                  <a:srgbClr val="0070C0"/>
                </a:solidFill>
                <a:effectLst>
                  <a:outerShdw blurRad="50800" dist="38100" dir="2700000" algn="tl" rotWithShape="0">
                    <a:prstClr val="black">
                      <a:alpha val="40000"/>
                    </a:prstClr>
                  </a:outerShdw>
                </a:effectLst>
                <a:latin typeface="Helvetica Neue" panose="02000503000000020004" pitchFamily="2" charset="0"/>
                <a:ea typeface="Hiragino Sans W4" panose="020B0400000000000000" pitchFamily="34" charset="-128"/>
                <a:cs typeface="Helvetica Neue" panose="02000503000000020004" pitchFamily="2" charset="0"/>
              </a:rPr>
              <a:t>1LHAASO J0216+4237u</a:t>
            </a:r>
            <a:endParaRPr kumimoji="1" lang="ja-JP" altLang="en-US" sz="3200" b="1" dirty="0">
              <a:solidFill>
                <a:srgbClr val="0070C0"/>
              </a:solidFill>
              <a:effectLst>
                <a:outerShdw blurRad="50800" dist="38100" dir="2700000" algn="tl" rotWithShape="0">
                  <a:prstClr val="black">
                    <a:alpha val="40000"/>
                  </a:prstClr>
                </a:outerShdw>
              </a:effectLst>
              <a:latin typeface="Helvetica Neue" panose="02000503000000020004" pitchFamily="2" charset="0"/>
              <a:ea typeface="Hiragino Sans W4" panose="020B0400000000000000" pitchFamily="34" charset="-128"/>
              <a:cs typeface="Helvetica Neue" panose="02000503000000020004" pitchFamily="2" charset="0"/>
            </a:endParaRPr>
          </a:p>
        </p:txBody>
      </p:sp>
      <p:sp>
        <p:nvSpPr>
          <p:cNvPr id="4" name="テキスト ボックス 3">
            <a:extLst>
              <a:ext uri="{FF2B5EF4-FFF2-40B4-BE49-F238E27FC236}">
                <a16:creationId xmlns:a16="http://schemas.microsoft.com/office/drawing/2014/main" id="{5045B4AC-0364-F72C-1A3E-6499C14E1152}"/>
              </a:ext>
            </a:extLst>
          </p:cNvPr>
          <p:cNvSpPr txBox="1"/>
          <p:nvPr/>
        </p:nvSpPr>
        <p:spPr>
          <a:xfrm>
            <a:off x="93900" y="635367"/>
            <a:ext cx="4082000" cy="461665"/>
          </a:xfrm>
          <a:prstGeom prst="rect">
            <a:avLst/>
          </a:prstGeom>
          <a:noFill/>
        </p:spPr>
        <p:txBody>
          <a:bodyPr wrap="square">
            <a:spAutoFit/>
          </a:bodyPr>
          <a:lstStyle/>
          <a:p>
            <a:r>
              <a:rPr kumimoji="1" lang="ja-JP" altLang="en-US" sz="2400">
                <a:latin typeface="Helvetica Neue" panose="02000503000000020004" pitchFamily="2" charset="0"/>
                <a:ea typeface="Helvetica Neue" panose="02000503000000020004" pitchFamily="2" charset="0"/>
                <a:cs typeface="Helvetica Neue" panose="02000503000000020004" pitchFamily="2" charset="0"/>
              </a:rPr>
              <a:t>●</a:t>
            </a:r>
            <a:r>
              <a:rPr kumimoji="1" lang="en-US" altLang="ja-JP" sz="2400" dirty="0">
                <a:latin typeface="Helvetica Neue" panose="02000503000000020004" pitchFamily="2" charset="0"/>
                <a:ea typeface="Helvetica Neue" panose="02000503000000020004" pitchFamily="2" charset="0"/>
                <a:cs typeface="Helvetica Neue" panose="02000503000000020004" pitchFamily="2" charset="0"/>
              </a:rPr>
              <a:t> </a:t>
            </a:r>
            <a:r>
              <a:rPr kumimoji="1" lang="en-US" altLang="ja-JP" sz="2400" b="1" dirty="0">
                <a:latin typeface="Helvetica Neue" panose="02000503000000020004" pitchFamily="2" charset="0"/>
                <a:ea typeface="Helvetica Neue" panose="02000503000000020004" pitchFamily="2" charset="0"/>
                <a:cs typeface="Helvetica Neue" panose="02000503000000020004" pitchFamily="2" charset="0"/>
              </a:rPr>
              <a:t>1LHAASO J0216+4237u</a:t>
            </a:r>
          </a:p>
        </p:txBody>
      </p:sp>
      <mc:AlternateContent xmlns:mc="http://schemas.openxmlformats.org/markup-compatibility/2006" xmlns:a14="http://schemas.microsoft.com/office/drawing/2010/main">
        <mc:Choice Requires="a14">
          <p:sp>
            <p:nvSpPr>
              <p:cNvPr id="5" name="テキスト ボックス 4">
                <a:extLst>
                  <a:ext uri="{FF2B5EF4-FFF2-40B4-BE49-F238E27FC236}">
                    <a16:creationId xmlns:a16="http://schemas.microsoft.com/office/drawing/2014/main" id="{4C87916A-C798-C1F5-209C-110F7AD3A7F7}"/>
                  </a:ext>
                </a:extLst>
              </p:cNvPr>
              <p:cNvSpPr txBox="1"/>
              <p:nvPr/>
            </p:nvSpPr>
            <p:spPr>
              <a:xfrm>
                <a:off x="462750" y="983868"/>
                <a:ext cx="3771764" cy="1015663"/>
              </a:xfrm>
              <a:prstGeom prst="rect">
                <a:avLst/>
              </a:prstGeom>
              <a:noFill/>
            </p:spPr>
            <p:txBody>
              <a:bodyPr wrap="square">
                <a:spAutoFit/>
              </a:bodyPr>
              <a:lstStyle/>
              <a:p>
                <a:r>
                  <a:rPr kumimoji="1" lang="ja-JP" altLang="en-US" sz="2000">
                    <a:latin typeface="Helvetica Neue" panose="02000503000000020004" pitchFamily="2" charset="0"/>
                    <a:ea typeface="Helvetica Neue" panose="02000503000000020004" pitchFamily="2" charset="0"/>
                    <a:cs typeface="Helvetica Neue" panose="02000503000000020004" pitchFamily="2" charset="0"/>
                  </a:rPr>
                  <a:t>・</a:t>
                </a:r>
                <a:r>
                  <a:rPr kumimoji="1" lang="en-US" altLang="ja-JP" sz="2000" i="1" dirty="0">
                    <a:latin typeface="Helvetica Neue" panose="02000503000000020004" pitchFamily="2" charset="0"/>
                    <a:ea typeface="Helvetica Neue" panose="02000503000000020004" pitchFamily="2" charset="0"/>
                    <a:cs typeface="Helvetica Neue" panose="02000503000000020004" pitchFamily="2" charset="0"/>
                  </a:rPr>
                  <a:t>r</a:t>
                </a:r>
                <a:r>
                  <a:rPr kumimoji="1" lang="en-US" altLang="ja-JP" sz="2000" baseline="-25000" dirty="0">
                    <a:latin typeface="Helvetica Neue" panose="02000503000000020004" pitchFamily="2" charset="0"/>
                    <a:ea typeface="Helvetica Neue" panose="02000503000000020004" pitchFamily="2" charset="0"/>
                    <a:cs typeface="Helvetica Neue" panose="02000503000000020004" pitchFamily="2" charset="0"/>
                  </a:rPr>
                  <a:t>39</a:t>
                </a:r>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 &lt; 0.13 deg</a:t>
                </a:r>
              </a:p>
              <a:p>
                <a:r>
                  <a:rPr kumimoji="1" lang="ja-JP" altLang="en-US" sz="2000">
                    <a:latin typeface="Helvetica Neue" panose="02000503000000020004" pitchFamily="2" charset="0"/>
                    <a:ea typeface="Helvetica Neue" panose="02000503000000020004" pitchFamily="2" charset="0"/>
                    <a:cs typeface="Helvetica Neue" panose="02000503000000020004" pitchFamily="2" charset="0"/>
                  </a:rPr>
                  <a:t>・</a:t>
                </a:r>
                <a14:m>
                  <m:oMath xmlns:m="http://schemas.openxmlformats.org/officeDocument/2006/math">
                    <m:r>
                      <m:rPr>
                        <m:sty m:val="p"/>
                      </m:rPr>
                      <a:rPr kumimoji="1" lang="el-GR" altLang="ja-JP" sz="2000" i="1" smtClean="0">
                        <a:latin typeface="Cambria Math" panose="02040503050406030204" pitchFamily="18" charset="0"/>
                        <a:ea typeface="Cambria Math" panose="02040503050406030204" pitchFamily="18" charset="0"/>
                        <a:cs typeface="Helvetica Neue" panose="02000503000000020004" pitchFamily="2" charset="0"/>
                      </a:rPr>
                      <m:t>Γ</m:t>
                    </m:r>
                  </m:oMath>
                </a14:m>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 = 2.58 ± 0.17</a:t>
                </a:r>
              </a:p>
              <a:p>
                <a:r>
                  <a:rPr kumimoji="1" lang="ja-JP" altLang="en-US" sz="2000">
                    <a:latin typeface="Helvetica Neue" panose="02000503000000020004" pitchFamily="2" charset="0"/>
                    <a:ea typeface="Helvetica Neue" panose="02000503000000020004" pitchFamily="2" charset="0"/>
                    <a:cs typeface="Helvetica Neue" panose="02000503000000020004" pitchFamily="2" charset="0"/>
                  </a:rPr>
                  <a:t>・</a:t>
                </a:r>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Flux = 3.2×10</a:t>
                </a:r>
                <a:r>
                  <a:rPr kumimoji="1" lang="en-US" altLang="ja-JP" sz="2000" baseline="30000" dirty="0">
                    <a:latin typeface="Helvetica Neue" panose="02000503000000020004" pitchFamily="2" charset="0"/>
                    <a:ea typeface="Helvetica Neue" panose="02000503000000020004" pitchFamily="2" charset="0"/>
                    <a:cs typeface="Helvetica Neue" panose="02000503000000020004" pitchFamily="2" charset="0"/>
                  </a:rPr>
                  <a:t>-13</a:t>
                </a:r>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 erg cm</a:t>
                </a:r>
                <a:r>
                  <a:rPr kumimoji="1" lang="en-US" altLang="ja-JP" sz="2000" baseline="30000" dirty="0">
                    <a:latin typeface="Helvetica Neue" panose="02000503000000020004" pitchFamily="2" charset="0"/>
                    <a:ea typeface="Helvetica Neue" panose="02000503000000020004" pitchFamily="2" charset="0"/>
                    <a:cs typeface="Helvetica Neue" panose="02000503000000020004" pitchFamily="2" charset="0"/>
                  </a:rPr>
                  <a:t>-2</a:t>
                </a:r>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 s</a:t>
                </a:r>
                <a:r>
                  <a:rPr kumimoji="1" lang="en-US" altLang="ja-JP" sz="2000" baseline="30000" dirty="0">
                    <a:latin typeface="Helvetica Neue" panose="02000503000000020004" pitchFamily="2" charset="0"/>
                    <a:ea typeface="Helvetica Neue" panose="02000503000000020004" pitchFamily="2" charset="0"/>
                    <a:cs typeface="Helvetica Neue" panose="02000503000000020004" pitchFamily="2" charset="0"/>
                  </a:rPr>
                  <a:t>-1</a:t>
                </a:r>
              </a:p>
            </p:txBody>
          </p:sp>
        </mc:Choice>
        <mc:Fallback xmlns="">
          <p:sp>
            <p:nvSpPr>
              <p:cNvPr id="5" name="テキスト ボックス 4">
                <a:extLst>
                  <a:ext uri="{FF2B5EF4-FFF2-40B4-BE49-F238E27FC236}">
                    <a16:creationId xmlns:a16="http://schemas.microsoft.com/office/drawing/2014/main" id="{4C87916A-C798-C1F5-209C-110F7AD3A7F7}"/>
                  </a:ext>
                </a:extLst>
              </p:cNvPr>
              <p:cNvSpPr txBox="1">
                <a:spLocks noRot="1" noChangeAspect="1" noMove="1" noResize="1" noEditPoints="1" noAdjustHandles="1" noChangeArrowheads="1" noChangeShapeType="1" noTextEdit="1"/>
              </p:cNvSpPr>
              <p:nvPr/>
            </p:nvSpPr>
            <p:spPr>
              <a:xfrm>
                <a:off x="462750" y="983868"/>
                <a:ext cx="3771764" cy="1015663"/>
              </a:xfrm>
              <a:prstGeom prst="rect">
                <a:avLst/>
              </a:prstGeom>
              <a:blipFill>
                <a:blip r:embed="rId4"/>
                <a:stretch>
                  <a:fillRect l="-1678" t="-4938" b="-9877"/>
                </a:stretch>
              </a:blipFill>
            </p:spPr>
            <p:txBody>
              <a:bodyPr/>
              <a:lstStyle/>
              <a:p>
                <a:r>
                  <a:rPr lang="ja-JP" altLang="en-US">
                    <a:noFill/>
                  </a:rPr>
                  <a:t> </a:t>
                </a:r>
              </a:p>
            </p:txBody>
          </p:sp>
        </mc:Fallback>
      </mc:AlternateContent>
      <p:sp>
        <p:nvSpPr>
          <p:cNvPr id="8" name="テキスト ボックス 7">
            <a:extLst>
              <a:ext uri="{FF2B5EF4-FFF2-40B4-BE49-F238E27FC236}">
                <a16:creationId xmlns:a16="http://schemas.microsoft.com/office/drawing/2014/main" id="{7F5FB261-919F-2546-D2F2-3126CE309C5B}"/>
              </a:ext>
            </a:extLst>
          </p:cNvPr>
          <p:cNvSpPr txBox="1"/>
          <p:nvPr/>
        </p:nvSpPr>
        <p:spPr>
          <a:xfrm>
            <a:off x="93900" y="1915331"/>
            <a:ext cx="4082000" cy="461665"/>
          </a:xfrm>
          <a:prstGeom prst="rect">
            <a:avLst/>
          </a:prstGeom>
          <a:noFill/>
        </p:spPr>
        <p:txBody>
          <a:bodyPr wrap="square">
            <a:spAutoFit/>
          </a:bodyPr>
          <a:lstStyle/>
          <a:p>
            <a:r>
              <a:rPr kumimoji="1" lang="ja-JP" altLang="en-US" sz="2400">
                <a:latin typeface="Helvetica Neue" panose="02000503000000020004" pitchFamily="2" charset="0"/>
                <a:ea typeface="Helvetica Neue" panose="02000503000000020004" pitchFamily="2" charset="0"/>
                <a:cs typeface="Helvetica Neue" panose="02000503000000020004" pitchFamily="2" charset="0"/>
              </a:rPr>
              <a:t>●</a:t>
            </a:r>
            <a:r>
              <a:rPr kumimoji="1" lang="en-US" altLang="ja-JP" sz="2400" dirty="0">
                <a:latin typeface="Helvetica Neue" panose="02000503000000020004" pitchFamily="2" charset="0"/>
                <a:ea typeface="Helvetica Neue" panose="02000503000000020004" pitchFamily="2" charset="0"/>
                <a:cs typeface="Helvetica Neue" panose="02000503000000020004" pitchFamily="2" charset="0"/>
              </a:rPr>
              <a:t> </a:t>
            </a:r>
            <a:r>
              <a:rPr kumimoji="1" lang="en-US" sz="2400" b="1" noProof="1">
                <a:latin typeface="Helvetica Neue" panose="02000503000000020004" pitchFamily="2" charset="0"/>
                <a:ea typeface="Helvetica Neue" panose="02000503000000020004" pitchFamily="2" charset="0"/>
                <a:cs typeface="Helvetica Neue" panose="02000503000000020004" pitchFamily="2" charset="0"/>
              </a:rPr>
              <a:t>Nobeyama </a:t>
            </a:r>
            <a:r>
              <a:rPr kumimoji="1" lang="en-US" altLang="ja-JP" sz="2400" b="1" dirty="0">
                <a:latin typeface="Helvetica Neue" panose="02000503000000020004" pitchFamily="2" charset="0"/>
                <a:ea typeface="Helvetica Neue" panose="02000503000000020004" pitchFamily="2" charset="0"/>
                <a:cs typeface="Helvetica Neue" panose="02000503000000020004" pitchFamily="2" charset="0"/>
              </a:rPr>
              <a:t>observations</a:t>
            </a:r>
          </a:p>
        </p:txBody>
      </p:sp>
      <p:pic>
        <p:nvPicPr>
          <p:cNvPr id="20" name="図 19">
            <a:extLst>
              <a:ext uri="{FF2B5EF4-FFF2-40B4-BE49-F238E27FC236}">
                <a16:creationId xmlns:a16="http://schemas.microsoft.com/office/drawing/2014/main" id="{7E64DC1A-2100-2288-EDFE-6CAED9EEA4B1}"/>
              </a:ext>
            </a:extLst>
          </p:cNvPr>
          <p:cNvPicPr>
            <a:picLocks noChangeAspect="1"/>
          </p:cNvPicPr>
          <p:nvPr/>
        </p:nvPicPr>
        <p:blipFill>
          <a:blip r:embed="rId5"/>
          <a:stretch>
            <a:fillRect/>
          </a:stretch>
        </p:blipFill>
        <p:spPr>
          <a:xfrm>
            <a:off x="290878" y="4701539"/>
            <a:ext cx="5631758" cy="1462182"/>
          </a:xfrm>
          <a:prstGeom prst="rect">
            <a:avLst/>
          </a:prstGeom>
        </p:spPr>
      </p:pic>
      <p:sp>
        <p:nvSpPr>
          <p:cNvPr id="9" name="テキスト ボックス 8">
            <a:extLst>
              <a:ext uri="{FF2B5EF4-FFF2-40B4-BE49-F238E27FC236}">
                <a16:creationId xmlns:a16="http://schemas.microsoft.com/office/drawing/2014/main" id="{5C123A76-8AD2-3EE9-C8A8-140177DBFFAF}"/>
              </a:ext>
            </a:extLst>
          </p:cNvPr>
          <p:cNvSpPr txBox="1"/>
          <p:nvPr/>
        </p:nvSpPr>
        <p:spPr>
          <a:xfrm>
            <a:off x="470173" y="2307299"/>
            <a:ext cx="2636584" cy="707886"/>
          </a:xfrm>
          <a:prstGeom prst="rect">
            <a:avLst/>
          </a:prstGeom>
          <a:noFill/>
        </p:spPr>
        <p:txBody>
          <a:bodyPr wrap="square">
            <a:spAutoFit/>
          </a:bodyPr>
          <a:lstStyle/>
          <a:p>
            <a:r>
              <a:rPr kumimoji="1" lang="ja-JP" altLang="en-US" sz="2000">
                <a:latin typeface="Helvetica Neue" panose="02000503000000020004" pitchFamily="2" charset="0"/>
                <a:ea typeface="Helvetica Neue" panose="02000503000000020004" pitchFamily="2" charset="0"/>
                <a:cs typeface="Helvetica Neue" panose="02000503000000020004" pitchFamily="2" charset="0"/>
              </a:rPr>
              <a:t>・</a:t>
            </a:r>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1.4 × 0.9 deg</a:t>
            </a:r>
            <a:r>
              <a:rPr kumimoji="1" lang="en-US" altLang="ja-JP" sz="2000" baseline="30000" dirty="0">
                <a:latin typeface="Helvetica Neue" panose="02000503000000020004" pitchFamily="2" charset="0"/>
                <a:ea typeface="Helvetica Neue" panose="02000503000000020004" pitchFamily="2" charset="0"/>
                <a:cs typeface="Helvetica Neue" panose="02000503000000020004" pitchFamily="2" charset="0"/>
              </a:rPr>
              <a:t>2</a:t>
            </a:r>
          </a:p>
          <a:p>
            <a:r>
              <a:rPr kumimoji="1" lang="ja-JP" altLang="en-US" sz="2000">
                <a:latin typeface="Helvetica Neue" panose="02000503000000020004" pitchFamily="2" charset="0"/>
                <a:ea typeface="Helvetica Neue" panose="02000503000000020004" pitchFamily="2" charset="0"/>
                <a:cs typeface="Helvetica Neue" panose="02000503000000020004" pitchFamily="2" charset="0"/>
              </a:rPr>
              <a:t>・</a:t>
            </a:r>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21 hours in total</a:t>
            </a:r>
          </a:p>
        </p:txBody>
      </p:sp>
      <p:sp>
        <p:nvSpPr>
          <p:cNvPr id="10" name="テキスト ボックス 9">
            <a:extLst>
              <a:ext uri="{FF2B5EF4-FFF2-40B4-BE49-F238E27FC236}">
                <a16:creationId xmlns:a16="http://schemas.microsoft.com/office/drawing/2014/main" id="{EF41B902-3341-9A80-7DAB-5C053E3FFD7F}"/>
              </a:ext>
            </a:extLst>
          </p:cNvPr>
          <p:cNvSpPr txBox="1"/>
          <p:nvPr/>
        </p:nvSpPr>
        <p:spPr>
          <a:xfrm>
            <a:off x="93900" y="2929064"/>
            <a:ext cx="4267238" cy="461665"/>
          </a:xfrm>
          <a:prstGeom prst="rect">
            <a:avLst/>
          </a:prstGeom>
          <a:noFill/>
        </p:spPr>
        <p:txBody>
          <a:bodyPr wrap="square">
            <a:spAutoFit/>
          </a:bodyPr>
          <a:lstStyle/>
          <a:p>
            <a:r>
              <a:rPr kumimoji="1" lang="ja-JP" altLang="en-US" sz="2400">
                <a:latin typeface="Helvetica Neue" panose="02000503000000020004" pitchFamily="2" charset="0"/>
                <a:ea typeface="Helvetica Neue" panose="02000503000000020004" pitchFamily="2" charset="0"/>
                <a:cs typeface="Helvetica Neue" panose="02000503000000020004" pitchFamily="2" charset="0"/>
              </a:rPr>
              <a:t>●</a:t>
            </a:r>
            <a:r>
              <a:rPr kumimoji="1" lang="en-US" altLang="ja-JP" sz="2400" dirty="0">
                <a:latin typeface="Helvetica Neue" panose="02000503000000020004" pitchFamily="2" charset="0"/>
                <a:ea typeface="Helvetica Neue" panose="02000503000000020004" pitchFamily="2" charset="0"/>
                <a:cs typeface="Helvetica Neue" panose="02000503000000020004" pitchFamily="2" charset="0"/>
              </a:rPr>
              <a:t> </a:t>
            </a:r>
            <a:r>
              <a:rPr kumimoji="1" lang="en-US" altLang="ja-JP" sz="2400" b="1"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No clear CO emission</a:t>
            </a:r>
          </a:p>
        </p:txBody>
      </p:sp>
      <p:sp>
        <p:nvSpPr>
          <p:cNvPr id="11" name="テキスト ボックス 10">
            <a:extLst>
              <a:ext uri="{FF2B5EF4-FFF2-40B4-BE49-F238E27FC236}">
                <a16:creationId xmlns:a16="http://schemas.microsoft.com/office/drawing/2014/main" id="{EA369480-6624-BD62-2899-21BC01B212A7}"/>
              </a:ext>
            </a:extLst>
          </p:cNvPr>
          <p:cNvSpPr txBox="1"/>
          <p:nvPr/>
        </p:nvSpPr>
        <p:spPr>
          <a:xfrm>
            <a:off x="93901" y="3309240"/>
            <a:ext cx="5028942" cy="830997"/>
          </a:xfrm>
          <a:prstGeom prst="rect">
            <a:avLst/>
          </a:prstGeom>
          <a:noFill/>
        </p:spPr>
        <p:txBody>
          <a:bodyPr wrap="square">
            <a:spAutoFit/>
          </a:bodyPr>
          <a:lstStyle/>
          <a:p>
            <a:r>
              <a:rPr kumimoji="1" lang="ja-JP" altLang="en-US" sz="2400">
                <a:latin typeface="Helvetica Neue" panose="02000503000000020004" pitchFamily="2" charset="0"/>
                <a:ea typeface="Helvetica Neue" panose="02000503000000020004" pitchFamily="2" charset="0"/>
                <a:cs typeface="Helvetica Neue" panose="02000503000000020004" pitchFamily="2" charset="0"/>
              </a:rPr>
              <a:t>●</a:t>
            </a:r>
            <a:r>
              <a:rPr kumimoji="1" lang="en-US" altLang="ja-JP" sz="2400" dirty="0">
                <a:latin typeface="Helvetica Neue" panose="02000503000000020004" pitchFamily="2" charset="0"/>
                <a:ea typeface="Helvetica Neue" panose="02000503000000020004" pitchFamily="2" charset="0"/>
                <a:cs typeface="Helvetica Neue" panose="02000503000000020004" pitchFamily="2" charset="0"/>
              </a:rPr>
              <a:t> </a:t>
            </a:r>
            <a:r>
              <a:rPr kumimoji="1" lang="en-US" altLang="ja-JP" sz="2400" b="1" dirty="0">
                <a:latin typeface="Helvetica Neue" panose="02000503000000020004" pitchFamily="2" charset="0"/>
                <a:ea typeface="Helvetica Neue" panose="02000503000000020004" pitchFamily="2" charset="0"/>
                <a:cs typeface="Helvetica Neue" panose="02000503000000020004" pitchFamily="2" charset="0"/>
              </a:rPr>
              <a:t>Possible associated </a:t>
            </a:r>
          </a:p>
          <a:p>
            <a:r>
              <a:rPr kumimoji="1" lang="en-US" altLang="ja-JP" sz="2400" b="1" dirty="0">
                <a:latin typeface="Helvetica Neue" panose="02000503000000020004" pitchFamily="2" charset="0"/>
                <a:ea typeface="Helvetica Neue" panose="02000503000000020004" pitchFamily="2" charset="0"/>
                <a:cs typeface="Helvetica Neue" panose="02000503000000020004" pitchFamily="2" charset="0"/>
              </a:rPr>
              <a:t>   source: </a:t>
            </a:r>
            <a:r>
              <a:rPr kumimoji="1" lang="en-US" altLang="ja-JP" sz="2400" b="1"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MSP PSR J0218+4232</a:t>
            </a:r>
          </a:p>
        </p:txBody>
      </p:sp>
      <p:sp>
        <p:nvSpPr>
          <p:cNvPr id="19" name="テキスト ボックス 18">
            <a:extLst>
              <a:ext uri="{FF2B5EF4-FFF2-40B4-BE49-F238E27FC236}">
                <a16:creationId xmlns:a16="http://schemas.microsoft.com/office/drawing/2014/main" id="{2BD21CB0-0B22-9A62-F979-E449261BCF7E}"/>
              </a:ext>
            </a:extLst>
          </p:cNvPr>
          <p:cNvSpPr txBox="1"/>
          <p:nvPr/>
        </p:nvSpPr>
        <p:spPr>
          <a:xfrm>
            <a:off x="462750" y="4080349"/>
            <a:ext cx="4417722" cy="707886"/>
          </a:xfrm>
          <a:prstGeom prst="rect">
            <a:avLst/>
          </a:prstGeom>
          <a:noFill/>
        </p:spPr>
        <p:txBody>
          <a:bodyPr wrap="square">
            <a:spAutoFit/>
          </a:bodyPr>
          <a:lstStyle/>
          <a:p>
            <a:r>
              <a:rPr kumimoji="1" lang="ja-JP" altLang="en-US" sz="2000">
                <a:latin typeface="Helvetica Neue" panose="02000503000000020004" pitchFamily="2" charset="0"/>
                <a:ea typeface="Helvetica Neue" panose="02000503000000020004" pitchFamily="2" charset="0"/>
                <a:cs typeface="Helvetica Neue" panose="02000503000000020004" pitchFamily="2" charset="0"/>
              </a:rPr>
              <a:t>・</a:t>
            </a:r>
            <a:r>
              <a:rPr kumimoji="1" lang="en-US" sz="2000" noProof="1">
                <a:latin typeface="Helvetica Neue" panose="02000503000000020004" pitchFamily="2" charset="0"/>
                <a:ea typeface="Helvetica Neue" panose="02000503000000020004" pitchFamily="2" charset="0"/>
                <a:cs typeface="Helvetica Neue" panose="02000503000000020004" pitchFamily="2" charset="0"/>
              </a:rPr>
              <a:t>E_dot </a:t>
            </a:r>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 2.4×10</a:t>
            </a:r>
            <a:r>
              <a:rPr kumimoji="1" lang="en-US" altLang="ja-JP" sz="2000" baseline="30000" dirty="0">
                <a:latin typeface="Helvetica Neue" panose="02000503000000020004" pitchFamily="2" charset="0"/>
                <a:ea typeface="Helvetica Neue" panose="02000503000000020004" pitchFamily="2" charset="0"/>
                <a:cs typeface="Helvetica Neue" panose="02000503000000020004" pitchFamily="2" charset="0"/>
              </a:rPr>
              <a:t>35</a:t>
            </a:r>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 erg/s</a:t>
            </a:r>
            <a:endParaRPr lang="en-US" altLang="ja-JP" sz="2000" dirty="0">
              <a:latin typeface="Helvetica Neue" panose="02000503000000020004" pitchFamily="2" charset="0"/>
              <a:ea typeface="Helvetica Neue" panose="02000503000000020004" pitchFamily="2" charset="0"/>
              <a:cs typeface="Helvetica Neue" panose="02000503000000020004" pitchFamily="2" charset="0"/>
            </a:endParaRPr>
          </a:p>
          <a:p>
            <a:r>
              <a:rPr kumimoji="1" lang="ja-JP" altLang="en-US" sz="2000">
                <a:latin typeface="Helvetica Neue" panose="02000503000000020004" pitchFamily="2" charset="0"/>
                <a:ea typeface="Helvetica Neue" panose="02000503000000020004" pitchFamily="2" charset="0"/>
                <a:cs typeface="Helvetica Neue" panose="02000503000000020004" pitchFamily="2" charset="0"/>
              </a:rPr>
              <a:t>・</a:t>
            </a:r>
            <a:r>
              <a:rPr kumimoji="1" lang="en-US" altLang="ja-JP" sz="2000" b="1" i="1" dirty="0">
                <a:latin typeface="Helvetica Neue" panose="02000503000000020004" pitchFamily="2" charset="0"/>
                <a:ea typeface="Helvetica Neue" panose="02000503000000020004" pitchFamily="2" charset="0"/>
                <a:cs typeface="Helvetica Neue" panose="02000503000000020004" pitchFamily="2" charset="0"/>
              </a:rPr>
              <a:t>d</a:t>
            </a:r>
            <a:r>
              <a:rPr kumimoji="1" lang="en-US" altLang="ja-JP" sz="2000" b="1" dirty="0">
                <a:latin typeface="Helvetica Neue" panose="02000503000000020004" pitchFamily="2" charset="0"/>
                <a:ea typeface="Helvetica Neue" panose="02000503000000020004" pitchFamily="2" charset="0"/>
                <a:cs typeface="Helvetica Neue" panose="02000503000000020004" pitchFamily="2" charset="0"/>
              </a:rPr>
              <a:t> = 3.2 kpc</a:t>
            </a:r>
          </a:p>
        </p:txBody>
      </p:sp>
      <p:grpSp>
        <p:nvGrpSpPr>
          <p:cNvPr id="33" name="グループ化 32">
            <a:extLst>
              <a:ext uri="{FF2B5EF4-FFF2-40B4-BE49-F238E27FC236}">
                <a16:creationId xmlns:a16="http://schemas.microsoft.com/office/drawing/2014/main" id="{D2F4F9C7-FC9F-9EE7-E471-AA2B720A9AB6}"/>
              </a:ext>
            </a:extLst>
          </p:cNvPr>
          <p:cNvGrpSpPr/>
          <p:nvPr/>
        </p:nvGrpSpPr>
        <p:grpSpPr>
          <a:xfrm>
            <a:off x="7894674" y="339155"/>
            <a:ext cx="3827153" cy="2930410"/>
            <a:chOff x="7894674" y="339155"/>
            <a:chExt cx="3827153" cy="2930410"/>
          </a:xfrm>
        </p:grpSpPr>
        <p:pic>
          <p:nvPicPr>
            <p:cNvPr id="31" name="図 30">
              <a:extLst>
                <a:ext uri="{FF2B5EF4-FFF2-40B4-BE49-F238E27FC236}">
                  <a16:creationId xmlns:a16="http://schemas.microsoft.com/office/drawing/2014/main" id="{4B9CF422-ABB4-0D14-AA00-4E3A8E1D11B3}"/>
                </a:ext>
              </a:extLst>
            </p:cNvPr>
            <p:cNvPicPr>
              <a:picLocks noChangeAspect="1"/>
            </p:cNvPicPr>
            <p:nvPr/>
          </p:nvPicPr>
          <p:blipFill>
            <a:blip r:embed="rId6"/>
            <a:stretch>
              <a:fillRect/>
            </a:stretch>
          </p:blipFill>
          <p:spPr>
            <a:xfrm>
              <a:off x="7894674" y="366529"/>
              <a:ext cx="3827153" cy="2903036"/>
            </a:xfrm>
            <a:prstGeom prst="rect">
              <a:avLst/>
            </a:prstGeom>
          </p:spPr>
        </p:pic>
        <mc:AlternateContent xmlns:mc="http://schemas.openxmlformats.org/markup-compatibility/2006" xmlns:a14="http://schemas.microsoft.com/office/drawing/2010/main">
          <mc:Choice Requires="a14">
            <p:sp>
              <p:nvSpPr>
                <p:cNvPr id="23" name="テキスト ボックス 22">
                  <a:extLst>
                    <a:ext uri="{FF2B5EF4-FFF2-40B4-BE49-F238E27FC236}">
                      <a16:creationId xmlns:a16="http://schemas.microsoft.com/office/drawing/2014/main" id="{B3476075-A6DD-D115-1766-015F2A805A95}"/>
                    </a:ext>
                  </a:extLst>
                </p:cNvPr>
                <p:cNvSpPr txBox="1"/>
                <p:nvPr/>
              </p:nvSpPr>
              <p:spPr>
                <a:xfrm>
                  <a:off x="8016937" y="339155"/>
                  <a:ext cx="3582626" cy="369332"/>
                </a:xfrm>
                <a:prstGeom prst="rect">
                  <a:avLst/>
                </a:prstGeom>
                <a:noFill/>
              </p:spPr>
              <p:txBody>
                <a:bodyPr wrap="square" rtlCol="0">
                  <a:spAutoFit/>
                </a:bodyPr>
                <a:lstStyle/>
                <a:p>
                  <a:pPr algn="ctr"/>
                  <a:r>
                    <a:rPr kumimoji="1" lang="en-US" altLang="ja-JP" baseline="30000" dirty="0">
                      <a:latin typeface="Helvetica Neue" panose="02000503000000020004" pitchFamily="2" charset="0"/>
                      <a:ea typeface="Helvetica Neue" panose="02000503000000020004" pitchFamily="2" charset="0"/>
                      <a:cs typeface="Helvetica Neue" panose="02000503000000020004" pitchFamily="2" charset="0"/>
                    </a:rPr>
                    <a:t>12</a:t>
                  </a:r>
                  <a:r>
                    <a:rPr kumimoji="1" lang="en-US" altLang="ja-JP" dirty="0">
                      <a:latin typeface="Helvetica Neue" panose="02000503000000020004" pitchFamily="2" charset="0"/>
                      <a:ea typeface="Helvetica Neue" panose="02000503000000020004" pitchFamily="2" charset="0"/>
                      <a:cs typeface="Helvetica Neue" panose="02000503000000020004" pitchFamily="2" charset="0"/>
                    </a:rPr>
                    <a:t>CO Map</a:t>
                  </a:r>
                  <a14:m>
                    <m:oMath xmlns:m="http://schemas.openxmlformats.org/officeDocument/2006/math">
                      <m:r>
                        <a:rPr kumimoji="1" lang="en-US" altLang="ja-JP" b="0" i="0" smtClean="0">
                          <a:latin typeface="Cambria Math" panose="02040503050406030204" pitchFamily="18" charset="0"/>
                          <a:ea typeface="Hiragino Sans W4" panose="020B0400000000000000" pitchFamily="34" charset="-128"/>
                        </a:rPr>
                        <m:t>  (</m:t>
                      </m:r>
                      <m:r>
                        <a:rPr kumimoji="1" lang="en-US" altLang="ja-JP" b="0" i="1" smtClean="0">
                          <a:latin typeface="Cambria Math" panose="02040503050406030204" pitchFamily="18" charset="0"/>
                          <a:ea typeface="Hiragino Sans W4" panose="020B0400000000000000" pitchFamily="34" charset="-128"/>
                        </a:rPr>
                        <m:t>𝑣</m:t>
                      </m:r>
                    </m:oMath>
                  </a14:m>
                  <a:r>
                    <a:rPr kumimoji="1" lang="en-US" altLang="ja-JP" dirty="0">
                      <a:latin typeface="Helvetica Neue" panose="02000503000000020004" pitchFamily="2" charset="0"/>
                      <a:ea typeface="Helvetica Neue" panose="02000503000000020004" pitchFamily="2" charset="0"/>
                      <a:cs typeface="Helvetica Neue" panose="02000503000000020004" pitchFamily="2" charset="0"/>
                    </a:rPr>
                    <a:t> = -40 to -30 km/s)</a:t>
                  </a:r>
                </a:p>
              </p:txBody>
            </p:sp>
          </mc:Choice>
          <mc:Fallback xmlns="">
            <p:sp>
              <p:nvSpPr>
                <p:cNvPr id="23" name="テキスト ボックス 22">
                  <a:extLst>
                    <a:ext uri="{FF2B5EF4-FFF2-40B4-BE49-F238E27FC236}">
                      <a16:creationId xmlns:a16="http://schemas.microsoft.com/office/drawing/2014/main" id="{B3476075-A6DD-D115-1766-015F2A805A95}"/>
                    </a:ext>
                  </a:extLst>
                </p:cNvPr>
                <p:cNvSpPr txBox="1">
                  <a:spLocks noRot="1" noChangeAspect="1" noMove="1" noResize="1" noEditPoints="1" noAdjustHandles="1" noChangeArrowheads="1" noChangeShapeType="1" noTextEdit="1"/>
                </p:cNvSpPr>
                <p:nvPr/>
              </p:nvSpPr>
              <p:spPr>
                <a:xfrm>
                  <a:off x="8016937" y="339155"/>
                  <a:ext cx="3582626" cy="369332"/>
                </a:xfrm>
                <a:prstGeom prst="rect">
                  <a:avLst/>
                </a:prstGeom>
                <a:blipFill>
                  <a:blip r:embed="rId7"/>
                  <a:stretch>
                    <a:fillRect t="-6667" b="-26667"/>
                  </a:stretch>
                </a:blipFill>
              </p:spPr>
              <p:txBody>
                <a:bodyPr/>
                <a:lstStyle/>
                <a:p>
                  <a:r>
                    <a:rPr lang="ja-JP" altLang="en-US">
                      <a:noFill/>
                    </a:rPr>
                    <a:t> </a:t>
                  </a:r>
                </a:p>
              </p:txBody>
            </p:sp>
          </mc:Fallback>
        </mc:AlternateContent>
      </p:grpSp>
      <p:sp>
        <p:nvSpPr>
          <p:cNvPr id="26" name="テキスト ボックス 25">
            <a:extLst>
              <a:ext uri="{FF2B5EF4-FFF2-40B4-BE49-F238E27FC236}">
                <a16:creationId xmlns:a16="http://schemas.microsoft.com/office/drawing/2014/main" id="{20691EDC-1A1F-A14F-4AF1-E3E3427A46C1}"/>
              </a:ext>
            </a:extLst>
          </p:cNvPr>
          <p:cNvSpPr txBox="1"/>
          <p:nvPr/>
        </p:nvSpPr>
        <p:spPr>
          <a:xfrm>
            <a:off x="7069159" y="3484997"/>
            <a:ext cx="4527939" cy="319436"/>
          </a:xfrm>
          <a:prstGeom prst="rect">
            <a:avLst/>
          </a:prstGeom>
          <a:solidFill>
            <a:schemeClr val="bg1"/>
          </a:solidFill>
        </p:spPr>
        <p:txBody>
          <a:bodyPr wrap="square" rtlCol="0">
            <a:spAutoFit/>
          </a:bodyPr>
          <a:lstStyle/>
          <a:p>
            <a:endParaRPr kumimoji="1" lang="ja-JP" altLang="en-US"/>
          </a:p>
        </p:txBody>
      </p:sp>
      <p:sp>
        <p:nvSpPr>
          <p:cNvPr id="27" name="テキスト ボックス 26">
            <a:extLst>
              <a:ext uri="{FF2B5EF4-FFF2-40B4-BE49-F238E27FC236}">
                <a16:creationId xmlns:a16="http://schemas.microsoft.com/office/drawing/2014/main" id="{3B1B4A8C-536F-8A27-BA85-D9CAF801224E}"/>
              </a:ext>
            </a:extLst>
          </p:cNvPr>
          <p:cNvSpPr txBox="1"/>
          <p:nvPr/>
        </p:nvSpPr>
        <p:spPr>
          <a:xfrm>
            <a:off x="6428954" y="3393978"/>
            <a:ext cx="5763046" cy="400110"/>
          </a:xfrm>
          <a:prstGeom prst="rect">
            <a:avLst/>
          </a:prstGeom>
          <a:noFill/>
        </p:spPr>
        <p:txBody>
          <a:bodyPr wrap="square">
            <a:spAutoFit/>
          </a:bodyPr>
          <a:lstStyle/>
          <a:p>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Velocity spectrum from the green circle (</a:t>
            </a:r>
            <a:r>
              <a:rPr kumimoji="1" lang="en-US" altLang="ja-JP" sz="2000" i="1" dirty="0">
                <a:latin typeface="Helvetica Neue" panose="02000503000000020004" pitchFamily="2" charset="0"/>
                <a:ea typeface="Helvetica Neue" panose="02000503000000020004" pitchFamily="2" charset="0"/>
                <a:cs typeface="Helvetica Neue" panose="02000503000000020004" pitchFamily="2" charset="0"/>
              </a:rPr>
              <a:t>r</a:t>
            </a:r>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=0.13°)</a:t>
            </a:r>
          </a:p>
        </p:txBody>
      </p:sp>
      <p:grpSp>
        <p:nvGrpSpPr>
          <p:cNvPr id="36" name="グループ化 35">
            <a:extLst>
              <a:ext uri="{FF2B5EF4-FFF2-40B4-BE49-F238E27FC236}">
                <a16:creationId xmlns:a16="http://schemas.microsoft.com/office/drawing/2014/main" id="{A2467FCA-2030-50BE-C7BA-ED4C592281C0}"/>
              </a:ext>
            </a:extLst>
          </p:cNvPr>
          <p:cNvGrpSpPr/>
          <p:nvPr/>
        </p:nvGrpSpPr>
        <p:grpSpPr>
          <a:xfrm>
            <a:off x="5122843" y="249029"/>
            <a:ext cx="2124294" cy="3052257"/>
            <a:chOff x="5122843" y="249029"/>
            <a:chExt cx="2124294" cy="3052257"/>
          </a:xfrm>
        </p:grpSpPr>
        <p:sp>
          <p:nvSpPr>
            <p:cNvPr id="34" name="テキスト ボックス 33">
              <a:extLst>
                <a:ext uri="{FF2B5EF4-FFF2-40B4-BE49-F238E27FC236}">
                  <a16:creationId xmlns:a16="http://schemas.microsoft.com/office/drawing/2014/main" id="{F9C51B20-6168-2399-B0C7-3D1E044AC536}"/>
                </a:ext>
              </a:extLst>
            </p:cNvPr>
            <p:cNvSpPr txBox="1"/>
            <p:nvPr/>
          </p:nvSpPr>
          <p:spPr>
            <a:xfrm>
              <a:off x="5448263" y="2962732"/>
              <a:ext cx="1798874" cy="338554"/>
            </a:xfrm>
            <a:prstGeom prst="rect">
              <a:avLst/>
            </a:prstGeom>
            <a:noFill/>
          </p:spPr>
          <p:txBody>
            <a:bodyPr wrap="square">
              <a:spAutoFit/>
            </a:bodyPr>
            <a:lstStyle/>
            <a:p>
              <a:r>
                <a:rPr kumimoji="1" lang="en-US" altLang="ja-JP" sz="1600" b="1"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Peanut region</a:t>
              </a:r>
            </a:p>
          </p:txBody>
        </p:sp>
        <p:sp>
          <p:nvSpPr>
            <p:cNvPr id="24" name="テキスト ボックス 23">
              <a:extLst>
                <a:ext uri="{FF2B5EF4-FFF2-40B4-BE49-F238E27FC236}">
                  <a16:creationId xmlns:a16="http://schemas.microsoft.com/office/drawing/2014/main" id="{2AF36B41-A4DC-3BA7-5BA5-26AF4679D618}"/>
                </a:ext>
              </a:extLst>
            </p:cNvPr>
            <p:cNvSpPr txBox="1"/>
            <p:nvPr/>
          </p:nvSpPr>
          <p:spPr>
            <a:xfrm>
              <a:off x="5122843" y="249029"/>
              <a:ext cx="1741026" cy="338554"/>
            </a:xfrm>
            <a:prstGeom prst="rect">
              <a:avLst/>
            </a:prstGeom>
            <a:noFill/>
          </p:spPr>
          <p:txBody>
            <a:bodyPr wrap="square" rtlCol="0">
              <a:spAutoFit/>
            </a:bodyPr>
            <a:lstStyle/>
            <a:p>
              <a:pPr algn="ctr"/>
              <a:r>
                <a:rPr kumimoji="1" lang="en-US" altLang="ja-JP" sz="1600" u="sng" dirty="0">
                  <a:latin typeface="Helvetica Neue" panose="02000503000000020004" pitchFamily="2" charset="0"/>
                  <a:ea typeface="Helvetica Neue" panose="02000503000000020004" pitchFamily="2" charset="0"/>
                  <a:cs typeface="Helvetica Neue" panose="02000503000000020004" pitchFamily="2" charset="0"/>
                </a:rPr>
                <a:t>LHAASO Collab.</a:t>
              </a:r>
            </a:p>
          </p:txBody>
        </p:sp>
      </p:grpSp>
      <p:sp>
        <p:nvSpPr>
          <p:cNvPr id="32" name="スライド番号プレースホルダー 31">
            <a:extLst>
              <a:ext uri="{FF2B5EF4-FFF2-40B4-BE49-F238E27FC236}">
                <a16:creationId xmlns:a16="http://schemas.microsoft.com/office/drawing/2014/main" id="{AA7CEF94-A5B8-4C37-DC7A-DE45AF2AC9CF}"/>
              </a:ext>
            </a:extLst>
          </p:cNvPr>
          <p:cNvSpPr>
            <a:spLocks noGrp="1"/>
          </p:cNvSpPr>
          <p:nvPr>
            <p:ph type="sldNum" sz="quarter" idx="12"/>
          </p:nvPr>
        </p:nvSpPr>
        <p:spPr/>
        <p:txBody>
          <a:bodyPr/>
          <a:lstStyle/>
          <a:p>
            <a:fld id="{B54DEC54-B242-A84F-8EF7-0FC6344D1B38}" type="slidenum">
              <a:rPr kumimoji="1" lang="ja-JP" altLang="en-US" smtClean="0"/>
              <a:t>16</a:t>
            </a:fld>
            <a:endParaRPr kumimoji="1" lang="ja-JP" altLang="en-US"/>
          </a:p>
        </p:txBody>
      </p:sp>
      <p:pic>
        <p:nvPicPr>
          <p:cNvPr id="17" name="図 16">
            <a:extLst>
              <a:ext uri="{FF2B5EF4-FFF2-40B4-BE49-F238E27FC236}">
                <a16:creationId xmlns:a16="http://schemas.microsoft.com/office/drawing/2014/main" id="{78D5EBBD-ED1E-5D11-D092-45069C37E637}"/>
              </a:ext>
            </a:extLst>
          </p:cNvPr>
          <p:cNvPicPr>
            <a:picLocks noChangeAspect="1"/>
          </p:cNvPicPr>
          <p:nvPr/>
        </p:nvPicPr>
        <p:blipFill>
          <a:blip r:embed="rId8"/>
          <a:stretch>
            <a:fillRect/>
          </a:stretch>
        </p:blipFill>
        <p:spPr>
          <a:xfrm>
            <a:off x="6428954" y="3762701"/>
            <a:ext cx="5395881" cy="2522939"/>
          </a:xfrm>
          <a:prstGeom prst="rect">
            <a:avLst/>
          </a:prstGeom>
        </p:spPr>
      </p:pic>
    </p:spTree>
    <p:extLst>
      <p:ext uri="{BB962C8B-B14F-4D97-AF65-F5344CB8AC3E}">
        <p14:creationId xmlns:p14="http://schemas.microsoft.com/office/powerpoint/2010/main" val="3618270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randombar(horizontal)">
                                      <p:cBhvr>
                                        <p:cTn id="7" dur="500"/>
                                        <p:tgtEl>
                                          <p:spTgt spid="36"/>
                                        </p:tgtEl>
                                      </p:cBhvr>
                                    </p:animEffect>
                                  </p:childTnLst>
                                </p:cTn>
                              </p:par>
                              <p:par>
                                <p:cTn id="8" presetID="14" presetClass="entr" presetSubtype="10" fill="hold"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randombar(horizontal)">
                                      <p:cBhvr>
                                        <p:cTn id="10" dur="500"/>
                                        <p:tgtEl>
                                          <p:spTgt spid="38"/>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randombar(horizontal)">
                                      <p:cBhvr>
                                        <p:cTn id="15" dur="500"/>
                                        <p:tgtEl>
                                          <p:spTgt spid="33"/>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randombar(horizontal)">
                                      <p:cBhvr>
                                        <p:cTn id="20" dur="500"/>
                                        <p:tgtEl>
                                          <p:spTgt spid="27"/>
                                        </p:tgtEl>
                                      </p:cBhvr>
                                    </p:animEffect>
                                  </p:childTnLst>
                                </p:cTn>
                              </p:par>
                              <p:par>
                                <p:cTn id="21" presetID="14" presetClass="entr" presetSubtype="10"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randombar(horizontal)">
                                      <p:cBhvr>
                                        <p:cTn id="2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2517F5-EFDD-A015-5B3E-BEE42D6E0CDD}"/>
            </a:ext>
          </a:extLst>
        </p:cNvPr>
        <p:cNvGrpSpPr/>
        <p:nvPr/>
      </p:nvGrpSpPr>
      <p:grpSpPr>
        <a:xfrm>
          <a:off x="0" y="0"/>
          <a:ext cx="0" cy="0"/>
          <a:chOff x="0" y="0"/>
          <a:chExt cx="0" cy="0"/>
        </a:xfrm>
      </p:grpSpPr>
      <p:pic>
        <p:nvPicPr>
          <p:cNvPr id="18" name="図 17">
            <a:extLst>
              <a:ext uri="{FF2B5EF4-FFF2-40B4-BE49-F238E27FC236}">
                <a16:creationId xmlns:a16="http://schemas.microsoft.com/office/drawing/2014/main" id="{B799BE27-7B04-BA2F-BA83-156810612346}"/>
              </a:ext>
            </a:extLst>
          </p:cNvPr>
          <p:cNvPicPr>
            <a:picLocks noChangeAspect="1"/>
          </p:cNvPicPr>
          <p:nvPr/>
        </p:nvPicPr>
        <p:blipFill>
          <a:blip r:embed="rId3"/>
          <a:stretch>
            <a:fillRect/>
          </a:stretch>
        </p:blipFill>
        <p:spPr>
          <a:xfrm>
            <a:off x="6464849" y="3724654"/>
            <a:ext cx="5370980" cy="2491098"/>
          </a:xfrm>
          <a:prstGeom prst="rect">
            <a:avLst/>
          </a:prstGeom>
        </p:spPr>
      </p:pic>
      <p:pic>
        <p:nvPicPr>
          <p:cNvPr id="16" name="図 15">
            <a:extLst>
              <a:ext uri="{FF2B5EF4-FFF2-40B4-BE49-F238E27FC236}">
                <a16:creationId xmlns:a16="http://schemas.microsoft.com/office/drawing/2014/main" id="{6AA48B59-C13D-C456-2F13-FDEDAD948B79}"/>
              </a:ext>
            </a:extLst>
          </p:cNvPr>
          <p:cNvPicPr>
            <a:picLocks noChangeAspect="1"/>
          </p:cNvPicPr>
          <p:nvPr/>
        </p:nvPicPr>
        <p:blipFill>
          <a:blip r:embed="rId4"/>
          <a:stretch>
            <a:fillRect/>
          </a:stretch>
        </p:blipFill>
        <p:spPr>
          <a:xfrm>
            <a:off x="252955" y="4775898"/>
            <a:ext cx="5843045" cy="1403913"/>
          </a:xfrm>
          <a:prstGeom prst="rect">
            <a:avLst/>
          </a:prstGeom>
        </p:spPr>
      </p:pic>
      <p:pic>
        <p:nvPicPr>
          <p:cNvPr id="6" name="図 5">
            <a:extLst>
              <a:ext uri="{FF2B5EF4-FFF2-40B4-BE49-F238E27FC236}">
                <a16:creationId xmlns:a16="http://schemas.microsoft.com/office/drawing/2014/main" id="{E555CEC2-9460-9944-32E9-15A7491D8CDF}"/>
              </a:ext>
            </a:extLst>
          </p:cNvPr>
          <p:cNvPicPr>
            <a:picLocks noChangeAspect="1"/>
          </p:cNvPicPr>
          <p:nvPr/>
        </p:nvPicPr>
        <p:blipFill>
          <a:blip r:embed="rId5"/>
          <a:stretch>
            <a:fillRect/>
          </a:stretch>
        </p:blipFill>
        <p:spPr>
          <a:xfrm>
            <a:off x="6972778" y="294038"/>
            <a:ext cx="3994210" cy="3236687"/>
          </a:xfrm>
          <a:prstGeom prst="rect">
            <a:avLst/>
          </a:prstGeom>
        </p:spPr>
      </p:pic>
      <p:sp>
        <p:nvSpPr>
          <p:cNvPr id="3" name="テキスト ボックス 2">
            <a:extLst>
              <a:ext uri="{FF2B5EF4-FFF2-40B4-BE49-F238E27FC236}">
                <a16:creationId xmlns:a16="http://schemas.microsoft.com/office/drawing/2014/main" id="{3027AA1D-38EC-839F-9203-C9B733B9E691}"/>
              </a:ext>
            </a:extLst>
          </p:cNvPr>
          <p:cNvSpPr txBox="1"/>
          <p:nvPr/>
        </p:nvSpPr>
        <p:spPr>
          <a:xfrm>
            <a:off x="35286" y="46069"/>
            <a:ext cx="5371210" cy="584775"/>
          </a:xfrm>
          <a:prstGeom prst="rect">
            <a:avLst/>
          </a:prstGeom>
          <a:noFill/>
        </p:spPr>
        <p:txBody>
          <a:bodyPr wrap="square" rtlCol="0">
            <a:spAutoFit/>
          </a:bodyPr>
          <a:lstStyle/>
          <a:p>
            <a:r>
              <a:rPr kumimoji="1" lang="en-US" altLang="ja-JP" sz="3200" b="1" dirty="0">
                <a:solidFill>
                  <a:srgbClr val="0070C0"/>
                </a:solidFill>
                <a:effectLst>
                  <a:outerShdw blurRad="50800" dist="38100" dir="2700000" algn="tl" rotWithShape="0">
                    <a:prstClr val="black">
                      <a:alpha val="40000"/>
                    </a:prstClr>
                  </a:outerShdw>
                </a:effectLst>
                <a:latin typeface="Helvetica Neue" panose="02000503000000020004" pitchFamily="2" charset="0"/>
                <a:ea typeface="Hiragino Sans W4" panose="020B0400000000000000" pitchFamily="34" charset="-128"/>
                <a:cs typeface="Helvetica Neue" panose="02000503000000020004" pitchFamily="2" charset="0"/>
              </a:rPr>
              <a:t>1LHAASO J1959+1129u</a:t>
            </a:r>
            <a:endParaRPr kumimoji="1" lang="ja-JP" altLang="en-US" sz="3200" b="1" dirty="0">
              <a:solidFill>
                <a:srgbClr val="0070C0"/>
              </a:solidFill>
              <a:effectLst>
                <a:outerShdw blurRad="50800" dist="38100" dir="2700000" algn="tl" rotWithShape="0">
                  <a:prstClr val="black">
                    <a:alpha val="40000"/>
                  </a:prstClr>
                </a:outerShdw>
              </a:effectLst>
              <a:latin typeface="Helvetica Neue" panose="02000503000000020004" pitchFamily="2" charset="0"/>
              <a:ea typeface="Hiragino Sans W4" panose="020B0400000000000000" pitchFamily="34" charset="-128"/>
              <a:cs typeface="Helvetica Neue" panose="02000503000000020004" pitchFamily="2" charset="0"/>
            </a:endParaRPr>
          </a:p>
        </p:txBody>
      </p:sp>
      <p:sp>
        <p:nvSpPr>
          <p:cNvPr id="4" name="テキスト ボックス 3">
            <a:extLst>
              <a:ext uri="{FF2B5EF4-FFF2-40B4-BE49-F238E27FC236}">
                <a16:creationId xmlns:a16="http://schemas.microsoft.com/office/drawing/2014/main" id="{C5CCDB7D-5FDF-EC4F-5EA3-90A973F69D47}"/>
              </a:ext>
            </a:extLst>
          </p:cNvPr>
          <p:cNvSpPr txBox="1"/>
          <p:nvPr/>
        </p:nvSpPr>
        <p:spPr>
          <a:xfrm>
            <a:off x="93900" y="635367"/>
            <a:ext cx="4082000" cy="461665"/>
          </a:xfrm>
          <a:prstGeom prst="rect">
            <a:avLst/>
          </a:prstGeom>
          <a:noFill/>
        </p:spPr>
        <p:txBody>
          <a:bodyPr wrap="square">
            <a:spAutoFit/>
          </a:bodyPr>
          <a:lstStyle/>
          <a:p>
            <a:r>
              <a:rPr kumimoji="1" lang="ja-JP" altLang="en-US" sz="2400">
                <a:latin typeface="Helvetica Neue" panose="02000503000000020004" pitchFamily="2" charset="0"/>
                <a:ea typeface="Helvetica Neue" panose="02000503000000020004" pitchFamily="2" charset="0"/>
                <a:cs typeface="Helvetica Neue" panose="02000503000000020004" pitchFamily="2" charset="0"/>
              </a:rPr>
              <a:t>●</a:t>
            </a:r>
            <a:r>
              <a:rPr kumimoji="1" lang="en-US" altLang="ja-JP" sz="2400" dirty="0">
                <a:latin typeface="Helvetica Neue" panose="02000503000000020004" pitchFamily="2" charset="0"/>
                <a:ea typeface="Helvetica Neue" panose="02000503000000020004" pitchFamily="2" charset="0"/>
                <a:cs typeface="Helvetica Neue" panose="02000503000000020004" pitchFamily="2" charset="0"/>
              </a:rPr>
              <a:t> </a:t>
            </a:r>
            <a:r>
              <a:rPr kumimoji="1" lang="en-US" altLang="ja-JP" sz="2400" b="1" dirty="0">
                <a:latin typeface="Helvetica Neue" panose="02000503000000020004" pitchFamily="2" charset="0"/>
                <a:ea typeface="Helvetica Neue" panose="02000503000000020004" pitchFamily="2" charset="0"/>
                <a:cs typeface="Helvetica Neue" panose="02000503000000020004" pitchFamily="2" charset="0"/>
              </a:rPr>
              <a:t>1LHAASO J1959+1129u</a:t>
            </a:r>
          </a:p>
        </p:txBody>
      </p:sp>
      <mc:AlternateContent xmlns:mc="http://schemas.openxmlformats.org/markup-compatibility/2006" xmlns:a14="http://schemas.microsoft.com/office/drawing/2010/main">
        <mc:Choice Requires="a14">
          <p:sp>
            <p:nvSpPr>
              <p:cNvPr id="5" name="テキスト ボックス 4">
                <a:extLst>
                  <a:ext uri="{FF2B5EF4-FFF2-40B4-BE49-F238E27FC236}">
                    <a16:creationId xmlns:a16="http://schemas.microsoft.com/office/drawing/2014/main" id="{3B21F149-F068-7712-0D04-8549EAC2C5EF}"/>
                  </a:ext>
                </a:extLst>
              </p:cNvPr>
              <p:cNvSpPr txBox="1"/>
              <p:nvPr/>
            </p:nvSpPr>
            <p:spPr>
              <a:xfrm>
                <a:off x="462750" y="983868"/>
                <a:ext cx="3898388" cy="1015663"/>
              </a:xfrm>
              <a:prstGeom prst="rect">
                <a:avLst/>
              </a:prstGeom>
              <a:noFill/>
            </p:spPr>
            <p:txBody>
              <a:bodyPr wrap="square">
                <a:spAutoFit/>
              </a:bodyPr>
              <a:lstStyle/>
              <a:p>
                <a:r>
                  <a:rPr kumimoji="1" lang="ja-JP" altLang="en-US" sz="2000">
                    <a:latin typeface="Helvetica Neue" panose="02000503000000020004" pitchFamily="2" charset="0"/>
                    <a:ea typeface="Helvetica Neue" panose="02000503000000020004" pitchFamily="2" charset="0"/>
                    <a:cs typeface="Helvetica Neue" panose="02000503000000020004" pitchFamily="2" charset="0"/>
                  </a:rPr>
                  <a:t>・</a:t>
                </a:r>
                <a:r>
                  <a:rPr kumimoji="1" lang="en-US" altLang="ja-JP" sz="2000" i="1" dirty="0">
                    <a:latin typeface="Helvetica Neue" panose="02000503000000020004" pitchFamily="2" charset="0"/>
                    <a:ea typeface="Helvetica Neue" panose="02000503000000020004" pitchFamily="2" charset="0"/>
                    <a:cs typeface="Helvetica Neue" panose="02000503000000020004" pitchFamily="2" charset="0"/>
                  </a:rPr>
                  <a:t>r</a:t>
                </a:r>
                <a:r>
                  <a:rPr kumimoji="1" lang="en-US" altLang="ja-JP" sz="2000" baseline="-25000" dirty="0">
                    <a:latin typeface="Helvetica Neue" panose="02000503000000020004" pitchFamily="2" charset="0"/>
                    <a:ea typeface="Helvetica Neue" panose="02000503000000020004" pitchFamily="2" charset="0"/>
                    <a:cs typeface="Helvetica Neue" panose="02000503000000020004" pitchFamily="2" charset="0"/>
                  </a:rPr>
                  <a:t>39</a:t>
                </a:r>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 &lt; 0.21 deg</a:t>
                </a:r>
              </a:p>
              <a:p>
                <a:r>
                  <a:rPr kumimoji="1" lang="ja-JP" altLang="en-US" sz="2000">
                    <a:latin typeface="Helvetica Neue" panose="02000503000000020004" pitchFamily="2" charset="0"/>
                    <a:ea typeface="Helvetica Neue" panose="02000503000000020004" pitchFamily="2" charset="0"/>
                    <a:cs typeface="Helvetica Neue" panose="02000503000000020004" pitchFamily="2" charset="0"/>
                  </a:rPr>
                  <a:t>・</a:t>
                </a:r>
                <a14:m>
                  <m:oMath xmlns:m="http://schemas.openxmlformats.org/officeDocument/2006/math">
                    <m:r>
                      <m:rPr>
                        <m:sty m:val="p"/>
                      </m:rPr>
                      <a:rPr kumimoji="1" lang="el-GR" altLang="ja-JP" sz="2000" i="1" smtClean="0">
                        <a:latin typeface="Cambria Math" panose="02040503050406030204" pitchFamily="18" charset="0"/>
                        <a:ea typeface="Cambria Math" panose="02040503050406030204" pitchFamily="18" charset="0"/>
                        <a:cs typeface="Helvetica Neue" panose="02000503000000020004" pitchFamily="2" charset="0"/>
                      </a:rPr>
                      <m:t>Γ</m:t>
                    </m:r>
                  </m:oMath>
                </a14:m>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 = 2.69 ± 0.17</a:t>
                </a:r>
              </a:p>
              <a:p>
                <a:r>
                  <a:rPr kumimoji="1" lang="ja-JP" altLang="en-US" sz="2000">
                    <a:latin typeface="Helvetica Neue" panose="02000503000000020004" pitchFamily="2" charset="0"/>
                    <a:ea typeface="Helvetica Neue" panose="02000503000000020004" pitchFamily="2" charset="0"/>
                    <a:cs typeface="Helvetica Neue" panose="02000503000000020004" pitchFamily="2" charset="0"/>
                  </a:rPr>
                  <a:t>・</a:t>
                </a:r>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Flux = 4.8×10</a:t>
                </a:r>
                <a:r>
                  <a:rPr kumimoji="1" lang="en-US" altLang="ja-JP" sz="2000" baseline="30000" dirty="0">
                    <a:latin typeface="Helvetica Neue" panose="02000503000000020004" pitchFamily="2" charset="0"/>
                    <a:ea typeface="Helvetica Neue" panose="02000503000000020004" pitchFamily="2" charset="0"/>
                    <a:cs typeface="Helvetica Neue" panose="02000503000000020004" pitchFamily="2" charset="0"/>
                  </a:rPr>
                  <a:t>-13</a:t>
                </a:r>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 erg cm</a:t>
                </a:r>
                <a:r>
                  <a:rPr kumimoji="1" lang="en-US" altLang="ja-JP" sz="2000" baseline="30000" dirty="0">
                    <a:latin typeface="Helvetica Neue" panose="02000503000000020004" pitchFamily="2" charset="0"/>
                    <a:ea typeface="Helvetica Neue" panose="02000503000000020004" pitchFamily="2" charset="0"/>
                    <a:cs typeface="Helvetica Neue" panose="02000503000000020004" pitchFamily="2" charset="0"/>
                  </a:rPr>
                  <a:t>-2</a:t>
                </a:r>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 s</a:t>
                </a:r>
                <a:r>
                  <a:rPr kumimoji="1" lang="en-US" altLang="ja-JP" sz="2000" baseline="30000" dirty="0">
                    <a:latin typeface="Helvetica Neue" panose="02000503000000020004" pitchFamily="2" charset="0"/>
                    <a:ea typeface="Helvetica Neue" panose="02000503000000020004" pitchFamily="2" charset="0"/>
                    <a:cs typeface="Helvetica Neue" panose="02000503000000020004" pitchFamily="2" charset="0"/>
                  </a:rPr>
                  <a:t>-1</a:t>
                </a:r>
              </a:p>
            </p:txBody>
          </p:sp>
        </mc:Choice>
        <mc:Fallback xmlns="">
          <p:sp>
            <p:nvSpPr>
              <p:cNvPr id="5" name="テキスト ボックス 4">
                <a:extLst>
                  <a:ext uri="{FF2B5EF4-FFF2-40B4-BE49-F238E27FC236}">
                    <a16:creationId xmlns:a16="http://schemas.microsoft.com/office/drawing/2014/main" id="{3B21F149-F068-7712-0D04-8549EAC2C5EF}"/>
                  </a:ext>
                </a:extLst>
              </p:cNvPr>
              <p:cNvSpPr txBox="1">
                <a:spLocks noRot="1" noChangeAspect="1" noMove="1" noResize="1" noEditPoints="1" noAdjustHandles="1" noChangeArrowheads="1" noChangeShapeType="1" noTextEdit="1"/>
              </p:cNvSpPr>
              <p:nvPr/>
            </p:nvSpPr>
            <p:spPr>
              <a:xfrm>
                <a:off x="462750" y="983868"/>
                <a:ext cx="3898388" cy="1015663"/>
              </a:xfrm>
              <a:prstGeom prst="rect">
                <a:avLst/>
              </a:prstGeom>
              <a:blipFill>
                <a:blip r:embed="rId6"/>
                <a:stretch>
                  <a:fillRect l="-1623" t="-4938" b="-9877"/>
                </a:stretch>
              </a:blipFill>
            </p:spPr>
            <p:txBody>
              <a:bodyPr/>
              <a:lstStyle/>
              <a:p>
                <a:r>
                  <a:rPr lang="ja-JP" altLang="en-US">
                    <a:noFill/>
                  </a:rPr>
                  <a:t> </a:t>
                </a:r>
              </a:p>
            </p:txBody>
          </p:sp>
        </mc:Fallback>
      </mc:AlternateContent>
      <p:sp>
        <p:nvSpPr>
          <p:cNvPr id="8" name="テキスト ボックス 7">
            <a:extLst>
              <a:ext uri="{FF2B5EF4-FFF2-40B4-BE49-F238E27FC236}">
                <a16:creationId xmlns:a16="http://schemas.microsoft.com/office/drawing/2014/main" id="{D3E7E23D-E9B0-5123-DED7-1613C273BD34}"/>
              </a:ext>
            </a:extLst>
          </p:cNvPr>
          <p:cNvSpPr txBox="1"/>
          <p:nvPr/>
        </p:nvSpPr>
        <p:spPr>
          <a:xfrm>
            <a:off x="93900" y="1915331"/>
            <a:ext cx="3958181" cy="461665"/>
          </a:xfrm>
          <a:prstGeom prst="rect">
            <a:avLst/>
          </a:prstGeom>
          <a:noFill/>
        </p:spPr>
        <p:txBody>
          <a:bodyPr wrap="square">
            <a:spAutoFit/>
          </a:bodyPr>
          <a:lstStyle/>
          <a:p>
            <a:r>
              <a:rPr kumimoji="1" lang="ja-JP" altLang="en-US" sz="2400">
                <a:latin typeface="Helvetica Neue" panose="02000503000000020004" pitchFamily="2" charset="0"/>
                <a:ea typeface="Helvetica Neue" panose="02000503000000020004" pitchFamily="2" charset="0"/>
                <a:cs typeface="Helvetica Neue" panose="02000503000000020004" pitchFamily="2" charset="0"/>
              </a:rPr>
              <a:t>●</a:t>
            </a:r>
            <a:r>
              <a:rPr kumimoji="1" lang="en-US" altLang="ja-JP" sz="2400" dirty="0">
                <a:latin typeface="Helvetica Neue" panose="02000503000000020004" pitchFamily="2" charset="0"/>
                <a:ea typeface="Helvetica Neue" panose="02000503000000020004" pitchFamily="2" charset="0"/>
                <a:cs typeface="Helvetica Neue" panose="02000503000000020004" pitchFamily="2" charset="0"/>
              </a:rPr>
              <a:t> </a:t>
            </a:r>
            <a:r>
              <a:rPr kumimoji="1" lang="en-US" sz="2400" b="1" noProof="1">
                <a:latin typeface="Helvetica Neue" panose="02000503000000020004" pitchFamily="2" charset="0"/>
                <a:ea typeface="Helvetica Neue" panose="02000503000000020004" pitchFamily="2" charset="0"/>
                <a:cs typeface="Helvetica Neue" panose="02000503000000020004" pitchFamily="2" charset="0"/>
              </a:rPr>
              <a:t>Nobeyama</a:t>
            </a:r>
            <a:r>
              <a:rPr kumimoji="1" lang="en-US" altLang="ja-JP" sz="2400" b="1" dirty="0">
                <a:latin typeface="Helvetica Neue" panose="02000503000000020004" pitchFamily="2" charset="0"/>
                <a:ea typeface="Helvetica Neue" panose="02000503000000020004" pitchFamily="2" charset="0"/>
                <a:cs typeface="Helvetica Neue" panose="02000503000000020004" pitchFamily="2" charset="0"/>
              </a:rPr>
              <a:t> observation</a:t>
            </a:r>
          </a:p>
        </p:txBody>
      </p:sp>
      <p:sp>
        <p:nvSpPr>
          <p:cNvPr id="9" name="テキスト ボックス 8">
            <a:extLst>
              <a:ext uri="{FF2B5EF4-FFF2-40B4-BE49-F238E27FC236}">
                <a16:creationId xmlns:a16="http://schemas.microsoft.com/office/drawing/2014/main" id="{86A41A81-A4F3-FEF3-8818-469C6C661CD3}"/>
              </a:ext>
            </a:extLst>
          </p:cNvPr>
          <p:cNvSpPr txBox="1"/>
          <p:nvPr/>
        </p:nvSpPr>
        <p:spPr>
          <a:xfrm>
            <a:off x="470172" y="2307299"/>
            <a:ext cx="2577827" cy="707886"/>
          </a:xfrm>
          <a:prstGeom prst="rect">
            <a:avLst/>
          </a:prstGeom>
          <a:noFill/>
        </p:spPr>
        <p:txBody>
          <a:bodyPr wrap="square">
            <a:spAutoFit/>
          </a:bodyPr>
          <a:lstStyle/>
          <a:p>
            <a:r>
              <a:rPr kumimoji="1" lang="ja-JP" altLang="en-US" sz="2000">
                <a:latin typeface="Helvetica Neue" panose="02000503000000020004" pitchFamily="2" charset="0"/>
                <a:ea typeface="Helvetica Neue" panose="02000503000000020004" pitchFamily="2" charset="0"/>
                <a:cs typeface="Helvetica Neue" panose="02000503000000020004" pitchFamily="2" charset="0"/>
              </a:rPr>
              <a:t>・</a:t>
            </a:r>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0.6 × 0.6 deg</a:t>
            </a:r>
            <a:r>
              <a:rPr kumimoji="1" lang="en-US" altLang="ja-JP" sz="2000" baseline="30000" dirty="0">
                <a:latin typeface="Helvetica Neue" panose="02000503000000020004" pitchFamily="2" charset="0"/>
                <a:ea typeface="Helvetica Neue" panose="02000503000000020004" pitchFamily="2" charset="0"/>
                <a:cs typeface="Helvetica Neue" panose="02000503000000020004" pitchFamily="2" charset="0"/>
              </a:rPr>
              <a:t>2</a:t>
            </a:r>
          </a:p>
          <a:p>
            <a:r>
              <a:rPr kumimoji="1" lang="ja-JP" altLang="en-US" sz="2000">
                <a:latin typeface="Helvetica Neue" panose="02000503000000020004" pitchFamily="2" charset="0"/>
                <a:ea typeface="Helvetica Neue" panose="02000503000000020004" pitchFamily="2" charset="0"/>
                <a:cs typeface="Helvetica Neue" panose="02000503000000020004" pitchFamily="2" charset="0"/>
              </a:rPr>
              <a:t>・</a:t>
            </a:r>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7 hours in total</a:t>
            </a:r>
          </a:p>
        </p:txBody>
      </p:sp>
      <p:sp>
        <p:nvSpPr>
          <p:cNvPr id="10" name="テキスト ボックス 9">
            <a:extLst>
              <a:ext uri="{FF2B5EF4-FFF2-40B4-BE49-F238E27FC236}">
                <a16:creationId xmlns:a16="http://schemas.microsoft.com/office/drawing/2014/main" id="{2A2D4C60-2037-2065-D37F-A3ED2ACBEF51}"/>
              </a:ext>
            </a:extLst>
          </p:cNvPr>
          <p:cNvSpPr txBox="1"/>
          <p:nvPr/>
        </p:nvSpPr>
        <p:spPr>
          <a:xfrm>
            <a:off x="93900" y="2929064"/>
            <a:ext cx="4267238" cy="461665"/>
          </a:xfrm>
          <a:prstGeom prst="rect">
            <a:avLst/>
          </a:prstGeom>
          <a:noFill/>
        </p:spPr>
        <p:txBody>
          <a:bodyPr wrap="square">
            <a:spAutoFit/>
          </a:bodyPr>
          <a:lstStyle/>
          <a:p>
            <a:r>
              <a:rPr kumimoji="1" lang="ja-JP" altLang="en-US" sz="2400">
                <a:latin typeface="Helvetica Neue" panose="02000503000000020004" pitchFamily="2" charset="0"/>
                <a:ea typeface="Helvetica Neue" panose="02000503000000020004" pitchFamily="2" charset="0"/>
                <a:cs typeface="Helvetica Neue" panose="02000503000000020004" pitchFamily="2" charset="0"/>
              </a:rPr>
              <a:t>●</a:t>
            </a:r>
            <a:r>
              <a:rPr kumimoji="1" lang="en-US" altLang="ja-JP" sz="2400" dirty="0">
                <a:latin typeface="Helvetica Neue" panose="02000503000000020004" pitchFamily="2" charset="0"/>
                <a:ea typeface="Helvetica Neue" panose="02000503000000020004" pitchFamily="2" charset="0"/>
                <a:cs typeface="Helvetica Neue" panose="02000503000000020004" pitchFamily="2" charset="0"/>
              </a:rPr>
              <a:t> </a:t>
            </a:r>
            <a:r>
              <a:rPr kumimoji="1" lang="en-US" altLang="ja-JP" sz="2400" b="1"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No clear CO emission</a:t>
            </a:r>
          </a:p>
        </p:txBody>
      </p:sp>
      <p:sp>
        <p:nvSpPr>
          <p:cNvPr id="11" name="テキスト ボックス 10">
            <a:extLst>
              <a:ext uri="{FF2B5EF4-FFF2-40B4-BE49-F238E27FC236}">
                <a16:creationId xmlns:a16="http://schemas.microsoft.com/office/drawing/2014/main" id="{3E73129D-64FD-D220-6A58-EC082CB5065E}"/>
              </a:ext>
            </a:extLst>
          </p:cNvPr>
          <p:cNvSpPr txBox="1"/>
          <p:nvPr/>
        </p:nvSpPr>
        <p:spPr>
          <a:xfrm>
            <a:off x="93901" y="3309240"/>
            <a:ext cx="4267238" cy="830997"/>
          </a:xfrm>
          <a:prstGeom prst="rect">
            <a:avLst/>
          </a:prstGeom>
          <a:noFill/>
        </p:spPr>
        <p:txBody>
          <a:bodyPr wrap="square">
            <a:spAutoFit/>
          </a:bodyPr>
          <a:lstStyle/>
          <a:p>
            <a:r>
              <a:rPr kumimoji="1" lang="ja-JP" altLang="en-US" sz="2400">
                <a:latin typeface="Helvetica Neue" panose="02000503000000020004" pitchFamily="2" charset="0"/>
                <a:ea typeface="Helvetica Neue" panose="02000503000000020004" pitchFamily="2" charset="0"/>
                <a:cs typeface="Helvetica Neue" panose="02000503000000020004" pitchFamily="2" charset="0"/>
              </a:rPr>
              <a:t>●</a:t>
            </a:r>
            <a:r>
              <a:rPr kumimoji="1" lang="en-US" altLang="ja-JP" sz="2400" dirty="0">
                <a:latin typeface="Helvetica Neue" panose="02000503000000020004" pitchFamily="2" charset="0"/>
                <a:ea typeface="Helvetica Neue" panose="02000503000000020004" pitchFamily="2" charset="0"/>
                <a:cs typeface="Helvetica Neue" panose="02000503000000020004" pitchFamily="2" charset="0"/>
              </a:rPr>
              <a:t> </a:t>
            </a:r>
            <a:r>
              <a:rPr kumimoji="1" lang="en-US" altLang="ja-JP" sz="2400" b="1" dirty="0">
                <a:latin typeface="Helvetica Neue" panose="02000503000000020004" pitchFamily="2" charset="0"/>
                <a:ea typeface="Helvetica Neue" panose="02000503000000020004" pitchFamily="2" charset="0"/>
                <a:cs typeface="Helvetica Neue" panose="02000503000000020004" pitchFamily="2" charset="0"/>
              </a:rPr>
              <a:t>Possible associated </a:t>
            </a:r>
          </a:p>
          <a:p>
            <a:r>
              <a:rPr kumimoji="1" lang="en-US" altLang="ja-JP" sz="2400" b="1" dirty="0">
                <a:latin typeface="Helvetica Neue" panose="02000503000000020004" pitchFamily="2" charset="0"/>
                <a:ea typeface="Helvetica Neue" panose="02000503000000020004" pitchFamily="2" charset="0"/>
                <a:cs typeface="Helvetica Neue" panose="02000503000000020004" pitchFamily="2" charset="0"/>
              </a:rPr>
              <a:t>   source: </a:t>
            </a:r>
            <a:r>
              <a:rPr kumimoji="1" lang="en-US" altLang="ja-JP" sz="2400" b="1"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LMXB 4U 1957+11</a:t>
            </a:r>
          </a:p>
        </p:txBody>
      </p:sp>
      <p:sp>
        <p:nvSpPr>
          <p:cNvPr id="19" name="テキスト ボックス 18">
            <a:extLst>
              <a:ext uri="{FF2B5EF4-FFF2-40B4-BE49-F238E27FC236}">
                <a16:creationId xmlns:a16="http://schemas.microsoft.com/office/drawing/2014/main" id="{6917BBA3-73D7-31B1-DC67-26FAEA31903B}"/>
              </a:ext>
            </a:extLst>
          </p:cNvPr>
          <p:cNvSpPr txBox="1"/>
          <p:nvPr/>
        </p:nvSpPr>
        <p:spPr>
          <a:xfrm>
            <a:off x="462750" y="4080349"/>
            <a:ext cx="3106715" cy="707886"/>
          </a:xfrm>
          <a:prstGeom prst="rect">
            <a:avLst/>
          </a:prstGeom>
          <a:noFill/>
        </p:spPr>
        <p:txBody>
          <a:bodyPr wrap="square">
            <a:spAutoFit/>
          </a:bodyPr>
          <a:lstStyle/>
          <a:p>
            <a:r>
              <a:rPr kumimoji="1" lang="ja-JP" altLang="en-US" sz="2000">
                <a:latin typeface="Helvetica Neue" panose="02000503000000020004" pitchFamily="2" charset="0"/>
                <a:ea typeface="Helvetica Neue" panose="02000503000000020004" pitchFamily="2" charset="0"/>
                <a:cs typeface="Helvetica Neue" panose="02000503000000020004" pitchFamily="2" charset="0"/>
              </a:rPr>
              <a:t>・</a:t>
            </a:r>
            <a:r>
              <a:rPr lang="en-US" altLang="ja-JP" sz="2000" dirty="0">
                <a:latin typeface="Helvetica Neue" panose="02000503000000020004" pitchFamily="2" charset="0"/>
                <a:ea typeface="Helvetica Neue" panose="02000503000000020004" pitchFamily="2" charset="0"/>
                <a:cs typeface="Helvetica Neue" panose="02000503000000020004" pitchFamily="2" charset="0"/>
              </a:rPr>
              <a:t>Low-mass X-ray binary </a:t>
            </a:r>
          </a:p>
          <a:p>
            <a:r>
              <a:rPr kumimoji="1" lang="ja-JP" altLang="en-US" sz="2000">
                <a:latin typeface="Helvetica Neue" panose="02000503000000020004" pitchFamily="2" charset="0"/>
                <a:ea typeface="Helvetica Neue" panose="02000503000000020004" pitchFamily="2" charset="0"/>
                <a:cs typeface="Helvetica Neue" panose="02000503000000020004" pitchFamily="2" charset="0"/>
              </a:rPr>
              <a:t>・</a:t>
            </a:r>
            <a:r>
              <a:rPr kumimoji="1" lang="en-US" altLang="ja-JP" sz="2000" b="1" i="1" dirty="0">
                <a:latin typeface="Helvetica Neue" panose="02000503000000020004" pitchFamily="2" charset="0"/>
                <a:ea typeface="Helvetica Neue" panose="02000503000000020004" pitchFamily="2" charset="0"/>
                <a:cs typeface="Helvetica Neue" panose="02000503000000020004" pitchFamily="2" charset="0"/>
              </a:rPr>
              <a:t>d</a:t>
            </a:r>
            <a:r>
              <a:rPr kumimoji="1" lang="en-US" altLang="ja-JP" sz="2000" b="1" dirty="0">
                <a:latin typeface="Helvetica Neue" panose="02000503000000020004" pitchFamily="2" charset="0"/>
                <a:ea typeface="Helvetica Neue" panose="02000503000000020004" pitchFamily="2" charset="0"/>
                <a:cs typeface="Helvetica Neue" panose="02000503000000020004" pitchFamily="2" charset="0"/>
              </a:rPr>
              <a:t> = 6 - 10 kpc</a:t>
            </a:r>
          </a:p>
        </p:txBody>
      </p:sp>
      <mc:AlternateContent xmlns:mc="http://schemas.openxmlformats.org/markup-compatibility/2006" xmlns:a14="http://schemas.microsoft.com/office/drawing/2010/main">
        <mc:Choice Requires="a14">
          <p:sp>
            <p:nvSpPr>
              <p:cNvPr id="23" name="テキスト ボックス 22">
                <a:extLst>
                  <a:ext uri="{FF2B5EF4-FFF2-40B4-BE49-F238E27FC236}">
                    <a16:creationId xmlns:a16="http://schemas.microsoft.com/office/drawing/2014/main" id="{98B7188E-2F68-CE4E-B7BD-363173594629}"/>
                  </a:ext>
                </a:extLst>
              </p:cNvPr>
              <p:cNvSpPr txBox="1"/>
              <p:nvPr/>
            </p:nvSpPr>
            <p:spPr>
              <a:xfrm>
                <a:off x="7178570" y="100109"/>
                <a:ext cx="3582626" cy="369332"/>
              </a:xfrm>
              <a:prstGeom prst="rect">
                <a:avLst/>
              </a:prstGeom>
              <a:noFill/>
            </p:spPr>
            <p:txBody>
              <a:bodyPr wrap="square" rtlCol="0">
                <a:spAutoFit/>
              </a:bodyPr>
              <a:lstStyle/>
              <a:p>
                <a:pPr algn="ctr"/>
                <a:r>
                  <a:rPr kumimoji="1" lang="en-US" altLang="ja-JP" baseline="30000" dirty="0">
                    <a:latin typeface="Helvetica Neue" panose="02000503000000020004" pitchFamily="2" charset="0"/>
                    <a:ea typeface="Helvetica Neue" panose="02000503000000020004" pitchFamily="2" charset="0"/>
                    <a:cs typeface="Helvetica Neue" panose="02000503000000020004" pitchFamily="2" charset="0"/>
                  </a:rPr>
                  <a:t>12</a:t>
                </a:r>
                <a:r>
                  <a:rPr kumimoji="1" lang="en-US" altLang="ja-JP" dirty="0">
                    <a:latin typeface="Helvetica Neue" panose="02000503000000020004" pitchFamily="2" charset="0"/>
                    <a:ea typeface="Helvetica Neue" panose="02000503000000020004" pitchFamily="2" charset="0"/>
                    <a:cs typeface="Helvetica Neue" panose="02000503000000020004" pitchFamily="2" charset="0"/>
                  </a:rPr>
                  <a:t>CO Map</a:t>
                </a:r>
                <a14:m>
                  <m:oMath xmlns:m="http://schemas.openxmlformats.org/officeDocument/2006/math">
                    <m:r>
                      <a:rPr kumimoji="1" lang="en-US" altLang="ja-JP" b="0" i="0" smtClean="0">
                        <a:latin typeface="Cambria Math" panose="02040503050406030204" pitchFamily="18" charset="0"/>
                        <a:ea typeface="Hiragino Sans W4" panose="020B0400000000000000" pitchFamily="34" charset="-128"/>
                      </a:rPr>
                      <m:t>  (</m:t>
                    </m:r>
                    <m:r>
                      <a:rPr kumimoji="1" lang="en-US" altLang="ja-JP" b="0" i="1" smtClean="0">
                        <a:latin typeface="Cambria Math" panose="02040503050406030204" pitchFamily="18" charset="0"/>
                        <a:ea typeface="Hiragino Sans W4" panose="020B0400000000000000" pitchFamily="34" charset="-128"/>
                      </a:rPr>
                      <m:t>𝑣</m:t>
                    </m:r>
                  </m:oMath>
                </a14:m>
                <a:r>
                  <a:rPr kumimoji="1" lang="en-US" altLang="ja-JP" dirty="0">
                    <a:latin typeface="Helvetica Neue" panose="02000503000000020004" pitchFamily="2" charset="0"/>
                    <a:ea typeface="Helvetica Neue" panose="02000503000000020004" pitchFamily="2" charset="0"/>
                    <a:cs typeface="Helvetica Neue" panose="02000503000000020004" pitchFamily="2" charset="0"/>
                  </a:rPr>
                  <a:t> = 27 to 37 km/s)</a:t>
                </a:r>
              </a:p>
            </p:txBody>
          </p:sp>
        </mc:Choice>
        <mc:Fallback xmlns="">
          <p:sp>
            <p:nvSpPr>
              <p:cNvPr id="23" name="テキスト ボックス 22">
                <a:extLst>
                  <a:ext uri="{FF2B5EF4-FFF2-40B4-BE49-F238E27FC236}">
                    <a16:creationId xmlns:a16="http://schemas.microsoft.com/office/drawing/2014/main" id="{98B7188E-2F68-CE4E-B7BD-363173594629}"/>
                  </a:ext>
                </a:extLst>
              </p:cNvPr>
              <p:cNvSpPr txBox="1">
                <a:spLocks noRot="1" noChangeAspect="1" noMove="1" noResize="1" noEditPoints="1" noAdjustHandles="1" noChangeArrowheads="1" noChangeShapeType="1" noTextEdit="1"/>
              </p:cNvSpPr>
              <p:nvPr/>
            </p:nvSpPr>
            <p:spPr>
              <a:xfrm>
                <a:off x="7178570" y="100109"/>
                <a:ext cx="3582626" cy="369332"/>
              </a:xfrm>
              <a:prstGeom prst="rect">
                <a:avLst/>
              </a:prstGeom>
              <a:blipFill>
                <a:blip r:embed="rId7"/>
                <a:stretch>
                  <a:fillRect t="-6667" b="-26667"/>
                </a:stretch>
              </a:blipFill>
            </p:spPr>
            <p:txBody>
              <a:bodyPr/>
              <a:lstStyle/>
              <a:p>
                <a:r>
                  <a:rPr lang="ja-JP" altLang="en-US">
                    <a:noFill/>
                  </a:rPr>
                  <a:t> </a:t>
                </a:r>
              </a:p>
            </p:txBody>
          </p:sp>
        </mc:Fallback>
      </mc:AlternateContent>
      <p:sp>
        <p:nvSpPr>
          <p:cNvPr id="26" name="テキスト ボックス 25">
            <a:extLst>
              <a:ext uri="{FF2B5EF4-FFF2-40B4-BE49-F238E27FC236}">
                <a16:creationId xmlns:a16="http://schemas.microsoft.com/office/drawing/2014/main" id="{64609AF5-8C12-87F0-D698-34CDA9C5F234}"/>
              </a:ext>
            </a:extLst>
          </p:cNvPr>
          <p:cNvSpPr txBox="1"/>
          <p:nvPr/>
        </p:nvSpPr>
        <p:spPr>
          <a:xfrm>
            <a:off x="7072823" y="3405302"/>
            <a:ext cx="4527939" cy="319436"/>
          </a:xfrm>
          <a:prstGeom prst="rect">
            <a:avLst/>
          </a:prstGeom>
          <a:solidFill>
            <a:schemeClr val="bg1"/>
          </a:solidFill>
        </p:spPr>
        <p:txBody>
          <a:bodyPr wrap="square" rtlCol="0">
            <a:spAutoFit/>
          </a:bodyPr>
          <a:lstStyle/>
          <a:p>
            <a:endParaRPr kumimoji="1" lang="ja-JP" altLang="en-US"/>
          </a:p>
        </p:txBody>
      </p:sp>
      <p:sp>
        <p:nvSpPr>
          <p:cNvPr id="27" name="テキスト ボックス 26">
            <a:extLst>
              <a:ext uri="{FF2B5EF4-FFF2-40B4-BE49-F238E27FC236}">
                <a16:creationId xmlns:a16="http://schemas.microsoft.com/office/drawing/2014/main" id="{EFC7E757-0DF2-7EEC-B93E-4F420FCFA82F}"/>
              </a:ext>
            </a:extLst>
          </p:cNvPr>
          <p:cNvSpPr txBox="1"/>
          <p:nvPr/>
        </p:nvSpPr>
        <p:spPr>
          <a:xfrm>
            <a:off x="6578168" y="3306101"/>
            <a:ext cx="5718935" cy="400110"/>
          </a:xfrm>
          <a:prstGeom prst="rect">
            <a:avLst/>
          </a:prstGeom>
          <a:noFill/>
        </p:spPr>
        <p:txBody>
          <a:bodyPr wrap="square">
            <a:spAutoFit/>
          </a:bodyPr>
          <a:lstStyle/>
          <a:p>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Velocity spectrum from the green circle (</a:t>
            </a:r>
            <a:r>
              <a:rPr kumimoji="1" lang="en-US" altLang="ja-JP" sz="2000" i="1" dirty="0">
                <a:latin typeface="Helvetica Neue" panose="02000503000000020004" pitchFamily="2" charset="0"/>
                <a:ea typeface="Helvetica Neue" panose="02000503000000020004" pitchFamily="2" charset="0"/>
                <a:cs typeface="Helvetica Neue" panose="02000503000000020004" pitchFamily="2" charset="0"/>
              </a:rPr>
              <a:t>r</a:t>
            </a:r>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=0.21°)</a:t>
            </a:r>
          </a:p>
        </p:txBody>
      </p:sp>
      <p:sp>
        <p:nvSpPr>
          <p:cNvPr id="29" name="スライド番号プレースホルダー 28">
            <a:extLst>
              <a:ext uri="{FF2B5EF4-FFF2-40B4-BE49-F238E27FC236}">
                <a16:creationId xmlns:a16="http://schemas.microsoft.com/office/drawing/2014/main" id="{C4D0D9C3-7D93-A2BE-835C-A0D5218327B2}"/>
              </a:ext>
            </a:extLst>
          </p:cNvPr>
          <p:cNvSpPr>
            <a:spLocks noGrp="1"/>
          </p:cNvSpPr>
          <p:nvPr>
            <p:ph type="sldNum" sz="quarter" idx="12"/>
          </p:nvPr>
        </p:nvSpPr>
        <p:spPr/>
        <p:txBody>
          <a:bodyPr/>
          <a:lstStyle/>
          <a:p>
            <a:fld id="{B54DEC54-B242-A84F-8EF7-0FC6344D1B38}" type="slidenum">
              <a:rPr kumimoji="1" lang="ja-JP" altLang="en-US" smtClean="0"/>
              <a:t>17</a:t>
            </a:fld>
            <a:endParaRPr kumimoji="1" lang="ja-JP" altLang="en-US"/>
          </a:p>
        </p:txBody>
      </p:sp>
    </p:spTree>
    <p:extLst>
      <p:ext uri="{BB962C8B-B14F-4D97-AF65-F5344CB8AC3E}">
        <p14:creationId xmlns:p14="http://schemas.microsoft.com/office/powerpoint/2010/main" val="4084884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barn(inVertical)">
                                      <p:cBhvr>
                                        <p:cTn id="15" dur="500"/>
                                        <p:tgtEl>
                                          <p:spTgt spid="27"/>
                                        </p:tgtEl>
                                      </p:cBhvr>
                                    </p:animEffect>
                                  </p:childTnLst>
                                </p:cTn>
                              </p:par>
                              <p:par>
                                <p:cTn id="16" presetID="16" presetClass="entr" presetSubtype="21" fill="hold"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barn(inVertical)">
                                      <p:cBhvr>
                                        <p:cTn id="1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EF283CE4-A831-2205-0671-DE763598415B}"/>
              </a:ext>
            </a:extLst>
          </p:cNvPr>
          <p:cNvPicPr>
            <a:picLocks noChangeAspect="1"/>
          </p:cNvPicPr>
          <p:nvPr/>
        </p:nvPicPr>
        <p:blipFill>
          <a:blip r:embed="rId3"/>
          <a:stretch>
            <a:fillRect/>
          </a:stretch>
        </p:blipFill>
        <p:spPr>
          <a:xfrm>
            <a:off x="218619" y="4675216"/>
            <a:ext cx="5711164" cy="1442511"/>
          </a:xfrm>
          <a:prstGeom prst="rect">
            <a:avLst/>
          </a:prstGeom>
        </p:spPr>
      </p:pic>
      <p:sp>
        <p:nvSpPr>
          <p:cNvPr id="3" name="テキスト ボックス 2">
            <a:extLst>
              <a:ext uri="{FF2B5EF4-FFF2-40B4-BE49-F238E27FC236}">
                <a16:creationId xmlns:a16="http://schemas.microsoft.com/office/drawing/2014/main" id="{E6CB3F8E-6F93-CFE4-382A-E9741E2DE95D}"/>
              </a:ext>
            </a:extLst>
          </p:cNvPr>
          <p:cNvSpPr txBox="1"/>
          <p:nvPr/>
        </p:nvSpPr>
        <p:spPr>
          <a:xfrm>
            <a:off x="35286" y="46069"/>
            <a:ext cx="5371210" cy="584775"/>
          </a:xfrm>
          <a:prstGeom prst="rect">
            <a:avLst/>
          </a:prstGeom>
          <a:noFill/>
        </p:spPr>
        <p:txBody>
          <a:bodyPr wrap="square" rtlCol="0">
            <a:spAutoFit/>
          </a:bodyPr>
          <a:lstStyle/>
          <a:p>
            <a:r>
              <a:rPr kumimoji="1" lang="en-US" altLang="ja-JP" sz="3200" b="1" dirty="0">
                <a:solidFill>
                  <a:srgbClr val="0070C0"/>
                </a:solidFill>
                <a:effectLst>
                  <a:outerShdw blurRad="50800" dist="38100" dir="2700000" algn="tl" rotWithShape="0">
                    <a:prstClr val="black">
                      <a:alpha val="40000"/>
                    </a:prstClr>
                  </a:outerShdw>
                </a:effectLst>
                <a:latin typeface="Helvetica Neue" panose="02000503000000020004" pitchFamily="2" charset="0"/>
                <a:ea typeface="Hiragino Sans W4" panose="020B0400000000000000" pitchFamily="34" charset="-128"/>
                <a:cs typeface="Helvetica Neue" panose="02000503000000020004" pitchFamily="2" charset="0"/>
              </a:rPr>
              <a:t>1LHAASO J1740+0948u</a:t>
            </a:r>
            <a:endParaRPr kumimoji="1" lang="ja-JP" altLang="en-US" sz="3200" b="1" dirty="0">
              <a:solidFill>
                <a:srgbClr val="0070C0"/>
              </a:solidFill>
              <a:effectLst>
                <a:outerShdw blurRad="50800" dist="38100" dir="2700000" algn="tl" rotWithShape="0">
                  <a:prstClr val="black">
                    <a:alpha val="40000"/>
                  </a:prstClr>
                </a:outerShdw>
              </a:effectLst>
              <a:latin typeface="Helvetica Neue" panose="02000503000000020004" pitchFamily="2" charset="0"/>
              <a:ea typeface="Hiragino Sans W4" panose="020B0400000000000000" pitchFamily="34" charset="-128"/>
              <a:cs typeface="Helvetica Neue" panose="02000503000000020004" pitchFamily="2" charset="0"/>
            </a:endParaRPr>
          </a:p>
        </p:txBody>
      </p:sp>
      <p:sp>
        <p:nvSpPr>
          <p:cNvPr id="4" name="テキスト ボックス 3">
            <a:extLst>
              <a:ext uri="{FF2B5EF4-FFF2-40B4-BE49-F238E27FC236}">
                <a16:creationId xmlns:a16="http://schemas.microsoft.com/office/drawing/2014/main" id="{C9094281-1B0C-7049-8FA8-6C9A4027CF8C}"/>
              </a:ext>
            </a:extLst>
          </p:cNvPr>
          <p:cNvSpPr txBox="1"/>
          <p:nvPr/>
        </p:nvSpPr>
        <p:spPr>
          <a:xfrm>
            <a:off x="93900" y="635367"/>
            <a:ext cx="4082000" cy="461665"/>
          </a:xfrm>
          <a:prstGeom prst="rect">
            <a:avLst/>
          </a:prstGeom>
          <a:noFill/>
        </p:spPr>
        <p:txBody>
          <a:bodyPr wrap="square">
            <a:spAutoFit/>
          </a:bodyPr>
          <a:lstStyle/>
          <a:p>
            <a:r>
              <a:rPr kumimoji="1" lang="ja-JP" altLang="en-US" sz="2400">
                <a:latin typeface="Helvetica Neue" panose="02000503000000020004" pitchFamily="2" charset="0"/>
                <a:ea typeface="Helvetica Neue" panose="02000503000000020004" pitchFamily="2" charset="0"/>
                <a:cs typeface="Helvetica Neue" panose="02000503000000020004" pitchFamily="2" charset="0"/>
              </a:rPr>
              <a:t>●</a:t>
            </a:r>
            <a:r>
              <a:rPr kumimoji="1" lang="en-US" altLang="ja-JP" sz="2400" dirty="0">
                <a:latin typeface="Helvetica Neue" panose="02000503000000020004" pitchFamily="2" charset="0"/>
                <a:ea typeface="Helvetica Neue" panose="02000503000000020004" pitchFamily="2" charset="0"/>
                <a:cs typeface="Helvetica Neue" panose="02000503000000020004" pitchFamily="2" charset="0"/>
              </a:rPr>
              <a:t> </a:t>
            </a:r>
            <a:r>
              <a:rPr kumimoji="1" lang="en-US" altLang="ja-JP" sz="2400" b="1" dirty="0">
                <a:latin typeface="Helvetica Neue" panose="02000503000000020004" pitchFamily="2" charset="0"/>
                <a:ea typeface="Helvetica Neue" panose="02000503000000020004" pitchFamily="2" charset="0"/>
                <a:cs typeface="Helvetica Neue" panose="02000503000000020004" pitchFamily="2" charset="0"/>
              </a:rPr>
              <a:t>1LHAASO J1740+0948u</a:t>
            </a:r>
          </a:p>
        </p:txBody>
      </p:sp>
      <mc:AlternateContent xmlns:mc="http://schemas.openxmlformats.org/markup-compatibility/2006" xmlns:a14="http://schemas.microsoft.com/office/drawing/2010/main">
        <mc:Choice Requires="a14">
          <p:sp>
            <p:nvSpPr>
              <p:cNvPr id="5" name="テキスト ボックス 4">
                <a:extLst>
                  <a:ext uri="{FF2B5EF4-FFF2-40B4-BE49-F238E27FC236}">
                    <a16:creationId xmlns:a16="http://schemas.microsoft.com/office/drawing/2014/main" id="{DCDDC72C-B930-ABB2-971C-AF41CACCB6E2}"/>
                  </a:ext>
                </a:extLst>
              </p:cNvPr>
              <p:cNvSpPr txBox="1"/>
              <p:nvPr/>
            </p:nvSpPr>
            <p:spPr>
              <a:xfrm>
                <a:off x="462750" y="983868"/>
                <a:ext cx="3828729" cy="1015663"/>
              </a:xfrm>
              <a:prstGeom prst="rect">
                <a:avLst/>
              </a:prstGeom>
              <a:noFill/>
            </p:spPr>
            <p:txBody>
              <a:bodyPr wrap="square">
                <a:spAutoFit/>
              </a:bodyPr>
              <a:lstStyle/>
              <a:p>
                <a:r>
                  <a:rPr kumimoji="1" lang="ja-JP" altLang="en-US" sz="2000">
                    <a:latin typeface="Helvetica Neue" panose="02000503000000020004" pitchFamily="2" charset="0"/>
                    <a:ea typeface="Helvetica Neue" panose="02000503000000020004" pitchFamily="2" charset="0"/>
                    <a:cs typeface="Helvetica Neue" panose="02000503000000020004" pitchFamily="2" charset="0"/>
                  </a:rPr>
                  <a:t>・</a:t>
                </a:r>
                <a:r>
                  <a:rPr kumimoji="1" lang="en-US" altLang="ja-JP" sz="2000" i="1" dirty="0">
                    <a:latin typeface="Helvetica Neue" panose="02000503000000020004" pitchFamily="2" charset="0"/>
                    <a:ea typeface="Helvetica Neue" panose="02000503000000020004" pitchFamily="2" charset="0"/>
                    <a:cs typeface="Helvetica Neue" panose="02000503000000020004" pitchFamily="2" charset="0"/>
                  </a:rPr>
                  <a:t>r</a:t>
                </a:r>
                <a:r>
                  <a:rPr kumimoji="1" lang="en-US" altLang="ja-JP" sz="2000" baseline="-25000" dirty="0">
                    <a:latin typeface="Helvetica Neue" panose="02000503000000020004" pitchFamily="2" charset="0"/>
                    <a:ea typeface="Helvetica Neue" panose="02000503000000020004" pitchFamily="2" charset="0"/>
                    <a:cs typeface="Helvetica Neue" panose="02000503000000020004" pitchFamily="2" charset="0"/>
                  </a:rPr>
                  <a:t>39</a:t>
                </a:r>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 &lt; 0.11 deg</a:t>
                </a:r>
              </a:p>
              <a:p>
                <a:r>
                  <a:rPr kumimoji="1" lang="ja-JP" altLang="en-US" sz="2000">
                    <a:latin typeface="Helvetica Neue" panose="02000503000000020004" pitchFamily="2" charset="0"/>
                    <a:ea typeface="Helvetica Neue" panose="02000503000000020004" pitchFamily="2" charset="0"/>
                    <a:cs typeface="Helvetica Neue" panose="02000503000000020004" pitchFamily="2" charset="0"/>
                  </a:rPr>
                  <a:t>・</a:t>
                </a:r>
                <a14:m>
                  <m:oMath xmlns:m="http://schemas.openxmlformats.org/officeDocument/2006/math">
                    <m:r>
                      <m:rPr>
                        <m:sty m:val="p"/>
                      </m:rPr>
                      <a:rPr kumimoji="1" lang="el-GR" altLang="ja-JP" sz="2000" i="1" smtClean="0">
                        <a:latin typeface="Cambria Math" panose="02040503050406030204" pitchFamily="18" charset="0"/>
                        <a:ea typeface="Cambria Math" panose="02040503050406030204" pitchFamily="18" charset="0"/>
                        <a:cs typeface="Helvetica Neue" panose="02000503000000020004" pitchFamily="2" charset="0"/>
                      </a:rPr>
                      <m:t>Γ</m:t>
                    </m:r>
                  </m:oMath>
                </a14:m>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 = 3.13 ± 0.15</a:t>
                </a:r>
              </a:p>
              <a:p>
                <a:r>
                  <a:rPr kumimoji="1" lang="ja-JP" altLang="en-US" sz="2000">
                    <a:latin typeface="Helvetica Neue" panose="02000503000000020004" pitchFamily="2" charset="0"/>
                    <a:ea typeface="Helvetica Neue" panose="02000503000000020004" pitchFamily="2" charset="0"/>
                    <a:cs typeface="Helvetica Neue" panose="02000503000000020004" pitchFamily="2" charset="0"/>
                  </a:rPr>
                  <a:t>・</a:t>
                </a:r>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Flux = 9.0×10</a:t>
                </a:r>
                <a:r>
                  <a:rPr kumimoji="1" lang="en-US" altLang="ja-JP" sz="2000" baseline="30000" dirty="0">
                    <a:latin typeface="Helvetica Neue" panose="02000503000000020004" pitchFamily="2" charset="0"/>
                    <a:ea typeface="Helvetica Neue" panose="02000503000000020004" pitchFamily="2" charset="0"/>
                    <a:cs typeface="Helvetica Neue" panose="02000503000000020004" pitchFamily="2" charset="0"/>
                  </a:rPr>
                  <a:t>-13</a:t>
                </a:r>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 erg cm</a:t>
                </a:r>
                <a:r>
                  <a:rPr kumimoji="1" lang="en-US" altLang="ja-JP" sz="2000" baseline="30000" dirty="0">
                    <a:latin typeface="Helvetica Neue" panose="02000503000000020004" pitchFamily="2" charset="0"/>
                    <a:ea typeface="Helvetica Neue" panose="02000503000000020004" pitchFamily="2" charset="0"/>
                    <a:cs typeface="Helvetica Neue" panose="02000503000000020004" pitchFamily="2" charset="0"/>
                  </a:rPr>
                  <a:t>-2</a:t>
                </a:r>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 s</a:t>
                </a:r>
                <a:r>
                  <a:rPr kumimoji="1" lang="en-US" altLang="ja-JP" sz="2000" baseline="30000" dirty="0">
                    <a:latin typeface="Helvetica Neue" panose="02000503000000020004" pitchFamily="2" charset="0"/>
                    <a:ea typeface="Helvetica Neue" panose="02000503000000020004" pitchFamily="2" charset="0"/>
                    <a:cs typeface="Helvetica Neue" panose="02000503000000020004" pitchFamily="2" charset="0"/>
                  </a:rPr>
                  <a:t>-1</a:t>
                </a:r>
              </a:p>
            </p:txBody>
          </p:sp>
        </mc:Choice>
        <mc:Fallback xmlns="">
          <p:sp>
            <p:nvSpPr>
              <p:cNvPr id="5" name="テキスト ボックス 4">
                <a:extLst>
                  <a:ext uri="{FF2B5EF4-FFF2-40B4-BE49-F238E27FC236}">
                    <a16:creationId xmlns:a16="http://schemas.microsoft.com/office/drawing/2014/main" id="{DCDDC72C-B930-ABB2-971C-AF41CACCB6E2}"/>
                  </a:ext>
                </a:extLst>
              </p:cNvPr>
              <p:cNvSpPr txBox="1">
                <a:spLocks noRot="1" noChangeAspect="1" noMove="1" noResize="1" noEditPoints="1" noAdjustHandles="1" noChangeArrowheads="1" noChangeShapeType="1" noTextEdit="1"/>
              </p:cNvSpPr>
              <p:nvPr/>
            </p:nvSpPr>
            <p:spPr>
              <a:xfrm>
                <a:off x="462750" y="983868"/>
                <a:ext cx="3828729" cy="1015663"/>
              </a:xfrm>
              <a:prstGeom prst="rect">
                <a:avLst/>
              </a:prstGeom>
              <a:blipFill>
                <a:blip r:embed="rId4"/>
                <a:stretch>
                  <a:fillRect l="-1656" t="-4938" b="-9877"/>
                </a:stretch>
              </a:blipFill>
            </p:spPr>
            <p:txBody>
              <a:bodyPr/>
              <a:lstStyle/>
              <a:p>
                <a:r>
                  <a:rPr lang="ja-JP" altLang="en-US">
                    <a:noFill/>
                  </a:rPr>
                  <a:t> </a:t>
                </a:r>
              </a:p>
            </p:txBody>
          </p:sp>
        </mc:Fallback>
      </mc:AlternateContent>
      <p:sp>
        <p:nvSpPr>
          <p:cNvPr id="8" name="テキスト ボックス 7">
            <a:extLst>
              <a:ext uri="{FF2B5EF4-FFF2-40B4-BE49-F238E27FC236}">
                <a16:creationId xmlns:a16="http://schemas.microsoft.com/office/drawing/2014/main" id="{A5BB8D01-6033-6A1E-39EF-F7EA335650C2}"/>
              </a:ext>
            </a:extLst>
          </p:cNvPr>
          <p:cNvSpPr txBox="1"/>
          <p:nvPr/>
        </p:nvSpPr>
        <p:spPr>
          <a:xfrm>
            <a:off x="93900" y="1915331"/>
            <a:ext cx="3958181" cy="461665"/>
          </a:xfrm>
          <a:prstGeom prst="rect">
            <a:avLst/>
          </a:prstGeom>
          <a:noFill/>
        </p:spPr>
        <p:txBody>
          <a:bodyPr wrap="square">
            <a:spAutoFit/>
          </a:bodyPr>
          <a:lstStyle/>
          <a:p>
            <a:r>
              <a:rPr kumimoji="1" lang="ja-JP" altLang="en-US" sz="2400">
                <a:latin typeface="Helvetica Neue" panose="02000503000000020004" pitchFamily="2" charset="0"/>
                <a:ea typeface="Helvetica Neue" panose="02000503000000020004" pitchFamily="2" charset="0"/>
                <a:cs typeface="Helvetica Neue" panose="02000503000000020004" pitchFamily="2" charset="0"/>
              </a:rPr>
              <a:t>●</a:t>
            </a:r>
            <a:r>
              <a:rPr kumimoji="1" lang="en-US" altLang="ja-JP" sz="2400" dirty="0">
                <a:latin typeface="Helvetica Neue" panose="02000503000000020004" pitchFamily="2" charset="0"/>
                <a:ea typeface="Helvetica Neue" panose="02000503000000020004" pitchFamily="2" charset="0"/>
                <a:cs typeface="Helvetica Neue" panose="02000503000000020004" pitchFamily="2" charset="0"/>
              </a:rPr>
              <a:t> </a:t>
            </a:r>
            <a:r>
              <a:rPr kumimoji="1" lang="en-US" sz="2400" b="1" noProof="1">
                <a:latin typeface="Helvetica Neue" panose="02000503000000020004" pitchFamily="2" charset="0"/>
                <a:ea typeface="Helvetica Neue" panose="02000503000000020004" pitchFamily="2" charset="0"/>
                <a:cs typeface="Helvetica Neue" panose="02000503000000020004" pitchFamily="2" charset="0"/>
              </a:rPr>
              <a:t>Nobeyama </a:t>
            </a:r>
            <a:r>
              <a:rPr kumimoji="1" lang="en-US" altLang="ja-JP" sz="2400" b="1" dirty="0">
                <a:latin typeface="Helvetica Neue" panose="02000503000000020004" pitchFamily="2" charset="0"/>
                <a:ea typeface="Helvetica Neue" panose="02000503000000020004" pitchFamily="2" charset="0"/>
                <a:cs typeface="Helvetica Neue" panose="02000503000000020004" pitchFamily="2" charset="0"/>
              </a:rPr>
              <a:t>observation</a:t>
            </a:r>
          </a:p>
        </p:txBody>
      </p:sp>
      <p:sp>
        <p:nvSpPr>
          <p:cNvPr id="9" name="テキスト ボックス 8">
            <a:extLst>
              <a:ext uri="{FF2B5EF4-FFF2-40B4-BE49-F238E27FC236}">
                <a16:creationId xmlns:a16="http://schemas.microsoft.com/office/drawing/2014/main" id="{E300EAE7-2AD2-146E-3E91-1468DCBA8E0A}"/>
              </a:ext>
            </a:extLst>
          </p:cNvPr>
          <p:cNvSpPr txBox="1"/>
          <p:nvPr/>
        </p:nvSpPr>
        <p:spPr>
          <a:xfrm>
            <a:off x="470172" y="2307299"/>
            <a:ext cx="2791561" cy="707886"/>
          </a:xfrm>
          <a:prstGeom prst="rect">
            <a:avLst/>
          </a:prstGeom>
          <a:noFill/>
        </p:spPr>
        <p:txBody>
          <a:bodyPr wrap="square">
            <a:spAutoFit/>
          </a:bodyPr>
          <a:lstStyle/>
          <a:p>
            <a:r>
              <a:rPr kumimoji="1" lang="ja-JP" altLang="en-US" sz="2000">
                <a:latin typeface="Helvetica Neue" panose="02000503000000020004" pitchFamily="2" charset="0"/>
                <a:ea typeface="Helvetica Neue" panose="02000503000000020004" pitchFamily="2" charset="0"/>
                <a:cs typeface="Helvetica Neue" panose="02000503000000020004" pitchFamily="2" charset="0"/>
              </a:rPr>
              <a:t>・</a:t>
            </a:r>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1 × 0.8 deg</a:t>
            </a:r>
            <a:r>
              <a:rPr kumimoji="1" lang="en-US" altLang="ja-JP" sz="2000" baseline="30000" dirty="0">
                <a:latin typeface="Helvetica Neue" panose="02000503000000020004" pitchFamily="2" charset="0"/>
                <a:ea typeface="Helvetica Neue" panose="02000503000000020004" pitchFamily="2" charset="0"/>
                <a:cs typeface="Helvetica Neue" panose="02000503000000020004" pitchFamily="2" charset="0"/>
              </a:rPr>
              <a:t>2</a:t>
            </a:r>
          </a:p>
          <a:p>
            <a:r>
              <a:rPr kumimoji="1" lang="ja-JP" altLang="en-US" sz="2000">
                <a:latin typeface="Helvetica Neue" panose="02000503000000020004" pitchFamily="2" charset="0"/>
                <a:ea typeface="Helvetica Neue" panose="02000503000000020004" pitchFamily="2" charset="0"/>
                <a:cs typeface="Helvetica Neue" panose="02000503000000020004" pitchFamily="2" charset="0"/>
              </a:rPr>
              <a:t>・</a:t>
            </a:r>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14 hours in total</a:t>
            </a:r>
          </a:p>
        </p:txBody>
      </p:sp>
      <p:sp>
        <p:nvSpPr>
          <p:cNvPr id="10" name="テキスト ボックス 9">
            <a:extLst>
              <a:ext uri="{FF2B5EF4-FFF2-40B4-BE49-F238E27FC236}">
                <a16:creationId xmlns:a16="http://schemas.microsoft.com/office/drawing/2014/main" id="{815135E1-9A44-320B-FC8E-3A1B8839B3AB}"/>
              </a:ext>
            </a:extLst>
          </p:cNvPr>
          <p:cNvSpPr txBox="1"/>
          <p:nvPr/>
        </p:nvSpPr>
        <p:spPr>
          <a:xfrm>
            <a:off x="93900" y="2929064"/>
            <a:ext cx="4267238" cy="461665"/>
          </a:xfrm>
          <a:prstGeom prst="rect">
            <a:avLst/>
          </a:prstGeom>
          <a:noFill/>
        </p:spPr>
        <p:txBody>
          <a:bodyPr wrap="square">
            <a:spAutoFit/>
          </a:bodyPr>
          <a:lstStyle/>
          <a:p>
            <a:r>
              <a:rPr kumimoji="1" lang="ja-JP" altLang="en-US" sz="2400">
                <a:latin typeface="Helvetica Neue" panose="02000503000000020004" pitchFamily="2" charset="0"/>
                <a:ea typeface="Helvetica Neue" panose="02000503000000020004" pitchFamily="2" charset="0"/>
                <a:cs typeface="Helvetica Neue" panose="02000503000000020004" pitchFamily="2" charset="0"/>
              </a:rPr>
              <a:t>●</a:t>
            </a:r>
            <a:r>
              <a:rPr kumimoji="1" lang="en-US" altLang="ja-JP" sz="2400" dirty="0">
                <a:latin typeface="Helvetica Neue" panose="02000503000000020004" pitchFamily="2" charset="0"/>
                <a:ea typeface="Helvetica Neue" panose="02000503000000020004" pitchFamily="2" charset="0"/>
                <a:cs typeface="Helvetica Neue" panose="02000503000000020004" pitchFamily="2" charset="0"/>
              </a:rPr>
              <a:t> </a:t>
            </a:r>
            <a:r>
              <a:rPr kumimoji="1" lang="en-US" altLang="ja-JP" sz="2400" b="1"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No clear CO emission</a:t>
            </a:r>
          </a:p>
        </p:txBody>
      </p:sp>
      <p:sp>
        <p:nvSpPr>
          <p:cNvPr id="11" name="テキスト ボックス 10">
            <a:extLst>
              <a:ext uri="{FF2B5EF4-FFF2-40B4-BE49-F238E27FC236}">
                <a16:creationId xmlns:a16="http://schemas.microsoft.com/office/drawing/2014/main" id="{C9943E33-809A-294A-6412-82FB1C7CC254}"/>
              </a:ext>
            </a:extLst>
          </p:cNvPr>
          <p:cNvSpPr txBox="1"/>
          <p:nvPr/>
        </p:nvSpPr>
        <p:spPr>
          <a:xfrm>
            <a:off x="93901" y="3309240"/>
            <a:ext cx="4267238" cy="830997"/>
          </a:xfrm>
          <a:prstGeom prst="rect">
            <a:avLst/>
          </a:prstGeom>
          <a:noFill/>
        </p:spPr>
        <p:txBody>
          <a:bodyPr wrap="square">
            <a:spAutoFit/>
          </a:bodyPr>
          <a:lstStyle/>
          <a:p>
            <a:r>
              <a:rPr kumimoji="1" lang="ja-JP" altLang="en-US" sz="2400">
                <a:latin typeface="Helvetica Neue" panose="02000503000000020004" pitchFamily="2" charset="0"/>
                <a:ea typeface="Helvetica Neue" panose="02000503000000020004" pitchFamily="2" charset="0"/>
                <a:cs typeface="Helvetica Neue" panose="02000503000000020004" pitchFamily="2" charset="0"/>
              </a:rPr>
              <a:t>●</a:t>
            </a:r>
            <a:r>
              <a:rPr kumimoji="1" lang="en-US" altLang="ja-JP" sz="2400" dirty="0">
                <a:latin typeface="Helvetica Neue" panose="02000503000000020004" pitchFamily="2" charset="0"/>
                <a:ea typeface="Helvetica Neue" panose="02000503000000020004" pitchFamily="2" charset="0"/>
                <a:cs typeface="Helvetica Neue" panose="02000503000000020004" pitchFamily="2" charset="0"/>
              </a:rPr>
              <a:t> </a:t>
            </a:r>
            <a:r>
              <a:rPr kumimoji="1" lang="en-US" altLang="ja-JP" sz="2400" b="1" dirty="0">
                <a:latin typeface="Helvetica Neue" panose="02000503000000020004" pitchFamily="2" charset="0"/>
                <a:ea typeface="Helvetica Neue" panose="02000503000000020004" pitchFamily="2" charset="0"/>
                <a:cs typeface="Helvetica Neue" panose="02000503000000020004" pitchFamily="2" charset="0"/>
              </a:rPr>
              <a:t>Possible associated </a:t>
            </a:r>
          </a:p>
          <a:p>
            <a:r>
              <a:rPr kumimoji="1" lang="en-US" altLang="ja-JP" sz="2400" b="1" dirty="0">
                <a:latin typeface="Helvetica Neue" panose="02000503000000020004" pitchFamily="2" charset="0"/>
                <a:ea typeface="Helvetica Neue" panose="02000503000000020004" pitchFamily="2" charset="0"/>
                <a:cs typeface="Helvetica Neue" panose="02000503000000020004" pitchFamily="2" charset="0"/>
              </a:rPr>
              <a:t>   source: </a:t>
            </a:r>
            <a:r>
              <a:rPr kumimoji="1" lang="en-US" altLang="ja-JP" sz="2400" b="1"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PSR J1740+1000</a:t>
            </a:r>
          </a:p>
        </p:txBody>
      </p:sp>
      <p:sp>
        <p:nvSpPr>
          <p:cNvPr id="19" name="テキスト ボックス 18">
            <a:extLst>
              <a:ext uri="{FF2B5EF4-FFF2-40B4-BE49-F238E27FC236}">
                <a16:creationId xmlns:a16="http://schemas.microsoft.com/office/drawing/2014/main" id="{EF95022A-F4DF-5D5F-13E6-42E2889F2CAE}"/>
              </a:ext>
            </a:extLst>
          </p:cNvPr>
          <p:cNvSpPr txBox="1"/>
          <p:nvPr/>
        </p:nvSpPr>
        <p:spPr>
          <a:xfrm>
            <a:off x="462750" y="4080349"/>
            <a:ext cx="3320974" cy="707886"/>
          </a:xfrm>
          <a:prstGeom prst="rect">
            <a:avLst/>
          </a:prstGeom>
          <a:noFill/>
        </p:spPr>
        <p:txBody>
          <a:bodyPr wrap="square">
            <a:spAutoFit/>
          </a:bodyPr>
          <a:lstStyle/>
          <a:p>
            <a:r>
              <a:rPr kumimoji="1" lang="ja-JP" altLang="en-US" sz="2000">
                <a:latin typeface="Helvetica Neue" panose="02000503000000020004" pitchFamily="2" charset="0"/>
                <a:ea typeface="Helvetica Neue" panose="02000503000000020004" pitchFamily="2" charset="0"/>
                <a:cs typeface="Helvetica Neue" panose="02000503000000020004" pitchFamily="2" charset="0"/>
              </a:rPr>
              <a:t>・</a:t>
            </a:r>
            <a:r>
              <a:rPr kumimoji="1" lang="en-US" sz="2000" noProof="1">
                <a:latin typeface="Helvetica Neue" panose="02000503000000020004" pitchFamily="2" charset="0"/>
                <a:ea typeface="Helvetica Neue" panose="02000503000000020004" pitchFamily="2" charset="0"/>
                <a:cs typeface="Helvetica Neue" panose="02000503000000020004" pitchFamily="2" charset="0"/>
              </a:rPr>
              <a:t>E_dot </a:t>
            </a:r>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 2.3×10</a:t>
            </a:r>
            <a:r>
              <a:rPr kumimoji="1" lang="en-US" altLang="ja-JP" sz="2000" baseline="30000" dirty="0">
                <a:latin typeface="Helvetica Neue" panose="02000503000000020004" pitchFamily="2" charset="0"/>
                <a:ea typeface="Helvetica Neue" panose="02000503000000020004" pitchFamily="2" charset="0"/>
                <a:cs typeface="Helvetica Neue" panose="02000503000000020004" pitchFamily="2" charset="0"/>
              </a:rPr>
              <a:t>35</a:t>
            </a:r>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 erg/s</a:t>
            </a:r>
          </a:p>
          <a:p>
            <a:r>
              <a:rPr kumimoji="1" lang="ja-JP" altLang="en-US" sz="2000">
                <a:latin typeface="Helvetica Neue" panose="02000503000000020004" pitchFamily="2" charset="0"/>
                <a:ea typeface="Helvetica Neue" panose="02000503000000020004" pitchFamily="2" charset="0"/>
                <a:cs typeface="Helvetica Neue" panose="02000503000000020004" pitchFamily="2" charset="0"/>
              </a:rPr>
              <a:t>・</a:t>
            </a:r>
            <a:r>
              <a:rPr kumimoji="1" lang="en-US" altLang="ja-JP" sz="2000" b="1" i="1" dirty="0">
                <a:latin typeface="Helvetica Neue" panose="02000503000000020004" pitchFamily="2" charset="0"/>
                <a:ea typeface="Helvetica Neue" panose="02000503000000020004" pitchFamily="2" charset="0"/>
                <a:cs typeface="Helvetica Neue" panose="02000503000000020004" pitchFamily="2" charset="0"/>
              </a:rPr>
              <a:t>d</a:t>
            </a:r>
            <a:r>
              <a:rPr kumimoji="1" lang="en-US" altLang="ja-JP" sz="2000" b="1" dirty="0">
                <a:latin typeface="Helvetica Neue" panose="02000503000000020004" pitchFamily="2" charset="0"/>
                <a:ea typeface="Helvetica Neue" panose="02000503000000020004" pitchFamily="2" charset="0"/>
                <a:cs typeface="Helvetica Neue" panose="02000503000000020004" pitchFamily="2" charset="0"/>
              </a:rPr>
              <a:t> = 1.2 kpc</a:t>
            </a:r>
          </a:p>
        </p:txBody>
      </p:sp>
      <p:pic>
        <p:nvPicPr>
          <p:cNvPr id="30" name="図 29">
            <a:extLst>
              <a:ext uri="{FF2B5EF4-FFF2-40B4-BE49-F238E27FC236}">
                <a16:creationId xmlns:a16="http://schemas.microsoft.com/office/drawing/2014/main" id="{C92073E1-C6F4-DB34-8820-81703371D5C6}"/>
              </a:ext>
            </a:extLst>
          </p:cNvPr>
          <p:cNvPicPr>
            <a:picLocks noChangeAspect="1"/>
          </p:cNvPicPr>
          <p:nvPr/>
        </p:nvPicPr>
        <p:blipFill>
          <a:blip r:embed="rId5"/>
          <a:stretch>
            <a:fillRect/>
          </a:stretch>
        </p:blipFill>
        <p:spPr>
          <a:xfrm>
            <a:off x="4167660" y="585240"/>
            <a:ext cx="3791049" cy="3002083"/>
          </a:xfrm>
          <a:prstGeom prst="rect">
            <a:avLst/>
          </a:prstGeom>
        </p:spPr>
      </p:pic>
      <p:sp>
        <p:nvSpPr>
          <p:cNvPr id="24" name="テキスト ボックス 23">
            <a:extLst>
              <a:ext uri="{FF2B5EF4-FFF2-40B4-BE49-F238E27FC236}">
                <a16:creationId xmlns:a16="http://schemas.microsoft.com/office/drawing/2014/main" id="{FFDC78B3-40EA-6B8B-9492-CB00958597DD}"/>
              </a:ext>
            </a:extLst>
          </p:cNvPr>
          <p:cNvSpPr txBox="1"/>
          <p:nvPr/>
        </p:nvSpPr>
        <p:spPr>
          <a:xfrm>
            <a:off x="4622893" y="246524"/>
            <a:ext cx="2924022" cy="338554"/>
          </a:xfrm>
          <a:prstGeom prst="rect">
            <a:avLst/>
          </a:prstGeom>
          <a:noFill/>
        </p:spPr>
        <p:txBody>
          <a:bodyPr wrap="square" rtlCol="0">
            <a:spAutoFit/>
          </a:bodyPr>
          <a:lstStyle/>
          <a:p>
            <a:pPr algn="ctr"/>
            <a:r>
              <a:rPr kumimoji="1" lang="en-US" altLang="ja-JP" sz="1600" u="sng" dirty="0">
                <a:latin typeface="Helvetica Neue" panose="02000503000000020004" pitchFamily="2" charset="0"/>
                <a:ea typeface="Helvetica Neue" panose="02000503000000020004" pitchFamily="2" charset="0"/>
                <a:cs typeface="Helvetica Neue" panose="02000503000000020004" pitchFamily="2" charset="0"/>
              </a:rPr>
              <a:t>LHAASO Collab.</a:t>
            </a:r>
          </a:p>
        </p:txBody>
      </p:sp>
      <p:sp>
        <p:nvSpPr>
          <p:cNvPr id="26" name="テキスト ボックス 25">
            <a:extLst>
              <a:ext uri="{FF2B5EF4-FFF2-40B4-BE49-F238E27FC236}">
                <a16:creationId xmlns:a16="http://schemas.microsoft.com/office/drawing/2014/main" id="{DA0E913F-FE22-3152-2738-2D7B066257E0}"/>
              </a:ext>
            </a:extLst>
          </p:cNvPr>
          <p:cNvSpPr txBox="1"/>
          <p:nvPr/>
        </p:nvSpPr>
        <p:spPr>
          <a:xfrm>
            <a:off x="6869341" y="3638881"/>
            <a:ext cx="4527939" cy="319436"/>
          </a:xfrm>
          <a:prstGeom prst="rect">
            <a:avLst/>
          </a:prstGeom>
          <a:solidFill>
            <a:schemeClr val="bg1"/>
          </a:solidFill>
        </p:spPr>
        <p:txBody>
          <a:bodyPr wrap="square" rtlCol="0">
            <a:spAutoFit/>
          </a:bodyPr>
          <a:lstStyle/>
          <a:p>
            <a:endParaRPr kumimoji="1" lang="ja-JP" altLang="en-US"/>
          </a:p>
        </p:txBody>
      </p:sp>
      <p:sp>
        <p:nvSpPr>
          <p:cNvPr id="27" name="テキスト ボックス 26">
            <a:extLst>
              <a:ext uri="{FF2B5EF4-FFF2-40B4-BE49-F238E27FC236}">
                <a16:creationId xmlns:a16="http://schemas.microsoft.com/office/drawing/2014/main" id="{6720B1B9-4F23-87D8-A3B6-6F2D50C1F95B}"/>
              </a:ext>
            </a:extLst>
          </p:cNvPr>
          <p:cNvSpPr txBox="1"/>
          <p:nvPr/>
        </p:nvSpPr>
        <p:spPr>
          <a:xfrm>
            <a:off x="6150511" y="3496935"/>
            <a:ext cx="5701923" cy="400110"/>
          </a:xfrm>
          <a:prstGeom prst="rect">
            <a:avLst/>
          </a:prstGeom>
          <a:noFill/>
        </p:spPr>
        <p:txBody>
          <a:bodyPr wrap="square">
            <a:spAutoFit/>
          </a:bodyPr>
          <a:lstStyle/>
          <a:p>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Velocity spectrum from the green circle (</a:t>
            </a:r>
            <a:r>
              <a:rPr kumimoji="1" lang="en-US" altLang="ja-JP" sz="2000" i="1" dirty="0">
                <a:latin typeface="Helvetica Neue" panose="02000503000000020004" pitchFamily="2" charset="0"/>
                <a:ea typeface="Helvetica Neue" panose="02000503000000020004" pitchFamily="2" charset="0"/>
                <a:cs typeface="Helvetica Neue" panose="02000503000000020004" pitchFamily="2" charset="0"/>
              </a:rPr>
              <a:t>r</a:t>
            </a:r>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=0.11°)</a:t>
            </a:r>
          </a:p>
        </p:txBody>
      </p:sp>
      <p:sp>
        <p:nvSpPr>
          <p:cNvPr id="28" name="スライド番号プレースホルダー 27">
            <a:extLst>
              <a:ext uri="{FF2B5EF4-FFF2-40B4-BE49-F238E27FC236}">
                <a16:creationId xmlns:a16="http://schemas.microsoft.com/office/drawing/2014/main" id="{00D46CF6-F3EA-0E29-B69D-132773910993}"/>
              </a:ext>
            </a:extLst>
          </p:cNvPr>
          <p:cNvSpPr>
            <a:spLocks noGrp="1"/>
          </p:cNvSpPr>
          <p:nvPr>
            <p:ph type="sldNum" sz="quarter" idx="12"/>
          </p:nvPr>
        </p:nvSpPr>
        <p:spPr/>
        <p:txBody>
          <a:bodyPr/>
          <a:lstStyle/>
          <a:p>
            <a:fld id="{B54DEC54-B242-A84F-8EF7-0FC6344D1B38}" type="slidenum">
              <a:rPr kumimoji="1" lang="ja-JP" altLang="en-US" smtClean="0"/>
              <a:t>18</a:t>
            </a:fld>
            <a:endParaRPr kumimoji="1" lang="ja-JP" altLang="en-US"/>
          </a:p>
        </p:txBody>
      </p:sp>
      <p:grpSp>
        <p:nvGrpSpPr>
          <p:cNvPr id="36" name="グループ化 35">
            <a:extLst>
              <a:ext uri="{FF2B5EF4-FFF2-40B4-BE49-F238E27FC236}">
                <a16:creationId xmlns:a16="http://schemas.microsoft.com/office/drawing/2014/main" id="{193119CA-9907-4281-4645-F70299AB4D10}"/>
              </a:ext>
            </a:extLst>
          </p:cNvPr>
          <p:cNvGrpSpPr/>
          <p:nvPr/>
        </p:nvGrpSpPr>
        <p:grpSpPr>
          <a:xfrm>
            <a:off x="8074288" y="246524"/>
            <a:ext cx="3778146" cy="3295233"/>
            <a:chOff x="8074288" y="246524"/>
            <a:chExt cx="3778146" cy="3295233"/>
          </a:xfrm>
        </p:grpSpPr>
        <p:grpSp>
          <p:nvGrpSpPr>
            <p:cNvPr id="35" name="グループ化 34">
              <a:extLst>
                <a:ext uri="{FF2B5EF4-FFF2-40B4-BE49-F238E27FC236}">
                  <a16:creationId xmlns:a16="http://schemas.microsoft.com/office/drawing/2014/main" id="{D934979B-8EC7-1AD4-7D08-6E19367F1B7D}"/>
                </a:ext>
              </a:extLst>
            </p:cNvPr>
            <p:cNvGrpSpPr/>
            <p:nvPr/>
          </p:nvGrpSpPr>
          <p:grpSpPr>
            <a:xfrm>
              <a:off x="8074288" y="246524"/>
              <a:ext cx="3778146" cy="3295233"/>
              <a:chOff x="8074288" y="246524"/>
              <a:chExt cx="3778146" cy="3295233"/>
            </a:xfrm>
          </p:grpSpPr>
          <mc:AlternateContent xmlns:mc="http://schemas.openxmlformats.org/markup-compatibility/2006" xmlns:a14="http://schemas.microsoft.com/office/drawing/2010/main">
            <mc:Choice Requires="a14">
              <p:sp>
                <p:nvSpPr>
                  <p:cNvPr id="23" name="テキスト ボックス 22">
                    <a:extLst>
                      <a:ext uri="{FF2B5EF4-FFF2-40B4-BE49-F238E27FC236}">
                        <a16:creationId xmlns:a16="http://schemas.microsoft.com/office/drawing/2014/main" id="{7660DBB5-2066-3566-38F1-C19D3D117C1C}"/>
                      </a:ext>
                    </a:extLst>
                  </p:cNvPr>
                  <p:cNvSpPr txBox="1"/>
                  <p:nvPr/>
                </p:nvSpPr>
                <p:spPr>
                  <a:xfrm>
                    <a:off x="8258964" y="246524"/>
                    <a:ext cx="3408794" cy="369332"/>
                  </a:xfrm>
                  <a:prstGeom prst="rect">
                    <a:avLst/>
                  </a:prstGeom>
                  <a:noFill/>
                </p:spPr>
                <p:txBody>
                  <a:bodyPr wrap="square" rtlCol="0">
                    <a:spAutoFit/>
                  </a:bodyPr>
                  <a:lstStyle/>
                  <a:p>
                    <a:pPr algn="ctr"/>
                    <a:r>
                      <a:rPr kumimoji="1" lang="en-US" altLang="ja-JP" baseline="30000" dirty="0">
                        <a:latin typeface="Helvetica Neue" panose="02000503000000020004" pitchFamily="2" charset="0"/>
                        <a:ea typeface="Helvetica Neue" panose="02000503000000020004" pitchFamily="2" charset="0"/>
                        <a:cs typeface="Helvetica Neue" panose="02000503000000020004" pitchFamily="2" charset="0"/>
                      </a:rPr>
                      <a:t>12</a:t>
                    </a:r>
                    <a:r>
                      <a:rPr kumimoji="1" lang="en-US" altLang="ja-JP" dirty="0">
                        <a:latin typeface="Helvetica Neue" panose="02000503000000020004" pitchFamily="2" charset="0"/>
                        <a:ea typeface="Helvetica Neue" panose="02000503000000020004" pitchFamily="2" charset="0"/>
                        <a:cs typeface="Helvetica Neue" panose="02000503000000020004" pitchFamily="2" charset="0"/>
                      </a:rPr>
                      <a:t>CO Map</a:t>
                    </a:r>
                    <a14:m>
                      <m:oMath xmlns:m="http://schemas.openxmlformats.org/officeDocument/2006/math">
                        <m:r>
                          <a:rPr kumimoji="1" lang="en-US" altLang="ja-JP" b="0" i="0" smtClean="0">
                            <a:latin typeface="Cambria Math" panose="02040503050406030204" pitchFamily="18" charset="0"/>
                            <a:ea typeface="Hiragino Sans W4" panose="020B0400000000000000" pitchFamily="34" charset="-128"/>
                          </a:rPr>
                          <m:t>  (</m:t>
                        </m:r>
                        <m:r>
                          <a:rPr kumimoji="1" lang="en-US" altLang="ja-JP" b="0" i="1" smtClean="0">
                            <a:latin typeface="Cambria Math" panose="02040503050406030204" pitchFamily="18" charset="0"/>
                            <a:ea typeface="Hiragino Sans W4" panose="020B0400000000000000" pitchFamily="34" charset="-128"/>
                          </a:rPr>
                          <m:t>𝑣</m:t>
                        </m:r>
                      </m:oMath>
                    </a14:m>
                    <a:r>
                      <a:rPr kumimoji="1" lang="en-US" altLang="ja-JP" dirty="0">
                        <a:latin typeface="Helvetica Neue" panose="02000503000000020004" pitchFamily="2" charset="0"/>
                        <a:ea typeface="Helvetica Neue" panose="02000503000000020004" pitchFamily="2" charset="0"/>
                        <a:cs typeface="Helvetica Neue" panose="02000503000000020004" pitchFamily="2" charset="0"/>
                      </a:rPr>
                      <a:t> = 12 to 22 km/s)</a:t>
                    </a:r>
                  </a:p>
                </p:txBody>
              </p:sp>
            </mc:Choice>
            <mc:Fallback xmlns="">
              <p:sp>
                <p:nvSpPr>
                  <p:cNvPr id="23" name="テキスト ボックス 22">
                    <a:extLst>
                      <a:ext uri="{FF2B5EF4-FFF2-40B4-BE49-F238E27FC236}">
                        <a16:creationId xmlns:a16="http://schemas.microsoft.com/office/drawing/2014/main" id="{7660DBB5-2066-3566-38F1-C19D3D117C1C}"/>
                      </a:ext>
                    </a:extLst>
                  </p:cNvPr>
                  <p:cNvSpPr txBox="1">
                    <a:spLocks noRot="1" noChangeAspect="1" noMove="1" noResize="1" noEditPoints="1" noAdjustHandles="1" noChangeArrowheads="1" noChangeShapeType="1" noTextEdit="1"/>
                  </p:cNvSpPr>
                  <p:nvPr/>
                </p:nvSpPr>
                <p:spPr>
                  <a:xfrm>
                    <a:off x="8258964" y="246524"/>
                    <a:ext cx="3408794" cy="369332"/>
                  </a:xfrm>
                  <a:prstGeom prst="rect">
                    <a:avLst/>
                  </a:prstGeom>
                  <a:blipFill>
                    <a:blip r:embed="rId7"/>
                    <a:stretch>
                      <a:fillRect t="-6667" b="-26667"/>
                    </a:stretch>
                  </a:blipFill>
                </p:spPr>
                <p:txBody>
                  <a:bodyPr/>
                  <a:lstStyle/>
                  <a:p>
                    <a:r>
                      <a:rPr lang="ja-JP" altLang="en-US">
                        <a:noFill/>
                      </a:rPr>
                      <a:t> </a:t>
                    </a:r>
                  </a:p>
                </p:txBody>
              </p:sp>
            </mc:Fallback>
          </mc:AlternateContent>
          <p:pic>
            <p:nvPicPr>
              <p:cNvPr id="32" name="図 31">
                <a:extLst>
                  <a:ext uri="{FF2B5EF4-FFF2-40B4-BE49-F238E27FC236}">
                    <a16:creationId xmlns:a16="http://schemas.microsoft.com/office/drawing/2014/main" id="{1C672374-6243-3E5C-C555-ED4FEDD59835}"/>
                  </a:ext>
                </a:extLst>
              </p:cNvPr>
              <p:cNvPicPr>
                <a:picLocks noChangeAspect="1"/>
              </p:cNvPicPr>
              <p:nvPr/>
            </p:nvPicPr>
            <p:blipFill>
              <a:blip r:embed="rId8"/>
              <a:stretch>
                <a:fillRect/>
              </a:stretch>
            </p:blipFill>
            <p:spPr>
              <a:xfrm>
                <a:off x="8074288" y="325227"/>
                <a:ext cx="3778146" cy="3216530"/>
              </a:xfrm>
              <a:prstGeom prst="rect">
                <a:avLst/>
              </a:prstGeom>
            </p:spPr>
          </p:pic>
          <p:sp>
            <p:nvSpPr>
              <p:cNvPr id="34" name="テキスト ボックス 33">
                <a:extLst>
                  <a:ext uri="{FF2B5EF4-FFF2-40B4-BE49-F238E27FC236}">
                    <a16:creationId xmlns:a16="http://schemas.microsoft.com/office/drawing/2014/main" id="{314EB855-4344-EF3F-204B-51D16761E734}"/>
                  </a:ext>
                </a:extLst>
              </p:cNvPr>
              <p:cNvSpPr txBox="1"/>
              <p:nvPr/>
            </p:nvSpPr>
            <p:spPr>
              <a:xfrm>
                <a:off x="8506285" y="983868"/>
                <a:ext cx="2380454" cy="338554"/>
              </a:xfrm>
              <a:prstGeom prst="rect">
                <a:avLst/>
              </a:prstGeom>
              <a:noFill/>
            </p:spPr>
            <p:txBody>
              <a:bodyPr wrap="square" rtlCol="0">
                <a:spAutoFit/>
              </a:bodyPr>
              <a:lstStyle/>
              <a:p>
                <a:pPr algn="ctr"/>
                <a:r>
                  <a:rPr kumimoji="1" lang="en-US" altLang="ja-JP" sz="1600" dirty="0">
                    <a:solidFill>
                      <a:srgbClr val="02FFFF"/>
                    </a:solidFill>
                    <a:latin typeface="Helvetica Neue" panose="02000503000000020004" pitchFamily="2" charset="0"/>
                    <a:cs typeface="Helvetica Neue" panose="02000503000000020004" pitchFamily="2" charset="0"/>
                  </a:rPr>
                  <a:t>PSR J1740+1000</a:t>
                </a:r>
                <a:endParaRPr kumimoji="1" lang="ja-JP" altLang="en-US" sz="1600">
                  <a:solidFill>
                    <a:srgbClr val="02FFFF"/>
                  </a:solidFill>
                  <a:latin typeface="Helvetica Neue" panose="02000503000000020004" pitchFamily="2" charset="0"/>
                  <a:cs typeface="Helvetica Neue" panose="02000503000000020004" pitchFamily="2" charset="0"/>
                </a:endParaRPr>
              </a:p>
            </p:txBody>
          </p:sp>
        </p:grpSp>
        <p:sp>
          <p:nvSpPr>
            <p:cNvPr id="33" name="テキスト ボックス 32">
              <a:extLst>
                <a:ext uri="{FF2B5EF4-FFF2-40B4-BE49-F238E27FC236}">
                  <a16:creationId xmlns:a16="http://schemas.microsoft.com/office/drawing/2014/main" id="{276FBA60-3D0D-44E0-B555-C0751072DBA7}"/>
                </a:ext>
              </a:extLst>
            </p:cNvPr>
            <p:cNvSpPr txBox="1"/>
            <p:nvPr/>
          </p:nvSpPr>
          <p:spPr>
            <a:xfrm>
              <a:off x="8743531" y="2307299"/>
              <a:ext cx="2476049" cy="338554"/>
            </a:xfrm>
            <a:prstGeom prst="rect">
              <a:avLst/>
            </a:prstGeom>
            <a:noFill/>
          </p:spPr>
          <p:txBody>
            <a:bodyPr wrap="square" rtlCol="0">
              <a:spAutoFit/>
            </a:bodyPr>
            <a:lstStyle/>
            <a:p>
              <a:r>
                <a:rPr kumimoji="1" lang="en-US" altLang="ja-JP" sz="1600" dirty="0">
                  <a:solidFill>
                    <a:srgbClr val="02FF00"/>
                  </a:solidFill>
                  <a:latin typeface="Helvetica Neue" panose="02000503000000020004" pitchFamily="2" charset="0"/>
                  <a:ea typeface="Helvetica Neue" panose="02000503000000020004" pitchFamily="2" charset="0"/>
                  <a:cs typeface="Helvetica Neue" panose="02000503000000020004" pitchFamily="2" charset="0"/>
                </a:rPr>
                <a:t>1LHAASO J1740+0948u</a:t>
              </a:r>
              <a:endParaRPr kumimoji="1" lang="ja-JP" altLang="en-US" sz="1600">
                <a:solidFill>
                  <a:srgbClr val="02FF00"/>
                </a:solidFill>
                <a:latin typeface="Helvetica Neue" panose="02000503000000020004" pitchFamily="2" charset="0"/>
                <a:cs typeface="Helvetica Neue" panose="02000503000000020004" pitchFamily="2" charset="0"/>
              </a:endParaRPr>
            </a:p>
          </p:txBody>
        </p:sp>
      </p:grpSp>
      <p:pic>
        <p:nvPicPr>
          <p:cNvPr id="2" name="図 1">
            <a:extLst>
              <a:ext uri="{FF2B5EF4-FFF2-40B4-BE49-F238E27FC236}">
                <a16:creationId xmlns:a16="http://schemas.microsoft.com/office/drawing/2014/main" id="{AF03C924-D384-268D-0534-EB0F047BACBD}"/>
              </a:ext>
            </a:extLst>
          </p:cNvPr>
          <p:cNvPicPr>
            <a:picLocks noChangeAspect="1"/>
          </p:cNvPicPr>
          <p:nvPr/>
        </p:nvPicPr>
        <p:blipFill>
          <a:blip r:embed="rId9"/>
          <a:stretch>
            <a:fillRect/>
          </a:stretch>
        </p:blipFill>
        <p:spPr>
          <a:xfrm>
            <a:off x="6262218" y="3849157"/>
            <a:ext cx="5123034" cy="2418239"/>
          </a:xfrm>
          <a:prstGeom prst="rect">
            <a:avLst/>
          </a:prstGeom>
        </p:spPr>
      </p:pic>
    </p:spTree>
    <p:extLst>
      <p:ext uri="{BB962C8B-B14F-4D97-AF65-F5344CB8AC3E}">
        <p14:creationId xmlns:p14="http://schemas.microsoft.com/office/powerpoint/2010/main" val="2264950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par>
                                <p:cTn id="8" presetID="16" presetClass="entr" presetSubtype="21" fill="hold"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barn(inVertical)">
                                      <p:cBhvr>
                                        <p:cTn id="10" dur="500"/>
                                        <p:tgtEl>
                                          <p:spTgt spid="3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barn(inVertical)">
                                      <p:cBhvr>
                                        <p:cTn id="15" dur="500"/>
                                        <p:tgtEl>
                                          <p:spTgt spid="36"/>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barn(inVertical)">
                                      <p:cBhvr>
                                        <p:cTn id="20" dur="500"/>
                                        <p:tgtEl>
                                          <p:spTgt spid="27"/>
                                        </p:tgtEl>
                                      </p:cBhvr>
                                    </p:animEffect>
                                  </p:childTnLst>
                                </p:cTn>
                              </p:par>
                              <p:par>
                                <p:cTn id="21" presetID="16" presetClass="entr" presetSubtype="21" fill="hold"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barn(inVertical)">
                                      <p:cBhvr>
                                        <p:cTn id="2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7520ED72-F31C-A607-F4D0-5C56B3B00C33}"/>
              </a:ext>
            </a:extLst>
          </p:cNvPr>
          <p:cNvSpPr txBox="1"/>
          <p:nvPr/>
        </p:nvSpPr>
        <p:spPr>
          <a:xfrm>
            <a:off x="111875" y="186672"/>
            <a:ext cx="3048000" cy="584775"/>
          </a:xfrm>
          <a:prstGeom prst="rect">
            <a:avLst/>
          </a:prstGeom>
          <a:noFill/>
        </p:spPr>
        <p:txBody>
          <a:bodyPr wrap="square" rtlCol="0">
            <a:spAutoFit/>
          </a:bodyPr>
          <a:lstStyle/>
          <a:p>
            <a:r>
              <a:rPr kumimoji="1" lang="en-US" altLang="ja-JP" sz="3200" b="1" dirty="0">
                <a:solidFill>
                  <a:srgbClr val="0070C0"/>
                </a:solidFill>
                <a:effectLst>
                  <a:outerShdw blurRad="50800" dist="38100" dir="2700000" algn="tl" rotWithShape="0">
                    <a:prstClr val="black">
                      <a:alpha val="40000"/>
                    </a:prstClr>
                  </a:outerShdw>
                </a:effectLst>
                <a:latin typeface="Helvetica Neue" panose="02000503000000020004" pitchFamily="2" charset="0"/>
                <a:ea typeface="Helvetica Neue" panose="02000503000000020004" pitchFamily="2" charset="0"/>
                <a:cs typeface="Helvetica Neue" panose="02000503000000020004" pitchFamily="2" charset="0"/>
              </a:rPr>
              <a:t>Future Work</a:t>
            </a:r>
            <a:endParaRPr kumimoji="1" lang="ja-JP" altLang="en-US" sz="3200" b="1" dirty="0">
              <a:solidFill>
                <a:srgbClr val="0070C0"/>
              </a:solidFill>
              <a:effectLst>
                <a:outerShdw blurRad="50800" dist="38100" dir="2700000" algn="tl" rotWithShape="0">
                  <a:prstClr val="black">
                    <a:alpha val="40000"/>
                  </a:prstClr>
                </a:outerShdw>
              </a:effectLst>
              <a:latin typeface="Helvetica Neue" panose="02000503000000020004" pitchFamily="2" charset="0"/>
              <a:ea typeface="Hiragino Sans W4" panose="020B0400000000000000" pitchFamily="34" charset="-128"/>
              <a:cs typeface="Helvetica Neue" panose="02000503000000020004" pitchFamily="2" charset="0"/>
            </a:endParaRPr>
          </a:p>
        </p:txBody>
      </p:sp>
      <p:sp>
        <p:nvSpPr>
          <p:cNvPr id="5" name="テキスト ボックス 4">
            <a:extLst>
              <a:ext uri="{FF2B5EF4-FFF2-40B4-BE49-F238E27FC236}">
                <a16:creationId xmlns:a16="http://schemas.microsoft.com/office/drawing/2014/main" id="{AC2A88F1-15E7-4C50-E218-E61620819938}"/>
              </a:ext>
            </a:extLst>
          </p:cNvPr>
          <p:cNvSpPr txBox="1"/>
          <p:nvPr/>
        </p:nvSpPr>
        <p:spPr>
          <a:xfrm>
            <a:off x="271162" y="846595"/>
            <a:ext cx="11649675" cy="954107"/>
          </a:xfrm>
          <a:prstGeom prst="rect">
            <a:avLst/>
          </a:prstGeom>
          <a:noFill/>
        </p:spPr>
        <p:txBody>
          <a:bodyPr wrap="square">
            <a:spAutoFit/>
          </a:bodyPr>
          <a:lstStyle/>
          <a:p>
            <a:pPr algn="just">
              <a:buNone/>
            </a:pPr>
            <a:r>
              <a:rPr lang="en" altLang="ja-JP" sz="2800" kern="100" dirty="0">
                <a:latin typeface="Helvetica Neue" panose="02000503000000020004" pitchFamily="2" charset="0"/>
                <a:ea typeface="Hiragino Sans W4" panose="020B0400000000000000" pitchFamily="34" charset="-128"/>
                <a:cs typeface="Helvetica Neue" panose="02000503000000020004" pitchFamily="2" charset="0"/>
              </a:rPr>
              <a:t>We will continue CO observations of high-Galactic-latitude LHAASO sources that have not been sufficiently covered by previous CO surveys.</a:t>
            </a:r>
            <a:endParaRPr lang="ja-JP" altLang="ja-JP" sz="2800" kern="100" dirty="0">
              <a:effectLst/>
              <a:latin typeface="Helvetica Neue" panose="02000503000000020004" pitchFamily="2" charset="0"/>
              <a:ea typeface="Hiragino Sans W4" panose="020B0400000000000000" pitchFamily="34" charset="-128"/>
              <a:cs typeface="Helvetica Neue" panose="02000503000000020004" pitchFamily="2" charset="0"/>
            </a:endParaRPr>
          </a:p>
        </p:txBody>
      </p:sp>
      <p:sp>
        <p:nvSpPr>
          <p:cNvPr id="7" name="スライド番号プレースホルダー 6">
            <a:extLst>
              <a:ext uri="{FF2B5EF4-FFF2-40B4-BE49-F238E27FC236}">
                <a16:creationId xmlns:a16="http://schemas.microsoft.com/office/drawing/2014/main" id="{A10916D0-9F03-A75B-ABE3-8A5A200482D4}"/>
              </a:ext>
            </a:extLst>
          </p:cNvPr>
          <p:cNvSpPr>
            <a:spLocks noGrp="1"/>
          </p:cNvSpPr>
          <p:nvPr>
            <p:ph type="sldNum" sz="quarter" idx="12"/>
          </p:nvPr>
        </p:nvSpPr>
        <p:spPr/>
        <p:txBody>
          <a:bodyPr/>
          <a:lstStyle/>
          <a:p>
            <a:fld id="{9D292562-AE0E-4998-BB7A-808ABC7FC321}" type="slidenum">
              <a:rPr kumimoji="1" lang="ja-JP" altLang="en-US" smtClean="0"/>
              <a:t>19</a:t>
            </a:fld>
            <a:endParaRPr kumimoji="1" lang="ja-JP" altLang="en-US"/>
          </a:p>
        </p:txBody>
      </p:sp>
      <p:pic>
        <p:nvPicPr>
          <p:cNvPr id="4" name="図 3">
            <a:extLst>
              <a:ext uri="{FF2B5EF4-FFF2-40B4-BE49-F238E27FC236}">
                <a16:creationId xmlns:a16="http://schemas.microsoft.com/office/drawing/2014/main" id="{7BB3789D-88EE-EC61-03D4-CF805BC387F0}"/>
              </a:ext>
            </a:extLst>
          </p:cNvPr>
          <p:cNvPicPr>
            <a:picLocks noChangeAspect="1"/>
          </p:cNvPicPr>
          <p:nvPr/>
        </p:nvPicPr>
        <p:blipFill>
          <a:blip r:embed="rId3"/>
          <a:stretch>
            <a:fillRect/>
          </a:stretch>
        </p:blipFill>
        <p:spPr>
          <a:xfrm>
            <a:off x="551963" y="2792626"/>
            <a:ext cx="11088072" cy="2927674"/>
          </a:xfrm>
          <a:prstGeom prst="rect">
            <a:avLst/>
          </a:prstGeom>
        </p:spPr>
      </p:pic>
      <p:sp>
        <p:nvSpPr>
          <p:cNvPr id="8" name="テキスト ボックス 7">
            <a:extLst>
              <a:ext uri="{FF2B5EF4-FFF2-40B4-BE49-F238E27FC236}">
                <a16:creationId xmlns:a16="http://schemas.microsoft.com/office/drawing/2014/main" id="{5B2132D7-6FEF-4A91-89A3-D51A98EEDFD5}"/>
              </a:ext>
            </a:extLst>
          </p:cNvPr>
          <p:cNvSpPr txBox="1"/>
          <p:nvPr/>
        </p:nvSpPr>
        <p:spPr>
          <a:xfrm>
            <a:off x="1872348" y="2132703"/>
            <a:ext cx="8028110" cy="584775"/>
          </a:xfrm>
          <a:prstGeom prst="rect">
            <a:avLst/>
          </a:prstGeom>
          <a:noFill/>
        </p:spPr>
        <p:txBody>
          <a:bodyPr wrap="square" rtlCol="0">
            <a:spAutoFit/>
          </a:bodyPr>
          <a:lstStyle/>
          <a:p>
            <a:r>
              <a:rPr kumimoji="1" lang="en-US" altLang="ja-JP" sz="3200" b="1" dirty="0">
                <a:solidFill>
                  <a:srgbClr val="0E0FFF"/>
                </a:solidFill>
                <a:latin typeface="Hiragino Sans W4" panose="020B0400000000000000" pitchFamily="34" charset="-128"/>
                <a:ea typeface="Hiragino Sans W4" panose="020B0400000000000000" pitchFamily="34" charset="-128"/>
              </a:rPr>
              <a:t>Target list for observations in 2026</a:t>
            </a:r>
            <a:endParaRPr kumimoji="1" lang="ja-JP" altLang="en-US" sz="3200" b="1">
              <a:solidFill>
                <a:srgbClr val="0E0FFF"/>
              </a:solidFill>
              <a:latin typeface="Hiragino Sans W4" panose="020B0400000000000000" pitchFamily="34" charset="-128"/>
              <a:ea typeface="Hiragino Sans W4" panose="020B0400000000000000" pitchFamily="34" charset="-128"/>
            </a:endParaRPr>
          </a:p>
        </p:txBody>
      </p:sp>
    </p:spTree>
    <p:extLst>
      <p:ext uri="{BB962C8B-B14F-4D97-AF65-F5344CB8AC3E}">
        <p14:creationId xmlns:p14="http://schemas.microsoft.com/office/powerpoint/2010/main" val="16553584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グループ化 38">
            <a:extLst>
              <a:ext uri="{FF2B5EF4-FFF2-40B4-BE49-F238E27FC236}">
                <a16:creationId xmlns:a16="http://schemas.microsoft.com/office/drawing/2014/main" id="{BD40A61F-7A32-8F1E-E0B0-47C45EEC56EE}"/>
              </a:ext>
            </a:extLst>
          </p:cNvPr>
          <p:cNvGrpSpPr/>
          <p:nvPr/>
        </p:nvGrpSpPr>
        <p:grpSpPr>
          <a:xfrm>
            <a:off x="34021" y="1678259"/>
            <a:ext cx="5995794" cy="4403041"/>
            <a:chOff x="34402" y="1719868"/>
            <a:chExt cx="5995794" cy="4403041"/>
          </a:xfrm>
        </p:grpSpPr>
        <p:pic>
          <p:nvPicPr>
            <p:cNvPr id="3" name="図 2">
              <a:extLst>
                <a:ext uri="{FF2B5EF4-FFF2-40B4-BE49-F238E27FC236}">
                  <a16:creationId xmlns:a16="http://schemas.microsoft.com/office/drawing/2014/main" id="{1B96973F-BBCE-196E-2316-8D8163AC04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402" y="1719868"/>
              <a:ext cx="5995794" cy="4403041"/>
            </a:xfrm>
            <a:prstGeom prst="rect">
              <a:avLst/>
            </a:prstGeom>
          </p:spPr>
        </p:pic>
        <p:sp>
          <p:nvSpPr>
            <p:cNvPr id="6" name="楕円 5">
              <a:extLst>
                <a:ext uri="{FF2B5EF4-FFF2-40B4-BE49-F238E27FC236}">
                  <a16:creationId xmlns:a16="http://schemas.microsoft.com/office/drawing/2014/main" id="{FA0F6E89-BA8F-8254-61EC-654A78938EF5}"/>
                </a:ext>
              </a:extLst>
            </p:cNvPr>
            <p:cNvSpPr/>
            <p:nvPr/>
          </p:nvSpPr>
          <p:spPr>
            <a:xfrm>
              <a:off x="2470229" y="2051343"/>
              <a:ext cx="779714" cy="482259"/>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Helvetica Neue" panose="02000503000000020004" pitchFamily="2" charset="0"/>
                <a:cs typeface="Helvetica Neue" panose="02000503000000020004" pitchFamily="2" charset="0"/>
              </a:endParaRPr>
            </a:p>
          </p:txBody>
        </p:sp>
        <p:sp>
          <p:nvSpPr>
            <p:cNvPr id="30" name="テキスト ボックス 29">
              <a:extLst>
                <a:ext uri="{FF2B5EF4-FFF2-40B4-BE49-F238E27FC236}">
                  <a16:creationId xmlns:a16="http://schemas.microsoft.com/office/drawing/2014/main" id="{DB23F222-4FB0-BCBE-8769-657164F35C9F}"/>
                </a:ext>
              </a:extLst>
            </p:cNvPr>
            <p:cNvSpPr txBox="1"/>
            <p:nvPr/>
          </p:nvSpPr>
          <p:spPr>
            <a:xfrm>
              <a:off x="1467579" y="3060372"/>
              <a:ext cx="1049009" cy="400110"/>
            </a:xfrm>
            <a:prstGeom prst="rect">
              <a:avLst/>
            </a:prstGeom>
            <a:noFill/>
          </p:spPr>
          <p:txBody>
            <a:bodyPr wrap="square">
              <a:spAutoFit/>
            </a:bodyPr>
            <a:lstStyle/>
            <a:p>
              <a:pPr algn="just">
                <a:buNone/>
              </a:pPr>
              <a:r>
                <a:rPr lang="en-US" altLang="ja-JP" sz="2000" b="1" kern="100" dirty="0">
                  <a:solidFill>
                    <a:srgbClr val="FF0000"/>
                  </a:solidFill>
                  <a:effectLst/>
                  <a:latin typeface="Helvetica Neue" panose="02000503000000020004" pitchFamily="2" charset="0"/>
                  <a:ea typeface="Helvetica Neue" panose="02000503000000020004" pitchFamily="2" charset="0"/>
                  <a:cs typeface="Helvetica Neue" panose="02000503000000020004" pitchFamily="2" charset="0"/>
                </a:rPr>
                <a:t>SNRs?</a:t>
              </a:r>
            </a:p>
          </p:txBody>
        </p:sp>
        <p:sp>
          <p:nvSpPr>
            <p:cNvPr id="35" name="テキスト ボックス 34">
              <a:extLst>
                <a:ext uri="{FF2B5EF4-FFF2-40B4-BE49-F238E27FC236}">
                  <a16:creationId xmlns:a16="http://schemas.microsoft.com/office/drawing/2014/main" id="{7B946E37-214D-94B3-9CA8-F552391353EE}"/>
                </a:ext>
              </a:extLst>
            </p:cNvPr>
            <p:cNvSpPr txBox="1"/>
            <p:nvPr/>
          </p:nvSpPr>
          <p:spPr>
            <a:xfrm>
              <a:off x="4392692" y="2152146"/>
              <a:ext cx="1398889" cy="400110"/>
            </a:xfrm>
            <a:prstGeom prst="rect">
              <a:avLst/>
            </a:prstGeom>
            <a:noFill/>
          </p:spPr>
          <p:txBody>
            <a:bodyPr wrap="square">
              <a:spAutoFit/>
            </a:bodyPr>
            <a:lstStyle/>
            <a:p>
              <a:r>
                <a:rPr lang="en-US" altLang="ja-JP" sz="2000" b="1"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unknown</a:t>
              </a:r>
              <a:endParaRPr lang="ja-JP" altLang="en-US" sz="2000" b="1" dirty="0">
                <a:solidFill>
                  <a:srgbClr val="FF0000"/>
                </a:solidFill>
                <a:latin typeface="Helvetica Neue" panose="02000503000000020004" pitchFamily="2" charset="0"/>
                <a:cs typeface="Helvetica Neue" panose="02000503000000020004" pitchFamily="2" charset="0"/>
              </a:endParaRPr>
            </a:p>
          </p:txBody>
        </p:sp>
        <p:cxnSp>
          <p:nvCxnSpPr>
            <p:cNvPr id="37" name="直線矢印コネクタ 36">
              <a:extLst>
                <a:ext uri="{FF2B5EF4-FFF2-40B4-BE49-F238E27FC236}">
                  <a16:creationId xmlns:a16="http://schemas.microsoft.com/office/drawing/2014/main" id="{DF4E8A1D-62B7-5641-BCCA-4ABF00828E5F}"/>
                </a:ext>
              </a:extLst>
            </p:cNvPr>
            <p:cNvCxnSpPr>
              <a:cxnSpLocks/>
            </p:cNvCxnSpPr>
            <p:nvPr/>
          </p:nvCxnSpPr>
          <p:spPr>
            <a:xfrm flipH="1">
              <a:off x="4051137" y="2572519"/>
              <a:ext cx="1032492" cy="639096"/>
            </a:xfrm>
            <a:prstGeom prst="straightConnector1">
              <a:avLst/>
            </a:prstGeom>
            <a:ln w="571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1" name="直線矢印コネクタ 40">
              <a:extLst>
                <a:ext uri="{FF2B5EF4-FFF2-40B4-BE49-F238E27FC236}">
                  <a16:creationId xmlns:a16="http://schemas.microsoft.com/office/drawing/2014/main" id="{7A390ED5-05CB-97CF-C071-ECF33C2DE9F3}"/>
                </a:ext>
              </a:extLst>
            </p:cNvPr>
            <p:cNvCxnSpPr>
              <a:cxnSpLocks/>
            </p:cNvCxnSpPr>
            <p:nvPr/>
          </p:nvCxnSpPr>
          <p:spPr>
            <a:xfrm flipV="1">
              <a:off x="1885757" y="2636793"/>
              <a:ext cx="212655" cy="423579"/>
            </a:xfrm>
            <a:prstGeom prst="straightConnector1">
              <a:avLst/>
            </a:prstGeom>
            <a:ln w="571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sp>
        <p:nvSpPr>
          <p:cNvPr id="5" name="テキスト ボックス 4">
            <a:extLst>
              <a:ext uri="{FF2B5EF4-FFF2-40B4-BE49-F238E27FC236}">
                <a16:creationId xmlns:a16="http://schemas.microsoft.com/office/drawing/2014/main" id="{3915D4B4-D0C9-2F74-746E-41F78DEC9CDB}"/>
              </a:ext>
            </a:extLst>
          </p:cNvPr>
          <p:cNvSpPr txBox="1"/>
          <p:nvPr/>
        </p:nvSpPr>
        <p:spPr>
          <a:xfrm>
            <a:off x="338461" y="5922155"/>
            <a:ext cx="5823726" cy="338554"/>
          </a:xfrm>
          <a:prstGeom prst="rect">
            <a:avLst/>
          </a:prstGeom>
          <a:noFill/>
        </p:spPr>
        <p:txBody>
          <a:bodyPr wrap="square">
            <a:spAutoFit/>
          </a:bodyPr>
          <a:lstStyle/>
          <a:p>
            <a:pPr algn="ctr">
              <a:buNone/>
            </a:pPr>
            <a:r>
              <a:rPr lang="en-US" altLang="ja-JP" sz="1600" kern="100" dirty="0">
                <a:effectLst/>
                <a:latin typeface="Helvetica Neue" panose="02000503000000020004" pitchFamily="2" charset="0"/>
                <a:ea typeface="Helvetica Neue" panose="02000503000000020004" pitchFamily="2" charset="0"/>
                <a:cs typeface="Helvetica Neue" panose="02000503000000020004" pitchFamily="2" charset="0"/>
              </a:rPr>
              <a:t> Galactic cosmic-ray energy spectrum (</a:t>
            </a:r>
            <a:r>
              <a:rPr lang="ja-JP" altLang="en-US" sz="1600">
                <a:latin typeface="Helvetica Neue" panose="02000503000000020004" pitchFamily="2" charset="0"/>
                <a:cs typeface="Helvetica Neue" panose="02000503000000020004" pitchFamily="2" charset="0"/>
              </a:rPr>
              <a:t>Fahim </a:t>
            </a:r>
            <a:r>
              <a:rPr lang="en-US" altLang="ja-JP" sz="1600" dirty="0">
                <a:latin typeface="Helvetica Neue" panose="02000503000000020004" pitchFamily="2" charset="0"/>
                <a:cs typeface="Helvetica Neue" panose="02000503000000020004" pitchFamily="2" charset="0"/>
              </a:rPr>
              <a:t>et al</a:t>
            </a:r>
            <a:r>
              <a:rPr lang="en-US" altLang="ja-JP" sz="1600" kern="100" dirty="0">
                <a:effectLst/>
                <a:latin typeface="Helvetica Neue" panose="02000503000000020004" pitchFamily="2" charset="0"/>
                <a:ea typeface="Helvetica Neue" panose="02000503000000020004" pitchFamily="2" charset="0"/>
                <a:cs typeface="Helvetica Neue" panose="02000503000000020004" pitchFamily="2" charset="0"/>
              </a:rPr>
              <a:t>. 2025).</a:t>
            </a:r>
            <a:endParaRPr lang="ja-JP" altLang="ja-JP" sz="1600" kern="100" dirty="0">
              <a:effectLst/>
              <a:latin typeface="Helvetica Neue" panose="02000503000000020004" pitchFamily="2" charset="0"/>
              <a:ea typeface="BIZ UDP明朝 Medium" panose="02020500000000000000" pitchFamily="18" charset="-128"/>
              <a:cs typeface="Helvetica Neue" panose="02000503000000020004" pitchFamily="2" charset="0"/>
            </a:endParaRPr>
          </a:p>
        </p:txBody>
      </p:sp>
      <p:sp>
        <p:nvSpPr>
          <p:cNvPr id="7" name="テキスト ボックス 6">
            <a:extLst>
              <a:ext uri="{FF2B5EF4-FFF2-40B4-BE49-F238E27FC236}">
                <a16:creationId xmlns:a16="http://schemas.microsoft.com/office/drawing/2014/main" id="{397CD273-8F1F-60CC-CF5F-6F005CE5A469}"/>
              </a:ext>
            </a:extLst>
          </p:cNvPr>
          <p:cNvSpPr txBox="1"/>
          <p:nvPr/>
        </p:nvSpPr>
        <p:spPr>
          <a:xfrm>
            <a:off x="0" y="76277"/>
            <a:ext cx="2680138" cy="584775"/>
          </a:xfrm>
          <a:prstGeom prst="rect">
            <a:avLst/>
          </a:prstGeom>
          <a:noFill/>
        </p:spPr>
        <p:txBody>
          <a:bodyPr wrap="square" rtlCol="0">
            <a:spAutoFit/>
          </a:bodyPr>
          <a:lstStyle/>
          <a:p>
            <a:r>
              <a:rPr kumimoji="1" lang="en-US" altLang="ja-JP" sz="3200" b="1" dirty="0">
                <a:solidFill>
                  <a:srgbClr val="0070C0"/>
                </a:solidFill>
                <a:effectLst>
                  <a:outerShdw blurRad="50800" dist="38100" dir="2700000" algn="tl" rotWithShape="0">
                    <a:prstClr val="black">
                      <a:alpha val="40000"/>
                    </a:prstClr>
                  </a:outerShdw>
                </a:effectLst>
                <a:latin typeface="Helvetica Neue" panose="02000503000000020004" pitchFamily="2" charset="0"/>
                <a:ea typeface="Helvetica Neue" panose="02000503000000020004" pitchFamily="2" charset="0"/>
                <a:cs typeface="Helvetica Neue" panose="02000503000000020004" pitchFamily="2" charset="0"/>
              </a:rPr>
              <a:t>Cosmic Ray </a:t>
            </a:r>
            <a:endParaRPr kumimoji="1" lang="ja-JP" altLang="en-US" sz="3200" b="1" dirty="0">
              <a:solidFill>
                <a:srgbClr val="0070C0"/>
              </a:solidFill>
              <a:effectLst>
                <a:outerShdw blurRad="50800" dist="38100" dir="2700000" algn="tl" rotWithShape="0">
                  <a:prstClr val="black">
                    <a:alpha val="40000"/>
                  </a:prstClr>
                </a:outerShdw>
              </a:effectLst>
              <a:latin typeface="Helvetica Neue" panose="02000503000000020004" pitchFamily="2" charset="0"/>
              <a:ea typeface="Hiragino Sans W4" panose="020B0400000000000000" pitchFamily="34" charset="-128"/>
              <a:cs typeface="Helvetica Neue" panose="02000503000000020004" pitchFamily="2" charset="0"/>
            </a:endParaRPr>
          </a:p>
        </p:txBody>
      </p:sp>
      <p:sp>
        <p:nvSpPr>
          <p:cNvPr id="8" name="テキスト ボックス 7">
            <a:extLst>
              <a:ext uri="{FF2B5EF4-FFF2-40B4-BE49-F238E27FC236}">
                <a16:creationId xmlns:a16="http://schemas.microsoft.com/office/drawing/2014/main" id="{AC88BAAC-0EAD-4832-369A-DC75CC41AE74}"/>
              </a:ext>
            </a:extLst>
          </p:cNvPr>
          <p:cNvSpPr txBox="1"/>
          <p:nvPr/>
        </p:nvSpPr>
        <p:spPr>
          <a:xfrm>
            <a:off x="-62064" y="657144"/>
            <a:ext cx="8806543" cy="461665"/>
          </a:xfrm>
          <a:prstGeom prst="rect">
            <a:avLst/>
          </a:prstGeom>
          <a:noFill/>
        </p:spPr>
        <p:txBody>
          <a:bodyPr wrap="square" rtlCol="0">
            <a:spAutoFit/>
          </a:bodyPr>
          <a:lstStyle/>
          <a:p>
            <a:r>
              <a:rPr kumimoji="1" lang="ja-JP" altLang="en-US" sz="2400" dirty="0">
                <a:latin typeface="Helvetica Neue" panose="02000503000000020004" pitchFamily="2" charset="0"/>
                <a:ea typeface="Hiragino Sans W4" panose="020B0400000000000000" pitchFamily="34" charset="-128"/>
                <a:cs typeface="Helvetica Neue" panose="02000503000000020004" pitchFamily="2" charset="0"/>
              </a:rPr>
              <a:t>・</a:t>
            </a:r>
            <a:r>
              <a:rPr kumimoji="1" lang="en-US" altLang="ja-JP" sz="2400" dirty="0">
                <a:latin typeface="Helvetica Neue" panose="02000503000000020004" pitchFamily="2" charset="0"/>
                <a:ea typeface="Helvetica Neue" panose="02000503000000020004" pitchFamily="2" charset="0"/>
                <a:cs typeface="Helvetica Neue" panose="02000503000000020004" pitchFamily="2" charset="0"/>
              </a:rPr>
              <a:t>Cosmic-ray spectrum shows a </a:t>
            </a:r>
            <a:r>
              <a:rPr kumimoji="1" lang="en-US" altLang="ja-JP" sz="2400" i="1"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knee</a:t>
            </a:r>
            <a:r>
              <a:rPr kumimoji="1" lang="en-US" altLang="ja-JP" sz="2400" dirty="0">
                <a:latin typeface="Helvetica Neue" panose="02000503000000020004" pitchFamily="2" charset="0"/>
                <a:ea typeface="Helvetica Neue" panose="02000503000000020004" pitchFamily="2" charset="0"/>
                <a:cs typeface="Helvetica Neue" panose="02000503000000020004" pitchFamily="2" charset="0"/>
              </a:rPr>
              <a:t> at</a:t>
            </a:r>
            <a:r>
              <a:rPr kumimoji="1" lang="en-US" altLang="ja-JP" sz="2400" dirty="0">
                <a:latin typeface="Helvetica Neue" panose="02000503000000020004" pitchFamily="2" charset="0"/>
                <a:ea typeface="Hiragino Sans W4" panose="020B0400000000000000" pitchFamily="34" charset="-128"/>
                <a:cs typeface="Helvetica Neue" panose="02000503000000020004" pitchFamily="2" charset="0"/>
              </a:rPr>
              <a:t> ~ </a:t>
            </a:r>
            <a:r>
              <a:rPr kumimoji="1" lang="en-US" altLang="ja-JP" sz="2400" dirty="0">
                <a:latin typeface="Helvetica Neue" panose="02000503000000020004" pitchFamily="2" charset="0"/>
                <a:ea typeface="Helvetica Neue" panose="02000503000000020004" pitchFamily="2" charset="0"/>
                <a:cs typeface="Helvetica Neue" panose="02000503000000020004" pitchFamily="2" charset="0"/>
              </a:rPr>
              <a:t>3 </a:t>
            </a:r>
            <a:r>
              <a:rPr kumimoji="1" lang="en-US" sz="2400" noProof="1">
                <a:latin typeface="Helvetica Neue" panose="02000503000000020004" pitchFamily="2" charset="0"/>
                <a:ea typeface="Helvetica Neue" panose="02000503000000020004" pitchFamily="2" charset="0"/>
                <a:cs typeface="Helvetica Neue" panose="02000503000000020004" pitchFamily="2" charset="0"/>
              </a:rPr>
              <a:t>PeV.</a:t>
            </a:r>
            <a:endParaRPr kumimoji="1" lang="ja-JP" altLang="en-US" sz="2400" dirty="0">
              <a:latin typeface="Helvetica Neue" panose="02000503000000020004" pitchFamily="2" charset="0"/>
              <a:ea typeface="Hiragino Sans W4" panose="020B0400000000000000" pitchFamily="34" charset="-128"/>
              <a:cs typeface="Helvetica Neue" panose="02000503000000020004" pitchFamily="2" charset="0"/>
            </a:endParaRPr>
          </a:p>
        </p:txBody>
      </p:sp>
      <p:sp>
        <p:nvSpPr>
          <p:cNvPr id="9" name="テキスト ボックス 8">
            <a:extLst>
              <a:ext uri="{FF2B5EF4-FFF2-40B4-BE49-F238E27FC236}">
                <a16:creationId xmlns:a16="http://schemas.microsoft.com/office/drawing/2014/main" id="{A460DDBF-792C-37E3-0C77-7C00A8F1F407}"/>
              </a:ext>
            </a:extLst>
          </p:cNvPr>
          <p:cNvSpPr txBox="1"/>
          <p:nvPr/>
        </p:nvSpPr>
        <p:spPr>
          <a:xfrm>
            <a:off x="-62064" y="1119515"/>
            <a:ext cx="13105402" cy="461665"/>
          </a:xfrm>
          <a:prstGeom prst="rect">
            <a:avLst/>
          </a:prstGeom>
          <a:noFill/>
        </p:spPr>
        <p:txBody>
          <a:bodyPr wrap="square" rtlCol="0">
            <a:spAutoFit/>
          </a:bodyPr>
          <a:lstStyle/>
          <a:p>
            <a:r>
              <a:rPr kumimoji="1" lang="ja-JP" altLang="en-US" sz="2400">
                <a:latin typeface="Helvetica Neue" panose="02000503000000020004" pitchFamily="2" charset="0"/>
                <a:ea typeface="Hiragino Sans W4" panose="020B0400000000000000" pitchFamily="34" charset="-128"/>
                <a:cs typeface="Helvetica Neue" panose="02000503000000020004" pitchFamily="2" charset="0"/>
              </a:rPr>
              <a:t>・</a:t>
            </a:r>
            <a:r>
              <a:rPr kumimoji="1" lang="en-US" altLang="ja-JP" sz="2400" dirty="0">
                <a:latin typeface="Helvetica Neue" panose="02000503000000020004" pitchFamily="2" charset="0"/>
                <a:ea typeface="Helvetica Neue" panose="02000503000000020004" pitchFamily="2" charset="0"/>
                <a:cs typeface="Helvetica Neue" panose="02000503000000020004" pitchFamily="2" charset="0"/>
              </a:rPr>
              <a:t>Sources that accelerate particles to </a:t>
            </a:r>
            <a:r>
              <a:rPr kumimoji="1" lang="en-US" sz="2400" noProof="1">
                <a:latin typeface="Helvetica Neue" panose="02000503000000020004" pitchFamily="2" charset="0"/>
                <a:ea typeface="Helvetica Neue" panose="02000503000000020004" pitchFamily="2" charset="0"/>
                <a:cs typeface="Helvetica Neue" panose="02000503000000020004" pitchFamily="2" charset="0"/>
              </a:rPr>
              <a:t>PeV</a:t>
            </a:r>
            <a:r>
              <a:rPr kumimoji="1" lang="en-US" altLang="ja-JP" sz="2400" dirty="0">
                <a:latin typeface="Helvetica Neue" panose="02000503000000020004" pitchFamily="2" charset="0"/>
                <a:ea typeface="Helvetica Neue" panose="02000503000000020004" pitchFamily="2" charset="0"/>
                <a:cs typeface="Helvetica Neue" panose="02000503000000020004" pitchFamily="2" charset="0"/>
              </a:rPr>
              <a:t> energies are referred to as </a:t>
            </a:r>
            <a:r>
              <a:rPr kumimoji="1" lang="en-US" sz="2400" noProof="1">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PeVatrons</a:t>
            </a:r>
            <a:r>
              <a:rPr kumimoji="1" lang="en-US" sz="2400" noProof="1">
                <a:latin typeface="Helvetica Neue" panose="02000503000000020004" pitchFamily="2" charset="0"/>
                <a:ea typeface="Helvetica Neue" panose="02000503000000020004" pitchFamily="2" charset="0"/>
                <a:cs typeface="Helvetica Neue" panose="02000503000000020004" pitchFamily="2" charset="0"/>
              </a:rPr>
              <a:t>.</a:t>
            </a:r>
            <a:endParaRPr kumimoji="1" lang="ja-JP" altLang="en-US" sz="2400" dirty="0">
              <a:latin typeface="Helvetica Neue" panose="02000503000000020004" pitchFamily="2" charset="0"/>
              <a:ea typeface="Hiragino Sans W4" panose="020B0400000000000000" pitchFamily="34" charset="-128"/>
              <a:cs typeface="Helvetica Neue" panose="02000503000000020004" pitchFamily="2" charset="0"/>
            </a:endParaRPr>
          </a:p>
        </p:txBody>
      </p:sp>
      <p:sp>
        <p:nvSpPr>
          <p:cNvPr id="10" name="テキスト ボックス 9">
            <a:extLst>
              <a:ext uri="{FF2B5EF4-FFF2-40B4-BE49-F238E27FC236}">
                <a16:creationId xmlns:a16="http://schemas.microsoft.com/office/drawing/2014/main" id="{5CFBFFAC-ECF6-5D37-C54A-F3E90775569D}"/>
              </a:ext>
            </a:extLst>
          </p:cNvPr>
          <p:cNvSpPr txBox="1"/>
          <p:nvPr/>
        </p:nvSpPr>
        <p:spPr>
          <a:xfrm>
            <a:off x="5366658" y="4339312"/>
            <a:ext cx="7004073" cy="830997"/>
          </a:xfrm>
          <a:prstGeom prst="rect">
            <a:avLst/>
          </a:prstGeom>
          <a:noFill/>
        </p:spPr>
        <p:txBody>
          <a:bodyPr wrap="square" rtlCol="0">
            <a:spAutoFit/>
          </a:bodyPr>
          <a:lstStyle/>
          <a:p>
            <a:pPr algn="ctr"/>
            <a:r>
              <a:rPr kumimoji="1" lang="en-US" altLang="ja-JP" sz="2400"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Ultra-high-energy (</a:t>
            </a:r>
            <a:r>
              <a:rPr kumimoji="1" lang="en-US" altLang="ja-JP" sz="2400" i="1"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E</a:t>
            </a:r>
            <a:r>
              <a:rPr kumimoji="1" lang="en-US" altLang="ja-JP" sz="2400"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 &gt; 100 TeV) </a:t>
            </a:r>
            <a:r>
              <a:rPr kumimoji="1" lang="en-US" altLang="ja-JP" sz="2400" dirty="0">
                <a:latin typeface="Helvetica Neue" panose="02000503000000020004" pitchFamily="2" charset="0"/>
                <a:ea typeface="Helvetica Neue" panose="02000503000000020004" pitchFamily="2" charset="0"/>
                <a:cs typeface="Helvetica Neue" panose="02000503000000020004" pitchFamily="2" charset="0"/>
              </a:rPr>
              <a:t>gamma-ray</a:t>
            </a:r>
          </a:p>
          <a:p>
            <a:pPr algn="ctr"/>
            <a:r>
              <a:rPr kumimoji="1" lang="en-US" altLang="ja-JP" sz="2400" dirty="0">
                <a:latin typeface="Helvetica Neue" panose="02000503000000020004" pitchFamily="2" charset="0"/>
                <a:ea typeface="Helvetica Neue" panose="02000503000000020004" pitchFamily="2" charset="0"/>
                <a:cs typeface="Helvetica Neue" panose="02000503000000020004" pitchFamily="2" charset="0"/>
              </a:rPr>
              <a:t>  sources are </a:t>
            </a:r>
            <a:r>
              <a:rPr kumimoji="1" lang="en-US" sz="2400" noProof="1">
                <a:latin typeface="Helvetica Neue" panose="02000503000000020004" pitchFamily="2" charset="0"/>
                <a:ea typeface="Helvetica Neue" panose="02000503000000020004" pitchFamily="2" charset="0"/>
                <a:cs typeface="Helvetica Neue" panose="02000503000000020004" pitchFamily="2" charset="0"/>
              </a:rPr>
              <a:t>PeVatron</a:t>
            </a:r>
            <a:r>
              <a:rPr kumimoji="1" lang="en-US" altLang="ja-JP" sz="2400" dirty="0">
                <a:latin typeface="Helvetica Neue" panose="02000503000000020004" pitchFamily="2" charset="0"/>
                <a:ea typeface="Helvetica Neue" panose="02000503000000020004" pitchFamily="2" charset="0"/>
                <a:cs typeface="Helvetica Neue" panose="02000503000000020004" pitchFamily="2" charset="0"/>
              </a:rPr>
              <a:t> candidates.</a:t>
            </a:r>
          </a:p>
        </p:txBody>
      </p:sp>
      <p:sp>
        <p:nvSpPr>
          <p:cNvPr id="18" name="スライド番号プレースホルダー 17">
            <a:extLst>
              <a:ext uri="{FF2B5EF4-FFF2-40B4-BE49-F238E27FC236}">
                <a16:creationId xmlns:a16="http://schemas.microsoft.com/office/drawing/2014/main" id="{2DDA440C-CCC8-0E2C-534F-A47A79483B1B}"/>
              </a:ext>
            </a:extLst>
          </p:cNvPr>
          <p:cNvSpPr>
            <a:spLocks noGrp="1"/>
          </p:cNvSpPr>
          <p:nvPr>
            <p:ph type="sldNum" sz="quarter" idx="12"/>
          </p:nvPr>
        </p:nvSpPr>
        <p:spPr/>
        <p:txBody>
          <a:bodyPr/>
          <a:lstStyle/>
          <a:p>
            <a:fld id="{9D292562-AE0E-4998-BB7A-808ABC7FC321}" type="slidenum">
              <a:rPr kumimoji="1" lang="ja-JP" altLang="en-US" smtClean="0">
                <a:latin typeface="Helvetica Neue" panose="02000503000000020004" pitchFamily="2" charset="0"/>
                <a:cs typeface="Helvetica Neue" panose="02000503000000020004" pitchFamily="2" charset="0"/>
              </a:rPr>
              <a:t>2</a:t>
            </a:fld>
            <a:endParaRPr kumimoji="1" lang="ja-JP" altLang="en-US">
              <a:latin typeface="Helvetica Neue" panose="02000503000000020004" pitchFamily="2" charset="0"/>
              <a:cs typeface="Helvetica Neue" panose="02000503000000020004" pitchFamily="2" charset="0"/>
            </a:endParaRPr>
          </a:p>
        </p:txBody>
      </p:sp>
      <p:grpSp>
        <p:nvGrpSpPr>
          <p:cNvPr id="38" name="グループ化 37">
            <a:extLst>
              <a:ext uri="{FF2B5EF4-FFF2-40B4-BE49-F238E27FC236}">
                <a16:creationId xmlns:a16="http://schemas.microsoft.com/office/drawing/2014/main" id="{416CF266-8F02-A6B3-BFFC-D64C66E484F5}"/>
              </a:ext>
            </a:extLst>
          </p:cNvPr>
          <p:cNvGrpSpPr/>
          <p:nvPr/>
        </p:nvGrpSpPr>
        <p:grpSpPr>
          <a:xfrm>
            <a:off x="6114766" y="2530910"/>
            <a:ext cx="5899377" cy="1249141"/>
            <a:chOff x="6245635" y="2692668"/>
            <a:chExt cx="5899377" cy="1249141"/>
          </a:xfrm>
        </p:grpSpPr>
        <p:grpSp>
          <p:nvGrpSpPr>
            <p:cNvPr id="34" name="グループ化 33">
              <a:extLst>
                <a:ext uri="{FF2B5EF4-FFF2-40B4-BE49-F238E27FC236}">
                  <a16:creationId xmlns:a16="http://schemas.microsoft.com/office/drawing/2014/main" id="{ADFB6820-3E0F-3E05-F40E-5188F04BE6F8}"/>
                </a:ext>
              </a:extLst>
            </p:cNvPr>
            <p:cNvGrpSpPr/>
            <p:nvPr/>
          </p:nvGrpSpPr>
          <p:grpSpPr>
            <a:xfrm>
              <a:off x="6245635" y="2692668"/>
              <a:ext cx="2854729" cy="1200329"/>
              <a:chOff x="6213071" y="2640032"/>
              <a:chExt cx="2854729" cy="1200329"/>
            </a:xfrm>
          </p:grpSpPr>
          <p:sp>
            <p:nvSpPr>
              <p:cNvPr id="25" name="テキスト ボックス 24">
                <a:extLst>
                  <a:ext uri="{FF2B5EF4-FFF2-40B4-BE49-F238E27FC236}">
                    <a16:creationId xmlns:a16="http://schemas.microsoft.com/office/drawing/2014/main" id="{D856C61C-D519-1097-1177-B6FE883A6023}"/>
                  </a:ext>
                </a:extLst>
              </p:cNvPr>
              <p:cNvSpPr txBox="1"/>
              <p:nvPr/>
            </p:nvSpPr>
            <p:spPr>
              <a:xfrm>
                <a:off x="6213071" y="2640032"/>
                <a:ext cx="2340918" cy="1200329"/>
              </a:xfrm>
              <a:prstGeom prst="rect">
                <a:avLst/>
              </a:prstGeom>
              <a:noFill/>
            </p:spPr>
            <p:txBody>
              <a:bodyPr wrap="square" rtlCol="0">
                <a:spAutoFit/>
              </a:bodyPr>
              <a:lstStyle/>
              <a:p>
                <a:r>
                  <a:rPr kumimoji="1" lang="en-US" altLang="ja-JP" sz="2400" b="1"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&lt; knee</a:t>
                </a:r>
              </a:p>
              <a:p>
                <a:r>
                  <a:rPr kumimoji="1" lang="en-US" altLang="ja-JP" sz="2400" dirty="0">
                    <a:latin typeface="Helvetica Neue" panose="02000503000000020004" pitchFamily="2" charset="0"/>
                    <a:ea typeface="Helvetica Neue" panose="02000503000000020004" pitchFamily="2" charset="0"/>
                    <a:cs typeface="Helvetica Neue" panose="02000503000000020004" pitchFamily="2" charset="0"/>
                  </a:rPr>
                  <a:t>knee – ankle</a:t>
                </a:r>
              </a:p>
              <a:p>
                <a:r>
                  <a:rPr kumimoji="1" lang="en-US" altLang="ja-JP" sz="2400" dirty="0">
                    <a:latin typeface="Helvetica Neue" panose="02000503000000020004" pitchFamily="2" charset="0"/>
                    <a:ea typeface="Helvetica Neue" panose="02000503000000020004" pitchFamily="2" charset="0"/>
                    <a:cs typeface="Helvetica Neue" panose="02000503000000020004" pitchFamily="2" charset="0"/>
                  </a:rPr>
                  <a:t>&gt; ankle</a:t>
                </a:r>
                <a:endParaRPr kumimoji="1" lang="ja-JP" altLang="en-US" sz="2400" dirty="0">
                  <a:latin typeface="Helvetica Neue" panose="02000503000000020004" pitchFamily="2" charset="0"/>
                  <a:ea typeface="Hiragino Sans W4" panose="020B0400000000000000" pitchFamily="34" charset="-128"/>
                  <a:cs typeface="Helvetica Neue" panose="02000503000000020004" pitchFamily="2" charset="0"/>
                </a:endParaRPr>
              </a:p>
            </p:txBody>
          </p:sp>
          <p:cxnSp>
            <p:nvCxnSpPr>
              <p:cNvPr id="27" name="直線矢印コネクタ 26">
                <a:extLst>
                  <a:ext uri="{FF2B5EF4-FFF2-40B4-BE49-F238E27FC236}">
                    <a16:creationId xmlns:a16="http://schemas.microsoft.com/office/drawing/2014/main" id="{AD3B4E18-2CBA-C964-A2FB-03C53CA98F19}"/>
                  </a:ext>
                </a:extLst>
              </p:cNvPr>
              <p:cNvCxnSpPr>
                <a:cxnSpLocks/>
              </p:cNvCxnSpPr>
              <p:nvPr/>
            </p:nvCxnSpPr>
            <p:spPr>
              <a:xfrm>
                <a:off x="8330097" y="2892067"/>
                <a:ext cx="737703"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直線矢印コネクタ 30">
                <a:extLst>
                  <a:ext uri="{FF2B5EF4-FFF2-40B4-BE49-F238E27FC236}">
                    <a16:creationId xmlns:a16="http://schemas.microsoft.com/office/drawing/2014/main" id="{F6A412C9-EA93-E0C8-B6CB-85CD486F0783}"/>
                  </a:ext>
                </a:extLst>
              </p:cNvPr>
              <p:cNvCxnSpPr>
                <a:cxnSpLocks/>
              </p:cNvCxnSpPr>
              <p:nvPr/>
            </p:nvCxnSpPr>
            <p:spPr>
              <a:xfrm>
                <a:off x="8330097" y="3267780"/>
                <a:ext cx="737703"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直線矢印コネクタ 31">
                <a:extLst>
                  <a:ext uri="{FF2B5EF4-FFF2-40B4-BE49-F238E27FC236}">
                    <a16:creationId xmlns:a16="http://schemas.microsoft.com/office/drawing/2014/main" id="{7EA40052-A026-EE92-A7F5-9A5A3B3A09E4}"/>
                  </a:ext>
                </a:extLst>
              </p:cNvPr>
              <p:cNvCxnSpPr>
                <a:cxnSpLocks/>
              </p:cNvCxnSpPr>
              <p:nvPr/>
            </p:nvCxnSpPr>
            <p:spPr>
              <a:xfrm>
                <a:off x="8330097" y="3659666"/>
                <a:ext cx="737703"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36" name="テキスト ボックス 35">
              <a:extLst>
                <a:ext uri="{FF2B5EF4-FFF2-40B4-BE49-F238E27FC236}">
                  <a16:creationId xmlns:a16="http://schemas.microsoft.com/office/drawing/2014/main" id="{7DDF0914-C27C-656D-18C1-EE6FEBF2ABB8}"/>
                </a:ext>
              </a:extLst>
            </p:cNvPr>
            <p:cNvSpPr txBox="1"/>
            <p:nvPr/>
          </p:nvSpPr>
          <p:spPr>
            <a:xfrm>
              <a:off x="9336497" y="2741480"/>
              <a:ext cx="2808515" cy="1200329"/>
            </a:xfrm>
            <a:prstGeom prst="rect">
              <a:avLst/>
            </a:prstGeom>
            <a:noFill/>
          </p:spPr>
          <p:txBody>
            <a:bodyPr wrap="square" rtlCol="0">
              <a:spAutoFit/>
            </a:bodyPr>
            <a:lstStyle/>
            <a:p>
              <a:r>
                <a:rPr kumimoji="1" lang="en-US" altLang="ja-JP" sz="2400" dirty="0">
                  <a:latin typeface="Helvetica Neue" panose="02000503000000020004" pitchFamily="2" charset="0"/>
                  <a:ea typeface="Helvetica Neue" panose="02000503000000020004" pitchFamily="2" charset="0"/>
                  <a:cs typeface="Helvetica Neue" panose="02000503000000020004" pitchFamily="2" charset="0"/>
                </a:rPr>
                <a:t>Galactic SNRs?</a:t>
              </a:r>
            </a:p>
            <a:p>
              <a:r>
                <a:rPr kumimoji="1" lang="en-US" altLang="ja-JP" sz="2400" dirty="0">
                  <a:latin typeface="Helvetica Neue" panose="02000503000000020004" pitchFamily="2" charset="0"/>
                  <a:ea typeface="Helvetica Neue" panose="02000503000000020004" pitchFamily="2" charset="0"/>
                  <a:cs typeface="Helvetica Neue" panose="02000503000000020004" pitchFamily="2" charset="0"/>
                </a:rPr>
                <a:t>Unknown</a:t>
              </a:r>
            </a:p>
            <a:p>
              <a:r>
                <a:rPr kumimoji="1" lang="en-US" altLang="ja-JP" sz="2400" dirty="0">
                  <a:latin typeface="Helvetica Neue" panose="02000503000000020004" pitchFamily="2" charset="0"/>
                  <a:ea typeface="Helvetica Neue" panose="02000503000000020004" pitchFamily="2" charset="0"/>
                  <a:cs typeface="Helvetica Neue" panose="02000503000000020004" pitchFamily="2" charset="0"/>
                </a:rPr>
                <a:t>Extragalactic?</a:t>
              </a:r>
              <a:endParaRPr kumimoji="1" lang="ja-JP" altLang="en-US" sz="2400" dirty="0">
                <a:latin typeface="Helvetica Neue" panose="02000503000000020004" pitchFamily="2" charset="0"/>
                <a:ea typeface="Hiragino Sans W4" panose="020B0400000000000000" pitchFamily="34" charset="-128"/>
                <a:cs typeface="Helvetica Neue" panose="02000503000000020004" pitchFamily="2" charset="0"/>
              </a:endParaRPr>
            </a:p>
          </p:txBody>
        </p:sp>
      </p:grpSp>
    </p:spTree>
    <p:extLst>
      <p:ext uri="{BB962C8B-B14F-4D97-AF65-F5344CB8AC3E}">
        <p14:creationId xmlns:p14="http://schemas.microsoft.com/office/powerpoint/2010/main" val="13296486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7A2B7-74F7-96B3-1622-A9B1D0294EA8}"/>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00A870C8-7E3C-5DC1-440E-220C9A176BCA}"/>
              </a:ext>
            </a:extLst>
          </p:cNvPr>
          <p:cNvSpPr txBox="1"/>
          <p:nvPr/>
        </p:nvSpPr>
        <p:spPr>
          <a:xfrm>
            <a:off x="107298" y="11784"/>
            <a:ext cx="2348226" cy="646331"/>
          </a:xfrm>
          <a:prstGeom prst="rect">
            <a:avLst/>
          </a:prstGeom>
          <a:noFill/>
        </p:spPr>
        <p:txBody>
          <a:bodyPr wrap="square">
            <a:spAutoFit/>
          </a:bodyPr>
          <a:lstStyle/>
          <a:p>
            <a:r>
              <a:rPr kumimoji="1" lang="en-US" altLang="ja-JP" sz="3600" b="1" dirty="0">
                <a:solidFill>
                  <a:srgbClr val="0070C0"/>
                </a:solidFill>
                <a:effectLst>
                  <a:outerShdw blurRad="50800" dist="38100" dir="2700000" algn="tl" rotWithShape="0">
                    <a:prstClr val="black">
                      <a:alpha val="40000"/>
                    </a:prstClr>
                  </a:outerShdw>
                </a:effectLst>
                <a:latin typeface="Helvetica Neue" panose="02000503000000020004" pitchFamily="2" charset="0"/>
                <a:ea typeface="Hiragino Sans W4" panose="020B0400000000000000" pitchFamily="34" charset="-128"/>
                <a:cs typeface="Helvetica Neue" panose="02000503000000020004" pitchFamily="2" charset="0"/>
              </a:rPr>
              <a:t>Summary</a:t>
            </a:r>
            <a:endParaRPr kumimoji="1" lang="ja-JP" altLang="en-US" sz="3600" b="1" dirty="0">
              <a:solidFill>
                <a:srgbClr val="0070C0"/>
              </a:solidFill>
              <a:effectLst>
                <a:outerShdw blurRad="50800" dist="38100" dir="2700000" algn="tl" rotWithShape="0">
                  <a:prstClr val="black">
                    <a:alpha val="40000"/>
                  </a:prstClr>
                </a:outerShdw>
              </a:effectLst>
              <a:latin typeface="Helvetica Neue" panose="02000503000000020004" pitchFamily="2" charset="0"/>
              <a:ea typeface="Hiragino Sans W4" panose="020B0400000000000000" pitchFamily="34" charset="-128"/>
              <a:cs typeface="Helvetica Neue" panose="02000503000000020004" pitchFamily="2" charset="0"/>
            </a:endParaRPr>
          </a:p>
        </p:txBody>
      </p:sp>
      <p:grpSp>
        <p:nvGrpSpPr>
          <p:cNvPr id="21" name="グループ化 20">
            <a:extLst>
              <a:ext uri="{FF2B5EF4-FFF2-40B4-BE49-F238E27FC236}">
                <a16:creationId xmlns:a16="http://schemas.microsoft.com/office/drawing/2014/main" id="{A5C4FF26-9DA2-AAEA-7555-16380FDFCB6E}"/>
              </a:ext>
            </a:extLst>
          </p:cNvPr>
          <p:cNvGrpSpPr/>
          <p:nvPr/>
        </p:nvGrpSpPr>
        <p:grpSpPr>
          <a:xfrm>
            <a:off x="244740" y="2111226"/>
            <a:ext cx="4726995" cy="578674"/>
            <a:chOff x="244740" y="2111226"/>
            <a:chExt cx="4726995" cy="578674"/>
          </a:xfrm>
        </p:grpSpPr>
        <p:sp>
          <p:nvSpPr>
            <p:cNvPr id="3" name="テキスト ボックス 2">
              <a:extLst>
                <a:ext uri="{FF2B5EF4-FFF2-40B4-BE49-F238E27FC236}">
                  <a16:creationId xmlns:a16="http://schemas.microsoft.com/office/drawing/2014/main" id="{10334C0F-7D3B-3F63-3871-5C6F9B29F459}"/>
                </a:ext>
              </a:extLst>
            </p:cNvPr>
            <p:cNvSpPr txBox="1"/>
            <p:nvPr/>
          </p:nvSpPr>
          <p:spPr>
            <a:xfrm>
              <a:off x="810469" y="2166680"/>
              <a:ext cx="4161266" cy="523220"/>
            </a:xfrm>
            <a:prstGeom prst="rect">
              <a:avLst/>
            </a:prstGeom>
            <a:noFill/>
          </p:spPr>
          <p:txBody>
            <a:bodyPr wrap="square" rtlCol="0">
              <a:spAutoFit/>
            </a:bodyPr>
            <a:lstStyle/>
            <a:p>
              <a:r>
                <a:rPr kumimoji="1" lang="en-US" altLang="ja-JP" sz="2800" dirty="0">
                  <a:effectLst>
                    <a:outerShdw blurRad="50800" dist="38100" dir="2700000" algn="tl" rotWithShape="0">
                      <a:prstClr val="black">
                        <a:alpha val="40000"/>
                      </a:prstClr>
                    </a:outerShdw>
                  </a:effectLst>
                  <a:latin typeface="Helvetica Neue" panose="02000503000000020004" pitchFamily="2" charset="0"/>
                  <a:ea typeface="Hiragino Sans W4" panose="020B0400000000000000" pitchFamily="34" charset="-128"/>
                  <a:cs typeface="Helvetica Neue" panose="02000503000000020004" pitchFamily="2" charset="0"/>
                </a:rPr>
                <a:t>1LHAASO J0007+5659u</a:t>
              </a:r>
              <a:endParaRPr kumimoji="1" lang="ja-JP" altLang="en-US" sz="2800">
                <a:effectLst>
                  <a:outerShdw blurRad="50800" dist="38100" dir="2700000" algn="tl" rotWithShape="0">
                    <a:prstClr val="black">
                      <a:alpha val="40000"/>
                    </a:prstClr>
                  </a:outerShdw>
                </a:effectLst>
                <a:latin typeface="Helvetica Neue" panose="02000503000000020004" pitchFamily="2" charset="0"/>
                <a:ea typeface="Hiragino Sans W4" panose="020B0400000000000000" pitchFamily="34" charset="-128"/>
                <a:cs typeface="Helvetica Neue" panose="02000503000000020004" pitchFamily="2" charset="0"/>
              </a:endParaRPr>
            </a:p>
          </p:txBody>
        </p:sp>
        <p:grpSp>
          <p:nvGrpSpPr>
            <p:cNvPr id="14" name="グループ化 13">
              <a:extLst>
                <a:ext uri="{FF2B5EF4-FFF2-40B4-BE49-F238E27FC236}">
                  <a16:creationId xmlns:a16="http://schemas.microsoft.com/office/drawing/2014/main" id="{CE2E071C-67BF-3D2D-1E16-6CD6C753F61D}"/>
                </a:ext>
              </a:extLst>
            </p:cNvPr>
            <p:cNvGrpSpPr/>
            <p:nvPr/>
          </p:nvGrpSpPr>
          <p:grpSpPr>
            <a:xfrm>
              <a:off x="244740" y="2111226"/>
              <a:ext cx="540000" cy="540000"/>
              <a:chOff x="1260471" y="1537649"/>
              <a:chExt cx="540000" cy="540000"/>
            </a:xfrm>
          </p:grpSpPr>
          <p:sp>
            <p:nvSpPr>
              <p:cNvPr id="9" name="円/楕円 8">
                <a:extLst>
                  <a:ext uri="{FF2B5EF4-FFF2-40B4-BE49-F238E27FC236}">
                    <a16:creationId xmlns:a16="http://schemas.microsoft.com/office/drawing/2014/main" id="{688E8B85-80FC-72C6-30E9-96E929003214}"/>
                  </a:ext>
                </a:extLst>
              </p:cNvPr>
              <p:cNvSpPr/>
              <p:nvPr/>
            </p:nvSpPr>
            <p:spPr>
              <a:xfrm>
                <a:off x="1260471" y="1537649"/>
                <a:ext cx="540000" cy="540000"/>
              </a:xfrm>
              <a:prstGeom prst="ellipse">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1"/>
                  </a:solidFill>
                </a:endParaRPr>
              </a:p>
            </p:txBody>
          </p:sp>
          <p:sp>
            <p:nvSpPr>
              <p:cNvPr id="13" name="テキスト ボックス 12">
                <a:extLst>
                  <a:ext uri="{FF2B5EF4-FFF2-40B4-BE49-F238E27FC236}">
                    <a16:creationId xmlns:a16="http://schemas.microsoft.com/office/drawing/2014/main" id="{E3CA3EF4-FFD3-0DD2-CCA0-C7E4B8E7ECCA}"/>
                  </a:ext>
                </a:extLst>
              </p:cNvPr>
              <p:cNvSpPr txBox="1"/>
              <p:nvPr/>
            </p:nvSpPr>
            <p:spPr>
              <a:xfrm>
                <a:off x="1322478" y="1583210"/>
                <a:ext cx="452484" cy="461665"/>
              </a:xfrm>
              <a:prstGeom prst="rect">
                <a:avLst/>
              </a:prstGeom>
              <a:noFill/>
            </p:spPr>
            <p:txBody>
              <a:bodyPr wrap="square">
                <a:spAutoFit/>
              </a:bodyPr>
              <a:lstStyle/>
              <a:p>
                <a:r>
                  <a:rPr kumimoji="1" lang="en-US" altLang="ja-JP" sz="2400" dirty="0">
                    <a:latin typeface="Helvetica Neue" panose="02000503000000020004" pitchFamily="2" charset="0"/>
                    <a:ea typeface="Helvetica Neue" panose="02000503000000020004" pitchFamily="2" charset="0"/>
                    <a:cs typeface="Helvetica Neue" panose="02000503000000020004" pitchFamily="2" charset="0"/>
                  </a:rPr>
                  <a:t>1.</a:t>
                </a:r>
                <a:endParaRPr lang="ja-JP" altLang="en-US" sz="2400"/>
              </a:p>
            </p:txBody>
          </p:sp>
        </p:grpSp>
      </p:grpSp>
      <p:grpSp>
        <p:nvGrpSpPr>
          <p:cNvPr id="22" name="グループ化 21">
            <a:extLst>
              <a:ext uri="{FF2B5EF4-FFF2-40B4-BE49-F238E27FC236}">
                <a16:creationId xmlns:a16="http://schemas.microsoft.com/office/drawing/2014/main" id="{27C2035A-303F-B461-E13C-1B05C25B0BD3}"/>
              </a:ext>
            </a:extLst>
          </p:cNvPr>
          <p:cNvGrpSpPr/>
          <p:nvPr/>
        </p:nvGrpSpPr>
        <p:grpSpPr>
          <a:xfrm>
            <a:off x="558718" y="2618452"/>
            <a:ext cx="10537403" cy="873018"/>
            <a:chOff x="760978" y="2691462"/>
            <a:chExt cx="10537403" cy="873018"/>
          </a:xfrm>
        </p:grpSpPr>
        <p:sp>
          <p:nvSpPr>
            <p:cNvPr id="7" name="テキスト ボックス 6">
              <a:extLst>
                <a:ext uri="{FF2B5EF4-FFF2-40B4-BE49-F238E27FC236}">
                  <a16:creationId xmlns:a16="http://schemas.microsoft.com/office/drawing/2014/main" id="{0C26BD61-6AC4-88AA-C778-939E62900264}"/>
                </a:ext>
              </a:extLst>
            </p:cNvPr>
            <p:cNvSpPr txBox="1"/>
            <p:nvPr/>
          </p:nvSpPr>
          <p:spPr>
            <a:xfrm>
              <a:off x="760978" y="2691462"/>
              <a:ext cx="10537403" cy="461665"/>
            </a:xfrm>
            <a:prstGeom prst="rect">
              <a:avLst/>
            </a:prstGeom>
            <a:noFill/>
          </p:spPr>
          <p:txBody>
            <a:bodyPr wrap="square" rtlCol="0">
              <a:spAutoFit/>
            </a:bodyPr>
            <a:lstStyle/>
            <a:p>
              <a:r>
                <a:rPr kumimoji="1" lang="ja-JP" altLang="en-US" sz="2400">
                  <a:latin typeface="Helvetica Neue" panose="02000503000000020004" pitchFamily="2" charset="0"/>
                  <a:ea typeface="Hiragino Sans W4" panose="020B0400000000000000" pitchFamily="34" charset="-128"/>
                  <a:cs typeface="Helvetica Neue" panose="02000503000000020004" pitchFamily="2" charset="0"/>
                </a:rPr>
                <a:t>・</a:t>
              </a:r>
              <a:r>
                <a:rPr kumimoji="1" lang="en-US" altLang="ja-JP" sz="2400" dirty="0">
                  <a:latin typeface="Helvetica Neue" panose="02000503000000020004" pitchFamily="2" charset="0"/>
                  <a:ea typeface="Hiragino Sans W4" panose="020B0400000000000000" pitchFamily="34" charset="-128"/>
                  <a:cs typeface="Helvetica Neue" panose="02000503000000020004" pitchFamily="2" charset="0"/>
                </a:rPr>
                <a:t>Molecular clouds were detected in two velocity ranges.</a:t>
              </a:r>
              <a:endParaRPr kumimoji="1" lang="ja-JP" altLang="en-US" sz="2400">
                <a:latin typeface="Helvetica Neue" panose="02000503000000020004" pitchFamily="2" charset="0"/>
                <a:ea typeface="Hiragino Sans W4" panose="020B0400000000000000" pitchFamily="34" charset="-128"/>
                <a:cs typeface="Helvetica Neue" panose="02000503000000020004" pitchFamily="2" charset="0"/>
              </a:endParaRPr>
            </a:p>
          </p:txBody>
        </p:sp>
        <p:sp>
          <p:nvSpPr>
            <p:cNvPr id="8" name="テキスト ボックス 7">
              <a:extLst>
                <a:ext uri="{FF2B5EF4-FFF2-40B4-BE49-F238E27FC236}">
                  <a16:creationId xmlns:a16="http://schemas.microsoft.com/office/drawing/2014/main" id="{A0B4D7E3-71B0-E1DE-7DF6-0CD827248F6A}"/>
                </a:ext>
              </a:extLst>
            </p:cNvPr>
            <p:cNvSpPr txBox="1"/>
            <p:nvPr/>
          </p:nvSpPr>
          <p:spPr>
            <a:xfrm>
              <a:off x="760978" y="3102815"/>
              <a:ext cx="10135475" cy="461665"/>
            </a:xfrm>
            <a:prstGeom prst="rect">
              <a:avLst/>
            </a:prstGeom>
            <a:noFill/>
          </p:spPr>
          <p:txBody>
            <a:bodyPr wrap="square" rtlCol="0">
              <a:spAutoFit/>
            </a:bodyPr>
            <a:lstStyle/>
            <a:p>
              <a:r>
                <a:rPr kumimoji="1" lang="ja-JP" altLang="en-US" sz="2400">
                  <a:latin typeface="Helvetica Neue" panose="02000503000000020004" pitchFamily="2" charset="0"/>
                  <a:ea typeface="Hiragino Sans W4" panose="020B0400000000000000" pitchFamily="34" charset="-128"/>
                  <a:cs typeface="Helvetica Neue" panose="02000503000000020004" pitchFamily="2" charset="0"/>
                </a:rPr>
                <a:t>・</a:t>
              </a:r>
              <a:r>
                <a:rPr kumimoji="1" lang="en-US" altLang="ja-JP" sz="2400" dirty="0">
                  <a:latin typeface="Helvetica Neue" panose="02000503000000020004" pitchFamily="2" charset="0"/>
                  <a:ea typeface="Hiragino Sans W4" panose="020B0400000000000000" pitchFamily="34" charset="-128"/>
                  <a:cs typeface="Helvetica Neue" panose="02000503000000020004" pitchFamily="2" charset="0"/>
                </a:rPr>
                <a:t>A hadronic origin is possible if a suitable proton accelerator is present.</a:t>
              </a:r>
              <a:endParaRPr kumimoji="1" lang="ja-JP" altLang="en-US" sz="2400">
                <a:latin typeface="Helvetica Neue" panose="02000503000000020004" pitchFamily="2" charset="0"/>
                <a:ea typeface="Hiragino Sans W4" panose="020B0400000000000000" pitchFamily="34" charset="-128"/>
                <a:cs typeface="Helvetica Neue" panose="02000503000000020004" pitchFamily="2" charset="0"/>
              </a:endParaRPr>
            </a:p>
          </p:txBody>
        </p:sp>
      </p:grpSp>
      <p:sp>
        <p:nvSpPr>
          <p:cNvPr id="10" name="テキスト ボックス 9">
            <a:extLst>
              <a:ext uri="{FF2B5EF4-FFF2-40B4-BE49-F238E27FC236}">
                <a16:creationId xmlns:a16="http://schemas.microsoft.com/office/drawing/2014/main" id="{B592DBE9-F71B-3423-1220-7AE139C41F35}"/>
              </a:ext>
            </a:extLst>
          </p:cNvPr>
          <p:cNvSpPr txBox="1"/>
          <p:nvPr/>
        </p:nvSpPr>
        <p:spPr>
          <a:xfrm>
            <a:off x="538175" y="4303784"/>
            <a:ext cx="11115647" cy="830997"/>
          </a:xfrm>
          <a:prstGeom prst="rect">
            <a:avLst/>
          </a:prstGeom>
          <a:noFill/>
        </p:spPr>
        <p:txBody>
          <a:bodyPr wrap="square" rtlCol="0">
            <a:spAutoFit/>
          </a:bodyPr>
          <a:lstStyle/>
          <a:p>
            <a:r>
              <a:rPr kumimoji="1" lang="ja-JP" altLang="en-US" sz="2400">
                <a:latin typeface="Helvetica Neue" panose="02000503000000020004" pitchFamily="2" charset="0"/>
                <a:ea typeface="Hiragino Sans W4" panose="020B0400000000000000" pitchFamily="34" charset="-128"/>
                <a:cs typeface="Helvetica Neue" panose="02000503000000020004" pitchFamily="2" charset="0"/>
              </a:rPr>
              <a:t>・</a:t>
            </a:r>
            <a:r>
              <a:rPr kumimoji="1" lang="en-US" altLang="ja-JP" sz="2400" dirty="0">
                <a:latin typeface="Helvetica Neue" panose="02000503000000020004" pitchFamily="2" charset="0"/>
                <a:ea typeface="Hiragino Sans W4" panose="020B0400000000000000" pitchFamily="34" charset="-128"/>
                <a:cs typeface="Helvetica Neue" panose="02000503000000020004" pitchFamily="2" charset="0"/>
              </a:rPr>
              <a:t>No clear CO emission was detected around 1LHAASO J0216+4237u,</a:t>
            </a:r>
          </a:p>
          <a:p>
            <a:r>
              <a:rPr kumimoji="1" lang="en-US" altLang="ja-JP" sz="2400" dirty="0">
                <a:latin typeface="Helvetica Neue" panose="02000503000000020004" pitchFamily="2" charset="0"/>
                <a:ea typeface="Hiragino Sans W4" panose="020B0400000000000000" pitchFamily="34" charset="-128"/>
                <a:cs typeface="Helvetica Neue" panose="02000503000000020004" pitchFamily="2" charset="0"/>
              </a:rPr>
              <a:t>   1LHAASO J1740+0948u and 1LHAASO J1959+1129u.</a:t>
            </a:r>
          </a:p>
        </p:txBody>
      </p:sp>
      <p:sp>
        <p:nvSpPr>
          <p:cNvPr id="11" name="テキスト ボックス 10">
            <a:extLst>
              <a:ext uri="{FF2B5EF4-FFF2-40B4-BE49-F238E27FC236}">
                <a16:creationId xmlns:a16="http://schemas.microsoft.com/office/drawing/2014/main" id="{0A6C4CC8-5226-EAA0-2FBF-317253254467}"/>
              </a:ext>
            </a:extLst>
          </p:cNvPr>
          <p:cNvSpPr txBox="1"/>
          <p:nvPr/>
        </p:nvSpPr>
        <p:spPr>
          <a:xfrm>
            <a:off x="558718" y="5079992"/>
            <a:ext cx="9461231" cy="830997"/>
          </a:xfrm>
          <a:prstGeom prst="rect">
            <a:avLst/>
          </a:prstGeom>
          <a:noFill/>
        </p:spPr>
        <p:txBody>
          <a:bodyPr wrap="square" rtlCol="0">
            <a:spAutoFit/>
          </a:bodyPr>
          <a:lstStyle/>
          <a:p>
            <a:r>
              <a:rPr kumimoji="1" lang="ja-JP" altLang="en-US" sz="2400">
                <a:latin typeface="Helvetica Neue" panose="02000503000000020004" pitchFamily="2" charset="0"/>
                <a:ea typeface="Hiragino Sans W4" panose="020B0400000000000000" pitchFamily="34" charset="-128"/>
                <a:cs typeface="Helvetica Neue" panose="02000503000000020004" pitchFamily="2" charset="0"/>
              </a:rPr>
              <a:t>・</a:t>
            </a:r>
            <a:r>
              <a:rPr kumimoji="1" lang="en-US" altLang="ja-JP" sz="2400" dirty="0">
                <a:latin typeface="Helvetica Neue" panose="02000503000000020004" pitchFamily="2" charset="0"/>
                <a:ea typeface="Hiragino Sans W4" panose="020B0400000000000000" pitchFamily="34" charset="-128"/>
                <a:cs typeface="Helvetica Neue" panose="02000503000000020004" pitchFamily="2" charset="0"/>
              </a:rPr>
              <a:t>Hadronic scenarios involving dense molecular clouds are unlikely</a:t>
            </a:r>
          </a:p>
          <a:p>
            <a:r>
              <a:rPr kumimoji="1" lang="en-US" altLang="ja-JP" sz="2400" dirty="0">
                <a:latin typeface="Helvetica Neue" panose="02000503000000020004" pitchFamily="2" charset="0"/>
                <a:ea typeface="Hiragino Sans W4" panose="020B0400000000000000" pitchFamily="34" charset="-128"/>
                <a:cs typeface="Helvetica Neue" panose="02000503000000020004" pitchFamily="2" charset="0"/>
              </a:rPr>
              <a:t>   for these sources.</a:t>
            </a:r>
            <a:endParaRPr kumimoji="1" lang="ja-JP" altLang="en-US" sz="2400">
              <a:latin typeface="Helvetica Neue" panose="02000503000000020004" pitchFamily="2" charset="0"/>
              <a:ea typeface="Hiragino Sans W4" panose="020B0400000000000000" pitchFamily="34" charset="-128"/>
              <a:cs typeface="Helvetica Neue" panose="02000503000000020004" pitchFamily="2" charset="0"/>
            </a:endParaRPr>
          </a:p>
        </p:txBody>
      </p:sp>
      <p:sp>
        <p:nvSpPr>
          <p:cNvPr id="5" name="スライド番号プレースホルダー 4">
            <a:extLst>
              <a:ext uri="{FF2B5EF4-FFF2-40B4-BE49-F238E27FC236}">
                <a16:creationId xmlns:a16="http://schemas.microsoft.com/office/drawing/2014/main" id="{9D6F1DD4-14FB-B378-88A1-BAECDE339714}"/>
              </a:ext>
            </a:extLst>
          </p:cNvPr>
          <p:cNvSpPr>
            <a:spLocks noGrp="1"/>
          </p:cNvSpPr>
          <p:nvPr>
            <p:ph type="sldNum" sz="quarter" idx="12"/>
          </p:nvPr>
        </p:nvSpPr>
        <p:spPr/>
        <p:txBody>
          <a:bodyPr/>
          <a:lstStyle/>
          <a:p>
            <a:fld id="{B54DEC54-B242-A84F-8EF7-0FC6344D1B38}" type="slidenum">
              <a:rPr kumimoji="1" lang="ja-JP" altLang="en-US" smtClean="0"/>
              <a:t>20</a:t>
            </a:fld>
            <a:endParaRPr kumimoji="1" lang="ja-JP" altLang="en-US"/>
          </a:p>
        </p:txBody>
      </p:sp>
      <p:sp>
        <p:nvSpPr>
          <p:cNvPr id="6" name="テキスト ボックス 5">
            <a:extLst>
              <a:ext uri="{FF2B5EF4-FFF2-40B4-BE49-F238E27FC236}">
                <a16:creationId xmlns:a16="http://schemas.microsoft.com/office/drawing/2014/main" id="{115461DD-868D-63BA-DC67-BC6CC15CD2E6}"/>
              </a:ext>
            </a:extLst>
          </p:cNvPr>
          <p:cNvSpPr txBox="1"/>
          <p:nvPr/>
        </p:nvSpPr>
        <p:spPr>
          <a:xfrm>
            <a:off x="432547" y="1129455"/>
            <a:ext cx="11608775" cy="830997"/>
          </a:xfrm>
          <a:prstGeom prst="rect">
            <a:avLst/>
          </a:prstGeom>
          <a:noFill/>
        </p:spPr>
        <p:txBody>
          <a:bodyPr wrap="square" rtlCol="0">
            <a:spAutoFit/>
          </a:bodyPr>
          <a:lstStyle/>
          <a:p>
            <a:r>
              <a:rPr kumimoji="1" lang="en-US" altLang="ja-JP" sz="2400" dirty="0">
                <a:latin typeface="Helvetica Neue" panose="02000503000000020004" pitchFamily="2" charset="0"/>
                <a:ea typeface="Hiragino Sans W4" panose="020B0400000000000000" pitchFamily="34" charset="-128"/>
                <a:cs typeface="Helvetica Neue" panose="02000503000000020004" pitchFamily="2" charset="0"/>
              </a:rPr>
              <a:t>To investigate the hadronic origin of LHAASO UHE gamma-ray sources through molecular cloud observations.</a:t>
            </a:r>
            <a:endParaRPr kumimoji="1" lang="ja-JP" altLang="en-US" sz="2400">
              <a:latin typeface="Helvetica Neue" panose="02000503000000020004" pitchFamily="2" charset="0"/>
              <a:ea typeface="Hiragino Sans W4" panose="020B0400000000000000" pitchFamily="34" charset="-128"/>
              <a:cs typeface="Helvetica Neue" panose="02000503000000020004" pitchFamily="2" charset="0"/>
            </a:endParaRPr>
          </a:p>
        </p:txBody>
      </p:sp>
      <p:sp>
        <p:nvSpPr>
          <p:cNvPr id="12" name="テキスト ボックス 11">
            <a:extLst>
              <a:ext uri="{FF2B5EF4-FFF2-40B4-BE49-F238E27FC236}">
                <a16:creationId xmlns:a16="http://schemas.microsoft.com/office/drawing/2014/main" id="{88DEB697-B4B9-798F-2AFF-CFF027A88879}"/>
              </a:ext>
            </a:extLst>
          </p:cNvPr>
          <p:cNvSpPr txBox="1"/>
          <p:nvPr/>
        </p:nvSpPr>
        <p:spPr>
          <a:xfrm>
            <a:off x="244740" y="670903"/>
            <a:ext cx="3239784" cy="523220"/>
          </a:xfrm>
          <a:prstGeom prst="rect">
            <a:avLst/>
          </a:prstGeom>
          <a:noFill/>
        </p:spPr>
        <p:txBody>
          <a:bodyPr wrap="square" rtlCol="0">
            <a:spAutoFit/>
          </a:bodyPr>
          <a:lstStyle/>
          <a:p>
            <a:r>
              <a:rPr kumimoji="1" lang="en-US" altLang="ja-JP" sz="2800" dirty="0">
                <a:effectLst>
                  <a:outerShdw blurRad="50800" dist="38100" dir="2700000" algn="tl" rotWithShape="0">
                    <a:prstClr val="black">
                      <a:alpha val="40000"/>
                    </a:prstClr>
                  </a:outerShdw>
                </a:effectLst>
                <a:latin typeface="Helvetica Neue" panose="02000503000000020004" pitchFamily="2" charset="0"/>
                <a:ea typeface="Hiragino Sans W4" panose="020B0400000000000000" pitchFamily="34" charset="-128"/>
                <a:cs typeface="Helvetica Neue" panose="02000503000000020004" pitchFamily="2" charset="0"/>
              </a:rPr>
              <a:t>Research objective</a:t>
            </a:r>
            <a:endParaRPr kumimoji="1" lang="ja-JP" altLang="en-US" sz="2800">
              <a:effectLst>
                <a:outerShdw blurRad="50800" dist="38100" dir="2700000" algn="tl" rotWithShape="0">
                  <a:prstClr val="black">
                    <a:alpha val="40000"/>
                  </a:prstClr>
                </a:outerShdw>
              </a:effectLst>
              <a:latin typeface="Helvetica Neue" panose="02000503000000020004" pitchFamily="2" charset="0"/>
              <a:ea typeface="Hiragino Sans W4" panose="020B0400000000000000" pitchFamily="34" charset="-128"/>
              <a:cs typeface="Helvetica Neue" panose="02000503000000020004" pitchFamily="2" charset="0"/>
            </a:endParaRPr>
          </a:p>
        </p:txBody>
      </p:sp>
      <p:grpSp>
        <p:nvGrpSpPr>
          <p:cNvPr id="23" name="グループ化 22">
            <a:extLst>
              <a:ext uri="{FF2B5EF4-FFF2-40B4-BE49-F238E27FC236}">
                <a16:creationId xmlns:a16="http://schemas.microsoft.com/office/drawing/2014/main" id="{9FD7F116-C75E-9A13-7550-963134546525}"/>
              </a:ext>
            </a:extLst>
          </p:cNvPr>
          <p:cNvGrpSpPr/>
          <p:nvPr/>
        </p:nvGrpSpPr>
        <p:grpSpPr>
          <a:xfrm>
            <a:off x="244740" y="3777884"/>
            <a:ext cx="6999817" cy="540000"/>
            <a:chOff x="270469" y="3800484"/>
            <a:chExt cx="6999817" cy="540000"/>
          </a:xfrm>
        </p:grpSpPr>
        <p:sp>
          <p:nvSpPr>
            <p:cNvPr id="4" name="テキスト ボックス 3">
              <a:extLst>
                <a:ext uri="{FF2B5EF4-FFF2-40B4-BE49-F238E27FC236}">
                  <a16:creationId xmlns:a16="http://schemas.microsoft.com/office/drawing/2014/main" id="{3509754D-70C7-12FE-C2CE-E98919A233F1}"/>
                </a:ext>
              </a:extLst>
            </p:cNvPr>
            <p:cNvSpPr txBox="1"/>
            <p:nvPr/>
          </p:nvSpPr>
          <p:spPr>
            <a:xfrm>
              <a:off x="872476" y="3808874"/>
              <a:ext cx="6397810" cy="523220"/>
            </a:xfrm>
            <a:prstGeom prst="rect">
              <a:avLst/>
            </a:prstGeom>
            <a:noFill/>
          </p:spPr>
          <p:txBody>
            <a:bodyPr wrap="square" rtlCol="0">
              <a:spAutoFit/>
            </a:bodyPr>
            <a:lstStyle/>
            <a:p>
              <a:r>
                <a:rPr kumimoji="1" lang="en-US" altLang="ja-JP" sz="2800" dirty="0">
                  <a:effectLst>
                    <a:outerShdw blurRad="50800" dist="38100" dir="2700000" algn="tl" rotWithShape="0">
                      <a:prstClr val="black">
                        <a:alpha val="40000"/>
                      </a:prstClr>
                    </a:outerShdw>
                  </a:effectLst>
                  <a:latin typeface="Helvetica Neue" panose="02000503000000020004" pitchFamily="2" charset="0"/>
                  <a:ea typeface="Hiragino Sans W4" panose="020B0400000000000000" pitchFamily="34" charset="-128"/>
                  <a:cs typeface="Helvetica Neue" panose="02000503000000020004" pitchFamily="2" charset="0"/>
                </a:rPr>
                <a:t>Other observed  LHAASO sources</a:t>
              </a:r>
              <a:endParaRPr kumimoji="1" lang="ja-JP" altLang="en-US" sz="2800">
                <a:effectLst>
                  <a:outerShdw blurRad="50800" dist="38100" dir="2700000" algn="tl" rotWithShape="0">
                    <a:prstClr val="black">
                      <a:alpha val="40000"/>
                    </a:prstClr>
                  </a:outerShdw>
                </a:effectLst>
                <a:latin typeface="Helvetica Neue" panose="02000503000000020004" pitchFamily="2" charset="0"/>
                <a:ea typeface="Hiragino Sans W4" panose="020B0400000000000000" pitchFamily="34" charset="-128"/>
                <a:cs typeface="Helvetica Neue" panose="02000503000000020004" pitchFamily="2" charset="0"/>
              </a:endParaRPr>
            </a:p>
          </p:txBody>
        </p:sp>
        <p:grpSp>
          <p:nvGrpSpPr>
            <p:cNvPr id="18" name="グループ化 17">
              <a:extLst>
                <a:ext uri="{FF2B5EF4-FFF2-40B4-BE49-F238E27FC236}">
                  <a16:creationId xmlns:a16="http://schemas.microsoft.com/office/drawing/2014/main" id="{41FD915E-3FC6-1B76-67A2-FFE6AD0633C8}"/>
                </a:ext>
              </a:extLst>
            </p:cNvPr>
            <p:cNvGrpSpPr/>
            <p:nvPr/>
          </p:nvGrpSpPr>
          <p:grpSpPr>
            <a:xfrm>
              <a:off x="270469" y="3800484"/>
              <a:ext cx="540000" cy="540000"/>
              <a:chOff x="1260471" y="1537649"/>
              <a:chExt cx="540000" cy="540000"/>
            </a:xfrm>
          </p:grpSpPr>
          <p:sp>
            <p:nvSpPr>
              <p:cNvPr id="19" name="円/楕円 18">
                <a:extLst>
                  <a:ext uri="{FF2B5EF4-FFF2-40B4-BE49-F238E27FC236}">
                    <a16:creationId xmlns:a16="http://schemas.microsoft.com/office/drawing/2014/main" id="{F89322F6-E5B6-E51C-E725-53B0D92C9752}"/>
                  </a:ext>
                </a:extLst>
              </p:cNvPr>
              <p:cNvSpPr/>
              <p:nvPr/>
            </p:nvSpPr>
            <p:spPr>
              <a:xfrm>
                <a:off x="1260471" y="1537649"/>
                <a:ext cx="540000" cy="540000"/>
              </a:xfrm>
              <a:prstGeom prst="ellipse">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1"/>
                  </a:solidFill>
                </a:endParaRPr>
              </a:p>
            </p:txBody>
          </p:sp>
          <p:sp>
            <p:nvSpPr>
              <p:cNvPr id="20" name="テキスト ボックス 19">
                <a:extLst>
                  <a:ext uri="{FF2B5EF4-FFF2-40B4-BE49-F238E27FC236}">
                    <a16:creationId xmlns:a16="http://schemas.microsoft.com/office/drawing/2014/main" id="{181B2EC8-6B89-AB44-E6C1-0DA93BA5C6C1}"/>
                  </a:ext>
                </a:extLst>
              </p:cNvPr>
              <p:cNvSpPr txBox="1"/>
              <p:nvPr/>
            </p:nvSpPr>
            <p:spPr>
              <a:xfrm>
                <a:off x="1322478" y="1583210"/>
                <a:ext cx="452484" cy="461665"/>
              </a:xfrm>
              <a:prstGeom prst="rect">
                <a:avLst/>
              </a:prstGeom>
              <a:noFill/>
            </p:spPr>
            <p:txBody>
              <a:bodyPr wrap="square">
                <a:spAutoFit/>
              </a:bodyPr>
              <a:lstStyle/>
              <a:p>
                <a:r>
                  <a:rPr kumimoji="1" lang="en-US" altLang="ja-JP" sz="2400" dirty="0">
                    <a:latin typeface="Helvetica Neue" panose="02000503000000020004" pitchFamily="2" charset="0"/>
                    <a:ea typeface="Helvetica Neue" panose="02000503000000020004" pitchFamily="2" charset="0"/>
                    <a:cs typeface="Helvetica Neue" panose="02000503000000020004" pitchFamily="2" charset="0"/>
                  </a:rPr>
                  <a:t>2.</a:t>
                </a:r>
                <a:endParaRPr lang="ja-JP" altLang="en-US" sz="2400"/>
              </a:p>
            </p:txBody>
          </p:sp>
        </p:grpSp>
      </p:grpSp>
    </p:spTree>
    <p:extLst>
      <p:ext uri="{BB962C8B-B14F-4D97-AF65-F5344CB8AC3E}">
        <p14:creationId xmlns:p14="http://schemas.microsoft.com/office/powerpoint/2010/main" val="11573178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AE9C81-81F0-FEDD-C1A3-286B799B92A7}"/>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B43A1285-AC54-5DE5-C18B-3AF50F29DDFD}"/>
              </a:ext>
            </a:extLst>
          </p:cNvPr>
          <p:cNvSpPr txBox="1"/>
          <p:nvPr/>
        </p:nvSpPr>
        <p:spPr>
          <a:xfrm>
            <a:off x="1611902" y="2597018"/>
            <a:ext cx="9679397" cy="1015663"/>
          </a:xfrm>
          <a:prstGeom prst="rect">
            <a:avLst/>
          </a:prstGeom>
          <a:noFill/>
        </p:spPr>
        <p:txBody>
          <a:bodyPr wrap="square" rtlCol="0">
            <a:spAutoFit/>
          </a:bodyPr>
          <a:lstStyle/>
          <a:p>
            <a:r>
              <a:rPr kumimoji="1" lang="en-US" altLang="ja-JP" sz="6000" dirty="0">
                <a:solidFill>
                  <a:srgbClr val="0070C0"/>
                </a:solidFill>
                <a:effectLst>
                  <a:outerShdw blurRad="50800" dist="38100" dir="2700000" algn="tl" rotWithShape="0">
                    <a:prstClr val="black">
                      <a:alpha val="40000"/>
                    </a:prstClr>
                  </a:outerShdw>
                </a:effectLst>
              </a:rPr>
              <a:t>Thank you for your attention.</a:t>
            </a:r>
            <a:endParaRPr kumimoji="1" lang="ja-JP" altLang="ja-JP" sz="6000">
              <a:solidFill>
                <a:srgbClr val="0070C0"/>
              </a:solidFill>
              <a:effectLst>
                <a:outerShdw blurRad="50800" dist="38100" dir="2700000" algn="tl" rotWithShape="0">
                  <a:prstClr val="black">
                    <a:alpha val="40000"/>
                  </a:prstClr>
                </a:outerShdw>
              </a:effectLst>
            </a:endParaRPr>
          </a:p>
        </p:txBody>
      </p:sp>
    </p:spTree>
    <p:extLst>
      <p:ext uri="{BB962C8B-B14F-4D97-AF65-F5344CB8AC3E}">
        <p14:creationId xmlns:p14="http://schemas.microsoft.com/office/powerpoint/2010/main" val="10662914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45FC53D6-1981-2DB3-1563-54C75B1FCD95}"/>
              </a:ext>
            </a:extLst>
          </p:cNvPr>
          <p:cNvSpPr txBox="1"/>
          <p:nvPr/>
        </p:nvSpPr>
        <p:spPr>
          <a:xfrm>
            <a:off x="335467" y="2081554"/>
            <a:ext cx="3414600" cy="523220"/>
          </a:xfrm>
          <a:prstGeom prst="rect">
            <a:avLst/>
          </a:prstGeom>
          <a:noFill/>
          <a:ln>
            <a:solidFill>
              <a:schemeClr val="tx1"/>
            </a:solidFill>
          </a:ln>
        </p:spPr>
        <p:txBody>
          <a:bodyPr wrap="square" rtlCol="0">
            <a:spAutoFit/>
          </a:bodyPr>
          <a:lstStyle/>
          <a:p>
            <a:r>
              <a:rPr kumimoji="1" lang="en-US" altLang="ja-JP" sz="2800" dirty="0">
                <a:effectLst>
                  <a:outerShdw blurRad="50800" dist="38100" dir="2700000" algn="tl" rotWithShape="0">
                    <a:prstClr val="black">
                      <a:alpha val="40000"/>
                    </a:prstClr>
                  </a:outerShdw>
                </a:effectLst>
                <a:latin typeface="Helvetica Neue" panose="02000503000000020004" pitchFamily="2" charset="0"/>
                <a:ea typeface="Hiragino Sans W4" panose="020B0400000000000000" pitchFamily="34" charset="-128"/>
                <a:cs typeface="Helvetica Neue" panose="02000503000000020004" pitchFamily="2" charset="0"/>
              </a:rPr>
              <a:t>Why does </a:t>
            </a:r>
            <a:r>
              <a:rPr kumimoji="1" lang="en-US" altLang="ja-JP" sz="2800" i="1" dirty="0">
                <a:effectLst>
                  <a:outerShdw blurRad="50800" dist="38100" dir="2700000" algn="tl" rotWithShape="0">
                    <a:prstClr val="black">
                      <a:alpha val="40000"/>
                    </a:prstClr>
                  </a:outerShdw>
                </a:effectLst>
                <a:latin typeface="Helvetica Neue" panose="02000503000000020004" pitchFamily="2" charset="0"/>
                <a:ea typeface="Hiragino Sans W4" panose="020B0400000000000000" pitchFamily="34" charset="-128"/>
                <a:cs typeface="Helvetica Neue" panose="02000503000000020004" pitchFamily="2" charset="0"/>
              </a:rPr>
              <a:t>X</a:t>
            </a:r>
            <a:r>
              <a:rPr kumimoji="1" lang="en-US" altLang="ja-JP" sz="2800" baseline="-25000" dirty="0">
                <a:effectLst>
                  <a:outerShdw blurRad="50800" dist="38100" dir="2700000" algn="tl" rotWithShape="0">
                    <a:prstClr val="black">
                      <a:alpha val="40000"/>
                    </a:prstClr>
                  </a:outerShdw>
                </a:effectLst>
                <a:latin typeface="Helvetica Neue" panose="02000503000000020004" pitchFamily="2" charset="0"/>
                <a:ea typeface="Hiragino Sans W4" panose="020B0400000000000000" pitchFamily="34" charset="-128"/>
                <a:cs typeface="Helvetica Neue" panose="02000503000000020004" pitchFamily="2" charset="0"/>
              </a:rPr>
              <a:t>CO</a:t>
            </a:r>
            <a:r>
              <a:rPr kumimoji="1" lang="en-US" altLang="ja-JP" sz="2800" dirty="0">
                <a:effectLst>
                  <a:outerShdw blurRad="50800" dist="38100" dir="2700000" algn="tl" rotWithShape="0">
                    <a:prstClr val="black">
                      <a:alpha val="40000"/>
                    </a:prstClr>
                  </a:outerShdw>
                </a:effectLst>
                <a:latin typeface="Helvetica Neue" panose="02000503000000020004" pitchFamily="2" charset="0"/>
                <a:ea typeface="Hiragino Sans W4" panose="020B0400000000000000" pitchFamily="34" charset="-128"/>
                <a:cs typeface="Helvetica Neue" panose="02000503000000020004" pitchFamily="2" charset="0"/>
              </a:rPr>
              <a:t> vary?</a:t>
            </a:r>
            <a:endParaRPr kumimoji="1" lang="ja-JP" altLang="en-US" sz="2800" dirty="0">
              <a:effectLst>
                <a:outerShdw blurRad="50800" dist="38100" dir="2700000" algn="tl" rotWithShape="0">
                  <a:prstClr val="black">
                    <a:alpha val="40000"/>
                  </a:prstClr>
                </a:outerShdw>
              </a:effectLst>
              <a:latin typeface="Helvetica Neue" panose="02000503000000020004" pitchFamily="2" charset="0"/>
              <a:ea typeface="Hiragino Sans W4" panose="020B0400000000000000" pitchFamily="34" charset="-128"/>
              <a:cs typeface="Helvetica Neue" panose="02000503000000020004" pitchFamily="2" charset="0"/>
            </a:endParaRPr>
          </a:p>
        </p:txBody>
      </p:sp>
      <p:sp>
        <p:nvSpPr>
          <p:cNvPr id="3" name="テキスト ボックス 2">
            <a:extLst>
              <a:ext uri="{FF2B5EF4-FFF2-40B4-BE49-F238E27FC236}">
                <a16:creationId xmlns:a16="http://schemas.microsoft.com/office/drawing/2014/main" id="{46D6BE34-C3AE-3661-CED5-025D38C1E13D}"/>
              </a:ext>
            </a:extLst>
          </p:cNvPr>
          <p:cNvSpPr txBox="1"/>
          <p:nvPr/>
        </p:nvSpPr>
        <p:spPr>
          <a:xfrm>
            <a:off x="335467" y="2691283"/>
            <a:ext cx="10418304" cy="461665"/>
          </a:xfrm>
          <a:prstGeom prst="rect">
            <a:avLst/>
          </a:prstGeom>
          <a:noFill/>
        </p:spPr>
        <p:txBody>
          <a:bodyPr wrap="square">
            <a:spAutoFit/>
          </a:bodyPr>
          <a:lstStyle/>
          <a:p>
            <a:r>
              <a:rPr lang="en-US" altLang="ja-JP" sz="2400" i="1" dirty="0">
                <a:latin typeface="Helvetica Neue" panose="02000503000000020004" pitchFamily="2" charset="0"/>
                <a:ea typeface="Helvetica Neue" panose="02000503000000020004" pitchFamily="2" charset="0"/>
                <a:cs typeface="Helvetica Neue" panose="02000503000000020004" pitchFamily="2" charset="0"/>
              </a:rPr>
              <a:t>X</a:t>
            </a:r>
            <a:r>
              <a:rPr lang="en-US" altLang="ja-JP" sz="2400" baseline="-25000" dirty="0">
                <a:latin typeface="Helvetica Neue" panose="02000503000000020004" pitchFamily="2" charset="0"/>
                <a:ea typeface="Helvetica Neue" panose="02000503000000020004" pitchFamily="2" charset="0"/>
                <a:cs typeface="Helvetica Neue" panose="02000503000000020004" pitchFamily="2" charset="0"/>
              </a:rPr>
              <a:t>CO</a:t>
            </a:r>
            <a:r>
              <a:rPr lang="en-US" altLang="ja-JP" sz="2400" dirty="0">
                <a:latin typeface="Helvetica Neue" panose="02000503000000020004" pitchFamily="2" charset="0"/>
                <a:ea typeface="Helvetica Neue" panose="02000503000000020004" pitchFamily="2" charset="0"/>
                <a:cs typeface="Helvetica Neue" panose="02000503000000020004" pitchFamily="2" charset="0"/>
              </a:rPr>
              <a:t> depends on the physical and chemical conditions of molecular gas.</a:t>
            </a:r>
          </a:p>
        </p:txBody>
      </p:sp>
      <p:sp>
        <p:nvSpPr>
          <p:cNvPr id="4" name="テキスト ボックス 3">
            <a:extLst>
              <a:ext uri="{FF2B5EF4-FFF2-40B4-BE49-F238E27FC236}">
                <a16:creationId xmlns:a16="http://schemas.microsoft.com/office/drawing/2014/main" id="{3F1CE5D7-0563-5575-E9FA-3EA4E5256689}"/>
              </a:ext>
            </a:extLst>
          </p:cNvPr>
          <p:cNvSpPr txBox="1"/>
          <p:nvPr/>
        </p:nvSpPr>
        <p:spPr>
          <a:xfrm>
            <a:off x="585626" y="3351109"/>
            <a:ext cx="6832316" cy="1938992"/>
          </a:xfrm>
          <a:prstGeom prst="rect">
            <a:avLst/>
          </a:prstGeom>
          <a:noFill/>
        </p:spPr>
        <p:txBody>
          <a:bodyPr wrap="square">
            <a:spAutoFit/>
          </a:bodyPr>
          <a:lstStyle/>
          <a:p>
            <a:r>
              <a:rPr lang="ja-JP" altLang="en-US" sz="2400">
                <a:latin typeface="Helvetica Neue" panose="02000503000000020004" pitchFamily="2" charset="0"/>
                <a:ea typeface="Helvetica Neue" panose="02000503000000020004" pitchFamily="2" charset="0"/>
                <a:cs typeface="Helvetica Neue" panose="02000503000000020004" pitchFamily="2" charset="0"/>
              </a:rPr>
              <a:t>●</a:t>
            </a:r>
            <a:r>
              <a:rPr lang="en-US" altLang="ja-JP" sz="2400" dirty="0">
                <a:latin typeface="Helvetica Neue" panose="02000503000000020004" pitchFamily="2" charset="0"/>
                <a:ea typeface="Helvetica Neue" panose="02000503000000020004" pitchFamily="2" charset="0"/>
                <a:cs typeface="Helvetica Neue" panose="02000503000000020004" pitchFamily="2" charset="0"/>
              </a:rPr>
              <a:t> Metallicity: CO abundance</a:t>
            </a:r>
          </a:p>
          <a:p>
            <a:endParaRPr lang="en-US" altLang="ja-JP" sz="2400" dirty="0">
              <a:latin typeface="Helvetica Neue" panose="02000503000000020004" pitchFamily="2" charset="0"/>
              <a:ea typeface="Helvetica Neue" panose="02000503000000020004" pitchFamily="2" charset="0"/>
              <a:cs typeface="Helvetica Neue" panose="02000503000000020004" pitchFamily="2" charset="0"/>
            </a:endParaRPr>
          </a:p>
          <a:p>
            <a:r>
              <a:rPr lang="ja-JP" altLang="en-US" sz="2400">
                <a:latin typeface="Helvetica Neue" panose="02000503000000020004" pitchFamily="2" charset="0"/>
                <a:ea typeface="Helvetica Neue" panose="02000503000000020004" pitchFamily="2" charset="0"/>
                <a:cs typeface="Helvetica Neue" panose="02000503000000020004" pitchFamily="2" charset="0"/>
              </a:rPr>
              <a:t>●</a:t>
            </a:r>
            <a:r>
              <a:rPr lang="en-US" altLang="ja-JP" sz="2400" dirty="0">
                <a:latin typeface="Helvetica Neue" panose="02000503000000020004" pitchFamily="2" charset="0"/>
                <a:ea typeface="Helvetica Neue" panose="02000503000000020004" pitchFamily="2" charset="0"/>
                <a:cs typeface="Helvetica Neue" panose="02000503000000020004" pitchFamily="2" charset="0"/>
              </a:rPr>
              <a:t> UV radiation / shielding: CO-dark H</a:t>
            </a:r>
            <a:r>
              <a:rPr lang="en-US" altLang="ja-JP" sz="2400" baseline="-25000" dirty="0">
                <a:latin typeface="Helvetica Neue" panose="02000503000000020004" pitchFamily="2" charset="0"/>
                <a:ea typeface="Helvetica Neue" panose="02000503000000020004" pitchFamily="2" charset="0"/>
                <a:cs typeface="Helvetica Neue" panose="02000503000000020004" pitchFamily="2" charset="0"/>
              </a:rPr>
              <a:t>2</a:t>
            </a:r>
          </a:p>
          <a:p>
            <a:endParaRPr lang="en-US" altLang="ja-JP" sz="2400" dirty="0">
              <a:latin typeface="Helvetica Neue" panose="02000503000000020004" pitchFamily="2" charset="0"/>
              <a:ea typeface="Helvetica Neue" panose="02000503000000020004" pitchFamily="2" charset="0"/>
              <a:cs typeface="Helvetica Neue" panose="02000503000000020004" pitchFamily="2" charset="0"/>
            </a:endParaRPr>
          </a:p>
          <a:p>
            <a:r>
              <a:rPr lang="ja-JP" altLang="en-US" sz="2400">
                <a:latin typeface="Helvetica Neue" panose="02000503000000020004" pitchFamily="2" charset="0"/>
                <a:ea typeface="Helvetica Neue" panose="02000503000000020004" pitchFamily="2" charset="0"/>
                <a:cs typeface="Helvetica Neue" panose="02000503000000020004" pitchFamily="2" charset="0"/>
              </a:rPr>
              <a:t>●</a:t>
            </a:r>
            <a:r>
              <a:rPr lang="en-US" altLang="ja-JP" sz="2400" dirty="0">
                <a:latin typeface="Helvetica Neue" panose="02000503000000020004" pitchFamily="2" charset="0"/>
                <a:ea typeface="Helvetica Neue" panose="02000503000000020004" pitchFamily="2" charset="0"/>
                <a:cs typeface="Helvetica Neue" panose="02000503000000020004" pitchFamily="2" charset="0"/>
              </a:rPr>
              <a:t> Gas temperature and density: CO excitation</a:t>
            </a:r>
          </a:p>
        </p:txBody>
      </p:sp>
      <p:sp>
        <p:nvSpPr>
          <p:cNvPr id="5" name="テキスト ボックス 4">
            <a:extLst>
              <a:ext uri="{FF2B5EF4-FFF2-40B4-BE49-F238E27FC236}">
                <a16:creationId xmlns:a16="http://schemas.microsoft.com/office/drawing/2014/main" id="{35E07A7F-5D78-EE6D-D8E6-E46128FACDA1}"/>
              </a:ext>
            </a:extLst>
          </p:cNvPr>
          <p:cNvSpPr txBox="1"/>
          <p:nvPr/>
        </p:nvSpPr>
        <p:spPr>
          <a:xfrm>
            <a:off x="335467" y="5544231"/>
            <a:ext cx="11776207" cy="461665"/>
          </a:xfrm>
          <a:prstGeom prst="rect">
            <a:avLst/>
          </a:prstGeom>
          <a:noFill/>
        </p:spPr>
        <p:txBody>
          <a:bodyPr wrap="square">
            <a:spAutoFit/>
          </a:bodyPr>
          <a:lstStyle/>
          <a:p>
            <a:r>
              <a:rPr lang="en-US" altLang="ja-JP" sz="2400" dirty="0">
                <a:latin typeface="Helvetica Neue" panose="02000503000000020004" pitchFamily="2" charset="0"/>
                <a:ea typeface="Helvetica Neue" panose="02000503000000020004" pitchFamily="2" charset="0"/>
                <a:cs typeface="Helvetica Neue" panose="02000503000000020004" pitchFamily="2" charset="0"/>
              </a:rPr>
              <a:t>Therefore, the same amount of H</a:t>
            </a:r>
            <a:r>
              <a:rPr lang="en-US" altLang="ja-JP" sz="2400" baseline="-25000" dirty="0">
                <a:latin typeface="Helvetica Neue" panose="02000503000000020004" pitchFamily="2" charset="0"/>
                <a:ea typeface="Helvetica Neue" panose="02000503000000020004" pitchFamily="2" charset="0"/>
                <a:cs typeface="Helvetica Neue" panose="02000503000000020004" pitchFamily="2" charset="0"/>
              </a:rPr>
              <a:t>2</a:t>
            </a:r>
            <a:r>
              <a:rPr lang="en-US" altLang="ja-JP" sz="2400" dirty="0">
                <a:latin typeface="Helvetica Neue" panose="02000503000000020004" pitchFamily="2" charset="0"/>
                <a:ea typeface="Helvetica Neue" panose="02000503000000020004" pitchFamily="2" charset="0"/>
                <a:cs typeface="Helvetica Neue" panose="02000503000000020004" pitchFamily="2" charset="0"/>
              </a:rPr>
              <a:t> does not always produce the same CO intensity.</a:t>
            </a:r>
          </a:p>
        </p:txBody>
      </p:sp>
      <p:sp>
        <p:nvSpPr>
          <p:cNvPr id="6" name="テキスト ボックス 5">
            <a:extLst>
              <a:ext uri="{FF2B5EF4-FFF2-40B4-BE49-F238E27FC236}">
                <a16:creationId xmlns:a16="http://schemas.microsoft.com/office/drawing/2014/main" id="{F087BC01-C5B2-2CE6-4FC0-78A7C9F8FD15}"/>
              </a:ext>
            </a:extLst>
          </p:cNvPr>
          <p:cNvSpPr txBox="1"/>
          <p:nvPr/>
        </p:nvSpPr>
        <p:spPr>
          <a:xfrm>
            <a:off x="164078" y="79351"/>
            <a:ext cx="9205953" cy="584775"/>
          </a:xfrm>
          <a:prstGeom prst="rect">
            <a:avLst/>
          </a:prstGeom>
          <a:noFill/>
        </p:spPr>
        <p:txBody>
          <a:bodyPr wrap="square">
            <a:spAutoFit/>
          </a:bodyPr>
          <a:lstStyle/>
          <a:p>
            <a:r>
              <a:rPr lang="en-US" altLang="ja-JP" sz="3200" b="1" dirty="0">
                <a:solidFill>
                  <a:srgbClr val="0070C0"/>
                </a:solidFill>
                <a:effectLst>
                  <a:outerShdw blurRad="50800" dist="38100" dir="2700000" algn="tl" rotWithShape="0">
                    <a:prstClr val="black">
                      <a:alpha val="40000"/>
                    </a:prstClr>
                  </a:outerShdw>
                </a:effectLst>
                <a:latin typeface="Helvetica Neue" panose="02000503000000020004" pitchFamily="2" charset="0"/>
                <a:ea typeface="Helvetica Neue" panose="02000503000000020004" pitchFamily="2" charset="0"/>
                <a:cs typeface="Helvetica Neue" panose="02000503000000020004" pitchFamily="2" charset="0"/>
              </a:rPr>
              <a:t>Uncertainty in the CO-to-H</a:t>
            </a:r>
            <a:r>
              <a:rPr lang="en-US" altLang="ja-JP" sz="3200" b="1" baseline="-25000" dirty="0">
                <a:solidFill>
                  <a:srgbClr val="0070C0"/>
                </a:solidFill>
                <a:effectLst>
                  <a:outerShdw blurRad="50800" dist="38100" dir="2700000" algn="tl" rotWithShape="0">
                    <a:prstClr val="black">
                      <a:alpha val="40000"/>
                    </a:prstClr>
                  </a:outerShdw>
                </a:effectLst>
                <a:latin typeface="Helvetica Neue" panose="02000503000000020004" pitchFamily="2" charset="0"/>
                <a:ea typeface="Helvetica Neue" panose="02000503000000020004" pitchFamily="2" charset="0"/>
                <a:cs typeface="Helvetica Neue" panose="02000503000000020004" pitchFamily="2" charset="0"/>
              </a:rPr>
              <a:t>2</a:t>
            </a:r>
            <a:r>
              <a:rPr lang="en-US" altLang="ja-JP" sz="3200" b="1" dirty="0">
                <a:solidFill>
                  <a:srgbClr val="0070C0"/>
                </a:solidFill>
                <a:effectLst>
                  <a:outerShdw blurRad="50800" dist="38100" dir="2700000" algn="tl" rotWithShape="0">
                    <a:prstClr val="black">
                      <a:alpha val="40000"/>
                    </a:prstClr>
                  </a:outerShdw>
                </a:effectLst>
                <a:latin typeface="Helvetica Neue" panose="02000503000000020004" pitchFamily="2" charset="0"/>
                <a:ea typeface="Helvetica Neue" panose="02000503000000020004" pitchFamily="2" charset="0"/>
                <a:cs typeface="Helvetica Neue" panose="02000503000000020004" pitchFamily="2" charset="0"/>
              </a:rPr>
              <a:t> conversion factor</a:t>
            </a:r>
          </a:p>
        </p:txBody>
      </p:sp>
      <mc:AlternateContent xmlns:mc="http://schemas.openxmlformats.org/markup-compatibility/2006" xmlns:a14="http://schemas.microsoft.com/office/drawing/2010/main">
        <mc:Choice Requires="a14">
          <p:sp>
            <p:nvSpPr>
              <p:cNvPr id="8" name="テキスト ボックス 7">
                <a:extLst>
                  <a:ext uri="{FF2B5EF4-FFF2-40B4-BE49-F238E27FC236}">
                    <a16:creationId xmlns:a16="http://schemas.microsoft.com/office/drawing/2014/main" id="{18DBC003-3DBE-850D-36CD-0704BB4EEBC9}"/>
                  </a:ext>
                </a:extLst>
              </p:cNvPr>
              <p:cNvSpPr txBox="1"/>
              <p:nvPr/>
            </p:nvSpPr>
            <p:spPr>
              <a:xfrm>
                <a:off x="1006559" y="727337"/>
                <a:ext cx="3244064" cy="52322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ja-JP" sz="2800" i="1" smtClean="0">
                          <a:latin typeface="Cambria Math" panose="02040503050406030204" pitchFamily="18" charset="0"/>
                        </a:rPr>
                        <m:t>𝑁</m:t>
                      </m:r>
                      <m:d>
                        <m:dPr>
                          <m:ctrlPr>
                            <a:rPr lang="ja-JP" altLang="ja-JP" sz="2800" i="1">
                              <a:latin typeface="Cambria Math" panose="02040503050406030204" pitchFamily="18" charset="0"/>
                            </a:rPr>
                          </m:ctrlPr>
                        </m:dPr>
                        <m:e>
                          <m:sSub>
                            <m:sSubPr>
                              <m:ctrlPr>
                                <a:rPr lang="ja-JP" altLang="ja-JP" sz="2800" i="1">
                                  <a:latin typeface="Cambria Math" panose="02040503050406030204" pitchFamily="18" charset="0"/>
                                </a:rPr>
                              </m:ctrlPr>
                            </m:sSubPr>
                            <m:e>
                              <m:r>
                                <m:rPr>
                                  <m:sty m:val="p"/>
                                </m:rPr>
                                <a:rPr lang="en-US" altLang="ja-JP" sz="2800" i="0">
                                  <a:latin typeface="Cambria Math" panose="02040503050406030204" pitchFamily="18" charset="0"/>
                                </a:rPr>
                                <m:t>H</m:t>
                              </m:r>
                            </m:e>
                            <m:sub>
                              <m:r>
                                <a:rPr lang="en-US" altLang="ja-JP" sz="2800" i="0">
                                  <a:latin typeface="Cambria Math" panose="02040503050406030204" pitchFamily="18" charset="0"/>
                                </a:rPr>
                                <m:t>2</m:t>
                              </m:r>
                            </m:sub>
                          </m:sSub>
                        </m:e>
                      </m:d>
                      <m:r>
                        <a:rPr lang="en-US" altLang="ja-JP" sz="2800" i="1">
                          <a:latin typeface="Cambria Math" panose="02040503050406030204" pitchFamily="18" charset="0"/>
                        </a:rPr>
                        <m:t>=</m:t>
                      </m:r>
                      <m:sSub>
                        <m:sSubPr>
                          <m:ctrlPr>
                            <a:rPr lang="ja-JP" altLang="ja-JP" sz="2800" i="1">
                              <a:latin typeface="Cambria Math" panose="02040503050406030204" pitchFamily="18" charset="0"/>
                            </a:rPr>
                          </m:ctrlPr>
                        </m:sSubPr>
                        <m:e>
                          <m:r>
                            <a:rPr lang="en-US" altLang="ja-JP" sz="2800" i="1">
                              <a:latin typeface="Cambria Math" panose="02040503050406030204" pitchFamily="18" charset="0"/>
                            </a:rPr>
                            <m:t>𝑋</m:t>
                          </m:r>
                        </m:e>
                        <m:sub>
                          <m:r>
                            <m:rPr>
                              <m:sty m:val="p"/>
                            </m:rPr>
                            <a:rPr lang="en-US" altLang="ja-JP" sz="2800" i="0">
                              <a:latin typeface="Cambria Math" panose="02040503050406030204" pitchFamily="18" charset="0"/>
                            </a:rPr>
                            <m:t>CO</m:t>
                          </m:r>
                        </m:sub>
                      </m:sSub>
                      <m:r>
                        <a:rPr lang="en-US" altLang="ja-JP" sz="2800">
                          <a:latin typeface="Cambria Math" panose="02040503050406030204" pitchFamily="18" charset="0"/>
                        </a:rPr>
                        <m:t>⋅</m:t>
                      </m:r>
                      <m:sSub>
                        <m:sSubPr>
                          <m:ctrlPr>
                            <a:rPr lang="ja-JP" altLang="ja-JP" sz="2800" i="1">
                              <a:latin typeface="Cambria Math" panose="02040503050406030204" pitchFamily="18" charset="0"/>
                            </a:rPr>
                          </m:ctrlPr>
                        </m:sSubPr>
                        <m:e>
                          <m:r>
                            <a:rPr lang="en-US" altLang="ja-JP" sz="2800" i="1">
                              <a:latin typeface="Cambria Math" panose="02040503050406030204" pitchFamily="18" charset="0"/>
                            </a:rPr>
                            <m:t>𝑊</m:t>
                          </m:r>
                        </m:e>
                        <m:sub>
                          <m:r>
                            <m:rPr>
                              <m:sty m:val="p"/>
                            </m:rPr>
                            <a:rPr lang="en-US" altLang="ja-JP" sz="2800" i="0">
                              <a:latin typeface="Cambria Math" panose="02040503050406030204" pitchFamily="18" charset="0"/>
                            </a:rPr>
                            <m:t>CO</m:t>
                          </m:r>
                        </m:sub>
                      </m:sSub>
                    </m:oMath>
                  </m:oMathPara>
                </a14:m>
                <a:endParaRPr lang="ja-JP" altLang="en-US" sz="2800" dirty="0"/>
              </a:p>
            </p:txBody>
          </p:sp>
        </mc:Choice>
        <mc:Fallback xmlns="">
          <p:sp>
            <p:nvSpPr>
              <p:cNvPr id="8" name="テキスト ボックス 7">
                <a:extLst>
                  <a:ext uri="{FF2B5EF4-FFF2-40B4-BE49-F238E27FC236}">
                    <a16:creationId xmlns:a16="http://schemas.microsoft.com/office/drawing/2014/main" id="{18DBC003-3DBE-850D-36CD-0704BB4EEBC9}"/>
                  </a:ext>
                </a:extLst>
              </p:cNvPr>
              <p:cNvSpPr txBox="1">
                <a:spLocks noRot="1" noChangeAspect="1" noMove="1" noResize="1" noEditPoints="1" noAdjustHandles="1" noChangeArrowheads="1" noChangeShapeType="1" noTextEdit="1"/>
              </p:cNvSpPr>
              <p:nvPr/>
            </p:nvSpPr>
            <p:spPr>
              <a:xfrm>
                <a:off x="1006559" y="727337"/>
                <a:ext cx="3244064" cy="523220"/>
              </a:xfrm>
              <a:prstGeom prst="rect">
                <a:avLst/>
              </a:prstGeom>
              <a:blipFill>
                <a:blip r:embed="rId3"/>
                <a:stretch>
                  <a:fillRect b="-7143"/>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9" name="テキスト ボックス 8">
                <a:extLst>
                  <a:ext uri="{FF2B5EF4-FFF2-40B4-BE49-F238E27FC236}">
                    <a16:creationId xmlns:a16="http://schemas.microsoft.com/office/drawing/2014/main" id="{CD2EB876-8ADA-B0E8-FF52-D1F40BABC886}"/>
                  </a:ext>
                </a:extLst>
              </p:cNvPr>
              <p:cNvSpPr txBox="1"/>
              <p:nvPr/>
            </p:nvSpPr>
            <p:spPr>
              <a:xfrm>
                <a:off x="242845" y="1282992"/>
                <a:ext cx="5140813" cy="461665"/>
              </a:xfrm>
              <a:prstGeom prst="rect">
                <a:avLst/>
              </a:prstGeom>
              <a:noFill/>
            </p:spPr>
            <p:txBody>
              <a:bodyPr wrap="square">
                <a:spAutoFit/>
              </a:bodyPr>
              <a:lstStyle/>
              <a:p>
                <a:r>
                  <a:rPr lang="en-US" altLang="ja-JP" sz="2400" dirty="0">
                    <a:latin typeface="Helvetica Neue" panose="02000503000000020004" pitchFamily="2" charset="0"/>
                    <a:ea typeface="Helvetica Neue" panose="02000503000000020004" pitchFamily="2" charset="0"/>
                    <a:cs typeface="Helvetica Neue" panose="02000503000000020004" pitchFamily="2" charset="0"/>
                  </a:rPr>
                  <a:t>Typical uncertainty in </a:t>
                </a:r>
                <a:r>
                  <a:rPr lang="en-US" altLang="ja-JP" sz="2400" i="1" dirty="0">
                    <a:latin typeface="Helvetica Neue" panose="02000503000000020004" pitchFamily="2" charset="0"/>
                    <a:ea typeface="Helvetica Neue" panose="02000503000000020004" pitchFamily="2" charset="0"/>
                    <a:cs typeface="Helvetica Neue" panose="02000503000000020004" pitchFamily="2" charset="0"/>
                  </a:rPr>
                  <a:t>X</a:t>
                </a:r>
                <a:r>
                  <a:rPr lang="en-US" altLang="ja-JP" sz="2400" baseline="-25000" dirty="0">
                    <a:latin typeface="Helvetica Neue" panose="02000503000000020004" pitchFamily="2" charset="0"/>
                    <a:ea typeface="Helvetica Neue" panose="02000503000000020004" pitchFamily="2" charset="0"/>
                    <a:cs typeface="Helvetica Neue" panose="02000503000000020004" pitchFamily="2" charset="0"/>
                  </a:rPr>
                  <a:t>CO</a:t>
                </a:r>
                <a:r>
                  <a:rPr lang="en-US" altLang="ja-JP" sz="2400" dirty="0">
                    <a:latin typeface="Helvetica Neue" panose="02000503000000020004" pitchFamily="2" charset="0"/>
                    <a:ea typeface="Helvetica Neue" panose="02000503000000020004" pitchFamily="2" charset="0"/>
                    <a:cs typeface="Helvetica Neue" panose="02000503000000020004" pitchFamily="2" charset="0"/>
                  </a:rPr>
                  <a:t>: ~</a:t>
                </a:r>
                <a:r>
                  <a:rPr lang="en-US" altLang="ja-JP" sz="2400"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 </a:t>
                </a:r>
                <a14:m>
                  <m:oMath xmlns:m="http://schemas.openxmlformats.org/officeDocument/2006/math">
                    <m:r>
                      <a:rPr lang="en-US" altLang="ja-JP" sz="2400" i="1" smtClean="0">
                        <a:solidFill>
                          <a:srgbClr val="FF0000"/>
                        </a:solidFill>
                        <a:latin typeface="Cambria Math" panose="02040503050406030204" pitchFamily="18" charset="0"/>
                        <a:ea typeface="Cambria Math" panose="02040503050406030204" pitchFamily="18" charset="0"/>
                        <a:cs typeface="Helvetica Neue" panose="02000503000000020004" pitchFamily="2" charset="0"/>
                      </a:rPr>
                      <m:t>±</m:t>
                    </m:r>
                  </m:oMath>
                </a14:m>
                <a:r>
                  <a:rPr lang="en-US" altLang="ja-JP" sz="2400"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30%</a:t>
                </a:r>
                <a:endParaRPr lang="en-US" altLang="ja-JP" sz="2400" dirty="0">
                  <a:latin typeface="Helvetica Neue" panose="02000503000000020004" pitchFamily="2" charset="0"/>
                  <a:ea typeface="Helvetica Neue" panose="02000503000000020004" pitchFamily="2" charset="0"/>
                  <a:cs typeface="Helvetica Neue" panose="02000503000000020004" pitchFamily="2" charset="0"/>
                </a:endParaRPr>
              </a:p>
            </p:txBody>
          </p:sp>
        </mc:Choice>
        <mc:Fallback xmlns="">
          <p:sp>
            <p:nvSpPr>
              <p:cNvPr id="9" name="テキスト ボックス 8">
                <a:extLst>
                  <a:ext uri="{FF2B5EF4-FFF2-40B4-BE49-F238E27FC236}">
                    <a16:creationId xmlns:a16="http://schemas.microsoft.com/office/drawing/2014/main" id="{CD2EB876-8ADA-B0E8-FF52-D1F40BABC886}"/>
                  </a:ext>
                </a:extLst>
              </p:cNvPr>
              <p:cNvSpPr txBox="1">
                <a:spLocks noRot="1" noChangeAspect="1" noMove="1" noResize="1" noEditPoints="1" noAdjustHandles="1" noChangeArrowheads="1" noChangeShapeType="1" noTextEdit="1"/>
              </p:cNvSpPr>
              <p:nvPr/>
            </p:nvSpPr>
            <p:spPr>
              <a:xfrm>
                <a:off x="242845" y="1282992"/>
                <a:ext cx="5140813" cy="461665"/>
              </a:xfrm>
              <a:prstGeom prst="rect">
                <a:avLst/>
              </a:prstGeom>
              <a:blipFill>
                <a:blip r:embed="rId4"/>
                <a:stretch>
                  <a:fillRect l="-1975" t="-10526" b="-26316"/>
                </a:stretch>
              </a:blipFill>
            </p:spPr>
            <p:txBody>
              <a:bodyPr/>
              <a:lstStyle/>
              <a:p>
                <a:r>
                  <a:rPr lang="ja-JP" altLang="en-US">
                    <a:noFill/>
                  </a:rPr>
                  <a:t> </a:t>
                </a:r>
              </a:p>
            </p:txBody>
          </p:sp>
        </mc:Fallback>
      </mc:AlternateContent>
      <p:sp>
        <p:nvSpPr>
          <p:cNvPr id="10" name="テキスト ボックス 9">
            <a:extLst>
              <a:ext uri="{FF2B5EF4-FFF2-40B4-BE49-F238E27FC236}">
                <a16:creationId xmlns:a16="http://schemas.microsoft.com/office/drawing/2014/main" id="{88D1DA29-F864-3662-D35E-654478E020FE}"/>
              </a:ext>
            </a:extLst>
          </p:cNvPr>
          <p:cNvSpPr txBox="1"/>
          <p:nvPr/>
        </p:nvSpPr>
        <p:spPr>
          <a:xfrm>
            <a:off x="5618096" y="1313769"/>
            <a:ext cx="6097712" cy="400110"/>
          </a:xfrm>
          <a:prstGeom prst="rect">
            <a:avLst/>
          </a:prstGeom>
          <a:noFill/>
        </p:spPr>
        <p:txBody>
          <a:bodyPr wrap="square">
            <a:spAutoFit/>
          </a:bodyPr>
          <a:lstStyle/>
          <a:p>
            <a:r>
              <a:rPr lang="en-US" altLang="ja-JP" sz="2000" dirty="0">
                <a:latin typeface="Helvetica Neue" panose="02000503000000020004" pitchFamily="2" charset="0"/>
                <a:ea typeface="Helvetica Neue" panose="02000503000000020004" pitchFamily="2" charset="0"/>
                <a:cs typeface="Helvetica Neue" panose="02000503000000020004" pitchFamily="2" charset="0"/>
              </a:rPr>
              <a:t>(for the Milky Way disk; </a:t>
            </a:r>
            <a:r>
              <a:rPr lang="en-US" sz="2000" noProof="1">
                <a:latin typeface="Helvetica Neue" panose="02000503000000020004" pitchFamily="2" charset="0"/>
                <a:ea typeface="Helvetica Neue" panose="02000503000000020004" pitchFamily="2" charset="0"/>
                <a:cs typeface="Helvetica Neue" panose="02000503000000020004" pitchFamily="2" charset="0"/>
              </a:rPr>
              <a:t>Bolatto</a:t>
            </a:r>
            <a:r>
              <a:rPr lang="en-US" altLang="ja-JP" sz="2000" dirty="0">
                <a:latin typeface="Helvetica Neue" panose="02000503000000020004" pitchFamily="2" charset="0"/>
                <a:ea typeface="Helvetica Neue" panose="02000503000000020004" pitchFamily="2" charset="0"/>
                <a:cs typeface="Helvetica Neue" panose="02000503000000020004" pitchFamily="2" charset="0"/>
              </a:rPr>
              <a:t> et al. 2013)</a:t>
            </a:r>
          </a:p>
        </p:txBody>
      </p:sp>
    </p:spTree>
    <p:extLst>
      <p:ext uri="{BB962C8B-B14F-4D97-AF65-F5344CB8AC3E}">
        <p14:creationId xmlns:p14="http://schemas.microsoft.com/office/powerpoint/2010/main" val="26104146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1F168-CD67-67E5-A26A-C70B22ECB91D}"/>
            </a:ext>
          </a:extLst>
        </p:cNvPr>
        <p:cNvGrpSpPr/>
        <p:nvPr/>
      </p:nvGrpSpPr>
      <p:grpSpPr>
        <a:xfrm>
          <a:off x="0" y="0"/>
          <a:ext cx="0" cy="0"/>
          <a:chOff x="0" y="0"/>
          <a:chExt cx="0" cy="0"/>
        </a:xfrm>
      </p:grpSpPr>
      <p:grpSp>
        <p:nvGrpSpPr>
          <p:cNvPr id="11" name="グループ化 10">
            <a:extLst>
              <a:ext uri="{FF2B5EF4-FFF2-40B4-BE49-F238E27FC236}">
                <a16:creationId xmlns:a16="http://schemas.microsoft.com/office/drawing/2014/main" id="{05F8264F-944B-7FC9-C7FC-B584B2B87DCF}"/>
              </a:ext>
            </a:extLst>
          </p:cNvPr>
          <p:cNvGrpSpPr/>
          <p:nvPr/>
        </p:nvGrpSpPr>
        <p:grpSpPr>
          <a:xfrm>
            <a:off x="7347143" y="710912"/>
            <a:ext cx="4619478" cy="4065159"/>
            <a:chOff x="7266194" y="1328005"/>
            <a:chExt cx="4619478" cy="4065159"/>
          </a:xfrm>
        </p:grpSpPr>
        <p:pic>
          <p:nvPicPr>
            <p:cNvPr id="5" name="図 4">
              <a:extLst>
                <a:ext uri="{FF2B5EF4-FFF2-40B4-BE49-F238E27FC236}">
                  <a16:creationId xmlns:a16="http://schemas.microsoft.com/office/drawing/2014/main" id="{1753A809-2273-8F96-CA49-DEFC1ACB9D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72324" y="1328005"/>
              <a:ext cx="4007218" cy="3357273"/>
            </a:xfrm>
            <a:prstGeom prst="rect">
              <a:avLst/>
            </a:prstGeom>
            <a:ln>
              <a:noFill/>
            </a:ln>
            <a:effectLst>
              <a:softEdge rad="112500"/>
            </a:effectLst>
          </p:spPr>
        </p:pic>
        <p:sp>
          <p:nvSpPr>
            <p:cNvPr id="6" name="テキスト ボックス 5">
              <a:extLst>
                <a:ext uri="{FF2B5EF4-FFF2-40B4-BE49-F238E27FC236}">
                  <a16:creationId xmlns:a16="http://schemas.microsoft.com/office/drawing/2014/main" id="{36D58916-E40F-8937-D76C-B9A51A35C7B7}"/>
                </a:ext>
              </a:extLst>
            </p:cNvPr>
            <p:cNvSpPr txBox="1"/>
            <p:nvPr/>
          </p:nvSpPr>
          <p:spPr>
            <a:xfrm>
              <a:off x="7266194" y="4685278"/>
              <a:ext cx="4619478" cy="707886"/>
            </a:xfrm>
            <a:prstGeom prst="rect">
              <a:avLst/>
            </a:prstGeom>
            <a:noFill/>
          </p:spPr>
          <p:txBody>
            <a:bodyPr wrap="square">
              <a:spAutoFit/>
            </a:bodyPr>
            <a:lstStyle/>
            <a:p>
              <a:r>
                <a:rPr lang="en-US" altLang="ja-JP" sz="2000" dirty="0">
                  <a:latin typeface="Helvetica" panose="020B0604020202020204" pitchFamily="34" charset="0"/>
                  <a:ea typeface="BIZ UDP明朝 Medium" panose="02020500000000000000" pitchFamily="18" charset="-128"/>
                  <a:cs typeface="Helvetica" panose="020B0604020202020204" pitchFamily="34" charset="0"/>
                </a:rPr>
                <a:t>Adapted from Seminar on Astrophysics </a:t>
              </a:r>
            </a:p>
            <a:p>
              <a:pPr algn="ctr"/>
              <a:r>
                <a:rPr lang="en-US" sz="2000" noProof="1">
                  <a:latin typeface="Helvetica" panose="020B0604020202020204" pitchFamily="34" charset="0"/>
                  <a:ea typeface="BIZ UDP明朝 Medium" panose="02020500000000000000" pitchFamily="18" charset="-128"/>
                  <a:cs typeface="Helvetica" panose="020B0604020202020204" pitchFamily="34" charset="0"/>
                </a:rPr>
                <a:t>(T.Ebisuzaki)</a:t>
              </a:r>
            </a:p>
          </p:txBody>
        </p:sp>
      </p:grpSp>
      <p:grpSp>
        <p:nvGrpSpPr>
          <p:cNvPr id="7" name="グループ化 6">
            <a:extLst>
              <a:ext uri="{FF2B5EF4-FFF2-40B4-BE49-F238E27FC236}">
                <a16:creationId xmlns:a16="http://schemas.microsoft.com/office/drawing/2014/main" id="{F2D628A5-49B5-4A4C-4051-F97B28A0C639}"/>
              </a:ext>
            </a:extLst>
          </p:cNvPr>
          <p:cNvGrpSpPr/>
          <p:nvPr/>
        </p:nvGrpSpPr>
        <p:grpSpPr>
          <a:xfrm>
            <a:off x="151997" y="831563"/>
            <a:ext cx="6756114" cy="2597437"/>
            <a:chOff x="148120" y="1448656"/>
            <a:chExt cx="6756114" cy="2597437"/>
          </a:xfrm>
        </p:grpSpPr>
        <mc:AlternateContent xmlns:mc="http://schemas.openxmlformats.org/markup-compatibility/2006">
          <mc:Choice xmlns:a14="http://schemas.microsoft.com/office/drawing/2010/main" Requires="a14">
            <p:sp>
              <p:nvSpPr>
                <p:cNvPr id="8" name="テキスト ボックス 7">
                  <a:extLst>
                    <a:ext uri="{FF2B5EF4-FFF2-40B4-BE49-F238E27FC236}">
                      <a16:creationId xmlns:a16="http://schemas.microsoft.com/office/drawing/2014/main" id="{AC3FDD5B-B095-B642-7A80-13E0E73FE2A9}"/>
                    </a:ext>
                  </a:extLst>
                </p:cNvPr>
                <p:cNvSpPr txBox="1"/>
                <p:nvPr/>
              </p:nvSpPr>
              <p:spPr>
                <a:xfrm>
                  <a:off x="197957" y="2703531"/>
                  <a:ext cx="6446492" cy="1200329"/>
                </a:xfrm>
                <a:prstGeom prst="rect">
                  <a:avLst/>
                </a:prstGeom>
                <a:noFill/>
              </p:spPr>
              <p:txBody>
                <a:bodyPr wrap="square">
                  <a:spAutoFit/>
                </a:bodyPr>
                <a:lstStyle/>
                <a:p>
                  <a14:m>
                    <m:oMath xmlns:m="http://schemas.openxmlformats.org/officeDocument/2006/math">
                      <m:r>
                        <a:rPr lang="ja-JP" altLang="en-US" sz="2400" i="1" smtClean="0">
                          <a:latin typeface="Cambria Math" panose="02040503050406030204" pitchFamily="18" charset="0"/>
                        </a:rPr>
                        <m:t>𝑣</m:t>
                      </m:r>
                    </m:oMath>
                  </a14:m>
                  <a:r>
                    <a:rPr lang="ja-JP" altLang="en-US" sz="2400">
                      <a:latin typeface="Helvetica Neue" panose="02000503000000020004" pitchFamily="2" charset="0"/>
                      <a:ea typeface="BIZ UDP明朝 Medium" panose="02020500000000000000" pitchFamily="18" charset="-128"/>
                      <a:cs typeface="Helvetica Neue" panose="02000503000000020004" pitchFamily="2" charset="0"/>
                    </a:rPr>
                    <a:t>：</a:t>
                  </a:r>
                  <a:r>
                    <a:rPr lang="en-US" altLang="ja-JP" sz="2400" dirty="0">
                      <a:latin typeface="Helvetica Neue" panose="02000503000000020004" pitchFamily="2" charset="0"/>
                      <a:ea typeface="Helvetica Neue" panose="02000503000000020004" pitchFamily="2" charset="0"/>
                      <a:cs typeface="Helvetica Neue" panose="02000503000000020004" pitchFamily="2" charset="0"/>
                    </a:rPr>
                    <a:t>line-of-sight velocity of the mc</a:t>
                  </a:r>
                </a:p>
                <a:p>
                  <a14:m>
                    <m:oMath xmlns:m="http://schemas.openxmlformats.org/officeDocument/2006/math">
                      <m:sSub>
                        <m:sSubPr>
                          <m:ctrlPr>
                            <a:rPr lang="ja-JP" altLang="en-US" sz="2400" i="1">
                              <a:latin typeface="Cambria Math" panose="02040503050406030204" pitchFamily="18" charset="0"/>
                            </a:rPr>
                          </m:ctrlPr>
                        </m:sSubPr>
                        <m:e>
                          <m:r>
                            <a:rPr lang="ja-JP" altLang="en-US" sz="2400" i="1">
                              <a:latin typeface="Cambria Math" panose="02040503050406030204" pitchFamily="18" charset="0"/>
                            </a:rPr>
                            <m:t>𝑅</m:t>
                          </m:r>
                        </m:e>
                        <m:sub>
                          <m:r>
                            <a:rPr lang="ja-JP" altLang="en-US" sz="2400">
                              <a:latin typeface="Cambria Math" panose="02040503050406030204" pitchFamily="18" charset="0"/>
                            </a:rPr>
                            <m:t>0</m:t>
                          </m:r>
                        </m:sub>
                      </m:sSub>
                    </m:oMath>
                  </a14:m>
                  <a:r>
                    <a:rPr lang="ja-JP" altLang="en-US" sz="2400" dirty="0">
                      <a:latin typeface="Helvetica Neue" panose="02000503000000020004" pitchFamily="2" charset="0"/>
                      <a:ea typeface="BIZ UDP明朝 Medium" panose="02020500000000000000" pitchFamily="18" charset="-128"/>
                      <a:cs typeface="Helvetica Neue" panose="02000503000000020004" pitchFamily="2" charset="0"/>
                    </a:rPr>
                    <a:t>：</a:t>
                  </a:r>
                  <a:r>
                    <a:rPr lang="en-US" altLang="ja-JP" sz="2400" dirty="0">
                      <a:latin typeface="Helvetica Neue" panose="02000503000000020004" pitchFamily="2" charset="0"/>
                      <a:ea typeface="Helvetica Neue" panose="02000503000000020004" pitchFamily="2" charset="0"/>
                      <a:cs typeface="Helvetica Neue" panose="02000503000000020004" pitchFamily="2" charset="0"/>
                    </a:rPr>
                    <a:t>Solar galactocentric distance </a:t>
                  </a:r>
                  <a:r>
                    <a:rPr lang="ja-JP" altLang="en-US" sz="2400">
                      <a:latin typeface="Helvetica Neue" panose="02000503000000020004" pitchFamily="2" charset="0"/>
                      <a:ea typeface="BIZ UDP明朝 Medium" panose="02020500000000000000" pitchFamily="18" charset="-128"/>
                      <a:cs typeface="Helvetica Neue" panose="02000503000000020004" pitchFamily="2" charset="0"/>
                    </a:rPr>
                    <a:t>（</a:t>
                  </a:r>
                  <a:r>
                    <a:rPr lang="en-US" altLang="ja-JP" sz="2400" dirty="0">
                      <a:latin typeface="Helvetica Neue" panose="02000503000000020004" pitchFamily="2" charset="0"/>
                      <a:ea typeface="Helvetica Neue" panose="02000503000000020004" pitchFamily="2" charset="0"/>
                      <a:cs typeface="Helvetica Neue" panose="02000503000000020004" pitchFamily="2" charset="0"/>
                    </a:rPr>
                    <a:t>8.5 kpc)</a:t>
                  </a:r>
                </a:p>
                <a:p>
                  <a14:m>
                    <m:oMath xmlns:m="http://schemas.openxmlformats.org/officeDocument/2006/math">
                      <m:r>
                        <a:rPr lang="ja-JP" altLang="en-US" sz="2400" i="1">
                          <a:latin typeface="Cambria Math" panose="02040503050406030204" pitchFamily="18" charset="0"/>
                        </a:rPr>
                        <m:t>𝑅</m:t>
                      </m:r>
                    </m:oMath>
                  </a14:m>
                  <a:r>
                    <a:rPr lang="en-US" altLang="ja-JP" sz="2400" dirty="0">
                      <a:latin typeface="Helvetica Neue" panose="02000503000000020004" pitchFamily="2" charset="0"/>
                      <a:ea typeface="Helvetica Neue" panose="02000503000000020004" pitchFamily="2" charset="0"/>
                      <a:cs typeface="Helvetica Neue" panose="02000503000000020004" pitchFamily="2" charset="0"/>
                    </a:rPr>
                    <a:t>: galactocentric distance </a:t>
                  </a:r>
                </a:p>
              </p:txBody>
            </p:sp>
          </mc:Choice>
          <mc:Fallback>
            <p:sp>
              <p:nvSpPr>
                <p:cNvPr id="8" name="テキスト ボックス 7">
                  <a:extLst>
                    <a:ext uri="{FF2B5EF4-FFF2-40B4-BE49-F238E27FC236}">
                      <a16:creationId xmlns:a16="http://schemas.microsoft.com/office/drawing/2014/main" id="{AC3FDD5B-B095-B642-7A80-13E0E73FE2A9}"/>
                    </a:ext>
                  </a:extLst>
                </p:cNvPr>
                <p:cNvSpPr txBox="1">
                  <a:spLocks noRot="1" noChangeAspect="1" noMove="1" noResize="1" noEditPoints="1" noAdjustHandles="1" noChangeArrowheads="1" noChangeShapeType="1" noTextEdit="1"/>
                </p:cNvSpPr>
                <p:nvPr/>
              </p:nvSpPr>
              <p:spPr>
                <a:xfrm>
                  <a:off x="197957" y="2703531"/>
                  <a:ext cx="6446492" cy="1200329"/>
                </a:xfrm>
                <a:prstGeom prst="rect">
                  <a:avLst/>
                </a:prstGeom>
                <a:blipFill>
                  <a:blip r:embed="rId4"/>
                  <a:stretch>
                    <a:fillRect l="-196" t="-6316" b="-10526"/>
                  </a:stretch>
                </a:blipFill>
              </p:spPr>
              <p:txBody>
                <a:bodyPr/>
                <a:lstStyle/>
                <a:p>
                  <a:r>
                    <a:rPr lang="ja-JP" altLang="en-US">
                      <a:noFill/>
                    </a:rPr>
                    <a:t> </a:t>
                  </a:r>
                </a:p>
              </p:txBody>
            </p:sp>
          </mc:Fallback>
        </mc:AlternateContent>
        <p:sp>
          <p:nvSpPr>
            <p:cNvPr id="9" name="四角形: 角を丸くする 8">
              <a:extLst>
                <a:ext uri="{FF2B5EF4-FFF2-40B4-BE49-F238E27FC236}">
                  <a16:creationId xmlns:a16="http://schemas.microsoft.com/office/drawing/2014/main" id="{491D50B9-801A-ECF9-1DC6-226CA7B1225E}"/>
                </a:ext>
              </a:extLst>
            </p:cNvPr>
            <p:cNvSpPr/>
            <p:nvPr/>
          </p:nvSpPr>
          <p:spPr>
            <a:xfrm>
              <a:off x="148120" y="1448656"/>
              <a:ext cx="6756114" cy="2597437"/>
            </a:xfrm>
            <a:prstGeom prst="round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 name="テキスト ボックス 3">
            <a:extLst>
              <a:ext uri="{FF2B5EF4-FFF2-40B4-BE49-F238E27FC236}">
                <a16:creationId xmlns:a16="http://schemas.microsoft.com/office/drawing/2014/main" id="{7835332E-1C12-A3C3-DB14-07EA1DC0A952}"/>
              </a:ext>
            </a:extLst>
          </p:cNvPr>
          <p:cNvSpPr txBox="1"/>
          <p:nvPr/>
        </p:nvSpPr>
        <p:spPr>
          <a:xfrm>
            <a:off x="66410" y="76700"/>
            <a:ext cx="8573746" cy="584775"/>
          </a:xfrm>
          <a:prstGeom prst="rect">
            <a:avLst/>
          </a:prstGeom>
          <a:noFill/>
        </p:spPr>
        <p:txBody>
          <a:bodyPr wrap="square">
            <a:spAutoFit/>
          </a:bodyPr>
          <a:lstStyle/>
          <a:p>
            <a:r>
              <a:rPr lang="en-US" altLang="ja-JP" sz="3200" b="1" dirty="0">
                <a:solidFill>
                  <a:srgbClr val="0070C0"/>
                </a:solidFill>
                <a:effectLst>
                  <a:outerShdw blurRad="50800" dist="38100" dir="2700000" algn="tl" rotWithShape="0">
                    <a:prstClr val="black">
                      <a:alpha val="40000"/>
                    </a:prstClr>
                  </a:outerShdw>
                </a:effectLst>
                <a:latin typeface="Helvetica Neue" panose="02000503000000020004" pitchFamily="2" charset="0"/>
                <a:ea typeface="Helvetica Neue" panose="02000503000000020004" pitchFamily="2" charset="0"/>
                <a:cs typeface="Helvetica Neue" panose="02000503000000020004" pitchFamily="2" charset="0"/>
              </a:rPr>
              <a:t>Kinematic distance and near-far ambiguity</a:t>
            </a:r>
            <a:endParaRPr lang="ja-JP" altLang="en-US" sz="3200" b="1" dirty="0">
              <a:solidFill>
                <a:srgbClr val="0070C0"/>
              </a:solidFill>
              <a:effectLst>
                <a:outerShdw blurRad="50800" dist="38100" dir="2700000" algn="tl" rotWithShape="0">
                  <a:prstClr val="black">
                    <a:alpha val="40000"/>
                  </a:prstClr>
                </a:outerShdw>
              </a:effectLst>
              <a:latin typeface="Helvetica Neue" panose="02000503000000020004" pitchFamily="2" charset="0"/>
              <a:ea typeface="BIZ UDP明朝 Medium" panose="02020500000000000000" pitchFamily="18" charset="-128"/>
              <a:cs typeface="Helvetica Neue" panose="02000503000000020004" pitchFamily="2" charset="0"/>
            </a:endParaRPr>
          </a:p>
        </p:txBody>
      </p:sp>
      <p:grpSp>
        <p:nvGrpSpPr>
          <p:cNvPr id="2" name="グループ化 1">
            <a:extLst>
              <a:ext uri="{FF2B5EF4-FFF2-40B4-BE49-F238E27FC236}">
                <a16:creationId xmlns:a16="http://schemas.microsoft.com/office/drawing/2014/main" id="{DDA6B3B5-29D6-353A-1ED6-039DE7ACE164}"/>
              </a:ext>
            </a:extLst>
          </p:cNvPr>
          <p:cNvGrpSpPr/>
          <p:nvPr/>
        </p:nvGrpSpPr>
        <p:grpSpPr>
          <a:xfrm>
            <a:off x="151997" y="3850709"/>
            <a:ext cx="6739667" cy="2253990"/>
            <a:chOff x="-232317" y="1433818"/>
            <a:chExt cx="6739667" cy="2253990"/>
          </a:xfrm>
        </p:grpSpPr>
        <mc:AlternateContent xmlns:mc="http://schemas.openxmlformats.org/markup-compatibility/2006" xmlns:a14="http://schemas.microsoft.com/office/drawing/2010/main">
          <mc:Choice Requires="a14">
            <p:sp>
              <p:nvSpPr>
                <p:cNvPr id="12" name="テキスト ボックス 11">
                  <a:extLst>
                    <a:ext uri="{FF2B5EF4-FFF2-40B4-BE49-F238E27FC236}">
                      <a16:creationId xmlns:a16="http://schemas.microsoft.com/office/drawing/2014/main" id="{D3734049-D6A5-8986-BBEC-F4E94B2E566D}"/>
                    </a:ext>
                  </a:extLst>
                </p:cNvPr>
                <p:cNvSpPr txBox="1"/>
                <p:nvPr/>
              </p:nvSpPr>
              <p:spPr>
                <a:xfrm>
                  <a:off x="-100802" y="2560813"/>
                  <a:ext cx="4153169" cy="830997"/>
                </a:xfrm>
                <a:prstGeom prst="rect">
                  <a:avLst/>
                </a:prstGeom>
                <a:noFill/>
              </p:spPr>
              <p:txBody>
                <a:bodyPr wrap="square">
                  <a:spAutoFit/>
                </a:bodyPr>
                <a:lstStyle/>
                <a:p>
                  <a:r>
                    <a:rPr lang="en-US" altLang="ja-JP" sz="2400" dirty="0">
                      <a:latin typeface="Helvetica Neue" panose="02000503000000020004" pitchFamily="2" charset="0"/>
                      <a:ea typeface="Helvetica Neue" panose="02000503000000020004" pitchFamily="2" charset="0"/>
                      <a:cs typeface="Helvetica Neue" panose="02000503000000020004" pitchFamily="2" charset="0"/>
                    </a:rPr>
                    <a:t>Inner Galaxy </a:t>
                  </a:r>
                  <a14:m>
                    <m:oMath xmlns:m="http://schemas.openxmlformats.org/officeDocument/2006/math">
                      <m:d>
                        <m:dPr>
                          <m:ctrlPr>
                            <a:rPr lang="ja-JP" altLang="ja-JP" sz="2400" i="1">
                              <a:latin typeface="Cambria Math" panose="02040503050406030204" pitchFamily="18" charset="0"/>
                            </a:rPr>
                          </m:ctrlPr>
                        </m:dPr>
                        <m:e>
                          <m:d>
                            <m:dPr>
                              <m:begChr m:val="|"/>
                              <m:endChr m:val="|"/>
                              <m:ctrlPr>
                                <a:rPr lang="ja-JP" altLang="ja-JP" sz="2400" i="1">
                                  <a:latin typeface="Cambria Math" panose="02040503050406030204" pitchFamily="18" charset="0"/>
                                </a:rPr>
                              </m:ctrlPr>
                            </m:dPr>
                            <m:e>
                              <m:r>
                                <a:rPr lang="en-US" altLang="ja-JP" sz="2400" i="1">
                                  <a:latin typeface="Cambria Math" panose="02040503050406030204" pitchFamily="18" charset="0"/>
                                </a:rPr>
                                <m:t>𝑙</m:t>
                              </m:r>
                            </m:e>
                          </m:d>
                          <m:r>
                            <a:rPr lang="en-US" altLang="ja-JP" sz="2400" i="1">
                              <a:latin typeface="Cambria Math" panose="02040503050406030204" pitchFamily="18" charset="0"/>
                            </a:rPr>
                            <m:t>&lt;</m:t>
                          </m:r>
                          <m:sSup>
                            <m:sSupPr>
                              <m:ctrlPr>
                                <a:rPr lang="ja-JP" altLang="ja-JP" sz="2400" i="1">
                                  <a:latin typeface="Cambria Math" panose="02040503050406030204" pitchFamily="18" charset="0"/>
                                </a:rPr>
                              </m:ctrlPr>
                            </m:sSupPr>
                            <m:e>
                              <m:r>
                                <a:rPr lang="en-US" altLang="ja-JP" sz="2400" i="1">
                                  <a:latin typeface="Cambria Math" panose="02040503050406030204" pitchFamily="18" charset="0"/>
                                </a:rPr>
                                <m:t>90</m:t>
                              </m:r>
                            </m:e>
                            <m:sup>
                              <m:r>
                                <a:rPr lang="en-US" altLang="ja-JP" sz="2400">
                                  <a:latin typeface="Cambria Math" panose="02040503050406030204" pitchFamily="18" charset="0"/>
                                </a:rPr>
                                <m:t>∘</m:t>
                              </m:r>
                            </m:sup>
                          </m:sSup>
                        </m:e>
                      </m:d>
                    </m:oMath>
                  </a14:m>
                  <a:r>
                    <a:rPr lang="en-US" altLang="ja-JP" sz="2400" dirty="0">
                      <a:latin typeface="Helvetica Neue" panose="02000503000000020004" pitchFamily="2" charset="0"/>
                      <a:ea typeface="Helvetica Neue" panose="02000503000000020004" pitchFamily="2" charset="0"/>
                      <a:cs typeface="Helvetica Neue" panose="02000503000000020004" pitchFamily="2" charset="0"/>
                    </a:rPr>
                    <a:t>:</a:t>
                  </a:r>
                </a:p>
                <a:p>
                  <a:r>
                    <a:rPr lang="en-US" altLang="ja-JP" sz="2400" dirty="0">
                      <a:latin typeface="Helvetica Neue" panose="02000503000000020004" pitchFamily="2" charset="0"/>
                      <a:ea typeface="Helvetica Neue" panose="02000503000000020004" pitchFamily="2" charset="0"/>
                      <a:cs typeface="Helvetica Neue" panose="02000503000000020004" pitchFamily="2" charset="0"/>
                    </a:rPr>
                    <a:t>near and far solutions exist</a:t>
                  </a:r>
                </a:p>
              </p:txBody>
            </p:sp>
          </mc:Choice>
          <mc:Fallback xmlns="">
            <p:sp>
              <p:nvSpPr>
                <p:cNvPr id="12" name="テキスト ボックス 11">
                  <a:extLst>
                    <a:ext uri="{FF2B5EF4-FFF2-40B4-BE49-F238E27FC236}">
                      <a16:creationId xmlns:a16="http://schemas.microsoft.com/office/drawing/2014/main" id="{D3734049-D6A5-8986-BBEC-F4E94B2E566D}"/>
                    </a:ext>
                  </a:extLst>
                </p:cNvPr>
                <p:cNvSpPr txBox="1">
                  <a:spLocks noRot="1" noChangeAspect="1" noMove="1" noResize="1" noEditPoints="1" noAdjustHandles="1" noChangeArrowheads="1" noChangeShapeType="1" noTextEdit="1"/>
                </p:cNvSpPr>
                <p:nvPr/>
              </p:nvSpPr>
              <p:spPr>
                <a:xfrm>
                  <a:off x="-100802" y="2560813"/>
                  <a:ext cx="4153169" cy="830997"/>
                </a:xfrm>
                <a:prstGeom prst="rect">
                  <a:avLst/>
                </a:prstGeom>
                <a:blipFill>
                  <a:blip r:embed="rId5"/>
                  <a:stretch>
                    <a:fillRect l="-2439" t="-9091" b="-15152"/>
                  </a:stretch>
                </a:blipFill>
              </p:spPr>
              <p:txBody>
                <a:bodyPr/>
                <a:lstStyle/>
                <a:p>
                  <a:r>
                    <a:rPr lang="ja-JP" altLang="en-US">
                      <a:noFill/>
                    </a:rPr>
                    <a:t> </a:t>
                  </a:r>
                </a:p>
              </p:txBody>
            </p:sp>
          </mc:Fallback>
        </mc:AlternateContent>
        <p:sp>
          <p:nvSpPr>
            <p:cNvPr id="13" name="四角形: 角を丸くする 12">
              <a:extLst>
                <a:ext uri="{FF2B5EF4-FFF2-40B4-BE49-F238E27FC236}">
                  <a16:creationId xmlns:a16="http://schemas.microsoft.com/office/drawing/2014/main" id="{843C7EC8-B19D-D7E3-DF19-32D592D8F732}"/>
                </a:ext>
              </a:extLst>
            </p:cNvPr>
            <p:cNvSpPr/>
            <p:nvPr/>
          </p:nvSpPr>
          <p:spPr>
            <a:xfrm>
              <a:off x="-232317" y="1433818"/>
              <a:ext cx="6739667" cy="2253990"/>
            </a:xfrm>
            <a:prstGeom prst="round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mc:AlternateContent xmlns:mc="http://schemas.openxmlformats.org/markup-compatibility/2006" xmlns:a14="http://schemas.microsoft.com/office/drawing/2010/main">
        <mc:Choice Requires="a14">
          <p:sp>
            <p:nvSpPr>
              <p:cNvPr id="14" name="テキスト ボックス 13">
                <a:extLst>
                  <a:ext uri="{FF2B5EF4-FFF2-40B4-BE49-F238E27FC236}">
                    <a16:creationId xmlns:a16="http://schemas.microsoft.com/office/drawing/2014/main" id="{278D4F16-F630-150B-2F1A-44E3998B912A}"/>
                  </a:ext>
                </a:extLst>
              </p:cNvPr>
              <p:cNvSpPr txBox="1"/>
              <p:nvPr/>
            </p:nvSpPr>
            <p:spPr>
              <a:xfrm>
                <a:off x="932068" y="4235166"/>
                <a:ext cx="4851970" cy="53168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p>
                        <m:sSupPr>
                          <m:ctrlPr>
                            <a:rPr lang="ja-JP" altLang="en-US" sz="2800" i="1" smtClean="0">
                              <a:latin typeface="Cambria Math" panose="02040503050406030204" pitchFamily="18" charset="0"/>
                            </a:rPr>
                          </m:ctrlPr>
                        </m:sSupPr>
                        <m:e>
                          <m:r>
                            <a:rPr lang="ja-JP" altLang="en-US" sz="2800" i="1">
                              <a:latin typeface="Cambria Math" panose="02040503050406030204" pitchFamily="18" charset="0"/>
                            </a:rPr>
                            <m:t>𝑅</m:t>
                          </m:r>
                        </m:e>
                        <m:sup>
                          <m:r>
                            <a:rPr lang="ja-JP" altLang="en-US" sz="2800" i="0">
                              <a:latin typeface="Cambria Math" panose="02040503050406030204" pitchFamily="18" charset="0"/>
                            </a:rPr>
                            <m:t>2</m:t>
                          </m:r>
                        </m:sup>
                      </m:sSup>
                      <m:r>
                        <a:rPr lang="ja-JP" altLang="en-US" sz="2800" i="0">
                          <a:latin typeface="Cambria Math" panose="02040503050406030204" pitchFamily="18" charset="0"/>
                        </a:rPr>
                        <m:t>=</m:t>
                      </m:r>
                      <m:sSup>
                        <m:sSupPr>
                          <m:ctrlPr>
                            <a:rPr lang="ja-JP" altLang="en-US" sz="2800" i="1">
                              <a:latin typeface="Cambria Math" panose="02040503050406030204" pitchFamily="18" charset="0"/>
                            </a:rPr>
                          </m:ctrlPr>
                        </m:sSupPr>
                        <m:e>
                          <m:r>
                            <a:rPr lang="ja-JP" altLang="en-US" sz="2800" i="1">
                              <a:latin typeface="Cambria Math" panose="02040503050406030204" pitchFamily="18" charset="0"/>
                            </a:rPr>
                            <m:t>𝑑</m:t>
                          </m:r>
                        </m:e>
                        <m:sup>
                          <m:r>
                            <a:rPr lang="ja-JP" altLang="en-US" sz="2800" i="0">
                              <a:latin typeface="Cambria Math" panose="02040503050406030204" pitchFamily="18" charset="0"/>
                            </a:rPr>
                            <m:t>2</m:t>
                          </m:r>
                        </m:sup>
                      </m:sSup>
                      <m:r>
                        <a:rPr lang="ja-JP" altLang="en-US" sz="2800" i="0">
                          <a:latin typeface="Cambria Math" panose="02040503050406030204" pitchFamily="18" charset="0"/>
                        </a:rPr>
                        <m:t>−2</m:t>
                      </m:r>
                      <m:sSub>
                        <m:sSubPr>
                          <m:ctrlPr>
                            <a:rPr lang="ja-JP" altLang="en-US" sz="2800" i="1">
                              <a:latin typeface="Cambria Math" panose="02040503050406030204" pitchFamily="18" charset="0"/>
                            </a:rPr>
                          </m:ctrlPr>
                        </m:sSubPr>
                        <m:e>
                          <m:r>
                            <a:rPr lang="ja-JP" altLang="en-US" sz="2800" i="1">
                              <a:latin typeface="Cambria Math" panose="02040503050406030204" pitchFamily="18" charset="0"/>
                            </a:rPr>
                            <m:t>𝑅</m:t>
                          </m:r>
                        </m:e>
                        <m:sub>
                          <m:r>
                            <a:rPr lang="ja-JP" altLang="en-US" sz="2800" i="0">
                              <a:latin typeface="Cambria Math" panose="02040503050406030204" pitchFamily="18" charset="0"/>
                            </a:rPr>
                            <m:t>0</m:t>
                          </m:r>
                        </m:sub>
                      </m:sSub>
                      <m:r>
                        <a:rPr lang="ja-JP" altLang="en-US" sz="2800" i="1">
                          <a:latin typeface="Cambria Math" panose="02040503050406030204" pitchFamily="18" charset="0"/>
                        </a:rPr>
                        <m:t>𝑑</m:t>
                      </m:r>
                      <m:func>
                        <m:funcPr>
                          <m:ctrlPr>
                            <a:rPr lang="ja-JP" altLang="en-US" sz="2800" i="1">
                              <a:latin typeface="Cambria Math" panose="02040503050406030204" pitchFamily="18" charset="0"/>
                            </a:rPr>
                          </m:ctrlPr>
                        </m:funcPr>
                        <m:fName>
                          <m:r>
                            <m:rPr>
                              <m:sty m:val="p"/>
                            </m:rPr>
                            <a:rPr lang="en-US" altLang="ja-JP" sz="2800" b="0" i="1" smtClean="0">
                              <a:latin typeface="Cambria Math" panose="02040503050406030204" pitchFamily="18" charset="0"/>
                            </a:rPr>
                            <m:t>cos</m:t>
                          </m:r>
                        </m:fName>
                        <m:e>
                          <m:r>
                            <a:rPr lang="en-US" altLang="ja-JP" sz="2800" b="0" i="1" smtClean="0">
                              <a:latin typeface="Cambria Math" panose="02040503050406030204" pitchFamily="18" charset="0"/>
                            </a:rPr>
                            <m:t>𝑙</m:t>
                          </m:r>
                        </m:e>
                      </m:func>
                      <m:r>
                        <a:rPr lang="ja-JP" altLang="en-US" sz="2800" i="0">
                          <a:latin typeface="Cambria Math" panose="02040503050406030204" pitchFamily="18" charset="0"/>
                        </a:rPr>
                        <m:t>+</m:t>
                      </m:r>
                      <m:sSubSup>
                        <m:sSubSupPr>
                          <m:ctrlPr>
                            <a:rPr lang="ja-JP" altLang="en-US" sz="2800" i="1">
                              <a:latin typeface="Cambria Math" panose="02040503050406030204" pitchFamily="18" charset="0"/>
                            </a:rPr>
                          </m:ctrlPr>
                        </m:sSubSupPr>
                        <m:e>
                          <m:r>
                            <a:rPr lang="ja-JP" altLang="en-US" sz="2800" i="1">
                              <a:latin typeface="Cambria Math" panose="02040503050406030204" pitchFamily="18" charset="0"/>
                            </a:rPr>
                            <m:t>𝑅</m:t>
                          </m:r>
                        </m:e>
                        <m:sub>
                          <m:r>
                            <a:rPr lang="ja-JP" altLang="en-US" sz="2800" i="0">
                              <a:latin typeface="Cambria Math" panose="02040503050406030204" pitchFamily="18" charset="0"/>
                            </a:rPr>
                            <m:t>0</m:t>
                          </m:r>
                        </m:sub>
                        <m:sup>
                          <m:r>
                            <a:rPr lang="ja-JP" altLang="en-US" sz="2800" i="0">
                              <a:latin typeface="Cambria Math" panose="02040503050406030204" pitchFamily="18" charset="0"/>
                            </a:rPr>
                            <m:t>2</m:t>
                          </m:r>
                        </m:sup>
                      </m:sSubSup>
                    </m:oMath>
                  </m:oMathPara>
                </a14:m>
                <a:endParaRPr lang="ja-JP" altLang="en-US" sz="2800" dirty="0">
                  <a:latin typeface="BIZ UDP明朝 Medium" panose="02020500000000000000" pitchFamily="18" charset="-128"/>
                  <a:ea typeface="BIZ UDP明朝 Medium" panose="02020500000000000000" pitchFamily="18" charset="-128"/>
                </a:endParaRPr>
              </a:p>
            </p:txBody>
          </p:sp>
        </mc:Choice>
        <mc:Fallback xmlns="">
          <p:sp>
            <p:nvSpPr>
              <p:cNvPr id="14" name="テキスト ボックス 13">
                <a:extLst>
                  <a:ext uri="{FF2B5EF4-FFF2-40B4-BE49-F238E27FC236}">
                    <a16:creationId xmlns:a16="http://schemas.microsoft.com/office/drawing/2014/main" id="{278D4F16-F630-150B-2F1A-44E3998B912A}"/>
                  </a:ext>
                </a:extLst>
              </p:cNvPr>
              <p:cNvSpPr txBox="1">
                <a:spLocks noRot="1" noChangeAspect="1" noMove="1" noResize="1" noEditPoints="1" noAdjustHandles="1" noChangeArrowheads="1" noChangeShapeType="1" noTextEdit="1"/>
              </p:cNvSpPr>
              <p:nvPr/>
            </p:nvSpPr>
            <p:spPr>
              <a:xfrm>
                <a:off x="932068" y="4235166"/>
                <a:ext cx="4851970" cy="531684"/>
              </a:xfrm>
              <a:prstGeom prst="rect">
                <a:avLst/>
              </a:prstGeom>
              <a:blipFill>
                <a:blip r:embed="rId6"/>
                <a:stretch>
                  <a:fillRect b="-4651"/>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6" name="テキスト ボックス 15">
                <a:extLst>
                  <a:ext uri="{FF2B5EF4-FFF2-40B4-BE49-F238E27FC236}">
                    <a16:creationId xmlns:a16="http://schemas.microsoft.com/office/drawing/2014/main" id="{E7339FAD-DE9F-1597-32D9-5AC8D3E7E618}"/>
                  </a:ext>
                </a:extLst>
              </p:cNvPr>
              <p:cNvSpPr txBox="1"/>
              <p:nvPr/>
            </p:nvSpPr>
            <p:spPr>
              <a:xfrm>
                <a:off x="283512" y="1028834"/>
                <a:ext cx="6149082" cy="974947"/>
              </a:xfrm>
              <a:prstGeom prst="rect">
                <a:avLst/>
              </a:prstGeom>
              <a:noFill/>
            </p:spPr>
            <p:txBody>
              <a:bodyPr wrap="square">
                <a:spAutoFit/>
              </a:bodyPr>
              <a:lstStyle/>
              <a:p>
                <a:pPr/>
                <a14:m>
                  <m:oMathPara xmlns:m="http://schemas.openxmlformats.org/officeDocument/2006/math">
                    <m:oMathParaPr>
                      <m:jc m:val="center"/>
                    </m:oMathParaPr>
                    <m:oMath xmlns:m="http://schemas.openxmlformats.org/officeDocument/2006/math">
                      <m:r>
                        <a:rPr lang="ja-JP" altLang="en-US" sz="2800" i="1" smtClean="0">
                          <a:latin typeface="Cambria Math" panose="02040503050406030204" pitchFamily="18" charset="0"/>
                        </a:rPr>
                        <m:t>𝑣</m:t>
                      </m:r>
                      <m:r>
                        <a:rPr lang="ja-JP" altLang="en-US" sz="2800" i="0">
                          <a:latin typeface="Cambria Math" panose="02040503050406030204" pitchFamily="18" charset="0"/>
                        </a:rPr>
                        <m:t>=</m:t>
                      </m:r>
                      <m:sSub>
                        <m:sSubPr>
                          <m:ctrlPr>
                            <a:rPr lang="ja-JP" altLang="en-US" sz="2800" i="1">
                              <a:latin typeface="Cambria Math" panose="02040503050406030204" pitchFamily="18" charset="0"/>
                            </a:rPr>
                          </m:ctrlPr>
                        </m:sSubPr>
                        <m:e>
                          <m:r>
                            <a:rPr lang="ja-JP" altLang="en-US" sz="2800" i="1">
                              <a:latin typeface="Cambria Math" panose="02040503050406030204" pitchFamily="18" charset="0"/>
                            </a:rPr>
                            <m:t>𝑅</m:t>
                          </m:r>
                        </m:e>
                        <m:sub>
                          <m:r>
                            <a:rPr lang="ja-JP" altLang="en-US" sz="2800" i="0">
                              <a:latin typeface="Cambria Math" panose="02040503050406030204" pitchFamily="18" charset="0"/>
                            </a:rPr>
                            <m:t>0</m:t>
                          </m:r>
                        </m:sub>
                      </m:sSub>
                      <m:r>
                        <a:rPr lang="ja-JP" altLang="en-US" sz="2800" i="0">
                          <a:latin typeface="Cambria Math" panose="02040503050406030204" pitchFamily="18" charset="0"/>
                        </a:rPr>
                        <m:t> </m:t>
                      </m:r>
                      <m:sSub>
                        <m:sSubPr>
                          <m:ctrlPr>
                            <a:rPr lang="ja-JP" altLang="en-US" sz="2800" i="1">
                              <a:latin typeface="Cambria Math" panose="02040503050406030204" pitchFamily="18" charset="0"/>
                            </a:rPr>
                          </m:ctrlPr>
                        </m:sSubPr>
                        <m:e>
                          <m:r>
                            <a:rPr lang="ja-JP" altLang="en-US" sz="2800" i="1">
                              <a:latin typeface="Cambria Math" panose="02040503050406030204" pitchFamily="18" charset="0"/>
                            </a:rPr>
                            <m:t>𝑣</m:t>
                          </m:r>
                        </m:e>
                        <m:sub>
                          <m:r>
                            <m:rPr>
                              <m:sty m:val="p"/>
                            </m:rPr>
                            <a:rPr lang="en-US" altLang="ja-JP" sz="2800" b="0" i="1" smtClean="0">
                              <a:latin typeface="Cambria Math" panose="02040503050406030204" pitchFamily="18" charset="0"/>
                            </a:rPr>
                            <m:t>r</m:t>
                          </m:r>
                        </m:sub>
                      </m:sSub>
                      <m:d>
                        <m:dPr>
                          <m:ctrlPr>
                            <a:rPr lang="ja-JP" altLang="en-US" sz="2800" i="1">
                              <a:latin typeface="Cambria Math" panose="02040503050406030204" pitchFamily="18" charset="0"/>
                            </a:rPr>
                          </m:ctrlPr>
                        </m:dPr>
                        <m:e>
                          <m:f>
                            <m:fPr>
                              <m:ctrlPr>
                                <a:rPr lang="ja-JP" altLang="en-US" sz="2800" i="1">
                                  <a:latin typeface="Cambria Math" panose="02040503050406030204" pitchFamily="18" charset="0"/>
                                </a:rPr>
                              </m:ctrlPr>
                            </m:fPr>
                            <m:num>
                              <m:r>
                                <a:rPr lang="ja-JP" altLang="en-US" sz="2800" i="0">
                                  <a:latin typeface="Cambria Math" panose="02040503050406030204" pitchFamily="18" charset="0"/>
                                </a:rPr>
                                <m:t>1</m:t>
                              </m:r>
                            </m:num>
                            <m:den>
                              <m:r>
                                <a:rPr lang="ja-JP" altLang="en-US" sz="2800" i="1">
                                  <a:latin typeface="Cambria Math" panose="02040503050406030204" pitchFamily="18" charset="0"/>
                                </a:rPr>
                                <m:t>𝑅</m:t>
                              </m:r>
                            </m:den>
                          </m:f>
                          <m:r>
                            <a:rPr lang="ja-JP" altLang="en-US" sz="2800" i="0">
                              <a:latin typeface="Cambria Math" panose="02040503050406030204" pitchFamily="18" charset="0"/>
                            </a:rPr>
                            <m:t>−</m:t>
                          </m:r>
                          <m:f>
                            <m:fPr>
                              <m:ctrlPr>
                                <a:rPr lang="ja-JP" altLang="en-US" sz="2800" i="1">
                                  <a:latin typeface="Cambria Math" panose="02040503050406030204" pitchFamily="18" charset="0"/>
                                </a:rPr>
                              </m:ctrlPr>
                            </m:fPr>
                            <m:num>
                              <m:r>
                                <a:rPr lang="ja-JP" altLang="en-US" sz="2800" i="0">
                                  <a:latin typeface="Cambria Math" panose="02040503050406030204" pitchFamily="18" charset="0"/>
                                </a:rPr>
                                <m:t>1</m:t>
                              </m:r>
                            </m:num>
                            <m:den>
                              <m:sSub>
                                <m:sSubPr>
                                  <m:ctrlPr>
                                    <a:rPr lang="ja-JP" altLang="en-US" sz="2800" i="1">
                                      <a:latin typeface="Cambria Math" panose="02040503050406030204" pitchFamily="18" charset="0"/>
                                    </a:rPr>
                                  </m:ctrlPr>
                                </m:sSubPr>
                                <m:e>
                                  <m:r>
                                    <a:rPr lang="ja-JP" altLang="en-US" sz="2800" i="1">
                                      <a:latin typeface="Cambria Math" panose="02040503050406030204" pitchFamily="18" charset="0"/>
                                    </a:rPr>
                                    <m:t>𝑅</m:t>
                                  </m:r>
                                </m:e>
                                <m:sub>
                                  <m:r>
                                    <a:rPr lang="ja-JP" altLang="en-US" sz="2800" i="0">
                                      <a:latin typeface="Cambria Math" panose="02040503050406030204" pitchFamily="18" charset="0"/>
                                    </a:rPr>
                                    <m:t>0</m:t>
                                  </m:r>
                                </m:sub>
                              </m:sSub>
                            </m:den>
                          </m:f>
                        </m:e>
                      </m:d>
                      <m:func>
                        <m:funcPr>
                          <m:ctrlPr>
                            <a:rPr lang="ja-JP" altLang="en-US" sz="2800" i="1">
                              <a:latin typeface="Cambria Math" panose="02040503050406030204" pitchFamily="18" charset="0"/>
                            </a:rPr>
                          </m:ctrlPr>
                        </m:funcPr>
                        <m:fName>
                          <m:r>
                            <m:rPr>
                              <m:sty m:val="p"/>
                            </m:rPr>
                            <a:rPr lang="en-US" altLang="ja-JP" sz="2800" b="0" i="1" smtClean="0">
                              <a:latin typeface="Cambria Math" panose="02040503050406030204" pitchFamily="18" charset="0"/>
                            </a:rPr>
                            <m:t>sin</m:t>
                          </m:r>
                        </m:fName>
                        <m:e>
                          <m:r>
                            <a:rPr lang="en-US" altLang="ja-JP" sz="2800" b="0" i="1" smtClean="0">
                              <a:latin typeface="Cambria Math" panose="02040503050406030204" pitchFamily="18" charset="0"/>
                            </a:rPr>
                            <m:t>𝑙</m:t>
                          </m:r>
                        </m:e>
                      </m:func>
                    </m:oMath>
                  </m:oMathPara>
                </a14:m>
                <a:endParaRPr lang="en-US" altLang="ja-JP" sz="2800" dirty="0">
                  <a:latin typeface="Helvetica" panose="020B0604020202020204" pitchFamily="34" charset="0"/>
                  <a:ea typeface="BIZ UDP明朝 Medium" panose="02020500000000000000" pitchFamily="18" charset="-128"/>
                  <a:cs typeface="Helvetica" panose="020B0604020202020204" pitchFamily="34" charset="0"/>
                </a:endParaRPr>
              </a:p>
            </p:txBody>
          </p:sp>
        </mc:Choice>
        <mc:Fallback xmlns="">
          <p:sp>
            <p:nvSpPr>
              <p:cNvPr id="16" name="テキスト ボックス 15">
                <a:extLst>
                  <a:ext uri="{FF2B5EF4-FFF2-40B4-BE49-F238E27FC236}">
                    <a16:creationId xmlns:a16="http://schemas.microsoft.com/office/drawing/2014/main" id="{E7339FAD-DE9F-1597-32D9-5AC8D3E7E618}"/>
                  </a:ext>
                </a:extLst>
              </p:cNvPr>
              <p:cNvSpPr txBox="1">
                <a:spLocks noRot="1" noChangeAspect="1" noMove="1" noResize="1" noEditPoints="1" noAdjustHandles="1" noChangeArrowheads="1" noChangeShapeType="1" noTextEdit="1"/>
              </p:cNvSpPr>
              <p:nvPr/>
            </p:nvSpPr>
            <p:spPr>
              <a:xfrm>
                <a:off x="283512" y="1028834"/>
                <a:ext cx="6149082" cy="974947"/>
              </a:xfrm>
              <a:prstGeom prst="rect">
                <a:avLst/>
              </a:prstGeom>
              <a:blipFill>
                <a:blip r:embed="rId7"/>
                <a:stretch>
                  <a:fillRect b="-2597"/>
                </a:stretch>
              </a:blipFill>
            </p:spPr>
            <p:txBody>
              <a:bodyPr/>
              <a:lstStyle/>
              <a:p>
                <a:r>
                  <a:rPr lang="ja-JP" altLang="en-US">
                    <a:noFill/>
                  </a:rPr>
                  <a:t> </a:t>
                </a:r>
              </a:p>
            </p:txBody>
          </p:sp>
        </mc:Fallback>
      </mc:AlternateContent>
      <p:sp>
        <p:nvSpPr>
          <p:cNvPr id="3" name="テキスト ボックス 2">
            <a:extLst>
              <a:ext uri="{FF2B5EF4-FFF2-40B4-BE49-F238E27FC236}">
                <a16:creationId xmlns:a16="http://schemas.microsoft.com/office/drawing/2014/main" id="{02EB286D-871F-A321-6EDF-A48446440B4F}"/>
              </a:ext>
            </a:extLst>
          </p:cNvPr>
          <p:cNvSpPr txBox="1"/>
          <p:nvPr/>
        </p:nvSpPr>
        <p:spPr>
          <a:xfrm>
            <a:off x="7236884" y="4654621"/>
            <a:ext cx="5327148" cy="1538883"/>
          </a:xfrm>
          <a:prstGeom prst="rect">
            <a:avLst/>
          </a:prstGeom>
          <a:noFill/>
        </p:spPr>
        <p:txBody>
          <a:bodyPr wrap="square">
            <a:spAutoFit/>
          </a:bodyPr>
          <a:lstStyle/>
          <a:p>
            <a:r>
              <a:rPr lang="en-US" altLang="ja-JP" sz="2000" b="1" dirty="0">
                <a:latin typeface="Helvetica" panose="020B0604020202020204" pitchFamily="34" charset="0"/>
                <a:ea typeface="BIZ UDP明朝 Medium" panose="02020500000000000000" pitchFamily="18" charset="-128"/>
                <a:cs typeface="Helvetica" panose="020B0604020202020204" pitchFamily="34" charset="0"/>
              </a:rPr>
              <a:t>Distance</a:t>
            </a:r>
          </a:p>
          <a:p>
            <a:r>
              <a:rPr lang="ja-JP" altLang="en-US" sz="2000" dirty="0">
                <a:latin typeface="Helvetica" panose="020B0604020202020204" pitchFamily="34" charset="0"/>
                <a:ea typeface="BIZ UDP明朝 Medium" panose="02020500000000000000" pitchFamily="18" charset="-128"/>
                <a:cs typeface="Helvetica" panose="020B0604020202020204" pitchFamily="34" charset="0"/>
              </a:rPr>
              <a:t>・ </a:t>
            </a:r>
            <a:r>
              <a:rPr lang="en-US" altLang="ja-JP" sz="2000" dirty="0">
                <a:latin typeface="Helvetica" panose="020B0604020202020204" pitchFamily="34" charset="0"/>
                <a:ea typeface="BIZ UDP明朝 Medium" panose="02020500000000000000" pitchFamily="18" charset="-128"/>
                <a:cs typeface="Helvetica" panose="020B0604020202020204" pitchFamily="34" charset="0"/>
              </a:rPr>
              <a:t>Coordinate and velocity</a:t>
            </a:r>
          </a:p>
          <a:p>
            <a:r>
              <a:rPr lang="ja-JP" altLang="en-US" sz="2000" dirty="0">
                <a:latin typeface="Helvetica" panose="020B0604020202020204" pitchFamily="34" charset="0"/>
                <a:ea typeface="BIZ UDP明朝 Medium" panose="02020500000000000000" pitchFamily="18" charset="-128"/>
                <a:cs typeface="Helvetica" panose="020B0604020202020204" pitchFamily="34" charset="0"/>
              </a:rPr>
              <a:t>・ </a:t>
            </a:r>
            <a:r>
              <a:rPr lang="en-US" altLang="ja-JP" sz="2000" dirty="0">
                <a:latin typeface="Helvetica" panose="020B0604020202020204" pitchFamily="34" charset="0"/>
                <a:ea typeface="BIZ UDP明朝 Medium" panose="02020500000000000000" pitchFamily="18" charset="-128"/>
                <a:cs typeface="Helvetica" panose="020B0604020202020204" pitchFamily="34" charset="0"/>
              </a:rPr>
              <a:t>Traditional kinematic distance using the</a:t>
            </a:r>
          </a:p>
          <a:p>
            <a:r>
              <a:rPr lang="en-US" altLang="ja-JP" sz="2000" dirty="0">
                <a:latin typeface="Helvetica" panose="020B0604020202020204" pitchFamily="34" charset="0"/>
                <a:ea typeface="BIZ UDP明朝 Medium" panose="02020500000000000000" pitchFamily="18" charset="-128"/>
                <a:cs typeface="Helvetica" panose="020B0604020202020204" pitchFamily="34" charset="0"/>
              </a:rPr>
              <a:t>   Galactic rotation curves</a:t>
            </a:r>
          </a:p>
          <a:p>
            <a:r>
              <a:rPr lang="en-US" altLang="ja-JP" sz="1200" dirty="0">
                <a:latin typeface="Helvetica" panose="020B0604020202020204" pitchFamily="34" charset="0"/>
                <a:ea typeface="BIZ UDP明朝 Medium" panose="02020500000000000000" pitchFamily="18" charset="-128"/>
                <a:cs typeface="Helvetica" panose="020B0604020202020204" pitchFamily="34" charset="0"/>
              </a:rPr>
              <a:t>(e.g., Brand &amp; Blitz 1993; Reid et al. 2014; Wenger et al. 2018)</a:t>
            </a:r>
            <a:endParaRPr lang="en-US" altLang="ja-JP" sz="2400" dirty="0">
              <a:latin typeface="Helvetica" panose="020B0604020202020204" pitchFamily="34" charset="0"/>
              <a:ea typeface="BIZ UDP明朝 Medium" panose="02020500000000000000" pitchFamily="18" charset="-128"/>
              <a:cs typeface="Helvetica" panose="020B0604020202020204" pitchFamily="34" charset="0"/>
            </a:endParaRPr>
          </a:p>
        </p:txBody>
      </p:sp>
      <p:sp>
        <p:nvSpPr>
          <p:cNvPr id="10" name="スライド番号プレースホルダー 9">
            <a:extLst>
              <a:ext uri="{FF2B5EF4-FFF2-40B4-BE49-F238E27FC236}">
                <a16:creationId xmlns:a16="http://schemas.microsoft.com/office/drawing/2014/main" id="{3847D715-1E4C-7CEB-F01E-E002FAD87700}"/>
              </a:ext>
            </a:extLst>
          </p:cNvPr>
          <p:cNvSpPr>
            <a:spLocks noGrp="1"/>
          </p:cNvSpPr>
          <p:nvPr>
            <p:ph type="sldNum" sz="quarter" idx="12"/>
          </p:nvPr>
        </p:nvSpPr>
        <p:spPr/>
        <p:txBody>
          <a:bodyPr/>
          <a:lstStyle/>
          <a:p>
            <a:fld id="{9D292562-AE0E-4998-BB7A-808ABC7FC321}" type="slidenum">
              <a:rPr kumimoji="1" lang="ja-JP" altLang="en-US" smtClean="0"/>
              <a:t>23</a:t>
            </a:fld>
            <a:endParaRPr kumimoji="1" lang="ja-JP" altLang="en-US"/>
          </a:p>
        </p:txBody>
      </p:sp>
    </p:spTree>
    <p:extLst>
      <p:ext uri="{BB962C8B-B14F-4D97-AF65-F5344CB8AC3E}">
        <p14:creationId xmlns:p14="http://schemas.microsoft.com/office/powerpoint/2010/main" val="31594481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CDA5C-8AB8-B180-C94D-B739E5C413F2}"/>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BD376D89-1BC0-A300-9112-9DACE14BE85A}"/>
              </a:ext>
            </a:extLst>
          </p:cNvPr>
          <p:cNvSpPr txBox="1"/>
          <p:nvPr/>
        </p:nvSpPr>
        <p:spPr>
          <a:xfrm>
            <a:off x="0" y="-28697"/>
            <a:ext cx="8262238" cy="523220"/>
          </a:xfrm>
          <a:prstGeom prst="rect">
            <a:avLst/>
          </a:prstGeom>
          <a:noFill/>
        </p:spPr>
        <p:txBody>
          <a:bodyPr wrap="square" rtlCol="0">
            <a:spAutoFit/>
          </a:bodyPr>
          <a:lstStyle/>
          <a:p>
            <a:r>
              <a:rPr kumimoji="1" lang="en-US" altLang="ja-JP" sz="2800" b="1" dirty="0">
                <a:solidFill>
                  <a:srgbClr val="0070C0"/>
                </a:solidFill>
                <a:effectLst>
                  <a:outerShdw blurRad="50800" dist="38100" dir="2700000" algn="tl" rotWithShape="0">
                    <a:prstClr val="black">
                      <a:alpha val="40000"/>
                    </a:prstClr>
                  </a:outerShdw>
                </a:effectLst>
                <a:latin typeface="Helvetica Neue" panose="02000503000000020004" pitchFamily="2" charset="0"/>
                <a:ea typeface="Helvetica Neue" panose="02000503000000020004" pitchFamily="2" charset="0"/>
                <a:cs typeface="Helvetica Neue" panose="02000503000000020004" pitchFamily="2" charset="0"/>
              </a:rPr>
              <a:t>Gas physical parameters from CO observations</a:t>
            </a:r>
            <a:endParaRPr kumimoji="1" lang="ja-JP" altLang="en-US" sz="2800" b="1" dirty="0">
              <a:solidFill>
                <a:srgbClr val="0070C0"/>
              </a:solidFill>
              <a:effectLst>
                <a:outerShdw blurRad="50800" dist="38100" dir="2700000" algn="tl" rotWithShape="0">
                  <a:prstClr val="black">
                    <a:alpha val="40000"/>
                  </a:prstClr>
                </a:outerShdw>
              </a:effectLst>
              <a:latin typeface="Helvetica Neue" panose="02000503000000020004" pitchFamily="2" charset="0"/>
              <a:cs typeface="Helvetica Neue" panose="02000503000000020004" pitchFamily="2" charset="0"/>
            </a:endParaRPr>
          </a:p>
        </p:txBody>
      </p:sp>
      <p:grpSp>
        <p:nvGrpSpPr>
          <p:cNvPr id="18" name="グループ化 17">
            <a:extLst>
              <a:ext uri="{FF2B5EF4-FFF2-40B4-BE49-F238E27FC236}">
                <a16:creationId xmlns:a16="http://schemas.microsoft.com/office/drawing/2014/main" id="{4E97B2DC-3DDD-A797-8C3E-1BAAF0103A58}"/>
              </a:ext>
            </a:extLst>
          </p:cNvPr>
          <p:cNvGrpSpPr/>
          <p:nvPr/>
        </p:nvGrpSpPr>
        <p:grpSpPr>
          <a:xfrm>
            <a:off x="4669670" y="1081044"/>
            <a:ext cx="2406722" cy="883484"/>
            <a:chOff x="1737242" y="4814995"/>
            <a:chExt cx="2406722" cy="883484"/>
          </a:xfrm>
        </p:grpSpPr>
        <mc:AlternateContent xmlns:mc="http://schemas.openxmlformats.org/markup-compatibility/2006" xmlns:a14="http://schemas.microsoft.com/office/drawing/2010/main">
          <mc:Choice Requires="a14">
            <p:sp>
              <p:nvSpPr>
                <p:cNvPr id="13" name="テキスト ボックス 12">
                  <a:extLst>
                    <a:ext uri="{FF2B5EF4-FFF2-40B4-BE49-F238E27FC236}">
                      <a16:creationId xmlns:a16="http://schemas.microsoft.com/office/drawing/2014/main" id="{4D2DFFE4-1E71-5312-5C7D-2238E15F245D}"/>
                    </a:ext>
                  </a:extLst>
                </p:cNvPr>
                <p:cNvSpPr txBox="1"/>
                <p:nvPr/>
              </p:nvSpPr>
              <p:spPr>
                <a:xfrm>
                  <a:off x="1891851" y="4850875"/>
                  <a:ext cx="2136467" cy="847604"/>
                </a:xfrm>
                <a:prstGeom prst="rect">
                  <a:avLst/>
                </a:prstGeom>
                <a:noFill/>
              </p:spPr>
              <p:txBody>
                <a:bodyPr wrap="square" rtlCol="0">
                  <a:spAutoFit/>
                </a:bodyPr>
                <a:lstStyle/>
                <a:p>
                  <a14:m>
                    <m:oMath xmlns:m="http://schemas.openxmlformats.org/officeDocument/2006/math">
                      <m:sSub>
                        <m:sSubPr>
                          <m:ctrlPr>
                            <a:rPr lang="ja-JP" altLang="en-US" sz="2400" i="1">
                              <a:solidFill>
                                <a:srgbClr val="836967"/>
                              </a:solidFill>
                              <a:latin typeface="Cambria Math" panose="02040503050406030204" pitchFamily="18" charset="0"/>
                            </a:rPr>
                          </m:ctrlPr>
                        </m:sSubPr>
                        <m:e>
                          <m:r>
                            <a:rPr lang="ja-JP" altLang="en-US" sz="2400" i="1">
                              <a:latin typeface="Cambria Math" panose="02040503050406030204" pitchFamily="18" charset="0"/>
                            </a:rPr>
                            <m:t>𝐹</m:t>
                          </m:r>
                        </m:e>
                        <m:sub>
                          <m:r>
                            <m:rPr>
                              <m:sty m:val="p"/>
                            </m:rPr>
                            <a:rPr lang="ja-JP" altLang="en-US" sz="2400" i="0">
                              <a:latin typeface="Cambria Math" panose="02040503050406030204" pitchFamily="18" charset="0"/>
                            </a:rPr>
                            <m:t>γ</m:t>
                          </m:r>
                        </m:sub>
                      </m:sSub>
                      <m:r>
                        <a:rPr lang="ja-JP" altLang="en-US" sz="2400">
                          <a:latin typeface="Cambria Math" panose="02040503050406030204" pitchFamily="18" charset="0"/>
                        </a:rPr>
                        <m:t>=</m:t>
                      </m:r>
                      <m:nary>
                        <m:naryPr>
                          <m:limLoc m:val="subSup"/>
                          <m:grow m:val="on"/>
                          <m:subHide m:val="on"/>
                          <m:supHide m:val="on"/>
                          <m:ctrlPr>
                            <a:rPr lang="ja-JP" altLang="en-US" sz="2400" i="1">
                              <a:latin typeface="Cambria Math" panose="02040503050406030204" pitchFamily="18" charset="0"/>
                            </a:rPr>
                          </m:ctrlPr>
                        </m:naryPr>
                        <m:sub/>
                        <m:sup/>
                        <m:e>
                          <m:r>
                            <a:rPr lang="en-US" altLang="ja-JP" sz="2400" i="1">
                              <a:latin typeface="Cambria Math" panose="02040503050406030204" pitchFamily="18" charset="0"/>
                            </a:rPr>
                            <m:t>𝐸</m:t>
                          </m:r>
                          <m:f>
                            <m:fPr>
                              <m:ctrlPr>
                                <a:rPr lang="ja-JP" altLang="en-US" sz="2400" i="1" smtClean="0">
                                  <a:solidFill>
                                    <a:schemeClr val="tx1"/>
                                  </a:solidFill>
                                  <a:latin typeface="Cambria Math" panose="02040503050406030204" pitchFamily="18" charset="0"/>
                                </a:rPr>
                              </m:ctrlPr>
                            </m:fPr>
                            <m:num>
                              <m:r>
                                <a:rPr lang="ja-JP" altLang="en-US" sz="2400" i="0">
                                  <a:solidFill>
                                    <a:schemeClr val="tx1"/>
                                  </a:solidFill>
                                  <a:latin typeface="Cambria Math" panose="02040503050406030204" pitchFamily="18" charset="0"/>
                                </a:rPr>
                                <m:t>ⅆ</m:t>
                              </m:r>
                              <m:r>
                                <m:rPr>
                                  <m:sty m:val="p"/>
                                </m:rPr>
                                <a:rPr lang="ja-JP" altLang="en-US" sz="2400" i="0">
                                  <a:solidFill>
                                    <a:schemeClr val="tx1"/>
                                  </a:solidFill>
                                  <a:latin typeface="Cambria Math" panose="02040503050406030204" pitchFamily="18" charset="0"/>
                                </a:rPr>
                                <m:t>N</m:t>
                              </m:r>
                            </m:num>
                            <m:den>
                              <m:r>
                                <a:rPr lang="ja-JP" altLang="en-US" sz="2400" i="0">
                                  <a:solidFill>
                                    <a:schemeClr val="tx1"/>
                                  </a:solidFill>
                                  <a:latin typeface="Cambria Math" panose="02040503050406030204" pitchFamily="18" charset="0"/>
                                </a:rPr>
                                <m:t>ⅆ</m:t>
                              </m:r>
                              <m:r>
                                <m:rPr>
                                  <m:sty m:val="p"/>
                                </m:rPr>
                                <a:rPr lang="ja-JP" altLang="en-US" sz="2400" i="0">
                                  <a:solidFill>
                                    <a:schemeClr val="tx1"/>
                                  </a:solidFill>
                                  <a:latin typeface="Cambria Math" panose="02040503050406030204" pitchFamily="18" charset="0"/>
                                </a:rPr>
                                <m:t>E</m:t>
                              </m:r>
                            </m:den>
                          </m:f>
                          <m:r>
                            <a:rPr lang="ja-JP" altLang="en-US" sz="2400">
                              <a:latin typeface="Cambria Math" panose="02040503050406030204" pitchFamily="18" charset="0"/>
                            </a:rPr>
                            <m:t>ⅆ</m:t>
                          </m:r>
                          <m:r>
                            <a:rPr lang="ja-JP" altLang="en-US" sz="2400" i="1">
                              <a:latin typeface="Cambria Math" panose="02040503050406030204" pitchFamily="18" charset="0"/>
                            </a:rPr>
                            <m:t>𝐸</m:t>
                          </m:r>
                        </m:e>
                      </m:nary>
                    </m:oMath>
                  </a14:m>
                  <a:r>
                    <a:rPr lang="ja-JP" altLang="en-US" sz="2400" dirty="0">
                      <a:latin typeface="Helvetica Neue" panose="02000503000000020004" pitchFamily="2" charset="0"/>
                      <a:cs typeface="Helvetica Neue" panose="02000503000000020004" pitchFamily="2" charset="0"/>
                    </a:rPr>
                    <a:t>　</a:t>
                  </a:r>
                  <a:endParaRPr lang="en-US" altLang="ja-JP" sz="2400" dirty="0">
                    <a:latin typeface="Helvetica Neue" panose="02000503000000020004" pitchFamily="2" charset="0"/>
                    <a:ea typeface="Helvetica Neue" panose="02000503000000020004" pitchFamily="2" charset="0"/>
                    <a:cs typeface="Helvetica Neue" panose="02000503000000020004" pitchFamily="2" charset="0"/>
                  </a:endParaRPr>
                </a:p>
              </p:txBody>
            </p:sp>
          </mc:Choice>
          <mc:Fallback xmlns="">
            <p:sp>
              <p:nvSpPr>
                <p:cNvPr id="13" name="テキスト ボックス 12">
                  <a:extLst>
                    <a:ext uri="{FF2B5EF4-FFF2-40B4-BE49-F238E27FC236}">
                      <a16:creationId xmlns:a16="http://schemas.microsoft.com/office/drawing/2014/main" id="{4D2DFFE4-1E71-5312-5C7D-2238E15F245D}"/>
                    </a:ext>
                  </a:extLst>
                </p:cNvPr>
                <p:cNvSpPr txBox="1">
                  <a:spLocks noRot="1" noChangeAspect="1" noMove="1" noResize="1" noEditPoints="1" noAdjustHandles="1" noChangeArrowheads="1" noChangeShapeType="1" noTextEdit="1"/>
                </p:cNvSpPr>
                <p:nvPr/>
              </p:nvSpPr>
              <p:spPr>
                <a:xfrm>
                  <a:off x="1891851" y="4850875"/>
                  <a:ext cx="2136467" cy="847604"/>
                </a:xfrm>
                <a:prstGeom prst="rect">
                  <a:avLst/>
                </a:prstGeom>
                <a:blipFill>
                  <a:blip r:embed="rId3"/>
                  <a:stretch>
                    <a:fillRect l="-25882" t="-180882" b="-255882"/>
                  </a:stretch>
                </a:blipFill>
              </p:spPr>
              <p:txBody>
                <a:bodyPr/>
                <a:lstStyle/>
                <a:p>
                  <a:r>
                    <a:rPr lang="ja-JP" altLang="en-US">
                      <a:noFill/>
                    </a:rPr>
                    <a:t> </a:t>
                  </a:r>
                </a:p>
              </p:txBody>
            </p:sp>
          </mc:Fallback>
        </mc:AlternateContent>
        <p:sp>
          <p:nvSpPr>
            <p:cNvPr id="17" name="四角形: 角を丸くする 16">
              <a:extLst>
                <a:ext uri="{FF2B5EF4-FFF2-40B4-BE49-F238E27FC236}">
                  <a16:creationId xmlns:a16="http://schemas.microsoft.com/office/drawing/2014/main" id="{CDBD883F-0C64-FA17-421A-5BECCB9C72E6}"/>
                </a:ext>
              </a:extLst>
            </p:cNvPr>
            <p:cNvSpPr/>
            <p:nvPr/>
          </p:nvSpPr>
          <p:spPr>
            <a:xfrm>
              <a:off x="1737242" y="4814995"/>
              <a:ext cx="2406722" cy="856576"/>
            </a:xfrm>
            <a:prstGeom prst="round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ltLang="ja-JP" sz="1200" u="sng" dirty="0">
                <a:latin typeface="Helvetica Neue" panose="02000503000000020004" pitchFamily="2" charset="0"/>
                <a:ea typeface="Helvetica Neue" panose="02000503000000020004" pitchFamily="2" charset="0"/>
                <a:cs typeface="Helvetica Neue" panose="02000503000000020004" pitchFamily="2" charset="0"/>
              </a:endParaRPr>
            </a:p>
          </p:txBody>
        </p:sp>
      </p:grpSp>
      <mc:AlternateContent xmlns:mc="http://schemas.openxmlformats.org/markup-compatibility/2006" xmlns:a14="http://schemas.microsoft.com/office/drawing/2010/main">
        <mc:Choice Requires="a14">
          <p:sp>
            <p:nvSpPr>
              <p:cNvPr id="19" name="テキスト ボックス 18">
                <a:extLst>
                  <a:ext uri="{FF2B5EF4-FFF2-40B4-BE49-F238E27FC236}">
                    <a16:creationId xmlns:a16="http://schemas.microsoft.com/office/drawing/2014/main" id="{4776333F-C2A0-FF4A-32FA-3758DEF9A714}"/>
                  </a:ext>
                </a:extLst>
              </p:cNvPr>
              <p:cNvSpPr txBox="1"/>
              <p:nvPr/>
            </p:nvSpPr>
            <p:spPr>
              <a:xfrm>
                <a:off x="3846366" y="537618"/>
                <a:ext cx="4328353" cy="491609"/>
              </a:xfrm>
              <a:prstGeom prst="rect">
                <a:avLst/>
              </a:prstGeom>
              <a:noFill/>
            </p:spPr>
            <p:txBody>
              <a:bodyPr wrap="square">
                <a:spAutoFit/>
              </a:bodyPr>
              <a:lstStyle/>
              <a:p>
                <a:r>
                  <a:rPr lang="en-US" altLang="ja-JP" sz="2400" b="1" dirty="0">
                    <a:latin typeface="Helvetica Neue" panose="02000503000000020004" pitchFamily="2" charset="0"/>
                    <a:ea typeface="Helvetica Neue" panose="02000503000000020004" pitchFamily="2" charset="0"/>
                    <a:cs typeface="Helvetica Neue" panose="02000503000000020004" pitchFamily="2" charset="0"/>
                  </a:rPr>
                  <a:t>Gamma-ray energy flux </a:t>
                </a:r>
                <a14:m>
                  <m:oMath xmlns:m="http://schemas.openxmlformats.org/officeDocument/2006/math">
                    <m:sSub>
                      <m:sSubPr>
                        <m:ctrlPr>
                          <a:rPr lang="ja-JP" altLang="en-US" sz="2400" b="1" i="1">
                            <a:solidFill>
                              <a:srgbClr val="836967"/>
                            </a:solidFill>
                            <a:latin typeface="Cambria Math" panose="02040503050406030204" pitchFamily="18" charset="0"/>
                          </a:rPr>
                        </m:ctrlPr>
                      </m:sSubPr>
                      <m:e>
                        <m:r>
                          <a:rPr lang="ja-JP" altLang="en-US" sz="2400" b="1" i="1">
                            <a:latin typeface="Cambria Math" panose="02040503050406030204" pitchFamily="18" charset="0"/>
                          </a:rPr>
                          <m:t>𝑭</m:t>
                        </m:r>
                      </m:e>
                      <m:sub>
                        <m:r>
                          <a:rPr lang="ja-JP" altLang="en-US" sz="2400" b="1" i="0">
                            <a:latin typeface="Cambria Math" panose="02040503050406030204" pitchFamily="18" charset="0"/>
                          </a:rPr>
                          <m:t>𝛄</m:t>
                        </m:r>
                      </m:sub>
                    </m:sSub>
                  </m:oMath>
                </a14:m>
                <a:endParaRPr lang="ja-JP" altLang="en-US" sz="2400" b="1" dirty="0">
                  <a:latin typeface="Helvetica Neue" panose="02000503000000020004" pitchFamily="2" charset="0"/>
                  <a:cs typeface="Helvetica Neue" panose="02000503000000020004" pitchFamily="2" charset="0"/>
                </a:endParaRPr>
              </a:p>
            </p:txBody>
          </p:sp>
        </mc:Choice>
        <mc:Fallback xmlns="">
          <p:sp>
            <p:nvSpPr>
              <p:cNvPr id="19" name="テキスト ボックス 18">
                <a:extLst>
                  <a:ext uri="{FF2B5EF4-FFF2-40B4-BE49-F238E27FC236}">
                    <a16:creationId xmlns:a16="http://schemas.microsoft.com/office/drawing/2014/main" id="{4776333F-C2A0-FF4A-32FA-3758DEF9A714}"/>
                  </a:ext>
                </a:extLst>
              </p:cNvPr>
              <p:cNvSpPr txBox="1">
                <a:spLocks noRot="1" noChangeAspect="1" noMove="1" noResize="1" noEditPoints="1" noAdjustHandles="1" noChangeArrowheads="1" noChangeShapeType="1" noTextEdit="1"/>
              </p:cNvSpPr>
              <p:nvPr/>
            </p:nvSpPr>
            <p:spPr>
              <a:xfrm>
                <a:off x="3846366" y="537618"/>
                <a:ext cx="4328353" cy="491609"/>
              </a:xfrm>
              <a:prstGeom prst="rect">
                <a:avLst/>
              </a:prstGeom>
              <a:blipFill>
                <a:blip r:embed="rId4"/>
                <a:stretch>
                  <a:fillRect l="-2047" t="-12500" b="-17500"/>
                </a:stretch>
              </a:blipFill>
            </p:spPr>
            <p:txBody>
              <a:bodyPr/>
              <a:lstStyle/>
              <a:p>
                <a:r>
                  <a:rPr lang="ja-JP" altLang="en-US">
                    <a:noFill/>
                  </a:rPr>
                  <a:t> </a:t>
                </a:r>
              </a:p>
            </p:txBody>
          </p:sp>
        </mc:Fallback>
      </mc:AlternateContent>
      <p:sp>
        <p:nvSpPr>
          <p:cNvPr id="20" name="テキスト ボックス 19">
            <a:extLst>
              <a:ext uri="{FF2B5EF4-FFF2-40B4-BE49-F238E27FC236}">
                <a16:creationId xmlns:a16="http://schemas.microsoft.com/office/drawing/2014/main" id="{3EE57D0D-5C3D-6F39-EFE8-3C26CD144EEC}"/>
              </a:ext>
            </a:extLst>
          </p:cNvPr>
          <p:cNvSpPr txBox="1"/>
          <p:nvPr/>
        </p:nvSpPr>
        <p:spPr>
          <a:xfrm>
            <a:off x="2769956" y="2211684"/>
            <a:ext cx="6265865" cy="707886"/>
          </a:xfrm>
          <a:prstGeom prst="rect">
            <a:avLst/>
          </a:prstGeom>
          <a:noFill/>
        </p:spPr>
        <p:txBody>
          <a:bodyPr wrap="square" rtlCol="0">
            <a:spAutoFit/>
          </a:bodyPr>
          <a:lstStyle/>
          <a:p>
            <a:pPr algn="ctr"/>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The gamma-ray energy flux was calculated using the spectral parameters reported in the LHAASO catalog</a:t>
            </a:r>
            <a:endParaRPr kumimoji="1" lang="ja-JP" altLang="en-US" sz="2000" dirty="0">
              <a:latin typeface="Helvetica Neue" panose="02000503000000020004" pitchFamily="2" charset="0"/>
              <a:cs typeface="Helvetica Neue" panose="02000503000000020004" pitchFamily="2" charset="0"/>
            </a:endParaRPr>
          </a:p>
        </p:txBody>
      </p:sp>
      <p:grpSp>
        <p:nvGrpSpPr>
          <p:cNvPr id="39" name="グループ化 38">
            <a:extLst>
              <a:ext uri="{FF2B5EF4-FFF2-40B4-BE49-F238E27FC236}">
                <a16:creationId xmlns:a16="http://schemas.microsoft.com/office/drawing/2014/main" id="{00D6BE6F-A201-4D6D-BADB-DF740F3F03DE}"/>
              </a:ext>
            </a:extLst>
          </p:cNvPr>
          <p:cNvGrpSpPr/>
          <p:nvPr/>
        </p:nvGrpSpPr>
        <p:grpSpPr>
          <a:xfrm>
            <a:off x="0" y="3184501"/>
            <a:ext cx="6400800" cy="2632291"/>
            <a:chOff x="2823904" y="3391934"/>
            <a:chExt cx="6400800" cy="2632291"/>
          </a:xfrm>
        </p:grpSpPr>
        <p:grpSp>
          <p:nvGrpSpPr>
            <p:cNvPr id="26" name="グループ化 25">
              <a:extLst>
                <a:ext uri="{FF2B5EF4-FFF2-40B4-BE49-F238E27FC236}">
                  <a16:creationId xmlns:a16="http://schemas.microsoft.com/office/drawing/2014/main" id="{AAA20F35-D98B-D502-6AAE-F11B79C662E1}"/>
                </a:ext>
              </a:extLst>
            </p:cNvPr>
            <p:cNvGrpSpPr/>
            <p:nvPr/>
          </p:nvGrpSpPr>
          <p:grpSpPr>
            <a:xfrm>
              <a:off x="4365272" y="3978645"/>
              <a:ext cx="2598509" cy="1218360"/>
              <a:chOff x="5555750" y="2307097"/>
              <a:chExt cx="2598509" cy="1218360"/>
            </a:xfrm>
          </p:grpSpPr>
          <p:sp>
            <p:nvSpPr>
              <p:cNvPr id="24" name="四角形: 角を丸くする 23">
                <a:extLst>
                  <a:ext uri="{FF2B5EF4-FFF2-40B4-BE49-F238E27FC236}">
                    <a16:creationId xmlns:a16="http://schemas.microsoft.com/office/drawing/2014/main" id="{575FA4DD-0A62-231B-5260-4E252D1A0F61}"/>
                  </a:ext>
                </a:extLst>
              </p:cNvPr>
              <p:cNvSpPr/>
              <p:nvPr/>
            </p:nvSpPr>
            <p:spPr>
              <a:xfrm>
                <a:off x="5555750" y="2307097"/>
                <a:ext cx="2457177" cy="956394"/>
              </a:xfrm>
              <a:prstGeom prst="round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ltLang="ja-JP" sz="1200" u="sng" dirty="0">
                  <a:latin typeface="Helvetica Neue" panose="02000503000000020004" pitchFamily="2" charset="0"/>
                  <a:ea typeface="Helvetica Neue" panose="02000503000000020004" pitchFamily="2" charset="0"/>
                  <a:cs typeface="Helvetica Neue" panose="02000503000000020004" pitchFamily="2" charset="0"/>
                </a:endParaRPr>
              </a:p>
            </p:txBody>
          </p:sp>
          <mc:AlternateContent xmlns:mc="http://schemas.openxmlformats.org/markup-compatibility/2006" xmlns:a14="http://schemas.microsoft.com/office/drawing/2010/main">
            <mc:Choice Requires="a14">
              <p:sp>
                <p:nvSpPr>
                  <p:cNvPr id="25" name="テキスト ボックス 24">
                    <a:extLst>
                      <a:ext uri="{FF2B5EF4-FFF2-40B4-BE49-F238E27FC236}">
                        <a16:creationId xmlns:a16="http://schemas.microsoft.com/office/drawing/2014/main" id="{91BF12AD-472C-A458-9ED8-EE1DEDA48F4E}"/>
                      </a:ext>
                    </a:extLst>
                  </p:cNvPr>
                  <p:cNvSpPr txBox="1"/>
                  <p:nvPr/>
                </p:nvSpPr>
                <p:spPr>
                  <a:xfrm>
                    <a:off x="5697082" y="2344556"/>
                    <a:ext cx="2457177" cy="1180901"/>
                  </a:xfrm>
                  <a:prstGeom prst="rect">
                    <a:avLst/>
                  </a:prstGeom>
                  <a:noFill/>
                </p:spPr>
                <p:txBody>
                  <a:bodyPr wrap="square" rtlCol="0">
                    <a:spAutoFit/>
                  </a:bodyPr>
                  <a:lstStyle/>
                  <a:p>
                    <a14:m>
                      <m:oMath xmlns:m="http://schemas.openxmlformats.org/officeDocument/2006/math">
                        <m:sSub>
                          <m:sSubPr>
                            <m:ctrlPr>
                              <a:rPr lang="ja-JP" altLang="ja-JP" sz="2800" i="1">
                                <a:latin typeface="Cambria Math" panose="02040503050406030204" pitchFamily="18" charset="0"/>
                              </a:rPr>
                            </m:ctrlPr>
                          </m:sSubPr>
                          <m:e>
                            <m:r>
                              <a:rPr lang="en-US" altLang="ja-JP" sz="2800" i="1">
                                <a:latin typeface="Cambria Math" panose="02040503050406030204" pitchFamily="18" charset="0"/>
                              </a:rPr>
                              <m:t>𝑊</m:t>
                            </m:r>
                          </m:e>
                          <m:sub>
                            <m:r>
                              <m:rPr>
                                <m:sty m:val="p"/>
                              </m:rPr>
                              <a:rPr lang="en-US" altLang="ja-JP" sz="2800" b="0" i="1" smtClean="0">
                                <a:latin typeface="Cambria Math" panose="02040503050406030204" pitchFamily="18" charset="0"/>
                              </a:rPr>
                              <m:t>p</m:t>
                            </m:r>
                          </m:sub>
                        </m:sSub>
                      </m:oMath>
                    </a14:m>
                    <a:r>
                      <a:rPr lang="en-US" altLang="ja-JP" sz="3429" dirty="0">
                        <a:latin typeface="Helvetica Neue" panose="02000503000000020004" pitchFamily="2" charset="0"/>
                        <a:ea typeface="Helvetica Neue" panose="02000503000000020004" pitchFamily="2" charset="0"/>
                        <a:cs typeface="Helvetica Neue" panose="02000503000000020004" pitchFamily="2" charset="0"/>
                      </a:rPr>
                      <a:t>=</a:t>
                    </a:r>
                    <a14:m>
                      <m:oMath xmlns:m="http://schemas.openxmlformats.org/officeDocument/2006/math">
                        <m:f>
                          <m:fPr>
                            <m:ctrlPr>
                              <a:rPr lang="ja-JP" altLang="ja-JP" sz="2800" i="1">
                                <a:latin typeface="Cambria Math" panose="02040503050406030204" pitchFamily="18" charset="0"/>
                              </a:rPr>
                            </m:ctrlPr>
                          </m:fPr>
                          <m:num>
                            <m:r>
                              <a:rPr lang="en-US" altLang="ja-JP" sz="2800" i="1">
                                <a:latin typeface="Cambria Math" panose="02040503050406030204" pitchFamily="18" charset="0"/>
                              </a:rPr>
                              <m:t>4</m:t>
                            </m:r>
                            <m:r>
                              <m:rPr>
                                <m:sty m:val="p"/>
                              </m:rPr>
                              <a:rPr lang="en-US" altLang="ja-JP" sz="2800">
                                <a:latin typeface="Cambria Math" panose="02040503050406030204" pitchFamily="18" charset="0"/>
                              </a:rPr>
                              <m:t>π</m:t>
                            </m:r>
                            <m:sSup>
                              <m:sSupPr>
                                <m:ctrlPr>
                                  <a:rPr lang="ja-JP" altLang="ja-JP" sz="2800" i="1">
                                    <a:latin typeface="Cambria Math" panose="02040503050406030204" pitchFamily="18" charset="0"/>
                                  </a:rPr>
                                </m:ctrlPr>
                              </m:sSupPr>
                              <m:e>
                                <m:r>
                                  <a:rPr lang="en-US" altLang="ja-JP" sz="2800" i="1">
                                    <a:latin typeface="Cambria Math" panose="02040503050406030204" pitchFamily="18" charset="0"/>
                                  </a:rPr>
                                  <m:t>𝑑</m:t>
                                </m:r>
                              </m:e>
                              <m:sup>
                                <m:r>
                                  <a:rPr lang="en-US" altLang="ja-JP" sz="2800" i="1">
                                    <a:latin typeface="Cambria Math" panose="02040503050406030204" pitchFamily="18" charset="0"/>
                                  </a:rPr>
                                  <m:t>2</m:t>
                                </m:r>
                              </m:sup>
                            </m:sSup>
                            <m:sSub>
                              <m:sSubPr>
                                <m:ctrlPr>
                                  <a:rPr lang="ja-JP" altLang="ja-JP" sz="2800" i="1">
                                    <a:latin typeface="Cambria Math" panose="02040503050406030204" pitchFamily="18" charset="0"/>
                                  </a:rPr>
                                </m:ctrlPr>
                              </m:sSubPr>
                              <m:e>
                                <m:r>
                                  <a:rPr lang="en-US" altLang="ja-JP" sz="2800" i="1">
                                    <a:latin typeface="Cambria Math" panose="02040503050406030204" pitchFamily="18" charset="0"/>
                                  </a:rPr>
                                  <m:t>𝐹</m:t>
                                </m:r>
                              </m:e>
                              <m:sub>
                                <m:r>
                                  <m:rPr>
                                    <m:sty m:val="p"/>
                                  </m:rPr>
                                  <a:rPr lang="en-US" altLang="ja-JP" sz="2800" i="0">
                                    <a:latin typeface="Cambria Math" panose="02040503050406030204" pitchFamily="18" charset="0"/>
                                  </a:rPr>
                                  <m:t>γ</m:t>
                                </m:r>
                              </m:sub>
                            </m:sSub>
                          </m:num>
                          <m:den>
                            <m:sSub>
                              <m:sSubPr>
                                <m:ctrlPr>
                                  <a:rPr lang="ja-JP" altLang="ja-JP" sz="2800" i="1">
                                    <a:latin typeface="Cambria Math" panose="02040503050406030204" pitchFamily="18" charset="0"/>
                                  </a:rPr>
                                </m:ctrlPr>
                              </m:sSubPr>
                              <m:e>
                                <m:r>
                                  <a:rPr lang="en-US" altLang="ja-JP" sz="2800" i="1">
                                    <a:latin typeface="Cambria Math" panose="02040503050406030204" pitchFamily="18" charset="0"/>
                                  </a:rPr>
                                  <m:t>𝑛</m:t>
                                </m:r>
                              </m:e>
                              <m:sub>
                                <m:r>
                                  <m:rPr>
                                    <m:sty m:val="p"/>
                                  </m:rPr>
                                  <a:rPr lang="en-US" altLang="ja-JP" sz="2800" b="0" i="1" smtClean="0">
                                    <a:latin typeface="Cambria Math" panose="02040503050406030204" pitchFamily="18" charset="0"/>
                                  </a:rPr>
                                  <m:t>H</m:t>
                                </m:r>
                              </m:sub>
                            </m:sSub>
                            <m:sSub>
                              <m:sSubPr>
                                <m:ctrlPr>
                                  <a:rPr lang="ja-JP" altLang="ja-JP" sz="2800" i="1">
                                    <a:latin typeface="Cambria Math" panose="02040503050406030204" pitchFamily="18" charset="0"/>
                                  </a:rPr>
                                </m:ctrlPr>
                              </m:sSubPr>
                              <m:e>
                                <m:r>
                                  <a:rPr lang="en-US" altLang="ja-JP" sz="2800" i="1" dirty="0">
                                    <a:latin typeface="Cambria Math" panose="02040503050406030204" pitchFamily="18" charset="0"/>
                                  </a:rPr>
                                  <m:t>𝜅</m:t>
                                </m:r>
                                <m:r>
                                  <m:rPr>
                                    <m:sty m:val="p"/>
                                  </m:rPr>
                                  <a:rPr lang="en-US" altLang="ja-JP" sz="2800">
                                    <a:latin typeface="Cambria Math" panose="02040503050406030204" pitchFamily="18" charset="0"/>
                                  </a:rPr>
                                  <m:t>σ</m:t>
                                </m:r>
                              </m:e>
                              <m:sub>
                                <m:r>
                                  <m:rPr>
                                    <m:sty m:val="p"/>
                                  </m:rPr>
                                  <a:rPr lang="en-US" altLang="ja-JP" sz="2800" b="0" i="1" smtClean="0">
                                    <a:latin typeface="Cambria Math" panose="02040503050406030204" pitchFamily="18" charset="0"/>
                                  </a:rPr>
                                  <m:t>PP</m:t>
                                </m:r>
                              </m:sub>
                            </m:sSub>
                            <m:r>
                              <a:rPr lang="en-US" altLang="ja-JP" sz="2800" i="1">
                                <a:latin typeface="Cambria Math" panose="02040503050406030204" pitchFamily="18" charset="0"/>
                              </a:rPr>
                              <m:t>𝑐</m:t>
                            </m:r>
                          </m:den>
                        </m:f>
                      </m:oMath>
                    </a14:m>
                    <a:endParaRPr lang="ja-JP" altLang="ja-JP" sz="1286" dirty="0">
                      <a:latin typeface="Helvetica Neue" panose="02000503000000020004" pitchFamily="2" charset="0"/>
                      <a:cs typeface="Helvetica Neue" panose="02000503000000020004" pitchFamily="2" charset="0"/>
                    </a:endParaRPr>
                  </a:p>
                  <a:p>
                    <a:endParaRPr lang="en-US" altLang="ja-JP" sz="2100" dirty="0">
                      <a:latin typeface="Helvetica Neue" panose="02000503000000020004" pitchFamily="2" charset="0"/>
                      <a:ea typeface="Helvetica Neue" panose="02000503000000020004" pitchFamily="2" charset="0"/>
                      <a:cs typeface="Helvetica Neue" panose="02000503000000020004" pitchFamily="2" charset="0"/>
                    </a:endParaRPr>
                  </a:p>
                </p:txBody>
              </p:sp>
            </mc:Choice>
            <mc:Fallback xmlns="">
              <p:sp>
                <p:nvSpPr>
                  <p:cNvPr id="25" name="テキスト ボックス 24">
                    <a:extLst>
                      <a:ext uri="{FF2B5EF4-FFF2-40B4-BE49-F238E27FC236}">
                        <a16:creationId xmlns:a16="http://schemas.microsoft.com/office/drawing/2014/main" id="{91BF12AD-472C-A458-9ED8-EE1DEDA48F4E}"/>
                      </a:ext>
                    </a:extLst>
                  </p:cNvPr>
                  <p:cNvSpPr txBox="1">
                    <a:spLocks noRot="1" noChangeAspect="1" noMove="1" noResize="1" noEditPoints="1" noAdjustHandles="1" noChangeArrowheads="1" noChangeShapeType="1" noTextEdit="1"/>
                  </p:cNvSpPr>
                  <p:nvPr/>
                </p:nvSpPr>
                <p:spPr>
                  <a:xfrm>
                    <a:off x="5697082" y="2344556"/>
                    <a:ext cx="2457177" cy="1180901"/>
                  </a:xfrm>
                  <a:prstGeom prst="rect">
                    <a:avLst/>
                  </a:prstGeom>
                  <a:blipFill>
                    <a:blip r:embed="rId5"/>
                    <a:stretch>
                      <a:fillRect l="-1031" t="-1075"/>
                    </a:stretch>
                  </a:blipFill>
                </p:spPr>
                <p:txBody>
                  <a:bodyPr/>
                  <a:lstStyle/>
                  <a:p>
                    <a:r>
                      <a:rPr lang="ja-JP" altLang="en-US">
                        <a:noFill/>
                      </a:rPr>
                      <a:t> </a:t>
                    </a:r>
                  </a:p>
                </p:txBody>
              </p:sp>
            </mc:Fallback>
          </mc:AlternateContent>
        </p:grpSp>
        <mc:AlternateContent xmlns:mc="http://schemas.openxmlformats.org/markup-compatibility/2006" xmlns:a14="http://schemas.microsoft.com/office/drawing/2010/main">
          <mc:Choice Requires="a14">
            <p:sp>
              <p:nvSpPr>
                <p:cNvPr id="27" name="テキスト ボックス 26">
                  <a:extLst>
                    <a:ext uri="{FF2B5EF4-FFF2-40B4-BE49-F238E27FC236}">
                      <a16:creationId xmlns:a16="http://schemas.microsoft.com/office/drawing/2014/main" id="{83C313FC-4F92-E674-DAF0-D15D98D20BBA}"/>
                    </a:ext>
                  </a:extLst>
                </p:cNvPr>
                <p:cNvSpPr txBox="1"/>
                <p:nvPr/>
              </p:nvSpPr>
              <p:spPr>
                <a:xfrm>
                  <a:off x="2823904" y="3391934"/>
                  <a:ext cx="6400800" cy="494559"/>
                </a:xfrm>
                <a:prstGeom prst="rect">
                  <a:avLst/>
                </a:prstGeom>
                <a:noFill/>
              </p:spPr>
              <p:txBody>
                <a:bodyPr wrap="square">
                  <a:spAutoFit/>
                </a:bodyPr>
                <a:lstStyle/>
                <a:p>
                  <a:r>
                    <a:rPr lang="en-US" altLang="ja-JP" sz="2400" b="1" dirty="0">
                      <a:latin typeface="Helvetica Neue" panose="02000503000000020004" pitchFamily="2" charset="0"/>
                      <a:ea typeface="Helvetica Neue" panose="02000503000000020004" pitchFamily="2" charset="0"/>
                      <a:cs typeface="Helvetica Neue" panose="02000503000000020004" pitchFamily="2" charset="0"/>
                    </a:rPr>
                    <a:t>Total energy of cosmic-ray protons </a:t>
                  </a:r>
                  <a14:m>
                    <m:oMath xmlns:m="http://schemas.openxmlformats.org/officeDocument/2006/math">
                      <m:sSub>
                        <m:sSubPr>
                          <m:ctrlPr>
                            <a:rPr lang="ja-JP" altLang="ja-JP" sz="2400" b="1" i="1">
                              <a:latin typeface="Cambria Math" panose="02040503050406030204" pitchFamily="18" charset="0"/>
                            </a:rPr>
                          </m:ctrlPr>
                        </m:sSubPr>
                        <m:e>
                          <m:r>
                            <a:rPr lang="en-US" altLang="ja-JP" sz="2400" b="1" i="1">
                              <a:latin typeface="Cambria Math" panose="02040503050406030204" pitchFamily="18" charset="0"/>
                            </a:rPr>
                            <m:t>𝑾</m:t>
                          </m:r>
                        </m:e>
                        <m:sub>
                          <m:r>
                            <m:rPr>
                              <m:sty m:val="p"/>
                            </m:rPr>
                            <a:rPr lang="en-US" altLang="ja-JP" sz="2400" b="1" i="1" smtClean="0">
                              <a:latin typeface="Cambria Math" panose="02040503050406030204" pitchFamily="18" charset="0"/>
                            </a:rPr>
                            <m:t>p</m:t>
                          </m:r>
                        </m:sub>
                      </m:sSub>
                    </m:oMath>
                  </a14:m>
                  <a:endParaRPr lang="ja-JP" altLang="en-US" sz="2400" b="1" dirty="0">
                    <a:latin typeface="Helvetica Neue" panose="02000503000000020004" pitchFamily="2" charset="0"/>
                    <a:cs typeface="Helvetica Neue" panose="02000503000000020004" pitchFamily="2" charset="0"/>
                  </a:endParaRPr>
                </a:p>
              </p:txBody>
            </p:sp>
          </mc:Choice>
          <mc:Fallback xmlns="">
            <p:sp>
              <p:nvSpPr>
                <p:cNvPr id="27" name="テキスト ボックス 26">
                  <a:extLst>
                    <a:ext uri="{FF2B5EF4-FFF2-40B4-BE49-F238E27FC236}">
                      <a16:creationId xmlns:a16="http://schemas.microsoft.com/office/drawing/2014/main" id="{83C313FC-4F92-E674-DAF0-D15D98D20BBA}"/>
                    </a:ext>
                  </a:extLst>
                </p:cNvPr>
                <p:cNvSpPr txBox="1">
                  <a:spLocks noRot="1" noChangeAspect="1" noMove="1" noResize="1" noEditPoints="1" noAdjustHandles="1" noChangeArrowheads="1" noChangeShapeType="1" noTextEdit="1"/>
                </p:cNvSpPr>
                <p:nvPr/>
              </p:nvSpPr>
              <p:spPr>
                <a:xfrm>
                  <a:off x="2823904" y="3391934"/>
                  <a:ext cx="6400800" cy="494559"/>
                </a:xfrm>
                <a:prstGeom prst="rect">
                  <a:avLst/>
                </a:prstGeom>
                <a:blipFill>
                  <a:blip r:embed="rId6"/>
                  <a:stretch>
                    <a:fillRect l="-1584" t="-12500" b="-20000"/>
                  </a:stretch>
                </a:blipFill>
              </p:spPr>
              <p:txBody>
                <a:bodyPr/>
                <a:lstStyle/>
                <a:p>
                  <a:r>
                    <a:rPr lang="ja-JP" altLang="en-US">
                      <a:noFill/>
                    </a:rPr>
                    <a:t> </a:t>
                  </a:r>
                </a:p>
              </p:txBody>
            </p:sp>
          </mc:Fallback>
        </mc:AlternateContent>
        <p:sp>
          <p:nvSpPr>
            <p:cNvPr id="28" name="テキスト ボックス 27">
              <a:extLst>
                <a:ext uri="{FF2B5EF4-FFF2-40B4-BE49-F238E27FC236}">
                  <a16:creationId xmlns:a16="http://schemas.microsoft.com/office/drawing/2014/main" id="{9DAC7AEA-2727-80B5-B08D-D914E60D746C}"/>
                </a:ext>
              </a:extLst>
            </p:cNvPr>
            <p:cNvSpPr txBox="1"/>
            <p:nvPr/>
          </p:nvSpPr>
          <p:spPr>
            <a:xfrm>
              <a:off x="2909988" y="5316339"/>
              <a:ext cx="6118259" cy="707886"/>
            </a:xfrm>
            <a:prstGeom prst="rect">
              <a:avLst/>
            </a:prstGeom>
            <a:noFill/>
          </p:spPr>
          <p:txBody>
            <a:bodyPr wrap="square" rtlCol="0">
              <a:spAutoFit/>
            </a:bodyPr>
            <a:lstStyle/>
            <a:p>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This gives the minimum proton energy required to explain the observed gamma-ray emission</a:t>
              </a:r>
              <a:endParaRPr kumimoji="1" lang="ja-JP" altLang="en-US" sz="2000" dirty="0">
                <a:latin typeface="Helvetica Neue" panose="02000503000000020004" pitchFamily="2" charset="0"/>
                <a:cs typeface="Helvetica Neue" panose="02000503000000020004" pitchFamily="2" charset="0"/>
              </a:endParaRPr>
            </a:p>
          </p:txBody>
        </p:sp>
        <p:sp>
          <p:nvSpPr>
            <p:cNvPr id="29" name="テキスト ボックス 28">
              <a:extLst>
                <a:ext uri="{FF2B5EF4-FFF2-40B4-BE49-F238E27FC236}">
                  <a16:creationId xmlns:a16="http://schemas.microsoft.com/office/drawing/2014/main" id="{64D0C1BC-B971-14A9-4E3F-1E1CDA0AD3B2}"/>
                </a:ext>
              </a:extLst>
            </p:cNvPr>
            <p:cNvSpPr txBox="1"/>
            <p:nvPr/>
          </p:nvSpPr>
          <p:spPr>
            <a:xfrm>
              <a:off x="5760420" y="4934682"/>
              <a:ext cx="2406722" cy="338554"/>
            </a:xfrm>
            <a:prstGeom prst="rect">
              <a:avLst/>
            </a:prstGeom>
            <a:noFill/>
          </p:spPr>
          <p:txBody>
            <a:bodyPr wrap="square" rtlCol="0">
              <a:spAutoFit/>
            </a:bodyPr>
            <a:lstStyle/>
            <a:p>
              <a:r>
                <a:rPr kumimoji="1" lang="en-US" altLang="ja-JP" sz="1600" dirty="0">
                  <a:latin typeface="Helvetica Neue" panose="02000503000000020004" pitchFamily="2" charset="0"/>
                  <a:ea typeface="Helvetica Neue" panose="02000503000000020004" pitchFamily="2" charset="0"/>
                  <a:cs typeface="Helvetica Neue" panose="02000503000000020004" pitchFamily="2" charset="0"/>
                </a:rPr>
                <a:t>(</a:t>
              </a:r>
              <a:r>
                <a:rPr kumimoji="1" lang="en-US" sz="1600" noProof="1">
                  <a:latin typeface="Helvetica Neue" panose="02000503000000020004" pitchFamily="2" charset="0"/>
                  <a:ea typeface="Helvetica Neue" panose="02000503000000020004" pitchFamily="2" charset="0"/>
                  <a:cs typeface="Helvetica Neue" panose="02000503000000020004" pitchFamily="2" charset="0"/>
                </a:rPr>
                <a:t>Gabici </a:t>
              </a:r>
              <a:r>
                <a:rPr kumimoji="1" lang="en-US" altLang="ja-JP" sz="1600" dirty="0">
                  <a:latin typeface="Helvetica Neue" panose="02000503000000020004" pitchFamily="2" charset="0"/>
                  <a:ea typeface="Helvetica Neue" panose="02000503000000020004" pitchFamily="2" charset="0"/>
                  <a:cs typeface="Helvetica Neue" panose="02000503000000020004" pitchFamily="2" charset="0"/>
                </a:rPr>
                <a:t>et al. (2006))</a:t>
              </a:r>
              <a:endParaRPr kumimoji="1" lang="ja-JP" altLang="en-US" sz="1600" dirty="0">
                <a:latin typeface="Helvetica Neue" panose="02000503000000020004" pitchFamily="2" charset="0"/>
                <a:cs typeface="Helvetica Neue" panose="02000503000000020004" pitchFamily="2" charset="0"/>
              </a:endParaRPr>
            </a:p>
          </p:txBody>
        </p:sp>
      </p:grpSp>
      <p:sp>
        <p:nvSpPr>
          <p:cNvPr id="37" name="テキスト ボックス 36">
            <a:extLst>
              <a:ext uri="{FF2B5EF4-FFF2-40B4-BE49-F238E27FC236}">
                <a16:creationId xmlns:a16="http://schemas.microsoft.com/office/drawing/2014/main" id="{2B538C56-5897-0021-0DFB-BC148CE32DC9}"/>
              </a:ext>
            </a:extLst>
          </p:cNvPr>
          <p:cNvSpPr txBox="1"/>
          <p:nvPr/>
        </p:nvSpPr>
        <p:spPr>
          <a:xfrm>
            <a:off x="7231001" y="1641974"/>
            <a:ext cx="1695236" cy="369332"/>
          </a:xfrm>
          <a:prstGeom prst="rect">
            <a:avLst/>
          </a:prstGeom>
          <a:noFill/>
        </p:spPr>
        <p:txBody>
          <a:bodyPr wrap="square" rtlCol="0">
            <a:spAutoFit/>
          </a:bodyPr>
          <a:lstStyle/>
          <a:p>
            <a:r>
              <a:rPr kumimoji="1" lang="en-US" altLang="ja-JP" dirty="0">
                <a:latin typeface="Helvetica Neue" panose="02000503000000020004" pitchFamily="2" charset="0"/>
                <a:ea typeface="Helvetica Neue" panose="02000503000000020004" pitchFamily="2" charset="0"/>
                <a:cs typeface="Helvetica Neue" panose="02000503000000020004" pitchFamily="2" charset="0"/>
              </a:rPr>
              <a:t>(Cao+ (2023))</a:t>
            </a:r>
            <a:endParaRPr kumimoji="1" lang="ja-JP" altLang="en-US" dirty="0">
              <a:latin typeface="Helvetica Neue" panose="02000503000000020004" pitchFamily="2" charset="0"/>
              <a:cs typeface="Helvetica Neue" panose="02000503000000020004" pitchFamily="2" charset="0"/>
            </a:endParaRPr>
          </a:p>
        </p:txBody>
      </p:sp>
      <p:sp>
        <p:nvSpPr>
          <p:cNvPr id="9" name="テキスト ボックス 8">
            <a:extLst>
              <a:ext uri="{FF2B5EF4-FFF2-40B4-BE49-F238E27FC236}">
                <a16:creationId xmlns:a16="http://schemas.microsoft.com/office/drawing/2014/main" id="{3EDE6F2C-FE8C-B473-0C4F-DAB707DBE5B1}"/>
              </a:ext>
            </a:extLst>
          </p:cNvPr>
          <p:cNvSpPr txBox="1"/>
          <p:nvPr/>
        </p:nvSpPr>
        <p:spPr>
          <a:xfrm>
            <a:off x="1437430" y="5816792"/>
            <a:ext cx="3525940" cy="400110"/>
          </a:xfrm>
          <a:prstGeom prst="rect">
            <a:avLst/>
          </a:prstGeom>
          <a:noFill/>
        </p:spPr>
        <p:txBody>
          <a:bodyPr wrap="square" rtlCol="0">
            <a:spAutoFit/>
          </a:bodyPr>
          <a:lstStyle/>
          <a:p>
            <a:r>
              <a:rPr kumimoji="1" lang="en-US" altLang="ja-JP" sz="2000" b="1" dirty="0">
                <a:latin typeface="Helvetica Neue" panose="02000503000000020004" pitchFamily="2" charset="0"/>
                <a:ea typeface="Helvetica Neue" panose="02000503000000020004" pitchFamily="2" charset="0"/>
                <a:cs typeface="Helvetica Neue" panose="02000503000000020004" pitchFamily="2" charset="0"/>
              </a:rPr>
              <a:t>Need spectral modeling</a:t>
            </a:r>
            <a:endParaRPr kumimoji="1" lang="ja-JP" altLang="en-US" sz="2000" b="1" dirty="0">
              <a:latin typeface="Helvetica Neue" panose="02000503000000020004" pitchFamily="2" charset="0"/>
              <a:cs typeface="Helvetica Neue" panose="02000503000000020004" pitchFamily="2" charset="0"/>
            </a:endParaRPr>
          </a:p>
        </p:txBody>
      </p:sp>
      <p:grpSp>
        <p:nvGrpSpPr>
          <p:cNvPr id="21" name="グループ化 20">
            <a:extLst>
              <a:ext uri="{FF2B5EF4-FFF2-40B4-BE49-F238E27FC236}">
                <a16:creationId xmlns:a16="http://schemas.microsoft.com/office/drawing/2014/main" id="{6F88576B-D892-91D6-9DB4-A2E5A70B5CEB}"/>
              </a:ext>
            </a:extLst>
          </p:cNvPr>
          <p:cNvGrpSpPr/>
          <p:nvPr/>
        </p:nvGrpSpPr>
        <p:grpSpPr>
          <a:xfrm>
            <a:off x="6119251" y="3805627"/>
            <a:ext cx="7653388" cy="1947671"/>
            <a:chOff x="224721" y="578538"/>
            <a:chExt cx="7653388" cy="1947671"/>
          </a:xfrm>
        </p:grpSpPr>
        <p:sp>
          <p:nvSpPr>
            <p:cNvPr id="22" name="テキスト ボックス 21">
              <a:extLst>
                <a:ext uri="{FF2B5EF4-FFF2-40B4-BE49-F238E27FC236}">
                  <a16:creationId xmlns:a16="http://schemas.microsoft.com/office/drawing/2014/main" id="{244EC5B3-FE19-EAC8-B856-C9DF638F4136}"/>
                </a:ext>
              </a:extLst>
            </p:cNvPr>
            <p:cNvSpPr txBox="1"/>
            <p:nvPr/>
          </p:nvSpPr>
          <p:spPr>
            <a:xfrm>
              <a:off x="224721" y="2126099"/>
              <a:ext cx="7653388" cy="400110"/>
            </a:xfrm>
            <a:prstGeom prst="rect">
              <a:avLst/>
            </a:prstGeom>
            <a:noFill/>
          </p:spPr>
          <p:txBody>
            <a:bodyPr wrap="square">
              <a:spAutoFit/>
            </a:bodyPr>
            <a:lstStyle/>
            <a:p>
              <a:r>
                <a:rPr lang="ja-JP" altLang="en-US" sz="2000" dirty="0">
                  <a:latin typeface="Helvetica Neue" panose="02000503000000020004" pitchFamily="2" charset="0"/>
                  <a:cs typeface="Helvetica Neue" panose="02000503000000020004" pitchFamily="2" charset="0"/>
                </a:rPr>
                <a:t>・</a:t>
              </a:r>
              <a:r>
                <a:rPr lang="en-US" altLang="ja-JP" sz="2000" dirty="0">
                  <a:latin typeface="Helvetica Neue" panose="02000503000000020004" pitchFamily="2" charset="0"/>
                  <a:ea typeface="Helvetica Neue" panose="02000503000000020004" pitchFamily="2" charset="0"/>
                  <a:cs typeface="Helvetica Neue" panose="02000503000000020004" pitchFamily="2" charset="0"/>
                </a:rPr>
                <a:t>We model the gamma-ray spectrum using Naima</a:t>
              </a:r>
            </a:p>
          </p:txBody>
        </p:sp>
        <p:sp>
          <p:nvSpPr>
            <p:cNvPr id="23" name="テキスト ボックス 22">
              <a:extLst>
                <a:ext uri="{FF2B5EF4-FFF2-40B4-BE49-F238E27FC236}">
                  <a16:creationId xmlns:a16="http://schemas.microsoft.com/office/drawing/2014/main" id="{F4B8C2A8-8142-55D7-BB85-7357ACBEB7AE}"/>
                </a:ext>
              </a:extLst>
            </p:cNvPr>
            <p:cNvSpPr txBox="1"/>
            <p:nvPr/>
          </p:nvSpPr>
          <p:spPr>
            <a:xfrm>
              <a:off x="224721" y="578538"/>
              <a:ext cx="7146703" cy="400110"/>
            </a:xfrm>
            <a:prstGeom prst="rect">
              <a:avLst/>
            </a:prstGeom>
            <a:noFill/>
          </p:spPr>
          <p:txBody>
            <a:bodyPr wrap="square">
              <a:spAutoFit/>
            </a:bodyPr>
            <a:lstStyle/>
            <a:p>
              <a:r>
                <a:rPr lang="ja-JP" altLang="en-US" sz="2000" dirty="0">
                  <a:latin typeface="Helvetica Neue" panose="02000503000000020004" pitchFamily="2" charset="0"/>
                  <a:cs typeface="Helvetica Neue" panose="02000503000000020004" pitchFamily="2" charset="0"/>
                </a:rPr>
                <a:t>・</a:t>
              </a:r>
              <a:r>
                <a:rPr lang="en-US" altLang="ja-JP" sz="2000" dirty="0">
                  <a:latin typeface="Helvetica Neue" panose="02000503000000020004" pitchFamily="2" charset="0"/>
                  <a:ea typeface="Helvetica Neue" panose="02000503000000020004" pitchFamily="2" charset="0"/>
                  <a:cs typeface="Helvetica Neue" panose="02000503000000020004" pitchFamily="2" charset="0"/>
                </a:rPr>
                <a:t>Proton spectrum assumed (power-law with cutoff)</a:t>
              </a:r>
            </a:p>
          </p:txBody>
        </p:sp>
        <p:sp>
          <p:nvSpPr>
            <p:cNvPr id="30" name="テキスト ボックス 29">
              <a:extLst>
                <a:ext uri="{FF2B5EF4-FFF2-40B4-BE49-F238E27FC236}">
                  <a16:creationId xmlns:a16="http://schemas.microsoft.com/office/drawing/2014/main" id="{4BFA857F-9A6E-8435-47D8-003E582AD82A}"/>
                </a:ext>
              </a:extLst>
            </p:cNvPr>
            <p:cNvSpPr txBox="1"/>
            <p:nvPr/>
          </p:nvSpPr>
          <p:spPr>
            <a:xfrm>
              <a:off x="224721" y="1097982"/>
              <a:ext cx="6503540" cy="400110"/>
            </a:xfrm>
            <a:prstGeom prst="rect">
              <a:avLst/>
            </a:prstGeom>
            <a:noFill/>
          </p:spPr>
          <p:txBody>
            <a:bodyPr wrap="square">
              <a:spAutoFit/>
            </a:bodyPr>
            <a:lstStyle/>
            <a:p>
              <a:r>
                <a:rPr lang="ja-JP" altLang="en-US" sz="2000" dirty="0">
                  <a:latin typeface="Helvetica Neue" panose="02000503000000020004" pitchFamily="2" charset="0"/>
                  <a:cs typeface="Helvetica Neue" panose="02000503000000020004" pitchFamily="2" charset="0"/>
                </a:rPr>
                <a:t>・</a:t>
              </a:r>
              <a:r>
                <a:rPr lang="en-US" altLang="ja-JP" sz="2000" dirty="0">
                  <a:latin typeface="Helvetica Neue" panose="02000503000000020004" pitchFamily="2" charset="0"/>
                  <a:ea typeface="Helvetica Neue" panose="02000503000000020004" pitchFamily="2" charset="0"/>
                  <a:cs typeface="Helvetica Neue" panose="02000503000000020004" pitchFamily="2" charset="0"/>
                </a:rPr>
                <a:t>Target density from CO observation</a:t>
              </a:r>
            </a:p>
          </p:txBody>
        </p:sp>
        <p:sp>
          <p:nvSpPr>
            <p:cNvPr id="31" name="テキスト ボックス 30">
              <a:extLst>
                <a:ext uri="{FF2B5EF4-FFF2-40B4-BE49-F238E27FC236}">
                  <a16:creationId xmlns:a16="http://schemas.microsoft.com/office/drawing/2014/main" id="{37FDFDE5-2505-D87E-7A48-B8DDA52027BC}"/>
                </a:ext>
              </a:extLst>
            </p:cNvPr>
            <p:cNvSpPr txBox="1"/>
            <p:nvPr/>
          </p:nvSpPr>
          <p:spPr>
            <a:xfrm>
              <a:off x="224721" y="1633730"/>
              <a:ext cx="6503540" cy="400110"/>
            </a:xfrm>
            <a:prstGeom prst="rect">
              <a:avLst/>
            </a:prstGeom>
            <a:noFill/>
          </p:spPr>
          <p:txBody>
            <a:bodyPr wrap="square">
              <a:spAutoFit/>
            </a:bodyPr>
            <a:lstStyle/>
            <a:p>
              <a:r>
                <a:rPr lang="ja-JP" altLang="en-US" sz="2000" dirty="0">
                  <a:latin typeface="Helvetica Neue" panose="02000503000000020004" pitchFamily="2" charset="0"/>
                  <a:cs typeface="Helvetica Neue" panose="02000503000000020004" pitchFamily="2" charset="0"/>
                </a:rPr>
                <a:t>・</a:t>
              </a:r>
              <a:r>
                <a:rPr lang="en-US" altLang="ja-JP" sz="2000" dirty="0">
                  <a:latin typeface="Helvetica Neue" panose="02000503000000020004" pitchFamily="2" charset="0"/>
                  <a:ea typeface="Helvetica Neue" panose="02000503000000020004" pitchFamily="2" charset="0"/>
                  <a:cs typeface="Helvetica Neue" panose="02000503000000020004" pitchFamily="2" charset="0"/>
                </a:rPr>
                <a:t>Gamma-ray emission via pp interaction</a:t>
              </a:r>
            </a:p>
          </p:txBody>
        </p:sp>
      </p:grpSp>
      <p:sp>
        <p:nvSpPr>
          <p:cNvPr id="33" name="テキスト ボックス 32">
            <a:extLst>
              <a:ext uri="{FF2B5EF4-FFF2-40B4-BE49-F238E27FC236}">
                <a16:creationId xmlns:a16="http://schemas.microsoft.com/office/drawing/2014/main" id="{20F0D827-0D57-07CF-3D3B-7484823230E2}"/>
              </a:ext>
            </a:extLst>
          </p:cNvPr>
          <p:cNvSpPr txBox="1"/>
          <p:nvPr/>
        </p:nvSpPr>
        <p:spPr>
          <a:xfrm>
            <a:off x="6204343" y="3206636"/>
            <a:ext cx="3593910" cy="461665"/>
          </a:xfrm>
          <a:prstGeom prst="rect">
            <a:avLst/>
          </a:prstGeom>
          <a:noFill/>
        </p:spPr>
        <p:txBody>
          <a:bodyPr wrap="square">
            <a:spAutoFit/>
          </a:bodyPr>
          <a:lstStyle/>
          <a:p>
            <a:r>
              <a:rPr kumimoji="1" lang="en-US" altLang="ja-JP" sz="2400" b="1" dirty="0">
                <a:latin typeface="Helvetica Neue" panose="02000503000000020004" pitchFamily="2" charset="0"/>
                <a:ea typeface="Helvetica Neue" panose="02000503000000020004" pitchFamily="2" charset="0"/>
                <a:cs typeface="Helvetica Neue" panose="02000503000000020004" pitchFamily="2" charset="0"/>
              </a:rPr>
              <a:t>Spectral Modeling </a:t>
            </a:r>
            <a:endParaRPr lang="ja-JP" altLang="en-US" sz="2400" dirty="0">
              <a:latin typeface="Helvetica Neue" panose="02000503000000020004" pitchFamily="2" charset="0"/>
              <a:cs typeface="Helvetica Neue" panose="02000503000000020004" pitchFamily="2" charset="0"/>
            </a:endParaRPr>
          </a:p>
        </p:txBody>
      </p:sp>
      <p:sp>
        <p:nvSpPr>
          <p:cNvPr id="3" name="スライド番号プレースホルダー 2">
            <a:extLst>
              <a:ext uri="{FF2B5EF4-FFF2-40B4-BE49-F238E27FC236}">
                <a16:creationId xmlns:a16="http://schemas.microsoft.com/office/drawing/2014/main" id="{C3EFC047-BA89-245B-041C-CD1B2E104BB8}"/>
              </a:ext>
            </a:extLst>
          </p:cNvPr>
          <p:cNvSpPr>
            <a:spLocks noGrp="1"/>
          </p:cNvSpPr>
          <p:nvPr>
            <p:ph type="sldNum" sz="quarter" idx="12"/>
          </p:nvPr>
        </p:nvSpPr>
        <p:spPr/>
        <p:txBody>
          <a:bodyPr/>
          <a:lstStyle/>
          <a:p>
            <a:fld id="{9D292562-AE0E-4998-BB7A-808ABC7FC321}" type="slidenum">
              <a:rPr kumimoji="1" lang="ja-JP" altLang="en-US" smtClean="0">
                <a:latin typeface="Helvetica Neue" panose="02000503000000020004" pitchFamily="2" charset="0"/>
                <a:cs typeface="Helvetica Neue" panose="02000503000000020004" pitchFamily="2" charset="0"/>
              </a:rPr>
              <a:t>24</a:t>
            </a:fld>
            <a:endParaRPr kumimoji="1" lang="ja-JP" altLang="en-US">
              <a:latin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9420147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22E466-23AE-A58A-C433-A7687CD80777}"/>
            </a:ext>
          </a:extLst>
        </p:cNvPr>
        <p:cNvGrpSpPr/>
        <p:nvPr/>
      </p:nvGrpSpPr>
      <p:grpSpPr>
        <a:xfrm>
          <a:off x="0" y="0"/>
          <a:ext cx="0" cy="0"/>
          <a:chOff x="0" y="0"/>
          <a:chExt cx="0" cy="0"/>
        </a:xfrm>
      </p:grpSpPr>
      <p:grpSp>
        <p:nvGrpSpPr>
          <p:cNvPr id="37" name="グループ化 36">
            <a:extLst>
              <a:ext uri="{FF2B5EF4-FFF2-40B4-BE49-F238E27FC236}">
                <a16:creationId xmlns:a16="http://schemas.microsoft.com/office/drawing/2014/main" id="{5D870237-7FF9-28FE-2C03-CC5C4D5DE041}"/>
              </a:ext>
            </a:extLst>
          </p:cNvPr>
          <p:cNvGrpSpPr/>
          <p:nvPr/>
        </p:nvGrpSpPr>
        <p:grpSpPr>
          <a:xfrm>
            <a:off x="5443207" y="3464807"/>
            <a:ext cx="3445808" cy="2925832"/>
            <a:chOff x="4309604" y="3547943"/>
            <a:chExt cx="3445808" cy="2925832"/>
          </a:xfrm>
        </p:grpSpPr>
        <p:pic>
          <p:nvPicPr>
            <p:cNvPr id="7" name="図 6">
              <a:extLst>
                <a:ext uri="{FF2B5EF4-FFF2-40B4-BE49-F238E27FC236}">
                  <a16:creationId xmlns:a16="http://schemas.microsoft.com/office/drawing/2014/main" id="{0DBA7332-E589-1B65-10AF-9523A09105C7}"/>
                </a:ext>
              </a:extLst>
            </p:cNvPr>
            <p:cNvPicPr>
              <a:picLocks noChangeAspect="1"/>
            </p:cNvPicPr>
            <p:nvPr/>
          </p:nvPicPr>
          <p:blipFill>
            <a:blip r:embed="rId3"/>
            <a:stretch>
              <a:fillRect/>
            </a:stretch>
          </p:blipFill>
          <p:spPr>
            <a:xfrm>
              <a:off x="4309604" y="3547943"/>
              <a:ext cx="3445808" cy="2925832"/>
            </a:xfrm>
            <a:prstGeom prst="rect">
              <a:avLst/>
            </a:prstGeom>
          </p:spPr>
        </p:pic>
        <p:sp>
          <p:nvSpPr>
            <p:cNvPr id="17" name="円/楕円 16">
              <a:extLst>
                <a:ext uri="{FF2B5EF4-FFF2-40B4-BE49-F238E27FC236}">
                  <a16:creationId xmlns:a16="http://schemas.microsoft.com/office/drawing/2014/main" id="{FB629675-4803-7D49-2B8F-C5C00B752F9C}"/>
                </a:ext>
              </a:extLst>
            </p:cNvPr>
            <p:cNvSpPr/>
            <p:nvPr/>
          </p:nvSpPr>
          <p:spPr>
            <a:xfrm>
              <a:off x="6079166" y="4532528"/>
              <a:ext cx="270984" cy="234871"/>
            </a:xfrm>
            <a:prstGeom prst="ellipse">
              <a:avLst/>
            </a:prstGeom>
            <a:no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 name="テキスト ボックス 2">
            <a:extLst>
              <a:ext uri="{FF2B5EF4-FFF2-40B4-BE49-F238E27FC236}">
                <a16:creationId xmlns:a16="http://schemas.microsoft.com/office/drawing/2014/main" id="{97C286D9-7430-A2D7-B5D3-419699B2B97F}"/>
              </a:ext>
            </a:extLst>
          </p:cNvPr>
          <p:cNvSpPr txBox="1"/>
          <p:nvPr/>
        </p:nvSpPr>
        <p:spPr>
          <a:xfrm>
            <a:off x="-17021" y="-3033"/>
            <a:ext cx="7183133" cy="523220"/>
          </a:xfrm>
          <a:prstGeom prst="rect">
            <a:avLst/>
          </a:prstGeom>
          <a:noFill/>
        </p:spPr>
        <p:txBody>
          <a:bodyPr wrap="square" rtlCol="0">
            <a:spAutoFit/>
          </a:bodyPr>
          <a:lstStyle/>
          <a:p>
            <a:r>
              <a:rPr lang="en-US" altLang="ja-JP" sz="2800" b="1"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t>1LHAASO J0007+5659u </a:t>
            </a:r>
            <a:r>
              <a:rPr lang="en-US" altLang="ja-JP" sz="2800" b="1" baseline="30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t>12</a:t>
            </a:r>
            <a:r>
              <a:rPr lang="en-US" altLang="ja-JP" sz="2800" b="1"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t>CO Map</a:t>
            </a:r>
            <a:endParaRPr kumimoji="1" lang="ja-JP" altLang="en-US" sz="2800" b="1" dirty="0">
              <a:solidFill>
                <a:srgbClr val="0070C0"/>
              </a:solidFill>
              <a:latin typeface="Helvetica Neue" panose="02000503000000020004" pitchFamily="2" charset="0"/>
              <a:ea typeface="Hiragino Sans W4" panose="020B0400000000000000" pitchFamily="34" charset="-128"/>
              <a:cs typeface="Helvetica Neue" panose="02000503000000020004" pitchFamily="2" charset="0"/>
            </a:endParaRPr>
          </a:p>
        </p:txBody>
      </p:sp>
      <p:sp>
        <p:nvSpPr>
          <p:cNvPr id="8" name="テキスト ボックス 7">
            <a:extLst>
              <a:ext uri="{FF2B5EF4-FFF2-40B4-BE49-F238E27FC236}">
                <a16:creationId xmlns:a16="http://schemas.microsoft.com/office/drawing/2014/main" id="{1079F69E-CC26-31A9-50B0-AC19877E2E2F}"/>
              </a:ext>
            </a:extLst>
          </p:cNvPr>
          <p:cNvSpPr txBox="1"/>
          <p:nvPr/>
        </p:nvSpPr>
        <p:spPr>
          <a:xfrm>
            <a:off x="2480521" y="466753"/>
            <a:ext cx="2575710" cy="338554"/>
          </a:xfrm>
          <a:prstGeom prst="rect">
            <a:avLst/>
          </a:prstGeom>
          <a:noFill/>
        </p:spPr>
        <p:txBody>
          <a:bodyPr wrap="square" rtlCol="0">
            <a:spAutoFit/>
          </a:bodyPr>
          <a:lstStyle/>
          <a:p>
            <a:r>
              <a:rPr kumimoji="1" lang="en-US" altLang="ja-JP" sz="1600" b="1" dirty="0">
                <a:latin typeface="Hiragino Sans W4" panose="020B0400000000000000" pitchFamily="34" charset="-128"/>
                <a:ea typeface="Hiragino Sans W4" panose="020B0400000000000000" pitchFamily="34" charset="-128"/>
              </a:rPr>
              <a:t>(-37.1 to -34.9 km/s)</a:t>
            </a:r>
            <a:endParaRPr kumimoji="1" lang="ja-JP" altLang="en-US" sz="1600" b="1">
              <a:latin typeface="Hiragino Sans W4" panose="020B0400000000000000" pitchFamily="34" charset="-128"/>
              <a:ea typeface="Hiragino Sans W4" panose="020B0400000000000000" pitchFamily="34" charset="-128"/>
            </a:endParaRPr>
          </a:p>
        </p:txBody>
      </p:sp>
      <p:grpSp>
        <p:nvGrpSpPr>
          <p:cNvPr id="2" name="グループ化 1">
            <a:extLst>
              <a:ext uri="{FF2B5EF4-FFF2-40B4-BE49-F238E27FC236}">
                <a16:creationId xmlns:a16="http://schemas.microsoft.com/office/drawing/2014/main" id="{7F424972-B309-F1C2-343B-63F6F23C3312}"/>
              </a:ext>
            </a:extLst>
          </p:cNvPr>
          <p:cNvGrpSpPr/>
          <p:nvPr/>
        </p:nvGrpSpPr>
        <p:grpSpPr>
          <a:xfrm>
            <a:off x="1919381" y="518716"/>
            <a:ext cx="4275314" cy="2868887"/>
            <a:chOff x="1862220" y="675999"/>
            <a:chExt cx="4275314" cy="2868887"/>
          </a:xfrm>
        </p:grpSpPr>
        <p:pic>
          <p:nvPicPr>
            <p:cNvPr id="4" name="図 3">
              <a:extLst>
                <a:ext uri="{FF2B5EF4-FFF2-40B4-BE49-F238E27FC236}">
                  <a16:creationId xmlns:a16="http://schemas.microsoft.com/office/drawing/2014/main" id="{7C2E5139-E358-5325-B9CC-26D972634F34}"/>
                </a:ext>
              </a:extLst>
            </p:cNvPr>
            <p:cNvPicPr>
              <a:picLocks noChangeAspect="1"/>
            </p:cNvPicPr>
            <p:nvPr/>
          </p:nvPicPr>
          <p:blipFill>
            <a:blip r:embed="rId4"/>
            <a:stretch>
              <a:fillRect/>
            </a:stretch>
          </p:blipFill>
          <p:spPr>
            <a:xfrm>
              <a:off x="1862220" y="675999"/>
              <a:ext cx="3378742" cy="2868887"/>
            </a:xfrm>
            <a:prstGeom prst="rect">
              <a:avLst/>
            </a:prstGeom>
          </p:spPr>
        </p:pic>
        <p:sp>
          <p:nvSpPr>
            <p:cNvPr id="9" name="テキスト ボックス 8">
              <a:extLst>
                <a:ext uri="{FF2B5EF4-FFF2-40B4-BE49-F238E27FC236}">
                  <a16:creationId xmlns:a16="http://schemas.microsoft.com/office/drawing/2014/main" id="{E30E712A-7C45-FD10-6524-C1AD82029F75}"/>
                </a:ext>
              </a:extLst>
            </p:cNvPr>
            <p:cNvSpPr txBox="1"/>
            <p:nvPr/>
          </p:nvSpPr>
          <p:spPr>
            <a:xfrm>
              <a:off x="2990358" y="1468717"/>
              <a:ext cx="1027447" cy="369332"/>
            </a:xfrm>
            <a:prstGeom prst="rect">
              <a:avLst/>
            </a:prstGeom>
            <a:noFill/>
          </p:spPr>
          <p:txBody>
            <a:bodyPr wrap="square" rtlCol="0">
              <a:spAutoFit/>
            </a:bodyPr>
            <a:lstStyle/>
            <a:p>
              <a:r>
                <a:rPr kumimoji="1" lang="en-US" altLang="ja-JP" dirty="0">
                  <a:solidFill>
                    <a:schemeClr val="bg1"/>
                  </a:solidFill>
                  <a:latin typeface="Hiragino Sans W4" panose="020B0400000000000000" pitchFamily="34" charset="-128"/>
                  <a:ea typeface="Hiragino Sans W4" panose="020B0400000000000000" pitchFamily="34" charset="-128"/>
                  <a:cs typeface="Helvetica" panose="020B0604020202020204" pitchFamily="34" charset="0"/>
                </a:rPr>
                <a:t>MC1</a:t>
              </a:r>
              <a:endParaRPr kumimoji="1" lang="ja-JP" altLang="en-US" dirty="0">
                <a:solidFill>
                  <a:schemeClr val="bg1"/>
                </a:solidFill>
                <a:latin typeface="Hiragino Sans W4" panose="020B0400000000000000" pitchFamily="34" charset="-128"/>
                <a:ea typeface="Hiragino Sans W4" panose="020B0400000000000000" pitchFamily="34" charset="-128"/>
                <a:cs typeface="Helvetica" panose="020B0604020202020204" pitchFamily="34" charset="0"/>
              </a:endParaRPr>
            </a:p>
          </p:txBody>
        </p:sp>
        <p:sp>
          <p:nvSpPr>
            <p:cNvPr id="10" name="テキスト ボックス 9">
              <a:extLst>
                <a:ext uri="{FF2B5EF4-FFF2-40B4-BE49-F238E27FC236}">
                  <a16:creationId xmlns:a16="http://schemas.microsoft.com/office/drawing/2014/main" id="{626983B8-2AAD-A3CF-54E7-6AD5CF5238DC}"/>
                </a:ext>
              </a:extLst>
            </p:cNvPr>
            <p:cNvSpPr txBox="1"/>
            <p:nvPr/>
          </p:nvSpPr>
          <p:spPr>
            <a:xfrm>
              <a:off x="2342176" y="2850304"/>
              <a:ext cx="3795358" cy="307777"/>
            </a:xfrm>
            <a:prstGeom prst="rect">
              <a:avLst/>
            </a:prstGeom>
            <a:noFill/>
          </p:spPr>
          <p:txBody>
            <a:bodyPr wrap="square" rtlCol="0">
              <a:spAutoFit/>
            </a:bodyPr>
            <a:lstStyle/>
            <a:p>
              <a:r>
                <a:rPr kumimoji="1" lang="en-US" altLang="ja-JP" sz="1400" dirty="0">
                  <a:solidFill>
                    <a:schemeClr val="bg1"/>
                  </a:solidFill>
                  <a:latin typeface="Hiragino Sans W4" panose="020B0400000000000000" pitchFamily="34" charset="-128"/>
                  <a:ea typeface="Hiragino Sans W4" panose="020B0400000000000000" pitchFamily="34" charset="-128"/>
                  <a:cs typeface="Helvetica" panose="020B0604020202020204" pitchFamily="34" charset="0"/>
                </a:rPr>
                <a:t>Gamma rays by LHAASO</a:t>
              </a:r>
              <a:endParaRPr kumimoji="1" lang="ja-JP" altLang="en-US" sz="1400" dirty="0">
                <a:solidFill>
                  <a:schemeClr val="bg1"/>
                </a:solidFill>
                <a:latin typeface="Hiragino Sans W4" panose="020B0400000000000000" pitchFamily="34" charset="-128"/>
                <a:ea typeface="Hiragino Sans W4" panose="020B0400000000000000" pitchFamily="34" charset="-128"/>
                <a:cs typeface="Helvetica" panose="020B0604020202020204" pitchFamily="34" charset="0"/>
              </a:endParaRPr>
            </a:p>
          </p:txBody>
        </p:sp>
      </p:grpSp>
      <p:sp>
        <p:nvSpPr>
          <p:cNvPr id="11" name="テキスト ボックス 10">
            <a:extLst>
              <a:ext uri="{FF2B5EF4-FFF2-40B4-BE49-F238E27FC236}">
                <a16:creationId xmlns:a16="http://schemas.microsoft.com/office/drawing/2014/main" id="{7AFFF22E-D639-34F8-41A9-761F1208A962}"/>
              </a:ext>
            </a:extLst>
          </p:cNvPr>
          <p:cNvSpPr txBox="1"/>
          <p:nvPr/>
        </p:nvSpPr>
        <p:spPr>
          <a:xfrm>
            <a:off x="5841559" y="494997"/>
            <a:ext cx="2472959" cy="338554"/>
          </a:xfrm>
          <a:prstGeom prst="rect">
            <a:avLst/>
          </a:prstGeom>
          <a:noFill/>
        </p:spPr>
        <p:txBody>
          <a:bodyPr wrap="square" rtlCol="0">
            <a:spAutoFit/>
          </a:bodyPr>
          <a:lstStyle/>
          <a:p>
            <a:r>
              <a:rPr kumimoji="1" lang="en-US" altLang="ja-JP" sz="1600" b="1" dirty="0">
                <a:latin typeface="Hiragino Sans W4" panose="020B0400000000000000" pitchFamily="34" charset="-128"/>
                <a:ea typeface="Hiragino Sans W4" panose="020B0400000000000000" pitchFamily="34" charset="-128"/>
              </a:rPr>
              <a:t>(-35.9 to -34.3 km/s)</a:t>
            </a:r>
            <a:endParaRPr kumimoji="1" lang="ja-JP" altLang="en-US" sz="1600" b="1">
              <a:latin typeface="Hiragino Sans W4" panose="020B0400000000000000" pitchFamily="34" charset="-128"/>
              <a:ea typeface="Hiragino Sans W4" panose="020B0400000000000000" pitchFamily="34" charset="-128"/>
            </a:endParaRPr>
          </a:p>
        </p:txBody>
      </p:sp>
      <p:pic>
        <p:nvPicPr>
          <p:cNvPr id="5" name="図 4">
            <a:extLst>
              <a:ext uri="{FF2B5EF4-FFF2-40B4-BE49-F238E27FC236}">
                <a16:creationId xmlns:a16="http://schemas.microsoft.com/office/drawing/2014/main" id="{15686016-87A3-ADFE-F87B-AB8B885AC5A4}"/>
              </a:ext>
            </a:extLst>
          </p:cNvPr>
          <p:cNvPicPr>
            <a:picLocks noChangeAspect="1"/>
          </p:cNvPicPr>
          <p:nvPr/>
        </p:nvPicPr>
        <p:blipFill>
          <a:blip r:embed="rId5"/>
          <a:stretch>
            <a:fillRect/>
          </a:stretch>
        </p:blipFill>
        <p:spPr>
          <a:xfrm>
            <a:off x="5363525" y="543828"/>
            <a:ext cx="3429028" cy="2911585"/>
          </a:xfrm>
          <a:prstGeom prst="rect">
            <a:avLst/>
          </a:prstGeom>
        </p:spPr>
      </p:pic>
      <p:sp>
        <p:nvSpPr>
          <p:cNvPr id="12" name="テキスト ボックス 11">
            <a:extLst>
              <a:ext uri="{FF2B5EF4-FFF2-40B4-BE49-F238E27FC236}">
                <a16:creationId xmlns:a16="http://schemas.microsoft.com/office/drawing/2014/main" id="{F14286DD-752B-16CC-30A5-1A539704C730}"/>
              </a:ext>
            </a:extLst>
          </p:cNvPr>
          <p:cNvSpPr txBox="1"/>
          <p:nvPr/>
        </p:nvSpPr>
        <p:spPr>
          <a:xfrm>
            <a:off x="6844704" y="1342904"/>
            <a:ext cx="1027447" cy="369332"/>
          </a:xfrm>
          <a:prstGeom prst="rect">
            <a:avLst/>
          </a:prstGeom>
          <a:noFill/>
        </p:spPr>
        <p:txBody>
          <a:bodyPr wrap="square" rtlCol="0">
            <a:spAutoFit/>
          </a:bodyPr>
          <a:lstStyle/>
          <a:p>
            <a:r>
              <a:rPr kumimoji="1" lang="en-US" altLang="ja-JP" dirty="0">
                <a:solidFill>
                  <a:schemeClr val="bg1"/>
                </a:solidFill>
                <a:latin typeface="Hiragino Sans W4" panose="020B0400000000000000" pitchFamily="34" charset="-128"/>
                <a:ea typeface="Hiragino Sans W4" panose="020B0400000000000000" pitchFamily="34" charset="-128"/>
                <a:cs typeface="Helvetica" panose="020B0604020202020204" pitchFamily="34" charset="0"/>
              </a:rPr>
              <a:t>MC2</a:t>
            </a:r>
            <a:endParaRPr kumimoji="1" lang="ja-JP" altLang="en-US" dirty="0">
              <a:solidFill>
                <a:schemeClr val="bg1"/>
              </a:solidFill>
              <a:latin typeface="Hiragino Sans W4" panose="020B0400000000000000" pitchFamily="34" charset="-128"/>
              <a:ea typeface="Hiragino Sans W4" panose="020B0400000000000000" pitchFamily="34" charset="-128"/>
              <a:cs typeface="Helvetica" panose="020B0604020202020204" pitchFamily="34" charset="0"/>
            </a:endParaRPr>
          </a:p>
        </p:txBody>
      </p:sp>
      <p:sp>
        <p:nvSpPr>
          <p:cNvPr id="13" name="テキスト ボックス 12">
            <a:extLst>
              <a:ext uri="{FF2B5EF4-FFF2-40B4-BE49-F238E27FC236}">
                <a16:creationId xmlns:a16="http://schemas.microsoft.com/office/drawing/2014/main" id="{F7AD8B59-7831-B4D4-43F5-E5F6172C5F59}"/>
              </a:ext>
            </a:extLst>
          </p:cNvPr>
          <p:cNvSpPr txBox="1"/>
          <p:nvPr/>
        </p:nvSpPr>
        <p:spPr>
          <a:xfrm>
            <a:off x="2525470" y="3429000"/>
            <a:ext cx="2223467" cy="338554"/>
          </a:xfrm>
          <a:prstGeom prst="rect">
            <a:avLst/>
          </a:prstGeom>
          <a:noFill/>
        </p:spPr>
        <p:txBody>
          <a:bodyPr wrap="square" rtlCol="0">
            <a:spAutoFit/>
          </a:bodyPr>
          <a:lstStyle/>
          <a:p>
            <a:r>
              <a:rPr kumimoji="1" lang="en-US" altLang="ja-JP" sz="1600" b="1" dirty="0">
                <a:latin typeface="Hiragino Sans W4" panose="020B0400000000000000" pitchFamily="34" charset="-128"/>
                <a:ea typeface="Hiragino Sans W4" panose="020B0400000000000000" pitchFamily="34" charset="-128"/>
              </a:rPr>
              <a:t>(-3.7 to -2.1 km/s)</a:t>
            </a:r>
            <a:endParaRPr kumimoji="1" lang="ja-JP" altLang="en-US" sz="1600" b="1">
              <a:latin typeface="Hiragino Sans W4" panose="020B0400000000000000" pitchFamily="34" charset="-128"/>
              <a:ea typeface="Hiragino Sans W4" panose="020B0400000000000000" pitchFamily="34" charset="-128"/>
            </a:endParaRPr>
          </a:p>
        </p:txBody>
      </p:sp>
      <p:grpSp>
        <p:nvGrpSpPr>
          <p:cNvPr id="34" name="グループ化 33">
            <a:extLst>
              <a:ext uri="{FF2B5EF4-FFF2-40B4-BE49-F238E27FC236}">
                <a16:creationId xmlns:a16="http://schemas.microsoft.com/office/drawing/2014/main" id="{F6DEEA01-EA4D-8CD3-3F78-7FBE818AEECC}"/>
              </a:ext>
            </a:extLst>
          </p:cNvPr>
          <p:cNvGrpSpPr/>
          <p:nvPr/>
        </p:nvGrpSpPr>
        <p:grpSpPr>
          <a:xfrm>
            <a:off x="1906225" y="3493279"/>
            <a:ext cx="3378742" cy="2868887"/>
            <a:chOff x="1945714" y="3713511"/>
            <a:chExt cx="3378742" cy="2868887"/>
          </a:xfrm>
        </p:grpSpPr>
        <p:pic>
          <p:nvPicPr>
            <p:cNvPr id="6" name="図 5">
              <a:extLst>
                <a:ext uri="{FF2B5EF4-FFF2-40B4-BE49-F238E27FC236}">
                  <a16:creationId xmlns:a16="http://schemas.microsoft.com/office/drawing/2014/main" id="{FD7575E4-94AB-195A-1774-486A6256119C}"/>
                </a:ext>
              </a:extLst>
            </p:cNvPr>
            <p:cNvPicPr>
              <a:picLocks noChangeAspect="1"/>
            </p:cNvPicPr>
            <p:nvPr/>
          </p:nvPicPr>
          <p:blipFill>
            <a:blip r:embed="rId6"/>
            <a:stretch>
              <a:fillRect/>
            </a:stretch>
          </p:blipFill>
          <p:spPr>
            <a:xfrm>
              <a:off x="1945714" y="3713511"/>
              <a:ext cx="3378742" cy="2868887"/>
            </a:xfrm>
            <a:prstGeom prst="rect">
              <a:avLst/>
            </a:prstGeom>
          </p:spPr>
        </p:pic>
        <p:sp>
          <p:nvSpPr>
            <p:cNvPr id="14" name="テキスト ボックス 13">
              <a:extLst>
                <a:ext uri="{FF2B5EF4-FFF2-40B4-BE49-F238E27FC236}">
                  <a16:creationId xmlns:a16="http://schemas.microsoft.com/office/drawing/2014/main" id="{7771F7E9-AC6F-3BF6-1030-7287E0FC40A7}"/>
                </a:ext>
              </a:extLst>
            </p:cNvPr>
            <p:cNvSpPr txBox="1"/>
            <p:nvPr/>
          </p:nvSpPr>
          <p:spPr>
            <a:xfrm>
              <a:off x="3574547" y="4649964"/>
              <a:ext cx="1027447" cy="369332"/>
            </a:xfrm>
            <a:prstGeom prst="rect">
              <a:avLst/>
            </a:prstGeom>
            <a:noFill/>
          </p:spPr>
          <p:txBody>
            <a:bodyPr wrap="square" rtlCol="0">
              <a:spAutoFit/>
            </a:bodyPr>
            <a:lstStyle/>
            <a:p>
              <a:r>
                <a:rPr kumimoji="1" lang="en-US" altLang="ja-JP" dirty="0">
                  <a:solidFill>
                    <a:schemeClr val="bg1"/>
                  </a:solidFill>
                  <a:latin typeface="Hiragino Sans W4" panose="020B0400000000000000" pitchFamily="34" charset="-128"/>
                  <a:ea typeface="Hiragino Sans W4" panose="020B0400000000000000" pitchFamily="34" charset="-128"/>
                  <a:cs typeface="Helvetica" panose="020B0604020202020204" pitchFamily="34" charset="0"/>
                </a:rPr>
                <a:t>MC3</a:t>
              </a:r>
              <a:endParaRPr kumimoji="1" lang="ja-JP" altLang="en-US" dirty="0">
                <a:solidFill>
                  <a:schemeClr val="bg1"/>
                </a:solidFill>
                <a:latin typeface="Hiragino Sans W4" panose="020B0400000000000000" pitchFamily="34" charset="-128"/>
                <a:ea typeface="Hiragino Sans W4" panose="020B0400000000000000" pitchFamily="34" charset="-128"/>
                <a:cs typeface="Helvetica" panose="020B0604020202020204" pitchFamily="34" charset="0"/>
              </a:endParaRPr>
            </a:p>
          </p:txBody>
        </p:sp>
      </p:grpSp>
      <mc:AlternateContent xmlns:mc="http://schemas.openxmlformats.org/markup-compatibility/2006" xmlns:a14="http://schemas.microsoft.com/office/drawing/2010/main">
        <mc:Choice Requires="a14">
          <p:sp>
            <p:nvSpPr>
              <p:cNvPr id="19" name="テキスト ボックス 18">
                <a:extLst>
                  <a:ext uri="{FF2B5EF4-FFF2-40B4-BE49-F238E27FC236}">
                    <a16:creationId xmlns:a16="http://schemas.microsoft.com/office/drawing/2014/main" id="{B71D00DA-638F-38F9-F0D0-C491C6A448DC}"/>
                  </a:ext>
                </a:extLst>
              </p:cNvPr>
              <p:cNvSpPr txBox="1"/>
              <p:nvPr/>
            </p:nvSpPr>
            <p:spPr>
              <a:xfrm>
                <a:off x="10102677" y="258577"/>
                <a:ext cx="1982431" cy="923330"/>
              </a:xfrm>
              <a:prstGeom prst="rect">
                <a:avLst/>
              </a:prstGeom>
              <a:noFill/>
            </p:spPr>
            <p:txBody>
              <a:bodyPr wrap="square" rtlCol="0">
                <a:spAutoFit/>
              </a:bodyPr>
              <a:lstStyle/>
              <a:p>
                <a14:m>
                  <m:oMath xmlns:m="http://schemas.openxmlformats.org/officeDocument/2006/math">
                    <m:r>
                      <a:rPr lang="en-US" altLang="ja-JP" i="1">
                        <a:latin typeface="Cambria Math" panose="02040503050406030204" pitchFamily="18" charset="0"/>
                      </a:rPr>
                      <m:t>𝑟</m:t>
                    </m:r>
                  </m:oMath>
                </a14:m>
                <a:r>
                  <a:rPr kumimoji="1" lang="en-US" altLang="ja-JP" dirty="0">
                    <a:latin typeface="Hiragino Sans W4" panose="020B0400000000000000" pitchFamily="34" charset="-128"/>
                    <a:ea typeface="Hiragino Sans W4" panose="020B0400000000000000" pitchFamily="34" charset="-128"/>
                    <a:cs typeface="Helvetica" panose="020B0604020202020204" pitchFamily="34" charset="0"/>
                  </a:rPr>
                  <a:t>: </a:t>
                </a:r>
                <a:r>
                  <a:rPr lang="en-US" altLang="ja-JP" dirty="0">
                    <a:latin typeface="Hiragino Sans W4" panose="020B0400000000000000" pitchFamily="34" charset="-128"/>
                    <a:ea typeface="Hiragino Sans W4" panose="020B0400000000000000" pitchFamily="34" charset="-128"/>
                    <a:cs typeface="Helvetica" panose="020B0604020202020204" pitchFamily="34" charset="0"/>
                  </a:rPr>
                  <a:t>Radius</a:t>
                </a:r>
                <a:endParaRPr kumimoji="1" lang="en-US" altLang="ja-JP" dirty="0">
                  <a:latin typeface="Hiragino Sans W4" panose="020B0400000000000000" pitchFamily="34" charset="-128"/>
                  <a:ea typeface="Hiragino Sans W4" panose="020B0400000000000000" pitchFamily="34" charset="-128"/>
                  <a:cs typeface="Helvetica" panose="020B0604020202020204" pitchFamily="34" charset="0"/>
                </a:endParaRPr>
              </a:p>
              <a:p>
                <a:r>
                  <a:rPr kumimoji="1" lang="en-US" altLang="ja-JP" i="1" dirty="0">
                    <a:latin typeface="Hiragino Sans W4" panose="020B0400000000000000" pitchFamily="34" charset="-128"/>
                    <a:ea typeface="Hiragino Sans W4" panose="020B0400000000000000" pitchFamily="34" charset="-128"/>
                    <a:cs typeface="Helvetica" panose="020B0604020202020204" pitchFamily="34" charset="0"/>
                  </a:rPr>
                  <a:t>d </a:t>
                </a:r>
                <a:r>
                  <a:rPr kumimoji="1" lang="en-US" altLang="ja-JP" dirty="0">
                    <a:latin typeface="Hiragino Sans W4" panose="020B0400000000000000" pitchFamily="34" charset="-128"/>
                    <a:ea typeface="Hiragino Sans W4" panose="020B0400000000000000" pitchFamily="34" charset="-128"/>
                    <a:cs typeface="Helvetica" panose="020B0604020202020204" pitchFamily="34" charset="0"/>
                  </a:rPr>
                  <a:t>: Distance</a:t>
                </a:r>
                <a:r>
                  <a:rPr lang="en-US" altLang="ja-JP" dirty="0">
                    <a:latin typeface="Hiragino Sans W4" panose="020B0400000000000000" pitchFamily="34" charset="-128"/>
                    <a:ea typeface="Hiragino Sans W4" panose="020B0400000000000000" pitchFamily="34" charset="-128"/>
                    <a:cs typeface="Helvetica" panose="020B0604020202020204" pitchFamily="34" charset="0"/>
                  </a:rPr>
                  <a:t> </a:t>
                </a:r>
                <a:endParaRPr kumimoji="1" lang="en-US" altLang="ja-JP" dirty="0">
                  <a:latin typeface="Hiragino Sans W4" panose="020B0400000000000000" pitchFamily="34" charset="-128"/>
                  <a:ea typeface="Hiragino Sans W4" panose="020B0400000000000000" pitchFamily="34" charset="-128"/>
                  <a:cs typeface="Helvetica" panose="020B0604020202020204" pitchFamily="34" charset="0"/>
                </a:endParaRPr>
              </a:p>
              <a:p>
                <a:r>
                  <a:rPr kumimoji="1" lang="en-US" altLang="ja-JP" i="1" dirty="0">
                    <a:latin typeface="Hiragino Sans W4" panose="020B0400000000000000" pitchFamily="34" charset="-128"/>
                    <a:ea typeface="Hiragino Sans W4" panose="020B0400000000000000" pitchFamily="34" charset="-128"/>
                    <a:cs typeface="Helvetica" panose="020B0604020202020204" pitchFamily="34" charset="0"/>
                  </a:rPr>
                  <a:t>M</a:t>
                </a:r>
                <a:r>
                  <a:rPr kumimoji="1" lang="en-US" altLang="ja-JP" dirty="0">
                    <a:latin typeface="Hiragino Sans W4" panose="020B0400000000000000" pitchFamily="34" charset="-128"/>
                    <a:ea typeface="Hiragino Sans W4" panose="020B0400000000000000" pitchFamily="34" charset="-128"/>
                    <a:cs typeface="Helvetica" panose="020B0604020202020204" pitchFamily="34" charset="0"/>
                  </a:rPr>
                  <a:t> : Mass</a:t>
                </a:r>
                <a:endParaRPr kumimoji="1" lang="ja-JP" altLang="en-US" sz="1600" dirty="0">
                  <a:latin typeface="Hiragino Sans W4" panose="020B0400000000000000" pitchFamily="34" charset="-128"/>
                  <a:ea typeface="Hiragino Sans W4" panose="020B0400000000000000" pitchFamily="34" charset="-128"/>
                  <a:cs typeface="Helvetica" panose="020B0604020202020204" pitchFamily="34" charset="0"/>
                </a:endParaRPr>
              </a:p>
            </p:txBody>
          </p:sp>
        </mc:Choice>
        <mc:Fallback xmlns="">
          <p:sp>
            <p:nvSpPr>
              <p:cNvPr id="19" name="テキスト ボックス 18">
                <a:extLst>
                  <a:ext uri="{FF2B5EF4-FFF2-40B4-BE49-F238E27FC236}">
                    <a16:creationId xmlns:a16="http://schemas.microsoft.com/office/drawing/2014/main" id="{B71D00DA-638F-38F9-F0D0-C491C6A448DC}"/>
                  </a:ext>
                </a:extLst>
              </p:cNvPr>
              <p:cNvSpPr txBox="1">
                <a:spLocks noRot="1" noChangeAspect="1" noMove="1" noResize="1" noEditPoints="1" noAdjustHandles="1" noChangeArrowheads="1" noChangeShapeType="1" noTextEdit="1"/>
              </p:cNvSpPr>
              <p:nvPr/>
            </p:nvSpPr>
            <p:spPr>
              <a:xfrm>
                <a:off x="10102677" y="258577"/>
                <a:ext cx="1982431" cy="923330"/>
              </a:xfrm>
              <a:prstGeom prst="rect">
                <a:avLst/>
              </a:prstGeom>
              <a:blipFill>
                <a:blip r:embed="rId7"/>
                <a:stretch>
                  <a:fillRect l="-2548" t="-2703" b="-9459"/>
                </a:stretch>
              </a:blipFill>
            </p:spPr>
            <p:txBody>
              <a:bodyPr/>
              <a:lstStyle/>
              <a:p>
                <a:r>
                  <a:rPr lang="ja-JP" altLang="en-US">
                    <a:noFill/>
                  </a:rPr>
                  <a:t> </a:t>
                </a:r>
              </a:p>
            </p:txBody>
          </p:sp>
        </mc:Fallback>
      </mc:AlternateContent>
      <p:sp>
        <p:nvSpPr>
          <p:cNvPr id="15" name="テキスト ボックス 14">
            <a:extLst>
              <a:ext uri="{FF2B5EF4-FFF2-40B4-BE49-F238E27FC236}">
                <a16:creationId xmlns:a16="http://schemas.microsoft.com/office/drawing/2014/main" id="{CE321E94-3BC7-083C-C31C-71AF27B75E96}"/>
              </a:ext>
            </a:extLst>
          </p:cNvPr>
          <p:cNvSpPr txBox="1"/>
          <p:nvPr/>
        </p:nvSpPr>
        <p:spPr>
          <a:xfrm>
            <a:off x="6085439" y="3412019"/>
            <a:ext cx="2188988" cy="338554"/>
          </a:xfrm>
          <a:prstGeom prst="rect">
            <a:avLst/>
          </a:prstGeom>
          <a:noFill/>
        </p:spPr>
        <p:txBody>
          <a:bodyPr wrap="square" rtlCol="0">
            <a:spAutoFit/>
          </a:bodyPr>
          <a:lstStyle/>
          <a:p>
            <a:r>
              <a:rPr kumimoji="1" lang="en-US" altLang="ja-JP" sz="1600" b="1" dirty="0">
                <a:latin typeface="Hiragino Sans W4" panose="020B0400000000000000" pitchFamily="34" charset="-128"/>
                <a:ea typeface="Hiragino Sans W4" panose="020B0400000000000000" pitchFamily="34" charset="-128"/>
              </a:rPr>
              <a:t>(-3.7 to -2.9 km/s)</a:t>
            </a:r>
            <a:endParaRPr kumimoji="1" lang="ja-JP" altLang="en-US" sz="1600" b="1">
              <a:latin typeface="Hiragino Sans W4" panose="020B0400000000000000" pitchFamily="34" charset="-128"/>
              <a:ea typeface="Hiragino Sans W4" panose="020B0400000000000000" pitchFamily="34" charset="-128"/>
            </a:endParaRPr>
          </a:p>
        </p:txBody>
      </p:sp>
      <p:sp>
        <p:nvSpPr>
          <p:cNvPr id="16" name="テキスト ボックス 15">
            <a:extLst>
              <a:ext uri="{FF2B5EF4-FFF2-40B4-BE49-F238E27FC236}">
                <a16:creationId xmlns:a16="http://schemas.microsoft.com/office/drawing/2014/main" id="{B6D825AB-3EFF-A425-E9F9-B0B831114ED9}"/>
              </a:ext>
            </a:extLst>
          </p:cNvPr>
          <p:cNvSpPr txBox="1"/>
          <p:nvPr/>
        </p:nvSpPr>
        <p:spPr>
          <a:xfrm>
            <a:off x="6652388" y="5002447"/>
            <a:ext cx="1027447" cy="369332"/>
          </a:xfrm>
          <a:prstGeom prst="rect">
            <a:avLst/>
          </a:prstGeom>
          <a:noFill/>
        </p:spPr>
        <p:txBody>
          <a:bodyPr wrap="square" rtlCol="0">
            <a:spAutoFit/>
          </a:bodyPr>
          <a:lstStyle/>
          <a:p>
            <a:r>
              <a:rPr kumimoji="1" lang="en-US" altLang="ja-JP" dirty="0">
                <a:solidFill>
                  <a:schemeClr val="bg1"/>
                </a:solidFill>
                <a:latin typeface="Hiragino Sans W4" panose="020B0400000000000000" pitchFamily="34" charset="-128"/>
                <a:ea typeface="Hiragino Sans W4" panose="020B0400000000000000" pitchFamily="34" charset="-128"/>
                <a:cs typeface="Helvetica" panose="020B0604020202020204" pitchFamily="34" charset="0"/>
              </a:rPr>
              <a:t>MC4</a:t>
            </a:r>
            <a:endParaRPr kumimoji="1" lang="ja-JP" altLang="en-US" dirty="0">
              <a:solidFill>
                <a:schemeClr val="bg1"/>
              </a:solidFill>
              <a:latin typeface="Hiragino Sans W4" panose="020B0400000000000000" pitchFamily="34" charset="-128"/>
              <a:ea typeface="Hiragino Sans W4" panose="020B0400000000000000" pitchFamily="34" charset="-128"/>
              <a:cs typeface="Helvetica" panose="020B0604020202020204" pitchFamily="34" charset="0"/>
            </a:endParaRPr>
          </a:p>
        </p:txBody>
      </p:sp>
      <p:sp>
        <p:nvSpPr>
          <p:cNvPr id="18" name="テキスト ボックス 17">
            <a:extLst>
              <a:ext uri="{FF2B5EF4-FFF2-40B4-BE49-F238E27FC236}">
                <a16:creationId xmlns:a16="http://schemas.microsoft.com/office/drawing/2014/main" id="{E271568F-CAC6-EDD9-1159-DC33877E63A4}"/>
              </a:ext>
            </a:extLst>
          </p:cNvPr>
          <p:cNvSpPr txBox="1"/>
          <p:nvPr/>
        </p:nvSpPr>
        <p:spPr>
          <a:xfrm>
            <a:off x="6914840" y="4073060"/>
            <a:ext cx="846190" cy="369332"/>
          </a:xfrm>
          <a:prstGeom prst="rect">
            <a:avLst/>
          </a:prstGeom>
          <a:noFill/>
        </p:spPr>
        <p:txBody>
          <a:bodyPr wrap="square" rtlCol="0">
            <a:spAutoFit/>
          </a:bodyPr>
          <a:lstStyle/>
          <a:p>
            <a:r>
              <a:rPr kumimoji="1" lang="en-US" altLang="ja-JP" dirty="0">
                <a:solidFill>
                  <a:schemeClr val="bg1"/>
                </a:solidFill>
                <a:latin typeface="Hiragino Sans W4" panose="020B0400000000000000" pitchFamily="34" charset="-128"/>
                <a:ea typeface="Hiragino Sans W4" panose="020B0400000000000000" pitchFamily="34" charset="-128"/>
                <a:cs typeface="Helvetica" panose="020B0604020202020204" pitchFamily="34" charset="0"/>
              </a:rPr>
              <a:t>MC5</a:t>
            </a:r>
            <a:endParaRPr kumimoji="1" lang="ja-JP" altLang="en-US" dirty="0">
              <a:solidFill>
                <a:schemeClr val="bg1"/>
              </a:solidFill>
              <a:latin typeface="Hiragino Sans W4" panose="020B0400000000000000" pitchFamily="34" charset="-128"/>
              <a:ea typeface="Hiragino Sans W4" panose="020B0400000000000000" pitchFamily="34" charset="-128"/>
              <a:cs typeface="Helvetica" panose="020B0604020202020204" pitchFamily="34" charset="0"/>
            </a:endParaRPr>
          </a:p>
        </p:txBody>
      </p:sp>
      <mc:AlternateContent xmlns:mc="http://schemas.openxmlformats.org/markup-compatibility/2006">
        <mc:Choice xmlns:a14="http://schemas.microsoft.com/office/drawing/2010/main" Requires="a14">
          <p:sp>
            <p:nvSpPr>
              <p:cNvPr id="25" name="テキスト ボックス 24">
                <a:extLst>
                  <a:ext uri="{FF2B5EF4-FFF2-40B4-BE49-F238E27FC236}">
                    <a16:creationId xmlns:a16="http://schemas.microsoft.com/office/drawing/2014/main" id="{8F9BD740-C753-55EE-1B9F-6060BDE822EC}"/>
                  </a:ext>
                </a:extLst>
              </p:cNvPr>
              <p:cNvSpPr txBox="1"/>
              <p:nvPr/>
            </p:nvSpPr>
            <p:spPr>
              <a:xfrm>
                <a:off x="171479" y="1777440"/>
                <a:ext cx="1920564" cy="1200329"/>
              </a:xfrm>
              <a:prstGeom prst="rect">
                <a:avLst/>
              </a:prstGeom>
              <a:noFill/>
            </p:spPr>
            <p:txBody>
              <a:bodyPr wrap="square" rtlCol="0">
                <a:spAutoFit/>
              </a:bodyPr>
              <a:lstStyle/>
              <a:p>
                <a14:m>
                  <m:oMath xmlns:m="http://schemas.openxmlformats.org/officeDocument/2006/math">
                    <m:r>
                      <a:rPr lang="en-US" altLang="ja-JP" i="1">
                        <a:latin typeface="Cambria Math" panose="02040503050406030204" pitchFamily="18" charset="0"/>
                      </a:rPr>
                      <m:t>𝑟</m:t>
                    </m:r>
                  </m:oMath>
                </a14:m>
                <a:r>
                  <a:rPr kumimoji="1" lang="en-US" altLang="ja-JP" baseline="-25000" dirty="0">
                    <a:latin typeface="Helvetica" panose="020B0604020202020204" pitchFamily="34" charset="0"/>
                    <a:cs typeface="Helvetica" panose="020B0604020202020204" pitchFamily="34" charset="0"/>
                  </a:rPr>
                  <a:t>major</a:t>
                </a:r>
                <a:r>
                  <a:rPr kumimoji="1" lang="en-US" altLang="ja-JP" dirty="0">
                    <a:latin typeface="Helvetica" panose="020B0604020202020204" pitchFamily="34" charset="0"/>
                    <a:cs typeface="Helvetica" panose="020B0604020202020204" pitchFamily="34" charset="0"/>
                  </a:rPr>
                  <a:t> = 1.9 pc</a:t>
                </a:r>
              </a:p>
              <a:p>
                <a14:m>
                  <m:oMath xmlns:m="http://schemas.openxmlformats.org/officeDocument/2006/math">
                    <m:r>
                      <a:rPr lang="en-US" altLang="ja-JP" i="1">
                        <a:latin typeface="Cambria Math" panose="02040503050406030204" pitchFamily="18" charset="0"/>
                      </a:rPr>
                      <m:t>𝑟</m:t>
                    </m:r>
                  </m:oMath>
                </a14:m>
                <a:r>
                  <a:rPr kumimoji="1" lang="en-US" altLang="ja-JP" baseline="-25000" dirty="0">
                    <a:latin typeface="Helvetica" panose="020B0604020202020204" pitchFamily="34" charset="0"/>
                    <a:cs typeface="Helvetica" panose="020B0604020202020204" pitchFamily="34" charset="0"/>
                  </a:rPr>
                  <a:t>minor</a:t>
                </a:r>
                <a:r>
                  <a:rPr kumimoji="1" lang="en-US" altLang="ja-JP" dirty="0">
                    <a:latin typeface="Helvetica" panose="020B0604020202020204" pitchFamily="34" charset="0"/>
                    <a:cs typeface="Helvetica" panose="020B0604020202020204" pitchFamily="34" charset="0"/>
                  </a:rPr>
                  <a:t> = 1.3 pc</a:t>
                </a:r>
              </a:p>
              <a:p>
                <a14:m>
                  <m:oMath xmlns:m="http://schemas.openxmlformats.org/officeDocument/2006/math">
                    <m:r>
                      <a:rPr kumimoji="1" lang="en-US" altLang="ja-JP" b="0" i="1" smtClean="0">
                        <a:latin typeface="Cambria Math" panose="02040503050406030204" pitchFamily="18" charset="0"/>
                        <a:ea typeface="Hiragino Sans W4" panose="020B0400000000000000" pitchFamily="34" charset="-128"/>
                        <a:cs typeface="Helvetica" panose="020B0604020202020204" pitchFamily="34" charset="0"/>
                      </a:rPr>
                      <m:t>𝑑</m:t>
                    </m:r>
                  </m:oMath>
                </a14:m>
                <a:r>
                  <a:rPr lang="en-US" altLang="ja-JP" dirty="0">
                    <a:latin typeface="Hiragino Sans W4" panose="020B0400000000000000" pitchFamily="34" charset="-128"/>
                    <a:ea typeface="Hiragino Sans W4" panose="020B0400000000000000" pitchFamily="34" charset="-128"/>
                    <a:cs typeface="Helvetica" panose="020B0604020202020204" pitchFamily="34" charset="0"/>
                  </a:rPr>
                  <a:t> </a:t>
                </a:r>
                <a:r>
                  <a:rPr kumimoji="1" lang="en-US" altLang="ja-JP" dirty="0">
                    <a:latin typeface="Helvetica" panose="020B0604020202020204" pitchFamily="34" charset="0"/>
                    <a:cs typeface="Helvetica" panose="020B0604020202020204" pitchFamily="34" charset="0"/>
                  </a:rPr>
                  <a:t>= 2.9 kpc</a:t>
                </a:r>
              </a:p>
              <a:p>
                <a14:m>
                  <m:oMath xmlns:m="http://schemas.openxmlformats.org/officeDocument/2006/math">
                    <m:r>
                      <a:rPr kumimoji="1" lang="en-US" altLang="ja-JP" b="0" i="1" smtClean="0">
                        <a:latin typeface="Cambria Math" panose="02040503050406030204" pitchFamily="18" charset="0"/>
                        <a:cs typeface="Helvetica" panose="020B0604020202020204" pitchFamily="34" charset="0"/>
                      </a:rPr>
                      <m:t>𝑀</m:t>
                    </m:r>
                  </m:oMath>
                </a14:m>
                <a:r>
                  <a:rPr lang="en-US" altLang="ja-JP" dirty="0">
                    <a:latin typeface="Helvetica" panose="020B0604020202020204" pitchFamily="34" charset="0"/>
                    <a:cs typeface="Helvetica" panose="020B0604020202020204" pitchFamily="34" charset="0"/>
                  </a:rPr>
                  <a:t> </a:t>
                </a:r>
                <a:r>
                  <a:rPr kumimoji="1" lang="en-US" altLang="ja-JP" dirty="0">
                    <a:latin typeface="Helvetica" panose="020B0604020202020204" pitchFamily="34" charset="0"/>
                    <a:cs typeface="Helvetica" panose="020B0604020202020204" pitchFamily="34" charset="0"/>
                  </a:rPr>
                  <a:t>= 90 </a:t>
                </a:r>
                <a:r>
                  <a:rPr kumimoji="1" lang="en-US" i="1" noProof="1">
                    <a:latin typeface="Helvetica" panose="020B0604020202020204" pitchFamily="34" charset="0"/>
                    <a:cs typeface="Helvetica" panose="020B0604020202020204" pitchFamily="34" charset="0"/>
                  </a:rPr>
                  <a:t>M</a:t>
                </a:r>
                <a:r>
                  <a:rPr kumimoji="1" lang="en-US" baseline="-25000" noProof="1">
                    <a:latin typeface="Helvetica" panose="020B0604020202020204" pitchFamily="34" charset="0"/>
                    <a:cs typeface="Helvetica" panose="020B0604020202020204" pitchFamily="34" charset="0"/>
                  </a:rPr>
                  <a:t>sun</a:t>
                </a:r>
                <a:endParaRPr kumimoji="1" lang="ja-JP" altLang="en-US" sz="2000" baseline="-25000" dirty="0">
                  <a:latin typeface="Helvetica" panose="020B0604020202020204" pitchFamily="34" charset="0"/>
                  <a:cs typeface="Helvetica" panose="020B0604020202020204" pitchFamily="34" charset="0"/>
                </a:endParaRPr>
              </a:p>
            </p:txBody>
          </p:sp>
        </mc:Choice>
        <mc:Fallback>
          <p:sp>
            <p:nvSpPr>
              <p:cNvPr id="25" name="テキスト ボックス 24">
                <a:extLst>
                  <a:ext uri="{FF2B5EF4-FFF2-40B4-BE49-F238E27FC236}">
                    <a16:creationId xmlns:a16="http://schemas.microsoft.com/office/drawing/2014/main" id="{8F9BD740-C753-55EE-1B9F-6060BDE822EC}"/>
                  </a:ext>
                </a:extLst>
              </p:cNvPr>
              <p:cNvSpPr txBox="1">
                <a:spLocks noRot="1" noChangeAspect="1" noMove="1" noResize="1" noEditPoints="1" noAdjustHandles="1" noChangeArrowheads="1" noChangeShapeType="1" noTextEdit="1"/>
              </p:cNvSpPr>
              <p:nvPr/>
            </p:nvSpPr>
            <p:spPr>
              <a:xfrm>
                <a:off x="171479" y="1777440"/>
                <a:ext cx="1920564" cy="1200329"/>
              </a:xfrm>
              <a:prstGeom prst="rect">
                <a:avLst/>
              </a:prstGeom>
              <a:blipFill>
                <a:blip r:embed="rId8"/>
                <a:stretch>
                  <a:fillRect t="-3158" b="-7368"/>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6" name="テキスト ボックス 25">
                <a:extLst>
                  <a:ext uri="{FF2B5EF4-FFF2-40B4-BE49-F238E27FC236}">
                    <a16:creationId xmlns:a16="http://schemas.microsoft.com/office/drawing/2014/main" id="{AE50D184-88FB-1122-A308-CE609773E286}"/>
                  </a:ext>
                </a:extLst>
              </p:cNvPr>
              <p:cNvSpPr txBox="1"/>
              <p:nvPr/>
            </p:nvSpPr>
            <p:spPr>
              <a:xfrm>
                <a:off x="9186096" y="2165087"/>
                <a:ext cx="1833162" cy="923330"/>
              </a:xfrm>
              <a:prstGeom prst="rect">
                <a:avLst/>
              </a:prstGeom>
              <a:noFill/>
            </p:spPr>
            <p:txBody>
              <a:bodyPr wrap="square" rtlCol="0">
                <a:spAutoFit/>
              </a:bodyPr>
              <a:lstStyle/>
              <a:p>
                <a14:m>
                  <m:oMath xmlns:m="http://schemas.openxmlformats.org/officeDocument/2006/math">
                    <m:r>
                      <a:rPr lang="en-US" altLang="ja-JP" i="1" smtClean="0">
                        <a:latin typeface="Cambria Math" panose="02040503050406030204" pitchFamily="18" charset="0"/>
                      </a:rPr>
                      <m:t>𝑟</m:t>
                    </m:r>
                  </m:oMath>
                </a14:m>
                <a:r>
                  <a:rPr kumimoji="1" lang="en-US" altLang="ja-JP" dirty="0">
                    <a:latin typeface="Helvetica" panose="020B0604020202020204" pitchFamily="34" charset="0"/>
                    <a:cs typeface="Helvetica" panose="020B0604020202020204" pitchFamily="34" charset="0"/>
                  </a:rPr>
                  <a:t> = 0.79 pc</a:t>
                </a:r>
              </a:p>
              <a:p>
                <a14:m>
                  <m:oMath xmlns:m="http://schemas.openxmlformats.org/officeDocument/2006/math">
                    <m:r>
                      <a:rPr kumimoji="1" lang="en-US" altLang="ja-JP" b="0" i="1" smtClean="0">
                        <a:latin typeface="Cambria Math" panose="02040503050406030204" pitchFamily="18" charset="0"/>
                        <a:cs typeface="Helvetica" panose="020B0604020202020204" pitchFamily="34" charset="0"/>
                      </a:rPr>
                      <m:t>𝑑</m:t>
                    </m:r>
                  </m:oMath>
                </a14:m>
                <a:r>
                  <a:rPr lang="en-US" altLang="ja-JP" dirty="0">
                    <a:latin typeface="Helvetica" panose="020B0604020202020204" pitchFamily="34" charset="0"/>
                    <a:cs typeface="Helvetica" panose="020B0604020202020204" pitchFamily="34" charset="0"/>
                  </a:rPr>
                  <a:t> </a:t>
                </a:r>
                <a:r>
                  <a:rPr kumimoji="1" lang="en-US" altLang="ja-JP" dirty="0">
                    <a:latin typeface="Helvetica" panose="020B0604020202020204" pitchFamily="34" charset="0"/>
                    <a:cs typeface="Helvetica" panose="020B0604020202020204" pitchFamily="34" charset="0"/>
                  </a:rPr>
                  <a:t>= 2.9 kpc</a:t>
                </a:r>
              </a:p>
              <a:p>
                <a14:m>
                  <m:oMath xmlns:m="http://schemas.openxmlformats.org/officeDocument/2006/math">
                    <m:r>
                      <a:rPr kumimoji="1" lang="en-US" altLang="ja-JP" b="0" i="1" smtClean="0">
                        <a:latin typeface="Cambria Math" panose="02040503050406030204" pitchFamily="18" charset="0"/>
                        <a:cs typeface="Helvetica" panose="020B0604020202020204" pitchFamily="34" charset="0"/>
                      </a:rPr>
                      <m:t>𝑀</m:t>
                    </m:r>
                  </m:oMath>
                </a14:m>
                <a:r>
                  <a:rPr kumimoji="1" lang="en-US" altLang="ja-JP" dirty="0">
                    <a:latin typeface="Helvetica" panose="020B0604020202020204" pitchFamily="34" charset="0"/>
                    <a:cs typeface="Helvetica" panose="020B0604020202020204" pitchFamily="34" charset="0"/>
                  </a:rPr>
                  <a:t>= 9.7 </a:t>
                </a:r>
                <a:r>
                  <a:rPr kumimoji="1" lang="en-US" i="1" noProof="1">
                    <a:latin typeface="Helvetica" panose="020B0604020202020204" pitchFamily="34" charset="0"/>
                    <a:cs typeface="Helvetica" panose="020B0604020202020204" pitchFamily="34" charset="0"/>
                  </a:rPr>
                  <a:t>M</a:t>
                </a:r>
                <a:r>
                  <a:rPr kumimoji="1" lang="en-US" baseline="-25000" noProof="1">
                    <a:latin typeface="Helvetica" panose="020B0604020202020204" pitchFamily="34" charset="0"/>
                    <a:cs typeface="Helvetica" panose="020B0604020202020204" pitchFamily="34" charset="0"/>
                  </a:rPr>
                  <a:t>sun</a:t>
                </a:r>
                <a:endParaRPr kumimoji="1" lang="ja-JP" altLang="en-US" sz="2000" baseline="-25000" dirty="0">
                  <a:latin typeface="Helvetica" panose="020B0604020202020204" pitchFamily="34" charset="0"/>
                  <a:cs typeface="Helvetica" panose="020B0604020202020204" pitchFamily="34" charset="0"/>
                </a:endParaRPr>
              </a:p>
            </p:txBody>
          </p:sp>
        </mc:Choice>
        <mc:Fallback xmlns="">
          <p:sp>
            <p:nvSpPr>
              <p:cNvPr id="26" name="テキスト ボックス 25">
                <a:extLst>
                  <a:ext uri="{FF2B5EF4-FFF2-40B4-BE49-F238E27FC236}">
                    <a16:creationId xmlns:a16="http://schemas.microsoft.com/office/drawing/2014/main" id="{AE50D184-88FB-1122-A308-CE609773E286}"/>
                  </a:ext>
                </a:extLst>
              </p:cNvPr>
              <p:cNvSpPr txBox="1">
                <a:spLocks noRot="1" noChangeAspect="1" noMove="1" noResize="1" noEditPoints="1" noAdjustHandles="1" noChangeArrowheads="1" noChangeShapeType="1" noTextEdit="1"/>
              </p:cNvSpPr>
              <p:nvPr/>
            </p:nvSpPr>
            <p:spPr>
              <a:xfrm>
                <a:off x="9186096" y="2165087"/>
                <a:ext cx="1833162" cy="923330"/>
              </a:xfrm>
              <a:prstGeom prst="rect">
                <a:avLst/>
              </a:prstGeom>
              <a:blipFill>
                <a:blip r:embed="rId9"/>
                <a:stretch>
                  <a:fillRect t="-2703" b="-9459"/>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7" name="テキスト ボックス 26">
                <a:extLst>
                  <a:ext uri="{FF2B5EF4-FFF2-40B4-BE49-F238E27FC236}">
                    <a16:creationId xmlns:a16="http://schemas.microsoft.com/office/drawing/2014/main" id="{80656231-C8D3-6C01-BC0D-77BE22307FC5}"/>
                  </a:ext>
                </a:extLst>
              </p:cNvPr>
              <p:cNvSpPr txBox="1"/>
              <p:nvPr/>
            </p:nvSpPr>
            <p:spPr>
              <a:xfrm>
                <a:off x="215180" y="5043875"/>
                <a:ext cx="1833162" cy="923330"/>
              </a:xfrm>
              <a:prstGeom prst="rect">
                <a:avLst/>
              </a:prstGeom>
              <a:noFill/>
            </p:spPr>
            <p:txBody>
              <a:bodyPr wrap="square" rtlCol="0">
                <a:spAutoFit/>
              </a:bodyPr>
              <a:lstStyle/>
              <a:p>
                <a14:m>
                  <m:oMath xmlns:m="http://schemas.openxmlformats.org/officeDocument/2006/math">
                    <m:r>
                      <a:rPr lang="en-US" altLang="ja-JP" i="1" smtClean="0">
                        <a:latin typeface="Cambria Math" panose="02040503050406030204" pitchFamily="18" charset="0"/>
                      </a:rPr>
                      <m:t>𝑟</m:t>
                    </m:r>
                  </m:oMath>
                </a14:m>
                <a:r>
                  <a:rPr kumimoji="1" lang="en-US" altLang="ja-JP" dirty="0">
                    <a:latin typeface="Helvetica" panose="020B0604020202020204" pitchFamily="34" charset="0"/>
                    <a:cs typeface="Helvetica" panose="020B0604020202020204" pitchFamily="34" charset="0"/>
                  </a:rPr>
                  <a:t> = 0.22 pc</a:t>
                </a:r>
              </a:p>
              <a:p>
                <a14:m>
                  <m:oMath xmlns:m="http://schemas.openxmlformats.org/officeDocument/2006/math">
                    <m:r>
                      <a:rPr kumimoji="1" lang="en-US" altLang="ja-JP" b="0" i="1" smtClean="0">
                        <a:latin typeface="Cambria Math" panose="02040503050406030204" pitchFamily="18" charset="0"/>
                        <a:cs typeface="Helvetica" panose="020B0604020202020204" pitchFamily="34" charset="0"/>
                      </a:rPr>
                      <m:t>𝑑</m:t>
                    </m:r>
                  </m:oMath>
                </a14:m>
                <a:r>
                  <a:rPr lang="en-US" altLang="ja-JP" dirty="0">
                    <a:latin typeface="Helvetica" panose="020B0604020202020204" pitchFamily="34" charset="0"/>
                    <a:cs typeface="Helvetica" panose="020B0604020202020204" pitchFamily="34" charset="0"/>
                  </a:rPr>
                  <a:t> </a:t>
                </a:r>
                <a:r>
                  <a:rPr kumimoji="1" lang="en-US" altLang="ja-JP" dirty="0">
                    <a:latin typeface="Helvetica" panose="020B0604020202020204" pitchFamily="34" charset="0"/>
                    <a:cs typeface="Helvetica" panose="020B0604020202020204" pitchFamily="34" charset="0"/>
                  </a:rPr>
                  <a:t>= 0.42 kpc</a:t>
                </a:r>
              </a:p>
              <a:p>
                <a14:m>
                  <m:oMath xmlns:m="http://schemas.openxmlformats.org/officeDocument/2006/math">
                    <m:r>
                      <a:rPr kumimoji="1" lang="en-US" altLang="ja-JP" b="0" i="1" smtClean="0">
                        <a:latin typeface="Cambria Math" panose="02040503050406030204" pitchFamily="18" charset="0"/>
                        <a:cs typeface="Helvetica" panose="020B0604020202020204" pitchFamily="34" charset="0"/>
                      </a:rPr>
                      <m:t>𝑀</m:t>
                    </m:r>
                  </m:oMath>
                </a14:m>
                <a:r>
                  <a:rPr kumimoji="1" lang="en-US" altLang="ja-JP" dirty="0">
                    <a:latin typeface="Helvetica" panose="020B0604020202020204" pitchFamily="34" charset="0"/>
                    <a:cs typeface="Helvetica" panose="020B0604020202020204" pitchFamily="34" charset="0"/>
                  </a:rPr>
                  <a:t>= 0.95 </a:t>
                </a:r>
                <a:r>
                  <a:rPr kumimoji="1" lang="en-US" i="1" noProof="1">
                    <a:latin typeface="Helvetica" panose="020B0604020202020204" pitchFamily="34" charset="0"/>
                    <a:cs typeface="Helvetica" panose="020B0604020202020204" pitchFamily="34" charset="0"/>
                  </a:rPr>
                  <a:t>M</a:t>
                </a:r>
                <a:r>
                  <a:rPr kumimoji="1" lang="en-US" baseline="-25000" noProof="1">
                    <a:latin typeface="Helvetica" panose="020B0604020202020204" pitchFamily="34" charset="0"/>
                    <a:cs typeface="Helvetica" panose="020B0604020202020204" pitchFamily="34" charset="0"/>
                  </a:rPr>
                  <a:t>sun</a:t>
                </a:r>
                <a:endParaRPr kumimoji="1" lang="ja-JP" altLang="en-US" sz="2000" baseline="-25000" dirty="0">
                  <a:latin typeface="Helvetica" panose="020B0604020202020204" pitchFamily="34" charset="0"/>
                  <a:cs typeface="Helvetica" panose="020B0604020202020204" pitchFamily="34" charset="0"/>
                </a:endParaRPr>
              </a:p>
            </p:txBody>
          </p:sp>
        </mc:Choice>
        <mc:Fallback xmlns="">
          <p:sp>
            <p:nvSpPr>
              <p:cNvPr id="27" name="テキスト ボックス 26">
                <a:extLst>
                  <a:ext uri="{FF2B5EF4-FFF2-40B4-BE49-F238E27FC236}">
                    <a16:creationId xmlns:a16="http://schemas.microsoft.com/office/drawing/2014/main" id="{80656231-C8D3-6C01-BC0D-77BE22307FC5}"/>
                  </a:ext>
                </a:extLst>
              </p:cNvPr>
              <p:cNvSpPr txBox="1">
                <a:spLocks noRot="1" noChangeAspect="1" noMove="1" noResize="1" noEditPoints="1" noAdjustHandles="1" noChangeArrowheads="1" noChangeShapeType="1" noTextEdit="1"/>
              </p:cNvSpPr>
              <p:nvPr/>
            </p:nvSpPr>
            <p:spPr>
              <a:xfrm>
                <a:off x="215180" y="5043875"/>
                <a:ext cx="1833162" cy="923330"/>
              </a:xfrm>
              <a:prstGeom prst="rect">
                <a:avLst/>
              </a:prstGeom>
              <a:blipFill>
                <a:blip r:embed="rId10"/>
                <a:stretch>
                  <a:fillRect t="-1351" b="-10811"/>
                </a:stretch>
              </a:blipFill>
            </p:spPr>
            <p:txBody>
              <a:bodyPr/>
              <a:lstStyle/>
              <a:p>
                <a:r>
                  <a:rPr lang="ja-JP" altLang="en-US">
                    <a:noFill/>
                  </a:rPr>
                  <a:t> </a:t>
                </a:r>
              </a:p>
            </p:txBody>
          </p:sp>
        </mc:Fallback>
      </mc:AlternateContent>
      <p:grpSp>
        <p:nvGrpSpPr>
          <p:cNvPr id="32" name="グループ化 31">
            <a:extLst>
              <a:ext uri="{FF2B5EF4-FFF2-40B4-BE49-F238E27FC236}">
                <a16:creationId xmlns:a16="http://schemas.microsoft.com/office/drawing/2014/main" id="{D71F6A83-C333-BCF0-3A6C-ECCFEF69ABE9}"/>
              </a:ext>
            </a:extLst>
          </p:cNvPr>
          <p:cNvGrpSpPr/>
          <p:nvPr/>
        </p:nvGrpSpPr>
        <p:grpSpPr>
          <a:xfrm>
            <a:off x="9115305" y="3501245"/>
            <a:ext cx="2054655" cy="1434575"/>
            <a:chOff x="9373998" y="3766456"/>
            <a:chExt cx="2054655" cy="1434575"/>
          </a:xfrm>
        </p:grpSpPr>
        <mc:AlternateContent xmlns:mc="http://schemas.openxmlformats.org/markup-compatibility/2006">
          <mc:Choice xmlns:a14="http://schemas.microsoft.com/office/drawing/2010/main" Requires="a14">
            <p:sp>
              <p:nvSpPr>
                <p:cNvPr id="28" name="テキスト ボックス 27">
                  <a:extLst>
                    <a:ext uri="{FF2B5EF4-FFF2-40B4-BE49-F238E27FC236}">
                      <a16:creationId xmlns:a16="http://schemas.microsoft.com/office/drawing/2014/main" id="{4DFE37B4-B4FF-653F-EBDB-1D6B4AA9A5E5}"/>
                    </a:ext>
                  </a:extLst>
                </p:cNvPr>
                <p:cNvSpPr txBox="1"/>
                <p:nvPr/>
              </p:nvSpPr>
              <p:spPr>
                <a:xfrm>
                  <a:off x="9373998" y="4000702"/>
                  <a:ext cx="2054655" cy="1200329"/>
                </a:xfrm>
                <a:prstGeom prst="rect">
                  <a:avLst/>
                </a:prstGeom>
                <a:noFill/>
              </p:spPr>
              <p:txBody>
                <a:bodyPr wrap="square" rtlCol="0">
                  <a:spAutoFit/>
                </a:bodyPr>
                <a:lstStyle/>
                <a:p>
                  <a14:m>
                    <m:oMath xmlns:m="http://schemas.openxmlformats.org/officeDocument/2006/math">
                      <m:r>
                        <a:rPr lang="en-US" altLang="ja-JP" i="1">
                          <a:latin typeface="Cambria Math" panose="02040503050406030204" pitchFamily="18" charset="0"/>
                        </a:rPr>
                        <m:t>𝑟</m:t>
                      </m:r>
                    </m:oMath>
                  </a14:m>
                  <a:r>
                    <a:rPr kumimoji="1" lang="en-US" altLang="ja-JP" baseline="-25000" dirty="0">
                      <a:latin typeface="Helvetica" panose="020B0604020202020204" pitchFamily="34" charset="0"/>
                      <a:cs typeface="Helvetica" panose="020B0604020202020204" pitchFamily="34" charset="0"/>
                    </a:rPr>
                    <a:t>major</a:t>
                  </a:r>
                  <a:r>
                    <a:rPr kumimoji="1" lang="en-US" altLang="ja-JP" dirty="0">
                      <a:latin typeface="Helvetica" panose="020B0604020202020204" pitchFamily="34" charset="0"/>
                      <a:cs typeface="Helvetica" panose="020B0604020202020204" pitchFamily="34" charset="0"/>
                    </a:rPr>
                    <a:t> = 0.40 pc</a:t>
                  </a:r>
                </a:p>
                <a:p>
                  <a14:m>
                    <m:oMath xmlns:m="http://schemas.openxmlformats.org/officeDocument/2006/math">
                      <m:r>
                        <a:rPr lang="en-US" altLang="ja-JP" i="1">
                          <a:latin typeface="Cambria Math" panose="02040503050406030204" pitchFamily="18" charset="0"/>
                        </a:rPr>
                        <m:t>𝑟</m:t>
                      </m:r>
                    </m:oMath>
                  </a14:m>
                  <a:r>
                    <a:rPr kumimoji="1" lang="en-US" altLang="ja-JP" baseline="-25000" dirty="0">
                      <a:latin typeface="Helvetica" panose="020B0604020202020204" pitchFamily="34" charset="0"/>
                      <a:cs typeface="Helvetica" panose="020B0604020202020204" pitchFamily="34" charset="0"/>
                    </a:rPr>
                    <a:t>minor</a:t>
                  </a:r>
                  <a:r>
                    <a:rPr kumimoji="1" lang="en-US" altLang="ja-JP" dirty="0">
                      <a:latin typeface="Helvetica" panose="020B0604020202020204" pitchFamily="34" charset="0"/>
                      <a:cs typeface="Helvetica" panose="020B0604020202020204" pitchFamily="34" charset="0"/>
                    </a:rPr>
                    <a:t> = 0.25 pc</a:t>
                  </a:r>
                </a:p>
                <a:p>
                  <a14:m>
                    <m:oMath xmlns:m="http://schemas.openxmlformats.org/officeDocument/2006/math">
                      <m:r>
                        <a:rPr kumimoji="1" lang="en-US" altLang="ja-JP" b="0" i="1" smtClean="0">
                          <a:latin typeface="Cambria Math" panose="02040503050406030204" pitchFamily="18" charset="0"/>
                          <a:cs typeface="Helvetica" panose="020B0604020202020204" pitchFamily="34" charset="0"/>
                        </a:rPr>
                        <m:t>𝑑</m:t>
                      </m:r>
                    </m:oMath>
                  </a14:m>
                  <a:r>
                    <a:rPr lang="en-US" altLang="ja-JP" dirty="0">
                      <a:latin typeface="Helvetica" panose="020B0604020202020204" pitchFamily="34" charset="0"/>
                      <a:cs typeface="Helvetica" panose="020B0604020202020204" pitchFamily="34" charset="0"/>
                    </a:rPr>
                    <a:t> </a:t>
                  </a:r>
                  <a:r>
                    <a:rPr kumimoji="1" lang="en-US" altLang="ja-JP" dirty="0">
                      <a:latin typeface="Helvetica" panose="020B0604020202020204" pitchFamily="34" charset="0"/>
                      <a:cs typeface="Helvetica" panose="020B0604020202020204" pitchFamily="34" charset="0"/>
                    </a:rPr>
                    <a:t>= 0.72 kpc</a:t>
                  </a:r>
                </a:p>
                <a:p>
                  <a14:m>
                    <m:oMath xmlns:m="http://schemas.openxmlformats.org/officeDocument/2006/math">
                      <m:r>
                        <a:rPr kumimoji="1" lang="en-US" altLang="ja-JP" b="0" i="1" smtClean="0">
                          <a:latin typeface="Cambria Math" panose="02040503050406030204" pitchFamily="18" charset="0"/>
                          <a:cs typeface="Helvetica" panose="020B0604020202020204" pitchFamily="34" charset="0"/>
                        </a:rPr>
                        <m:t>𝑀</m:t>
                      </m:r>
                    </m:oMath>
                  </a14:m>
                  <a:r>
                    <a:rPr lang="en-US" altLang="ja-JP" dirty="0">
                      <a:latin typeface="Helvetica" panose="020B0604020202020204" pitchFamily="34" charset="0"/>
                      <a:cs typeface="Helvetica" panose="020B0604020202020204" pitchFamily="34" charset="0"/>
                    </a:rPr>
                    <a:t> </a:t>
                  </a:r>
                  <a:r>
                    <a:rPr kumimoji="1" lang="en-US" altLang="ja-JP" dirty="0">
                      <a:latin typeface="Helvetica" panose="020B0604020202020204" pitchFamily="34" charset="0"/>
                      <a:cs typeface="Helvetica" panose="020B0604020202020204" pitchFamily="34" charset="0"/>
                    </a:rPr>
                    <a:t>= 1.13 </a:t>
                  </a:r>
                  <a:r>
                    <a:rPr kumimoji="1" lang="en-US" i="1" noProof="1">
                      <a:latin typeface="Helvetica" panose="020B0604020202020204" pitchFamily="34" charset="0"/>
                      <a:cs typeface="Helvetica" panose="020B0604020202020204" pitchFamily="34" charset="0"/>
                    </a:rPr>
                    <a:t>M</a:t>
                  </a:r>
                  <a:r>
                    <a:rPr kumimoji="1" lang="en-US" baseline="-25000" noProof="1">
                      <a:latin typeface="Helvetica" panose="020B0604020202020204" pitchFamily="34" charset="0"/>
                      <a:cs typeface="Helvetica" panose="020B0604020202020204" pitchFamily="34" charset="0"/>
                    </a:rPr>
                    <a:t>sun</a:t>
                  </a:r>
                  <a:endParaRPr kumimoji="1" lang="ja-JP" altLang="en-US" sz="2000" baseline="-25000" dirty="0">
                    <a:latin typeface="Helvetica" panose="020B0604020202020204" pitchFamily="34" charset="0"/>
                    <a:cs typeface="Helvetica" panose="020B0604020202020204" pitchFamily="34" charset="0"/>
                  </a:endParaRPr>
                </a:p>
              </p:txBody>
            </p:sp>
          </mc:Choice>
          <mc:Fallback>
            <p:sp>
              <p:nvSpPr>
                <p:cNvPr id="28" name="テキスト ボックス 27">
                  <a:extLst>
                    <a:ext uri="{FF2B5EF4-FFF2-40B4-BE49-F238E27FC236}">
                      <a16:creationId xmlns:a16="http://schemas.microsoft.com/office/drawing/2014/main" id="{4DFE37B4-B4FF-653F-EBDB-1D6B4AA9A5E5}"/>
                    </a:ext>
                  </a:extLst>
                </p:cNvPr>
                <p:cNvSpPr txBox="1">
                  <a:spLocks noRot="1" noChangeAspect="1" noMove="1" noResize="1" noEditPoints="1" noAdjustHandles="1" noChangeArrowheads="1" noChangeShapeType="1" noTextEdit="1"/>
                </p:cNvSpPr>
                <p:nvPr/>
              </p:nvSpPr>
              <p:spPr>
                <a:xfrm>
                  <a:off x="9373998" y="4000702"/>
                  <a:ext cx="2054655" cy="1200329"/>
                </a:xfrm>
                <a:prstGeom prst="rect">
                  <a:avLst/>
                </a:prstGeom>
                <a:blipFill>
                  <a:blip r:embed="rId11"/>
                  <a:stretch>
                    <a:fillRect t="-3158" b="-7368"/>
                  </a:stretch>
                </a:blipFill>
              </p:spPr>
              <p:txBody>
                <a:bodyPr/>
                <a:lstStyle/>
                <a:p>
                  <a:r>
                    <a:rPr lang="ja-JP" altLang="en-US">
                      <a:noFill/>
                    </a:rPr>
                    <a:t> </a:t>
                  </a:r>
                </a:p>
              </p:txBody>
            </p:sp>
          </mc:Fallback>
        </mc:AlternateContent>
        <p:sp>
          <p:nvSpPr>
            <p:cNvPr id="29" name="テキスト ボックス 28">
              <a:extLst>
                <a:ext uri="{FF2B5EF4-FFF2-40B4-BE49-F238E27FC236}">
                  <a16:creationId xmlns:a16="http://schemas.microsoft.com/office/drawing/2014/main" id="{60851D52-C86E-E066-FB44-1515AF707108}"/>
                </a:ext>
              </a:extLst>
            </p:cNvPr>
            <p:cNvSpPr txBox="1"/>
            <p:nvPr/>
          </p:nvSpPr>
          <p:spPr>
            <a:xfrm>
              <a:off x="9711508" y="3766456"/>
              <a:ext cx="1003139" cy="369332"/>
            </a:xfrm>
            <a:prstGeom prst="rect">
              <a:avLst/>
            </a:prstGeom>
            <a:noFill/>
          </p:spPr>
          <p:txBody>
            <a:bodyPr wrap="square" rtlCol="0">
              <a:spAutoFit/>
            </a:bodyPr>
            <a:lstStyle/>
            <a:p>
              <a:r>
                <a:rPr kumimoji="1" lang="en-US" altLang="ja-JP" b="1" dirty="0">
                  <a:latin typeface="Hiragino Sans W4" panose="020B0400000000000000" pitchFamily="34" charset="-128"/>
                  <a:ea typeface="Hiragino Sans W4" panose="020B0400000000000000" pitchFamily="34" charset="-128"/>
                  <a:cs typeface="Helvetica" panose="020B0604020202020204" pitchFamily="34" charset="0"/>
                </a:rPr>
                <a:t>MC4</a:t>
              </a:r>
              <a:endParaRPr kumimoji="1" lang="ja-JP" altLang="en-US" b="1" dirty="0">
                <a:latin typeface="Hiragino Sans W4" panose="020B0400000000000000" pitchFamily="34" charset="-128"/>
                <a:ea typeface="Hiragino Sans W4" panose="020B0400000000000000" pitchFamily="34" charset="-128"/>
                <a:cs typeface="Helvetica" panose="020B0604020202020204" pitchFamily="34" charset="0"/>
              </a:endParaRPr>
            </a:p>
          </p:txBody>
        </p:sp>
      </p:grpSp>
      <p:grpSp>
        <p:nvGrpSpPr>
          <p:cNvPr id="33" name="グループ化 32">
            <a:extLst>
              <a:ext uri="{FF2B5EF4-FFF2-40B4-BE49-F238E27FC236}">
                <a16:creationId xmlns:a16="http://schemas.microsoft.com/office/drawing/2014/main" id="{98BAF93C-E5B7-C045-1DBD-628528BC154B}"/>
              </a:ext>
            </a:extLst>
          </p:cNvPr>
          <p:cNvGrpSpPr/>
          <p:nvPr/>
        </p:nvGrpSpPr>
        <p:grpSpPr>
          <a:xfrm>
            <a:off x="9115305" y="5043875"/>
            <a:ext cx="1802368" cy="1181558"/>
            <a:chOff x="9445157" y="5265128"/>
            <a:chExt cx="1802368" cy="1181558"/>
          </a:xfrm>
        </p:grpSpPr>
        <mc:AlternateContent xmlns:mc="http://schemas.openxmlformats.org/markup-compatibility/2006" xmlns:a14="http://schemas.microsoft.com/office/drawing/2010/main">
          <mc:Choice Requires="a14">
            <p:sp>
              <p:nvSpPr>
                <p:cNvPr id="30" name="テキスト ボックス 29">
                  <a:extLst>
                    <a:ext uri="{FF2B5EF4-FFF2-40B4-BE49-F238E27FC236}">
                      <a16:creationId xmlns:a16="http://schemas.microsoft.com/office/drawing/2014/main" id="{972B8B10-8CB1-35BC-2780-D467C4F2FC1C}"/>
                    </a:ext>
                  </a:extLst>
                </p:cNvPr>
                <p:cNvSpPr txBox="1"/>
                <p:nvPr/>
              </p:nvSpPr>
              <p:spPr>
                <a:xfrm>
                  <a:off x="9445157" y="5523356"/>
                  <a:ext cx="1802368" cy="923330"/>
                </a:xfrm>
                <a:prstGeom prst="rect">
                  <a:avLst/>
                </a:prstGeom>
                <a:noFill/>
              </p:spPr>
              <p:txBody>
                <a:bodyPr wrap="square" rtlCol="0">
                  <a:spAutoFit/>
                </a:bodyPr>
                <a:lstStyle/>
                <a:p>
                  <a14:m>
                    <m:oMath xmlns:m="http://schemas.openxmlformats.org/officeDocument/2006/math">
                      <m:r>
                        <a:rPr lang="en-US" altLang="ja-JP" i="1">
                          <a:latin typeface="Cambria Math" panose="02040503050406030204" pitchFamily="18" charset="0"/>
                        </a:rPr>
                        <m:t>𝑟</m:t>
                      </m:r>
                    </m:oMath>
                  </a14:m>
                  <a:r>
                    <a:rPr kumimoji="1" lang="en-US" altLang="ja-JP" dirty="0">
                      <a:latin typeface="Helvetica" panose="020B0604020202020204" pitchFamily="34" charset="0"/>
                      <a:cs typeface="Helvetica" panose="020B0604020202020204" pitchFamily="34" charset="0"/>
                    </a:rPr>
                    <a:t> = 0.15 pc</a:t>
                  </a:r>
                </a:p>
                <a:p>
                  <a14:m>
                    <m:oMath xmlns:m="http://schemas.openxmlformats.org/officeDocument/2006/math">
                      <m:r>
                        <a:rPr lang="en-US" altLang="ja-JP" i="1">
                          <a:latin typeface="Cambria Math" panose="02040503050406030204" pitchFamily="18" charset="0"/>
                          <a:cs typeface="Helvetica" panose="020B0604020202020204" pitchFamily="34" charset="0"/>
                        </a:rPr>
                        <m:t>𝑑</m:t>
                      </m:r>
                    </m:oMath>
                  </a14:m>
                  <a:r>
                    <a:rPr kumimoji="1" lang="ja-JP" altLang="en-US">
                      <a:latin typeface="Helvetica" panose="020B0604020202020204" pitchFamily="34" charset="0"/>
                      <a:cs typeface="Helvetica" panose="020B0604020202020204" pitchFamily="34" charset="0"/>
                    </a:rPr>
                    <a:t> </a:t>
                  </a:r>
                  <a:r>
                    <a:rPr kumimoji="1" lang="en-US" altLang="ja-JP" dirty="0">
                      <a:latin typeface="Helvetica" panose="020B0604020202020204" pitchFamily="34" charset="0"/>
                      <a:cs typeface="Helvetica" panose="020B0604020202020204" pitchFamily="34" charset="0"/>
                    </a:rPr>
                    <a:t>= 0.42 kpc</a:t>
                  </a:r>
                </a:p>
                <a:p>
                  <a14:m>
                    <m:oMath xmlns:m="http://schemas.openxmlformats.org/officeDocument/2006/math">
                      <m:r>
                        <a:rPr lang="en-US" altLang="ja-JP" i="1">
                          <a:latin typeface="Cambria Math" panose="02040503050406030204" pitchFamily="18" charset="0"/>
                          <a:cs typeface="Helvetica" panose="020B0604020202020204" pitchFamily="34" charset="0"/>
                        </a:rPr>
                        <m:t>𝑀</m:t>
                      </m:r>
                    </m:oMath>
                  </a14:m>
                  <a:r>
                    <a:rPr kumimoji="1" lang="en-US" altLang="ja-JP" dirty="0">
                      <a:latin typeface="Helvetica" panose="020B0604020202020204" pitchFamily="34" charset="0"/>
                      <a:cs typeface="Helvetica" panose="020B0604020202020204" pitchFamily="34" charset="0"/>
                    </a:rPr>
                    <a:t> = 0.25 </a:t>
                  </a:r>
                  <a:r>
                    <a:rPr kumimoji="1" lang="en-US" i="1" noProof="1">
                      <a:latin typeface="Helvetica" panose="020B0604020202020204" pitchFamily="34" charset="0"/>
                      <a:cs typeface="Helvetica" panose="020B0604020202020204" pitchFamily="34" charset="0"/>
                    </a:rPr>
                    <a:t>M</a:t>
                  </a:r>
                  <a:r>
                    <a:rPr kumimoji="1" lang="en-US" baseline="-25000" noProof="1">
                      <a:latin typeface="Helvetica" panose="020B0604020202020204" pitchFamily="34" charset="0"/>
                      <a:cs typeface="Helvetica" panose="020B0604020202020204" pitchFamily="34" charset="0"/>
                    </a:rPr>
                    <a:t>sun</a:t>
                  </a:r>
                  <a:endParaRPr kumimoji="1" lang="ja-JP" altLang="en-US" sz="2000" baseline="-25000" dirty="0">
                    <a:latin typeface="Helvetica" panose="020B0604020202020204" pitchFamily="34" charset="0"/>
                    <a:cs typeface="Helvetica" panose="020B0604020202020204" pitchFamily="34" charset="0"/>
                  </a:endParaRPr>
                </a:p>
              </p:txBody>
            </p:sp>
          </mc:Choice>
          <mc:Fallback xmlns="">
            <p:sp>
              <p:nvSpPr>
                <p:cNvPr id="30" name="テキスト ボックス 29">
                  <a:extLst>
                    <a:ext uri="{FF2B5EF4-FFF2-40B4-BE49-F238E27FC236}">
                      <a16:creationId xmlns:a16="http://schemas.microsoft.com/office/drawing/2014/main" id="{972B8B10-8CB1-35BC-2780-D467C4F2FC1C}"/>
                    </a:ext>
                  </a:extLst>
                </p:cNvPr>
                <p:cNvSpPr txBox="1">
                  <a:spLocks noRot="1" noChangeAspect="1" noMove="1" noResize="1" noEditPoints="1" noAdjustHandles="1" noChangeArrowheads="1" noChangeShapeType="1" noTextEdit="1"/>
                </p:cNvSpPr>
                <p:nvPr/>
              </p:nvSpPr>
              <p:spPr>
                <a:xfrm>
                  <a:off x="9445157" y="5523356"/>
                  <a:ext cx="1802368" cy="923330"/>
                </a:xfrm>
                <a:prstGeom prst="rect">
                  <a:avLst/>
                </a:prstGeom>
                <a:blipFill>
                  <a:blip r:embed="rId12"/>
                  <a:stretch>
                    <a:fillRect t="-2703" b="-9459"/>
                  </a:stretch>
                </a:blipFill>
              </p:spPr>
              <p:txBody>
                <a:bodyPr/>
                <a:lstStyle/>
                <a:p>
                  <a:r>
                    <a:rPr lang="ja-JP" altLang="en-US">
                      <a:noFill/>
                    </a:rPr>
                    <a:t> </a:t>
                  </a:r>
                </a:p>
              </p:txBody>
            </p:sp>
          </mc:Fallback>
        </mc:AlternateContent>
        <p:sp>
          <p:nvSpPr>
            <p:cNvPr id="31" name="テキスト ボックス 30">
              <a:extLst>
                <a:ext uri="{FF2B5EF4-FFF2-40B4-BE49-F238E27FC236}">
                  <a16:creationId xmlns:a16="http://schemas.microsoft.com/office/drawing/2014/main" id="{E7FB3713-7609-D59A-0F44-40468775CF8A}"/>
                </a:ext>
              </a:extLst>
            </p:cNvPr>
            <p:cNvSpPr txBox="1"/>
            <p:nvPr/>
          </p:nvSpPr>
          <p:spPr>
            <a:xfrm>
              <a:off x="9748685" y="5265128"/>
              <a:ext cx="1003139" cy="369332"/>
            </a:xfrm>
            <a:prstGeom prst="rect">
              <a:avLst/>
            </a:prstGeom>
            <a:noFill/>
          </p:spPr>
          <p:txBody>
            <a:bodyPr wrap="square" rtlCol="0">
              <a:spAutoFit/>
            </a:bodyPr>
            <a:lstStyle/>
            <a:p>
              <a:r>
                <a:rPr kumimoji="1" lang="en-US" altLang="ja-JP" b="1" dirty="0">
                  <a:latin typeface="Hiragino Sans W4" panose="020B0400000000000000" pitchFamily="34" charset="-128"/>
                  <a:ea typeface="Hiragino Sans W4" panose="020B0400000000000000" pitchFamily="34" charset="-128"/>
                  <a:cs typeface="Helvetica" panose="020B0604020202020204" pitchFamily="34" charset="0"/>
                </a:rPr>
                <a:t>MC5</a:t>
              </a:r>
              <a:endParaRPr kumimoji="1" lang="ja-JP" altLang="en-US" b="1" dirty="0">
                <a:latin typeface="Hiragino Sans W4" panose="020B0400000000000000" pitchFamily="34" charset="-128"/>
                <a:ea typeface="Hiragino Sans W4" panose="020B0400000000000000" pitchFamily="34" charset="-128"/>
                <a:cs typeface="Helvetica" panose="020B0604020202020204" pitchFamily="34" charset="0"/>
              </a:endParaRPr>
            </a:p>
          </p:txBody>
        </p:sp>
      </p:grpSp>
      <p:sp>
        <p:nvSpPr>
          <p:cNvPr id="35" name="スライド番号プレースホルダー 34">
            <a:extLst>
              <a:ext uri="{FF2B5EF4-FFF2-40B4-BE49-F238E27FC236}">
                <a16:creationId xmlns:a16="http://schemas.microsoft.com/office/drawing/2014/main" id="{86A7A23B-F55E-7A77-B868-22C94C97694F}"/>
              </a:ext>
            </a:extLst>
          </p:cNvPr>
          <p:cNvSpPr>
            <a:spLocks noGrp="1"/>
          </p:cNvSpPr>
          <p:nvPr>
            <p:ph type="sldNum" sz="quarter" idx="12"/>
          </p:nvPr>
        </p:nvSpPr>
        <p:spPr/>
        <p:txBody>
          <a:bodyPr/>
          <a:lstStyle/>
          <a:p>
            <a:fld id="{D57F1E4F-1CFF-5643-939E-217C01CDF565}" type="slidenum">
              <a:rPr lang="en-US" smtClean="0"/>
              <a:pPr/>
              <a:t>25</a:t>
            </a:fld>
            <a:endParaRPr lang="en-US" dirty="0"/>
          </a:p>
        </p:txBody>
      </p:sp>
    </p:spTree>
    <p:extLst>
      <p:ext uri="{BB962C8B-B14F-4D97-AF65-F5344CB8AC3E}">
        <p14:creationId xmlns:p14="http://schemas.microsoft.com/office/powerpoint/2010/main" val="4398606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33C2E2-3E2C-AFEA-A9ED-1FFD94C9EEBD}"/>
            </a:ext>
          </a:extLst>
        </p:cNvPr>
        <p:cNvGrpSpPr/>
        <p:nvPr/>
      </p:nvGrpSpPr>
      <p:grpSpPr>
        <a:xfrm>
          <a:off x="0" y="0"/>
          <a:ext cx="0" cy="0"/>
          <a:chOff x="0" y="0"/>
          <a:chExt cx="0" cy="0"/>
        </a:xfrm>
      </p:grpSpPr>
      <p:pic>
        <p:nvPicPr>
          <p:cNvPr id="8" name="図 7">
            <a:extLst>
              <a:ext uri="{FF2B5EF4-FFF2-40B4-BE49-F238E27FC236}">
                <a16:creationId xmlns:a16="http://schemas.microsoft.com/office/drawing/2014/main" id="{D4597557-E3F4-505E-9B13-65ED62671E27}"/>
              </a:ext>
            </a:extLst>
          </p:cNvPr>
          <p:cNvPicPr>
            <a:picLocks noChangeAspect="1"/>
          </p:cNvPicPr>
          <p:nvPr/>
        </p:nvPicPr>
        <p:blipFill>
          <a:blip r:embed="rId3"/>
          <a:stretch>
            <a:fillRect/>
          </a:stretch>
        </p:blipFill>
        <p:spPr>
          <a:xfrm>
            <a:off x="6724686" y="2421210"/>
            <a:ext cx="5165835" cy="3694232"/>
          </a:xfrm>
          <a:prstGeom prst="rect">
            <a:avLst/>
          </a:prstGeom>
        </p:spPr>
      </p:pic>
      <p:pic>
        <p:nvPicPr>
          <p:cNvPr id="10" name="図 9">
            <a:extLst>
              <a:ext uri="{FF2B5EF4-FFF2-40B4-BE49-F238E27FC236}">
                <a16:creationId xmlns:a16="http://schemas.microsoft.com/office/drawing/2014/main" id="{A719BC45-250F-3842-82B2-04760C544E35}"/>
              </a:ext>
            </a:extLst>
          </p:cNvPr>
          <p:cNvPicPr>
            <a:picLocks noChangeAspect="1"/>
          </p:cNvPicPr>
          <p:nvPr/>
        </p:nvPicPr>
        <p:blipFill>
          <a:blip r:embed="rId4"/>
          <a:stretch>
            <a:fillRect/>
          </a:stretch>
        </p:blipFill>
        <p:spPr>
          <a:xfrm>
            <a:off x="9843254" y="603629"/>
            <a:ext cx="2047267" cy="1634344"/>
          </a:xfrm>
          <a:prstGeom prst="rect">
            <a:avLst/>
          </a:prstGeom>
        </p:spPr>
      </p:pic>
      <p:sp>
        <p:nvSpPr>
          <p:cNvPr id="2" name="スライド番号プレースホルダー 1">
            <a:extLst>
              <a:ext uri="{FF2B5EF4-FFF2-40B4-BE49-F238E27FC236}">
                <a16:creationId xmlns:a16="http://schemas.microsoft.com/office/drawing/2014/main" id="{B3E2FD73-78C9-9960-77C9-4DDB04C9C403}"/>
              </a:ext>
            </a:extLst>
          </p:cNvPr>
          <p:cNvSpPr>
            <a:spLocks noGrp="1"/>
          </p:cNvSpPr>
          <p:nvPr>
            <p:ph type="sldNum" sz="quarter" idx="12"/>
          </p:nvPr>
        </p:nvSpPr>
        <p:spPr/>
        <p:txBody>
          <a:bodyPr/>
          <a:lstStyle/>
          <a:p>
            <a:fld id="{94D813FD-7FB6-5D41-B81D-2D67CDEEE6BA}" type="slidenum">
              <a:rPr kumimoji="1" lang="ja-JP" altLang="en-US" smtClean="0"/>
              <a:t>26</a:t>
            </a:fld>
            <a:endParaRPr kumimoji="1" lang="ja-JP" altLang="en-US"/>
          </a:p>
        </p:txBody>
      </p:sp>
      <p:sp>
        <p:nvSpPr>
          <p:cNvPr id="4" name="テキスト ボックス 3">
            <a:extLst>
              <a:ext uri="{FF2B5EF4-FFF2-40B4-BE49-F238E27FC236}">
                <a16:creationId xmlns:a16="http://schemas.microsoft.com/office/drawing/2014/main" id="{A478AD92-6D75-2070-97BA-CC7516C6460B}"/>
              </a:ext>
            </a:extLst>
          </p:cNvPr>
          <p:cNvSpPr txBox="1"/>
          <p:nvPr/>
        </p:nvSpPr>
        <p:spPr>
          <a:xfrm>
            <a:off x="0" y="51331"/>
            <a:ext cx="11340662" cy="584775"/>
          </a:xfrm>
          <a:prstGeom prst="rect">
            <a:avLst/>
          </a:prstGeom>
          <a:noFill/>
        </p:spPr>
        <p:txBody>
          <a:bodyPr wrap="square" rtlCol="0">
            <a:spAutoFit/>
          </a:bodyPr>
          <a:lstStyle/>
          <a:p>
            <a:r>
              <a:rPr kumimoji="1" lang="en-US" altLang="ja-JP" sz="3200" b="1" dirty="0">
                <a:solidFill>
                  <a:srgbClr val="0070C0"/>
                </a:solidFill>
                <a:effectLst>
                  <a:outerShdw blurRad="50800" dist="38100" dir="2700000" algn="tl" rotWithShape="0">
                    <a:prstClr val="black">
                      <a:alpha val="40000"/>
                    </a:prstClr>
                  </a:outerShdw>
                </a:effectLst>
                <a:latin typeface="Helvetica Neue" panose="02000503000000020004" pitchFamily="2" charset="0"/>
                <a:ea typeface="Helvetica Neue" panose="02000503000000020004" pitchFamily="2" charset="0"/>
                <a:cs typeface="Helvetica Neue" panose="02000503000000020004" pitchFamily="2" charset="0"/>
              </a:rPr>
              <a:t>Hadronic modeling using the physical properties of MC4</a:t>
            </a:r>
            <a:endParaRPr kumimoji="1" lang="ja-JP" altLang="en-US" sz="3200" b="1" dirty="0">
              <a:solidFill>
                <a:srgbClr val="0070C0"/>
              </a:solidFill>
              <a:effectLst>
                <a:outerShdw blurRad="50800" dist="38100" dir="2700000" algn="tl" rotWithShape="0">
                  <a:prstClr val="black">
                    <a:alpha val="40000"/>
                  </a:prstClr>
                </a:outerShdw>
              </a:effectLst>
              <a:latin typeface="Helvetica Neue" panose="02000503000000020004" pitchFamily="2" charset="0"/>
              <a:ea typeface="Hiragino Sans W4" panose="020B0400000000000000" pitchFamily="34" charset="-128"/>
              <a:cs typeface="Helvetica Neue" panose="02000503000000020004" pitchFamily="2" charset="0"/>
            </a:endParaRPr>
          </a:p>
        </p:txBody>
      </p:sp>
      <p:grpSp>
        <p:nvGrpSpPr>
          <p:cNvPr id="21" name="グループ化 20">
            <a:extLst>
              <a:ext uri="{FF2B5EF4-FFF2-40B4-BE49-F238E27FC236}">
                <a16:creationId xmlns:a16="http://schemas.microsoft.com/office/drawing/2014/main" id="{F036DD8D-E0F8-9166-C870-6FC15ACD1133}"/>
              </a:ext>
            </a:extLst>
          </p:cNvPr>
          <p:cNvGrpSpPr/>
          <p:nvPr/>
        </p:nvGrpSpPr>
        <p:grpSpPr>
          <a:xfrm>
            <a:off x="-126273" y="1127091"/>
            <a:ext cx="6044626" cy="1785826"/>
            <a:chOff x="5535179" y="3967133"/>
            <a:chExt cx="6044626" cy="1785826"/>
          </a:xfrm>
        </p:grpSpPr>
        <mc:AlternateContent xmlns:mc="http://schemas.openxmlformats.org/markup-compatibility/2006" xmlns:a14="http://schemas.microsoft.com/office/drawing/2010/main">
          <mc:Choice Requires="a14">
            <p:sp>
              <p:nvSpPr>
                <p:cNvPr id="22" name="テキスト ボックス 21">
                  <a:extLst>
                    <a:ext uri="{FF2B5EF4-FFF2-40B4-BE49-F238E27FC236}">
                      <a16:creationId xmlns:a16="http://schemas.microsoft.com/office/drawing/2014/main" id="{CA13B68B-73EB-0FD1-55E0-6A7A0FB5968B}"/>
                    </a:ext>
                  </a:extLst>
                </p:cNvPr>
                <p:cNvSpPr txBox="1"/>
                <p:nvPr/>
              </p:nvSpPr>
              <p:spPr>
                <a:xfrm>
                  <a:off x="5866054" y="3985693"/>
                  <a:ext cx="5078645" cy="97174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ja-JP" altLang="en-US" sz="2800" i="1" smtClean="0">
                            <a:latin typeface="Cambria Math" panose="02040503050406030204" pitchFamily="18" charset="0"/>
                          </a:rPr>
                          <m:t>𝑁</m:t>
                        </m:r>
                        <m:d>
                          <m:dPr>
                            <m:ctrlPr>
                              <a:rPr lang="ja-JP" altLang="en-US" sz="2800" i="1">
                                <a:latin typeface="Cambria Math" panose="02040503050406030204" pitchFamily="18" charset="0"/>
                              </a:rPr>
                            </m:ctrlPr>
                          </m:dPr>
                          <m:e>
                            <m:r>
                              <a:rPr lang="ja-JP" altLang="en-US" sz="2800" i="1">
                                <a:latin typeface="Cambria Math" panose="02040503050406030204" pitchFamily="18" charset="0"/>
                              </a:rPr>
                              <m:t>𝐸</m:t>
                            </m:r>
                            <m:r>
                              <m:rPr>
                                <m:sty m:val="p"/>
                              </m:rPr>
                              <a:rPr lang="en-US" altLang="ja-JP" sz="2800" b="0" i="1" baseline="-25000" smtClean="0">
                                <a:latin typeface="Cambria Math" panose="02040503050406030204" pitchFamily="18" charset="0"/>
                              </a:rPr>
                              <m:t>p</m:t>
                            </m:r>
                          </m:e>
                        </m:d>
                        <m:r>
                          <a:rPr lang="ja-JP" altLang="en-US" sz="2800" i="0">
                            <a:latin typeface="Cambria Math" panose="02040503050406030204" pitchFamily="18" charset="0"/>
                          </a:rPr>
                          <m:t>=</m:t>
                        </m:r>
                        <m:r>
                          <a:rPr lang="ja-JP" altLang="en-US" sz="2800" i="1">
                            <a:latin typeface="Cambria Math" panose="02040503050406030204" pitchFamily="18" charset="0"/>
                          </a:rPr>
                          <m:t>𝐾</m:t>
                        </m:r>
                        <m:sSup>
                          <m:sSupPr>
                            <m:ctrlPr>
                              <a:rPr lang="ja-JP" altLang="en-US" sz="2800" i="1">
                                <a:latin typeface="Cambria Math" panose="02040503050406030204" pitchFamily="18" charset="0"/>
                              </a:rPr>
                            </m:ctrlPr>
                          </m:sSupPr>
                          <m:e>
                            <m:r>
                              <a:rPr lang="ja-JP" altLang="en-US" sz="2800" i="1">
                                <a:latin typeface="Cambria Math" panose="02040503050406030204" pitchFamily="18" charset="0"/>
                              </a:rPr>
                              <m:t>𝐸</m:t>
                            </m:r>
                          </m:e>
                          <m:sup>
                            <m:r>
                              <a:rPr lang="ja-JP" altLang="en-US" sz="2800" i="0">
                                <a:latin typeface="Cambria Math" panose="02040503050406030204" pitchFamily="18" charset="0"/>
                              </a:rPr>
                              <m:t>−</m:t>
                            </m:r>
                            <m:r>
                              <a:rPr lang="ja-JP" altLang="en-US" sz="2800" i="1">
                                <a:latin typeface="Cambria Math" panose="02040503050406030204" pitchFamily="18" charset="0"/>
                              </a:rPr>
                              <m:t>𝑠</m:t>
                            </m:r>
                          </m:sup>
                        </m:sSup>
                        <m:r>
                          <m:rPr>
                            <m:nor/>
                          </m:rPr>
                          <a:rPr kumimoji="1" lang="en-US" altLang="ja-JP" sz="2800" dirty="0">
                            <a:latin typeface="Helvetica Neue" panose="02000503000000020004" pitchFamily="2" charset="0"/>
                            <a:ea typeface="Helvetica Neue" panose="02000503000000020004" pitchFamily="2" charset="0"/>
                            <a:cs typeface="Helvetica Neue" panose="02000503000000020004" pitchFamily="2" charset="0"/>
                          </a:rPr>
                          <m:t>exp</m:t>
                        </m:r>
                        <m:d>
                          <m:dPr>
                            <m:ctrlPr>
                              <a:rPr lang="ja-JP" altLang="en-US" sz="2800" i="1">
                                <a:latin typeface="Cambria Math" panose="02040503050406030204" pitchFamily="18" charset="0"/>
                              </a:rPr>
                            </m:ctrlPr>
                          </m:dPr>
                          <m:e>
                            <m:r>
                              <a:rPr lang="ja-JP" altLang="en-US" sz="2800" i="0">
                                <a:latin typeface="Cambria Math" panose="02040503050406030204" pitchFamily="18" charset="0"/>
                              </a:rPr>
                              <m:t>−</m:t>
                            </m:r>
                            <m:f>
                              <m:fPr>
                                <m:ctrlPr>
                                  <a:rPr lang="ja-JP" altLang="en-US" sz="2800" i="1">
                                    <a:latin typeface="Cambria Math" panose="02040503050406030204" pitchFamily="18" charset="0"/>
                                  </a:rPr>
                                </m:ctrlPr>
                              </m:fPr>
                              <m:num>
                                <m:r>
                                  <a:rPr lang="ja-JP" altLang="en-US" sz="2800" i="1">
                                    <a:latin typeface="Cambria Math" panose="02040503050406030204" pitchFamily="18" charset="0"/>
                                  </a:rPr>
                                  <m:t>𝐸</m:t>
                                </m:r>
                                <m:r>
                                  <m:rPr>
                                    <m:sty m:val="p"/>
                                  </m:rPr>
                                  <a:rPr lang="en-US" altLang="ja-JP" sz="2800" b="0" i="1" baseline="-25000" smtClean="0">
                                    <a:latin typeface="Cambria Math" panose="02040503050406030204" pitchFamily="18" charset="0"/>
                                  </a:rPr>
                                  <m:t>p</m:t>
                                </m:r>
                              </m:num>
                              <m:den>
                                <m:sSub>
                                  <m:sSubPr>
                                    <m:ctrlPr>
                                      <a:rPr lang="ja-JP" altLang="en-US" sz="2800" i="1">
                                        <a:latin typeface="Cambria Math" panose="02040503050406030204" pitchFamily="18" charset="0"/>
                                      </a:rPr>
                                    </m:ctrlPr>
                                  </m:sSubPr>
                                  <m:e>
                                    <m:r>
                                      <a:rPr lang="ja-JP" altLang="en-US" sz="2800" i="1">
                                        <a:latin typeface="Cambria Math" panose="02040503050406030204" pitchFamily="18" charset="0"/>
                                      </a:rPr>
                                      <m:t>𝐸</m:t>
                                    </m:r>
                                  </m:e>
                                  <m:sub>
                                    <m:r>
                                      <m:rPr>
                                        <m:sty m:val="p"/>
                                      </m:rPr>
                                      <a:rPr lang="en-US" altLang="ja-JP" sz="2800" b="0" i="1" smtClean="0">
                                        <a:latin typeface="Cambria Math" panose="02040503050406030204" pitchFamily="18" charset="0"/>
                                      </a:rPr>
                                      <m:t>c</m:t>
                                    </m:r>
                                  </m:sub>
                                </m:sSub>
                              </m:den>
                            </m:f>
                          </m:e>
                        </m:d>
                      </m:oMath>
                    </m:oMathPara>
                  </a14:m>
                  <a:endParaRPr lang="ja-JP" altLang="en-US" sz="2000" dirty="0">
                    <a:latin typeface="Hiragino Sans W4" panose="020B0400000000000000" pitchFamily="34" charset="-128"/>
                    <a:ea typeface="Hiragino Sans W4" panose="020B0400000000000000" pitchFamily="34" charset="-128"/>
                  </a:endParaRPr>
                </a:p>
              </p:txBody>
            </p:sp>
          </mc:Choice>
          <mc:Fallback xmlns="">
            <p:sp>
              <p:nvSpPr>
                <p:cNvPr id="22" name="テキスト ボックス 21">
                  <a:extLst>
                    <a:ext uri="{FF2B5EF4-FFF2-40B4-BE49-F238E27FC236}">
                      <a16:creationId xmlns:a16="http://schemas.microsoft.com/office/drawing/2014/main" id="{CA13B68B-73EB-0FD1-55E0-6A7A0FB5968B}"/>
                    </a:ext>
                  </a:extLst>
                </p:cNvPr>
                <p:cNvSpPr txBox="1">
                  <a:spLocks noRot="1" noChangeAspect="1" noMove="1" noResize="1" noEditPoints="1" noAdjustHandles="1" noChangeArrowheads="1" noChangeShapeType="1" noTextEdit="1"/>
                </p:cNvSpPr>
                <p:nvPr/>
              </p:nvSpPr>
              <p:spPr>
                <a:xfrm>
                  <a:off x="5866054" y="3985693"/>
                  <a:ext cx="5078645" cy="971741"/>
                </a:xfrm>
                <a:prstGeom prst="rect">
                  <a:avLst/>
                </a:prstGeom>
                <a:blipFill>
                  <a:blip r:embed="rId5"/>
                  <a:stretch>
                    <a:fillRect b="-1299"/>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3" name="テキスト ボックス 22">
                  <a:extLst>
                    <a:ext uri="{FF2B5EF4-FFF2-40B4-BE49-F238E27FC236}">
                      <a16:creationId xmlns:a16="http://schemas.microsoft.com/office/drawing/2014/main" id="{A8CEBE88-915B-3F3F-59DA-CEFF4A10D11C}"/>
                    </a:ext>
                  </a:extLst>
                </p:cNvPr>
                <p:cNvSpPr txBox="1"/>
                <p:nvPr/>
              </p:nvSpPr>
              <p:spPr>
                <a:xfrm>
                  <a:off x="5535179" y="4957434"/>
                  <a:ext cx="6044626" cy="707886"/>
                </a:xfrm>
                <a:prstGeom prst="rect">
                  <a:avLst/>
                </a:prstGeom>
                <a:noFill/>
              </p:spPr>
              <p:txBody>
                <a:bodyPr wrap="square" rtlCol="0">
                  <a:spAutoFit/>
                </a:bodyPr>
                <a:lstStyle/>
                <a:p>
                  <a:pPr algn="ctr"/>
                  <a14:m>
                    <m:oMath xmlns:m="http://schemas.openxmlformats.org/officeDocument/2006/math">
                      <m:r>
                        <a:rPr kumimoji="1" lang="en-US" altLang="ja-JP" sz="2000" b="0" i="1" smtClean="0">
                          <a:solidFill>
                            <a:schemeClr val="tx1"/>
                          </a:solidFill>
                          <a:latin typeface="Cambria Math" panose="02040503050406030204" pitchFamily="18" charset="0"/>
                          <a:ea typeface="Hiragino Sans W4" panose="020B0400000000000000" pitchFamily="34" charset="-128"/>
                          <a:cs typeface="Helvetica" panose="020B0604020202020204" pitchFamily="34" charset="0"/>
                        </a:rPr>
                        <m:t>𝐾</m:t>
                      </m:r>
                    </m:oMath>
                  </a14:m>
                  <a:r>
                    <a:rPr kumimoji="1" lang="en-US" altLang="ja-JP" sz="20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rPr>
                    <a:t>: normalization </a:t>
                  </a:r>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  </a:t>
                  </a:r>
                  <a14:m>
                    <m:oMath xmlns:m="http://schemas.openxmlformats.org/officeDocument/2006/math">
                      <m:r>
                        <a:rPr kumimoji="1" lang="en-US" altLang="ja-JP" sz="2000" b="0" i="1" smtClean="0">
                          <a:latin typeface="Cambria Math" panose="02040503050406030204" pitchFamily="18" charset="0"/>
                          <a:ea typeface="Hiragino Sans W4" panose="020B0400000000000000" pitchFamily="34" charset="-128"/>
                          <a:cs typeface="Helvetica" panose="020B0604020202020204" pitchFamily="34" charset="0"/>
                        </a:rPr>
                        <m:t>𝑠</m:t>
                      </m:r>
                    </m:oMath>
                  </a14:m>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 proton spectral index</a:t>
                  </a:r>
                  <a:r>
                    <a:rPr lang="en-US" altLang="ja-JP" sz="2000" dirty="0">
                      <a:latin typeface="Helvetica Neue" panose="02000503000000020004" pitchFamily="2" charset="0"/>
                      <a:ea typeface="Helvetica Neue" panose="02000503000000020004" pitchFamily="2" charset="0"/>
                      <a:cs typeface="Helvetica Neue" panose="02000503000000020004" pitchFamily="2" charset="0"/>
                    </a:rPr>
                    <a:t> </a:t>
                  </a:r>
                  <a:r>
                    <a:rPr kumimoji="1" lang="ja-JP" altLang="en-US" sz="2000">
                      <a:latin typeface="Helvetica Neue" panose="02000503000000020004" pitchFamily="2" charset="0"/>
                      <a:ea typeface="Hiragino Sans W4" panose="020B0400000000000000" pitchFamily="34" charset="-128"/>
                      <a:cs typeface="Helvetica Neue" panose="02000503000000020004" pitchFamily="2" charset="0"/>
                    </a:rPr>
                    <a:t> </a:t>
                  </a:r>
                  <a:endPar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endParaRPr>
                </a:p>
                <a:p>
                  <a:pPr algn="ctr"/>
                  <a14:m>
                    <m:oMath xmlns:m="http://schemas.openxmlformats.org/officeDocument/2006/math">
                      <m:r>
                        <a:rPr kumimoji="1" lang="en-US" altLang="ja-JP" sz="2000" b="0" i="1" smtClean="0">
                          <a:latin typeface="Cambria Math" panose="02040503050406030204" pitchFamily="18" charset="0"/>
                          <a:ea typeface="Hiragino Sans W4" panose="020B0400000000000000" pitchFamily="34" charset="-128"/>
                          <a:cs typeface="Helvetica" panose="020B0604020202020204" pitchFamily="34" charset="0"/>
                        </a:rPr>
                        <m:t>𝐸</m:t>
                      </m:r>
                    </m:oMath>
                  </a14:m>
                  <a:r>
                    <a:rPr kumimoji="1" lang="en-US" altLang="ja-JP" sz="2000" baseline="-25000" dirty="0">
                      <a:latin typeface="Helvetica Neue" panose="02000503000000020004" pitchFamily="2" charset="0"/>
                      <a:ea typeface="Helvetica Neue" panose="02000503000000020004" pitchFamily="2" charset="0"/>
                      <a:cs typeface="Helvetica Neue" panose="02000503000000020004" pitchFamily="2" charset="0"/>
                    </a:rPr>
                    <a:t>c </a:t>
                  </a:r>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 proton cutoff energy</a:t>
                  </a:r>
                  <a:r>
                    <a:rPr lang="en-US" altLang="ja-JP" sz="2000" dirty="0">
                      <a:latin typeface="Helvetica Neue" panose="02000503000000020004" pitchFamily="2" charset="0"/>
                      <a:ea typeface="Helvetica Neue" panose="02000503000000020004" pitchFamily="2" charset="0"/>
                      <a:cs typeface="Helvetica Neue" panose="02000503000000020004" pitchFamily="2" charset="0"/>
                    </a:rPr>
                    <a:t> </a:t>
                  </a:r>
                  <a:r>
                    <a:rPr kumimoji="1" lang="ja-JP" altLang="en-US" sz="2000">
                      <a:latin typeface="Helvetica Neue" panose="02000503000000020004" pitchFamily="2" charset="0"/>
                      <a:ea typeface="Hiragino Sans W4" panose="020B0400000000000000" pitchFamily="34" charset="-128"/>
                      <a:cs typeface="Helvetica Neue" panose="02000503000000020004" pitchFamily="2" charset="0"/>
                    </a:rPr>
                    <a:t> </a:t>
                  </a:r>
                  <a:endParaRPr kumimoji="1" lang="en-US" altLang="ja-JP" dirty="0">
                    <a:latin typeface="Helvetica Neue" panose="02000503000000020004" pitchFamily="2" charset="0"/>
                    <a:ea typeface="Helvetica Neue" panose="02000503000000020004" pitchFamily="2" charset="0"/>
                    <a:cs typeface="Helvetica Neue" panose="02000503000000020004" pitchFamily="2" charset="0"/>
                  </a:endParaRPr>
                </a:p>
              </p:txBody>
            </p:sp>
          </mc:Choice>
          <mc:Fallback xmlns="">
            <p:sp>
              <p:nvSpPr>
                <p:cNvPr id="23" name="テキスト ボックス 22">
                  <a:extLst>
                    <a:ext uri="{FF2B5EF4-FFF2-40B4-BE49-F238E27FC236}">
                      <a16:creationId xmlns:a16="http://schemas.microsoft.com/office/drawing/2014/main" id="{A8CEBE88-915B-3F3F-59DA-CEFF4A10D11C}"/>
                    </a:ext>
                  </a:extLst>
                </p:cNvPr>
                <p:cNvSpPr txBox="1">
                  <a:spLocks noRot="1" noChangeAspect="1" noMove="1" noResize="1" noEditPoints="1" noAdjustHandles="1" noChangeArrowheads="1" noChangeShapeType="1" noTextEdit="1"/>
                </p:cNvSpPr>
                <p:nvPr/>
              </p:nvSpPr>
              <p:spPr>
                <a:xfrm>
                  <a:off x="5535179" y="4957434"/>
                  <a:ext cx="6044626" cy="707886"/>
                </a:xfrm>
                <a:prstGeom prst="rect">
                  <a:avLst/>
                </a:prstGeom>
                <a:blipFill>
                  <a:blip r:embed="rId6"/>
                  <a:stretch>
                    <a:fillRect t="-3509" b="-14035"/>
                  </a:stretch>
                </a:blipFill>
              </p:spPr>
              <p:txBody>
                <a:bodyPr/>
                <a:lstStyle/>
                <a:p>
                  <a:r>
                    <a:rPr lang="ja-JP" altLang="en-US">
                      <a:noFill/>
                    </a:rPr>
                    <a:t> </a:t>
                  </a:r>
                </a:p>
              </p:txBody>
            </p:sp>
          </mc:Fallback>
        </mc:AlternateContent>
        <p:sp>
          <p:nvSpPr>
            <p:cNvPr id="24" name="フローチャート: 代替処理 23">
              <a:extLst>
                <a:ext uri="{FF2B5EF4-FFF2-40B4-BE49-F238E27FC236}">
                  <a16:creationId xmlns:a16="http://schemas.microsoft.com/office/drawing/2014/main" id="{6AF92CAC-D556-827A-3FB3-76438AA66F3D}"/>
                </a:ext>
              </a:extLst>
            </p:cNvPr>
            <p:cNvSpPr/>
            <p:nvPr/>
          </p:nvSpPr>
          <p:spPr>
            <a:xfrm>
              <a:off x="5866054" y="3967133"/>
              <a:ext cx="5382876" cy="1785826"/>
            </a:xfrm>
            <a:prstGeom prst="flowChartAlternateProcess">
              <a:avLst/>
            </a:prstGeom>
            <a:noFill/>
            <a:ln w="28575">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ja-JP" altLang="en-US" sz="1350" dirty="0">
                <a:latin typeface="Hiragino Sans W4" panose="020B0400000000000000" pitchFamily="34" charset="-128"/>
                <a:ea typeface="Hiragino Sans W4" panose="020B0400000000000000" pitchFamily="34" charset="-128"/>
              </a:endParaRPr>
            </a:p>
          </p:txBody>
        </p:sp>
      </p:grpSp>
      <p:sp>
        <p:nvSpPr>
          <p:cNvPr id="25" name="テキスト ボックス 24">
            <a:extLst>
              <a:ext uri="{FF2B5EF4-FFF2-40B4-BE49-F238E27FC236}">
                <a16:creationId xmlns:a16="http://schemas.microsoft.com/office/drawing/2014/main" id="{69064C21-0776-EA8C-DC5B-385E9674F831}"/>
              </a:ext>
            </a:extLst>
          </p:cNvPr>
          <p:cNvSpPr txBox="1"/>
          <p:nvPr/>
        </p:nvSpPr>
        <p:spPr>
          <a:xfrm>
            <a:off x="59223" y="596682"/>
            <a:ext cx="4260529" cy="461665"/>
          </a:xfrm>
          <a:prstGeom prst="rect">
            <a:avLst/>
          </a:prstGeom>
          <a:noFill/>
        </p:spPr>
        <p:txBody>
          <a:bodyPr wrap="square" rtlCol="0">
            <a:spAutoFit/>
          </a:bodyPr>
          <a:lstStyle/>
          <a:p>
            <a:r>
              <a:rPr kumimoji="1" lang="en-US" altLang="ja-JP" sz="2400" u="sng" dirty="0">
                <a:latin typeface="Helvetica Neue" panose="02000503000000020004" pitchFamily="2" charset="0"/>
                <a:ea typeface="Helvetica Neue" panose="02000503000000020004" pitchFamily="2" charset="0"/>
                <a:cs typeface="Helvetica Neue" panose="02000503000000020004" pitchFamily="2" charset="0"/>
              </a:rPr>
              <a:t>Assumed proton distribution</a:t>
            </a:r>
            <a:endParaRPr kumimoji="1" lang="ja-JP" altLang="en-US" sz="2400" u="sng" dirty="0">
              <a:latin typeface="Helvetica Neue" panose="02000503000000020004" pitchFamily="2" charset="0"/>
              <a:ea typeface="Hiragino Sans W4" panose="020B0400000000000000" pitchFamily="34" charset="-128"/>
              <a:cs typeface="Helvetica Neue" panose="02000503000000020004" pitchFamily="2" charset="0"/>
            </a:endParaRPr>
          </a:p>
        </p:txBody>
      </p:sp>
      <mc:AlternateContent xmlns:mc="http://schemas.openxmlformats.org/markup-compatibility/2006" xmlns:a14="http://schemas.microsoft.com/office/drawing/2010/main">
        <mc:Choice Requires="a14">
          <p:sp>
            <p:nvSpPr>
              <p:cNvPr id="26" name="テキスト ボックス 25">
                <a:extLst>
                  <a:ext uri="{FF2B5EF4-FFF2-40B4-BE49-F238E27FC236}">
                    <a16:creationId xmlns:a16="http://schemas.microsoft.com/office/drawing/2014/main" id="{66185EE5-FCF0-C5CA-8034-C3BC1EEA68F3}"/>
                  </a:ext>
                </a:extLst>
              </p:cNvPr>
              <p:cNvSpPr txBox="1"/>
              <p:nvPr/>
            </p:nvSpPr>
            <p:spPr>
              <a:xfrm>
                <a:off x="6309869" y="636106"/>
                <a:ext cx="3931074" cy="1200329"/>
              </a:xfrm>
              <a:prstGeom prst="rect">
                <a:avLst/>
              </a:prstGeom>
              <a:noFill/>
            </p:spPr>
            <p:txBody>
              <a:bodyPr wrap="square" rtlCol="0">
                <a:spAutoFit/>
              </a:bodyPr>
              <a:lstStyle/>
              <a:p>
                <a:r>
                  <a:rPr kumimoji="1" lang="en-US" altLang="ja-JP" sz="2400" u="sng" dirty="0">
                    <a:latin typeface="Helvetica Neue" panose="02000503000000020004" pitchFamily="2" charset="0"/>
                    <a:ea typeface="Helvetica Neue" panose="02000503000000020004" pitchFamily="2" charset="0"/>
                    <a:cs typeface="Helvetica Neue" panose="02000503000000020004" pitchFamily="2" charset="0"/>
                  </a:rPr>
                  <a:t>Fixed parameters (MC4)</a:t>
                </a:r>
                <a:endParaRPr kumimoji="1" lang="en-US" altLang="ja-JP" sz="2400" dirty="0">
                  <a:latin typeface="Helvetica Neue" panose="02000503000000020004" pitchFamily="2" charset="0"/>
                  <a:ea typeface="Helvetica Neue" panose="02000503000000020004" pitchFamily="2" charset="0"/>
                  <a:cs typeface="Helvetica Neue" panose="02000503000000020004" pitchFamily="2" charset="0"/>
                </a:endParaRPr>
              </a:p>
              <a:p>
                <a:r>
                  <a:rPr kumimoji="1" lang="ja-JP" altLang="en-US" sz="2400">
                    <a:latin typeface="Helvetica Neue" panose="02000503000000020004" pitchFamily="2" charset="0"/>
                    <a:ea typeface="Hiragino Sans W4" panose="020B0400000000000000" pitchFamily="34" charset="-128"/>
                    <a:cs typeface="Helvetica Neue" panose="02000503000000020004" pitchFamily="2" charset="0"/>
                  </a:rPr>
                  <a:t>・</a:t>
                </a:r>
                <a14:m>
                  <m:oMath xmlns:m="http://schemas.openxmlformats.org/officeDocument/2006/math">
                    <m:r>
                      <a:rPr kumimoji="1" lang="en-US" altLang="ja-JP" sz="2400" b="0" i="1" smtClean="0">
                        <a:latin typeface="Cambria Math" panose="02040503050406030204" pitchFamily="18" charset="0"/>
                        <a:ea typeface="Hiragino Sans W4" panose="020B0400000000000000" pitchFamily="34" charset="-128"/>
                        <a:cs typeface="Helvetica" panose="020B0604020202020204" pitchFamily="34" charset="0"/>
                      </a:rPr>
                      <m:t>𝑑</m:t>
                    </m:r>
                  </m:oMath>
                </a14:m>
                <a:r>
                  <a:rPr kumimoji="1" lang="en-US" altLang="ja-JP" sz="2400" b="0" dirty="0">
                    <a:latin typeface="Helvetica Neue" panose="02000503000000020004" pitchFamily="2" charset="0"/>
                    <a:ea typeface="Helvetica Neue" panose="02000503000000020004" pitchFamily="2" charset="0"/>
                    <a:cs typeface="Helvetica Neue" panose="02000503000000020004" pitchFamily="2" charset="0"/>
                  </a:rPr>
                  <a:t> = 0.72 kpc</a:t>
                </a:r>
              </a:p>
              <a:p>
                <a:r>
                  <a:rPr kumimoji="1" lang="ja-JP" altLang="en-US" sz="2400">
                    <a:latin typeface="Helvetica Neue" panose="02000503000000020004" pitchFamily="2" charset="0"/>
                    <a:ea typeface="Hiragino Sans W4" panose="020B0400000000000000" pitchFamily="34" charset="-128"/>
                    <a:cs typeface="Helvetica Neue" panose="02000503000000020004" pitchFamily="2" charset="0"/>
                  </a:rPr>
                  <a:t>・</a:t>
                </a:r>
                <a14:m>
                  <m:oMath xmlns:m="http://schemas.openxmlformats.org/officeDocument/2006/math">
                    <m:r>
                      <a:rPr kumimoji="1" lang="en-US" altLang="ja-JP" sz="2400" b="0" i="1" smtClean="0">
                        <a:latin typeface="Cambria Math" panose="02040503050406030204" pitchFamily="18" charset="0"/>
                        <a:ea typeface="Hiragino Sans W4" panose="020B0400000000000000" pitchFamily="34" charset="-128"/>
                        <a:cs typeface="Helvetica" panose="020B0604020202020204" pitchFamily="34" charset="0"/>
                      </a:rPr>
                      <m:t>𝑛</m:t>
                    </m:r>
                  </m:oMath>
                </a14:m>
                <a:r>
                  <a:rPr kumimoji="1" lang="en-US" altLang="ja-JP" sz="2400" b="0" dirty="0">
                    <a:latin typeface="Helvetica Neue" panose="02000503000000020004" pitchFamily="2" charset="0"/>
                    <a:ea typeface="Helvetica Neue" panose="02000503000000020004" pitchFamily="2" charset="0"/>
                    <a:cs typeface="Helvetica Neue" panose="02000503000000020004" pitchFamily="2" charset="0"/>
                  </a:rPr>
                  <a:t>(H</a:t>
                </a:r>
                <a:r>
                  <a:rPr kumimoji="1" lang="en-US" altLang="ja-JP" sz="2400" b="0" baseline="-25000" dirty="0">
                    <a:latin typeface="Helvetica Neue" panose="02000503000000020004" pitchFamily="2" charset="0"/>
                    <a:ea typeface="Helvetica Neue" panose="02000503000000020004" pitchFamily="2" charset="0"/>
                    <a:cs typeface="Helvetica Neue" panose="02000503000000020004" pitchFamily="2" charset="0"/>
                  </a:rPr>
                  <a:t>2</a:t>
                </a:r>
                <a:r>
                  <a:rPr kumimoji="1" lang="en-US" altLang="ja-JP" sz="2400" b="0" dirty="0">
                    <a:latin typeface="Helvetica Neue" panose="02000503000000020004" pitchFamily="2" charset="0"/>
                    <a:ea typeface="Helvetica Neue" panose="02000503000000020004" pitchFamily="2" charset="0"/>
                    <a:cs typeface="Helvetica Neue" panose="02000503000000020004" pitchFamily="2" charset="0"/>
                  </a:rPr>
                  <a:t>) = </a:t>
                </a:r>
                <a:r>
                  <a:rPr kumimoji="1" lang="en-US" altLang="ja-JP" sz="2400" dirty="0">
                    <a:latin typeface="Helvetica Neue" panose="02000503000000020004" pitchFamily="2" charset="0"/>
                    <a:ea typeface="Helvetica Neue" panose="02000503000000020004" pitchFamily="2" charset="0"/>
                    <a:cs typeface="Helvetica Neue" panose="02000503000000020004" pitchFamily="2" charset="0"/>
                  </a:rPr>
                  <a:t>308</a:t>
                </a:r>
                <a:r>
                  <a:rPr kumimoji="1" lang="en-US" altLang="ja-JP" sz="2400" b="0" dirty="0">
                    <a:latin typeface="Helvetica Neue" panose="02000503000000020004" pitchFamily="2" charset="0"/>
                    <a:ea typeface="Helvetica Neue" panose="02000503000000020004" pitchFamily="2" charset="0"/>
                    <a:cs typeface="Helvetica Neue" panose="02000503000000020004" pitchFamily="2" charset="0"/>
                  </a:rPr>
                  <a:t> cm</a:t>
                </a:r>
                <a:r>
                  <a:rPr kumimoji="1" lang="en-US" altLang="ja-JP" sz="2400" b="0" baseline="30000" dirty="0">
                    <a:latin typeface="Helvetica Neue" panose="02000503000000020004" pitchFamily="2" charset="0"/>
                    <a:ea typeface="Helvetica Neue" panose="02000503000000020004" pitchFamily="2" charset="0"/>
                    <a:cs typeface="Helvetica Neue" panose="02000503000000020004" pitchFamily="2" charset="0"/>
                  </a:rPr>
                  <a:t>-3</a:t>
                </a:r>
              </a:p>
            </p:txBody>
          </p:sp>
        </mc:Choice>
        <mc:Fallback xmlns="">
          <p:sp>
            <p:nvSpPr>
              <p:cNvPr id="26" name="テキスト ボックス 25">
                <a:extLst>
                  <a:ext uri="{FF2B5EF4-FFF2-40B4-BE49-F238E27FC236}">
                    <a16:creationId xmlns:a16="http://schemas.microsoft.com/office/drawing/2014/main" id="{66185EE5-FCF0-C5CA-8034-C3BC1EEA68F3}"/>
                  </a:ext>
                </a:extLst>
              </p:cNvPr>
              <p:cNvSpPr txBox="1">
                <a:spLocks noRot="1" noChangeAspect="1" noMove="1" noResize="1" noEditPoints="1" noAdjustHandles="1" noChangeArrowheads="1" noChangeShapeType="1" noTextEdit="1"/>
              </p:cNvSpPr>
              <p:nvPr/>
            </p:nvSpPr>
            <p:spPr>
              <a:xfrm>
                <a:off x="6309869" y="636106"/>
                <a:ext cx="3931074" cy="1200329"/>
              </a:xfrm>
              <a:prstGeom prst="rect">
                <a:avLst/>
              </a:prstGeom>
              <a:blipFill>
                <a:blip r:embed="rId7"/>
                <a:stretch>
                  <a:fillRect l="-2251" t="-3125" b="-11458"/>
                </a:stretch>
              </a:blipFill>
            </p:spPr>
            <p:txBody>
              <a:bodyPr/>
              <a:lstStyle/>
              <a:p>
                <a:r>
                  <a:rPr lang="ja-JP" altLang="en-US">
                    <a:noFill/>
                  </a:rPr>
                  <a:t> </a:t>
                </a:r>
              </a:p>
            </p:txBody>
          </p:sp>
        </mc:Fallback>
      </mc:AlternateContent>
      <p:sp>
        <p:nvSpPr>
          <p:cNvPr id="12" name="テキスト ボックス 11">
            <a:extLst>
              <a:ext uri="{FF2B5EF4-FFF2-40B4-BE49-F238E27FC236}">
                <a16:creationId xmlns:a16="http://schemas.microsoft.com/office/drawing/2014/main" id="{4C9EF252-FEB2-9062-86A5-7EC9E8A283FC}"/>
              </a:ext>
            </a:extLst>
          </p:cNvPr>
          <p:cNvSpPr txBox="1"/>
          <p:nvPr/>
        </p:nvSpPr>
        <p:spPr>
          <a:xfrm>
            <a:off x="131912" y="3129616"/>
            <a:ext cx="6358776" cy="1200329"/>
          </a:xfrm>
          <a:prstGeom prst="rect">
            <a:avLst/>
          </a:prstGeom>
          <a:noFill/>
        </p:spPr>
        <p:txBody>
          <a:bodyPr wrap="square">
            <a:spAutoFit/>
          </a:bodyPr>
          <a:lstStyle/>
          <a:p>
            <a:r>
              <a:rPr kumimoji="1" lang="en-US" altLang="ja-JP" sz="2400" dirty="0">
                <a:latin typeface="Helvetica Neue" panose="02000503000000020004" pitchFamily="2" charset="0"/>
                <a:ea typeface="Helvetica Neue" panose="02000503000000020004" pitchFamily="2" charset="0"/>
                <a:cs typeface="Helvetica Neue" panose="02000503000000020004" pitchFamily="2" charset="0"/>
              </a:rPr>
              <a:t>The Fermi-LAT 95% C.L. upper limits and LHAASO-WCDA upper limits from Xie et al. (2025) were used as constraints.</a:t>
            </a:r>
          </a:p>
        </p:txBody>
      </p:sp>
      <mc:AlternateContent xmlns:mc="http://schemas.openxmlformats.org/markup-compatibility/2006" xmlns:a14="http://schemas.microsoft.com/office/drawing/2010/main">
        <mc:Choice Requires="a14">
          <p:sp>
            <p:nvSpPr>
              <p:cNvPr id="27" name="テキスト ボックス 26">
                <a:extLst>
                  <a:ext uri="{FF2B5EF4-FFF2-40B4-BE49-F238E27FC236}">
                    <a16:creationId xmlns:a16="http://schemas.microsoft.com/office/drawing/2014/main" id="{6F6A6F9F-592D-D1BB-54AD-58A92FD01701}"/>
                  </a:ext>
                </a:extLst>
              </p:cNvPr>
              <p:cNvSpPr txBox="1"/>
              <p:nvPr/>
            </p:nvSpPr>
            <p:spPr>
              <a:xfrm>
                <a:off x="131912" y="4459006"/>
                <a:ext cx="7157348" cy="1695721"/>
              </a:xfrm>
              <a:prstGeom prst="rect">
                <a:avLst/>
              </a:prstGeom>
              <a:noFill/>
            </p:spPr>
            <p:txBody>
              <a:bodyPr wrap="square" rtlCol="0">
                <a:spAutoFit/>
              </a:bodyPr>
              <a:lstStyle/>
              <a:p>
                <a:r>
                  <a:rPr kumimoji="1" lang="en-US" altLang="ja-JP" sz="2800" b="1" dirty="0">
                    <a:solidFill>
                      <a:srgbClr val="FF0000"/>
                    </a:solidFill>
                    <a:effectLst>
                      <a:outerShdw blurRad="50800" dist="38100" dir="2700000" algn="tl" rotWithShape="0">
                        <a:prstClr val="black">
                          <a:alpha val="40000"/>
                        </a:prstClr>
                      </a:outerShdw>
                    </a:effectLst>
                    <a:latin typeface="Helvetica Neue" panose="02000503000000020004" pitchFamily="2" charset="0"/>
                    <a:ea typeface="Helvetica Neue" panose="02000503000000020004" pitchFamily="2" charset="0"/>
                    <a:cs typeface="Helvetica Neue" panose="02000503000000020004" pitchFamily="2" charset="0"/>
                  </a:rPr>
                  <a:t>Fitted and derived parameters</a:t>
                </a:r>
              </a:p>
              <a:p>
                <a:r>
                  <a:rPr kumimoji="1" lang="ja-JP" altLang="en-US" sz="2400" b="1">
                    <a:latin typeface="Helvetica Neue" panose="02000503000000020004" pitchFamily="2" charset="0"/>
                    <a:ea typeface="Hiragino Sans W4" panose="020B0400000000000000" pitchFamily="34" charset="-128"/>
                    <a:cs typeface="Helvetica Neue" panose="02000503000000020004" pitchFamily="2" charset="0"/>
                  </a:rPr>
                  <a:t>・</a:t>
                </a:r>
                <a:r>
                  <a:rPr kumimoji="1" lang="en-US" altLang="ja-JP" sz="2400" dirty="0">
                    <a:latin typeface="Helvetica Neue" panose="02000503000000020004" pitchFamily="2" charset="0"/>
                    <a:ea typeface="Helvetica Neue" panose="02000503000000020004" pitchFamily="2" charset="0"/>
                    <a:cs typeface="Helvetica Neue" panose="02000503000000020004" pitchFamily="2" charset="0"/>
                  </a:rPr>
                  <a:t>Proton spectral index</a:t>
                </a:r>
                <a:r>
                  <a:rPr lang="en-US" altLang="ja-JP" sz="2400" dirty="0">
                    <a:latin typeface="Helvetica Neue" panose="02000503000000020004" pitchFamily="2" charset="0"/>
                    <a:ea typeface="Helvetica Neue" panose="02000503000000020004" pitchFamily="2" charset="0"/>
                    <a:cs typeface="Helvetica Neue" panose="02000503000000020004" pitchFamily="2" charset="0"/>
                  </a:rPr>
                  <a:t>: </a:t>
                </a:r>
                <a:r>
                  <a:rPr lang="en-US" altLang="ja-JP" sz="2400" i="1" dirty="0">
                    <a:latin typeface="Helvetica Neue" panose="02000503000000020004" pitchFamily="2" charset="0"/>
                    <a:ea typeface="Helvetica Neue" panose="02000503000000020004" pitchFamily="2" charset="0"/>
                    <a:cs typeface="Helvetica Neue" panose="02000503000000020004" pitchFamily="2" charset="0"/>
                  </a:rPr>
                  <a:t>s</a:t>
                </a:r>
                <a:r>
                  <a:rPr lang="en-US" altLang="ja-JP" sz="2400" dirty="0">
                    <a:latin typeface="Helvetica Neue" panose="02000503000000020004" pitchFamily="2" charset="0"/>
                    <a:ea typeface="Helvetica Neue" panose="02000503000000020004" pitchFamily="2" charset="0"/>
                    <a:cs typeface="Helvetica Neue" panose="02000503000000020004" pitchFamily="2" charset="0"/>
                  </a:rPr>
                  <a:t> = </a:t>
                </a:r>
                <a14:m>
                  <m:oMath xmlns:m="http://schemas.openxmlformats.org/officeDocument/2006/math">
                    <m:sSubSup>
                      <m:sSubSupPr>
                        <m:ctrlPr>
                          <a:rPr lang="en-US" altLang="ja-JP" sz="2400" i="1" smtClean="0">
                            <a:latin typeface="Cambria Math" panose="02040503050406030204" pitchFamily="18" charset="0"/>
                            <a:ea typeface="Helvetica Neue" panose="02000503000000020004" pitchFamily="2" charset="0"/>
                            <a:cs typeface="Helvetica Neue" panose="02000503000000020004" pitchFamily="2" charset="0"/>
                          </a:rPr>
                        </m:ctrlPr>
                      </m:sSubSupPr>
                      <m:e>
                        <m:r>
                          <a:rPr lang="en-US" altLang="ja-JP" sz="2400" b="0" i="1" smtClean="0">
                            <a:latin typeface="Cambria Math" panose="02040503050406030204" pitchFamily="18" charset="0"/>
                            <a:ea typeface="Helvetica Neue" panose="02000503000000020004" pitchFamily="2" charset="0"/>
                            <a:cs typeface="Helvetica Neue" panose="02000503000000020004" pitchFamily="2" charset="0"/>
                          </a:rPr>
                          <m:t>1.42</m:t>
                        </m:r>
                      </m:e>
                      <m:sub>
                        <m:r>
                          <a:rPr lang="en-US" altLang="ja-JP" sz="2400" b="0" i="1" smtClean="0">
                            <a:latin typeface="Cambria Math" panose="02040503050406030204" pitchFamily="18" charset="0"/>
                            <a:ea typeface="Helvetica Neue" panose="02000503000000020004" pitchFamily="2" charset="0"/>
                            <a:cs typeface="Helvetica Neue" panose="02000503000000020004" pitchFamily="2" charset="0"/>
                          </a:rPr>
                          <m:t> − 0.24</m:t>
                        </m:r>
                      </m:sub>
                      <m:sup>
                        <m:r>
                          <a:rPr lang="en-US" altLang="ja-JP" sz="2400" b="0" i="1" smtClean="0">
                            <a:latin typeface="Cambria Math" panose="02040503050406030204" pitchFamily="18" charset="0"/>
                            <a:ea typeface="Helvetica Neue" panose="02000503000000020004" pitchFamily="2" charset="0"/>
                            <a:cs typeface="Helvetica Neue" panose="02000503000000020004" pitchFamily="2" charset="0"/>
                          </a:rPr>
                          <m:t>+0.15</m:t>
                        </m:r>
                      </m:sup>
                    </m:sSubSup>
                  </m:oMath>
                </a14:m>
                <a:endParaRPr kumimoji="1" lang="en-US" altLang="ja-JP" sz="2400" b="1" u="sng" dirty="0">
                  <a:latin typeface="Helvetica Neue" panose="02000503000000020004" pitchFamily="2" charset="0"/>
                  <a:ea typeface="Helvetica Neue" panose="02000503000000020004" pitchFamily="2" charset="0"/>
                  <a:cs typeface="Helvetica Neue" panose="02000503000000020004" pitchFamily="2" charset="0"/>
                </a:endParaRPr>
              </a:p>
              <a:p>
                <a:r>
                  <a:rPr kumimoji="1" lang="ja-JP" altLang="en-US" sz="2400">
                    <a:latin typeface="Helvetica Neue" panose="02000503000000020004" pitchFamily="2" charset="0"/>
                    <a:ea typeface="Hiragino Sans W4" panose="020B0400000000000000" pitchFamily="34" charset="-128"/>
                    <a:cs typeface="Helvetica Neue" panose="02000503000000020004" pitchFamily="2" charset="0"/>
                  </a:rPr>
                  <a:t>・</a:t>
                </a:r>
                <a:r>
                  <a:rPr kumimoji="1" lang="en-US" altLang="ja-JP" sz="24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rPr>
                  <a:t>Proton cutoff energy: </a:t>
                </a:r>
                <a14:m>
                  <m:oMath xmlns:m="http://schemas.openxmlformats.org/officeDocument/2006/math">
                    <m:r>
                      <a:rPr kumimoji="1" lang="en-US" altLang="ja-JP" sz="2400" i="1">
                        <a:solidFill>
                          <a:schemeClr val="tx1"/>
                        </a:solidFill>
                        <a:latin typeface="Cambria Math" panose="02040503050406030204" pitchFamily="18" charset="0"/>
                        <a:ea typeface="Hiragino Sans W4" panose="020B0400000000000000" pitchFamily="34" charset="-128"/>
                        <a:cs typeface="Helvetica" panose="020B0604020202020204" pitchFamily="34" charset="0"/>
                      </a:rPr>
                      <m:t>𝐸</m:t>
                    </m:r>
                  </m:oMath>
                </a14:m>
                <a:r>
                  <a:rPr kumimoji="1" lang="en-US" altLang="ja-JP" sz="2400" baseline="-250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rPr>
                  <a:t>c</a:t>
                </a:r>
                <a:r>
                  <a:rPr kumimoji="1" lang="en-US" altLang="ja-JP" sz="24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rPr>
                  <a:t> = </a:t>
                </a:r>
                <a14:m>
                  <m:oMath xmlns:m="http://schemas.openxmlformats.org/officeDocument/2006/math">
                    <m:sSubSup>
                      <m:sSubSupPr>
                        <m:ctrlPr>
                          <a:rPr kumimoji="1" lang="en-US" altLang="ja-JP" sz="2400" i="1" smtClean="0">
                            <a:solidFill>
                              <a:schemeClr val="tx1"/>
                            </a:solidFill>
                            <a:latin typeface="Cambria Math" panose="02040503050406030204" pitchFamily="18" charset="0"/>
                            <a:ea typeface="Helvetica Neue" panose="02000503000000020004" pitchFamily="2" charset="0"/>
                            <a:cs typeface="Helvetica Neue" panose="02000503000000020004" pitchFamily="2" charset="0"/>
                          </a:rPr>
                        </m:ctrlPr>
                      </m:sSubSupPr>
                      <m:e>
                        <m:r>
                          <a:rPr kumimoji="1" lang="en-US" altLang="ja-JP" sz="2400" b="0" i="1" smtClean="0">
                            <a:solidFill>
                              <a:schemeClr val="tx1"/>
                            </a:solidFill>
                            <a:latin typeface="Cambria Math" panose="02040503050406030204" pitchFamily="18" charset="0"/>
                            <a:ea typeface="Helvetica Neue" panose="02000503000000020004" pitchFamily="2" charset="0"/>
                            <a:cs typeface="Helvetica Neue" panose="02000503000000020004" pitchFamily="2" charset="0"/>
                          </a:rPr>
                          <m:t>253</m:t>
                        </m:r>
                      </m:e>
                      <m:sub>
                        <m:r>
                          <a:rPr kumimoji="1" lang="en-US" altLang="ja-JP" sz="2400" b="0" i="1" smtClean="0">
                            <a:solidFill>
                              <a:schemeClr val="tx1"/>
                            </a:solidFill>
                            <a:latin typeface="Cambria Math" panose="02040503050406030204" pitchFamily="18" charset="0"/>
                            <a:ea typeface="Helvetica Neue" panose="02000503000000020004" pitchFamily="2" charset="0"/>
                            <a:cs typeface="Helvetica Neue" panose="02000503000000020004" pitchFamily="2" charset="0"/>
                          </a:rPr>
                          <m:t> − 44</m:t>
                        </m:r>
                      </m:sub>
                      <m:sup>
                        <m:r>
                          <a:rPr kumimoji="1" lang="en-US" altLang="ja-JP" sz="2400" b="0" i="1" smtClean="0">
                            <a:solidFill>
                              <a:schemeClr val="tx1"/>
                            </a:solidFill>
                            <a:latin typeface="Cambria Math" panose="02040503050406030204" pitchFamily="18" charset="0"/>
                            <a:ea typeface="Helvetica Neue" panose="02000503000000020004" pitchFamily="2" charset="0"/>
                            <a:cs typeface="Helvetica Neue" panose="02000503000000020004" pitchFamily="2" charset="0"/>
                          </a:rPr>
                          <m:t>+56</m:t>
                        </m:r>
                      </m:sup>
                    </m:sSubSup>
                  </m:oMath>
                </a14:m>
                <a:r>
                  <a:rPr kumimoji="1" lang="en-US" altLang="ja-JP" sz="24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rPr>
                  <a:t> TeV</a:t>
                </a:r>
              </a:p>
              <a:p>
                <a:r>
                  <a:rPr kumimoji="1" lang="ja-JP" altLang="en-US" sz="2400">
                    <a:solidFill>
                      <a:schemeClr val="tx1"/>
                    </a:solidFill>
                    <a:latin typeface="Helvetica Neue" panose="02000503000000020004" pitchFamily="2" charset="0"/>
                    <a:ea typeface="Hiragino Sans W4" panose="020B0400000000000000" pitchFamily="34" charset="-128"/>
                    <a:cs typeface="Helvetica Neue" panose="02000503000000020004" pitchFamily="2" charset="0"/>
                  </a:rPr>
                  <a:t>・</a:t>
                </a:r>
                <a:r>
                  <a:rPr kumimoji="1" lang="en-US" altLang="ja-JP" sz="24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rPr>
                  <a:t>Total proton energy: </a:t>
                </a:r>
                <a14:m>
                  <m:oMath xmlns:m="http://schemas.openxmlformats.org/officeDocument/2006/math">
                    <m:r>
                      <a:rPr kumimoji="1" lang="en-US" altLang="ja-JP" sz="2400" i="1">
                        <a:solidFill>
                          <a:schemeClr val="tx1"/>
                        </a:solidFill>
                        <a:latin typeface="Cambria Math" panose="02040503050406030204" pitchFamily="18" charset="0"/>
                        <a:ea typeface="Hiragino Sans W4" panose="020B0400000000000000" pitchFamily="34" charset="-128"/>
                        <a:cs typeface="Helvetica" panose="020B0604020202020204" pitchFamily="34" charset="0"/>
                      </a:rPr>
                      <m:t>𝑊</m:t>
                    </m:r>
                    <m:r>
                      <a:rPr kumimoji="1" lang="en-US" altLang="ja-JP" sz="2400" i="1" baseline="-25000">
                        <a:solidFill>
                          <a:schemeClr val="tx1"/>
                        </a:solidFill>
                        <a:latin typeface="Cambria Math" panose="02040503050406030204" pitchFamily="18" charset="0"/>
                        <a:ea typeface="Hiragino Sans W4" panose="020B0400000000000000" pitchFamily="34" charset="-128"/>
                        <a:cs typeface="Helvetica" panose="020B0604020202020204" pitchFamily="34" charset="0"/>
                      </a:rPr>
                      <m:t>𝑝</m:t>
                    </m:r>
                  </m:oMath>
                </a14:m>
                <a:r>
                  <a:rPr kumimoji="1" lang="en-US" altLang="ja-JP" sz="24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rPr>
                  <a:t> = (</a:t>
                </a:r>
                <a14:m>
                  <m:oMath xmlns:m="http://schemas.openxmlformats.org/officeDocument/2006/math">
                    <m:sSubSup>
                      <m:sSubSupPr>
                        <m:ctrlPr>
                          <a:rPr kumimoji="1" lang="en-US" altLang="ja-JP" sz="2400" i="1" smtClean="0">
                            <a:solidFill>
                              <a:schemeClr val="tx1"/>
                            </a:solidFill>
                            <a:latin typeface="Cambria Math" panose="02040503050406030204" pitchFamily="18" charset="0"/>
                            <a:ea typeface="Helvetica Neue" panose="02000503000000020004" pitchFamily="2" charset="0"/>
                            <a:cs typeface="Helvetica Neue" panose="02000503000000020004" pitchFamily="2" charset="0"/>
                          </a:rPr>
                        </m:ctrlPr>
                      </m:sSubSupPr>
                      <m:e>
                        <m:r>
                          <a:rPr kumimoji="1" lang="en-US" altLang="ja-JP" sz="2400" b="0" i="1" smtClean="0">
                            <a:solidFill>
                              <a:schemeClr val="tx1"/>
                            </a:solidFill>
                            <a:latin typeface="Cambria Math" panose="02040503050406030204" pitchFamily="18" charset="0"/>
                            <a:ea typeface="Helvetica Neue" panose="02000503000000020004" pitchFamily="2" charset="0"/>
                            <a:cs typeface="Helvetica Neue" panose="02000503000000020004" pitchFamily="2" charset="0"/>
                          </a:rPr>
                          <m:t>6.0</m:t>
                        </m:r>
                      </m:e>
                      <m:sub>
                        <m:r>
                          <a:rPr kumimoji="1" lang="en-US" altLang="ja-JP" sz="2400" b="0" i="1" smtClean="0">
                            <a:solidFill>
                              <a:schemeClr val="tx1"/>
                            </a:solidFill>
                            <a:latin typeface="Cambria Math" panose="02040503050406030204" pitchFamily="18" charset="0"/>
                            <a:ea typeface="Helvetica Neue" panose="02000503000000020004" pitchFamily="2" charset="0"/>
                            <a:cs typeface="Helvetica Neue" panose="02000503000000020004" pitchFamily="2" charset="0"/>
                          </a:rPr>
                          <m:t> − 1.3</m:t>
                        </m:r>
                      </m:sub>
                      <m:sup>
                        <m:r>
                          <a:rPr kumimoji="1" lang="en-US" altLang="ja-JP" sz="2400" b="0" i="1" smtClean="0">
                            <a:solidFill>
                              <a:schemeClr val="tx1"/>
                            </a:solidFill>
                            <a:latin typeface="Cambria Math" panose="02040503050406030204" pitchFamily="18" charset="0"/>
                            <a:ea typeface="Helvetica Neue" panose="02000503000000020004" pitchFamily="2" charset="0"/>
                            <a:cs typeface="Helvetica Neue" panose="02000503000000020004" pitchFamily="2" charset="0"/>
                          </a:rPr>
                          <m:t>+1.6</m:t>
                        </m:r>
                      </m:sup>
                    </m:sSubSup>
                  </m:oMath>
                </a14:m>
                <a:r>
                  <a:rPr kumimoji="1" lang="en-US" altLang="ja-JP" sz="24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rPr>
                  <a:t>) × 10</a:t>
                </a:r>
                <a:r>
                  <a:rPr kumimoji="1" lang="en-US" altLang="ja-JP" sz="2400" baseline="300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rPr>
                  <a:t>44</a:t>
                </a:r>
                <a:r>
                  <a:rPr kumimoji="1" lang="en-US" altLang="ja-JP" sz="24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rPr>
                  <a:t> erg</a:t>
                </a:r>
              </a:p>
            </p:txBody>
          </p:sp>
        </mc:Choice>
        <mc:Fallback xmlns="">
          <p:sp>
            <p:nvSpPr>
              <p:cNvPr id="27" name="テキスト ボックス 26">
                <a:extLst>
                  <a:ext uri="{FF2B5EF4-FFF2-40B4-BE49-F238E27FC236}">
                    <a16:creationId xmlns:a16="http://schemas.microsoft.com/office/drawing/2014/main" id="{6F6A6F9F-592D-D1BB-54AD-58A92FD01701}"/>
                  </a:ext>
                </a:extLst>
              </p:cNvPr>
              <p:cNvSpPr txBox="1">
                <a:spLocks noRot="1" noChangeAspect="1" noMove="1" noResize="1" noEditPoints="1" noAdjustHandles="1" noChangeArrowheads="1" noChangeShapeType="1" noTextEdit="1"/>
              </p:cNvSpPr>
              <p:nvPr/>
            </p:nvSpPr>
            <p:spPr>
              <a:xfrm>
                <a:off x="131912" y="4459006"/>
                <a:ext cx="7157348" cy="1695721"/>
              </a:xfrm>
              <a:prstGeom prst="rect">
                <a:avLst/>
              </a:prstGeom>
              <a:blipFill>
                <a:blip r:embed="rId8"/>
                <a:stretch>
                  <a:fillRect l="-1947" t="-3704" b="-5926"/>
                </a:stretch>
              </a:blipFill>
            </p:spPr>
            <p:txBody>
              <a:bodyPr/>
              <a:lstStyle/>
              <a:p>
                <a:r>
                  <a:rPr lang="ja-JP" altLang="en-US">
                    <a:noFill/>
                  </a:rPr>
                  <a:t> </a:t>
                </a:r>
              </a:p>
            </p:txBody>
          </p:sp>
        </mc:Fallback>
      </mc:AlternateContent>
    </p:spTree>
    <p:extLst>
      <p:ext uri="{BB962C8B-B14F-4D97-AF65-F5344CB8AC3E}">
        <p14:creationId xmlns:p14="http://schemas.microsoft.com/office/powerpoint/2010/main" val="25867750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0ADD07B0-8B52-FD7A-ECE1-144F59C86EED}"/>
              </a:ext>
            </a:extLst>
          </p:cNvPr>
          <p:cNvPicPr>
            <a:picLocks noChangeAspect="1"/>
          </p:cNvPicPr>
          <p:nvPr/>
        </p:nvPicPr>
        <p:blipFill>
          <a:blip r:embed="rId2"/>
          <a:stretch>
            <a:fillRect/>
          </a:stretch>
        </p:blipFill>
        <p:spPr>
          <a:xfrm>
            <a:off x="6803884" y="2438029"/>
            <a:ext cx="5086637" cy="3644756"/>
          </a:xfrm>
          <a:prstGeom prst="rect">
            <a:avLst/>
          </a:prstGeom>
        </p:spPr>
      </p:pic>
      <p:sp>
        <p:nvSpPr>
          <p:cNvPr id="2" name="テキスト ボックス 1">
            <a:extLst>
              <a:ext uri="{FF2B5EF4-FFF2-40B4-BE49-F238E27FC236}">
                <a16:creationId xmlns:a16="http://schemas.microsoft.com/office/drawing/2014/main" id="{803A794B-ADE8-77CE-5094-DF7BAC1A1C4E}"/>
              </a:ext>
            </a:extLst>
          </p:cNvPr>
          <p:cNvSpPr txBox="1"/>
          <p:nvPr/>
        </p:nvSpPr>
        <p:spPr>
          <a:xfrm>
            <a:off x="0" y="51331"/>
            <a:ext cx="11340662" cy="584775"/>
          </a:xfrm>
          <a:prstGeom prst="rect">
            <a:avLst/>
          </a:prstGeom>
          <a:noFill/>
        </p:spPr>
        <p:txBody>
          <a:bodyPr wrap="square" rtlCol="0">
            <a:spAutoFit/>
          </a:bodyPr>
          <a:lstStyle/>
          <a:p>
            <a:r>
              <a:rPr kumimoji="1" lang="en-US" altLang="ja-JP" sz="3200" b="1" dirty="0">
                <a:solidFill>
                  <a:srgbClr val="0070C0"/>
                </a:solidFill>
                <a:effectLst>
                  <a:outerShdw blurRad="50800" dist="38100" dir="2700000" algn="tl" rotWithShape="0">
                    <a:prstClr val="black">
                      <a:alpha val="40000"/>
                    </a:prstClr>
                  </a:outerShdw>
                </a:effectLst>
                <a:latin typeface="Helvetica Neue" panose="02000503000000020004" pitchFamily="2" charset="0"/>
                <a:ea typeface="Helvetica Neue" panose="02000503000000020004" pitchFamily="2" charset="0"/>
                <a:cs typeface="Helvetica Neue" panose="02000503000000020004" pitchFamily="2" charset="0"/>
              </a:rPr>
              <a:t>Leptonic modeling using the physical properties of MC4</a:t>
            </a:r>
            <a:endParaRPr kumimoji="1" lang="ja-JP" altLang="en-US" sz="3200" b="1" dirty="0">
              <a:solidFill>
                <a:srgbClr val="0070C0"/>
              </a:solidFill>
              <a:effectLst>
                <a:outerShdw blurRad="50800" dist="38100" dir="2700000" algn="tl" rotWithShape="0">
                  <a:prstClr val="black">
                    <a:alpha val="40000"/>
                  </a:prstClr>
                </a:outerShdw>
              </a:effectLst>
              <a:latin typeface="Helvetica Neue" panose="02000503000000020004" pitchFamily="2" charset="0"/>
              <a:ea typeface="Hiragino Sans W4" panose="020B0400000000000000" pitchFamily="34" charset="-128"/>
              <a:cs typeface="Helvetica Neue" panose="02000503000000020004" pitchFamily="2" charset="0"/>
            </a:endParaRPr>
          </a:p>
        </p:txBody>
      </p:sp>
      <p:pic>
        <p:nvPicPr>
          <p:cNvPr id="3" name="図 2">
            <a:extLst>
              <a:ext uri="{FF2B5EF4-FFF2-40B4-BE49-F238E27FC236}">
                <a16:creationId xmlns:a16="http://schemas.microsoft.com/office/drawing/2014/main" id="{55630DC9-5C0C-FC54-EDBF-2E2D90661790}"/>
              </a:ext>
            </a:extLst>
          </p:cNvPr>
          <p:cNvPicPr>
            <a:picLocks noChangeAspect="1"/>
          </p:cNvPicPr>
          <p:nvPr/>
        </p:nvPicPr>
        <p:blipFill>
          <a:blip r:embed="rId3"/>
          <a:stretch>
            <a:fillRect/>
          </a:stretch>
        </p:blipFill>
        <p:spPr>
          <a:xfrm>
            <a:off x="9843254" y="603629"/>
            <a:ext cx="2047267" cy="1634344"/>
          </a:xfrm>
          <a:prstGeom prst="rect">
            <a:avLst/>
          </a:prstGeom>
        </p:spPr>
      </p:pic>
      <mc:AlternateContent xmlns:mc="http://schemas.openxmlformats.org/markup-compatibility/2006" xmlns:a14="http://schemas.microsoft.com/office/drawing/2010/main">
        <mc:Choice Requires="a14">
          <p:sp>
            <p:nvSpPr>
              <p:cNvPr id="4" name="テキスト ボックス 3">
                <a:extLst>
                  <a:ext uri="{FF2B5EF4-FFF2-40B4-BE49-F238E27FC236}">
                    <a16:creationId xmlns:a16="http://schemas.microsoft.com/office/drawing/2014/main" id="{016A41F0-01E1-9D82-7E2B-0DEC9A3D2C69}"/>
                  </a:ext>
                </a:extLst>
              </p:cNvPr>
              <p:cNvSpPr txBox="1"/>
              <p:nvPr/>
            </p:nvSpPr>
            <p:spPr>
              <a:xfrm>
                <a:off x="6309869" y="636106"/>
                <a:ext cx="3931074" cy="830997"/>
              </a:xfrm>
              <a:prstGeom prst="rect">
                <a:avLst/>
              </a:prstGeom>
              <a:noFill/>
            </p:spPr>
            <p:txBody>
              <a:bodyPr wrap="square" rtlCol="0">
                <a:spAutoFit/>
              </a:bodyPr>
              <a:lstStyle/>
              <a:p>
                <a:r>
                  <a:rPr kumimoji="1" lang="en-US" altLang="ja-JP" sz="2400" u="sng" dirty="0">
                    <a:latin typeface="Helvetica Neue" panose="02000503000000020004" pitchFamily="2" charset="0"/>
                    <a:ea typeface="Helvetica Neue" panose="02000503000000020004" pitchFamily="2" charset="0"/>
                    <a:cs typeface="Helvetica Neue" panose="02000503000000020004" pitchFamily="2" charset="0"/>
                  </a:rPr>
                  <a:t>Fixed parameters (MC4)</a:t>
                </a:r>
                <a:endParaRPr kumimoji="1" lang="en-US" altLang="ja-JP" sz="2400" dirty="0">
                  <a:latin typeface="Helvetica Neue" panose="02000503000000020004" pitchFamily="2" charset="0"/>
                  <a:ea typeface="Helvetica Neue" panose="02000503000000020004" pitchFamily="2" charset="0"/>
                  <a:cs typeface="Helvetica Neue" panose="02000503000000020004" pitchFamily="2" charset="0"/>
                </a:endParaRPr>
              </a:p>
              <a:p>
                <a:r>
                  <a:rPr kumimoji="1" lang="ja-JP" altLang="en-US" sz="2400">
                    <a:latin typeface="Helvetica Neue" panose="02000503000000020004" pitchFamily="2" charset="0"/>
                    <a:ea typeface="Hiragino Sans W4" panose="020B0400000000000000" pitchFamily="34" charset="-128"/>
                    <a:cs typeface="Helvetica Neue" panose="02000503000000020004" pitchFamily="2" charset="0"/>
                  </a:rPr>
                  <a:t>・</a:t>
                </a:r>
                <a14:m>
                  <m:oMath xmlns:m="http://schemas.openxmlformats.org/officeDocument/2006/math">
                    <m:r>
                      <a:rPr kumimoji="1" lang="en-US" altLang="ja-JP" sz="2400" b="0" i="1" smtClean="0">
                        <a:latin typeface="Cambria Math" panose="02040503050406030204" pitchFamily="18" charset="0"/>
                        <a:ea typeface="Hiragino Sans W4" panose="020B0400000000000000" pitchFamily="34" charset="-128"/>
                        <a:cs typeface="Helvetica" panose="020B0604020202020204" pitchFamily="34" charset="0"/>
                      </a:rPr>
                      <m:t>𝑑</m:t>
                    </m:r>
                  </m:oMath>
                </a14:m>
                <a:r>
                  <a:rPr kumimoji="1" lang="en-US" altLang="ja-JP" sz="2400" b="0" dirty="0">
                    <a:latin typeface="Helvetica Neue" panose="02000503000000020004" pitchFamily="2" charset="0"/>
                    <a:ea typeface="Helvetica Neue" panose="02000503000000020004" pitchFamily="2" charset="0"/>
                    <a:cs typeface="Helvetica Neue" panose="02000503000000020004" pitchFamily="2" charset="0"/>
                  </a:rPr>
                  <a:t> = 0.72 kpc</a:t>
                </a:r>
              </a:p>
            </p:txBody>
          </p:sp>
        </mc:Choice>
        <mc:Fallback xmlns="">
          <p:sp>
            <p:nvSpPr>
              <p:cNvPr id="4" name="テキスト ボックス 3">
                <a:extLst>
                  <a:ext uri="{FF2B5EF4-FFF2-40B4-BE49-F238E27FC236}">
                    <a16:creationId xmlns:a16="http://schemas.microsoft.com/office/drawing/2014/main" id="{016A41F0-01E1-9D82-7E2B-0DEC9A3D2C69}"/>
                  </a:ext>
                </a:extLst>
              </p:cNvPr>
              <p:cNvSpPr txBox="1">
                <a:spLocks noRot="1" noChangeAspect="1" noMove="1" noResize="1" noEditPoints="1" noAdjustHandles="1" noChangeArrowheads="1" noChangeShapeType="1" noTextEdit="1"/>
              </p:cNvSpPr>
              <p:nvPr/>
            </p:nvSpPr>
            <p:spPr>
              <a:xfrm>
                <a:off x="6309869" y="636106"/>
                <a:ext cx="3931074" cy="830997"/>
              </a:xfrm>
              <a:prstGeom prst="rect">
                <a:avLst/>
              </a:prstGeom>
              <a:blipFill>
                <a:blip r:embed="rId4"/>
                <a:stretch>
                  <a:fillRect l="-2251" t="-4478" b="-16418"/>
                </a:stretch>
              </a:blipFill>
            </p:spPr>
            <p:txBody>
              <a:bodyPr/>
              <a:lstStyle/>
              <a:p>
                <a:r>
                  <a:rPr lang="ja-JP" altLang="en-US">
                    <a:noFill/>
                  </a:rPr>
                  <a:t> </a:t>
                </a:r>
              </a:p>
            </p:txBody>
          </p:sp>
        </mc:Fallback>
      </mc:AlternateContent>
      <p:pic>
        <p:nvPicPr>
          <p:cNvPr id="6" name="図 5">
            <a:extLst>
              <a:ext uri="{FF2B5EF4-FFF2-40B4-BE49-F238E27FC236}">
                <a16:creationId xmlns:a16="http://schemas.microsoft.com/office/drawing/2014/main" id="{1D58947B-464D-ECD3-09DF-13918DB47FD5}"/>
              </a:ext>
            </a:extLst>
          </p:cNvPr>
          <p:cNvPicPr>
            <a:picLocks noChangeAspect="1"/>
          </p:cNvPicPr>
          <p:nvPr/>
        </p:nvPicPr>
        <p:blipFill>
          <a:blip r:embed="rId5"/>
          <a:stretch>
            <a:fillRect/>
          </a:stretch>
        </p:blipFill>
        <p:spPr>
          <a:xfrm>
            <a:off x="457895" y="796175"/>
            <a:ext cx="4752255" cy="3590889"/>
          </a:xfrm>
          <a:prstGeom prst="rect">
            <a:avLst/>
          </a:prstGeom>
        </p:spPr>
      </p:pic>
      <mc:AlternateContent xmlns:mc="http://schemas.openxmlformats.org/markup-compatibility/2006" xmlns:a14="http://schemas.microsoft.com/office/drawing/2010/main">
        <mc:Choice Requires="a14">
          <p:sp>
            <p:nvSpPr>
              <p:cNvPr id="7" name="テキスト ボックス 6">
                <a:extLst>
                  <a:ext uri="{FF2B5EF4-FFF2-40B4-BE49-F238E27FC236}">
                    <a16:creationId xmlns:a16="http://schemas.microsoft.com/office/drawing/2014/main" id="{ADEEADDC-CB9D-3482-7973-CF0566EFE04A}"/>
                  </a:ext>
                </a:extLst>
              </p:cNvPr>
              <p:cNvSpPr txBox="1"/>
              <p:nvPr/>
            </p:nvSpPr>
            <p:spPr>
              <a:xfrm>
                <a:off x="203702" y="4593196"/>
                <a:ext cx="7157348" cy="1695721"/>
              </a:xfrm>
              <a:prstGeom prst="rect">
                <a:avLst/>
              </a:prstGeom>
              <a:noFill/>
            </p:spPr>
            <p:txBody>
              <a:bodyPr wrap="square" rtlCol="0">
                <a:spAutoFit/>
              </a:bodyPr>
              <a:lstStyle/>
              <a:p>
                <a:r>
                  <a:rPr kumimoji="1" lang="en-US" altLang="ja-JP" sz="2800" b="1" dirty="0">
                    <a:solidFill>
                      <a:srgbClr val="FF0000"/>
                    </a:solidFill>
                    <a:effectLst>
                      <a:outerShdw blurRad="50800" dist="38100" dir="2700000" algn="tl" rotWithShape="0">
                        <a:prstClr val="black">
                          <a:alpha val="40000"/>
                        </a:prstClr>
                      </a:outerShdw>
                    </a:effectLst>
                    <a:latin typeface="Helvetica Neue" panose="02000503000000020004" pitchFamily="2" charset="0"/>
                    <a:ea typeface="Helvetica Neue" panose="02000503000000020004" pitchFamily="2" charset="0"/>
                    <a:cs typeface="Helvetica Neue" panose="02000503000000020004" pitchFamily="2" charset="0"/>
                  </a:rPr>
                  <a:t>Fitted and derived parameters</a:t>
                </a:r>
              </a:p>
              <a:p>
                <a:r>
                  <a:rPr kumimoji="1" lang="ja-JP" altLang="en-US" sz="2400" b="1">
                    <a:latin typeface="Helvetica Neue" panose="02000503000000020004" pitchFamily="2" charset="0"/>
                    <a:ea typeface="Hiragino Sans W4" panose="020B0400000000000000" pitchFamily="34" charset="-128"/>
                    <a:cs typeface="Helvetica Neue" panose="02000503000000020004" pitchFamily="2" charset="0"/>
                  </a:rPr>
                  <a:t>・</a:t>
                </a:r>
                <a:r>
                  <a:rPr kumimoji="1" lang="en-US" altLang="ja-JP" sz="2400" dirty="0">
                    <a:latin typeface="Helvetica Neue" panose="02000503000000020004" pitchFamily="2" charset="0"/>
                    <a:ea typeface="Helvetica Neue" panose="02000503000000020004" pitchFamily="2" charset="0"/>
                    <a:cs typeface="Helvetica Neue" panose="02000503000000020004" pitchFamily="2" charset="0"/>
                  </a:rPr>
                  <a:t>Electron spectral index</a:t>
                </a:r>
                <a:r>
                  <a:rPr lang="en-US" altLang="ja-JP" sz="2400" dirty="0">
                    <a:latin typeface="Helvetica Neue" panose="02000503000000020004" pitchFamily="2" charset="0"/>
                    <a:ea typeface="Helvetica Neue" panose="02000503000000020004" pitchFamily="2" charset="0"/>
                    <a:cs typeface="Helvetica Neue" panose="02000503000000020004" pitchFamily="2" charset="0"/>
                  </a:rPr>
                  <a:t>: </a:t>
                </a:r>
                <a:r>
                  <a:rPr lang="en-US" altLang="ja-JP" sz="2400" i="1" dirty="0">
                    <a:latin typeface="Helvetica Neue" panose="02000503000000020004" pitchFamily="2" charset="0"/>
                    <a:ea typeface="Helvetica Neue" panose="02000503000000020004" pitchFamily="2" charset="0"/>
                    <a:cs typeface="Helvetica Neue" panose="02000503000000020004" pitchFamily="2" charset="0"/>
                  </a:rPr>
                  <a:t>s</a:t>
                </a:r>
                <a:r>
                  <a:rPr lang="en-US" altLang="ja-JP" sz="2400" dirty="0">
                    <a:latin typeface="Helvetica Neue" panose="02000503000000020004" pitchFamily="2" charset="0"/>
                    <a:ea typeface="Helvetica Neue" panose="02000503000000020004" pitchFamily="2" charset="0"/>
                    <a:cs typeface="Helvetica Neue" panose="02000503000000020004" pitchFamily="2" charset="0"/>
                  </a:rPr>
                  <a:t> = </a:t>
                </a:r>
                <a14:m>
                  <m:oMath xmlns:m="http://schemas.openxmlformats.org/officeDocument/2006/math">
                    <m:sSubSup>
                      <m:sSubSupPr>
                        <m:ctrlPr>
                          <a:rPr lang="en-US" altLang="ja-JP" sz="2400" i="1" smtClean="0">
                            <a:latin typeface="Cambria Math" panose="02040503050406030204" pitchFamily="18" charset="0"/>
                            <a:ea typeface="Helvetica Neue" panose="02000503000000020004" pitchFamily="2" charset="0"/>
                            <a:cs typeface="Helvetica Neue" panose="02000503000000020004" pitchFamily="2" charset="0"/>
                          </a:rPr>
                        </m:ctrlPr>
                      </m:sSubSupPr>
                      <m:e>
                        <m:r>
                          <a:rPr lang="en-US" altLang="ja-JP" sz="2400" b="0" i="1" smtClean="0">
                            <a:latin typeface="Cambria Math" panose="02040503050406030204" pitchFamily="18" charset="0"/>
                            <a:ea typeface="Helvetica Neue" panose="02000503000000020004" pitchFamily="2" charset="0"/>
                            <a:cs typeface="Helvetica Neue" panose="02000503000000020004" pitchFamily="2" charset="0"/>
                          </a:rPr>
                          <m:t>1.87</m:t>
                        </m:r>
                      </m:e>
                      <m:sub>
                        <m:r>
                          <a:rPr lang="en-US" altLang="ja-JP" sz="2400" b="0" i="1" smtClean="0">
                            <a:latin typeface="Cambria Math" panose="02040503050406030204" pitchFamily="18" charset="0"/>
                            <a:ea typeface="Helvetica Neue" panose="02000503000000020004" pitchFamily="2" charset="0"/>
                            <a:cs typeface="Helvetica Neue" panose="02000503000000020004" pitchFamily="2" charset="0"/>
                          </a:rPr>
                          <m:t> − 0.26</m:t>
                        </m:r>
                      </m:sub>
                      <m:sup>
                        <m:r>
                          <a:rPr lang="en-US" altLang="ja-JP" sz="2400" b="0" i="1" smtClean="0">
                            <a:latin typeface="Cambria Math" panose="02040503050406030204" pitchFamily="18" charset="0"/>
                            <a:ea typeface="Helvetica Neue" panose="02000503000000020004" pitchFamily="2" charset="0"/>
                            <a:cs typeface="Helvetica Neue" panose="02000503000000020004" pitchFamily="2" charset="0"/>
                          </a:rPr>
                          <m:t>+0.13</m:t>
                        </m:r>
                      </m:sup>
                    </m:sSubSup>
                  </m:oMath>
                </a14:m>
                <a:endParaRPr kumimoji="1" lang="en-US" altLang="ja-JP" sz="2400" b="1" u="sng" dirty="0">
                  <a:latin typeface="Helvetica Neue" panose="02000503000000020004" pitchFamily="2" charset="0"/>
                  <a:ea typeface="Helvetica Neue" panose="02000503000000020004" pitchFamily="2" charset="0"/>
                  <a:cs typeface="Helvetica Neue" panose="02000503000000020004" pitchFamily="2" charset="0"/>
                </a:endParaRPr>
              </a:p>
              <a:p>
                <a:r>
                  <a:rPr kumimoji="1" lang="ja-JP" altLang="en-US" sz="2400">
                    <a:latin typeface="Helvetica Neue" panose="02000503000000020004" pitchFamily="2" charset="0"/>
                    <a:ea typeface="Hiragino Sans W4" panose="020B0400000000000000" pitchFamily="34" charset="-128"/>
                    <a:cs typeface="Helvetica Neue" panose="02000503000000020004" pitchFamily="2" charset="0"/>
                  </a:rPr>
                  <a:t>・</a:t>
                </a:r>
                <a:r>
                  <a:rPr kumimoji="1" lang="en-US" altLang="ja-JP" sz="2400" dirty="0">
                    <a:latin typeface="Helvetica Neue" panose="02000503000000020004" pitchFamily="2" charset="0"/>
                    <a:ea typeface="Helvetica Neue" panose="02000503000000020004" pitchFamily="2" charset="0"/>
                    <a:cs typeface="Helvetica Neue" panose="02000503000000020004" pitchFamily="2" charset="0"/>
                  </a:rPr>
                  <a:t>Electron</a:t>
                </a:r>
                <a:r>
                  <a:rPr kumimoji="1" lang="en-US" altLang="ja-JP" sz="24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rPr>
                  <a:t> cutoff energy: </a:t>
                </a:r>
                <a14:m>
                  <m:oMath xmlns:m="http://schemas.openxmlformats.org/officeDocument/2006/math">
                    <m:r>
                      <a:rPr kumimoji="1" lang="en-US" altLang="ja-JP" sz="2400" i="1">
                        <a:solidFill>
                          <a:schemeClr val="tx1"/>
                        </a:solidFill>
                        <a:latin typeface="Cambria Math" panose="02040503050406030204" pitchFamily="18" charset="0"/>
                        <a:ea typeface="Hiragino Sans W4" panose="020B0400000000000000" pitchFamily="34" charset="-128"/>
                        <a:cs typeface="Helvetica" panose="020B0604020202020204" pitchFamily="34" charset="0"/>
                      </a:rPr>
                      <m:t>𝐸</m:t>
                    </m:r>
                  </m:oMath>
                </a14:m>
                <a:r>
                  <a:rPr kumimoji="1" lang="en-US" altLang="ja-JP" sz="2400" baseline="-250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rPr>
                  <a:t>c</a:t>
                </a:r>
                <a:r>
                  <a:rPr kumimoji="1" lang="en-US" altLang="ja-JP" sz="24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rPr>
                  <a:t> = </a:t>
                </a:r>
                <a14:m>
                  <m:oMath xmlns:m="http://schemas.openxmlformats.org/officeDocument/2006/math">
                    <m:sSubSup>
                      <m:sSubSupPr>
                        <m:ctrlPr>
                          <a:rPr kumimoji="1" lang="en-US" altLang="ja-JP" sz="2400" i="1" smtClean="0">
                            <a:solidFill>
                              <a:schemeClr val="tx1"/>
                            </a:solidFill>
                            <a:latin typeface="Cambria Math" panose="02040503050406030204" pitchFamily="18" charset="0"/>
                            <a:ea typeface="Helvetica Neue" panose="02000503000000020004" pitchFamily="2" charset="0"/>
                            <a:cs typeface="Helvetica Neue" panose="02000503000000020004" pitchFamily="2" charset="0"/>
                          </a:rPr>
                        </m:ctrlPr>
                      </m:sSubSupPr>
                      <m:e>
                        <m:r>
                          <a:rPr kumimoji="1" lang="en-US" altLang="ja-JP" sz="2400" b="0" i="1" smtClean="0">
                            <a:solidFill>
                              <a:schemeClr val="tx1"/>
                            </a:solidFill>
                            <a:latin typeface="Cambria Math" panose="02040503050406030204" pitchFamily="18" charset="0"/>
                            <a:ea typeface="Helvetica Neue" panose="02000503000000020004" pitchFamily="2" charset="0"/>
                            <a:cs typeface="Helvetica Neue" panose="02000503000000020004" pitchFamily="2" charset="0"/>
                          </a:rPr>
                          <m:t>102</m:t>
                        </m:r>
                      </m:e>
                      <m:sub>
                        <m:r>
                          <a:rPr kumimoji="1" lang="en-US" altLang="ja-JP" sz="2400" b="0" i="1" smtClean="0">
                            <a:solidFill>
                              <a:schemeClr val="tx1"/>
                            </a:solidFill>
                            <a:latin typeface="Cambria Math" panose="02040503050406030204" pitchFamily="18" charset="0"/>
                            <a:ea typeface="Helvetica Neue" panose="02000503000000020004" pitchFamily="2" charset="0"/>
                            <a:cs typeface="Helvetica Neue" panose="02000503000000020004" pitchFamily="2" charset="0"/>
                          </a:rPr>
                          <m:t> − 17</m:t>
                        </m:r>
                      </m:sub>
                      <m:sup>
                        <m:r>
                          <a:rPr kumimoji="1" lang="en-US" altLang="ja-JP" sz="2400" b="0" i="1" smtClean="0">
                            <a:solidFill>
                              <a:schemeClr val="tx1"/>
                            </a:solidFill>
                            <a:latin typeface="Cambria Math" panose="02040503050406030204" pitchFamily="18" charset="0"/>
                            <a:ea typeface="Helvetica Neue" panose="02000503000000020004" pitchFamily="2" charset="0"/>
                            <a:cs typeface="Helvetica Neue" panose="02000503000000020004" pitchFamily="2" charset="0"/>
                          </a:rPr>
                          <m:t>+24</m:t>
                        </m:r>
                      </m:sup>
                    </m:sSubSup>
                  </m:oMath>
                </a14:m>
                <a:r>
                  <a:rPr kumimoji="1" lang="en-US" altLang="ja-JP" sz="24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rPr>
                  <a:t> TeV</a:t>
                </a:r>
              </a:p>
              <a:p>
                <a:r>
                  <a:rPr kumimoji="1" lang="ja-JP" altLang="en-US" sz="2400">
                    <a:solidFill>
                      <a:schemeClr val="tx1"/>
                    </a:solidFill>
                    <a:latin typeface="Helvetica Neue" panose="02000503000000020004" pitchFamily="2" charset="0"/>
                    <a:ea typeface="Hiragino Sans W4" panose="020B0400000000000000" pitchFamily="34" charset="-128"/>
                    <a:cs typeface="Helvetica Neue" panose="02000503000000020004" pitchFamily="2" charset="0"/>
                  </a:rPr>
                  <a:t>・</a:t>
                </a:r>
                <a:r>
                  <a:rPr kumimoji="1" lang="en-US" altLang="ja-JP" sz="24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rPr>
                  <a:t>Total </a:t>
                </a:r>
                <a:r>
                  <a:rPr kumimoji="1" lang="en-US" altLang="ja-JP" sz="2400" dirty="0">
                    <a:latin typeface="Helvetica Neue" panose="02000503000000020004" pitchFamily="2" charset="0"/>
                    <a:ea typeface="Helvetica Neue" panose="02000503000000020004" pitchFamily="2" charset="0"/>
                    <a:cs typeface="Helvetica Neue" panose="02000503000000020004" pitchFamily="2" charset="0"/>
                  </a:rPr>
                  <a:t>electron</a:t>
                </a:r>
                <a:r>
                  <a:rPr kumimoji="1" lang="en-US" altLang="ja-JP" sz="24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rPr>
                  <a:t> energy: </a:t>
                </a:r>
                <a14:m>
                  <m:oMath xmlns:m="http://schemas.openxmlformats.org/officeDocument/2006/math">
                    <m:r>
                      <a:rPr kumimoji="1" lang="en-US" altLang="ja-JP" sz="2400" i="1">
                        <a:solidFill>
                          <a:schemeClr val="tx1"/>
                        </a:solidFill>
                        <a:latin typeface="Cambria Math" panose="02040503050406030204" pitchFamily="18" charset="0"/>
                        <a:ea typeface="Hiragino Sans W4" panose="020B0400000000000000" pitchFamily="34" charset="-128"/>
                        <a:cs typeface="Helvetica" panose="020B0604020202020204" pitchFamily="34" charset="0"/>
                      </a:rPr>
                      <m:t>𝑊</m:t>
                    </m:r>
                    <m:r>
                      <m:rPr>
                        <m:sty m:val="p"/>
                      </m:rPr>
                      <a:rPr kumimoji="1" lang="en-US" altLang="ja-JP" sz="2400" b="0" i="1" baseline="-25000" smtClean="0">
                        <a:solidFill>
                          <a:schemeClr val="tx1"/>
                        </a:solidFill>
                        <a:latin typeface="Cambria Math" panose="02040503050406030204" pitchFamily="18" charset="0"/>
                        <a:ea typeface="Hiragino Sans W4" panose="020B0400000000000000" pitchFamily="34" charset="-128"/>
                        <a:cs typeface="Helvetica" panose="020B0604020202020204" pitchFamily="34" charset="0"/>
                      </a:rPr>
                      <m:t>e</m:t>
                    </m:r>
                  </m:oMath>
                </a14:m>
                <a:r>
                  <a:rPr kumimoji="1" lang="en-US" altLang="ja-JP" sz="24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rPr>
                  <a:t> = (</a:t>
                </a:r>
                <a14:m>
                  <m:oMath xmlns:m="http://schemas.openxmlformats.org/officeDocument/2006/math">
                    <m:sSubSup>
                      <m:sSubSupPr>
                        <m:ctrlPr>
                          <a:rPr kumimoji="1" lang="en-US" altLang="ja-JP" sz="2400" i="1" smtClean="0">
                            <a:solidFill>
                              <a:schemeClr val="tx1"/>
                            </a:solidFill>
                            <a:latin typeface="Cambria Math" panose="02040503050406030204" pitchFamily="18" charset="0"/>
                            <a:ea typeface="Helvetica Neue" panose="02000503000000020004" pitchFamily="2" charset="0"/>
                            <a:cs typeface="Helvetica Neue" panose="02000503000000020004" pitchFamily="2" charset="0"/>
                          </a:rPr>
                        </m:ctrlPr>
                      </m:sSubSupPr>
                      <m:e>
                        <m:r>
                          <a:rPr kumimoji="1" lang="en-US" altLang="ja-JP" sz="2400" b="0" i="1" smtClean="0">
                            <a:solidFill>
                              <a:schemeClr val="tx1"/>
                            </a:solidFill>
                            <a:latin typeface="Cambria Math" panose="02040503050406030204" pitchFamily="18" charset="0"/>
                            <a:ea typeface="Helvetica Neue" panose="02000503000000020004" pitchFamily="2" charset="0"/>
                            <a:cs typeface="Helvetica Neue" panose="02000503000000020004" pitchFamily="2" charset="0"/>
                          </a:rPr>
                          <m:t>1.3</m:t>
                        </m:r>
                      </m:e>
                      <m:sub>
                        <m:r>
                          <a:rPr kumimoji="1" lang="en-US" altLang="ja-JP" sz="2400" b="0" i="1" smtClean="0">
                            <a:solidFill>
                              <a:schemeClr val="tx1"/>
                            </a:solidFill>
                            <a:latin typeface="Cambria Math" panose="02040503050406030204" pitchFamily="18" charset="0"/>
                            <a:ea typeface="Helvetica Neue" panose="02000503000000020004" pitchFamily="2" charset="0"/>
                            <a:cs typeface="Helvetica Neue" panose="02000503000000020004" pitchFamily="2" charset="0"/>
                          </a:rPr>
                          <m:t> − 0.51</m:t>
                        </m:r>
                      </m:sub>
                      <m:sup>
                        <m:r>
                          <a:rPr kumimoji="1" lang="en-US" altLang="ja-JP" sz="2400" b="0" i="1" smtClean="0">
                            <a:solidFill>
                              <a:schemeClr val="tx1"/>
                            </a:solidFill>
                            <a:latin typeface="Cambria Math" panose="02040503050406030204" pitchFamily="18" charset="0"/>
                            <a:ea typeface="Helvetica Neue" panose="02000503000000020004" pitchFamily="2" charset="0"/>
                            <a:cs typeface="Helvetica Neue" panose="02000503000000020004" pitchFamily="2" charset="0"/>
                          </a:rPr>
                          <m:t>+0.41</m:t>
                        </m:r>
                      </m:sup>
                    </m:sSubSup>
                  </m:oMath>
                </a14:m>
                <a:r>
                  <a:rPr kumimoji="1" lang="en-US" altLang="ja-JP" sz="24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rPr>
                  <a:t>) × 10</a:t>
                </a:r>
                <a:r>
                  <a:rPr kumimoji="1" lang="en-US" altLang="ja-JP" sz="2400" baseline="300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rPr>
                  <a:t>44</a:t>
                </a:r>
                <a:r>
                  <a:rPr kumimoji="1" lang="en-US" altLang="ja-JP" sz="24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rPr>
                  <a:t> erg</a:t>
                </a:r>
              </a:p>
            </p:txBody>
          </p:sp>
        </mc:Choice>
        <mc:Fallback xmlns="">
          <p:sp>
            <p:nvSpPr>
              <p:cNvPr id="7" name="テキスト ボックス 6">
                <a:extLst>
                  <a:ext uri="{FF2B5EF4-FFF2-40B4-BE49-F238E27FC236}">
                    <a16:creationId xmlns:a16="http://schemas.microsoft.com/office/drawing/2014/main" id="{ADEEADDC-CB9D-3482-7973-CF0566EFE04A}"/>
                  </a:ext>
                </a:extLst>
              </p:cNvPr>
              <p:cNvSpPr txBox="1">
                <a:spLocks noRot="1" noChangeAspect="1" noMove="1" noResize="1" noEditPoints="1" noAdjustHandles="1" noChangeArrowheads="1" noChangeShapeType="1" noTextEdit="1"/>
              </p:cNvSpPr>
              <p:nvPr/>
            </p:nvSpPr>
            <p:spPr>
              <a:xfrm>
                <a:off x="203702" y="4593196"/>
                <a:ext cx="7157348" cy="1695721"/>
              </a:xfrm>
              <a:prstGeom prst="rect">
                <a:avLst/>
              </a:prstGeom>
              <a:blipFill>
                <a:blip r:embed="rId6"/>
                <a:stretch>
                  <a:fillRect l="-1947" t="-4444" b="-5926"/>
                </a:stretch>
              </a:blipFill>
            </p:spPr>
            <p:txBody>
              <a:bodyPr/>
              <a:lstStyle/>
              <a:p>
                <a:r>
                  <a:rPr lang="ja-JP" altLang="en-US">
                    <a:noFill/>
                  </a:rPr>
                  <a:t> </a:t>
                </a:r>
              </a:p>
            </p:txBody>
          </p:sp>
        </mc:Fallback>
      </mc:AlternateContent>
      <p:sp>
        <p:nvSpPr>
          <p:cNvPr id="12" name="テキスト ボックス 11">
            <a:extLst>
              <a:ext uri="{FF2B5EF4-FFF2-40B4-BE49-F238E27FC236}">
                <a16:creationId xmlns:a16="http://schemas.microsoft.com/office/drawing/2014/main" id="{1FBC8F3C-A503-1D0E-608C-B1D8A4C14960}"/>
              </a:ext>
            </a:extLst>
          </p:cNvPr>
          <p:cNvSpPr txBox="1"/>
          <p:nvPr/>
        </p:nvSpPr>
        <p:spPr>
          <a:xfrm>
            <a:off x="4074375" y="4263239"/>
            <a:ext cx="2021625" cy="338554"/>
          </a:xfrm>
          <a:prstGeom prst="rect">
            <a:avLst/>
          </a:prstGeom>
          <a:noFill/>
        </p:spPr>
        <p:txBody>
          <a:bodyPr wrap="square" rtlCol="0">
            <a:spAutoFit/>
          </a:bodyPr>
          <a:lstStyle/>
          <a:p>
            <a:r>
              <a:rPr kumimoji="1" lang="en-US" altLang="ja-JP" sz="1600" dirty="0">
                <a:latin typeface="Helvetica" panose="020B0604020202020204" pitchFamily="34" charset="0"/>
                <a:cs typeface="Helvetica" panose="020B0604020202020204" pitchFamily="34" charset="0"/>
              </a:rPr>
              <a:t>Courtesy of N. Tsuji</a:t>
            </a:r>
            <a:endParaRPr kumimoji="1" lang="ja-JP" altLang="en-US" sz="1600"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5575786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7D82CBE8-9C93-86BF-C063-B95F4D7F451C}"/>
              </a:ext>
            </a:extLst>
          </p:cNvPr>
          <p:cNvSpPr txBox="1"/>
          <p:nvPr/>
        </p:nvSpPr>
        <p:spPr>
          <a:xfrm>
            <a:off x="30513" y="77674"/>
            <a:ext cx="11163003" cy="584775"/>
          </a:xfrm>
          <a:prstGeom prst="rect">
            <a:avLst/>
          </a:prstGeom>
          <a:noFill/>
        </p:spPr>
        <p:txBody>
          <a:bodyPr wrap="square" rtlCol="0">
            <a:spAutoFit/>
          </a:bodyPr>
          <a:lstStyle/>
          <a:p>
            <a:r>
              <a:rPr kumimoji="1" lang="en-US" altLang="ja-JP" sz="3200" b="1" dirty="0">
                <a:solidFill>
                  <a:srgbClr val="0070C0"/>
                </a:solidFill>
                <a:effectLst>
                  <a:outerShdw blurRad="50800" dist="38100" dir="2700000" algn="tl" rotWithShape="0">
                    <a:prstClr val="black">
                      <a:alpha val="40000"/>
                    </a:prstClr>
                  </a:outerShdw>
                </a:effectLst>
                <a:latin typeface="Helvetica Neue" panose="02000503000000020004" pitchFamily="2" charset="0"/>
                <a:ea typeface="Hiragino Sans W4" panose="020B0400000000000000" pitchFamily="34" charset="-128"/>
                <a:cs typeface="Helvetica Neue" panose="02000503000000020004" pitchFamily="2" charset="0"/>
              </a:rPr>
              <a:t>Estimation of upper limits for non-detected CO emission</a:t>
            </a:r>
            <a:endParaRPr kumimoji="1" lang="ja-JP" altLang="en-US" sz="3200" b="1" dirty="0">
              <a:solidFill>
                <a:srgbClr val="0070C0"/>
              </a:solidFill>
              <a:effectLst>
                <a:outerShdw blurRad="50800" dist="38100" dir="2700000" algn="tl" rotWithShape="0">
                  <a:prstClr val="black">
                    <a:alpha val="40000"/>
                  </a:prstClr>
                </a:outerShdw>
              </a:effectLst>
              <a:latin typeface="Helvetica Neue" panose="02000503000000020004" pitchFamily="2" charset="0"/>
              <a:ea typeface="Hiragino Sans W4" panose="020B0400000000000000" pitchFamily="34" charset="-128"/>
              <a:cs typeface="Helvetica Neue" panose="02000503000000020004" pitchFamily="2" charset="0"/>
            </a:endParaRPr>
          </a:p>
        </p:txBody>
      </p:sp>
      <p:sp>
        <p:nvSpPr>
          <p:cNvPr id="3" name="テキスト ボックス 2">
            <a:extLst>
              <a:ext uri="{FF2B5EF4-FFF2-40B4-BE49-F238E27FC236}">
                <a16:creationId xmlns:a16="http://schemas.microsoft.com/office/drawing/2014/main" id="{78761D15-16CF-3DC8-A39C-6B63AB393A61}"/>
              </a:ext>
            </a:extLst>
          </p:cNvPr>
          <p:cNvSpPr txBox="1"/>
          <p:nvPr/>
        </p:nvSpPr>
        <p:spPr>
          <a:xfrm>
            <a:off x="131685" y="687997"/>
            <a:ext cx="1949363" cy="523220"/>
          </a:xfrm>
          <a:prstGeom prst="rect">
            <a:avLst/>
          </a:prstGeom>
          <a:noFill/>
          <a:ln>
            <a:solidFill>
              <a:schemeClr val="tx1"/>
            </a:solidFill>
          </a:ln>
        </p:spPr>
        <p:txBody>
          <a:bodyPr wrap="square">
            <a:spAutoFit/>
          </a:bodyPr>
          <a:lstStyle/>
          <a:p>
            <a:r>
              <a:rPr lang="en-US" altLang="ja-JP" sz="2800" dirty="0">
                <a:effectLst>
                  <a:outerShdw blurRad="50800" dist="38100" dir="2700000" algn="tl" rotWithShape="0">
                    <a:prstClr val="black">
                      <a:alpha val="40000"/>
                    </a:prstClr>
                  </a:outerShdw>
                </a:effectLst>
                <a:latin typeface="Helvetica Neue" panose="02000503000000020004" pitchFamily="2" charset="0"/>
                <a:ea typeface="Helvetica Neue" panose="02000503000000020004" pitchFamily="2" charset="0"/>
                <a:cs typeface="Helvetica Neue" panose="02000503000000020004" pitchFamily="2" charset="0"/>
              </a:rPr>
              <a:t>RMS noise</a:t>
            </a:r>
          </a:p>
        </p:txBody>
      </p:sp>
      <p:sp>
        <p:nvSpPr>
          <p:cNvPr id="4" name="テキスト ボックス 3">
            <a:extLst>
              <a:ext uri="{FF2B5EF4-FFF2-40B4-BE49-F238E27FC236}">
                <a16:creationId xmlns:a16="http://schemas.microsoft.com/office/drawing/2014/main" id="{4A4F57BF-EDF6-C30E-74A1-AD5FC390755F}"/>
              </a:ext>
            </a:extLst>
          </p:cNvPr>
          <p:cNvSpPr txBox="1"/>
          <p:nvPr/>
        </p:nvSpPr>
        <p:spPr>
          <a:xfrm>
            <a:off x="131685" y="1192333"/>
            <a:ext cx="6949612" cy="461665"/>
          </a:xfrm>
          <a:prstGeom prst="rect">
            <a:avLst/>
          </a:prstGeom>
          <a:noFill/>
        </p:spPr>
        <p:txBody>
          <a:bodyPr wrap="square">
            <a:spAutoFit/>
          </a:bodyPr>
          <a:lstStyle/>
          <a:p>
            <a:r>
              <a:rPr lang="ja-JP" altLang="en-US" sz="2400">
                <a:latin typeface="Helvetica Neue" panose="02000503000000020004" pitchFamily="2" charset="0"/>
                <a:ea typeface="Helvetica Neue" panose="02000503000000020004" pitchFamily="2" charset="0"/>
                <a:cs typeface="Helvetica Neue" panose="02000503000000020004" pitchFamily="2" charset="0"/>
              </a:rPr>
              <a:t>・</a:t>
            </a:r>
            <a:r>
              <a:rPr lang="en-US" altLang="ja-JP" sz="2400" dirty="0">
                <a:latin typeface="Helvetica Neue" panose="02000503000000020004" pitchFamily="2" charset="0"/>
                <a:ea typeface="Helvetica Neue" panose="02000503000000020004" pitchFamily="2" charset="0"/>
                <a:cs typeface="Helvetica Neue" panose="02000503000000020004" pitchFamily="2" charset="0"/>
              </a:rPr>
              <a:t>Mean RMS noise within the LHAASO </a:t>
            </a:r>
            <a:r>
              <a:rPr lang="en-US" altLang="ja-JP" sz="2400" i="1" dirty="0">
                <a:latin typeface="Helvetica Neue" panose="02000503000000020004" pitchFamily="2" charset="0"/>
                <a:ea typeface="Helvetica Neue" panose="02000503000000020004" pitchFamily="2" charset="0"/>
                <a:cs typeface="Helvetica Neue" panose="02000503000000020004" pitchFamily="2" charset="0"/>
              </a:rPr>
              <a:t>r</a:t>
            </a:r>
            <a:r>
              <a:rPr lang="en-US" altLang="ja-JP" sz="2400" baseline="-25000" dirty="0">
                <a:latin typeface="Helvetica Neue" panose="02000503000000020004" pitchFamily="2" charset="0"/>
                <a:ea typeface="Helvetica Neue" panose="02000503000000020004" pitchFamily="2" charset="0"/>
                <a:cs typeface="Helvetica Neue" panose="02000503000000020004" pitchFamily="2" charset="0"/>
              </a:rPr>
              <a:t>39</a:t>
            </a:r>
            <a:r>
              <a:rPr lang="en-US" altLang="ja-JP" sz="2400" dirty="0">
                <a:latin typeface="Helvetica Neue" panose="02000503000000020004" pitchFamily="2" charset="0"/>
                <a:ea typeface="Helvetica Neue" panose="02000503000000020004" pitchFamily="2" charset="0"/>
                <a:cs typeface="Helvetica Neue" panose="02000503000000020004" pitchFamily="2" charset="0"/>
              </a:rPr>
              <a:t> region.</a:t>
            </a:r>
          </a:p>
        </p:txBody>
      </p:sp>
      <mc:AlternateContent xmlns:mc="http://schemas.openxmlformats.org/markup-compatibility/2006" xmlns:a14="http://schemas.microsoft.com/office/drawing/2010/main">
        <mc:Choice Requires="a14">
          <p:sp>
            <p:nvSpPr>
              <p:cNvPr id="5" name="テキスト ボックス 4">
                <a:extLst>
                  <a:ext uri="{FF2B5EF4-FFF2-40B4-BE49-F238E27FC236}">
                    <a16:creationId xmlns:a16="http://schemas.microsoft.com/office/drawing/2014/main" id="{6023908E-81B1-B269-BC1F-7CDAD6CCFDE6}"/>
                  </a:ext>
                </a:extLst>
              </p:cNvPr>
              <p:cNvSpPr txBox="1"/>
              <p:nvPr/>
            </p:nvSpPr>
            <p:spPr>
              <a:xfrm>
                <a:off x="131685" y="2453327"/>
                <a:ext cx="6715804" cy="523220"/>
              </a:xfrm>
              <a:prstGeom prst="rect">
                <a:avLst/>
              </a:prstGeom>
              <a:noFill/>
              <a:ln>
                <a:solidFill>
                  <a:schemeClr val="tx1"/>
                </a:solidFill>
              </a:ln>
            </p:spPr>
            <p:txBody>
              <a:bodyPr wrap="square">
                <a:spAutoFit/>
              </a:bodyPr>
              <a:lstStyle/>
              <a:p>
                <a:r>
                  <a:rPr lang="en-US" altLang="ja-JP" sz="2800" dirty="0">
                    <a:effectLst>
                      <a:outerShdw blurRad="50800" dist="38100" dir="2700000" algn="tl" rotWithShape="0">
                        <a:prstClr val="black">
                          <a:alpha val="40000"/>
                        </a:prstClr>
                      </a:outerShdw>
                    </a:effectLst>
                    <a:latin typeface="Helvetica Neue" panose="02000503000000020004" pitchFamily="2" charset="0"/>
                    <a:ea typeface="Helvetica Neue" panose="02000503000000020004" pitchFamily="2" charset="0"/>
                    <a:cs typeface="Helvetica Neue" panose="02000503000000020004" pitchFamily="2" charset="0"/>
                  </a:rPr>
                  <a:t>3</a:t>
                </a:r>
                <a14:m>
                  <m:oMath xmlns:m="http://schemas.openxmlformats.org/officeDocument/2006/math">
                    <m:r>
                      <a:rPr lang="en-US" altLang="ja-JP" sz="2800" i="1" smtClean="0">
                        <a:effectLst>
                          <a:outerShdw blurRad="50800" dist="38100" dir="2700000" algn="tl" rotWithShape="0">
                            <a:prstClr val="black">
                              <a:alpha val="40000"/>
                            </a:prstClr>
                          </a:outerShdw>
                        </a:effectLst>
                        <a:latin typeface="Cambria Math" panose="02040503050406030204" pitchFamily="18" charset="0"/>
                        <a:ea typeface="Cambria Math" panose="02040503050406030204" pitchFamily="18" charset="0"/>
                        <a:cs typeface="Helvetica Neue" panose="02000503000000020004" pitchFamily="2" charset="0"/>
                      </a:rPr>
                      <m:t>𝜎</m:t>
                    </m:r>
                  </m:oMath>
                </a14:m>
                <a:r>
                  <a:rPr lang="en-US" altLang="ja-JP" sz="2800" dirty="0">
                    <a:effectLst>
                      <a:outerShdw blurRad="50800" dist="38100" dir="2700000" algn="tl" rotWithShape="0">
                        <a:prstClr val="black">
                          <a:alpha val="40000"/>
                        </a:prstClr>
                      </a:outerShdw>
                    </a:effectLst>
                    <a:latin typeface="Helvetica Neue" panose="02000503000000020004" pitchFamily="2" charset="0"/>
                    <a:ea typeface="Helvetica Neue" panose="02000503000000020004" pitchFamily="2" charset="0"/>
                    <a:cs typeface="Helvetica Neue" panose="02000503000000020004" pitchFamily="2" charset="0"/>
                  </a:rPr>
                  <a:t> upper limit on CO integrated intensity</a:t>
                </a:r>
              </a:p>
            </p:txBody>
          </p:sp>
        </mc:Choice>
        <mc:Fallback xmlns="">
          <p:sp>
            <p:nvSpPr>
              <p:cNvPr id="5" name="テキスト ボックス 4">
                <a:extLst>
                  <a:ext uri="{FF2B5EF4-FFF2-40B4-BE49-F238E27FC236}">
                    <a16:creationId xmlns:a16="http://schemas.microsoft.com/office/drawing/2014/main" id="{6023908E-81B1-B269-BC1F-7CDAD6CCFDE6}"/>
                  </a:ext>
                </a:extLst>
              </p:cNvPr>
              <p:cNvSpPr txBox="1">
                <a:spLocks noRot="1" noChangeAspect="1" noMove="1" noResize="1" noEditPoints="1" noAdjustHandles="1" noChangeArrowheads="1" noChangeShapeType="1" noTextEdit="1"/>
              </p:cNvSpPr>
              <p:nvPr/>
            </p:nvSpPr>
            <p:spPr>
              <a:xfrm>
                <a:off x="131685" y="2453327"/>
                <a:ext cx="6715804" cy="523220"/>
              </a:xfrm>
              <a:prstGeom prst="rect">
                <a:avLst/>
              </a:prstGeom>
              <a:blipFill>
                <a:blip r:embed="rId3"/>
                <a:stretch>
                  <a:fillRect l="-2075" t="-11628" r="-1321" b="-37209"/>
                </a:stretch>
              </a:blipFill>
              <a:ln>
                <a:solidFill>
                  <a:schemeClr val="tx1"/>
                </a:solidFill>
              </a:ln>
            </p:spPr>
            <p:txBody>
              <a:bodyPr/>
              <a:lstStyle/>
              <a:p>
                <a:r>
                  <a:rPr lang="ja-JP" altLang="en-US">
                    <a:noFill/>
                  </a:rPr>
                  <a:t> </a:t>
                </a:r>
              </a:p>
            </p:txBody>
          </p:sp>
        </mc:Fallback>
      </mc:AlternateContent>
      <p:sp>
        <p:nvSpPr>
          <p:cNvPr id="6" name="テキスト ボックス 5">
            <a:extLst>
              <a:ext uri="{FF2B5EF4-FFF2-40B4-BE49-F238E27FC236}">
                <a16:creationId xmlns:a16="http://schemas.microsoft.com/office/drawing/2014/main" id="{E68482CD-9C0C-EA2E-6F5C-BDEE7BC2EE4A}"/>
              </a:ext>
            </a:extLst>
          </p:cNvPr>
          <p:cNvSpPr txBox="1"/>
          <p:nvPr/>
        </p:nvSpPr>
        <p:spPr>
          <a:xfrm>
            <a:off x="259972" y="3022214"/>
            <a:ext cx="5325764" cy="461665"/>
          </a:xfrm>
          <a:prstGeom prst="rect">
            <a:avLst/>
          </a:prstGeom>
          <a:noFill/>
        </p:spPr>
        <p:txBody>
          <a:bodyPr wrap="square">
            <a:spAutoFit/>
          </a:bodyPr>
          <a:lstStyle/>
          <a:p>
            <a:r>
              <a:rPr lang="en-US" altLang="ja-JP" sz="2400" dirty="0">
                <a:latin typeface="Helvetica Neue" panose="02000503000000020004" pitchFamily="2" charset="0"/>
                <a:ea typeface="Helvetica Neue" panose="02000503000000020004" pitchFamily="2" charset="0"/>
                <a:cs typeface="Helvetica Neue" panose="02000503000000020004" pitchFamily="2" charset="0"/>
              </a:rPr>
              <a:t>Assuming a CO line width of 10 km/s</a:t>
            </a:r>
          </a:p>
        </p:txBody>
      </p:sp>
      <mc:AlternateContent xmlns:mc="http://schemas.openxmlformats.org/markup-compatibility/2006" xmlns:a14="http://schemas.microsoft.com/office/drawing/2010/main">
        <mc:Choice Requires="a14">
          <p:sp>
            <p:nvSpPr>
              <p:cNvPr id="7" name="テキスト ボックス 6">
                <a:extLst>
                  <a:ext uri="{FF2B5EF4-FFF2-40B4-BE49-F238E27FC236}">
                    <a16:creationId xmlns:a16="http://schemas.microsoft.com/office/drawing/2014/main" id="{DF444E8F-4556-1F53-7D1F-AC6352CF4098}"/>
                  </a:ext>
                </a:extLst>
              </p:cNvPr>
              <p:cNvSpPr txBox="1"/>
              <p:nvPr/>
            </p:nvSpPr>
            <p:spPr>
              <a:xfrm>
                <a:off x="913005" y="3489885"/>
                <a:ext cx="3541987" cy="58131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Sup>
                        <m:sSubSupPr>
                          <m:ctrlPr>
                            <a:rPr lang="en-US" altLang="ja-JP" sz="2800" i="1" smtClean="0">
                              <a:latin typeface="Cambria Math" panose="02040503050406030204" pitchFamily="18" charset="0"/>
                              <a:ea typeface="Helvetica Neue" panose="02000503000000020004" pitchFamily="2" charset="0"/>
                              <a:cs typeface="Helvetica Neue" panose="02000503000000020004" pitchFamily="2" charset="0"/>
                            </a:rPr>
                          </m:ctrlPr>
                        </m:sSubSupPr>
                        <m:e>
                          <m:r>
                            <a:rPr lang="en-US" altLang="ja-JP" sz="2800" b="0" i="1" smtClean="0">
                              <a:latin typeface="Cambria Math" panose="02040503050406030204" pitchFamily="18" charset="0"/>
                              <a:ea typeface="Helvetica Neue" panose="02000503000000020004" pitchFamily="2" charset="0"/>
                              <a:cs typeface="Helvetica Neue" panose="02000503000000020004" pitchFamily="2" charset="0"/>
                            </a:rPr>
                            <m:t>𝑊</m:t>
                          </m:r>
                        </m:e>
                        <m:sub>
                          <m:r>
                            <m:rPr>
                              <m:sty m:val="p"/>
                            </m:rPr>
                            <a:rPr lang="en-US" altLang="ja-JP" sz="2800" b="0" i="1" smtClean="0">
                              <a:latin typeface="Cambria Math" panose="02040503050406030204" pitchFamily="18" charset="0"/>
                              <a:ea typeface="Helvetica Neue" panose="02000503000000020004" pitchFamily="2" charset="0"/>
                              <a:cs typeface="Helvetica Neue" panose="02000503000000020004" pitchFamily="2" charset="0"/>
                            </a:rPr>
                            <m:t>CO</m:t>
                          </m:r>
                        </m:sub>
                        <m:sup>
                          <m:r>
                            <a:rPr lang="en-US" altLang="ja-JP" sz="2800" b="0" i="1" smtClean="0">
                              <a:latin typeface="Cambria Math" panose="02040503050406030204" pitchFamily="18" charset="0"/>
                              <a:ea typeface="Helvetica Neue" panose="02000503000000020004" pitchFamily="2" charset="0"/>
                              <a:cs typeface="Helvetica Neue" panose="02000503000000020004" pitchFamily="2" charset="0"/>
                            </a:rPr>
                            <m:t>3</m:t>
                          </m:r>
                          <m:r>
                            <a:rPr lang="en-US" altLang="ja-JP" sz="2800" b="0" i="1" smtClean="0">
                              <a:latin typeface="Cambria Math" panose="02040503050406030204" pitchFamily="18" charset="0"/>
                              <a:ea typeface="Cambria Math" panose="02040503050406030204" pitchFamily="18" charset="0"/>
                              <a:cs typeface="Helvetica Neue" panose="02000503000000020004" pitchFamily="2" charset="0"/>
                            </a:rPr>
                            <m:t>𝜎</m:t>
                          </m:r>
                        </m:sup>
                      </m:sSubSup>
                      <m:r>
                        <a:rPr lang="en-US" altLang="ja-JP" sz="2800" b="0" i="0" smtClean="0">
                          <a:latin typeface="Cambria Math" panose="02040503050406030204" pitchFamily="18" charset="0"/>
                          <a:ea typeface="Helvetica Neue" panose="02000503000000020004" pitchFamily="2" charset="0"/>
                          <a:cs typeface="Helvetica Neue" panose="02000503000000020004" pitchFamily="2" charset="0"/>
                        </a:rPr>
                        <m:t> = 3</m:t>
                      </m:r>
                      <m:r>
                        <a:rPr lang="en-US" altLang="ja-JP" sz="2800" b="0" i="1" smtClean="0">
                          <a:latin typeface="Cambria Math" panose="02040503050406030204" pitchFamily="18" charset="0"/>
                          <a:ea typeface="Cambria Math" panose="02040503050406030204" pitchFamily="18" charset="0"/>
                          <a:cs typeface="Helvetica Neue" panose="02000503000000020004" pitchFamily="2" charset="0"/>
                        </a:rPr>
                        <m:t>∆</m:t>
                      </m:r>
                      <m:r>
                        <a:rPr lang="en-US" altLang="ja-JP" sz="2800" b="0" i="1" smtClean="0">
                          <a:latin typeface="Cambria Math" panose="02040503050406030204" pitchFamily="18" charset="0"/>
                          <a:ea typeface="Cambria Math" panose="02040503050406030204" pitchFamily="18" charset="0"/>
                          <a:cs typeface="Helvetica Neue" panose="02000503000000020004" pitchFamily="2" charset="0"/>
                        </a:rPr>
                        <m:t>𝑉</m:t>
                      </m:r>
                      <m:rad>
                        <m:radPr>
                          <m:degHide m:val="on"/>
                          <m:ctrlPr>
                            <a:rPr lang="en-US" altLang="ja-JP" sz="2800" b="0" i="1" smtClean="0">
                              <a:latin typeface="Cambria Math" panose="02040503050406030204" pitchFamily="18" charset="0"/>
                              <a:ea typeface="Cambria Math" panose="02040503050406030204" pitchFamily="18" charset="0"/>
                              <a:cs typeface="Helvetica Neue" panose="02000503000000020004" pitchFamily="2" charset="0"/>
                            </a:rPr>
                          </m:ctrlPr>
                        </m:radPr>
                        <m:deg/>
                        <m:e>
                          <m:r>
                            <a:rPr lang="en-US" altLang="ja-JP" sz="2800" b="0" i="1" smtClean="0">
                              <a:latin typeface="Cambria Math" panose="02040503050406030204" pitchFamily="18" charset="0"/>
                              <a:ea typeface="Cambria Math" panose="02040503050406030204" pitchFamily="18" charset="0"/>
                              <a:cs typeface="Helvetica Neue" panose="02000503000000020004" pitchFamily="2" charset="0"/>
                            </a:rPr>
                            <m:t>𝑁</m:t>
                          </m:r>
                        </m:e>
                      </m:rad>
                      <m:r>
                        <a:rPr lang="en-US" altLang="ja-JP" sz="2800" b="0" i="1" smtClean="0">
                          <a:latin typeface="Cambria Math" panose="02040503050406030204" pitchFamily="18" charset="0"/>
                          <a:ea typeface="Cambria Math" panose="02040503050406030204" pitchFamily="18" charset="0"/>
                          <a:cs typeface="Helvetica Neue" panose="02000503000000020004" pitchFamily="2" charset="0"/>
                        </a:rPr>
                        <m:t>∆</m:t>
                      </m:r>
                      <m:sSub>
                        <m:sSubPr>
                          <m:ctrlPr>
                            <a:rPr lang="en-US" altLang="ja-JP" sz="2800" b="0" i="1" smtClean="0">
                              <a:latin typeface="Cambria Math" panose="02040503050406030204" pitchFamily="18" charset="0"/>
                              <a:ea typeface="Cambria Math" panose="02040503050406030204" pitchFamily="18" charset="0"/>
                              <a:cs typeface="Helvetica Neue" panose="02000503000000020004" pitchFamily="2" charset="0"/>
                            </a:rPr>
                          </m:ctrlPr>
                        </m:sSubPr>
                        <m:e>
                          <m:r>
                            <a:rPr lang="en-US" altLang="ja-JP" sz="2800" b="0" i="1" smtClean="0">
                              <a:latin typeface="Cambria Math" panose="02040503050406030204" pitchFamily="18" charset="0"/>
                              <a:ea typeface="Cambria Math" panose="02040503050406030204" pitchFamily="18" charset="0"/>
                              <a:cs typeface="Helvetica Neue" panose="02000503000000020004" pitchFamily="2" charset="0"/>
                            </a:rPr>
                            <m:t>𝑇</m:t>
                          </m:r>
                        </m:e>
                        <m:sub>
                          <m:r>
                            <m:rPr>
                              <m:sty m:val="p"/>
                            </m:rPr>
                            <a:rPr lang="en-US" altLang="ja-JP" sz="2800" b="0" i="1" smtClean="0">
                              <a:latin typeface="Cambria Math" panose="02040503050406030204" pitchFamily="18" charset="0"/>
                              <a:ea typeface="Cambria Math" panose="02040503050406030204" pitchFamily="18" charset="0"/>
                              <a:cs typeface="Helvetica Neue" panose="02000503000000020004" pitchFamily="2" charset="0"/>
                            </a:rPr>
                            <m:t>MB</m:t>
                          </m:r>
                        </m:sub>
                      </m:sSub>
                    </m:oMath>
                  </m:oMathPara>
                </a14:m>
                <a:endParaRPr lang="en-US" altLang="ja-JP" sz="2800" dirty="0">
                  <a:latin typeface="Helvetica Neue" panose="02000503000000020004" pitchFamily="2" charset="0"/>
                  <a:ea typeface="Helvetica Neue" panose="02000503000000020004" pitchFamily="2" charset="0"/>
                  <a:cs typeface="Helvetica Neue" panose="02000503000000020004" pitchFamily="2" charset="0"/>
                </a:endParaRPr>
              </a:p>
            </p:txBody>
          </p:sp>
        </mc:Choice>
        <mc:Fallback xmlns="">
          <p:sp>
            <p:nvSpPr>
              <p:cNvPr id="7" name="テキスト ボックス 6">
                <a:extLst>
                  <a:ext uri="{FF2B5EF4-FFF2-40B4-BE49-F238E27FC236}">
                    <a16:creationId xmlns:a16="http://schemas.microsoft.com/office/drawing/2014/main" id="{DF444E8F-4556-1F53-7D1F-AC6352CF4098}"/>
                  </a:ext>
                </a:extLst>
              </p:cNvPr>
              <p:cNvSpPr txBox="1">
                <a:spLocks noRot="1" noChangeAspect="1" noMove="1" noResize="1" noEditPoints="1" noAdjustHandles="1" noChangeArrowheads="1" noChangeShapeType="1" noTextEdit="1"/>
              </p:cNvSpPr>
              <p:nvPr/>
            </p:nvSpPr>
            <p:spPr>
              <a:xfrm>
                <a:off x="913005" y="3489885"/>
                <a:ext cx="3541987" cy="581313"/>
              </a:xfrm>
              <a:prstGeom prst="rect">
                <a:avLst/>
              </a:prstGeom>
              <a:blipFill>
                <a:blip r:embed="rId4"/>
                <a:stretch>
                  <a:fillRect b="-19149"/>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8" name="テキスト ボックス 7">
                <a:extLst>
                  <a:ext uri="{FF2B5EF4-FFF2-40B4-BE49-F238E27FC236}">
                    <a16:creationId xmlns:a16="http://schemas.microsoft.com/office/drawing/2014/main" id="{EE9723A0-4F55-62E0-8CA3-A2641D45A0D0}"/>
                  </a:ext>
                </a:extLst>
              </p:cNvPr>
              <p:cNvSpPr txBox="1"/>
              <p:nvPr/>
            </p:nvSpPr>
            <p:spPr>
              <a:xfrm>
                <a:off x="8007488" y="3044672"/>
                <a:ext cx="3472531" cy="54579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p>
                        <m:sSupPr>
                          <m:ctrlPr>
                            <a:rPr lang="en-US" altLang="ja-JP" sz="2800" i="1" smtClean="0">
                              <a:latin typeface="Cambria Math" panose="02040503050406030204" pitchFamily="18" charset="0"/>
                              <a:ea typeface="Helvetica Neue" panose="02000503000000020004" pitchFamily="2" charset="0"/>
                              <a:cs typeface="Helvetica Neue" panose="02000503000000020004" pitchFamily="2" charset="0"/>
                            </a:rPr>
                          </m:ctrlPr>
                        </m:sSupPr>
                        <m:e>
                          <m:r>
                            <a:rPr lang="en-US" altLang="ja-JP" sz="2800" b="0" i="1" smtClean="0">
                              <a:latin typeface="Cambria Math" panose="02040503050406030204" pitchFamily="18" charset="0"/>
                              <a:ea typeface="Helvetica Neue" panose="02000503000000020004" pitchFamily="2" charset="0"/>
                              <a:cs typeface="Helvetica Neue" panose="02000503000000020004" pitchFamily="2" charset="0"/>
                            </a:rPr>
                            <m:t>𝑁</m:t>
                          </m:r>
                          <m:r>
                            <a:rPr lang="en-US" altLang="ja-JP" sz="2800" b="0" i="1" smtClean="0">
                              <a:latin typeface="Cambria Math" panose="02040503050406030204" pitchFamily="18" charset="0"/>
                              <a:ea typeface="Helvetica Neue" panose="02000503000000020004" pitchFamily="2" charset="0"/>
                              <a:cs typeface="Helvetica Neue" panose="02000503000000020004" pitchFamily="2" charset="0"/>
                            </a:rPr>
                            <m:t>(</m:t>
                          </m:r>
                          <m:r>
                            <m:rPr>
                              <m:sty m:val="p"/>
                            </m:rPr>
                            <a:rPr lang="en-US" altLang="ja-JP" sz="2800" b="0" i="1" smtClean="0">
                              <a:latin typeface="Cambria Math" panose="02040503050406030204" pitchFamily="18" charset="0"/>
                              <a:ea typeface="Helvetica Neue" panose="02000503000000020004" pitchFamily="2" charset="0"/>
                              <a:cs typeface="Helvetica Neue" panose="02000503000000020004" pitchFamily="2" charset="0"/>
                            </a:rPr>
                            <m:t>H</m:t>
                          </m:r>
                          <m:r>
                            <a:rPr lang="en-US" altLang="ja-JP" sz="2800" b="0" i="1" baseline="-25000" smtClean="0">
                              <a:latin typeface="Cambria Math" panose="02040503050406030204" pitchFamily="18" charset="0"/>
                              <a:ea typeface="Helvetica Neue" panose="02000503000000020004" pitchFamily="2" charset="0"/>
                              <a:cs typeface="Helvetica Neue" panose="02000503000000020004" pitchFamily="2" charset="0"/>
                            </a:rPr>
                            <m:t>2</m:t>
                          </m:r>
                          <m:r>
                            <a:rPr lang="en-US" altLang="ja-JP" sz="2800" b="0" i="1" smtClean="0">
                              <a:latin typeface="Cambria Math" panose="02040503050406030204" pitchFamily="18" charset="0"/>
                              <a:ea typeface="Helvetica Neue" panose="02000503000000020004" pitchFamily="2" charset="0"/>
                              <a:cs typeface="Helvetica Neue" panose="02000503000000020004" pitchFamily="2" charset="0"/>
                            </a:rPr>
                            <m:t>)</m:t>
                          </m:r>
                        </m:e>
                        <m:sup>
                          <m:r>
                            <a:rPr lang="en-US" altLang="ja-JP" sz="2800" b="0" i="1" smtClean="0">
                              <a:latin typeface="Cambria Math" panose="02040503050406030204" pitchFamily="18" charset="0"/>
                              <a:ea typeface="Helvetica Neue" panose="02000503000000020004" pitchFamily="2" charset="0"/>
                              <a:cs typeface="Helvetica Neue" panose="02000503000000020004" pitchFamily="2" charset="0"/>
                            </a:rPr>
                            <m:t>3</m:t>
                          </m:r>
                          <m:r>
                            <a:rPr lang="en-US" altLang="ja-JP" sz="2800" b="0" i="1" smtClean="0">
                              <a:latin typeface="Cambria Math" panose="02040503050406030204" pitchFamily="18" charset="0"/>
                              <a:ea typeface="Cambria Math" panose="02040503050406030204" pitchFamily="18" charset="0"/>
                              <a:cs typeface="Helvetica Neue" panose="02000503000000020004" pitchFamily="2" charset="0"/>
                            </a:rPr>
                            <m:t>𝜎</m:t>
                          </m:r>
                        </m:sup>
                      </m:sSup>
                      <m:r>
                        <a:rPr lang="en-US" altLang="ja-JP" sz="2800" b="0" i="0" smtClean="0">
                          <a:latin typeface="Cambria Math" panose="02040503050406030204" pitchFamily="18" charset="0"/>
                          <a:ea typeface="Helvetica Neue" panose="02000503000000020004" pitchFamily="2" charset="0"/>
                          <a:cs typeface="Helvetica Neue" panose="02000503000000020004" pitchFamily="2" charset="0"/>
                        </a:rPr>
                        <m:t> = </m:t>
                      </m:r>
                      <m:sSub>
                        <m:sSubPr>
                          <m:ctrlPr>
                            <a:rPr lang="en-US" altLang="ja-JP" sz="2800" b="0" i="1" smtClean="0">
                              <a:latin typeface="Cambria Math" panose="02040503050406030204" pitchFamily="18" charset="0"/>
                              <a:ea typeface="Helvetica Neue" panose="02000503000000020004" pitchFamily="2" charset="0"/>
                              <a:cs typeface="Helvetica Neue" panose="02000503000000020004" pitchFamily="2" charset="0"/>
                            </a:rPr>
                          </m:ctrlPr>
                        </m:sSubPr>
                        <m:e>
                          <m:r>
                            <a:rPr lang="en-US" altLang="ja-JP" sz="2800" b="0" i="1" smtClean="0">
                              <a:latin typeface="Cambria Math" panose="02040503050406030204" pitchFamily="18" charset="0"/>
                              <a:ea typeface="Helvetica Neue" panose="02000503000000020004" pitchFamily="2" charset="0"/>
                              <a:cs typeface="Helvetica Neue" panose="02000503000000020004" pitchFamily="2" charset="0"/>
                            </a:rPr>
                            <m:t>𝑋</m:t>
                          </m:r>
                        </m:e>
                        <m:sub>
                          <m:r>
                            <m:rPr>
                              <m:sty m:val="p"/>
                            </m:rPr>
                            <a:rPr lang="en-US" altLang="ja-JP" sz="2800" b="0" i="1" smtClean="0">
                              <a:latin typeface="Cambria Math" panose="02040503050406030204" pitchFamily="18" charset="0"/>
                              <a:ea typeface="Helvetica Neue" panose="02000503000000020004" pitchFamily="2" charset="0"/>
                              <a:cs typeface="Helvetica Neue" panose="02000503000000020004" pitchFamily="2" charset="0"/>
                            </a:rPr>
                            <m:t>CO</m:t>
                          </m:r>
                        </m:sub>
                      </m:sSub>
                      <m:sSubSup>
                        <m:sSubSupPr>
                          <m:ctrlPr>
                            <a:rPr lang="en-US" altLang="ja-JP" sz="2800" b="0" i="1" smtClean="0">
                              <a:latin typeface="Cambria Math" panose="02040503050406030204" pitchFamily="18" charset="0"/>
                              <a:ea typeface="Helvetica Neue" panose="02000503000000020004" pitchFamily="2" charset="0"/>
                              <a:cs typeface="Helvetica Neue" panose="02000503000000020004" pitchFamily="2" charset="0"/>
                            </a:rPr>
                          </m:ctrlPr>
                        </m:sSubSupPr>
                        <m:e>
                          <m:r>
                            <a:rPr lang="en-US" altLang="ja-JP" sz="2800" b="0" i="1" smtClean="0">
                              <a:latin typeface="Cambria Math" panose="02040503050406030204" pitchFamily="18" charset="0"/>
                              <a:ea typeface="Helvetica Neue" panose="02000503000000020004" pitchFamily="2" charset="0"/>
                              <a:cs typeface="Helvetica Neue" panose="02000503000000020004" pitchFamily="2" charset="0"/>
                            </a:rPr>
                            <m:t>𝑊</m:t>
                          </m:r>
                        </m:e>
                        <m:sub>
                          <m:r>
                            <m:rPr>
                              <m:sty m:val="p"/>
                            </m:rPr>
                            <a:rPr lang="en-US" altLang="ja-JP" sz="2800" b="0" i="1" smtClean="0">
                              <a:latin typeface="Cambria Math" panose="02040503050406030204" pitchFamily="18" charset="0"/>
                              <a:ea typeface="Helvetica Neue" panose="02000503000000020004" pitchFamily="2" charset="0"/>
                              <a:cs typeface="Helvetica Neue" panose="02000503000000020004" pitchFamily="2" charset="0"/>
                            </a:rPr>
                            <m:t>CO</m:t>
                          </m:r>
                        </m:sub>
                        <m:sup>
                          <m:r>
                            <a:rPr lang="en-US" altLang="ja-JP" sz="2800" b="0" i="1" smtClean="0">
                              <a:latin typeface="Cambria Math" panose="02040503050406030204" pitchFamily="18" charset="0"/>
                              <a:ea typeface="Helvetica Neue" panose="02000503000000020004" pitchFamily="2" charset="0"/>
                              <a:cs typeface="Helvetica Neue" panose="02000503000000020004" pitchFamily="2" charset="0"/>
                            </a:rPr>
                            <m:t>3</m:t>
                          </m:r>
                          <m:r>
                            <a:rPr lang="en-US" altLang="ja-JP" sz="2800" b="0" i="1" smtClean="0">
                              <a:latin typeface="Cambria Math" panose="02040503050406030204" pitchFamily="18" charset="0"/>
                              <a:ea typeface="Cambria Math" panose="02040503050406030204" pitchFamily="18" charset="0"/>
                              <a:cs typeface="Helvetica Neue" panose="02000503000000020004" pitchFamily="2" charset="0"/>
                            </a:rPr>
                            <m:t>𝜎</m:t>
                          </m:r>
                        </m:sup>
                      </m:sSubSup>
                    </m:oMath>
                  </m:oMathPara>
                </a14:m>
                <a:endParaRPr lang="en-US" altLang="ja-JP" sz="2800" dirty="0">
                  <a:latin typeface="Helvetica Neue" panose="02000503000000020004" pitchFamily="2" charset="0"/>
                  <a:ea typeface="Helvetica Neue" panose="02000503000000020004" pitchFamily="2" charset="0"/>
                  <a:cs typeface="Helvetica Neue" panose="02000503000000020004" pitchFamily="2" charset="0"/>
                </a:endParaRPr>
              </a:p>
            </p:txBody>
          </p:sp>
        </mc:Choice>
        <mc:Fallback xmlns="">
          <p:sp>
            <p:nvSpPr>
              <p:cNvPr id="8" name="テキスト ボックス 7">
                <a:extLst>
                  <a:ext uri="{FF2B5EF4-FFF2-40B4-BE49-F238E27FC236}">
                    <a16:creationId xmlns:a16="http://schemas.microsoft.com/office/drawing/2014/main" id="{EE9723A0-4F55-62E0-8CA3-A2641D45A0D0}"/>
                  </a:ext>
                </a:extLst>
              </p:cNvPr>
              <p:cNvSpPr txBox="1">
                <a:spLocks noRot="1" noChangeAspect="1" noMove="1" noResize="1" noEditPoints="1" noAdjustHandles="1" noChangeArrowheads="1" noChangeShapeType="1" noTextEdit="1"/>
              </p:cNvSpPr>
              <p:nvPr/>
            </p:nvSpPr>
            <p:spPr>
              <a:xfrm>
                <a:off x="8007488" y="3044672"/>
                <a:ext cx="3472531" cy="545790"/>
              </a:xfrm>
              <a:prstGeom prst="rect">
                <a:avLst/>
              </a:prstGeom>
              <a:blipFill>
                <a:blip r:embed="rId5"/>
                <a:stretch>
                  <a:fillRect b="-20455"/>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9" name="テキスト ボックス 8">
                <a:extLst>
                  <a:ext uri="{FF2B5EF4-FFF2-40B4-BE49-F238E27FC236}">
                    <a16:creationId xmlns:a16="http://schemas.microsoft.com/office/drawing/2014/main" id="{8A0D53CF-8154-C45C-9D9C-AD3A907CD27E}"/>
                  </a:ext>
                </a:extLst>
              </p:cNvPr>
              <p:cNvSpPr txBox="1"/>
              <p:nvPr/>
            </p:nvSpPr>
            <p:spPr>
              <a:xfrm>
                <a:off x="1106366" y="4949533"/>
                <a:ext cx="2882109" cy="761875"/>
              </a:xfrm>
              <a:prstGeom prst="rect">
                <a:avLst/>
              </a:prstGeom>
              <a:noFill/>
            </p:spPr>
            <p:txBody>
              <a:bodyPr wrap="square">
                <a:spAutoFit/>
              </a:bodyPr>
              <a:lstStyle/>
              <a:p>
                <a14:m>
                  <m:oMath xmlns:m="http://schemas.openxmlformats.org/officeDocument/2006/math">
                    <m:sSup>
                      <m:sSupPr>
                        <m:ctrlPr>
                          <a:rPr lang="en-US" altLang="ja-JP" sz="2800" i="1" smtClean="0">
                            <a:latin typeface="Cambria Math" panose="02040503050406030204" pitchFamily="18" charset="0"/>
                            <a:ea typeface="Helvetica Neue" panose="02000503000000020004" pitchFamily="2" charset="0"/>
                            <a:cs typeface="Helvetica Neue" panose="02000503000000020004" pitchFamily="2" charset="0"/>
                          </a:rPr>
                        </m:ctrlPr>
                      </m:sSupPr>
                      <m:e>
                        <m:r>
                          <a:rPr lang="en-US" altLang="ja-JP" sz="2800" b="0" i="1" smtClean="0">
                            <a:latin typeface="Cambria Math" panose="02040503050406030204" pitchFamily="18" charset="0"/>
                            <a:ea typeface="Helvetica Neue" panose="02000503000000020004" pitchFamily="2" charset="0"/>
                            <a:cs typeface="Helvetica Neue" panose="02000503000000020004" pitchFamily="2" charset="0"/>
                          </a:rPr>
                          <m:t>𝑛</m:t>
                        </m:r>
                        <m:r>
                          <a:rPr lang="en-US" altLang="ja-JP" sz="2800" b="0" i="1" smtClean="0">
                            <a:latin typeface="Cambria Math" panose="02040503050406030204" pitchFamily="18" charset="0"/>
                            <a:ea typeface="Helvetica Neue" panose="02000503000000020004" pitchFamily="2" charset="0"/>
                            <a:cs typeface="Helvetica Neue" panose="02000503000000020004" pitchFamily="2" charset="0"/>
                          </a:rPr>
                          <m:t>(</m:t>
                        </m:r>
                        <m:r>
                          <m:rPr>
                            <m:sty m:val="p"/>
                          </m:rPr>
                          <a:rPr lang="en-US" altLang="ja-JP" sz="2800" b="0" i="1" smtClean="0">
                            <a:latin typeface="Cambria Math" panose="02040503050406030204" pitchFamily="18" charset="0"/>
                            <a:ea typeface="Helvetica Neue" panose="02000503000000020004" pitchFamily="2" charset="0"/>
                            <a:cs typeface="Helvetica Neue" panose="02000503000000020004" pitchFamily="2" charset="0"/>
                          </a:rPr>
                          <m:t>H</m:t>
                        </m:r>
                        <m:r>
                          <a:rPr lang="en-US" altLang="ja-JP" sz="2800" b="0" i="1" baseline="-25000" smtClean="0">
                            <a:latin typeface="Cambria Math" panose="02040503050406030204" pitchFamily="18" charset="0"/>
                            <a:ea typeface="Helvetica Neue" panose="02000503000000020004" pitchFamily="2" charset="0"/>
                            <a:cs typeface="Helvetica Neue" panose="02000503000000020004" pitchFamily="2" charset="0"/>
                          </a:rPr>
                          <m:t>2</m:t>
                        </m:r>
                        <m:r>
                          <a:rPr lang="en-US" altLang="ja-JP" sz="2800" b="0" i="1" smtClean="0">
                            <a:latin typeface="Cambria Math" panose="02040503050406030204" pitchFamily="18" charset="0"/>
                            <a:ea typeface="Helvetica Neue" panose="02000503000000020004" pitchFamily="2" charset="0"/>
                            <a:cs typeface="Helvetica Neue" panose="02000503000000020004" pitchFamily="2" charset="0"/>
                          </a:rPr>
                          <m:t>)</m:t>
                        </m:r>
                      </m:e>
                      <m:sup>
                        <m:r>
                          <a:rPr lang="en-US" altLang="ja-JP" sz="2800" b="0" i="1" smtClean="0">
                            <a:latin typeface="Cambria Math" panose="02040503050406030204" pitchFamily="18" charset="0"/>
                            <a:ea typeface="Helvetica Neue" panose="02000503000000020004" pitchFamily="2" charset="0"/>
                            <a:cs typeface="Helvetica Neue" panose="02000503000000020004" pitchFamily="2" charset="0"/>
                          </a:rPr>
                          <m:t>3</m:t>
                        </m:r>
                        <m:r>
                          <a:rPr lang="en-US" altLang="ja-JP" sz="2800" b="0" i="1" smtClean="0">
                            <a:latin typeface="Cambria Math" panose="02040503050406030204" pitchFamily="18" charset="0"/>
                            <a:ea typeface="Cambria Math" panose="02040503050406030204" pitchFamily="18" charset="0"/>
                            <a:cs typeface="Helvetica Neue" panose="02000503000000020004" pitchFamily="2" charset="0"/>
                          </a:rPr>
                          <m:t>𝜎</m:t>
                        </m:r>
                      </m:sup>
                    </m:sSup>
                  </m:oMath>
                </a14:m>
                <a:r>
                  <a:rPr lang="en-US" altLang="ja-JP" sz="2800" dirty="0">
                    <a:latin typeface="Helvetica Neue" panose="02000503000000020004" pitchFamily="2" charset="0"/>
                    <a:ea typeface="Helvetica Neue" panose="02000503000000020004" pitchFamily="2" charset="0"/>
                    <a:cs typeface="Helvetica Neue" panose="02000503000000020004" pitchFamily="2" charset="0"/>
                  </a:rPr>
                  <a:t> = </a:t>
                </a:r>
                <a14:m>
                  <m:oMath xmlns:m="http://schemas.openxmlformats.org/officeDocument/2006/math">
                    <m:f>
                      <m:fPr>
                        <m:ctrlPr>
                          <a:rPr lang="en-US" altLang="ja-JP" sz="2800" i="1" smtClean="0">
                            <a:latin typeface="Cambria Math" panose="02040503050406030204" pitchFamily="18" charset="0"/>
                            <a:ea typeface="Helvetica Neue" panose="02000503000000020004" pitchFamily="2" charset="0"/>
                            <a:cs typeface="Helvetica Neue" panose="02000503000000020004" pitchFamily="2" charset="0"/>
                          </a:rPr>
                        </m:ctrlPr>
                      </m:fPr>
                      <m:num>
                        <m:sSup>
                          <m:sSupPr>
                            <m:ctrlPr>
                              <a:rPr lang="en-US" altLang="ja-JP" sz="2800" i="1" smtClean="0">
                                <a:latin typeface="Cambria Math" panose="02040503050406030204" pitchFamily="18" charset="0"/>
                                <a:ea typeface="Helvetica Neue" panose="02000503000000020004" pitchFamily="2" charset="0"/>
                                <a:cs typeface="Helvetica Neue" panose="02000503000000020004" pitchFamily="2" charset="0"/>
                              </a:rPr>
                            </m:ctrlPr>
                          </m:sSupPr>
                          <m:e>
                            <m:r>
                              <a:rPr lang="en-US" altLang="ja-JP" sz="2800" b="0" i="1" smtClean="0">
                                <a:latin typeface="Cambria Math" panose="02040503050406030204" pitchFamily="18" charset="0"/>
                                <a:ea typeface="Helvetica Neue" panose="02000503000000020004" pitchFamily="2" charset="0"/>
                                <a:cs typeface="Helvetica Neue" panose="02000503000000020004" pitchFamily="2" charset="0"/>
                              </a:rPr>
                              <m:t>𝑁</m:t>
                            </m:r>
                            <m:r>
                              <a:rPr lang="en-US" altLang="ja-JP" sz="2800" b="0" i="1" smtClean="0">
                                <a:latin typeface="Cambria Math" panose="02040503050406030204" pitchFamily="18" charset="0"/>
                                <a:ea typeface="Helvetica Neue" panose="02000503000000020004" pitchFamily="2" charset="0"/>
                                <a:cs typeface="Helvetica Neue" panose="02000503000000020004" pitchFamily="2" charset="0"/>
                              </a:rPr>
                              <m:t>(</m:t>
                            </m:r>
                            <m:r>
                              <m:rPr>
                                <m:sty m:val="p"/>
                              </m:rPr>
                              <a:rPr lang="en-US" altLang="ja-JP" sz="2800" b="0" i="1" smtClean="0">
                                <a:latin typeface="Cambria Math" panose="02040503050406030204" pitchFamily="18" charset="0"/>
                                <a:ea typeface="Helvetica Neue" panose="02000503000000020004" pitchFamily="2" charset="0"/>
                                <a:cs typeface="Helvetica Neue" panose="02000503000000020004" pitchFamily="2" charset="0"/>
                              </a:rPr>
                              <m:t>H</m:t>
                            </m:r>
                            <m:r>
                              <a:rPr lang="en-US" altLang="ja-JP" sz="2800" b="0" i="1" baseline="-25000" smtClean="0">
                                <a:latin typeface="Cambria Math" panose="02040503050406030204" pitchFamily="18" charset="0"/>
                                <a:ea typeface="Helvetica Neue" panose="02000503000000020004" pitchFamily="2" charset="0"/>
                                <a:cs typeface="Helvetica Neue" panose="02000503000000020004" pitchFamily="2" charset="0"/>
                              </a:rPr>
                              <m:t>2</m:t>
                            </m:r>
                            <m:r>
                              <a:rPr lang="en-US" altLang="ja-JP" sz="2800" b="0" i="1" smtClean="0">
                                <a:latin typeface="Cambria Math" panose="02040503050406030204" pitchFamily="18" charset="0"/>
                                <a:ea typeface="Helvetica Neue" panose="02000503000000020004" pitchFamily="2" charset="0"/>
                                <a:cs typeface="Helvetica Neue" panose="02000503000000020004" pitchFamily="2" charset="0"/>
                              </a:rPr>
                              <m:t>)</m:t>
                            </m:r>
                          </m:e>
                          <m:sup>
                            <m:r>
                              <a:rPr lang="en-US" altLang="ja-JP" sz="2800" b="0" i="1" smtClean="0">
                                <a:latin typeface="Cambria Math" panose="02040503050406030204" pitchFamily="18" charset="0"/>
                                <a:ea typeface="Helvetica Neue" panose="02000503000000020004" pitchFamily="2" charset="0"/>
                                <a:cs typeface="Helvetica Neue" panose="02000503000000020004" pitchFamily="2" charset="0"/>
                              </a:rPr>
                              <m:t>3</m:t>
                            </m:r>
                            <m:r>
                              <a:rPr lang="en-US" altLang="ja-JP" sz="2800" b="0" i="1" smtClean="0">
                                <a:latin typeface="Cambria Math" panose="02040503050406030204" pitchFamily="18" charset="0"/>
                                <a:ea typeface="Cambria Math" panose="02040503050406030204" pitchFamily="18" charset="0"/>
                                <a:cs typeface="Helvetica Neue" panose="02000503000000020004" pitchFamily="2" charset="0"/>
                              </a:rPr>
                              <m:t>𝜎</m:t>
                            </m:r>
                          </m:sup>
                        </m:sSup>
                      </m:num>
                      <m:den>
                        <m:r>
                          <a:rPr lang="en-US" altLang="ja-JP" sz="2800" b="0" i="1" smtClean="0">
                            <a:latin typeface="Cambria Math" panose="02040503050406030204" pitchFamily="18" charset="0"/>
                            <a:ea typeface="Helvetica Neue" panose="02000503000000020004" pitchFamily="2" charset="0"/>
                            <a:cs typeface="Helvetica Neue" panose="02000503000000020004" pitchFamily="2" charset="0"/>
                          </a:rPr>
                          <m:t>𝐿</m:t>
                        </m:r>
                      </m:den>
                    </m:f>
                  </m:oMath>
                </a14:m>
                <a:endParaRPr lang="en-US" altLang="ja-JP" sz="2800" dirty="0">
                  <a:latin typeface="Helvetica Neue" panose="02000503000000020004" pitchFamily="2" charset="0"/>
                  <a:ea typeface="Helvetica Neue" panose="02000503000000020004" pitchFamily="2" charset="0"/>
                  <a:cs typeface="Helvetica Neue" panose="02000503000000020004" pitchFamily="2" charset="0"/>
                </a:endParaRPr>
              </a:p>
            </p:txBody>
          </p:sp>
        </mc:Choice>
        <mc:Fallback xmlns="">
          <p:sp>
            <p:nvSpPr>
              <p:cNvPr id="9" name="テキスト ボックス 8">
                <a:extLst>
                  <a:ext uri="{FF2B5EF4-FFF2-40B4-BE49-F238E27FC236}">
                    <a16:creationId xmlns:a16="http://schemas.microsoft.com/office/drawing/2014/main" id="{8A0D53CF-8154-C45C-9D9C-AD3A907CD27E}"/>
                  </a:ext>
                </a:extLst>
              </p:cNvPr>
              <p:cNvSpPr txBox="1">
                <a:spLocks noRot="1" noChangeAspect="1" noMove="1" noResize="1" noEditPoints="1" noAdjustHandles="1" noChangeArrowheads="1" noChangeShapeType="1" noTextEdit="1"/>
              </p:cNvSpPr>
              <p:nvPr/>
            </p:nvSpPr>
            <p:spPr>
              <a:xfrm>
                <a:off x="1106366" y="4949533"/>
                <a:ext cx="2882109" cy="761875"/>
              </a:xfrm>
              <a:prstGeom prst="rect">
                <a:avLst/>
              </a:prstGeom>
              <a:blipFill>
                <a:blip r:embed="rId6"/>
                <a:stretch>
                  <a:fillRect b="-8197"/>
                </a:stretch>
              </a:blipFill>
            </p:spPr>
            <p:txBody>
              <a:bodyPr/>
              <a:lstStyle/>
              <a:p>
                <a:r>
                  <a:rPr lang="ja-JP" altLang="en-US">
                    <a:noFill/>
                  </a:rPr>
                  <a:t> </a:t>
                </a:r>
              </a:p>
            </p:txBody>
          </p:sp>
        </mc:Fallback>
      </mc:AlternateContent>
      <p:sp>
        <p:nvSpPr>
          <p:cNvPr id="11" name="テキスト ボックス 10">
            <a:extLst>
              <a:ext uri="{FF2B5EF4-FFF2-40B4-BE49-F238E27FC236}">
                <a16:creationId xmlns:a16="http://schemas.microsoft.com/office/drawing/2014/main" id="{76175815-A879-F176-FC6A-A27D011630FC}"/>
              </a:ext>
            </a:extLst>
          </p:cNvPr>
          <p:cNvSpPr txBox="1"/>
          <p:nvPr/>
        </p:nvSpPr>
        <p:spPr>
          <a:xfrm>
            <a:off x="3174123" y="4405099"/>
            <a:ext cx="9130509" cy="461665"/>
          </a:xfrm>
          <a:prstGeom prst="rect">
            <a:avLst/>
          </a:prstGeom>
          <a:noFill/>
        </p:spPr>
        <p:txBody>
          <a:bodyPr wrap="square">
            <a:spAutoFit/>
          </a:bodyPr>
          <a:lstStyle/>
          <a:p>
            <a:r>
              <a:rPr lang="en-US" altLang="ja-JP" sz="2400" i="1" dirty="0">
                <a:latin typeface="Helvetica Neue" panose="02000503000000020004" pitchFamily="2" charset="0"/>
                <a:ea typeface="Helvetica Neue" panose="02000503000000020004" pitchFamily="2" charset="0"/>
                <a:cs typeface="Helvetica Neue" panose="02000503000000020004" pitchFamily="2" charset="0"/>
              </a:rPr>
              <a:t>L</a:t>
            </a:r>
            <a:r>
              <a:rPr lang="en-US" altLang="ja-JP" sz="2400" dirty="0">
                <a:latin typeface="Helvetica Neue" panose="02000503000000020004" pitchFamily="2" charset="0"/>
                <a:ea typeface="Helvetica Neue" panose="02000503000000020004" pitchFamily="2" charset="0"/>
                <a:cs typeface="Helvetica Neue" panose="02000503000000020004" pitchFamily="2" charset="0"/>
              </a:rPr>
              <a:t>: assumed line-of-sight size of the gamma-ray emission region.</a:t>
            </a:r>
          </a:p>
        </p:txBody>
      </p:sp>
      <mc:AlternateContent xmlns:mc="http://schemas.openxmlformats.org/markup-compatibility/2006" xmlns:a14="http://schemas.microsoft.com/office/drawing/2010/main">
        <mc:Choice Requires="a14">
          <p:sp>
            <p:nvSpPr>
              <p:cNvPr id="13" name="テキスト ボックス 12">
                <a:extLst>
                  <a:ext uri="{FF2B5EF4-FFF2-40B4-BE49-F238E27FC236}">
                    <a16:creationId xmlns:a16="http://schemas.microsoft.com/office/drawing/2014/main" id="{C80CFB3B-2D6B-7B21-CA17-37246AB3A787}"/>
                  </a:ext>
                </a:extLst>
              </p:cNvPr>
              <p:cNvSpPr txBox="1"/>
              <p:nvPr/>
            </p:nvSpPr>
            <p:spPr>
              <a:xfrm>
                <a:off x="131685" y="1558119"/>
                <a:ext cx="3000398" cy="461665"/>
              </a:xfrm>
              <a:prstGeom prst="rect">
                <a:avLst/>
              </a:prstGeom>
              <a:noFill/>
            </p:spPr>
            <p:txBody>
              <a:bodyPr wrap="square">
                <a:spAutoFit/>
              </a:bodyPr>
              <a:lstStyle/>
              <a:p>
                <a:r>
                  <a:rPr lang="ja-JP" altLang="en-US" sz="2400" b="0">
                    <a:ea typeface="Cambria Math" panose="02040503050406030204" pitchFamily="18" charset="0"/>
                    <a:cs typeface="Helvetica Neue" panose="02000503000000020004" pitchFamily="2" charset="0"/>
                  </a:rPr>
                  <a:t>・</a:t>
                </a:r>
                <a14:m>
                  <m:oMath xmlns:m="http://schemas.openxmlformats.org/officeDocument/2006/math">
                    <m:r>
                      <a:rPr lang="en-US" altLang="ja-JP" sz="2400" b="0" i="1" smtClean="0">
                        <a:latin typeface="Cambria Math" panose="02040503050406030204" pitchFamily="18" charset="0"/>
                        <a:ea typeface="Cambria Math" panose="02040503050406030204" pitchFamily="18" charset="0"/>
                        <a:cs typeface="Helvetica Neue" panose="02000503000000020004" pitchFamily="2" charset="0"/>
                      </a:rPr>
                      <m:t>∆</m:t>
                    </m:r>
                    <m:sSub>
                      <m:sSubPr>
                        <m:ctrlPr>
                          <a:rPr lang="en-US" altLang="ja-JP" sz="2400" b="0" i="1" smtClean="0">
                            <a:latin typeface="Cambria Math" panose="02040503050406030204" pitchFamily="18" charset="0"/>
                            <a:ea typeface="Cambria Math" panose="02040503050406030204" pitchFamily="18" charset="0"/>
                            <a:cs typeface="Helvetica Neue" panose="02000503000000020004" pitchFamily="2" charset="0"/>
                          </a:rPr>
                        </m:ctrlPr>
                      </m:sSubPr>
                      <m:e>
                        <m:r>
                          <a:rPr lang="en-US" altLang="ja-JP" sz="2400" b="0" i="1" smtClean="0">
                            <a:latin typeface="Cambria Math" panose="02040503050406030204" pitchFamily="18" charset="0"/>
                            <a:ea typeface="Cambria Math" panose="02040503050406030204" pitchFamily="18" charset="0"/>
                            <a:cs typeface="Helvetica Neue" panose="02000503000000020004" pitchFamily="2" charset="0"/>
                          </a:rPr>
                          <m:t>𝑇</m:t>
                        </m:r>
                      </m:e>
                      <m:sub>
                        <m:r>
                          <m:rPr>
                            <m:sty m:val="p"/>
                          </m:rPr>
                          <a:rPr lang="en-US" altLang="ja-JP" sz="2400" b="0" i="1" smtClean="0">
                            <a:latin typeface="Cambria Math" panose="02040503050406030204" pitchFamily="18" charset="0"/>
                            <a:ea typeface="Cambria Math" panose="02040503050406030204" pitchFamily="18" charset="0"/>
                            <a:cs typeface="Helvetica Neue" panose="02000503000000020004" pitchFamily="2" charset="0"/>
                          </a:rPr>
                          <m:t>MB</m:t>
                        </m:r>
                      </m:sub>
                    </m:sSub>
                  </m:oMath>
                </a14:m>
                <a:r>
                  <a:rPr lang="en-US" altLang="ja-JP" sz="2400" dirty="0">
                    <a:latin typeface="Helvetica Neue" panose="02000503000000020004" pitchFamily="2" charset="0"/>
                    <a:ea typeface="Helvetica Neue" panose="02000503000000020004" pitchFamily="2" charset="0"/>
                    <a:cs typeface="Helvetica Neue" panose="02000503000000020004" pitchFamily="2" charset="0"/>
                  </a:rPr>
                  <a:t>: RMS noise</a:t>
                </a:r>
                <a:endParaRPr lang="ja-JP" altLang="en-US" sz="2400">
                  <a:latin typeface="Helvetica Neue" panose="02000503000000020004" pitchFamily="2" charset="0"/>
                  <a:cs typeface="Helvetica Neue" panose="02000503000000020004" pitchFamily="2" charset="0"/>
                </a:endParaRPr>
              </a:p>
            </p:txBody>
          </p:sp>
        </mc:Choice>
        <mc:Fallback xmlns="">
          <p:sp>
            <p:nvSpPr>
              <p:cNvPr id="13" name="テキスト ボックス 12">
                <a:extLst>
                  <a:ext uri="{FF2B5EF4-FFF2-40B4-BE49-F238E27FC236}">
                    <a16:creationId xmlns:a16="http://schemas.microsoft.com/office/drawing/2014/main" id="{C80CFB3B-2D6B-7B21-CA17-37246AB3A787}"/>
                  </a:ext>
                </a:extLst>
              </p:cNvPr>
              <p:cNvSpPr txBox="1">
                <a:spLocks noRot="1" noChangeAspect="1" noMove="1" noResize="1" noEditPoints="1" noAdjustHandles="1" noChangeArrowheads="1" noChangeShapeType="1" noTextEdit="1"/>
              </p:cNvSpPr>
              <p:nvPr/>
            </p:nvSpPr>
            <p:spPr>
              <a:xfrm>
                <a:off x="131685" y="1558119"/>
                <a:ext cx="3000398" cy="461665"/>
              </a:xfrm>
              <a:prstGeom prst="rect">
                <a:avLst/>
              </a:prstGeom>
              <a:blipFill>
                <a:blip r:embed="rId7"/>
                <a:stretch>
                  <a:fillRect l="-3376" t="-13514" b="-2973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5" name="テキスト ボックス 14">
                <a:extLst>
                  <a:ext uri="{FF2B5EF4-FFF2-40B4-BE49-F238E27FC236}">
                    <a16:creationId xmlns:a16="http://schemas.microsoft.com/office/drawing/2014/main" id="{0163D4D4-7EFB-52B2-0911-6220FD708A68}"/>
                  </a:ext>
                </a:extLst>
              </p:cNvPr>
              <p:cNvSpPr txBox="1"/>
              <p:nvPr/>
            </p:nvSpPr>
            <p:spPr>
              <a:xfrm>
                <a:off x="131685" y="1945995"/>
                <a:ext cx="2632536" cy="461665"/>
              </a:xfrm>
              <a:prstGeom prst="rect">
                <a:avLst/>
              </a:prstGeom>
              <a:noFill/>
            </p:spPr>
            <p:txBody>
              <a:bodyPr wrap="square">
                <a:spAutoFit/>
              </a:bodyPr>
              <a:lstStyle/>
              <a:p>
                <a:r>
                  <a:rPr lang="ja-JP" altLang="en-US" sz="2400" b="0">
                    <a:ea typeface="Cambria Math" panose="02040503050406030204" pitchFamily="18" charset="0"/>
                    <a:cs typeface="Helvetica Neue" panose="02000503000000020004" pitchFamily="2" charset="0"/>
                  </a:rPr>
                  <a:t>・</a:t>
                </a:r>
                <a14:m>
                  <m:oMath xmlns:m="http://schemas.openxmlformats.org/officeDocument/2006/math">
                    <m:r>
                      <a:rPr lang="en-US" altLang="ja-JP" sz="2400" b="0" i="1" smtClean="0">
                        <a:latin typeface="Cambria Math" panose="02040503050406030204" pitchFamily="18" charset="0"/>
                        <a:ea typeface="Cambria Math" panose="02040503050406030204" pitchFamily="18" charset="0"/>
                        <a:cs typeface="Helvetica Neue" panose="02000503000000020004" pitchFamily="2" charset="0"/>
                      </a:rPr>
                      <m:t>∆</m:t>
                    </m:r>
                    <m:r>
                      <a:rPr lang="en-US" altLang="ja-JP" sz="2400" b="0" i="1" smtClean="0">
                        <a:latin typeface="Cambria Math" panose="02040503050406030204" pitchFamily="18" charset="0"/>
                        <a:ea typeface="Cambria Math" panose="02040503050406030204" pitchFamily="18" charset="0"/>
                        <a:cs typeface="Helvetica Neue" panose="02000503000000020004" pitchFamily="2" charset="0"/>
                      </a:rPr>
                      <m:t>𝑉</m:t>
                    </m:r>
                    <m:r>
                      <a:rPr lang="en-US" altLang="ja-JP" sz="2400" b="0" i="0" smtClean="0">
                        <a:latin typeface="Cambria Math" panose="02040503050406030204" pitchFamily="18" charset="0"/>
                        <a:ea typeface="Cambria Math" panose="02040503050406030204" pitchFamily="18" charset="0"/>
                        <a:cs typeface="Helvetica Neue" panose="02000503000000020004" pitchFamily="2" charset="0"/>
                      </a:rPr>
                      <m:t> = 0.2 </m:t>
                    </m:r>
                    <m:r>
                      <m:rPr>
                        <m:sty m:val="p"/>
                      </m:rPr>
                      <a:rPr lang="en-US" altLang="ja-JP" sz="2400" b="0" i="0" smtClean="0">
                        <a:latin typeface="Cambria Math" panose="02040503050406030204" pitchFamily="18" charset="0"/>
                        <a:ea typeface="Cambria Math" panose="02040503050406030204" pitchFamily="18" charset="0"/>
                        <a:cs typeface="Helvetica Neue" panose="02000503000000020004" pitchFamily="2" charset="0"/>
                      </a:rPr>
                      <m:t>km</m:t>
                    </m:r>
                    <m:r>
                      <a:rPr lang="en-US" altLang="ja-JP" sz="2400" b="0" i="0" smtClean="0">
                        <a:latin typeface="Cambria Math" panose="02040503050406030204" pitchFamily="18" charset="0"/>
                        <a:ea typeface="Cambria Math" panose="02040503050406030204" pitchFamily="18" charset="0"/>
                        <a:cs typeface="Helvetica Neue" panose="02000503000000020004" pitchFamily="2" charset="0"/>
                      </a:rPr>
                      <m:t>/</m:t>
                    </m:r>
                    <m:r>
                      <m:rPr>
                        <m:sty m:val="p"/>
                      </m:rPr>
                      <a:rPr lang="en-US" altLang="ja-JP" sz="2400" b="0" i="0" smtClean="0">
                        <a:latin typeface="Cambria Math" panose="02040503050406030204" pitchFamily="18" charset="0"/>
                        <a:ea typeface="Cambria Math" panose="02040503050406030204" pitchFamily="18" charset="0"/>
                        <a:cs typeface="Helvetica Neue" panose="02000503000000020004" pitchFamily="2" charset="0"/>
                      </a:rPr>
                      <m:t>s</m:t>
                    </m:r>
                  </m:oMath>
                </a14:m>
                <a:endParaRPr lang="ja-JP" altLang="en-US" sz="2400">
                  <a:latin typeface="Helvetica Neue" panose="02000503000000020004" pitchFamily="2" charset="0"/>
                  <a:cs typeface="Helvetica Neue" panose="02000503000000020004" pitchFamily="2" charset="0"/>
                </a:endParaRPr>
              </a:p>
            </p:txBody>
          </p:sp>
        </mc:Choice>
        <mc:Fallback xmlns="">
          <p:sp>
            <p:nvSpPr>
              <p:cNvPr id="15" name="テキスト ボックス 14">
                <a:extLst>
                  <a:ext uri="{FF2B5EF4-FFF2-40B4-BE49-F238E27FC236}">
                    <a16:creationId xmlns:a16="http://schemas.microsoft.com/office/drawing/2014/main" id="{0163D4D4-7EFB-52B2-0911-6220FD708A68}"/>
                  </a:ext>
                </a:extLst>
              </p:cNvPr>
              <p:cNvSpPr txBox="1">
                <a:spLocks noRot="1" noChangeAspect="1" noMove="1" noResize="1" noEditPoints="1" noAdjustHandles="1" noChangeArrowheads="1" noChangeShapeType="1" noTextEdit="1"/>
              </p:cNvSpPr>
              <p:nvPr/>
            </p:nvSpPr>
            <p:spPr>
              <a:xfrm>
                <a:off x="131685" y="1945995"/>
                <a:ext cx="2632536" cy="461665"/>
              </a:xfrm>
              <a:prstGeom prst="rect">
                <a:avLst/>
              </a:prstGeom>
              <a:blipFill>
                <a:blip r:embed="rId8"/>
                <a:stretch>
                  <a:fillRect l="-3846" t="-13514" b="-27027"/>
                </a:stretch>
              </a:blipFill>
            </p:spPr>
            <p:txBody>
              <a:bodyPr/>
              <a:lstStyle/>
              <a:p>
                <a:r>
                  <a:rPr lang="ja-JP" altLang="en-US">
                    <a:noFill/>
                  </a:rPr>
                  <a:t> </a:t>
                </a:r>
              </a:p>
            </p:txBody>
          </p:sp>
        </mc:Fallback>
      </mc:AlternateContent>
      <p:sp>
        <p:nvSpPr>
          <p:cNvPr id="16" name="テキスト ボックス 15">
            <a:extLst>
              <a:ext uri="{FF2B5EF4-FFF2-40B4-BE49-F238E27FC236}">
                <a16:creationId xmlns:a16="http://schemas.microsoft.com/office/drawing/2014/main" id="{24784AF8-17B6-D4F1-CB1B-A4E48B72211A}"/>
              </a:ext>
            </a:extLst>
          </p:cNvPr>
          <p:cNvSpPr txBox="1"/>
          <p:nvPr/>
        </p:nvSpPr>
        <p:spPr>
          <a:xfrm>
            <a:off x="493986" y="5833651"/>
            <a:ext cx="11477298" cy="461665"/>
          </a:xfrm>
          <a:prstGeom prst="rect">
            <a:avLst/>
          </a:prstGeom>
          <a:noFill/>
        </p:spPr>
        <p:txBody>
          <a:bodyPr wrap="square">
            <a:spAutoFit/>
          </a:bodyPr>
          <a:lstStyle/>
          <a:p>
            <a:r>
              <a:rPr lang="en-US" altLang="ja-JP" sz="2400" dirty="0">
                <a:latin typeface="Helvetica Neue" panose="02000503000000020004" pitchFamily="2" charset="0"/>
                <a:ea typeface="Helvetica Neue" panose="02000503000000020004" pitchFamily="2" charset="0"/>
                <a:cs typeface="Helvetica Neue" panose="02000503000000020004" pitchFamily="2" charset="0"/>
              </a:rPr>
              <a:t>The </a:t>
            </a:r>
            <a:r>
              <a:rPr lang="en-US" altLang="ja-JP" sz="2400" i="1" dirty="0">
                <a:latin typeface="Helvetica Neue" panose="02000503000000020004" pitchFamily="2" charset="0"/>
                <a:ea typeface="Helvetica Neue" panose="02000503000000020004" pitchFamily="2" charset="0"/>
                <a:cs typeface="Helvetica Neue" panose="02000503000000020004" pitchFamily="2" charset="0"/>
              </a:rPr>
              <a:t>X</a:t>
            </a:r>
            <a:r>
              <a:rPr lang="en-US" altLang="ja-JP" sz="2400" baseline="-25000" dirty="0">
                <a:latin typeface="Helvetica Neue" panose="02000503000000020004" pitchFamily="2" charset="0"/>
                <a:ea typeface="Helvetica Neue" panose="02000503000000020004" pitchFamily="2" charset="0"/>
                <a:cs typeface="Helvetica Neue" panose="02000503000000020004" pitchFamily="2" charset="0"/>
              </a:rPr>
              <a:t>CO</a:t>
            </a:r>
            <a:r>
              <a:rPr lang="en-US" altLang="ja-JP" sz="2400" dirty="0">
                <a:latin typeface="Helvetica Neue" panose="02000503000000020004" pitchFamily="2" charset="0"/>
                <a:ea typeface="Helvetica Neue" panose="02000503000000020004" pitchFamily="2" charset="0"/>
                <a:cs typeface="Helvetica Neue" panose="02000503000000020004" pitchFamily="2" charset="0"/>
              </a:rPr>
              <a:t> value for high Galactic latitudes was adopted from </a:t>
            </a:r>
            <a:r>
              <a:rPr lang="en-US" sz="2400" noProof="1">
                <a:latin typeface="Helvetica Neue" panose="02000503000000020004" pitchFamily="2" charset="0"/>
                <a:ea typeface="Helvetica Neue" panose="02000503000000020004" pitchFamily="2" charset="0"/>
                <a:cs typeface="Helvetica Neue" panose="02000503000000020004" pitchFamily="2" charset="0"/>
              </a:rPr>
              <a:t>Acharyya et al. (2025).</a:t>
            </a:r>
            <a:endParaRPr lang="en-US" altLang="ja-JP" sz="24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7" name="テキスト ボックス 16">
            <a:extLst>
              <a:ext uri="{FF2B5EF4-FFF2-40B4-BE49-F238E27FC236}">
                <a16:creationId xmlns:a16="http://schemas.microsoft.com/office/drawing/2014/main" id="{31B926EA-C4BF-4F5C-BF07-24D67B15DEE2}"/>
              </a:ext>
            </a:extLst>
          </p:cNvPr>
          <p:cNvSpPr txBox="1"/>
          <p:nvPr/>
        </p:nvSpPr>
        <p:spPr>
          <a:xfrm>
            <a:off x="7456577" y="3580698"/>
            <a:ext cx="4848055" cy="461665"/>
          </a:xfrm>
          <a:prstGeom prst="rect">
            <a:avLst/>
          </a:prstGeom>
          <a:noFill/>
        </p:spPr>
        <p:txBody>
          <a:bodyPr wrap="square">
            <a:spAutoFit/>
          </a:bodyPr>
          <a:lstStyle/>
          <a:p>
            <a:r>
              <a:rPr lang="en-US" altLang="ja-JP" sz="2400" i="1" dirty="0">
                <a:latin typeface="Helvetica Neue" panose="02000503000000020004" pitchFamily="2" charset="0"/>
                <a:ea typeface="Helvetica Neue" panose="02000503000000020004" pitchFamily="2" charset="0"/>
                <a:cs typeface="Helvetica Neue" panose="02000503000000020004" pitchFamily="2" charset="0"/>
              </a:rPr>
              <a:t>X</a:t>
            </a:r>
            <a:r>
              <a:rPr lang="en-US" altLang="ja-JP" sz="2400" baseline="-25000" dirty="0">
                <a:latin typeface="Helvetica Neue" panose="02000503000000020004" pitchFamily="2" charset="0"/>
                <a:ea typeface="Helvetica Neue" panose="02000503000000020004" pitchFamily="2" charset="0"/>
                <a:cs typeface="Helvetica Neue" panose="02000503000000020004" pitchFamily="2" charset="0"/>
              </a:rPr>
              <a:t>CO</a:t>
            </a:r>
            <a:r>
              <a:rPr lang="en-US" altLang="ja-JP" sz="2400" dirty="0">
                <a:latin typeface="Helvetica Neue" panose="02000503000000020004" pitchFamily="2" charset="0"/>
                <a:ea typeface="Helvetica Neue" panose="02000503000000020004" pitchFamily="2" charset="0"/>
                <a:cs typeface="Helvetica Neue" panose="02000503000000020004" pitchFamily="2" charset="0"/>
              </a:rPr>
              <a:t> = 3.5 × 10</a:t>
            </a:r>
            <a:r>
              <a:rPr lang="en-US" altLang="ja-JP" sz="2400" baseline="30000" dirty="0">
                <a:latin typeface="Helvetica Neue" panose="02000503000000020004" pitchFamily="2" charset="0"/>
                <a:ea typeface="Helvetica Neue" panose="02000503000000020004" pitchFamily="2" charset="0"/>
                <a:cs typeface="Helvetica Neue" panose="02000503000000020004" pitchFamily="2" charset="0"/>
              </a:rPr>
              <a:t>19</a:t>
            </a:r>
            <a:r>
              <a:rPr lang="en-US" altLang="ja-JP" sz="2400" dirty="0">
                <a:latin typeface="Helvetica Neue" panose="02000503000000020004" pitchFamily="2" charset="0"/>
                <a:ea typeface="Helvetica Neue" panose="02000503000000020004" pitchFamily="2" charset="0"/>
                <a:cs typeface="Helvetica Neue" panose="02000503000000020004" pitchFamily="2" charset="0"/>
              </a:rPr>
              <a:t> cm</a:t>
            </a:r>
            <a:r>
              <a:rPr lang="en-US" altLang="ja-JP" sz="2400" baseline="30000" dirty="0">
                <a:latin typeface="Helvetica Neue" panose="02000503000000020004" pitchFamily="2" charset="0"/>
                <a:ea typeface="Helvetica Neue" panose="02000503000000020004" pitchFamily="2" charset="0"/>
                <a:cs typeface="Helvetica Neue" panose="02000503000000020004" pitchFamily="2" charset="0"/>
              </a:rPr>
              <a:t>-2</a:t>
            </a:r>
            <a:r>
              <a:rPr lang="en-US" altLang="ja-JP" sz="2400" dirty="0">
                <a:latin typeface="Helvetica Neue" panose="02000503000000020004" pitchFamily="2" charset="0"/>
                <a:ea typeface="Helvetica Neue" panose="02000503000000020004" pitchFamily="2" charset="0"/>
                <a:cs typeface="Helvetica Neue" panose="02000503000000020004" pitchFamily="2" charset="0"/>
              </a:rPr>
              <a:t> (K</a:t>
            </a:r>
            <a:r>
              <a:rPr lang="ja-JP" altLang="en-US" sz="2400">
                <a:latin typeface="Helvetica Neue" panose="02000503000000020004" pitchFamily="2" charset="0"/>
                <a:ea typeface="Helvetica Neue" panose="02000503000000020004" pitchFamily="2" charset="0"/>
                <a:cs typeface="Helvetica Neue" panose="02000503000000020004" pitchFamily="2" charset="0"/>
              </a:rPr>
              <a:t>・</a:t>
            </a:r>
            <a:r>
              <a:rPr lang="en-US" altLang="ja-JP" sz="2400" dirty="0">
                <a:latin typeface="Helvetica Neue" panose="02000503000000020004" pitchFamily="2" charset="0"/>
                <a:ea typeface="Helvetica Neue" panose="02000503000000020004" pitchFamily="2" charset="0"/>
                <a:cs typeface="Helvetica Neue" panose="02000503000000020004" pitchFamily="2" charset="0"/>
              </a:rPr>
              <a:t>km/s)</a:t>
            </a:r>
            <a:r>
              <a:rPr lang="en-US" altLang="ja-JP" sz="2400" baseline="30000" dirty="0">
                <a:latin typeface="Helvetica Neue" panose="02000503000000020004" pitchFamily="2" charset="0"/>
                <a:ea typeface="Helvetica Neue" panose="02000503000000020004" pitchFamily="2" charset="0"/>
                <a:cs typeface="Helvetica Neue" panose="02000503000000020004" pitchFamily="2" charset="0"/>
              </a:rPr>
              <a:t>-1</a:t>
            </a:r>
          </a:p>
        </p:txBody>
      </p:sp>
      <p:sp>
        <p:nvSpPr>
          <p:cNvPr id="18" name="テキスト ボックス 17">
            <a:extLst>
              <a:ext uri="{FF2B5EF4-FFF2-40B4-BE49-F238E27FC236}">
                <a16:creationId xmlns:a16="http://schemas.microsoft.com/office/drawing/2014/main" id="{501050F2-38ED-1C69-DCF8-04299A6191F7}"/>
              </a:ext>
            </a:extLst>
          </p:cNvPr>
          <p:cNvSpPr txBox="1"/>
          <p:nvPr/>
        </p:nvSpPr>
        <p:spPr>
          <a:xfrm>
            <a:off x="7456577" y="2463909"/>
            <a:ext cx="3195719" cy="523220"/>
          </a:xfrm>
          <a:prstGeom prst="rect">
            <a:avLst/>
          </a:prstGeom>
          <a:noFill/>
          <a:ln>
            <a:solidFill>
              <a:schemeClr val="tx1"/>
            </a:solidFill>
          </a:ln>
        </p:spPr>
        <p:txBody>
          <a:bodyPr wrap="square">
            <a:spAutoFit/>
          </a:bodyPr>
          <a:lstStyle/>
          <a:p>
            <a:r>
              <a:rPr lang="en-US" altLang="ja-JP" sz="2800" dirty="0">
                <a:effectLst>
                  <a:outerShdw blurRad="50800" dist="38100" dir="2700000" algn="tl" rotWithShape="0">
                    <a:prstClr val="black">
                      <a:alpha val="40000"/>
                    </a:prstClr>
                  </a:outerShdw>
                </a:effectLst>
                <a:latin typeface="Helvetica Neue" panose="02000503000000020004" pitchFamily="2" charset="0"/>
                <a:ea typeface="Helvetica Neue" panose="02000503000000020004" pitchFamily="2" charset="0"/>
                <a:cs typeface="Helvetica Neue" panose="02000503000000020004" pitchFamily="2" charset="0"/>
              </a:rPr>
              <a:t>H</a:t>
            </a:r>
            <a:r>
              <a:rPr lang="en-US" altLang="ja-JP" sz="2800" baseline="-25000" dirty="0">
                <a:effectLst>
                  <a:outerShdw blurRad="50800" dist="38100" dir="2700000" algn="tl" rotWithShape="0">
                    <a:prstClr val="black">
                      <a:alpha val="40000"/>
                    </a:prstClr>
                  </a:outerShdw>
                </a:effectLst>
                <a:latin typeface="Helvetica Neue" panose="02000503000000020004" pitchFamily="2" charset="0"/>
                <a:ea typeface="Helvetica Neue" panose="02000503000000020004" pitchFamily="2" charset="0"/>
                <a:cs typeface="Helvetica Neue" panose="02000503000000020004" pitchFamily="2" charset="0"/>
              </a:rPr>
              <a:t>2</a:t>
            </a:r>
            <a:r>
              <a:rPr lang="en-US" altLang="ja-JP" sz="2800" dirty="0">
                <a:effectLst>
                  <a:outerShdw blurRad="50800" dist="38100" dir="2700000" algn="tl" rotWithShape="0">
                    <a:prstClr val="black">
                      <a:alpha val="40000"/>
                    </a:prstClr>
                  </a:outerShdw>
                </a:effectLst>
                <a:latin typeface="Helvetica Neue" panose="02000503000000020004" pitchFamily="2" charset="0"/>
                <a:ea typeface="Helvetica Neue" panose="02000503000000020004" pitchFamily="2" charset="0"/>
                <a:cs typeface="Helvetica Neue" panose="02000503000000020004" pitchFamily="2" charset="0"/>
              </a:rPr>
              <a:t> column density</a:t>
            </a:r>
          </a:p>
        </p:txBody>
      </p:sp>
      <p:sp>
        <p:nvSpPr>
          <p:cNvPr id="19" name="テキスト ボックス 18">
            <a:extLst>
              <a:ext uri="{FF2B5EF4-FFF2-40B4-BE49-F238E27FC236}">
                <a16:creationId xmlns:a16="http://schemas.microsoft.com/office/drawing/2014/main" id="{21F361B7-2AA3-A64F-C12D-DA6202C1FBCB}"/>
              </a:ext>
            </a:extLst>
          </p:cNvPr>
          <p:cNvSpPr txBox="1"/>
          <p:nvPr/>
        </p:nvSpPr>
        <p:spPr>
          <a:xfrm>
            <a:off x="131685" y="4321197"/>
            <a:ext cx="2757708" cy="523220"/>
          </a:xfrm>
          <a:prstGeom prst="rect">
            <a:avLst/>
          </a:prstGeom>
          <a:noFill/>
          <a:ln>
            <a:solidFill>
              <a:schemeClr val="tx1"/>
            </a:solidFill>
          </a:ln>
        </p:spPr>
        <p:txBody>
          <a:bodyPr wrap="square">
            <a:spAutoFit/>
          </a:bodyPr>
          <a:lstStyle/>
          <a:p>
            <a:r>
              <a:rPr lang="en-US" altLang="ja-JP" sz="2800" dirty="0">
                <a:effectLst>
                  <a:outerShdw blurRad="50800" dist="38100" dir="2700000" algn="tl" rotWithShape="0">
                    <a:prstClr val="black">
                      <a:alpha val="40000"/>
                    </a:prstClr>
                  </a:outerShdw>
                </a:effectLst>
                <a:latin typeface="Helvetica Neue" panose="02000503000000020004" pitchFamily="2" charset="0"/>
                <a:ea typeface="Helvetica Neue" panose="02000503000000020004" pitchFamily="2" charset="0"/>
                <a:cs typeface="Helvetica Neue" panose="02000503000000020004" pitchFamily="2" charset="0"/>
              </a:rPr>
              <a:t>Number density</a:t>
            </a:r>
          </a:p>
        </p:txBody>
      </p:sp>
    </p:spTree>
    <p:extLst>
      <p:ext uri="{BB962C8B-B14F-4D97-AF65-F5344CB8AC3E}">
        <p14:creationId xmlns:p14="http://schemas.microsoft.com/office/powerpoint/2010/main" val="35955635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715D04-A308-8411-BF60-39F470F7E9E4}"/>
            </a:ext>
          </a:extLst>
        </p:cNvPr>
        <p:cNvGrpSpPr/>
        <p:nvPr/>
      </p:nvGrpSpPr>
      <p:grpSpPr>
        <a:xfrm>
          <a:off x="0" y="0"/>
          <a:ext cx="0" cy="0"/>
          <a:chOff x="0" y="0"/>
          <a:chExt cx="0" cy="0"/>
        </a:xfrm>
      </p:grpSpPr>
      <p:pic>
        <p:nvPicPr>
          <p:cNvPr id="4" name="図 3">
            <a:extLst>
              <a:ext uri="{FF2B5EF4-FFF2-40B4-BE49-F238E27FC236}">
                <a16:creationId xmlns:a16="http://schemas.microsoft.com/office/drawing/2014/main" id="{BD7C74E0-B5B4-96E1-CB21-31E3DAEC9E5A}"/>
              </a:ext>
            </a:extLst>
          </p:cNvPr>
          <p:cNvPicPr>
            <a:picLocks noChangeAspect="1"/>
          </p:cNvPicPr>
          <p:nvPr/>
        </p:nvPicPr>
        <p:blipFill>
          <a:blip r:embed="rId3"/>
          <a:stretch>
            <a:fillRect/>
          </a:stretch>
        </p:blipFill>
        <p:spPr>
          <a:xfrm>
            <a:off x="1315092" y="2487361"/>
            <a:ext cx="3278355" cy="3238067"/>
          </a:xfrm>
          <a:prstGeom prst="rect">
            <a:avLst/>
          </a:prstGeom>
        </p:spPr>
      </p:pic>
      <p:grpSp>
        <p:nvGrpSpPr>
          <p:cNvPr id="47" name="グループ化 46">
            <a:extLst>
              <a:ext uri="{FF2B5EF4-FFF2-40B4-BE49-F238E27FC236}">
                <a16:creationId xmlns:a16="http://schemas.microsoft.com/office/drawing/2014/main" id="{34E5CE69-260B-3FE6-7D9E-D6E0385DED97}"/>
              </a:ext>
            </a:extLst>
          </p:cNvPr>
          <p:cNvGrpSpPr/>
          <p:nvPr/>
        </p:nvGrpSpPr>
        <p:grpSpPr>
          <a:xfrm>
            <a:off x="5153955" y="1600713"/>
            <a:ext cx="6964512" cy="4324893"/>
            <a:chOff x="5170466" y="1374578"/>
            <a:chExt cx="6964512" cy="4324893"/>
          </a:xfrm>
        </p:grpSpPr>
        <p:pic>
          <p:nvPicPr>
            <p:cNvPr id="41" name="図 40" descr="グラフ&#10;&#10;AI 生成コンテンツは誤りを含む可能性があります。">
              <a:extLst>
                <a:ext uri="{FF2B5EF4-FFF2-40B4-BE49-F238E27FC236}">
                  <a16:creationId xmlns:a16="http://schemas.microsoft.com/office/drawing/2014/main" id="{E188FC53-0C46-9D6C-148D-45F8D660B8C5}"/>
                </a:ext>
              </a:extLst>
            </p:cNvPr>
            <p:cNvPicPr>
              <a:picLocks noChangeAspect="1"/>
            </p:cNvPicPr>
            <p:nvPr/>
          </p:nvPicPr>
          <p:blipFill>
            <a:blip r:embed="rId4"/>
            <a:stretch>
              <a:fillRect/>
            </a:stretch>
          </p:blipFill>
          <p:spPr>
            <a:xfrm>
              <a:off x="5966603" y="1374578"/>
              <a:ext cx="5578066" cy="2142382"/>
            </a:xfrm>
            <a:prstGeom prst="rect">
              <a:avLst/>
            </a:prstGeom>
          </p:spPr>
        </p:pic>
        <p:pic>
          <p:nvPicPr>
            <p:cNvPr id="40" name="図 39" descr="グラフ が含まれている画像&#10;&#10;AI 生成コンテンツは誤りを含む可能性があります。">
              <a:extLst>
                <a:ext uri="{FF2B5EF4-FFF2-40B4-BE49-F238E27FC236}">
                  <a16:creationId xmlns:a16="http://schemas.microsoft.com/office/drawing/2014/main" id="{71BF95DD-CAAF-E7CF-8016-997D6F116F32}"/>
                </a:ext>
              </a:extLst>
            </p:cNvPr>
            <p:cNvPicPr>
              <a:picLocks noChangeAspect="1"/>
            </p:cNvPicPr>
            <p:nvPr/>
          </p:nvPicPr>
          <p:blipFill>
            <a:blip r:embed="rId5"/>
            <a:stretch>
              <a:fillRect/>
            </a:stretch>
          </p:blipFill>
          <p:spPr>
            <a:xfrm>
              <a:off x="5170466" y="3683002"/>
              <a:ext cx="6964512" cy="2016469"/>
            </a:xfrm>
            <a:prstGeom prst="rect">
              <a:avLst/>
            </a:prstGeom>
          </p:spPr>
        </p:pic>
        <p:sp>
          <p:nvSpPr>
            <p:cNvPr id="42" name="テキスト ボックス 41">
              <a:extLst>
                <a:ext uri="{FF2B5EF4-FFF2-40B4-BE49-F238E27FC236}">
                  <a16:creationId xmlns:a16="http://schemas.microsoft.com/office/drawing/2014/main" id="{FA3EFDA4-8DE1-272C-451C-BC522B0ACF66}"/>
                </a:ext>
              </a:extLst>
            </p:cNvPr>
            <p:cNvSpPr txBox="1"/>
            <p:nvPr/>
          </p:nvSpPr>
          <p:spPr>
            <a:xfrm>
              <a:off x="8009680" y="2194730"/>
              <a:ext cx="1307827" cy="416350"/>
            </a:xfrm>
            <a:prstGeom prst="rect">
              <a:avLst/>
            </a:prstGeom>
            <a:noFill/>
            <a:ln w="38100">
              <a:solidFill>
                <a:srgbClr val="FFFF00"/>
              </a:solidFill>
            </a:ln>
          </p:spPr>
          <p:txBody>
            <a:bodyPr wrap="square" rtlCol="0">
              <a:spAutoFit/>
            </a:bodyPr>
            <a:lstStyle/>
            <a:p>
              <a:endParaRPr kumimoji="1" lang="ja-JP" altLang="en-US" dirty="0">
                <a:solidFill>
                  <a:srgbClr val="00B0F0"/>
                </a:solidFill>
              </a:endParaRPr>
            </a:p>
          </p:txBody>
        </p:sp>
        <p:cxnSp>
          <p:nvCxnSpPr>
            <p:cNvPr id="43" name="直線コネクタ 42">
              <a:extLst>
                <a:ext uri="{FF2B5EF4-FFF2-40B4-BE49-F238E27FC236}">
                  <a16:creationId xmlns:a16="http://schemas.microsoft.com/office/drawing/2014/main" id="{CCE13681-1E10-A579-36E4-C7A7572F3BE0}"/>
                </a:ext>
              </a:extLst>
            </p:cNvPr>
            <p:cNvCxnSpPr>
              <a:cxnSpLocks/>
            </p:cNvCxnSpPr>
            <p:nvPr/>
          </p:nvCxnSpPr>
          <p:spPr>
            <a:xfrm flipH="1">
              <a:off x="5782518" y="2611080"/>
              <a:ext cx="2227162" cy="1052125"/>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45" name="直線コネクタ 44">
              <a:extLst>
                <a:ext uri="{FF2B5EF4-FFF2-40B4-BE49-F238E27FC236}">
                  <a16:creationId xmlns:a16="http://schemas.microsoft.com/office/drawing/2014/main" id="{DF8241EF-13AA-CAB3-402D-40C835D6DA45}"/>
                </a:ext>
              </a:extLst>
            </p:cNvPr>
            <p:cNvCxnSpPr>
              <a:cxnSpLocks/>
            </p:cNvCxnSpPr>
            <p:nvPr/>
          </p:nvCxnSpPr>
          <p:spPr>
            <a:xfrm>
              <a:off x="9317507" y="2611080"/>
              <a:ext cx="2742594" cy="1071922"/>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grpSp>
      <p:sp>
        <p:nvSpPr>
          <p:cNvPr id="2" name="テキスト ボックス 1">
            <a:extLst>
              <a:ext uri="{FF2B5EF4-FFF2-40B4-BE49-F238E27FC236}">
                <a16:creationId xmlns:a16="http://schemas.microsoft.com/office/drawing/2014/main" id="{34F23455-DEDA-B5A0-B95E-532FDC6C4482}"/>
              </a:ext>
            </a:extLst>
          </p:cNvPr>
          <p:cNvSpPr txBox="1"/>
          <p:nvPr/>
        </p:nvSpPr>
        <p:spPr>
          <a:xfrm>
            <a:off x="57022" y="40625"/>
            <a:ext cx="6877178" cy="584775"/>
          </a:xfrm>
          <a:prstGeom prst="rect">
            <a:avLst/>
          </a:prstGeom>
          <a:noFill/>
        </p:spPr>
        <p:txBody>
          <a:bodyPr wrap="square" rtlCol="0">
            <a:spAutoFit/>
          </a:bodyPr>
          <a:lstStyle/>
          <a:p>
            <a:r>
              <a:rPr kumimoji="1" lang="en-US" altLang="ja-JP" sz="3200" b="1" dirty="0">
                <a:solidFill>
                  <a:srgbClr val="0070C0"/>
                </a:solidFill>
                <a:effectLst>
                  <a:outerShdw blurRad="50800" dist="38100" dir="2700000" algn="tl" rotWithShape="0">
                    <a:prstClr val="black">
                      <a:alpha val="40000"/>
                    </a:prstClr>
                  </a:outerShdw>
                </a:effectLst>
                <a:latin typeface="Helvetica Neue" panose="02000503000000020004" pitchFamily="2" charset="0"/>
                <a:ea typeface="Helvetica Neue" panose="02000503000000020004" pitchFamily="2" charset="0"/>
                <a:cs typeface="Helvetica Neue" panose="02000503000000020004" pitchFamily="2" charset="0"/>
              </a:rPr>
              <a:t>Gamma rays to find </a:t>
            </a:r>
            <a:r>
              <a:rPr kumimoji="1" lang="en-US" sz="3200" b="1" noProof="1">
                <a:solidFill>
                  <a:srgbClr val="0070C0"/>
                </a:solidFill>
                <a:effectLst>
                  <a:outerShdw blurRad="50800" dist="38100" dir="2700000" algn="tl" rotWithShape="0">
                    <a:prstClr val="black">
                      <a:alpha val="40000"/>
                    </a:prstClr>
                  </a:outerShdw>
                </a:effectLst>
                <a:latin typeface="Helvetica Neue" panose="02000503000000020004" pitchFamily="2" charset="0"/>
                <a:ea typeface="Helvetica Neue" panose="02000503000000020004" pitchFamily="2" charset="0"/>
                <a:cs typeface="Helvetica Neue" panose="02000503000000020004" pitchFamily="2" charset="0"/>
              </a:rPr>
              <a:t>PeVatrons</a:t>
            </a:r>
            <a:endParaRPr kumimoji="1" lang="ja-JP" altLang="en-US" sz="3200" b="1" dirty="0">
              <a:solidFill>
                <a:srgbClr val="0070C0"/>
              </a:solidFill>
              <a:effectLst>
                <a:outerShdw blurRad="50800" dist="38100" dir="2700000" algn="tl" rotWithShape="0">
                  <a:prstClr val="black">
                    <a:alpha val="40000"/>
                  </a:prstClr>
                </a:outerShdw>
              </a:effectLst>
              <a:latin typeface="Helvetica Neue" panose="02000503000000020004" pitchFamily="2" charset="0"/>
              <a:ea typeface="Hiragino Sans W4" panose="020B0400000000000000" pitchFamily="34" charset="-128"/>
              <a:cs typeface="Helvetica Neue" panose="02000503000000020004" pitchFamily="2" charset="0"/>
            </a:endParaRPr>
          </a:p>
        </p:txBody>
      </p:sp>
      <p:sp>
        <p:nvSpPr>
          <p:cNvPr id="13" name="テキスト ボックス 12">
            <a:extLst>
              <a:ext uri="{FF2B5EF4-FFF2-40B4-BE49-F238E27FC236}">
                <a16:creationId xmlns:a16="http://schemas.microsoft.com/office/drawing/2014/main" id="{D47A6061-9010-86AB-F462-8B5C03C7415D}"/>
              </a:ext>
            </a:extLst>
          </p:cNvPr>
          <p:cNvSpPr txBox="1"/>
          <p:nvPr/>
        </p:nvSpPr>
        <p:spPr>
          <a:xfrm>
            <a:off x="10348354" y="1147327"/>
            <a:ext cx="1695236" cy="400110"/>
          </a:xfrm>
          <a:prstGeom prst="rect">
            <a:avLst/>
          </a:prstGeom>
          <a:noFill/>
        </p:spPr>
        <p:txBody>
          <a:bodyPr wrap="square" rtlCol="0">
            <a:spAutoFit/>
          </a:bodyPr>
          <a:lstStyle/>
          <a:p>
            <a:r>
              <a:rPr kumimoji="1" lang="en-US" altLang="ja-JP" sz="2000" dirty="0">
                <a:latin typeface="Helvetica" panose="020B0604020202020204" pitchFamily="34" charset="0"/>
                <a:cs typeface="Helvetica" panose="020B0604020202020204" pitchFamily="34" charset="0"/>
              </a:rPr>
              <a:t>(Cao+ 2023)</a:t>
            </a:r>
            <a:endParaRPr kumimoji="1" lang="ja-JP" altLang="en-US" sz="2000" dirty="0">
              <a:latin typeface="Helvetica" panose="020B0604020202020204" pitchFamily="34" charset="0"/>
              <a:cs typeface="Helvetica" panose="020B0604020202020204" pitchFamily="34" charset="0"/>
            </a:endParaRPr>
          </a:p>
        </p:txBody>
      </p:sp>
      <p:sp>
        <p:nvSpPr>
          <p:cNvPr id="14" name="テキスト ボックス 13">
            <a:extLst>
              <a:ext uri="{FF2B5EF4-FFF2-40B4-BE49-F238E27FC236}">
                <a16:creationId xmlns:a16="http://schemas.microsoft.com/office/drawing/2014/main" id="{6AA39920-689F-E7DD-04DB-79B64F835711}"/>
              </a:ext>
            </a:extLst>
          </p:cNvPr>
          <p:cNvSpPr txBox="1"/>
          <p:nvPr/>
        </p:nvSpPr>
        <p:spPr>
          <a:xfrm>
            <a:off x="73533" y="589001"/>
            <a:ext cx="9039829" cy="523220"/>
          </a:xfrm>
          <a:prstGeom prst="rect">
            <a:avLst/>
          </a:prstGeom>
          <a:noFill/>
        </p:spPr>
        <p:txBody>
          <a:bodyPr wrap="square" rtlCol="0">
            <a:spAutoFit/>
          </a:bodyPr>
          <a:lstStyle/>
          <a:p>
            <a:r>
              <a:rPr kumimoji="1" lang="en-US" altLang="ja-JP" sz="2800"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LHAASO </a:t>
            </a:r>
            <a:r>
              <a:rPr kumimoji="1" lang="en-US" altLang="ja-JP" sz="2800" dirty="0">
                <a:latin typeface="Helvetica Neue" panose="02000503000000020004" pitchFamily="2" charset="0"/>
                <a:ea typeface="Helvetica Neue" panose="02000503000000020004" pitchFamily="2" charset="0"/>
                <a:cs typeface="Helvetica Neue" panose="02000503000000020004" pitchFamily="2" charset="0"/>
              </a:rPr>
              <a:t>(Large High Altitude Air Shower Observatory)</a:t>
            </a:r>
            <a:endParaRPr kumimoji="1" lang="ja-JP" altLang="en-US" sz="2800" dirty="0">
              <a:latin typeface="Helvetica Neue" panose="02000503000000020004" pitchFamily="2" charset="0"/>
              <a:ea typeface="Hiragino Sans W4" panose="020B0400000000000000" pitchFamily="34" charset="-128"/>
              <a:cs typeface="Helvetica Neue" panose="02000503000000020004" pitchFamily="2" charset="0"/>
            </a:endParaRPr>
          </a:p>
        </p:txBody>
      </p:sp>
      <p:sp>
        <p:nvSpPr>
          <p:cNvPr id="15" name="テキスト ボックス 14">
            <a:extLst>
              <a:ext uri="{FF2B5EF4-FFF2-40B4-BE49-F238E27FC236}">
                <a16:creationId xmlns:a16="http://schemas.microsoft.com/office/drawing/2014/main" id="{2B481A61-2391-CE61-2A4F-1D0D367DDDCF}"/>
              </a:ext>
            </a:extLst>
          </p:cNvPr>
          <p:cNvSpPr txBox="1"/>
          <p:nvPr/>
        </p:nvSpPr>
        <p:spPr>
          <a:xfrm>
            <a:off x="73533" y="1077493"/>
            <a:ext cx="7501246" cy="461665"/>
          </a:xfrm>
          <a:prstGeom prst="rect">
            <a:avLst/>
          </a:prstGeom>
          <a:noFill/>
        </p:spPr>
        <p:txBody>
          <a:bodyPr wrap="square" rtlCol="0">
            <a:spAutoFit/>
          </a:bodyPr>
          <a:lstStyle/>
          <a:p>
            <a:r>
              <a:rPr kumimoji="1" lang="ja-JP" altLang="en-US" sz="2400">
                <a:latin typeface="Helvetica Neue" panose="02000503000000020004" pitchFamily="2" charset="0"/>
                <a:ea typeface="Hiragino Sans W4" panose="020B0400000000000000" pitchFamily="34" charset="-128"/>
                <a:cs typeface="Helvetica Neue" panose="02000503000000020004" pitchFamily="2" charset="0"/>
              </a:rPr>
              <a:t>・</a:t>
            </a:r>
            <a:r>
              <a:rPr kumimoji="1" lang="en-US" altLang="ja-JP" sz="2400" dirty="0">
                <a:latin typeface="Helvetica Neue" panose="02000503000000020004" pitchFamily="2" charset="0"/>
                <a:ea typeface="Helvetica Neue" panose="02000503000000020004" pitchFamily="2" charset="0"/>
                <a:cs typeface="Helvetica Neue" panose="02000503000000020004" pitchFamily="2" charset="0"/>
              </a:rPr>
              <a:t>Observes gamma rays from TeV to </a:t>
            </a:r>
            <a:r>
              <a:rPr kumimoji="1" lang="en-US" sz="2400" noProof="1">
                <a:latin typeface="Helvetica Neue" panose="02000503000000020004" pitchFamily="2" charset="0"/>
                <a:ea typeface="Helvetica Neue" panose="02000503000000020004" pitchFamily="2" charset="0"/>
                <a:cs typeface="Helvetica Neue" panose="02000503000000020004" pitchFamily="2" charset="0"/>
              </a:rPr>
              <a:t>PeV </a:t>
            </a:r>
            <a:r>
              <a:rPr kumimoji="1" lang="en-US" altLang="ja-JP" sz="2400" dirty="0">
                <a:latin typeface="Helvetica Neue" panose="02000503000000020004" pitchFamily="2" charset="0"/>
                <a:ea typeface="Helvetica Neue" panose="02000503000000020004" pitchFamily="2" charset="0"/>
                <a:cs typeface="Helvetica Neue" panose="02000503000000020004" pitchFamily="2" charset="0"/>
              </a:rPr>
              <a:t>energies.</a:t>
            </a:r>
            <a:endParaRPr kumimoji="1" lang="ja-JP" altLang="en-US" sz="2400" dirty="0">
              <a:latin typeface="Helvetica Neue" panose="02000503000000020004" pitchFamily="2" charset="0"/>
              <a:ea typeface="Hiragino Sans W4" panose="020B0400000000000000" pitchFamily="34" charset="-128"/>
              <a:cs typeface="Helvetica Neue" panose="02000503000000020004" pitchFamily="2" charset="0"/>
            </a:endParaRPr>
          </a:p>
        </p:txBody>
      </p:sp>
      <p:sp>
        <p:nvSpPr>
          <p:cNvPr id="6" name="テキスト ボックス 5">
            <a:extLst>
              <a:ext uri="{FF2B5EF4-FFF2-40B4-BE49-F238E27FC236}">
                <a16:creationId xmlns:a16="http://schemas.microsoft.com/office/drawing/2014/main" id="{E9E540B1-26C6-0A1A-F300-15912A2A51E7}"/>
              </a:ext>
            </a:extLst>
          </p:cNvPr>
          <p:cNvSpPr txBox="1"/>
          <p:nvPr/>
        </p:nvSpPr>
        <p:spPr>
          <a:xfrm>
            <a:off x="595340" y="5687054"/>
            <a:ext cx="5007174" cy="400110"/>
          </a:xfrm>
          <a:prstGeom prst="rect">
            <a:avLst/>
          </a:prstGeom>
          <a:noFill/>
        </p:spPr>
        <p:txBody>
          <a:bodyPr wrap="square" rtlCol="0">
            <a:spAutoFit/>
          </a:bodyPr>
          <a:lstStyle/>
          <a:p>
            <a:pPr algn="ctr"/>
            <a:r>
              <a:rPr kumimoji="1" lang="en-US" altLang="ja-JP" sz="2000" u="sng" dirty="0">
                <a:latin typeface="Helvetica Neue" panose="02000503000000020004" pitchFamily="2" charset="0"/>
                <a:ea typeface="Helvetica Neue" panose="02000503000000020004" pitchFamily="2" charset="0"/>
                <a:cs typeface="Helvetica Neue" panose="02000503000000020004" pitchFamily="2" charset="0"/>
              </a:rPr>
              <a:t>Breakdown of 50 UHE LHAASO sources </a:t>
            </a:r>
            <a:endParaRPr kumimoji="1" lang="ja-JP" altLang="en-US" sz="2000" u="sng" dirty="0">
              <a:latin typeface="Helvetica Neue" panose="02000503000000020004" pitchFamily="2" charset="0"/>
              <a:ea typeface="Hiragino Sans W4" panose="020B0400000000000000" pitchFamily="34" charset="-128"/>
              <a:cs typeface="Helvetica Neue" panose="02000503000000020004" pitchFamily="2" charset="0"/>
            </a:endParaRPr>
          </a:p>
        </p:txBody>
      </p:sp>
      <p:sp>
        <p:nvSpPr>
          <p:cNvPr id="16" name="スライド番号プレースホルダー 15">
            <a:extLst>
              <a:ext uri="{FF2B5EF4-FFF2-40B4-BE49-F238E27FC236}">
                <a16:creationId xmlns:a16="http://schemas.microsoft.com/office/drawing/2014/main" id="{98B6DFB5-11A8-9127-A1DB-25093AB451E7}"/>
              </a:ext>
            </a:extLst>
          </p:cNvPr>
          <p:cNvSpPr>
            <a:spLocks noGrp="1"/>
          </p:cNvSpPr>
          <p:nvPr>
            <p:ph type="sldNum" sz="quarter" idx="12"/>
          </p:nvPr>
        </p:nvSpPr>
        <p:spPr/>
        <p:txBody>
          <a:bodyPr/>
          <a:lstStyle/>
          <a:p>
            <a:fld id="{9D292562-AE0E-4998-BB7A-808ABC7FC321}" type="slidenum">
              <a:rPr kumimoji="1" lang="ja-JP" altLang="en-US" smtClean="0"/>
              <a:t>3</a:t>
            </a:fld>
            <a:endParaRPr kumimoji="1" lang="ja-JP" altLang="en-US"/>
          </a:p>
        </p:txBody>
      </p:sp>
      <p:sp>
        <p:nvSpPr>
          <p:cNvPr id="24" name="テキスト ボックス 23">
            <a:extLst>
              <a:ext uri="{FF2B5EF4-FFF2-40B4-BE49-F238E27FC236}">
                <a16:creationId xmlns:a16="http://schemas.microsoft.com/office/drawing/2014/main" id="{7DED1B92-7D84-CEC8-689C-E6E8F44A28BA}"/>
              </a:ext>
            </a:extLst>
          </p:cNvPr>
          <p:cNvSpPr txBox="1"/>
          <p:nvPr/>
        </p:nvSpPr>
        <p:spPr>
          <a:xfrm>
            <a:off x="73533" y="1494530"/>
            <a:ext cx="6432370" cy="461665"/>
          </a:xfrm>
          <a:prstGeom prst="rect">
            <a:avLst/>
          </a:prstGeom>
          <a:noFill/>
        </p:spPr>
        <p:txBody>
          <a:bodyPr wrap="square" rtlCol="0">
            <a:spAutoFit/>
          </a:bodyPr>
          <a:lstStyle/>
          <a:p>
            <a:r>
              <a:rPr kumimoji="1" lang="ja-JP" altLang="en-US" sz="2400">
                <a:latin typeface="Helvetica Neue" panose="02000503000000020004" pitchFamily="2" charset="0"/>
                <a:ea typeface="Hiragino Sans W4" panose="020B0400000000000000" pitchFamily="34" charset="-128"/>
                <a:cs typeface="Helvetica Neue" panose="02000503000000020004" pitchFamily="2" charset="0"/>
              </a:rPr>
              <a:t>・</a:t>
            </a:r>
            <a:r>
              <a:rPr kumimoji="1" lang="en-US" altLang="ja-JP" sz="2400" dirty="0">
                <a:solidFill>
                  <a:srgbClr val="FF0000"/>
                </a:solidFill>
                <a:latin typeface="Helvetica Neue" panose="02000503000000020004" pitchFamily="2" charset="0"/>
                <a:ea typeface="Hiragino Sans W4" panose="020B0400000000000000" pitchFamily="34" charset="-128"/>
                <a:cs typeface="Helvetica Neue" panose="02000503000000020004" pitchFamily="2" charset="0"/>
              </a:rPr>
              <a:t>90 gamma-ray sources </a:t>
            </a:r>
            <a:r>
              <a:rPr kumimoji="1" lang="en-US" altLang="ja-JP" sz="2400" dirty="0">
                <a:latin typeface="Helvetica Neue" panose="02000503000000020004" pitchFamily="2" charset="0"/>
                <a:ea typeface="Hiragino Sans W4" panose="020B0400000000000000" pitchFamily="34" charset="-128"/>
                <a:cs typeface="Helvetica Neue" panose="02000503000000020004" pitchFamily="2" charset="0"/>
              </a:rPr>
              <a:t>have been detected.</a:t>
            </a:r>
            <a:endParaRPr kumimoji="1" lang="ja-JP" altLang="en-US" sz="2400" dirty="0">
              <a:latin typeface="Helvetica Neue" panose="02000503000000020004" pitchFamily="2" charset="0"/>
              <a:ea typeface="Hiragino Sans W4" panose="020B0400000000000000" pitchFamily="34" charset="-128"/>
              <a:cs typeface="Helvetica Neue" panose="02000503000000020004" pitchFamily="2" charset="0"/>
            </a:endParaRPr>
          </a:p>
        </p:txBody>
      </p:sp>
      <p:sp>
        <p:nvSpPr>
          <p:cNvPr id="5" name="テキスト ボックス 4">
            <a:extLst>
              <a:ext uri="{FF2B5EF4-FFF2-40B4-BE49-F238E27FC236}">
                <a16:creationId xmlns:a16="http://schemas.microsoft.com/office/drawing/2014/main" id="{E234DFE6-32B6-9567-CFF7-F16E7D0064B8}"/>
              </a:ext>
            </a:extLst>
          </p:cNvPr>
          <p:cNvSpPr txBox="1"/>
          <p:nvPr/>
        </p:nvSpPr>
        <p:spPr>
          <a:xfrm>
            <a:off x="73532" y="1900472"/>
            <a:ext cx="6877177" cy="461665"/>
          </a:xfrm>
          <a:prstGeom prst="rect">
            <a:avLst/>
          </a:prstGeom>
          <a:noFill/>
        </p:spPr>
        <p:txBody>
          <a:bodyPr wrap="square" rtlCol="0">
            <a:spAutoFit/>
          </a:bodyPr>
          <a:lstStyle/>
          <a:p>
            <a:r>
              <a:rPr kumimoji="1" lang="ja-JP" altLang="en-US" sz="2400">
                <a:latin typeface="Helvetica Neue" panose="02000503000000020004" pitchFamily="2" charset="0"/>
                <a:ea typeface="Hiragino Sans W4" panose="020B0400000000000000" pitchFamily="34" charset="-128"/>
                <a:cs typeface="Helvetica Neue" panose="02000503000000020004" pitchFamily="2" charset="0"/>
              </a:rPr>
              <a:t>・</a:t>
            </a:r>
            <a:r>
              <a:rPr kumimoji="1" lang="en-US" altLang="ja-JP" sz="2400" dirty="0">
                <a:latin typeface="Helvetica Neue" panose="02000503000000020004" pitchFamily="2" charset="0"/>
                <a:ea typeface="Hiragino Sans W4" panose="020B0400000000000000" pitchFamily="34" charset="-128"/>
                <a:cs typeface="Helvetica Neue" panose="02000503000000020004" pitchFamily="2" charset="0"/>
              </a:rPr>
              <a:t>About </a:t>
            </a:r>
            <a:r>
              <a:rPr kumimoji="1" lang="en-US" altLang="ja-JP" sz="2400" dirty="0">
                <a:solidFill>
                  <a:srgbClr val="FF0000"/>
                </a:solidFill>
                <a:latin typeface="Helvetica Neue" panose="02000503000000020004" pitchFamily="2" charset="0"/>
                <a:ea typeface="Hiragino Sans W4" panose="020B0400000000000000" pitchFamily="34" charset="-128"/>
                <a:cs typeface="Helvetica Neue" panose="02000503000000020004" pitchFamily="2" charset="0"/>
              </a:rPr>
              <a:t>50 sources </a:t>
            </a:r>
            <a:r>
              <a:rPr kumimoji="1" lang="en-US" altLang="ja-JP" sz="2400" dirty="0">
                <a:latin typeface="Helvetica Neue" panose="02000503000000020004" pitchFamily="2" charset="0"/>
                <a:ea typeface="Hiragino Sans W4" panose="020B0400000000000000" pitchFamily="34" charset="-128"/>
                <a:cs typeface="Helvetica Neue" panose="02000503000000020004" pitchFamily="2" charset="0"/>
              </a:rPr>
              <a:t>are detected above 100 TeV.</a:t>
            </a:r>
            <a:endParaRPr kumimoji="1" lang="ja-JP" altLang="en-US" sz="2400" dirty="0">
              <a:latin typeface="Helvetica Neue" panose="02000503000000020004" pitchFamily="2" charset="0"/>
              <a:ea typeface="Hiragino Sans W4" panose="020B0400000000000000" pitchFamily="34" charset="-128"/>
              <a:cs typeface="Helvetica Neue" panose="02000503000000020004" pitchFamily="2" charset="0"/>
            </a:endParaRPr>
          </a:p>
        </p:txBody>
      </p:sp>
      <p:sp>
        <p:nvSpPr>
          <p:cNvPr id="7" name="テキスト ボックス 6">
            <a:extLst>
              <a:ext uri="{FF2B5EF4-FFF2-40B4-BE49-F238E27FC236}">
                <a16:creationId xmlns:a16="http://schemas.microsoft.com/office/drawing/2014/main" id="{370C1910-C716-9956-354F-1ADE0122F6F6}"/>
              </a:ext>
            </a:extLst>
          </p:cNvPr>
          <p:cNvSpPr txBox="1"/>
          <p:nvPr/>
        </p:nvSpPr>
        <p:spPr>
          <a:xfrm>
            <a:off x="3582634" y="6023418"/>
            <a:ext cx="2021625" cy="338554"/>
          </a:xfrm>
          <a:prstGeom prst="rect">
            <a:avLst/>
          </a:prstGeom>
          <a:noFill/>
        </p:spPr>
        <p:txBody>
          <a:bodyPr wrap="square" rtlCol="0">
            <a:spAutoFit/>
          </a:bodyPr>
          <a:lstStyle/>
          <a:p>
            <a:r>
              <a:rPr kumimoji="1" lang="en-US" altLang="ja-JP" sz="1600" dirty="0">
                <a:latin typeface="Helvetica" panose="020B0604020202020204" pitchFamily="34" charset="0"/>
                <a:cs typeface="Helvetica" panose="020B0604020202020204" pitchFamily="34" charset="0"/>
              </a:rPr>
              <a:t>Courtesy of N. Tsuji</a:t>
            </a:r>
            <a:endParaRPr kumimoji="1" lang="ja-JP" altLang="en-US" sz="1600"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7165377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9FF272C6-6735-0AA2-1F38-AC5424AFED44}"/>
              </a:ext>
            </a:extLst>
          </p:cNvPr>
          <p:cNvSpPr>
            <a:spLocks noGrp="1"/>
          </p:cNvSpPr>
          <p:nvPr>
            <p:ph type="sldNum" sz="quarter" idx="12"/>
          </p:nvPr>
        </p:nvSpPr>
        <p:spPr/>
        <p:txBody>
          <a:bodyPr/>
          <a:lstStyle/>
          <a:p>
            <a:fld id="{5C7ABAB4-3B0A-4C87-97EA-B79093BD79A3}" type="slidenum">
              <a:rPr kumimoji="1" lang="ja-JP" altLang="en-US" smtClean="0"/>
              <a:t>4</a:t>
            </a:fld>
            <a:endParaRPr kumimoji="1" lang="ja-JP" altLang="en-US"/>
          </a:p>
        </p:txBody>
      </p:sp>
      <p:sp>
        <p:nvSpPr>
          <p:cNvPr id="34" name="テキスト ボックス 33">
            <a:extLst>
              <a:ext uri="{FF2B5EF4-FFF2-40B4-BE49-F238E27FC236}">
                <a16:creationId xmlns:a16="http://schemas.microsoft.com/office/drawing/2014/main" id="{B0DA3ABF-3F40-79D9-2383-A1BF246A1695}"/>
              </a:ext>
            </a:extLst>
          </p:cNvPr>
          <p:cNvSpPr txBox="1"/>
          <p:nvPr/>
        </p:nvSpPr>
        <p:spPr>
          <a:xfrm>
            <a:off x="69307" y="83249"/>
            <a:ext cx="6707413" cy="584775"/>
          </a:xfrm>
          <a:prstGeom prst="rect">
            <a:avLst/>
          </a:prstGeom>
          <a:noFill/>
        </p:spPr>
        <p:txBody>
          <a:bodyPr wrap="square">
            <a:spAutoFit/>
          </a:bodyPr>
          <a:lstStyle/>
          <a:p>
            <a:r>
              <a:rPr kumimoji="1" lang="en-US" altLang="ja-JP" sz="3200" b="1" dirty="0">
                <a:solidFill>
                  <a:srgbClr val="0070C0"/>
                </a:solidFill>
                <a:effectLst>
                  <a:outerShdw blurRad="50800" dist="38100" dir="2700000" algn="tl" rotWithShape="0">
                    <a:prstClr val="black">
                      <a:alpha val="40000"/>
                    </a:prstClr>
                  </a:outerShdw>
                </a:effectLst>
                <a:latin typeface="Helvetica Neue" panose="02000503000000020004" pitchFamily="2" charset="0"/>
                <a:ea typeface="Helvetica Neue" panose="02000503000000020004" pitchFamily="2" charset="0"/>
                <a:cs typeface="Helvetica Neue" panose="02000503000000020004" pitchFamily="2" charset="0"/>
              </a:rPr>
              <a:t>Hadronic scenario (proton origin)</a:t>
            </a:r>
            <a:endParaRPr kumimoji="1" lang="ja-JP" altLang="en-US" sz="3200" b="1" dirty="0">
              <a:solidFill>
                <a:srgbClr val="0070C0"/>
              </a:solidFill>
              <a:effectLst>
                <a:outerShdw blurRad="50800" dist="38100" dir="2700000" algn="tl" rotWithShape="0">
                  <a:prstClr val="black">
                    <a:alpha val="40000"/>
                  </a:prstClr>
                </a:outerShdw>
              </a:effectLst>
              <a:latin typeface="Helvetica Neue" panose="02000503000000020004" pitchFamily="2" charset="0"/>
              <a:ea typeface="Hiragino Sans W4" panose="020B0400000000000000" pitchFamily="34" charset="-128"/>
              <a:cs typeface="Helvetica Neue" panose="02000503000000020004" pitchFamily="2" charset="0"/>
            </a:endParaRPr>
          </a:p>
        </p:txBody>
      </p:sp>
      <p:grpSp>
        <p:nvGrpSpPr>
          <p:cNvPr id="93" name="グループ化 92">
            <a:extLst>
              <a:ext uri="{FF2B5EF4-FFF2-40B4-BE49-F238E27FC236}">
                <a16:creationId xmlns:a16="http://schemas.microsoft.com/office/drawing/2014/main" id="{88A6716C-57F2-9464-7A47-68142468A9B0}"/>
              </a:ext>
            </a:extLst>
          </p:cNvPr>
          <p:cNvGrpSpPr/>
          <p:nvPr/>
        </p:nvGrpSpPr>
        <p:grpSpPr>
          <a:xfrm>
            <a:off x="3160999" y="858646"/>
            <a:ext cx="408565" cy="473934"/>
            <a:chOff x="3372702" y="961143"/>
            <a:chExt cx="408565" cy="473934"/>
          </a:xfrm>
        </p:grpSpPr>
        <p:sp>
          <p:nvSpPr>
            <p:cNvPr id="48" name="フローチャート: 結合子 47">
              <a:extLst>
                <a:ext uri="{FF2B5EF4-FFF2-40B4-BE49-F238E27FC236}">
                  <a16:creationId xmlns:a16="http://schemas.microsoft.com/office/drawing/2014/main" id="{E5A31D57-D72C-49EC-6751-0CC96D5E5AFF}"/>
                </a:ext>
              </a:extLst>
            </p:cNvPr>
            <p:cNvSpPr/>
            <p:nvPr/>
          </p:nvSpPr>
          <p:spPr>
            <a:xfrm>
              <a:off x="3372702" y="973412"/>
              <a:ext cx="408565" cy="461665"/>
            </a:xfrm>
            <a:prstGeom prst="flowChartConnector">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C000"/>
                </a:solidFill>
              </a:endParaRPr>
            </a:p>
          </p:txBody>
        </p:sp>
        <mc:AlternateContent xmlns:mc="http://schemas.openxmlformats.org/markup-compatibility/2006" xmlns:a14="http://schemas.microsoft.com/office/drawing/2010/main">
          <mc:Choice Requires="a14">
            <p:sp>
              <p:nvSpPr>
                <p:cNvPr id="49" name="テキスト ボックス 48">
                  <a:extLst>
                    <a:ext uri="{FF2B5EF4-FFF2-40B4-BE49-F238E27FC236}">
                      <a16:creationId xmlns:a16="http://schemas.microsoft.com/office/drawing/2014/main" id="{995E1C76-F0B0-8476-6BB4-27CE6F16DF43}"/>
                    </a:ext>
                  </a:extLst>
                </p:cNvPr>
                <p:cNvSpPr txBox="1"/>
                <p:nvPr/>
              </p:nvSpPr>
              <p:spPr>
                <a:xfrm>
                  <a:off x="3428824" y="961143"/>
                  <a:ext cx="296322"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ja-JP" b="0" i="1" smtClean="0">
                            <a:latin typeface="Cambria Math" panose="02040503050406030204" pitchFamily="18" charset="0"/>
                            <a:ea typeface="Hiragino Sans W4" panose="020B0400000000000000" pitchFamily="34" charset="-128"/>
                          </a:rPr>
                          <m:t>𝑝</m:t>
                        </m:r>
                      </m:oMath>
                    </m:oMathPara>
                  </a14:m>
                  <a:endParaRPr kumimoji="1" lang="en-US" altLang="ja-JP" b="0" dirty="0">
                    <a:latin typeface="Hiragino Sans W4" panose="020B0400000000000000" pitchFamily="34" charset="-128"/>
                    <a:ea typeface="Hiragino Sans W4" panose="020B0400000000000000" pitchFamily="34" charset="-128"/>
                  </a:endParaRPr>
                </a:p>
              </p:txBody>
            </p:sp>
          </mc:Choice>
          <mc:Fallback xmlns="">
            <p:sp>
              <p:nvSpPr>
                <p:cNvPr id="49" name="テキスト ボックス 48">
                  <a:extLst>
                    <a:ext uri="{FF2B5EF4-FFF2-40B4-BE49-F238E27FC236}">
                      <a16:creationId xmlns:a16="http://schemas.microsoft.com/office/drawing/2014/main" id="{995E1C76-F0B0-8476-6BB4-27CE6F16DF43}"/>
                    </a:ext>
                  </a:extLst>
                </p:cNvPr>
                <p:cNvSpPr txBox="1">
                  <a:spLocks noRot="1" noChangeAspect="1" noMove="1" noResize="1" noEditPoints="1" noAdjustHandles="1" noChangeArrowheads="1" noChangeShapeType="1" noTextEdit="1"/>
                </p:cNvSpPr>
                <p:nvPr/>
              </p:nvSpPr>
              <p:spPr>
                <a:xfrm>
                  <a:off x="3428824" y="961143"/>
                  <a:ext cx="296322" cy="369332"/>
                </a:xfrm>
                <a:prstGeom prst="rect">
                  <a:avLst/>
                </a:prstGeom>
                <a:blipFill>
                  <a:blip r:embed="rId3"/>
                  <a:stretch>
                    <a:fillRect r="-4167" b="-6667"/>
                  </a:stretch>
                </a:blipFill>
              </p:spPr>
              <p:txBody>
                <a:bodyPr/>
                <a:lstStyle/>
                <a:p>
                  <a:r>
                    <a:rPr lang="ja-JP" altLang="en-US">
                      <a:noFill/>
                    </a:rPr>
                    <a:t> </a:t>
                  </a:r>
                </a:p>
              </p:txBody>
            </p:sp>
          </mc:Fallback>
        </mc:AlternateContent>
      </p:grpSp>
      <p:sp>
        <p:nvSpPr>
          <p:cNvPr id="26" name="矢印: 右 25">
            <a:extLst>
              <a:ext uri="{FF2B5EF4-FFF2-40B4-BE49-F238E27FC236}">
                <a16:creationId xmlns:a16="http://schemas.microsoft.com/office/drawing/2014/main" id="{CDC6CF7D-41FC-1CC1-7F3D-B53080EF5C92}"/>
              </a:ext>
            </a:extLst>
          </p:cNvPr>
          <p:cNvSpPr/>
          <p:nvPr/>
        </p:nvSpPr>
        <p:spPr>
          <a:xfrm rot="20285381">
            <a:off x="2409082" y="1785551"/>
            <a:ext cx="832942" cy="373303"/>
          </a:xfrm>
          <a:prstGeom prst="rightArrow">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8" name="雲 7">
            <a:extLst>
              <a:ext uri="{FF2B5EF4-FFF2-40B4-BE49-F238E27FC236}">
                <a16:creationId xmlns:a16="http://schemas.microsoft.com/office/drawing/2014/main" id="{E7171C37-CC92-5674-27CF-AE56C8905D7B}"/>
              </a:ext>
            </a:extLst>
          </p:cNvPr>
          <p:cNvSpPr/>
          <p:nvPr/>
        </p:nvSpPr>
        <p:spPr>
          <a:xfrm>
            <a:off x="6291429" y="2529434"/>
            <a:ext cx="2983223" cy="1764698"/>
          </a:xfrm>
          <a:prstGeom prst="cloud">
            <a:avLst/>
          </a:prstGeom>
          <a:solidFill>
            <a:srgbClr val="00B0F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フローチャート: 結合子 8">
            <a:extLst>
              <a:ext uri="{FF2B5EF4-FFF2-40B4-BE49-F238E27FC236}">
                <a16:creationId xmlns:a16="http://schemas.microsoft.com/office/drawing/2014/main" id="{7E90AA8E-0D17-0112-37A5-B4BF9B8680C8}"/>
              </a:ext>
            </a:extLst>
          </p:cNvPr>
          <p:cNvSpPr/>
          <p:nvPr/>
        </p:nvSpPr>
        <p:spPr>
          <a:xfrm>
            <a:off x="268099" y="2116710"/>
            <a:ext cx="2741530" cy="2721104"/>
          </a:xfrm>
          <a:prstGeom prst="flowChartConnector">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highlight>
                <a:srgbClr val="FF0000"/>
              </a:highlight>
            </a:endParaRPr>
          </a:p>
        </p:txBody>
      </p:sp>
      <p:cxnSp>
        <p:nvCxnSpPr>
          <p:cNvPr id="12" name="直線矢印コネクタ 11">
            <a:extLst>
              <a:ext uri="{FF2B5EF4-FFF2-40B4-BE49-F238E27FC236}">
                <a16:creationId xmlns:a16="http://schemas.microsoft.com/office/drawing/2014/main" id="{BA51ED54-EF46-0B09-9BB2-6564C3C9128E}"/>
              </a:ext>
            </a:extLst>
          </p:cNvPr>
          <p:cNvCxnSpPr>
            <a:cxnSpLocks/>
            <a:stCxn id="46" idx="6"/>
          </p:cNvCxnSpPr>
          <p:nvPr/>
        </p:nvCxnSpPr>
        <p:spPr>
          <a:xfrm flipV="1">
            <a:off x="4772240" y="3373879"/>
            <a:ext cx="2858061" cy="7324"/>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テキスト ボックス 15">
            <a:extLst>
              <a:ext uri="{FF2B5EF4-FFF2-40B4-BE49-F238E27FC236}">
                <a16:creationId xmlns:a16="http://schemas.microsoft.com/office/drawing/2014/main" id="{7B5EBCEB-BE38-0C9E-3F80-A2FDA3078CA3}"/>
              </a:ext>
            </a:extLst>
          </p:cNvPr>
          <p:cNvSpPr txBox="1"/>
          <p:nvPr/>
        </p:nvSpPr>
        <p:spPr>
          <a:xfrm>
            <a:off x="1729144" y="805421"/>
            <a:ext cx="1651010" cy="523220"/>
          </a:xfrm>
          <a:prstGeom prst="rect">
            <a:avLst/>
          </a:prstGeom>
          <a:noFill/>
        </p:spPr>
        <p:txBody>
          <a:bodyPr wrap="square" rtlCol="0">
            <a:spAutoFit/>
          </a:bodyPr>
          <a:lstStyle/>
          <a:p>
            <a:r>
              <a:rPr kumimoji="1" lang="en-US" altLang="ja-JP" sz="2800" dirty="0">
                <a:solidFill>
                  <a:srgbClr val="FFC000"/>
                </a:solidFill>
                <a:latin typeface="Helvetica Neue" panose="02000503000000020004" pitchFamily="2" charset="0"/>
                <a:ea typeface="Helvetica Neue" panose="02000503000000020004" pitchFamily="2" charset="0"/>
                <a:cs typeface="Helvetica Neue" panose="02000503000000020004" pitchFamily="2" charset="0"/>
              </a:rPr>
              <a:t>Proton</a:t>
            </a:r>
            <a:endParaRPr kumimoji="1" lang="ja-JP" altLang="en-US" sz="2800" dirty="0">
              <a:solidFill>
                <a:srgbClr val="FFC000"/>
              </a:solidFill>
              <a:latin typeface="Helvetica Neue" panose="02000503000000020004" pitchFamily="2" charset="0"/>
              <a:ea typeface="Hiragino Sans W4" panose="020B0400000000000000" pitchFamily="34" charset="-128"/>
              <a:cs typeface="Helvetica Neue" panose="02000503000000020004" pitchFamily="2" charset="0"/>
            </a:endParaRPr>
          </a:p>
        </p:txBody>
      </p:sp>
      <p:sp>
        <p:nvSpPr>
          <p:cNvPr id="17" name="テキスト ボックス 16">
            <a:extLst>
              <a:ext uri="{FF2B5EF4-FFF2-40B4-BE49-F238E27FC236}">
                <a16:creationId xmlns:a16="http://schemas.microsoft.com/office/drawing/2014/main" id="{B00150E8-DB27-D8DB-B9FA-BDF74718740F}"/>
              </a:ext>
            </a:extLst>
          </p:cNvPr>
          <p:cNvSpPr txBox="1"/>
          <p:nvPr/>
        </p:nvSpPr>
        <p:spPr>
          <a:xfrm>
            <a:off x="1007669" y="3143046"/>
            <a:ext cx="1262390" cy="707886"/>
          </a:xfrm>
          <a:prstGeom prst="rect">
            <a:avLst/>
          </a:prstGeom>
          <a:noFill/>
        </p:spPr>
        <p:txBody>
          <a:bodyPr wrap="square" rtlCol="0">
            <a:spAutoFit/>
          </a:bodyPr>
          <a:lstStyle/>
          <a:p>
            <a:pPr algn="ctr"/>
            <a:r>
              <a:rPr kumimoji="1" lang="en-US" altLang="ja-JP" sz="4000"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SNR</a:t>
            </a:r>
            <a:endParaRPr kumimoji="1" lang="ja-JP" altLang="en-US" sz="4000" dirty="0">
              <a:solidFill>
                <a:srgbClr val="FF0000"/>
              </a:solidFill>
              <a:latin typeface="Helvetica Neue" panose="02000503000000020004" pitchFamily="2" charset="0"/>
              <a:ea typeface="Hiragino Sans W4" panose="020B0400000000000000" pitchFamily="34" charset="-128"/>
              <a:cs typeface="Helvetica Neue" panose="02000503000000020004" pitchFamily="2" charset="0"/>
            </a:endParaRPr>
          </a:p>
        </p:txBody>
      </p:sp>
      <p:sp>
        <p:nvSpPr>
          <p:cNvPr id="18" name="フリーフォーム: 図形 17">
            <a:extLst>
              <a:ext uri="{FF2B5EF4-FFF2-40B4-BE49-F238E27FC236}">
                <a16:creationId xmlns:a16="http://schemas.microsoft.com/office/drawing/2014/main" id="{1CC3D105-1F0E-08D8-A160-1835B638A1CF}"/>
              </a:ext>
            </a:extLst>
          </p:cNvPr>
          <p:cNvSpPr/>
          <p:nvPr/>
        </p:nvSpPr>
        <p:spPr>
          <a:xfrm>
            <a:off x="8029741" y="3063379"/>
            <a:ext cx="2435059" cy="388612"/>
          </a:xfrm>
          <a:custGeom>
            <a:avLst/>
            <a:gdLst>
              <a:gd name="csX0" fmla="*/ 0 w 2465798"/>
              <a:gd name="csY0" fmla="*/ 750019 h 780843"/>
              <a:gd name="csX1" fmla="*/ 369870 w 2465798"/>
              <a:gd name="csY1" fmla="*/ 5 h 780843"/>
              <a:gd name="csX2" fmla="*/ 678095 w 2465798"/>
              <a:gd name="csY2" fmla="*/ 760293 h 780843"/>
              <a:gd name="csX3" fmla="*/ 996594 w 2465798"/>
              <a:gd name="csY3" fmla="*/ 5 h 780843"/>
              <a:gd name="csX4" fmla="*/ 1273996 w 2465798"/>
              <a:gd name="csY4" fmla="*/ 750019 h 780843"/>
              <a:gd name="csX5" fmla="*/ 1510302 w 2465798"/>
              <a:gd name="csY5" fmla="*/ 10279 h 780843"/>
              <a:gd name="csX6" fmla="*/ 1849349 w 2465798"/>
              <a:gd name="csY6" fmla="*/ 780841 h 780843"/>
              <a:gd name="csX7" fmla="*/ 2075380 w 2465798"/>
              <a:gd name="csY7" fmla="*/ 5 h 780843"/>
              <a:gd name="csX8" fmla="*/ 2465798 w 2465798"/>
              <a:gd name="csY8" fmla="*/ 770567 h 780843"/>
              <a:gd name="csX9" fmla="*/ 2465798 w 2465798"/>
              <a:gd name="csY9" fmla="*/ 770567 h 78084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465798" h="780843">
                <a:moveTo>
                  <a:pt x="0" y="750019"/>
                </a:moveTo>
                <a:cubicBezTo>
                  <a:pt x="128427" y="374156"/>
                  <a:pt x="256854" y="-1707"/>
                  <a:pt x="369870" y="5"/>
                </a:cubicBezTo>
                <a:cubicBezTo>
                  <a:pt x="482886" y="1717"/>
                  <a:pt x="573641" y="760293"/>
                  <a:pt x="678095" y="760293"/>
                </a:cubicBezTo>
                <a:cubicBezTo>
                  <a:pt x="782549" y="760293"/>
                  <a:pt x="897277" y="1717"/>
                  <a:pt x="996594" y="5"/>
                </a:cubicBezTo>
                <a:cubicBezTo>
                  <a:pt x="1095911" y="-1707"/>
                  <a:pt x="1188378" y="748307"/>
                  <a:pt x="1273996" y="750019"/>
                </a:cubicBezTo>
                <a:cubicBezTo>
                  <a:pt x="1359614" y="751731"/>
                  <a:pt x="1414410" y="5142"/>
                  <a:pt x="1510302" y="10279"/>
                </a:cubicBezTo>
                <a:cubicBezTo>
                  <a:pt x="1606194" y="15416"/>
                  <a:pt x="1755169" y="782553"/>
                  <a:pt x="1849349" y="780841"/>
                </a:cubicBezTo>
                <a:cubicBezTo>
                  <a:pt x="1943529" y="779129"/>
                  <a:pt x="1972639" y="1717"/>
                  <a:pt x="2075380" y="5"/>
                </a:cubicBezTo>
                <a:cubicBezTo>
                  <a:pt x="2178121" y="-1707"/>
                  <a:pt x="2465798" y="770567"/>
                  <a:pt x="2465798" y="770567"/>
                </a:cubicBezTo>
                <a:lnTo>
                  <a:pt x="2465798" y="770567"/>
                </a:lnTo>
              </a:path>
            </a:pathLst>
          </a:custGeom>
          <a:noFill/>
          <a:ln>
            <a:headEnd type="none"/>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93E4C8E4-C2E6-E91E-1C73-014AE157D646}"/>
              </a:ext>
            </a:extLst>
          </p:cNvPr>
          <p:cNvSpPr txBox="1"/>
          <p:nvPr/>
        </p:nvSpPr>
        <p:spPr>
          <a:xfrm>
            <a:off x="9547784" y="3495262"/>
            <a:ext cx="2685302" cy="523220"/>
          </a:xfrm>
          <a:prstGeom prst="rect">
            <a:avLst/>
          </a:prstGeom>
          <a:noFill/>
        </p:spPr>
        <p:txBody>
          <a:bodyPr wrap="square" rtlCol="0">
            <a:spAutoFit/>
          </a:bodyPr>
          <a:lstStyle/>
          <a:p>
            <a:r>
              <a:rPr kumimoji="1" lang="en-US" altLang="ja-JP" sz="2800" b="1"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gamma rays</a:t>
            </a:r>
            <a:endParaRPr kumimoji="1" lang="ja-JP" altLang="en-US" sz="2800" b="1" dirty="0">
              <a:solidFill>
                <a:srgbClr val="FF0000"/>
              </a:solidFill>
              <a:latin typeface="Helvetica Neue" panose="02000503000000020004" pitchFamily="2" charset="0"/>
              <a:ea typeface="Hiragino Sans W4" panose="020B0400000000000000" pitchFamily="34" charset="-128"/>
              <a:cs typeface="Helvetica Neue" panose="02000503000000020004" pitchFamily="2" charset="0"/>
            </a:endParaRPr>
          </a:p>
        </p:txBody>
      </p:sp>
      <p:sp>
        <p:nvSpPr>
          <p:cNvPr id="20" name="矢印: 右 19">
            <a:extLst>
              <a:ext uri="{FF2B5EF4-FFF2-40B4-BE49-F238E27FC236}">
                <a16:creationId xmlns:a16="http://schemas.microsoft.com/office/drawing/2014/main" id="{26E84FF1-02B1-61D0-6B43-09F53082B799}"/>
              </a:ext>
            </a:extLst>
          </p:cNvPr>
          <p:cNvSpPr/>
          <p:nvPr/>
        </p:nvSpPr>
        <p:spPr>
          <a:xfrm>
            <a:off x="3129969" y="3353700"/>
            <a:ext cx="832942" cy="373303"/>
          </a:xfrm>
          <a:prstGeom prst="rightArrow">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矢印: 右 20">
            <a:extLst>
              <a:ext uri="{FF2B5EF4-FFF2-40B4-BE49-F238E27FC236}">
                <a16:creationId xmlns:a16="http://schemas.microsoft.com/office/drawing/2014/main" id="{06BB66CD-CDEB-42A0-46DF-D32D7912352F}"/>
              </a:ext>
            </a:extLst>
          </p:cNvPr>
          <p:cNvSpPr/>
          <p:nvPr/>
        </p:nvSpPr>
        <p:spPr>
          <a:xfrm rot="1481136">
            <a:off x="2496313" y="4841228"/>
            <a:ext cx="832942" cy="373303"/>
          </a:xfrm>
          <a:prstGeom prst="rightArrow">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a:extLst>
              <a:ext uri="{FF2B5EF4-FFF2-40B4-BE49-F238E27FC236}">
                <a16:creationId xmlns:a16="http://schemas.microsoft.com/office/drawing/2014/main" id="{0C0883B2-C682-0DEF-A642-5F6F98C08E8E}"/>
              </a:ext>
            </a:extLst>
          </p:cNvPr>
          <p:cNvSpPr txBox="1"/>
          <p:nvPr/>
        </p:nvSpPr>
        <p:spPr>
          <a:xfrm>
            <a:off x="453415" y="5291162"/>
            <a:ext cx="2551459" cy="523220"/>
          </a:xfrm>
          <a:prstGeom prst="rect">
            <a:avLst/>
          </a:prstGeom>
          <a:noFill/>
        </p:spPr>
        <p:txBody>
          <a:bodyPr wrap="square" rtlCol="0">
            <a:spAutoFit/>
          </a:bodyPr>
          <a:lstStyle/>
          <a:p>
            <a:r>
              <a:rPr kumimoji="1" lang="en-US" altLang="ja-JP" sz="2800" b="1" dirty="0">
                <a:solidFill>
                  <a:schemeClr val="bg2"/>
                </a:solidFill>
                <a:latin typeface="Helvetica Neue" panose="02000503000000020004" pitchFamily="2" charset="0"/>
                <a:ea typeface="Helvetica Neue" panose="02000503000000020004" pitchFamily="2" charset="0"/>
                <a:cs typeface="Helvetica Neue" panose="02000503000000020004" pitchFamily="2" charset="0"/>
              </a:rPr>
              <a:t>SNR shocks</a:t>
            </a:r>
            <a:endParaRPr kumimoji="1" lang="ja-JP" altLang="en-US" sz="2800" b="1" dirty="0">
              <a:solidFill>
                <a:schemeClr val="bg2"/>
              </a:solidFill>
              <a:latin typeface="Helvetica Neue" panose="02000503000000020004" pitchFamily="2" charset="0"/>
              <a:ea typeface="Hiragino Sans W4" panose="020B0400000000000000" pitchFamily="34" charset="-128"/>
              <a:cs typeface="Helvetica Neue" panose="02000503000000020004" pitchFamily="2" charset="0"/>
            </a:endParaRPr>
          </a:p>
        </p:txBody>
      </p:sp>
      <p:sp>
        <p:nvSpPr>
          <p:cNvPr id="24" name="テキスト ボックス 23">
            <a:extLst>
              <a:ext uri="{FF2B5EF4-FFF2-40B4-BE49-F238E27FC236}">
                <a16:creationId xmlns:a16="http://schemas.microsoft.com/office/drawing/2014/main" id="{EB7C5633-01F3-EEF5-B70F-0544112E881E}"/>
              </a:ext>
            </a:extLst>
          </p:cNvPr>
          <p:cNvSpPr txBox="1"/>
          <p:nvPr/>
        </p:nvSpPr>
        <p:spPr>
          <a:xfrm>
            <a:off x="5830668" y="1969965"/>
            <a:ext cx="4124661" cy="523220"/>
          </a:xfrm>
          <a:prstGeom prst="rect">
            <a:avLst/>
          </a:prstGeom>
          <a:noFill/>
          <a:ln>
            <a:noFill/>
          </a:ln>
        </p:spPr>
        <p:txBody>
          <a:bodyPr wrap="square" rtlCol="0">
            <a:spAutoFit/>
          </a:bodyPr>
          <a:lstStyle/>
          <a:p>
            <a:r>
              <a:rPr kumimoji="1" lang="en-US" altLang="ja-JP" sz="2800" dirty="0">
                <a:solidFill>
                  <a:srgbClr val="00B0F0"/>
                </a:solidFill>
                <a:latin typeface="Helvetica Neue" panose="02000503000000020004" pitchFamily="2" charset="0"/>
                <a:ea typeface="Helvetica Neue" panose="02000503000000020004" pitchFamily="2" charset="0"/>
                <a:cs typeface="Helvetica Neue" panose="02000503000000020004" pitchFamily="2" charset="0"/>
              </a:rPr>
              <a:t>Molecular clouds (MCs)</a:t>
            </a:r>
            <a:endParaRPr kumimoji="1" lang="ja-JP" altLang="en-US" sz="2800" dirty="0">
              <a:solidFill>
                <a:srgbClr val="00B0F0"/>
              </a:solidFill>
              <a:latin typeface="Helvetica Neue" panose="02000503000000020004" pitchFamily="2" charset="0"/>
              <a:ea typeface="Hiragino Sans W4" panose="020B0400000000000000" pitchFamily="34" charset="-128"/>
              <a:cs typeface="Helvetica Neue" panose="02000503000000020004" pitchFamily="2" charset="0"/>
            </a:endParaRPr>
          </a:p>
        </p:txBody>
      </p:sp>
      <mc:AlternateContent xmlns:mc="http://schemas.openxmlformats.org/markup-compatibility/2006" xmlns:a14="http://schemas.microsoft.com/office/drawing/2010/main">
        <mc:Choice Requires="a14">
          <p:sp>
            <p:nvSpPr>
              <p:cNvPr id="77" name="テキスト ボックス 76">
                <a:extLst>
                  <a:ext uri="{FF2B5EF4-FFF2-40B4-BE49-F238E27FC236}">
                    <a16:creationId xmlns:a16="http://schemas.microsoft.com/office/drawing/2014/main" id="{2D0C42C4-6286-1913-4C58-7D747BF86916}"/>
                  </a:ext>
                </a:extLst>
              </p:cNvPr>
              <p:cNvSpPr txBox="1"/>
              <p:nvPr/>
            </p:nvSpPr>
            <p:spPr>
              <a:xfrm>
                <a:off x="4923248" y="4566214"/>
                <a:ext cx="6003228" cy="461665"/>
              </a:xfrm>
              <a:prstGeom prst="rect">
                <a:avLst/>
              </a:prstGeom>
              <a:noFill/>
            </p:spPr>
            <p:txBody>
              <a:bodyPr wrap="square" rtlCol="0">
                <a:spAutoFit/>
              </a:bodyPr>
              <a:lstStyle/>
              <a:p>
                <a:r>
                  <a:rPr lang="en-US" altLang="ja-JP" sz="2400" dirty="0">
                    <a:solidFill>
                      <a:schemeClr val="tx1"/>
                    </a:solidFill>
                  </a:rPr>
                  <a:t>2. </a:t>
                </a:r>
                <a14:m>
                  <m:oMath xmlns:m="http://schemas.openxmlformats.org/officeDocument/2006/math">
                    <m:sSup>
                      <m:sSupPr>
                        <m:ctrlPr>
                          <a:rPr lang="ja-JP" altLang="ja-JP" sz="2400" i="1" smtClean="0">
                            <a:solidFill>
                              <a:schemeClr val="tx1"/>
                            </a:solidFill>
                            <a:latin typeface="Cambria Math" panose="02040503050406030204" pitchFamily="18" charset="0"/>
                          </a:rPr>
                        </m:ctrlPr>
                      </m:sSupPr>
                      <m:e>
                        <m:r>
                          <m:rPr>
                            <m:sty m:val="p"/>
                          </m:rPr>
                          <a:rPr lang="en-US" altLang="ja-JP" sz="2400">
                            <a:solidFill>
                              <a:schemeClr val="tx1"/>
                            </a:solidFill>
                            <a:latin typeface="Cambria Math" panose="02040503050406030204" pitchFamily="18" charset="0"/>
                          </a:rPr>
                          <m:t>π</m:t>
                        </m:r>
                      </m:e>
                      <m:sup>
                        <m:r>
                          <a:rPr lang="en-US" altLang="ja-JP" sz="2400" i="1">
                            <a:solidFill>
                              <a:schemeClr val="tx1"/>
                            </a:solidFill>
                            <a:latin typeface="Cambria Math" panose="02040503050406030204" pitchFamily="18" charset="0"/>
                          </a:rPr>
                          <m:t>0</m:t>
                        </m:r>
                      </m:sup>
                    </m:sSup>
                  </m:oMath>
                </a14:m>
                <a:r>
                  <a:rPr lang="en-US" altLang="ja-JP" sz="24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rPr>
                  <a:t> mesons decay into gamma-rays.</a:t>
                </a:r>
                <a:endParaRPr kumimoji="1" lang="ja-JP" altLang="en-US" sz="2400" dirty="0">
                  <a:solidFill>
                    <a:srgbClr val="00B050"/>
                  </a:solidFill>
                  <a:latin typeface="Helvetica Neue" panose="02000503000000020004" pitchFamily="2" charset="0"/>
                  <a:ea typeface="Hiragino Sans W4" panose="020B0400000000000000" pitchFamily="34" charset="-128"/>
                  <a:cs typeface="Helvetica Neue" panose="02000503000000020004" pitchFamily="2" charset="0"/>
                </a:endParaRPr>
              </a:p>
            </p:txBody>
          </p:sp>
        </mc:Choice>
        <mc:Fallback xmlns="">
          <p:sp>
            <p:nvSpPr>
              <p:cNvPr id="77" name="テキスト ボックス 76">
                <a:extLst>
                  <a:ext uri="{FF2B5EF4-FFF2-40B4-BE49-F238E27FC236}">
                    <a16:creationId xmlns:a16="http://schemas.microsoft.com/office/drawing/2014/main" id="{2D0C42C4-6286-1913-4C58-7D747BF86916}"/>
                  </a:ext>
                </a:extLst>
              </p:cNvPr>
              <p:cNvSpPr txBox="1">
                <a:spLocks noRot="1" noChangeAspect="1" noMove="1" noResize="1" noEditPoints="1" noAdjustHandles="1" noChangeArrowheads="1" noChangeShapeType="1" noTextEdit="1"/>
              </p:cNvSpPr>
              <p:nvPr/>
            </p:nvSpPr>
            <p:spPr>
              <a:xfrm>
                <a:off x="4923248" y="4566214"/>
                <a:ext cx="6003228" cy="461665"/>
              </a:xfrm>
              <a:prstGeom prst="rect">
                <a:avLst/>
              </a:prstGeom>
              <a:blipFill>
                <a:blip r:embed="rId4"/>
                <a:stretch>
                  <a:fillRect l="-1477" t="-13514" b="-32432"/>
                </a:stretch>
              </a:blipFill>
            </p:spPr>
            <p:txBody>
              <a:bodyPr/>
              <a:lstStyle/>
              <a:p>
                <a:r>
                  <a:rPr lang="ja-JP" altLang="en-US">
                    <a:noFill/>
                  </a:rPr>
                  <a:t> </a:t>
                </a:r>
              </a:p>
            </p:txBody>
          </p:sp>
        </mc:Fallback>
      </mc:AlternateContent>
      <p:sp>
        <p:nvSpPr>
          <p:cNvPr id="80" name="テキスト ボックス 79">
            <a:extLst>
              <a:ext uri="{FF2B5EF4-FFF2-40B4-BE49-F238E27FC236}">
                <a16:creationId xmlns:a16="http://schemas.microsoft.com/office/drawing/2014/main" id="{2DEFEA10-D38C-7B6A-3B33-CE610FDD519A}"/>
              </a:ext>
            </a:extLst>
          </p:cNvPr>
          <p:cNvSpPr txBox="1"/>
          <p:nvPr/>
        </p:nvSpPr>
        <p:spPr>
          <a:xfrm>
            <a:off x="7360834" y="186305"/>
            <a:ext cx="4417632" cy="954107"/>
          </a:xfrm>
          <a:prstGeom prst="rect">
            <a:avLst/>
          </a:prstGeom>
          <a:noFill/>
          <a:ln>
            <a:noFill/>
          </a:ln>
        </p:spPr>
        <p:txBody>
          <a:bodyPr wrap="square">
            <a:spAutoFit/>
          </a:bodyPr>
          <a:lstStyle/>
          <a:p>
            <a:pPr algn="ctr"/>
            <a:r>
              <a:rPr lang="en-US" altLang="ja-JP" sz="2800" b="1" dirty="0">
                <a:solidFill>
                  <a:srgbClr val="FF0000"/>
                </a:solidFill>
                <a:effectLst>
                  <a:outerShdw blurRad="50800" dist="38100" algn="l" rotWithShape="0">
                    <a:prstClr val="black">
                      <a:alpha val="40000"/>
                    </a:prstClr>
                  </a:outerShdw>
                </a:effectLst>
                <a:latin typeface="Hiragino Sans W4" panose="020B0400000000000000" pitchFamily="34" charset="-128"/>
                <a:ea typeface="Hiragino Sans W4" panose="020B0400000000000000" pitchFamily="34" charset="-128"/>
              </a:rPr>
              <a:t>Molecular cloud observations are key!</a:t>
            </a:r>
            <a:endParaRPr lang="ja-JP" altLang="ja-JP" sz="2800" b="1" dirty="0">
              <a:solidFill>
                <a:srgbClr val="FF0000"/>
              </a:solidFill>
              <a:effectLst>
                <a:outerShdw blurRad="50800" dist="38100" algn="l" rotWithShape="0">
                  <a:prstClr val="black">
                    <a:alpha val="40000"/>
                  </a:prstClr>
                </a:outerShdw>
              </a:effectLst>
              <a:latin typeface="Hiragino Sans W4" panose="020B0400000000000000" pitchFamily="34" charset="-128"/>
              <a:ea typeface="Hiragino Sans W4" panose="020B0400000000000000" pitchFamily="34" charset="-128"/>
            </a:endParaRPr>
          </a:p>
        </p:txBody>
      </p:sp>
      <p:grpSp>
        <p:nvGrpSpPr>
          <p:cNvPr id="89" name="グループ化 88">
            <a:extLst>
              <a:ext uri="{FF2B5EF4-FFF2-40B4-BE49-F238E27FC236}">
                <a16:creationId xmlns:a16="http://schemas.microsoft.com/office/drawing/2014/main" id="{E8D5B994-7209-995A-70EE-F6CF4C974395}"/>
              </a:ext>
            </a:extLst>
          </p:cNvPr>
          <p:cNvGrpSpPr/>
          <p:nvPr/>
        </p:nvGrpSpPr>
        <p:grpSpPr>
          <a:xfrm>
            <a:off x="5645771" y="5091107"/>
            <a:ext cx="5566712" cy="907693"/>
            <a:chOff x="7745709" y="960608"/>
            <a:chExt cx="5360860" cy="907693"/>
          </a:xfrm>
        </p:grpSpPr>
        <mc:AlternateContent xmlns:mc="http://schemas.openxmlformats.org/markup-compatibility/2006" xmlns:a14="http://schemas.microsoft.com/office/drawing/2010/main">
          <mc:Choice Requires="a14">
            <p:sp>
              <p:nvSpPr>
                <p:cNvPr id="39" name="テキスト ボックス 38">
                  <a:extLst>
                    <a:ext uri="{FF2B5EF4-FFF2-40B4-BE49-F238E27FC236}">
                      <a16:creationId xmlns:a16="http://schemas.microsoft.com/office/drawing/2014/main" id="{3D8BB17C-21B3-8F3E-0C46-791A8DA9F375}"/>
                    </a:ext>
                  </a:extLst>
                </p:cNvPr>
                <p:cNvSpPr txBox="1"/>
                <p:nvPr/>
              </p:nvSpPr>
              <p:spPr>
                <a:xfrm>
                  <a:off x="7745709" y="1534876"/>
                  <a:ext cx="3447237" cy="333425"/>
                </a:xfrm>
                <a:prstGeom prst="rect">
                  <a:avLst/>
                </a:prstGeom>
                <a:noFill/>
              </p:spPr>
              <p:txBody>
                <a:bodyPr wrap="square">
                  <a:spAutoFit/>
                </a:bodyPr>
                <a:lstStyle/>
                <a:p>
                  <a:pPr algn="ctr">
                    <a:lnSpc>
                      <a:spcPts val="1800"/>
                    </a:lnSpc>
                    <a:buNone/>
                  </a:pPr>
                  <a14:m>
                    <m:oMath xmlns:m="http://schemas.openxmlformats.org/officeDocument/2006/math">
                      <m:sSup>
                        <m:sSupPr>
                          <m:ctrlPr>
                            <a:rPr lang="ja-JP" altLang="ja-JP" sz="2400" i="1" smtClean="0">
                              <a:solidFill>
                                <a:srgbClr val="FF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ja-JP" sz="2400">
                              <a:solidFill>
                                <a:srgbClr val="FF0000"/>
                              </a:solidFill>
                              <a:effectLst/>
                              <a:latin typeface="Cambria Math" panose="02040503050406030204" pitchFamily="18" charset="0"/>
                              <a:ea typeface="BIZ UDPゴシック" panose="020B0400000000000000" pitchFamily="50" charset="-128"/>
                              <a:cs typeface="Times New Roman" panose="02020603050405020304" pitchFamily="18" charset="0"/>
                            </a:rPr>
                            <m:t>π</m:t>
                          </m:r>
                        </m:e>
                        <m:sup>
                          <m:r>
                            <a:rPr lang="en-US" altLang="ja-JP" sz="2400" i="1">
                              <a:solidFill>
                                <a:srgbClr val="FF0000"/>
                              </a:solidFill>
                              <a:effectLst/>
                              <a:latin typeface="Cambria Math" panose="02040503050406030204" pitchFamily="18" charset="0"/>
                              <a:ea typeface="BIZ UDPゴシック" panose="020B0400000000000000" pitchFamily="50" charset="-128"/>
                              <a:cs typeface="Times New Roman" panose="02020603050405020304" pitchFamily="18" charset="0"/>
                            </a:rPr>
                            <m:t>0</m:t>
                          </m:r>
                        </m:sup>
                      </m:sSup>
                    </m:oMath>
                  </a14:m>
                  <a:r>
                    <a:rPr lang="en-US" altLang="ja-JP" sz="2400" dirty="0">
                      <a:solidFill>
                        <a:srgbClr val="FF0000"/>
                      </a:solidFill>
                      <a:effectLst/>
                      <a:latin typeface="Century" panose="02040604050505020304" pitchFamily="18" charset="0"/>
                      <a:ea typeface="BIZ UDPゴシック" panose="020B0400000000000000" pitchFamily="50" charset="-128"/>
                      <a:cs typeface="Times New Roman" panose="02020603050405020304" pitchFamily="18" charset="0"/>
                    </a:rPr>
                    <a:t>  </a:t>
                  </a:r>
                  <a:r>
                    <a:rPr lang="ja-JP" altLang="ja-JP" sz="2400">
                      <a:solidFill>
                        <a:srgbClr val="FF0000"/>
                      </a:solidFill>
                      <a:effectLst/>
                      <a:latin typeface="Century" panose="02040604050505020304" pitchFamily="18" charset="0"/>
                      <a:ea typeface="BIZ UDPゴシック" panose="020B0400000000000000" pitchFamily="50" charset="-128"/>
                      <a:cs typeface="Times New Roman" panose="02020603050405020304" pitchFamily="18" charset="0"/>
                    </a:rPr>
                    <a:t>→</a:t>
                  </a:r>
                  <a:r>
                    <a:rPr lang="en-US" altLang="ja-JP" sz="2400" dirty="0">
                      <a:solidFill>
                        <a:srgbClr val="FF0000"/>
                      </a:solidFill>
                      <a:latin typeface="Century" panose="02040604050505020304" pitchFamily="18" charset="0"/>
                      <a:ea typeface="BIZ UDPゴシック" panose="020B0400000000000000" pitchFamily="50" charset="-128"/>
                      <a:cs typeface="Times New Roman" panose="02020603050405020304" pitchFamily="18" charset="0"/>
                    </a:rPr>
                    <a:t>  </a:t>
                  </a:r>
                  <a:r>
                    <a:rPr lang="ja-JP" altLang="ja-JP" sz="2400">
                      <a:solidFill>
                        <a:srgbClr val="FF0000"/>
                      </a:solidFill>
                      <a:effectLst/>
                      <a:latin typeface="Century" panose="02040604050505020304" pitchFamily="18" charset="0"/>
                      <a:ea typeface="BIZ UDPゴシック" panose="020B0400000000000000" pitchFamily="50" charset="-128"/>
                      <a:cs typeface="Times New Roman" panose="02020603050405020304" pitchFamily="18" charset="0"/>
                    </a:rPr>
                    <a:t> </a:t>
                  </a:r>
                  <a14:m>
                    <m:oMath xmlns:m="http://schemas.openxmlformats.org/officeDocument/2006/math">
                      <m:r>
                        <m:rPr>
                          <m:sty m:val="p"/>
                        </m:rPr>
                        <a:rPr lang="en-US" altLang="ja-JP" sz="2400">
                          <a:solidFill>
                            <a:srgbClr val="FF0000"/>
                          </a:solidFill>
                          <a:effectLst/>
                          <a:latin typeface="Cambria Math" panose="02040503050406030204" pitchFamily="18" charset="0"/>
                          <a:ea typeface="BIZ UDPゴシック" panose="020B0400000000000000" pitchFamily="50" charset="-128"/>
                          <a:cs typeface="Times New Roman" panose="02020603050405020304" pitchFamily="18" charset="0"/>
                        </a:rPr>
                        <m:t>γ</m:t>
                      </m:r>
                      <m:r>
                        <a:rPr lang="en-US" altLang="ja-JP" sz="2400" i="1">
                          <a:solidFill>
                            <a:srgbClr val="FF0000"/>
                          </a:solidFill>
                          <a:effectLst/>
                          <a:latin typeface="Cambria Math" panose="02040503050406030204" pitchFamily="18" charset="0"/>
                          <a:ea typeface="BIZ UDPゴシック" panose="020B0400000000000000" pitchFamily="50" charset="-128"/>
                          <a:cs typeface="Times New Roman" panose="02020603050405020304" pitchFamily="18" charset="0"/>
                        </a:rPr>
                        <m:t>+</m:t>
                      </m:r>
                      <m:r>
                        <m:rPr>
                          <m:sty m:val="p"/>
                        </m:rPr>
                        <a:rPr lang="en-US" altLang="ja-JP" sz="2400">
                          <a:solidFill>
                            <a:srgbClr val="FF0000"/>
                          </a:solidFill>
                          <a:effectLst/>
                          <a:latin typeface="Cambria Math" panose="02040503050406030204" pitchFamily="18" charset="0"/>
                          <a:ea typeface="BIZ UDPゴシック" panose="020B0400000000000000" pitchFamily="50" charset="-128"/>
                          <a:cs typeface="Times New Roman" panose="02020603050405020304" pitchFamily="18" charset="0"/>
                        </a:rPr>
                        <m:t>γ</m:t>
                      </m:r>
                    </m:oMath>
                  </a14:m>
                  <a:endParaRPr lang="ja-JP" altLang="ja-JP" sz="3200" dirty="0">
                    <a:effectLst/>
                    <a:latin typeface="Century" panose="02040604050505020304" pitchFamily="18" charset="0"/>
                    <a:ea typeface="Hiragino Sans W4" panose="020B0400000000000000" pitchFamily="34" charset="-128"/>
                    <a:cs typeface="Times New Roman" panose="02020603050405020304" pitchFamily="18" charset="0"/>
                  </a:endParaRPr>
                </a:p>
              </p:txBody>
            </p:sp>
          </mc:Choice>
          <mc:Fallback xmlns="">
            <p:sp>
              <p:nvSpPr>
                <p:cNvPr id="39" name="テキスト ボックス 38">
                  <a:extLst>
                    <a:ext uri="{FF2B5EF4-FFF2-40B4-BE49-F238E27FC236}">
                      <a16:creationId xmlns:a16="http://schemas.microsoft.com/office/drawing/2014/main" id="{3D8BB17C-21B3-8F3E-0C46-791A8DA9F375}"/>
                    </a:ext>
                  </a:extLst>
                </p:cNvPr>
                <p:cNvSpPr txBox="1">
                  <a:spLocks noRot="1" noChangeAspect="1" noMove="1" noResize="1" noEditPoints="1" noAdjustHandles="1" noChangeArrowheads="1" noChangeShapeType="1" noTextEdit="1"/>
                </p:cNvSpPr>
                <p:nvPr/>
              </p:nvSpPr>
              <p:spPr>
                <a:xfrm>
                  <a:off x="7745709" y="1534876"/>
                  <a:ext cx="3447237" cy="333425"/>
                </a:xfrm>
                <a:prstGeom prst="rect">
                  <a:avLst/>
                </a:prstGeom>
                <a:blipFill>
                  <a:blip r:embed="rId5"/>
                  <a:stretch>
                    <a:fillRect t="-46429" b="-39286"/>
                  </a:stretch>
                </a:blipFill>
              </p:spPr>
              <p:txBody>
                <a:bodyPr/>
                <a:lstStyle/>
                <a:p>
                  <a:r>
                    <a:rPr lang="ja-JP" altLang="en-US">
                      <a:noFill/>
                    </a:rPr>
                    <a:t> </a:t>
                  </a:r>
                </a:p>
              </p:txBody>
            </p:sp>
          </mc:Fallback>
        </mc:AlternateContent>
        <p:grpSp>
          <p:nvGrpSpPr>
            <p:cNvPr id="88" name="グループ化 87">
              <a:extLst>
                <a:ext uri="{FF2B5EF4-FFF2-40B4-BE49-F238E27FC236}">
                  <a16:creationId xmlns:a16="http://schemas.microsoft.com/office/drawing/2014/main" id="{DBC2495D-3177-730A-B46A-0808B62B4766}"/>
                </a:ext>
              </a:extLst>
            </p:cNvPr>
            <p:cNvGrpSpPr/>
            <p:nvPr/>
          </p:nvGrpSpPr>
          <p:grpSpPr>
            <a:xfrm>
              <a:off x="7882982" y="960608"/>
              <a:ext cx="5223587" cy="482923"/>
              <a:chOff x="5840766" y="2861072"/>
              <a:chExt cx="5223587" cy="482923"/>
            </a:xfrm>
          </p:grpSpPr>
          <mc:AlternateContent xmlns:mc="http://schemas.openxmlformats.org/markup-compatibility/2006" xmlns:a14="http://schemas.microsoft.com/office/drawing/2010/main">
            <mc:Choice Requires="a14">
              <p:sp>
                <p:nvSpPr>
                  <p:cNvPr id="84" name="テキスト ボックス 83">
                    <a:extLst>
                      <a:ext uri="{FF2B5EF4-FFF2-40B4-BE49-F238E27FC236}">
                        <a16:creationId xmlns:a16="http://schemas.microsoft.com/office/drawing/2014/main" id="{A86CC95F-DB84-9519-A1B1-97FEBEE57C0B}"/>
                      </a:ext>
                    </a:extLst>
                  </p:cNvPr>
                  <p:cNvSpPr txBox="1"/>
                  <p:nvPr/>
                </p:nvSpPr>
                <p:spPr>
                  <a:xfrm>
                    <a:off x="7617116" y="2861072"/>
                    <a:ext cx="3447237" cy="461665"/>
                  </a:xfrm>
                  <a:prstGeom prst="rect">
                    <a:avLst/>
                  </a:prstGeom>
                  <a:noFill/>
                </p:spPr>
                <p:txBody>
                  <a:bodyPr wrap="square">
                    <a:spAutoFit/>
                  </a:bodyPr>
                  <a:lstStyle/>
                  <a:p>
                    <a14:m>
                      <m:oMath xmlns:m="http://schemas.openxmlformats.org/officeDocument/2006/math">
                        <m:r>
                          <a:rPr lang="en-US" altLang="ja-JP" sz="2000" i="1" smtClean="0">
                            <a:effectLst/>
                            <a:latin typeface="Cambria Math" panose="02040503050406030204" pitchFamily="18" charset="0"/>
                            <a:ea typeface="BIZ UDPゴシック" panose="020B0400000000000000" pitchFamily="50" charset="-128"/>
                            <a:cs typeface="Times New Roman" panose="02020603050405020304" pitchFamily="18" charset="0"/>
                          </a:rPr>
                          <m:t>𝑝</m:t>
                        </m:r>
                        <m:r>
                          <a:rPr lang="en-US" altLang="ja-JP" sz="2000" i="1" smtClean="0">
                            <a:effectLst/>
                            <a:latin typeface="Cambria Math" panose="02040503050406030204" pitchFamily="18" charset="0"/>
                            <a:ea typeface="BIZ UDPゴシック" panose="020B0400000000000000" pitchFamily="50" charset="-128"/>
                            <a:cs typeface="Times New Roman" panose="02020603050405020304" pitchFamily="18" charset="0"/>
                          </a:rPr>
                          <m:t> + </m:t>
                        </m:r>
                        <m:r>
                          <a:rPr lang="en-US" altLang="ja-JP" sz="2000" i="1" smtClean="0">
                            <a:effectLst/>
                            <a:latin typeface="Cambria Math" panose="02040503050406030204" pitchFamily="18" charset="0"/>
                            <a:ea typeface="BIZ UDPゴシック" panose="020B0400000000000000" pitchFamily="50" charset="-128"/>
                            <a:cs typeface="Times New Roman" panose="02020603050405020304" pitchFamily="18" charset="0"/>
                          </a:rPr>
                          <m:t>𝑝</m:t>
                        </m:r>
                      </m:oMath>
                    </a14:m>
                    <a:r>
                      <a:rPr lang="en-US" altLang="ja-JP" sz="2000" dirty="0">
                        <a:effectLst/>
                        <a:latin typeface="Century" panose="02040604050505020304" pitchFamily="18" charset="0"/>
                        <a:ea typeface="BIZ UDPゴシック" panose="020B0400000000000000" pitchFamily="50" charset="-128"/>
                        <a:cs typeface="Times New Roman" panose="02020603050405020304" pitchFamily="18" charset="0"/>
                      </a:rPr>
                      <a:t> +</a:t>
                    </a:r>
                    <a:r>
                      <a:rPr lang="ja-JP" altLang="ja-JP" sz="2000" dirty="0">
                        <a:effectLst/>
                        <a:latin typeface="Century" panose="02040604050505020304" pitchFamily="18" charset="0"/>
                        <a:ea typeface="BIZ UDPゴシック" panose="020B0400000000000000" pitchFamily="50" charset="-128"/>
                        <a:cs typeface="Times New Roman" panose="02020603050405020304" pitchFamily="18" charset="0"/>
                      </a:rPr>
                      <a:t> </a:t>
                    </a:r>
                    <a14:m>
                      <m:oMath xmlns:m="http://schemas.openxmlformats.org/officeDocument/2006/math">
                        <m:sSup>
                          <m:sSupPr>
                            <m:ctrlPr>
                              <a:rPr lang="ja-JP" altLang="ja-JP" sz="2000" i="1">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ja-JP" sz="2000">
                                <a:effectLst/>
                                <a:latin typeface="Cambria Math" panose="02040503050406030204" pitchFamily="18" charset="0"/>
                                <a:ea typeface="BIZ UDPゴシック" panose="020B0400000000000000" pitchFamily="50" charset="-128"/>
                                <a:cs typeface="Times New Roman" panose="02020603050405020304" pitchFamily="18" charset="0"/>
                              </a:rPr>
                              <m:t>π</m:t>
                            </m:r>
                          </m:e>
                          <m:sup>
                            <m:r>
                              <a:rPr lang="en-US" altLang="ja-JP" sz="2000" i="1">
                                <a:effectLst/>
                                <a:latin typeface="Cambria Math" panose="02040503050406030204" pitchFamily="18" charset="0"/>
                                <a:ea typeface="BIZ UDPゴシック" panose="020B0400000000000000" pitchFamily="50" charset="-128"/>
                                <a:cs typeface="Times New Roman" panose="02020603050405020304" pitchFamily="18" charset="0"/>
                              </a:rPr>
                              <m:t>0</m:t>
                            </m:r>
                          </m:sup>
                        </m:sSup>
                        <m:r>
                          <a:rPr lang="en-US" altLang="ja-JP" sz="2000" i="1">
                            <a:effectLst/>
                            <a:latin typeface="Cambria Math" panose="02040503050406030204" pitchFamily="18" charset="0"/>
                            <a:ea typeface="BIZ UDPゴシック" panose="020B0400000000000000" pitchFamily="50" charset="-128"/>
                            <a:cs typeface="Times New Roman" panose="02020603050405020304" pitchFamily="18" charset="0"/>
                          </a:rPr>
                          <m:t>+</m:t>
                        </m:r>
                        <m:sSup>
                          <m:sSupPr>
                            <m:ctrlPr>
                              <a:rPr lang="ja-JP" altLang="ja-JP" sz="2000" i="1">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ja-JP" sz="2000">
                                <a:effectLst/>
                                <a:latin typeface="Cambria Math" panose="02040503050406030204" pitchFamily="18" charset="0"/>
                                <a:ea typeface="BIZ UDPゴシック" panose="020B0400000000000000" pitchFamily="50" charset="-128"/>
                                <a:cs typeface="Times New Roman" panose="02020603050405020304" pitchFamily="18" charset="0"/>
                              </a:rPr>
                              <m:t>π</m:t>
                            </m:r>
                          </m:e>
                          <m:sup>
                            <m:r>
                              <a:rPr lang="en-US" altLang="ja-JP" sz="2000" i="1">
                                <a:effectLst/>
                                <a:latin typeface="Cambria Math" panose="02040503050406030204" pitchFamily="18" charset="0"/>
                                <a:ea typeface="BIZ UDPゴシック" panose="020B0400000000000000" pitchFamily="50" charset="-128"/>
                                <a:cs typeface="Times New Roman" panose="02020603050405020304" pitchFamily="18" charset="0"/>
                              </a:rPr>
                              <m:t>+</m:t>
                            </m:r>
                          </m:sup>
                        </m:sSup>
                        <m:r>
                          <a:rPr lang="en-US" altLang="ja-JP" sz="2000" i="1">
                            <a:effectLst/>
                            <a:latin typeface="Cambria Math" panose="02040503050406030204" pitchFamily="18" charset="0"/>
                            <a:ea typeface="BIZ UDPゴシック" panose="020B0400000000000000" pitchFamily="50" charset="-128"/>
                            <a:cs typeface="Times New Roman" panose="02020603050405020304" pitchFamily="18" charset="0"/>
                          </a:rPr>
                          <m:t>+</m:t>
                        </m:r>
                        <m:sSup>
                          <m:sSupPr>
                            <m:ctrlPr>
                              <a:rPr lang="ja-JP" altLang="ja-JP" sz="2000" i="1">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ja-JP" sz="2000">
                                <a:effectLst/>
                                <a:latin typeface="Cambria Math" panose="02040503050406030204" pitchFamily="18" charset="0"/>
                                <a:ea typeface="BIZ UDPゴシック" panose="020B0400000000000000" pitchFamily="50" charset="-128"/>
                                <a:cs typeface="Times New Roman" panose="02020603050405020304" pitchFamily="18" charset="0"/>
                              </a:rPr>
                              <m:t>π</m:t>
                            </m:r>
                          </m:e>
                          <m:sup>
                            <m:r>
                              <a:rPr lang="en-US" altLang="ja-JP" sz="2000" i="1">
                                <a:effectLst/>
                                <a:latin typeface="Cambria Math" panose="02040503050406030204" pitchFamily="18" charset="0"/>
                                <a:ea typeface="BIZ UDPゴシック" panose="020B0400000000000000" pitchFamily="50" charset="-128"/>
                                <a:cs typeface="Times New Roman" panose="02020603050405020304" pitchFamily="18" charset="0"/>
                              </a:rPr>
                              <m:t>−</m:t>
                            </m:r>
                          </m:sup>
                        </m:sSup>
                      </m:oMath>
                    </a14:m>
                    <a:r>
                      <a:rPr lang="en-US" altLang="ja-JP" sz="2400" dirty="0">
                        <a:effectLst/>
                        <a:latin typeface="Century" panose="02040604050505020304" pitchFamily="18" charset="0"/>
                        <a:ea typeface="Hiragino Sans W4" panose="020B0400000000000000" pitchFamily="34" charset="-128"/>
                        <a:cs typeface="Times New Roman" panose="02020603050405020304" pitchFamily="18" charset="0"/>
                      </a:rPr>
                      <a:t> </a:t>
                    </a:r>
                    <a:endParaRPr lang="ja-JP" altLang="en-US" sz="2000"/>
                  </a:p>
                </p:txBody>
              </p:sp>
            </mc:Choice>
            <mc:Fallback xmlns="">
              <p:sp>
                <p:nvSpPr>
                  <p:cNvPr id="84" name="テキスト ボックス 83">
                    <a:extLst>
                      <a:ext uri="{FF2B5EF4-FFF2-40B4-BE49-F238E27FC236}">
                        <a16:creationId xmlns:a16="http://schemas.microsoft.com/office/drawing/2014/main" id="{A86CC95F-DB84-9519-A1B1-97FEBEE57C0B}"/>
                      </a:ext>
                    </a:extLst>
                  </p:cNvPr>
                  <p:cNvSpPr txBox="1">
                    <a:spLocks noRot="1" noChangeAspect="1" noMove="1" noResize="1" noEditPoints="1" noAdjustHandles="1" noChangeArrowheads="1" noChangeShapeType="1" noTextEdit="1"/>
                  </p:cNvSpPr>
                  <p:nvPr/>
                </p:nvSpPr>
                <p:spPr>
                  <a:xfrm>
                    <a:off x="7617116" y="2861072"/>
                    <a:ext cx="3447237" cy="461665"/>
                  </a:xfrm>
                  <a:prstGeom prst="rect">
                    <a:avLst/>
                  </a:prstGeom>
                  <a:blipFill>
                    <a:blip r:embed="rId6"/>
                    <a:stretch>
                      <a:fillRect b="-15789"/>
                    </a:stretch>
                  </a:blipFill>
                </p:spPr>
                <p:txBody>
                  <a:bodyPr/>
                  <a:lstStyle/>
                  <a:p>
                    <a:r>
                      <a:rPr lang="ja-JP" altLang="en-US">
                        <a:noFill/>
                      </a:rPr>
                      <a:t> </a:t>
                    </a:r>
                  </a:p>
                </p:txBody>
              </p:sp>
            </mc:Fallback>
          </mc:AlternateContent>
          <p:grpSp>
            <p:nvGrpSpPr>
              <p:cNvPr id="87" name="グループ化 86">
                <a:extLst>
                  <a:ext uri="{FF2B5EF4-FFF2-40B4-BE49-F238E27FC236}">
                    <a16:creationId xmlns:a16="http://schemas.microsoft.com/office/drawing/2014/main" id="{1FB6B246-7B4B-65DC-7629-5F5392C18CBF}"/>
                  </a:ext>
                </a:extLst>
              </p:cNvPr>
              <p:cNvGrpSpPr/>
              <p:nvPr/>
            </p:nvGrpSpPr>
            <p:grpSpPr>
              <a:xfrm>
                <a:off x="5840766" y="2943885"/>
                <a:ext cx="1586458" cy="400110"/>
                <a:chOff x="5435104" y="2944276"/>
                <a:chExt cx="1586458" cy="400110"/>
              </a:xfrm>
            </p:grpSpPr>
            <mc:AlternateContent xmlns:mc="http://schemas.openxmlformats.org/markup-compatibility/2006" xmlns:a14="http://schemas.microsoft.com/office/drawing/2010/main">
              <mc:Choice Requires="a14">
                <p:sp>
                  <p:nvSpPr>
                    <p:cNvPr id="82" name="テキスト ボックス 81">
                      <a:extLst>
                        <a:ext uri="{FF2B5EF4-FFF2-40B4-BE49-F238E27FC236}">
                          <a16:creationId xmlns:a16="http://schemas.microsoft.com/office/drawing/2014/main" id="{F9BBC041-9E70-791D-2BBF-27DA23F3FB32}"/>
                        </a:ext>
                      </a:extLst>
                    </p:cNvPr>
                    <p:cNvSpPr txBox="1"/>
                    <p:nvPr/>
                  </p:nvSpPr>
                  <p:spPr>
                    <a:xfrm>
                      <a:off x="5435104" y="2976379"/>
                      <a:ext cx="1202140" cy="336502"/>
                    </a:xfrm>
                    <a:prstGeom prst="rect">
                      <a:avLst/>
                    </a:prstGeom>
                    <a:noFill/>
                  </p:spPr>
                  <p:txBody>
                    <a:bodyPr wrap="square">
                      <a:spAutoFit/>
                    </a:bodyPr>
                    <a:lstStyle/>
                    <a:p>
                      <a:pPr algn="ctr">
                        <a:lnSpc>
                          <a:spcPts val="1800"/>
                        </a:lnSpc>
                        <a:buNone/>
                      </a:pPr>
                      <a14:m>
                        <m:oMath xmlns:m="http://schemas.openxmlformats.org/officeDocument/2006/math">
                          <m:r>
                            <a:rPr lang="en-US" altLang="ja-JP" sz="2000" i="1" smtClean="0">
                              <a:effectLst/>
                              <a:latin typeface="Cambria Math" panose="02040503050406030204" pitchFamily="18" charset="0"/>
                              <a:ea typeface="BIZ UDPゴシック" panose="020B0400000000000000" pitchFamily="50" charset="-128"/>
                              <a:cs typeface="Times New Roman" panose="02020603050405020304" pitchFamily="18" charset="0"/>
                            </a:rPr>
                            <m:t>𝑝</m:t>
                          </m:r>
                          <m:r>
                            <a:rPr lang="en-US" altLang="ja-JP" sz="2000" i="1" smtClean="0">
                              <a:effectLst/>
                              <a:latin typeface="Cambria Math" panose="02040503050406030204" pitchFamily="18" charset="0"/>
                              <a:ea typeface="BIZ UDPゴシック" panose="020B0400000000000000" pitchFamily="50" charset="-128"/>
                              <a:cs typeface="Times New Roman" panose="02020603050405020304" pitchFamily="18" charset="0"/>
                            </a:rPr>
                            <m:t> + </m:t>
                          </m:r>
                          <m:r>
                            <a:rPr lang="en-US" altLang="ja-JP" sz="2000" i="1" smtClean="0">
                              <a:effectLst/>
                              <a:latin typeface="Cambria Math" panose="02040503050406030204" pitchFamily="18" charset="0"/>
                              <a:ea typeface="BIZ UDPゴシック" panose="020B0400000000000000" pitchFamily="50" charset="-128"/>
                              <a:cs typeface="Times New Roman" panose="02020603050405020304" pitchFamily="18" charset="0"/>
                            </a:rPr>
                            <m:t>𝑝</m:t>
                          </m:r>
                        </m:oMath>
                      </a14:m>
                      <a:r>
                        <a:rPr lang="en-US" altLang="ja-JP" sz="2000" dirty="0">
                          <a:effectLst/>
                          <a:latin typeface="Hiragino Sans W4" panose="020B0400000000000000" pitchFamily="34" charset="-128"/>
                          <a:ea typeface="Hiragino Sans W4" panose="020B0400000000000000" pitchFamily="34" charset="-128"/>
                          <a:cs typeface="Times New Roman" panose="02020603050405020304" pitchFamily="18" charset="0"/>
                        </a:rPr>
                        <a:t> </a:t>
                      </a:r>
                    </a:p>
                  </p:txBody>
                </p:sp>
              </mc:Choice>
              <mc:Fallback xmlns="">
                <p:sp>
                  <p:nvSpPr>
                    <p:cNvPr id="82" name="テキスト ボックス 81">
                      <a:extLst>
                        <a:ext uri="{FF2B5EF4-FFF2-40B4-BE49-F238E27FC236}">
                          <a16:creationId xmlns:a16="http://schemas.microsoft.com/office/drawing/2014/main" id="{F9BBC041-9E70-791D-2BBF-27DA23F3FB32}"/>
                        </a:ext>
                      </a:extLst>
                    </p:cNvPr>
                    <p:cNvSpPr txBox="1">
                      <a:spLocks noRot="1" noChangeAspect="1" noMove="1" noResize="1" noEditPoints="1" noAdjustHandles="1" noChangeArrowheads="1" noChangeShapeType="1" noTextEdit="1"/>
                    </p:cNvSpPr>
                    <p:nvPr/>
                  </p:nvSpPr>
                  <p:spPr>
                    <a:xfrm>
                      <a:off x="5435104" y="2976379"/>
                      <a:ext cx="1202140" cy="336502"/>
                    </a:xfrm>
                    <a:prstGeom prst="rect">
                      <a:avLst/>
                    </a:prstGeom>
                    <a:blipFill>
                      <a:blip r:embed="rId7"/>
                      <a:stretch>
                        <a:fillRect t="-10714" b="-21429"/>
                      </a:stretch>
                    </a:blipFill>
                  </p:spPr>
                  <p:txBody>
                    <a:bodyPr/>
                    <a:lstStyle/>
                    <a:p>
                      <a:r>
                        <a:rPr lang="ja-JP" altLang="en-US">
                          <a:noFill/>
                        </a:rPr>
                        <a:t> </a:t>
                      </a:r>
                    </a:p>
                  </p:txBody>
                </p:sp>
              </mc:Fallback>
            </mc:AlternateContent>
            <p:sp>
              <p:nvSpPr>
                <p:cNvPr id="86" name="テキスト ボックス 85">
                  <a:extLst>
                    <a:ext uri="{FF2B5EF4-FFF2-40B4-BE49-F238E27FC236}">
                      <a16:creationId xmlns:a16="http://schemas.microsoft.com/office/drawing/2014/main" id="{09B4F5C7-58A3-95AB-B4F5-ADE4C3B52C5E}"/>
                    </a:ext>
                  </a:extLst>
                </p:cNvPr>
                <p:cNvSpPr txBox="1"/>
                <p:nvPr/>
              </p:nvSpPr>
              <p:spPr>
                <a:xfrm>
                  <a:off x="6632096" y="2944276"/>
                  <a:ext cx="389466" cy="400110"/>
                </a:xfrm>
                <a:prstGeom prst="rect">
                  <a:avLst/>
                </a:prstGeom>
                <a:noFill/>
              </p:spPr>
              <p:txBody>
                <a:bodyPr wrap="square">
                  <a:spAutoFit/>
                </a:bodyPr>
                <a:lstStyle/>
                <a:p>
                  <a:r>
                    <a:rPr lang="ja-JP" altLang="en-US" sz="2000">
                      <a:effectLst/>
                      <a:latin typeface="Hiragino Sans W4" panose="020B0400000000000000" pitchFamily="34" charset="-128"/>
                      <a:ea typeface="Hiragino Sans W4" panose="020B0400000000000000" pitchFamily="34" charset="-128"/>
                      <a:cs typeface="Times New Roman" panose="02020603050405020304" pitchFamily="18" charset="0"/>
                    </a:rPr>
                    <a:t>→</a:t>
                  </a:r>
                  <a:endParaRPr lang="ja-JP" altLang="en-US" sz="2000"/>
                </a:p>
              </p:txBody>
            </p:sp>
          </p:grpSp>
        </p:grpSp>
      </p:grpSp>
      <p:sp>
        <p:nvSpPr>
          <p:cNvPr id="33" name="テキスト ボックス 32">
            <a:extLst>
              <a:ext uri="{FF2B5EF4-FFF2-40B4-BE49-F238E27FC236}">
                <a16:creationId xmlns:a16="http://schemas.microsoft.com/office/drawing/2014/main" id="{38FB8C15-3DD6-177F-C77F-96A0FE343AB2}"/>
              </a:ext>
            </a:extLst>
          </p:cNvPr>
          <p:cNvSpPr txBox="1"/>
          <p:nvPr/>
        </p:nvSpPr>
        <p:spPr>
          <a:xfrm>
            <a:off x="4799054" y="1401900"/>
            <a:ext cx="6401841" cy="461665"/>
          </a:xfrm>
          <a:prstGeom prst="rect">
            <a:avLst/>
          </a:prstGeom>
          <a:noFill/>
        </p:spPr>
        <p:txBody>
          <a:bodyPr wrap="square">
            <a:spAutoFit/>
          </a:bodyPr>
          <a:lstStyle/>
          <a:p>
            <a:pPr algn="ctr"/>
            <a:r>
              <a:rPr kumimoji="1" lang="en-US" altLang="ja-JP" sz="2400" dirty="0">
                <a:latin typeface="Helvetica Neue" panose="02000503000000020004" pitchFamily="2" charset="0"/>
                <a:ea typeface="Helvetica Neue" panose="02000503000000020004" pitchFamily="2" charset="0"/>
                <a:cs typeface="Helvetica Neue" panose="02000503000000020004" pitchFamily="2" charset="0"/>
              </a:rPr>
              <a:t>1. High-energy protons interact with the MCs.</a:t>
            </a:r>
            <a:endParaRPr lang="ja-JP" altLang="en-US" sz="2400">
              <a:latin typeface="Helvetica Neue" panose="02000503000000020004" pitchFamily="2" charset="0"/>
              <a:cs typeface="Helvetica Neue" panose="02000503000000020004" pitchFamily="2" charset="0"/>
            </a:endParaRPr>
          </a:p>
        </p:txBody>
      </p:sp>
      <p:grpSp>
        <p:nvGrpSpPr>
          <p:cNvPr id="92" name="グループ化 91">
            <a:extLst>
              <a:ext uri="{FF2B5EF4-FFF2-40B4-BE49-F238E27FC236}">
                <a16:creationId xmlns:a16="http://schemas.microsoft.com/office/drawing/2014/main" id="{1D05BB47-9DB6-9A77-F60A-328B3D945578}"/>
              </a:ext>
            </a:extLst>
          </p:cNvPr>
          <p:cNvGrpSpPr/>
          <p:nvPr/>
        </p:nvGrpSpPr>
        <p:grpSpPr>
          <a:xfrm>
            <a:off x="3890438" y="2018249"/>
            <a:ext cx="408565" cy="461665"/>
            <a:chOff x="3958969" y="1997137"/>
            <a:chExt cx="408565" cy="461665"/>
          </a:xfrm>
        </p:grpSpPr>
        <p:sp>
          <p:nvSpPr>
            <p:cNvPr id="36" name="フローチャート: 結合子 35">
              <a:extLst>
                <a:ext uri="{FF2B5EF4-FFF2-40B4-BE49-F238E27FC236}">
                  <a16:creationId xmlns:a16="http://schemas.microsoft.com/office/drawing/2014/main" id="{3EF71B0C-A23E-B3A5-6914-72F06A82864B}"/>
                </a:ext>
              </a:extLst>
            </p:cNvPr>
            <p:cNvSpPr/>
            <p:nvPr/>
          </p:nvSpPr>
          <p:spPr>
            <a:xfrm>
              <a:off x="3958969" y="1997137"/>
              <a:ext cx="408565" cy="461665"/>
            </a:xfrm>
            <a:prstGeom prst="flowChartConnector">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C000"/>
                </a:solidFill>
              </a:endParaRPr>
            </a:p>
          </p:txBody>
        </p:sp>
        <mc:AlternateContent xmlns:mc="http://schemas.openxmlformats.org/markup-compatibility/2006" xmlns:a14="http://schemas.microsoft.com/office/drawing/2010/main">
          <mc:Choice Requires="a14">
            <p:sp>
              <p:nvSpPr>
                <p:cNvPr id="37" name="テキスト ボックス 36">
                  <a:extLst>
                    <a:ext uri="{FF2B5EF4-FFF2-40B4-BE49-F238E27FC236}">
                      <a16:creationId xmlns:a16="http://schemas.microsoft.com/office/drawing/2014/main" id="{82D78677-D7DC-2299-5358-35FDD6FDBDC1}"/>
                    </a:ext>
                  </a:extLst>
                </p:cNvPr>
                <p:cNvSpPr txBox="1"/>
                <p:nvPr/>
              </p:nvSpPr>
              <p:spPr>
                <a:xfrm>
                  <a:off x="4024365" y="2014688"/>
                  <a:ext cx="296322"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ja-JP" b="0" i="1" smtClean="0">
                            <a:latin typeface="Cambria Math" panose="02040503050406030204" pitchFamily="18" charset="0"/>
                            <a:ea typeface="Hiragino Sans W4" panose="020B0400000000000000" pitchFamily="34" charset="-128"/>
                          </a:rPr>
                          <m:t>𝑝</m:t>
                        </m:r>
                      </m:oMath>
                    </m:oMathPara>
                  </a14:m>
                  <a:endParaRPr kumimoji="1" lang="en-US" altLang="ja-JP" b="0" dirty="0">
                    <a:latin typeface="Hiragino Sans W4" panose="020B0400000000000000" pitchFamily="34" charset="-128"/>
                    <a:ea typeface="Hiragino Sans W4" panose="020B0400000000000000" pitchFamily="34" charset="-128"/>
                  </a:endParaRPr>
                </a:p>
              </p:txBody>
            </p:sp>
          </mc:Choice>
          <mc:Fallback xmlns="">
            <p:sp>
              <p:nvSpPr>
                <p:cNvPr id="37" name="テキスト ボックス 36">
                  <a:extLst>
                    <a:ext uri="{FF2B5EF4-FFF2-40B4-BE49-F238E27FC236}">
                      <a16:creationId xmlns:a16="http://schemas.microsoft.com/office/drawing/2014/main" id="{82D78677-D7DC-2299-5358-35FDD6FDBDC1}"/>
                    </a:ext>
                  </a:extLst>
                </p:cNvPr>
                <p:cNvSpPr txBox="1">
                  <a:spLocks noRot="1" noChangeAspect="1" noMove="1" noResize="1" noEditPoints="1" noAdjustHandles="1" noChangeArrowheads="1" noChangeShapeType="1" noTextEdit="1"/>
                </p:cNvSpPr>
                <p:nvPr/>
              </p:nvSpPr>
              <p:spPr>
                <a:xfrm>
                  <a:off x="4024365" y="2014688"/>
                  <a:ext cx="296322" cy="369332"/>
                </a:xfrm>
                <a:prstGeom prst="rect">
                  <a:avLst/>
                </a:prstGeom>
                <a:blipFill>
                  <a:blip r:embed="rId8"/>
                  <a:stretch>
                    <a:fillRect b="-6667"/>
                  </a:stretch>
                </a:blipFill>
              </p:spPr>
              <p:txBody>
                <a:bodyPr/>
                <a:lstStyle/>
                <a:p>
                  <a:r>
                    <a:rPr lang="ja-JP" altLang="en-US">
                      <a:noFill/>
                    </a:rPr>
                    <a:t> </a:t>
                  </a:r>
                </a:p>
              </p:txBody>
            </p:sp>
          </mc:Fallback>
        </mc:AlternateContent>
      </p:grpSp>
      <p:grpSp>
        <p:nvGrpSpPr>
          <p:cNvPr id="91" name="グループ化 90">
            <a:extLst>
              <a:ext uri="{FF2B5EF4-FFF2-40B4-BE49-F238E27FC236}">
                <a16:creationId xmlns:a16="http://schemas.microsoft.com/office/drawing/2014/main" id="{B0DD6BAD-204C-671D-2CAB-724AD26B88E8}"/>
              </a:ext>
            </a:extLst>
          </p:cNvPr>
          <p:cNvGrpSpPr/>
          <p:nvPr/>
        </p:nvGrpSpPr>
        <p:grpSpPr>
          <a:xfrm>
            <a:off x="4363675" y="3150370"/>
            <a:ext cx="408565" cy="461665"/>
            <a:chOff x="4484463" y="3161390"/>
            <a:chExt cx="408565" cy="461665"/>
          </a:xfrm>
        </p:grpSpPr>
        <p:sp>
          <p:nvSpPr>
            <p:cNvPr id="46" name="フローチャート: 結合子 45">
              <a:extLst>
                <a:ext uri="{FF2B5EF4-FFF2-40B4-BE49-F238E27FC236}">
                  <a16:creationId xmlns:a16="http://schemas.microsoft.com/office/drawing/2014/main" id="{02DBA77E-B970-D31A-A86A-D8245A719205}"/>
                </a:ext>
              </a:extLst>
            </p:cNvPr>
            <p:cNvSpPr/>
            <p:nvPr/>
          </p:nvSpPr>
          <p:spPr>
            <a:xfrm>
              <a:off x="4484463" y="3161390"/>
              <a:ext cx="408565" cy="461665"/>
            </a:xfrm>
            <a:prstGeom prst="flowChartConnector">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C000"/>
                </a:solidFill>
              </a:endParaRPr>
            </a:p>
          </p:txBody>
        </p:sp>
        <mc:AlternateContent xmlns:mc="http://schemas.openxmlformats.org/markup-compatibility/2006" xmlns:a14="http://schemas.microsoft.com/office/drawing/2010/main">
          <mc:Choice Requires="a14">
            <p:sp>
              <p:nvSpPr>
                <p:cNvPr id="47" name="テキスト ボックス 46">
                  <a:extLst>
                    <a:ext uri="{FF2B5EF4-FFF2-40B4-BE49-F238E27FC236}">
                      <a16:creationId xmlns:a16="http://schemas.microsoft.com/office/drawing/2014/main" id="{3A4E4CFB-BEEE-0464-2CDA-423451912F22}"/>
                    </a:ext>
                  </a:extLst>
                </p:cNvPr>
                <p:cNvSpPr txBox="1"/>
                <p:nvPr/>
              </p:nvSpPr>
              <p:spPr>
                <a:xfrm>
                  <a:off x="4546284" y="3168714"/>
                  <a:ext cx="296322"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ja-JP" b="0" i="1" smtClean="0">
                            <a:latin typeface="Cambria Math" panose="02040503050406030204" pitchFamily="18" charset="0"/>
                            <a:ea typeface="Hiragino Sans W4" panose="020B0400000000000000" pitchFamily="34" charset="-128"/>
                          </a:rPr>
                          <m:t>𝑝</m:t>
                        </m:r>
                      </m:oMath>
                    </m:oMathPara>
                  </a14:m>
                  <a:endParaRPr kumimoji="1" lang="en-US" altLang="ja-JP" b="0" dirty="0">
                    <a:latin typeface="Hiragino Sans W4" panose="020B0400000000000000" pitchFamily="34" charset="-128"/>
                    <a:ea typeface="Hiragino Sans W4" panose="020B0400000000000000" pitchFamily="34" charset="-128"/>
                  </a:endParaRPr>
                </a:p>
              </p:txBody>
            </p:sp>
          </mc:Choice>
          <mc:Fallback xmlns="">
            <p:sp>
              <p:nvSpPr>
                <p:cNvPr id="47" name="テキスト ボックス 46">
                  <a:extLst>
                    <a:ext uri="{FF2B5EF4-FFF2-40B4-BE49-F238E27FC236}">
                      <a16:creationId xmlns:a16="http://schemas.microsoft.com/office/drawing/2014/main" id="{3A4E4CFB-BEEE-0464-2CDA-423451912F22}"/>
                    </a:ext>
                  </a:extLst>
                </p:cNvPr>
                <p:cNvSpPr txBox="1">
                  <a:spLocks noRot="1" noChangeAspect="1" noMove="1" noResize="1" noEditPoints="1" noAdjustHandles="1" noChangeArrowheads="1" noChangeShapeType="1" noTextEdit="1"/>
                </p:cNvSpPr>
                <p:nvPr/>
              </p:nvSpPr>
              <p:spPr>
                <a:xfrm>
                  <a:off x="4546284" y="3168714"/>
                  <a:ext cx="296322" cy="369332"/>
                </a:xfrm>
                <a:prstGeom prst="rect">
                  <a:avLst/>
                </a:prstGeom>
                <a:blipFill>
                  <a:blip r:embed="rId3"/>
                  <a:stretch>
                    <a:fillRect r="-4167" b="-6667"/>
                  </a:stretch>
                </a:blipFill>
              </p:spPr>
              <p:txBody>
                <a:bodyPr/>
                <a:lstStyle/>
                <a:p>
                  <a:r>
                    <a:rPr lang="ja-JP" altLang="en-US">
                      <a:noFill/>
                    </a:rPr>
                    <a:t> </a:t>
                  </a:r>
                </a:p>
              </p:txBody>
            </p:sp>
          </mc:Fallback>
        </mc:AlternateContent>
      </p:grpSp>
      <p:grpSp>
        <p:nvGrpSpPr>
          <p:cNvPr id="90" name="グループ化 89">
            <a:extLst>
              <a:ext uri="{FF2B5EF4-FFF2-40B4-BE49-F238E27FC236}">
                <a16:creationId xmlns:a16="http://schemas.microsoft.com/office/drawing/2014/main" id="{5CDCBF63-BA8A-346E-C4B1-A4C793436526}"/>
              </a:ext>
            </a:extLst>
          </p:cNvPr>
          <p:cNvGrpSpPr/>
          <p:nvPr/>
        </p:nvGrpSpPr>
        <p:grpSpPr>
          <a:xfrm>
            <a:off x="4094721" y="4308701"/>
            <a:ext cx="408565" cy="461665"/>
            <a:chOff x="4320687" y="4417681"/>
            <a:chExt cx="408565" cy="461665"/>
          </a:xfrm>
        </p:grpSpPr>
        <p:sp>
          <p:nvSpPr>
            <p:cNvPr id="50" name="フローチャート: 結合子 49">
              <a:extLst>
                <a:ext uri="{FF2B5EF4-FFF2-40B4-BE49-F238E27FC236}">
                  <a16:creationId xmlns:a16="http://schemas.microsoft.com/office/drawing/2014/main" id="{29F01D8C-57AB-CE96-681E-7A62A099BEA1}"/>
                </a:ext>
              </a:extLst>
            </p:cNvPr>
            <p:cNvSpPr/>
            <p:nvPr/>
          </p:nvSpPr>
          <p:spPr>
            <a:xfrm>
              <a:off x="4320687" y="4417681"/>
              <a:ext cx="408565" cy="461665"/>
            </a:xfrm>
            <a:prstGeom prst="flowChartConnector">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C000"/>
                </a:solidFill>
              </a:endParaRPr>
            </a:p>
          </p:txBody>
        </p:sp>
        <mc:AlternateContent xmlns:mc="http://schemas.openxmlformats.org/markup-compatibility/2006" xmlns:a14="http://schemas.microsoft.com/office/drawing/2010/main">
          <mc:Choice Requires="a14">
            <p:sp>
              <p:nvSpPr>
                <p:cNvPr id="51" name="テキスト ボックス 50">
                  <a:extLst>
                    <a:ext uri="{FF2B5EF4-FFF2-40B4-BE49-F238E27FC236}">
                      <a16:creationId xmlns:a16="http://schemas.microsoft.com/office/drawing/2014/main" id="{DB5FF6FE-4819-B576-2C0A-9511EF92CAE1}"/>
                    </a:ext>
                  </a:extLst>
                </p:cNvPr>
                <p:cNvSpPr txBox="1"/>
                <p:nvPr/>
              </p:nvSpPr>
              <p:spPr>
                <a:xfrm>
                  <a:off x="4376809" y="4440618"/>
                  <a:ext cx="296322"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ja-JP" b="0" i="1" smtClean="0">
                            <a:latin typeface="Cambria Math" panose="02040503050406030204" pitchFamily="18" charset="0"/>
                            <a:ea typeface="Hiragino Sans W4" panose="020B0400000000000000" pitchFamily="34" charset="-128"/>
                          </a:rPr>
                          <m:t>𝑝</m:t>
                        </m:r>
                      </m:oMath>
                    </m:oMathPara>
                  </a14:m>
                  <a:endParaRPr kumimoji="1" lang="en-US" altLang="ja-JP" b="0" dirty="0">
                    <a:latin typeface="Hiragino Sans W4" panose="020B0400000000000000" pitchFamily="34" charset="-128"/>
                    <a:ea typeface="Hiragino Sans W4" panose="020B0400000000000000" pitchFamily="34" charset="-128"/>
                  </a:endParaRPr>
                </a:p>
              </p:txBody>
            </p:sp>
          </mc:Choice>
          <mc:Fallback xmlns="">
            <p:sp>
              <p:nvSpPr>
                <p:cNvPr id="51" name="テキスト ボックス 50">
                  <a:extLst>
                    <a:ext uri="{FF2B5EF4-FFF2-40B4-BE49-F238E27FC236}">
                      <a16:creationId xmlns:a16="http://schemas.microsoft.com/office/drawing/2014/main" id="{DB5FF6FE-4819-B576-2C0A-9511EF92CAE1}"/>
                    </a:ext>
                  </a:extLst>
                </p:cNvPr>
                <p:cNvSpPr txBox="1">
                  <a:spLocks noRot="1" noChangeAspect="1" noMove="1" noResize="1" noEditPoints="1" noAdjustHandles="1" noChangeArrowheads="1" noChangeShapeType="1" noTextEdit="1"/>
                </p:cNvSpPr>
                <p:nvPr/>
              </p:nvSpPr>
              <p:spPr>
                <a:xfrm>
                  <a:off x="4376809" y="4440618"/>
                  <a:ext cx="296322" cy="369332"/>
                </a:xfrm>
                <a:prstGeom prst="rect">
                  <a:avLst/>
                </a:prstGeom>
                <a:blipFill>
                  <a:blip r:embed="rId9"/>
                  <a:stretch>
                    <a:fillRect b="-6667"/>
                  </a:stretch>
                </a:blipFill>
              </p:spPr>
              <p:txBody>
                <a:bodyPr/>
                <a:lstStyle/>
                <a:p>
                  <a:r>
                    <a:rPr lang="ja-JP" altLang="en-US">
                      <a:noFill/>
                    </a:rPr>
                    <a:t> </a:t>
                  </a:r>
                </a:p>
              </p:txBody>
            </p:sp>
          </mc:Fallback>
        </mc:AlternateContent>
      </p:grpSp>
      <p:grpSp>
        <p:nvGrpSpPr>
          <p:cNvPr id="85" name="グループ化 84">
            <a:extLst>
              <a:ext uri="{FF2B5EF4-FFF2-40B4-BE49-F238E27FC236}">
                <a16:creationId xmlns:a16="http://schemas.microsoft.com/office/drawing/2014/main" id="{B34C8FD3-2174-F770-6596-C7AFC7E763D2}"/>
              </a:ext>
            </a:extLst>
          </p:cNvPr>
          <p:cNvGrpSpPr/>
          <p:nvPr/>
        </p:nvGrpSpPr>
        <p:grpSpPr>
          <a:xfrm>
            <a:off x="3626352" y="5308061"/>
            <a:ext cx="408565" cy="461665"/>
            <a:chOff x="3774514" y="5254236"/>
            <a:chExt cx="408565" cy="461665"/>
          </a:xfrm>
        </p:grpSpPr>
        <p:sp>
          <p:nvSpPr>
            <p:cNvPr id="52" name="フローチャート: 結合子 51">
              <a:extLst>
                <a:ext uri="{FF2B5EF4-FFF2-40B4-BE49-F238E27FC236}">
                  <a16:creationId xmlns:a16="http://schemas.microsoft.com/office/drawing/2014/main" id="{875EFBE9-6462-9BD4-9A70-FBCD1E728695}"/>
                </a:ext>
              </a:extLst>
            </p:cNvPr>
            <p:cNvSpPr/>
            <p:nvPr/>
          </p:nvSpPr>
          <p:spPr>
            <a:xfrm>
              <a:off x="3774514" y="5254236"/>
              <a:ext cx="408565" cy="461665"/>
            </a:xfrm>
            <a:prstGeom prst="flowChartConnector">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C000"/>
                </a:solidFill>
              </a:endParaRPr>
            </a:p>
          </p:txBody>
        </p:sp>
        <mc:AlternateContent xmlns:mc="http://schemas.openxmlformats.org/markup-compatibility/2006" xmlns:a14="http://schemas.microsoft.com/office/drawing/2010/main">
          <mc:Choice Requires="a14">
            <p:sp>
              <p:nvSpPr>
                <p:cNvPr id="53" name="テキスト ボックス 52">
                  <a:extLst>
                    <a:ext uri="{FF2B5EF4-FFF2-40B4-BE49-F238E27FC236}">
                      <a16:creationId xmlns:a16="http://schemas.microsoft.com/office/drawing/2014/main" id="{F7079E1C-6E10-5888-1C9D-12A39C798DA3}"/>
                    </a:ext>
                  </a:extLst>
                </p:cNvPr>
                <p:cNvSpPr txBox="1"/>
                <p:nvPr/>
              </p:nvSpPr>
              <p:spPr>
                <a:xfrm>
                  <a:off x="3830635" y="5276294"/>
                  <a:ext cx="296322"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ja-JP" b="0" i="1" smtClean="0">
                            <a:latin typeface="Cambria Math" panose="02040503050406030204" pitchFamily="18" charset="0"/>
                            <a:ea typeface="Hiragino Sans W4" panose="020B0400000000000000" pitchFamily="34" charset="-128"/>
                          </a:rPr>
                          <m:t>𝑝</m:t>
                        </m:r>
                      </m:oMath>
                    </m:oMathPara>
                  </a14:m>
                  <a:endParaRPr kumimoji="1" lang="en-US" altLang="ja-JP" b="0" dirty="0">
                    <a:latin typeface="Hiragino Sans W4" panose="020B0400000000000000" pitchFamily="34" charset="-128"/>
                    <a:ea typeface="Hiragino Sans W4" panose="020B0400000000000000" pitchFamily="34" charset="-128"/>
                  </a:endParaRPr>
                </a:p>
              </p:txBody>
            </p:sp>
          </mc:Choice>
          <mc:Fallback xmlns="">
            <p:sp>
              <p:nvSpPr>
                <p:cNvPr id="53" name="テキスト ボックス 52">
                  <a:extLst>
                    <a:ext uri="{FF2B5EF4-FFF2-40B4-BE49-F238E27FC236}">
                      <a16:creationId xmlns:a16="http://schemas.microsoft.com/office/drawing/2014/main" id="{F7079E1C-6E10-5888-1C9D-12A39C798DA3}"/>
                    </a:ext>
                  </a:extLst>
                </p:cNvPr>
                <p:cNvSpPr txBox="1">
                  <a:spLocks noRot="1" noChangeAspect="1" noMove="1" noResize="1" noEditPoints="1" noAdjustHandles="1" noChangeArrowheads="1" noChangeShapeType="1" noTextEdit="1"/>
                </p:cNvSpPr>
                <p:nvPr/>
              </p:nvSpPr>
              <p:spPr>
                <a:xfrm>
                  <a:off x="3830635" y="5276294"/>
                  <a:ext cx="296322" cy="369332"/>
                </a:xfrm>
                <a:prstGeom prst="rect">
                  <a:avLst/>
                </a:prstGeom>
                <a:blipFill>
                  <a:blip r:embed="rId10"/>
                  <a:stretch>
                    <a:fillRect b="-10000"/>
                  </a:stretch>
                </a:blipFill>
              </p:spPr>
              <p:txBody>
                <a:bodyPr/>
                <a:lstStyle/>
                <a:p>
                  <a:r>
                    <a:rPr lang="ja-JP" altLang="en-US">
                      <a:noFill/>
                    </a:rPr>
                    <a:t> </a:t>
                  </a:r>
                </a:p>
              </p:txBody>
            </p:sp>
          </mc:Fallback>
        </mc:AlternateContent>
      </p:grpSp>
      <p:grpSp>
        <p:nvGrpSpPr>
          <p:cNvPr id="95" name="グループ化 94">
            <a:extLst>
              <a:ext uri="{FF2B5EF4-FFF2-40B4-BE49-F238E27FC236}">
                <a16:creationId xmlns:a16="http://schemas.microsoft.com/office/drawing/2014/main" id="{4A35C446-7D72-FFBE-6228-3D383606EC5D}"/>
              </a:ext>
            </a:extLst>
          </p:cNvPr>
          <p:cNvGrpSpPr/>
          <p:nvPr/>
        </p:nvGrpSpPr>
        <p:grpSpPr>
          <a:xfrm>
            <a:off x="7156552" y="2758624"/>
            <a:ext cx="408565" cy="461665"/>
            <a:chOff x="7012153" y="2849802"/>
            <a:chExt cx="408565" cy="461665"/>
          </a:xfrm>
        </p:grpSpPr>
        <p:sp>
          <p:nvSpPr>
            <p:cNvPr id="54" name="フローチャート: 結合子 53">
              <a:extLst>
                <a:ext uri="{FF2B5EF4-FFF2-40B4-BE49-F238E27FC236}">
                  <a16:creationId xmlns:a16="http://schemas.microsoft.com/office/drawing/2014/main" id="{E17776CB-2BC8-D3FA-48FE-8366B9A6C31D}"/>
                </a:ext>
              </a:extLst>
            </p:cNvPr>
            <p:cNvSpPr/>
            <p:nvPr/>
          </p:nvSpPr>
          <p:spPr>
            <a:xfrm>
              <a:off x="7012153" y="2849802"/>
              <a:ext cx="408565" cy="461665"/>
            </a:xfrm>
            <a:prstGeom prst="flowChartConnector">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C000"/>
                </a:solidFill>
              </a:endParaRPr>
            </a:p>
          </p:txBody>
        </p:sp>
        <mc:AlternateContent xmlns:mc="http://schemas.openxmlformats.org/markup-compatibility/2006" xmlns:a14="http://schemas.microsoft.com/office/drawing/2010/main">
          <mc:Choice Requires="a14">
            <p:sp>
              <p:nvSpPr>
                <p:cNvPr id="55" name="テキスト ボックス 54">
                  <a:extLst>
                    <a:ext uri="{FF2B5EF4-FFF2-40B4-BE49-F238E27FC236}">
                      <a16:creationId xmlns:a16="http://schemas.microsoft.com/office/drawing/2014/main" id="{C17453B3-EABB-DCD8-5887-2FD0D0B19FDD}"/>
                    </a:ext>
                  </a:extLst>
                </p:cNvPr>
                <p:cNvSpPr txBox="1"/>
                <p:nvPr/>
              </p:nvSpPr>
              <p:spPr>
                <a:xfrm>
                  <a:off x="7073974" y="2857126"/>
                  <a:ext cx="296322"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ja-JP" b="0" i="1" smtClean="0">
                            <a:latin typeface="Cambria Math" panose="02040503050406030204" pitchFamily="18" charset="0"/>
                            <a:ea typeface="Hiragino Sans W4" panose="020B0400000000000000" pitchFamily="34" charset="-128"/>
                          </a:rPr>
                          <m:t>𝑝</m:t>
                        </m:r>
                      </m:oMath>
                    </m:oMathPara>
                  </a14:m>
                  <a:endParaRPr kumimoji="1" lang="en-US" altLang="ja-JP" b="0" dirty="0">
                    <a:latin typeface="Hiragino Sans W4" panose="020B0400000000000000" pitchFamily="34" charset="-128"/>
                    <a:ea typeface="Hiragino Sans W4" panose="020B0400000000000000" pitchFamily="34" charset="-128"/>
                  </a:endParaRPr>
                </a:p>
              </p:txBody>
            </p:sp>
          </mc:Choice>
          <mc:Fallback xmlns="">
            <p:sp>
              <p:nvSpPr>
                <p:cNvPr id="55" name="テキスト ボックス 54">
                  <a:extLst>
                    <a:ext uri="{FF2B5EF4-FFF2-40B4-BE49-F238E27FC236}">
                      <a16:creationId xmlns:a16="http://schemas.microsoft.com/office/drawing/2014/main" id="{C17453B3-EABB-DCD8-5887-2FD0D0B19FDD}"/>
                    </a:ext>
                  </a:extLst>
                </p:cNvPr>
                <p:cNvSpPr txBox="1">
                  <a:spLocks noRot="1" noChangeAspect="1" noMove="1" noResize="1" noEditPoints="1" noAdjustHandles="1" noChangeArrowheads="1" noChangeShapeType="1" noTextEdit="1"/>
                </p:cNvSpPr>
                <p:nvPr/>
              </p:nvSpPr>
              <p:spPr>
                <a:xfrm>
                  <a:off x="7073974" y="2857126"/>
                  <a:ext cx="296322" cy="369332"/>
                </a:xfrm>
                <a:prstGeom prst="rect">
                  <a:avLst/>
                </a:prstGeom>
                <a:blipFill>
                  <a:blip r:embed="rId11"/>
                  <a:stretch>
                    <a:fillRect r="-4167" b="-10000"/>
                  </a:stretch>
                </a:blipFill>
              </p:spPr>
              <p:txBody>
                <a:bodyPr/>
                <a:lstStyle/>
                <a:p>
                  <a:r>
                    <a:rPr lang="ja-JP" altLang="en-US">
                      <a:noFill/>
                    </a:rPr>
                    <a:t> </a:t>
                  </a:r>
                </a:p>
              </p:txBody>
            </p:sp>
          </mc:Fallback>
        </mc:AlternateContent>
      </p:grpSp>
      <p:grpSp>
        <p:nvGrpSpPr>
          <p:cNvPr id="96" name="グループ化 95">
            <a:extLst>
              <a:ext uri="{FF2B5EF4-FFF2-40B4-BE49-F238E27FC236}">
                <a16:creationId xmlns:a16="http://schemas.microsoft.com/office/drawing/2014/main" id="{999559C6-ACF6-8A21-1EC6-AC6D9CBE43C9}"/>
              </a:ext>
            </a:extLst>
          </p:cNvPr>
          <p:cNvGrpSpPr/>
          <p:nvPr/>
        </p:nvGrpSpPr>
        <p:grpSpPr>
          <a:xfrm>
            <a:off x="7658759" y="3118606"/>
            <a:ext cx="408565" cy="461665"/>
            <a:chOff x="7639465" y="3143046"/>
            <a:chExt cx="408565" cy="461665"/>
          </a:xfrm>
        </p:grpSpPr>
        <p:sp>
          <p:nvSpPr>
            <p:cNvPr id="75" name="フローチャート: 結合子 74">
              <a:extLst>
                <a:ext uri="{FF2B5EF4-FFF2-40B4-BE49-F238E27FC236}">
                  <a16:creationId xmlns:a16="http://schemas.microsoft.com/office/drawing/2014/main" id="{44B63229-651F-4743-CAE1-F475C1EB16B1}"/>
                </a:ext>
              </a:extLst>
            </p:cNvPr>
            <p:cNvSpPr/>
            <p:nvPr/>
          </p:nvSpPr>
          <p:spPr>
            <a:xfrm>
              <a:off x="7639465" y="3143046"/>
              <a:ext cx="408565" cy="461665"/>
            </a:xfrm>
            <a:prstGeom prst="flowChartConnector">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C000"/>
                </a:solidFill>
              </a:endParaRPr>
            </a:p>
          </p:txBody>
        </p:sp>
        <mc:AlternateContent xmlns:mc="http://schemas.openxmlformats.org/markup-compatibility/2006" xmlns:a14="http://schemas.microsoft.com/office/drawing/2010/main">
          <mc:Choice Requires="a14">
            <p:sp>
              <p:nvSpPr>
                <p:cNvPr id="76" name="テキスト ボックス 75">
                  <a:extLst>
                    <a:ext uri="{FF2B5EF4-FFF2-40B4-BE49-F238E27FC236}">
                      <a16:creationId xmlns:a16="http://schemas.microsoft.com/office/drawing/2014/main" id="{EDAEC81B-589D-ECE5-C7DC-77A5D2B1712E}"/>
                    </a:ext>
                  </a:extLst>
                </p:cNvPr>
                <p:cNvSpPr txBox="1"/>
                <p:nvPr/>
              </p:nvSpPr>
              <p:spPr>
                <a:xfrm>
                  <a:off x="7701286" y="3150370"/>
                  <a:ext cx="296322"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ja-JP" b="0" i="1" smtClean="0">
                            <a:latin typeface="Cambria Math" panose="02040503050406030204" pitchFamily="18" charset="0"/>
                            <a:ea typeface="Hiragino Sans W4" panose="020B0400000000000000" pitchFamily="34" charset="-128"/>
                          </a:rPr>
                          <m:t>𝑝</m:t>
                        </m:r>
                      </m:oMath>
                    </m:oMathPara>
                  </a14:m>
                  <a:endParaRPr kumimoji="1" lang="en-US" altLang="ja-JP" b="0" dirty="0">
                    <a:latin typeface="Hiragino Sans W4" panose="020B0400000000000000" pitchFamily="34" charset="-128"/>
                    <a:ea typeface="Hiragino Sans W4" panose="020B0400000000000000" pitchFamily="34" charset="-128"/>
                  </a:endParaRPr>
                </a:p>
              </p:txBody>
            </p:sp>
          </mc:Choice>
          <mc:Fallback xmlns="">
            <p:sp>
              <p:nvSpPr>
                <p:cNvPr id="76" name="テキスト ボックス 75">
                  <a:extLst>
                    <a:ext uri="{FF2B5EF4-FFF2-40B4-BE49-F238E27FC236}">
                      <a16:creationId xmlns:a16="http://schemas.microsoft.com/office/drawing/2014/main" id="{EDAEC81B-589D-ECE5-C7DC-77A5D2B1712E}"/>
                    </a:ext>
                  </a:extLst>
                </p:cNvPr>
                <p:cNvSpPr txBox="1">
                  <a:spLocks noRot="1" noChangeAspect="1" noMove="1" noResize="1" noEditPoints="1" noAdjustHandles="1" noChangeArrowheads="1" noChangeShapeType="1" noTextEdit="1"/>
                </p:cNvSpPr>
                <p:nvPr/>
              </p:nvSpPr>
              <p:spPr>
                <a:xfrm>
                  <a:off x="7701286" y="3150370"/>
                  <a:ext cx="296322" cy="369332"/>
                </a:xfrm>
                <a:prstGeom prst="rect">
                  <a:avLst/>
                </a:prstGeom>
                <a:blipFill>
                  <a:blip r:embed="rId9"/>
                  <a:stretch>
                    <a:fillRect b="-6667"/>
                  </a:stretch>
                </a:blipFill>
              </p:spPr>
              <p:txBody>
                <a:bodyPr/>
                <a:lstStyle/>
                <a:p>
                  <a:r>
                    <a:rPr lang="ja-JP" altLang="en-US">
                      <a:noFill/>
                    </a:rPr>
                    <a:t> </a:t>
                  </a:r>
                </a:p>
              </p:txBody>
            </p:sp>
          </mc:Fallback>
        </mc:AlternateContent>
      </p:grpSp>
      <p:grpSp>
        <p:nvGrpSpPr>
          <p:cNvPr id="97" name="グループ化 96">
            <a:extLst>
              <a:ext uri="{FF2B5EF4-FFF2-40B4-BE49-F238E27FC236}">
                <a16:creationId xmlns:a16="http://schemas.microsoft.com/office/drawing/2014/main" id="{2882050A-1D2E-37C1-86D2-4F044C42BAAA}"/>
              </a:ext>
            </a:extLst>
          </p:cNvPr>
          <p:cNvGrpSpPr/>
          <p:nvPr/>
        </p:nvGrpSpPr>
        <p:grpSpPr>
          <a:xfrm>
            <a:off x="7720580" y="2641986"/>
            <a:ext cx="408565" cy="461665"/>
            <a:chOff x="7069069" y="3466403"/>
            <a:chExt cx="408565" cy="461665"/>
          </a:xfrm>
        </p:grpSpPr>
        <p:sp>
          <p:nvSpPr>
            <p:cNvPr id="81" name="フローチャート: 結合子 80">
              <a:extLst>
                <a:ext uri="{FF2B5EF4-FFF2-40B4-BE49-F238E27FC236}">
                  <a16:creationId xmlns:a16="http://schemas.microsoft.com/office/drawing/2014/main" id="{B89A14DA-7702-ABA0-5771-01D0086C2924}"/>
                </a:ext>
              </a:extLst>
            </p:cNvPr>
            <p:cNvSpPr/>
            <p:nvPr/>
          </p:nvSpPr>
          <p:spPr>
            <a:xfrm>
              <a:off x="7069069" y="3466403"/>
              <a:ext cx="408565" cy="461665"/>
            </a:xfrm>
            <a:prstGeom prst="flowChartConnector">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C000"/>
                </a:solidFill>
              </a:endParaRPr>
            </a:p>
          </p:txBody>
        </p:sp>
        <mc:AlternateContent xmlns:mc="http://schemas.openxmlformats.org/markup-compatibility/2006" xmlns:a14="http://schemas.microsoft.com/office/drawing/2010/main">
          <mc:Choice Requires="a14">
            <p:sp>
              <p:nvSpPr>
                <p:cNvPr id="83" name="テキスト ボックス 82">
                  <a:extLst>
                    <a:ext uri="{FF2B5EF4-FFF2-40B4-BE49-F238E27FC236}">
                      <a16:creationId xmlns:a16="http://schemas.microsoft.com/office/drawing/2014/main" id="{B507FA01-E57C-BBF0-B1DE-5987E65DF1D1}"/>
                    </a:ext>
                  </a:extLst>
                </p:cNvPr>
                <p:cNvSpPr txBox="1"/>
                <p:nvPr/>
              </p:nvSpPr>
              <p:spPr>
                <a:xfrm>
                  <a:off x="7130890" y="3473727"/>
                  <a:ext cx="296322"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ja-JP" b="0" i="1" smtClean="0">
                            <a:latin typeface="Cambria Math" panose="02040503050406030204" pitchFamily="18" charset="0"/>
                            <a:ea typeface="Hiragino Sans W4" panose="020B0400000000000000" pitchFamily="34" charset="-128"/>
                          </a:rPr>
                          <m:t>𝑝</m:t>
                        </m:r>
                      </m:oMath>
                    </m:oMathPara>
                  </a14:m>
                  <a:endParaRPr kumimoji="1" lang="en-US" altLang="ja-JP" b="0" dirty="0">
                    <a:latin typeface="Hiragino Sans W4" panose="020B0400000000000000" pitchFamily="34" charset="-128"/>
                    <a:ea typeface="Hiragino Sans W4" panose="020B0400000000000000" pitchFamily="34" charset="-128"/>
                  </a:endParaRPr>
                </a:p>
              </p:txBody>
            </p:sp>
          </mc:Choice>
          <mc:Fallback xmlns="">
            <p:sp>
              <p:nvSpPr>
                <p:cNvPr id="83" name="テキスト ボックス 82">
                  <a:extLst>
                    <a:ext uri="{FF2B5EF4-FFF2-40B4-BE49-F238E27FC236}">
                      <a16:creationId xmlns:a16="http://schemas.microsoft.com/office/drawing/2014/main" id="{B507FA01-E57C-BBF0-B1DE-5987E65DF1D1}"/>
                    </a:ext>
                  </a:extLst>
                </p:cNvPr>
                <p:cNvSpPr txBox="1">
                  <a:spLocks noRot="1" noChangeAspect="1" noMove="1" noResize="1" noEditPoints="1" noAdjustHandles="1" noChangeArrowheads="1" noChangeShapeType="1" noTextEdit="1"/>
                </p:cNvSpPr>
                <p:nvPr/>
              </p:nvSpPr>
              <p:spPr>
                <a:xfrm>
                  <a:off x="7130890" y="3473727"/>
                  <a:ext cx="296322" cy="369332"/>
                </a:xfrm>
                <a:prstGeom prst="rect">
                  <a:avLst/>
                </a:prstGeom>
                <a:blipFill>
                  <a:blip r:embed="rId10"/>
                  <a:stretch>
                    <a:fillRect r="-4167" b="-10000"/>
                  </a:stretch>
                </a:blipFill>
              </p:spPr>
              <p:txBody>
                <a:bodyPr/>
                <a:lstStyle/>
                <a:p>
                  <a:r>
                    <a:rPr lang="ja-JP" altLang="en-US">
                      <a:noFill/>
                    </a:rPr>
                    <a:t> </a:t>
                  </a:r>
                </a:p>
              </p:txBody>
            </p:sp>
          </mc:Fallback>
        </mc:AlternateContent>
      </p:grpSp>
      <p:grpSp>
        <p:nvGrpSpPr>
          <p:cNvPr id="98" name="グループ化 97">
            <a:extLst>
              <a:ext uri="{FF2B5EF4-FFF2-40B4-BE49-F238E27FC236}">
                <a16:creationId xmlns:a16="http://schemas.microsoft.com/office/drawing/2014/main" id="{515CD52B-4B46-15D0-E897-7E84D9637634}"/>
              </a:ext>
            </a:extLst>
          </p:cNvPr>
          <p:cNvGrpSpPr/>
          <p:nvPr/>
        </p:nvGrpSpPr>
        <p:grpSpPr>
          <a:xfrm>
            <a:off x="7108016" y="3557936"/>
            <a:ext cx="408565" cy="461665"/>
            <a:chOff x="7069069" y="3466403"/>
            <a:chExt cx="408565" cy="461665"/>
          </a:xfrm>
        </p:grpSpPr>
        <p:sp>
          <p:nvSpPr>
            <p:cNvPr id="99" name="フローチャート: 結合子 98">
              <a:extLst>
                <a:ext uri="{FF2B5EF4-FFF2-40B4-BE49-F238E27FC236}">
                  <a16:creationId xmlns:a16="http://schemas.microsoft.com/office/drawing/2014/main" id="{633FC4D9-6177-0D7D-562A-2281C4527EA0}"/>
                </a:ext>
              </a:extLst>
            </p:cNvPr>
            <p:cNvSpPr/>
            <p:nvPr/>
          </p:nvSpPr>
          <p:spPr>
            <a:xfrm>
              <a:off x="7069069" y="3466403"/>
              <a:ext cx="408565" cy="461665"/>
            </a:xfrm>
            <a:prstGeom prst="flowChartConnector">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C000"/>
                </a:solidFill>
              </a:endParaRPr>
            </a:p>
          </p:txBody>
        </p:sp>
        <mc:AlternateContent xmlns:mc="http://schemas.openxmlformats.org/markup-compatibility/2006" xmlns:a14="http://schemas.microsoft.com/office/drawing/2010/main">
          <mc:Choice Requires="a14">
            <p:sp>
              <p:nvSpPr>
                <p:cNvPr id="100" name="テキスト ボックス 99">
                  <a:extLst>
                    <a:ext uri="{FF2B5EF4-FFF2-40B4-BE49-F238E27FC236}">
                      <a16:creationId xmlns:a16="http://schemas.microsoft.com/office/drawing/2014/main" id="{68DBBE21-4FFD-617C-B864-4FD8B3EBEA07}"/>
                    </a:ext>
                  </a:extLst>
                </p:cNvPr>
                <p:cNvSpPr txBox="1"/>
                <p:nvPr/>
              </p:nvSpPr>
              <p:spPr>
                <a:xfrm>
                  <a:off x="7130890" y="3473727"/>
                  <a:ext cx="296322"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ja-JP" b="0" i="1" smtClean="0">
                            <a:latin typeface="Cambria Math" panose="02040503050406030204" pitchFamily="18" charset="0"/>
                            <a:ea typeface="Hiragino Sans W4" panose="020B0400000000000000" pitchFamily="34" charset="-128"/>
                          </a:rPr>
                          <m:t>𝑝</m:t>
                        </m:r>
                      </m:oMath>
                    </m:oMathPara>
                  </a14:m>
                  <a:endParaRPr kumimoji="1" lang="en-US" altLang="ja-JP" b="0" dirty="0">
                    <a:latin typeface="Hiragino Sans W4" panose="020B0400000000000000" pitchFamily="34" charset="-128"/>
                    <a:ea typeface="Hiragino Sans W4" panose="020B0400000000000000" pitchFamily="34" charset="-128"/>
                  </a:endParaRPr>
                </a:p>
              </p:txBody>
            </p:sp>
          </mc:Choice>
          <mc:Fallback xmlns="">
            <p:sp>
              <p:nvSpPr>
                <p:cNvPr id="100" name="テキスト ボックス 99">
                  <a:extLst>
                    <a:ext uri="{FF2B5EF4-FFF2-40B4-BE49-F238E27FC236}">
                      <a16:creationId xmlns:a16="http://schemas.microsoft.com/office/drawing/2014/main" id="{68DBBE21-4FFD-617C-B864-4FD8B3EBEA07}"/>
                    </a:ext>
                  </a:extLst>
                </p:cNvPr>
                <p:cNvSpPr txBox="1">
                  <a:spLocks noRot="1" noChangeAspect="1" noMove="1" noResize="1" noEditPoints="1" noAdjustHandles="1" noChangeArrowheads="1" noChangeShapeType="1" noTextEdit="1"/>
                </p:cNvSpPr>
                <p:nvPr/>
              </p:nvSpPr>
              <p:spPr>
                <a:xfrm>
                  <a:off x="7130890" y="3473727"/>
                  <a:ext cx="296322" cy="369332"/>
                </a:xfrm>
                <a:prstGeom prst="rect">
                  <a:avLst/>
                </a:prstGeom>
                <a:blipFill>
                  <a:blip r:embed="rId8"/>
                  <a:stretch>
                    <a:fillRect r="-4167" b="-6667"/>
                  </a:stretch>
                </a:blipFill>
              </p:spPr>
              <p:txBody>
                <a:bodyPr/>
                <a:lstStyle/>
                <a:p>
                  <a:r>
                    <a:rPr lang="ja-JP" altLang="en-US">
                      <a:noFill/>
                    </a:rPr>
                    <a:t> </a:t>
                  </a:r>
                </a:p>
              </p:txBody>
            </p:sp>
          </mc:Fallback>
        </mc:AlternateContent>
      </p:grpSp>
      <p:grpSp>
        <p:nvGrpSpPr>
          <p:cNvPr id="101" name="グループ化 100">
            <a:extLst>
              <a:ext uri="{FF2B5EF4-FFF2-40B4-BE49-F238E27FC236}">
                <a16:creationId xmlns:a16="http://schemas.microsoft.com/office/drawing/2014/main" id="{7B9ECF3F-4B40-9631-79C3-856A45DF9716}"/>
              </a:ext>
            </a:extLst>
          </p:cNvPr>
          <p:cNvGrpSpPr/>
          <p:nvPr/>
        </p:nvGrpSpPr>
        <p:grpSpPr>
          <a:xfrm>
            <a:off x="7627565" y="3680001"/>
            <a:ext cx="408565" cy="461665"/>
            <a:chOff x="7069069" y="3466403"/>
            <a:chExt cx="408565" cy="461665"/>
          </a:xfrm>
        </p:grpSpPr>
        <p:sp>
          <p:nvSpPr>
            <p:cNvPr id="102" name="フローチャート: 結合子 101">
              <a:extLst>
                <a:ext uri="{FF2B5EF4-FFF2-40B4-BE49-F238E27FC236}">
                  <a16:creationId xmlns:a16="http://schemas.microsoft.com/office/drawing/2014/main" id="{7E2DC435-8817-89F8-B152-7C0A5528BB7F}"/>
                </a:ext>
              </a:extLst>
            </p:cNvPr>
            <p:cNvSpPr/>
            <p:nvPr/>
          </p:nvSpPr>
          <p:spPr>
            <a:xfrm>
              <a:off x="7069069" y="3466403"/>
              <a:ext cx="408565" cy="461665"/>
            </a:xfrm>
            <a:prstGeom prst="flowChartConnector">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C000"/>
                </a:solidFill>
              </a:endParaRPr>
            </a:p>
          </p:txBody>
        </p:sp>
        <mc:AlternateContent xmlns:mc="http://schemas.openxmlformats.org/markup-compatibility/2006" xmlns:a14="http://schemas.microsoft.com/office/drawing/2010/main">
          <mc:Choice Requires="a14">
            <p:sp>
              <p:nvSpPr>
                <p:cNvPr id="103" name="テキスト ボックス 102">
                  <a:extLst>
                    <a:ext uri="{FF2B5EF4-FFF2-40B4-BE49-F238E27FC236}">
                      <a16:creationId xmlns:a16="http://schemas.microsoft.com/office/drawing/2014/main" id="{114C497B-A911-89D9-E6A4-54789BD1B434}"/>
                    </a:ext>
                  </a:extLst>
                </p:cNvPr>
                <p:cNvSpPr txBox="1"/>
                <p:nvPr/>
              </p:nvSpPr>
              <p:spPr>
                <a:xfrm>
                  <a:off x="7130890" y="3473727"/>
                  <a:ext cx="296322"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ja-JP" b="0" i="1" smtClean="0">
                            <a:latin typeface="Cambria Math" panose="02040503050406030204" pitchFamily="18" charset="0"/>
                            <a:ea typeface="Hiragino Sans W4" panose="020B0400000000000000" pitchFamily="34" charset="-128"/>
                          </a:rPr>
                          <m:t>𝑝</m:t>
                        </m:r>
                      </m:oMath>
                    </m:oMathPara>
                  </a14:m>
                  <a:endParaRPr kumimoji="1" lang="en-US" altLang="ja-JP" b="0" dirty="0">
                    <a:latin typeface="Hiragino Sans W4" panose="020B0400000000000000" pitchFamily="34" charset="-128"/>
                    <a:ea typeface="Hiragino Sans W4" panose="020B0400000000000000" pitchFamily="34" charset="-128"/>
                  </a:endParaRPr>
                </a:p>
              </p:txBody>
            </p:sp>
          </mc:Choice>
          <mc:Fallback xmlns="">
            <p:sp>
              <p:nvSpPr>
                <p:cNvPr id="103" name="テキスト ボックス 102">
                  <a:extLst>
                    <a:ext uri="{FF2B5EF4-FFF2-40B4-BE49-F238E27FC236}">
                      <a16:creationId xmlns:a16="http://schemas.microsoft.com/office/drawing/2014/main" id="{114C497B-A911-89D9-E6A4-54789BD1B434}"/>
                    </a:ext>
                  </a:extLst>
                </p:cNvPr>
                <p:cNvSpPr txBox="1">
                  <a:spLocks noRot="1" noChangeAspect="1" noMove="1" noResize="1" noEditPoints="1" noAdjustHandles="1" noChangeArrowheads="1" noChangeShapeType="1" noTextEdit="1"/>
                </p:cNvSpPr>
                <p:nvPr/>
              </p:nvSpPr>
              <p:spPr>
                <a:xfrm>
                  <a:off x="7130890" y="3473727"/>
                  <a:ext cx="296322" cy="369332"/>
                </a:xfrm>
                <a:prstGeom prst="rect">
                  <a:avLst/>
                </a:prstGeom>
                <a:blipFill>
                  <a:blip r:embed="rId3"/>
                  <a:stretch>
                    <a:fillRect r="-4167" b="-6667"/>
                  </a:stretch>
                </a:blipFill>
              </p:spPr>
              <p:txBody>
                <a:bodyPr/>
                <a:lstStyle/>
                <a:p>
                  <a:r>
                    <a:rPr lang="ja-JP" altLang="en-US">
                      <a:noFill/>
                    </a:rPr>
                    <a:t> </a:t>
                  </a:r>
                </a:p>
              </p:txBody>
            </p:sp>
          </mc:Fallback>
        </mc:AlternateContent>
      </p:grpSp>
      <p:grpSp>
        <p:nvGrpSpPr>
          <p:cNvPr id="107" name="グループ化 106">
            <a:extLst>
              <a:ext uri="{FF2B5EF4-FFF2-40B4-BE49-F238E27FC236}">
                <a16:creationId xmlns:a16="http://schemas.microsoft.com/office/drawing/2014/main" id="{11AF68D7-0C83-3BF9-730E-2FB134380272}"/>
              </a:ext>
            </a:extLst>
          </p:cNvPr>
          <p:cNvGrpSpPr/>
          <p:nvPr/>
        </p:nvGrpSpPr>
        <p:grpSpPr>
          <a:xfrm>
            <a:off x="8238323" y="3519093"/>
            <a:ext cx="408565" cy="461665"/>
            <a:chOff x="7069069" y="3466403"/>
            <a:chExt cx="408565" cy="461665"/>
          </a:xfrm>
        </p:grpSpPr>
        <p:sp>
          <p:nvSpPr>
            <p:cNvPr id="108" name="フローチャート: 結合子 107">
              <a:extLst>
                <a:ext uri="{FF2B5EF4-FFF2-40B4-BE49-F238E27FC236}">
                  <a16:creationId xmlns:a16="http://schemas.microsoft.com/office/drawing/2014/main" id="{CEEF5A3F-0164-EA43-836F-6927AEF0B0A0}"/>
                </a:ext>
              </a:extLst>
            </p:cNvPr>
            <p:cNvSpPr/>
            <p:nvPr/>
          </p:nvSpPr>
          <p:spPr>
            <a:xfrm>
              <a:off x="7069069" y="3466403"/>
              <a:ext cx="408565" cy="461665"/>
            </a:xfrm>
            <a:prstGeom prst="flowChartConnector">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C000"/>
                </a:solidFill>
              </a:endParaRPr>
            </a:p>
          </p:txBody>
        </p:sp>
        <mc:AlternateContent xmlns:mc="http://schemas.openxmlformats.org/markup-compatibility/2006" xmlns:a14="http://schemas.microsoft.com/office/drawing/2010/main">
          <mc:Choice Requires="a14">
            <p:sp>
              <p:nvSpPr>
                <p:cNvPr id="109" name="テキスト ボックス 108">
                  <a:extLst>
                    <a:ext uri="{FF2B5EF4-FFF2-40B4-BE49-F238E27FC236}">
                      <a16:creationId xmlns:a16="http://schemas.microsoft.com/office/drawing/2014/main" id="{0E9A75FC-3CB3-C61B-0AED-9680B4899679}"/>
                    </a:ext>
                  </a:extLst>
                </p:cNvPr>
                <p:cNvSpPr txBox="1"/>
                <p:nvPr/>
              </p:nvSpPr>
              <p:spPr>
                <a:xfrm>
                  <a:off x="7130890" y="3473727"/>
                  <a:ext cx="296322"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ja-JP" b="0" i="1" smtClean="0">
                            <a:latin typeface="Cambria Math" panose="02040503050406030204" pitchFamily="18" charset="0"/>
                            <a:ea typeface="Hiragino Sans W4" panose="020B0400000000000000" pitchFamily="34" charset="-128"/>
                          </a:rPr>
                          <m:t>𝑝</m:t>
                        </m:r>
                      </m:oMath>
                    </m:oMathPara>
                  </a14:m>
                  <a:endParaRPr kumimoji="1" lang="en-US" altLang="ja-JP" b="0" dirty="0">
                    <a:latin typeface="Hiragino Sans W4" panose="020B0400000000000000" pitchFamily="34" charset="-128"/>
                    <a:ea typeface="Hiragino Sans W4" panose="020B0400000000000000" pitchFamily="34" charset="-128"/>
                  </a:endParaRPr>
                </a:p>
              </p:txBody>
            </p:sp>
          </mc:Choice>
          <mc:Fallback xmlns="">
            <p:sp>
              <p:nvSpPr>
                <p:cNvPr id="109" name="テキスト ボックス 108">
                  <a:extLst>
                    <a:ext uri="{FF2B5EF4-FFF2-40B4-BE49-F238E27FC236}">
                      <a16:creationId xmlns:a16="http://schemas.microsoft.com/office/drawing/2014/main" id="{0E9A75FC-3CB3-C61B-0AED-9680B4899679}"/>
                    </a:ext>
                  </a:extLst>
                </p:cNvPr>
                <p:cNvSpPr txBox="1">
                  <a:spLocks noRot="1" noChangeAspect="1" noMove="1" noResize="1" noEditPoints="1" noAdjustHandles="1" noChangeArrowheads="1" noChangeShapeType="1" noTextEdit="1"/>
                </p:cNvSpPr>
                <p:nvPr/>
              </p:nvSpPr>
              <p:spPr>
                <a:xfrm>
                  <a:off x="7130890" y="3473727"/>
                  <a:ext cx="296322" cy="369332"/>
                </a:xfrm>
                <a:prstGeom prst="rect">
                  <a:avLst/>
                </a:prstGeom>
                <a:blipFill>
                  <a:blip r:embed="rId10"/>
                  <a:stretch>
                    <a:fillRect r="-4167" b="-10000"/>
                  </a:stretch>
                </a:blipFill>
              </p:spPr>
              <p:txBody>
                <a:bodyPr/>
                <a:lstStyle/>
                <a:p>
                  <a:r>
                    <a:rPr lang="ja-JP" altLang="en-US">
                      <a:noFill/>
                    </a:rPr>
                    <a:t> </a:t>
                  </a:r>
                </a:p>
              </p:txBody>
            </p:sp>
          </mc:Fallback>
        </mc:AlternateContent>
      </p:grpSp>
    </p:spTree>
    <p:extLst>
      <p:ext uri="{BB962C8B-B14F-4D97-AF65-F5344CB8AC3E}">
        <p14:creationId xmlns:p14="http://schemas.microsoft.com/office/powerpoint/2010/main" val="11351954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430B7-9E36-9DA8-D2BF-B221386F1B5B}"/>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7FDA0A0E-4365-0D23-9CD0-8E46761AA8A2}"/>
              </a:ext>
            </a:extLst>
          </p:cNvPr>
          <p:cNvSpPr txBox="1"/>
          <p:nvPr/>
        </p:nvSpPr>
        <p:spPr>
          <a:xfrm>
            <a:off x="101123" y="127429"/>
            <a:ext cx="8694534" cy="584775"/>
          </a:xfrm>
          <a:prstGeom prst="rect">
            <a:avLst/>
          </a:prstGeom>
          <a:noFill/>
        </p:spPr>
        <p:txBody>
          <a:bodyPr wrap="square" rtlCol="0">
            <a:spAutoFit/>
          </a:bodyPr>
          <a:lstStyle/>
          <a:p>
            <a:r>
              <a:rPr kumimoji="1" lang="en-US" altLang="ja-JP" sz="3200" b="1" dirty="0">
                <a:solidFill>
                  <a:srgbClr val="0070C0"/>
                </a:solidFill>
                <a:effectLst>
                  <a:outerShdw blurRad="50800" dist="38100" dir="2700000" algn="tl" rotWithShape="0">
                    <a:prstClr val="black">
                      <a:alpha val="40000"/>
                    </a:prstClr>
                  </a:outerShdw>
                </a:effectLst>
                <a:latin typeface="Helvetica Neue" panose="02000503000000020004" pitchFamily="2" charset="0"/>
                <a:ea typeface="Helvetica Neue" panose="02000503000000020004" pitchFamily="2" charset="0"/>
                <a:cs typeface="Helvetica Neue" panose="02000503000000020004" pitchFamily="2" charset="0"/>
              </a:rPr>
              <a:t>Molecular clouds </a:t>
            </a:r>
            <a:r>
              <a:rPr kumimoji="1" lang="ja-JP" altLang="en-US" sz="3200" b="1" dirty="0">
                <a:solidFill>
                  <a:srgbClr val="0070C0"/>
                </a:solidFill>
                <a:effectLst>
                  <a:outerShdw blurRad="50800" dist="38100" dir="2700000" algn="tl" rotWithShape="0">
                    <a:prstClr val="black">
                      <a:alpha val="40000"/>
                    </a:prstClr>
                  </a:outerShdw>
                </a:effectLst>
                <a:latin typeface="Helvetica Neue" panose="02000503000000020004" pitchFamily="2" charset="0"/>
                <a:cs typeface="Helvetica Neue" panose="02000503000000020004" pitchFamily="2" charset="0"/>
              </a:rPr>
              <a:t>＆ </a:t>
            </a:r>
            <a:r>
              <a:rPr kumimoji="1" lang="en-US" altLang="ja-JP" sz="3200" b="1" dirty="0">
                <a:solidFill>
                  <a:srgbClr val="0070C0"/>
                </a:solidFill>
                <a:effectLst>
                  <a:outerShdw blurRad="50800" dist="38100" dir="2700000" algn="tl" rotWithShape="0">
                    <a:prstClr val="black">
                      <a:alpha val="40000"/>
                    </a:prstClr>
                  </a:outerShdw>
                </a:effectLst>
                <a:latin typeface="Helvetica Neue" panose="02000503000000020004" pitchFamily="2" charset="0"/>
                <a:ea typeface="Helvetica Neue" panose="02000503000000020004" pitchFamily="2" charset="0"/>
                <a:cs typeface="Helvetica Neue" panose="02000503000000020004" pitchFamily="2" charset="0"/>
              </a:rPr>
              <a:t>CO observations</a:t>
            </a:r>
            <a:endParaRPr kumimoji="1" lang="ja-JP" altLang="en-US" sz="3200" b="1" dirty="0">
              <a:solidFill>
                <a:srgbClr val="0070C0"/>
              </a:solidFill>
              <a:effectLst>
                <a:outerShdw blurRad="50800" dist="38100" dir="2700000" algn="tl" rotWithShape="0">
                  <a:prstClr val="black">
                    <a:alpha val="40000"/>
                  </a:prstClr>
                </a:outerShdw>
              </a:effectLst>
              <a:latin typeface="Helvetica Neue" panose="02000503000000020004" pitchFamily="2" charset="0"/>
              <a:cs typeface="Helvetica Neue" panose="02000503000000020004" pitchFamily="2" charset="0"/>
            </a:endParaRPr>
          </a:p>
        </p:txBody>
      </p:sp>
      <p:grpSp>
        <p:nvGrpSpPr>
          <p:cNvPr id="11" name="グループ化 10">
            <a:extLst>
              <a:ext uri="{FF2B5EF4-FFF2-40B4-BE49-F238E27FC236}">
                <a16:creationId xmlns:a16="http://schemas.microsoft.com/office/drawing/2014/main" id="{91E47B1E-81B8-C061-4E41-C039127B0AFB}"/>
              </a:ext>
            </a:extLst>
          </p:cNvPr>
          <p:cNvGrpSpPr/>
          <p:nvPr/>
        </p:nvGrpSpPr>
        <p:grpSpPr>
          <a:xfrm>
            <a:off x="333104" y="1535353"/>
            <a:ext cx="7097077" cy="1088758"/>
            <a:chOff x="689955" y="1216461"/>
            <a:chExt cx="7097077" cy="1088758"/>
          </a:xfrm>
        </p:grpSpPr>
        <p:sp>
          <p:nvSpPr>
            <p:cNvPr id="7" name="四角形: 角を丸くする 6">
              <a:extLst>
                <a:ext uri="{FF2B5EF4-FFF2-40B4-BE49-F238E27FC236}">
                  <a16:creationId xmlns:a16="http://schemas.microsoft.com/office/drawing/2014/main" id="{1AFE873D-86C9-FBC6-7BDC-29D67E523B4A}"/>
                </a:ext>
              </a:extLst>
            </p:cNvPr>
            <p:cNvSpPr/>
            <p:nvPr/>
          </p:nvSpPr>
          <p:spPr>
            <a:xfrm>
              <a:off x="689955" y="1216461"/>
              <a:ext cx="7097077" cy="1088758"/>
            </a:xfrm>
            <a:prstGeom prst="roundRect">
              <a:avLst/>
            </a:prstGeom>
            <a:ln w="28575">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sp>
          <p:nvSpPr>
            <p:cNvPr id="9" name="テキスト ボックス 8">
              <a:extLst>
                <a:ext uri="{FF2B5EF4-FFF2-40B4-BE49-F238E27FC236}">
                  <a16:creationId xmlns:a16="http://schemas.microsoft.com/office/drawing/2014/main" id="{C6B43900-62C5-AF3C-93D9-856C01414835}"/>
                </a:ext>
              </a:extLst>
            </p:cNvPr>
            <p:cNvSpPr txBox="1"/>
            <p:nvPr/>
          </p:nvSpPr>
          <p:spPr>
            <a:xfrm>
              <a:off x="711910" y="1305641"/>
              <a:ext cx="5318704" cy="461665"/>
            </a:xfrm>
            <a:prstGeom prst="rect">
              <a:avLst/>
            </a:prstGeom>
            <a:noFill/>
          </p:spPr>
          <p:txBody>
            <a:bodyPr wrap="square" rtlCol="0">
              <a:spAutoFit/>
            </a:bodyPr>
            <a:lstStyle/>
            <a:p>
              <a:r>
                <a:rPr kumimoji="1" lang="ja-JP" altLang="en-US" sz="2400" dirty="0">
                  <a:latin typeface="Helvetica" panose="020B0604020202020204" pitchFamily="34" charset="0"/>
                  <a:cs typeface="Helvetica" panose="020B0604020202020204" pitchFamily="34" charset="0"/>
                </a:rPr>
                <a:t>・</a:t>
              </a:r>
              <a:r>
                <a:rPr kumimoji="1" lang="en-US" altLang="ja-JP" sz="2400" dirty="0">
                  <a:latin typeface="Helvetica" panose="020B0604020202020204" pitchFamily="34" charset="0"/>
                  <a:cs typeface="Helvetica" panose="020B0604020202020204" pitchFamily="34" charset="0"/>
                </a:rPr>
                <a:t>H</a:t>
              </a:r>
              <a:r>
                <a:rPr kumimoji="1" lang="en-US" altLang="ja-JP" sz="2400" baseline="-25000" dirty="0">
                  <a:latin typeface="Helvetica" panose="020B0604020202020204" pitchFamily="34" charset="0"/>
                  <a:cs typeface="Helvetica" panose="020B0604020202020204" pitchFamily="34" charset="0"/>
                </a:rPr>
                <a:t>2</a:t>
              </a:r>
              <a:r>
                <a:rPr kumimoji="1" lang="en-US" altLang="ja-JP" sz="2400" dirty="0">
                  <a:latin typeface="Helvetica" panose="020B0604020202020204" pitchFamily="34" charset="0"/>
                  <a:cs typeface="Helvetica" panose="020B0604020202020204" pitchFamily="34" charset="0"/>
                </a:rPr>
                <a:t> is difficult to observe directly.</a:t>
              </a:r>
              <a:endParaRPr kumimoji="1" lang="ja-JP" altLang="en-US" sz="2400" dirty="0">
                <a:latin typeface="Helvetica" panose="020B0604020202020204" pitchFamily="34" charset="0"/>
                <a:cs typeface="Helvetica" panose="020B0604020202020204" pitchFamily="34" charset="0"/>
              </a:endParaRPr>
            </a:p>
          </p:txBody>
        </p:sp>
        <p:sp>
          <p:nvSpPr>
            <p:cNvPr id="10" name="テキスト ボックス 9">
              <a:extLst>
                <a:ext uri="{FF2B5EF4-FFF2-40B4-BE49-F238E27FC236}">
                  <a16:creationId xmlns:a16="http://schemas.microsoft.com/office/drawing/2014/main" id="{815BA9A2-356D-FC05-E096-944C1FC469C9}"/>
                </a:ext>
              </a:extLst>
            </p:cNvPr>
            <p:cNvSpPr txBox="1"/>
            <p:nvPr/>
          </p:nvSpPr>
          <p:spPr>
            <a:xfrm>
              <a:off x="711910" y="1843554"/>
              <a:ext cx="7075122" cy="461665"/>
            </a:xfrm>
            <a:prstGeom prst="rect">
              <a:avLst/>
            </a:prstGeom>
            <a:noFill/>
          </p:spPr>
          <p:txBody>
            <a:bodyPr wrap="square" rtlCol="0">
              <a:spAutoFit/>
            </a:bodyPr>
            <a:lstStyle/>
            <a:p>
              <a:r>
                <a:rPr kumimoji="1" lang="ja-JP" altLang="en-US" sz="2400">
                  <a:latin typeface="Helvetica" panose="020B0604020202020204" pitchFamily="34" charset="0"/>
                  <a:cs typeface="Helvetica" panose="020B0604020202020204" pitchFamily="34" charset="0"/>
                </a:rPr>
                <a:t>・</a:t>
              </a:r>
              <a:r>
                <a:rPr kumimoji="1" lang="en-US" altLang="ja-JP" sz="2400" dirty="0">
                  <a:latin typeface="Helvetica" panose="020B0604020202020204" pitchFamily="34" charset="0"/>
                  <a:cs typeface="Helvetica" panose="020B0604020202020204" pitchFamily="34" charset="0"/>
                </a:rPr>
                <a:t>CO emission is commonly used as a tracer of H</a:t>
              </a:r>
              <a:r>
                <a:rPr kumimoji="1" lang="en-US" altLang="ja-JP" sz="2400" baseline="-25000" dirty="0">
                  <a:latin typeface="Helvetica" panose="020B0604020202020204" pitchFamily="34" charset="0"/>
                  <a:cs typeface="Helvetica" panose="020B0604020202020204" pitchFamily="34" charset="0"/>
                </a:rPr>
                <a:t>2</a:t>
              </a:r>
              <a:r>
                <a:rPr kumimoji="1" lang="en-US" altLang="ja-JP" sz="2400" dirty="0">
                  <a:latin typeface="Helvetica" panose="020B0604020202020204" pitchFamily="34" charset="0"/>
                  <a:cs typeface="Helvetica" panose="020B0604020202020204" pitchFamily="34" charset="0"/>
                </a:rPr>
                <a:t>.</a:t>
              </a:r>
            </a:p>
          </p:txBody>
        </p:sp>
      </p:grpSp>
      <p:grpSp>
        <p:nvGrpSpPr>
          <p:cNvPr id="15" name="グループ化 14">
            <a:extLst>
              <a:ext uri="{FF2B5EF4-FFF2-40B4-BE49-F238E27FC236}">
                <a16:creationId xmlns:a16="http://schemas.microsoft.com/office/drawing/2014/main" id="{71D89D3A-EC0D-E44C-7721-91C972BD91D6}"/>
              </a:ext>
            </a:extLst>
          </p:cNvPr>
          <p:cNvGrpSpPr/>
          <p:nvPr/>
        </p:nvGrpSpPr>
        <p:grpSpPr>
          <a:xfrm>
            <a:off x="7143357" y="1253961"/>
            <a:ext cx="4881440" cy="4354505"/>
            <a:chOff x="7548480" y="1989650"/>
            <a:chExt cx="4881440" cy="4354505"/>
          </a:xfrm>
        </p:grpSpPr>
        <p:pic>
          <p:nvPicPr>
            <p:cNvPr id="4" name="図 3">
              <a:extLst>
                <a:ext uri="{FF2B5EF4-FFF2-40B4-BE49-F238E27FC236}">
                  <a16:creationId xmlns:a16="http://schemas.microsoft.com/office/drawing/2014/main" id="{60376C83-2CA0-4E3B-7EDD-9F1CF3B44E69}"/>
                </a:ext>
              </a:extLst>
            </p:cNvPr>
            <p:cNvPicPr>
              <a:picLocks noChangeAspect="1"/>
            </p:cNvPicPr>
            <p:nvPr/>
          </p:nvPicPr>
          <p:blipFill>
            <a:blip r:embed="rId3"/>
            <a:stretch>
              <a:fillRect/>
            </a:stretch>
          </p:blipFill>
          <p:spPr>
            <a:xfrm>
              <a:off x="8159940" y="1989650"/>
              <a:ext cx="3658520" cy="3950413"/>
            </a:xfrm>
            <a:prstGeom prst="rect">
              <a:avLst/>
            </a:prstGeom>
            <a:ln>
              <a:noFill/>
            </a:ln>
            <a:effectLst>
              <a:softEdge rad="112500"/>
            </a:effectLst>
          </p:spPr>
        </p:pic>
        <p:sp>
          <p:nvSpPr>
            <p:cNvPr id="14" name="テキスト ボックス 13">
              <a:extLst>
                <a:ext uri="{FF2B5EF4-FFF2-40B4-BE49-F238E27FC236}">
                  <a16:creationId xmlns:a16="http://schemas.microsoft.com/office/drawing/2014/main" id="{0BF64131-01EE-928A-7CCB-5CEAFA100B8E}"/>
                </a:ext>
              </a:extLst>
            </p:cNvPr>
            <p:cNvSpPr txBox="1"/>
            <p:nvPr/>
          </p:nvSpPr>
          <p:spPr>
            <a:xfrm>
              <a:off x="7548480" y="5882490"/>
              <a:ext cx="4881440" cy="461665"/>
            </a:xfrm>
            <a:prstGeom prst="rect">
              <a:avLst/>
            </a:prstGeom>
            <a:noFill/>
          </p:spPr>
          <p:txBody>
            <a:bodyPr wrap="square">
              <a:spAutoFit/>
            </a:bodyPr>
            <a:lstStyle/>
            <a:p>
              <a:pPr algn="ctr">
                <a:buNone/>
              </a:pPr>
              <a:r>
                <a:rPr lang="en-US" sz="2400" kern="100" noProof="1">
                  <a:effectLst/>
                  <a:latin typeface="Helvetica Neue" panose="02000503000000020004" pitchFamily="2" charset="0"/>
                  <a:ea typeface="Helvetica Neue" panose="02000503000000020004" pitchFamily="2" charset="0"/>
                  <a:cs typeface="Helvetica Neue" panose="02000503000000020004" pitchFamily="2" charset="0"/>
                </a:rPr>
                <a:t>Nobeyama</a:t>
              </a:r>
              <a:r>
                <a:rPr lang="en-US" altLang="ja-JP" sz="2400" kern="100" dirty="0">
                  <a:effectLst/>
                  <a:latin typeface="Helvetica Neue" panose="02000503000000020004" pitchFamily="2" charset="0"/>
                  <a:ea typeface="Helvetica Neue" panose="02000503000000020004" pitchFamily="2" charset="0"/>
                  <a:cs typeface="Helvetica Neue" panose="02000503000000020004" pitchFamily="2" charset="0"/>
                </a:rPr>
                <a:t>  45-m radio telescope</a:t>
              </a:r>
            </a:p>
          </p:txBody>
        </p:sp>
      </p:grpSp>
      <p:grpSp>
        <p:nvGrpSpPr>
          <p:cNvPr id="23" name="グループ化 22">
            <a:extLst>
              <a:ext uri="{FF2B5EF4-FFF2-40B4-BE49-F238E27FC236}">
                <a16:creationId xmlns:a16="http://schemas.microsoft.com/office/drawing/2014/main" id="{7822ACF4-2BEB-E9C4-2D1B-DCE047858169}"/>
              </a:ext>
            </a:extLst>
          </p:cNvPr>
          <p:cNvGrpSpPr/>
          <p:nvPr/>
        </p:nvGrpSpPr>
        <p:grpSpPr>
          <a:xfrm>
            <a:off x="333104" y="3510953"/>
            <a:ext cx="6887503" cy="1608656"/>
            <a:chOff x="247339" y="2473192"/>
            <a:chExt cx="6894646" cy="1608656"/>
          </a:xfrm>
        </p:grpSpPr>
        <p:grpSp>
          <p:nvGrpSpPr>
            <p:cNvPr id="16" name="グループ化 15">
              <a:extLst>
                <a:ext uri="{FF2B5EF4-FFF2-40B4-BE49-F238E27FC236}">
                  <a16:creationId xmlns:a16="http://schemas.microsoft.com/office/drawing/2014/main" id="{6FA833C3-7E36-BB05-5C16-B0BDE3226552}"/>
                </a:ext>
              </a:extLst>
            </p:cNvPr>
            <p:cNvGrpSpPr/>
            <p:nvPr/>
          </p:nvGrpSpPr>
          <p:grpSpPr>
            <a:xfrm>
              <a:off x="247339" y="2473192"/>
              <a:ext cx="6694742" cy="1608656"/>
              <a:chOff x="810259" y="884124"/>
              <a:chExt cx="6767924" cy="1608656"/>
            </a:xfrm>
          </p:grpSpPr>
          <p:sp>
            <p:nvSpPr>
              <p:cNvPr id="17" name="四角形: 角を丸くする 16">
                <a:extLst>
                  <a:ext uri="{FF2B5EF4-FFF2-40B4-BE49-F238E27FC236}">
                    <a16:creationId xmlns:a16="http://schemas.microsoft.com/office/drawing/2014/main" id="{968A2554-3163-22C0-1986-68E3C91525B9}"/>
                  </a:ext>
                </a:extLst>
              </p:cNvPr>
              <p:cNvSpPr/>
              <p:nvPr/>
            </p:nvSpPr>
            <p:spPr>
              <a:xfrm>
                <a:off x="810259" y="884124"/>
                <a:ext cx="6767924" cy="1330527"/>
              </a:xfrm>
              <a:prstGeom prst="roundRect">
                <a:avLst/>
              </a:prstGeom>
              <a:ln w="28575">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sp>
            <p:nvSpPr>
              <p:cNvPr id="19" name="テキスト ボックス 18">
                <a:extLst>
                  <a:ext uri="{FF2B5EF4-FFF2-40B4-BE49-F238E27FC236}">
                    <a16:creationId xmlns:a16="http://schemas.microsoft.com/office/drawing/2014/main" id="{A1B45A6E-0B81-9553-17FB-DBD7169933B8}"/>
                  </a:ext>
                </a:extLst>
              </p:cNvPr>
              <p:cNvSpPr txBox="1"/>
              <p:nvPr/>
            </p:nvSpPr>
            <p:spPr>
              <a:xfrm>
                <a:off x="852579" y="1661783"/>
                <a:ext cx="4939919" cy="830997"/>
              </a:xfrm>
              <a:prstGeom prst="rect">
                <a:avLst/>
              </a:prstGeom>
              <a:noFill/>
            </p:spPr>
            <p:txBody>
              <a:bodyPr wrap="square" rtlCol="0">
                <a:spAutoFit/>
              </a:bodyPr>
              <a:lstStyle/>
              <a:p>
                <a:r>
                  <a:rPr kumimoji="1" lang="ja-JP" altLang="en-US" sz="2400">
                    <a:latin typeface="Helvetica" panose="020B0604020202020204" pitchFamily="34" charset="0"/>
                    <a:cs typeface="Helvetica" panose="020B0604020202020204" pitchFamily="34" charset="0"/>
                  </a:rPr>
                  <a:t>・</a:t>
                </a:r>
                <a:r>
                  <a:rPr kumimoji="1" lang="en-US" altLang="ja-JP" sz="2400" dirty="0">
                    <a:latin typeface="Helvetica" panose="020B0604020202020204" pitchFamily="34" charset="0"/>
                    <a:cs typeface="Helvetica" panose="020B0604020202020204" pitchFamily="34" charset="0"/>
                  </a:rPr>
                  <a:t>Angular resolution: ~ 20”</a:t>
                </a:r>
                <a:endParaRPr kumimoji="1" lang="ja-JP" altLang="en-US" sz="2400" dirty="0">
                  <a:latin typeface="Helvetica" panose="020B0604020202020204" pitchFamily="34" charset="0"/>
                  <a:cs typeface="Helvetica" panose="020B0604020202020204" pitchFamily="34" charset="0"/>
                </a:endParaRPr>
              </a:p>
              <a:p>
                <a:endParaRPr kumimoji="1" lang="ja-JP" altLang="en-US" sz="2400" dirty="0">
                  <a:latin typeface="Helvetica" panose="020B0604020202020204" pitchFamily="34" charset="0"/>
                  <a:cs typeface="Helvetica" panose="020B0604020202020204" pitchFamily="34" charset="0"/>
                </a:endParaRPr>
              </a:p>
            </p:txBody>
          </p:sp>
        </p:grpSp>
        <p:sp>
          <p:nvSpPr>
            <p:cNvPr id="22" name="テキスト ボックス 21">
              <a:extLst>
                <a:ext uri="{FF2B5EF4-FFF2-40B4-BE49-F238E27FC236}">
                  <a16:creationId xmlns:a16="http://schemas.microsoft.com/office/drawing/2014/main" id="{ED957AF0-4E11-E771-0B76-2F0C928A0AEB}"/>
                </a:ext>
              </a:extLst>
            </p:cNvPr>
            <p:cNvSpPr txBox="1"/>
            <p:nvPr/>
          </p:nvSpPr>
          <p:spPr>
            <a:xfrm>
              <a:off x="329209" y="2607687"/>
              <a:ext cx="6812776" cy="461665"/>
            </a:xfrm>
            <a:prstGeom prst="rect">
              <a:avLst/>
            </a:prstGeom>
            <a:noFill/>
          </p:spPr>
          <p:txBody>
            <a:bodyPr wrap="square" rtlCol="0">
              <a:spAutoFit/>
            </a:bodyPr>
            <a:lstStyle/>
            <a:p>
              <a:r>
                <a:rPr kumimoji="1" lang="ja-JP" altLang="en-US" sz="2400">
                  <a:latin typeface="Helvetica" panose="020B0604020202020204" pitchFamily="34" charset="0"/>
                  <a:cs typeface="Helvetica" panose="020B0604020202020204" pitchFamily="34" charset="0"/>
                </a:rPr>
                <a:t>・</a:t>
              </a:r>
              <a:r>
                <a:rPr kumimoji="1" lang="en-US" altLang="ja-JP" sz="2400" dirty="0">
                  <a:latin typeface="Helvetica" panose="020B0604020202020204" pitchFamily="34" charset="0"/>
                  <a:cs typeface="Helvetica" panose="020B0604020202020204" pitchFamily="34" charset="0"/>
                </a:rPr>
                <a:t>Observed lines: </a:t>
              </a:r>
              <a:r>
                <a:rPr kumimoji="1" lang="en-US" altLang="ja-JP" sz="2400" baseline="30000" dirty="0">
                  <a:latin typeface="Helvetica" panose="020B0604020202020204" pitchFamily="34" charset="0"/>
                  <a:cs typeface="Helvetica" panose="020B0604020202020204" pitchFamily="34" charset="0"/>
                </a:rPr>
                <a:t>12</a:t>
              </a:r>
              <a:r>
                <a:rPr kumimoji="1" lang="en-US" altLang="ja-JP" sz="2400" dirty="0">
                  <a:latin typeface="Helvetica" panose="020B0604020202020204" pitchFamily="34" charset="0"/>
                  <a:cs typeface="Helvetica" panose="020B0604020202020204" pitchFamily="34" charset="0"/>
                </a:rPr>
                <a:t>CO, </a:t>
              </a:r>
              <a:r>
                <a:rPr kumimoji="1" lang="en-US" altLang="ja-JP" sz="2400" baseline="30000" dirty="0">
                  <a:latin typeface="Helvetica" panose="020B0604020202020204" pitchFamily="34" charset="0"/>
                  <a:cs typeface="Helvetica" panose="020B0604020202020204" pitchFamily="34" charset="0"/>
                </a:rPr>
                <a:t>13</a:t>
              </a:r>
              <a:r>
                <a:rPr kumimoji="1" lang="en-US" altLang="ja-JP" sz="2400" dirty="0">
                  <a:latin typeface="Helvetica" panose="020B0604020202020204" pitchFamily="34" charset="0"/>
                  <a:cs typeface="Helvetica" panose="020B0604020202020204" pitchFamily="34" charset="0"/>
                </a:rPr>
                <a:t>CO and C</a:t>
              </a:r>
              <a:r>
                <a:rPr kumimoji="1" lang="en-US" altLang="ja-JP" sz="2400" baseline="30000" dirty="0">
                  <a:latin typeface="Helvetica" panose="020B0604020202020204" pitchFamily="34" charset="0"/>
                  <a:cs typeface="Helvetica" panose="020B0604020202020204" pitchFamily="34" charset="0"/>
                </a:rPr>
                <a:t>18</a:t>
              </a:r>
              <a:r>
                <a:rPr kumimoji="1" lang="en-US" altLang="ja-JP" sz="2400" dirty="0">
                  <a:latin typeface="Helvetica" panose="020B0604020202020204" pitchFamily="34" charset="0"/>
                  <a:cs typeface="Helvetica" panose="020B0604020202020204" pitchFamily="34" charset="0"/>
                </a:rPr>
                <a:t>O (J=1-0)</a:t>
              </a:r>
            </a:p>
          </p:txBody>
        </p:sp>
      </p:grpSp>
      <p:sp>
        <p:nvSpPr>
          <p:cNvPr id="24" name="スライド番号プレースホルダー 23">
            <a:extLst>
              <a:ext uri="{FF2B5EF4-FFF2-40B4-BE49-F238E27FC236}">
                <a16:creationId xmlns:a16="http://schemas.microsoft.com/office/drawing/2014/main" id="{F7BDD01D-D90B-B627-732A-5BACF1235CF1}"/>
              </a:ext>
            </a:extLst>
          </p:cNvPr>
          <p:cNvSpPr>
            <a:spLocks noGrp="1"/>
          </p:cNvSpPr>
          <p:nvPr>
            <p:ph type="sldNum" sz="quarter" idx="12"/>
          </p:nvPr>
        </p:nvSpPr>
        <p:spPr/>
        <p:txBody>
          <a:bodyPr/>
          <a:lstStyle/>
          <a:p>
            <a:fld id="{9D292562-AE0E-4998-BB7A-808ABC7FC321}" type="slidenum">
              <a:rPr kumimoji="1" lang="ja-JP" altLang="en-US" smtClean="0"/>
              <a:t>5</a:t>
            </a:fld>
            <a:endParaRPr kumimoji="1" lang="ja-JP" altLang="en-US"/>
          </a:p>
        </p:txBody>
      </p:sp>
      <p:sp>
        <p:nvSpPr>
          <p:cNvPr id="3" name="テキスト ボックス 2">
            <a:extLst>
              <a:ext uri="{FF2B5EF4-FFF2-40B4-BE49-F238E27FC236}">
                <a16:creationId xmlns:a16="http://schemas.microsoft.com/office/drawing/2014/main" id="{D6051757-48DF-EBA7-92C2-3820201EA0EB}"/>
              </a:ext>
            </a:extLst>
          </p:cNvPr>
          <p:cNvSpPr txBox="1"/>
          <p:nvPr/>
        </p:nvSpPr>
        <p:spPr>
          <a:xfrm>
            <a:off x="114364" y="987842"/>
            <a:ext cx="4035448" cy="523220"/>
          </a:xfrm>
          <a:prstGeom prst="rect">
            <a:avLst/>
          </a:prstGeom>
          <a:noFill/>
        </p:spPr>
        <p:txBody>
          <a:bodyPr wrap="square" rtlCol="0">
            <a:spAutoFit/>
          </a:bodyPr>
          <a:lstStyle/>
          <a:p>
            <a:r>
              <a:rPr kumimoji="1" lang="en-US" altLang="ja-JP" sz="2800"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Molecular clouds </a:t>
            </a:r>
            <a:endParaRPr kumimoji="1" lang="ja-JP" altLang="en-US" sz="2800" dirty="0">
              <a:solidFill>
                <a:srgbClr val="FF0000"/>
              </a:solidFill>
              <a:latin typeface="Helvetica Neue" panose="02000503000000020004" pitchFamily="2" charset="0"/>
              <a:cs typeface="Helvetica Neue" panose="02000503000000020004" pitchFamily="2" charset="0"/>
            </a:endParaRPr>
          </a:p>
        </p:txBody>
      </p:sp>
      <p:sp>
        <p:nvSpPr>
          <p:cNvPr id="13" name="テキスト ボックス 12">
            <a:extLst>
              <a:ext uri="{FF2B5EF4-FFF2-40B4-BE49-F238E27FC236}">
                <a16:creationId xmlns:a16="http://schemas.microsoft.com/office/drawing/2014/main" id="{7A0F47F0-04DC-2AC2-0F09-93359BB14E80}"/>
              </a:ext>
            </a:extLst>
          </p:cNvPr>
          <p:cNvSpPr txBox="1"/>
          <p:nvPr/>
        </p:nvSpPr>
        <p:spPr>
          <a:xfrm>
            <a:off x="193818" y="2944967"/>
            <a:ext cx="5977835" cy="523220"/>
          </a:xfrm>
          <a:prstGeom prst="rect">
            <a:avLst/>
          </a:prstGeom>
          <a:noFill/>
        </p:spPr>
        <p:txBody>
          <a:bodyPr wrap="square" rtlCol="0">
            <a:spAutoFit/>
          </a:bodyPr>
          <a:lstStyle/>
          <a:p>
            <a:r>
              <a:rPr kumimoji="1" lang="en-US" sz="2800" noProof="1">
                <a:solidFill>
                  <a:srgbClr val="FF0000"/>
                </a:solidFill>
                <a:latin typeface="Helvetica Neue" panose="02000503000000020004" pitchFamily="2" charset="0"/>
                <a:cs typeface="Helvetica Neue" panose="02000503000000020004" pitchFamily="2" charset="0"/>
              </a:rPr>
              <a:t>Nobeyama</a:t>
            </a:r>
            <a:r>
              <a:rPr kumimoji="1" lang="en-US" altLang="ja-JP" sz="2800" dirty="0">
                <a:solidFill>
                  <a:srgbClr val="FF0000"/>
                </a:solidFill>
                <a:latin typeface="Helvetica Neue" panose="02000503000000020004" pitchFamily="2" charset="0"/>
                <a:cs typeface="Helvetica Neue" panose="02000503000000020004" pitchFamily="2" charset="0"/>
              </a:rPr>
              <a:t> 45-m radio telescope</a:t>
            </a:r>
            <a:endParaRPr kumimoji="1" lang="ja-JP" altLang="en-US" sz="2800" dirty="0">
              <a:solidFill>
                <a:srgbClr val="FF0000"/>
              </a:solidFill>
              <a:latin typeface="Helvetica Neue" panose="02000503000000020004" pitchFamily="2" charset="0"/>
              <a:cs typeface="Helvetica Neue" panose="02000503000000020004" pitchFamily="2" charset="0"/>
            </a:endParaRPr>
          </a:p>
        </p:txBody>
      </p:sp>
      <p:sp>
        <p:nvSpPr>
          <p:cNvPr id="20" name="テキスト ボックス 19">
            <a:extLst>
              <a:ext uri="{FF2B5EF4-FFF2-40B4-BE49-F238E27FC236}">
                <a16:creationId xmlns:a16="http://schemas.microsoft.com/office/drawing/2014/main" id="{5A628A44-9FEB-7330-A892-88A6AF9154FE}"/>
              </a:ext>
            </a:extLst>
          </p:cNvPr>
          <p:cNvSpPr txBox="1"/>
          <p:nvPr/>
        </p:nvSpPr>
        <p:spPr>
          <a:xfrm>
            <a:off x="193818" y="5128450"/>
            <a:ext cx="4035448" cy="523220"/>
          </a:xfrm>
          <a:prstGeom prst="rect">
            <a:avLst/>
          </a:prstGeom>
          <a:noFill/>
        </p:spPr>
        <p:txBody>
          <a:bodyPr wrap="square" rtlCol="0">
            <a:spAutoFit/>
          </a:bodyPr>
          <a:lstStyle/>
          <a:p>
            <a:r>
              <a:rPr kumimoji="1" lang="en-US" altLang="ja-JP" sz="2800" b="1" dirty="0">
                <a:solidFill>
                  <a:srgbClr val="0070C0"/>
                </a:solidFill>
                <a:effectLst>
                  <a:outerShdw blurRad="50800" dist="38100" dir="2700000" algn="tl" rotWithShape="0">
                    <a:prstClr val="black">
                      <a:alpha val="40000"/>
                    </a:prstClr>
                  </a:outerShdw>
                </a:effectLst>
                <a:latin typeface="Helvetica Neue" panose="02000503000000020004" pitchFamily="2" charset="0"/>
                <a:ea typeface="Hiragino Sans W4" panose="020B0400000000000000" pitchFamily="34" charset="-128"/>
                <a:cs typeface="Helvetica Neue" panose="02000503000000020004" pitchFamily="2" charset="0"/>
              </a:rPr>
              <a:t>Research purpose</a:t>
            </a:r>
            <a:endParaRPr kumimoji="1" lang="ja-JP" altLang="en-US" sz="2800" b="1">
              <a:solidFill>
                <a:srgbClr val="0070C0"/>
              </a:solidFill>
              <a:effectLst>
                <a:outerShdw blurRad="50800" dist="38100" dir="2700000" algn="tl" rotWithShape="0">
                  <a:prstClr val="black">
                    <a:alpha val="40000"/>
                  </a:prstClr>
                </a:outerShdw>
              </a:effectLst>
              <a:latin typeface="Helvetica Neue" panose="02000503000000020004" pitchFamily="2" charset="0"/>
              <a:ea typeface="Hiragino Sans W4" panose="020B0400000000000000" pitchFamily="34" charset="-128"/>
              <a:cs typeface="Helvetica Neue" panose="02000503000000020004" pitchFamily="2" charset="0"/>
            </a:endParaRPr>
          </a:p>
        </p:txBody>
      </p:sp>
      <p:sp>
        <p:nvSpPr>
          <p:cNvPr id="21" name="テキスト ボックス 20">
            <a:extLst>
              <a:ext uri="{FF2B5EF4-FFF2-40B4-BE49-F238E27FC236}">
                <a16:creationId xmlns:a16="http://schemas.microsoft.com/office/drawing/2014/main" id="{7645185B-282B-6D20-703A-4D28B973344E}"/>
              </a:ext>
            </a:extLst>
          </p:cNvPr>
          <p:cNvSpPr txBox="1"/>
          <p:nvPr/>
        </p:nvSpPr>
        <p:spPr>
          <a:xfrm>
            <a:off x="414889" y="5629551"/>
            <a:ext cx="9381802" cy="461665"/>
          </a:xfrm>
          <a:prstGeom prst="rect">
            <a:avLst/>
          </a:prstGeom>
          <a:noFill/>
        </p:spPr>
        <p:txBody>
          <a:bodyPr wrap="square" rtlCol="0">
            <a:spAutoFit/>
          </a:bodyPr>
          <a:lstStyle/>
          <a:p>
            <a:r>
              <a:rPr kumimoji="1" lang="en-US" altLang="ja-JP" sz="2400" dirty="0">
                <a:latin typeface="Helvetica Neue" panose="02000503000000020004" pitchFamily="2" charset="0"/>
                <a:ea typeface="Hiragino Sans W4" panose="020B0400000000000000" pitchFamily="34" charset="-128"/>
                <a:cs typeface="Helvetica Neue" panose="02000503000000020004" pitchFamily="2" charset="0"/>
              </a:rPr>
              <a:t>Search for molecular clouds associated with gamma rays. </a:t>
            </a:r>
            <a:endParaRPr kumimoji="1" lang="ja-JP" altLang="en-US" sz="2400">
              <a:latin typeface="Helvetica Neue" panose="02000503000000020004" pitchFamily="2" charset="0"/>
              <a:ea typeface="Hiragino Sans W4" panose="020B0400000000000000" pitchFamily="34" charset="-128"/>
              <a:cs typeface="Helvetica Neue" panose="02000503000000020004" pitchFamily="2" charset="0"/>
            </a:endParaRPr>
          </a:p>
        </p:txBody>
      </p:sp>
    </p:spTree>
    <p:extLst>
      <p:ext uri="{BB962C8B-B14F-4D97-AF65-F5344CB8AC3E}">
        <p14:creationId xmlns:p14="http://schemas.microsoft.com/office/powerpoint/2010/main" val="42571503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a:extLst>
              <a:ext uri="{FF2B5EF4-FFF2-40B4-BE49-F238E27FC236}">
                <a16:creationId xmlns:a16="http://schemas.microsoft.com/office/drawing/2014/main" id="{3F6DA69A-56E8-2658-0177-5906A96B5FB4}"/>
              </a:ext>
            </a:extLst>
          </p:cNvPr>
          <p:cNvPicPr>
            <a:picLocks noChangeAspect="1"/>
          </p:cNvPicPr>
          <p:nvPr/>
        </p:nvPicPr>
        <p:blipFill>
          <a:blip r:embed="rId3"/>
          <a:stretch>
            <a:fillRect/>
          </a:stretch>
        </p:blipFill>
        <p:spPr>
          <a:xfrm>
            <a:off x="2026742" y="2489541"/>
            <a:ext cx="7625157" cy="3725488"/>
          </a:xfrm>
          <a:prstGeom prst="rect">
            <a:avLst/>
          </a:prstGeom>
        </p:spPr>
      </p:pic>
      <p:sp>
        <p:nvSpPr>
          <p:cNvPr id="2" name="テキスト ボックス 1">
            <a:extLst>
              <a:ext uri="{FF2B5EF4-FFF2-40B4-BE49-F238E27FC236}">
                <a16:creationId xmlns:a16="http://schemas.microsoft.com/office/drawing/2014/main" id="{4BABD884-37C6-93C5-5E27-E5D88B37340E}"/>
              </a:ext>
            </a:extLst>
          </p:cNvPr>
          <p:cNvSpPr txBox="1"/>
          <p:nvPr/>
        </p:nvSpPr>
        <p:spPr>
          <a:xfrm>
            <a:off x="0" y="33090"/>
            <a:ext cx="12490567" cy="584775"/>
          </a:xfrm>
          <a:prstGeom prst="rect">
            <a:avLst/>
          </a:prstGeom>
          <a:noFill/>
        </p:spPr>
        <p:txBody>
          <a:bodyPr wrap="square" rtlCol="0">
            <a:spAutoFit/>
          </a:bodyPr>
          <a:lstStyle/>
          <a:p>
            <a:r>
              <a:rPr kumimoji="1" lang="en-US" altLang="ja-JP" sz="3200" b="1" dirty="0">
                <a:solidFill>
                  <a:srgbClr val="0070C0"/>
                </a:solidFill>
                <a:latin typeface="Helvetica" panose="020B0604020202020204" pitchFamily="34" charset="0"/>
                <a:cs typeface="Helvetica" panose="020B0604020202020204" pitchFamily="34" charset="0"/>
              </a:rPr>
              <a:t>Our targets observed with the </a:t>
            </a:r>
            <a:r>
              <a:rPr kumimoji="1" lang="en-US" sz="3200" b="1" noProof="1">
                <a:solidFill>
                  <a:srgbClr val="0070C0"/>
                </a:solidFill>
                <a:latin typeface="Helvetica" panose="020B0604020202020204" pitchFamily="34" charset="0"/>
                <a:cs typeface="Helvetica" panose="020B0604020202020204" pitchFamily="34" charset="0"/>
              </a:rPr>
              <a:t>Nobeyama</a:t>
            </a:r>
            <a:r>
              <a:rPr kumimoji="1" lang="en-US" altLang="ja-JP" sz="3200" b="1" dirty="0">
                <a:solidFill>
                  <a:srgbClr val="0070C0"/>
                </a:solidFill>
                <a:latin typeface="Helvetica" panose="020B0604020202020204" pitchFamily="34" charset="0"/>
                <a:cs typeface="Helvetica" panose="020B0604020202020204" pitchFamily="34" charset="0"/>
              </a:rPr>
              <a:t> 45-m radio telescope</a:t>
            </a:r>
            <a:endParaRPr kumimoji="1" lang="ja-JP" altLang="en-US" sz="3200" b="1" dirty="0">
              <a:solidFill>
                <a:srgbClr val="0070C0"/>
              </a:solidFill>
              <a:latin typeface="Helvetica" panose="020B0604020202020204" pitchFamily="34" charset="0"/>
              <a:cs typeface="Helvetica" panose="020B0604020202020204" pitchFamily="34" charset="0"/>
            </a:endParaRPr>
          </a:p>
        </p:txBody>
      </p:sp>
      <p:pic>
        <p:nvPicPr>
          <p:cNvPr id="22" name="図 21">
            <a:extLst>
              <a:ext uri="{FF2B5EF4-FFF2-40B4-BE49-F238E27FC236}">
                <a16:creationId xmlns:a16="http://schemas.microsoft.com/office/drawing/2014/main" id="{40544452-B7E3-5846-DE7A-3664A72ABAC8}"/>
              </a:ext>
            </a:extLst>
          </p:cNvPr>
          <p:cNvPicPr>
            <a:picLocks noChangeAspect="1"/>
          </p:cNvPicPr>
          <p:nvPr/>
        </p:nvPicPr>
        <p:blipFill>
          <a:blip r:embed="rId4"/>
          <a:stretch>
            <a:fillRect/>
          </a:stretch>
        </p:blipFill>
        <p:spPr>
          <a:xfrm>
            <a:off x="1707029" y="552065"/>
            <a:ext cx="7944870" cy="2119277"/>
          </a:xfrm>
          <a:prstGeom prst="rect">
            <a:avLst/>
          </a:prstGeom>
        </p:spPr>
      </p:pic>
      <p:sp>
        <p:nvSpPr>
          <p:cNvPr id="5" name="スライド番号プレースホルダー 4">
            <a:extLst>
              <a:ext uri="{FF2B5EF4-FFF2-40B4-BE49-F238E27FC236}">
                <a16:creationId xmlns:a16="http://schemas.microsoft.com/office/drawing/2014/main" id="{D20CA65A-188D-94B9-E4CC-CB29D2D62743}"/>
              </a:ext>
            </a:extLst>
          </p:cNvPr>
          <p:cNvSpPr>
            <a:spLocks noGrp="1"/>
          </p:cNvSpPr>
          <p:nvPr>
            <p:ph type="sldNum" sz="quarter" idx="12"/>
          </p:nvPr>
        </p:nvSpPr>
        <p:spPr/>
        <p:txBody>
          <a:bodyPr/>
          <a:lstStyle/>
          <a:p>
            <a:fld id="{9D292562-AE0E-4998-BB7A-808ABC7FC321}" type="slidenum">
              <a:rPr kumimoji="1" lang="ja-JP" altLang="en-US" smtClean="0"/>
              <a:t>6</a:t>
            </a:fld>
            <a:endParaRPr kumimoji="1" lang="ja-JP" altLang="en-US"/>
          </a:p>
        </p:txBody>
      </p:sp>
      <p:sp>
        <p:nvSpPr>
          <p:cNvPr id="10" name="テキスト ボックス 9">
            <a:extLst>
              <a:ext uri="{FF2B5EF4-FFF2-40B4-BE49-F238E27FC236}">
                <a16:creationId xmlns:a16="http://schemas.microsoft.com/office/drawing/2014/main" id="{6E1F3B57-5A38-8648-4F3D-347DDDFBB5DC}"/>
              </a:ext>
            </a:extLst>
          </p:cNvPr>
          <p:cNvSpPr txBox="1"/>
          <p:nvPr/>
        </p:nvSpPr>
        <p:spPr>
          <a:xfrm>
            <a:off x="1750696" y="1030717"/>
            <a:ext cx="7809993" cy="390020"/>
          </a:xfrm>
          <a:prstGeom prst="rect">
            <a:avLst/>
          </a:prstGeom>
          <a:noFill/>
          <a:ln w="57150">
            <a:solidFill>
              <a:srgbClr val="FF0000"/>
            </a:solidFill>
          </a:ln>
        </p:spPr>
        <p:txBody>
          <a:bodyPr wrap="square" rtlCol="0">
            <a:spAutoFit/>
          </a:bodyPr>
          <a:lstStyle/>
          <a:p>
            <a:endParaRPr kumimoji="1" lang="ja-JP" altLang="en-US"/>
          </a:p>
        </p:txBody>
      </p:sp>
      <p:sp>
        <p:nvSpPr>
          <p:cNvPr id="16" name="テキスト ボックス 15">
            <a:extLst>
              <a:ext uri="{FF2B5EF4-FFF2-40B4-BE49-F238E27FC236}">
                <a16:creationId xmlns:a16="http://schemas.microsoft.com/office/drawing/2014/main" id="{ADD457E9-E1ED-0645-AEC3-1BCA0B2745D3}"/>
              </a:ext>
            </a:extLst>
          </p:cNvPr>
          <p:cNvSpPr txBox="1"/>
          <p:nvPr/>
        </p:nvSpPr>
        <p:spPr>
          <a:xfrm>
            <a:off x="9651899" y="5876475"/>
            <a:ext cx="1948709" cy="338554"/>
          </a:xfrm>
          <a:prstGeom prst="rect">
            <a:avLst/>
          </a:prstGeom>
          <a:noFill/>
        </p:spPr>
        <p:txBody>
          <a:bodyPr wrap="square">
            <a:spAutoFit/>
          </a:bodyPr>
          <a:lstStyle/>
          <a:p>
            <a:r>
              <a:rPr lang="ja-JP" altLang="en-US" sz="1600">
                <a:latin typeface="Helvetica" panose="020B0604020202020204" pitchFamily="34" charset="0"/>
                <a:cs typeface="Helvetica" panose="020B0604020202020204" pitchFamily="34" charset="0"/>
              </a:rPr>
              <a:t>Dame </a:t>
            </a:r>
            <a:r>
              <a:rPr lang="ja-JP" altLang="en-US" sz="1600" dirty="0">
                <a:latin typeface="Helvetica" panose="020B0604020202020204" pitchFamily="34" charset="0"/>
                <a:cs typeface="Helvetica" panose="020B0604020202020204" pitchFamily="34" charset="0"/>
              </a:rPr>
              <a:t>et al. (</a:t>
            </a:r>
            <a:r>
              <a:rPr lang="ja-JP" altLang="en-US" sz="1600">
                <a:latin typeface="Helvetica" panose="020B0604020202020204" pitchFamily="34" charset="0"/>
                <a:cs typeface="Helvetica" panose="020B0604020202020204" pitchFamily="34" charset="0"/>
              </a:rPr>
              <a:t>2001)</a:t>
            </a:r>
            <a:r>
              <a:rPr lang="en-US" altLang="ja-JP" sz="1600" dirty="0">
                <a:latin typeface="Helvetica" panose="020B0604020202020204" pitchFamily="34" charset="0"/>
                <a:cs typeface="Helvetica" panose="020B0604020202020204" pitchFamily="34" charset="0"/>
              </a:rPr>
              <a:t>.</a:t>
            </a:r>
            <a:endParaRPr lang="ja-JP" altLang="en-US" sz="1600"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28538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randombar(horizontal)">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2267B11D-A6E9-0783-41D0-6E53971DF1C7}"/>
              </a:ext>
            </a:extLst>
          </p:cNvPr>
          <p:cNvPicPr>
            <a:picLocks noChangeAspect="1"/>
          </p:cNvPicPr>
          <p:nvPr/>
        </p:nvPicPr>
        <p:blipFill>
          <a:blip r:embed="rId3"/>
          <a:stretch>
            <a:fillRect/>
          </a:stretch>
        </p:blipFill>
        <p:spPr>
          <a:xfrm>
            <a:off x="7329520" y="2456091"/>
            <a:ext cx="4112273" cy="3796638"/>
          </a:xfrm>
          <a:prstGeom prst="rect">
            <a:avLst/>
          </a:prstGeom>
        </p:spPr>
      </p:pic>
      <p:sp>
        <p:nvSpPr>
          <p:cNvPr id="2" name="スライド番号プレースホルダー 1">
            <a:extLst>
              <a:ext uri="{FF2B5EF4-FFF2-40B4-BE49-F238E27FC236}">
                <a16:creationId xmlns:a16="http://schemas.microsoft.com/office/drawing/2014/main" id="{B456C9AC-F1DD-4EF6-E02F-A77FABF33CF0}"/>
              </a:ext>
            </a:extLst>
          </p:cNvPr>
          <p:cNvSpPr>
            <a:spLocks noGrp="1"/>
          </p:cNvSpPr>
          <p:nvPr>
            <p:ph type="sldNum" sz="quarter" idx="12"/>
          </p:nvPr>
        </p:nvSpPr>
        <p:spPr/>
        <p:txBody>
          <a:bodyPr/>
          <a:lstStyle/>
          <a:p>
            <a:fld id="{94D813FD-7FB6-5D41-B81D-2D67CDEEE6BA}" type="slidenum">
              <a:rPr kumimoji="1" lang="ja-JP" altLang="en-US" smtClean="0"/>
              <a:t>7</a:t>
            </a:fld>
            <a:endParaRPr kumimoji="1" lang="ja-JP" altLang="en-US"/>
          </a:p>
        </p:txBody>
      </p:sp>
      <p:sp>
        <p:nvSpPr>
          <p:cNvPr id="3" name="テキスト ボックス 2">
            <a:extLst>
              <a:ext uri="{FF2B5EF4-FFF2-40B4-BE49-F238E27FC236}">
                <a16:creationId xmlns:a16="http://schemas.microsoft.com/office/drawing/2014/main" id="{6B394543-1D2F-25D5-2611-8567EFF17706}"/>
              </a:ext>
            </a:extLst>
          </p:cNvPr>
          <p:cNvSpPr txBox="1"/>
          <p:nvPr/>
        </p:nvSpPr>
        <p:spPr>
          <a:xfrm>
            <a:off x="90311" y="86163"/>
            <a:ext cx="5552205" cy="584775"/>
          </a:xfrm>
          <a:prstGeom prst="rect">
            <a:avLst/>
          </a:prstGeom>
          <a:noFill/>
        </p:spPr>
        <p:txBody>
          <a:bodyPr wrap="square" rtlCol="0">
            <a:spAutoFit/>
          </a:bodyPr>
          <a:lstStyle/>
          <a:p>
            <a:r>
              <a:rPr kumimoji="1" lang="en-US" altLang="ja-JP" sz="3200" b="1" dirty="0">
                <a:solidFill>
                  <a:srgbClr val="0070C0"/>
                </a:solidFill>
                <a:effectLst>
                  <a:outerShdw blurRad="50800" dist="38100" dir="2700000" algn="tl" rotWithShape="0">
                    <a:prstClr val="black">
                      <a:alpha val="40000"/>
                    </a:prstClr>
                  </a:outerShdw>
                </a:effectLst>
                <a:latin typeface="Helvetica Neue" panose="02000503000000020004" pitchFamily="2" charset="0"/>
                <a:ea typeface="Helvetica Neue" panose="02000503000000020004" pitchFamily="2" charset="0"/>
                <a:cs typeface="Helvetica Neue" panose="02000503000000020004" pitchFamily="2" charset="0"/>
              </a:rPr>
              <a:t>1LHAASO J0007+5659u</a:t>
            </a:r>
            <a:endParaRPr kumimoji="1" lang="ja-JP" altLang="en-US" sz="3200" b="1" dirty="0">
              <a:solidFill>
                <a:srgbClr val="0070C0"/>
              </a:solidFill>
              <a:effectLst>
                <a:outerShdw blurRad="50800" dist="38100" dir="2700000" algn="tl" rotWithShape="0">
                  <a:prstClr val="black">
                    <a:alpha val="40000"/>
                  </a:prstClr>
                </a:outerShdw>
              </a:effectLst>
              <a:latin typeface="Helvetica Neue" panose="02000503000000020004" pitchFamily="2" charset="0"/>
              <a:ea typeface="Hiragino Sans W4" panose="020B0400000000000000" pitchFamily="34" charset="-128"/>
              <a:cs typeface="Helvetica Neue" panose="02000503000000020004" pitchFamily="2" charset="0"/>
            </a:endParaRPr>
          </a:p>
        </p:txBody>
      </p:sp>
      <p:sp>
        <p:nvSpPr>
          <p:cNvPr id="5" name="テキスト ボックス 4">
            <a:extLst>
              <a:ext uri="{FF2B5EF4-FFF2-40B4-BE49-F238E27FC236}">
                <a16:creationId xmlns:a16="http://schemas.microsoft.com/office/drawing/2014/main" id="{8AAE5B29-1E57-F7CB-8E4D-92DA8E393BA2}"/>
              </a:ext>
            </a:extLst>
          </p:cNvPr>
          <p:cNvSpPr txBox="1"/>
          <p:nvPr/>
        </p:nvSpPr>
        <p:spPr>
          <a:xfrm>
            <a:off x="4281205" y="1030676"/>
            <a:ext cx="7952776" cy="461665"/>
          </a:xfrm>
          <a:prstGeom prst="rect">
            <a:avLst/>
          </a:prstGeom>
          <a:noFill/>
        </p:spPr>
        <p:txBody>
          <a:bodyPr wrap="square">
            <a:spAutoFit/>
          </a:bodyPr>
          <a:lstStyle/>
          <a:p>
            <a:pPr>
              <a:buNone/>
            </a:pPr>
            <a:r>
              <a:rPr lang="ja-JP" altLang="en-US" sz="2400" kern="100">
                <a:effectLst/>
                <a:latin typeface="Helvetica Neue" panose="02000503000000020004" pitchFamily="2" charset="0"/>
                <a:ea typeface="Hiragino Sans W4" panose="020B0400000000000000" pitchFamily="34" charset="-128"/>
                <a:cs typeface="Helvetica Neue" panose="02000503000000020004" pitchFamily="2" charset="0"/>
              </a:rPr>
              <a:t>・</a:t>
            </a:r>
            <a:r>
              <a:rPr lang="en-US" altLang="ja-JP" sz="2400" kern="100" dirty="0">
                <a:effectLst/>
                <a:latin typeface="Helvetica Neue" panose="02000503000000020004" pitchFamily="2" charset="0"/>
                <a:ea typeface="Helvetica Neue" panose="02000503000000020004" pitchFamily="2" charset="0"/>
                <a:cs typeface="Helvetica Neue" panose="02000503000000020004" pitchFamily="2" charset="0"/>
              </a:rPr>
              <a:t>Point-like gamma-ray source detected above 100 TeV.</a:t>
            </a:r>
          </a:p>
        </p:txBody>
      </p:sp>
      <p:sp>
        <p:nvSpPr>
          <p:cNvPr id="13" name="テキスト ボックス 12">
            <a:extLst>
              <a:ext uri="{FF2B5EF4-FFF2-40B4-BE49-F238E27FC236}">
                <a16:creationId xmlns:a16="http://schemas.microsoft.com/office/drawing/2014/main" id="{E5DC3041-77E0-6412-1928-318BB79DDF59}"/>
              </a:ext>
            </a:extLst>
          </p:cNvPr>
          <p:cNvSpPr txBox="1"/>
          <p:nvPr/>
        </p:nvSpPr>
        <p:spPr>
          <a:xfrm>
            <a:off x="4281205" y="1831181"/>
            <a:ext cx="2235200" cy="461665"/>
          </a:xfrm>
          <a:prstGeom prst="rect">
            <a:avLst/>
          </a:prstGeom>
          <a:noFill/>
        </p:spPr>
        <p:txBody>
          <a:bodyPr wrap="square">
            <a:spAutoFit/>
          </a:bodyPr>
          <a:lstStyle/>
          <a:p>
            <a:pPr>
              <a:buNone/>
            </a:pPr>
            <a:r>
              <a:rPr lang="ja-JP" altLang="en-US" sz="2400" kern="100">
                <a:effectLst/>
                <a:latin typeface="Helvetica Neue" panose="02000503000000020004" pitchFamily="2" charset="0"/>
                <a:ea typeface="Hiragino Sans W4" panose="020B0400000000000000" pitchFamily="34" charset="-128"/>
                <a:cs typeface="Helvetica Neue" panose="02000503000000020004" pitchFamily="2" charset="0"/>
              </a:rPr>
              <a:t>・</a:t>
            </a:r>
            <a:r>
              <a:rPr lang="en-US" altLang="ja-JP" sz="2400" kern="100" dirty="0">
                <a:solidFill>
                  <a:srgbClr val="FF0000"/>
                </a:solidFill>
                <a:effectLst/>
                <a:latin typeface="Helvetica Neue" panose="02000503000000020004" pitchFamily="2" charset="0"/>
                <a:ea typeface="Helvetica Neue" panose="02000503000000020004" pitchFamily="2" charset="0"/>
                <a:cs typeface="Helvetica Neue" panose="02000503000000020004" pitchFamily="2" charset="0"/>
              </a:rPr>
              <a:t>Dark source</a:t>
            </a:r>
            <a:endParaRPr lang="ja-JP" altLang="ja-JP" sz="2400" kern="100" dirty="0">
              <a:effectLst/>
              <a:latin typeface="Helvetica Neue" panose="02000503000000020004" pitchFamily="2" charset="0"/>
              <a:ea typeface="Hiragino Sans W4" panose="020B0400000000000000" pitchFamily="34" charset="-128"/>
              <a:cs typeface="Helvetica Neue" panose="02000503000000020004" pitchFamily="2" charset="0"/>
            </a:endParaRPr>
          </a:p>
        </p:txBody>
      </p:sp>
      <p:grpSp>
        <p:nvGrpSpPr>
          <p:cNvPr id="4" name="グループ化 3">
            <a:extLst>
              <a:ext uri="{FF2B5EF4-FFF2-40B4-BE49-F238E27FC236}">
                <a16:creationId xmlns:a16="http://schemas.microsoft.com/office/drawing/2014/main" id="{6CA85E3D-2A8F-217B-4C0B-CA7113383091}"/>
              </a:ext>
            </a:extLst>
          </p:cNvPr>
          <p:cNvGrpSpPr/>
          <p:nvPr/>
        </p:nvGrpSpPr>
        <p:grpSpPr>
          <a:xfrm>
            <a:off x="90311" y="2389599"/>
            <a:ext cx="6609456" cy="3863130"/>
            <a:chOff x="0" y="2514565"/>
            <a:chExt cx="6609456" cy="3863130"/>
          </a:xfrm>
        </p:grpSpPr>
        <p:pic>
          <p:nvPicPr>
            <p:cNvPr id="27" name="図 26">
              <a:extLst>
                <a:ext uri="{FF2B5EF4-FFF2-40B4-BE49-F238E27FC236}">
                  <a16:creationId xmlns:a16="http://schemas.microsoft.com/office/drawing/2014/main" id="{4629EFE4-7E2D-F3EE-7EA3-CFE22F1AD5BC}"/>
                </a:ext>
              </a:extLst>
            </p:cNvPr>
            <p:cNvPicPr>
              <a:picLocks noChangeAspect="1"/>
            </p:cNvPicPr>
            <p:nvPr/>
          </p:nvPicPr>
          <p:blipFill>
            <a:blip r:embed="rId4"/>
            <a:stretch>
              <a:fillRect/>
            </a:stretch>
          </p:blipFill>
          <p:spPr>
            <a:xfrm>
              <a:off x="0" y="2763919"/>
              <a:ext cx="5973939" cy="3311422"/>
            </a:xfrm>
            <a:prstGeom prst="rect">
              <a:avLst/>
            </a:prstGeom>
          </p:spPr>
        </p:pic>
        <p:grpSp>
          <p:nvGrpSpPr>
            <p:cNvPr id="21" name="グループ化 20">
              <a:extLst>
                <a:ext uri="{FF2B5EF4-FFF2-40B4-BE49-F238E27FC236}">
                  <a16:creationId xmlns:a16="http://schemas.microsoft.com/office/drawing/2014/main" id="{51F23508-0F6C-427D-2094-60BD71C51CAA}"/>
                </a:ext>
              </a:extLst>
            </p:cNvPr>
            <p:cNvGrpSpPr/>
            <p:nvPr/>
          </p:nvGrpSpPr>
          <p:grpSpPr>
            <a:xfrm>
              <a:off x="4675576" y="2514565"/>
              <a:ext cx="1933880" cy="3863130"/>
              <a:chOff x="9727909" y="-238634"/>
              <a:chExt cx="1933880" cy="3863130"/>
            </a:xfrm>
          </p:grpSpPr>
          <p:grpSp>
            <p:nvGrpSpPr>
              <p:cNvPr id="22" name="グループ化 21">
                <a:extLst>
                  <a:ext uri="{FF2B5EF4-FFF2-40B4-BE49-F238E27FC236}">
                    <a16:creationId xmlns:a16="http://schemas.microsoft.com/office/drawing/2014/main" id="{5B7FC684-EB6A-06AF-240D-589031930120}"/>
                  </a:ext>
                </a:extLst>
              </p:cNvPr>
              <p:cNvGrpSpPr/>
              <p:nvPr/>
            </p:nvGrpSpPr>
            <p:grpSpPr>
              <a:xfrm>
                <a:off x="9727909" y="-238634"/>
                <a:ext cx="1933880" cy="3863130"/>
                <a:chOff x="9683507" y="582973"/>
                <a:chExt cx="1933880" cy="3863130"/>
              </a:xfrm>
            </p:grpSpPr>
            <p:pic>
              <p:nvPicPr>
                <p:cNvPr id="24" name="図 23" descr="グラフ, 棒グラフ&#10;&#10;AI 生成コンテンツは誤りを含む可能性があります。">
                  <a:extLst>
                    <a:ext uri="{FF2B5EF4-FFF2-40B4-BE49-F238E27FC236}">
                      <a16:creationId xmlns:a16="http://schemas.microsoft.com/office/drawing/2014/main" id="{5194F551-CBE1-FB3E-49B7-1449E39311F7}"/>
                    </a:ext>
                  </a:extLst>
                </p:cNvPr>
                <p:cNvPicPr>
                  <a:picLocks noChangeAspect="1"/>
                </p:cNvPicPr>
                <p:nvPr/>
              </p:nvPicPr>
              <p:blipFill>
                <a:blip r:embed="rId5"/>
                <a:stretch>
                  <a:fillRect/>
                </a:stretch>
              </p:blipFill>
              <p:spPr>
                <a:xfrm>
                  <a:off x="11077625" y="582973"/>
                  <a:ext cx="539762" cy="3442807"/>
                </a:xfrm>
                <a:prstGeom prst="rect">
                  <a:avLst/>
                </a:prstGeom>
              </p:spPr>
            </p:pic>
            <p:sp>
              <p:nvSpPr>
                <p:cNvPr id="25" name="テキスト ボックス 24">
                  <a:extLst>
                    <a:ext uri="{FF2B5EF4-FFF2-40B4-BE49-F238E27FC236}">
                      <a16:creationId xmlns:a16="http://schemas.microsoft.com/office/drawing/2014/main" id="{88CFF123-BF3F-F018-81BA-BB743E53A55F}"/>
                    </a:ext>
                  </a:extLst>
                </p:cNvPr>
                <p:cNvSpPr txBox="1"/>
                <p:nvPr/>
              </p:nvSpPr>
              <p:spPr>
                <a:xfrm>
                  <a:off x="9683507" y="4045993"/>
                  <a:ext cx="1695236" cy="400110"/>
                </a:xfrm>
                <a:prstGeom prst="rect">
                  <a:avLst/>
                </a:prstGeom>
                <a:noFill/>
              </p:spPr>
              <p:txBody>
                <a:bodyPr wrap="square" rtlCol="0">
                  <a:spAutoFit/>
                </a:bodyPr>
                <a:lstStyle/>
                <a:p>
                  <a:r>
                    <a:rPr kumimoji="1" lang="en-US" altLang="ja-JP" sz="2000" dirty="0">
                      <a:latin typeface="Helvetica" panose="020B0604020202020204" pitchFamily="34" charset="0"/>
                      <a:cs typeface="Helvetica" panose="020B0604020202020204" pitchFamily="34" charset="0"/>
                    </a:rPr>
                    <a:t>(Cao+ 2023)</a:t>
                  </a:r>
                  <a:endParaRPr kumimoji="1" lang="ja-JP" altLang="en-US" sz="2000" dirty="0">
                    <a:latin typeface="Helvetica" panose="020B0604020202020204" pitchFamily="34" charset="0"/>
                    <a:cs typeface="Helvetica" panose="020B0604020202020204" pitchFamily="34" charset="0"/>
                  </a:endParaRPr>
                </a:p>
              </p:txBody>
            </p:sp>
          </p:grpSp>
          <p:sp>
            <p:nvSpPr>
              <p:cNvPr id="23" name="楕円 25">
                <a:extLst>
                  <a:ext uri="{FF2B5EF4-FFF2-40B4-BE49-F238E27FC236}">
                    <a16:creationId xmlns:a16="http://schemas.microsoft.com/office/drawing/2014/main" id="{C3EF84C7-EF12-538F-B06E-7A6F6AE1FBCA}"/>
                  </a:ext>
                </a:extLst>
              </p:cNvPr>
              <p:cNvSpPr/>
              <p:nvPr/>
            </p:nvSpPr>
            <p:spPr>
              <a:xfrm rot="18889811">
                <a:off x="9960737" y="2602221"/>
                <a:ext cx="888264" cy="427923"/>
              </a:xfrm>
              <a:prstGeom prst="ellipse">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29" name="楕円 25">
              <a:extLst>
                <a:ext uri="{FF2B5EF4-FFF2-40B4-BE49-F238E27FC236}">
                  <a16:creationId xmlns:a16="http://schemas.microsoft.com/office/drawing/2014/main" id="{E4A91FD6-1907-7A8F-8588-42214201FC8E}"/>
                </a:ext>
              </a:extLst>
            </p:cNvPr>
            <p:cNvSpPr/>
            <p:nvPr/>
          </p:nvSpPr>
          <p:spPr>
            <a:xfrm rot="18889811">
              <a:off x="4884237" y="3789732"/>
              <a:ext cx="888264" cy="427923"/>
            </a:xfrm>
            <a:prstGeom prst="ellipse">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7" name="テキスト ボックス 6">
            <a:extLst>
              <a:ext uri="{FF2B5EF4-FFF2-40B4-BE49-F238E27FC236}">
                <a16:creationId xmlns:a16="http://schemas.microsoft.com/office/drawing/2014/main" id="{4A2C0551-4491-1CC6-F9F3-BB904A9343A0}"/>
              </a:ext>
            </a:extLst>
          </p:cNvPr>
          <p:cNvSpPr txBox="1"/>
          <p:nvPr/>
        </p:nvSpPr>
        <p:spPr>
          <a:xfrm>
            <a:off x="4281205" y="1436643"/>
            <a:ext cx="5208921" cy="461665"/>
          </a:xfrm>
          <a:prstGeom prst="rect">
            <a:avLst/>
          </a:prstGeom>
          <a:noFill/>
        </p:spPr>
        <p:txBody>
          <a:bodyPr wrap="square">
            <a:spAutoFit/>
          </a:bodyPr>
          <a:lstStyle/>
          <a:p>
            <a:pPr>
              <a:buNone/>
            </a:pPr>
            <a:r>
              <a:rPr lang="ja-JP" altLang="en-US" sz="2400" kern="100">
                <a:effectLst/>
                <a:latin typeface="Helvetica Neue" panose="02000503000000020004" pitchFamily="2" charset="0"/>
                <a:ea typeface="Hiragino Sans W4" panose="020B0400000000000000" pitchFamily="34" charset="-128"/>
                <a:cs typeface="Helvetica Neue" panose="02000503000000020004" pitchFamily="2" charset="0"/>
              </a:rPr>
              <a:t>・</a:t>
            </a:r>
            <a:r>
              <a:rPr lang="en-US" altLang="ja-JP" sz="2400" kern="100" dirty="0">
                <a:effectLst/>
                <a:latin typeface="Helvetica Neue" panose="02000503000000020004" pitchFamily="2" charset="0"/>
                <a:ea typeface="Hiragino Sans W4" panose="020B0400000000000000" pitchFamily="34" charset="-128"/>
                <a:cs typeface="Helvetica Neue" panose="02000503000000020004" pitchFamily="2" charset="0"/>
              </a:rPr>
              <a:t>No firmly identified counterpart</a:t>
            </a:r>
            <a:endParaRPr lang="ja-JP" altLang="ja-JP" sz="2400" kern="100" dirty="0">
              <a:effectLst/>
              <a:latin typeface="Helvetica Neue" panose="02000503000000020004" pitchFamily="2" charset="0"/>
              <a:ea typeface="Hiragino Sans W4" panose="020B0400000000000000" pitchFamily="34" charset="-128"/>
              <a:cs typeface="Helvetica Neue" panose="02000503000000020004" pitchFamily="2" charset="0"/>
            </a:endParaRPr>
          </a:p>
        </p:txBody>
      </p:sp>
      <p:sp>
        <p:nvSpPr>
          <p:cNvPr id="12" name="テキスト ボックス 11">
            <a:extLst>
              <a:ext uri="{FF2B5EF4-FFF2-40B4-BE49-F238E27FC236}">
                <a16:creationId xmlns:a16="http://schemas.microsoft.com/office/drawing/2014/main" id="{ABFE26EA-A102-226F-4D13-749B3EE3E0EB}"/>
              </a:ext>
            </a:extLst>
          </p:cNvPr>
          <p:cNvSpPr txBox="1"/>
          <p:nvPr/>
        </p:nvSpPr>
        <p:spPr>
          <a:xfrm>
            <a:off x="184293" y="762007"/>
            <a:ext cx="3723424" cy="461665"/>
          </a:xfrm>
          <a:prstGeom prst="rect">
            <a:avLst/>
          </a:prstGeom>
          <a:noFill/>
        </p:spPr>
        <p:txBody>
          <a:bodyPr wrap="square">
            <a:spAutoFit/>
          </a:bodyPr>
          <a:lstStyle/>
          <a:p>
            <a:r>
              <a:rPr kumimoji="1" lang="en-US" altLang="ja-JP" sz="2400" b="1" dirty="0">
                <a:latin typeface="Helvetica Neue" panose="02000503000000020004" pitchFamily="2" charset="0"/>
                <a:ea typeface="Helvetica Neue" panose="02000503000000020004" pitchFamily="2" charset="0"/>
                <a:cs typeface="Helvetica Neue" panose="02000503000000020004" pitchFamily="2" charset="0"/>
              </a:rPr>
              <a:t>1LHAASO J0007+5659u</a:t>
            </a:r>
          </a:p>
        </p:txBody>
      </p:sp>
      <mc:AlternateContent xmlns:mc="http://schemas.openxmlformats.org/markup-compatibility/2006" xmlns:a14="http://schemas.microsoft.com/office/drawing/2010/main">
        <mc:Choice Requires="a14">
          <p:sp>
            <p:nvSpPr>
              <p:cNvPr id="14" name="テキスト ボックス 13">
                <a:extLst>
                  <a:ext uri="{FF2B5EF4-FFF2-40B4-BE49-F238E27FC236}">
                    <a16:creationId xmlns:a16="http://schemas.microsoft.com/office/drawing/2014/main" id="{EE49BB7D-1551-FA01-E436-E73A0CCA2D8C}"/>
                  </a:ext>
                </a:extLst>
              </p:cNvPr>
              <p:cNvSpPr txBox="1"/>
              <p:nvPr/>
            </p:nvSpPr>
            <p:spPr>
              <a:xfrm>
                <a:off x="452476" y="1226596"/>
                <a:ext cx="3828729" cy="1015663"/>
              </a:xfrm>
              <a:prstGeom prst="rect">
                <a:avLst/>
              </a:prstGeom>
              <a:noFill/>
            </p:spPr>
            <p:txBody>
              <a:bodyPr wrap="square">
                <a:spAutoFit/>
              </a:bodyPr>
              <a:lstStyle/>
              <a:p>
                <a:r>
                  <a:rPr kumimoji="1" lang="ja-JP" altLang="en-US" sz="2000">
                    <a:latin typeface="Helvetica Neue" panose="02000503000000020004" pitchFamily="2" charset="0"/>
                    <a:ea typeface="Helvetica Neue" panose="02000503000000020004" pitchFamily="2" charset="0"/>
                    <a:cs typeface="Helvetica Neue" panose="02000503000000020004" pitchFamily="2" charset="0"/>
                  </a:rPr>
                  <a:t>・</a:t>
                </a:r>
                <a:r>
                  <a:rPr kumimoji="1" lang="en-US" altLang="ja-JP" sz="2000" i="1" dirty="0">
                    <a:latin typeface="Helvetica Neue" panose="02000503000000020004" pitchFamily="2" charset="0"/>
                    <a:ea typeface="Helvetica Neue" panose="02000503000000020004" pitchFamily="2" charset="0"/>
                    <a:cs typeface="Helvetica Neue" panose="02000503000000020004" pitchFamily="2" charset="0"/>
                  </a:rPr>
                  <a:t>r</a:t>
                </a:r>
                <a:r>
                  <a:rPr kumimoji="1" lang="en-US" altLang="ja-JP" sz="2000" baseline="-25000" dirty="0">
                    <a:latin typeface="Helvetica Neue" panose="02000503000000020004" pitchFamily="2" charset="0"/>
                    <a:ea typeface="Helvetica Neue" panose="02000503000000020004" pitchFamily="2" charset="0"/>
                    <a:cs typeface="Helvetica Neue" panose="02000503000000020004" pitchFamily="2" charset="0"/>
                  </a:rPr>
                  <a:t>39</a:t>
                </a:r>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 &lt; 0.18 deg</a:t>
                </a:r>
              </a:p>
              <a:p>
                <a:r>
                  <a:rPr kumimoji="1" lang="ja-JP" altLang="en-US" sz="2000">
                    <a:latin typeface="Helvetica Neue" panose="02000503000000020004" pitchFamily="2" charset="0"/>
                    <a:ea typeface="Helvetica Neue" panose="02000503000000020004" pitchFamily="2" charset="0"/>
                    <a:cs typeface="Helvetica Neue" panose="02000503000000020004" pitchFamily="2" charset="0"/>
                  </a:rPr>
                  <a:t>・</a:t>
                </a:r>
                <a14:m>
                  <m:oMath xmlns:m="http://schemas.openxmlformats.org/officeDocument/2006/math">
                    <m:r>
                      <m:rPr>
                        <m:sty m:val="p"/>
                      </m:rPr>
                      <a:rPr kumimoji="1" lang="el-GR" altLang="ja-JP" sz="2000" i="1" smtClean="0">
                        <a:latin typeface="Cambria Math" panose="02040503050406030204" pitchFamily="18" charset="0"/>
                        <a:ea typeface="Cambria Math" panose="02040503050406030204" pitchFamily="18" charset="0"/>
                        <a:cs typeface="Helvetica Neue" panose="02000503000000020004" pitchFamily="2" charset="0"/>
                      </a:rPr>
                      <m:t>Γ</m:t>
                    </m:r>
                  </m:oMath>
                </a14:m>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 = 3.10 ± 0.20</a:t>
                </a:r>
              </a:p>
              <a:p>
                <a:r>
                  <a:rPr kumimoji="1" lang="ja-JP" altLang="en-US" sz="2000">
                    <a:latin typeface="Helvetica Neue" panose="02000503000000020004" pitchFamily="2" charset="0"/>
                    <a:ea typeface="Helvetica Neue" panose="02000503000000020004" pitchFamily="2" charset="0"/>
                    <a:cs typeface="Helvetica Neue" panose="02000503000000020004" pitchFamily="2" charset="0"/>
                  </a:rPr>
                  <a:t>・</a:t>
                </a:r>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Flux = 7.1×10</a:t>
                </a:r>
                <a:r>
                  <a:rPr kumimoji="1" lang="en-US" altLang="ja-JP" sz="2000" baseline="30000" dirty="0">
                    <a:latin typeface="Helvetica Neue" panose="02000503000000020004" pitchFamily="2" charset="0"/>
                    <a:ea typeface="Helvetica Neue" panose="02000503000000020004" pitchFamily="2" charset="0"/>
                    <a:cs typeface="Helvetica Neue" panose="02000503000000020004" pitchFamily="2" charset="0"/>
                  </a:rPr>
                  <a:t>-13</a:t>
                </a:r>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 erg cm</a:t>
                </a:r>
                <a:r>
                  <a:rPr kumimoji="1" lang="en-US" altLang="ja-JP" sz="2000" baseline="30000" dirty="0">
                    <a:latin typeface="Helvetica Neue" panose="02000503000000020004" pitchFamily="2" charset="0"/>
                    <a:ea typeface="Helvetica Neue" panose="02000503000000020004" pitchFamily="2" charset="0"/>
                    <a:cs typeface="Helvetica Neue" panose="02000503000000020004" pitchFamily="2" charset="0"/>
                  </a:rPr>
                  <a:t>-2</a:t>
                </a:r>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 s</a:t>
                </a:r>
                <a:r>
                  <a:rPr kumimoji="1" lang="en-US" altLang="ja-JP" sz="2000" baseline="30000" dirty="0">
                    <a:latin typeface="Helvetica Neue" panose="02000503000000020004" pitchFamily="2" charset="0"/>
                    <a:ea typeface="Helvetica Neue" panose="02000503000000020004" pitchFamily="2" charset="0"/>
                    <a:cs typeface="Helvetica Neue" panose="02000503000000020004" pitchFamily="2" charset="0"/>
                  </a:rPr>
                  <a:t>-1</a:t>
                </a:r>
              </a:p>
            </p:txBody>
          </p:sp>
        </mc:Choice>
        <mc:Fallback xmlns="">
          <p:sp>
            <p:nvSpPr>
              <p:cNvPr id="14" name="テキスト ボックス 13">
                <a:extLst>
                  <a:ext uri="{FF2B5EF4-FFF2-40B4-BE49-F238E27FC236}">
                    <a16:creationId xmlns:a16="http://schemas.microsoft.com/office/drawing/2014/main" id="{EE49BB7D-1551-FA01-E436-E73A0CCA2D8C}"/>
                  </a:ext>
                </a:extLst>
              </p:cNvPr>
              <p:cNvSpPr txBox="1">
                <a:spLocks noRot="1" noChangeAspect="1" noMove="1" noResize="1" noEditPoints="1" noAdjustHandles="1" noChangeArrowheads="1" noChangeShapeType="1" noTextEdit="1"/>
              </p:cNvSpPr>
              <p:nvPr/>
            </p:nvSpPr>
            <p:spPr>
              <a:xfrm>
                <a:off x="452476" y="1226596"/>
                <a:ext cx="3828729" cy="1015663"/>
              </a:xfrm>
              <a:prstGeom prst="rect">
                <a:avLst/>
              </a:prstGeom>
              <a:blipFill>
                <a:blip r:embed="rId6"/>
                <a:stretch>
                  <a:fillRect l="-1656" t="-3704" b="-9877"/>
                </a:stretch>
              </a:blipFill>
            </p:spPr>
            <p:txBody>
              <a:bodyPr/>
              <a:lstStyle/>
              <a:p>
                <a:r>
                  <a:rPr lang="ja-JP" altLang="en-US">
                    <a:noFill/>
                  </a:rPr>
                  <a:t> </a:t>
                </a:r>
              </a:p>
            </p:txBody>
          </p:sp>
        </mc:Fallback>
      </mc:AlternateContent>
    </p:spTree>
    <p:extLst>
      <p:ext uri="{BB962C8B-B14F-4D97-AF65-F5344CB8AC3E}">
        <p14:creationId xmlns:p14="http://schemas.microsoft.com/office/powerpoint/2010/main" val="270170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D7D4B503-8AB4-F529-B5EC-42138959BE74}"/>
              </a:ext>
            </a:extLst>
          </p:cNvPr>
          <p:cNvSpPr txBox="1"/>
          <p:nvPr/>
        </p:nvSpPr>
        <p:spPr>
          <a:xfrm>
            <a:off x="0" y="0"/>
            <a:ext cx="12192000" cy="584775"/>
          </a:xfrm>
          <a:prstGeom prst="rect">
            <a:avLst/>
          </a:prstGeom>
          <a:noFill/>
        </p:spPr>
        <p:txBody>
          <a:bodyPr wrap="square" rtlCol="0">
            <a:spAutoFit/>
          </a:bodyPr>
          <a:lstStyle/>
          <a:p>
            <a:r>
              <a:rPr kumimoji="1" lang="en-US" altLang="ja-JP" sz="3200" b="1" dirty="0">
                <a:solidFill>
                  <a:srgbClr val="0070C0"/>
                </a:solidFill>
                <a:effectLst>
                  <a:outerShdw blurRad="50800" dist="38100" dir="2700000" algn="tl" rotWithShape="0">
                    <a:prstClr val="black">
                      <a:alpha val="40000"/>
                    </a:prstClr>
                  </a:outerShdw>
                </a:effectLst>
                <a:latin typeface="Helvetica Neue" panose="02000503000000020004" pitchFamily="2" charset="0"/>
                <a:ea typeface="Helvetica Neue" panose="02000503000000020004" pitchFamily="2" charset="0"/>
                <a:cs typeface="Helvetica Neue" panose="02000503000000020004" pitchFamily="2" charset="0"/>
              </a:rPr>
              <a:t>NRO (</a:t>
            </a:r>
            <a:r>
              <a:rPr kumimoji="1" lang="en-US" sz="3200" b="1" noProof="1">
                <a:solidFill>
                  <a:srgbClr val="0070C0"/>
                </a:solidFill>
                <a:effectLst>
                  <a:outerShdw blurRad="50800" dist="38100" dir="2700000" algn="tl" rotWithShape="0">
                    <a:prstClr val="black">
                      <a:alpha val="40000"/>
                    </a:prstClr>
                  </a:outerShdw>
                </a:effectLst>
                <a:latin typeface="Helvetica Neue" panose="02000503000000020004" pitchFamily="2" charset="0"/>
                <a:ea typeface="Helvetica Neue" panose="02000503000000020004" pitchFamily="2" charset="0"/>
                <a:cs typeface="Helvetica Neue" panose="02000503000000020004" pitchFamily="2" charset="0"/>
              </a:rPr>
              <a:t>Nobeyama</a:t>
            </a:r>
            <a:r>
              <a:rPr kumimoji="1" lang="en-US" altLang="ja-JP" sz="3200" b="1" dirty="0">
                <a:solidFill>
                  <a:srgbClr val="0070C0"/>
                </a:solidFill>
                <a:effectLst>
                  <a:outerShdw blurRad="50800" dist="38100" dir="2700000" algn="tl" rotWithShape="0">
                    <a:prstClr val="black">
                      <a:alpha val="40000"/>
                    </a:prstClr>
                  </a:outerShdw>
                </a:effectLst>
                <a:latin typeface="Helvetica Neue" panose="02000503000000020004" pitchFamily="2" charset="0"/>
                <a:ea typeface="Helvetica Neue" panose="02000503000000020004" pitchFamily="2" charset="0"/>
                <a:cs typeface="Helvetica Neue" panose="02000503000000020004" pitchFamily="2" charset="0"/>
              </a:rPr>
              <a:t> Radio Observatory) observation overview</a:t>
            </a:r>
            <a:endParaRPr kumimoji="1" lang="ja-JP" altLang="en-US" sz="3200" b="1" dirty="0">
              <a:solidFill>
                <a:srgbClr val="0070C0"/>
              </a:solidFill>
              <a:effectLst>
                <a:outerShdw blurRad="50800" dist="38100" dir="2700000" algn="tl" rotWithShape="0">
                  <a:prstClr val="black">
                    <a:alpha val="40000"/>
                  </a:prstClr>
                </a:outerShdw>
              </a:effectLst>
              <a:latin typeface="Helvetica Neue" panose="02000503000000020004" pitchFamily="2" charset="0"/>
              <a:ea typeface="Hiragino Sans W4" panose="020B0400000000000000" pitchFamily="34" charset="-128"/>
              <a:cs typeface="Helvetica Neue" panose="02000503000000020004" pitchFamily="2" charset="0"/>
            </a:endParaRPr>
          </a:p>
        </p:txBody>
      </p:sp>
      <p:sp>
        <p:nvSpPr>
          <p:cNvPr id="4" name="テキスト ボックス 3">
            <a:extLst>
              <a:ext uri="{FF2B5EF4-FFF2-40B4-BE49-F238E27FC236}">
                <a16:creationId xmlns:a16="http://schemas.microsoft.com/office/drawing/2014/main" id="{3B936602-B9C0-E151-8C36-DFB8543C5B78}"/>
              </a:ext>
            </a:extLst>
          </p:cNvPr>
          <p:cNvSpPr txBox="1"/>
          <p:nvPr/>
        </p:nvSpPr>
        <p:spPr>
          <a:xfrm>
            <a:off x="0" y="529797"/>
            <a:ext cx="9787854" cy="830997"/>
          </a:xfrm>
          <a:prstGeom prst="rect">
            <a:avLst/>
          </a:prstGeom>
          <a:noFill/>
        </p:spPr>
        <p:txBody>
          <a:bodyPr wrap="square" rtlCol="0">
            <a:spAutoFit/>
          </a:bodyPr>
          <a:lstStyle/>
          <a:p>
            <a:r>
              <a:rPr kumimoji="1" lang="ja-JP" altLang="en-US" sz="2400" dirty="0">
                <a:latin typeface="Helvetica Neue" panose="02000503000000020004" pitchFamily="2" charset="0"/>
                <a:cs typeface="Helvetica Neue" panose="02000503000000020004" pitchFamily="2" charset="0"/>
              </a:rPr>
              <a:t>● </a:t>
            </a:r>
            <a:r>
              <a:rPr kumimoji="1" lang="en-US" altLang="ja-JP" sz="2400" dirty="0">
                <a:latin typeface="Helvetica Neue" panose="02000503000000020004" pitchFamily="2" charset="0"/>
                <a:ea typeface="Helvetica Neue" panose="02000503000000020004" pitchFamily="2" charset="0"/>
                <a:cs typeface="Helvetica Neue" panose="02000503000000020004" pitchFamily="2" charset="0"/>
              </a:rPr>
              <a:t>Observations of the </a:t>
            </a:r>
            <a:r>
              <a:rPr kumimoji="1" lang="en-US" altLang="ja-JP" sz="2400" baseline="30000"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12</a:t>
            </a:r>
            <a:r>
              <a:rPr kumimoji="1" lang="en-US" altLang="ja-JP" sz="2400"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CO, </a:t>
            </a:r>
            <a:r>
              <a:rPr kumimoji="1" lang="en-US" altLang="ja-JP" sz="2400" baseline="30000"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13</a:t>
            </a:r>
            <a:r>
              <a:rPr kumimoji="1" lang="en-US" altLang="ja-JP" sz="2400"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CO, and C</a:t>
            </a:r>
            <a:r>
              <a:rPr kumimoji="1" lang="en-US" altLang="ja-JP" sz="2400" baseline="30000"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18</a:t>
            </a:r>
            <a:r>
              <a:rPr kumimoji="1" lang="en-US" altLang="ja-JP" sz="2400"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O </a:t>
            </a:r>
            <a:r>
              <a:rPr kumimoji="1" lang="en-US" altLang="ja-JP" sz="2400" dirty="0">
                <a:latin typeface="Helvetica Neue" panose="02000503000000020004" pitchFamily="2" charset="0"/>
                <a:ea typeface="Helvetica Neue" panose="02000503000000020004" pitchFamily="2" charset="0"/>
                <a:cs typeface="Helvetica Neue" panose="02000503000000020004" pitchFamily="2" charset="0"/>
              </a:rPr>
              <a:t>lines (J=1-0), using the </a:t>
            </a:r>
          </a:p>
          <a:p>
            <a:r>
              <a:rPr kumimoji="1" lang="en-US" altLang="ja-JP" sz="2400" dirty="0">
                <a:latin typeface="Helvetica Neue" panose="02000503000000020004" pitchFamily="2" charset="0"/>
                <a:ea typeface="Helvetica Neue" panose="02000503000000020004" pitchFamily="2" charset="0"/>
                <a:cs typeface="Helvetica Neue" panose="02000503000000020004" pitchFamily="2" charset="0"/>
              </a:rPr>
              <a:t>    NRO 45-m telescope</a:t>
            </a:r>
            <a:endParaRPr kumimoji="1" lang="ja-JP" altLang="en-US" sz="2400" dirty="0">
              <a:latin typeface="Helvetica Neue" panose="02000503000000020004" pitchFamily="2" charset="0"/>
              <a:cs typeface="Helvetica Neue" panose="02000503000000020004" pitchFamily="2" charset="0"/>
            </a:endParaRPr>
          </a:p>
        </p:txBody>
      </p:sp>
      <p:sp>
        <p:nvSpPr>
          <p:cNvPr id="5" name="テキスト ボックス 4">
            <a:extLst>
              <a:ext uri="{FF2B5EF4-FFF2-40B4-BE49-F238E27FC236}">
                <a16:creationId xmlns:a16="http://schemas.microsoft.com/office/drawing/2014/main" id="{5E6EC62C-47D8-C312-0BBC-8AD3BAF11FF0}"/>
              </a:ext>
            </a:extLst>
          </p:cNvPr>
          <p:cNvSpPr txBox="1"/>
          <p:nvPr/>
        </p:nvSpPr>
        <p:spPr>
          <a:xfrm>
            <a:off x="0" y="1398761"/>
            <a:ext cx="1921934" cy="461665"/>
          </a:xfrm>
          <a:prstGeom prst="rect">
            <a:avLst/>
          </a:prstGeom>
          <a:noFill/>
        </p:spPr>
        <p:txBody>
          <a:bodyPr wrap="square" rtlCol="0">
            <a:spAutoFit/>
          </a:bodyPr>
          <a:lstStyle/>
          <a:p>
            <a:r>
              <a:rPr kumimoji="1" lang="ja-JP" altLang="en-US" sz="2400" dirty="0">
                <a:latin typeface="Helvetica Neue" panose="02000503000000020004" pitchFamily="2" charset="0"/>
                <a:cs typeface="Helvetica Neue" panose="02000503000000020004" pitchFamily="2" charset="0"/>
              </a:rPr>
              <a:t>● </a:t>
            </a:r>
            <a:r>
              <a:rPr kumimoji="1" lang="en-US" altLang="ja-JP" sz="2400" dirty="0">
                <a:latin typeface="Helvetica Neue" panose="02000503000000020004" pitchFamily="2" charset="0"/>
                <a:ea typeface="Helvetica Neue" panose="02000503000000020004" pitchFamily="2" charset="0"/>
                <a:cs typeface="Helvetica Neue" panose="02000503000000020004" pitchFamily="2" charset="0"/>
              </a:rPr>
              <a:t>Overview</a:t>
            </a:r>
            <a:endParaRPr kumimoji="1" lang="ja-JP" altLang="en-US" sz="2400" dirty="0">
              <a:latin typeface="Helvetica Neue" panose="02000503000000020004" pitchFamily="2" charset="0"/>
              <a:cs typeface="Helvetica Neue" panose="02000503000000020004" pitchFamily="2" charset="0"/>
            </a:endParaRPr>
          </a:p>
        </p:txBody>
      </p:sp>
      <p:sp>
        <p:nvSpPr>
          <p:cNvPr id="6" name="テキスト ボックス 5">
            <a:extLst>
              <a:ext uri="{FF2B5EF4-FFF2-40B4-BE49-F238E27FC236}">
                <a16:creationId xmlns:a16="http://schemas.microsoft.com/office/drawing/2014/main" id="{15E8A754-5C24-082F-4319-CF08E72640AF}"/>
              </a:ext>
            </a:extLst>
          </p:cNvPr>
          <p:cNvSpPr txBox="1"/>
          <p:nvPr/>
        </p:nvSpPr>
        <p:spPr>
          <a:xfrm>
            <a:off x="211310" y="1775239"/>
            <a:ext cx="4669609" cy="1938992"/>
          </a:xfrm>
          <a:prstGeom prst="rect">
            <a:avLst/>
          </a:prstGeom>
          <a:noFill/>
        </p:spPr>
        <p:txBody>
          <a:bodyPr wrap="square" rtlCol="0">
            <a:spAutoFit/>
          </a:bodyPr>
          <a:lstStyle/>
          <a:p>
            <a:r>
              <a:rPr kumimoji="1" lang="ja-JP" altLang="en-US" sz="2000" dirty="0">
                <a:latin typeface="Helvetica Neue" panose="02000503000000020004" pitchFamily="2" charset="0"/>
                <a:ea typeface="Hiragino Sans W4" panose="020B0400000000000000" pitchFamily="34" charset="-128"/>
                <a:cs typeface="Helvetica Neue" panose="02000503000000020004" pitchFamily="2" charset="0"/>
              </a:rPr>
              <a:t>・ </a:t>
            </a:r>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Observation dates (</a:t>
            </a:r>
            <a:r>
              <a:rPr kumimoji="1" lang="en-US" altLang="ja-JP" sz="2000"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21 hours in total</a:t>
            </a:r>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a:t>
            </a:r>
          </a:p>
          <a:p>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   -  (Day1) 2025-12-08 </a:t>
            </a:r>
          </a:p>
          <a:p>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   -  (Day2) 2025-12-12 </a:t>
            </a:r>
          </a:p>
          <a:p>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   -  (Day3) 2025-12-14 </a:t>
            </a:r>
          </a:p>
          <a:p>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   -  (Day4) 2025-12-15 </a:t>
            </a:r>
          </a:p>
          <a:p>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   -  (Day5) 2026-04-01 </a:t>
            </a:r>
            <a:endParaRPr kumimoji="1" lang="ja-JP" altLang="en-US" sz="2000" dirty="0">
              <a:latin typeface="Helvetica Neue" panose="02000503000000020004" pitchFamily="2" charset="0"/>
              <a:ea typeface="Hiragino Sans W4" panose="020B0400000000000000" pitchFamily="34" charset="-128"/>
              <a:cs typeface="Helvetica Neue" panose="02000503000000020004" pitchFamily="2" charset="0"/>
            </a:endParaRPr>
          </a:p>
        </p:txBody>
      </p:sp>
      <p:sp>
        <p:nvSpPr>
          <p:cNvPr id="8" name="テキスト ボックス 7">
            <a:extLst>
              <a:ext uri="{FF2B5EF4-FFF2-40B4-BE49-F238E27FC236}">
                <a16:creationId xmlns:a16="http://schemas.microsoft.com/office/drawing/2014/main" id="{C50AF9C8-D61E-5970-F6CF-9606143AC821}"/>
              </a:ext>
            </a:extLst>
          </p:cNvPr>
          <p:cNvSpPr txBox="1"/>
          <p:nvPr/>
        </p:nvSpPr>
        <p:spPr>
          <a:xfrm>
            <a:off x="259289" y="3798381"/>
            <a:ext cx="6968004" cy="707886"/>
          </a:xfrm>
          <a:prstGeom prst="rect">
            <a:avLst/>
          </a:prstGeom>
          <a:noFill/>
        </p:spPr>
        <p:txBody>
          <a:bodyPr wrap="square" rtlCol="0">
            <a:spAutoFit/>
          </a:bodyPr>
          <a:lstStyle/>
          <a:p>
            <a:r>
              <a:rPr kumimoji="1" lang="ja-JP" altLang="en-US" sz="2000" dirty="0">
                <a:latin typeface="Helvetica Neue" panose="02000503000000020004" pitchFamily="2" charset="0"/>
                <a:ea typeface="Hiragino Sans W4" panose="020B0400000000000000" pitchFamily="34" charset="-128"/>
                <a:cs typeface="Helvetica Neue" panose="02000503000000020004" pitchFamily="2" charset="0"/>
              </a:rPr>
              <a:t>・ </a:t>
            </a:r>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Configuration: four-beam receiver FOREST and </a:t>
            </a:r>
          </a:p>
          <a:p>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   autocorrelation spectrometer SAM45</a:t>
            </a:r>
            <a:endParaRPr kumimoji="1" lang="ja-JP" altLang="en-US" sz="2000" dirty="0">
              <a:latin typeface="Helvetica Neue" panose="02000503000000020004" pitchFamily="2" charset="0"/>
              <a:ea typeface="Hiragino Sans W4" panose="020B0400000000000000" pitchFamily="34" charset="-128"/>
              <a:cs typeface="Helvetica Neue" panose="02000503000000020004" pitchFamily="2" charset="0"/>
            </a:endParaRPr>
          </a:p>
        </p:txBody>
      </p:sp>
      <p:sp>
        <p:nvSpPr>
          <p:cNvPr id="9" name="テキスト ボックス 8">
            <a:extLst>
              <a:ext uri="{FF2B5EF4-FFF2-40B4-BE49-F238E27FC236}">
                <a16:creationId xmlns:a16="http://schemas.microsoft.com/office/drawing/2014/main" id="{B083B823-FAA5-E671-0AFE-D8329AD44C8A}"/>
              </a:ext>
            </a:extLst>
          </p:cNvPr>
          <p:cNvSpPr txBox="1"/>
          <p:nvPr/>
        </p:nvSpPr>
        <p:spPr>
          <a:xfrm>
            <a:off x="259289" y="4590417"/>
            <a:ext cx="5565737" cy="1015663"/>
          </a:xfrm>
          <a:prstGeom prst="rect">
            <a:avLst/>
          </a:prstGeom>
          <a:noFill/>
        </p:spPr>
        <p:txBody>
          <a:bodyPr wrap="square" rtlCol="0">
            <a:spAutoFit/>
          </a:bodyPr>
          <a:lstStyle/>
          <a:p>
            <a:r>
              <a:rPr kumimoji="1" lang="ja-JP" altLang="en-US" sz="2000" dirty="0">
                <a:latin typeface="Helvetica Neue" panose="02000503000000020004" pitchFamily="2" charset="0"/>
                <a:ea typeface="Hiragino Sans W4" panose="020B0400000000000000" pitchFamily="34" charset="-128"/>
                <a:cs typeface="Helvetica Neue" panose="02000503000000020004" pitchFamily="2" charset="0"/>
              </a:rPr>
              <a:t>・ </a:t>
            </a:r>
            <a:r>
              <a:rPr kumimoji="1" lang="en-US" altLang="ja-JP" sz="2000" b="1" dirty="0">
                <a:latin typeface="Helvetica Neue" panose="02000503000000020004" pitchFamily="2" charset="0"/>
                <a:ea typeface="Helvetica Neue" panose="02000503000000020004" pitchFamily="2" charset="0"/>
                <a:cs typeface="Helvetica Neue" panose="02000503000000020004" pitchFamily="2" charset="0"/>
              </a:rPr>
              <a:t>Pointing source</a:t>
            </a:r>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 Y-</a:t>
            </a:r>
            <a:r>
              <a:rPr kumimoji="1" lang="en-US" sz="2000" noProof="1">
                <a:latin typeface="Helvetica Neue" panose="02000503000000020004" pitchFamily="2" charset="0"/>
                <a:ea typeface="Helvetica Neue" panose="02000503000000020004" pitchFamily="2" charset="0"/>
                <a:cs typeface="Helvetica Neue" panose="02000503000000020004" pitchFamily="2" charset="0"/>
              </a:rPr>
              <a:t>cas</a:t>
            </a:r>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 (20-40 K)</a:t>
            </a:r>
          </a:p>
          <a:p>
            <a:r>
              <a:rPr kumimoji="1" lang="ja-JP" altLang="en-US" sz="2000" dirty="0">
                <a:latin typeface="Helvetica Neue" panose="02000503000000020004" pitchFamily="2" charset="0"/>
                <a:ea typeface="Hiragino Sans W4" panose="020B0400000000000000" pitchFamily="34" charset="-128"/>
                <a:cs typeface="Helvetica Neue" panose="02000503000000020004" pitchFamily="2" charset="0"/>
              </a:rPr>
              <a:t>・ </a:t>
            </a:r>
            <a:r>
              <a:rPr kumimoji="1" lang="en-US" altLang="ja-JP" sz="2000" b="1" dirty="0">
                <a:latin typeface="Helvetica Neue" panose="02000503000000020004" pitchFamily="2" charset="0"/>
                <a:ea typeface="Helvetica Neue" panose="02000503000000020004" pitchFamily="2" charset="0"/>
                <a:cs typeface="Helvetica Neue" panose="02000503000000020004" pitchFamily="2" charset="0"/>
              </a:rPr>
              <a:t>Calibration source</a:t>
            </a:r>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 J0007 cloud 1</a:t>
            </a:r>
          </a:p>
          <a:p>
            <a:r>
              <a:rPr kumimoji="1" lang="ja-JP" altLang="en-US" sz="2000" dirty="0">
                <a:latin typeface="Helvetica Neue" panose="02000503000000020004" pitchFamily="2" charset="0"/>
                <a:ea typeface="Hiragino Sans W4" panose="020B0400000000000000" pitchFamily="34" charset="-128"/>
                <a:cs typeface="Helvetica Neue" panose="02000503000000020004" pitchFamily="2" charset="0"/>
              </a:rPr>
              <a:t>・ </a:t>
            </a:r>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Off position: off1</a:t>
            </a:r>
          </a:p>
        </p:txBody>
      </p:sp>
      <p:grpSp>
        <p:nvGrpSpPr>
          <p:cNvPr id="22" name="グループ化 21">
            <a:extLst>
              <a:ext uri="{FF2B5EF4-FFF2-40B4-BE49-F238E27FC236}">
                <a16:creationId xmlns:a16="http://schemas.microsoft.com/office/drawing/2014/main" id="{1F0BF709-8B29-8610-4BE4-0E0F41E8A29E}"/>
              </a:ext>
            </a:extLst>
          </p:cNvPr>
          <p:cNvGrpSpPr/>
          <p:nvPr/>
        </p:nvGrpSpPr>
        <p:grpSpPr>
          <a:xfrm>
            <a:off x="6228830" y="2553879"/>
            <a:ext cx="5363510" cy="2704442"/>
            <a:chOff x="6228830" y="2562929"/>
            <a:chExt cx="5363510" cy="2704442"/>
          </a:xfrm>
        </p:grpSpPr>
        <p:pic>
          <p:nvPicPr>
            <p:cNvPr id="23" name="図 22">
              <a:extLst>
                <a:ext uri="{FF2B5EF4-FFF2-40B4-BE49-F238E27FC236}">
                  <a16:creationId xmlns:a16="http://schemas.microsoft.com/office/drawing/2014/main" id="{6F20B0E4-6E01-14DD-28B3-2574988CC3BA}"/>
                </a:ext>
              </a:extLst>
            </p:cNvPr>
            <p:cNvPicPr>
              <a:picLocks noChangeAspect="1"/>
            </p:cNvPicPr>
            <p:nvPr/>
          </p:nvPicPr>
          <p:blipFill>
            <a:blip r:embed="rId3"/>
            <a:stretch>
              <a:fillRect/>
            </a:stretch>
          </p:blipFill>
          <p:spPr>
            <a:xfrm>
              <a:off x="6551430" y="2562929"/>
              <a:ext cx="4800785" cy="2704442"/>
            </a:xfrm>
            <a:prstGeom prst="rect">
              <a:avLst/>
            </a:prstGeom>
          </p:spPr>
        </p:pic>
        <p:grpSp>
          <p:nvGrpSpPr>
            <p:cNvPr id="21" name="グループ化 20">
              <a:extLst>
                <a:ext uri="{FF2B5EF4-FFF2-40B4-BE49-F238E27FC236}">
                  <a16:creationId xmlns:a16="http://schemas.microsoft.com/office/drawing/2014/main" id="{A99F728E-E883-5285-32A3-1232F90DF610}"/>
                </a:ext>
              </a:extLst>
            </p:cNvPr>
            <p:cNvGrpSpPr/>
            <p:nvPr/>
          </p:nvGrpSpPr>
          <p:grpSpPr>
            <a:xfrm>
              <a:off x="6228830" y="2633770"/>
              <a:ext cx="5363510" cy="2413812"/>
              <a:chOff x="6104406" y="1661519"/>
              <a:chExt cx="5363510" cy="2413812"/>
            </a:xfrm>
          </p:grpSpPr>
          <p:grpSp>
            <p:nvGrpSpPr>
              <p:cNvPr id="15" name="グループ化 14">
                <a:extLst>
                  <a:ext uri="{FF2B5EF4-FFF2-40B4-BE49-F238E27FC236}">
                    <a16:creationId xmlns:a16="http://schemas.microsoft.com/office/drawing/2014/main" id="{831B9F43-0504-0B5A-7EE7-173CEA76C903}"/>
                  </a:ext>
                </a:extLst>
              </p:cNvPr>
              <p:cNvGrpSpPr/>
              <p:nvPr/>
            </p:nvGrpSpPr>
            <p:grpSpPr>
              <a:xfrm>
                <a:off x="8724838" y="1661519"/>
                <a:ext cx="2743078" cy="1767481"/>
                <a:chOff x="8724838" y="1661519"/>
                <a:chExt cx="2743078" cy="1767481"/>
              </a:xfrm>
            </p:grpSpPr>
            <p:sp>
              <p:nvSpPr>
                <p:cNvPr id="12" name="テキスト ボックス 11">
                  <a:extLst>
                    <a:ext uri="{FF2B5EF4-FFF2-40B4-BE49-F238E27FC236}">
                      <a16:creationId xmlns:a16="http://schemas.microsoft.com/office/drawing/2014/main" id="{58FE087A-EC71-03E7-91BD-EF14CBC0A355}"/>
                    </a:ext>
                  </a:extLst>
                </p:cNvPr>
                <p:cNvSpPr txBox="1"/>
                <p:nvPr/>
              </p:nvSpPr>
              <p:spPr>
                <a:xfrm>
                  <a:off x="9663430" y="3028890"/>
                  <a:ext cx="643468" cy="400110"/>
                </a:xfrm>
                <a:prstGeom prst="rect">
                  <a:avLst/>
                </a:prstGeom>
                <a:noFill/>
              </p:spPr>
              <p:txBody>
                <a:bodyPr wrap="square" rtlCol="0">
                  <a:spAutoFit/>
                </a:bodyPr>
                <a:lstStyle/>
                <a:p>
                  <a:r>
                    <a:rPr kumimoji="1" lang="en-US" altLang="ja-JP" sz="2000" dirty="0">
                      <a:solidFill>
                        <a:schemeClr val="bg1"/>
                      </a:solidFill>
                      <a:latin typeface="Helvetica" panose="020B0604020202020204" pitchFamily="34" charset="0"/>
                      <a:cs typeface="Helvetica" panose="020B0604020202020204" pitchFamily="34" charset="0"/>
                    </a:rPr>
                    <a:t>off1</a:t>
                  </a:r>
                  <a:endParaRPr kumimoji="1" lang="ja-JP" altLang="en-US" sz="2000" dirty="0">
                    <a:solidFill>
                      <a:schemeClr val="bg1"/>
                    </a:solidFill>
                    <a:latin typeface="Helvetica" panose="020B0604020202020204" pitchFamily="34" charset="0"/>
                    <a:cs typeface="Helvetica" panose="020B0604020202020204" pitchFamily="34" charset="0"/>
                  </a:endParaRPr>
                </a:p>
              </p:txBody>
            </p:sp>
            <p:sp>
              <p:nvSpPr>
                <p:cNvPr id="14" name="テキスト ボックス 13">
                  <a:extLst>
                    <a:ext uri="{FF2B5EF4-FFF2-40B4-BE49-F238E27FC236}">
                      <a16:creationId xmlns:a16="http://schemas.microsoft.com/office/drawing/2014/main" id="{994AA991-6802-A7DC-DD84-B175ACEEA047}"/>
                    </a:ext>
                  </a:extLst>
                </p:cNvPr>
                <p:cNvSpPr txBox="1"/>
                <p:nvPr/>
              </p:nvSpPr>
              <p:spPr>
                <a:xfrm>
                  <a:off x="8724838" y="1661519"/>
                  <a:ext cx="2743078" cy="646331"/>
                </a:xfrm>
                <a:prstGeom prst="rect">
                  <a:avLst/>
                </a:prstGeom>
                <a:noFill/>
              </p:spPr>
              <p:txBody>
                <a:bodyPr wrap="square" rtlCol="0">
                  <a:spAutoFit/>
                </a:bodyPr>
                <a:lstStyle/>
                <a:p>
                  <a:pPr algn="ctr"/>
                  <a:r>
                    <a:rPr kumimoji="1" lang="en-US" altLang="ja-JP" dirty="0">
                      <a:solidFill>
                        <a:schemeClr val="bg1"/>
                      </a:solidFill>
                      <a:latin typeface="Helvetica" panose="020B0604020202020204" pitchFamily="34" charset="0"/>
                      <a:cs typeface="Helvetica" panose="020B0604020202020204" pitchFamily="34" charset="0"/>
                    </a:rPr>
                    <a:t>Observation region</a:t>
                  </a:r>
                </a:p>
                <a:p>
                  <a:pPr algn="ctr"/>
                  <a:r>
                    <a:rPr kumimoji="1" lang="en-US" altLang="ja-JP" dirty="0">
                      <a:solidFill>
                        <a:schemeClr val="bg1"/>
                      </a:solidFill>
                      <a:latin typeface="Helvetica" panose="020B0604020202020204" pitchFamily="34" charset="0"/>
                      <a:cs typeface="Helvetica" panose="020B0604020202020204" pitchFamily="34" charset="0"/>
                    </a:rPr>
                    <a:t> (0.5 deg × 0.5 deg)</a:t>
                  </a:r>
                  <a:r>
                    <a:rPr kumimoji="1" lang="ja-JP" altLang="en-US" dirty="0">
                      <a:solidFill>
                        <a:schemeClr val="bg1"/>
                      </a:solidFill>
                      <a:latin typeface="Helvetica" panose="020B0604020202020204" pitchFamily="34" charset="0"/>
                      <a:cs typeface="Helvetica" panose="020B0604020202020204" pitchFamily="34" charset="0"/>
                    </a:rPr>
                    <a:t> </a:t>
                  </a:r>
                  <a:endParaRPr kumimoji="1" lang="en-US" altLang="ja-JP" dirty="0">
                    <a:solidFill>
                      <a:schemeClr val="bg1"/>
                    </a:solidFill>
                    <a:latin typeface="Helvetica" panose="020B0604020202020204" pitchFamily="34" charset="0"/>
                    <a:cs typeface="Helvetica" panose="020B0604020202020204" pitchFamily="34" charset="0"/>
                  </a:endParaRPr>
                </a:p>
              </p:txBody>
            </p:sp>
          </p:grpSp>
          <p:cxnSp>
            <p:nvCxnSpPr>
              <p:cNvPr id="19" name="直線矢印コネクタ 18">
                <a:extLst>
                  <a:ext uri="{FF2B5EF4-FFF2-40B4-BE49-F238E27FC236}">
                    <a16:creationId xmlns:a16="http://schemas.microsoft.com/office/drawing/2014/main" id="{464309A5-31F7-76FB-73E5-C373BEF375FB}"/>
                  </a:ext>
                </a:extLst>
              </p:cNvPr>
              <p:cNvCxnSpPr/>
              <p:nvPr/>
            </p:nvCxnSpPr>
            <p:spPr>
              <a:xfrm flipV="1">
                <a:off x="8085667" y="2895600"/>
                <a:ext cx="245533" cy="533400"/>
              </a:xfrm>
              <a:prstGeom prst="straightConnector1">
                <a:avLst/>
              </a:prstGeom>
              <a:ln w="28575">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20" name="テキスト ボックス 19">
                <a:extLst>
                  <a:ext uri="{FF2B5EF4-FFF2-40B4-BE49-F238E27FC236}">
                    <a16:creationId xmlns:a16="http://schemas.microsoft.com/office/drawing/2014/main" id="{4597C320-C328-E69E-07C8-08750B1B41DE}"/>
                  </a:ext>
                </a:extLst>
              </p:cNvPr>
              <p:cNvSpPr txBox="1"/>
              <p:nvPr/>
            </p:nvSpPr>
            <p:spPr>
              <a:xfrm>
                <a:off x="6104406" y="3429000"/>
                <a:ext cx="3547533" cy="646331"/>
              </a:xfrm>
              <a:prstGeom prst="rect">
                <a:avLst/>
              </a:prstGeom>
              <a:noFill/>
            </p:spPr>
            <p:txBody>
              <a:bodyPr wrap="square" rtlCol="0">
                <a:spAutoFit/>
              </a:bodyPr>
              <a:lstStyle/>
              <a:p>
                <a:pPr algn="ctr"/>
                <a:r>
                  <a:rPr kumimoji="1" lang="en-US" altLang="ja-JP" dirty="0">
                    <a:solidFill>
                      <a:srgbClr val="92D050"/>
                    </a:solidFill>
                    <a:latin typeface="Helvetica" panose="020B0604020202020204" pitchFamily="34" charset="0"/>
                    <a:cs typeface="Helvetica" panose="020B0604020202020204" pitchFamily="34" charset="0"/>
                  </a:rPr>
                  <a:t>Gamma rays by LHAASO</a:t>
                </a:r>
                <a:endParaRPr kumimoji="1" lang="ja-JP" altLang="en-US" dirty="0">
                  <a:solidFill>
                    <a:srgbClr val="92D050"/>
                  </a:solidFill>
                  <a:latin typeface="Helvetica" panose="020B0604020202020204" pitchFamily="34" charset="0"/>
                  <a:cs typeface="Helvetica" panose="020B0604020202020204" pitchFamily="34" charset="0"/>
                </a:endParaRPr>
              </a:p>
              <a:p>
                <a:pPr algn="ctr"/>
                <a:endParaRPr kumimoji="1" lang="en-US" altLang="ja-JP" dirty="0">
                  <a:solidFill>
                    <a:schemeClr val="bg1"/>
                  </a:solidFill>
                  <a:latin typeface="Helvetica" panose="020B0604020202020204" pitchFamily="34" charset="0"/>
                  <a:cs typeface="Helvetica" panose="020B0604020202020204" pitchFamily="34" charset="0"/>
                </a:endParaRPr>
              </a:p>
            </p:txBody>
          </p:sp>
        </p:grpSp>
      </p:grpSp>
      <p:grpSp>
        <p:nvGrpSpPr>
          <p:cNvPr id="2" name="グループ化 1">
            <a:extLst>
              <a:ext uri="{FF2B5EF4-FFF2-40B4-BE49-F238E27FC236}">
                <a16:creationId xmlns:a16="http://schemas.microsoft.com/office/drawing/2014/main" id="{3F8522B2-3361-8A2E-2362-EA4E200AC1EC}"/>
              </a:ext>
            </a:extLst>
          </p:cNvPr>
          <p:cNvGrpSpPr/>
          <p:nvPr/>
        </p:nvGrpSpPr>
        <p:grpSpPr>
          <a:xfrm>
            <a:off x="6599908" y="1323608"/>
            <a:ext cx="5380781" cy="999578"/>
            <a:chOff x="6811219" y="1514684"/>
            <a:chExt cx="5380781" cy="999578"/>
          </a:xfrm>
        </p:grpSpPr>
        <p:sp>
          <p:nvSpPr>
            <p:cNvPr id="7" name="テキスト ボックス 6">
              <a:extLst>
                <a:ext uri="{FF2B5EF4-FFF2-40B4-BE49-F238E27FC236}">
                  <a16:creationId xmlns:a16="http://schemas.microsoft.com/office/drawing/2014/main" id="{7D39713F-ABC0-5402-6FA7-F6F182802A99}"/>
                </a:ext>
              </a:extLst>
            </p:cNvPr>
            <p:cNvSpPr txBox="1"/>
            <p:nvPr/>
          </p:nvSpPr>
          <p:spPr>
            <a:xfrm>
              <a:off x="6811219" y="1514684"/>
              <a:ext cx="4800785" cy="401720"/>
            </a:xfrm>
            <a:prstGeom prst="rect">
              <a:avLst/>
            </a:prstGeom>
            <a:noFill/>
          </p:spPr>
          <p:txBody>
            <a:bodyPr wrap="square" rtlCol="0">
              <a:spAutoFit/>
            </a:bodyPr>
            <a:lstStyle/>
            <a:p>
              <a:r>
                <a:rPr kumimoji="1" lang="ja-JP" altLang="en-US" sz="2000">
                  <a:latin typeface="Helvetica Neue" panose="02000503000000020004" pitchFamily="2" charset="0"/>
                  <a:ea typeface="Hiragino Sans W4" panose="020B0400000000000000" pitchFamily="34" charset="-128"/>
                  <a:cs typeface="Helvetica Neue" panose="02000503000000020004" pitchFamily="2" charset="0"/>
                </a:rPr>
                <a:t>・ </a:t>
              </a:r>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Mapped area: 0.5 × 0.5 deg</a:t>
              </a:r>
              <a:r>
                <a:rPr kumimoji="1" lang="en-US" altLang="ja-JP" sz="2000" baseline="30000" dirty="0">
                  <a:latin typeface="Helvetica Neue" panose="02000503000000020004" pitchFamily="2" charset="0"/>
                  <a:ea typeface="Helvetica Neue" panose="02000503000000020004" pitchFamily="2" charset="0"/>
                  <a:cs typeface="Helvetica Neue" panose="02000503000000020004" pitchFamily="2" charset="0"/>
                </a:rPr>
                <a:t>2</a:t>
              </a:r>
              <a:endParaRPr kumimoji="1" lang="ja-JP" altLang="en-US" sz="2000" baseline="30000" dirty="0">
                <a:latin typeface="Helvetica Neue" panose="02000503000000020004" pitchFamily="2" charset="0"/>
                <a:ea typeface="Hiragino Sans W4" panose="020B0400000000000000" pitchFamily="34" charset="-128"/>
                <a:cs typeface="Helvetica Neue" panose="02000503000000020004" pitchFamily="2" charset="0"/>
              </a:endParaRPr>
            </a:p>
          </p:txBody>
        </p:sp>
        <p:sp>
          <p:nvSpPr>
            <p:cNvPr id="10" name="テキスト ボックス 9">
              <a:extLst>
                <a:ext uri="{FF2B5EF4-FFF2-40B4-BE49-F238E27FC236}">
                  <a16:creationId xmlns:a16="http://schemas.microsoft.com/office/drawing/2014/main" id="{BC22D91F-3706-9AEB-0936-740357ABF2E7}"/>
                </a:ext>
              </a:extLst>
            </p:cNvPr>
            <p:cNvSpPr txBox="1"/>
            <p:nvPr/>
          </p:nvSpPr>
          <p:spPr>
            <a:xfrm>
              <a:off x="6811219" y="1806376"/>
              <a:ext cx="5380781" cy="707886"/>
            </a:xfrm>
            <a:prstGeom prst="rect">
              <a:avLst/>
            </a:prstGeom>
            <a:noFill/>
          </p:spPr>
          <p:txBody>
            <a:bodyPr wrap="square">
              <a:spAutoFit/>
            </a:bodyPr>
            <a:lstStyle/>
            <a:p>
              <a:r>
                <a:rPr kumimoji="1" lang="ja-JP" altLang="en-US" sz="2000" dirty="0">
                  <a:latin typeface="Helvetica Neue" panose="02000503000000020004" pitchFamily="2" charset="0"/>
                  <a:ea typeface="Hiragino Sans W4" panose="020B0400000000000000" pitchFamily="34" charset="-128"/>
                  <a:cs typeface="Helvetica Neue" panose="02000503000000020004" pitchFamily="2" charset="0"/>
                </a:rPr>
                <a:t>・ </a:t>
              </a:r>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Velocity range: -150 to 150 km/s</a:t>
              </a:r>
            </a:p>
            <a:p>
              <a:r>
                <a:rPr kumimoji="1" lang="ja-JP" altLang="en-US" sz="2000" dirty="0">
                  <a:latin typeface="Helvetica Neue" panose="02000503000000020004" pitchFamily="2" charset="0"/>
                  <a:ea typeface="Hiragino Sans W4" panose="020B0400000000000000" pitchFamily="34" charset="-128"/>
                  <a:cs typeface="Helvetica Neue" panose="02000503000000020004" pitchFamily="2" charset="0"/>
                </a:rPr>
                <a:t>・ </a:t>
              </a:r>
              <a:r>
                <a:rPr kumimoji="1" lang="en-US" altLang="ja-JP" sz="2000" dirty="0">
                  <a:latin typeface="Helvetica Neue" panose="02000503000000020004" pitchFamily="2" charset="0"/>
                  <a:ea typeface="Helvetica Neue" panose="02000503000000020004" pitchFamily="2" charset="0"/>
                  <a:cs typeface="Helvetica Neue" panose="02000503000000020004" pitchFamily="2" charset="0"/>
                </a:rPr>
                <a:t>Velocity resolution: 0.2 km/s</a:t>
              </a:r>
              <a:endParaRPr kumimoji="1" lang="ja-JP" altLang="en-US" sz="2000" dirty="0">
                <a:latin typeface="Helvetica Neue" panose="02000503000000020004" pitchFamily="2" charset="0"/>
                <a:ea typeface="Hiragino Sans W4" panose="020B0400000000000000" pitchFamily="34" charset="-128"/>
                <a:cs typeface="Helvetica Neue" panose="02000503000000020004" pitchFamily="2" charset="0"/>
              </a:endParaRPr>
            </a:p>
          </p:txBody>
        </p:sp>
      </p:grpSp>
      <p:sp>
        <p:nvSpPr>
          <p:cNvPr id="18" name="スライド番号プレースホルダー 17">
            <a:extLst>
              <a:ext uri="{FF2B5EF4-FFF2-40B4-BE49-F238E27FC236}">
                <a16:creationId xmlns:a16="http://schemas.microsoft.com/office/drawing/2014/main" id="{86CA49CE-E0BF-5112-9F29-2FB577769C35}"/>
              </a:ext>
            </a:extLst>
          </p:cNvPr>
          <p:cNvSpPr>
            <a:spLocks noGrp="1"/>
          </p:cNvSpPr>
          <p:nvPr>
            <p:ph type="sldNum" sz="quarter" idx="12"/>
          </p:nvPr>
        </p:nvSpPr>
        <p:spPr/>
        <p:txBody>
          <a:bodyPr/>
          <a:lstStyle/>
          <a:p>
            <a:fld id="{9D292562-AE0E-4998-BB7A-808ABC7FC321}" type="slidenum">
              <a:rPr kumimoji="1" lang="ja-JP" altLang="en-US" smtClean="0"/>
              <a:t>8</a:t>
            </a:fld>
            <a:endParaRPr kumimoji="1" lang="ja-JP" altLang="en-US"/>
          </a:p>
        </p:txBody>
      </p:sp>
      <p:sp>
        <p:nvSpPr>
          <p:cNvPr id="11" name="テキスト ボックス 10">
            <a:extLst>
              <a:ext uri="{FF2B5EF4-FFF2-40B4-BE49-F238E27FC236}">
                <a16:creationId xmlns:a16="http://schemas.microsoft.com/office/drawing/2014/main" id="{A95DDD86-2912-7552-600D-86741B252717}"/>
              </a:ext>
            </a:extLst>
          </p:cNvPr>
          <p:cNvSpPr txBox="1"/>
          <p:nvPr/>
        </p:nvSpPr>
        <p:spPr>
          <a:xfrm>
            <a:off x="6686254" y="5351222"/>
            <a:ext cx="4531135" cy="338554"/>
          </a:xfrm>
          <a:prstGeom prst="rect">
            <a:avLst/>
          </a:prstGeom>
          <a:noFill/>
        </p:spPr>
        <p:txBody>
          <a:bodyPr wrap="square">
            <a:spAutoFit/>
          </a:bodyPr>
          <a:lstStyle/>
          <a:p>
            <a:r>
              <a:rPr lang="ja-JP" altLang="en-US" sz="1600">
                <a:latin typeface="Helvetica" panose="020B0604020202020204" pitchFamily="34" charset="0"/>
                <a:cs typeface="Helvetica" panose="020B0604020202020204" pitchFamily="34" charset="0"/>
              </a:rPr>
              <a:t>Galactic </a:t>
            </a:r>
            <a:r>
              <a:rPr lang="ja-JP" altLang="en-US" sz="1600" dirty="0">
                <a:latin typeface="Helvetica" panose="020B0604020202020204" pitchFamily="34" charset="0"/>
                <a:cs typeface="Helvetica" panose="020B0604020202020204" pitchFamily="34" charset="0"/>
              </a:rPr>
              <a:t>CO distribution </a:t>
            </a:r>
            <a:r>
              <a:rPr lang="ja-JP" altLang="en-US" sz="1600">
                <a:latin typeface="Helvetica" panose="020B0604020202020204" pitchFamily="34" charset="0"/>
                <a:cs typeface="Helvetica" panose="020B0604020202020204" pitchFamily="34" charset="0"/>
              </a:rPr>
              <a:t>from Dame </a:t>
            </a:r>
            <a:r>
              <a:rPr lang="ja-JP" altLang="en-US" sz="1600" dirty="0">
                <a:latin typeface="Helvetica" panose="020B0604020202020204" pitchFamily="34" charset="0"/>
                <a:cs typeface="Helvetica" panose="020B0604020202020204" pitchFamily="34" charset="0"/>
              </a:rPr>
              <a:t>et al. (</a:t>
            </a:r>
            <a:r>
              <a:rPr lang="ja-JP" altLang="en-US" sz="1600">
                <a:latin typeface="Helvetica" panose="020B0604020202020204" pitchFamily="34" charset="0"/>
                <a:cs typeface="Helvetica" panose="020B0604020202020204" pitchFamily="34" charset="0"/>
              </a:rPr>
              <a:t>2001)</a:t>
            </a:r>
            <a:r>
              <a:rPr lang="en-US" altLang="ja-JP" sz="1600" dirty="0">
                <a:latin typeface="Helvetica" panose="020B0604020202020204" pitchFamily="34" charset="0"/>
                <a:cs typeface="Helvetica" panose="020B0604020202020204" pitchFamily="34" charset="0"/>
              </a:rPr>
              <a:t>.</a:t>
            </a:r>
            <a:endParaRPr lang="ja-JP" altLang="en-US" sz="1600" dirty="0">
              <a:latin typeface="Helvetica" panose="020B0604020202020204" pitchFamily="34" charset="0"/>
              <a:cs typeface="Helvetica" panose="020B0604020202020204" pitchFamily="34" charset="0"/>
            </a:endParaRPr>
          </a:p>
        </p:txBody>
      </p:sp>
      <p:sp>
        <p:nvSpPr>
          <p:cNvPr id="13" name="テキスト ボックス 12">
            <a:extLst>
              <a:ext uri="{FF2B5EF4-FFF2-40B4-BE49-F238E27FC236}">
                <a16:creationId xmlns:a16="http://schemas.microsoft.com/office/drawing/2014/main" id="{7789E27F-0D2C-7BC9-367D-0B1394F5A55F}"/>
              </a:ext>
            </a:extLst>
          </p:cNvPr>
          <p:cNvSpPr txBox="1"/>
          <p:nvPr/>
        </p:nvSpPr>
        <p:spPr>
          <a:xfrm>
            <a:off x="8444133" y="5571932"/>
            <a:ext cx="1332230" cy="338554"/>
          </a:xfrm>
          <a:prstGeom prst="rect">
            <a:avLst/>
          </a:prstGeom>
          <a:noFill/>
        </p:spPr>
        <p:txBody>
          <a:bodyPr wrap="square">
            <a:spAutoFit/>
          </a:bodyPr>
          <a:lstStyle/>
          <a:p>
            <a:r>
              <a:rPr lang="en-US" altLang="ja-JP" sz="1600" dirty="0">
                <a:latin typeface="Helvetica" panose="020B0604020202020204" pitchFamily="34" charset="0"/>
                <a:cs typeface="Helvetica" panose="020B0604020202020204" pitchFamily="34" charset="0"/>
              </a:rPr>
              <a:t>(v=20 km/s)</a:t>
            </a:r>
            <a:endParaRPr lang="ja-JP" altLang="en-US" sz="1600"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26749046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C81FD846-0D56-E79B-C57C-F46EB93CFC8E}"/>
              </a:ext>
            </a:extLst>
          </p:cNvPr>
          <p:cNvPicPr>
            <a:picLocks noChangeAspect="1"/>
          </p:cNvPicPr>
          <p:nvPr/>
        </p:nvPicPr>
        <p:blipFill>
          <a:blip r:embed="rId3"/>
          <a:stretch>
            <a:fillRect/>
          </a:stretch>
        </p:blipFill>
        <p:spPr>
          <a:xfrm>
            <a:off x="2421277" y="922240"/>
            <a:ext cx="6096000" cy="4866468"/>
          </a:xfrm>
          <a:prstGeom prst="rect">
            <a:avLst/>
          </a:prstGeom>
        </p:spPr>
      </p:pic>
      <p:sp>
        <p:nvSpPr>
          <p:cNvPr id="8" name="テキスト ボックス 7">
            <a:extLst>
              <a:ext uri="{FF2B5EF4-FFF2-40B4-BE49-F238E27FC236}">
                <a16:creationId xmlns:a16="http://schemas.microsoft.com/office/drawing/2014/main" id="{C36F7974-4186-8988-D29C-2966034BD53D}"/>
              </a:ext>
            </a:extLst>
          </p:cNvPr>
          <p:cNvSpPr txBox="1"/>
          <p:nvPr/>
        </p:nvSpPr>
        <p:spPr>
          <a:xfrm>
            <a:off x="184935" y="102742"/>
            <a:ext cx="6096000" cy="584775"/>
          </a:xfrm>
          <a:prstGeom prst="rect">
            <a:avLst/>
          </a:prstGeom>
          <a:noFill/>
        </p:spPr>
        <p:txBody>
          <a:bodyPr wrap="square" rtlCol="0">
            <a:spAutoFit/>
          </a:bodyPr>
          <a:lstStyle/>
          <a:p>
            <a:r>
              <a:rPr kumimoji="1" lang="en-US" altLang="ja-JP" sz="3200" b="1" dirty="0">
                <a:solidFill>
                  <a:srgbClr val="0070C0"/>
                </a:solidFill>
                <a:effectLst>
                  <a:outerShdw blurRad="50800" dist="38100" dir="2700000" algn="tl" rotWithShape="0">
                    <a:prstClr val="black">
                      <a:alpha val="40000"/>
                    </a:prstClr>
                  </a:outerShdw>
                </a:effectLst>
                <a:latin typeface="Helvetica Neue" panose="02000503000000020004" pitchFamily="2" charset="0"/>
                <a:ea typeface="Hiragino Sans W4" panose="020B0400000000000000" pitchFamily="34" charset="-128"/>
                <a:cs typeface="Helvetica Neue" panose="02000503000000020004" pitchFamily="2" charset="0"/>
              </a:rPr>
              <a:t>Detection of molecular clouds</a:t>
            </a:r>
            <a:endParaRPr kumimoji="1" lang="ja-JP" altLang="en-US" sz="3200" b="1" dirty="0">
              <a:solidFill>
                <a:srgbClr val="0070C0"/>
              </a:solidFill>
              <a:effectLst>
                <a:outerShdw blurRad="50800" dist="38100" dir="2700000" algn="tl" rotWithShape="0">
                  <a:prstClr val="black">
                    <a:alpha val="40000"/>
                  </a:prstClr>
                </a:outerShdw>
              </a:effectLst>
              <a:latin typeface="Helvetica Neue" panose="02000503000000020004" pitchFamily="2" charset="0"/>
              <a:ea typeface="Hiragino Sans W4" panose="020B0400000000000000" pitchFamily="34" charset="-128"/>
              <a:cs typeface="Helvetica Neue" panose="02000503000000020004" pitchFamily="2" charset="0"/>
            </a:endParaRPr>
          </a:p>
        </p:txBody>
      </p:sp>
      <p:sp>
        <p:nvSpPr>
          <p:cNvPr id="9" name="テキスト ボックス 8">
            <a:extLst>
              <a:ext uri="{FF2B5EF4-FFF2-40B4-BE49-F238E27FC236}">
                <a16:creationId xmlns:a16="http://schemas.microsoft.com/office/drawing/2014/main" id="{9E87BB6C-1C29-9AC9-8861-5E4679BB6BBB}"/>
              </a:ext>
            </a:extLst>
          </p:cNvPr>
          <p:cNvSpPr txBox="1"/>
          <p:nvPr/>
        </p:nvSpPr>
        <p:spPr>
          <a:xfrm>
            <a:off x="3421293" y="665655"/>
            <a:ext cx="5524071" cy="369332"/>
          </a:xfrm>
          <a:prstGeom prst="rect">
            <a:avLst/>
          </a:prstGeom>
          <a:noFill/>
        </p:spPr>
        <p:txBody>
          <a:bodyPr wrap="square">
            <a:spAutoFit/>
          </a:bodyPr>
          <a:lstStyle/>
          <a:p>
            <a:r>
              <a:rPr kumimoji="1" lang="en-US" altLang="ja-JP" dirty="0">
                <a:latin typeface="Helvetica Neue" panose="02000503000000020004" pitchFamily="2" charset="0"/>
                <a:ea typeface="Helvetica Neue" panose="02000503000000020004" pitchFamily="2" charset="0"/>
                <a:cs typeface="Helvetica Neue" panose="02000503000000020004" pitchFamily="2" charset="0"/>
              </a:rPr>
              <a:t>Red: -37.1 to -34.9 km/s, Green: -4.1 to -2.1 km/s</a:t>
            </a:r>
            <a:endParaRPr kumimoji="1" lang="ja-JP" altLang="en-US">
              <a:latin typeface="Helvetica Neue" panose="02000503000000020004" pitchFamily="2" charset="0"/>
              <a:cs typeface="Helvetica Neue" panose="02000503000000020004" pitchFamily="2" charset="0"/>
            </a:endParaRPr>
          </a:p>
        </p:txBody>
      </p:sp>
      <p:sp>
        <p:nvSpPr>
          <p:cNvPr id="10" name="テキスト ボックス 9">
            <a:extLst>
              <a:ext uri="{FF2B5EF4-FFF2-40B4-BE49-F238E27FC236}">
                <a16:creationId xmlns:a16="http://schemas.microsoft.com/office/drawing/2014/main" id="{0D226E8B-A7DC-9E67-A316-E0CD16CEB0B7}"/>
              </a:ext>
            </a:extLst>
          </p:cNvPr>
          <p:cNvSpPr txBox="1"/>
          <p:nvPr/>
        </p:nvSpPr>
        <p:spPr>
          <a:xfrm>
            <a:off x="377574" y="5860627"/>
            <a:ext cx="11611511" cy="461665"/>
          </a:xfrm>
          <a:prstGeom prst="rect">
            <a:avLst/>
          </a:prstGeom>
          <a:noFill/>
        </p:spPr>
        <p:txBody>
          <a:bodyPr wrap="square" rtlCol="0">
            <a:spAutoFit/>
          </a:bodyPr>
          <a:lstStyle/>
          <a:p>
            <a:r>
              <a:rPr kumimoji="1" lang="en-US" altLang="ja-JP" sz="2400" dirty="0">
                <a:latin typeface="Helvetica Neue" panose="02000503000000020004" pitchFamily="2" charset="0"/>
                <a:ea typeface="Hiragino Sans W4" panose="020B0400000000000000" pitchFamily="34" charset="-128"/>
                <a:cs typeface="Helvetica Neue" panose="02000503000000020004" pitchFamily="2" charset="0"/>
              </a:rPr>
              <a:t>Five molecular clouds (MC1-MC5) were detected around 1LHAASO J0007+5659u.</a:t>
            </a:r>
            <a:endParaRPr kumimoji="1" lang="ja-JP" altLang="en-US" sz="2400" dirty="0">
              <a:latin typeface="Helvetica Neue" panose="02000503000000020004" pitchFamily="2" charset="0"/>
              <a:ea typeface="Hiragino Sans W4" panose="020B0400000000000000" pitchFamily="34" charset="-128"/>
              <a:cs typeface="Helvetica Neue" panose="02000503000000020004" pitchFamily="2" charset="0"/>
            </a:endParaRPr>
          </a:p>
        </p:txBody>
      </p:sp>
    </p:spTree>
    <p:extLst>
      <p:ext uri="{BB962C8B-B14F-4D97-AF65-F5344CB8AC3E}">
        <p14:creationId xmlns:p14="http://schemas.microsoft.com/office/powerpoint/2010/main" val="51598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theme/theme1.xml><?xml version="1.0" encoding="utf-8"?>
<a:theme xmlns:a="http://schemas.openxmlformats.org/drawingml/2006/main" name="テーマ1">
  <a:themeElements>
    <a:clrScheme name="レトロスペクト">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レトロスペクト">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レトロスペクト">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テーマ1" id="{8E76704D-09DA-904A-ADAC-315B45A11702}" vid="{0F532EEA-247B-D442-A7C5-C0FD0BEC7490}"/>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テーマ1</Template>
  <TotalTime>21556</TotalTime>
  <Words>5023</Words>
  <Application>Microsoft Macintosh PowerPoint</Application>
  <PresentationFormat>ワイド画面</PresentationFormat>
  <Paragraphs>558</Paragraphs>
  <Slides>28</Slides>
  <Notes>26</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28</vt:i4>
      </vt:variant>
    </vt:vector>
  </HeadingPairs>
  <TitlesOfParts>
    <vt:vector size="38" baseType="lpstr">
      <vt:lpstr>BIZ UDP明朝 Medium</vt:lpstr>
      <vt:lpstr>Hiragino Sans W4</vt:lpstr>
      <vt:lpstr>游ゴシック</vt:lpstr>
      <vt:lpstr>Calibri</vt:lpstr>
      <vt:lpstr>Calibri Light</vt:lpstr>
      <vt:lpstr>Cambria Math</vt:lpstr>
      <vt:lpstr>Century</vt:lpstr>
      <vt:lpstr>Helvetica</vt:lpstr>
      <vt:lpstr>Helvetica Neue</vt:lpstr>
      <vt:lpstr>テーマ1</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202570038</dc:creator>
  <cp:lastModifiedBy>202570038</cp:lastModifiedBy>
  <cp:revision>23</cp:revision>
  <dcterms:created xsi:type="dcterms:W3CDTF">2026-08-13T07:08:05Z</dcterms:created>
  <dcterms:modified xsi:type="dcterms:W3CDTF">2026-08-29T06:10:06Z</dcterms:modified>
</cp:coreProperties>
</file>