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8" r:id="rId2"/>
    <p:sldId id="282" r:id="rId3"/>
    <p:sldId id="280" r:id="rId4"/>
    <p:sldId id="281" r:id="rId5"/>
    <p:sldId id="284" r:id="rId6"/>
    <p:sldId id="10511" r:id="rId7"/>
    <p:sldId id="10512" r:id="rId8"/>
    <p:sldId id="289" r:id="rId9"/>
    <p:sldId id="290" r:id="rId10"/>
    <p:sldId id="292" r:id="rId11"/>
    <p:sldId id="10510" r:id="rId12"/>
    <p:sldId id="295" r:id="rId13"/>
    <p:sldId id="10513" r:id="rId14"/>
    <p:sldId id="10514" r:id="rId15"/>
    <p:sldId id="299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" id="{8DD23F1B-6136-43E9-A6B2-57D0D2038ADB}">
          <p14:sldIdLst>
            <p14:sldId id="278"/>
            <p14:sldId id="282"/>
            <p14:sldId id="280"/>
            <p14:sldId id="281"/>
            <p14:sldId id="284"/>
            <p14:sldId id="10511"/>
            <p14:sldId id="10512"/>
            <p14:sldId id="289"/>
            <p14:sldId id="290"/>
            <p14:sldId id="292"/>
            <p14:sldId id="10510"/>
            <p14:sldId id="295"/>
          </p14:sldIdLst>
        </p14:section>
        <p14:section name="Backup" id="{746E48E1-2D33-4CB4-9DBB-94671AC0566F}">
          <p14:sldIdLst>
            <p14:sldId id="10513"/>
            <p14:sldId id="10514"/>
            <p14:sldId id="2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32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C63BA-C903-482D-8859-89C41139C1DD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1607C-086B-43B4-BA14-F7B16B9149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547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E23D0C-B147-3D4A-9F5A-63209511F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C8B6D9F-D924-269F-1373-C2BDD255C8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F709A6-B965-08B3-DBF5-9E8DC4865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8953B-96CB-4F09-9945-02A9B7726ECB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D896DF-F27D-D23F-9772-74A335B91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549E43-C64B-8064-BC7B-5610F0719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381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0D2CCF-1343-ABDC-624A-127488078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F79DF9D-3AE1-D868-D3D4-5DF49D0A1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CCCD565-1007-F2A1-8844-3A047CC4E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1F919-2F6F-453E-B9EA-00778CE2727D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BD9118-BC6F-66E4-B06F-7B429264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976A08-D2B6-B757-7D15-BD38CE79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36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126BC1E-7BCA-B37B-D97A-9169EE3DC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FC05AE-3D37-88DC-EF52-AEFD51D007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930AC0-1F17-D446-2416-9F07A33F0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946E-C1FD-4BBF-B25F-93E4B83407AA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FF41C7-6496-9DE2-0927-5023A15B2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512433-09A6-D08F-AF1E-77A747665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7914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F14009-ECCC-BFE0-5558-1651E459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ED5559-B224-7FCD-0B6C-CA42D1E69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3C5781-B6C5-513F-284E-347F1AA8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F8C8-26D7-473A-ACEE-4576C5BC5F59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BE481A-8ACF-3893-672D-61A03B4EF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2CC4AC-3FEC-E6BA-B8C6-7938D8EE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781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1EB6A-2F46-AED3-B225-7AA8A5CFD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B23EB24-AF1E-12FE-D76D-EDA81DB0B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F56ECC-7877-473F-CC18-7E96CDDC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12E1-70FF-42BA-A7C9-984101E7D6EB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5F5A05-D4EA-B9F7-28C4-336F2365B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E13D9C-4514-04E2-86D3-FC7F1C74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296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A8C738-33FE-B4A6-6E1E-EDDF8A88E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61002D-8D7D-CD42-8944-958FA8762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6CCD1C0-306A-CD11-3B6F-64AACF3EE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71A38F-A1D1-2DA7-5722-042FE3D1A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EA1A-F136-44CC-AE41-29DA7BA676F2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F05D3F-4DCA-35CE-F1D8-5263FEAB1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CA5F781-68FE-DF8C-4280-DEBA6B58C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3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CA22B8-692A-15FB-34CE-094738779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EB0D2D1-154C-F5CA-7633-77AD25225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FC0814-ABE0-F913-988F-F819CC9B7F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386D504-B9BC-58FD-AB17-45463C3FC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1327570-4EA5-9CB3-7B56-1BC1E8995C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3699830-76CC-AFE7-C618-1CABE90A1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198CF-042A-455A-B550-7524B547E75C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C123EE7-D0CD-D835-2D11-3BB8A9475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65AE69E-F15D-3CA8-03C4-9B6AD78FE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3948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D8955F-464F-613E-E357-0A1925C28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BFCB86E-1F15-18FF-4F4B-148494D00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13451-EF37-44A4-AAC5-3C9E82B6BCD1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74BE25B-C663-6125-B827-0C2834CF2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707C75E-D0CA-F1D5-1665-3EBA133FB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8183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8820472-0914-4FD8-1F06-B5D735DB5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606-E957-4445-BE7A-BB37ED5FA87D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44251FD-F469-E4B4-4D98-E9AB7D926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906A56-1EBC-D8C8-2613-0D83BAB14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393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3BB7FF-C9B0-F063-0B2E-BF5A7D427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8C8903-24D9-9315-50B7-C96ADCC99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7BBF9CB-56C3-6859-CB2A-CCF164B68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FA63FD-D1D4-B0D3-D914-C9F1116AB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5C02-8EF0-46B0-AE8B-3310072DDF33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F45BBE7-4F36-FB00-807E-5B51EF7B1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8C0C4DD-7759-DD7C-4EB5-26D818CBB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047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3866AE-2D85-27C5-EDEA-21A545723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879053A-BF0F-6E9D-A667-25BC82286A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932F36-22FA-6188-38B7-3D3A724BB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1413B0F-3CAD-1804-FE55-F257609F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A9C9-2E5C-4A4F-9E92-58AB7BBF934A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DC3256-B26D-5AF4-8988-59D3BE5EA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A178B5-85F9-9615-769E-B913A3B21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73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99AD936-94FA-6B9F-A5F4-51A85D21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C63663-F91F-09D0-0315-68C3BECE5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5C396E-E2D6-AC8B-FB70-A978DFDF39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EC5B3-3445-45E8-BB8B-E08251EB1739}" type="datetime1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C503CD-1340-837A-8532-89B4DCA360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E6083A-0453-F834-D64F-B4172E9E89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52ECE-A0F5-48DB-AB88-1174E52D1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06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openxmlformats.org/officeDocument/2006/relationships/image" Target="../media/image170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80.png"/><Relationship Id="rId12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26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69F100-88C6-7024-F518-ABA24ACBE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9C71495D-4309-0812-2D91-59573C439F63}"/>
              </a:ext>
            </a:extLst>
          </p:cNvPr>
          <p:cNvSpPr txBox="1"/>
          <p:nvPr/>
        </p:nvSpPr>
        <p:spPr>
          <a:xfrm>
            <a:off x="465333" y="1563193"/>
            <a:ext cx="111297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舒体" panose="02010601030101010101" pitchFamily="2" charset="-122"/>
                <a:ea typeface="方正舒体" panose="02010601030101010101" pitchFamily="2" charset="-122"/>
                <a:cs typeface="+mn-cs"/>
              </a:rPr>
              <a:t>Earth Tomography with Atmospheric Neutrino Absorption at TRIDENT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方正舒体" panose="02010601030101010101" pitchFamily="2" charset="-122"/>
              <a:ea typeface="方正舒体" panose="02010601030101010101" pitchFamily="2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22121AC-97FD-7969-8333-8CE1EA521751}"/>
              </a:ext>
            </a:extLst>
          </p:cNvPr>
          <p:cNvSpPr txBox="1"/>
          <p:nvPr/>
        </p:nvSpPr>
        <p:spPr>
          <a:xfrm>
            <a:off x="3813477" y="6171288"/>
            <a:ext cx="4911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舒体" panose="02010601030101010101" pitchFamily="2" charset="-122"/>
                <a:ea typeface="方正舒体" panose="02010601030101010101" pitchFamily="2" charset="-122"/>
                <a:cs typeface="+mn-cs"/>
              </a:rPr>
              <a:t>2026.08.31 @ TeVPA 2026</a:t>
            </a:r>
          </a:p>
        </p:txBody>
      </p:sp>
      <p:pic>
        <p:nvPicPr>
          <p:cNvPr id="4" name="Picture 32">
            <a:extLst>
              <a:ext uri="{FF2B5EF4-FFF2-40B4-BE49-F238E27FC236}">
                <a16:creationId xmlns:a16="http://schemas.microsoft.com/office/drawing/2014/main" id="{9522748D-6C34-8AEF-9579-98B0576AB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381" y="394324"/>
            <a:ext cx="2906777" cy="7694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C044D3D-5BC4-2DB6-FB3D-B65814C041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324843"/>
            <a:ext cx="3771938" cy="8406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A65924A-1E71-CEE4-E05C-8D2014FD9C58}"/>
                  </a:ext>
                </a:extLst>
              </p:cNvPr>
              <p:cNvSpPr txBox="1"/>
              <p:nvPr/>
            </p:nvSpPr>
            <p:spPr>
              <a:xfrm>
                <a:off x="4083861" y="4671543"/>
                <a:ext cx="660238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:r>
                  <a:rPr kumimoji="0" lang="en-US" altLang="zh-CN" sz="4000" b="1" i="0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方正舒体" panose="02010601030101010101" pitchFamily="2" charset="-122"/>
                    <a:ea typeface="方正舒体" panose="02010601030101010101" pitchFamily="2" charset="-122"/>
                    <a:cs typeface="+mn-cs"/>
                  </a:rPr>
                  <a:t>,</a:t>
                </a:r>
                <a:r>
                  <a:rPr lang="en-US" altLang="zh-CN" sz="40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方正舒体" panose="02010601030101010101" pitchFamily="2" charset="-12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4000" b="1" i="0" dirty="0" smtClean="0"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方正舒体" panose="02010601030101010101" pitchFamily="2" charset="-122"/>
                            <a:ea typeface="方正舒体" panose="02010601030101010101" pitchFamily="2" charset="-122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CN" sz="4000" b="1" i="0" dirty="0" smtClean="0"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方正舒体" panose="02010601030101010101" pitchFamily="2" charset="-122"/>
                            <a:ea typeface="方正舒体" panose="02010601030101010101" pitchFamily="2" charset="-122"/>
                          </a:rPr>
                          <m:t>Jun−Nan Lu</m:t>
                        </m:r>
                      </m:e>
                      <m:sup>
                        <m:r>
                          <a:rPr lang="en-US" altLang="zh-CN" sz="4000" b="1" i="1" dirty="0" smtClean="0"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方正舒体" panose="02010601030101010101" pitchFamily="2" charset="-122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en-US" altLang="zh-CN" sz="4000" b="1" i="0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方正舒体" panose="02010601030101010101" pitchFamily="2" charset="-122"/>
                    <a:ea typeface="方正舒体" panose="02010601030101010101" pitchFamily="2" charset="-122"/>
                    <a:cs typeface="+mn-cs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4000" b="1" i="0" dirty="0"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方正舒体" panose="02010601030101010101" pitchFamily="2" charset="-122"/>
                            <a:ea typeface="方正舒体" panose="02010601030101010101" pitchFamily="2" charset="-122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CN" sz="4000" b="1" i="0" dirty="0"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方正舒体" panose="02010601030101010101" pitchFamily="2" charset="-122"/>
                            <a:ea typeface="方正舒体" panose="02010601030101010101" pitchFamily="2" charset="-122"/>
                          </a:rPr>
                          <m:t>Boyu Yang</m:t>
                        </m:r>
                      </m:e>
                      <m:sup>
                        <m:r>
                          <a:rPr lang="en-US" altLang="zh-CN" sz="4000" b="1" i="1" dirty="0"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方正舒体" panose="02010601030101010101" pitchFamily="2" charset="-122"/>
                          </a:rPr>
                          <m:t>𝟐</m:t>
                        </m:r>
                      </m:sup>
                    </m:sSup>
                  </m:oMath>
                </a14:m>
                <a:endParaRPr kumimoji="0" lang="en-US" altLang="zh-CN" sz="4000" b="1" i="0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A65924A-1E71-CEE4-E05C-8D2014FD9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861" y="4671543"/>
                <a:ext cx="6602385" cy="721801"/>
              </a:xfrm>
              <a:prstGeom prst="rect">
                <a:avLst/>
              </a:prstGeom>
              <a:blipFill>
                <a:blip r:embed="rId5"/>
                <a:stretch>
                  <a:fillRect l="-3416" t="-20168" b="-344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D3A9A540-30EE-F9B3-A7E7-6B9F9B0E2828}"/>
              </a:ext>
            </a:extLst>
          </p:cNvPr>
          <p:cNvSpPr txBox="1"/>
          <p:nvPr/>
        </p:nvSpPr>
        <p:spPr>
          <a:xfrm>
            <a:off x="521511" y="5502284"/>
            <a:ext cx="8517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buAutoNum type="arabicPeriod"/>
              <a:defRPr/>
            </a:pPr>
            <a:r>
              <a:rPr kumimoji="0" lang="en-US" altLang="zh-CN" sz="16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舒体" panose="02010601030101010101" pitchFamily="2" charset="-122"/>
                <a:ea typeface="方正舒体" panose="02010601030101010101" pitchFamily="2" charset="-122"/>
                <a:cs typeface="+mn-cs"/>
              </a:rPr>
              <a:t> Tsung-Dao Lee Institute, Shanghai Jiao Tong University, China</a:t>
            </a:r>
          </a:p>
          <a:p>
            <a:pPr marL="342900" lvl="0" indent="-342900">
              <a:buAutoNum type="arabicPeriod"/>
              <a:defRPr/>
            </a:pPr>
            <a:r>
              <a:rPr lang="en-US" altLang="zh-CN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舒体" panose="02010601030101010101" pitchFamily="2" charset="-122"/>
                <a:ea typeface="方正舒体" panose="02010601030101010101" pitchFamily="2" charset="-122"/>
              </a:rPr>
              <a:t> Department of Modern Physics, University of Science and Technology of China, China</a:t>
            </a:r>
            <a:endParaRPr kumimoji="0" lang="en-US" altLang="zh-CN" sz="16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方正舒体" panose="02010601030101010101" pitchFamily="2" charset="-122"/>
              <a:ea typeface="方正舒体" panose="02010601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3CCE712-5C53-F05F-71D4-61445B05B6F2}"/>
                  </a:ext>
                </a:extLst>
              </p:cNvPr>
              <p:cNvSpPr txBox="1"/>
              <p:nvPr/>
            </p:nvSpPr>
            <p:spPr>
              <a:xfrm>
                <a:off x="400050" y="4671543"/>
                <a:ext cx="4013200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4000" b="1" i="0" u="sng" dirty="0"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方正舒体" panose="02010601030101010101" pitchFamily="2" charset="-122"/>
                              <a:ea typeface="方正舒体" panose="02010601030101010101" pitchFamily="2" charset="-122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altLang="zh-CN" sz="4000" b="1" i="0" u="sng" dirty="0"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方正舒体" panose="02010601030101010101" pitchFamily="2" charset="-122"/>
                              <a:ea typeface="方正舒体" panose="02010601030101010101" pitchFamily="2" charset="-122"/>
                            </a:rPr>
                            <m:t>Jingtao Huang</m:t>
                          </m:r>
                        </m:e>
                        <m:sup>
                          <m:r>
                            <a:rPr kumimoji="0" lang="en-US" altLang="zh-CN" sz="4000" b="1" i="1" u="sng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方正舒体" panose="02010601030101010101" pitchFamily="2" charset="-122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zh-CN" altLang="en-US" u="sng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3CCE712-5C53-F05F-71D4-61445B05B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50" y="4671543"/>
                <a:ext cx="4013200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 descr="TeV Particle Astrophysics 2026">
            <a:extLst>
              <a:ext uri="{FF2B5EF4-FFF2-40B4-BE49-F238E27FC236}">
                <a16:creationId xmlns:a16="http://schemas.microsoft.com/office/drawing/2014/main" id="{66CFF2F6-37FC-A6E1-A6DB-07C72DC7C14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1C6097"/>
              </a:clrFrom>
              <a:clrTo>
                <a:srgbClr val="1C6097">
                  <a:alpha val="0"/>
                </a:srgbClr>
              </a:clrTo>
            </a:clrChange>
          </a:blip>
          <a:srcRect r="35781"/>
          <a:stretch>
            <a:fillRect/>
          </a:stretch>
        </p:blipFill>
        <p:spPr>
          <a:xfrm>
            <a:off x="9555244" y="5247276"/>
            <a:ext cx="2362902" cy="16107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5742B28-6A04-55E1-3030-B58163474C4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9928" y="324843"/>
            <a:ext cx="927099" cy="90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56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37D53-45BE-ACDA-CD89-1315B797B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BA54C-4EE0-E221-7021-9E684AEDD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r="937"/>
          <a:stretch/>
        </p:blipFill>
        <p:spPr>
          <a:xfrm>
            <a:off x="6166712" y="2025979"/>
            <a:ext cx="5853838" cy="4287774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880826F5-B441-CF63-FEFC-FAB26376EA56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E1EE067-5B20-DB75-680F-188A45ACD781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Sensitivity to Density Anomalies</a:t>
              </a: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48A68AEB-12A0-9DBC-E5E5-F1D880B9D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940E91F3-8764-07FA-B53A-644207629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9BD44BC-010F-E535-A9EA-21DD3FD29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" r="531"/>
          <a:stretch/>
        </p:blipFill>
        <p:spPr>
          <a:xfrm>
            <a:off x="228381" y="2043043"/>
            <a:ext cx="5807911" cy="421195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34CFA3B-7D4A-962D-54AC-B131FE9A20ED}"/>
              </a:ext>
            </a:extLst>
          </p:cNvPr>
          <p:cNvSpPr txBox="1"/>
          <p:nvPr/>
        </p:nvSpPr>
        <p:spPr>
          <a:xfrm>
            <a:off x="455825" y="1196603"/>
            <a:ext cx="5487776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What if the Earth contains a localized density anomaly?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41F9579-339E-E072-1885-FDBC9ED00EC8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D3D6243-3615-92DC-3C5E-08EC4579D5CE}"/>
              </a:ext>
            </a:extLst>
          </p:cNvPr>
          <p:cNvSpPr txBox="1"/>
          <p:nvPr/>
        </p:nvSpPr>
        <p:spPr>
          <a:xfrm>
            <a:off x="7674299" y="1424020"/>
            <a:ext cx="37375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Sensitivity for TRIDENT-10y to localized density anomalies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9B3AB1A-FD06-493F-57A9-E4FEB1389BE2}"/>
              </a:ext>
            </a:extLst>
          </p:cNvPr>
          <p:cNvSpPr txBox="1"/>
          <p:nvPr/>
        </p:nvSpPr>
        <p:spPr>
          <a:xfrm>
            <a:off x="6719666" y="2523126"/>
            <a:ext cx="2373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TRIDENT simulation, work in progress</a:t>
            </a:r>
          </a:p>
        </p:txBody>
      </p:sp>
    </p:spTree>
    <p:extLst>
      <p:ext uri="{BB962C8B-B14F-4D97-AF65-F5344CB8AC3E}">
        <p14:creationId xmlns:p14="http://schemas.microsoft.com/office/powerpoint/2010/main" val="2298641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832EE-E816-118A-6AFB-6340147AE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BBA2E0E4-153A-F8E7-D9D1-9E9CB952108F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92F2B221-3D7C-C996-FDE9-69C8A866B968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Sensitivity to Density Anomalies</a:t>
              </a: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1E239FA9-B0B9-590E-A041-6352D0203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3153CE13-335D-FE3F-4057-48A4F263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D4B09C2-EBBD-E51D-57F9-FF38BD8D011C}"/>
              </a:ext>
            </a:extLst>
          </p:cNvPr>
          <p:cNvSpPr txBox="1"/>
          <p:nvPr/>
        </p:nvSpPr>
        <p:spPr>
          <a:xfrm>
            <a:off x="455825" y="1196603"/>
            <a:ext cx="5487776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What if the Earth contains a localized density anomaly?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2705462-5D34-0E54-6D3A-F9BFD48AE88A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D179CA9-6E55-B1F1-7887-8E0773E1592D}"/>
              </a:ext>
            </a:extLst>
          </p:cNvPr>
          <p:cNvSpPr txBox="1"/>
          <p:nvPr/>
        </p:nvSpPr>
        <p:spPr>
          <a:xfrm>
            <a:off x="7674299" y="1424020"/>
            <a:ext cx="37375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Sensitivity for TRIDENT-10y to localized density anomalies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37F59D0-907A-A258-D961-900548E32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2070351"/>
            <a:ext cx="12001500" cy="419735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FB89083B-2ECA-7D0B-93F0-2F990A0DE738}"/>
              </a:ext>
            </a:extLst>
          </p:cNvPr>
          <p:cNvSpPr txBox="1"/>
          <p:nvPr/>
        </p:nvSpPr>
        <p:spPr>
          <a:xfrm>
            <a:off x="6807691" y="3535373"/>
            <a:ext cx="27872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Higher potential to detect anomalies in the outer mantle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AC3A27E-F009-121B-FB89-CF658EB4A06A}"/>
              </a:ext>
            </a:extLst>
          </p:cNvPr>
          <p:cNvSpPr txBox="1"/>
          <p:nvPr/>
        </p:nvSpPr>
        <p:spPr>
          <a:xfrm>
            <a:off x="6719666" y="2523126"/>
            <a:ext cx="2373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TRIDENT simulation, work in progress</a:t>
            </a:r>
          </a:p>
        </p:txBody>
      </p:sp>
    </p:spTree>
    <p:extLst>
      <p:ext uri="{BB962C8B-B14F-4D97-AF65-F5344CB8AC3E}">
        <p14:creationId xmlns:p14="http://schemas.microsoft.com/office/powerpoint/2010/main" val="2986970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F6D1-468B-B1A2-C897-E5284545E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EBA03B1E-4461-9709-719A-CF70760F41DD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AB705116-38FE-26F3-3AFB-F6863DAE4412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Summary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20EC247D-EC7A-2CB2-CAB2-930C4B4C8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011FBA70-E61C-F101-7FA6-0AD114E73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6750268-99BF-45FC-32C9-8D38ADAF3860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29A2051-7D68-CFCE-48C9-EB1B57A4325D}"/>
              </a:ext>
            </a:extLst>
          </p:cNvPr>
          <p:cNvSpPr txBox="1"/>
          <p:nvPr/>
        </p:nvSpPr>
        <p:spPr>
          <a:xfrm>
            <a:off x="859970" y="1717226"/>
            <a:ext cx="10900230" cy="3115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Neutrino attenuation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directly probes matter density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through the weak interaction, independently of conventional geophysical observables.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TRIDENT can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constrain multiple radial density layers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 with precision improving continuously as exposure accumulates.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The same framework can independently constrain global Earth properties and probe localized density anomalies.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408F892-680F-42CA-CF9C-571175C44894}"/>
              </a:ext>
            </a:extLst>
          </p:cNvPr>
          <p:cNvSpPr txBox="1"/>
          <p:nvPr/>
        </p:nvSpPr>
        <p:spPr>
          <a:xfrm>
            <a:off x="4182478" y="4820852"/>
            <a:ext cx="3827044" cy="1138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altLang="zh-CN" sz="5400" b="1" dirty="0">
                <a:latin typeface="方正舒体" panose="02010601030101010101" pitchFamily="2" charset="-122"/>
                <a:ea typeface="方正舒体" panose="02010601030101010101" pitchFamily="2" charset="-122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576379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6BC95C-FE07-4CDD-19CE-90A868E99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680" y="2590958"/>
            <a:ext cx="4693920" cy="1325563"/>
          </a:xfrm>
        </p:spPr>
        <p:txBody>
          <a:bodyPr/>
          <a:lstStyle/>
          <a:p>
            <a:pPr algn="ctr"/>
            <a:r>
              <a:rPr lang="en-US" altLang="zh-CN" sz="5400" b="1" dirty="0">
                <a:latin typeface="方正舒体" panose="02010601030101010101" pitchFamily="2" charset="-122"/>
                <a:ea typeface="方正舒体" panose="02010601030101010101" pitchFamily="2" charset="-122"/>
                <a:cs typeface="+mn-cs"/>
              </a:rPr>
              <a:t>Backup</a:t>
            </a:r>
            <a:endParaRPr lang="zh-CN" altLang="en-US" sz="5400" b="1" dirty="0">
              <a:latin typeface="方正舒体" panose="02010601030101010101" pitchFamily="2" charset="-122"/>
              <a:ea typeface="方正舒体" panose="02010601030101010101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BE520F7-8B76-82FE-E1F4-60F5EEC7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2ECE-A0F5-48DB-AB88-1174E52D1B9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188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D50C-7432-0D1D-84E0-E5AFA0999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AF018EA7-E68C-DF5E-38A6-D53BB7221E5B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0D398760-B046-5797-AD49-B7AF88DA8A60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Results from Multinest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E1C47E46-E259-E1D7-A8BA-5E7B19B80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54381F18-315D-57BC-795E-793B99C52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F891343-611D-CD94-D4E1-6BFAC159CBCD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AD25D73-2E7F-1325-ECC0-00C50AE7D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72340"/>
            <a:ext cx="5143500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E533129-DB7F-F7E4-E6C1-14AFA27E1B25}"/>
                  </a:ext>
                </a:extLst>
              </p:cNvPr>
              <p:cNvSpPr txBox="1"/>
              <p:nvPr/>
            </p:nvSpPr>
            <p:spPr>
              <a:xfrm>
                <a:off x="5872315" y="1614227"/>
                <a:ext cx="6097002" cy="4247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n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Posterior distributions of the five constant-density layers for 1-year and 10-year exposures. </a:t>
                </a:r>
              </a:p>
              <a:p>
                <a:pPr marL="285750" indent="-285750">
                  <a:buFont typeface="Wingdings" panose="05000000000000000000" pitchFamily="2" charset="2"/>
                  <a:buChar char="n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Diagonal panels show 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marginalized 1D posteriors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; off-diagonal panels show correlations between layer densities. </a:t>
                </a:r>
              </a:p>
              <a:p>
                <a:pPr marL="285750" indent="-285750">
                  <a:buFont typeface="Wingdings" panose="05000000000000000000" pitchFamily="2" charset="2"/>
                  <a:buChar char="n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10-year exposure significantly narrows the allowed parameter space, especially for the outer layers. </a:t>
                </a:r>
              </a:p>
              <a:p>
                <a:pPr marL="285750" indent="-285750">
                  <a:buFont typeface="Wingdings" panose="05000000000000000000" pitchFamily="2" charset="2"/>
                  <a:buChar char="n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innermost density remains the least constrained, while clear inter-layer correlations persist.</a:t>
                </a:r>
              </a:p>
              <a:p>
                <a:pPr marL="285750" indent="-285750">
                  <a:buFont typeface="Wingdings" panose="05000000000000000000" pitchFamily="2" charset="2"/>
                  <a:buChar char="n"/>
                </a:pPr>
                <a:r>
                  <a:rPr lang="en-US" altLang="zh-CN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innermost density is biased high due to the asymmetric prior range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the large uncertainty extends toward low densities but is truncated at the physical boundary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𝜌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&gt;0</m:t>
                    </m:r>
                  </m:oMath>
                </a14:m>
                <a:endPara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E533129-DB7F-F7E4-E6C1-14AFA27E1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2315" y="1614227"/>
                <a:ext cx="6097002" cy="4247317"/>
              </a:xfrm>
              <a:prstGeom prst="rect">
                <a:avLst/>
              </a:prstGeom>
              <a:blipFill>
                <a:blip r:embed="rId4"/>
                <a:stretch>
                  <a:fillRect l="-600" t="-861" r="-2300" b="-12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: 圆角 6">
            <a:extLst>
              <a:ext uri="{FF2B5EF4-FFF2-40B4-BE49-F238E27FC236}">
                <a16:creationId xmlns:a16="http://schemas.microsoft.com/office/drawing/2014/main" id="{BE1C6A69-5C35-4FD1-7BDB-8F5CDE34A62B}"/>
              </a:ext>
            </a:extLst>
          </p:cNvPr>
          <p:cNvSpPr/>
          <p:nvPr/>
        </p:nvSpPr>
        <p:spPr>
          <a:xfrm>
            <a:off x="1022684" y="1215189"/>
            <a:ext cx="1118937" cy="528933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A883F466-1893-5B35-612D-17E4F0529214}"/>
              </a:ext>
            </a:extLst>
          </p:cNvPr>
          <p:cNvCxnSpPr>
            <a:cxnSpLocks/>
          </p:cNvCxnSpPr>
          <p:nvPr/>
        </p:nvCxnSpPr>
        <p:spPr>
          <a:xfrm>
            <a:off x="2326105" y="4168942"/>
            <a:ext cx="3546210" cy="55345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88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8F61-5D87-E3AA-802B-BB995A7C1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26CFE8DF-3968-EE75-B6B2-A9C077926E1E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FCE56383-33E4-4A3D-9104-1C75FBAEA1CF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Results Comparing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8E97C8DE-45F1-ADC1-3470-4FECFEBD7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2C96D3B4-DCE1-6FB4-4150-E530B9995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5924DF3-7417-A503-90A3-15516AF1B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597" y="1129707"/>
            <a:ext cx="3562972" cy="238874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BE7ECD6-E102-DFD7-6E0D-FD53107785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6563" y="3608279"/>
            <a:ext cx="3435006" cy="265158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BDDABD9-E46D-75FE-184D-C81A30CE697B}"/>
              </a:ext>
            </a:extLst>
          </p:cNvPr>
          <p:cNvSpPr txBox="1"/>
          <p:nvPr/>
        </p:nvSpPr>
        <p:spPr>
          <a:xfrm>
            <a:off x="9357951" y="6105195"/>
            <a:ext cx="19401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华文宋体" panose="02010600040101010101" pitchFamily="2" charset="-122"/>
                <a:ea typeface="华文宋体" panose="02010600040101010101" pitchFamily="2" charset="-122"/>
              </a:rPr>
              <a:t>L. </a:t>
            </a:r>
            <a:r>
              <a:rPr lang="en-US" altLang="zh-CN" sz="1200" dirty="0" err="1">
                <a:latin typeface="华文宋体" panose="02010600040101010101" pitchFamily="2" charset="-122"/>
                <a:ea typeface="华文宋体" panose="02010600040101010101" pitchFamily="2" charset="-122"/>
              </a:rPr>
              <a:t>Maderer</a:t>
            </a:r>
            <a:r>
              <a:rPr lang="en-US" altLang="zh-CN" sz="1200" dirty="0">
                <a:latin typeface="华文宋体" panose="02010600040101010101" pitchFamily="2" charset="-122"/>
                <a:ea typeface="华文宋体" panose="02010600040101010101" pitchFamily="2" charset="-122"/>
              </a:rPr>
              <a:t>, Ph. D thesis</a:t>
            </a:r>
            <a:endParaRPr lang="zh-CN" altLang="en-US" sz="1200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A1C1B6B-1171-D06C-2913-CB4FF46942A7}"/>
              </a:ext>
            </a:extLst>
          </p:cNvPr>
          <p:cNvSpPr txBox="1"/>
          <p:nvPr/>
        </p:nvSpPr>
        <p:spPr>
          <a:xfrm>
            <a:off x="9198886" y="3361231"/>
            <a:ext cx="21549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华文宋体" panose="02010600040101010101" pitchFamily="2" charset="-122"/>
                <a:ea typeface="华文宋体" panose="02010600040101010101" pitchFamily="2" charset="-122"/>
              </a:rPr>
              <a:t>IceCube Coll. arXiv:2607.02644</a:t>
            </a:r>
            <a:endParaRPr lang="zh-CN" altLang="en-US" sz="1200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277E5B1-A9DB-2C3E-35D1-DC91190B086F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CD78F3A-3D50-C3F4-8E71-57EB842CEB92}"/>
              </a:ext>
            </a:extLst>
          </p:cNvPr>
          <p:cNvSpPr txBox="1"/>
          <p:nvPr/>
        </p:nvSpPr>
        <p:spPr>
          <a:xfrm>
            <a:off x="10569820" y="1775860"/>
            <a:ext cx="156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IceCube results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6BDDB3F-03EF-9BDA-483B-8509DBB9E322}"/>
              </a:ext>
            </a:extLst>
          </p:cNvPr>
          <p:cNvSpPr txBox="1"/>
          <p:nvPr/>
        </p:nvSpPr>
        <p:spPr>
          <a:xfrm>
            <a:off x="10569820" y="4242825"/>
            <a:ext cx="156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KM3NeT results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2C29222-01CA-6531-380C-E90065DEF4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642" y="1448016"/>
            <a:ext cx="6491828" cy="487184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F79BD8C-39F3-D095-EF13-D41CEBC0E04E}"/>
              </a:ext>
            </a:extLst>
          </p:cNvPr>
          <p:cNvSpPr txBox="1"/>
          <p:nvPr/>
        </p:nvSpPr>
        <p:spPr>
          <a:xfrm>
            <a:off x="1271700" y="1574808"/>
            <a:ext cx="2382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TRIDENT simulation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3628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0E457-19D7-F776-3378-C6604B920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D5F39906-0129-EC8F-35E0-A517E7ECFF69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2745A4B0-2041-AEC5-ABB7-5CC77917AFCB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Introduction: Earth tomography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6A857465-1085-6D83-5505-AF4057A8E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319E428B-26F9-3D4E-CD47-C25CA070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3DFC57B-4FF0-9678-AD1B-B46424D46BF9}"/>
              </a:ext>
            </a:extLst>
          </p:cNvPr>
          <p:cNvSpPr txBox="1"/>
          <p:nvPr/>
        </p:nvSpPr>
        <p:spPr>
          <a:xfrm>
            <a:off x="501650" y="1768385"/>
            <a:ext cx="111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Why?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32A0FCE-7A62-4EE8-DB21-DBA56AA29BDB}"/>
              </a:ext>
            </a:extLst>
          </p:cNvPr>
          <p:cNvSpPr txBox="1"/>
          <p:nvPr/>
        </p:nvSpPr>
        <p:spPr>
          <a:xfrm>
            <a:off x="501650" y="1116262"/>
            <a:ext cx="112585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Earth tomography: Using through-going neutrinos to probe the Earth’s interior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7E14C16-57D2-468E-CC34-C02BDCB0A9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4"/>
          <a:stretch>
            <a:fillRect/>
          </a:stretch>
        </p:blipFill>
        <p:spPr>
          <a:xfrm>
            <a:off x="9048214" y="2363110"/>
            <a:ext cx="2981388" cy="287228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D036A13-5486-FAD8-D318-F61F18BC197D}"/>
              </a:ext>
            </a:extLst>
          </p:cNvPr>
          <p:cNvSpPr txBox="1"/>
          <p:nvPr/>
        </p:nvSpPr>
        <p:spPr>
          <a:xfrm>
            <a:off x="7795260" y="6079351"/>
            <a:ext cx="37741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prstClr val="black"/>
                </a:solidFill>
                <a:latin typeface="华文宋体" panose="02010600040101010101" pitchFamily="2" charset="-122"/>
                <a:ea typeface="华文宋体" panose="02010600040101010101" pitchFamily="2" charset="-122"/>
              </a:rPr>
              <a:t>Image Credit: Isabel Goos @ Neutrino Geoscience 2025</a:t>
            </a:r>
            <a:endParaRPr lang="zh-CN" altLang="en-US" sz="1200" dirty="0">
              <a:solidFill>
                <a:prstClr val="black"/>
              </a:solidFill>
              <a:latin typeface="华文宋体" panose="02010600040101010101" pitchFamily="2" charset="-122"/>
              <a:ea typeface="华文宋体" panose="02010600040101010101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5C9EC20-5742-5C67-4848-45E8394B60CB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FC3B180-ABB3-95FE-7CF5-D54692FEB25A}"/>
              </a:ext>
            </a:extLst>
          </p:cNvPr>
          <p:cNvSpPr txBox="1"/>
          <p:nvPr/>
        </p:nvSpPr>
        <p:spPr>
          <a:xfrm>
            <a:off x="6530196" y="5241940"/>
            <a:ext cx="2730834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seismic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tomography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52E1544-21DC-F5B7-669C-9E5FD9A9560D}"/>
              </a:ext>
            </a:extLst>
          </p:cNvPr>
          <p:cNvSpPr txBox="1"/>
          <p:nvPr/>
        </p:nvSpPr>
        <p:spPr>
          <a:xfrm>
            <a:off x="9150016" y="5235396"/>
            <a:ext cx="2669628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neutrino tomography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C2725C7-D81B-0BBA-3A48-DAC9A8E7769C}"/>
                  </a:ext>
                </a:extLst>
              </p:cNvPr>
              <p:cNvSpPr txBox="1"/>
              <p:nvPr/>
            </p:nvSpPr>
            <p:spPr>
              <a:xfrm>
                <a:off x="596072" y="2417317"/>
                <a:ext cx="5988602" cy="3675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Earth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黑体" panose="02010609060101010101" pitchFamily="49" charset="-122"/>
                  </a:rPr>
                  <a:t>’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s density profile constrains its internal composition and evolution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lang="en-US" altLang="zh-CN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 conventional method (seismology) constrains density indirectly through wave velocities, which are also affected by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𝑇</m:t>
                    </m:r>
                  </m:oMath>
                </a14:m>
                <a:r>
                  <a:rPr lang="en-US" altLang="zh-CN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𝑃</m:t>
                    </m:r>
                  </m:oMath>
                </a14:m>
                <a:r>
                  <a:rPr lang="en-US" altLang="zh-CN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and composition.</a:t>
                </a:r>
              </a:p>
              <a:p>
                <a:pPr marL="342900" lvl="0" indent="-342900">
                  <a:lnSpc>
                    <a:spcPct val="1500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n"/>
                  <a:defRPr/>
                </a:pP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We can probe the Earth</a:t>
                </a:r>
                <a:r>
                  <a:rPr lang="en-US" altLang="zh-CN" dirty="0">
                    <a:solidFill>
                      <a:prstClr val="black"/>
                    </a:solidFill>
                    <a:ea typeface="黑体" panose="02010609060101010101" pitchFamily="49" charset="-122"/>
                  </a:rPr>
                  <a:t>’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s density profile by measuring the energy and angular distributions of neutrinos propagating through the Earth</a:t>
                </a: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C2725C7-D81B-0BBA-3A48-DAC9A8E776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072" y="2417317"/>
                <a:ext cx="5988602" cy="3675173"/>
              </a:xfrm>
              <a:prstGeom prst="rect">
                <a:avLst/>
              </a:prstGeom>
              <a:blipFill>
                <a:blip r:embed="rId4"/>
                <a:stretch>
                  <a:fillRect l="-713" r="-1833" b="-18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2C33AB6F-321C-941A-C56F-3E868F57B2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34" r="55264"/>
          <a:stretch>
            <a:fillRect/>
          </a:stretch>
        </p:blipFill>
        <p:spPr>
          <a:xfrm>
            <a:off x="6489600" y="2363110"/>
            <a:ext cx="2558614" cy="287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2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4389B-FBA4-75E1-E98B-FDB1DC401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58BCF39E-D950-B996-ED2A-BBC644AAE0EC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01944018-BEBA-C972-B192-9FA1CC2D0F55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Introduction: Earth tomography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69A2867B-BD84-A8D9-8DA1-8390D495F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4" name="灯片编号占位符 27">
            <a:extLst>
              <a:ext uri="{FF2B5EF4-FFF2-40B4-BE49-F238E27FC236}">
                <a16:creationId xmlns:a16="http://schemas.microsoft.com/office/drawing/2014/main" id="{6FD5E84B-E26E-8EF2-1DEF-49BDC65B3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A6607CB8-F938-E101-54FF-67AC0A53D668}"/>
                  </a:ext>
                </a:extLst>
              </p:cNvPr>
              <p:cNvSpPr txBox="1"/>
              <p:nvPr/>
            </p:nvSpPr>
            <p:spPr>
              <a:xfrm>
                <a:off x="5308061" y="1497467"/>
                <a:ext cx="6605078" cy="4579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Main idea: use up-going atmospheric neutrinos that traverse the Earth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2400"/>
                  </a:spcBef>
                  <a:spcAft>
                    <a:spcPts val="60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Two modes: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   1) Absorption tomography (TeV-PeV)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sz="200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00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 ⋅</m:t>
                      </m:r>
                      <m:func>
                        <m:funcPr>
                          <m:ctrlPr>
                            <a:rPr lang="en-US" altLang="zh-CN" sz="200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[−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d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func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⋅∫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𝑑𝑙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 ] </m:t>
                      </m:r>
                    </m:oMath>
                  </m:oMathPara>
                </a14:m>
                <a:endParaRPr lang="en-US" altLang="zh-CN" sz="2000" noProof="0" dirty="0"/>
              </a:p>
              <a:p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   2) Oscillation tomography (MeV-GeV)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华文宋体" panose="02010600040101010101" pitchFamily="2" charset="-122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华文宋体" panose="02010600040101010101" pitchFamily="2" charset="-122"/>
                              <a:cs typeface="+mn-cs"/>
                            </a:rPr>
                            <m:t>𝑛</m:t>
                          </m:r>
                        </m:e>
                        <m:sub>
                          <m: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华文宋体" panose="02010600040101010101" pitchFamily="2" charset="-122"/>
                              <a:cs typeface="+mn-cs"/>
                            </a:rPr>
                            <m:t>𝑒</m:t>
                          </m:r>
                        </m:sub>
                      </m:sSub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华文宋体" panose="02010600040101010101" pitchFamily="2" charset="-122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华文宋体" panose="02010600040101010101" pitchFamily="2" charset="-122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华文宋体" panose="02010600040101010101" pitchFamily="2" charset="-122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华文宋体" panose="02010600040101010101" pitchFamily="2" charset="-122"/>
                                  <a:cs typeface="+mn-cs"/>
                                </a:rPr>
                                <m:t>𝑁</m:t>
                              </m:r>
                            </m:e>
                            <m:sub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华文宋体" panose="02010600040101010101" pitchFamily="2" charset="-122"/>
                                  <a:cs typeface="+mn-cs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华文宋体" panose="02010600040101010101" pitchFamily="2" charset="-122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华文宋体" panose="02010600040101010101" pitchFamily="2" charset="-122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华文宋体" panose="02010600040101010101" pitchFamily="2" charset="-122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华文宋体" panose="02010600040101010101" pitchFamily="2" charset="-122"/>
                          <a:cs typeface="+mn-cs"/>
                        </a:rPr>
                        <m:t> </m:t>
                      </m:r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华文宋体" panose="02010600040101010101" pitchFamily="2" charset="-122"/>
                          <a:cs typeface="+mn-cs"/>
                        </a:rPr>
                        <m:t>𝜌</m:t>
                      </m:r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华文宋体" panose="02010600040101010101" pitchFamily="2" charset="-122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华文宋体" panose="02010600040101010101" pitchFamily="2" charset="-122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华文宋体" panose="02010600040101010101" pitchFamily="2" charset="-122"/>
                              <a:cs typeface="+mn-cs"/>
                            </a:rPr>
                            <m:t>𝑍</m:t>
                          </m:r>
                        </m:num>
                        <m:den>
                          <m: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华文宋体" panose="02010600040101010101" pitchFamily="2" charset="-122"/>
                              <a:cs typeface="+mn-cs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342900" lvl="0" indent="-342900">
                  <a:spcBef>
                    <a:spcPts val="1200"/>
                  </a:spcBef>
                  <a:buFont typeface="Wingdings" panose="05000000000000000000" pitchFamily="2" charset="2"/>
                  <a:buChar char="n"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Expected result: Map a 1D </a:t>
                </a:r>
                <a:r>
                  <a:rPr lang="en-US" altLang="zh-CN" sz="20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radial density profile</a:t>
                </a: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: </a:t>
                </a:r>
              </a:p>
              <a:p>
                <a:pPr lvl="0" algn="ctr">
                  <a:spcBef>
                    <a:spcPts val="1200"/>
                  </a:spcBef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zh-CN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华文宋体" panose="02010600040101010101" pitchFamily="2" charset="-122"/>
                        <a:cs typeface="+mn-cs"/>
                      </a:rPr>
                      <m:t>𝜌</m:t>
                    </m:r>
                    <m:d>
                      <m:dPr>
                        <m:ctrlP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华文宋体" panose="02010600040101010101" pitchFamily="2" charset="-122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华文宋体" panose="02010600040101010101" pitchFamily="2" charset="-122"/>
                            <a:cs typeface="+mn-cs"/>
                          </a:rPr>
                          <m:t>𝑟</m:t>
                        </m:r>
                      </m:e>
                    </m:d>
                  </m:oMath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A6607CB8-F938-E101-54FF-67AC0A53D6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061" y="1497467"/>
                <a:ext cx="6605078" cy="4579780"/>
              </a:xfrm>
              <a:prstGeom prst="rect">
                <a:avLst/>
              </a:prstGeom>
              <a:blipFill>
                <a:blip r:embed="rId3"/>
                <a:stretch>
                  <a:fillRect l="-831" t="-7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9F982FBB-C9BB-16F0-6DC9-FD7D12820071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28DB8DF-F929-3D29-78A7-18C53ED1D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1613197"/>
            <a:ext cx="4852228" cy="446405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0836CA5-CA80-14A0-4444-9B3377E42F61}"/>
              </a:ext>
            </a:extLst>
          </p:cNvPr>
          <p:cNvSpPr txBox="1"/>
          <p:nvPr/>
        </p:nvSpPr>
        <p:spPr>
          <a:xfrm>
            <a:off x="485140" y="6079351"/>
            <a:ext cx="39192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prstClr val="black"/>
                </a:solidFill>
                <a:latin typeface="华文宋体" panose="02010600040101010101" pitchFamily="2" charset="-122"/>
                <a:ea typeface="华文宋体" panose="02010600040101010101" pitchFamily="2" charset="-122"/>
              </a:rPr>
              <a:t>Image credit: </a:t>
            </a:r>
            <a:r>
              <a:rPr lang="en-US" altLang="zh-CN" sz="1200" dirty="0" err="1">
                <a:solidFill>
                  <a:prstClr val="black"/>
                </a:solidFill>
                <a:latin typeface="华文宋体" panose="02010600040101010101" pitchFamily="2" charset="-122"/>
                <a:ea typeface="华文宋体" panose="02010600040101010101" pitchFamily="2" charset="-122"/>
              </a:rPr>
              <a:t>VRVector</a:t>
            </a:r>
            <a:r>
              <a:rPr lang="en-US" altLang="zh-CN" sz="1200" dirty="0">
                <a:solidFill>
                  <a:prstClr val="black"/>
                </a:solidFill>
                <a:latin typeface="华文宋体" panose="02010600040101010101" pitchFamily="2" charset="-122"/>
                <a:ea typeface="华文宋体" panose="02010600040101010101" pitchFamily="2" charset="-122"/>
              </a:rPr>
              <a:t> / Shutterstock, via Carleton University</a:t>
            </a:r>
            <a:endParaRPr lang="zh-CN" altLang="en-US" sz="1200" dirty="0">
              <a:solidFill>
                <a:prstClr val="black"/>
              </a:solidFill>
              <a:latin typeface="华文宋体" panose="02010600040101010101" pitchFamily="2" charset="-122"/>
              <a:ea typeface="华文宋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5569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86056-4437-B819-D7B5-FC7AEE31C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06C05C63-6E94-6095-70E7-E30909A606C2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35EEA496-6F6E-19CE-D3B1-F65E00685172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Introduction: TRIDENT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0EE1D82F-E111-8B98-AB08-42BCB21CC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5EEC55D0-769F-2E27-B91B-08BBE9335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6AA1420-EF92-064C-6087-E818DA942941}"/>
              </a:ext>
            </a:extLst>
          </p:cNvPr>
          <p:cNvSpPr txBox="1"/>
          <p:nvPr/>
        </p:nvSpPr>
        <p:spPr>
          <a:xfrm>
            <a:off x="361950" y="4205184"/>
            <a:ext cx="91882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宋体" panose="02010600040101010101" pitchFamily="2" charset="-122"/>
                <a:ea typeface="华文宋体" panose="02010600040101010101" pitchFamily="2" charset="-122"/>
                <a:cs typeface="+mn-cs"/>
              </a:rPr>
              <a:t>Ye Z.P et al.. Nat Astro 7, 1497–1505 (2023). 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宋体" panose="02010600040101010101" pitchFamily="2" charset="-122"/>
              <a:ea typeface="华文宋体" panose="02010600040101010101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81B5741-0810-AB90-AFE8-B72F885A71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7"/>
          <a:stretch>
            <a:fillRect/>
          </a:stretch>
        </p:blipFill>
        <p:spPr>
          <a:xfrm>
            <a:off x="431800" y="1213739"/>
            <a:ext cx="7241540" cy="2964929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291D35FA-6B16-59DC-CB45-73FDB254B11C}"/>
              </a:ext>
            </a:extLst>
          </p:cNvPr>
          <p:cNvSpPr txBox="1"/>
          <p:nvPr/>
        </p:nvSpPr>
        <p:spPr>
          <a:xfrm>
            <a:off x="431800" y="4604408"/>
            <a:ext cx="10510520" cy="1934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An up-coming next-gen neutrino telescope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Including ~1000 strings with 20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hDOMs 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(hybrid digital optical modules) 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 string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Size: ~8 km³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Broad neutrino sensitivity from sub-TeV to EeV energies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ECB93CB4-1F0B-167A-4F05-7BAE2208B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565" y="1531358"/>
            <a:ext cx="3724635" cy="29120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4539B616-A5C9-89A7-8414-A07FF37614EF}"/>
                  </a:ext>
                </a:extLst>
              </p:cNvPr>
              <p:cNvSpPr txBox="1"/>
              <p:nvPr/>
            </p:nvSpPr>
            <p:spPr>
              <a:xfrm>
                <a:off x="8035565" y="1108211"/>
                <a:ext cx="3966497" cy="358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Angular resolution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𝜈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𝜇</m:t>
                        </m:r>
                      </m:sub>
                    </m:sSub>
                  </m:oMath>
                </a14:m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track events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4539B616-A5C9-89A7-8414-A07FF3761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5565" y="1108211"/>
                <a:ext cx="3966497" cy="358368"/>
              </a:xfrm>
              <a:prstGeom prst="rect">
                <a:avLst/>
              </a:prstGeom>
              <a:blipFill>
                <a:blip r:embed="rId5"/>
                <a:stretch>
                  <a:fillRect l="-768" t="-5085" b="-152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文本框 35">
            <a:extLst>
              <a:ext uri="{FF2B5EF4-FFF2-40B4-BE49-F238E27FC236}">
                <a16:creationId xmlns:a16="http://schemas.microsoft.com/office/drawing/2014/main" id="{284D8A6F-A01A-D4E3-4EF4-43AF289BC4ED}"/>
              </a:ext>
            </a:extLst>
          </p:cNvPr>
          <p:cNvSpPr txBox="1"/>
          <p:nvPr/>
        </p:nvSpPr>
        <p:spPr>
          <a:xfrm>
            <a:off x="8356600" y="4369817"/>
            <a:ext cx="3581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宋体" panose="02010600040101010101" pitchFamily="2" charset="-122"/>
                <a:ea typeface="华文宋体" panose="02010600040101010101" pitchFamily="2" charset="-122"/>
                <a:cs typeface="+mn-cs"/>
              </a:rPr>
              <a:t>I. Morton-Blake </a:t>
            </a:r>
            <a:r>
              <a:rPr lang="en-US" altLang="zh-CN" sz="1200" dirty="0">
                <a:solidFill>
                  <a:prstClr val="black"/>
                </a:solidFill>
                <a:latin typeface="华文宋体" panose="02010600040101010101" pitchFamily="2" charset="-122"/>
                <a:ea typeface="华文宋体" panose="02010600040101010101" pitchFamily="2" charset="-122"/>
              </a:rPr>
              <a:t>et al..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宋体" panose="02010600040101010101" pitchFamily="2" charset="-122"/>
                <a:ea typeface="华文宋体" panose="02010600040101010101" pitchFamily="2" charset="-122"/>
                <a:cs typeface="+mn-cs"/>
              </a:rPr>
              <a:t>Phys. Rev. D 113, 043030 (2026)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宋体" panose="02010600040101010101" pitchFamily="2" charset="-122"/>
              <a:ea typeface="华文宋体" panose="02010600040101010101" pitchFamily="2" charset="-122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A28A866-20C6-47B5-89BC-9759C0AF4316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8922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56BF1-FF5A-1E3D-918E-9B87E79BA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C739C906-A708-F85E-B23D-35BE4AE089D9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C9C84E42-9D62-1D9C-6518-B7E0C7E05D60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Introduction: TRIDENT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8A7DFA72-4F3D-282F-0C0D-BF7538DA3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2BC3C377-6303-D0C4-AFA7-3F603D7A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3C3C290-71E9-40A5-73F9-D34BDD331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915" y="1244965"/>
            <a:ext cx="4075840" cy="5003629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6821B419-638A-040F-42EA-9AD57114427A}"/>
              </a:ext>
            </a:extLst>
          </p:cNvPr>
          <p:cNvGrpSpPr/>
          <p:nvPr/>
        </p:nvGrpSpPr>
        <p:grpSpPr>
          <a:xfrm>
            <a:off x="680795" y="1199302"/>
            <a:ext cx="6596305" cy="4704287"/>
            <a:chOff x="680795" y="1454527"/>
            <a:chExt cx="6596305" cy="4704287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3E0C8A2F-8E79-7067-BEAE-C09DB64D42AA}"/>
                </a:ext>
              </a:extLst>
            </p:cNvPr>
            <p:cNvGrpSpPr/>
            <p:nvPr/>
          </p:nvGrpSpPr>
          <p:grpSpPr>
            <a:xfrm>
              <a:off x="680795" y="1454527"/>
              <a:ext cx="6596305" cy="4704287"/>
              <a:chOff x="7448954" y="1260933"/>
              <a:chExt cx="4235482" cy="3020620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77C95417-3017-C24E-43E5-CA27A6E317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48954" y="1260933"/>
                <a:ext cx="4235482" cy="2911928"/>
              </a:xfrm>
              <a:prstGeom prst="rect">
                <a:avLst/>
              </a:prstGeom>
            </p:spPr>
          </p:pic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13F2618-5FE4-8EDC-99FD-B23F500F81BD}"/>
                  </a:ext>
                </a:extLst>
              </p:cNvPr>
              <p:cNvSpPr txBox="1"/>
              <p:nvPr/>
            </p:nvSpPr>
            <p:spPr>
              <a:xfrm>
                <a:off x="7961127" y="4064168"/>
                <a:ext cx="1211941" cy="2173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solidFill>
                      <a:prstClr val="black"/>
                    </a:solidFill>
                    <a:latin typeface="华文宋体" panose="02010600040101010101" pitchFamily="2" charset="-122"/>
                    <a:ea typeface="华文宋体" panose="02010600040101010101" pitchFamily="2" charset="-122"/>
                  </a:rPr>
                  <a:t>Snowmass 2023</a:t>
                </a:r>
                <a:endParaRPr lang="zh-CN" altLang="en-US" sz="1600" dirty="0">
                  <a:solidFill>
                    <a:prstClr val="black"/>
                  </a:solidFill>
                  <a:latin typeface="华文宋体" panose="02010600040101010101" pitchFamily="2" charset="-122"/>
                  <a:ea typeface="华文宋体" panose="02010600040101010101" pitchFamily="2" charset="-122"/>
                </a:endParaRPr>
              </a:p>
            </p:txBody>
          </p:sp>
        </p:grp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D7AAE9C4-83E0-E202-616D-BB477E16A776}"/>
                </a:ext>
              </a:extLst>
            </p:cNvPr>
            <p:cNvSpPr/>
            <p:nvPr/>
          </p:nvSpPr>
          <p:spPr>
            <a:xfrm>
              <a:off x="4749800" y="2698750"/>
              <a:ext cx="2146300" cy="660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25C46B12-F2F7-95CF-73E3-6764EF3EA6C6}"/>
              </a:ext>
            </a:extLst>
          </p:cNvPr>
          <p:cNvSpPr txBox="1"/>
          <p:nvPr/>
        </p:nvSpPr>
        <p:spPr>
          <a:xfrm>
            <a:off x="5627893" y="1353765"/>
            <a:ext cx="1591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Earth attenuation becomes significant at high energies 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CBA2BDD-694C-C6FC-F78B-9FA1945526B5}"/>
              </a:ext>
            </a:extLst>
          </p:cNvPr>
          <p:cNvSpPr txBox="1"/>
          <p:nvPr/>
        </p:nvSpPr>
        <p:spPr>
          <a:xfrm>
            <a:off x="8850555" y="6146800"/>
            <a:ext cx="2743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0" i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Donini, A. </a:t>
            </a:r>
            <a:r>
              <a:rPr lang="en-US" altLang="zh-CN" sz="1200" b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Nature Phys </a:t>
            </a:r>
            <a:r>
              <a:rPr lang="en-US" altLang="zh-CN" sz="1200" b="1" i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15</a:t>
            </a:r>
            <a:r>
              <a:rPr lang="en-US" altLang="zh-CN" sz="1200" b="0" i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, 37–40 (2019). 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640EC6F-5B87-F749-29F0-1D1FD36B2AFD}"/>
              </a:ext>
            </a:extLst>
          </p:cNvPr>
          <p:cNvSpPr txBox="1"/>
          <p:nvPr/>
        </p:nvSpPr>
        <p:spPr>
          <a:xfrm>
            <a:off x="8723106" y="909696"/>
            <a:ext cx="2518187" cy="56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IceCube 1yr events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07F493F-A95F-E383-10DA-6F62BA5127A4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7609565D-C77A-B405-380C-A635A641A81E}"/>
              </a:ext>
            </a:extLst>
          </p:cNvPr>
          <p:cNvCxnSpPr>
            <a:cxnSpLocks/>
          </p:cNvCxnSpPr>
          <p:nvPr/>
        </p:nvCxnSpPr>
        <p:spPr>
          <a:xfrm>
            <a:off x="5380064" y="5854560"/>
            <a:ext cx="1778000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E5CC2059-476C-8B24-C04A-4728D4558A63}"/>
              </a:ext>
            </a:extLst>
          </p:cNvPr>
          <p:cNvSpPr txBox="1"/>
          <p:nvPr/>
        </p:nvSpPr>
        <p:spPr>
          <a:xfrm>
            <a:off x="4430056" y="5867887"/>
            <a:ext cx="3532843" cy="56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Sensitive region of TRIDENT 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箭头: 下 4">
            <a:extLst>
              <a:ext uri="{FF2B5EF4-FFF2-40B4-BE49-F238E27FC236}">
                <a16:creationId xmlns:a16="http://schemas.microsoft.com/office/drawing/2014/main" id="{0EE92A9A-5479-0F4C-B2D0-79FEDCC426BB}"/>
              </a:ext>
            </a:extLst>
          </p:cNvPr>
          <p:cNvSpPr/>
          <p:nvPr/>
        </p:nvSpPr>
        <p:spPr>
          <a:xfrm rot="16200000">
            <a:off x="6210421" y="2356521"/>
            <a:ext cx="426720" cy="1201662"/>
          </a:xfrm>
          <a:prstGeom prst="downArrow">
            <a:avLst>
              <a:gd name="adj1" fmla="val 50000"/>
              <a:gd name="adj2" fmla="val 80357"/>
            </a:avLst>
          </a:prstGeom>
          <a:gradFill>
            <a:gsLst>
              <a:gs pos="4000">
                <a:srgbClr val="FF0000">
                  <a:alpha val="0"/>
                </a:srgbClr>
              </a:gs>
              <a:gs pos="71000">
                <a:srgbClr val="FF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2586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8459E-4F4D-343C-D10E-C0C968560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4721A253-BE5C-2320-FC92-5702D48819BB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E07B4978-5C50-8303-78CF-88A6F4EE5701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Methodology 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4E7F6560-24AE-23AD-622B-C703DA72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146E628C-9FF1-1BF2-83B1-4439747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1D8C57D-9297-8F52-5EFC-7BAA6E9EB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823" y="1090329"/>
            <a:ext cx="2124837" cy="159233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6876B1D-A132-8C9E-5207-31E203134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823" y="3234520"/>
            <a:ext cx="2123114" cy="159233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7576989-D63C-CF63-C851-36807B2C2D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686" y="1041814"/>
            <a:ext cx="1570623" cy="156980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D805979-C8BE-A0B8-951B-11C2A88C8B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962" y="2836998"/>
            <a:ext cx="1567960" cy="15696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927274F2-746C-D186-F08B-F24A4839603F}"/>
              </a:ext>
            </a:extLst>
          </p:cNvPr>
          <p:cNvGrpSpPr/>
          <p:nvPr/>
        </p:nvGrpSpPr>
        <p:grpSpPr>
          <a:xfrm>
            <a:off x="450665" y="2724740"/>
            <a:ext cx="1819500" cy="657678"/>
            <a:chOff x="431801" y="2793297"/>
            <a:chExt cx="1819500" cy="657678"/>
          </a:xfrm>
        </p:grpSpPr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CF639E13-E128-B30D-61A9-B0B424FBC130}"/>
                </a:ext>
              </a:extLst>
            </p:cNvPr>
            <p:cNvSpPr/>
            <p:nvPr/>
          </p:nvSpPr>
          <p:spPr>
            <a:xfrm>
              <a:off x="431801" y="2793297"/>
              <a:ext cx="1819500" cy="657678"/>
            </a:xfrm>
            <a:prstGeom prst="roundRect">
              <a:avLst>
                <a:gd name="adj" fmla="val 37617"/>
              </a:avLst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75143D0-0FED-52AD-EA8B-7F7899D6FFDE}"/>
                </a:ext>
              </a:extLst>
            </p:cNvPr>
            <p:cNvSpPr txBox="1"/>
            <p:nvPr/>
          </p:nvSpPr>
          <p:spPr>
            <a:xfrm>
              <a:off x="449740" y="2937470"/>
              <a:ext cx="1728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Daemonflux</a:t>
              </a:r>
              <a:r>
                <a:rPr lang="en-US" altLang="zh-CN" sz="105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[1]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A259CD0-854A-7780-1784-39B79B4D6D9C}"/>
                  </a:ext>
                </a:extLst>
              </p:cNvPr>
              <p:cNvSpPr txBox="1"/>
              <p:nvPr/>
            </p:nvSpPr>
            <p:spPr>
              <a:xfrm>
                <a:off x="1153379" y="1609401"/>
                <a:ext cx="660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Φ</m:t>
                          </m:r>
                        </m:e>
                        <m:sub>
                          <m: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A259CD0-854A-7780-1784-39B79B4D6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379" y="1609401"/>
                <a:ext cx="660694" cy="461665"/>
              </a:xfrm>
              <a:prstGeom prst="rect">
                <a:avLst/>
              </a:prstGeom>
              <a:blipFill>
                <a:blip r:embed="rId7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52702D6F-4836-1AF6-1101-858CBC4B76DC}"/>
              </a:ext>
            </a:extLst>
          </p:cNvPr>
          <p:cNvSpPr txBox="1"/>
          <p:nvPr/>
        </p:nvSpPr>
        <p:spPr>
          <a:xfrm>
            <a:off x="2475660" y="2175996"/>
            <a:ext cx="122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Earth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D587ED0-20AA-F353-8098-BEA4E0FDD512}"/>
              </a:ext>
            </a:extLst>
          </p:cNvPr>
          <p:cNvSpPr txBox="1"/>
          <p:nvPr/>
        </p:nvSpPr>
        <p:spPr>
          <a:xfrm>
            <a:off x="3175199" y="4352681"/>
            <a:ext cx="186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Assumed density profile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08237CB4-861D-20AE-B1A5-86FAC122797B}"/>
              </a:ext>
            </a:extLst>
          </p:cNvPr>
          <p:cNvCxnSpPr>
            <a:cxnSpLocks/>
          </p:cNvCxnSpPr>
          <p:nvPr/>
        </p:nvCxnSpPr>
        <p:spPr>
          <a:xfrm>
            <a:off x="1922308" y="1886497"/>
            <a:ext cx="120137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78EA3A2A-D9C5-E462-0D7E-EB9257D77675}"/>
              </a:ext>
            </a:extLst>
          </p:cNvPr>
          <p:cNvCxnSpPr>
            <a:cxnSpLocks/>
          </p:cNvCxnSpPr>
          <p:nvPr/>
        </p:nvCxnSpPr>
        <p:spPr>
          <a:xfrm>
            <a:off x="2126516" y="3624221"/>
            <a:ext cx="89935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F70BF53D-8DF9-6708-3C4D-851C1D4DEC3B}"/>
                  </a:ext>
                </a:extLst>
              </p:cNvPr>
              <p:cNvSpPr txBox="1"/>
              <p:nvPr/>
            </p:nvSpPr>
            <p:spPr>
              <a:xfrm>
                <a:off x="4884000" y="1487141"/>
                <a:ext cx="5180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Φ</m:t>
                      </m:r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F70BF53D-8DF9-6708-3C4D-851C1D4DEC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000" y="1487141"/>
                <a:ext cx="518091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70B85EF0-8598-CA49-66B0-127C4132166A}"/>
                  </a:ext>
                </a:extLst>
              </p:cNvPr>
              <p:cNvSpPr txBox="1"/>
              <p:nvPr/>
            </p:nvSpPr>
            <p:spPr>
              <a:xfrm>
                <a:off x="4978728" y="3915436"/>
                <a:ext cx="6170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Φ</m:t>
                          </m:r>
                        </m:e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70B85EF0-8598-CA49-66B0-127C41321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728" y="3915436"/>
                <a:ext cx="61702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F641BA67-99FF-1E0F-C85E-5638BC07BEFF}"/>
              </a:ext>
            </a:extLst>
          </p:cNvPr>
          <p:cNvCxnSpPr>
            <a:cxnSpLocks/>
          </p:cNvCxnSpPr>
          <p:nvPr/>
        </p:nvCxnSpPr>
        <p:spPr>
          <a:xfrm flipV="1">
            <a:off x="5612703" y="1823986"/>
            <a:ext cx="2352807" cy="12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7" name="图片 36">
            <a:extLst>
              <a:ext uri="{FF2B5EF4-FFF2-40B4-BE49-F238E27FC236}">
                <a16:creationId xmlns:a16="http://schemas.microsoft.com/office/drawing/2014/main" id="{04DBE08A-FAF0-6964-19B4-A7AF3404B7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4073" y="2554795"/>
            <a:ext cx="1898349" cy="1414333"/>
          </a:xfrm>
          <a:prstGeom prst="rect">
            <a:avLst/>
          </a:prstGeom>
        </p:spPr>
      </p:pic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EF23BD4B-B1E2-5085-592B-7CB43DD34A3B}"/>
              </a:ext>
            </a:extLst>
          </p:cNvPr>
          <p:cNvCxnSpPr>
            <a:cxnSpLocks/>
          </p:cNvCxnSpPr>
          <p:nvPr/>
        </p:nvCxnSpPr>
        <p:spPr>
          <a:xfrm flipV="1">
            <a:off x="5612703" y="4124848"/>
            <a:ext cx="2352807" cy="12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5C2EF042-9009-A828-F0DF-8B12A6859052}"/>
                  </a:ext>
                </a:extLst>
              </p:cNvPr>
              <p:cNvSpPr txBox="1"/>
              <p:nvPr/>
            </p:nvSpPr>
            <p:spPr>
              <a:xfrm>
                <a:off x="10445868" y="1575844"/>
                <a:ext cx="984629" cy="478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N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data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5C2EF042-9009-A828-F0DF-8B12A6859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5868" y="1575844"/>
                <a:ext cx="984629" cy="47808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3874D7CD-186E-8B38-D95A-A636C7BF7F32}"/>
                  </a:ext>
                </a:extLst>
              </p:cNvPr>
              <p:cNvSpPr txBox="1"/>
              <p:nvPr/>
            </p:nvSpPr>
            <p:spPr>
              <a:xfrm>
                <a:off x="10445868" y="3824344"/>
                <a:ext cx="1484765" cy="478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N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expected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3874D7CD-186E-8B38-D95A-A636C7BF7F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5868" y="3824344"/>
                <a:ext cx="1484765" cy="47808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文本框 45">
            <a:extLst>
              <a:ext uri="{FF2B5EF4-FFF2-40B4-BE49-F238E27FC236}">
                <a16:creationId xmlns:a16="http://schemas.microsoft.com/office/drawing/2014/main" id="{DC2AC9B4-F1B8-164A-5F8D-3B702CB83F06}"/>
              </a:ext>
            </a:extLst>
          </p:cNvPr>
          <p:cNvSpPr txBox="1"/>
          <p:nvPr/>
        </p:nvSpPr>
        <p:spPr>
          <a:xfrm>
            <a:off x="173370" y="5983251"/>
            <a:ext cx="49696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0" i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[1] Juan Pablo Yañez, Anatoli </a:t>
            </a:r>
            <a:r>
              <a:rPr lang="en-US" altLang="zh-CN" sz="1200" b="0" i="0" dirty="0" err="1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Fedynitch</a:t>
            </a:r>
            <a:r>
              <a:rPr lang="en-US" altLang="zh-CN" sz="1200" b="0" i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. Phys. Rev. D 107, 123037, 2023</a:t>
            </a:r>
          </a:p>
          <a:p>
            <a:r>
              <a:rPr lang="en-US" altLang="zh-CN" sz="1200" dirty="0">
                <a:latin typeface="华文宋体" panose="02010600040101010101" pitchFamily="2" charset="-122"/>
                <a:ea typeface="华文宋体" panose="02010600040101010101" pitchFamily="2" charset="-122"/>
              </a:rPr>
              <a:t>[2] Carlos A. Argüelles, et al.. </a:t>
            </a:r>
            <a:r>
              <a:rPr lang="en-US" altLang="zh-CN" sz="1200" dirty="0" err="1">
                <a:latin typeface="华文宋体" panose="02010600040101010101" pitchFamily="2" charset="-122"/>
                <a:ea typeface="华文宋体" panose="02010600040101010101" pitchFamily="2" charset="-122"/>
              </a:rPr>
              <a:t>Comput</a:t>
            </a:r>
            <a:r>
              <a:rPr lang="en-US" altLang="zh-CN" sz="1200" dirty="0">
                <a:latin typeface="华文宋体" panose="02010600040101010101" pitchFamily="2" charset="-122"/>
                <a:ea typeface="华文宋体" panose="02010600040101010101" pitchFamily="2" charset="-122"/>
              </a:rPr>
              <a:t>. Phys. Commun. 277, 108346, 2022.</a:t>
            </a:r>
          </a:p>
          <a:p>
            <a:r>
              <a:rPr lang="en-US" altLang="zh-CN" sz="1200" b="0" i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[3] Z. P. Ye et al., Nat. Astron. 7, 1497–1505, 2023.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4920200-2682-84B2-DFDE-A6AFC12B1EFA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63FC126-8BCE-6D71-1A06-19E492D50D1A}"/>
              </a:ext>
            </a:extLst>
          </p:cNvPr>
          <p:cNvGrpSpPr/>
          <p:nvPr/>
        </p:nvGrpSpPr>
        <p:grpSpPr>
          <a:xfrm>
            <a:off x="6360496" y="4237921"/>
            <a:ext cx="1082586" cy="370391"/>
            <a:chOff x="6340141" y="4325279"/>
            <a:chExt cx="930103" cy="370391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BC9DA1AA-DBB0-851A-60D0-9F5940C64A3D}"/>
                </a:ext>
              </a:extLst>
            </p:cNvPr>
            <p:cNvSpPr/>
            <p:nvPr/>
          </p:nvSpPr>
          <p:spPr>
            <a:xfrm>
              <a:off x="6340141" y="4325279"/>
              <a:ext cx="930103" cy="370391"/>
            </a:xfrm>
            <a:prstGeom prst="roundRect">
              <a:avLst>
                <a:gd name="adj" fmla="val 37617"/>
              </a:avLst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F5B75176-B822-97A4-41D0-32AE88BEE874}"/>
                    </a:ext>
                  </a:extLst>
                </p:cNvPr>
                <p:cNvSpPr txBox="1"/>
                <p:nvPr/>
              </p:nvSpPr>
              <p:spPr>
                <a:xfrm>
                  <a:off x="6445162" y="4329192"/>
                  <a:ext cx="804241" cy="3329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US" altLang="zh-CN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+mn-cs"/>
                        </a:rPr>
                        <m:t>×</m:t>
                      </m:r>
                      <m:sSub>
                        <m:sSubPr>
                          <m:ctrlP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𝑨</m:t>
                          </m:r>
                        </m:e>
                        <m:sub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𝐞𝐟𝐟</m:t>
                          </m:r>
                        </m:sub>
                      </m:sSub>
                    </m:oMath>
                  </a14:m>
                  <a:r>
                    <a:rPr lang="en-US" altLang="zh-CN" sz="105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r>
                    <a:rPr lang="en-US" altLang="zh-CN" sz="105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[3]</a:t>
                  </a:r>
                  <a:endParaRPr lang="zh-CN" altLang="en-US" sz="105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F5B75176-B822-97A4-41D0-32AE88BEE8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5162" y="4329192"/>
                  <a:ext cx="804241" cy="332912"/>
                </a:xfrm>
                <a:prstGeom prst="rect">
                  <a:avLst/>
                </a:prstGeom>
                <a:blipFill>
                  <a:blip r:embed="rId13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86E04D8-CA5B-0453-8B64-8FC52A2A4766}"/>
                  </a:ext>
                </a:extLst>
              </p:cNvPr>
              <p:cNvSpPr txBox="1"/>
              <p:nvPr/>
            </p:nvSpPr>
            <p:spPr>
              <a:xfrm>
                <a:off x="1382130" y="3440877"/>
                <a:ext cx="660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Φ</m:t>
                          </m:r>
                        </m:e>
                        <m:sub>
                          <m: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86E04D8-CA5B-0453-8B64-8FC52A2A4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130" y="3440877"/>
                <a:ext cx="660694" cy="461665"/>
              </a:xfrm>
              <a:prstGeom prst="rect">
                <a:avLst/>
              </a:prstGeom>
              <a:blipFill>
                <a:blip r:embed="rId1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D5BD9773-34E8-EF8D-879F-FD98CCDF94AF}"/>
                  </a:ext>
                </a:extLst>
              </p:cNvPr>
              <p:cNvSpPr txBox="1"/>
              <p:nvPr/>
            </p:nvSpPr>
            <p:spPr>
              <a:xfrm>
                <a:off x="2643268" y="5034116"/>
                <a:ext cx="7198702" cy="815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CN" sz="1600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1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  <m:d>
                            <m:dPr>
                              <m:ctrlPr>
                                <a:rPr lang="en-US" altLang="zh-CN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𝝆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CN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e>
                          </m:d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𝑏𝑖𝑛𝑠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𝑑𝑎𝑡𝑎</m:t>
                                      </m:r>
                                    </m:sup>
                                  </m:sSubSup>
                                  <m:func>
                                    <m:funcPr>
                                      <m:ctrlPr>
                                        <a:rPr lang="en-US" altLang="zh-CN" sz="16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16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sSubSup>
                                        <m:sSubSupPr>
                                          <m:ctrlP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160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  <m: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𝑥𝑝𝑒𝑐𝑡𝑒𝑑</m:t>
                                          </m:r>
                                        </m:sup>
                                      </m:sSubSup>
                                      <m:d>
                                        <m:dPr>
                                          <m:ctrlPr>
                                            <a:rPr lang="en-US" altLang="zh-CN" sz="1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𝝆</m:t>
                                          </m:r>
                                          <m: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 </m:t>
                                          </m:r>
                                          <m:r>
                                            <a:rPr lang="en-US" altLang="zh-CN" sz="1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𝜼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𝑒𝑥𝑝𝑒𝑐𝑡𝑒𝑑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CN" sz="1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𝝆</m:t>
                                      </m:r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a:rPr lang="en-US" altLang="zh-CN" sz="1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func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Sup>
                                <m:sSubSup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D5BD9773-34E8-EF8D-879F-FD98CCDF9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268" y="5034116"/>
                <a:ext cx="7198702" cy="81567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组合 39">
            <a:extLst>
              <a:ext uri="{FF2B5EF4-FFF2-40B4-BE49-F238E27FC236}">
                <a16:creationId xmlns:a16="http://schemas.microsoft.com/office/drawing/2014/main" id="{F01BA4D2-29CD-D2A6-70F7-ACD69F29B39D}"/>
              </a:ext>
            </a:extLst>
          </p:cNvPr>
          <p:cNvGrpSpPr/>
          <p:nvPr/>
        </p:nvGrpSpPr>
        <p:grpSpPr>
          <a:xfrm>
            <a:off x="1631909" y="3998637"/>
            <a:ext cx="1874624" cy="574627"/>
            <a:chOff x="2636104" y="2917215"/>
            <a:chExt cx="3141677" cy="574627"/>
          </a:xfrm>
        </p:grpSpPr>
        <p:sp>
          <p:nvSpPr>
            <p:cNvPr id="41" name="矩形: 圆角 40">
              <a:extLst>
                <a:ext uri="{FF2B5EF4-FFF2-40B4-BE49-F238E27FC236}">
                  <a16:creationId xmlns:a16="http://schemas.microsoft.com/office/drawing/2014/main" id="{65D24F99-A6CF-4989-1A9E-F7D8898B80B3}"/>
                </a:ext>
              </a:extLst>
            </p:cNvPr>
            <p:cNvSpPr/>
            <p:nvPr/>
          </p:nvSpPr>
          <p:spPr>
            <a:xfrm>
              <a:off x="2636104" y="2917215"/>
              <a:ext cx="2896897" cy="574627"/>
            </a:xfrm>
            <a:prstGeom prst="roundRect">
              <a:avLst>
                <a:gd name="adj" fmla="val 37617"/>
              </a:avLst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4DA4763B-D2C4-07A7-89EF-6D162BDA359E}"/>
                </a:ext>
              </a:extLst>
            </p:cNvPr>
            <p:cNvSpPr txBox="1"/>
            <p:nvPr/>
          </p:nvSpPr>
          <p:spPr>
            <a:xfrm>
              <a:off x="2845139" y="2931059"/>
              <a:ext cx="29326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Propagate by 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nuSQuIDS</a:t>
              </a:r>
              <a:r>
                <a:rPr lang="en-US" altLang="zh-CN" sz="105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[2]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598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F3710-CE80-86B1-CF1B-D20D18F27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7EF36C10-8038-9C4C-12AE-6669873C0E85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33FF3CA6-5872-5ED8-EAAB-22B1AA3F7149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Methodology 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796E3042-45C4-364F-0078-BA7DDD78A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7FC8A4B0-FD86-6E1A-EEBA-63325D5BF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9C87E4-7842-90B3-FEA0-4343BD207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823" y="1090329"/>
            <a:ext cx="2124837" cy="159233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0AFD4A0-8220-8815-13FB-DFB5BE7BF8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823" y="3234520"/>
            <a:ext cx="2123114" cy="159233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3302FA1-A9D5-D062-79F3-2CEE38EEC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686" y="1041814"/>
            <a:ext cx="1570623" cy="156980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45D3329-63EB-4D61-FAF0-992C4976B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962" y="2836998"/>
            <a:ext cx="1567960" cy="15696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4C9A4282-4A61-D9D3-C824-DAE71F210F9E}"/>
              </a:ext>
            </a:extLst>
          </p:cNvPr>
          <p:cNvGrpSpPr/>
          <p:nvPr/>
        </p:nvGrpSpPr>
        <p:grpSpPr>
          <a:xfrm>
            <a:off x="450665" y="2724740"/>
            <a:ext cx="1819500" cy="657678"/>
            <a:chOff x="431801" y="2793297"/>
            <a:chExt cx="1819500" cy="657678"/>
          </a:xfrm>
        </p:grpSpPr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E328225C-9A16-C375-9FAA-95F289FB48B1}"/>
                </a:ext>
              </a:extLst>
            </p:cNvPr>
            <p:cNvSpPr/>
            <p:nvPr/>
          </p:nvSpPr>
          <p:spPr>
            <a:xfrm>
              <a:off x="431801" y="2793297"/>
              <a:ext cx="1819500" cy="657678"/>
            </a:xfrm>
            <a:prstGeom prst="roundRect">
              <a:avLst>
                <a:gd name="adj" fmla="val 37617"/>
              </a:avLst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11D93C42-D0A2-F440-F813-7CD3475F124E}"/>
                </a:ext>
              </a:extLst>
            </p:cNvPr>
            <p:cNvSpPr txBox="1"/>
            <p:nvPr/>
          </p:nvSpPr>
          <p:spPr>
            <a:xfrm>
              <a:off x="449740" y="2937470"/>
              <a:ext cx="1728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Daemonflux</a:t>
              </a:r>
              <a:r>
                <a:rPr lang="en-US" altLang="zh-CN" sz="105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[1]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id="{744F9A1A-1FDF-C51B-A3D5-85038EA07BAF}"/>
              </a:ext>
            </a:extLst>
          </p:cNvPr>
          <p:cNvSpPr txBox="1"/>
          <p:nvPr/>
        </p:nvSpPr>
        <p:spPr>
          <a:xfrm>
            <a:off x="3175199" y="4352681"/>
            <a:ext cx="186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Assumed density profile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197A7EFF-C4C8-4376-FA38-02251591A6FB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2270165" y="1870113"/>
            <a:ext cx="1021840" cy="11834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308E05A8-96FF-4F59-2721-671D60E99268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2270165" y="3053579"/>
            <a:ext cx="986991" cy="5330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AB3FE0D3-9ECB-622A-2C5C-E01A84B438B4}"/>
              </a:ext>
            </a:extLst>
          </p:cNvPr>
          <p:cNvGrpSpPr/>
          <p:nvPr/>
        </p:nvGrpSpPr>
        <p:grpSpPr>
          <a:xfrm>
            <a:off x="1631909" y="3998637"/>
            <a:ext cx="1874624" cy="574627"/>
            <a:chOff x="2636104" y="2917215"/>
            <a:chExt cx="3141677" cy="574627"/>
          </a:xfrm>
        </p:grpSpPr>
        <p:sp>
          <p:nvSpPr>
            <p:cNvPr id="30" name="矩形: 圆角 29">
              <a:extLst>
                <a:ext uri="{FF2B5EF4-FFF2-40B4-BE49-F238E27FC236}">
                  <a16:creationId xmlns:a16="http://schemas.microsoft.com/office/drawing/2014/main" id="{188E5A17-5602-FF8B-B804-EBF81E7C35A5}"/>
                </a:ext>
              </a:extLst>
            </p:cNvPr>
            <p:cNvSpPr/>
            <p:nvPr/>
          </p:nvSpPr>
          <p:spPr>
            <a:xfrm>
              <a:off x="2636104" y="2917215"/>
              <a:ext cx="2896897" cy="574627"/>
            </a:xfrm>
            <a:prstGeom prst="roundRect">
              <a:avLst>
                <a:gd name="adj" fmla="val 37617"/>
              </a:avLst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F37090C9-BCDA-517B-3AB4-84556DC15485}"/>
                </a:ext>
              </a:extLst>
            </p:cNvPr>
            <p:cNvSpPr txBox="1"/>
            <p:nvPr/>
          </p:nvSpPr>
          <p:spPr>
            <a:xfrm>
              <a:off x="2845139" y="2931059"/>
              <a:ext cx="29326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Propagate by 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nuSQuIDS</a:t>
              </a:r>
              <a:r>
                <a:rPr lang="en-US" altLang="zh-CN" sz="105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[2]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D8B782CE-AAD5-DB6B-5C0C-B3B675D350AB}"/>
                  </a:ext>
                </a:extLst>
              </p:cNvPr>
              <p:cNvSpPr txBox="1"/>
              <p:nvPr/>
            </p:nvSpPr>
            <p:spPr>
              <a:xfrm>
                <a:off x="4884000" y="1487141"/>
                <a:ext cx="5180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Φ</m:t>
                      </m:r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D8B782CE-AAD5-DB6B-5C0C-B3B675D35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000" y="1487141"/>
                <a:ext cx="51809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6BBA633-C200-D6EA-E287-2DA12AF761B0}"/>
                  </a:ext>
                </a:extLst>
              </p:cNvPr>
              <p:cNvSpPr txBox="1"/>
              <p:nvPr/>
            </p:nvSpPr>
            <p:spPr>
              <a:xfrm>
                <a:off x="4978728" y="3915436"/>
                <a:ext cx="6170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Φ</m:t>
                          </m:r>
                        </m:e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6BBA633-C200-D6EA-E287-2DA12AF76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728" y="3915436"/>
                <a:ext cx="61702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F1A4189E-8584-214C-3199-D8E36B6AB77D}"/>
              </a:ext>
            </a:extLst>
          </p:cNvPr>
          <p:cNvCxnSpPr>
            <a:cxnSpLocks/>
          </p:cNvCxnSpPr>
          <p:nvPr/>
        </p:nvCxnSpPr>
        <p:spPr>
          <a:xfrm flipV="1">
            <a:off x="5612703" y="1823986"/>
            <a:ext cx="2352807" cy="12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7" name="图片 36">
            <a:extLst>
              <a:ext uri="{FF2B5EF4-FFF2-40B4-BE49-F238E27FC236}">
                <a16:creationId xmlns:a16="http://schemas.microsoft.com/office/drawing/2014/main" id="{FE637C9F-9948-8E39-AC8D-F353846787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4073" y="2554795"/>
            <a:ext cx="1898349" cy="1414333"/>
          </a:xfrm>
          <a:prstGeom prst="rect">
            <a:avLst/>
          </a:prstGeom>
        </p:spPr>
      </p:pic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AB298716-112A-B96C-6C8E-51CC3F768F47}"/>
              </a:ext>
            </a:extLst>
          </p:cNvPr>
          <p:cNvCxnSpPr>
            <a:cxnSpLocks/>
          </p:cNvCxnSpPr>
          <p:nvPr/>
        </p:nvCxnSpPr>
        <p:spPr>
          <a:xfrm flipV="1">
            <a:off x="5612703" y="4124848"/>
            <a:ext cx="2352807" cy="12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931276BF-C9AE-D78C-B2DE-465254BAE1F3}"/>
                  </a:ext>
                </a:extLst>
              </p:cNvPr>
              <p:cNvSpPr txBox="1"/>
              <p:nvPr/>
            </p:nvSpPr>
            <p:spPr>
              <a:xfrm>
                <a:off x="10445868" y="1575844"/>
                <a:ext cx="1287597" cy="4735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N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asimov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931276BF-C9AE-D78C-B2DE-465254BAE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5868" y="1575844"/>
                <a:ext cx="1287597" cy="47359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2E7C3150-4801-D5F0-C3B2-33CDBCF859EB}"/>
                  </a:ext>
                </a:extLst>
              </p:cNvPr>
              <p:cNvSpPr txBox="1"/>
              <p:nvPr/>
            </p:nvSpPr>
            <p:spPr>
              <a:xfrm>
                <a:off x="10445868" y="3824344"/>
                <a:ext cx="1484765" cy="478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N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expected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2E7C3150-4801-D5F0-C3B2-33CDBCF85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5868" y="3824344"/>
                <a:ext cx="1484765" cy="47808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文本框 45">
            <a:extLst>
              <a:ext uri="{FF2B5EF4-FFF2-40B4-BE49-F238E27FC236}">
                <a16:creationId xmlns:a16="http://schemas.microsoft.com/office/drawing/2014/main" id="{2C13310E-AAE5-CF74-9A9D-2825F15BB44A}"/>
              </a:ext>
            </a:extLst>
          </p:cNvPr>
          <p:cNvSpPr txBox="1"/>
          <p:nvPr/>
        </p:nvSpPr>
        <p:spPr>
          <a:xfrm>
            <a:off x="173370" y="5983251"/>
            <a:ext cx="49696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0" i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[1] Juan Pablo Yañez, Anatoli </a:t>
            </a:r>
            <a:r>
              <a:rPr lang="en-US" altLang="zh-CN" sz="1200" b="0" i="0" dirty="0" err="1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Fedynitch</a:t>
            </a:r>
            <a:r>
              <a:rPr lang="en-US" altLang="zh-CN" sz="1200" b="0" i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. Phys. Rev. D 107, 123037, 2023</a:t>
            </a:r>
          </a:p>
          <a:p>
            <a:r>
              <a:rPr lang="en-US" altLang="zh-CN" sz="1200" dirty="0">
                <a:latin typeface="华文宋体" panose="02010600040101010101" pitchFamily="2" charset="-122"/>
                <a:ea typeface="华文宋体" panose="02010600040101010101" pitchFamily="2" charset="-122"/>
              </a:rPr>
              <a:t>[2] Carlos A. Argüelles, et al.. </a:t>
            </a:r>
            <a:r>
              <a:rPr lang="en-US" altLang="zh-CN" sz="1200" dirty="0" err="1">
                <a:latin typeface="华文宋体" panose="02010600040101010101" pitchFamily="2" charset="-122"/>
                <a:ea typeface="华文宋体" panose="02010600040101010101" pitchFamily="2" charset="-122"/>
              </a:rPr>
              <a:t>Comput</a:t>
            </a:r>
            <a:r>
              <a:rPr lang="en-US" altLang="zh-CN" sz="1200" dirty="0">
                <a:latin typeface="华文宋体" panose="02010600040101010101" pitchFamily="2" charset="-122"/>
                <a:ea typeface="华文宋体" panose="02010600040101010101" pitchFamily="2" charset="-122"/>
              </a:rPr>
              <a:t>. Phys. Commun. 277, 108346, 2022.</a:t>
            </a:r>
          </a:p>
          <a:p>
            <a:r>
              <a:rPr lang="en-US" altLang="zh-CN" sz="1200" b="0" i="0" dirty="0">
                <a:effectLst/>
                <a:latin typeface="华文宋体" panose="02010600040101010101" pitchFamily="2" charset="-122"/>
                <a:ea typeface="华文宋体" panose="02010600040101010101" pitchFamily="2" charset="-122"/>
              </a:rPr>
              <a:t>[3] Z. P. Ye et al., Nat. Astron. 7, 1497–1505, 2023.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39C1530-B36F-C081-E092-E6CDD9851F75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683DEFE9-0F7D-E459-F51D-85A5ABE1A133}"/>
              </a:ext>
            </a:extLst>
          </p:cNvPr>
          <p:cNvGrpSpPr/>
          <p:nvPr/>
        </p:nvGrpSpPr>
        <p:grpSpPr>
          <a:xfrm>
            <a:off x="6360496" y="4237921"/>
            <a:ext cx="1082586" cy="370391"/>
            <a:chOff x="6340141" y="4325279"/>
            <a:chExt cx="930103" cy="370391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398E0838-4F48-61F0-566C-56C4065E710F}"/>
                </a:ext>
              </a:extLst>
            </p:cNvPr>
            <p:cNvSpPr/>
            <p:nvPr/>
          </p:nvSpPr>
          <p:spPr>
            <a:xfrm>
              <a:off x="6340141" y="4325279"/>
              <a:ext cx="930103" cy="370391"/>
            </a:xfrm>
            <a:prstGeom prst="roundRect">
              <a:avLst>
                <a:gd name="adj" fmla="val 37617"/>
              </a:avLst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B7710370-71FD-2F33-A255-BDE171F07DE2}"/>
                    </a:ext>
                  </a:extLst>
                </p:cNvPr>
                <p:cNvSpPr txBox="1"/>
                <p:nvPr/>
              </p:nvSpPr>
              <p:spPr>
                <a:xfrm>
                  <a:off x="6445162" y="4329192"/>
                  <a:ext cx="804241" cy="3329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US" altLang="zh-CN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+mn-cs"/>
                        </a:rPr>
                        <m:t>×</m:t>
                      </m:r>
                      <m:sSub>
                        <m:sSubPr>
                          <m:ctrlP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𝑨</m:t>
                          </m:r>
                        </m:e>
                        <m:sub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𝐞𝐟𝐟</m:t>
                          </m:r>
                        </m:sub>
                      </m:sSub>
                    </m:oMath>
                  </a14:m>
                  <a:r>
                    <a:rPr lang="en-US" altLang="zh-CN" sz="105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r>
                    <a:rPr lang="en-US" altLang="zh-CN" sz="105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[3]</a:t>
                  </a:r>
                  <a:endParaRPr lang="zh-CN" altLang="en-US" sz="105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B7710370-71FD-2F33-A255-BDE171F07D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5162" y="4329192"/>
                  <a:ext cx="804241" cy="332912"/>
                </a:xfrm>
                <a:prstGeom prst="rect">
                  <a:avLst/>
                </a:prstGeom>
                <a:blipFill>
                  <a:blip r:embed="rId12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2AFDC66-A437-2A0E-8B54-4309B4EACB47}"/>
                  </a:ext>
                </a:extLst>
              </p:cNvPr>
              <p:cNvSpPr txBox="1"/>
              <p:nvPr/>
            </p:nvSpPr>
            <p:spPr>
              <a:xfrm>
                <a:off x="1382130" y="3440877"/>
                <a:ext cx="660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Φ</m:t>
                          </m:r>
                        </m:e>
                        <m:sub>
                          <m:r>
                            <a:rPr lang="en-US" altLang="zh-CN" sz="2400" b="0" i="0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2AFDC66-A437-2A0E-8B54-4309B4EAC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130" y="3440877"/>
                <a:ext cx="660694" cy="461665"/>
              </a:xfrm>
              <a:prstGeom prst="rect">
                <a:avLst/>
              </a:prstGeom>
              <a:blipFill>
                <a:blip r:embed="rId13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DD50F1A6-45F0-342C-C809-056C02BBCF76}"/>
                  </a:ext>
                </a:extLst>
              </p:cNvPr>
              <p:cNvSpPr txBox="1"/>
              <p:nvPr/>
            </p:nvSpPr>
            <p:spPr>
              <a:xfrm>
                <a:off x="2643268" y="5034116"/>
                <a:ext cx="7381572" cy="815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CN" sz="1600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1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  <m:d>
                            <m:dPr>
                              <m:ctrlPr>
                                <a:rPr lang="en-US" altLang="zh-CN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𝝆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CN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e>
                          </m:d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𝑏𝑖𝑛𝑠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𝑎𝑠𝑖𝑚𝑜𝑣</m:t>
                                      </m:r>
                                    </m:sup>
                                  </m:sSubSup>
                                  <m:func>
                                    <m:funcPr>
                                      <m:ctrlPr>
                                        <a:rPr lang="en-US" altLang="zh-CN" sz="16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16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sSubSup>
                                        <m:sSubSupPr>
                                          <m:ctrlP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160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  <m: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𝑥𝑝𝑒𝑐𝑡𝑒𝑑</m:t>
                                          </m:r>
                                        </m:sup>
                                      </m:sSubSup>
                                      <m:d>
                                        <m:dPr>
                                          <m:ctrlPr>
                                            <a:rPr lang="en-US" altLang="zh-CN" sz="1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𝝆</m:t>
                                          </m:r>
                                          <m:r>
                                            <a:rPr lang="en-US" altLang="zh-CN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 </m:t>
                                          </m:r>
                                          <m:r>
                                            <a:rPr lang="en-US" altLang="zh-CN" sz="1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𝜼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𝑒𝑥𝑝𝑒𝑐𝑡𝑒𝑑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altLang="zh-CN" sz="1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𝝆</m:t>
                                      </m:r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a:rPr lang="en-US" altLang="zh-CN" sz="1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func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Sup>
                                <m:sSubSup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DD50F1A6-45F0-342C-C809-056C02BBC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268" y="5034116"/>
                <a:ext cx="7381572" cy="81567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639471A2-3160-636E-B299-5FBBA7CC7F74}"/>
              </a:ext>
            </a:extLst>
          </p:cNvPr>
          <p:cNvSpPr txBox="1"/>
          <p:nvPr/>
        </p:nvSpPr>
        <p:spPr>
          <a:xfrm>
            <a:off x="1882491" y="1240590"/>
            <a:ext cx="122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PREM</a:t>
            </a:r>
          </a:p>
          <a:p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(Preliminary </a:t>
            </a:r>
          </a:p>
          <a:p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Reference Earth Model)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1453CE9D-A80B-685C-645D-9D03284B3C62}"/>
              </a:ext>
            </a:extLst>
          </p:cNvPr>
          <p:cNvGrpSpPr/>
          <p:nvPr/>
        </p:nvGrpSpPr>
        <p:grpSpPr>
          <a:xfrm>
            <a:off x="6360496" y="1378153"/>
            <a:ext cx="1082586" cy="370391"/>
            <a:chOff x="6340141" y="4325279"/>
            <a:chExt cx="930103" cy="370391"/>
          </a:xfrm>
        </p:grpSpPr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7D1CFDDF-2A0F-0017-BF04-252DF48F248A}"/>
                </a:ext>
              </a:extLst>
            </p:cNvPr>
            <p:cNvSpPr/>
            <p:nvPr/>
          </p:nvSpPr>
          <p:spPr>
            <a:xfrm>
              <a:off x="6340141" y="4325279"/>
              <a:ext cx="930103" cy="370391"/>
            </a:xfrm>
            <a:prstGeom prst="roundRect">
              <a:avLst>
                <a:gd name="adj" fmla="val 37617"/>
              </a:avLst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FF84DDEC-284E-422E-B1B8-7974AAA21A6A}"/>
                    </a:ext>
                  </a:extLst>
                </p:cNvPr>
                <p:cNvSpPr txBox="1"/>
                <p:nvPr/>
              </p:nvSpPr>
              <p:spPr>
                <a:xfrm>
                  <a:off x="6445162" y="4329192"/>
                  <a:ext cx="804241" cy="3329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US" altLang="zh-CN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+mn-cs"/>
                        </a:rPr>
                        <m:t>×</m:t>
                      </m:r>
                      <m:sSub>
                        <m:sSubPr>
                          <m:ctrlP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𝑨</m:t>
                          </m:r>
                        </m:e>
                        <m:sub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𝐞𝐟𝐟</m:t>
                          </m:r>
                        </m:sub>
                      </m:sSub>
                    </m:oMath>
                  </a14:m>
                  <a:r>
                    <a:rPr lang="en-US" altLang="zh-CN" sz="105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r>
                    <a:rPr lang="en-US" altLang="zh-CN" sz="105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[3]</a:t>
                  </a:r>
                  <a:endParaRPr lang="zh-CN" altLang="en-US" sz="105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FF84DDEC-284E-422E-B1B8-7974AAA21A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5162" y="4329192"/>
                  <a:ext cx="804241" cy="332912"/>
                </a:xfrm>
                <a:prstGeom prst="rect">
                  <a:avLst/>
                </a:prstGeom>
                <a:blipFill>
                  <a:blip r:embed="rId15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89670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DC37E-A263-2E0C-0F90-183B03C0D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3F147BC2-4C9C-FBF8-38D2-C8777ACCC05F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AC2A4CFC-39EF-CF83-654B-993DC033A8F3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Results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9C34F79C-DBD0-9AC0-B097-8963A0784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D2CBD267-5B9B-D8A8-F819-8D161458C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11189FA-CBD2-4929-CD18-DF009FFFC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71" y="1203929"/>
            <a:ext cx="7108969" cy="533498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64C085A-8480-C88B-CA62-1F57849D20BE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C5512DE-3C93-A6D2-3280-C34A499C33F1}"/>
              </a:ext>
            </a:extLst>
          </p:cNvPr>
          <p:cNvSpPr txBox="1"/>
          <p:nvPr/>
        </p:nvSpPr>
        <p:spPr>
          <a:xfrm>
            <a:off x="7715433" y="1699758"/>
            <a:ext cx="4076647" cy="4049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With enough statistics TRIDENT expects to reconstruct a multi-layer Earth density profile. 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Most Earth layers can be well constrained, while the innermost region remains the most challenging. 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Neutrino absorption enables layer-by-layer constraints on the Earth</a:t>
            </a:r>
            <a:r>
              <a:rPr lang="en-US" altLang="zh-CN" sz="1600" b="1" dirty="0">
                <a:ea typeface="微软雅黑" panose="020B0503020204020204" pitchFamily="34" charset="-122"/>
              </a:rPr>
              <a:t>’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 internal density.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FF0599B-911A-5AA0-6505-D275F48D8C09}"/>
              </a:ext>
            </a:extLst>
          </p:cNvPr>
          <p:cNvSpPr txBox="1"/>
          <p:nvPr/>
        </p:nvSpPr>
        <p:spPr>
          <a:xfrm>
            <a:off x="1187383" y="1330426"/>
            <a:ext cx="4350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TRIDENT simulation, work in progress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451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27F9-D49D-697D-7722-B4787325E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BD2BE8F-140D-8B56-AA20-D789C513A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670" y="1907682"/>
            <a:ext cx="11613093" cy="4280930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916CFB44-6D79-8667-5716-8B2B13A8DC93}"/>
              </a:ext>
            </a:extLst>
          </p:cNvPr>
          <p:cNvGrpSpPr/>
          <p:nvPr/>
        </p:nvGrpSpPr>
        <p:grpSpPr>
          <a:xfrm>
            <a:off x="431800" y="214973"/>
            <a:ext cx="11328400" cy="756272"/>
            <a:chOff x="516106" y="214973"/>
            <a:chExt cx="11328400" cy="75627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E43D450-A2BA-CFDA-AC91-FD5ECC096FD6}"/>
                </a:ext>
              </a:extLst>
            </p:cNvPr>
            <p:cNvSpPr/>
            <p:nvPr/>
          </p:nvSpPr>
          <p:spPr>
            <a:xfrm>
              <a:off x="516106" y="214973"/>
              <a:ext cx="11328400" cy="756272"/>
            </a:xfrm>
            <a:prstGeom prst="rect">
              <a:avLst/>
            </a:prstGeom>
            <a:solidFill>
              <a:srgbClr val="014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6223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Results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14F80B7B-525C-B1C5-54A5-849A2583D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38063" y="394324"/>
              <a:ext cx="1772401" cy="469165"/>
            </a:xfrm>
            <a:prstGeom prst="rect">
              <a:avLst/>
            </a:prstGeom>
          </p:spPr>
        </p:pic>
      </p:grpSp>
      <p:sp>
        <p:nvSpPr>
          <p:cNvPr id="2" name="灯片编号占位符 27">
            <a:extLst>
              <a:ext uri="{FF2B5EF4-FFF2-40B4-BE49-F238E27FC236}">
                <a16:creationId xmlns:a16="http://schemas.microsoft.com/office/drawing/2014/main" id="{A3E0FF48-87AE-922C-7B75-46008FADA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99940-B3B8-4B31-8061-0B01DF9415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CAF62A9-2078-B8B8-9E6A-4EB3C98F077B}"/>
              </a:ext>
            </a:extLst>
          </p:cNvPr>
          <p:cNvSpPr txBox="1"/>
          <p:nvPr/>
        </p:nvSpPr>
        <p:spPr>
          <a:xfrm>
            <a:off x="3871291" y="3217149"/>
            <a:ext cx="21451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TRIDENT simulation, work in progress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3F6E5E9-9289-6DEE-2B03-76504D247AD1}"/>
              </a:ext>
            </a:extLst>
          </p:cNvPr>
          <p:cNvSpPr txBox="1"/>
          <p:nvPr/>
        </p:nvSpPr>
        <p:spPr>
          <a:xfrm>
            <a:off x="4792709" y="6504527"/>
            <a:ext cx="2243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Jingtao Huang | TeVPA 2026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152FD58-CAD9-17CC-96C9-9B9CFF5750C4}"/>
              </a:ext>
            </a:extLst>
          </p:cNvPr>
          <p:cNvSpPr txBox="1"/>
          <p:nvPr/>
        </p:nvSpPr>
        <p:spPr>
          <a:xfrm>
            <a:off x="566420" y="1269652"/>
            <a:ext cx="113774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Neutrino tomography also provides an independent measurement of the Earth and core masses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48F19E4-A5FC-68E7-CB1D-7994612FD2C4}"/>
              </a:ext>
            </a:extLst>
          </p:cNvPr>
          <p:cNvSpPr txBox="1"/>
          <p:nvPr/>
        </p:nvSpPr>
        <p:spPr>
          <a:xfrm>
            <a:off x="9665804" y="3217149"/>
            <a:ext cx="21451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TRIDENT simulation, work in progress</a:t>
            </a:r>
          </a:p>
        </p:txBody>
      </p:sp>
    </p:spTree>
    <p:extLst>
      <p:ext uri="{BB962C8B-B14F-4D97-AF65-F5344CB8AC3E}">
        <p14:creationId xmlns:p14="http://schemas.microsoft.com/office/powerpoint/2010/main" val="3961113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6529</TotalTime>
  <Words>948</Words>
  <Application>Microsoft Office PowerPoint</Application>
  <PresentationFormat>宽屏</PresentationFormat>
  <Paragraphs>137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等线</vt:lpstr>
      <vt:lpstr>等线 Light</vt:lpstr>
      <vt:lpstr>方正舒体</vt:lpstr>
      <vt:lpstr>黑体</vt:lpstr>
      <vt:lpstr>华文宋体</vt:lpstr>
      <vt:lpstr>微软雅黑</vt:lpstr>
      <vt:lpstr>Arial</vt:lpstr>
      <vt:lpstr>Cambria Math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Backup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step result of  the hDOM design</dc:title>
  <dc:creator>Huang Jingtao</dc:creator>
  <cp:lastModifiedBy>Jingtao Huang</cp:lastModifiedBy>
  <cp:revision>73</cp:revision>
  <cp:lastPrinted>2026-08-27T16:25:28Z</cp:lastPrinted>
  <dcterms:created xsi:type="dcterms:W3CDTF">2023-09-06T13:59:11Z</dcterms:created>
  <dcterms:modified xsi:type="dcterms:W3CDTF">2026-08-30T04:32:40Z</dcterms:modified>
</cp:coreProperties>
</file>