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4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5.xml" ContentType="application/vnd.openxmlformats-officedocument.presentationml.tag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tags/tag6.xml" ContentType="application/vnd.openxmlformats-officedocument.presentationml.tags+xml"/>
  <Override PartName="/ppt/notesSlides/notesSlide16.xml" ContentType="application/vnd.openxmlformats-officedocument.presentationml.notesSlide+xml"/>
  <Override PartName="/ppt/tags/tag7.xml" ContentType="application/vnd.openxmlformats-officedocument.presentationml.tags+xml"/>
  <Override PartName="/ppt/notesSlides/notesSlide17.xml" ContentType="application/vnd.openxmlformats-officedocument.presentationml.notesSlide+xml"/>
  <Override PartName="/ppt/tags/tag8.xml" ContentType="application/vnd.openxmlformats-officedocument.presentationml.tags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416" r:id="rId2"/>
    <p:sldId id="482" r:id="rId3"/>
    <p:sldId id="522" r:id="rId4"/>
    <p:sldId id="541" r:id="rId5"/>
    <p:sldId id="557" r:id="rId6"/>
    <p:sldId id="552" r:id="rId7"/>
    <p:sldId id="553" r:id="rId8"/>
    <p:sldId id="554" r:id="rId9"/>
    <p:sldId id="4453" r:id="rId10"/>
    <p:sldId id="556" r:id="rId11"/>
    <p:sldId id="560" r:id="rId12"/>
    <p:sldId id="4420" r:id="rId13"/>
    <p:sldId id="4429" r:id="rId14"/>
    <p:sldId id="4435" r:id="rId15"/>
    <p:sldId id="4436" r:id="rId16"/>
    <p:sldId id="4437" r:id="rId17"/>
    <p:sldId id="4454" r:id="rId18"/>
    <p:sldId id="4441" r:id="rId19"/>
    <p:sldId id="4440" r:id="rId20"/>
    <p:sldId id="4442" r:id="rId21"/>
    <p:sldId id="4456" r:id="rId22"/>
  </p:sldIdLst>
  <p:sldSz cx="12190413" cy="6859588"/>
  <p:notesSz cx="6858000" cy="9144000"/>
  <p:custDataLst>
    <p:tags r:id="rId25"/>
  </p:custDataLst>
  <p:defaultTextStyle>
    <a:defPPr>
      <a:defRPr lang="en-US"/>
    </a:defPPr>
    <a:lvl1pPr marL="0" algn="l" defTabSz="1088390" rtl="0" eaLnBrk="1" latinLnBrk="0" hangingPunct="1">
      <a:defRPr sz="2145" kern="1200">
        <a:solidFill>
          <a:schemeClr val="tx1"/>
        </a:solidFill>
        <a:latin typeface="+mn-lt"/>
        <a:ea typeface="+mn-ea"/>
        <a:cs typeface="+mn-cs"/>
      </a:defRPr>
    </a:lvl1pPr>
    <a:lvl2pPr marL="544195" algn="l" defTabSz="1088390" rtl="0" eaLnBrk="1" latinLnBrk="0" hangingPunct="1">
      <a:defRPr sz="2145" kern="1200">
        <a:solidFill>
          <a:schemeClr val="tx1"/>
        </a:solidFill>
        <a:latin typeface="+mn-lt"/>
        <a:ea typeface="+mn-ea"/>
        <a:cs typeface="+mn-cs"/>
      </a:defRPr>
    </a:lvl2pPr>
    <a:lvl3pPr marL="1088390" algn="l" defTabSz="1088390" rtl="0" eaLnBrk="1" latinLnBrk="0" hangingPunct="1">
      <a:defRPr sz="2145" kern="1200">
        <a:solidFill>
          <a:schemeClr val="tx1"/>
        </a:solidFill>
        <a:latin typeface="+mn-lt"/>
        <a:ea typeface="+mn-ea"/>
        <a:cs typeface="+mn-cs"/>
      </a:defRPr>
    </a:lvl3pPr>
    <a:lvl4pPr marL="1632585" algn="l" defTabSz="1088390" rtl="0" eaLnBrk="1" latinLnBrk="0" hangingPunct="1">
      <a:defRPr sz="2145" kern="1200">
        <a:solidFill>
          <a:schemeClr val="tx1"/>
        </a:solidFill>
        <a:latin typeface="+mn-lt"/>
        <a:ea typeface="+mn-ea"/>
        <a:cs typeface="+mn-cs"/>
      </a:defRPr>
    </a:lvl4pPr>
    <a:lvl5pPr marL="2177415" algn="l" defTabSz="1088390" rtl="0" eaLnBrk="1" latinLnBrk="0" hangingPunct="1">
      <a:defRPr sz="2145" kern="1200">
        <a:solidFill>
          <a:schemeClr val="tx1"/>
        </a:solidFill>
        <a:latin typeface="+mn-lt"/>
        <a:ea typeface="+mn-ea"/>
        <a:cs typeface="+mn-cs"/>
      </a:defRPr>
    </a:lvl5pPr>
    <a:lvl6pPr marL="2721610" algn="l" defTabSz="1088390" rtl="0" eaLnBrk="1" latinLnBrk="0" hangingPunct="1">
      <a:defRPr sz="2145" kern="1200">
        <a:solidFill>
          <a:schemeClr val="tx1"/>
        </a:solidFill>
        <a:latin typeface="+mn-lt"/>
        <a:ea typeface="+mn-ea"/>
        <a:cs typeface="+mn-cs"/>
      </a:defRPr>
    </a:lvl6pPr>
    <a:lvl7pPr marL="3265805" algn="l" defTabSz="1088390" rtl="0" eaLnBrk="1" latinLnBrk="0" hangingPunct="1">
      <a:defRPr sz="2145" kern="1200">
        <a:solidFill>
          <a:schemeClr val="tx1"/>
        </a:solidFill>
        <a:latin typeface="+mn-lt"/>
        <a:ea typeface="+mn-ea"/>
        <a:cs typeface="+mn-cs"/>
      </a:defRPr>
    </a:lvl7pPr>
    <a:lvl8pPr marL="3810000" algn="l" defTabSz="1088390" rtl="0" eaLnBrk="1" latinLnBrk="0" hangingPunct="1">
      <a:defRPr sz="2145" kern="1200">
        <a:solidFill>
          <a:schemeClr val="tx1"/>
        </a:solidFill>
        <a:latin typeface="+mn-lt"/>
        <a:ea typeface="+mn-ea"/>
        <a:cs typeface="+mn-cs"/>
      </a:defRPr>
    </a:lvl8pPr>
    <a:lvl9pPr marL="4354195" algn="l" defTabSz="1088390" rtl="0" eaLnBrk="1" latinLnBrk="0" hangingPunct="1">
      <a:defRPr sz="214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432FF"/>
    <a:srgbClr val="FF40FF"/>
    <a:srgbClr val="034A91"/>
    <a:srgbClr val="CB0B1F"/>
    <a:srgbClr val="AB51D6"/>
    <a:srgbClr val="E15359"/>
    <a:srgbClr val="00FA00"/>
    <a:srgbClr val="4BD0FF"/>
    <a:srgbClr val="9403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207"/>
    <p:restoredTop sz="93928"/>
  </p:normalViewPr>
  <p:slideViewPr>
    <p:cSldViewPr>
      <p:cViewPr varScale="1">
        <p:scale>
          <a:sx n="151" d="100"/>
          <a:sy n="151" d="100"/>
        </p:scale>
        <p:origin x="736" y="19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70" d="100"/>
          <a:sy n="70" d="100"/>
        </p:scale>
        <p:origin x="1638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4D0FAA-8E3B-4706-AD86-A77CEC145BEC}" type="datetimeFigureOut">
              <a:rPr lang="zh-CN" altLang="en-US" smtClean="0"/>
              <a:t>2026/8/31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B2A110-4396-4B36-B22E-469DD2A27E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20D018-5A18-48FE-8E11-8F6DEE57393D}" type="datetimeFigureOut">
              <a:rPr lang="en-US" smtClean="0"/>
              <a:t>8/31/26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D32B5-2C8E-4622-816E-44CE01889B8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1088390" rtl="0" eaLnBrk="1" latinLnBrk="0" hangingPunct="1">
      <a:defRPr sz="1430" kern="1200">
        <a:solidFill>
          <a:schemeClr val="tx1"/>
        </a:solidFill>
        <a:latin typeface="+mn-lt"/>
        <a:ea typeface="+mn-ea"/>
        <a:cs typeface="+mn-cs"/>
      </a:defRPr>
    </a:lvl1pPr>
    <a:lvl2pPr marL="544195" algn="l" defTabSz="1088390" rtl="0" eaLnBrk="1" latinLnBrk="0" hangingPunct="1">
      <a:defRPr sz="1430" kern="1200">
        <a:solidFill>
          <a:schemeClr val="tx1"/>
        </a:solidFill>
        <a:latin typeface="+mn-lt"/>
        <a:ea typeface="+mn-ea"/>
        <a:cs typeface="+mn-cs"/>
      </a:defRPr>
    </a:lvl2pPr>
    <a:lvl3pPr marL="1088390" algn="l" defTabSz="1088390" rtl="0" eaLnBrk="1" latinLnBrk="0" hangingPunct="1">
      <a:defRPr sz="1430" kern="1200">
        <a:solidFill>
          <a:schemeClr val="tx1"/>
        </a:solidFill>
        <a:latin typeface="+mn-lt"/>
        <a:ea typeface="+mn-ea"/>
        <a:cs typeface="+mn-cs"/>
      </a:defRPr>
    </a:lvl3pPr>
    <a:lvl4pPr marL="1632585" algn="l" defTabSz="1088390" rtl="0" eaLnBrk="1" latinLnBrk="0" hangingPunct="1">
      <a:defRPr sz="1430" kern="1200">
        <a:solidFill>
          <a:schemeClr val="tx1"/>
        </a:solidFill>
        <a:latin typeface="+mn-lt"/>
        <a:ea typeface="+mn-ea"/>
        <a:cs typeface="+mn-cs"/>
      </a:defRPr>
    </a:lvl4pPr>
    <a:lvl5pPr marL="2177415" algn="l" defTabSz="1088390" rtl="0" eaLnBrk="1" latinLnBrk="0" hangingPunct="1">
      <a:defRPr sz="1430" kern="1200">
        <a:solidFill>
          <a:schemeClr val="tx1"/>
        </a:solidFill>
        <a:latin typeface="+mn-lt"/>
        <a:ea typeface="+mn-ea"/>
        <a:cs typeface="+mn-cs"/>
      </a:defRPr>
    </a:lvl5pPr>
    <a:lvl6pPr marL="2721610" algn="l" defTabSz="1088390" rtl="0" eaLnBrk="1" latinLnBrk="0" hangingPunct="1">
      <a:defRPr sz="1430" kern="1200">
        <a:solidFill>
          <a:schemeClr val="tx1"/>
        </a:solidFill>
        <a:latin typeface="+mn-lt"/>
        <a:ea typeface="+mn-ea"/>
        <a:cs typeface="+mn-cs"/>
      </a:defRPr>
    </a:lvl6pPr>
    <a:lvl7pPr marL="3265805" algn="l" defTabSz="1088390" rtl="0" eaLnBrk="1" latinLnBrk="0" hangingPunct="1">
      <a:defRPr sz="1430" kern="1200">
        <a:solidFill>
          <a:schemeClr val="tx1"/>
        </a:solidFill>
        <a:latin typeface="+mn-lt"/>
        <a:ea typeface="+mn-ea"/>
        <a:cs typeface="+mn-cs"/>
      </a:defRPr>
    </a:lvl7pPr>
    <a:lvl8pPr marL="3810000" algn="l" defTabSz="1088390" rtl="0" eaLnBrk="1" latinLnBrk="0" hangingPunct="1">
      <a:defRPr sz="1430" kern="1200">
        <a:solidFill>
          <a:schemeClr val="tx1"/>
        </a:solidFill>
        <a:latin typeface="+mn-lt"/>
        <a:ea typeface="+mn-ea"/>
        <a:cs typeface="+mn-cs"/>
      </a:defRPr>
    </a:lvl8pPr>
    <a:lvl9pPr marL="4354195" algn="l" defTabSz="1088390" rtl="0" eaLnBrk="1" latinLnBrk="0" hangingPunct="1">
      <a:defRPr sz="143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ED32B5-2C8E-4622-816E-44CE01889B8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6937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D32B5-2C8E-4622-816E-44CE01889B8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5394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D32B5-2C8E-4622-816E-44CE01889B8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25077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D32B5-2C8E-4622-816E-44CE01889B8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7182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D32B5-2C8E-4622-816E-44CE01889B8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4782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D32B5-2C8E-4622-816E-44CE01889B8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7622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D32B5-2C8E-4622-816E-44CE01889B8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85912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D32B5-2C8E-4622-816E-44CE01889B8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47335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D32B5-2C8E-4622-816E-44CE01889B8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41026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D32B5-2C8E-4622-816E-44CE01889B8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72767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D32B5-2C8E-4622-816E-44CE01889B8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95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D32B5-2C8E-4622-816E-44CE01889B8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35664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D32B5-2C8E-4622-816E-44CE01889B8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50406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D32B5-2C8E-4622-816E-44CE01889B8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9593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D32B5-2C8E-4622-816E-44CE01889B8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633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D32B5-2C8E-4622-816E-44CE01889B8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1091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D32B5-2C8E-4622-816E-44CE01889B8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177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D32B5-2C8E-4622-816E-44CE01889B8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4667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D32B5-2C8E-4622-816E-44CE01889B8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9330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D32B5-2C8E-4622-816E-44CE01889B8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4497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D32B5-2C8E-4622-816E-44CE01889B8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7318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3802" y="1122623"/>
            <a:ext cx="9142810" cy="238815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3802" y="3602872"/>
            <a:ext cx="9142810" cy="165614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199765" indent="0" algn="ctr">
              <a:buNone/>
              <a:defRPr sz="1600"/>
            </a:lvl8pPr>
            <a:lvl9pPr marL="3656965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8/31/26</a:t>
            </a:r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TeVPA2026 @ Tendo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759D3-B92F-4BE5-BE49-ED8937E3BC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8/31/26</a:t>
            </a:r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TeVPA2026 @ Tendo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759D3-B92F-4BE5-BE49-ED8937E3BC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3764" y="365209"/>
            <a:ext cx="2628558" cy="5813184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091" y="365209"/>
            <a:ext cx="7733293" cy="5813184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8/31/26</a:t>
            </a:r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TeVPA2026 @ Tendo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759D3-B92F-4BE5-BE49-ED8937E3BC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hidden="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2148" y="0"/>
            <a:ext cx="9146117" cy="68595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861" y="-4406"/>
            <a:ext cx="12254273" cy="6863994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266"/>
            <a:ext cx="12190413" cy="155505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861" y="-4406"/>
            <a:ext cx="12254273" cy="6863994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266"/>
            <a:ext cx="12190413" cy="155505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4337" y="142908"/>
            <a:ext cx="10941742" cy="649438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  <p:transition advClick="0" advTm="7000">
    <p:newsflash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861" y="-4406"/>
            <a:ext cx="12254273" cy="6863994"/>
          </a:xfrm>
          <a:prstGeom prst="rect">
            <a:avLst/>
          </a:prstGeom>
        </p:spPr>
      </p:pic>
      <p:pic>
        <p:nvPicPr>
          <p:cNvPr id="9" name="图片 8" hidden="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734050"/>
            <a:ext cx="2570550" cy="1152128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0413" cy="155758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8/31/26</a:t>
            </a:r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TeVPA2026 @ Tendo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759D3-B92F-4BE5-BE49-ED8937E3BC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742" y="1710134"/>
            <a:ext cx="10514231" cy="2853398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742" y="4590526"/>
            <a:ext cx="10514231" cy="1500534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76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696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8/31/26</a:t>
            </a:r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TeVPA2026 @ Tendo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759D3-B92F-4BE5-BE49-ED8937E3BC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091" y="1826048"/>
            <a:ext cx="5180926" cy="435234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1396" y="1826048"/>
            <a:ext cx="5180926" cy="435234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8/31/26</a:t>
            </a:r>
            <a:endParaRPr 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TeVPA2026 @ Tendo</a:t>
            </a: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759D3-B92F-4BE5-BE49-ED8937E3BC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679" y="365210"/>
            <a:ext cx="10514231" cy="132587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679" y="1681552"/>
            <a:ext cx="5157116" cy="82410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199765" indent="0">
              <a:buNone/>
              <a:defRPr sz="1600" b="1"/>
            </a:lvl8pPr>
            <a:lvl9pPr marL="3656965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679" y="2505655"/>
            <a:ext cx="5157116" cy="368544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1397" y="1681552"/>
            <a:ext cx="5182513" cy="82410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199765" indent="0">
              <a:buNone/>
              <a:defRPr sz="1600" b="1"/>
            </a:lvl8pPr>
            <a:lvl9pPr marL="3656965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1397" y="2505655"/>
            <a:ext cx="5182513" cy="368544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8/31/26</a:t>
            </a:r>
            <a:endParaRPr 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TeVPA2026 @ Tendo</a:t>
            </a: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759D3-B92F-4BE5-BE49-ED8937E3BC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8/31/26</a:t>
            </a:r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TeVPA2026 @ Tendo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759D3-B92F-4BE5-BE49-ED8937E3BC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8/31/26</a:t>
            </a:r>
            <a:endParaRPr 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TeVPA2026 @ Tendo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759D3-B92F-4BE5-BE49-ED8937E3BC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679" y="457306"/>
            <a:ext cx="3931725" cy="160057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2513" y="987654"/>
            <a:ext cx="6171397" cy="487475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679" y="2057876"/>
            <a:ext cx="3931725" cy="38124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199765" indent="0">
              <a:buNone/>
              <a:defRPr sz="1000"/>
            </a:lvl8pPr>
            <a:lvl9pPr marL="3656965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8/31/26</a:t>
            </a:r>
            <a:endParaRPr 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TeVPA2026 @ Tendo</a:t>
            </a: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759D3-B92F-4BE5-BE49-ED8937E3BC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679" y="457306"/>
            <a:ext cx="3931725" cy="160057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2513" y="987654"/>
            <a:ext cx="6171397" cy="487475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199765" indent="0">
              <a:buNone/>
              <a:defRPr sz="2000"/>
            </a:lvl8pPr>
            <a:lvl9pPr marL="3656965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679" y="2057876"/>
            <a:ext cx="3931725" cy="38124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199765" indent="0">
              <a:buNone/>
              <a:defRPr sz="1000"/>
            </a:lvl8pPr>
            <a:lvl9pPr marL="3656965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8/31/26</a:t>
            </a:r>
            <a:endParaRPr 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TeVPA2026 @ Tendo</a:t>
            </a: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759D3-B92F-4BE5-BE49-ED8937E3BC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091" y="365210"/>
            <a:ext cx="10514231" cy="13258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091" y="1826048"/>
            <a:ext cx="10514231" cy="43523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091" y="6357822"/>
            <a:ext cx="2742843" cy="3652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8/31/26</a:t>
            </a:r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075" y="6357822"/>
            <a:ext cx="4114264" cy="3652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TeVPA2026 @ Tendo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09479" y="6357822"/>
            <a:ext cx="2742843" cy="3652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8759D3-B92F-4BE5-BE49-ED8937E3BC1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3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5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10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6.tiff"/><Relationship Id="rId5" Type="http://schemas.openxmlformats.org/officeDocument/2006/relationships/image" Target="../media/image55.png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10.pn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10.png"/><Relationship Id="rId7" Type="http://schemas.openxmlformats.org/officeDocument/2006/relationships/image" Target="../media/image6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3.emf"/><Relationship Id="rId5" Type="http://schemas.openxmlformats.org/officeDocument/2006/relationships/image" Target="../media/image62.emf"/><Relationship Id="rId4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69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5.xml"/><Relationship Id="rId6" Type="http://schemas.openxmlformats.org/officeDocument/2006/relationships/image" Target="../media/image68.tiff"/><Relationship Id="rId5" Type="http://schemas.openxmlformats.org/officeDocument/2006/relationships/image" Target="../media/image8.jpeg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.jpeg"/><Relationship Id="rId5" Type="http://schemas.openxmlformats.org/officeDocument/2006/relationships/image" Target="../media/image10.png"/><Relationship Id="rId4" Type="http://schemas.openxmlformats.org/officeDocument/2006/relationships/image" Target="../media/image7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73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6.xml"/><Relationship Id="rId6" Type="http://schemas.openxmlformats.org/officeDocument/2006/relationships/image" Target="../media/image72.png"/><Relationship Id="rId5" Type="http://schemas.openxmlformats.org/officeDocument/2006/relationships/image" Target="../media/image8.jpeg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75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7.xml"/><Relationship Id="rId6" Type="http://schemas.openxmlformats.org/officeDocument/2006/relationships/image" Target="../media/image8.jpeg"/><Relationship Id="rId11" Type="http://schemas.openxmlformats.org/officeDocument/2006/relationships/image" Target="../media/image79.png"/><Relationship Id="rId5" Type="http://schemas.openxmlformats.org/officeDocument/2006/relationships/image" Target="../media/image10.png"/><Relationship Id="rId10" Type="http://schemas.openxmlformats.org/officeDocument/2006/relationships/image" Target="../media/image78.png"/><Relationship Id="rId4" Type="http://schemas.openxmlformats.org/officeDocument/2006/relationships/image" Target="../media/image74.tiff"/><Relationship Id="rId9" Type="http://schemas.openxmlformats.org/officeDocument/2006/relationships/image" Target="../media/image7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81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8.xml"/><Relationship Id="rId6" Type="http://schemas.openxmlformats.org/officeDocument/2006/relationships/image" Target="../media/image80.png"/><Relationship Id="rId5" Type="http://schemas.openxmlformats.org/officeDocument/2006/relationships/image" Target="../media/image8.jpeg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8.jpe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8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3.png"/><Relationship Id="rId11" Type="http://schemas.openxmlformats.org/officeDocument/2006/relationships/image" Target="../media/image8.jpe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GIF"/><Relationship Id="rId9" Type="http://schemas.openxmlformats.org/officeDocument/2006/relationships/image" Target="../media/image16.tif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83.png"/><Relationship Id="rId7" Type="http://schemas.openxmlformats.org/officeDocument/2006/relationships/image" Target="../media/image8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4.png"/><Relationship Id="rId5" Type="http://schemas.openxmlformats.org/officeDocument/2006/relationships/image" Target="../media/image8.jpe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20.jpe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2.xml"/><Relationship Id="rId6" Type="http://schemas.openxmlformats.org/officeDocument/2006/relationships/image" Target="../media/image19.jpeg"/><Relationship Id="rId5" Type="http://schemas.openxmlformats.org/officeDocument/2006/relationships/image" Target="../media/image8.jpeg"/><Relationship Id="rId4" Type="http://schemas.openxmlformats.org/officeDocument/2006/relationships/image" Target="../media/image10.png"/><Relationship Id="rId9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3.xml"/><Relationship Id="rId6" Type="http://schemas.openxmlformats.org/officeDocument/2006/relationships/image" Target="../media/image8.jpeg"/><Relationship Id="rId11" Type="http://schemas.openxmlformats.org/officeDocument/2006/relationships/image" Target="../media/image28.png"/><Relationship Id="rId5" Type="http://schemas.openxmlformats.org/officeDocument/2006/relationships/image" Target="../media/image10.png"/><Relationship Id="rId10" Type="http://schemas.openxmlformats.org/officeDocument/2006/relationships/image" Target="../media/image27.png"/><Relationship Id="rId4" Type="http://schemas.openxmlformats.org/officeDocument/2006/relationships/image" Target="../media/image23.png"/><Relationship Id="rId9" Type="http://schemas.openxmlformats.org/officeDocument/2006/relationships/image" Target="../media/image26.png"/><Relationship Id="rId14" Type="http://schemas.openxmlformats.org/officeDocument/2006/relationships/image" Target="../media/image3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2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3.png"/><Relationship Id="rId5" Type="http://schemas.openxmlformats.org/officeDocument/2006/relationships/image" Target="../media/image8.jpe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10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8.jpeg"/><Relationship Id="rId9" Type="http://schemas.openxmlformats.org/officeDocument/2006/relationships/image" Target="../media/image4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4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5" Type="http://schemas.openxmlformats.org/officeDocument/2006/relationships/image" Target="../media/image8.jpeg"/><Relationship Id="rId10" Type="http://schemas.openxmlformats.org/officeDocument/2006/relationships/image" Target="../media/image45.png"/><Relationship Id="rId4" Type="http://schemas.openxmlformats.org/officeDocument/2006/relationships/image" Target="../media/image10.png"/><Relationship Id="rId9" Type="http://schemas.openxmlformats.org/officeDocument/2006/relationships/image" Target="../media/image4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51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2.png"/><Relationship Id="rId5" Type="http://schemas.openxmlformats.org/officeDocument/2006/relationships/image" Target="../media/image8.jpe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36"/>
          <p:cNvSpPr txBox="1"/>
          <p:nvPr/>
        </p:nvSpPr>
        <p:spPr>
          <a:xfrm>
            <a:off x="113432" y="2169902"/>
            <a:ext cx="1190453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en-US" altLang="zh-CN" sz="4000" dirty="0">
                <a:solidFill>
                  <a:srgbClr val="C00000"/>
                </a:solidFill>
                <a:effectLst>
                  <a:outerShdw blurRad="1524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+mn-ea"/>
                <a:sym typeface="+mn-lt"/>
              </a:rPr>
              <a:t>Status of Solar </a:t>
            </a:r>
            <a:r>
              <a:rPr lang="en-US" altLang="zh-CN" sz="4000" baseline="30000" dirty="0">
                <a:solidFill>
                  <a:srgbClr val="C00000"/>
                </a:solidFill>
                <a:effectLst>
                  <a:outerShdw blurRad="1524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+mn-ea"/>
                <a:sym typeface="+mn-lt"/>
              </a:rPr>
              <a:t>8</a:t>
            </a:r>
            <a:r>
              <a:rPr lang="en-US" altLang="zh-CN" sz="4000" dirty="0">
                <a:solidFill>
                  <a:srgbClr val="C00000"/>
                </a:solidFill>
                <a:effectLst>
                  <a:outerShdw blurRad="1524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+mn-ea"/>
                <a:sym typeface="+mn-lt"/>
              </a:rPr>
              <a:t>B CE𝜈NS and Light Dark Matter Search in </a:t>
            </a:r>
            <a:r>
              <a:rPr lang="en-US" altLang="zh-CN" sz="4000" dirty="0" err="1">
                <a:solidFill>
                  <a:srgbClr val="C00000"/>
                </a:solidFill>
                <a:effectLst>
                  <a:outerShdw blurRad="1524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+mn-ea"/>
                <a:sym typeface="+mn-lt"/>
              </a:rPr>
              <a:t>PandaX</a:t>
            </a:r>
            <a:endParaRPr lang="zh-CN" altLang="en-US" sz="4000" dirty="0">
              <a:solidFill>
                <a:srgbClr val="C00000"/>
              </a:solidFill>
              <a:effectLst>
                <a:outerShdw blurRad="152400" dist="38100" dir="2700000" algn="tl">
                  <a:srgbClr val="000000">
                    <a:alpha val="43137"/>
                  </a:srgbClr>
                </a:outerShdw>
              </a:effectLst>
              <a:latin typeface="+mn-ea"/>
              <a:cs typeface="+mn-ea"/>
              <a:sym typeface="+mn-lt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853322" y="3748287"/>
            <a:ext cx="8352928" cy="25111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2800" b="1" dirty="0">
                <a:cs typeface="+mn-ea"/>
                <a:sym typeface="+mn-lt"/>
              </a:rPr>
              <a:t>Speaker</a:t>
            </a:r>
            <a:r>
              <a:rPr lang="zh-CN" altLang="en-US" sz="2800" b="1" dirty="0">
                <a:cs typeface="+mn-ea"/>
                <a:sym typeface="+mn-lt"/>
              </a:rPr>
              <a:t>：</a:t>
            </a:r>
            <a:r>
              <a:rPr lang="en-US" altLang="zh-CN" sz="2800" b="1" dirty="0">
                <a:cs typeface="+mn-ea"/>
                <a:sym typeface="+mn-lt"/>
              </a:rPr>
              <a:t>Qing Lin (</a:t>
            </a:r>
            <a:r>
              <a:rPr lang="en-US" altLang="zh-CN" sz="2800" b="1" dirty="0" err="1">
                <a:cs typeface="+mn-ea"/>
                <a:sym typeface="+mn-lt"/>
              </a:rPr>
              <a:t>qinglin@ustc.edu.cn</a:t>
            </a:r>
            <a:r>
              <a:rPr lang="en-US" altLang="zh-CN" sz="2800" b="1" dirty="0">
                <a:cs typeface="+mn-ea"/>
                <a:sym typeface="+mn-lt"/>
              </a:rPr>
              <a:t>)</a:t>
            </a:r>
          </a:p>
          <a:p>
            <a:pPr algn="ctr">
              <a:lnSpc>
                <a:spcPct val="150000"/>
              </a:lnSpc>
            </a:pPr>
            <a:r>
              <a:rPr lang="en-US" altLang="zh-CN" sz="2800" dirty="0">
                <a:cs typeface="+mn-ea"/>
                <a:sym typeface="+mn-lt"/>
              </a:rPr>
              <a:t>(On behalf of </a:t>
            </a:r>
            <a:r>
              <a:rPr lang="en-US" altLang="zh-CN" sz="2800" dirty="0" err="1">
                <a:cs typeface="+mn-ea"/>
                <a:sym typeface="+mn-lt"/>
              </a:rPr>
              <a:t>PandaX</a:t>
            </a:r>
            <a:r>
              <a:rPr lang="en-US" altLang="zh-CN" sz="2800" dirty="0">
                <a:cs typeface="+mn-ea"/>
                <a:sym typeface="+mn-lt"/>
              </a:rPr>
              <a:t> collaboration)</a:t>
            </a:r>
          </a:p>
          <a:p>
            <a:pPr algn="ctr">
              <a:lnSpc>
                <a:spcPct val="150000"/>
              </a:lnSpc>
            </a:pPr>
            <a:r>
              <a:rPr lang="en-US" altLang="zh-CN" sz="2600" dirty="0">
                <a:cs typeface="+mn-ea"/>
                <a:sym typeface="+mn-lt"/>
              </a:rPr>
              <a:t>University of Science and Technology of China</a:t>
            </a:r>
          </a:p>
          <a:p>
            <a:pPr algn="ctr">
              <a:lnSpc>
                <a:spcPct val="150000"/>
              </a:lnSpc>
            </a:pPr>
            <a:r>
              <a:rPr lang="en-US" altLang="zh-CN" sz="2600" dirty="0">
                <a:cs typeface="+mn-ea"/>
                <a:sym typeface="+mn-lt"/>
              </a:rPr>
              <a:t>TeVPA2026 @ Tendo, 2026.08.31</a:t>
            </a:r>
            <a:endParaRPr lang="zh-CN" altLang="en-US" sz="2600" dirty="0">
              <a:cs typeface="+mn-ea"/>
              <a:sym typeface="+mn-lt"/>
            </a:endParaRPr>
          </a:p>
        </p:txBody>
      </p:sp>
      <p:cxnSp>
        <p:nvCxnSpPr>
          <p:cNvPr id="12" name="直线连接符 11"/>
          <p:cNvCxnSpPr/>
          <p:nvPr/>
        </p:nvCxnSpPr>
        <p:spPr>
          <a:xfrm>
            <a:off x="4078982" y="3645818"/>
            <a:ext cx="3901608" cy="0"/>
          </a:xfrm>
          <a:prstGeom prst="line">
            <a:avLst/>
          </a:prstGeom>
          <a:ln w="222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2885" y="-4341"/>
            <a:ext cx="8832778" cy="105787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90A0A4C-E2B6-504F-8823-734CC514E43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41" r="22443"/>
          <a:stretch/>
        </p:blipFill>
        <p:spPr>
          <a:xfrm>
            <a:off x="0" y="0"/>
            <a:ext cx="1312334" cy="1159933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951B2E-491E-7D44-BADE-640EBA93FC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759D3-B92F-4BE5-BE49-ED8937E3BC1B}" type="slidenum">
              <a:rPr lang="en-US" smtClean="0"/>
              <a:t>1</a:t>
            </a:fld>
            <a:endParaRPr lang="en-US"/>
          </a:p>
        </p:txBody>
      </p:sp>
      <p:pic>
        <p:nvPicPr>
          <p:cNvPr id="11" name="PandaX_logo.jpeg" descr="PandaX_logo.jpeg">
            <a:extLst>
              <a:ext uri="{FF2B5EF4-FFF2-40B4-BE49-F238E27FC236}">
                <a16:creationId xmlns:a16="http://schemas.microsoft.com/office/drawing/2014/main" id="{3339F7B7-6FF8-C14A-8FB8-394747F267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35663" y="236562"/>
            <a:ext cx="1854752" cy="576064"/>
          </a:xfrm>
          <a:prstGeom prst="rect">
            <a:avLst/>
          </a:prstGeom>
          <a:ln w="3175">
            <a:miter lim="400000"/>
          </a:ln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A7EC48A-BF3C-6741-9362-434D389BB5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8/31/26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F2624F-E9C3-DD47-A693-FE59DE774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TeVPA2026 @ Tendo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634F4FC-C696-0052-687B-03406ECDF18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56563" y="-10647"/>
            <a:ext cx="2979100" cy="125274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7297"/>
    </mc:Choice>
    <mc:Fallback xmlns="">
      <p:transition advTm="17297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30"/>
          <p:cNvSpPr txBox="1"/>
          <p:nvPr/>
        </p:nvSpPr>
        <p:spPr>
          <a:xfrm>
            <a:off x="622598" y="477466"/>
            <a:ext cx="82958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cs typeface="+mn-ea"/>
                <a:sym typeface="+mn-lt"/>
              </a:rPr>
              <a:t>Delay electron (DE) background </a:t>
            </a:r>
            <a:r>
              <a:rPr lang="en-US" altLang="zh-CN" sz="2800" b="1">
                <a:solidFill>
                  <a:schemeClr val="bg1"/>
                </a:solidFill>
                <a:cs typeface="+mn-ea"/>
                <a:sym typeface="+mn-lt"/>
              </a:rPr>
              <a:t>in S2-only data</a:t>
            </a:r>
            <a:endParaRPr lang="zh-CN" altLang="en-US" sz="28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9662" y="-26590"/>
            <a:ext cx="1990751" cy="1553005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5379527" y="-395892"/>
            <a:ext cx="1060938" cy="55440"/>
            <a:chOff x="5565531" y="1088292"/>
            <a:chExt cx="1060938" cy="55440"/>
          </a:xfrm>
        </p:grpSpPr>
        <p:cxnSp>
          <p:nvCxnSpPr>
            <p:cNvPr id="9" name="直接连接符 8"/>
            <p:cNvCxnSpPr/>
            <p:nvPr/>
          </p:nvCxnSpPr>
          <p:spPr>
            <a:xfrm>
              <a:off x="5565531" y="1088292"/>
              <a:ext cx="1060938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5868866" y="1143732"/>
              <a:ext cx="454269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1" name="PandaX_logo.jpeg" descr="PandaX_logo.jpeg">
            <a:extLst>
              <a:ext uri="{FF2B5EF4-FFF2-40B4-BE49-F238E27FC236}">
                <a16:creationId xmlns:a16="http://schemas.microsoft.com/office/drawing/2014/main" id="{DDA8F40E-1A4C-C648-B728-24FA4C1856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67661" y="447374"/>
            <a:ext cx="1854752" cy="576064"/>
          </a:xfrm>
          <a:prstGeom prst="rect">
            <a:avLst/>
          </a:prstGeom>
          <a:ln w="3175">
            <a:miter lim="400000"/>
          </a:ln>
        </p:spPr>
      </p:pic>
      <p:pic>
        <p:nvPicPr>
          <p:cNvPr id="12" name="图片 10">
            <a:extLst>
              <a:ext uri="{FF2B5EF4-FFF2-40B4-BE49-F238E27FC236}">
                <a16:creationId xmlns:a16="http://schemas.microsoft.com/office/drawing/2014/main" id="{D1CC42B4-B0E8-864D-A128-046D4BF6D42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54017" b="50866"/>
          <a:stretch/>
        </p:blipFill>
        <p:spPr>
          <a:xfrm>
            <a:off x="94646" y="4191200"/>
            <a:ext cx="3129888" cy="2550962"/>
          </a:xfrm>
          <a:prstGeom prst="rect">
            <a:avLst/>
          </a:prstGeom>
        </p:spPr>
      </p:pic>
      <p:pic>
        <p:nvPicPr>
          <p:cNvPr id="13" name="图片 11">
            <a:extLst>
              <a:ext uri="{FF2B5EF4-FFF2-40B4-BE49-F238E27FC236}">
                <a16:creationId xmlns:a16="http://schemas.microsoft.com/office/drawing/2014/main" id="{FD377D35-9B39-714D-9C01-958834B1674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53900" r="57779"/>
          <a:stretch/>
        </p:blipFill>
        <p:spPr>
          <a:xfrm>
            <a:off x="5940247" y="4191200"/>
            <a:ext cx="2873795" cy="2393431"/>
          </a:xfrm>
          <a:prstGeom prst="rect">
            <a:avLst/>
          </a:prstGeom>
        </p:spPr>
      </p:pic>
      <p:pic>
        <p:nvPicPr>
          <p:cNvPr id="15" name="图片 12">
            <a:extLst>
              <a:ext uri="{FF2B5EF4-FFF2-40B4-BE49-F238E27FC236}">
                <a16:creationId xmlns:a16="http://schemas.microsoft.com/office/drawing/2014/main" id="{2F3F8CFE-EF35-F24A-BB78-4A9A90110AF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4221" b="52965"/>
          <a:stretch/>
        </p:blipFill>
        <p:spPr>
          <a:xfrm>
            <a:off x="2905341" y="4191200"/>
            <a:ext cx="3115962" cy="2441984"/>
          </a:xfrm>
          <a:prstGeom prst="rect">
            <a:avLst/>
          </a:prstGeom>
        </p:spPr>
      </p:pic>
      <p:pic>
        <p:nvPicPr>
          <p:cNvPr id="16" name="图片 13">
            <a:extLst>
              <a:ext uri="{FF2B5EF4-FFF2-40B4-BE49-F238E27FC236}">
                <a16:creationId xmlns:a16="http://schemas.microsoft.com/office/drawing/2014/main" id="{70C0F1B5-F24D-0648-9495-063917BE563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2798" t="50866"/>
          <a:stretch/>
        </p:blipFill>
        <p:spPr>
          <a:xfrm>
            <a:off x="8843557" y="4112434"/>
            <a:ext cx="3212873" cy="2550962"/>
          </a:xfrm>
          <a:prstGeom prst="rect">
            <a:avLst/>
          </a:prstGeom>
        </p:spPr>
      </p:pic>
      <p:grpSp>
        <p:nvGrpSpPr>
          <p:cNvPr id="19" name="Group 11">
            <a:extLst>
              <a:ext uri="{FF2B5EF4-FFF2-40B4-BE49-F238E27FC236}">
                <a16:creationId xmlns:a16="http://schemas.microsoft.com/office/drawing/2014/main" id="{95D71783-24FD-2A4C-A01E-8599C034F2E9}"/>
              </a:ext>
            </a:extLst>
          </p:cNvPr>
          <p:cNvGrpSpPr/>
          <p:nvPr/>
        </p:nvGrpSpPr>
        <p:grpSpPr>
          <a:xfrm>
            <a:off x="4001264" y="1398901"/>
            <a:ext cx="3749966" cy="2394083"/>
            <a:chOff x="9085646" y="4605338"/>
            <a:chExt cx="2457450" cy="1816100"/>
          </a:xfrm>
        </p:grpSpPr>
        <p:pic>
          <p:nvPicPr>
            <p:cNvPr id="20" name="Picture 4">
              <a:extLst>
                <a:ext uri="{FF2B5EF4-FFF2-40B4-BE49-F238E27FC236}">
                  <a16:creationId xmlns:a16="http://schemas.microsoft.com/office/drawing/2014/main" id="{2CD2E9F1-BA48-714F-85E1-3F688C0BC34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085646" y="4605338"/>
              <a:ext cx="2457450" cy="1816100"/>
            </a:xfrm>
            <a:prstGeom prst="rect">
              <a:avLst/>
            </a:prstGeom>
          </p:spPr>
        </p:pic>
        <p:pic>
          <p:nvPicPr>
            <p:cNvPr id="21" name="图片 13">
              <a:extLst>
                <a:ext uri="{FF2B5EF4-FFF2-40B4-BE49-F238E27FC236}">
                  <a16:creationId xmlns:a16="http://schemas.microsoft.com/office/drawing/2014/main" id="{F4E5A943-97BB-584C-A200-0DC85D8A7A2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983638" y="4653930"/>
              <a:ext cx="1426449" cy="885484"/>
            </a:xfrm>
            <a:prstGeom prst="rect">
              <a:avLst/>
            </a:prstGeom>
            <a:solidFill>
              <a:schemeClr val="bg1"/>
            </a:solidFill>
          </p:spPr>
        </p:pic>
      </p:grpSp>
      <p:sp>
        <p:nvSpPr>
          <p:cNvPr id="22" name="文本框 16">
            <a:extLst>
              <a:ext uri="{FF2B5EF4-FFF2-40B4-BE49-F238E27FC236}">
                <a16:creationId xmlns:a16="http://schemas.microsoft.com/office/drawing/2014/main" id="{A51093A1-EA83-D742-B823-11D58C4EADB2}"/>
              </a:ext>
            </a:extLst>
          </p:cNvPr>
          <p:cNvSpPr txBox="1"/>
          <p:nvPr/>
        </p:nvSpPr>
        <p:spPr>
          <a:xfrm>
            <a:off x="1943841" y="3990951"/>
            <a:ext cx="23567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"/>
                <a:cs typeface="+mn-cs"/>
              </a:rPr>
              <a:t>Charge Spectrum</a:t>
            </a:r>
            <a:endParaRPr kumimoji="0" lang="zh-CN" altLang="en-US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Segoe UI"/>
              <a:cs typeface="+mn-cs"/>
            </a:endParaRPr>
          </a:p>
        </p:txBody>
      </p:sp>
      <p:sp>
        <p:nvSpPr>
          <p:cNvPr id="23" name="文本框 17">
            <a:extLst>
              <a:ext uri="{FF2B5EF4-FFF2-40B4-BE49-F238E27FC236}">
                <a16:creationId xmlns:a16="http://schemas.microsoft.com/office/drawing/2014/main" id="{200BE533-E5C6-5E44-BE93-F40D73C89F49}"/>
              </a:ext>
            </a:extLst>
          </p:cNvPr>
          <p:cNvSpPr txBox="1"/>
          <p:nvPr/>
        </p:nvSpPr>
        <p:spPr>
          <a:xfrm>
            <a:off x="7653645" y="3939532"/>
            <a:ext cx="23567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"/>
                <a:cs typeface="+mn-cs"/>
              </a:rPr>
              <a:t>Width distribution</a:t>
            </a:r>
          </a:p>
        </p:txBody>
      </p:sp>
      <p:cxnSp>
        <p:nvCxnSpPr>
          <p:cNvPr id="24" name="直接箭头连接符 19">
            <a:extLst>
              <a:ext uri="{FF2B5EF4-FFF2-40B4-BE49-F238E27FC236}">
                <a16:creationId xmlns:a16="http://schemas.microsoft.com/office/drawing/2014/main" id="{2C3F6A98-59EE-CC46-B76A-DAD6CE1C84E4}"/>
              </a:ext>
            </a:extLst>
          </p:cNvPr>
          <p:cNvCxnSpPr>
            <a:cxnSpLocks/>
          </p:cNvCxnSpPr>
          <p:nvPr/>
        </p:nvCxnSpPr>
        <p:spPr>
          <a:xfrm>
            <a:off x="5083253" y="3545988"/>
            <a:ext cx="951976" cy="81429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>
            <a:extLst>
              <a:ext uri="{FF2B5EF4-FFF2-40B4-BE49-F238E27FC236}">
                <a16:creationId xmlns:a16="http://schemas.microsoft.com/office/drawing/2014/main" id="{03455919-47F9-D84B-8860-A65931FDFBF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3508" y="1467667"/>
            <a:ext cx="3140666" cy="2556649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7898E768-1653-A247-8B4B-5EA094A8D770}"/>
              </a:ext>
            </a:extLst>
          </p:cNvPr>
          <p:cNvSpPr txBox="1"/>
          <p:nvPr/>
        </p:nvSpPr>
        <p:spPr>
          <a:xfrm>
            <a:off x="504227" y="1187861"/>
            <a:ext cx="40076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Times" pitchFamily="2" charset="0"/>
              </a:rPr>
              <a:t>Run0 as example (PRL 130, 261001)</a:t>
            </a:r>
            <a:endParaRPr lang="en-CN" sz="1600" dirty="0">
              <a:latin typeface="Times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C36A04-62BF-784A-8637-A40B723CFCEB}"/>
              </a:ext>
            </a:extLst>
          </p:cNvPr>
          <p:cNvSpPr txBox="1"/>
          <p:nvPr/>
        </p:nvSpPr>
        <p:spPr>
          <a:xfrm>
            <a:off x="4191486" y="1109679"/>
            <a:ext cx="2133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rgbClr val="FF0000"/>
                </a:solidFill>
              </a:rPr>
              <a:t>Deadtime (Control)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E0DA215-2FAA-6D41-9A17-970C504CA08D}"/>
              </a:ext>
            </a:extLst>
          </p:cNvPr>
          <p:cNvSpPr txBox="1"/>
          <p:nvPr/>
        </p:nvSpPr>
        <p:spPr>
          <a:xfrm>
            <a:off x="5454481" y="1728892"/>
            <a:ext cx="16722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err="1">
                <a:solidFill>
                  <a:srgbClr val="FF0000"/>
                </a:solidFill>
              </a:rPr>
              <a:t>Livetime</a:t>
            </a:r>
            <a:r>
              <a:rPr lang="en-US" sz="1800" dirty="0">
                <a:solidFill>
                  <a:srgbClr val="FF0000"/>
                </a:solidFill>
              </a:rPr>
              <a:t> (ROI)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61D68773-0C27-A64D-B247-B9FD92FB38C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63579" y="1332218"/>
            <a:ext cx="3550961" cy="2508297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912446C9-106F-B749-8BA0-67C3CF22A61F}"/>
              </a:ext>
            </a:extLst>
          </p:cNvPr>
          <p:cNvSpPr/>
          <p:nvPr/>
        </p:nvSpPr>
        <p:spPr>
          <a:xfrm>
            <a:off x="8489055" y="1526415"/>
            <a:ext cx="354502" cy="1955088"/>
          </a:xfrm>
          <a:prstGeom prst="rect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     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46A64FE-C376-5645-867C-16FBB2DCB8E5}"/>
              </a:ext>
            </a:extLst>
          </p:cNvPr>
          <p:cNvSpPr txBox="1"/>
          <p:nvPr/>
        </p:nvSpPr>
        <p:spPr>
          <a:xfrm>
            <a:off x="7710621" y="1116096"/>
            <a:ext cx="3050835" cy="4224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Sideband normalization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79EB4CF-C1FC-CF40-B801-5563BFDE790D}"/>
              </a:ext>
            </a:extLst>
          </p:cNvPr>
          <p:cNvSpPr txBox="1"/>
          <p:nvPr/>
        </p:nvSpPr>
        <p:spPr>
          <a:xfrm>
            <a:off x="4589130" y="3945384"/>
            <a:ext cx="1146468" cy="4224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spectral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6B0EEDB-6078-9140-9A8D-A7B7AE915B58}"/>
              </a:ext>
            </a:extLst>
          </p:cNvPr>
          <p:cNvSpPr txBox="1"/>
          <p:nvPr/>
        </p:nvSpPr>
        <p:spPr>
          <a:xfrm>
            <a:off x="11820504" y="6637789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9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Times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F16943D-398E-CA52-75A9-A8668571664F}"/>
              </a:ext>
            </a:extLst>
          </p:cNvPr>
          <p:cNvSpPr txBox="1"/>
          <p:nvPr/>
        </p:nvSpPr>
        <p:spPr>
          <a:xfrm>
            <a:off x="8361710" y="3511087"/>
            <a:ext cx="742511" cy="4224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N" b="1" dirty="0">
                <a:solidFill>
                  <a:srgbClr val="C00000"/>
                </a:solidFill>
                <a:latin typeface="Times" pitchFamily="2" charset="0"/>
              </a:rPr>
              <a:t>2-3 e</a:t>
            </a:r>
          </a:p>
        </p:txBody>
      </p:sp>
    </p:spTree>
    <p:extLst>
      <p:ext uri="{BB962C8B-B14F-4D97-AF65-F5344CB8AC3E}">
        <p14:creationId xmlns:p14="http://schemas.microsoft.com/office/powerpoint/2010/main" val="2424493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6939"/>
    </mc:Choice>
    <mc:Fallback xmlns="">
      <p:transition advTm="46939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30"/>
          <p:cNvSpPr txBox="1"/>
          <p:nvPr/>
        </p:nvSpPr>
        <p:spPr>
          <a:xfrm>
            <a:off x="622598" y="477466"/>
            <a:ext cx="28216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cs typeface="+mn-ea"/>
                <a:sym typeface="+mn-lt"/>
              </a:rPr>
              <a:t>Data Unblinded</a:t>
            </a:r>
            <a:endParaRPr lang="zh-CN" altLang="en-US" sz="28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9662" y="-26590"/>
            <a:ext cx="1990751" cy="1553005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5379527" y="-395892"/>
            <a:ext cx="1060938" cy="55440"/>
            <a:chOff x="5565531" y="1088292"/>
            <a:chExt cx="1060938" cy="55440"/>
          </a:xfrm>
        </p:grpSpPr>
        <p:cxnSp>
          <p:nvCxnSpPr>
            <p:cNvPr id="9" name="直接连接符 8"/>
            <p:cNvCxnSpPr/>
            <p:nvPr/>
          </p:nvCxnSpPr>
          <p:spPr>
            <a:xfrm>
              <a:off x="5565531" y="1088292"/>
              <a:ext cx="1060938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5868866" y="1143732"/>
              <a:ext cx="454269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1" name="PandaX_logo.jpeg" descr="PandaX_logo.jpeg">
            <a:extLst>
              <a:ext uri="{FF2B5EF4-FFF2-40B4-BE49-F238E27FC236}">
                <a16:creationId xmlns:a16="http://schemas.microsoft.com/office/drawing/2014/main" id="{DDA8F40E-1A4C-C648-B728-24FA4C1856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67661" y="447374"/>
            <a:ext cx="1854752" cy="576064"/>
          </a:xfrm>
          <a:prstGeom prst="rect">
            <a:avLst/>
          </a:prstGeom>
          <a:ln w="3175">
            <a:miter lim="400000"/>
          </a:ln>
        </p:spPr>
      </p:pic>
      <p:pic>
        <p:nvPicPr>
          <p:cNvPr id="12" name="图片 20">
            <a:extLst>
              <a:ext uri="{FF2B5EF4-FFF2-40B4-BE49-F238E27FC236}">
                <a16:creationId xmlns:a16="http://schemas.microsoft.com/office/drawing/2014/main" id="{2B0F3E8D-C9D9-DB4A-9017-19A0BF3723F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3740"/>
          <a:stretch/>
        </p:blipFill>
        <p:spPr>
          <a:xfrm>
            <a:off x="262558" y="3933850"/>
            <a:ext cx="7632848" cy="2463987"/>
          </a:xfrm>
          <a:prstGeom prst="rect">
            <a:avLst/>
          </a:prstGeom>
        </p:spPr>
      </p:pic>
      <p:pic>
        <p:nvPicPr>
          <p:cNvPr id="13" name="图片 26">
            <a:extLst>
              <a:ext uri="{FF2B5EF4-FFF2-40B4-BE49-F238E27FC236}">
                <a16:creationId xmlns:a16="http://schemas.microsoft.com/office/drawing/2014/main" id="{24899F84-4148-3240-8D0C-6BC4D45A7A5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50990" y="1927823"/>
            <a:ext cx="4225616" cy="1929344"/>
          </a:xfrm>
          <a:prstGeom prst="rect">
            <a:avLst/>
          </a:prstGeom>
        </p:spPr>
      </p:pic>
      <p:pic>
        <p:nvPicPr>
          <p:cNvPr id="15" name="图片 32">
            <a:extLst>
              <a:ext uri="{FF2B5EF4-FFF2-40B4-BE49-F238E27FC236}">
                <a16:creationId xmlns:a16="http://schemas.microsoft.com/office/drawing/2014/main" id="{CF83DF45-C4AC-654A-9B3A-D3EAC7292EB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7070"/>
          <a:stretch/>
        </p:blipFill>
        <p:spPr>
          <a:xfrm>
            <a:off x="8615486" y="1817826"/>
            <a:ext cx="2931996" cy="2160240"/>
          </a:xfrm>
          <a:prstGeom prst="rect">
            <a:avLst/>
          </a:prstGeom>
        </p:spPr>
      </p:pic>
      <p:sp>
        <p:nvSpPr>
          <p:cNvPr id="16" name="文本框 37">
            <a:extLst>
              <a:ext uri="{FF2B5EF4-FFF2-40B4-BE49-F238E27FC236}">
                <a16:creationId xmlns:a16="http://schemas.microsoft.com/office/drawing/2014/main" id="{2370C4A5-AF71-9949-A94B-E3CC67BB7915}"/>
              </a:ext>
            </a:extLst>
          </p:cNvPr>
          <p:cNvSpPr txBox="1"/>
          <p:nvPr/>
        </p:nvSpPr>
        <p:spPr>
          <a:xfrm>
            <a:off x="139959" y="1802312"/>
            <a:ext cx="3757710" cy="1719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1800" b="1" dirty="0">
                <a:latin typeface="Times" pitchFamily="2" charset="0"/>
                <a:cs typeface="Arial" panose="020B0604020202020204" pitchFamily="34" charset="0"/>
              </a:rPr>
              <a:t>Run0+Run1 seem to see an excess in US2 data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1800" b="1" dirty="0">
                <a:latin typeface="Times" pitchFamily="2" charset="0"/>
                <a:cs typeface="Arial" panose="020B0604020202020204" pitchFamily="34" charset="0"/>
              </a:rPr>
              <a:t>Paired data has a downward fluctuation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06D0019-D8CB-A642-9D39-5A77D83A688E}"/>
              </a:ext>
            </a:extLst>
          </p:cNvPr>
          <p:cNvSpPr txBox="1"/>
          <p:nvPr/>
        </p:nvSpPr>
        <p:spPr>
          <a:xfrm>
            <a:off x="5451925" y="1467058"/>
            <a:ext cx="1547218" cy="4224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432FF"/>
                </a:solidFill>
                <a:latin typeface="Times" pitchFamily="2" charset="0"/>
              </a:rPr>
              <a:t>Paired data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550D04B-2BFC-3F4F-84AC-3645E1B9A755}"/>
              </a:ext>
            </a:extLst>
          </p:cNvPr>
          <p:cNvSpPr txBox="1"/>
          <p:nvPr/>
        </p:nvSpPr>
        <p:spPr>
          <a:xfrm>
            <a:off x="9307111" y="1436119"/>
            <a:ext cx="1659429" cy="4224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  <a:latin typeface="Times" pitchFamily="2" charset="0"/>
              </a:rPr>
              <a:t>S2-only data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63E9498-570B-5545-B495-E12B2FC2CB5F}"/>
              </a:ext>
            </a:extLst>
          </p:cNvPr>
          <p:cNvSpPr txBox="1"/>
          <p:nvPr/>
        </p:nvSpPr>
        <p:spPr>
          <a:xfrm>
            <a:off x="11820504" y="6637789"/>
            <a:ext cx="3385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1</a:t>
            </a:r>
            <a:r>
              <a:rPr lang="en-US" altLang="zh-CN" sz="1200" dirty="0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0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Times" pitchFamily="2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C2EA8FE-D2F3-2672-8500-648EFE0324B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1430" y="4013836"/>
            <a:ext cx="3759584" cy="228794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4321B91-F537-B540-A40C-3AE7FEEF87D4}"/>
              </a:ext>
            </a:extLst>
          </p:cNvPr>
          <p:cNvSpPr txBox="1"/>
          <p:nvPr/>
        </p:nvSpPr>
        <p:spPr>
          <a:xfrm>
            <a:off x="2134766" y="4274144"/>
            <a:ext cx="459278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1400" dirty="0">
                <a:latin typeface="Times" pitchFamily="2" charset="0"/>
              </a:rPr>
              <a:t>DE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46826A7-3577-2345-8E16-47D56BBC2F13}"/>
              </a:ext>
            </a:extLst>
          </p:cNvPr>
          <p:cNvSpPr/>
          <p:nvPr/>
        </p:nvSpPr>
        <p:spPr>
          <a:xfrm>
            <a:off x="11406814" y="4396644"/>
            <a:ext cx="216024" cy="635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C57909A-C27D-F144-9123-C53D00859512}"/>
              </a:ext>
            </a:extLst>
          </p:cNvPr>
          <p:cNvSpPr txBox="1"/>
          <p:nvPr/>
        </p:nvSpPr>
        <p:spPr>
          <a:xfrm>
            <a:off x="11461178" y="4366477"/>
            <a:ext cx="172607" cy="123111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36000" bIns="0" rtlCol="0">
            <a:spAutoFit/>
          </a:bodyPr>
          <a:lstStyle/>
          <a:p>
            <a:r>
              <a:rPr lang="en-US" sz="800" dirty="0">
                <a:latin typeface="Times" pitchFamily="2" charset="0"/>
              </a:rPr>
              <a:t>DE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6DC3F13-AEB9-FB44-81D6-C1FDC20361E7}"/>
              </a:ext>
            </a:extLst>
          </p:cNvPr>
          <p:cNvSpPr txBox="1"/>
          <p:nvPr/>
        </p:nvSpPr>
        <p:spPr>
          <a:xfrm>
            <a:off x="8975526" y="2536094"/>
            <a:ext cx="459278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1800" dirty="0">
                <a:latin typeface="Times" pitchFamily="2" charset="0"/>
              </a:rPr>
              <a:t>DE</a:t>
            </a:r>
          </a:p>
        </p:txBody>
      </p:sp>
    </p:spTree>
    <p:extLst>
      <p:ext uri="{BB962C8B-B14F-4D97-AF65-F5344CB8AC3E}">
        <p14:creationId xmlns:p14="http://schemas.microsoft.com/office/powerpoint/2010/main" val="876229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0549"/>
    </mc:Choice>
    <mc:Fallback xmlns="">
      <p:transition advTm="40549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30"/>
          <p:cNvSpPr txBox="1"/>
          <p:nvPr/>
        </p:nvSpPr>
        <p:spPr>
          <a:xfrm>
            <a:off x="622598" y="477466"/>
            <a:ext cx="41665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cs typeface="+mn-ea"/>
                <a:sym typeface="+mn-lt"/>
              </a:rPr>
              <a:t>Indication of B8 CE𝝼NS</a:t>
            </a:r>
            <a:endParaRPr lang="zh-CN" altLang="en-US" sz="28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9662" y="-26590"/>
            <a:ext cx="1990751" cy="1553005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5379527" y="-395892"/>
            <a:ext cx="1060938" cy="55440"/>
            <a:chOff x="5565531" y="1088292"/>
            <a:chExt cx="1060938" cy="55440"/>
          </a:xfrm>
        </p:grpSpPr>
        <p:cxnSp>
          <p:nvCxnSpPr>
            <p:cNvPr id="9" name="直接连接符 8"/>
            <p:cNvCxnSpPr/>
            <p:nvPr/>
          </p:nvCxnSpPr>
          <p:spPr>
            <a:xfrm>
              <a:off x="5565531" y="1088292"/>
              <a:ext cx="1060938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5868866" y="1143732"/>
              <a:ext cx="454269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1" name="PandaX_logo.jpeg" descr="PandaX_logo.jpeg">
            <a:extLst>
              <a:ext uri="{FF2B5EF4-FFF2-40B4-BE49-F238E27FC236}">
                <a16:creationId xmlns:a16="http://schemas.microsoft.com/office/drawing/2014/main" id="{DDA8F40E-1A4C-C648-B728-24FA4C1856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67661" y="447374"/>
            <a:ext cx="1854752" cy="576064"/>
          </a:xfrm>
          <a:prstGeom prst="rect">
            <a:avLst/>
          </a:prstGeom>
          <a:ln w="3175">
            <a:miter lim="400000"/>
          </a:ln>
        </p:spPr>
      </p:pic>
      <p:sp>
        <p:nvSpPr>
          <p:cNvPr id="17" name="内容占位符 3">
            <a:extLst>
              <a:ext uri="{FF2B5EF4-FFF2-40B4-BE49-F238E27FC236}">
                <a16:creationId xmlns:a16="http://schemas.microsoft.com/office/drawing/2014/main" id="{DEB688BC-99A4-474A-A8AD-23B39318FAD0}"/>
              </a:ext>
            </a:extLst>
          </p:cNvPr>
          <p:cNvSpPr txBox="1">
            <a:spLocks/>
          </p:cNvSpPr>
          <p:nvPr/>
        </p:nvSpPr>
        <p:spPr>
          <a:xfrm>
            <a:off x="333050" y="1269554"/>
            <a:ext cx="11423372" cy="596970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36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56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zh-CN" dirty="0">
                <a:latin typeface="Times" pitchFamily="2" charset="0"/>
              </a:rPr>
              <a:t>First indication of solar B8 CE𝛎NS signal</a:t>
            </a:r>
          </a:p>
          <a:p>
            <a:pPr lvl="1"/>
            <a:r>
              <a:rPr kumimoji="1" lang="en-US" altLang="zh-CN" dirty="0">
                <a:latin typeface="Times" pitchFamily="2" charset="0"/>
              </a:rPr>
              <a:t>Significance: 2.64𝜎</a:t>
            </a:r>
          </a:p>
          <a:p>
            <a:pPr lvl="1"/>
            <a:r>
              <a:rPr kumimoji="1" lang="en-US" altLang="zh-CN" dirty="0">
                <a:latin typeface="Times" pitchFamily="2" charset="0"/>
              </a:rPr>
              <a:t>Fitted flux </a:t>
            </a:r>
            <a:r>
              <a:rPr kumimoji="1" lang="en-US" altLang="zh-CN" dirty="0">
                <a:solidFill>
                  <a:srgbClr val="C00000"/>
                </a:solidFill>
                <a:latin typeface="Times" pitchFamily="2" charset="0"/>
              </a:rPr>
              <a:t>(8.4 </a:t>
            </a:r>
            <a:r>
              <a:rPr lang="en-US" altLang="zh-CN" b="1" dirty="0">
                <a:solidFill>
                  <a:srgbClr val="C00000"/>
                </a:solidFill>
                <a:latin typeface="Times" pitchFamily="2" charset="0"/>
                <a:ea typeface="Microsoft YaHei" panose="020B0503020204020204" pitchFamily="34" charset="-122"/>
              </a:rPr>
              <a:t>± </a:t>
            </a:r>
            <a:r>
              <a:rPr kumimoji="1" lang="en-US" altLang="zh-CN" dirty="0">
                <a:solidFill>
                  <a:srgbClr val="C00000"/>
                </a:solidFill>
                <a:latin typeface="Times" pitchFamily="2" charset="0"/>
              </a:rPr>
              <a:t>3.1) x 10</a:t>
            </a:r>
            <a:r>
              <a:rPr kumimoji="1" lang="en-US" altLang="zh-CN" baseline="30000" dirty="0">
                <a:solidFill>
                  <a:srgbClr val="C00000"/>
                </a:solidFill>
                <a:latin typeface="Times" pitchFamily="2" charset="0"/>
              </a:rPr>
              <a:t>6</a:t>
            </a:r>
            <a:r>
              <a:rPr kumimoji="1" lang="en-US" altLang="zh-CN" dirty="0">
                <a:solidFill>
                  <a:srgbClr val="C00000"/>
                </a:solidFill>
                <a:latin typeface="Times" pitchFamily="2" charset="0"/>
              </a:rPr>
              <a:t> cm</a:t>
            </a:r>
            <a:r>
              <a:rPr kumimoji="1" lang="en-US" altLang="zh-CN" baseline="30000" dirty="0">
                <a:solidFill>
                  <a:srgbClr val="C00000"/>
                </a:solidFill>
                <a:latin typeface="Times" pitchFamily="2" charset="0"/>
              </a:rPr>
              <a:t>-2 </a:t>
            </a:r>
            <a:r>
              <a:rPr kumimoji="1" lang="en-US" altLang="zh-CN" dirty="0">
                <a:solidFill>
                  <a:srgbClr val="C00000"/>
                </a:solidFill>
                <a:latin typeface="Times" pitchFamily="2" charset="0"/>
              </a:rPr>
              <a:t>s</a:t>
            </a:r>
            <a:r>
              <a:rPr kumimoji="1" lang="en-US" altLang="zh-CN" baseline="30000" dirty="0">
                <a:solidFill>
                  <a:srgbClr val="C00000"/>
                </a:solidFill>
                <a:latin typeface="Times" pitchFamily="2" charset="0"/>
              </a:rPr>
              <a:t>-1 </a:t>
            </a:r>
            <a:endParaRPr kumimoji="1" lang="zh-CN" altLang="en-US" dirty="0">
              <a:latin typeface="Times" pitchFamily="2" charset="0"/>
            </a:endParaRPr>
          </a:p>
        </p:txBody>
      </p:sp>
      <p:pic>
        <p:nvPicPr>
          <p:cNvPr id="19" name="图片 5">
            <a:extLst>
              <a:ext uri="{FF2B5EF4-FFF2-40B4-BE49-F238E27FC236}">
                <a16:creationId xmlns:a16="http://schemas.microsoft.com/office/drawing/2014/main" id="{FEBA3FA6-F6BD-DE49-AFB5-9137D15878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37394" y="3985356"/>
            <a:ext cx="6236952" cy="2552248"/>
          </a:xfrm>
          <a:prstGeom prst="rect">
            <a:avLst/>
          </a:prstGeom>
        </p:spPr>
      </p:pic>
      <p:sp>
        <p:nvSpPr>
          <p:cNvPr id="20" name="文本框 6">
            <a:extLst>
              <a:ext uri="{FF2B5EF4-FFF2-40B4-BE49-F238E27FC236}">
                <a16:creationId xmlns:a16="http://schemas.microsoft.com/office/drawing/2014/main" id="{3D83DF57-BE40-5C4D-8470-CD7648046221}"/>
              </a:ext>
            </a:extLst>
          </p:cNvPr>
          <p:cNvSpPr txBox="1"/>
          <p:nvPr/>
        </p:nvSpPr>
        <p:spPr>
          <a:xfrm>
            <a:off x="384314" y="6411323"/>
            <a:ext cx="3642260" cy="40011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kumimoji="1" lang="en-US" altLang="zh-CN" sz="2000" b="1" dirty="0">
                <a:solidFill>
                  <a:srgbClr val="0070C0"/>
                </a:solidFill>
                <a:latin typeface="Times" pitchFamily="2" charset="0"/>
                <a:ea typeface="Microsoft YaHei" panose="020B0503020204020204" pitchFamily="34" charset="-122"/>
                <a:cs typeface="Arial" panose="020B0604020202020204" pitchFamily="34" charset="0"/>
              </a:rPr>
              <a:t>PRL</a:t>
            </a:r>
            <a:r>
              <a:rPr kumimoji="1" lang="en-US" altLang="zh-CN" sz="2000" dirty="0">
                <a:solidFill>
                  <a:srgbClr val="0070C0"/>
                </a:solidFill>
                <a:latin typeface="Times" pitchFamily="2" charset="0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solidFill>
                  <a:srgbClr val="0070C0"/>
                </a:solidFill>
                <a:effectLst/>
                <a:latin typeface="Times" pitchFamily="2" charset="0"/>
                <a:cs typeface="Arial" panose="020B0604020202020204" pitchFamily="34" charset="0"/>
              </a:rPr>
              <a:t>133, 191001 (2024)</a:t>
            </a:r>
            <a:endParaRPr kumimoji="1" lang="zh-CN" altLang="en-US" sz="2000" dirty="0">
              <a:solidFill>
                <a:srgbClr val="0070C0"/>
              </a:solidFill>
              <a:latin typeface="Times" pitchFamily="2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21" name="图片 5">
            <a:extLst>
              <a:ext uri="{FF2B5EF4-FFF2-40B4-BE49-F238E27FC236}">
                <a16:creationId xmlns:a16="http://schemas.microsoft.com/office/drawing/2014/main" id="{8A3C8AD9-DA93-CB47-BBC2-52E2316FD7E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4314" y="2706901"/>
            <a:ext cx="5053100" cy="3701494"/>
          </a:xfrm>
          <a:prstGeom prst="rect">
            <a:avLst/>
          </a:prstGeom>
        </p:spPr>
      </p:pic>
      <p:sp>
        <p:nvSpPr>
          <p:cNvPr id="22" name="文本框 14">
            <a:extLst>
              <a:ext uri="{FF2B5EF4-FFF2-40B4-BE49-F238E27FC236}">
                <a16:creationId xmlns:a16="http://schemas.microsoft.com/office/drawing/2014/main" id="{6C57F9ED-C385-2345-B1F6-479A81E5BC3A}"/>
              </a:ext>
            </a:extLst>
          </p:cNvPr>
          <p:cNvSpPr txBox="1"/>
          <p:nvPr/>
        </p:nvSpPr>
        <p:spPr>
          <a:xfrm>
            <a:off x="3860152" y="2808111"/>
            <a:ext cx="3928533" cy="1177245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kumimoji="1" lang="en-US" altLang="zh-CN" sz="2000" dirty="0"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Best-fit </a:t>
            </a:r>
            <a:r>
              <a:rPr kumimoji="1" lang="en-US" altLang="zh-CN" sz="2000" baseline="30000" dirty="0"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8</a:t>
            </a:r>
            <a:r>
              <a:rPr kumimoji="1" lang="en-US" altLang="zh-CN" sz="2000" dirty="0"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B yield</a:t>
            </a:r>
          </a:p>
          <a:p>
            <a:endParaRPr kumimoji="1" lang="en-US" altLang="zh-CN" sz="1050" dirty="0"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Paired: </a:t>
            </a:r>
            <a:r>
              <a:rPr kumimoji="1" lang="en-US" altLang="zh-CN" sz="2000" b="1" dirty="0">
                <a:solidFill>
                  <a:srgbClr val="0432FF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3.5 </a:t>
            </a:r>
            <a:r>
              <a:rPr lang="en-US" altLang="zh-CN" sz="2000" b="1" i="0" kern="1200" dirty="0">
                <a:solidFill>
                  <a:srgbClr val="0432FF"/>
                </a:solidFill>
                <a:effectLst/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± </a:t>
            </a:r>
            <a:r>
              <a:rPr kumimoji="1" lang="en-US" altLang="zh-CN" sz="2000" b="1" dirty="0">
                <a:solidFill>
                  <a:srgbClr val="0432FF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1.3</a:t>
            </a:r>
            <a:r>
              <a:rPr kumimoji="1" lang="en-US" altLang="zh-CN" sz="2000" dirty="0">
                <a:solidFill>
                  <a:srgbClr val="0432FF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1" lang="en-US" altLang="zh-CN" sz="2000" dirty="0" err="1"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evts</a:t>
            </a:r>
            <a:endParaRPr kumimoji="1" lang="en-US" altLang="zh-CN" sz="2000" dirty="0"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S2only: </a:t>
            </a:r>
            <a:r>
              <a:rPr kumimoji="1" lang="en-US" altLang="zh-CN" sz="2000" b="1" dirty="0">
                <a:solidFill>
                  <a:srgbClr val="0432FF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75 </a:t>
            </a:r>
            <a:r>
              <a:rPr lang="en-US" altLang="zh-CN" sz="2000" b="1" i="0" kern="1200" dirty="0">
                <a:solidFill>
                  <a:srgbClr val="0432FF"/>
                </a:solidFill>
                <a:effectLst/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± </a:t>
            </a:r>
            <a:r>
              <a:rPr kumimoji="1" lang="en-US" altLang="zh-CN" sz="2000" b="1" dirty="0">
                <a:solidFill>
                  <a:srgbClr val="0432FF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28 </a:t>
            </a:r>
            <a:r>
              <a:rPr kumimoji="1" lang="en-US" altLang="zh-CN" sz="2000" dirty="0" err="1"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evts</a:t>
            </a:r>
            <a:endParaRPr kumimoji="1" lang="zh-CN" altLang="en-US" sz="2000" dirty="0"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23" name="Picture 22" descr="A close-up of a light&#10;&#10;AI-generated content may be incorrect.">
            <a:extLst>
              <a:ext uri="{FF2B5EF4-FFF2-40B4-BE49-F238E27FC236}">
                <a16:creationId xmlns:a16="http://schemas.microsoft.com/office/drawing/2014/main" id="{D3283823-7463-AC4F-897D-93C324C3E05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82056" y="1673624"/>
            <a:ext cx="4526236" cy="2263118"/>
          </a:xfrm>
          <a:prstGeom prst="rect">
            <a:avLst/>
          </a:prstGeom>
        </p:spPr>
      </p:pic>
      <p:pic>
        <p:nvPicPr>
          <p:cNvPr id="24" name="Picture 23" descr="A collage of images of numbers and symbols&#10;&#10;AI-generated content may be incorrect.">
            <a:extLst>
              <a:ext uri="{FF2B5EF4-FFF2-40B4-BE49-F238E27FC236}">
                <a16:creationId xmlns:a16="http://schemas.microsoft.com/office/drawing/2014/main" id="{848162D9-2E0C-4543-914F-F78BEF8C091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67614" y="1292306"/>
            <a:ext cx="2183198" cy="1091599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7D98C5D4-AD4C-6E40-BF1E-910595A3EFB2}"/>
              </a:ext>
            </a:extLst>
          </p:cNvPr>
          <p:cNvSpPr txBox="1"/>
          <p:nvPr/>
        </p:nvSpPr>
        <p:spPr>
          <a:xfrm>
            <a:off x="11826450" y="6531654"/>
            <a:ext cx="3329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11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Times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BFC38F2-C77A-B249-9171-3735CD5765F5}"/>
              </a:ext>
            </a:extLst>
          </p:cNvPr>
          <p:cNvSpPr txBox="1"/>
          <p:nvPr/>
        </p:nvSpPr>
        <p:spPr>
          <a:xfrm>
            <a:off x="7299675" y="1292306"/>
            <a:ext cx="24659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0432FF"/>
                </a:solidFill>
                <a:latin typeface="Times" pitchFamily="2" charset="0"/>
              </a:rPr>
              <a:t>PRL editor suggestion</a:t>
            </a:r>
          </a:p>
        </p:txBody>
      </p:sp>
    </p:spTree>
    <p:extLst>
      <p:ext uri="{BB962C8B-B14F-4D97-AF65-F5344CB8AC3E}">
        <p14:creationId xmlns:p14="http://schemas.microsoft.com/office/powerpoint/2010/main" val="411707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7314"/>
    </mc:Choice>
    <mc:Fallback xmlns="">
      <p:transition advTm="17314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30"/>
          <p:cNvSpPr txBox="1"/>
          <p:nvPr/>
        </p:nvSpPr>
        <p:spPr>
          <a:xfrm>
            <a:off x="622598" y="477466"/>
            <a:ext cx="61782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cs typeface="+mn-ea"/>
                <a:sym typeface="+mn-lt"/>
              </a:rPr>
              <a:t>Extend to Light Dark Matter Search</a:t>
            </a:r>
            <a:endParaRPr lang="zh-CN" altLang="en-US" sz="28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9662" y="-26590"/>
            <a:ext cx="1990751" cy="1553005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5379527" y="-395892"/>
            <a:ext cx="1060938" cy="55440"/>
            <a:chOff x="5565531" y="1088292"/>
            <a:chExt cx="1060938" cy="55440"/>
          </a:xfrm>
        </p:grpSpPr>
        <p:cxnSp>
          <p:nvCxnSpPr>
            <p:cNvPr id="9" name="直接连接符 8"/>
            <p:cNvCxnSpPr/>
            <p:nvPr/>
          </p:nvCxnSpPr>
          <p:spPr>
            <a:xfrm>
              <a:off x="5565531" y="1088292"/>
              <a:ext cx="1060938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5868866" y="1143732"/>
              <a:ext cx="454269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1" name="PandaX_logo.jpeg" descr="PandaX_logo.jpeg">
            <a:extLst>
              <a:ext uri="{FF2B5EF4-FFF2-40B4-BE49-F238E27FC236}">
                <a16:creationId xmlns:a16="http://schemas.microsoft.com/office/drawing/2014/main" id="{DDA8F40E-1A4C-C648-B728-24FA4C1856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67661" y="447374"/>
            <a:ext cx="1854752" cy="576064"/>
          </a:xfrm>
          <a:prstGeom prst="rect">
            <a:avLst/>
          </a:prstGeom>
          <a:ln w="3175">
            <a:miter lim="400000"/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0B76B69-BFA3-AF41-97C2-F7B1814D2FB9}"/>
              </a:ext>
            </a:extLst>
          </p:cNvPr>
          <p:cNvSpPr txBox="1"/>
          <p:nvPr/>
        </p:nvSpPr>
        <p:spPr>
          <a:xfrm>
            <a:off x="11826450" y="6531654"/>
            <a:ext cx="3385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12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Times" pitchFamily="2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4690E3A-37BA-0E46-9A51-8E722458440E}"/>
              </a:ext>
            </a:extLst>
          </p:cNvPr>
          <p:cNvSpPr txBox="1"/>
          <p:nvPr/>
        </p:nvSpPr>
        <p:spPr>
          <a:xfrm>
            <a:off x="-138720" y="2460298"/>
            <a:ext cx="383196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n-US" sz="2000" dirty="0">
                <a:latin typeface="Times" pitchFamily="2" charset="0"/>
              </a:rPr>
              <a:t>Greatly lower the threshold for Noble Liquid TPCs;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000" dirty="0">
                <a:latin typeface="Times" pitchFamily="2" charset="0"/>
              </a:rPr>
              <a:t>Combine with large exposures, can reach good sensitivities for </a:t>
            </a:r>
            <a:r>
              <a:rPr lang="en-US" sz="2000" b="1" dirty="0">
                <a:solidFill>
                  <a:srgbClr val="C00000"/>
                </a:solidFill>
                <a:latin typeface="Times" pitchFamily="2" charset="0"/>
              </a:rPr>
              <a:t>~100 MeV </a:t>
            </a:r>
            <a:r>
              <a:rPr lang="en-US" sz="2000" dirty="0">
                <a:latin typeface="Times" pitchFamily="2" charset="0"/>
              </a:rPr>
              <a:t>LDM (LDM-e scattering);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A03C681-3F96-C44F-8E12-145E7A6D83E8}"/>
              </a:ext>
            </a:extLst>
          </p:cNvPr>
          <p:cNvSpPr txBox="1"/>
          <p:nvPr/>
        </p:nvSpPr>
        <p:spPr>
          <a:xfrm>
            <a:off x="0" y="5132803"/>
            <a:ext cx="37444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dirty="0">
                <a:solidFill>
                  <a:schemeClr val="bg2">
                    <a:lumMod val="50000"/>
                  </a:schemeClr>
                </a:solidFill>
                <a:latin typeface="Times" pitchFamily="2" charset="0"/>
              </a:rPr>
              <a:t>PandaX-4T, PRL 135, 211001 (2025)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7286F90-FA4B-B446-8030-31B465C6ED4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4730" y="1479036"/>
            <a:ext cx="4612395" cy="506107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6B5BE36-666D-B0CE-10AC-4D10A0A39D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9805" y="1374986"/>
            <a:ext cx="3313118" cy="5229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797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8157"/>
    </mc:Choice>
    <mc:Fallback xmlns="">
      <p:transition advTm="38157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30"/>
          <p:cNvSpPr txBox="1"/>
          <p:nvPr/>
        </p:nvSpPr>
        <p:spPr>
          <a:xfrm>
            <a:off x="622598" y="477466"/>
            <a:ext cx="20233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cs typeface="+mn-ea"/>
                <a:sym typeface="+mn-lt"/>
              </a:rPr>
              <a:t>Run2 data </a:t>
            </a:r>
            <a:endParaRPr lang="zh-CN" altLang="en-US" sz="28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99662" y="-26590"/>
            <a:ext cx="1990751" cy="1553005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5379527" y="-395892"/>
            <a:ext cx="1060938" cy="55440"/>
            <a:chOff x="5565531" y="1088292"/>
            <a:chExt cx="1060938" cy="55440"/>
          </a:xfrm>
        </p:grpSpPr>
        <p:cxnSp>
          <p:nvCxnSpPr>
            <p:cNvPr id="9" name="直接连接符 8"/>
            <p:cNvCxnSpPr/>
            <p:nvPr/>
          </p:nvCxnSpPr>
          <p:spPr>
            <a:xfrm>
              <a:off x="5565531" y="1088292"/>
              <a:ext cx="1060938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5868866" y="1143732"/>
              <a:ext cx="454269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1" name="PandaX_logo.jpeg" descr="PandaX_logo.jpeg">
            <a:extLst>
              <a:ext uri="{FF2B5EF4-FFF2-40B4-BE49-F238E27FC236}">
                <a16:creationId xmlns:a16="http://schemas.microsoft.com/office/drawing/2014/main" id="{DDA8F40E-1A4C-C648-B728-24FA4C1856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67661" y="447374"/>
            <a:ext cx="1854752" cy="576064"/>
          </a:xfrm>
          <a:prstGeom prst="rect">
            <a:avLst/>
          </a:prstGeom>
          <a:ln w="3175">
            <a:miter lim="400000"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CFE5AE2-3DDD-2344-80C5-802614DC036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21083" y="1940133"/>
            <a:ext cx="11970190" cy="474829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C5FDFAD-5201-CB44-A474-FB3FFC2C7FC0}"/>
              </a:ext>
            </a:extLst>
          </p:cNvPr>
          <p:cNvSpPr txBox="1"/>
          <p:nvPr/>
        </p:nvSpPr>
        <p:spPr>
          <a:xfrm>
            <a:off x="2998862" y="1299918"/>
            <a:ext cx="56398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C00000"/>
                </a:solidFill>
                <a:latin typeface="Times" pitchFamily="2" charset="0"/>
              </a:rPr>
              <a:t>Total 438 calendar days in Run2!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59F492F-FF53-7244-AFC8-A88C6E87C55D}"/>
              </a:ext>
            </a:extLst>
          </p:cNvPr>
          <p:cNvSpPr txBox="1"/>
          <p:nvPr/>
        </p:nvSpPr>
        <p:spPr>
          <a:xfrm>
            <a:off x="6815286" y="3313850"/>
            <a:ext cx="474810" cy="4224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/>
                </a:solidFill>
                <a:latin typeface="Times" pitchFamily="2" charset="0"/>
              </a:rPr>
              <a:t>Kr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A94A20A-1810-E843-A203-CB30A010E12B}"/>
              </a:ext>
            </a:extLst>
          </p:cNvPr>
          <p:cNvSpPr txBox="1"/>
          <p:nvPr/>
        </p:nvSpPr>
        <p:spPr>
          <a:xfrm>
            <a:off x="4655046" y="3313849"/>
            <a:ext cx="505267" cy="4224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432FF"/>
                </a:solidFill>
                <a:latin typeface="Times" pitchFamily="2" charset="0"/>
              </a:rPr>
              <a:t>Rn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89E2FF0-5C50-4B42-820B-A07C88AF9D10}"/>
              </a:ext>
            </a:extLst>
          </p:cNvPr>
          <p:cNvSpPr txBox="1"/>
          <p:nvPr/>
        </p:nvSpPr>
        <p:spPr>
          <a:xfrm>
            <a:off x="3646934" y="3313848"/>
            <a:ext cx="582211" cy="4224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40FF"/>
                </a:solidFill>
                <a:latin typeface="Times" pitchFamily="2" charset="0"/>
              </a:rPr>
              <a:t>DD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62C2AB1-BE43-1D4C-8E80-0F232A12B35B}"/>
              </a:ext>
            </a:extLst>
          </p:cNvPr>
          <p:cNvSpPr txBox="1"/>
          <p:nvPr/>
        </p:nvSpPr>
        <p:spPr>
          <a:xfrm>
            <a:off x="10744432" y="3313848"/>
            <a:ext cx="901209" cy="4224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  <a:latin typeface="Times" pitchFamily="2" charset="0"/>
              </a:rPr>
              <a:t>AmBe</a:t>
            </a:r>
            <a:endParaRPr lang="en-US" dirty="0">
              <a:solidFill>
                <a:srgbClr val="FF0000"/>
              </a:solidFill>
              <a:latin typeface="Times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3881E63-8902-B845-8B9B-A8E7B6E8C87F}"/>
              </a:ext>
            </a:extLst>
          </p:cNvPr>
          <p:cNvSpPr txBox="1"/>
          <p:nvPr/>
        </p:nvSpPr>
        <p:spPr>
          <a:xfrm>
            <a:off x="1126654" y="2133650"/>
            <a:ext cx="357600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>
                <a:solidFill>
                  <a:schemeClr val="bg1">
                    <a:lumMod val="75000"/>
                  </a:schemeClr>
                </a:solidFill>
                <a:latin typeface="Times" pitchFamily="2" charset="0"/>
              </a:rPr>
              <a:t>Preliminary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0FA1E50-2E4C-974A-8CFC-2A44E28DF5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7444" y="2061642"/>
            <a:ext cx="6246041" cy="379653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5E3101F0-EA6C-CD4C-AD77-2F9B76C6EACC}"/>
              </a:ext>
            </a:extLst>
          </p:cNvPr>
          <p:cNvSpPr txBox="1"/>
          <p:nvPr/>
        </p:nvSpPr>
        <p:spPr>
          <a:xfrm rot="19136129">
            <a:off x="4326337" y="3118283"/>
            <a:ext cx="357600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>
                <a:solidFill>
                  <a:schemeClr val="bg1">
                    <a:lumMod val="75000"/>
                  </a:schemeClr>
                </a:solidFill>
                <a:latin typeface="Times" pitchFamily="2" charset="0"/>
              </a:rPr>
              <a:t>Preliminary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B7BE358-74D7-89F6-0446-3FAC2F368BE8}"/>
              </a:ext>
            </a:extLst>
          </p:cNvPr>
          <p:cNvSpPr txBox="1"/>
          <p:nvPr/>
        </p:nvSpPr>
        <p:spPr>
          <a:xfrm>
            <a:off x="11820504" y="6637789"/>
            <a:ext cx="3385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13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Times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36699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5373"/>
    </mc:Choice>
    <mc:Fallback xmlns="">
      <p:transition advTm="353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25CD4E30-E688-79F9-B9B1-6147219D1AC8}"/>
              </a:ext>
            </a:extLst>
          </p:cNvPr>
          <p:cNvGrpSpPr/>
          <p:nvPr/>
        </p:nvGrpSpPr>
        <p:grpSpPr>
          <a:xfrm>
            <a:off x="42774" y="1426054"/>
            <a:ext cx="5508241" cy="4007480"/>
            <a:chOff x="42774" y="1426054"/>
            <a:chExt cx="5508241" cy="4007480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1A41B363-5ED3-CED5-B605-033F70958D1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2774" y="1426054"/>
              <a:ext cx="5508241" cy="4007480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18951FB-617E-4D1A-4F89-1FE27F7E2CD4}"/>
                </a:ext>
              </a:extLst>
            </p:cNvPr>
            <p:cNvSpPr/>
            <p:nvPr/>
          </p:nvSpPr>
          <p:spPr>
            <a:xfrm>
              <a:off x="212400" y="1526414"/>
              <a:ext cx="125999" cy="35595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5803CA77-84B6-D741-B5E0-2A47179DC4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5169" y="1586359"/>
            <a:ext cx="6445244" cy="3413121"/>
          </a:xfrm>
          <a:prstGeom prst="rect">
            <a:avLst/>
          </a:prstGeom>
        </p:spPr>
      </p:pic>
      <p:sp>
        <p:nvSpPr>
          <p:cNvPr id="18" name="TextBox 30"/>
          <p:cNvSpPr txBox="1"/>
          <p:nvPr/>
        </p:nvSpPr>
        <p:spPr>
          <a:xfrm>
            <a:off x="622598" y="477466"/>
            <a:ext cx="31822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cs typeface="+mn-ea"/>
                <a:sym typeface="+mn-lt"/>
              </a:rPr>
              <a:t>Run2 data quality</a:t>
            </a:r>
            <a:endParaRPr lang="zh-CN" altLang="en-US" sz="28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99662" y="-26590"/>
            <a:ext cx="1990751" cy="1553005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5379527" y="-395892"/>
            <a:ext cx="1060938" cy="55440"/>
            <a:chOff x="5565531" y="1088292"/>
            <a:chExt cx="1060938" cy="55440"/>
          </a:xfrm>
        </p:grpSpPr>
        <p:cxnSp>
          <p:nvCxnSpPr>
            <p:cNvPr id="9" name="直接连接符 8"/>
            <p:cNvCxnSpPr/>
            <p:nvPr/>
          </p:nvCxnSpPr>
          <p:spPr>
            <a:xfrm>
              <a:off x="5565531" y="1088292"/>
              <a:ext cx="1060938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5868866" y="1143732"/>
              <a:ext cx="454269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1" name="PandaX_logo.jpeg" descr="PandaX_logo.jpeg">
            <a:extLst>
              <a:ext uri="{FF2B5EF4-FFF2-40B4-BE49-F238E27FC236}">
                <a16:creationId xmlns:a16="http://schemas.microsoft.com/office/drawing/2014/main" id="{DDA8F40E-1A4C-C648-B728-24FA4C1856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67661" y="447374"/>
            <a:ext cx="1854752" cy="576064"/>
          </a:xfrm>
          <a:prstGeom prst="rect">
            <a:avLst/>
          </a:prstGeom>
          <a:ln w="3175">
            <a:miter lim="400000"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4852AE6-56FD-3E4C-88A5-9498286527E6}"/>
              </a:ext>
            </a:extLst>
          </p:cNvPr>
          <p:cNvSpPr txBox="1"/>
          <p:nvPr/>
        </p:nvSpPr>
        <p:spPr>
          <a:xfrm>
            <a:off x="526138" y="5580221"/>
            <a:ext cx="11828653" cy="752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n-US" dirty="0"/>
              <a:t>SS1 and SS2 rates are compatible with Run0 and Run1 before quality cuts applied;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dirty="0"/>
              <a:t>The delay electron occurring probability after large S2 is getter smaller in </a:t>
            </a:r>
            <a:r>
              <a:rPr lang="en-US"/>
              <a:t>Run2;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CFED798-870D-C148-8215-D01F121B9A84}"/>
              </a:ext>
            </a:extLst>
          </p:cNvPr>
          <p:cNvSpPr txBox="1"/>
          <p:nvPr/>
        </p:nvSpPr>
        <p:spPr>
          <a:xfrm rot="19136129">
            <a:off x="1008893" y="2431666"/>
            <a:ext cx="357600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>
                <a:solidFill>
                  <a:schemeClr val="bg1">
                    <a:lumMod val="75000"/>
                  </a:schemeClr>
                </a:solidFill>
                <a:latin typeface="Times" pitchFamily="2" charset="0"/>
              </a:rPr>
              <a:t>Preliminary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9CCF8C7-5317-8C41-89EB-B899EDC5E150}"/>
              </a:ext>
            </a:extLst>
          </p:cNvPr>
          <p:cNvSpPr txBox="1"/>
          <p:nvPr/>
        </p:nvSpPr>
        <p:spPr>
          <a:xfrm rot="20509979">
            <a:off x="7940623" y="2564536"/>
            <a:ext cx="357600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>
                <a:solidFill>
                  <a:schemeClr val="bg1">
                    <a:lumMod val="75000"/>
                  </a:schemeClr>
                </a:solidFill>
                <a:latin typeface="Times" pitchFamily="2" charset="0"/>
              </a:rPr>
              <a:t>Preliminary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F20E87D-1942-E77E-B493-6EE1D7ED8B7E}"/>
              </a:ext>
            </a:extLst>
          </p:cNvPr>
          <p:cNvSpPr txBox="1"/>
          <p:nvPr/>
        </p:nvSpPr>
        <p:spPr>
          <a:xfrm>
            <a:off x="11820504" y="6637789"/>
            <a:ext cx="3385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14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Times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DBF308-6730-25CB-C442-04B4F5BE5658}"/>
              </a:ext>
            </a:extLst>
          </p:cNvPr>
          <p:cNvSpPr txBox="1"/>
          <p:nvPr/>
        </p:nvSpPr>
        <p:spPr>
          <a:xfrm>
            <a:off x="1976248" y="1526414"/>
            <a:ext cx="18918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N" sz="2000" b="1" dirty="0">
                <a:latin typeface="Times" pitchFamily="2" charset="0"/>
              </a:rPr>
              <a:t>Isolated S1 rate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5FA2827-0DA0-DC96-783B-0AFD48718BB5}"/>
              </a:ext>
            </a:extLst>
          </p:cNvPr>
          <p:cNvSpPr txBox="1"/>
          <p:nvPr/>
        </p:nvSpPr>
        <p:spPr>
          <a:xfrm>
            <a:off x="1976247" y="4378733"/>
            <a:ext cx="18918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N" sz="2000" b="1" dirty="0">
                <a:latin typeface="Times" pitchFamily="2" charset="0"/>
              </a:rPr>
              <a:t>Isolated S2 rate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4870874-73A6-E92F-87D0-85E4CBF5A4BD}"/>
              </a:ext>
            </a:extLst>
          </p:cNvPr>
          <p:cNvSpPr txBox="1"/>
          <p:nvPr/>
        </p:nvSpPr>
        <p:spPr>
          <a:xfrm>
            <a:off x="7330584" y="1195221"/>
            <a:ext cx="36940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N" sz="2400" b="1" dirty="0">
                <a:latin typeface="Times" pitchFamily="2" charset="0"/>
              </a:rPr>
              <a:t>DE differential probability</a:t>
            </a:r>
          </a:p>
        </p:txBody>
      </p:sp>
    </p:spTree>
    <p:extLst>
      <p:ext uri="{BB962C8B-B14F-4D97-AF65-F5344CB8AC3E}">
        <p14:creationId xmlns:p14="http://schemas.microsoft.com/office/powerpoint/2010/main" val="3174271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2079"/>
    </mc:Choice>
    <mc:Fallback xmlns="">
      <p:transition advTm="42079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30"/>
          <p:cNvSpPr txBox="1"/>
          <p:nvPr/>
        </p:nvSpPr>
        <p:spPr>
          <a:xfrm>
            <a:off x="622598" y="477466"/>
            <a:ext cx="64764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cs typeface="+mn-ea"/>
                <a:sym typeface="+mn-lt"/>
              </a:rPr>
              <a:t>DE and cathode background in Run2</a:t>
            </a:r>
            <a:endParaRPr lang="zh-CN" altLang="en-US" sz="28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99662" y="-26590"/>
            <a:ext cx="1990751" cy="1553005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5379527" y="-395892"/>
            <a:ext cx="1060938" cy="55440"/>
            <a:chOff x="5565531" y="1088292"/>
            <a:chExt cx="1060938" cy="55440"/>
          </a:xfrm>
        </p:grpSpPr>
        <p:cxnSp>
          <p:nvCxnSpPr>
            <p:cNvPr id="9" name="直接连接符 8"/>
            <p:cNvCxnSpPr/>
            <p:nvPr/>
          </p:nvCxnSpPr>
          <p:spPr>
            <a:xfrm>
              <a:off x="5565531" y="1088292"/>
              <a:ext cx="1060938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5868866" y="1143732"/>
              <a:ext cx="454269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1" name="PandaX_logo.jpeg" descr="PandaX_logo.jpeg">
            <a:extLst>
              <a:ext uri="{FF2B5EF4-FFF2-40B4-BE49-F238E27FC236}">
                <a16:creationId xmlns:a16="http://schemas.microsoft.com/office/drawing/2014/main" id="{DDA8F40E-1A4C-C648-B728-24FA4C1856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67661" y="447374"/>
            <a:ext cx="1854752" cy="576064"/>
          </a:xfrm>
          <a:prstGeom prst="rect">
            <a:avLst/>
          </a:prstGeom>
          <a:ln w="3175">
            <a:miter lim="400000"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33DBECB-B552-824F-8429-5CB1F2DF07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37" y="1829286"/>
            <a:ext cx="5808089" cy="477712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4AB3F3-42BC-0849-8EA1-B93AEBE43ECE}"/>
              </a:ext>
            </a:extLst>
          </p:cNvPr>
          <p:cNvSpPr txBox="1"/>
          <p:nvPr/>
        </p:nvSpPr>
        <p:spPr>
          <a:xfrm>
            <a:off x="5956321" y="4513178"/>
            <a:ext cx="6063506" cy="24029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n-US" dirty="0">
                <a:latin typeface="Times" pitchFamily="2" charset="0"/>
              </a:rPr>
              <a:t>DE model = control region (spatially and temporally close to large S2) scaled based on sideband (2-3e); Not much different from Run01;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dirty="0">
                <a:latin typeface="Times" pitchFamily="2" charset="0"/>
              </a:rPr>
              <a:t>Cathode model = pre-cut spec * efficiency, which is obtained by control region, </a:t>
            </a:r>
            <a:r>
              <a:rPr lang="en-US" dirty="0">
                <a:solidFill>
                  <a:srgbClr val="C00000"/>
                </a:solidFill>
                <a:latin typeface="Times" pitchFamily="2" charset="0"/>
              </a:rPr>
              <a:t>20</a:t>
            </a:r>
            <a:r>
              <a:rPr lang="en-US" dirty="0">
                <a:latin typeface="Times" pitchFamily="2" charset="0"/>
              </a:rPr>
              <a:t> times larger than Run01;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dirty="0">
                <a:latin typeface="Times" pitchFamily="2" charset="0"/>
              </a:rPr>
              <a:t>Match well with 10% open data.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A4E1696-5E66-1248-BD8A-CD835469AB1D}"/>
              </a:ext>
            </a:extLst>
          </p:cNvPr>
          <p:cNvSpPr txBox="1"/>
          <p:nvPr/>
        </p:nvSpPr>
        <p:spPr>
          <a:xfrm rot="19136129">
            <a:off x="598855" y="2475406"/>
            <a:ext cx="357600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>
                <a:solidFill>
                  <a:schemeClr val="bg1">
                    <a:lumMod val="75000"/>
                  </a:schemeClr>
                </a:solidFill>
                <a:latin typeface="Times" pitchFamily="2" charset="0"/>
              </a:rPr>
              <a:t>Preliminary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F157D69-634F-E446-ACCA-148EDB713D59}"/>
              </a:ext>
            </a:extLst>
          </p:cNvPr>
          <p:cNvSpPr txBox="1"/>
          <p:nvPr/>
        </p:nvSpPr>
        <p:spPr>
          <a:xfrm>
            <a:off x="1252449" y="1315203"/>
            <a:ext cx="3709670" cy="4224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Times" pitchFamily="2" charset="0"/>
              </a:rPr>
              <a:t>Compare with 10% open data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DAF4477-AA17-864B-9FF0-3CCDAE53BF0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7203" y="1299408"/>
            <a:ext cx="5381743" cy="321377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CF11625-38A7-8545-8945-D076BC2EC52D}"/>
              </a:ext>
            </a:extLst>
          </p:cNvPr>
          <p:cNvSpPr txBox="1"/>
          <p:nvPr/>
        </p:nvSpPr>
        <p:spPr>
          <a:xfrm rot="19136129">
            <a:off x="9293652" y="2303949"/>
            <a:ext cx="357600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chemeClr val="bg1">
                    <a:lumMod val="75000"/>
                  </a:schemeClr>
                </a:solidFill>
                <a:latin typeface="Times" pitchFamily="2" charset="0"/>
              </a:rPr>
              <a:t>Preliminary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38DF2C1-2A49-1961-FF8B-7833A20743FB}"/>
              </a:ext>
            </a:extLst>
          </p:cNvPr>
          <p:cNvSpPr txBox="1"/>
          <p:nvPr/>
        </p:nvSpPr>
        <p:spPr>
          <a:xfrm>
            <a:off x="11820504" y="6637789"/>
            <a:ext cx="3385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15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Times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85238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8147"/>
    </mc:Choice>
    <mc:Fallback xmlns="">
      <p:transition advTm="381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929E689F-9788-E844-8246-718543A1A68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6768" t="45801"/>
          <a:stretch/>
        </p:blipFill>
        <p:spPr>
          <a:xfrm>
            <a:off x="-841" y="1250009"/>
            <a:ext cx="3935807" cy="4506107"/>
          </a:xfrm>
          <a:prstGeom prst="rect">
            <a:avLst/>
          </a:prstGeom>
        </p:spPr>
      </p:pic>
      <p:sp>
        <p:nvSpPr>
          <p:cNvPr id="18" name="TextBox 30"/>
          <p:cNvSpPr txBox="1"/>
          <p:nvPr/>
        </p:nvSpPr>
        <p:spPr>
          <a:xfrm>
            <a:off x="622598" y="477466"/>
            <a:ext cx="47003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cs typeface="+mn-ea"/>
                <a:sym typeface="+mn-lt"/>
              </a:rPr>
              <a:t>Cathode</a:t>
            </a:r>
            <a:r>
              <a:rPr lang="zh-CN" altLang="en-US" sz="2800" b="1" dirty="0">
                <a:solidFill>
                  <a:schemeClr val="bg1"/>
                </a:solidFill>
                <a:cs typeface="+mn-ea"/>
                <a:sym typeface="+mn-lt"/>
              </a:rPr>
              <a:t> </a:t>
            </a:r>
            <a:r>
              <a:rPr lang="en-US" altLang="zh-CN" sz="2800" b="1" dirty="0">
                <a:solidFill>
                  <a:schemeClr val="bg1"/>
                </a:solidFill>
                <a:cs typeface="+mn-ea"/>
                <a:sym typeface="+mn-lt"/>
              </a:rPr>
              <a:t>increase in Run2 </a:t>
            </a:r>
            <a:endParaRPr lang="zh-CN" altLang="en-US" sz="28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99662" y="-26590"/>
            <a:ext cx="1990751" cy="1553005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5379527" y="-395892"/>
            <a:ext cx="1060938" cy="55440"/>
            <a:chOff x="5565531" y="1088292"/>
            <a:chExt cx="1060938" cy="55440"/>
          </a:xfrm>
        </p:grpSpPr>
        <p:cxnSp>
          <p:nvCxnSpPr>
            <p:cNvPr id="9" name="直接连接符 8"/>
            <p:cNvCxnSpPr/>
            <p:nvPr/>
          </p:nvCxnSpPr>
          <p:spPr>
            <a:xfrm>
              <a:off x="5565531" y="1088292"/>
              <a:ext cx="1060938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5868866" y="1143732"/>
              <a:ext cx="454269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1" name="PandaX_logo.jpeg" descr="PandaX_logo.jpeg">
            <a:extLst>
              <a:ext uri="{FF2B5EF4-FFF2-40B4-BE49-F238E27FC236}">
                <a16:creationId xmlns:a16="http://schemas.microsoft.com/office/drawing/2014/main" id="{DDA8F40E-1A4C-C648-B728-24FA4C1856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67661" y="447374"/>
            <a:ext cx="1854752" cy="576064"/>
          </a:xfrm>
          <a:prstGeom prst="rect">
            <a:avLst/>
          </a:prstGeom>
          <a:ln w="3175">
            <a:miter lim="400000"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AC0EFA6-A6BC-5644-A106-42298F4B106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34364" y="1208660"/>
            <a:ext cx="3228994" cy="211521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A9AD192-0152-354A-9805-8967C9AC858A}"/>
              </a:ext>
            </a:extLst>
          </p:cNvPr>
          <p:cNvSpPr txBox="1"/>
          <p:nvPr/>
        </p:nvSpPr>
        <p:spPr>
          <a:xfrm>
            <a:off x="3901580" y="1181000"/>
            <a:ext cx="66556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/>
              <a:t>Run1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72B25DF-517A-0D42-A018-9DEFF1D60DD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0406" y="1270824"/>
            <a:ext cx="3042116" cy="22510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7CF0955-8C4B-B042-B688-2F656D81482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0406" y="3521874"/>
            <a:ext cx="3152315" cy="2517758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7FF53D8B-D2F6-E947-AA14-4C9FADB5CE39}"/>
              </a:ext>
            </a:extLst>
          </p:cNvPr>
          <p:cNvSpPr txBox="1"/>
          <p:nvPr/>
        </p:nvSpPr>
        <p:spPr>
          <a:xfrm>
            <a:off x="163295" y="5891785"/>
            <a:ext cx="81421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n-US" sz="1800" dirty="0">
                <a:latin typeface="Times" pitchFamily="2" charset="0"/>
              </a:rPr>
              <a:t>Run2 saw a significant increase of 210Po alphas (~</a:t>
            </a:r>
            <a:r>
              <a:rPr lang="en-US" altLang="zh-CN" sz="1800" dirty="0">
                <a:solidFill>
                  <a:srgbClr val="C00000"/>
                </a:solidFill>
                <a:latin typeface="Times" pitchFamily="2" charset="0"/>
              </a:rPr>
              <a:t>2</a:t>
            </a:r>
            <a:r>
              <a:rPr lang="en-US" sz="1800" dirty="0">
                <a:solidFill>
                  <a:srgbClr val="C00000"/>
                </a:solidFill>
                <a:latin typeface="Times" pitchFamily="2" charset="0"/>
              </a:rPr>
              <a:t>0 </a:t>
            </a:r>
            <a:r>
              <a:rPr lang="en-US" sz="1800" dirty="0">
                <a:latin typeface="Times" pitchFamily="2" charset="0"/>
              </a:rPr>
              <a:t>times increase in rate), indicating 210Pb could be the reason of increased cathode events</a:t>
            </a:r>
            <a:r>
              <a:rPr lang="zh-CN" altLang="en-US" sz="1800" dirty="0">
                <a:latin typeface="Times" pitchFamily="2" charset="0"/>
              </a:rPr>
              <a:t> </a:t>
            </a:r>
            <a:r>
              <a:rPr lang="en-US" altLang="zh-CN" sz="1800" dirty="0">
                <a:latin typeface="Times" pitchFamily="2" charset="0"/>
              </a:rPr>
              <a:t>(betas)</a:t>
            </a:r>
            <a:r>
              <a:rPr lang="en-US" sz="1800" dirty="0">
                <a:latin typeface="Times" pitchFamily="2" charset="0"/>
              </a:rPr>
              <a:t>;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1800" dirty="0">
                <a:latin typeface="Times" pitchFamily="2" charset="0"/>
              </a:rPr>
              <a:t>This is likely due to the contamination during installation;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48835AB-A1CE-EA48-AEF3-D3356316524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6974" y="3319268"/>
            <a:ext cx="3528392" cy="236974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F511A8B-F1C5-BF40-88DD-8EDCC9E6AEC3}"/>
              </a:ext>
            </a:extLst>
          </p:cNvPr>
          <p:cNvSpPr txBox="1"/>
          <p:nvPr/>
        </p:nvSpPr>
        <p:spPr>
          <a:xfrm>
            <a:off x="4453296" y="3650012"/>
            <a:ext cx="888385" cy="4224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  <a:latin typeface="Times" pitchFamily="2" charset="0"/>
              </a:rPr>
              <a:t>Po210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637645E-370E-674E-BC08-F7C4B5A6C6E0}"/>
              </a:ext>
            </a:extLst>
          </p:cNvPr>
          <p:cNvSpPr txBox="1"/>
          <p:nvPr/>
        </p:nvSpPr>
        <p:spPr>
          <a:xfrm>
            <a:off x="5522710" y="4653994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>
                <a:solidFill>
                  <a:srgbClr val="C00000"/>
                </a:solidFill>
                <a:latin typeface="Times" pitchFamily="2" charset="0"/>
              </a:rPr>
              <a:t>Po218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C967A72-DA07-E547-9CF5-477572891EF0}"/>
              </a:ext>
            </a:extLst>
          </p:cNvPr>
          <p:cNvSpPr txBox="1"/>
          <p:nvPr/>
        </p:nvSpPr>
        <p:spPr>
          <a:xfrm>
            <a:off x="6383238" y="3887769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>
                <a:solidFill>
                  <a:srgbClr val="C00000"/>
                </a:solidFill>
                <a:latin typeface="Times" pitchFamily="2" charset="0"/>
              </a:rPr>
              <a:t>Po214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147B5AA-6825-C64A-AC8B-47FFD8CA6DFC}"/>
              </a:ext>
            </a:extLst>
          </p:cNvPr>
          <p:cNvSpPr txBox="1"/>
          <p:nvPr/>
        </p:nvSpPr>
        <p:spPr>
          <a:xfrm rot="16200000">
            <a:off x="-365758" y="1948270"/>
            <a:ext cx="87876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500" b="1" dirty="0">
                <a:latin typeface="Times" pitchFamily="2" charset="0"/>
              </a:rPr>
              <a:t>5.6 MeV</a:t>
            </a:r>
            <a:endParaRPr lang="en-US" sz="1500" b="1" dirty="0">
              <a:latin typeface="Times" pitchFamily="2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C83E797-4740-4A4E-99C5-1ACFBECA0D9F}"/>
              </a:ext>
            </a:extLst>
          </p:cNvPr>
          <p:cNvSpPr txBox="1"/>
          <p:nvPr/>
        </p:nvSpPr>
        <p:spPr>
          <a:xfrm rot="16200000">
            <a:off x="-346137" y="3219381"/>
            <a:ext cx="87876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500" b="1" dirty="0">
                <a:latin typeface="Times" pitchFamily="2" charset="0"/>
              </a:rPr>
              <a:t>6.1 MeV</a:t>
            </a:r>
            <a:endParaRPr lang="en-US" sz="1500" b="1" dirty="0">
              <a:latin typeface="Times" pitchFamily="2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DA54AF1-0985-B74E-BB9C-A53DF759EB34}"/>
              </a:ext>
            </a:extLst>
          </p:cNvPr>
          <p:cNvSpPr txBox="1"/>
          <p:nvPr/>
        </p:nvSpPr>
        <p:spPr>
          <a:xfrm rot="16200000">
            <a:off x="1283424" y="3316939"/>
            <a:ext cx="8338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>
                <a:latin typeface="Times" pitchFamily="2" charset="0"/>
              </a:rPr>
              <a:t>7.8 MeV</a:t>
            </a:r>
            <a:endParaRPr lang="en-US" sz="1400" b="1" dirty="0">
              <a:latin typeface="Times" pitchFamily="2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159A7CC-9E55-6F40-ACF0-9C1304E23B81}"/>
              </a:ext>
            </a:extLst>
          </p:cNvPr>
          <p:cNvSpPr txBox="1"/>
          <p:nvPr/>
        </p:nvSpPr>
        <p:spPr>
          <a:xfrm rot="16200000">
            <a:off x="2560763" y="3309243"/>
            <a:ext cx="8338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>
                <a:latin typeface="Times" pitchFamily="2" charset="0"/>
              </a:rPr>
              <a:t>5.4 MeV</a:t>
            </a:r>
            <a:endParaRPr lang="en-US" sz="1400" b="1" dirty="0">
              <a:latin typeface="Times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9C29CF7-D3BD-02FC-1147-D822E65C185A}"/>
              </a:ext>
            </a:extLst>
          </p:cNvPr>
          <p:cNvSpPr txBox="1"/>
          <p:nvPr/>
        </p:nvSpPr>
        <p:spPr>
          <a:xfrm>
            <a:off x="11820504" y="6637789"/>
            <a:ext cx="3385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16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Times" pitchFamily="2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F1A5A0B-EAC8-28CD-0210-7D9021736F65}"/>
              </a:ext>
            </a:extLst>
          </p:cNvPr>
          <p:cNvGrpSpPr/>
          <p:nvPr/>
        </p:nvGrpSpPr>
        <p:grpSpPr>
          <a:xfrm>
            <a:off x="4230518" y="3357101"/>
            <a:ext cx="3304848" cy="2227060"/>
            <a:chOff x="4230518" y="3357101"/>
            <a:chExt cx="3304848" cy="2227060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67C29A52-03AC-34C7-D953-D1D63ECB1B8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4230518" y="3357101"/>
              <a:ext cx="3304848" cy="2227060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AA5B01A-4D34-1B72-E912-76DB1C60976F}"/>
                </a:ext>
              </a:extLst>
            </p:cNvPr>
            <p:cNvSpPr txBox="1"/>
            <p:nvPr/>
          </p:nvSpPr>
          <p:spPr>
            <a:xfrm>
              <a:off x="4423241" y="3447238"/>
              <a:ext cx="665567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00" b="1" dirty="0"/>
                <a:t>Run</a:t>
              </a:r>
              <a:r>
                <a:rPr lang="en-US" altLang="zh-CN" sz="1500" b="1" dirty="0"/>
                <a:t>2</a:t>
              </a:r>
              <a:endParaRPr lang="en-US" sz="1500" b="1" dirty="0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406168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46799"/>
    </mc:Choice>
    <mc:Fallback xmlns="">
      <p:transition advTm="1467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30"/>
          <p:cNvSpPr txBox="1"/>
          <p:nvPr/>
        </p:nvSpPr>
        <p:spPr>
          <a:xfrm>
            <a:off x="622598" y="477466"/>
            <a:ext cx="53992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cs typeface="+mn-ea"/>
                <a:sym typeface="+mn-lt"/>
              </a:rPr>
              <a:t>Future experiment: </a:t>
            </a:r>
            <a:r>
              <a:rPr lang="en-US" altLang="zh-CN" sz="2800" b="1" dirty="0" err="1">
                <a:solidFill>
                  <a:schemeClr val="bg1"/>
                </a:solidFill>
                <a:cs typeface="+mn-ea"/>
                <a:sym typeface="+mn-lt"/>
              </a:rPr>
              <a:t>PandaX-xT</a:t>
            </a:r>
            <a:endParaRPr lang="zh-CN" altLang="en-US" sz="28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99662" y="-26590"/>
            <a:ext cx="1990751" cy="1553005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5379527" y="-395892"/>
            <a:ext cx="1060938" cy="55440"/>
            <a:chOff x="5565531" y="1088292"/>
            <a:chExt cx="1060938" cy="55440"/>
          </a:xfrm>
        </p:grpSpPr>
        <p:cxnSp>
          <p:nvCxnSpPr>
            <p:cNvPr id="9" name="直接连接符 8"/>
            <p:cNvCxnSpPr/>
            <p:nvPr/>
          </p:nvCxnSpPr>
          <p:spPr>
            <a:xfrm>
              <a:off x="5565531" y="1088292"/>
              <a:ext cx="1060938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5868866" y="1143732"/>
              <a:ext cx="454269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1" name="PandaX_logo.jpeg" descr="PandaX_logo.jpeg">
            <a:extLst>
              <a:ext uri="{FF2B5EF4-FFF2-40B4-BE49-F238E27FC236}">
                <a16:creationId xmlns:a16="http://schemas.microsoft.com/office/drawing/2014/main" id="{DDA8F40E-1A4C-C648-B728-24FA4C1856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67661" y="447374"/>
            <a:ext cx="1854752" cy="576064"/>
          </a:xfrm>
          <a:prstGeom prst="rect">
            <a:avLst/>
          </a:prstGeom>
          <a:ln w="3175">
            <a:miter lim="400000"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9BEB71F-EFE4-E64B-BD04-58AD351A0D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598" y="1269554"/>
            <a:ext cx="4913003" cy="54460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B874173-D796-FE44-B424-6D1CAB763E4F}"/>
              </a:ext>
            </a:extLst>
          </p:cNvPr>
          <p:cNvSpPr txBox="1"/>
          <p:nvPr/>
        </p:nvSpPr>
        <p:spPr>
          <a:xfrm>
            <a:off x="5535601" y="1524373"/>
            <a:ext cx="6455247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" pitchFamily="2" charset="0"/>
              </a:rPr>
              <a:t>Next generation of </a:t>
            </a:r>
            <a:r>
              <a:rPr lang="en-US" sz="2800" dirty="0" err="1">
                <a:latin typeface="Times" pitchFamily="2" charset="0"/>
              </a:rPr>
              <a:t>PandaX</a:t>
            </a:r>
            <a:r>
              <a:rPr lang="en-US" sz="2800" dirty="0">
                <a:latin typeface="Times" pitchFamily="2" charset="0"/>
              </a:rPr>
              <a:t> detector: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800" dirty="0">
                <a:latin typeface="Times" pitchFamily="2" charset="0"/>
              </a:rPr>
              <a:t>47 </a:t>
            </a:r>
            <a:r>
              <a:rPr lang="en-US" sz="2800" dirty="0" err="1">
                <a:latin typeface="Times" pitchFamily="2" charset="0"/>
              </a:rPr>
              <a:t>tonne</a:t>
            </a:r>
            <a:r>
              <a:rPr lang="en-US" sz="2800" dirty="0">
                <a:latin typeface="Times" pitchFamily="2" charset="0"/>
              </a:rPr>
              <a:t> with 40 </a:t>
            </a:r>
            <a:r>
              <a:rPr lang="en-US" sz="2800" dirty="0" err="1">
                <a:latin typeface="Times" pitchFamily="2" charset="0"/>
              </a:rPr>
              <a:t>tonne</a:t>
            </a:r>
            <a:r>
              <a:rPr lang="en-US" sz="2800" dirty="0">
                <a:latin typeface="Times" pitchFamily="2" charset="0"/>
              </a:rPr>
              <a:t> as  sensitive volume;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800" dirty="0">
                <a:latin typeface="Times" pitchFamily="2" charset="0"/>
              </a:rPr>
              <a:t>TPC 2.5m in diameter and 3m in height;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800" dirty="0">
                <a:latin typeface="Times" pitchFamily="2" charset="0"/>
              </a:rPr>
              <a:t>Cold LS veto right outside Cu cryostat;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800" dirty="0">
                <a:latin typeface="Times" pitchFamily="2" charset="0"/>
              </a:rPr>
              <a:t>2-inch Hamamatsu PMTs to be used;</a:t>
            </a:r>
          </a:p>
          <a:p>
            <a:pPr marL="342900" indent="-342900">
              <a:buFont typeface="Wingdings" pitchFamily="2" charset="2"/>
              <a:buChar char="Ø"/>
            </a:pPr>
            <a:endParaRPr lang="en-US" sz="2800" dirty="0">
              <a:latin typeface="Times" pitchFamily="2" charset="0"/>
            </a:endParaRPr>
          </a:p>
          <a:p>
            <a:pPr marL="342900" indent="-342900">
              <a:buFont typeface="Wingdings" pitchFamily="2" charset="2"/>
              <a:buChar char="Ø"/>
            </a:pPr>
            <a:endParaRPr lang="en-US" sz="2800" dirty="0">
              <a:latin typeface="Times" pitchFamily="2" charset="0"/>
            </a:endParaRPr>
          </a:p>
          <a:p>
            <a:r>
              <a:rPr lang="en-US" sz="2800" b="1" dirty="0">
                <a:solidFill>
                  <a:srgbClr val="C00000"/>
                </a:solidFill>
                <a:latin typeface="Times" pitchFamily="2" charset="0"/>
              </a:rPr>
              <a:t>             First stage: PandaX-20T</a:t>
            </a:r>
          </a:p>
          <a:p>
            <a:pPr algn="ctr"/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(TPC with 2m in diameter and 2.6m in height)√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797266B-E7F4-E043-AF22-A66D55483664}"/>
              </a:ext>
            </a:extLst>
          </p:cNvPr>
          <p:cNvSpPr/>
          <p:nvPr/>
        </p:nvSpPr>
        <p:spPr>
          <a:xfrm>
            <a:off x="3214886" y="6308737"/>
            <a:ext cx="6092825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dirty="0">
                <a:solidFill>
                  <a:srgbClr val="B21428"/>
                </a:solidFill>
                <a:latin typeface="Times" pitchFamily="2" charset="0"/>
              </a:rPr>
              <a:t>Sci. China Phys. Mech. Astron. 68, 221011 (2025) </a:t>
            </a:r>
            <a:endParaRPr lang="en-US" sz="2000" dirty="0">
              <a:effectLst/>
              <a:latin typeface="Times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230843B-73F8-C75E-6765-F11B087F6E1A}"/>
              </a:ext>
            </a:extLst>
          </p:cNvPr>
          <p:cNvSpPr txBox="1"/>
          <p:nvPr/>
        </p:nvSpPr>
        <p:spPr>
          <a:xfrm>
            <a:off x="11820504" y="6637789"/>
            <a:ext cx="3385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17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Times" pitchFamily="2" charset="0"/>
            </a:endParaRPr>
          </a:p>
        </p:txBody>
      </p:sp>
      <p:pic>
        <p:nvPicPr>
          <p:cNvPr id="7" name="图片 3">
            <a:extLst>
              <a:ext uri="{FF2B5EF4-FFF2-40B4-BE49-F238E27FC236}">
                <a16:creationId xmlns:a16="http://schemas.microsoft.com/office/drawing/2014/main" id="{D8D11DB4-2910-0B54-1DB2-A7AFD995C04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58627" y="1579890"/>
            <a:ext cx="6261877" cy="272762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12814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8777"/>
    </mc:Choice>
    <mc:Fallback xmlns="">
      <p:transition advTm="487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5">
            <a:extLst>
              <a:ext uri="{FF2B5EF4-FFF2-40B4-BE49-F238E27FC236}">
                <a16:creationId xmlns:a16="http://schemas.microsoft.com/office/drawing/2014/main" id="{8C4F5413-6439-147D-9715-4922F93250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3028" y="4750968"/>
            <a:ext cx="8559667" cy="1966163"/>
          </a:xfrm>
          <a:prstGeom prst="rect">
            <a:avLst/>
          </a:prstGeom>
        </p:spPr>
      </p:pic>
      <p:sp>
        <p:nvSpPr>
          <p:cNvPr id="18" name="TextBox 30"/>
          <p:cNvSpPr txBox="1"/>
          <p:nvPr/>
        </p:nvSpPr>
        <p:spPr>
          <a:xfrm>
            <a:off x="622598" y="477466"/>
            <a:ext cx="18213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cs typeface="+mn-ea"/>
                <a:sym typeface="+mn-lt"/>
              </a:rPr>
              <a:t>Summary</a:t>
            </a:r>
            <a:endParaRPr lang="zh-CN" altLang="en-US" sz="28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99662" y="-26590"/>
            <a:ext cx="1990751" cy="1553005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5379527" y="-395892"/>
            <a:ext cx="1060938" cy="55440"/>
            <a:chOff x="5565531" y="1088292"/>
            <a:chExt cx="1060938" cy="55440"/>
          </a:xfrm>
        </p:grpSpPr>
        <p:cxnSp>
          <p:nvCxnSpPr>
            <p:cNvPr id="9" name="直接连接符 8"/>
            <p:cNvCxnSpPr/>
            <p:nvPr/>
          </p:nvCxnSpPr>
          <p:spPr>
            <a:xfrm>
              <a:off x="5565531" y="1088292"/>
              <a:ext cx="1060938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5868866" y="1143732"/>
              <a:ext cx="454269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1" name="PandaX_logo.jpeg" descr="PandaX_logo.jpeg">
            <a:extLst>
              <a:ext uri="{FF2B5EF4-FFF2-40B4-BE49-F238E27FC236}">
                <a16:creationId xmlns:a16="http://schemas.microsoft.com/office/drawing/2014/main" id="{DDA8F40E-1A4C-C648-B728-24FA4C1856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67661" y="447374"/>
            <a:ext cx="1854752" cy="576064"/>
          </a:xfrm>
          <a:prstGeom prst="rect">
            <a:avLst/>
          </a:prstGeom>
          <a:ln w="3175">
            <a:miter lim="400000"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C929582-CDA9-8543-AA1A-2CC4CE5884A2}"/>
              </a:ext>
            </a:extLst>
          </p:cNvPr>
          <p:cNvSpPr txBox="1"/>
          <p:nvPr/>
        </p:nvSpPr>
        <p:spPr>
          <a:xfrm>
            <a:off x="465845" y="1125538"/>
            <a:ext cx="10729192" cy="36902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buFont typeface="Wingdings" pitchFamily="2" charset="2"/>
              <a:buChar char="Ø"/>
            </a:pPr>
            <a:r>
              <a:rPr lang="en-US" sz="2800" dirty="0">
                <a:latin typeface="Times" pitchFamily="2" charset="0"/>
              </a:rPr>
              <a:t>B8 </a:t>
            </a:r>
            <a:r>
              <a:rPr lang="en-US" sz="2800" dirty="0" err="1">
                <a:latin typeface="Times" pitchFamily="2" charset="0"/>
              </a:rPr>
              <a:t>CEvNS</a:t>
            </a:r>
            <a:r>
              <a:rPr lang="en-US" sz="2800" dirty="0">
                <a:latin typeface="Times" pitchFamily="2" charset="0"/>
              </a:rPr>
              <a:t> search using Run0 and Run1 data  sees indication of B8 signal with a significance of </a:t>
            </a:r>
            <a:r>
              <a:rPr lang="en-US" sz="2800" dirty="0">
                <a:solidFill>
                  <a:srgbClr val="FF0000"/>
                </a:solidFill>
                <a:latin typeface="Times" pitchFamily="2" charset="0"/>
              </a:rPr>
              <a:t>2.6𝛔</a:t>
            </a:r>
            <a:r>
              <a:rPr lang="en-US" sz="2800" dirty="0">
                <a:latin typeface="Times" pitchFamily="2" charset="0"/>
              </a:rPr>
              <a:t>;</a:t>
            </a:r>
          </a:p>
          <a:p>
            <a:pPr marL="342900" indent="-342900">
              <a:lnSpc>
                <a:spcPct val="120000"/>
              </a:lnSpc>
              <a:buFont typeface="Wingdings" pitchFamily="2" charset="2"/>
              <a:buChar char="Ø"/>
            </a:pPr>
            <a:r>
              <a:rPr lang="en-US" sz="2800" dirty="0">
                <a:latin typeface="Times" pitchFamily="2" charset="0"/>
              </a:rPr>
              <a:t>We saw an increase of cathode background in Run2 likely due to Pb210 attachment during installation;</a:t>
            </a:r>
          </a:p>
          <a:p>
            <a:pPr marL="342900" indent="-342900">
              <a:lnSpc>
                <a:spcPct val="120000"/>
              </a:lnSpc>
              <a:buFont typeface="Wingdings" pitchFamily="2" charset="2"/>
              <a:buChar char="Ø"/>
            </a:pPr>
            <a:r>
              <a:rPr lang="en-US" sz="2800" dirty="0">
                <a:latin typeface="Times" pitchFamily="2" charset="0"/>
              </a:rPr>
              <a:t>Mitigation method using DNN and transformer is under-development!</a:t>
            </a:r>
          </a:p>
          <a:p>
            <a:pPr marL="342900" indent="-342900">
              <a:lnSpc>
                <a:spcPct val="120000"/>
              </a:lnSpc>
              <a:buFont typeface="Wingdings" pitchFamily="2" charset="2"/>
              <a:buChar char="Ø"/>
            </a:pPr>
            <a:r>
              <a:rPr lang="en-US" sz="2800" dirty="0">
                <a:latin typeface="Times" pitchFamily="2" charset="0"/>
              </a:rPr>
              <a:t>Next stage of </a:t>
            </a:r>
            <a:r>
              <a:rPr lang="en-US" sz="2800" dirty="0" err="1">
                <a:latin typeface="Times" pitchFamily="2" charset="0"/>
              </a:rPr>
              <a:t>PandaX</a:t>
            </a:r>
            <a:r>
              <a:rPr lang="en-US" sz="2800" dirty="0">
                <a:latin typeface="Times" pitchFamily="2" charset="0"/>
              </a:rPr>
              <a:t> (PandaX-20T) is expected to be online in 2027, further improving the </a:t>
            </a:r>
            <a:r>
              <a:rPr lang="en-US" sz="2800" dirty="0" err="1">
                <a:latin typeface="Times" pitchFamily="2" charset="0"/>
              </a:rPr>
              <a:t>CEvNS</a:t>
            </a:r>
            <a:r>
              <a:rPr lang="en-US" sz="2800" dirty="0">
                <a:latin typeface="Times" pitchFamily="2" charset="0"/>
              </a:rPr>
              <a:t> search sensitivity!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A9F58EE-90D3-484A-905F-3E86EA571E3D}"/>
              </a:ext>
            </a:extLst>
          </p:cNvPr>
          <p:cNvSpPr txBox="1"/>
          <p:nvPr/>
        </p:nvSpPr>
        <p:spPr>
          <a:xfrm>
            <a:off x="3869704" y="4648243"/>
            <a:ext cx="362631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Times" pitchFamily="2" charset="0"/>
              </a:rPr>
              <a:t>Thanks for listening!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E8E60D0-1DCE-AFC9-58BC-237E50272506}"/>
              </a:ext>
            </a:extLst>
          </p:cNvPr>
          <p:cNvSpPr txBox="1"/>
          <p:nvPr/>
        </p:nvSpPr>
        <p:spPr>
          <a:xfrm>
            <a:off x="11820504" y="6637789"/>
            <a:ext cx="3385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1</a:t>
            </a:r>
            <a:r>
              <a:rPr lang="en-US" sz="1200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8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Time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4210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3509"/>
    </mc:Choice>
    <mc:Fallback xmlns="">
      <p:transition advTm="43509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9662" y="-26590"/>
            <a:ext cx="1990751" cy="1553005"/>
          </a:xfrm>
          <a:prstGeom prst="rect">
            <a:avLst/>
          </a:prstGeom>
        </p:spPr>
      </p:pic>
      <p:sp>
        <p:nvSpPr>
          <p:cNvPr id="18" name="TextBox 30"/>
          <p:cNvSpPr txBox="1"/>
          <p:nvPr/>
        </p:nvSpPr>
        <p:spPr>
          <a:xfrm>
            <a:off x="622598" y="477466"/>
            <a:ext cx="40799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cs typeface="+mn-ea"/>
                <a:sym typeface="+mn-lt"/>
              </a:rPr>
              <a:t>Dual phase xenon TPC</a:t>
            </a:r>
            <a:endParaRPr lang="zh-CN" altLang="en-US" sz="28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5379527" y="-395892"/>
            <a:ext cx="1060938" cy="55440"/>
            <a:chOff x="5565531" y="1088292"/>
            <a:chExt cx="1060938" cy="55440"/>
          </a:xfrm>
        </p:grpSpPr>
        <p:cxnSp>
          <p:nvCxnSpPr>
            <p:cNvPr id="9" name="直接连接符 8"/>
            <p:cNvCxnSpPr/>
            <p:nvPr/>
          </p:nvCxnSpPr>
          <p:spPr>
            <a:xfrm>
              <a:off x="5565531" y="1088292"/>
              <a:ext cx="1060938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5868866" y="1143732"/>
              <a:ext cx="454269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图片 7">
            <a:extLst>
              <a:ext uri="{FF2B5EF4-FFF2-40B4-BE49-F238E27FC236}">
                <a16:creationId xmlns:a16="http://schemas.microsoft.com/office/drawing/2014/main" id="{62C38916-B98D-6A46-8DB4-3ED7A08BF7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7174" y="1413570"/>
            <a:ext cx="2348729" cy="29696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8CA1D6C-3E01-8C45-82E7-ED716077BC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725938"/>
            <a:ext cx="2979422" cy="189962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ADF5BDD-FE0D-AC4A-83EF-5CB51FC1EE6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63" r="51194"/>
          <a:stretch/>
        </p:blipFill>
        <p:spPr>
          <a:xfrm>
            <a:off x="3029767" y="4729777"/>
            <a:ext cx="2054116" cy="1895785"/>
          </a:xfrm>
          <a:prstGeom prst="rect">
            <a:avLst/>
          </a:prstGeom>
        </p:spPr>
      </p:pic>
      <p:pic>
        <p:nvPicPr>
          <p:cNvPr id="16" name="Picture 5">
            <a:extLst>
              <a:ext uri="{FF2B5EF4-FFF2-40B4-BE49-F238E27FC236}">
                <a16:creationId xmlns:a16="http://schemas.microsoft.com/office/drawing/2014/main" id="{EB60246F-F779-B04B-A85E-46911FED319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32240"/>
            <a:ext cx="2547174" cy="2312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96D317B-0AB5-2743-9593-1B7DB01A317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7604" y="5157986"/>
            <a:ext cx="2283903" cy="15891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4884F61-C51C-744F-8332-EB8DA1C41324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7204" r="21626"/>
          <a:stretch/>
        </p:blipFill>
        <p:spPr>
          <a:xfrm>
            <a:off x="5527496" y="5013970"/>
            <a:ext cx="1928034" cy="180048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D82CADAE-2E51-AA46-B104-90D74835E374}"/>
              </a:ext>
            </a:extLst>
          </p:cNvPr>
          <p:cNvSpPr txBox="1"/>
          <p:nvPr/>
        </p:nvSpPr>
        <p:spPr>
          <a:xfrm>
            <a:off x="6616047" y="1198889"/>
            <a:ext cx="46697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>
                <a:latin typeface="Times" pitchFamily="2" charset="0"/>
              </a:rPr>
              <a:t>Global efforts for dark matter direct searches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7DF60AB5-DAB2-9649-8810-92EC2061F3CD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6995" r="13868"/>
          <a:stretch>
            <a:fillRect/>
          </a:stretch>
        </p:blipFill>
        <p:spPr>
          <a:xfrm>
            <a:off x="10173509" y="5157986"/>
            <a:ext cx="1588410" cy="1525731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6E05746F-DF36-B242-9BFE-4CE5B1A54B88}"/>
              </a:ext>
            </a:extLst>
          </p:cNvPr>
          <p:cNvSpPr txBox="1"/>
          <p:nvPr/>
        </p:nvSpPr>
        <p:spPr>
          <a:xfrm>
            <a:off x="6239222" y="4514214"/>
            <a:ext cx="5277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Times" pitchFamily="2" charset="0"/>
              </a:rPr>
              <a:t>LZ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4A5ACBB-0887-3C4B-B566-40D5EC5F5376}"/>
              </a:ext>
            </a:extLst>
          </p:cNvPr>
          <p:cNvSpPr txBox="1"/>
          <p:nvPr/>
        </p:nvSpPr>
        <p:spPr>
          <a:xfrm>
            <a:off x="8183438" y="4514214"/>
            <a:ext cx="14269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>
                <a:latin typeface="Times" pitchFamily="2" charset="0"/>
              </a:rPr>
              <a:t>XENONnT</a:t>
            </a:r>
            <a:endParaRPr lang="en-US" sz="2000" b="1" dirty="0">
              <a:latin typeface="Times" pitchFamily="2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7DB6888-7498-C54E-8728-363292DCEFEA}"/>
              </a:ext>
            </a:extLst>
          </p:cNvPr>
          <p:cNvSpPr txBox="1"/>
          <p:nvPr/>
        </p:nvSpPr>
        <p:spPr>
          <a:xfrm>
            <a:off x="10240592" y="4514214"/>
            <a:ext cx="14542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Times" pitchFamily="2" charset="0"/>
              </a:rPr>
              <a:t>PandaX-4T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EF720ED-D280-6247-AE88-93CDA494D853}"/>
              </a:ext>
            </a:extLst>
          </p:cNvPr>
          <p:cNvSpPr txBox="1"/>
          <p:nvPr/>
        </p:nvSpPr>
        <p:spPr>
          <a:xfrm>
            <a:off x="11882268" y="6637789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1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Times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DBAF708-285F-F44B-BBF7-EFEA9BBD472B}"/>
              </a:ext>
            </a:extLst>
          </p:cNvPr>
          <p:cNvSpPr txBox="1"/>
          <p:nvPr/>
        </p:nvSpPr>
        <p:spPr>
          <a:xfrm>
            <a:off x="5795870" y="6260652"/>
            <a:ext cx="16850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Times" pitchFamily="2" charset="0"/>
              </a:rPr>
              <a:t>PRL131, 041002 (2023)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AA8DC56-054D-3547-A873-5BFC6CD3F0F3}"/>
              </a:ext>
            </a:extLst>
          </p:cNvPr>
          <p:cNvSpPr txBox="1"/>
          <p:nvPr/>
        </p:nvSpPr>
        <p:spPr>
          <a:xfrm>
            <a:off x="8108379" y="6210921"/>
            <a:ext cx="16850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Times" pitchFamily="2" charset="0"/>
              </a:rPr>
              <a:t>PRL131, 041003 (2023)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3DD22A8-46DF-264D-8227-6DA1C9EC01A9}"/>
              </a:ext>
            </a:extLst>
          </p:cNvPr>
          <p:cNvSpPr txBox="1"/>
          <p:nvPr/>
        </p:nvSpPr>
        <p:spPr>
          <a:xfrm>
            <a:off x="5454661" y="4760435"/>
            <a:ext cx="20008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432FF"/>
                </a:solidFill>
                <a:latin typeface="Times" pitchFamily="2" charset="0"/>
              </a:rPr>
              <a:t>See plenary and next talk</a:t>
            </a:r>
          </a:p>
        </p:txBody>
      </p:sp>
      <p:pic>
        <p:nvPicPr>
          <p:cNvPr id="21" name="PandaX_logo.jpeg" descr="PandaX_logo.jpeg">
            <a:extLst>
              <a:ext uri="{FF2B5EF4-FFF2-40B4-BE49-F238E27FC236}">
                <a16:creationId xmlns:a16="http://schemas.microsoft.com/office/drawing/2014/main" id="{9A843541-A344-8F67-DF56-DFB18AE6DBB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199662" y="461880"/>
            <a:ext cx="1854752" cy="576064"/>
          </a:xfrm>
          <a:prstGeom prst="rect">
            <a:avLst/>
          </a:prstGeom>
          <a:ln w="3175">
            <a:miter lim="400000"/>
          </a:ln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39A71166-FFF4-A845-B7FF-057F4BBFB19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895903" y="1549479"/>
            <a:ext cx="7328493" cy="299521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81D4434-3ECA-E8B3-80A1-AAE60C798C97}"/>
              </a:ext>
            </a:extLst>
          </p:cNvPr>
          <p:cNvSpPr txBox="1"/>
          <p:nvPr/>
        </p:nvSpPr>
        <p:spPr>
          <a:xfrm>
            <a:off x="10442674" y="4785953"/>
            <a:ext cx="16974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432FF"/>
                </a:solidFill>
                <a:latin typeface="Times" pitchFamily="2" charset="0"/>
              </a:rPr>
              <a:t>See last talk by Yong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DD45A20-1C79-8B96-8FCA-BECC01648283}"/>
              </a:ext>
            </a:extLst>
          </p:cNvPr>
          <p:cNvSpPr txBox="1"/>
          <p:nvPr/>
        </p:nvSpPr>
        <p:spPr>
          <a:xfrm>
            <a:off x="7980769" y="4785953"/>
            <a:ext cx="17733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432FF"/>
                </a:solidFill>
                <a:latin typeface="Times" pitchFamily="2" charset="0"/>
              </a:rPr>
              <a:t>See talks on Thursday</a:t>
            </a:r>
          </a:p>
        </p:txBody>
      </p:sp>
    </p:spTree>
    <p:extLst>
      <p:ext uri="{BB962C8B-B14F-4D97-AF65-F5344CB8AC3E}">
        <p14:creationId xmlns:p14="http://schemas.microsoft.com/office/powerpoint/2010/main" val="3262723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90995"/>
    </mc:Choice>
    <mc:Fallback xmlns="">
      <p:transition advTm="90995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30"/>
          <p:cNvSpPr txBox="1"/>
          <p:nvPr/>
        </p:nvSpPr>
        <p:spPr>
          <a:xfrm>
            <a:off x="622598" y="477466"/>
            <a:ext cx="14847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cs typeface="+mn-ea"/>
                <a:sym typeface="+mn-lt"/>
              </a:rPr>
              <a:t>Backup</a:t>
            </a:r>
            <a:endParaRPr lang="zh-CN" altLang="en-US" sz="28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9662" y="-26590"/>
            <a:ext cx="1990751" cy="1553005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5379527" y="-395892"/>
            <a:ext cx="1060938" cy="55440"/>
            <a:chOff x="5565531" y="1088292"/>
            <a:chExt cx="1060938" cy="55440"/>
          </a:xfrm>
        </p:grpSpPr>
        <p:cxnSp>
          <p:nvCxnSpPr>
            <p:cNvPr id="9" name="直接连接符 8"/>
            <p:cNvCxnSpPr/>
            <p:nvPr/>
          </p:nvCxnSpPr>
          <p:spPr>
            <a:xfrm>
              <a:off x="5565531" y="1088292"/>
              <a:ext cx="1060938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5868866" y="1143732"/>
              <a:ext cx="454269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1" name="PandaX_logo.jpeg" descr="PandaX_logo.jpeg">
            <a:extLst>
              <a:ext uri="{FF2B5EF4-FFF2-40B4-BE49-F238E27FC236}">
                <a16:creationId xmlns:a16="http://schemas.microsoft.com/office/drawing/2014/main" id="{DDA8F40E-1A4C-C648-B728-24FA4C1856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67661" y="447374"/>
            <a:ext cx="1854752" cy="576064"/>
          </a:xfrm>
          <a:prstGeom prst="rect">
            <a:avLst/>
          </a:prstGeom>
          <a:ln w="3175">
            <a:miter lim="400000"/>
          </a:ln>
        </p:spPr>
      </p:pic>
    </p:spTree>
    <p:extLst>
      <p:ext uri="{BB962C8B-B14F-4D97-AF65-F5344CB8AC3E}">
        <p14:creationId xmlns:p14="http://schemas.microsoft.com/office/powerpoint/2010/main" val="3621496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867"/>
    </mc:Choice>
    <mc:Fallback xmlns="">
      <p:transition advTm="1867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9B959A15-4677-AF6F-9771-5F29847D9F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97096" y="4068263"/>
            <a:ext cx="3240360" cy="2592288"/>
          </a:xfrm>
          <a:prstGeom prst="rect">
            <a:avLst/>
          </a:prstGeom>
        </p:spPr>
      </p:pic>
      <p:sp>
        <p:nvSpPr>
          <p:cNvPr id="18" name="TextBox 30"/>
          <p:cNvSpPr txBox="1"/>
          <p:nvPr/>
        </p:nvSpPr>
        <p:spPr>
          <a:xfrm>
            <a:off x="622598" y="477466"/>
            <a:ext cx="58587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cs typeface="+mn-ea"/>
                <a:sym typeface="+mn-lt"/>
              </a:rPr>
              <a:t>Transformer-based Discriminator</a:t>
            </a:r>
            <a:endParaRPr lang="zh-CN" altLang="en-US" sz="28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99662" y="-26590"/>
            <a:ext cx="1990751" cy="1553005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5379527" y="-395892"/>
            <a:ext cx="1060938" cy="55440"/>
            <a:chOff x="5565531" y="1088292"/>
            <a:chExt cx="1060938" cy="55440"/>
          </a:xfrm>
        </p:grpSpPr>
        <p:cxnSp>
          <p:nvCxnSpPr>
            <p:cNvPr id="9" name="直接连接符 8"/>
            <p:cNvCxnSpPr/>
            <p:nvPr/>
          </p:nvCxnSpPr>
          <p:spPr>
            <a:xfrm>
              <a:off x="5565531" y="1088292"/>
              <a:ext cx="1060938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5868866" y="1143732"/>
              <a:ext cx="454269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1" name="PandaX_logo.jpeg" descr="PandaX_logo.jpeg">
            <a:extLst>
              <a:ext uri="{FF2B5EF4-FFF2-40B4-BE49-F238E27FC236}">
                <a16:creationId xmlns:a16="http://schemas.microsoft.com/office/drawing/2014/main" id="{DDA8F40E-1A4C-C648-B728-24FA4C1856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67661" y="447374"/>
            <a:ext cx="1854752" cy="576064"/>
          </a:xfrm>
          <a:prstGeom prst="rect">
            <a:avLst/>
          </a:prstGeom>
          <a:ln w="3175">
            <a:miter lim="400000"/>
          </a:ln>
        </p:spPr>
      </p:pic>
      <p:pic>
        <p:nvPicPr>
          <p:cNvPr id="3" name="图片 2" descr="图示, 示意图&#10;&#10;描述已自动生成">
            <a:extLst>
              <a:ext uri="{FF2B5EF4-FFF2-40B4-BE49-F238E27FC236}">
                <a16:creationId xmlns:a16="http://schemas.microsoft.com/office/drawing/2014/main" id="{A3EFBBB5-A42D-ED16-8B2B-B6AD4BAB767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" y="1251146"/>
            <a:ext cx="5083850" cy="5590034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8BF49B5C-F92A-2FC5-29D0-B7F57CB4293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03118" y="1526415"/>
            <a:ext cx="3387467" cy="1873298"/>
          </a:xfrm>
          <a:prstGeom prst="rect">
            <a:avLst/>
          </a:prstGeom>
        </p:spPr>
      </p:pic>
      <p:grpSp>
        <p:nvGrpSpPr>
          <p:cNvPr id="5" name="组合 4">
            <a:extLst>
              <a:ext uri="{FF2B5EF4-FFF2-40B4-BE49-F238E27FC236}">
                <a16:creationId xmlns:a16="http://schemas.microsoft.com/office/drawing/2014/main" id="{9169DBBA-FEF6-26B2-3DA8-8E6F82DA16BA}"/>
              </a:ext>
            </a:extLst>
          </p:cNvPr>
          <p:cNvGrpSpPr/>
          <p:nvPr/>
        </p:nvGrpSpPr>
        <p:grpSpPr>
          <a:xfrm>
            <a:off x="8714937" y="940834"/>
            <a:ext cx="3402705" cy="1274478"/>
            <a:chOff x="6127521" y="-389483"/>
            <a:chExt cx="5759679" cy="1785986"/>
          </a:xfrm>
        </p:grpSpPr>
        <p:sp>
          <p:nvSpPr>
            <p:cNvPr id="6" name="等腰三角形 30">
              <a:extLst>
                <a:ext uri="{FF2B5EF4-FFF2-40B4-BE49-F238E27FC236}">
                  <a16:creationId xmlns:a16="http://schemas.microsoft.com/office/drawing/2014/main" id="{2E423EB6-A4EB-8935-4221-43DFF2103A8D}"/>
                </a:ext>
              </a:extLst>
            </p:cNvPr>
            <p:cNvSpPr/>
            <p:nvPr/>
          </p:nvSpPr>
          <p:spPr>
            <a:xfrm rot="10800000">
              <a:off x="8509000" y="387350"/>
              <a:ext cx="3073400" cy="646331"/>
            </a:xfrm>
            <a:prstGeom prst="triangl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7" name="等腰三角形 31">
              <a:extLst>
                <a:ext uri="{FF2B5EF4-FFF2-40B4-BE49-F238E27FC236}">
                  <a16:creationId xmlns:a16="http://schemas.microsoft.com/office/drawing/2014/main" id="{F1F0F0B3-4FD2-28C9-A3F9-0AB27D7B08CC}"/>
                </a:ext>
              </a:extLst>
            </p:cNvPr>
            <p:cNvSpPr/>
            <p:nvPr/>
          </p:nvSpPr>
          <p:spPr>
            <a:xfrm rot="10800000">
              <a:off x="9410699" y="387349"/>
              <a:ext cx="222250" cy="323851"/>
            </a:xfrm>
            <a:prstGeom prst="triangle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cxnSp>
          <p:nvCxnSpPr>
            <p:cNvPr id="12" name="直接连接符 32">
              <a:extLst>
                <a:ext uri="{FF2B5EF4-FFF2-40B4-BE49-F238E27FC236}">
                  <a16:creationId xmlns:a16="http://schemas.microsoft.com/office/drawing/2014/main" id="{2DCB2E49-CB97-D121-AC34-50E6777D6495}"/>
                </a:ext>
              </a:extLst>
            </p:cNvPr>
            <p:cNvCxnSpPr/>
            <p:nvPr/>
          </p:nvCxnSpPr>
          <p:spPr>
            <a:xfrm>
              <a:off x="9410699" y="-29510"/>
              <a:ext cx="0" cy="437571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连接符 33">
              <a:extLst>
                <a:ext uri="{FF2B5EF4-FFF2-40B4-BE49-F238E27FC236}">
                  <a16:creationId xmlns:a16="http://schemas.microsoft.com/office/drawing/2014/main" id="{CD571BEB-FFA2-0232-E30B-E5BD9D22F3E2}"/>
                </a:ext>
              </a:extLst>
            </p:cNvPr>
            <p:cNvCxnSpPr>
              <a:cxnSpLocks/>
              <a:endCxn id="7" idx="0"/>
            </p:cNvCxnSpPr>
            <p:nvPr/>
          </p:nvCxnSpPr>
          <p:spPr>
            <a:xfrm>
              <a:off x="9521824" y="-36911"/>
              <a:ext cx="0" cy="748111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4F25E035-D11E-CB1A-3A0E-1850456AA5F5}"/>
                </a:ext>
              </a:extLst>
            </p:cNvPr>
            <p:cNvSpPr txBox="1"/>
            <p:nvPr/>
          </p:nvSpPr>
          <p:spPr>
            <a:xfrm>
              <a:off x="8194451" y="-36911"/>
              <a:ext cx="682902" cy="4313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dirty="0"/>
                <a:t>t1</a:t>
              </a:r>
              <a:endParaRPr lang="zh-CN" altLang="en-US" sz="1400" b="1" dirty="0"/>
            </a:p>
          </p:txBody>
        </p:sp>
        <p:sp>
          <p:nvSpPr>
            <p:cNvPr id="16" name="文本框 15">
              <a:extLst>
                <a:ext uri="{FF2B5EF4-FFF2-40B4-BE49-F238E27FC236}">
                  <a16:creationId xmlns:a16="http://schemas.microsoft.com/office/drawing/2014/main" id="{52C65F38-F30E-9329-FA08-2F7CB17B6B78}"/>
                </a:ext>
              </a:extLst>
            </p:cNvPr>
            <p:cNvSpPr txBox="1"/>
            <p:nvPr/>
          </p:nvSpPr>
          <p:spPr>
            <a:xfrm>
              <a:off x="9009031" y="-389483"/>
              <a:ext cx="682902" cy="4313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dirty="0"/>
                <a:t>t2</a:t>
              </a:r>
              <a:endParaRPr lang="zh-CN" altLang="en-US" sz="1400" b="1" dirty="0"/>
            </a:p>
          </p:txBody>
        </p:sp>
        <p:sp>
          <p:nvSpPr>
            <p:cNvPr id="17" name="文本框 16">
              <a:extLst>
                <a:ext uri="{FF2B5EF4-FFF2-40B4-BE49-F238E27FC236}">
                  <a16:creationId xmlns:a16="http://schemas.microsoft.com/office/drawing/2014/main" id="{AF1B96FB-12F5-DB31-A73E-BA500784B801}"/>
                </a:ext>
              </a:extLst>
            </p:cNvPr>
            <p:cNvSpPr txBox="1"/>
            <p:nvPr/>
          </p:nvSpPr>
          <p:spPr>
            <a:xfrm>
              <a:off x="9363132" y="-374493"/>
              <a:ext cx="682902" cy="4313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dirty="0"/>
                <a:t>t3</a:t>
              </a:r>
              <a:endParaRPr lang="zh-CN" altLang="en-US" sz="1400" b="1" dirty="0"/>
            </a:p>
          </p:txBody>
        </p:sp>
        <p:sp>
          <p:nvSpPr>
            <p:cNvPr id="19" name="文本框 18">
              <a:extLst>
                <a:ext uri="{FF2B5EF4-FFF2-40B4-BE49-F238E27FC236}">
                  <a16:creationId xmlns:a16="http://schemas.microsoft.com/office/drawing/2014/main" id="{85CD9DAA-AB82-C514-B2EF-256155795161}"/>
                </a:ext>
              </a:extLst>
            </p:cNvPr>
            <p:cNvSpPr txBox="1"/>
            <p:nvPr/>
          </p:nvSpPr>
          <p:spPr>
            <a:xfrm>
              <a:off x="6127521" y="465793"/>
              <a:ext cx="2554379" cy="646953"/>
            </a:xfrm>
            <a:prstGeom prst="rect">
              <a:avLst/>
            </a:prstGeom>
            <a:noFill/>
            <a:ln w="34925">
              <a:solidFill>
                <a:srgbClr val="C0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CN" sz="1200" dirty="0" err="1"/>
                <a:t>startTimeHit</a:t>
              </a:r>
              <a:r>
                <a:rPr lang="en-US" altLang="zh-CN" sz="1200" dirty="0"/>
                <a:t>=t2-t1</a:t>
              </a:r>
            </a:p>
            <a:p>
              <a:r>
                <a:rPr lang="en-US" altLang="zh-CN" sz="1200" dirty="0" err="1"/>
                <a:t>peakTimeHit</a:t>
              </a:r>
              <a:r>
                <a:rPr lang="en-US" altLang="zh-CN" sz="1200" dirty="0"/>
                <a:t>=t3-t2</a:t>
              </a:r>
              <a:endParaRPr lang="zh-CN" altLang="en-US" sz="1200" dirty="0"/>
            </a:p>
          </p:txBody>
        </p:sp>
        <p:sp>
          <p:nvSpPr>
            <p:cNvPr id="20" name="文本框 19">
              <a:extLst>
                <a:ext uri="{FF2B5EF4-FFF2-40B4-BE49-F238E27FC236}">
                  <a16:creationId xmlns:a16="http://schemas.microsoft.com/office/drawing/2014/main" id="{9AF6C8B3-A9C4-1DE7-FE4B-7BA8DFAC7154}"/>
                </a:ext>
              </a:extLst>
            </p:cNvPr>
            <p:cNvSpPr txBox="1"/>
            <p:nvPr/>
          </p:nvSpPr>
          <p:spPr>
            <a:xfrm>
              <a:off x="10198100" y="46077"/>
              <a:ext cx="844551" cy="4313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solidFill>
                    <a:srgbClr val="C00000"/>
                  </a:solidFill>
                </a:rPr>
                <a:t>Hit</a:t>
              </a:r>
              <a:endParaRPr lang="zh-CN" altLang="en-US" sz="1400" dirty="0">
                <a:solidFill>
                  <a:srgbClr val="C00000"/>
                </a:solidFill>
              </a:endParaRPr>
            </a:p>
          </p:txBody>
        </p:sp>
        <p:sp>
          <p:nvSpPr>
            <p:cNvPr id="21" name="文本框 20">
              <a:extLst>
                <a:ext uri="{FF2B5EF4-FFF2-40B4-BE49-F238E27FC236}">
                  <a16:creationId xmlns:a16="http://schemas.microsoft.com/office/drawing/2014/main" id="{A5987EFC-78C2-FD9A-2A91-9EAC6BEA7B57}"/>
                </a:ext>
              </a:extLst>
            </p:cNvPr>
            <p:cNvSpPr txBox="1"/>
            <p:nvPr/>
          </p:nvSpPr>
          <p:spPr>
            <a:xfrm>
              <a:off x="11042649" y="965200"/>
              <a:ext cx="844551" cy="4313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solidFill>
                    <a:srgbClr val="7030A0"/>
                  </a:solidFill>
                </a:rPr>
                <a:t>S2</a:t>
              </a:r>
              <a:endParaRPr lang="zh-CN" altLang="en-US" sz="1400" dirty="0">
                <a:solidFill>
                  <a:srgbClr val="7030A0"/>
                </a:solidFill>
              </a:endParaRPr>
            </a:p>
          </p:txBody>
        </p:sp>
      </p:grpSp>
      <p:pic>
        <p:nvPicPr>
          <p:cNvPr id="22" name="图片 21">
            <a:extLst>
              <a:ext uri="{FF2B5EF4-FFF2-40B4-BE49-F238E27FC236}">
                <a16:creationId xmlns:a16="http://schemas.microsoft.com/office/drawing/2014/main" id="{C833CDC6-0C3D-ADB4-FCEA-F09F141FFED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49982" y="2336106"/>
            <a:ext cx="3149880" cy="1506464"/>
          </a:xfrm>
          <a:prstGeom prst="rect">
            <a:avLst/>
          </a:prstGeom>
        </p:spPr>
      </p:pic>
      <p:sp>
        <p:nvSpPr>
          <p:cNvPr id="23" name="矩形 22">
            <a:extLst>
              <a:ext uri="{FF2B5EF4-FFF2-40B4-BE49-F238E27FC236}">
                <a16:creationId xmlns:a16="http://schemas.microsoft.com/office/drawing/2014/main" id="{74B954D9-30C7-1987-467E-EB8CE0DFF317}"/>
              </a:ext>
            </a:extLst>
          </p:cNvPr>
          <p:cNvSpPr/>
          <p:nvPr/>
        </p:nvSpPr>
        <p:spPr>
          <a:xfrm>
            <a:off x="7982580" y="1932496"/>
            <a:ext cx="271188" cy="1467463"/>
          </a:xfrm>
          <a:prstGeom prst="rect">
            <a:avLst/>
          </a:prstGeom>
          <a:noFill/>
          <a:ln w="44450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4" name="直接箭头连接符 14">
            <a:extLst>
              <a:ext uri="{FF2B5EF4-FFF2-40B4-BE49-F238E27FC236}">
                <a16:creationId xmlns:a16="http://schemas.microsoft.com/office/drawing/2014/main" id="{2825E36D-E753-E7D2-C3B1-83EC15887D5C}"/>
              </a:ext>
            </a:extLst>
          </p:cNvPr>
          <p:cNvCxnSpPr>
            <a:cxnSpLocks/>
            <a:endCxn id="22" idx="1"/>
          </p:cNvCxnSpPr>
          <p:nvPr/>
        </p:nvCxnSpPr>
        <p:spPr>
          <a:xfrm>
            <a:off x="8253768" y="2565698"/>
            <a:ext cx="596214" cy="52364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文本框 27">
            <a:extLst>
              <a:ext uri="{FF2B5EF4-FFF2-40B4-BE49-F238E27FC236}">
                <a16:creationId xmlns:a16="http://schemas.microsoft.com/office/drawing/2014/main" id="{6F49ACE6-107C-AB80-7D1F-E7844BEA4DB9}"/>
              </a:ext>
            </a:extLst>
          </p:cNvPr>
          <p:cNvSpPr txBox="1"/>
          <p:nvPr/>
        </p:nvSpPr>
        <p:spPr>
          <a:xfrm rot="3044142">
            <a:off x="10117418" y="5219662"/>
            <a:ext cx="18722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Preliminary</a:t>
            </a:r>
            <a:endParaRPr kumimoji="1" lang="zh-CN" alt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4C074852-2DAA-86A0-C950-21F38C27298E}"/>
              </a:ext>
            </a:extLst>
          </p:cNvPr>
          <p:cNvSpPr txBox="1"/>
          <p:nvPr/>
        </p:nvSpPr>
        <p:spPr>
          <a:xfrm>
            <a:off x="5303118" y="4117786"/>
            <a:ext cx="303405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kumimoji="1"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Transformer to extract waveform information;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kumimoji="1"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MLP to extract higher signal-level features;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kumimoji="1"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Simulated B8 neutrino waveforms as “signal”;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kumimoji="1"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Data-driven cathode S2s as </a:t>
            </a:r>
            <a:r>
              <a:rPr kumimoji="1" lang="en-US" altLang="zh-CN" sz="2000">
                <a:latin typeface="Times New Roman" panose="02020603050405020304" pitchFamily="18" charset="0"/>
                <a:cs typeface="Times New Roman" panose="02020603050405020304" pitchFamily="18" charset="0"/>
              </a:rPr>
              <a:t>“background”;</a:t>
            </a:r>
            <a:endParaRPr kumimoji="1" lang="zh-CN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102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206"/>
    </mc:Choice>
    <mc:Fallback xmlns="">
      <p:transition advTm="2206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30"/>
          <p:cNvSpPr txBox="1"/>
          <p:nvPr/>
        </p:nvSpPr>
        <p:spPr>
          <a:xfrm>
            <a:off x="622598" y="477466"/>
            <a:ext cx="60884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cs typeface="+mn-ea"/>
                <a:sym typeface="+mn-lt"/>
              </a:rPr>
              <a:t>Timeline of PandaX-4T Experiment</a:t>
            </a:r>
            <a:endParaRPr lang="zh-CN" altLang="en-US" sz="28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99662" y="-26590"/>
            <a:ext cx="1990751" cy="1553005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5379527" y="-395892"/>
            <a:ext cx="1060938" cy="55440"/>
            <a:chOff x="5565531" y="1088292"/>
            <a:chExt cx="1060938" cy="55440"/>
          </a:xfrm>
        </p:grpSpPr>
        <p:cxnSp>
          <p:nvCxnSpPr>
            <p:cNvPr id="9" name="直接连接符 8"/>
            <p:cNvCxnSpPr/>
            <p:nvPr/>
          </p:nvCxnSpPr>
          <p:spPr>
            <a:xfrm>
              <a:off x="5565531" y="1088292"/>
              <a:ext cx="1060938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5868866" y="1143732"/>
              <a:ext cx="454269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1" name="PandaX_logo.jpeg" descr="PandaX_logo.jpeg">
            <a:extLst>
              <a:ext uri="{FF2B5EF4-FFF2-40B4-BE49-F238E27FC236}">
                <a16:creationId xmlns:a16="http://schemas.microsoft.com/office/drawing/2014/main" id="{DDA8F40E-1A4C-C648-B728-24FA4C1856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67661" y="447374"/>
            <a:ext cx="1854752" cy="576064"/>
          </a:xfrm>
          <a:prstGeom prst="rect">
            <a:avLst/>
          </a:prstGeom>
          <a:ln w="3175">
            <a:miter lim="400000"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864977D-5B8A-CDBA-3359-ADFE87E11506}"/>
              </a:ext>
            </a:extLst>
          </p:cNvPr>
          <p:cNvSpPr txBox="1"/>
          <p:nvPr/>
        </p:nvSpPr>
        <p:spPr>
          <a:xfrm>
            <a:off x="11826450" y="6531654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7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Times" pitchFamily="2" charset="0"/>
            </a:endParaRPr>
          </a:p>
        </p:txBody>
      </p:sp>
      <p:graphicFrame>
        <p:nvGraphicFramePr>
          <p:cNvPr id="12" name="表格 8">
            <a:extLst>
              <a:ext uri="{FF2B5EF4-FFF2-40B4-BE49-F238E27FC236}">
                <a16:creationId xmlns:a16="http://schemas.microsoft.com/office/drawing/2014/main" id="{8D8454BD-A18A-8447-B395-436C1C373C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3514829"/>
              </p:ext>
            </p:extLst>
          </p:nvPr>
        </p:nvGraphicFramePr>
        <p:xfrm>
          <a:off x="23831" y="1169308"/>
          <a:ext cx="5804865" cy="550084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52770">
                  <a:extLst>
                    <a:ext uri="{9D8B030D-6E8A-4147-A177-3AD203B41FA5}">
                      <a16:colId xmlns:a16="http://schemas.microsoft.com/office/drawing/2014/main" val="2817654798"/>
                    </a:ext>
                  </a:extLst>
                </a:gridCol>
                <a:gridCol w="4152095">
                  <a:extLst>
                    <a:ext uri="{9D8B030D-6E8A-4147-A177-3AD203B41FA5}">
                      <a16:colId xmlns:a16="http://schemas.microsoft.com/office/drawing/2014/main" val="2303009363"/>
                    </a:ext>
                  </a:extLst>
                </a:gridCol>
              </a:tblGrid>
              <a:tr h="750667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0" dirty="0">
                          <a:solidFill>
                            <a:schemeClr val="bg1"/>
                          </a:solidFill>
                          <a:latin typeface="Times" pitchFamily="2" charset="0"/>
                          <a:ea typeface="Microsoft YaHei" panose="020B0503020204020204" pitchFamily="34" charset="-122"/>
                          <a:cs typeface="Helvetica Neue" panose="02000503000000020004" pitchFamily="2" charset="0"/>
                        </a:rPr>
                        <a:t>2020/11 – 2021/04 </a:t>
                      </a:r>
                      <a:endParaRPr lang="zh-CN" altLang="en-US" sz="2400" b="0" dirty="0">
                        <a:solidFill>
                          <a:schemeClr val="bg1"/>
                        </a:solidFill>
                        <a:latin typeface="Times" pitchFamily="2" charset="0"/>
                        <a:ea typeface="Microsoft YaHei" panose="020B0503020204020204" pitchFamily="34" charset="-122"/>
                        <a:cs typeface="Helvetica Neue" panose="02000503000000020004" pitchFamily="2" charset="0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CN" sz="2400" b="1" dirty="0">
                          <a:latin typeface="Times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Commissioning (</a:t>
                      </a:r>
                      <a:r>
                        <a:rPr kumimoji="1" lang="en-US" altLang="zh-CN" sz="2400" b="1" dirty="0">
                          <a:solidFill>
                            <a:srgbClr val="0432FF"/>
                          </a:solidFill>
                          <a:latin typeface="Times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Run0</a:t>
                      </a:r>
                      <a:r>
                        <a:rPr kumimoji="1" lang="en-US" altLang="zh-CN" sz="2400" b="1" dirty="0">
                          <a:latin typeface="Times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)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CN" sz="2400" dirty="0">
                          <a:latin typeface="Times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95 days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8745180"/>
                  </a:ext>
                </a:extLst>
              </a:tr>
              <a:tr h="103951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0" dirty="0">
                          <a:solidFill>
                            <a:schemeClr val="bg1"/>
                          </a:solidFill>
                          <a:latin typeface="Times" pitchFamily="2" charset="0"/>
                          <a:ea typeface="Microsoft YaHei" panose="020B0503020204020204" pitchFamily="34" charset="-122"/>
                          <a:cs typeface="Helvetica Neue" panose="02000503000000020004" pitchFamily="2" charset="0"/>
                        </a:rPr>
                        <a:t>2021/07 – 2021/10</a:t>
                      </a:r>
                      <a:endParaRPr lang="zh-CN" altLang="en-US" sz="2400" b="0" dirty="0">
                        <a:solidFill>
                          <a:schemeClr val="bg1"/>
                        </a:solidFill>
                        <a:latin typeface="Times" pitchFamily="2" charset="0"/>
                        <a:ea typeface="Microsoft YaHei" panose="020B0503020204020204" pitchFamily="34" charset="-122"/>
                        <a:cs typeface="Helvetica Neue" panose="02000503000000020004" pitchFamily="2" charset="0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CN" sz="2400" b="1" dirty="0">
                          <a:latin typeface="Times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Tritium removal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CN" sz="2400" dirty="0">
                          <a:latin typeface="Times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xenon distillation, gas flushing, </a:t>
                      </a:r>
                      <a:r>
                        <a:rPr kumimoji="1" lang="en-US" altLang="zh-CN" sz="2400" dirty="0" err="1">
                          <a:latin typeface="Times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etc</a:t>
                      </a:r>
                      <a:endParaRPr kumimoji="1" lang="en-US" altLang="zh-CN" sz="2400" dirty="0">
                        <a:latin typeface="Times" pitchFamily="2" charset="0"/>
                        <a:ea typeface="Helvetica Neue" panose="02000503000000020004" pitchFamily="2" charset="0"/>
                        <a:cs typeface="Helvetica Neue" panose="02000503000000020004" pitchFamily="2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5207189"/>
                  </a:ext>
                </a:extLst>
              </a:tr>
              <a:tr h="750667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0" dirty="0">
                          <a:solidFill>
                            <a:schemeClr val="bg1"/>
                          </a:solidFill>
                          <a:latin typeface="Times" pitchFamily="2" charset="0"/>
                          <a:ea typeface="Microsoft YaHei" panose="020B0503020204020204" pitchFamily="34" charset="-122"/>
                          <a:cs typeface="Helvetica Neue" panose="02000503000000020004" pitchFamily="2" charset="0"/>
                        </a:rPr>
                        <a:t>2021/11 – 2022/05</a:t>
                      </a:r>
                      <a:endParaRPr lang="zh-CN" altLang="en-US" sz="2400" b="0" dirty="0">
                        <a:solidFill>
                          <a:schemeClr val="bg1"/>
                        </a:solidFill>
                        <a:latin typeface="Times" pitchFamily="2" charset="0"/>
                        <a:ea typeface="Microsoft YaHei" panose="020B0503020204020204" pitchFamily="34" charset="-122"/>
                        <a:cs typeface="Helvetica Neue" panose="02000503000000020004" pitchFamily="2" charset="0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CN" sz="2400" b="1" dirty="0">
                          <a:latin typeface="Times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Physics run (</a:t>
                      </a:r>
                      <a:r>
                        <a:rPr kumimoji="1" lang="en-US" altLang="zh-CN" sz="2400" b="1" dirty="0">
                          <a:solidFill>
                            <a:srgbClr val="0432FF"/>
                          </a:solidFill>
                          <a:latin typeface="Times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Run1</a:t>
                      </a:r>
                      <a:r>
                        <a:rPr kumimoji="1" lang="en-US" altLang="zh-CN" sz="2400" b="1" dirty="0">
                          <a:latin typeface="Times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)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CN" sz="2400" dirty="0">
                          <a:latin typeface="Times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164 days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2554182"/>
                  </a:ext>
                </a:extLst>
              </a:tr>
              <a:tr h="103951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0" dirty="0">
                          <a:solidFill>
                            <a:schemeClr val="bg1"/>
                          </a:solidFill>
                          <a:latin typeface="Times" pitchFamily="2" charset="0"/>
                          <a:ea typeface="Microsoft YaHei" panose="020B0503020204020204" pitchFamily="34" charset="-122"/>
                          <a:cs typeface="Helvetica Neue" panose="02000503000000020004" pitchFamily="2" charset="0"/>
                        </a:rPr>
                        <a:t>2022/09 – 2023/12</a:t>
                      </a:r>
                      <a:endParaRPr lang="zh-CN" altLang="en-US" sz="2400" b="0" dirty="0">
                        <a:solidFill>
                          <a:schemeClr val="bg1"/>
                        </a:solidFill>
                        <a:latin typeface="Times" pitchFamily="2" charset="0"/>
                        <a:ea typeface="Microsoft YaHei" panose="020B0503020204020204" pitchFamily="34" charset="-122"/>
                        <a:cs typeface="Helvetica Neue" panose="02000503000000020004" pitchFamily="2" charset="0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CN" sz="2400" b="1" dirty="0">
                          <a:latin typeface="Times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CJPL B2 hall construction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CN" sz="2400" dirty="0">
                          <a:latin typeface="Times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xenon recuperation, detector upgrade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7514008"/>
                  </a:ext>
                </a:extLst>
              </a:tr>
              <a:tr h="750667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0" dirty="0">
                          <a:solidFill>
                            <a:schemeClr val="bg1"/>
                          </a:solidFill>
                          <a:latin typeface="Times" pitchFamily="2" charset="0"/>
                          <a:ea typeface="Microsoft YaHei" panose="020B0503020204020204" pitchFamily="34" charset="-122"/>
                          <a:cs typeface="Helvetica Neue" panose="02000503000000020004" pitchFamily="2" charset="0"/>
                        </a:rPr>
                        <a:t>2024/01-</a:t>
                      </a:r>
                    </a:p>
                    <a:p>
                      <a:pPr algn="ctr"/>
                      <a:r>
                        <a:rPr lang="en-US" altLang="zh-CN" sz="2400" b="0" dirty="0">
                          <a:solidFill>
                            <a:schemeClr val="bg1"/>
                          </a:solidFill>
                          <a:latin typeface="Times" pitchFamily="2" charset="0"/>
                          <a:ea typeface="Microsoft YaHei" panose="020B0503020204020204" pitchFamily="34" charset="-122"/>
                          <a:cs typeface="Helvetica Neue" panose="02000503000000020004" pitchFamily="2" charset="0"/>
                        </a:rPr>
                        <a:t>2026/04</a:t>
                      </a:r>
                      <a:endParaRPr lang="zh-CN" altLang="en-US" sz="2400" b="0" dirty="0">
                        <a:solidFill>
                          <a:schemeClr val="bg1"/>
                        </a:solidFill>
                        <a:latin typeface="Times" pitchFamily="2" charset="0"/>
                        <a:ea typeface="Microsoft YaHei" panose="020B0503020204020204" pitchFamily="34" charset="-122"/>
                        <a:cs typeface="Helvetica Neue" panose="02000503000000020004" pitchFamily="2" charset="0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2400" b="1" dirty="0">
                          <a:solidFill>
                            <a:schemeClr val="bg1"/>
                          </a:solidFill>
                          <a:latin typeface="Times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Physics run (</a:t>
                      </a:r>
                      <a:r>
                        <a:rPr lang="en-US" altLang="zh-CN" sz="2400" b="1" dirty="0">
                          <a:solidFill>
                            <a:srgbClr val="0432FF"/>
                          </a:solidFill>
                          <a:latin typeface="Times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Run2</a:t>
                      </a:r>
                      <a:r>
                        <a:rPr lang="en-US" altLang="zh-CN" sz="2400" b="1" dirty="0">
                          <a:solidFill>
                            <a:schemeClr val="bg1"/>
                          </a:solidFill>
                          <a:latin typeface="Times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)</a:t>
                      </a:r>
                      <a:endParaRPr lang="zh-CN" altLang="en-US" sz="2400" b="1" dirty="0">
                        <a:solidFill>
                          <a:schemeClr val="bg1"/>
                        </a:solidFill>
                        <a:latin typeface="Times" pitchFamily="2" charset="0"/>
                        <a:cs typeface="Helvetica Neue" panose="02000503000000020004" pitchFamily="2" charset="0"/>
                      </a:endParaRPr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8262285"/>
                  </a:ext>
                </a:extLst>
              </a:tr>
              <a:tr h="654525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0" dirty="0">
                          <a:solidFill>
                            <a:schemeClr val="bg1"/>
                          </a:solidFill>
                          <a:latin typeface="Times" pitchFamily="2" charset="0"/>
                          <a:ea typeface="Microsoft YaHei" panose="020B0503020204020204" pitchFamily="34" charset="-122"/>
                          <a:cs typeface="Helvetica Neue" panose="02000503000000020004" pitchFamily="2" charset="0"/>
                        </a:rPr>
                        <a:t>2026/04/15</a:t>
                      </a:r>
                      <a:endParaRPr lang="zh-CN" altLang="en-US" sz="2400" b="0" dirty="0">
                        <a:solidFill>
                          <a:schemeClr val="bg1"/>
                        </a:solidFill>
                        <a:latin typeface="Times" pitchFamily="2" charset="0"/>
                        <a:ea typeface="Microsoft YaHei" panose="020B0503020204020204" pitchFamily="34" charset="-122"/>
                        <a:cs typeface="Helvetica Neue" panose="02000503000000020004" pitchFamily="2" charset="0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2400" b="1" dirty="0">
                          <a:solidFill>
                            <a:schemeClr val="bg1"/>
                          </a:solidFill>
                          <a:latin typeface="Times" pitchFamily="2" charset="0"/>
                          <a:cs typeface="Helvetica Neue" panose="02000503000000020004" pitchFamily="2" charset="0"/>
                        </a:rPr>
                        <a:t>PandaX-4T decommission</a:t>
                      </a:r>
                      <a:endParaRPr lang="zh-CN" altLang="en-US" sz="2400" b="1" dirty="0">
                        <a:solidFill>
                          <a:schemeClr val="bg1"/>
                        </a:solidFill>
                        <a:latin typeface="Times" pitchFamily="2" charset="0"/>
                        <a:cs typeface="Helvetica Neue" panose="02000503000000020004" pitchFamily="2" charset="0"/>
                      </a:endParaRPr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7864602"/>
                  </a:ext>
                </a:extLst>
              </a:tr>
            </a:tbl>
          </a:graphicData>
        </a:graphic>
      </p:graphicFrame>
      <p:pic>
        <p:nvPicPr>
          <p:cNvPr id="13" name="图片 7">
            <a:extLst>
              <a:ext uri="{FF2B5EF4-FFF2-40B4-BE49-F238E27FC236}">
                <a16:creationId xmlns:a16="http://schemas.microsoft.com/office/drawing/2014/main" id="{5D1D4D66-3747-BF4F-B21D-C41623F752C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3839" y="1427960"/>
            <a:ext cx="3037387" cy="2278931"/>
          </a:xfrm>
          <a:prstGeom prst="rect">
            <a:avLst/>
          </a:prstGeom>
        </p:spPr>
      </p:pic>
      <p:pic>
        <p:nvPicPr>
          <p:cNvPr id="15" name="图片 8">
            <a:extLst>
              <a:ext uri="{FF2B5EF4-FFF2-40B4-BE49-F238E27FC236}">
                <a16:creationId xmlns:a16="http://schemas.microsoft.com/office/drawing/2014/main" id="{AD2333D0-37BB-C54E-A8E6-E616E96C3E5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6637"/>
          <a:stretch/>
        </p:blipFill>
        <p:spPr>
          <a:xfrm>
            <a:off x="5993839" y="3860895"/>
            <a:ext cx="6150036" cy="2923795"/>
          </a:xfrm>
          <a:prstGeom prst="rect">
            <a:avLst/>
          </a:prstGeom>
        </p:spPr>
      </p:pic>
      <p:pic>
        <p:nvPicPr>
          <p:cNvPr id="16" name="图片 9">
            <a:extLst>
              <a:ext uri="{FF2B5EF4-FFF2-40B4-BE49-F238E27FC236}">
                <a16:creationId xmlns:a16="http://schemas.microsoft.com/office/drawing/2014/main" id="{AB771C08-221A-0949-9A1A-F88C364C5E5F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3796" r="18835"/>
          <a:stretch/>
        </p:blipFill>
        <p:spPr>
          <a:xfrm>
            <a:off x="9081851" y="1427959"/>
            <a:ext cx="3131271" cy="2278931"/>
          </a:xfrm>
          <a:prstGeom prst="rect">
            <a:avLst/>
          </a:prstGeom>
        </p:spPr>
      </p:pic>
      <p:pic>
        <p:nvPicPr>
          <p:cNvPr id="17" name="图片 1">
            <a:extLst>
              <a:ext uri="{FF2B5EF4-FFF2-40B4-BE49-F238E27FC236}">
                <a16:creationId xmlns:a16="http://schemas.microsoft.com/office/drawing/2014/main" id="{4D4B2B26-5265-044E-87AE-4F591520CCE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30638" y="2205658"/>
            <a:ext cx="5502426" cy="36922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2A2C2A3-9AD5-3726-15E9-156034A4172E}"/>
              </a:ext>
            </a:extLst>
          </p:cNvPr>
          <p:cNvSpPr txBox="1"/>
          <p:nvPr/>
        </p:nvSpPr>
        <p:spPr>
          <a:xfrm>
            <a:off x="11826450" y="6504942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solidFill>
                  <a:schemeClr val="bg1"/>
                </a:solidFill>
                <a:latin typeface="Times" pitchFamily="2" charset="0"/>
              </a:rPr>
              <a:t>2</a:t>
            </a:r>
            <a:endParaRPr lang="en-US" sz="1200" dirty="0">
              <a:solidFill>
                <a:schemeClr val="bg1"/>
              </a:solidFill>
              <a:latin typeface="Times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91376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9740"/>
    </mc:Choice>
    <mc:Fallback xmlns="">
      <p:transition advTm="397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42">
            <a:extLst>
              <a:ext uri="{FF2B5EF4-FFF2-40B4-BE49-F238E27FC236}">
                <a16:creationId xmlns:a16="http://schemas.microsoft.com/office/drawing/2014/main" id="{CD18E00A-8EFB-2F4D-85C6-27CCB7168C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822" y="1606731"/>
            <a:ext cx="3730496" cy="2193917"/>
          </a:xfrm>
          <a:prstGeom prst="rect">
            <a:avLst/>
          </a:prstGeom>
        </p:spPr>
      </p:pic>
      <p:sp>
        <p:nvSpPr>
          <p:cNvPr id="18" name="TextBox 30"/>
          <p:cNvSpPr txBox="1"/>
          <p:nvPr/>
        </p:nvSpPr>
        <p:spPr>
          <a:xfrm>
            <a:off x="622598" y="477466"/>
            <a:ext cx="46586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cs typeface="+mn-ea"/>
                <a:sym typeface="+mn-lt"/>
              </a:rPr>
              <a:t>Search for solar neutrinos</a:t>
            </a:r>
            <a:endParaRPr lang="zh-CN" altLang="en-US" sz="28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99662" y="-26590"/>
            <a:ext cx="1990751" cy="1553005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5379527" y="-395892"/>
            <a:ext cx="1060938" cy="55440"/>
            <a:chOff x="5565531" y="1088292"/>
            <a:chExt cx="1060938" cy="55440"/>
          </a:xfrm>
        </p:grpSpPr>
        <p:cxnSp>
          <p:nvCxnSpPr>
            <p:cNvPr id="9" name="直接连接符 8"/>
            <p:cNvCxnSpPr/>
            <p:nvPr/>
          </p:nvCxnSpPr>
          <p:spPr>
            <a:xfrm>
              <a:off x="5565531" y="1088292"/>
              <a:ext cx="1060938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5868866" y="1143732"/>
              <a:ext cx="454269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1" name="PandaX_logo.jpeg" descr="PandaX_logo.jpeg">
            <a:extLst>
              <a:ext uri="{FF2B5EF4-FFF2-40B4-BE49-F238E27FC236}">
                <a16:creationId xmlns:a16="http://schemas.microsoft.com/office/drawing/2014/main" id="{DDA8F40E-1A4C-C648-B728-24FA4C1856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67661" y="447374"/>
            <a:ext cx="1854752" cy="576064"/>
          </a:xfrm>
          <a:prstGeom prst="rect">
            <a:avLst/>
          </a:prstGeom>
          <a:ln w="3175">
            <a:miter lim="400000"/>
          </a:ln>
        </p:spPr>
      </p:pic>
      <p:grpSp>
        <p:nvGrpSpPr>
          <p:cNvPr id="12" name="组合 7">
            <a:extLst>
              <a:ext uri="{FF2B5EF4-FFF2-40B4-BE49-F238E27FC236}">
                <a16:creationId xmlns:a16="http://schemas.microsoft.com/office/drawing/2014/main" id="{1CA9491F-E16E-6246-AE01-949ACFA29569}"/>
              </a:ext>
            </a:extLst>
          </p:cNvPr>
          <p:cNvGrpSpPr/>
          <p:nvPr/>
        </p:nvGrpSpPr>
        <p:grpSpPr>
          <a:xfrm>
            <a:off x="5379527" y="-395892"/>
            <a:ext cx="1060938" cy="55440"/>
            <a:chOff x="5565531" y="1088292"/>
            <a:chExt cx="1060938" cy="55440"/>
          </a:xfrm>
        </p:grpSpPr>
        <p:cxnSp>
          <p:nvCxnSpPr>
            <p:cNvPr id="13" name="直接连接符 8">
              <a:extLst>
                <a:ext uri="{FF2B5EF4-FFF2-40B4-BE49-F238E27FC236}">
                  <a16:creationId xmlns:a16="http://schemas.microsoft.com/office/drawing/2014/main" id="{94FC43F3-9935-1E4A-B537-C641B987DD3A}"/>
                </a:ext>
              </a:extLst>
            </p:cNvPr>
            <p:cNvCxnSpPr/>
            <p:nvPr/>
          </p:nvCxnSpPr>
          <p:spPr>
            <a:xfrm>
              <a:off x="5565531" y="1088292"/>
              <a:ext cx="1060938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9">
              <a:extLst>
                <a:ext uri="{FF2B5EF4-FFF2-40B4-BE49-F238E27FC236}">
                  <a16:creationId xmlns:a16="http://schemas.microsoft.com/office/drawing/2014/main" id="{4FBF4C1B-CB3B-FD47-95DA-0541095D9B4C}"/>
                </a:ext>
              </a:extLst>
            </p:cNvPr>
            <p:cNvCxnSpPr/>
            <p:nvPr/>
          </p:nvCxnSpPr>
          <p:spPr>
            <a:xfrm>
              <a:off x="5868866" y="1143732"/>
              <a:ext cx="454269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AF3E4F48-1BD1-8D48-B008-C7989A90199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1666" y="4049667"/>
            <a:ext cx="2046881" cy="219067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CA74774-38A3-F040-AF39-8BE2F69B293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635" y="1606731"/>
            <a:ext cx="3153953" cy="2180596"/>
          </a:xfrm>
          <a:prstGeom prst="rect">
            <a:avLst/>
          </a:prstGeom>
        </p:spPr>
      </p:pic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333CD37D-531C-334D-9E68-E5AD078FF2FE}"/>
              </a:ext>
            </a:extLst>
          </p:cNvPr>
          <p:cNvCxnSpPr>
            <a:cxnSpLocks/>
          </p:cNvCxnSpPr>
          <p:nvPr/>
        </p:nvCxnSpPr>
        <p:spPr>
          <a:xfrm flipH="1" flipV="1">
            <a:off x="5476756" y="2513672"/>
            <a:ext cx="433240" cy="3076362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22">
            <a:extLst>
              <a:ext uri="{FF2B5EF4-FFF2-40B4-BE49-F238E27FC236}">
                <a16:creationId xmlns:a16="http://schemas.microsoft.com/office/drawing/2014/main" id="{089E2856-0825-4646-BBFB-0A806124C21A}"/>
              </a:ext>
            </a:extLst>
          </p:cNvPr>
          <p:cNvSpPr/>
          <p:nvPr/>
        </p:nvSpPr>
        <p:spPr>
          <a:xfrm>
            <a:off x="1237172" y="2691008"/>
            <a:ext cx="847797" cy="568486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5B056CE-68CB-2345-8F56-B6DA17DE84F3}"/>
              </a:ext>
            </a:extLst>
          </p:cNvPr>
          <p:cNvSpPr txBox="1"/>
          <p:nvPr/>
        </p:nvSpPr>
        <p:spPr>
          <a:xfrm>
            <a:off x="-17759" y="4697163"/>
            <a:ext cx="489654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sz="2000" dirty="0">
                <a:latin typeface="Times" pitchFamily="2" charset="0"/>
              </a:rPr>
              <a:t>PandaX-4T searches for solar B8 </a:t>
            </a:r>
            <a:r>
              <a:rPr lang="en-US" sz="2000" dirty="0" err="1">
                <a:latin typeface="Times" pitchFamily="2" charset="0"/>
              </a:rPr>
              <a:t>CEvNS</a:t>
            </a:r>
            <a:r>
              <a:rPr lang="en-US" sz="2000" dirty="0">
                <a:latin typeface="Times" pitchFamily="2" charset="0"/>
              </a:rPr>
              <a:t> with lowered threshold;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sz="2000" dirty="0">
                <a:latin typeface="Times" pitchFamily="2" charset="0"/>
              </a:rPr>
              <a:t>Large amount of background</a:t>
            </a:r>
            <a:r>
              <a:rPr lang="en-US" sz="2000" dirty="0">
                <a:solidFill>
                  <a:srgbClr val="C00000"/>
                </a:solidFill>
                <a:latin typeface="Times" pitchFamily="2" charset="0"/>
              </a:rPr>
              <a:t> </a:t>
            </a:r>
            <a:r>
              <a:rPr lang="en-US" sz="2000" dirty="0">
                <a:latin typeface="Times" pitchFamily="2" charset="0"/>
              </a:rPr>
              <a:t>emerged with lowered threshold;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sz="2000" dirty="0">
                <a:latin typeface="Times" pitchFamily="2" charset="0"/>
              </a:rPr>
              <a:t>Two data regions used: </a:t>
            </a:r>
            <a:r>
              <a:rPr lang="en-US" sz="2000" dirty="0">
                <a:solidFill>
                  <a:srgbClr val="0432FF"/>
                </a:solidFill>
                <a:latin typeface="Times" pitchFamily="2" charset="0"/>
              </a:rPr>
              <a:t>Paired </a:t>
            </a:r>
            <a:r>
              <a:rPr lang="en-US" sz="2000" dirty="0">
                <a:latin typeface="Times" pitchFamily="2" charset="0"/>
              </a:rPr>
              <a:t>and</a:t>
            </a:r>
            <a:r>
              <a:rPr lang="en-US" sz="2000" dirty="0">
                <a:solidFill>
                  <a:srgbClr val="C00000"/>
                </a:solidFill>
                <a:latin typeface="Times" pitchFamily="2" charset="0"/>
              </a:rPr>
              <a:t> S2-only</a:t>
            </a:r>
            <a:r>
              <a:rPr lang="en-US" sz="2000" dirty="0">
                <a:latin typeface="Times" pitchFamily="2" charset="0"/>
              </a:rPr>
              <a:t>;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5EC678F2-F417-4849-8CE6-94BA91FFC6F5}"/>
              </a:ext>
            </a:extLst>
          </p:cNvPr>
          <p:cNvCxnSpPr>
            <a:cxnSpLocks/>
          </p:cNvCxnSpPr>
          <p:nvPr/>
        </p:nvCxnSpPr>
        <p:spPr>
          <a:xfrm flipH="1">
            <a:off x="2082212" y="2436154"/>
            <a:ext cx="3303273" cy="465609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8A92152B-6B67-F644-984C-F081DEA15424}"/>
              </a:ext>
            </a:extLst>
          </p:cNvPr>
          <p:cNvSpPr txBox="1"/>
          <p:nvPr/>
        </p:nvSpPr>
        <p:spPr>
          <a:xfrm>
            <a:off x="11892919" y="6544781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3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Times" pitchFamily="2" charset="0"/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5FD3DE3F-13F9-A245-95FB-6BC14D1B828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0950" y="1007956"/>
            <a:ext cx="1955950" cy="1381681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2C7DFA47-7A8D-DC4C-BFF4-0A24BE788BF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3900" y="991952"/>
            <a:ext cx="863722" cy="1068731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F2B63AA1-9871-C7FB-9F73-AA2FED27C102}"/>
              </a:ext>
            </a:extLst>
          </p:cNvPr>
          <p:cNvGrpSpPr/>
          <p:nvPr/>
        </p:nvGrpSpPr>
        <p:grpSpPr>
          <a:xfrm>
            <a:off x="7939679" y="1678279"/>
            <a:ext cx="3384376" cy="869100"/>
            <a:chOff x="7967414" y="1184224"/>
            <a:chExt cx="3384376" cy="869100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2927933C-09D7-3D4D-8E4B-DD6D3CFAA6B3}"/>
                </a:ext>
              </a:extLst>
            </p:cNvPr>
            <p:cNvCxnSpPr>
              <a:cxnSpLocks/>
            </p:cNvCxnSpPr>
            <p:nvPr/>
          </p:nvCxnSpPr>
          <p:spPr>
            <a:xfrm>
              <a:off x="7967414" y="2053324"/>
              <a:ext cx="3384376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riangle 37">
              <a:extLst>
                <a:ext uri="{FF2B5EF4-FFF2-40B4-BE49-F238E27FC236}">
                  <a16:creationId xmlns:a16="http://schemas.microsoft.com/office/drawing/2014/main" id="{4191A06B-AE45-B04C-87CD-A05C19C5C056}"/>
                </a:ext>
              </a:extLst>
            </p:cNvPr>
            <p:cNvSpPr/>
            <p:nvPr/>
          </p:nvSpPr>
          <p:spPr>
            <a:xfrm>
              <a:off x="8391724" y="1454396"/>
              <a:ext cx="151753" cy="598927"/>
            </a:xfrm>
            <a:prstGeom prst="triangle">
              <a:avLst/>
            </a:prstGeom>
            <a:solidFill>
              <a:srgbClr val="0432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Triangle 38">
              <a:extLst>
                <a:ext uri="{FF2B5EF4-FFF2-40B4-BE49-F238E27FC236}">
                  <a16:creationId xmlns:a16="http://schemas.microsoft.com/office/drawing/2014/main" id="{C5A11155-4800-9643-8D1E-82BFDC26B9D1}"/>
                </a:ext>
              </a:extLst>
            </p:cNvPr>
            <p:cNvSpPr/>
            <p:nvPr/>
          </p:nvSpPr>
          <p:spPr>
            <a:xfrm>
              <a:off x="10111092" y="1184224"/>
              <a:ext cx="648072" cy="864095"/>
            </a:xfrm>
            <a:prstGeom prst="triangle">
              <a:avLst/>
            </a:prstGeom>
            <a:solidFill>
              <a:srgbClr val="CB0B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D963F70-0DE8-F248-3858-CA9E6F05E683}"/>
              </a:ext>
            </a:extLst>
          </p:cNvPr>
          <p:cNvGrpSpPr/>
          <p:nvPr/>
        </p:nvGrpSpPr>
        <p:grpSpPr>
          <a:xfrm>
            <a:off x="7783382" y="2549167"/>
            <a:ext cx="1390124" cy="697957"/>
            <a:chOff x="7815406" y="2083765"/>
            <a:chExt cx="1390124" cy="697957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709C3C89-F93A-1446-B222-1C85AA956494}"/>
                </a:ext>
              </a:extLst>
            </p:cNvPr>
            <p:cNvSpPr txBox="1"/>
            <p:nvPr/>
          </p:nvSpPr>
          <p:spPr>
            <a:xfrm>
              <a:off x="8249640" y="2083765"/>
              <a:ext cx="45557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rgbClr val="0432FF"/>
                  </a:solidFill>
                  <a:latin typeface="Times" pitchFamily="2" charset="0"/>
                </a:rPr>
                <a:t>S1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326B5F9-B35B-5F48-AE93-80A92EF9F5D5}"/>
                </a:ext>
              </a:extLst>
            </p:cNvPr>
            <p:cNvSpPr txBox="1"/>
            <p:nvPr/>
          </p:nvSpPr>
          <p:spPr>
            <a:xfrm>
              <a:off x="7815406" y="2359299"/>
              <a:ext cx="1390124" cy="4224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0432FF"/>
                  </a:solidFill>
                  <a:latin typeface="Times" pitchFamily="2" charset="0"/>
                </a:rPr>
                <a:t>(~10% eff)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1DB9A6E-740D-31F9-CC92-8A25AABD832B}"/>
              </a:ext>
            </a:extLst>
          </p:cNvPr>
          <p:cNvGrpSpPr/>
          <p:nvPr/>
        </p:nvGrpSpPr>
        <p:grpSpPr>
          <a:xfrm>
            <a:off x="9763363" y="2549167"/>
            <a:ext cx="1390124" cy="663540"/>
            <a:chOff x="9740066" y="2113194"/>
            <a:chExt cx="1390124" cy="663540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DA795088-580A-5748-8606-DEF9E68CE442}"/>
                </a:ext>
              </a:extLst>
            </p:cNvPr>
            <p:cNvSpPr txBox="1"/>
            <p:nvPr/>
          </p:nvSpPr>
          <p:spPr>
            <a:xfrm>
              <a:off x="10214285" y="2113194"/>
              <a:ext cx="474810" cy="4224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C00000"/>
                  </a:solidFill>
                  <a:latin typeface="Times" pitchFamily="2" charset="0"/>
                </a:rPr>
                <a:t>S2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C93B13FF-5EE6-924F-9190-287069AF34C0}"/>
                </a:ext>
              </a:extLst>
            </p:cNvPr>
            <p:cNvSpPr txBox="1"/>
            <p:nvPr/>
          </p:nvSpPr>
          <p:spPr>
            <a:xfrm>
              <a:off x="9740066" y="2354311"/>
              <a:ext cx="1390124" cy="4224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C00000"/>
                  </a:solidFill>
                  <a:latin typeface="Times" pitchFamily="2" charset="0"/>
                </a:rPr>
                <a:t>(~90% eff)</a:t>
              </a:r>
            </a:p>
          </p:txBody>
        </p:sp>
      </p:grpSp>
      <p:sp>
        <p:nvSpPr>
          <p:cNvPr id="59" name="Multiply 58">
            <a:extLst>
              <a:ext uri="{FF2B5EF4-FFF2-40B4-BE49-F238E27FC236}">
                <a16:creationId xmlns:a16="http://schemas.microsoft.com/office/drawing/2014/main" id="{EC7CB9B9-3B4D-B140-8BEA-E070C30BFFA2}"/>
              </a:ext>
            </a:extLst>
          </p:cNvPr>
          <p:cNvSpPr/>
          <p:nvPr/>
        </p:nvSpPr>
        <p:spPr>
          <a:xfrm>
            <a:off x="8187837" y="2599874"/>
            <a:ext cx="504056" cy="553629"/>
          </a:xfrm>
          <a:prstGeom prst="mathMultiply">
            <a:avLst>
              <a:gd name="adj1" fmla="val 10097"/>
            </a:avLst>
          </a:prstGeom>
          <a:solidFill>
            <a:srgbClr val="CB0B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AD519FC-7BF5-F345-923D-B75E233B49EC}"/>
              </a:ext>
            </a:extLst>
          </p:cNvPr>
          <p:cNvSpPr/>
          <p:nvPr/>
        </p:nvSpPr>
        <p:spPr>
          <a:xfrm rot="778176">
            <a:off x="5947369" y="5552017"/>
            <a:ext cx="1256564" cy="475865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50EBAF8-1E52-8540-B3D9-B03FFFF84AA4}"/>
              </a:ext>
            </a:extLst>
          </p:cNvPr>
          <p:cNvSpPr txBox="1"/>
          <p:nvPr/>
        </p:nvSpPr>
        <p:spPr>
          <a:xfrm>
            <a:off x="1989467" y="1671067"/>
            <a:ext cx="14433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Baudis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&amp; </a:t>
            </a:r>
            <a:r>
              <a:rPr lang="en-US" sz="1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Profumo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PDG2023</a:t>
            </a: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760C23BE-2923-B346-AD1E-43F5D629E673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33" r="11160"/>
          <a:stretch/>
        </p:blipFill>
        <p:spPr>
          <a:xfrm>
            <a:off x="660699" y="2881345"/>
            <a:ext cx="383830" cy="365779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7DEFD6BC-C5C4-9645-A6C9-91D5F1CAED3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9486" y="3459142"/>
            <a:ext cx="514264" cy="387440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DA5E09BA-4759-7B49-8E6A-2889C53815B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4976" y="3358063"/>
            <a:ext cx="512781" cy="669220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38D60F7F-7FAF-FF43-9E76-B01F4E40E27A}"/>
              </a:ext>
            </a:extLst>
          </p:cNvPr>
          <p:cNvSpPr txBox="1"/>
          <p:nvPr/>
        </p:nvSpPr>
        <p:spPr>
          <a:xfrm>
            <a:off x="635975" y="2673540"/>
            <a:ext cx="419836" cy="2494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Times" pitchFamily="2" charset="0"/>
              </a:rPr>
              <a:t>Solar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41A85C56-2C80-0749-AE1C-3CB06E4FFFA7}"/>
              </a:ext>
            </a:extLst>
          </p:cNvPr>
          <p:cNvSpPr txBox="1"/>
          <p:nvPr/>
        </p:nvSpPr>
        <p:spPr>
          <a:xfrm>
            <a:off x="2296372" y="3878159"/>
            <a:ext cx="308661" cy="2494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Times" pitchFamily="2" charset="0"/>
              </a:rPr>
              <a:t>SN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E10EBB65-9C7A-F144-BAAA-FC2D8CED0E6F}"/>
              </a:ext>
            </a:extLst>
          </p:cNvPr>
          <p:cNvSpPr txBox="1"/>
          <p:nvPr/>
        </p:nvSpPr>
        <p:spPr>
          <a:xfrm>
            <a:off x="2617203" y="3969761"/>
            <a:ext cx="829870" cy="2494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>
                <a:solidFill>
                  <a:srgbClr val="FF0000"/>
                </a:solidFill>
                <a:latin typeface="Times" pitchFamily="2" charset="0"/>
              </a:rPr>
              <a:t>Atomspheric</a:t>
            </a:r>
            <a:endParaRPr lang="en-US" sz="1400" dirty="0">
              <a:solidFill>
                <a:srgbClr val="FF0000"/>
              </a:solidFill>
              <a:latin typeface="Times" pitchFamily="2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DE6781C-EB51-D429-0597-F57740FC7DF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1281" y="3541580"/>
            <a:ext cx="4712550" cy="31417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4B85344-0502-CE49-5AB0-00763B644167}"/>
              </a:ext>
            </a:extLst>
          </p:cNvPr>
          <p:cNvSpPr txBox="1"/>
          <p:nvPr/>
        </p:nvSpPr>
        <p:spPr>
          <a:xfrm>
            <a:off x="9871829" y="1224163"/>
            <a:ext cx="1071127" cy="4224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N" b="1" dirty="0">
                <a:solidFill>
                  <a:srgbClr val="C00000"/>
                </a:solidFill>
                <a:latin typeface="Times" pitchFamily="2" charset="0"/>
              </a:rPr>
              <a:t>S2-only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A81A12B3-59BC-43BB-1AF7-D51BB4667378}"/>
              </a:ext>
            </a:extLst>
          </p:cNvPr>
          <p:cNvGrpSpPr/>
          <p:nvPr/>
        </p:nvGrpSpPr>
        <p:grpSpPr>
          <a:xfrm>
            <a:off x="8478444" y="1292860"/>
            <a:ext cx="1759138" cy="655591"/>
            <a:chOff x="8478444" y="1292860"/>
            <a:chExt cx="1759138" cy="655591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DF5C40E1-22EE-9A36-D18B-631C2FEE9685}"/>
                </a:ext>
              </a:extLst>
            </p:cNvPr>
            <p:cNvSpPr txBox="1"/>
            <p:nvPr/>
          </p:nvSpPr>
          <p:spPr>
            <a:xfrm>
              <a:off x="8847408" y="1292860"/>
              <a:ext cx="958917" cy="4224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N" b="1" dirty="0">
                  <a:solidFill>
                    <a:srgbClr val="0432FF"/>
                  </a:solidFill>
                  <a:latin typeface="Times" pitchFamily="2" charset="0"/>
                </a:rPr>
                <a:t>Paired</a:t>
              </a:r>
            </a:p>
          </p:txBody>
        </p: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FE504F11-8502-E6EE-01DC-9B8F3E393BB9}"/>
                </a:ext>
              </a:extLst>
            </p:cNvPr>
            <p:cNvCxnSpPr>
              <a:cxnSpLocks/>
            </p:cNvCxnSpPr>
            <p:nvPr/>
          </p:nvCxnSpPr>
          <p:spPr>
            <a:xfrm>
              <a:off x="8478444" y="1948451"/>
              <a:ext cx="1759138" cy="0"/>
            </a:xfrm>
            <a:prstGeom prst="straightConnector1">
              <a:avLst/>
            </a:prstGeom>
            <a:ln w="25400">
              <a:solidFill>
                <a:srgbClr val="0432FF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1"/>
    </p:custDataLst>
    <p:extLst>
      <p:ext uri="{BB962C8B-B14F-4D97-AF65-F5344CB8AC3E}">
        <p14:creationId xmlns:p14="http://schemas.microsoft.com/office/powerpoint/2010/main" val="677839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0156"/>
    </mc:Choice>
    <mc:Fallback xmlns="">
      <p:transition advTm="201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B28E2764-14D4-EC6D-4AD3-A0041840329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5" r="34069"/>
          <a:stretch/>
        </p:blipFill>
        <p:spPr>
          <a:xfrm>
            <a:off x="-2702" y="2001997"/>
            <a:ext cx="3019826" cy="3242417"/>
          </a:xfrm>
          <a:prstGeom prst="rect">
            <a:avLst/>
          </a:prstGeom>
        </p:spPr>
      </p:pic>
      <p:sp>
        <p:nvSpPr>
          <p:cNvPr id="18" name="TextBox 30"/>
          <p:cNvSpPr txBox="1"/>
          <p:nvPr/>
        </p:nvSpPr>
        <p:spPr>
          <a:xfrm>
            <a:off x="322723" y="492817"/>
            <a:ext cx="65031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cs typeface="+mn-ea"/>
                <a:sym typeface="+mn-lt"/>
              </a:rPr>
              <a:t>Major AC background for paired data</a:t>
            </a:r>
            <a:endParaRPr lang="zh-CN" altLang="en-US" sz="28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99662" y="-26590"/>
            <a:ext cx="1990751" cy="1553005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5379527" y="-395892"/>
            <a:ext cx="1060938" cy="55440"/>
            <a:chOff x="5565531" y="1088292"/>
            <a:chExt cx="1060938" cy="55440"/>
          </a:xfrm>
        </p:grpSpPr>
        <p:cxnSp>
          <p:nvCxnSpPr>
            <p:cNvPr id="9" name="直接连接符 8"/>
            <p:cNvCxnSpPr/>
            <p:nvPr/>
          </p:nvCxnSpPr>
          <p:spPr>
            <a:xfrm>
              <a:off x="5565531" y="1088292"/>
              <a:ext cx="1060938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5868866" y="1143732"/>
              <a:ext cx="454269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1" name="PandaX_logo.jpeg" descr="PandaX_logo.jpeg">
            <a:extLst>
              <a:ext uri="{FF2B5EF4-FFF2-40B4-BE49-F238E27FC236}">
                <a16:creationId xmlns:a16="http://schemas.microsoft.com/office/drawing/2014/main" id="{DDA8F40E-1A4C-C648-B728-24FA4C1856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67661" y="447374"/>
            <a:ext cx="1854752" cy="576064"/>
          </a:xfrm>
          <a:prstGeom prst="rect">
            <a:avLst/>
          </a:prstGeom>
          <a:ln w="3175">
            <a:miter lim="400000"/>
          </a:ln>
        </p:spPr>
      </p:pic>
      <p:pic>
        <p:nvPicPr>
          <p:cNvPr id="3" name="内容占位符 6">
            <a:extLst>
              <a:ext uri="{FF2B5EF4-FFF2-40B4-BE49-F238E27FC236}">
                <a16:creationId xmlns:a16="http://schemas.microsoft.com/office/drawing/2014/main" id="{F58120AE-45B2-A5B2-6E20-CA3832DEB5E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13382" y="1105478"/>
            <a:ext cx="2980379" cy="2150305"/>
          </a:xfrm>
          <a:prstGeom prst="rect">
            <a:avLst/>
          </a:prstGeom>
        </p:spPr>
      </p:pic>
      <p:pic>
        <p:nvPicPr>
          <p:cNvPr id="4" name="图片 7">
            <a:extLst>
              <a:ext uri="{FF2B5EF4-FFF2-40B4-BE49-F238E27FC236}">
                <a16:creationId xmlns:a16="http://schemas.microsoft.com/office/drawing/2014/main" id="{D0D72BCB-8D7E-B0CA-4C35-DD168F1C35A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91641" y="3171135"/>
            <a:ext cx="2857343" cy="2061537"/>
          </a:xfrm>
          <a:prstGeom prst="rect">
            <a:avLst/>
          </a:prstGeom>
        </p:spPr>
      </p:pic>
      <p:pic>
        <p:nvPicPr>
          <p:cNvPr id="5" name="图片 9" descr="图表, 直方图&#10;&#10;已自动生成说明">
            <a:extLst>
              <a:ext uri="{FF2B5EF4-FFF2-40B4-BE49-F238E27FC236}">
                <a16:creationId xmlns:a16="http://schemas.microsoft.com/office/drawing/2014/main" id="{4F62CD55-6ADB-C424-DC8D-759F9DDD2C8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84587" y="5310403"/>
            <a:ext cx="2161257" cy="1508835"/>
          </a:xfrm>
          <a:prstGeom prst="rect">
            <a:avLst/>
          </a:prstGeom>
        </p:spPr>
      </p:pic>
      <p:sp>
        <p:nvSpPr>
          <p:cNvPr id="6" name="Multiply 5">
            <a:extLst>
              <a:ext uri="{FF2B5EF4-FFF2-40B4-BE49-F238E27FC236}">
                <a16:creationId xmlns:a16="http://schemas.microsoft.com/office/drawing/2014/main" id="{262B0AD3-286D-5059-F88A-2D722E251EF2}"/>
              </a:ext>
            </a:extLst>
          </p:cNvPr>
          <p:cNvSpPr/>
          <p:nvPr/>
        </p:nvSpPr>
        <p:spPr>
          <a:xfrm>
            <a:off x="8905846" y="2957563"/>
            <a:ext cx="593766" cy="520785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Equal 6">
            <a:extLst>
              <a:ext uri="{FF2B5EF4-FFF2-40B4-BE49-F238E27FC236}">
                <a16:creationId xmlns:a16="http://schemas.microsoft.com/office/drawing/2014/main" id="{A037111E-ED53-7F3A-7C7A-AD2D625076DA}"/>
              </a:ext>
            </a:extLst>
          </p:cNvPr>
          <p:cNvSpPr/>
          <p:nvPr/>
        </p:nvSpPr>
        <p:spPr>
          <a:xfrm>
            <a:off x="8208619" y="5838533"/>
            <a:ext cx="525701" cy="469467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3778916-DD99-15F8-58D2-AAFF89122127}"/>
              </a:ext>
            </a:extLst>
          </p:cNvPr>
          <p:cNvSpPr txBox="1"/>
          <p:nvPr/>
        </p:nvSpPr>
        <p:spPr>
          <a:xfrm>
            <a:off x="822710" y="6131114"/>
            <a:ext cx="15600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Times" pitchFamily="2" charset="0"/>
              </a:rPr>
              <a:t>Isolated</a:t>
            </a:r>
            <a:r>
              <a:rPr lang="zh-CN" altLang="en-US" sz="2400" dirty="0">
                <a:latin typeface="Times" pitchFamily="2" charset="0"/>
              </a:rPr>
              <a:t> </a:t>
            </a:r>
            <a:r>
              <a:rPr lang="en-US" altLang="zh-CN" sz="2400" dirty="0">
                <a:latin typeface="Times" pitchFamily="2" charset="0"/>
              </a:rPr>
              <a:t>S1</a:t>
            </a:r>
            <a:endParaRPr lang="en-US" sz="2400" dirty="0">
              <a:latin typeface="Times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61D19F8-6779-70BC-D927-30A3A42C328C}"/>
              </a:ext>
            </a:extLst>
          </p:cNvPr>
          <p:cNvSpPr txBox="1"/>
          <p:nvPr/>
        </p:nvSpPr>
        <p:spPr>
          <a:xfrm>
            <a:off x="5190596" y="6081844"/>
            <a:ext cx="15600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Times" pitchFamily="2" charset="0"/>
              </a:rPr>
              <a:t>Isolated</a:t>
            </a:r>
            <a:r>
              <a:rPr lang="zh-CN" altLang="en-US" sz="2400" dirty="0">
                <a:latin typeface="Times" pitchFamily="2" charset="0"/>
              </a:rPr>
              <a:t> </a:t>
            </a:r>
            <a:r>
              <a:rPr lang="en-US" altLang="zh-CN" sz="2400" dirty="0">
                <a:latin typeface="Times" pitchFamily="2" charset="0"/>
              </a:rPr>
              <a:t>S2</a:t>
            </a:r>
            <a:endParaRPr lang="en-US" sz="2400" dirty="0">
              <a:latin typeface="Times" pitchFamily="2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FBE2654-425B-6B6F-8EEF-C077FD0041A4}"/>
              </a:ext>
            </a:extLst>
          </p:cNvPr>
          <p:cNvGrpSpPr/>
          <p:nvPr/>
        </p:nvGrpSpPr>
        <p:grpSpPr>
          <a:xfrm>
            <a:off x="1098373" y="4638292"/>
            <a:ext cx="914400" cy="1492822"/>
            <a:chOff x="1386405" y="3414156"/>
            <a:chExt cx="914400" cy="1492822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33D9A4FD-492B-935B-C318-344DB243F1CF}"/>
                </a:ext>
              </a:extLst>
            </p:cNvPr>
            <p:cNvSpPr/>
            <p:nvPr/>
          </p:nvSpPr>
          <p:spPr>
            <a:xfrm>
              <a:off x="1386405" y="3414156"/>
              <a:ext cx="914400" cy="225240"/>
            </a:xfrm>
            <a:prstGeom prst="ellipse">
              <a:avLst/>
            </a:prstGeom>
            <a:noFill/>
            <a:ln w="317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DE68C3A3-06B6-CC07-E9CF-FFDD022FE2F9}"/>
                </a:ext>
              </a:extLst>
            </p:cNvPr>
            <p:cNvCxnSpPr>
              <a:cxnSpLocks/>
              <a:endCxn id="13" idx="0"/>
            </p:cNvCxnSpPr>
            <p:nvPr/>
          </p:nvCxnSpPr>
          <p:spPr>
            <a:xfrm>
              <a:off x="1843605" y="3640664"/>
              <a:ext cx="47158" cy="1266314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4888294-DB2C-43A3-93C8-6AC9B639ECC3}"/>
              </a:ext>
            </a:extLst>
          </p:cNvPr>
          <p:cNvGrpSpPr/>
          <p:nvPr/>
        </p:nvGrpSpPr>
        <p:grpSpPr>
          <a:xfrm>
            <a:off x="2889149" y="2001630"/>
            <a:ext cx="3118862" cy="999005"/>
            <a:chOff x="3252250" y="984174"/>
            <a:chExt cx="3667228" cy="1207123"/>
          </a:xfrm>
        </p:grpSpPr>
        <p:sp>
          <p:nvSpPr>
            <p:cNvPr id="21" name="Document 20">
              <a:extLst>
                <a:ext uri="{FF2B5EF4-FFF2-40B4-BE49-F238E27FC236}">
                  <a16:creationId xmlns:a16="http://schemas.microsoft.com/office/drawing/2014/main" id="{1762EF0E-989D-F08B-649C-2A0292A41E6E}"/>
                </a:ext>
              </a:extLst>
            </p:cNvPr>
            <p:cNvSpPr/>
            <p:nvPr/>
          </p:nvSpPr>
          <p:spPr>
            <a:xfrm rot="10800000">
              <a:off x="3296141" y="1578649"/>
              <a:ext cx="3302000" cy="612648"/>
            </a:xfrm>
            <a:prstGeom prst="flowChartDocumen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Connector 21">
              <a:extLst>
                <a:ext uri="{FF2B5EF4-FFF2-40B4-BE49-F238E27FC236}">
                  <a16:creationId xmlns:a16="http://schemas.microsoft.com/office/drawing/2014/main" id="{736EF804-476A-E424-8D70-8C4601DF5615}"/>
                </a:ext>
              </a:extLst>
            </p:cNvPr>
            <p:cNvSpPr/>
            <p:nvPr/>
          </p:nvSpPr>
          <p:spPr>
            <a:xfrm>
              <a:off x="5745670" y="1691387"/>
              <a:ext cx="95133" cy="100475"/>
            </a:xfrm>
            <a:prstGeom prst="flowChartConnector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92906BD5-FE13-57C8-CA31-02B6A8D7EE8D}"/>
                </a:ext>
              </a:extLst>
            </p:cNvPr>
            <p:cNvCxnSpPr>
              <a:cxnSpLocks/>
            </p:cNvCxnSpPr>
            <p:nvPr/>
          </p:nvCxnSpPr>
          <p:spPr>
            <a:xfrm>
              <a:off x="3590804" y="1072495"/>
              <a:ext cx="0" cy="532511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8A62178-1DC1-5600-F701-45521B7FDC77}"/>
                </a:ext>
              </a:extLst>
            </p:cNvPr>
            <p:cNvSpPr txBox="1"/>
            <p:nvPr/>
          </p:nvSpPr>
          <p:spPr>
            <a:xfrm>
              <a:off x="3252250" y="1127866"/>
              <a:ext cx="3385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latin typeface="Times" pitchFamily="2" charset="0"/>
                </a:rPr>
                <a:t>E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E845190-515D-1BD6-DBA3-7B75AC7B7AE4}"/>
                </a:ext>
              </a:extLst>
            </p:cNvPr>
            <p:cNvSpPr txBox="1"/>
            <p:nvPr/>
          </p:nvSpPr>
          <p:spPr>
            <a:xfrm>
              <a:off x="5840803" y="1577196"/>
              <a:ext cx="30489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solidFill>
                    <a:srgbClr val="0000FF"/>
                  </a:solidFill>
                  <a:latin typeface="Times" pitchFamily="2" charset="0"/>
                </a:rPr>
                <a:t>e</a:t>
              </a:r>
              <a:r>
                <a:rPr lang="en-US" sz="1400" b="1" baseline="30000" dirty="0">
                  <a:solidFill>
                    <a:srgbClr val="0000FF"/>
                  </a:solidFill>
                  <a:latin typeface="Times" pitchFamily="2" charset="0"/>
                </a:rPr>
                <a:t>-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2AD6DF6-F2B3-4C2B-8269-946FD10BD67B}"/>
                </a:ext>
              </a:extLst>
            </p:cNvPr>
            <p:cNvSpPr txBox="1"/>
            <p:nvPr/>
          </p:nvSpPr>
          <p:spPr>
            <a:xfrm>
              <a:off x="5840802" y="984174"/>
              <a:ext cx="30489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solidFill>
                    <a:srgbClr val="0000FF"/>
                  </a:solidFill>
                  <a:latin typeface="Times" pitchFamily="2" charset="0"/>
                </a:rPr>
                <a:t>e</a:t>
              </a:r>
              <a:r>
                <a:rPr lang="en-US" sz="1400" b="1" baseline="30000" dirty="0">
                  <a:solidFill>
                    <a:srgbClr val="0000FF"/>
                  </a:solidFill>
                  <a:latin typeface="Times" pitchFamily="2" charset="0"/>
                </a:rPr>
                <a:t>-</a:t>
              </a:r>
            </a:p>
          </p:txBody>
        </p: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3F98FCF0-F2FD-DE1B-B3A3-7C7979852E0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793236" y="1257133"/>
              <a:ext cx="0" cy="369332"/>
            </a:xfrm>
            <a:prstGeom prst="straightConnector1">
              <a:avLst/>
            </a:prstGeom>
            <a:ln w="25400">
              <a:solidFill>
                <a:schemeClr val="tx1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Connector 27">
              <a:extLst>
                <a:ext uri="{FF2B5EF4-FFF2-40B4-BE49-F238E27FC236}">
                  <a16:creationId xmlns:a16="http://schemas.microsoft.com/office/drawing/2014/main" id="{653191F1-281A-921B-2B67-1FC635CE1C7E}"/>
                </a:ext>
              </a:extLst>
            </p:cNvPr>
            <p:cNvSpPr/>
            <p:nvPr/>
          </p:nvSpPr>
          <p:spPr>
            <a:xfrm>
              <a:off x="5745669" y="1113784"/>
              <a:ext cx="95133" cy="100475"/>
            </a:xfrm>
            <a:prstGeom prst="flowChartConnector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Connector 28">
              <a:extLst>
                <a:ext uri="{FF2B5EF4-FFF2-40B4-BE49-F238E27FC236}">
                  <a16:creationId xmlns:a16="http://schemas.microsoft.com/office/drawing/2014/main" id="{F8F4C77C-452D-1A99-95A5-EBAAB38B086E}"/>
                </a:ext>
              </a:extLst>
            </p:cNvPr>
            <p:cNvSpPr/>
            <p:nvPr/>
          </p:nvSpPr>
          <p:spPr>
            <a:xfrm>
              <a:off x="4659670" y="1649215"/>
              <a:ext cx="95133" cy="100475"/>
            </a:xfrm>
            <a:prstGeom prst="flowChartConnector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77757B7B-250D-AB0A-E179-02B99487941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644453" y="1175089"/>
              <a:ext cx="47566" cy="412206"/>
            </a:xfrm>
            <a:prstGeom prst="straightConnector1">
              <a:avLst/>
            </a:prstGeom>
            <a:ln w="25400">
              <a:solidFill>
                <a:schemeClr val="tx1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6BA79F3D-006D-9099-95D4-0AF627FE558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354778" y="1716083"/>
              <a:ext cx="257326" cy="25541"/>
            </a:xfrm>
            <a:prstGeom prst="straightConnector1">
              <a:avLst/>
            </a:prstGeom>
            <a:ln w="25400">
              <a:solidFill>
                <a:schemeClr val="tx1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Connector 31">
              <a:extLst>
                <a:ext uri="{FF2B5EF4-FFF2-40B4-BE49-F238E27FC236}">
                  <a16:creationId xmlns:a16="http://schemas.microsoft.com/office/drawing/2014/main" id="{479BA935-57BC-E402-136C-2E02807243DB}"/>
                </a:ext>
              </a:extLst>
            </p:cNvPr>
            <p:cNvSpPr/>
            <p:nvPr/>
          </p:nvSpPr>
          <p:spPr>
            <a:xfrm>
              <a:off x="4235862" y="1711853"/>
              <a:ext cx="95133" cy="100475"/>
            </a:xfrm>
            <a:prstGeom prst="flowChartConnector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Multiply 32">
              <a:extLst>
                <a:ext uri="{FF2B5EF4-FFF2-40B4-BE49-F238E27FC236}">
                  <a16:creationId xmlns:a16="http://schemas.microsoft.com/office/drawing/2014/main" id="{323322C1-47B9-30D4-9910-1B1FC28F62DD}"/>
                </a:ext>
              </a:extLst>
            </p:cNvPr>
            <p:cNvSpPr/>
            <p:nvPr/>
          </p:nvSpPr>
          <p:spPr>
            <a:xfrm>
              <a:off x="4497599" y="1282531"/>
              <a:ext cx="380205" cy="386215"/>
            </a:xfrm>
            <a:prstGeom prst="mathMultiply">
              <a:avLst>
                <a:gd name="adj1" fmla="val 6591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DE30608-0477-9553-69D4-E2D83B6CA9A3}"/>
                </a:ext>
              </a:extLst>
            </p:cNvPr>
            <p:cNvSpPr txBox="1"/>
            <p:nvPr/>
          </p:nvSpPr>
          <p:spPr>
            <a:xfrm>
              <a:off x="6156040" y="1090223"/>
              <a:ext cx="5501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Times" pitchFamily="2" charset="0"/>
                </a:rPr>
                <a:t>Gas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C70CD71-7E46-9574-5304-2DB98F75C567}"/>
                </a:ext>
              </a:extLst>
            </p:cNvPr>
            <p:cNvSpPr txBox="1"/>
            <p:nvPr/>
          </p:nvSpPr>
          <p:spPr>
            <a:xfrm>
              <a:off x="6119259" y="1797869"/>
              <a:ext cx="8002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1">
                      <a:lumMod val="50000"/>
                    </a:schemeClr>
                  </a:solidFill>
                  <a:latin typeface="Times" pitchFamily="2" charset="0"/>
                </a:rPr>
                <a:t>Liquid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0CFCC731-270F-E650-9A40-870DE62101E3}"/>
              </a:ext>
            </a:extLst>
          </p:cNvPr>
          <p:cNvGrpSpPr/>
          <p:nvPr/>
        </p:nvGrpSpPr>
        <p:grpSpPr>
          <a:xfrm>
            <a:off x="6245962" y="1915515"/>
            <a:ext cx="2225508" cy="1065178"/>
            <a:chOff x="4213893" y="3021319"/>
            <a:chExt cx="2557323" cy="1296483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3ABA2BD6-5F15-375C-2633-40222CF61721}"/>
                </a:ext>
              </a:extLst>
            </p:cNvPr>
            <p:cNvSpPr/>
            <p:nvPr/>
          </p:nvSpPr>
          <p:spPr>
            <a:xfrm>
              <a:off x="4466718" y="3777861"/>
              <a:ext cx="2304498" cy="53994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32BC8AF9-882C-4F30-6DC3-E5806B7D0977}"/>
                </a:ext>
              </a:extLst>
            </p:cNvPr>
            <p:cNvCxnSpPr>
              <a:cxnSpLocks/>
            </p:cNvCxnSpPr>
            <p:nvPr/>
          </p:nvCxnSpPr>
          <p:spPr>
            <a:xfrm>
              <a:off x="4466718" y="3473944"/>
              <a:ext cx="2223543" cy="0"/>
            </a:xfrm>
            <a:prstGeom prst="line">
              <a:avLst/>
            </a:prstGeom>
            <a:ln w="254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ED6E18C1-B127-3CB0-572B-0FF247F2891A}"/>
                </a:ext>
              </a:extLst>
            </p:cNvPr>
            <p:cNvCxnSpPr>
              <a:cxnSpLocks/>
            </p:cNvCxnSpPr>
            <p:nvPr/>
          </p:nvCxnSpPr>
          <p:spPr>
            <a:xfrm>
              <a:off x="4466718" y="4181859"/>
              <a:ext cx="2223543" cy="0"/>
            </a:xfrm>
            <a:prstGeom prst="line">
              <a:avLst/>
            </a:prstGeom>
            <a:ln w="254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CDC11E8-3AC5-E39F-4FF2-970699CECF4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013753" y="3221008"/>
              <a:ext cx="227113" cy="615819"/>
            </a:xfrm>
            <a:prstGeom prst="line">
              <a:avLst/>
            </a:prstGeom>
            <a:ln w="25400">
              <a:solidFill>
                <a:schemeClr val="tx1"/>
              </a:solidFill>
              <a:prstDash val="sysDash"/>
              <a:head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Explosion 1 40">
              <a:extLst>
                <a:ext uri="{FF2B5EF4-FFF2-40B4-BE49-F238E27FC236}">
                  <a16:creationId xmlns:a16="http://schemas.microsoft.com/office/drawing/2014/main" id="{6FC68E1E-D769-113A-61D7-61C49D8E5EC1}"/>
                </a:ext>
              </a:extLst>
            </p:cNvPr>
            <p:cNvSpPr/>
            <p:nvPr/>
          </p:nvSpPr>
          <p:spPr>
            <a:xfrm>
              <a:off x="5220897" y="3802317"/>
              <a:ext cx="194734" cy="244569"/>
            </a:xfrm>
            <a:prstGeom prst="irregularSeal1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C216B9A5-52C3-7B1F-1209-91156E99E285}"/>
                </a:ext>
              </a:extLst>
            </p:cNvPr>
            <p:cNvSpPr txBox="1"/>
            <p:nvPr/>
          </p:nvSpPr>
          <p:spPr>
            <a:xfrm>
              <a:off x="5996401" y="3087279"/>
              <a:ext cx="7360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Times" pitchFamily="2" charset="0"/>
                </a:rPr>
                <a:t>anode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75435FFA-278E-A72A-D312-6EC1D8715B61}"/>
                </a:ext>
              </a:extLst>
            </p:cNvPr>
            <p:cNvSpPr txBox="1"/>
            <p:nvPr/>
          </p:nvSpPr>
          <p:spPr>
            <a:xfrm>
              <a:off x="6014399" y="3688782"/>
              <a:ext cx="5693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Times" pitchFamily="2" charset="0"/>
                </a:rPr>
                <a:t>gate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1E963D45-059D-0CB0-F74A-3A007A17BFEF}"/>
                </a:ext>
              </a:extLst>
            </p:cNvPr>
            <p:cNvSpPr txBox="1"/>
            <p:nvPr/>
          </p:nvSpPr>
          <p:spPr>
            <a:xfrm>
              <a:off x="4213893" y="3021319"/>
              <a:ext cx="75052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Times" pitchFamily="2" charset="0"/>
                </a:rPr>
                <a:t>𝛄 or β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34C5A369-0D64-F619-4B41-0E35DDD25F10}"/>
              </a:ext>
            </a:extLst>
          </p:cNvPr>
          <p:cNvGrpSpPr/>
          <p:nvPr/>
        </p:nvGrpSpPr>
        <p:grpSpPr>
          <a:xfrm>
            <a:off x="4641156" y="3063736"/>
            <a:ext cx="2792345" cy="1157260"/>
            <a:chOff x="4963220" y="945013"/>
            <a:chExt cx="3780065" cy="1678623"/>
          </a:xfrm>
        </p:grpSpPr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57B71E51-D451-FF94-2396-7EDBD77C7627}"/>
                </a:ext>
              </a:extLst>
            </p:cNvPr>
            <p:cNvSpPr/>
            <p:nvPr/>
          </p:nvSpPr>
          <p:spPr>
            <a:xfrm>
              <a:off x="4963220" y="1064261"/>
              <a:ext cx="3780065" cy="15593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7" name="Straight Arrow Connector 46">
              <a:extLst>
                <a:ext uri="{FF2B5EF4-FFF2-40B4-BE49-F238E27FC236}">
                  <a16:creationId xmlns:a16="http://schemas.microsoft.com/office/drawing/2014/main" id="{C53093AB-0E5E-04F3-BE0E-DE602E209A52}"/>
                </a:ext>
              </a:extLst>
            </p:cNvPr>
            <p:cNvCxnSpPr>
              <a:cxnSpLocks/>
            </p:cNvCxnSpPr>
            <p:nvPr/>
          </p:nvCxnSpPr>
          <p:spPr>
            <a:xfrm>
              <a:off x="5955706" y="945013"/>
              <a:ext cx="895315" cy="796504"/>
            </a:xfrm>
            <a:prstGeom prst="straightConnector1">
              <a:avLst/>
            </a:prstGeom>
            <a:ln w="19050">
              <a:solidFill>
                <a:schemeClr val="tx1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Connector 47">
              <a:extLst>
                <a:ext uri="{FF2B5EF4-FFF2-40B4-BE49-F238E27FC236}">
                  <a16:creationId xmlns:a16="http://schemas.microsoft.com/office/drawing/2014/main" id="{78E268B2-C4E8-D3A4-2ABF-CEF0EF2FA5B1}"/>
                </a:ext>
              </a:extLst>
            </p:cNvPr>
            <p:cNvSpPr/>
            <p:nvPr/>
          </p:nvSpPr>
          <p:spPr>
            <a:xfrm>
              <a:off x="5880286" y="2176109"/>
              <a:ext cx="95133" cy="100475"/>
            </a:xfrm>
            <a:prstGeom prst="flowChartConnector">
              <a:avLst/>
            </a:prstGeom>
            <a:solidFill>
              <a:srgbClr val="FF0000"/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Connector 48">
              <a:extLst>
                <a:ext uri="{FF2B5EF4-FFF2-40B4-BE49-F238E27FC236}">
                  <a16:creationId xmlns:a16="http://schemas.microsoft.com/office/drawing/2014/main" id="{FD9E4F97-0A0B-4E2A-B1B6-B74652F50917}"/>
                </a:ext>
              </a:extLst>
            </p:cNvPr>
            <p:cNvSpPr/>
            <p:nvPr/>
          </p:nvSpPr>
          <p:spPr>
            <a:xfrm>
              <a:off x="6853252" y="1765220"/>
              <a:ext cx="95133" cy="100475"/>
            </a:xfrm>
            <a:prstGeom prst="flowChartConnector">
              <a:avLst/>
            </a:prstGeom>
            <a:solidFill>
              <a:srgbClr val="FF0000"/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Connector 49">
              <a:extLst>
                <a:ext uri="{FF2B5EF4-FFF2-40B4-BE49-F238E27FC236}">
                  <a16:creationId xmlns:a16="http://schemas.microsoft.com/office/drawing/2014/main" id="{17DB3301-D334-B9E7-BE16-48FF64925C99}"/>
                </a:ext>
              </a:extLst>
            </p:cNvPr>
            <p:cNvSpPr/>
            <p:nvPr/>
          </p:nvSpPr>
          <p:spPr>
            <a:xfrm>
              <a:off x="7883007" y="2193195"/>
              <a:ext cx="95133" cy="100475"/>
            </a:xfrm>
            <a:prstGeom prst="flowChartConnector">
              <a:avLst/>
            </a:prstGeom>
            <a:solidFill>
              <a:srgbClr val="FF0000"/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Connector 50">
              <a:extLst>
                <a:ext uri="{FF2B5EF4-FFF2-40B4-BE49-F238E27FC236}">
                  <a16:creationId xmlns:a16="http://schemas.microsoft.com/office/drawing/2014/main" id="{2411F87E-449F-5F57-E7E4-7C6C74C0CC88}"/>
                </a:ext>
              </a:extLst>
            </p:cNvPr>
            <p:cNvSpPr/>
            <p:nvPr/>
          </p:nvSpPr>
          <p:spPr>
            <a:xfrm>
              <a:off x="7215319" y="2431189"/>
              <a:ext cx="95133" cy="100475"/>
            </a:xfrm>
            <a:prstGeom prst="flowChartConnector">
              <a:avLst/>
            </a:prstGeom>
            <a:solidFill>
              <a:srgbClr val="FF0000"/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Connector 51">
              <a:extLst>
                <a:ext uri="{FF2B5EF4-FFF2-40B4-BE49-F238E27FC236}">
                  <a16:creationId xmlns:a16="http://schemas.microsoft.com/office/drawing/2014/main" id="{B6FD10CB-2921-218F-0C8E-57E573F53C75}"/>
                </a:ext>
              </a:extLst>
            </p:cNvPr>
            <p:cNvSpPr/>
            <p:nvPr/>
          </p:nvSpPr>
          <p:spPr>
            <a:xfrm>
              <a:off x="7780887" y="1179322"/>
              <a:ext cx="95133" cy="100475"/>
            </a:xfrm>
            <a:prstGeom prst="flowChartConnector">
              <a:avLst/>
            </a:prstGeom>
            <a:solidFill>
              <a:srgbClr val="FF0000"/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Connector 52">
              <a:extLst>
                <a:ext uri="{FF2B5EF4-FFF2-40B4-BE49-F238E27FC236}">
                  <a16:creationId xmlns:a16="http://schemas.microsoft.com/office/drawing/2014/main" id="{7CAA0EC5-235B-0CC0-9773-7A68A20D5410}"/>
                </a:ext>
              </a:extLst>
            </p:cNvPr>
            <p:cNvSpPr/>
            <p:nvPr/>
          </p:nvSpPr>
          <p:spPr>
            <a:xfrm>
              <a:off x="8186380" y="1789799"/>
              <a:ext cx="95133" cy="100475"/>
            </a:xfrm>
            <a:prstGeom prst="flowChartConnector">
              <a:avLst/>
            </a:prstGeom>
            <a:solidFill>
              <a:srgbClr val="FF0000"/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Connector 53">
              <a:extLst>
                <a:ext uri="{FF2B5EF4-FFF2-40B4-BE49-F238E27FC236}">
                  <a16:creationId xmlns:a16="http://schemas.microsoft.com/office/drawing/2014/main" id="{116E8A10-EC20-ED98-B250-F9A4F1A6EAA2}"/>
                </a:ext>
              </a:extLst>
            </p:cNvPr>
            <p:cNvSpPr/>
            <p:nvPr/>
          </p:nvSpPr>
          <p:spPr>
            <a:xfrm>
              <a:off x="5659445" y="1525688"/>
              <a:ext cx="95133" cy="100475"/>
            </a:xfrm>
            <a:prstGeom prst="flowChartConnector">
              <a:avLst/>
            </a:prstGeom>
            <a:solidFill>
              <a:srgbClr val="FF0000"/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5" name="Straight Arrow Connector 54">
              <a:extLst>
                <a:ext uri="{FF2B5EF4-FFF2-40B4-BE49-F238E27FC236}">
                  <a16:creationId xmlns:a16="http://schemas.microsoft.com/office/drawing/2014/main" id="{CDEECE0E-2E50-F687-4503-2514A80DF186}"/>
                </a:ext>
              </a:extLst>
            </p:cNvPr>
            <p:cNvCxnSpPr>
              <a:cxnSpLocks/>
            </p:cNvCxnSpPr>
            <p:nvPr/>
          </p:nvCxnSpPr>
          <p:spPr>
            <a:xfrm>
              <a:off x="7005375" y="1840036"/>
              <a:ext cx="219232" cy="66551"/>
            </a:xfrm>
            <a:prstGeom prst="straightConnector1">
              <a:avLst/>
            </a:prstGeom>
            <a:ln w="19050">
              <a:solidFill>
                <a:schemeClr val="tx1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Connector 55">
              <a:extLst>
                <a:ext uri="{FF2B5EF4-FFF2-40B4-BE49-F238E27FC236}">
                  <a16:creationId xmlns:a16="http://schemas.microsoft.com/office/drawing/2014/main" id="{BCCAB8B5-DB33-1A7C-5D6B-7A036C98535D}"/>
                </a:ext>
              </a:extLst>
            </p:cNvPr>
            <p:cNvSpPr/>
            <p:nvPr/>
          </p:nvSpPr>
          <p:spPr>
            <a:xfrm>
              <a:off x="7312793" y="1894186"/>
              <a:ext cx="95133" cy="100475"/>
            </a:xfrm>
            <a:prstGeom prst="flowChartConnector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50680A31-A632-688B-8BF1-8C222E2629F9}"/>
                </a:ext>
              </a:extLst>
            </p:cNvPr>
            <p:cNvSpPr txBox="1"/>
            <p:nvPr/>
          </p:nvSpPr>
          <p:spPr>
            <a:xfrm>
              <a:off x="7367560" y="1792474"/>
              <a:ext cx="30489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solidFill>
                    <a:srgbClr val="0000FF"/>
                  </a:solidFill>
                  <a:latin typeface="Times" pitchFamily="2" charset="0"/>
                </a:rPr>
                <a:t>e</a:t>
              </a:r>
              <a:r>
                <a:rPr lang="en-US" sz="1400" b="1" baseline="30000" dirty="0">
                  <a:solidFill>
                    <a:srgbClr val="0000FF"/>
                  </a:solidFill>
                  <a:latin typeface="Times" pitchFamily="2" charset="0"/>
                </a:rPr>
                <a:t>-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6DA5289B-5AFD-6323-DEED-F71874B82E18}"/>
                </a:ext>
              </a:extLst>
            </p:cNvPr>
            <p:cNvSpPr txBox="1"/>
            <p:nvPr/>
          </p:nvSpPr>
          <p:spPr>
            <a:xfrm>
              <a:off x="5999746" y="1774275"/>
              <a:ext cx="881973" cy="3077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solidFill>
                    <a:srgbClr val="FF0000"/>
                  </a:solidFill>
                  <a:latin typeface="Times" pitchFamily="2" charset="0"/>
                </a:rPr>
                <a:t>Impurity</a:t>
              </a:r>
              <a:endParaRPr lang="en-US" sz="1400" b="1" baseline="30000" dirty="0">
                <a:solidFill>
                  <a:srgbClr val="FF0000"/>
                </a:solidFill>
                <a:latin typeface="Times" pitchFamily="2" charset="0"/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8FDE6A8C-F2CD-F718-A571-6B963920C7A7}"/>
              </a:ext>
            </a:extLst>
          </p:cNvPr>
          <p:cNvGrpSpPr/>
          <p:nvPr/>
        </p:nvGrpSpPr>
        <p:grpSpPr>
          <a:xfrm>
            <a:off x="4670885" y="4299282"/>
            <a:ext cx="2762616" cy="1215988"/>
            <a:chOff x="366532" y="3096409"/>
            <a:chExt cx="3885427" cy="1559375"/>
          </a:xfrm>
        </p:grpSpPr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BDF2EE9F-FF7C-4296-E9B7-F078C19AF2E4}"/>
                </a:ext>
              </a:extLst>
            </p:cNvPr>
            <p:cNvSpPr/>
            <p:nvPr/>
          </p:nvSpPr>
          <p:spPr>
            <a:xfrm>
              <a:off x="366532" y="3096409"/>
              <a:ext cx="3859334" cy="15593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Connector 60">
              <a:extLst>
                <a:ext uri="{FF2B5EF4-FFF2-40B4-BE49-F238E27FC236}">
                  <a16:creationId xmlns:a16="http://schemas.microsoft.com/office/drawing/2014/main" id="{D28229B7-55C2-EB20-A2C1-12849E12C660}"/>
                </a:ext>
              </a:extLst>
            </p:cNvPr>
            <p:cNvSpPr/>
            <p:nvPr/>
          </p:nvSpPr>
          <p:spPr>
            <a:xfrm>
              <a:off x="584889" y="3582608"/>
              <a:ext cx="726298" cy="632452"/>
            </a:xfrm>
            <a:prstGeom prst="flowChartConnector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Connector 61">
              <a:extLst>
                <a:ext uri="{FF2B5EF4-FFF2-40B4-BE49-F238E27FC236}">
                  <a16:creationId xmlns:a16="http://schemas.microsoft.com/office/drawing/2014/main" id="{45065968-1081-E8E4-26AE-BF184DE674A3}"/>
                </a:ext>
              </a:extLst>
            </p:cNvPr>
            <p:cNvSpPr/>
            <p:nvPr/>
          </p:nvSpPr>
          <p:spPr>
            <a:xfrm>
              <a:off x="3048580" y="3582608"/>
              <a:ext cx="726298" cy="632452"/>
            </a:xfrm>
            <a:prstGeom prst="flowChartConnector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3" name="Straight Arrow Connector 62">
              <a:extLst>
                <a:ext uri="{FF2B5EF4-FFF2-40B4-BE49-F238E27FC236}">
                  <a16:creationId xmlns:a16="http://schemas.microsoft.com/office/drawing/2014/main" id="{55D09DAF-253A-C3FE-4E2D-2B99D4BA453C}"/>
                </a:ext>
              </a:extLst>
            </p:cNvPr>
            <p:cNvCxnSpPr>
              <a:cxnSpLocks/>
            </p:cNvCxnSpPr>
            <p:nvPr/>
          </p:nvCxnSpPr>
          <p:spPr>
            <a:xfrm>
              <a:off x="3586085" y="4186341"/>
              <a:ext cx="274869" cy="311031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Connector 63">
              <a:extLst>
                <a:ext uri="{FF2B5EF4-FFF2-40B4-BE49-F238E27FC236}">
                  <a16:creationId xmlns:a16="http://schemas.microsoft.com/office/drawing/2014/main" id="{9C240F0B-8F89-4E78-F20A-AD313FDA4506}"/>
                </a:ext>
              </a:extLst>
            </p:cNvPr>
            <p:cNvSpPr/>
            <p:nvPr/>
          </p:nvSpPr>
          <p:spPr>
            <a:xfrm>
              <a:off x="3586085" y="3970400"/>
              <a:ext cx="95133" cy="100475"/>
            </a:xfrm>
            <a:prstGeom prst="flowChartConnector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5" name="Straight Arrow Connector 64">
              <a:extLst>
                <a:ext uri="{FF2B5EF4-FFF2-40B4-BE49-F238E27FC236}">
                  <a16:creationId xmlns:a16="http://schemas.microsoft.com/office/drawing/2014/main" id="{875896B6-82C2-7D14-C284-76C4CE8B85F8}"/>
                </a:ext>
              </a:extLst>
            </p:cNvPr>
            <p:cNvCxnSpPr>
              <a:cxnSpLocks/>
            </p:cNvCxnSpPr>
            <p:nvPr/>
          </p:nvCxnSpPr>
          <p:spPr>
            <a:xfrm>
              <a:off x="3496216" y="4215060"/>
              <a:ext cx="184266" cy="33296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Arrow Connector 65">
              <a:extLst>
                <a:ext uri="{FF2B5EF4-FFF2-40B4-BE49-F238E27FC236}">
                  <a16:creationId xmlns:a16="http://schemas.microsoft.com/office/drawing/2014/main" id="{DD0AEB16-2039-F52E-418A-6779F63AAD96}"/>
                </a:ext>
              </a:extLst>
            </p:cNvPr>
            <p:cNvCxnSpPr>
              <a:cxnSpLocks/>
            </p:cNvCxnSpPr>
            <p:nvPr/>
          </p:nvCxnSpPr>
          <p:spPr>
            <a:xfrm>
              <a:off x="3404083" y="4243779"/>
              <a:ext cx="0" cy="369059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37F47B2F-EE78-5CF7-0290-4EDD086B5B58}"/>
                </a:ext>
              </a:extLst>
            </p:cNvPr>
            <p:cNvSpPr txBox="1"/>
            <p:nvPr/>
          </p:nvSpPr>
          <p:spPr>
            <a:xfrm>
              <a:off x="2985741" y="4196874"/>
              <a:ext cx="3385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latin typeface="Times" pitchFamily="2" charset="0"/>
                </a:rPr>
                <a:t>E</a:t>
              </a:r>
            </a:p>
          </p:txBody>
        </p:sp>
        <p:cxnSp>
          <p:nvCxnSpPr>
            <p:cNvPr id="68" name="Straight Arrow Connector 67">
              <a:extLst>
                <a:ext uri="{FF2B5EF4-FFF2-40B4-BE49-F238E27FC236}">
                  <a16:creationId xmlns:a16="http://schemas.microsoft.com/office/drawing/2014/main" id="{3E4C7D72-F89B-D079-F0C8-1F6F034F26E2}"/>
                </a:ext>
              </a:extLst>
            </p:cNvPr>
            <p:cNvCxnSpPr>
              <a:cxnSpLocks/>
            </p:cNvCxnSpPr>
            <p:nvPr/>
          </p:nvCxnSpPr>
          <p:spPr>
            <a:xfrm>
              <a:off x="3695853" y="4067883"/>
              <a:ext cx="165101" cy="167281"/>
            </a:xfrm>
            <a:prstGeom prst="straightConnector1">
              <a:avLst/>
            </a:prstGeom>
            <a:ln w="25400">
              <a:solidFill>
                <a:schemeClr val="tx1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Connector 68">
              <a:extLst>
                <a:ext uri="{FF2B5EF4-FFF2-40B4-BE49-F238E27FC236}">
                  <a16:creationId xmlns:a16="http://schemas.microsoft.com/office/drawing/2014/main" id="{05FF3326-8393-EC2C-6292-3ED9154E0B17}"/>
                </a:ext>
              </a:extLst>
            </p:cNvPr>
            <p:cNvSpPr/>
            <p:nvPr/>
          </p:nvSpPr>
          <p:spPr>
            <a:xfrm>
              <a:off x="3905244" y="4235164"/>
              <a:ext cx="95133" cy="100475"/>
            </a:xfrm>
            <a:prstGeom prst="flowChartConnector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F0729A20-41F9-C64B-6BE1-9509743F7253}"/>
                </a:ext>
              </a:extLst>
            </p:cNvPr>
            <p:cNvSpPr txBox="1"/>
            <p:nvPr/>
          </p:nvSpPr>
          <p:spPr>
            <a:xfrm>
              <a:off x="3680482" y="3778719"/>
              <a:ext cx="30489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solidFill>
                    <a:srgbClr val="0000FF"/>
                  </a:solidFill>
                  <a:latin typeface="Times" pitchFamily="2" charset="0"/>
                </a:rPr>
                <a:t>e</a:t>
              </a:r>
              <a:r>
                <a:rPr lang="en-US" sz="1400" b="1" baseline="30000" dirty="0">
                  <a:solidFill>
                    <a:srgbClr val="0000FF"/>
                  </a:solidFill>
                  <a:latin typeface="Times" pitchFamily="2" charset="0"/>
                </a:rPr>
                <a:t>-</a:t>
              </a: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C4E627E3-B10A-B3B9-2F98-D365987DF2E0}"/>
                </a:ext>
              </a:extLst>
            </p:cNvPr>
            <p:cNvSpPr txBox="1"/>
            <p:nvPr/>
          </p:nvSpPr>
          <p:spPr>
            <a:xfrm>
              <a:off x="3947067" y="4061171"/>
              <a:ext cx="30489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solidFill>
                    <a:srgbClr val="0000FF"/>
                  </a:solidFill>
                  <a:latin typeface="Times" pitchFamily="2" charset="0"/>
                </a:rPr>
                <a:t>e</a:t>
              </a:r>
              <a:r>
                <a:rPr lang="en-US" sz="1400" b="1" baseline="30000" dirty="0">
                  <a:solidFill>
                    <a:srgbClr val="0000FF"/>
                  </a:solidFill>
                  <a:latin typeface="Times" pitchFamily="2" charset="0"/>
                </a:rPr>
                <a:t>-</a:t>
              </a:r>
            </a:p>
          </p:txBody>
        </p:sp>
      </p:grpSp>
      <p:sp>
        <p:nvSpPr>
          <p:cNvPr id="73" name="TextBox 72">
            <a:extLst>
              <a:ext uri="{FF2B5EF4-FFF2-40B4-BE49-F238E27FC236}">
                <a16:creationId xmlns:a16="http://schemas.microsoft.com/office/drawing/2014/main" id="{3BF73C01-7FEF-5E02-898F-437A1D836203}"/>
              </a:ext>
            </a:extLst>
          </p:cNvPr>
          <p:cNvSpPr txBox="1"/>
          <p:nvPr/>
        </p:nvSpPr>
        <p:spPr>
          <a:xfrm>
            <a:off x="8135360" y="5226449"/>
            <a:ext cx="73930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N" sz="3000" b="1" dirty="0">
                <a:latin typeface="Times" pitchFamily="2" charset="0"/>
              </a:rPr>
              <a:t>AC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9BE94F97-C174-39BF-3DE8-391862CC5980}"/>
              </a:ext>
            </a:extLst>
          </p:cNvPr>
          <p:cNvSpPr txBox="1"/>
          <p:nvPr/>
        </p:nvSpPr>
        <p:spPr>
          <a:xfrm>
            <a:off x="9370960" y="3345508"/>
            <a:ext cx="15600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Times" pitchFamily="2" charset="0"/>
              </a:rPr>
              <a:t>Isolated</a:t>
            </a:r>
            <a:r>
              <a:rPr lang="zh-CN" altLang="en-US" sz="2400" dirty="0">
                <a:latin typeface="Times" pitchFamily="2" charset="0"/>
              </a:rPr>
              <a:t> </a:t>
            </a:r>
            <a:r>
              <a:rPr lang="en-US" altLang="zh-CN" sz="2400" dirty="0">
                <a:latin typeface="Times" pitchFamily="2" charset="0"/>
              </a:rPr>
              <a:t>S2</a:t>
            </a:r>
            <a:endParaRPr lang="en-US" sz="2400" dirty="0">
              <a:latin typeface="Times" pitchFamily="2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15DA4064-1096-64CE-94D0-92E06A2B100C}"/>
              </a:ext>
            </a:extLst>
          </p:cNvPr>
          <p:cNvSpPr txBox="1"/>
          <p:nvPr/>
        </p:nvSpPr>
        <p:spPr>
          <a:xfrm>
            <a:off x="9359528" y="1493423"/>
            <a:ext cx="15600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Times" pitchFamily="2" charset="0"/>
              </a:rPr>
              <a:t>Isolated</a:t>
            </a:r>
            <a:r>
              <a:rPr lang="zh-CN" altLang="en-US" sz="2400" dirty="0">
                <a:latin typeface="Times" pitchFamily="2" charset="0"/>
              </a:rPr>
              <a:t> </a:t>
            </a:r>
            <a:r>
              <a:rPr lang="en-US" altLang="zh-CN" sz="2400" dirty="0">
                <a:latin typeface="Times" pitchFamily="2" charset="0"/>
              </a:rPr>
              <a:t>S1</a:t>
            </a:r>
            <a:endParaRPr lang="en-US" sz="2400" dirty="0">
              <a:latin typeface="Times" pitchFamily="2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4670E720-3D67-AC41-A44E-D3311031F96B}"/>
              </a:ext>
            </a:extLst>
          </p:cNvPr>
          <p:cNvSpPr txBox="1"/>
          <p:nvPr/>
        </p:nvSpPr>
        <p:spPr>
          <a:xfrm>
            <a:off x="11820504" y="6637789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4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Time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631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77714"/>
    </mc:Choice>
    <mc:Fallback xmlns="">
      <p:transition advTm="77714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30"/>
          <p:cNvSpPr txBox="1"/>
          <p:nvPr/>
        </p:nvSpPr>
        <p:spPr>
          <a:xfrm>
            <a:off x="622598" y="477466"/>
            <a:ext cx="50994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cs typeface="+mn-ea"/>
                <a:sym typeface="+mn-lt"/>
              </a:rPr>
              <a:t>Data Selection in paired data</a:t>
            </a:r>
            <a:endParaRPr lang="zh-CN" altLang="en-US" sz="28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9662" y="-26590"/>
            <a:ext cx="1990751" cy="1553005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5379527" y="-395892"/>
            <a:ext cx="1060938" cy="55440"/>
            <a:chOff x="5565531" y="1088292"/>
            <a:chExt cx="1060938" cy="55440"/>
          </a:xfrm>
        </p:grpSpPr>
        <p:cxnSp>
          <p:nvCxnSpPr>
            <p:cNvPr id="9" name="直接连接符 8"/>
            <p:cNvCxnSpPr/>
            <p:nvPr/>
          </p:nvCxnSpPr>
          <p:spPr>
            <a:xfrm>
              <a:off x="5565531" y="1088292"/>
              <a:ext cx="1060938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5868866" y="1143732"/>
              <a:ext cx="454269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1" name="PandaX_logo.jpeg" descr="PandaX_logo.jpeg">
            <a:extLst>
              <a:ext uri="{FF2B5EF4-FFF2-40B4-BE49-F238E27FC236}">
                <a16:creationId xmlns:a16="http://schemas.microsoft.com/office/drawing/2014/main" id="{DDA8F40E-1A4C-C648-B728-24FA4C1856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67661" y="447374"/>
            <a:ext cx="1854752" cy="576064"/>
          </a:xfrm>
          <a:prstGeom prst="rect">
            <a:avLst/>
          </a:prstGeom>
          <a:ln w="3175">
            <a:miter lim="400000"/>
          </a:ln>
        </p:spPr>
      </p:pic>
      <p:pic>
        <p:nvPicPr>
          <p:cNvPr id="12" name="图片 12">
            <a:extLst>
              <a:ext uri="{FF2B5EF4-FFF2-40B4-BE49-F238E27FC236}">
                <a16:creationId xmlns:a16="http://schemas.microsoft.com/office/drawing/2014/main" id="{3F3B6760-3BB4-084D-94BB-915F5E3553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60499" y="1440655"/>
            <a:ext cx="2756990" cy="1966603"/>
          </a:xfrm>
          <a:prstGeom prst="rect">
            <a:avLst/>
          </a:prstGeom>
        </p:spPr>
      </p:pic>
      <p:sp>
        <p:nvSpPr>
          <p:cNvPr id="13" name="矩形: 圆角 47">
            <a:extLst>
              <a:ext uri="{FF2B5EF4-FFF2-40B4-BE49-F238E27FC236}">
                <a16:creationId xmlns:a16="http://schemas.microsoft.com/office/drawing/2014/main" id="{4BD26B5D-C4DE-DD42-BAD4-E6EC078133FF}"/>
              </a:ext>
            </a:extLst>
          </p:cNvPr>
          <p:cNvSpPr/>
          <p:nvPr/>
        </p:nvSpPr>
        <p:spPr>
          <a:xfrm>
            <a:off x="1091205" y="1494965"/>
            <a:ext cx="1151251" cy="54101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Raw data</a:t>
            </a:r>
            <a:endParaRPr lang="zh-CN" altLang="en-US" sz="1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矩形: 圆角 49">
            <a:extLst>
              <a:ext uri="{FF2B5EF4-FFF2-40B4-BE49-F238E27FC236}">
                <a16:creationId xmlns:a16="http://schemas.microsoft.com/office/drawing/2014/main" id="{ADEB4DE2-8814-0841-BA86-B29D9D7A919A}"/>
              </a:ext>
            </a:extLst>
          </p:cNvPr>
          <p:cNvSpPr/>
          <p:nvPr/>
        </p:nvSpPr>
        <p:spPr>
          <a:xfrm>
            <a:off x="911828" y="4297089"/>
            <a:ext cx="1431127" cy="54101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Golden data</a:t>
            </a:r>
            <a:endParaRPr lang="zh-CN" altLang="en-US" sz="1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矩形: 圆角 52">
            <a:extLst>
              <a:ext uri="{FF2B5EF4-FFF2-40B4-BE49-F238E27FC236}">
                <a16:creationId xmlns:a16="http://schemas.microsoft.com/office/drawing/2014/main" id="{F7159210-3735-F94E-A6AA-A47013CD8115}"/>
              </a:ext>
            </a:extLst>
          </p:cNvPr>
          <p:cNvSpPr/>
          <p:nvPr/>
        </p:nvSpPr>
        <p:spPr>
          <a:xfrm>
            <a:off x="672969" y="2554511"/>
            <a:ext cx="2028119" cy="52583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6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Remove bad file</a:t>
            </a:r>
          </a:p>
        </p:txBody>
      </p:sp>
      <p:sp>
        <p:nvSpPr>
          <p:cNvPr id="17" name="矩形: 圆角 53">
            <a:extLst>
              <a:ext uri="{FF2B5EF4-FFF2-40B4-BE49-F238E27FC236}">
                <a16:creationId xmlns:a16="http://schemas.microsoft.com/office/drawing/2014/main" id="{EBAAAF43-CE8B-1C4F-93C0-3DCD8814168A}"/>
              </a:ext>
            </a:extLst>
          </p:cNvPr>
          <p:cNvSpPr/>
          <p:nvPr/>
        </p:nvSpPr>
        <p:spPr>
          <a:xfrm>
            <a:off x="632029" y="3379043"/>
            <a:ext cx="2028124" cy="52583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6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Remove deadtime</a:t>
            </a:r>
          </a:p>
        </p:txBody>
      </p:sp>
      <p:pic>
        <p:nvPicPr>
          <p:cNvPr id="19" name="图片 20">
            <a:extLst>
              <a:ext uri="{FF2B5EF4-FFF2-40B4-BE49-F238E27FC236}">
                <a16:creationId xmlns:a16="http://schemas.microsoft.com/office/drawing/2014/main" id="{E1ACFA93-F93C-8547-8B39-2866BFBF0B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00403" y="1326736"/>
            <a:ext cx="2404739" cy="2022706"/>
          </a:xfrm>
          <a:prstGeom prst="rect">
            <a:avLst/>
          </a:prstGeom>
        </p:spPr>
      </p:pic>
      <p:pic>
        <p:nvPicPr>
          <p:cNvPr id="21" name="图片 5">
            <a:extLst>
              <a:ext uri="{FF2B5EF4-FFF2-40B4-BE49-F238E27FC236}">
                <a16:creationId xmlns:a16="http://schemas.microsoft.com/office/drawing/2014/main" id="{DE3446AC-A01F-BD49-9804-71F02773441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62184" y="1440655"/>
            <a:ext cx="2637646" cy="1908787"/>
          </a:xfrm>
          <a:prstGeom prst="rect">
            <a:avLst/>
          </a:prstGeom>
        </p:spPr>
      </p:pic>
      <p:sp>
        <p:nvSpPr>
          <p:cNvPr id="22" name="椭圆 6">
            <a:extLst>
              <a:ext uri="{FF2B5EF4-FFF2-40B4-BE49-F238E27FC236}">
                <a16:creationId xmlns:a16="http://schemas.microsoft.com/office/drawing/2014/main" id="{B6DCC0D6-B639-0D42-9196-43B155061AD2}"/>
              </a:ext>
            </a:extLst>
          </p:cNvPr>
          <p:cNvSpPr/>
          <p:nvPr/>
        </p:nvSpPr>
        <p:spPr>
          <a:xfrm>
            <a:off x="7483062" y="1537038"/>
            <a:ext cx="593946" cy="69573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椭圆 7">
            <a:extLst>
              <a:ext uri="{FF2B5EF4-FFF2-40B4-BE49-F238E27FC236}">
                <a16:creationId xmlns:a16="http://schemas.microsoft.com/office/drawing/2014/main" id="{8D7565A5-510F-8F42-8A11-0B99B1D0FDB1}"/>
              </a:ext>
            </a:extLst>
          </p:cNvPr>
          <p:cNvSpPr/>
          <p:nvPr/>
        </p:nvSpPr>
        <p:spPr>
          <a:xfrm>
            <a:off x="9874294" y="1440655"/>
            <a:ext cx="628371" cy="69573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7" name="直接箭头连接符 30">
            <a:extLst>
              <a:ext uri="{FF2B5EF4-FFF2-40B4-BE49-F238E27FC236}">
                <a16:creationId xmlns:a16="http://schemas.microsoft.com/office/drawing/2014/main" id="{237A1472-83E2-A142-B5C9-6FA241AFE154}"/>
              </a:ext>
            </a:extLst>
          </p:cNvPr>
          <p:cNvCxnSpPr>
            <a:stCxn id="16" idx="3"/>
            <a:endCxn id="19" idx="1"/>
          </p:cNvCxnSpPr>
          <p:nvPr/>
        </p:nvCxnSpPr>
        <p:spPr>
          <a:xfrm flipV="1">
            <a:off x="2701088" y="2338089"/>
            <a:ext cx="1499315" cy="47934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箭头连接符 31">
            <a:extLst>
              <a:ext uri="{FF2B5EF4-FFF2-40B4-BE49-F238E27FC236}">
                <a16:creationId xmlns:a16="http://schemas.microsoft.com/office/drawing/2014/main" id="{55AA1F78-EC54-9D4D-A4DA-EBBB5C79BD20}"/>
              </a:ext>
            </a:extLst>
          </p:cNvPr>
          <p:cNvCxnSpPr>
            <a:cxnSpLocks/>
            <a:stCxn id="17" idx="3"/>
          </p:cNvCxnSpPr>
          <p:nvPr/>
        </p:nvCxnSpPr>
        <p:spPr>
          <a:xfrm>
            <a:off x="2660153" y="3641961"/>
            <a:ext cx="1395317" cy="90157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箭头: 下 34">
            <a:extLst>
              <a:ext uri="{FF2B5EF4-FFF2-40B4-BE49-F238E27FC236}">
                <a16:creationId xmlns:a16="http://schemas.microsoft.com/office/drawing/2014/main" id="{BF67B367-899D-EA4C-AC7E-19D59D393D90}"/>
              </a:ext>
            </a:extLst>
          </p:cNvPr>
          <p:cNvSpPr/>
          <p:nvPr/>
        </p:nvSpPr>
        <p:spPr>
          <a:xfrm>
            <a:off x="1495643" y="2035977"/>
            <a:ext cx="338296" cy="495306"/>
          </a:xfrm>
          <a:prstGeom prst="downArrow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箭头: 下 35">
            <a:extLst>
              <a:ext uri="{FF2B5EF4-FFF2-40B4-BE49-F238E27FC236}">
                <a16:creationId xmlns:a16="http://schemas.microsoft.com/office/drawing/2014/main" id="{9AB3007F-3E83-8048-874F-213A5BC2009A}"/>
              </a:ext>
            </a:extLst>
          </p:cNvPr>
          <p:cNvSpPr/>
          <p:nvPr/>
        </p:nvSpPr>
        <p:spPr>
          <a:xfrm>
            <a:off x="1495643" y="3904879"/>
            <a:ext cx="356997" cy="368330"/>
          </a:xfrm>
          <a:prstGeom prst="downArrow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箭头: 下 1">
            <a:extLst>
              <a:ext uri="{FF2B5EF4-FFF2-40B4-BE49-F238E27FC236}">
                <a16:creationId xmlns:a16="http://schemas.microsoft.com/office/drawing/2014/main" id="{7D3C5C4E-6B5E-904B-A8CC-7C12AC13851C}"/>
              </a:ext>
            </a:extLst>
          </p:cNvPr>
          <p:cNvSpPr/>
          <p:nvPr/>
        </p:nvSpPr>
        <p:spPr>
          <a:xfrm>
            <a:off x="1458244" y="4854472"/>
            <a:ext cx="394396" cy="404546"/>
          </a:xfrm>
          <a:prstGeom prst="downArrow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32" name="表格 8">
            <a:extLst>
              <a:ext uri="{FF2B5EF4-FFF2-40B4-BE49-F238E27FC236}">
                <a16:creationId xmlns:a16="http://schemas.microsoft.com/office/drawing/2014/main" id="{B7AA8B0E-490A-4A44-ABCA-CA133516D226}"/>
              </a:ext>
            </a:extLst>
          </p:cNvPr>
          <p:cNvGraphicFramePr>
            <a:graphicFrameLocks noGrp="1"/>
          </p:cNvGraphicFramePr>
          <p:nvPr/>
        </p:nvGraphicFramePr>
        <p:xfrm>
          <a:off x="118542" y="5448605"/>
          <a:ext cx="3968385" cy="975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2160">
                  <a:extLst>
                    <a:ext uri="{9D8B030D-6E8A-4147-A177-3AD203B41FA5}">
                      <a16:colId xmlns:a16="http://schemas.microsoft.com/office/drawing/2014/main" val="574893383"/>
                    </a:ext>
                  </a:extLst>
                </a:gridCol>
                <a:gridCol w="1339345">
                  <a:extLst>
                    <a:ext uri="{9D8B030D-6E8A-4147-A177-3AD203B41FA5}">
                      <a16:colId xmlns:a16="http://schemas.microsoft.com/office/drawing/2014/main" val="3445586365"/>
                    </a:ext>
                  </a:extLst>
                </a:gridCol>
                <a:gridCol w="1356880">
                  <a:extLst>
                    <a:ext uri="{9D8B030D-6E8A-4147-A177-3AD203B41FA5}">
                      <a16:colId xmlns:a16="http://schemas.microsoft.com/office/drawing/2014/main" val="1503454703"/>
                    </a:ext>
                  </a:extLst>
                </a:gridCol>
              </a:tblGrid>
              <a:tr h="349316"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Times" pitchFamily="2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latin typeface="Times" pitchFamily="2" charset="0"/>
                        </a:rPr>
                        <a:t>Paired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latin typeface="Times" pitchFamily="2" charset="0"/>
                        </a:rPr>
                        <a:t>US2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9242371"/>
                  </a:ext>
                </a:extLst>
              </a:tr>
              <a:tr h="510539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Times" pitchFamily="2" charset="0"/>
                        </a:rPr>
                        <a:t>Exposure [tonne.year]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Times" pitchFamily="2" charset="0"/>
                        </a:rPr>
                        <a:t>1.20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Times" pitchFamily="2" charset="0"/>
                        </a:rPr>
                        <a:t>1.04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9613335"/>
                  </a:ext>
                </a:extLst>
              </a:tr>
            </a:tbl>
          </a:graphicData>
        </a:graphic>
      </p:graphicFrame>
      <p:sp>
        <p:nvSpPr>
          <p:cNvPr id="33" name="文本框 10">
            <a:extLst>
              <a:ext uri="{FF2B5EF4-FFF2-40B4-BE49-F238E27FC236}">
                <a16:creationId xmlns:a16="http://schemas.microsoft.com/office/drawing/2014/main" id="{20388141-F724-F149-810E-EEA285253E41}"/>
              </a:ext>
            </a:extLst>
          </p:cNvPr>
          <p:cNvSpPr txBox="1"/>
          <p:nvPr/>
        </p:nvSpPr>
        <p:spPr>
          <a:xfrm>
            <a:off x="4371392" y="5821202"/>
            <a:ext cx="78190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000" b="1" dirty="0">
                <a:latin typeface="Arial" panose="020B0604020202020204" pitchFamily="34" charset="0"/>
                <a:cs typeface="Arial" panose="020B0604020202020204" pitchFamily="34" charset="0"/>
              </a:rPr>
              <a:t>Tag abnormal data as bad file through detector parameters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000" b="1" dirty="0">
                <a:latin typeface="Arial" panose="020B0604020202020204" pitchFamily="34" charset="0"/>
                <a:cs typeface="Arial" panose="020B0604020202020204" pitchFamily="34" charset="0"/>
              </a:rPr>
              <a:t>Remove the period after the large signal and the volume near the large S2</a:t>
            </a:r>
            <a:endParaRPr lang="zh-CN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E9DF3DD-0E1D-9241-A8C0-5E7821211E73}"/>
              </a:ext>
            </a:extLst>
          </p:cNvPr>
          <p:cNvSpPr txBox="1"/>
          <p:nvPr/>
        </p:nvSpPr>
        <p:spPr>
          <a:xfrm>
            <a:off x="11820504" y="6637789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5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Times" pitchFamily="2" charset="0"/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7E71F581-22F6-1C4E-AD71-667C0C97B32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72" y="3503426"/>
            <a:ext cx="3285447" cy="2424271"/>
          </a:xfrm>
          <a:prstGeom prst="rect">
            <a:avLst/>
          </a:prstGeom>
        </p:spPr>
      </p:pic>
      <p:sp>
        <p:nvSpPr>
          <p:cNvPr id="36" name="箭头: 下 35">
            <a:extLst>
              <a:ext uri="{FF2B5EF4-FFF2-40B4-BE49-F238E27FC236}">
                <a16:creationId xmlns:a16="http://schemas.microsoft.com/office/drawing/2014/main" id="{2EB920D0-DD9D-4443-B36A-2949407E9A73}"/>
              </a:ext>
            </a:extLst>
          </p:cNvPr>
          <p:cNvSpPr/>
          <p:nvPr/>
        </p:nvSpPr>
        <p:spPr>
          <a:xfrm>
            <a:off x="1464923" y="3047132"/>
            <a:ext cx="356997" cy="368330"/>
          </a:xfrm>
          <a:prstGeom prst="downArrow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B7D4AAF9-6694-E14C-B307-FE0C121A8B5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5446" y="3407258"/>
            <a:ext cx="2830398" cy="212787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567B3F2-D7F2-884E-8A0A-97EB063E8C3B}"/>
              </a:ext>
            </a:extLst>
          </p:cNvPr>
          <p:cNvSpPr txBox="1"/>
          <p:nvPr/>
        </p:nvSpPr>
        <p:spPr>
          <a:xfrm>
            <a:off x="9369665" y="5535133"/>
            <a:ext cx="10038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Times" pitchFamily="2" charset="0"/>
              </a:rPr>
              <a:t>Drift time</a:t>
            </a:r>
          </a:p>
        </p:txBody>
      </p:sp>
    </p:spTree>
    <p:extLst>
      <p:ext uri="{BB962C8B-B14F-4D97-AF65-F5344CB8AC3E}">
        <p14:creationId xmlns:p14="http://schemas.microsoft.com/office/powerpoint/2010/main" val="1068214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851"/>
    </mc:Choice>
    <mc:Fallback xmlns="">
      <p:transition advTm="185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30"/>
          <p:cNvSpPr txBox="1"/>
          <p:nvPr/>
        </p:nvSpPr>
        <p:spPr>
          <a:xfrm>
            <a:off x="622598" y="477466"/>
            <a:ext cx="53842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cs typeface="+mn-ea"/>
                <a:sym typeface="+mn-lt"/>
              </a:rPr>
              <a:t>BDT suppression of paired AC</a:t>
            </a:r>
            <a:endParaRPr lang="zh-CN" altLang="en-US" sz="28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99662" y="-26590"/>
            <a:ext cx="1990751" cy="1553005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5379527" y="-395892"/>
            <a:ext cx="1060938" cy="55440"/>
            <a:chOff x="5565531" y="1088292"/>
            <a:chExt cx="1060938" cy="55440"/>
          </a:xfrm>
        </p:grpSpPr>
        <p:cxnSp>
          <p:nvCxnSpPr>
            <p:cNvPr id="9" name="直接连接符 8"/>
            <p:cNvCxnSpPr/>
            <p:nvPr/>
          </p:nvCxnSpPr>
          <p:spPr>
            <a:xfrm>
              <a:off x="5565531" y="1088292"/>
              <a:ext cx="1060938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5868866" y="1143732"/>
              <a:ext cx="454269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1" name="PandaX_logo.jpeg" descr="PandaX_logo.jpeg">
            <a:extLst>
              <a:ext uri="{FF2B5EF4-FFF2-40B4-BE49-F238E27FC236}">
                <a16:creationId xmlns:a16="http://schemas.microsoft.com/office/drawing/2014/main" id="{DDA8F40E-1A4C-C648-B728-24FA4C1856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67661" y="447374"/>
            <a:ext cx="1854752" cy="576064"/>
          </a:xfrm>
          <a:prstGeom prst="rect">
            <a:avLst/>
          </a:prstGeom>
          <a:ln w="3175">
            <a:miter lim="400000"/>
          </a:ln>
        </p:spPr>
      </p:pic>
      <p:sp>
        <p:nvSpPr>
          <p:cNvPr id="12" name="文本框 2">
            <a:extLst>
              <a:ext uri="{FF2B5EF4-FFF2-40B4-BE49-F238E27FC236}">
                <a16:creationId xmlns:a16="http://schemas.microsoft.com/office/drawing/2014/main" id="{5CC3F5CF-9BC9-4244-B994-0B1DD1913682}"/>
              </a:ext>
            </a:extLst>
          </p:cNvPr>
          <p:cNvSpPr txBox="1"/>
          <p:nvPr/>
        </p:nvSpPr>
        <p:spPr>
          <a:xfrm>
            <a:off x="143999" y="1408292"/>
            <a:ext cx="5375143" cy="1420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000" b="1" dirty="0">
                <a:latin typeface="Arial" panose="020B0604020202020204" pitchFamily="34" charset="0"/>
                <a:cs typeface="Arial" panose="020B0604020202020204" pitchFamily="34" charset="0"/>
              </a:rPr>
              <a:t>23 BDT variables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000" b="1" dirty="0">
                <a:latin typeface="Arial" panose="020B0604020202020204" pitchFamily="34" charset="0"/>
                <a:cs typeface="Arial" panose="020B0604020202020204" pitchFamily="34" charset="0"/>
              </a:rPr>
              <a:t>Variables developed for the </a:t>
            </a:r>
            <a:r>
              <a:rPr lang="en-US" altLang="zh-CN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shape and pattern </a:t>
            </a:r>
            <a:r>
              <a:rPr lang="en-US" altLang="zh-CN" sz="2000" b="1" dirty="0">
                <a:latin typeface="Arial" panose="020B0604020202020204" pitchFamily="34" charset="0"/>
                <a:cs typeface="Arial" panose="020B0604020202020204" pitchFamily="34" charset="0"/>
              </a:rPr>
              <a:t>features of S1 and S2;</a:t>
            </a:r>
          </a:p>
        </p:txBody>
      </p:sp>
      <p:pic>
        <p:nvPicPr>
          <p:cNvPr id="13" name="图片 3">
            <a:extLst>
              <a:ext uri="{FF2B5EF4-FFF2-40B4-BE49-F238E27FC236}">
                <a16:creationId xmlns:a16="http://schemas.microsoft.com/office/drawing/2014/main" id="{892F1389-54A9-944D-9900-7EF10B0B544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20578" y="3318144"/>
            <a:ext cx="5704296" cy="2944681"/>
          </a:xfrm>
          <a:prstGeom prst="rect">
            <a:avLst/>
          </a:prstGeom>
        </p:spPr>
      </p:pic>
      <p:pic>
        <p:nvPicPr>
          <p:cNvPr id="15" name="图片 5">
            <a:extLst>
              <a:ext uri="{FF2B5EF4-FFF2-40B4-BE49-F238E27FC236}">
                <a16:creationId xmlns:a16="http://schemas.microsoft.com/office/drawing/2014/main" id="{5529CD44-71CA-D34E-914E-84E2AA6FE6F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66814" y="3624597"/>
            <a:ext cx="1011981" cy="300291"/>
          </a:xfrm>
          <a:prstGeom prst="rect">
            <a:avLst/>
          </a:prstGeom>
        </p:spPr>
      </p:pic>
      <p:sp>
        <p:nvSpPr>
          <p:cNvPr id="16" name="文本框 7">
            <a:extLst>
              <a:ext uri="{FF2B5EF4-FFF2-40B4-BE49-F238E27FC236}">
                <a16:creationId xmlns:a16="http://schemas.microsoft.com/office/drawing/2014/main" id="{623616A6-7005-8747-A5A3-C627B80E791A}"/>
              </a:ext>
            </a:extLst>
          </p:cNvPr>
          <p:cNvSpPr txBox="1"/>
          <p:nvPr/>
        </p:nvSpPr>
        <p:spPr>
          <a:xfrm>
            <a:off x="1572883" y="2910807"/>
            <a:ext cx="383174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Some BDT variables</a:t>
            </a:r>
            <a:endParaRPr lang="zh-CN" altLang="en-US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图片 10">
            <a:extLst>
              <a:ext uri="{FF2B5EF4-FFF2-40B4-BE49-F238E27FC236}">
                <a16:creationId xmlns:a16="http://schemas.microsoft.com/office/drawing/2014/main" id="{A676F32A-D098-844C-A53A-99A8B0842FC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93117" y="1406721"/>
            <a:ext cx="3062213" cy="2005835"/>
          </a:xfrm>
          <a:prstGeom prst="rect">
            <a:avLst/>
          </a:prstGeom>
        </p:spPr>
      </p:pic>
      <p:pic>
        <p:nvPicPr>
          <p:cNvPr id="20" name="图片 11">
            <a:extLst>
              <a:ext uri="{FF2B5EF4-FFF2-40B4-BE49-F238E27FC236}">
                <a16:creationId xmlns:a16="http://schemas.microsoft.com/office/drawing/2014/main" id="{E0D6FAB1-F990-A54E-8BAA-ADF3B542106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03518" y="1382765"/>
            <a:ext cx="3069847" cy="200704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90192F7-466A-7C4D-81B7-BE41AF37652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2862" y="3829633"/>
            <a:ext cx="3322227" cy="266018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3E07A2A-1FD1-6C47-8E2B-D4B1A2FA4D93}"/>
              </a:ext>
            </a:extLst>
          </p:cNvPr>
          <p:cNvSpPr txBox="1"/>
          <p:nvPr/>
        </p:nvSpPr>
        <p:spPr>
          <a:xfrm>
            <a:off x="7701382" y="1142800"/>
            <a:ext cx="1907895" cy="4224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1-hit sideband</a:t>
            </a:r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5AE1979-15D0-AC4D-92A5-3A6D53CE70A0}"/>
              </a:ext>
            </a:extLst>
          </p:cNvPr>
          <p:cNvSpPr txBox="1"/>
          <p:nvPr/>
        </p:nvSpPr>
        <p:spPr>
          <a:xfrm>
            <a:off x="6276344" y="3400253"/>
            <a:ext cx="2378985" cy="4224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ROI &amp; Off-window</a:t>
            </a:r>
            <a:endParaRPr lang="en-US" dirty="0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11F62F7-2AD1-7545-B105-6D2D9DE408F2}"/>
              </a:ext>
            </a:extLst>
          </p:cNvPr>
          <p:cNvGrpSpPr/>
          <p:nvPr/>
        </p:nvGrpSpPr>
        <p:grpSpPr>
          <a:xfrm>
            <a:off x="9001809" y="4077866"/>
            <a:ext cx="3196762" cy="2110805"/>
            <a:chOff x="1093845" y="3613363"/>
            <a:chExt cx="3869982" cy="2757743"/>
          </a:xfrm>
        </p:grpSpPr>
        <p:pic>
          <p:nvPicPr>
            <p:cNvPr id="30" name="图片 6">
              <a:extLst>
                <a:ext uri="{FF2B5EF4-FFF2-40B4-BE49-F238E27FC236}">
                  <a16:creationId xmlns:a16="http://schemas.microsoft.com/office/drawing/2014/main" id="{8434FE59-9D19-D148-871A-2893F78D6C7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093845" y="3613363"/>
              <a:ext cx="3869982" cy="2757743"/>
            </a:xfrm>
            <a:prstGeom prst="rect">
              <a:avLst/>
            </a:prstGeom>
          </p:spPr>
        </p:pic>
        <p:cxnSp>
          <p:nvCxnSpPr>
            <p:cNvPr id="31" name="直接连接符 13">
              <a:extLst>
                <a:ext uri="{FF2B5EF4-FFF2-40B4-BE49-F238E27FC236}">
                  <a16:creationId xmlns:a16="http://schemas.microsoft.com/office/drawing/2014/main" id="{409DAD53-888C-FB4D-BCEC-DDF42A5C337B}"/>
                </a:ext>
              </a:extLst>
            </p:cNvPr>
            <p:cNvCxnSpPr>
              <a:cxnSpLocks/>
            </p:cNvCxnSpPr>
            <p:nvPr/>
          </p:nvCxnSpPr>
          <p:spPr>
            <a:xfrm>
              <a:off x="3232414" y="3841474"/>
              <a:ext cx="0" cy="2325756"/>
            </a:xfrm>
            <a:prstGeom prst="line">
              <a:avLst/>
            </a:prstGeom>
            <a:ln w="38100">
              <a:solidFill>
                <a:srgbClr val="00B05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接连接符 16">
              <a:extLst>
                <a:ext uri="{FF2B5EF4-FFF2-40B4-BE49-F238E27FC236}">
                  <a16:creationId xmlns:a16="http://schemas.microsoft.com/office/drawing/2014/main" id="{29463FFD-226E-314B-9126-6CEF3754F8A6}"/>
                </a:ext>
              </a:extLst>
            </p:cNvPr>
            <p:cNvCxnSpPr>
              <a:cxnSpLocks/>
            </p:cNvCxnSpPr>
            <p:nvPr/>
          </p:nvCxnSpPr>
          <p:spPr>
            <a:xfrm>
              <a:off x="4405747" y="3920987"/>
              <a:ext cx="0" cy="2246243"/>
            </a:xfrm>
            <a:prstGeom prst="line">
              <a:avLst/>
            </a:prstGeom>
            <a:ln w="38100">
              <a:solidFill>
                <a:srgbClr val="00B05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接连接符 18">
              <a:extLst>
                <a:ext uri="{FF2B5EF4-FFF2-40B4-BE49-F238E27FC236}">
                  <a16:creationId xmlns:a16="http://schemas.microsoft.com/office/drawing/2014/main" id="{E3F1036E-7E3A-644E-BB62-46316F09BCCA}"/>
                </a:ext>
              </a:extLst>
            </p:cNvPr>
            <p:cNvCxnSpPr>
              <a:cxnSpLocks/>
            </p:cNvCxnSpPr>
            <p:nvPr/>
          </p:nvCxnSpPr>
          <p:spPr>
            <a:xfrm>
              <a:off x="1476324" y="3920987"/>
              <a:ext cx="0" cy="2246243"/>
            </a:xfrm>
            <a:prstGeom prst="line">
              <a:avLst/>
            </a:prstGeom>
            <a:ln w="38100">
              <a:solidFill>
                <a:srgbClr val="C0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接连接符 19">
              <a:extLst>
                <a:ext uri="{FF2B5EF4-FFF2-40B4-BE49-F238E27FC236}">
                  <a16:creationId xmlns:a16="http://schemas.microsoft.com/office/drawing/2014/main" id="{C9DB00BC-EF84-8541-B8A6-E1B063127F42}"/>
                </a:ext>
              </a:extLst>
            </p:cNvPr>
            <p:cNvCxnSpPr>
              <a:cxnSpLocks/>
            </p:cNvCxnSpPr>
            <p:nvPr/>
          </p:nvCxnSpPr>
          <p:spPr>
            <a:xfrm>
              <a:off x="3014859" y="3920987"/>
              <a:ext cx="0" cy="2293284"/>
            </a:xfrm>
            <a:prstGeom prst="line">
              <a:avLst/>
            </a:prstGeom>
            <a:ln w="38100">
              <a:solidFill>
                <a:srgbClr val="C0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文本框 21">
              <a:extLst>
                <a:ext uri="{FF2B5EF4-FFF2-40B4-BE49-F238E27FC236}">
                  <a16:creationId xmlns:a16="http://schemas.microsoft.com/office/drawing/2014/main" id="{9AA874B9-A77E-1441-AE03-68F47D7747CF}"/>
                </a:ext>
              </a:extLst>
            </p:cNvPr>
            <p:cNvSpPr txBox="1"/>
            <p:nvPr/>
          </p:nvSpPr>
          <p:spPr>
            <a:xfrm>
              <a:off x="1766770" y="4188293"/>
              <a:ext cx="63991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0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ROI</a:t>
              </a:r>
              <a:endParaRPr lang="zh-CN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文本框 22">
              <a:extLst>
                <a:ext uri="{FF2B5EF4-FFF2-40B4-BE49-F238E27FC236}">
                  <a16:creationId xmlns:a16="http://schemas.microsoft.com/office/drawing/2014/main" id="{801EE51A-1008-0C43-BD9A-F1C3B00147B3}"/>
                </a:ext>
              </a:extLst>
            </p:cNvPr>
            <p:cNvSpPr txBox="1"/>
            <p:nvPr/>
          </p:nvSpPr>
          <p:spPr>
            <a:xfrm>
              <a:off x="3110890" y="4188293"/>
              <a:ext cx="153599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0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off-window</a:t>
              </a:r>
              <a:endParaRPr lang="zh-CN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B523B610-8747-C144-BEB7-A1932E37EBEF}"/>
              </a:ext>
            </a:extLst>
          </p:cNvPr>
          <p:cNvSpPr txBox="1"/>
          <p:nvPr/>
        </p:nvSpPr>
        <p:spPr>
          <a:xfrm>
            <a:off x="11820504" y="6637789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6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Times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7737715-91FF-A3B8-BDA2-F9E731B6B33C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452"/>
          <a:stretch/>
        </p:blipFill>
        <p:spPr>
          <a:xfrm>
            <a:off x="-87858" y="3684917"/>
            <a:ext cx="6073937" cy="178510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77763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1398"/>
    </mc:Choice>
    <mc:Fallback xmlns="">
      <p:transition advTm="613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30"/>
          <p:cNvSpPr txBox="1"/>
          <p:nvPr/>
        </p:nvSpPr>
        <p:spPr>
          <a:xfrm>
            <a:off x="622598" y="477466"/>
            <a:ext cx="64780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cs typeface="+mn-ea"/>
                <a:sym typeface="+mn-lt"/>
              </a:rPr>
              <a:t>Cathode Background in S2-only data</a:t>
            </a:r>
            <a:endParaRPr lang="zh-CN" altLang="en-US" sz="28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9662" y="-26590"/>
            <a:ext cx="1990751" cy="1553005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5379527" y="-395892"/>
            <a:ext cx="1060938" cy="55440"/>
            <a:chOff x="5565531" y="1088292"/>
            <a:chExt cx="1060938" cy="55440"/>
          </a:xfrm>
        </p:grpSpPr>
        <p:cxnSp>
          <p:nvCxnSpPr>
            <p:cNvPr id="9" name="直接连接符 8"/>
            <p:cNvCxnSpPr/>
            <p:nvPr/>
          </p:nvCxnSpPr>
          <p:spPr>
            <a:xfrm>
              <a:off x="5565531" y="1088292"/>
              <a:ext cx="1060938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5868866" y="1143732"/>
              <a:ext cx="454269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1" name="PandaX_logo.jpeg" descr="PandaX_logo.jpeg">
            <a:extLst>
              <a:ext uri="{FF2B5EF4-FFF2-40B4-BE49-F238E27FC236}">
                <a16:creationId xmlns:a16="http://schemas.microsoft.com/office/drawing/2014/main" id="{DDA8F40E-1A4C-C648-B728-24FA4C1856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67661" y="447374"/>
            <a:ext cx="1854752" cy="576064"/>
          </a:xfrm>
          <a:prstGeom prst="rect">
            <a:avLst/>
          </a:prstGeom>
          <a:ln w="3175">
            <a:miter lim="400000"/>
          </a:ln>
        </p:spPr>
      </p:pic>
      <p:pic>
        <p:nvPicPr>
          <p:cNvPr id="12" name="图片 37">
            <a:extLst>
              <a:ext uri="{FF2B5EF4-FFF2-40B4-BE49-F238E27FC236}">
                <a16:creationId xmlns:a16="http://schemas.microsoft.com/office/drawing/2014/main" id="{290B585F-DAD5-3F41-8893-00D9ABB4DE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46309" y="2043909"/>
            <a:ext cx="3528279" cy="2744640"/>
          </a:xfrm>
          <a:prstGeom prst="rect">
            <a:avLst/>
          </a:prstGeom>
        </p:spPr>
      </p:pic>
      <p:pic>
        <p:nvPicPr>
          <p:cNvPr id="13" name="图片 15">
            <a:extLst>
              <a:ext uri="{FF2B5EF4-FFF2-40B4-BE49-F238E27FC236}">
                <a16:creationId xmlns:a16="http://schemas.microsoft.com/office/drawing/2014/main" id="{09D804B0-D30C-414C-B764-18579151271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372"/>
          <a:stretch/>
        </p:blipFill>
        <p:spPr>
          <a:xfrm>
            <a:off x="196601" y="2007021"/>
            <a:ext cx="3760049" cy="2887608"/>
          </a:xfrm>
          <a:prstGeom prst="rect">
            <a:avLst/>
          </a:prstGeom>
        </p:spPr>
      </p:pic>
      <p:sp>
        <p:nvSpPr>
          <p:cNvPr id="15" name="文本框 13">
            <a:extLst>
              <a:ext uri="{FF2B5EF4-FFF2-40B4-BE49-F238E27FC236}">
                <a16:creationId xmlns:a16="http://schemas.microsoft.com/office/drawing/2014/main" id="{4BEDFF87-E3C1-9B4F-8893-36273F48B6C7}"/>
              </a:ext>
            </a:extLst>
          </p:cNvPr>
          <p:cNvSpPr txBox="1"/>
          <p:nvPr/>
        </p:nvSpPr>
        <p:spPr>
          <a:xfrm>
            <a:off x="323235" y="1544373"/>
            <a:ext cx="39375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Cathode drift time distribution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文本框 6">
            <a:extLst>
              <a:ext uri="{FF2B5EF4-FFF2-40B4-BE49-F238E27FC236}">
                <a16:creationId xmlns:a16="http://schemas.microsoft.com/office/drawing/2014/main" id="{AA754E8E-4DEF-9848-B7A7-29B6CC1CFB5E}"/>
              </a:ext>
            </a:extLst>
          </p:cNvPr>
          <p:cNvSpPr txBox="1"/>
          <p:nvPr/>
        </p:nvSpPr>
        <p:spPr>
          <a:xfrm>
            <a:off x="971893" y="3314977"/>
            <a:ext cx="1299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  <a:cs typeface="+mn-cs"/>
              </a:rPr>
              <a:t>run0 set2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/>
              <a:cs typeface="+mn-cs"/>
            </a:endParaRPr>
          </a:p>
        </p:txBody>
      </p:sp>
      <p:cxnSp>
        <p:nvCxnSpPr>
          <p:cNvPr id="17" name="直接箭头连接符 16">
            <a:extLst>
              <a:ext uri="{FF2B5EF4-FFF2-40B4-BE49-F238E27FC236}">
                <a16:creationId xmlns:a16="http://schemas.microsoft.com/office/drawing/2014/main" id="{AC9BAC26-6505-BB48-8594-477F61D454E0}"/>
              </a:ext>
            </a:extLst>
          </p:cNvPr>
          <p:cNvCxnSpPr>
            <a:cxnSpLocks/>
          </p:cNvCxnSpPr>
          <p:nvPr/>
        </p:nvCxnSpPr>
        <p:spPr>
          <a:xfrm flipH="1">
            <a:off x="1217704" y="3659710"/>
            <a:ext cx="176575" cy="35374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图片 11">
            <a:extLst>
              <a:ext uri="{FF2B5EF4-FFF2-40B4-BE49-F238E27FC236}">
                <a16:creationId xmlns:a16="http://schemas.microsoft.com/office/drawing/2014/main" id="{6C8D3994-2F04-B94B-873B-C0A05FCC282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3989"/>
          <a:stretch/>
        </p:blipFill>
        <p:spPr>
          <a:xfrm>
            <a:off x="7442105" y="2084802"/>
            <a:ext cx="4427431" cy="3936536"/>
          </a:xfrm>
          <a:prstGeom prst="rect">
            <a:avLst/>
          </a:prstGeom>
        </p:spPr>
      </p:pic>
      <p:cxnSp>
        <p:nvCxnSpPr>
          <p:cNvPr id="20" name="直接箭头连接符 19">
            <a:extLst>
              <a:ext uri="{FF2B5EF4-FFF2-40B4-BE49-F238E27FC236}">
                <a16:creationId xmlns:a16="http://schemas.microsoft.com/office/drawing/2014/main" id="{045099AC-4280-B64C-A470-4F17EDA5344E}"/>
              </a:ext>
            </a:extLst>
          </p:cNvPr>
          <p:cNvCxnSpPr>
            <a:cxnSpLocks/>
          </p:cNvCxnSpPr>
          <p:nvPr/>
        </p:nvCxnSpPr>
        <p:spPr>
          <a:xfrm flipH="1" flipV="1">
            <a:off x="6440465" y="3861842"/>
            <a:ext cx="1401509" cy="123197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箭头连接符 20">
            <a:extLst>
              <a:ext uri="{FF2B5EF4-FFF2-40B4-BE49-F238E27FC236}">
                <a16:creationId xmlns:a16="http://schemas.microsoft.com/office/drawing/2014/main" id="{1E54CB88-9510-F349-92C8-A27D6490FD0C}"/>
              </a:ext>
            </a:extLst>
          </p:cNvPr>
          <p:cNvCxnSpPr>
            <a:cxnSpLocks/>
          </p:cNvCxnSpPr>
          <p:nvPr/>
        </p:nvCxnSpPr>
        <p:spPr>
          <a:xfrm flipH="1" flipV="1">
            <a:off x="6867773" y="1639957"/>
            <a:ext cx="1458835" cy="1497069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文本框 26">
            <a:extLst>
              <a:ext uri="{FF2B5EF4-FFF2-40B4-BE49-F238E27FC236}">
                <a16:creationId xmlns:a16="http://schemas.microsoft.com/office/drawing/2014/main" id="{1259969B-1926-1B4F-8D6D-2E20F96CA0A5}"/>
              </a:ext>
            </a:extLst>
          </p:cNvPr>
          <p:cNvSpPr txBox="1"/>
          <p:nvPr/>
        </p:nvSpPr>
        <p:spPr>
          <a:xfrm>
            <a:off x="5148462" y="1237345"/>
            <a:ext cx="6672042" cy="422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b="1" dirty="0"/>
              <a:t>Gate events can easily be removed by width cut</a:t>
            </a:r>
            <a:endParaRPr lang="zh-CN" altLang="en-US" b="1" dirty="0"/>
          </a:p>
        </p:txBody>
      </p:sp>
      <p:sp>
        <p:nvSpPr>
          <p:cNvPr id="23" name="文本框 27">
            <a:extLst>
              <a:ext uri="{FF2B5EF4-FFF2-40B4-BE49-F238E27FC236}">
                <a16:creationId xmlns:a16="http://schemas.microsoft.com/office/drawing/2014/main" id="{11FC655E-0063-B847-9ACA-BC79A7956D02}"/>
              </a:ext>
            </a:extLst>
          </p:cNvPr>
          <p:cNvSpPr txBox="1"/>
          <p:nvPr/>
        </p:nvSpPr>
        <p:spPr>
          <a:xfrm>
            <a:off x="56975" y="5319663"/>
            <a:ext cx="7841974" cy="9771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Times" pitchFamily="2" charset="0"/>
              </a:rPr>
              <a:t>Cathode control samples are selected with characteristic drift time;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Times" pitchFamily="2" charset="0"/>
              </a:rPr>
              <a:t>Cathode background has larger width due to its larger mean drift length.</a:t>
            </a:r>
            <a:endParaRPr lang="zh-CN" altLang="en-US" sz="2000" dirty="0">
              <a:latin typeface="Times" pitchFamily="2" charset="0"/>
            </a:endParaRPr>
          </a:p>
        </p:txBody>
      </p:sp>
      <p:sp>
        <p:nvSpPr>
          <p:cNvPr id="24" name="文本框 34">
            <a:extLst>
              <a:ext uri="{FF2B5EF4-FFF2-40B4-BE49-F238E27FC236}">
                <a16:creationId xmlns:a16="http://schemas.microsoft.com/office/drawing/2014/main" id="{3DE9EF4D-724D-5845-810F-1C52EDE2DF49}"/>
              </a:ext>
            </a:extLst>
          </p:cNvPr>
          <p:cNvSpPr txBox="1"/>
          <p:nvPr/>
        </p:nvSpPr>
        <p:spPr>
          <a:xfrm>
            <a:off x="6065439" y="3125005"/>
            <a:ext cx="17123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>
                <a:solidFill>
                  <a:srgbClr val="FF00FF"/>
                </a:solidFill>
              </a:rPr>
              <a:t>Cathode event</a:t>
            </a:r>
            <a:endParaRPr lang="zh-CN" altLang="en-US" b="1" dirty="0">
              <a:solidFill>
                <a:srgbClr val="FF00FF"/>
              </a:solidFill>
            </a:endParaRPr>
          </a:p>
        </p:txBody>
      </p:sp>
      <p:sp>
        <p:nvSpPr>
          <p:cNvPr id="25" name="文本框 35">
            <a:extLst>
              <a:ext uri="{FF2B5EF4-FFF2-40B4-BE49-F238E27FC236}">
                <a16:creationId xmlns:a16="http://schemas.microsoft.com/office/drawing/2014/main" id="{59CC6C20-283B-0C40-AB2B-18198EF007FC}"/>
              </a:ext>
            </a:extLst>
          </p:cNvPr>
          <p:cNvSpPr txBox="1"/>
          <p:nvPr/>
        </p:nvSpPr>
        <p:spPr>
          <a:xfrm>
            <a:off x="4943063" y="2587027"/>
            <a:ext cx="4523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>
                <a:solidFill>
                  <a:srgbClr val="3013AB"/>
                </a:solidFill>
              </a:rPr>
              <a:t>B8</a:t>
            </a:r>
            <a:endParaRPr lang="zh-CN" altLang="en-US" b="1" dirty="0">
              <a:solidFill>
                <a:srgbClr val="3013AB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9ADE23E-2951-7540-A2CB-C2BC6810A8E7}"/>
              </a:ext>
            </a:extLst>
          </p:cNvPr>
          <p:cNvSpPr txBox="1"/>
          <p:nvPr/>
        </p:nvSpPr>
        <p:spPr>
          <a:xfrm>
            <a:off x="11820504" y="6637789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7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Time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677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7451"/>
    </mc:Choice>
    <mc:Fallback xmlns="">
      <p:transition advTm="5745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1E62DBD-F378-FAFC-D831-43ACF7B56F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286" y="1438732"/>
            <a:ext cx="3853561" cy="3136979"/>
          </a:xfrm>
          <a:prstGeom prst="rect">
            <a:avLst/>
          </a:prstGeom>
        </p:spPr>
      </p:pic>
      <p:sp>
        <p:nvSpPr>
          <p:cNvPr id="18" name="TextBox 30"/>
          <p:cNvSpPr txBox="1"/>
          <p:nvPr/>
        </p:nvSpPr>
        <p:spPr>
          <a:xfrm>
            <a:off x="622598" y="477466"/>
            <a:ext cx="64780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cs typeface="+mn-ea"/>
                <a:sym typeface="+mn-lt"/>
              </a:rPr>
              <a:t>Cathode Background in S2-only data</a:t>
            </a:r>
            <a:endParaRPr lang="zh-CN" altLang="en-US" sz="28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99662" y="-26590"/>
            <a:ext cx="1990751" cy="1553005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5379527" y="-395892"/>
            <a:ext cx="1060938" cy="55440"/>
            <a:chOff x="5565531" y="1088292"/>
            <a:chExt cx="1060938" cy="55440"/>
          </a:xfrm>
        </p:grpSpPr>
        <p:cxnSp>
          <p:nvCxnSpPr>
            <p:cNvPr id="9" name="直接连接符 8"/>
            <p:cNvCxnSpPr/>
            <p:nvPr/>
          </p:nvCxnSpPr>
          <p:spPr>
            <a:xfrm>
              <a:off x="5565531" y="1088292"/>
              <a:ext cx="1060938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5868866" y="1143732"/>
              <a:ext cx="454269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1" name="PandaX_logo.jpeg" descr="PandaX_logo.jpeg">
            <a:extLst>
              <a:ext uri="{FF2B5EF4-FFF2-40B4-BE49-F238E27FC236}">
                <a16:creationId xmlns:a16="http://schemas.microsoft.com/office/drawing/2014/main" id="{DDA8F40E-1A4C-C648-B728-24FA4C1856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67661" y="447374"/>
            <a:ext cx="1854752" cy="576064"/>
          </a:xfrm>
          <a:prstGeom prst="rect">
            <a:avLst/>
          </a:prstGeom>
          <a:ln w="3175">
            <a:miter lim="400000"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7F20605-8D73-D545-BBD6-5670F799353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04798" y="1491051"/>
            <a:ext cx="7079061" cy="2968309"/>
          </a:xfrm>
          <a:prstGeom prst="rect">
            <a:avLst/>
          </a:prstGeom>
        </p:spPr>
      </p:pic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71FDCF4A-B9EE-5142-A3B2-D1E979B0867A}"/>
              </a:ext>
            </a:extLst>
          </p:cNvPr>
          <p:cNvCxnSpPr>
            <a:cxnSpLocks/>
          </p:cNvCxnSpPr>
          <p:nvPr/>
        </p:nvCxnSpPr>
        <p:spPr>
          <a:xfrm flipV="1">
            <a:off x="3283602" y="2493690"/>
            <a:ext cx="1515460" cy="458565"/>
          </a:xfrm>
          <a:prstGeom prst="straightConnector1">
            <a:avLst/>
          </a:prstGeom>
          <a:ln w="28575">
            <a:solidFill>
              <a:schemeClr val="accent6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AE15B515-A5C6-5742-B0D0-BB0664EAAF31}"/>
              </a:ext>
            </a:extLst>
          </p:cNvPr>
          <p:cNvSpPr txBox="1"/>
          <p:nvPr/>
        </p:nvSpPr>
        <p:spPr>
          <a:xfrm>
            <a:off x="777648" y="1149927"/>
            <a:ext cx="36130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latin typeface="Times" pitchFamily="2" charset="0"/>
              </a:rPr>
              <a:t>Run0 as example (PRL 130, 261001)</a:t>
            </a:r>
            <a:endParaRPr lang="en-CN" sz="1800" dirty="0">
              <a:latin typeface="Times" pitchFamily="2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ECEDE8A-A85C-C047-8170-0CC8E4A2CB2D}"/>
              </a:ext>
            </a:extLst>
          </p:cNvPr>
          <p:cNvSpPr txBox="1"/>
          <p:nvPr/>
        </p:nvSpPr>
        <p:spPr>
          <a:xfrm>
            <a:off x="11783859" y="6493398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8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Times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AAB632E-0923-6607-9FA9-D2D9155D7C31}"/>
              </a:ext>
            </a:extLst>
          </p:cNvPr>
          <p:cNvSpPr txBox="1"/>
          <p:nvPr/>
        </p:nvSpPr>
        <p:spPr>
          <a:xfrm>
            <a:off x="28866" y="4575711"/>
            <a:ext cx="5850316" cy="2072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n-US" dirty="0">
                <a:latin typeface="Times" pitchFamily="2" charset="0"/>
              </a:rPr>
              <a:t>Cathode </a:t>
            </a:r>
            <a:r>
              <a:rPr lang="en-US" dirty="0" err="1">
                <a:latin typeface="Times" pitchFamily="2" charset="0"/>
              </a:rPr>
              <a:t>bkg</a:t>
            </a:r>
            <a:r>
              <a:rPr lang="en-US" dirty="0">
                <a:latin typeface="Times" pitchFamily="2" charset="0"/>
              </a:rPr>
              <a:t> spectral shape in ROI is using cathode control samples;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dirty="0">
                <a:latin typeface="Times" pitchFamily="2" charset="0"/>
              </a:rPr>
              <a:t>The</a:t>
            </a:r>
            <a:r>
              <a:rPr lang="en-CN">
                <a:latin typeface="Times" pitchFamily="2" charset="0"/>
              </a:rPr>
              <a:t> rate</a:t>
            </a:r>
            <a:r>
              <a:rPr lang="en-US" dirty="0">
                <a:latin typeface="Times" pitchFamily="2" charset="0"/>
              </a:rPr>
              <a:t> normalization</a:t>
            </a:r>
            <a:r>
              <a:rPr lang="en-CN">
                <a:latin typeface="Times" pitchFamily="2" charset="0"/>
              </a:rPr>
              <a:t> is </a:t>
            </a:r>
            <a:r>
              <a:rPr lang="en-US" dirty="0">
                <a:latin typeface="Times" pitchFamily="2" charset="0"/>
              </a:rPr>
              <a:t>done</a:t>
            </a:r>
            <a:r>
              <a:rPr lang="en-CN">
                <a:latin typeface="Times" pitchFamily="2" charset="0"/>
              </a:rPr>
              <a:t> using </a:t>
            </a:r>
            <a:r>
              <a:rPr lang="en-US" dirty="0">
                <a:latin typeface="Times" pitchFamily="2" charset="0"/>
              </a:rPr>
              <a:t>high-S2</a:t>
            </a:r>
            <a:r>
              <a:rPr lang="en-CN">
                <a:latin typeface="Times" pitchFamily="2" charset="0"/>
              </a:rPr>
              <a:t> sideband;</a:t>
            </a:r>
            <a:endParaRPr lang="en-US" dirty="0">
              <a:latin typeface="Times" pitchFamily="2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en-US" dirty="0">
                <a:latin typeface="Times" pitchFamily="2" charset="0"/>
              </a:rPr>
              <a:t>No S1 dependence is observed for the cathode background spectral shape.</a:t>
            </a:r>
            <a:endParaRPr lang="en-CN" dirty="0">
              <a:latin typeface="Times" pitchFamily="2" charset="0"/>
            </a:endParaRPr>
          </a:p>
        </p:txBody>
      </p:sp>
      <p:pic>
        <p:nvPicPr>
          <p:cNvPr id="30" name="图片 30">
            <a:extLst>
              <a:ext uri="{FF2B5EF4-FFF2-40B4-BE49-F238E27FC236}">
                <a16:creationId xmlns:a16="http://schemas.microsoft.com/office/drawing/2014/main" id="{833F91CC-97FA-DB48-AFBD-97EA6612DB4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25465" y="4523335"/>
            <a:ext cx="2828518" cy="2074811"/>
          </a:xfrm>
          <a:prstGeom prst="rect">
            <a:avLst/>
          </a:prstGeom>
        </p:spPr>
      </p:pic>
      <p:pic>
        <p:nvPicPr>
          <p:cNvPr id="31" name="图片 31">
            <a:extLst>
              <a:ext uri="{FF2B5EF4-FFF2-40B4-BE49-F238E27FC236}">
                <a16:creationId xmlns:a16="http://schemas.microsoft.com/office/drawing/2014/main" id="{9B2CACE4-BA4E-944F-BFB4-81A968B0DA2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27903" y="4567798"/>
            <a:ext cx="2767903" cy="2030348"/>
          </a:xfrm>
          <a:prstGeom prst="rect">
            <a:avLst/>
          </a:prstGeom>
        </p:spPr>
      </p:pic>
      <p:sp>
        <p:nvSpPr>
          <p:cNvPr id="32" name="文本框 7">
            <a:extLst>
              <a:ext uri="{FF2B5EF4-FFF2-40B4-BE49-F238E27FC236}">
                <a16:creationId xmlns:a16="http://schemas.microsoft.com/office/drawing/2014/main" id="{E2A2D54B-B1BF-8C4B-B36D-CE132E07DE4B}"/>
              </a:ext>
            </a:extLst>
          </p:cNvPr>
          <p:cNvSpPr txBox="1"/>
          <p:nvPr/>
        </p:nvSpPr>
        <p:spPr>
          <a:xfrm>
            <a:off x="6489486" y="4976528"/>
            <a:ext cx="19482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  <a:cs typeface="+mn-cs"/>
              </a:rPr>
              <a:t>Run0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/>
              <a:cs typeface="+mn-cs"/>
            </a:endParaRPr>
          </a:p>
        </p:txBody>
      </p:sp>
      <p:sp>
        <p:nvSpPr>
          <p:cNvPr id="33" name="文本框 10">
            <a:extLst>
              <a:ext uri="{FF2B5EF4-FFF2-40B4-BE49-F238E27FC236}">
                <a16:creationId xmlns:a16="http://schemas.microsoft.com/office/drawing/2014/main" id="{5AEC7957-32D8-9C42-9A4C-CF01BCD6A5DE}"/>
              </a:ext>
            </a:extLst>
          </p:cNvPr>
          <p:cNvSpPr txBox="1"/>
          <p:nvPr/>
        </p:nvSpPr>
        <p:spPr>
          <a:xfrm>
            <a:off x="9351014" y="4976528"/>
            <a:ext cx="19482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  <a:cs typeface="+mn-cs"/>
              </a:rPr>
              <a:t>Run1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5F7E2C7-4B31-2BEE-B207-2F3112CA01BF}"/>
              </a:ext>
            </a:extLst>
          </p:cNvPr>
          <p:cNvSpPr txBox="1"/>
          <p:nvPr/>
        </p:nvSpPr>
        <p:spPr>
          <a:xfrm>
            <a:off x="9351014" y="1144269"/>
            <a:ext cx="1071127" cy="4224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N" b="1" dirty="0">
                <a:solidFill>
                  <a:srgbClr val="C00000"/>
                </a:solidFill>
                <a:latin typeface="Times" pitchFamily="2" charset="0"/>
              </a:rPr>
              <a:t>S2-only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1D6BD93-89EB-5450-A972-63228400711E}"/>
              </a:ext>
            </a:extLst>
          </p:cNvPr>
          <p:cNvSpPr txBox="1"/>
          <p:nvPr/>
        </p:nvSpPr>
        <p:spPr>
          <a:xfrm>
            <a:off x="5604574" y="1163488"/>
            <a:ext cx="2757486" cy="4224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N" b="1" dirty="0">
                <a:solidFill>
                  <a:srgbClr val="C00000"/>
                </a:solidFill>
                <a:latin typeface="Times" pitchFamily="2" charset="0"/>
              </a:rPr>
              <a:t>Paired control sample</a:t>
            </a:r>
          </a:p>
        </p:txBody>
      </p:sp>
    </p:spTree>
    <p:extLst>
      <p:ext uri="{BB962C8B-B14F-4D97-AF65-F5344CB8AC3E}">
        <p14:creationId xmlns:p14="http://schemas.microsoft.com/office/powerpoint/2010/main" val="1210077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8904"/>
    </mc:Choice>
    <mc:Fallback xmlns="">
      <p:transition advTm="38904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COURSE_ID" val="EE537D9D-201A-4F4A-95EC-C981C97A31CD"/>
  <p:tag name="ISPRING_SCORM_RATE_SLIDES" val="1"/>
  <p:tag name="ISPRINGONLINEFOLDERID" val="0"/>
  <p:tag name="ISPRINGONLINEFOLDERPATH" val="Content List"/>
  <p:tag name="ISPRINGCLOUDFOLDERID" val="0"/>
  <p:tag name="ISPRINGCLOUDFOLDERPATH" val="Repository"/>
  <p:tag name="ISPRING_PRESENTATION_TITLE" val="蓝色海洋帆船"/>
  <p:tag name="ISPRING_ULTRA_SCORM_SLIDE_COUNT" val="1"/>
  <p:tag name="ISPRING_RESOURCE_PATHS_HASH_PRESENTER" val="f1b361f060b523e117fc5f0f4d3a02d69376a27"/>
  <p:tag name="ISPRING_PLAYERS_CUSTOMIZATION" val="UEsDBBQAAgAIAA+KhEgOaiROYgQAAAURAAAdAAAAdW5pdmVyc2FsL2NvbW1vbl9tZXNzYWdlcy5sbmetWG1v2zYQ/l6g/4EQUGADtrQd0KIYEge0xNhEZMmV6DjZMAiMxNhEKDHVi9vs037Nfth+yY6UncR9gaQkgG2YlO+54909d0cfHn/JFdqIspK6OHLeHrxxkChSnclideQs2MmvHxxU1bzIuNKFOHIK7aDj0csXh4oXq4avBHx/+QKhw1xUFSyrkVndr5HMjpz5OHHD2RwHF4kfTsJkTCfOyNX5DS9uka9X+qff3n/48vbd+58PX2/l+sDEM+z7+0DIIr170wMoYFHoJ4BG/CQg58wZmc9hcuGC+TQgzmj7ZZj0PCJnzsh8dsotoogELIl96pGExkkQMusLnzDiOaML3aA13whUa7SR4jOq1wLiWMtSoErJzD5INWwUjehS5oUzTIMkIjGLqMtoGDijWJfl7S8Wljf1WpegrkKZrPilEpnVCRljn9+UogLVvIaMQvCq1xJ+qXMui4NO1RFe0mCSsDD044QE3m7HGZEiQ17JjZqBKBGOSQQAJa9E+QjZxGaZFUdYqWEIUzqZ+vBmxoSpXK0VvOuhdswJxGAuii4pyBESQXbF8TKMPOM0UIU4uuFV9VmX2V5+PAxUFzAN3BBS0GUPwJnB2AFDjCXUjbIUad0FNiNxjCckGYfnkMjAu3CIRHgKdDsdInFBYqAIibtkAnxGJ9gkvKHYLv93/Eq5SWd1i3iagpxx30bqpoId41JggWVadTBMTUw+LiBsFPs/oHGLCt61q5XcCLCjzETZqQgqi0s8k0UfF/SP5ARTn3gJpJUXLhNmS57RmPNbVOga8WzDi1SgS5HyBnL9Fp5lMrPPTJyt/k+N/BvxeltVXm0LUuCR81dD7dmrYd8xq6nAproW+U3dpdo4bGv+Y6wwOf1DE/oc/XH6Y5cEOKLh80Smknmj2qr75PjcWTY0Rp1GPNFT/aP13JbEbW0dUyhYY6n7SxDopqZ/QANU/aVocAKK5m2JhhpOi6sBOoNwCxBo9FiMM3DVngln4MIB8ksyjimD2WgpLitZd44dlo1tgL4f2hTmPCVqcU/GS3GlYcJRgm/a6QO6kI10Z0AfDDd7rYJR5oPJAQCu2uQBSCVzsD/rgbmYkZ0H2gK/d5KlblRmyavktS3y4NsmF9+OTVelzu2u4tUuedsmc/wUK9rDRa3S+YD2f8e/3vF5QL/HRykmOHKniYsDl5hB33BV9RQCChhX+CxOfDw24sCFnNfpGprplW6KrCdQO6t75AQD2PbMseBluv7vn397YnxlSbuLtru/DwIBYpsqSO7A/gx0Laq/ukAYHu/L2UUfqe3dZifX86rDKGThs9wheNtacp3D1kG3XkjybdAwY9idzoAHsU173ZQwug1BmOHoFGqZncKd0YyX11AImdZqEIp1tUnAepj2++tlUytZiCGyT2sl5sCMzhPsefauDeRTMr1ue2YGN4p0e+lWcOnuC+ZOcQB19is8kcl6IKBtTbsqBERv1/c033zbqe5Wlf3D4vD1g/8v/gdQSwMEFAACAAgAD4qESAh+CyMpAwAAhgwAACcAAAB1bml2ZXJzYWwvZmxhc2hfcHVibGlzaGluZ19zZXR0aW5ncy54bWzVV91u2jAUvucpLE+9LGk7unYooaoKaNVaQIVt7VVlYkOsOnYW21B6tafZg+1JdhwDBbXr0h+kTQgRn5/v/J+Y8Og2FWjCcs2VjPBudQcjJmNFuRxH+MugvX2IkTZEUiKUZBGWCqOjRiXM7FBwnfSZMSCqEcBIXc9MhBNjsnoQTKfTKtdZ7rhKWAP4uhqrNMhyppk0LA8yQWbwY2YZ03iOUAIAvqmSc7VGpYJQ6JHOFbWCIU7Bc8ldUES0BdEJDrzYkMQ341xZSU+UUDnKx8MIvzs8dp+FjIdq8pRJlxPdAKIjmzqhlDsviOjzO4YSxscJuHtQw2jKqUkivFdzKCAdPEQpsH3oxKGcKMiBNHP4lBlCiSH+6O0Zdmv0guBJdCZJyuMBcJCLP8LNwfWnq17r4uy08/l60O2eDU573olCJ1jHCYN1QyE4pGwes6WdkBhD4gT8Bp0REZqFwSppITZScs05d0ZDJSD3hRa0UTpktENStlKN/g2XbZDcxWgEgYhZhI9zTgRG3BDB46WytkNtuCmq3l6VRIAF7cnQeR/fm/fZiROSa7bq1oKjXc7jxjdlBUUzZZHgNwwZhSB+m8JTwtBqcdAoV2lBhfYxSAsOFiecTRk9KnI6B/yToSswkVrQhF7NBDPewnfL79CQjVQOuIxMoLOBzrXHrz4LOCNa34OShY9b/bPTZuv6tNNsXW65AAmdEBk/ExwKztLMbASfzJBUZqEH6YiJ1awoCuW04JWJrfryMmieWuHL/NbFWIHeYEk2Y+U5hfmrB6XNJmRSDKIbrgIaRpBDSTwmMGJYF1xaVhYwJhIpKWaIxLDWtBvrCVdWA8UPsIfWL/fQ6yMui9MYVhtYzCnLS0Hu7O69r+1/ODj8WK8Gv3783H5Sab7we4I4c37jnzy58pdr/+E2DAO3pR9f2ia3/+bO7l20vpbJa6d1OShV0la/FFy3jFT3cxmpC/+S6a28YEq5AEtp7IcM1pLgKTeMvmWLvaBNXvVu9z22mTbZYMyvGY3/JmR/Wl4T1+6FYfDoxdVxUi55ColwK3F5223s13bgpvkoq1IBtPX/Do3Kb1BLAwQUAAIACAAPioRIkWs8zL8CAABVCgAAIQAAAHVuaXZlcnNhbC9mbGFzaF9za2luX3NldHRpbmdzLnhtbJVW227bMAx931cE2Xud7tJugBsgTVOgQLcWa9F32WZsIbJkSHS6/P0kWaqlJE68EAUi8hySokimqdpQPv80maS5YEK+ACLlpTIar5vQ4maatYiCX+SCI3C84ELWhE3nn+/tJ00s8hxLbEGO5axJDn2Yy6vZ/WI5huJifL82MkTIRd0QvnsUpbjISL4ppWh5cTa1ateAZJRvNHL283q5GgzAqMIHhDrKafXDyDhKI0EpMCldrYycZTGSAfORZvYzktOHOn37PdqWKoqWtrg0MkRrSAlxkX8sjAzjufYev8q1kdMEhL+ooV+/GBmEMrIDGTu/+2ZkkCGatvmfHmmkKE1BY87pR/zgMEEKPX4mq5mRswRzIRPo7Cu48ti73gUg9zWc+9SMqxTs2dR1byGYR88YzFG2kCb+1NlUJd6fWtTzAfM1YUoDQlUPetZJP5NWeTexrsf9gXfKi9CX0/SQN8HaGpZdwoG7WN/jl8tbuytCpx+6IEMJW6cMUuyVPfK3rusBMlD2yBdGC3jibHeYwb6pI/lHviXuOU/XX1uBE30snNWfvNVEejSjq4JUncJjalHAXJl0XmkN5t3SxOq6lJKDnFJOtrQkSAX/ZXDZzl5GpcmewfXa8c5KkSKDYw1nc9RrOiyXPcf96KxxQ3Y/C/3luvME9Ra/mRJEkle1/llS04nj6THRhZkmxxlmT2o4yAe+FgHHxh4i1URuQL4KwcaG4QJBjXUvuuEagqdJUIM0OV7l1Dk5Vn7e1hnIlX41CspXOVZ2wIqWFdN/+EbhHYo9xoC1o2Kl/XFCP/oyULgmACLzyndtd+gsdcuQMtiCH/5AYa88dLdU6S4dargFPsIaw5ZzmlE96XZF3yvxDgn0R/BvOq3I8Z5lRNsjyZS9WTT5fg33uUSL2a8z03zhJrNn10uRY20/rKBWmn8n/wFQSwMEFAACAAgAD4qESCqWD2f+AgAAlwsAACYAAAB1bml2ZXJzYWwvaHRtbF9wdWJsaXNoaW5nX3NldHRpbmdzLnhtbM2Wb08aMRjA3/Mpmi6+lFPnpiN3GCMYiU6IsE1fmXItXGOvvbU98Hy1T7MPtk+yp1dAiI6dRpaFEOjTPr/nX/u04dF9KtCEacOVjPBufQcjJmNFuRxH+MvgdPsQI2OJpEQoySIsFUZHzVqY5UPBTdJn1sJSgwAjTSOzEU6szRpBMJ1O69xk2s0qkVvgm3qs0iDTzDBpmQ4yQQr4sUXGDJ4RKgDgmyo5U2vWagiFnvRZ0VwwxCl4LrkLiogzmwoc+FVDEt+NtcolPVFCaaTHwwi/Ozx2n/kaT2rxlEmXEtMEoRPbBqGUOyeI6PMHhhLGxwl4e7CP0ZRTm0R4b99RYHXwlFKyfeTEUU4UpEDaGT5lllBiiR96e5bdWzMXeBEtJEl5PIAZ5MKPcGtwe3bTa19ddC7Pbwfd7sWg0/NOlDrBKicMVg2F4JDKdcwWdkJiLYkT8Bt0RkQYFgbLovmykZIrzrkxGioBqS+1MBqBp6KI8LHmRGDELRE8XsxaosfMnnIBMTjd3fpIWvwI9PHGCdGGLRuazxiXxbj5TeWCokLlSPA7hqxCEFGewr+EoeV0o5FWaSkVxFhkBKcMTTibMnpUZmkG/JOhGzCR5qAJmy8TzHoL33P+gIZspDRwGZnAVgU5N55ffxE4I8Y8Qsncx63+RafVvu1cttrXWy5AQidExi+EQwlZmtmN8EmBpLJzPUhHTHLDyqJQTsu5KrHVX18Gw9Nc+DK/dTGW0BssyWasvKQwf/WgstmETMqD6A5XiYYjyKEkngkTMRx3LnNWFRgTiZQUBSIxNCrjjvWEq9yAxB9gjzav99DrIy7L0RhuDrCoKdOVkDu7e+/3P3w8OPzUqAe/fvzcXqs0a+E9QZw538NP1jbxRSN/2g3DwPXO59uw1fm/6sK9q/bXKpm6bF8PKhWp3a+E61ZZ1T2vsurKXxu9pSujkgvQZsb+2ECjETzlltG33DSvKPz6+9dvizcq/AajWLt9/98g/Gjx3Fp5X4XBsw/AGshXH9PN2m9QSwMEFAACAAgAD4qESHSPggmeAQAAHwYAAB8AAAB1bml2ZXJzYWwvaHRtbF9za2luX3NldHRpbmdzLmpzjZTLbsIwEEX3fAVytxWCPoB2h3hIlVhUKruqCycMIcKxI9ukpIh/bya8YmdS6tngy/Edz0SefatdLBay9mt7X/4u9+/uvtQANau3cO/qokFPUGdGxEtYxAmIWALzkOx89CIfrgRlzGRpGuQfaGsqfkzhPysuTBVPCQtNaIY6nBHgN6HtqMM/F7FVqetYU6XRwdZaJTuhkhak7UilE14y7G5WrmqJHqwy0DfQFQ/BMe31u7PRuIm8Oj4PMKpcqJKUy3yuItUJeLiJtNrKZVP+dZ6CLj755gh0XwbjqWMnYmPfLCR+4ukQo5lMNRgDp7z9KQYJCx6AqPh2y/UH6hjXC/LoLDaxPdOjHkaVTnkEtS4NRxguJguvWjcHGHXOws4eiccHDIcQPAdds5o8YTigSrfpPz5gqlWEHamh9Z5fUKH4MpbRKXUXg+Twsmjb1L1roeX1J8x5Qsp7Qmvq+SVNs8MHDQFaZyyd8xov75yyE5QoiRyK0KhpldFzxPpzBPefbcat5eE6KcZDMRyLNnC9Ab1QShS3/7p1Tz9X6/ALUEsDBBQAAgAIAA+KhEg9PC/RwQAAAOUBAAAaAAAAdW5pdmVyc2FsL2kxOG5fcHJlc2V0cy54bWydkbEKwjAQhvc+RbjdxG6lJHUT3Bx0lpqmGmkvJZdaH9+UinSRgEMg//F9PyQnd6++Y0/jyTpUkPMtMIPaNRZvCs6n/aYARqHGpu4cGgXogO2qTNq8wKM3ZAKxWIGk4B7CUAoxTRO3NPjYQK4bQywmrl0v4ukditkUw6LC4pb2L/szgyrLGJPX0XbhgFW8x7QgjLxWMDsXjdxi60D8AhqTAEyqwVACaH0CeAwJwI8rQIrvm+ekRwrxo2KQYrWeKnsDUEsDBBQAAgAIAA+KhEiE3p1XbgAAAHAAAAAcAAAAdW5pdmVyc2FsL2xvY2FsX3NldHRpbmdzLnhtbLOxr8jNUShLLSrOzM+zVTLUM1BSSM1Lzk/JzEu3VQoNcdO1UFIoLknMS0nMyc9LtVXKy1dSsLfjssnJT07MCU4tKQEqLFYoyEmsTC0KSc0FMkpS/RJzgSpftK96um6Wgq6CL9C0tMzUFCV9Oy4AUEsDBBQAAgAIAESUV0cjtE77+wIAALAIAAAUAAAAdW5pdmVyc2FsL3BsYXllci54bWytVd9P2zAQfi7S/ofI79gtHQOqBMSQ0B7GhNSx7a0yiZt4TeLMdgjlr9/Zzu+lbEh7aJWc7/vufPfdxb96zlLviUnFRR6gBZ4jj+WhiHgeB+jh6+3xObq6fHfkFyndM+nxKEBlzg2ApsiLmAolLzSA76lOAtQzYGBGXiG5kFzvgfsUuNtIJ0v07mgGLrkKUKJ1sSKkqirMFSDyWIm0NCQKhyIjhWSK5ZpJ4tJAXoNd6b+j4ZeJnOh9wVQPWei3B65JWo5nxQck1RILGZOT+XxBftx9XocJy+gxz5WmeciQB5Wc2VI+0nB3J6IyZcrYZr5Lcs20NklY28zXK744zz0lwwA5h03GlKIxUzjNY0QclkyA/W1KVVLzqAGt4VU7XvNav4153zRutnOkcy7Kx5SrBI76kM46CfTJMKqf2etaBT00Cro1TMiT7FfJJYvs67dWjPMFcgFbxdk8sapCOICnWxpqIfc3AAMV1R3EbdOwaxq2oJYDt9HXHQVqbrtlVJeSNaWa+U88YuILlZIaWVxqWTKfjIw1lgzBPnFXrpvUNcRPdJae/kNvjN+oNT/Va52xgP/RmE9A1NaE5xF7vuXgo1kGNdUMim1sWBcpNjG7nFT5mPV0PTC5HOumwEU8TWXMYAwjqinp7OQQlEmqwCUs5QjbOzgITnicpPDTkwzj04M0GZW7SYbewUFwKsLdBLQ1t2Uk4zqOxNQqyCcT68QPS6VFxl+sPAd7Rq+sDl8buebouuDtwdn8j1EcxGgGc4smVpd56u2r5vDezKlWnc+mcJaBWmEemC4L59XMQlmMfCK2pWWqb/o5NfuwBx3lPDUd01zfQe+iWvMX5lU8Ml+6xdLUJGFGMwH6cL7sMUA/YbsMwlvToYhbkTd1wJjYN/dvK9ps+bp1ruuHOuxDDZ84qxzGzdRHUEcsRZlHox7iovuIqBR22rVk1EvZFm60OAGRiiJA7+GhvvPF6UV35bPFRYO1ed27wC6XN6z0OuFOQaTWdXsRv94N8PgbUEsDBBQAAgAIAA+KhEhFV2oBTAgAAHkgAAApAAAAdW5pdmVyc2FsL3NraW5fY3VzdG9taXphdGlvbl9zZXR0aW5ncy54bWy1Wttu47wRvu9TEC5+oAWK+CCfUnhd6EAnwjqyf0tJdlsUBm0xsRBJdCXau/nhi971HfoAvehFH6pAgT5Gh5QUS47tSMnW2gSr4cw3wznx4AziJy/UNzFngfcL4R4Lbcq5Fz7Gw18hNFgyn0XTiMaUx/U95d4LXfbNDB+YoAE15iR0SeTqYjQeNtBIflC/p/aNPry1tXYL9dq4hfvIwB0dxi4V41LRYcxoNfVB/QAiwY3okob8OOqgXhh9LWCGMY24Gbr0+1ApcueHijO4iojrAV887LbFs8u07oy2eFC72el18K6lKorSRXrHaBqNXa932VObCDfanYay0/otpaWgZqfTvOzumr1WR4G30WUXUNr4sovavXa7ZexauAXSSFU1o6Xvespls6mCNty/1HejkdZrNFCz2VTaxq7TVUZaAwG3Ahiq0hcOVAxFU7o7VVObfQWN9JE2au+wgbt6B/VbuNto7NqapjQae+fuZ5d3155aejqZO98APBqCo6Mit+pHkmuw3EQRMDs0WPuEU7QgMbVIQD/V/vu3f/7nX3+vpXkpczjjyswpUhMikEOQHybig7p8yUakBfkSyNOR536qLTacs/BiyUIOZl2ELAqIXxv+OsmSdA5lJNmWRlXkHsiS7tX15KesWKoLMheec0JLFqxJ+Dxmj+xiQZZPjxHbhG4pM1fPaxr5XvgE3I3Lno7PKvK9mJucBgX7cF885cXW0JliKszrYvGUkvTJgvqZxob8VJDbq3zbIweiWy/2uBRVm+I5J7omj7QYgL4qnvMyIWgpRq0nnreFOP3OgV0Rhd46y+6TZxoVlSSN8awUW2/WVfNpHbFH4eyi3NuBfpHzGfSZ8FFY2BBPKSExQaGwVJRSt8n5GweM6ethLxkEoAWCm28uKUlCTrW5PrmZqtbX+XhyNZlr5lVtqCdViURZ/qbV7X9vdrq/HdRTuZJI9o06HhexkATrNMphWc5sMp4DIB7PLfzFqQ3F78qik1tnbFq4Nkz/UxlgOsN3taH4XUb0djbDljO3x6aB56Y9tyaO9MsYO9ioDb+yDVqRLUWcoa1HvyG+ogjasxdRFPueKwdEy/bCDS2hz5jcqKY1n2HbmZm6Y06s2tBmUfT8O4lMNnwFybMiMXK9mCx86kq1kCJyXLQX0C53Ygj+8ZUHnCwgXnhRRvtMvTetq7kzmYztObaMjFIb4tBFRkSEpupAM9XGM8CIYPGN3ic+l9knEZDq+5VBrs2r6zH8OMKQa+9x5cMPf4c1UwwhmdKwhCAkDp5B1tn2/WRmCB+CQkTQmsTxNxa5haTJh64EtmnpE0hN3cnhOwImw4bAe+ESUocueQm8G2zb6hWea5MvkONQm5OKQpPPUJKfKwp9xTbUELZLiFnqnXmliooQZZgVSFaDSyLy3X9GZLkEOeHNrcc2MVCEh6FMZDXGF5U12fjnWwikqY5PVHsCDM6Wb4/eloIpkQvLXAld0IZ0bIjs+vnW/ON8pJpjbMwh3YzJ/dyRXVIoDcgzChlHxN2ScAm7WLokG6iEZxhzPVeOichLE/6y8X5BhKf956e0dVkG/vLTO0wqNLwjlsEWGZTBNmXN39Iu3JbO4J2GiFw/aUUZB7zbBFvHljozJz8mRLEXbPykS/+IQL0YVzVYb9rxcX+VD9v/wRg7acGaCR1N81glIQwrsVhyYPH0Kwma1gjUTZN+Dg1fnEUrAViTFMNi6AMwd+C5giF34NFqEPdYs00HNlv3dCFOHyWEZa0mUTseb3FG9CkcxV9KdUEfGOyXfEq2yUYG1i4Z/jJRzm2VCkuLYzpjMNwCzMckqQDV9wJxhioHe3uDM1ckq0FhPvds47uyun3vSa4I4OdNQF/vwx4iFkiqT+Isr5NF6Q8fNCSZ4izRO622gXgp0NKxytXnhyJmY3WmX8911dKxOFGIevbLy0F1CJ+MHXs+VjWBAGUSEL5cwSr8IM555bGSE4GBRyrgpZO3KYmWq3//9R/lYQ7sSagopf6+Kg4Uv+ia+AXvTxbjNP5zCRxH1Yqi8qWkYHqgykTLn68cExL0hxxZSLIsBSwQV1ylVEMJpGFUHUfVr2+gSmxZFGwTwV6wIsiNOvsMjU/u9WvDGxI9QeN0GPOrAknPi9zklW3YH3E33PdCWlH8wyuRmLxjTueqYcizP9So7y2fkuXXhQNMes2HfPZYBU+/Vi3ozgeQ1PV4dUy5uGVdC1pC8r5vCNuja90LYX+h4hPo4bxwPxPyiPlTcbP1+ioXGMRFHKTxkEfiSJ+95TniFfuWxm74QPwY2PKkQ9Yp2DAVm8UUskg75J6J2nHzuCnlkPGO+bAu6Ml0ctBF+qGUrmvy5jev4IX2ynI4ZqVDOdP3xEN+i37nr/hzxEN+W6wpEzjXvbbpcCgvml3HaSTK08vEDnhoKLtUypO9FXmEBWNxLRvnJpISipwBc+lQro2OF9C0nAUtb3D9hMWD8GX7ciNkFs9y2rH42qEwsE/f+vn8HXCP+/R0cst5QAnmXS3fj1VAynOsBJKvDw6dkVARf17TTzU4iJDlSnT6uIZSjE814c7kS5lTcuusn4l2lpOU1pwXDWQ/l+28kspQdPFqqlhS7OeFBvVXfhrUz0VokMKeDmC4CRY0wpADHnS5NEJFYp59lV2F3ckd6YHcidE8AF8BdghnpKwScoRCYsltVVYtyUt+HPaW3PPplmatKkfIOef8/AcxVMf55Fb5mD7wfHqnlMpVkPa6fS4We2COflJKnsjySg5GKhYdJ4tYzv5It8oWn72NR5ajrE2LdM93aMYPol4/ogp4T3l/UM8vs9CjXn2xekgDUcA7+dcF/wNQSwMEFAACAAgAEIqESPq3IlkpDQAAWh0AABcAAAB1bml2ZXJzYWwvdW5pdmVyc2FsLnBuZ+2Ze1hS6b7HV05Nt6PmtD2WolQ2NU2m6Iz3C5mV03a8VCqZATpWjjfIFDURzZkp65RRu/Iy3qaxvKGYmuABBduWWIpoCKiIlCRsRaBERVTgLGfa55zn2f+df84//sHiedfzWe/7u7y/3/qu570ZEuRvvMVyCwAAxie+O3oKAD4rAgCj6U2fg3dCwpa7wL91Kaf8jwDkfsgUOFgf6xvoCwBNxK0r0RvA8eZL30WkAIBJ1+pvHQtbcx4AIKoTR31DM1AKkVh+Pp3A+qgzzRR44h8G4O+PnzDDx205tc3ul5C7Vwfu/lqy78Y6367Rx7t2bHq4KffoV+aJ563qfnvT+lvuDdSLoX8fO3x0+Pq2G+YHpuuip5cT4HIZfsGbyRAL9i6XeZl4FY24y/qKUy5ejC1P6e/TvIm3zNarKxrJaCYjc/IhImjl7UY4aOPVkuMO4Z7hfv1d7M6seR5CWLwOAKLK4l85lq6XBmfP3k87AlLDVb/O7oVhx9oGg8ARQK+jtIey2Gm2qyyCV1CYvdgFpfz3iGYGMk8dcjcDwOFfOtcDwK4jUUYAsG03DCRubAODCBzd9D143bN+H3g1M9oO2rFpDV/D1/A1fA1fw9fwNXwNX8PX8DV8DV/D1/D/f/zFE/TKhMVB8K7b/+nT/kWxkbpVkE1ZmrMVowlvdQhEOmP5IAm+8nMOQzGkqBMiqC0YLNUGADrT1MsGZYfm2EkqM2sGy6QibIeeOXOKmHTlrd8xht1WcarO9jRFPs9aRXszPiwME43TRKIlcD05QUVvFFE8H/ZXWj7iN0TKIgJTBpdiLXAVymb98qgnTLXcs1Vh3C7iKZR8WXs5YWFku6jtSR40O2P+9cHGsctaNQfOzJy4uT/ISzfHpd6WXUJlTj0pEeoT0Mujtclq3SkuW3IRV5E/hcrRzZ+WdE/SxxvlNrY3LySWKAf9oaK2cplzzmxxxr3LD4wACErx2L27DaLU9mJb5d6kONoVoq+IOmWdjN8oPdagWbW61L/jJFPd7xk8/ixdUgh6PR5pT3Jr6D148TUyXYS7TCu901WThI6OEK7kbrRp21lsnixhfAVdGsjjZ7uFqHlx7EhufvJ8W82PpGTJihe2Gn97b0FTHO2sgKbPtBMsXmE88INqQwSKrzYAPXWml8Sa8kZqYwfrcaQmwpXjWLvspo3WjeeOiGpu/R5Z0VLn+n7+ODNIbox3ZddPPMar0fh6qes8Dkk/B5UhhIQ7raN4xMkIWaFZOHTfECFMJvfLTa7IP2zN5UmiZwbJUSUaF4amQ5Vkizuj2eEud4q37tYGcnkeRJb6kZG6wW32XYj/AaDTM8z6y6EOqU0JRhQr8mJVKeUYEedIVPmg24NLgl31h4tto63xMLEHrsJORd/S5IG8nlMGxVscNPJ/G1aTH/c6wyu0/ZDmOJ/pKqKC8Y9FHi9rZE1Rpo7/2F/4pMPc3wcyATqcUV2nkuIaqayaSAPobVOt5mStKmZLX4oldoGe3DLq963Kdzp06HbHeQgqXZzfea47vAx9/OxOrqnEgz5F3TBGY/VcKWySpwox4iupHJbfPwqMgZlqk0IvqQppjxNG8dkpt6dDRjA6zZcwTlz7iKqbXYD9EGtu7ow6x2ilLSsV/9anXLrVOYakJgJRcNZKpUsZxqqPduVOmO5AAcZqxi+qnJvRIs63mn7KwnFDz/HTxTTVePIZXJEcMq9Oh8lnk3ckFjN/didNsXZXXciCN9tbCZwTl0ykVZ9MA0ts8e9cwahgOIaflLeaU/rsJLRVGI3ARkbZ5yFZZf5UH1lrQFS4F3lZbWp+SMIKuz5plWNSSUm5xm/DTjN2mEWsQ2gCCADMZ/2O5xHVti+kV6YzpZdINSWyiOPjicKY93a9NaxJH+pk2tY+poFuSHQQz+UcWXXJNU/P0wjDqIcuglmcaWf2O8A4teP1RFel3M40GNL9qClASCaWjvJxm+J3+rp3hw3lJ7cKLp3zMfRwbnAcRVni/B31vfLU0+083TgS1U+7Tes3a6CPFQTew6NE6uQyT/0/0OFiPV+eULEst3cQNa+7KiqVBf9taGNXQA5Oo3ZlGV5Bc+aH2vLgCxPTDvoVMSJnoVo8nOk9idUv0V0bK/s56gc0siWiujdZmCr8gc9uCRQVnGVpm5OtErynxa0286qg/EYFQiZTnJnOlM9mcr7ltKQWJDmWypaLjLa7tSm1w7WGTTlLXCuDoY85b7imfcY9ZAUMkxl4QQdFGS+C7SGhJAJjtE5gGM/0nn+Xkg9Vbf+a3O01CUctVdzv9W9XVAptWjDlSd0wf9QxcdbI4uEOq/isl+nGrf0xhIMuCTuEMdyQXlJc/3S9mPWXos7nOA4rmvu0FOOjSO39HHChL2EFQgGPMAT7vTr0TH9hfmdpZfUPH1hwvRicfgcfhua8geskxKCqYo0Jv9059Hw/V1kn3PfHmiFyV/tIi6KYrNi+03LkPXcj/M43McuY0bTYk8R8TEniHljuz/JyYldV9G1VkOdqhNlfMC0ju5ww3aiXHuINF6/MQsll53x+J10PvPftwjTb0f0HimdqmoXIpRinTvzGNKaM80XRhUSWo+6yVYHfhoveLrSk5pud603IeB+TkuuODM8/vZCjTmvC/K6FXAva+e4Mfix+BXLY/LsL7uy2ckxRZfzMPEQshqyjeCWmIf6c+bRfQ4KIcpY5KmmzhxV2OX3hHyqAqczKrL+GBVADXcyKrNpXZntJnBy9ej8824nUG3/O1fQSSal1S7TsXlT+maV6fKBIQIteOcze9JtZnnNoBk/jIOvyZk2a/7Xliur9Jq6HdR6Lv/txzAqDluQkl45UXaeJYjoSvAUbpO3lT/gJDLJ2YNgSTrRaL8Ue+lRPZf/B2vKKmD1XSWLZ4BPnFyXEisva2UkeQSNKd8of+EVBk0mexu2Q0LlBq1XS4inWPVzA4aDOfXiY/1Fj26vd5T1mkb1FddGRe9nw7G9MiEj9m2mffxrQZCPBV86rLLspOw3lMnloKR82kaXXT8EoWA+YvGkw6X7geunfrbDtTZkfnm8M3jNbHFseIa+tLvcorqpquEKTG2VX/xH6yVR1XHWkC/B0ZDvRgFim0YiWLi/ZTrBet2c47cFm+tE37ftTRdGV9GnKq/qS2BLL7sw+/K6E4f2wBE6SsbMCwpd8ePsuJDfi00axiDedBDfdR5evPZ2T2FykxQdPkbrpGx82pMsLs4IvTaNd+AwQrr7dhQI+kvf0AIbWCcmj8mHg3lFuG5nEEb0Lne00PylJf9ZDfBFWvaje42z3WQqK9ciomRKcdMvJxNZGjkz2IdMhe2Byx8EkYtJ66WN9T5b10ui19/s0Yymc6dcPD5Is0Fn3tkoD0EtvXj0aqNeMcLIpBMZMJd6HfNrgeydYS/v4qV8oUHhFLMlzHPeEQBAdu8auGiBF1cUVMOfOPg8tJH6oV8v71GGX8nv9s8rCqN5gIxMOKc5iiB6hFHsoHpqwcibvya9VlBNlaJsvPMmxPnYZiWJ190II8Vrm96nCGKtc91qoqlZ1zv6zWSvxosJ6QYGtqFH3fiR6zfZM369YOW8FG9PTaiaeKbXNRKW27YT1X08ZTqRJXHQVA6sbNHBCFY06KqIU4dQQ+kG0/iT9UNpHygap8FFkxYhOI2Zmzr7aH/xSksLxTg+4O3RB/W3F8pgsPF1M0BziJjum+r6ME6kvQEXqj9tWo09fBgUWFh1DjKBa/9GUGcT2AUwecnPfK1Bc4L+GBFjsveAu2ghffJ7mgclBhiSf1WSN+GuyvH7BjACd2eN/CIQWVp3wczBDMWFMSzzfL2ZjrrtZker7f6HJSLzknJjV/iMtCSaXuoeLl5UJCpfhvM7S1Lwefrp9oW/zik2V33kHin2NWwOeMSNpyLhXd2G1HSwgxM/lKCzxJFW/utDcterGVjnTAQwn3PWNrofDIyGw3d+Voe80QrW1cIST/1YLfwuwFLzRCydZs+mcV4/V2WhQjSoaMnQM61S5D7i+yyvNyVVtJUIyesfzLVAZ796z55x2UbUf8uDtSxMWzOHurVSqKkvmSX3xl2rvuQE/BRi6PJ+hKjK9YBDMhhtdrSf0CZEE2dNIVUQgl42361/S2AtGPGEO0/t30sO1+30+3uRN9hYK786AqjQ4Hdmp4jnq8kCv5N9ngfa08ZpyoCmFx92k3v+Zt3g3G9SqN0ybCS5j83JBMOOWtjaYUGf8+t3/Llbg6i2yT493d89Yq9kd5+aEMpOPu0FNFmHSun9iW39zeuVPTQxiRN7n/Ckne7i6mFMK8TgjefElALCUezoM4peM/A9BaAOh9ABMfIChZWPJNoS5wftw9KeOCCpqz4f/Itbb5nrR+mbrdZ/O8+ZIaF2d9eZ/jqQl2P850AtnWs+8BJ9/W193IMFtc59ltk6Opm4H5+r04P0tpm1nkfOK1JUZIWpLrixbneJ6PCu+R2xK4hnWjduf+vH+g2LI6rnhiWNBR8lHon76L1BLAwQUAAIACAAQioRIy/yDJEoAAABqAAAAGwAAAHVuaXZlcnNhbC91bml2ZXJzYWwucG5nLnhtbLOxr8jNUShLLSrOzM+zVTLUM1Cyt+PlsikoSi3LTC1XqACKAQUhQEmhEsg1QnDLM1NKMmyVLCzNEGIZqZnpGSW2SmbmCIX6QCMBUEsBAgAAFAACAAgAD4qESA5qJE5iBAAABREAAB0AAAAAAAAAAQAAAAAAAAAAAHVuaXZlcnNhbC9jb21tb25fbWVzc2FnZXMubG5nUEsBAgAAFAACAAgAD4qESAh+CyMpAwAAhgwAACcAAAAAAAAAAQAAAAAAnQQAAHVuaXZlcnNhbC9mbGFzaF9wdWJsaXNoaW5nX3NldHRpbmdzLnhtbFBLAQIAABQAAgAIAA+KhEiRazzMvwIAAFUKAAAhAAAAAAAAAAEAAAAAAAsIAAB1bml2ZXJzYWwvZmxhc2hfc2tpbl9zZXR0aW5ncy54bWxQSwECAAAUAAIACAAPioRIKpYPZ/4CAACXCwAAJgAAAAAAAAABAAAAAAAJCwAAdW5pdmVyc2FsL2h0bWxfcHVibGlzaGluZ19zZXR0aW5ncy54bWxQSwECAAAUAAIACAAPioRIdI+CCZ4BAAAfBgAAHwAAAAAAAAABAAAAAABLDgAAdW5pdmVyc2FsL2h0bWxfc2tpbl9zZXR0aW5ncy5qc1BLAQIAABQAAgAIAA+KhEg9PC/RwQAAAOUBAAAaAAAAAAAAAAEAAAAAACYQAAB1bml2ZXJzYWwvaTE4bl9wcmVzZXRzLnhtbFBLAQIAABQAAgAIAA+KhEiE3p1XbgAAAHAAAAAcAAAAAAAAAAEAAAAAAB8RAAB1bml2ZXJzYWwvbG9jYWxfc2V0dGluZ3MueG1sUEsBAgAAFAACAAgARJRXRyO0Tvv7AgAAsAgAABQAAAAAAAAAAQAAAAAAxxEAAHVuaXZlcnNhbC9wbGF5ZXIueG1sUEsBAgAAFAACAAgAD4qESEVXagFMCAAAeSAAACkAAAAAAAAAAQAAAAAA9BQAAHVuaXZlcnNhbC9za2luX2N1c3RvbWl6YXRpb25fc2V0dGluZ3MueG1sUEsBAgAAFAACAAgAEIqESPq3IlkpDQAAWh0AABcAAAAAAAAAAAAAAAAAhx0AAHVuaXZlcnNhbC91bml2ZXJzYWwucG5nUEsBAgAAFAACAAgAEIqESMv8gyRKAAAAagAAABsAAAAAAAAAAQAAAAAA5SoAAHVuaXZlcnNhbC91bml2ZXJzYWwucG5nLnhtbFBLBQYAAAAACwALAEkDAABoKwAAAAA=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8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0.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4.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8.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0.1|24.7|22.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8.3"/>
</p:tagLst>
</file>

<file path=ppt/theme/theme1.xml><?xml version="1.0" encoding="utf-8"?>
<a:theme xmlns:a="http://schemas.openxmlformats.org/drawingml/2006/main" name="Office 主题">
  <a:themeElements>
    <a:clrScheme name="自定义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034A90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1F3864"/>
      </a:folHlink>
    </a:clrScheme>
    <a:fontScheme name="kmtzzooc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983</Words>
  <Application>Microsoft Macintosh PowerPoint</Application>
  <PresentationFormat>Custom</PresentationFormat>
  <Paragraphs>245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9" baseType="lpstr">
      <vt:lpstr>微软雅黑</vt:lpstr>
      <vt:lpstr>Arial</vt:lpstr>
      <vt:lpstr>Calibri</vt:lpstr>
      <vt:lpstr>Segoe UI</vt:lpstr>
      <vt:lpstr>Times</vt:lpstr>
      <vt:lpstr>Times New Roman</vt:lpstr>
      <vt:lpstr>Wingdings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蓝色海洋帆船</dc:title>
  <dc:creator/>
  <cp:lastModifiedBy/>
  <cp:revision>5</cp:revision>
  <dcterms:created xsi:type="dcterms:W3CDTF">2022-09-16T02:59:28Z</dcterms:created>
  <dcterms:modified xsi:type="dcterms:W3CDTF">2026-08-31T02:15:27Z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5705A230BB253482C4E42363C51095E3</vt:lpwstr>
  </property>
  <property fmtid="{D5CDD505-2E9C-101B-9397-08002B2CF9AE}" pid="3" name="KSOProductBuildVer">
    <vt:lpwstr>2052-4.6.1.7467</vt:lpwstr>
  </property>
</Properties>
</file>