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org&amp;utm_campaign=index&amp;utm_content=original" ContentType="image/pn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5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56"/>
  </p:notesMasterIdLst>
  <p:sldIdLst>
    <p:sldId id="272" r:id="rId5"/>
    <p:sldId id="301" r:id="rId6"/>
    <p:sldId id="280" r:id="rId7"/>
    <p:sldId id="276" r:id="rId8"/>
    <p:sldId id="281" r:id="rId9"/>
    <p:sldId id="291" r:id="rId10"/>
    <p:sldId id="282" r:id="rId11"/>
    <p:sldId id="292" r:id="rId12"/>
    <p:sldId id="286" r:id="rId13"/>
    <p:sldId id="329" r:id="rId14"/>
    <p:sldId id="274" r:id="rId15"/>
    <p:sldId id="290" r:id="rId16"/>
    <p:sldId id="295" r:id="rId17"/>
    <p:sldId id="269" r:id="rId18"/>
    <p:sldId id="284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51" r:id="rId28"/>
    <p:sldId id="270" r:id="rId29"/>
    <p:sldId id="350" r:id="rId30"/>
    <p:sldId id="315" r:id="rId31"/>
    <p:sldId id="294" r:id="rId32"/>
    <p:sldId id="347" r:id="rId33"/>
    <p:sldId id="343" r:id="rId34"/>
    <p:sldId id="331" r:id="rId35"/>
    <p:sldId id="299" r:id="rId36"/>
    <p:sldId id="344" r:id="rId37"/>
    <p:sldId id="346" r:id="rId38"/>
    <p:sldId id="317" r:id="rId39"/>
    <p:sldId id="330" r:id="rId40"/>
    <p:sldId id="310" r:id="rId41"/>
    <p:sldId id="320" r:id="rId42"/>
    <p:sldId id="328" r:id="rId43"/>
    <p:sldId id="325" r:id="rId44"/>
    <p:sldId id="316" r:id="rId45"/>
    <p:sldId id="303" r:id="rId46"/>
    <p:sldId id="313" r:id="rId47"/>
    <p:sldId id="324" r:id="rId48"/>
    <p:sldId id="314" r:id="rId49"/>
    <p:sldId id="311" r:id="rId50"/>
    <p:sldId id="321" r:id="rId51"/>
    <p:sldId id="288" r:id="rId52"/>
    <p:sldId id="289" r:id="rId53"/>
    <p:sldId id="278" r:id="rId54"/>
    <p:sldId id="341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1B2C11-89D7-4D1E-A712-9D42E9C01C2B}" v="241" dt="2026-08-31T09:19:40.718"/>
    <p1510:client id="{EB039E97-09A9-4830-B050-527E7E401859}" v="649" dt="2026-08-31T05:11:26.3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957" autoAdjust="0"/>
    <p:restoredTop sz="85714" autoAdjust="0"/>
  </p:normalViewPr>
  <p:slideViewPr>
    <p:cSldViewPr snapToGrid="0">
      <p:cViewPr>
        <p:scale>
          <a:sx n="71" d="100"/>
          <a:sy n="71" d="100"/>
        </p:scale>
        <p:origin x="48" y="26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#1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2#6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2#7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2#8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2#9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6_2#10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#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6_2#11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6_2#1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#3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#4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#5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" qsCatId="simple" csTypeId="urn:microsoft.com/office/officeart/2005/8/colors/accent6_2#1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ctr" rtl="0">
            <a:lnSpc>
              <a:spcPct val="90000"/>
            </a:lnSpc>
          </a:pPr>
          <a:r>
            <a:rPr lang="en-US" sz="3600" dirty="0">
              <a:latin typeface="Calibri Light"/>
              <a:ea typeface="+mn-ea"/>
              <a:cs typeface="+mn-cs"/>
            </a:rPr>
            <a:t>IDEAL</a:t>
          </a:r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ScaleX="100000" custLinFactNeighborX="58301" custLinFactNeighborY="3893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>
    <a:ln w="76200" cap="flat" cmpd="sng" algn="ctr">
      <a:noFill/>
      <a:prstDash val="solid"/>
      <a:round/>
      <a:headEnd type="none" w="med" len="med"/>
      <a:tailEnd type="none" w="med" len="med"/>
      <a:extLst>
        <a:ext uri="{C807C97D-BFC1-408E-A445-0C87EB9F89A2}">
          <ask:lineSketchStyleProps xmlns:ask="http://schemas.microsoft.com/office/drawing/2018/sketchyshapes">
            <ask:type>
              <ask:lineSketchCurved/>
            </ask:type>
          </ask:lineSketchStyleProps>
        </a:ext>
      </a:extLst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6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 dirty="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Spatial derivatives are numerically evaluated</a:t>
          </a:r>
          <a:endParaRPr lang="en-US" sz="3600" dirty="0">
            <a:solidFill>
              <a:srgbClr val="FFFFFF"/>
            </a:solidFill>
            <a:ea typeface="+mn-ea"/>
            <a:cs typeface="+mn-cs"/>
          </a:endParaRP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5FBDF4B0-0566-42BF-B669-8FC9D315FD08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 dirty="0">
              <a:latin typeface="Calibri Light" panose="020F0302020204030204"/>
              <a:ea typeface="+mn-ea"/>
              <a:cs typeface="+mn-cs"/>
            </a:rPr>
            <a:t>Not exactly flux-conservative : Sources have derivatives</a:t>
          </a:r>
          <a:endParaRPr lang="en-US" dirty="0"/>
        </a:p>
      </dgm:t>
    </dgm:pt>
    <dgm:pt modelId="{E80923A9-AFD9-4281-82C9-9B577DF22211}" type="parTrans" cxnId="{041F89E1-BAC5-4D24-A298-97861C4EE5A8}">
      <dgm:prSet/>
      <dgm:spPr/>
      <dgm:t>
        <a:bodyPr/>
        <a:lstStyle/>
        <a:p>
          <a:endParaRPr lang="en-US"/>
        </a:p>
      </dgm:t>
    </dgm:pt>
    <dgm:pt modelId="{D54B91F7-6424-4C90-B961-E060CD379B19}" type="sibTrans" cxnId="{041F89E1-BAC5-4D24-A298-97861C4EE5A8}">
      <dgm:prSet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Fewer variables : Computationally cheaper</a:t>
          </a:r>
          <a:endParaRPr lang="en-US"/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2A3824-0BCB-40DA-BD6A-BD460794E50D}" type="pres">
      <dgm:prSet presAssocID="{59E6DB13-9D58-47CA-8A27-E376B6C93AD6}" presName="spacer" presStyleCnt="0"/>
      <dgm:spPr/>
    </dgm:pt>
    <dgm:pt modelId="{4DB115CA-6C69-45ED-8D88-D740D77E463E}" type="pres">
      <dgm:prSet presAssocID="{5FBDF4B0-0566-42BF-B669-8FC9D315FD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EA9958-768C-4F27-A9C9-6C91E7DE17E5}" type="pres">
      <dgm:prSet presAssocID="{D54B91F7-6424-4C90-B961-E060CD379B19}" presName="spacer" presStyleCnt="0"/>
      <dgm:spPr/>
    </dgm:pt>
    <dgm:pt modelId="{03F0459B-7C00-4240-93DC-E2605E24F16A}" type="pres">
      <dgm:prSet presAssocID="{238F7B21-05F3-4858-813D-2998B432A5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13486A-78EA-4664-A803-E6541E4D5F12}" type="presOf" srcId="{238F7B21-05F3-4858-813D-2998B432A53B}" destId="{03F0459B-7C00-4240-93DC-E2605E24F16A}" srcOrd="0" destOrd="0" presId="urn:microsoft.com/office/officeart/2005/8/layout/vList2"/>
    <dgm:cxn modelId="{E80A2D87-0DB2-46FD-B28D-C964D794AE9D}" type="presOf" srcId="{7659E841-8374-4368-88E1-AC4D789F8C7E}" destId="{C933CEE5-264F-4210-9613-DBE754C6E631}" srcOrd="0" destOrd="0" presId="urn:microsoft.com/office/officeart/2005/8/layout/vList2"/>
    <dgm:cxn modelId="{DDEF2EAA-0538-4FA8-B991-DA2CD7CC91BD}" type="presOf" srcId="{5FBDF4B0-0566-42BF-B669-8FC9D315FD08}" destId="{4DB115CA-6C69-45ED-8D88-D740D77E463E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041F89E1-BAC5-4D24-A298-97861C4EE5A8}" srcId="{E291919C-9088-451E-81F9-80C7DF24070C}" destId="{5FBDF4B0-0566-42BF-B669-8FC9D315FD08}" srcOrd="1" destOrd="0" parTransId="{E80923A9-AFD9-4281-82C9-9B577DF22211}" sibTransId="{D54B91F7-6424-4C90-B961-E060CD379B19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2" destOrd="0" parTransId="{BA1309FC-23A5-49DA-9E40-A79AE02F4837}" sibTransId="{FD7089B5-B936-440D-8154-E7D20BB1E7A7}"/>
    <dgm:cxn modelId="{3EDEAC97-EE5F-415B-9BA3-A77F8B5F0746}" type="presParOf" srcId="{CF50443B-9DCC-425A-AA92-069435D4CD55}" destId="{C933CEE5-264F-4210-9613-DBE754C6E631}" srcOrd="0" destOrd="0" presId="urn:microsoft.com/office/officeart/2005/8/layout/vList2"/>
    <dgm:cxn modelId="{2CD2566B-AC79-4A83-BB9A-DE3479EF5251}" type="presParOf" srcId="{CF50443B-9DCC-425A-AA92-069435D4CD55}" destId="{EC2A3824-0BCB-40DA-BD6A-BD460794E50D}" srcOrd="1" destOrd="0" presId="urn:microsoft.com/office/officeart/2005/8/layout/vList2"/>
    <dgm:cxn modelId="{16799704-C833-4F06-AF7A-550DB865CACF}" type="presParOf" srcId="{CF50443B-9DCC-425A-AA92-069435D4CD55}" destId="{4DB115CA-6C69-45ED-8D88-D740D77E463E}" srcOrd="2" destOrd="0" presId="urn:microsoft.com/office/officeart/2005/8/layout/vList2"/>
    <dgm:cxn modelId="{09EE63F0-DE50-4815-8898-3FAB676EDFF4}" type="presParOf" srcId="{CF50443B-9DCC-425A-AA92-069435D4CD55}" destId="{94EA9958-768C-4F27-A9C9-6C91E7DE17E5}" srcOrd="3" destOrd="0" presId="urn:microsoft.com/office/officeart/2005/8/layout/vList2"/>
    <dgm:cxn modelId="{8920F12B-64F4-4C48-A6B7-DE89FECA685D}" type="presParOf" srcId="{CF50443B-9DCC-425A-AA92-069435D4CD55}" destId="{03F0459B-7C00-4240-93DC-E2605E24F1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7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+mj-lt"/>
              <a:ea typeface="+mn-ea"/>
              <a:cs typeface="+mn-cs"/>
            </a:rPr>
            <a:t>Spatial gradients are treated as independent variables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5FBDF4B0-0566-42BF-B669-8FC9D315FD08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New variables lead to new constraint equations</a:t>
          </a:r>
          <a:endParaRPr lang="en-US" sz="3600">
            <a:latin typeface="Calibri Light" panose="020F0302020204030204"/>
            <a:ea typeface="+mn-ea"/>
            <a:cs typeface="+mn-cs"/>
          </a:endParaRPr>
        </a:p>
      </dgm:t>
    </dgm:pt>
    <dgm:pt modelId="{E80923A9-AFD9-4281-82C9-9B577DF22211}" type="parTrans" cxnId="{041F89E1-BAC5-4D24-A298-97861C4EE5A8}">
      <dgm:prSet/>
      <dgm:spPr/>
      <dgm:t>
        <a:bodyPr/>
        <a:lstStyle/>
        <a:p>
          <a:endParaRPr lang="en-US"/>
        </a:p>
      </dgm:t>
    </dgm:pt>
    <dgm:pt modelId="{D54B91F7-6424-4C90-B961-E060CD379B19}" type="sibTrans" cxnId="{041F89E1-BAC5-4D24-A298-97861C4EE5A8}">
      <dgm:prSet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Need additional auxiliary variables and extra EOMs</a:t>
          </a:r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2A3824-0BCB-40DA-BD6A-BD460794E50D}" type="pres">
      <dgm:prSet presAssocID="{59E6DB13-9D58-47CA-8A27-E376B6C93AD6}" presName="spacer" presStyleCnt="0"/>
      <dgm:spPr/>
    </dgm:pt>
    <dgm:pt modelId="{4DB115CA-6C69-45ED-8D88-D740D77E463E}" type="pres">
      <dgm:prSet presAssocID="{5FBDF4B0-0566-42BF-B669-8FC9D315FD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EA9958-768C-4F27-A9C9-6C91E7DE17E5}" type="pres">
      <dgm:prSet presAssocID="{D54B91F7-6424-4C90-B961-E060CD379B19}" presName="spacer" presStyleCnt="0"/>
      <dgm:spPr/>
    </dgm:pt>
    <dgm:pt modelId="{03F0459B-7C00-4240-93DC-E2605E24F16A}" type="pres">
      <dgm:prSet presAssocID="{238F7B21-05F3-4858-813D-2998B432A5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13486A-78EA-4664-A803-E6541E4D5F12}" type="presOf" srcId="{238F7B21-05F3-4858-813D-2998B432A53B}" destId="{03F0459B-7C00-4240-93DC-E2605E24F16A}" srcOrd="0" destOrd="0" presId="urn:microsoft.com/office/officeart/2005/8/layout/vList2"/>
    <dgm:cxn modelId="{E80A2D87-0DB2-46FD-B28D-C964D794AE9D}" type="presOf" srcId="{7659E841-8374-4368-88E1-AC4D789F8C7E}" destId="{C933CEE5-264F-4210-9613-DBE754C6E631}" srcOrd="0" destOrd="0" presId="urn:microsoft.com/office/officeart/2005/8/layout/vList2"/>
    <dgm:cxn modelId="{DDEF2EAA-0538-4FA8-B991-DA2CD7CC91BD}" type="presOf" srcId="{5FBDF4B0-0566-42BF-B669-8FC9D315FD08}" destId="{4DB115CA-6C69-45ED-8D88-D740D77E463E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041F89E1-BAC5-4D24-A298-97861C4EE5A8}" srcId="{E291919C-9088-451E-81F9-80C7DF24070C}" destId="{5FBDF4B0-0566-42BF-B669-8FC9D315FD08}" srcOrd="1" destOrd="0" parTransId="{E80923A9-AFD9-4281-82C9-9B577DF22211}" sibTransId="{D54B91F7-6424-4C90-B961-E060CD379B19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2" destOrd="0" parTransId="{BA1309FC-23A5-49DA-9E40-A79AE02F4837}" sibTransId="{FD7089B5-B936-440D-8154-E7D20BB1E7A7}"/>
    <dgm:cxn modelId="{3EDEAC97-EE5F-415B-9BA3-A77F8B5F0746}" type="presParOf" srcId="{CF50443B-9DCC-425A-AA92-069435D4CD55}" destId="{C933CEE5-264F-4210-9613-DBE754C6E631}" srcOrd="0" destOrd="0" presId="urn:microsoft.com/office/officeart/2005/8/layout/vList2"/>
    <dgm:cxn modelId="{2CD2566B-AC79-4A83-BB9A-DE3479EF5251}" type="presParOf" srcId="{CF50443B-9DCC-425A-AA92-069435D4CD55}" destId="{EC2A3824-0BCB-40DA-BD6A-BD460794E50D}" srcOrd="1" destOrd="0" presId="urn:microsoft.com/office/officeart/2005/8/layout/vList2"/>
    <dgm:cxn modelId="{16799704-C833-4F06-AF7A-550DB865CACF}" type="presParOf" srcId="{CF50443B-9DCC-425A-AA92-069435D4CD55}" destId="{4DB115CA-6C69-45ED-8D88-D740D77E463E}" srcOrd="2" destOrd="0" presId="urn:microsoft.com/office/officeart/2005/8/layout/vList2"/>
    <dgm:cxn modelId="{09EE63F0-DE50-4815-8898-3FAB676EDFF4}" type="presParOf" srcId="{CF50443B-9DCC-425A-AA92-069435D4CD55}" destId="{94EA9958-768C-4F27-A9C9-6C91E7DE17E5}" srcOrd="3" destOrd="0" presId="urn:microsoft.com/office/officeart/2005/8/layout/vList2"/>
    <dgm:cxn modelId="{8920F12B-64F4-4C48-A6B7-DE89FECA685D}" type="presParOf" srcId="{CF50443B-9DCC-425A-AA92-069435D4CD55}" destId="{03F0459B-7C00-4240-93DC-E2605E24F1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2" qsCatId="simple" csTypeId="urn:microsoft.com/office/officeart/2005/8/colors/accent6_2#6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ctr" rtl="0">
            <a:lnSpc>
              <a:spcPct val="90000"/>
            </a:lnSpc>
          </a:pPr>
          <a:r>
            <a:rPr lang="en-US" sz="3600" dirty="0">
              <a:latin typeface="Calibri Light"/>
              <a:ea typeface="+mn-ea"/>
              <a:cs typeface="+mn-cs"/>
            </a:rPr>
            <a:t>IDEAL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ScaleX="100000" custLinFactNeighborX="58301" custLinFactNeighborY="3893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3" qsCatId="simple" csTypeId="urn:microsoft.com/office/officeart/2005/8/colors/accent6_2#7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Variable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4" qsCatId="simple" csTypeId="urn:microsoft.com/office/officeart/2005/8/colors/accent6_2#8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Flux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5" qsCatId="simple" csTypeId="urn:microsoft.com/office/officeart/2005/8/colors/accent6_2#9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Sources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6" qsCatId="simple" csTypeId="urn:microsoft.com/office/officeart/2005/8/colors/accent1_2#7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/>
      <dgm:t>
        <a:bodyPr/>
        <a:lstStyle/>
        <a:p>
          <a:pPr algn="l" rtl="0">
            <a:lnSpc>
              <a:spcPct val="100000"/>
            </a:lnSpc>
          </a:pPr>
          <a:r>
            <a:rPr lang="en-US" sz="2600">
              <a:solidFill>
                <a:srgbClr val="FFFFFF"/>
              </a:solidFill>
              <a:latin typeface="Calibri"/>
              <a:ea typeface="Calibri"/>
              <a:cs typeface="Calibri"/>
            </a:rPr>
            <a:t>There is a plethora of numerical techniques to compute the derivatives on cell interfaces</a:t>
          </a:r>
          <a:endParaRPr lang="en-US">
            <a:solidFill>
              <a:srgbClr val="FFFFFF"/>
            </a:solidFill>
          </a:endParaRP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2AC8DDCE-5330-46D8-9F74-4E33D5F2F94D}" type="presOf" srcId="{7659E841-8374-4368-88E1-AC4D789F8C7E}" destId="{C933CEE5-264F-4210-9613-DBE754C6E631}" srcOrd="0" destOrd="0" presId="urn:microsoft.com/office/officeart/2005/8/layout/vList2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D10D92E0-CB25-48EA-A756-CA0392247DD2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7" qsCatId="simple" csTypeId="urn:microsoft.com/office/officeart/2005/8/colors/accent1_2#8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Calibri Light"/>
              <a:ea typeface="+mn-ea"/>
              <a:cs typeface="+mn-cs"/>
            </a:rPr>
            <a:t>First Order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8" qsCatId="simple" csTypeId="urn:microsoft.com/office/officeart/2005/8/colors/accent1_2#9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Hybrid</a:t>
          </a:r>
          <a:endParaRPr lang="en-US"/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9" qsCatId="simple" csTypeId="urn:microsoft.com/office/officeart/2005/8/colors/accent6_2#10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Variable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" qsCatId="simple" csTypeId="urn:microsoft.com/office/officeart/2005/8/colors/accent6_2#2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ctr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IDEAL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ScaleX="100000" custLinFactNeighborX="58301" custLinFactNeighborY="3893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0" qsCatId="simple" csTypeId="urn:microsoft.com/office/officeart/2005/8/colors/accent6_2#11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Flux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1" qsCatId="simple" csTypeId="urn:microsoft.com/office/officeart/2005/8/colors/accent6_2#12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Sources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2" qsCatId="simple" csTypeId="urn:microsoft.com/office/officeart/2005/8/colors/accent1_2#10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Derivatives are numerically evaluated</a:t>
          </a:r>
          <a:endParaRPr lang="en-US" sz="3600">
            <a:solidFill>
              <a:srgbClr val="FFFFFF"/>
            </a:solidFill>
            <a:ea typeface="+mn-ea"/>
            <a:cs typeface="+mn-cs"/>
          </a:endParaRP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5FBDF4B0-0566-42BF-B669-8FC9D315FD08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Not exactly flux-conservative</a:t>
          </a:r>
          <a:endParaRPr lang="en-US"/>
        </a:p>
      </dgm:t>
    </dgm:pt>
    <dgm:pt modelId="{E80923A9-AFD9-4281-82C9-9B577DF22211}" type="parTrans" cxnId="{041F89E1-BAC5-4D24-A298-97861C4EE5A8}">
      <dgm:prSet/>
      <dgm:spPr/>
    </dgm:pt>
    <dgm:pt modelId="{D54B91F7-6424-4C90-B961-E060CD379B19}" type="sibTrans" cxnId="{041F89E1-BAC5-4D24-A298-97861C4EE5A8}">
      <dgm:prSet/>
      <dgm:spPr/>
    </dgm:pt>
    <dgm:pt modelId="{238F7B21-05F3-4858-813D-2998B432A53B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Fewer variables : Computationally cheaper</a:t>
          </a:r>
          <a:endParaRPr lang="en-US"/>
        </a:p>
      </dgm:t>
    </dgm:pt>
    <dgm:pt modelId="{BA1309FC-23A5-49DA-9E40-A79AE02F4837}" type="parTrans" cxnId="{E3013CEB-6040-47BB-90EF-46902C74EB3F}">
      <dgm:prSet/>
      <dgm:spPr/>
    </dgm:pt>
    <dgm:pt modelId="{FD7089B5-B936-440D-8154-E7D20BB1E7A7}" type="sibTrans" cxnId="{E3013CEB-6040-47BB-90EF-46902C74EB3F}">
      <dgm:prSet/>
      <dgm:spPr/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2A3824-0BCB-40DA-BD6A-BD460794E50D}" type="pres">
      <dgm:prSet presAssocID="{59E6DB13-9D58-47CA-8A27-E376B6C93AD6}" presName="spacer" presStyleCnt="0"/>
      <dgm:spPr/>
    </dgm:pt>
    <dgm:pt modelId="{4DB115CA-6C69-45ED-8D88-D740D77E463E}" type="pres">
      <dgm:prSet presAssocID="{5FBDF4B0-0566-42BF-B669-8FC9D315FD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EA9958-768C-4F27-A9C9-6C91E7DE17E5}" type="pres">
      <dgm:prSet presAssocID="{D54B91F7-6424-4C90-B961-E060CD379B19}" presName="spacer" presStyleCnt="0"/>
      <dgm:spPr/>
    </dgm:pt>
    <dgm:pt modelId="{03F0459B-7C00-4240-93DC-E2605E24F16A}" type="pres">
      <dgm:prSet presAssocID="{238F7B21-05F3-4858-813D-2998B432A5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13486A-78EA-4664-A803-E6541E4D5F12}" type="presOf" srcId="{238F7B21-05F3-4858-813D-2998B432A53B}" destId="{03F0459B-7C00-4240-93DC-E2605E24F16A}" srcOrd="0" destOrd="0" presId="urn:microsoft.com/office/officeart/2005/8/layout/vList2"/>
    <dgm:cxn modelId="{E80A2D87-0DB2-46FD-B28D-C964D794AE9D}" type="presOf" srcId="{7659E841-8374-4368-88E1-AC4D789F8C7E}" destId="{C933CEE5-264F-4210-9613-DBE754C6E631}" srcOrd="0" destOrd="0" presId="urn:microsoft.com/office/officeart/2005/8/layout/vList2"/>
    <dgm:cxn modelId="{DDEF2EAA-0538-4FA8-B991-DA2CD7CC91BD}" type="presOf" srcId="{5FBDF4B0-0566-42BF-B669-8FC9D315FD08}" destId="{4DB115CA-6C69-45ED-8D88-D740D77E463E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041F89E1-BAC5-4D24-A298-97861C4EE5A8}" srcId="{E291919C-9088-451E-81F9-80C7DF24070C}" destId="{5FBDF4B0-0566-42BF-B669-8FC9D315FD08}" srcOrd="1" destOrd="0" parTransId="{E80923A9-AFD9-4281-82C9-9B577DF22211}" sibTransId="{D54B91F7-6424-4C90-B961-E060CD379B19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2" destOrd="0" parTransId="{BA1309FC-23A5-49DA-9E40-A79AE02F4837}" sibTransId="{FD7089B5-B936-440D-8154-E7D20BB1E7A7}"/>
    <dgm:cxn modelId="{3EDEAC97-EE5F-415B-9BA3-A77F8B5F0746}" type="presParOf" srcId="{CF50443B-9DCC-425A-AA92-069435D4CD55}" destId="{C933CEE5-264F-4210-9613-DBE754C6E631}" srcOrd="0" destOrd="0" presId="urn:microsoft.com/office/officeart/2005/8/layout/vList2"/>
    <dgm:cxn modelId="{2CD2566B-AC79-4A83-BB9A-DE3479EF5251}" type="presParOf" srcId="{CF50443B-9DCC-425A-AA92-069435D4CD55}" destId="{EC2A3824-0BCB-40DA-BD6A-BD460794E50D}" srcOrd="1" destOrd="0" presId="urn:microsoft.com/office/officeart/2005/8/layout/vList2"/>
    <dgm:cxn modelId="{16799704-C833-4F06-AF7A-550DB865CACF}" type="presParOf" srcId="{CF50443B-9DCC-425A-AA92-069435D4CD55}" destId="{4DB115CA-6C69-45ED-8D88-D740D77E463E}" srcOrd="2" destOrd="0" presId="urn:microsoft.com/office/officeart/2005/8/layout/vList2"/>
    <dgm:cxn modelId="{09EE63F0-DE50-4815-8898-3FAB676EDFF4}" type="presParOf" srcId="{CF50443B-9DCC-425A-AA92-069435D4CD55}" destId="{94EA9958-768C-4F27-A9C9-6C91E7DE17E5}" srcOrd="3" destOrd="0" presId="urn:microsoft.com/office/officeart/2005/8/layout/vList2"/>
    <dgm:cxn modelId="{8920F12B-64F4-4C48-A6B7-DE89FECA685D}" type="presParOf" srcId="{CF50443B-9DCC-425A-AA92-069435D4CD55}" destId="{03F0459B-7C00-4240-93DC-E2605E24F1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5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3" qsCatId="simple" csTypeId="urn:microsoft.com/office/officeart/2005/8/colors/accent1_2#11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New variables lead to new constraint equations</a:t>
          </a:r>
          <a:endParaRPr lang="en-US" sz="3600">
            <a:solidFill>
              <a:srgbClr val="FFFFFF"/>
            </a:solidFill>
            <a:ea typeface="+mn-ea"/>
            <a:cs typeface="+mn-cs"/>
          </a:endParaRP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5FBDF4B0-0566-42BF-B669-8FC9D315FD08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Numerically, they are violated</a:t>
          </a:r>
        </a:p>
      </dgm:t>
    </dgm:pt>
    <dgm:pt modelId="{E80923A9-AFD9-4281-82C9-9B577DF22211}" type="parTrans" cxnId="{041F89E1-BAC5-4D24-A298-97861C4EE5A8}">
      <dgm:prSet/>
      <dgm:spPr/>
    </dgm:pt>
    <dgm:pt modelId="{D54B91F7-6424-4C90-B961-E060CD379B19}" type="sibTrans" cxnId="{041F89E1-BAC5-4D24-A298-97861C4EE5A8}">
      <dgm:prSet/>
      <dgm:spPr/>
    </dgm:pt>
    <dgm:pt modelId="{238F7B21-05F3-4858-813D-2998B432A53B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Need additional auxiliary variables and extra EOMs</a:t>
          </a:r>
        </a:p>
      </dgm:t>
    </dgm:pt>
    <dgm:pt modelId="{BA1309FC-23A5-49DA-9E40-A79AE02F4837}" type="parTrans" cxnId="{E3013CEB-6040-47BB-90EF-46902C74EB3F}">
      <dgm:prSet/>
      <dgm:spPr/>
    </dgm:pt>
    <dgm:pt modelId="{FD7089B5-B936-440D-8154-E7D20BB1E7A7}" type="sibTrans" cxnId="{E3013CEB-6040-47BB-90EF-46902C74EB3F}">
      <dgm:prSet/>
      <dgm:spPr/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2A3824-0BCB-40DA-BD6A-BD460794E50D}" type="pres">
      <dgm:prSet presAssocID="{59E6DB13-9D58-47CA-8A27-E376B6C93AD6}" presName="spacer" presStyleCnt="0"/>
      <dgm:spPr/>
    </dgm:pt>
    <dgm:pt modelId="{4DB115CA-6C69-45ED-8D88-D740D77E463E}" type="pres">
      <dgm:prSet presAssocID="{5FBDF4B0-0566-42BF-B669-8FC9D315FD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EA9958-768C-4F27-A9C9-6C91E7DE17E5}" type="pres">
      <dgm:prSet presAssocID="{D54B91F7-6424-4C90-B961-E060CD379B19}" presName="spacer" presStyleCnt="0"/>
      <dgm:spPr/>
    </dgm:pt>
    <dgm:pt modelId="{03F0459B-7C00-4240-93DC-E2605E24F16A}" type="pres">
      <dgm:prSet presAssocID="{238F7B21-05F3-4858-813D-2998B432A5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13486A-78EA-4664-A803-E6541E4D5F12}" type="presOf" srcId="{238F7B21-05F3-4858-813D-2998B432A53B}" destId="{03F0459B-7C00-4240-93DC-E2605E24F16A}" srcOrd="0" destOrd="0" presId="urn:microsoft.com/office/officeart/2005/8/layout/vList2"/>
    <dgm:cxn modelId="{E80A2D87-0DB2-46FD-B28D-C964D794AE9D}" type="presOf" srcId="{7659E841-8374-4368-88E1-AC4D789F8C7E}" destId="{C933CEE5-264F-4210-9613-DBE754C6E631}" srcOrd="0" destOrd="0" presId="urn:microsoft.com/office/officeart/2005/8/layout/vList2"/>
    <dgm:cxn modelId="{DDEF2EAA-0538-4FA8-B991-DA2CD7CC91BD}" type="presOf" srcId="{5FBDF4B0-0566-42BF-B669-8FC9D315FD08}" destId="{4DB115CA-6C69-45ED-8D88-D740D77E463E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041F89E1-BAC5-4D24-A298-97861C4EE5A8}" srcId="{E291919C-9088-451E-81F9-80C7DF24070C}" destId="{5FBDF4B0-0566-42BF-B669-8FC9D315FD08}" srcOrd="1" destOrd="0" parTransId="{E80923A9-AFD9-4281-82C9-9B577DF22211}" sibTransId="{D54B91F7-6424-4C90-B961-E060CD379B19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2" destOrd="0" parTransId="{BA1309FC-23A5-49DA-9E40-A79AE02F4837}" sibTransId="{FD7089B5-B936-440D-8154-E7D20BB1E7A7}"/>
    <dgm:cxn modelId="{3EDEAC97-EE5F-415B-9BA3-A77F8B5F0746}" type="presParOf" srcId="{CF50443B-9DCC-425A-AA92-069435D4CD55}" destId="{C933CEE5-264F-4210-9613-DBE754C6E631}" srcOrd="0" destOrd="0" presId="urn:microsoft.com/office/officeart/2005/8/layout/vList2"/>
    <dgm:cxn modelId="{2CD2566B-AC79-4A83-BB9A-DE3479EF5251}" type="presParOf" srcId="{CF50443B-9DCC-425A-AA92-069435D4CD55}" destId="{EC2A3824-0BCB-40DA-BD6A-BD460794E50D}" srcOrd="1" destOrd="0" presId="urn:microsoft.com/office/officeart/2005/8/layout/vList2"/>
    <dgm:cxn modelId="{16799704-C833-4F06-AF7A-550DB865CACF}" type="presParOf" srcId="{CF50443B-9DCC-425A-AA92-069435D4CD55}" destId="{4DB115CA-6C69-45ED-8D88-D740D77E463E}" srcOrd="2" destOrd="0" presId="urn:microsoft.com/office/officeart/2005/8/layout/vList2"/>
    <dgm:cxn modelId="{09EE63F0-DE50-4815-8898-3FAB676EDFF4}" type="presParOf" srcId="{CF50443B-9DCC-425A-AA92-069435D4CD55}" destId="{94EA9958-768C-4F27-A9C9-6C91E7DE17E5}" srcOrd="3" destOrd="0" presId="urn:microsoft.com/office/officeart/2005/8/layout/vList2"/>
    <dgm:cxn modelId="{8920F12B-64F4-4C48-A6B7-DE89FECA685D}" type="presParOf" srcId="{CF50443B-9DCC-425A-AA92-069435D4CD55}" destId="{03F0459B-7C00-4240-93DC-E2605E24F1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1" qsCatId="simple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custT="1"/>
      <dgm:spPr>
        <a:solidFill>
          <a:srgbClr val="002060"/>
        </a:solidFill>
      </dgm:spPr>
      <dgm:t>
        <a:bodyPr/>
        <a:lstStyle/>
        <a:p>
          <a:pPr algn="ctr" rtl="0"/>
          <a:r>
            <a:rPr lang="en-US" sz="2000" dirty="0"/>
            <a:t>2+1D Flat Spacetimes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pPr algn="ctr"/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pPr algn="ctr"/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ScaleX="98096" custScaleY="198570" custLinFactX="-100000" custLinFactNeighborX="-103544" custLinFactNeighborY="-47613">
        <dgm:presLayoutVars>
          <dgm:chMax val="0"/>
          <dgm:bulletEnabled val="1"/>
        </dgm:presLayoutVars>
      </dgm:prSet>
      <dgm:spPr/>
    </dgm:pt>
  </dgm:ptLst>
  <dgm:cxnLst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2AC8DDCE-5330-46D8-9F74-4E33D5F2F94D}" type="presOf" srcId="{7659E841-8374-4368-88E1-AC4D789F8C7E}" destId="{C933CEE5-264F-4210-9613-DBE754C6E631}" srcOrd="0" destOrd="0" presId="urn:microsoft.com/office/officeart/2005/8/layout/vList2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D10D92E0-CB25-48EA-A756-CA0392247DD2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8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28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03F0459B-7C00-4240-93DC-E2605E24F16A}" type="pres">
      <dgm:prSet presAssocID="{238F7B21-05F3-4858-813D-2998B432A53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0" destOrd="0" parTransId="{BA1309FC-23A5-49DA-9E40-A79AE02F4837}" sibTransId="{FD7089B5-B936-440D-8154-E7D20BB1E7A7}"/>
    <dgm:cxn modelId="{488CB9F2-E308-438B-8495-F3FD883A0C6F}" type="presOf" srcId="{238F7B21-05F3-4858-813D-2998B432A53B}" destId="{03F0459B-7C00-4240-93DC-E2605E24F16A}" srcOrd="0" destOrd="0" presId="urn:microsoft.com/office/officeart/2005/8/layout/vList2"/>
    <dgm:cxn modelId="{CE9B53EB-529D-4C4E-A4FA-D5460B7BE7A4}" type="presParOf" srcId="{CF50443B-9DCC-425A-AA92-069435D4CD55}" destId="{03F0459B-7C00-4240-93DC-E2605E24F16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9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28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03F0459B-7C00-4240-93DC-E2605E24F16A}" type="pres">
      <dgm:prSet presAssocID="{238F7B21-05F3-4858-813D-2998B432A53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0" destOrd="0" parTransId="{BA1309FC-23A5-49DA-9E40-A79AE02F4837}" sibTransId="{FD7089B5-B936-440D-8154-E7D20BB1E7A7}"/>
    <dgm:cxn modelId="{488CB9F2-E308-438B-8495-F3FD883A0C6F}" type="presOf" srcId="{238F7B21-05F3-4858-813D-2998B432A53B}" destId="{03F0459B-7C00-4240-93DC-E2605E24F16A}" srcOrd="0" destOrd="0" presId="urn:microsoft.com/office/officeart/2005/8/layout/vList2"/>
    <dgm:cxn modelId="{CE9B53EB-529D-4C4E-A4FA-D5460B7BE7A4}" type="presParOf" srcId="{CF50443B-9DCC-425A-AA92-069435D4CD55}" destId="{03F0459B-7C00-4240-93DC-E2605E24F16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0" qsCatId="simple" csTypeId="urn:microsoft.com/office/officeart/2005/8/colors/accent1_2#5" csCatId="accent1" phldr="1"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28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03F0459B-7C00-4240-93DC-E2605E24F16A}" type="pres">
      <dgm:prSet presAssocID="{238F7B21-05F3-4858-813D-2998B432A53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0" destOrd="0" parTransId="{BA1309FC-23A5-49DA-9E40-A79AE02F4837}" sibTransId="{FD7089B5-B936-440D-8154-E7D20BB1E7A7}"/>
    <dgm:cxn modelId="{488CB9F2-E308-438B-8495-F3FD883A0C6F}" type="presOf" srcId="{238F7B21-05F3-4858-813D-2998B432A53B}" destId="{03F0459B-7C00-4240-93DC-E2605E24F16A}" srcOrd="0" destOrd="0" presId="urn:microsoft.com/office/officeart/2005/8/layout/vList2"/>
    <dgm:cxn modelId="{CE9B53EB-529D-4C4E-A4FA-D5460B7BE7A4}" type="presParOf" srcId="{CF50443B-9DCC-425A-AA92-069435D4CD55}" destId="{03F0459B-7C00-4240-93DC-E2605E24F16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3" qsCatId="simple" csTypeId="urn:microsoft.com/office/officeart/2005/8/colors/accent6_2#3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Variable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LinFactNeighborX="27608" custLinFactNeighborY="-3036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4" qsCatId="simple" csTypeId="urn:microsoft.com/office/officeart/2005/8/colors/accent6_2#4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 dirty="0">
              <a:latin typeface="Calibri Light"/>
              <a:ea typeface="+mn-ea"/>
              <a:cs typeface="+mn-cs"/>
            </a:rPr>
            <a:t>Flux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5" qsCatId="simple" csTypeId="urn:microsoft.com/office/officeart/2005/8/colors/accent6_2#5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ctr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Sources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20296"/>
          <a:ext cx="814041" cy="45571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 Light"/>
              <a:ea typeface="+mn-ea"/>
              <a:cs typeface="+mn-cs"/>
            </a:rPr>
            <a:t>IDEAL</a:t>
          </a:r>
        </a:p>
      </dsp:txBody>
      <dsp:txXfrm>
        <a:off x="22246" y="42542"/>
        <a:ext cx="769549" cy="41122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2497"/>
          <a:ext cx="5218459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Spatial derivatives are numerically evaluated</a:t>
          </a:r>
          <a:endParaRPr lang="en-US" sz="1800" kern="1200" dirty="0">
            <a:solidFill>
              <a:srgbClr val="FFFFFF"/>
            </a:solidFill>
            <a:ea typeface="+mn-ea"/>
            <a:cs typeface="+mn-cs"/>
          </a:endParaRPr>
        </a:p>
      </dsp:txBody>
      <dsp:txXfrm>
        <a:off x="21075" y="33572"/>
        <a:ext cx="5176309" cy="389580"/>
      </dsp:txXfrm>
    </dsp:sp>
    <dsp:sp modelId="{4DB115CA-6C69-45ED-8D88-D740D77E463E}">
      <dsp:nvSpPr>
        <dsp:cNvPr id="0" name=""/>
        <dsp:cNvSpPr/>
      </dsp:nvSpPr>
      <dsp:spPr>
        <a:xfrm>
          <a:off x="0" y="496068"/>
          <a:ext cx="5218459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libri Light" panose="020F0302020204030204"/>
              <a:ea typeface="+mn-ea"/>
              <a:cs typeface="+mn-cs"/>
            </a:rPr>
            <a:t>Not exactly flux-conservative : Sources have derivatives</a:t>
          </a:r>
          <a:endParaRPr lang="en-US" sz="1800" kern="1200" dirty="0"/>
        </a:p>
      </dsp:txBody>
      <dsp:txXfrm>
        <a:off x="21075" y="517143"/>
        <a:ext cx="5176309" cy="389580"/>
      </dsp:txXfrm>
    </dsp:sp>
    <dsp:sp modelId="{03F0459B-7C00-4240-93DC-E2605E24F16A}">
      <dsp:nvSpPr>
        <dsp:cNvPr id="0" name=""/>
        <dsp:cNvSpPr/>
      </dsp:nvSpPr>
      <dsp:spPr>
        <a:xfrm>
          <a:off x="0" y="979638"/>
          <a:ext cx="5218459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Fewer variables : Computationally cheaper</a:t>
          </a:r>
          <a:endParaRPr lang="en-US" sz="1800" kern="1200"/>
        </a:p>
      </dsp:txBody>
      <dsp:txXfrm>
        <a:off x="21075" y="1000713"/>
        <a:ext cx="5176309" cy="3895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2497"/>
          <a:ext cx="5327876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FFFFFF"/>
              </a:solidFill>
              <a:latin typeface="+mj-lt"/>
              <a:ea typeface="+mn-ea"/>
              <a:cs typeface="+mn-cs"/>
            </a:rPr>
            <a:t>Spatial gradients are treated as independent variables</a:t>
          </a:r>
        </a:p>
      </dsp:txBody>
      <dsp:txXfrm>
        <a:off x="21075" y="33572"/>
        <a:ext cx="5285726" cy="389580"/>
      </dsp:txXfrm>
    </dsp:sp>
    <dsp:sp modelId="{4DB115CA-6C69-45ED-8D88-D740D77E463E}">
      <dsp:nvSpPr>
        <dsp:cNvPr id="0" name=""/>
        <dsp:cNvSpPr/>
      </dsp:nvSpPr>
      <dsp:spPr>
        <a:xfrm>
          <a:off x="0" y="496068"/>
          <a:ext cx="5327876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New variables lead to new constraint equations</a:t>
          </a:r>
          <a:endParaRPr lang="en-US" sz="1800" kern="1200">
            <a:latin typeface="Calibri Light" panose="020F0302020204030204"/>
            <a:ea typeface="+mn-ea"/>
            <a:cs typeface="+mn-cs"/>
          </a:endParaRPr>
        </a:p>
      </dsp:txBody>
      <dsp:txXfrm>
        <a:off x="21075" y="517143"/>
        <a:ext cx="5285726" cy="389580"/>
      </dsp:txXfrm>
    </dsp:sp>
    <dsp:sp modelId="{03F0459B-7C00-4240-93DC-E2605E24F16A}">
      <dsp:nvSpPr>
        <dsp:cNvPr id="0" name=""/>
        <dsp:cNvSpPr/>
      </dsp:nvSpPr>
      <dsp:spPr>
        <a:xfrm>
          <a:off x="0" y="979638"/>
          <a:ext cx="5327876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Need additional auxiliary variables and extra EOMs</a:t>
          </a:r>
        </a:p>
      </dsp:txBody>
      <dsp:txXfrm>
        <a:off x="21075" y="1000713"/>
        <a:ext cx="5285726" cy="3895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20296"/>
          <a:ext cx="814041" cy="45571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 Light"/>
              <a:ea typeface="+mn-ea"/>
              <a:cs typeface="+mn-cs"/>
            </a:rPr>
            <a:t>IDEAL</a:t>
          </a:r>
        </a:p>
      </dsp:txBody>
      <dsp:txXfrm>
        <a:off x="22246" y="42542"/>
        <a:ext cx="769549" cy="41122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4"/>
          <a:ext cx="746188" cy="3118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Variable</a:t>
          </a:r>
        </a:p>
      </dsp:txBody>
      <dsp:txXfrm>
        <a:off x="15221" y="23115"/>
        <a:ext cx="715746" cy="28136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53258"/>
          <a:ext cx="361594" cy="2638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latin typeface="Calibri Light"/>
              <a:ea typeface="+mn-ea"/>
              <a:cs typeface="+mn-cs"/>
            </a:rPr>
            <a:t>Flux</a:t>
          </a:r>
        </a:p>
      </dsp:txBody>
      <dsp:txXfrm>
        <a:off x="12879" y="66137"/>
        <a:ext cx="335836" cy="23807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3"/>
          <a:ext cx="760565" cy="3118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Sources</a:t>
          </a:r>
        </a:p>
      </dsp:txBody>
      <dsp:txXfrm>
        <a:off x="15221" y="23114"/>
        <a:ext cx="730123" cy="28136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1614"/>
          <a:ext cx="7709897" cy="9090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rgbClr val="FFFFFF"/>
              </a:solidFill>
              <a:latin typeface="Calibri"/>
              <a:ea typeface="Calibri"/>
              <a:cs typeface="Calibri"/>
            </a:rPr>
            <a:t>There is a plethora of numerical techniques to compute the derivatives on cell interfaces</a:t>
          </a:r>
          <a:endParaRPr lang="en-US" sz="2100" kern="1200">
            <a:solidFill>
              <a:srgbClr val="FFFFFF"/>
            </a:solidFill>
          </a:endParaRPr>
        </a:p>
      </dsp:txBody>
      <dsp:txXfrm>
        <a:off x="44378" y="55992"/>
        <a:ext cx="7621141" cy="82033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1868"/>
          <a:ext cx="1612423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FFFFFF"/>
              </a:solidFill>
              <a:latin typeface="Calibri Light"/>
              <a:ea typeface="+mn-ea"/>
              <a:cs typeface="+mn-cs"/>
            </a:rPr>
            <a:t>First Order</a:t>
          </a:r>
        </a:p>
      </dsp:txBody>
      <dsp:txXfrm>
        <a:off x="28100" y="99968"/>
        <a:ext cx="1556223" cy="51943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1317"/>
          <a:ext cx="132847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ea typeface="+mn-ea"/>
              <a:cs typeface="+mn-cs"/>
            </a:rPr>
            <a:t>Hybrid</a:t>
          </a:r>
          <a:endParaRPr lang="en-US" sz="2800" kern="1200"/>
        </a:p>
      </dsp:txBody>
      <dsp:txXfrm>
        <a:off x="32784" y="44101"/>
        <a:ext cx="1262902" cy="60601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4"/>
          <a:ext cx="746188" cy="3118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Variable</a:t>
          </a:r>
        </a:p>
      </dsp:txBody>
      <dsp:txXfrm>
        <a:off x="15221" y="23115"/>
        <a:ext cx="715746" cy="2813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20296"/>
          <a:ext cx="814041" cy="45571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Calibri Light"/>
              <a:ea typeface="+mn-ea"/>
              <a:cs typeface="+mn-cs"/>
            </a:rPr>
            <a:t>IDEAL</a:t>
          </a:r>
        </a:p>
      </dsp:txBody>
      <dsp:txXfrm>
        <a:off x="22246" y="42542"/>
        <a:ext cx="769549" cy="41122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32664"/>
          <a:ext cx="361594" cy="2638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latin typeface="Calibri Light"/>
              <a:ea typeface="+mn-ea"/>
              <a:cs typeface="+mn-cs"/>
            </a:rPr>
            <a:t>Flux</a:t>
          </a:r>
        </a:p>
      </dsp:txBody>
      <dsp:txXfrm>
        <a:off x="12879" y="45543"/>
        <a:ext cx="335836" cy="23807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3"/>
          <a:ext cx="760565" cy="3118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Sources</a:t>
          </a:r>
        </a:p>
      </dsp:txBody>
      <dsp:txXfrm>
        <a:off x="15221" y="23114"/>
        <a:ext cx="730123" cy="281363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2497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Derivatives are numerically evaluated</a:t>
          </a:r>
          <a:endParaRPr lang="en-US" sz="1800" kern="1200">
            <a:solidFill>
              <a:srgbClr val="FFFFFF"/>
            </a:solidFill>
            <a:ea typeface="+mn-ea"/>
            <a:cs typeface="+mn-cs"/>
          </a:endParaRPr>
        </a:p>
      </dsp:txBody>
      <dsp:txXfrm>
        <a:off x="21075" y="33572"/>
        <a:ext cx="4833932" cy="389580"/>
      </dsp:txXfrm>
    </dsp:sp>
    <dsp:sp modelId="{4DB115CA-6C69-45ED-8D88-D740D77E463E}">
      <dsp:nvSpPr>
        <dsp:cNvPr id="0" name=""/>
        <dsp:cNvSpPr/>
      </dsp:nvSpPr>
      <dsp:spPr>
        <a:xfrm>
          <a:off x="0" y="496068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Not exactly flux-conservative</a:t>
          </a:r>
          <a:endParaRPr lang="en-US" sz="1800" kern="1200"/>
        </a:p>
      </dsp:txBody>
      <dsp:txXfrm>
        <a:off x="21075" y="517143"/>
        <a:ext cx="4833932" cy="389580"/>
      </dsp:txXfrm>
    </dsp:sp>
    <dsp:sp modelId="{03F0459B-7C00-4240-93DC-E2605E24F16A}">
      <dsp:nvSpPr>
        <dsp:cNvPr id="0" name=""/>
        <dsp:cNvSpPr/>
      </dsp:nvSpPr>
      <dsp:spPr>
        <a:xfrm>
          <a:off x="0" y="979638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Fewer variables : Computationally cheaper</a:t>
          </a:r>
          <a:endParaRPr lang="en-US" sz="1800" kern="1200"/>
        </a:p>
      </dsp:txBody>
      <dsp:txXfrm>
        <a:off x="21075" y="1000713"/>
        <a:ext cx="4833932" cy="38958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2497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New variables lead to new constraint equations</a:t>
          </a:r>
          <a:endParaRPr lang="en-US" sz="1800" kern="1200">
            <a:solidFill>
              <a:srgbClr val="FFFFFF"/>
            </a:solidFill>
            <a:ea typeface="+mn-ea"/>
            <a:cs typeface="+mn-cs"/>
          </a:endParaRPr>
        </a:p>
      </dsp:txBody>
      <dsp:txXfrm>
        <a:off x="21075" y="33572"/>
        <a:ext cx="4833932" cy="389580"/>
      </dsp:txXfrm>
    </dsp:sp>
    <dsp:sp modelId="{4DB115CA-6C69-45ED-8D88-D740D77E463E}">
      <dsp:nvSpPr>
        <dsp:cNvPr id="0" name=""/>
        <dsp:cNvSpPr/>
      </dsp:nvSpPr>
      <dsp:spPr>
        <a:xfrm>
          <a:off x="0" y="496068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Numerically, they are violated</a:t>
          </a:r>
        </a:p>
      </dsp:txBody>
      <dsp:txXfrm>
        <a:off x="21075" y="517143"/>
        <a:ext cx="4833932" cy="389580"/>
      </dsp:txXfrm>
    </dsp:sp>
    <dsp:sp modelId="{03F0459B-7C00-4240-93DC-E2605E24F16A}">
      <dsp:nvSpPr>
        <dsp:cNvPr id="0" name=""/>
        <dsp:cNvSpPr/>
      </dsp:nvSpPr>
      <dsp:spPr>
        <a:xfrm>
          <a:off x="0" y="979638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Need additional auxiliary variables and extra EOMs</a:t>
          </a:r>
        </a:p>
      </dsp:txBody>
      <dsp:txXfrm>
        <a:off x="21075" y="1000713"/>
        <a:ext cx="4833932" cy="3895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0"/>
          <a:ext cx="2957478" cy="464417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2+1D Flat Spacetimes</a:t>
          </a:r>
        </a:p>
      </dsp:txBody>
      <dsp:txXfrm>
        <a:off x="22671" y="22671"/>
        <a:ext cx="2912136" cy="4190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0459B-7C00-4240-93DC-E2605E24F16A}">
      <dsp:nvSpPr>
        <dsp:cNvPr id="0" name=""/>
        <dsp:cNvSpPr/>
      </dsp:nvSpPr>
      <dsp:spPr>
        <a:xfrm>
          <a:off x="0" y="33574"/>
          <a:ext cx="6461185" cy="47970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sp:txBody>
      <dsp:txXfrm>
        <a:off x="23417" y="56991"/>
        <a:ext cx="6414351" cy="432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0459B-7C00-4240-93DC-E2605E24F16A}">
      <dsp:nvSpPr>
        <dsp:cNvPr id="0" name=""/>
        <dsp:cNvSpPr/>
      </dsp:nvSpPr>
      <dsp:spPr>
        <a:xfrm>
          <a:off x="0" y="33574"/>
          <a:ext cx="6461185" cy="47970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sp:txBody>
      <dsp:txXfrm>
        <a:off x="23417" y="56991"/>
        <a:ext cx="6414351" cy="432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0459B-7C00-4240-93DC-E2605E24F16A}">
      <dsp:nvSpPr>
        <dsp:cNvPr id="0" name=""/>
        <dsp:cNvSpPr/>
      </dsp:nvSpPr>
      <dsp:spPr>
        <a:xfrm>
          <a:off x="0" y="33574"/>
          <a:ext cx="6461185" cy="47970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sp:txBody>
      <dsp:txXfrm>
        <a:off x="23417" y="56991"/>
        <a:ext cx="6414351" cy="4328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0"/>
          <a:ext cx="746188" cy="31180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Variable</a:t>
          </a:r>
        </a:p>
      </dsp:txBody>
      <dsp:txXfrm>
        <a:off x="15221" y="15221"/>
        <a:ext cx="715746" cy="28136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29725"/>
          <a:ext cx="411395" cy="31180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Calibri Light"/>
              <a:ea typeface="+mn-ea"/>
              <a:cs typeface="+mn-cs"/>
            </a:rPr>
            <a:t>Flux</a:t>
          </a:r>
        </a:p>
      </dsp:txBody>
      <dsp:txXfrm>
        <a:off x="15221" y="44946"/>
        <a:ext cx="380953" cy="2813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3"/>
          <a:ext cx="760565" cy="31180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Sources</a:t>
          </a:r>
        </a:p>
      </dsp:txBody>
      <dsp:txXfrm>
        <a:off x="15221" y="23114"/>
        <a:ext cx="730123" cy="281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#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#1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#1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#1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#1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#2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#2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#2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67A82-6475-4F59-8A8B-8A142A2FB6E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8F9F-312F-498E-AB1F-D680B131B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60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79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57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18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84F76-1B14-64C1-EB27-58AF62E5B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3CB45E-A0B9-101A-AD62-D4AFA5785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E464DF-1628-A978-8734-9CC41814F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944C6-3EC1-0CC5-7A23-2002B182A8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76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55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37DEA-B6A8-827C-376D-AE766961C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3EE54-D28C-454A-B912-BA2A4F243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1C692B-8316-BAEA-7BBE-30A49A1FFC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0FB7D-6B9F-FEE4-314A-670468583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90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18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55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6E0B7-5061-F342-26D3-DA2C6E612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F5BA2D-B497-9601-68BC-7ED331E40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1EFA0-6BB6-2761-3D8D-CC828C88A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712A0-DBF9-B0EA-F7B7-2F7E55C480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46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2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870A3-E275-FAF1-D5F9-5FBF8C24A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C6333-5D75-A4A8-E759-7C780ABFE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8626E7-2F6D-2F0C-5793-8409D4EB7E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BA4A3-6663-FC08-1A21-63B96DE31C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93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34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05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9441-ED51-416F-B491-F278A701BB87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Teerthal </a:t>
            </a:r>
            <a:r>
              <a:rPr lang="en-US" dirty="0" err="1"/>
              <a:t>patel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43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3947-3EFA-45C0-93C8-6165C4B352E3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3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88B7-CD2A-44CB-91BE-8BA81C0F9FD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84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50FE-5D12-4BE6-8FC9-02CC18FCC26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Teerthal Patel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525"/>
            <a:ext cx="419100" cy="365125"/>
          </a:xfrm>
        </p:spPr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13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33D7-A348-4538-AEB7-62D7594FABAC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92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FBED-4F73-4D9D-AFAE-F68BF2BF36E5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DDC78-887C-4ABE-8852-92973F7A3588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8BCF-399C-46DD-99B0-ED6447020A89}" type="datetime1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02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15A9-CB03-4BB0-B654-FF07BC172D26}" type="datetime1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99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20A76-646C-4462-97BA-8D5467855B0E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5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BF70-ABAC-4AE2-9F97-C7D85050684A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D07DC-9FC5-444C-AF37-1E04FBF7F404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243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sv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5.png"/><Relationship Id="rId7" Type="http://schemas.openxmlformats.org/officeDocument/2006/relationships/diagramData" Target="../diagrams/data1.xml"/><Relationship Id="rId12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microsoft.com/office/2007/relationships/diagramDrawing" Target="../diagrams/drawing1.xml"/><Relationship Id="rId5" Type="http://schemas.openxmlformats.org/officeDocument/2006/relationships/image" Target="../media/image7.svg"/><Relationship Id="rId10" Type="http://schemas.openxmlformats.org/officeDocument/2006/relationships/diagramColors" Target="../diagrams/colors1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svg"/><Relationship Id="rId5" Type="http://schemas.openxmlformats.org/officeDocument/2006/relationships/image" Target="../media/image45.svg"/><Relationship Id="rId4" Type="http://schemas.openxmlformats.org/officeDocument/2006/relationships/image" Target="../media/image4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2.sv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1.png"/><Relationship Id="rId5" Type="http://schemas.openxmlformats.org/officeDocument/2006/relationships/image" Target="../media/image46.svg"/><Relationship Id="rId4" Type="http://schemas.openxmlformats.org/officeDocument/2006/relationships/image" Target="../media/image45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69.png"/><Relationship Id="rId3" Type="http://schemas.openxmlformats.org/officeDocument/2006/relationships/image" Target="../media/image12.png"/><Relationship Id="rId7" Type="http://schemas.openxmlformats.org/officeDocument/2006/relationships/image" Target="../media/image64.png"/><Relationship Id="rId12" Type="http://schemas.openxmlformats.org/officeDocument/2006/relationships/image" Target="../media/image68.org&amp;utm_campaign=index&amp;utm_content=origi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67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66.svg"/><Relationship Id="rId1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diagramColors" Target="../diagrams/colors8.xml"/><Relationship Id="rId18" Type="http://schemas.openxmlformats.org/officeDocument/2006/relationships/diagramColors" Target="../diagrams/colors9.xml"/><Relationship Id="rId26" Type="http://schemas.openxmlformats.org/officeDocument/2006/relationships/diagramLayout" Target="../diagrams/layout11.xml"/><Relationship Id="rId3" Type="http://schemas.openxmlformats.org/officeDocument/2006/relationships/image" Target="../media/image72.svg"/><Relationship Id="rId21" Type="http://schemas.openxmlformats.org/officeDocument/2006/relationships/diagramLayout" Target="../diagrams/layout10.xml"/><Relationship Id="rId7" Type="http://schemas.openxmlformats.org/officeDocument/2006/relationships/diagramQuickStyle" Target="../diagrams/quickStyle7.xml"/><Relationship Id="rId12" Type="http://schemas.openxmlformats.org/officeDocument/2006/relationships/diagramQuickStyle" Target="../diagrams/quickStyle8.xml"/><Relationship Id="rId17" Type="http://schemas.openxmlformats.org/officeDocument/2006/relationships/diagramQuickStyle" Target="../diagrams/quickStyle9.xml"/><Relationship Id="rId25" Type="http://schemas.openxmlformats.org/officeDocument/2006/relationships/diagramData" Target="../diagrams/data11.xml"/><Relationship Id="rId33" Type="http://schemas.openxmlformats.org/officeDocument/2006/relationships/image" Target="../media/image8.svg"/><Relationship Id="rId2" Type="http://schemas.openxmlformats.org/officeDocument/2006/relationships/image" Target="../media/image71.svg"/><Relationship Id="rId16" Type="http://schemas.openxmlformats.org/officeDocument/2006/relationships/diagramLayout" Target="../diagrams/layout9.xml"/><Relationship Id="rId20" Type="http://schemas.openxmlformats.org/officeDocument/2006/relationships/diagramData" Target="../diagrams/data10.xml"/><Relationship Id="rId29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11" Type="http://schemas.openxmlformats.org/officeDocument/2006/relationships/diagramLayout" Target="../diagrams/layout8.xml"/><Relationship Id="rId24" Type="http://schemas.microsoft.com/office/2007/relationships/diagramDrawing" Target="../diagrams/drawing10.xml"/><Relationship Id="rId32" Type="http://schemas.openxmlformats.org/officeDocument/2006/relationships/image" Target="../media/image6.svg"/><Relationship Id="rId5" Type="http://schemas.openxmlformats.org/officeDocument/2006/relationships/diagramData" Target="../diagrams/data7.xml"/><Relationship Id="rId15" Type="http://schemas.openxmlformats.org/officeDocument/2006/relationships/diagramData" Target="../diagrams/data9.xml"/><Relationship Id="rId23" Type="http://schemas.openxmlformats.org/officeDocument/2006/relationships/diagramColors" Target="../diagrams/colors10.xml"/><Relationship Id="rId28" Type="http://schemas.openxmlformats.org/officeDocument/2006/relationships/diagramColors" Target="../diagrams/colors11.xml"/><Relationship Id="rId10" Type="http://schemas.openxmlformats.org/officeDocument/2006/relationships/diagramData" Target="../diagrams/data8.xml"/><Relationship Id="rId19" Type="http://schemas.microsoft.com/office/2007/relationships/diagramDrawing" Target="../diagrams/drawing9.xml"/><Relationship Id="rId31" Type="http://schemas.openxmlformats.org/officeDocument/2006/relationships/image" Target="../media/image74.svg"/><Relationship Id="rId4" Type="http://schemas.openxmlformats.org/officeDocument/2006/relationships/image" Target="../media/image15.svg"/><Relationship Id="rId9" Type="http://schemas.microsoft.com/office/2007/relationships/diagramDrawing" Target="../diagrams/drawing7.xml"/><Relationship Id="rId14" Type="http://schemas.microsoft.com/office/2007/relationships/diagramDrawing" Target="../diagrams/drawing8.xml"/><Relationship Id="rId22" Type="http://schemas.openxmlformats.org/officeDocument/2006/relationships/diagramQuickStyle" Target="../diagrams/quickStyle10.xml"/><Relationship Id="rId27" Type="http://schemas.openxmlformats.org/officeDocument/2006/relationships/diagramQuickStyle" Target="../diagrams/quickStyle11.xml"/><Relationship Id="rId30" Type="http://schemas.openxmlformats.org/officeDocument/2006/relationships/image" Target="../media/image73.svg"/><Relationship Id="rId8" Type="http://schemas.openxmlformats.org/officeDocument/2006/relationships/diagramColors" Target="../diagrams/colors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0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11.png"/><Relationship Id="rId5" Type="http://schemas.openxmlformats.org/officeDocument/2006/relationships/diagramData" Target="../diagrams/data2.xml"/><Relationship Id="rId10" Type="http://schemas.openxmlformats.org/officeDocument/2006/relationships/image" Target="../media/image9.svg"/><Relationship Id="rId4" Type="http://schemas.openxmlformats.org/officeDocument/2006/relationships/image" Target="../media/image8.svg"/><Relationship Id="rId9" Type="http://schemas.microsoft.com/office/2007/relationships/diagramDrawing" Target="../diagrams/drawing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3" Type="http://schemas.openxmlformats.org/officeDocument/2006/relationships/image" Target="../media/image8.svg"/><Relationship Id="rId7" Type="http://schemas.openxmlformats.org/officeDocument/2006/relationships/image" Target="../media/image6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svg"/><Relationship Id="rId5" Type="http://schemas.openxmlformats.org/officeDocument/2006/relationships/image" Target="../media/image80.svg"/><Relationship Id="rId10" Type="http://schemas.openxmlformats.org/officeDocument/2006/relationships/image" Target="../media/image83.png"/><Relationship Id="rId4" Type="http://schemas.openxmlformats.org/officeDocument/2006/relationships/image" Target="../media/image79.svg"/><Relationship Id="rId9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3" Type="http://schemas.openxmlformats.org/officeDocument/2006/relationships/image" Target="../media/image11.png"/><Relationship Id="rId7" Type="http://schemas.openxmlformats.org/officeDocument/2006/relationships/image" Target="../media/image8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svg"/><Relationship Id="rId5" Type="http://schemas.openxmlformats.org/officeDocument/2006/relationships/image" Target="../media/image67.svg"/><Relationship Id="rId10" Type="http://schemas.openxmlformats.org/officeDocument/2006/relationships/image" Target="../media/image87.png"/><Relationship Id="rId4" Type="http://schemas.openxmlformats.org/officeDocument/2006/relationships/image" Target="../media/image81.svg"/><Relationship Id="rId9" Type="http://schemas.openxmlformats.org/officeDocument/2006/relationships/image" Target="../media/image86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93.png"/><Relationship Id="rId21" Type="http://schemas.openxmlformats.org/officeDocument/2006/relationships/image" Target="../media/image105.png"/><Relationship Id="rId7" Type="http://schemas.openxmlformats.org/officeDocument/2006/relationships/diagramQuickStyle" Target="../diagrams/quickStyle12.xml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0.png"/><Relationship Id="rId20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11" Type="http://schemas.openxmlformats.org/officeDocument/2006/relationships/image" Target="../media/image95.png"/><Relationship Id="rId5" Type="http://schemas.openxmlformats.org/officeDocument/2006/relationships/diagramData" Target="../diagrams/data12.xml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image" Target="../media/image8.svg"/><Relationship Id="rId9" Type="http://schemas.microsoft.com/office/2007/relationships/diagramDrawing" Target="../diagrams/drawing12.xml"/><Relationship Id="rId14" Type="http://schemas.openxmlformats.org/officeDocument/2006/relationships/image" Target="../media/image98.png"/><Relationship Id="rId22" Type="http://schemas.openxmlformats.org/officeDocument/2006/relationships/image" Target="../media/image10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12" Type="http://schemas.openxmlformats.org/officeDocument/2006/relationships/image" Target="../media/image68.org&amp;utm_campaign=index&amp;utm_content=origi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2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9" Type="http://schemas.openxmlformats.org/officeDocument/2006/relationships/image" Target="../media/image12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svg"/><Relationship Id="rId7" Type="http://schemas.openxmlformats.org/officeDocument/2006/relationships/image" Target="../media/image12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svg"/><Relationship Id="rId5" Type="http://schemas.openxmlformats.org/officeDocument/2006/relationships/image" Target="../media/image124.svg"/><Relationship Id="rId4" Type="http://schemas.openxmlformats.org/officeDocument/2006/relationships/image" Target="../media/image12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13" Type="http://schemas.openxmlformats.org/officeDocument/2006/relationships/diagramData" Target="../diagrams/data15.xml"/><Relationship Id="rId18" Type="http://schemas.openxmlformats.org/officeDocument/2006/relationships/image" Target="../media/image152.svg"/><Relationship Id="rId26" Type="http://schemas.openxmlformats.org/officeDocument/2006/relationships/diagramLayout" Target="../diagrams/layout16.xml"/><Relationship Id="rId3" Type="http://schemas.openxmlformats.org/officeDocument/2006/relationships/diagramData" Target="../diagrams/data13.xml"/><Relationship Id="rId21" Type="http://schemas.openxmlformats.org/officeDocument/2006/relationships/image" Target="../media/image155.svg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17" Type="http://schemas.microsoft.com/office/2007/relationships/diagramDrawing" Target="../diagrams/drawing15.xml"/><Relationship Id="rId25" Type="http://schemas.openxmlformats.org/officeDocument/2006/relationships/diagramData" Target="../diagrams/data16.xml"/><Relationship Id="rId2" Type="http://schemas.openxmlformats.org/officeDocument/2006/relationships/image" Target="../media/image151.svg"/><Relationship Id="rId16" Type="http://schemas.openxmlformats.org/officeDocument/2006/relationships/diagramColors" Target="../diagrams/colors15.xml"/><Relationship Id="rId20" Type="http://schemas.openxmlformats.org/officeDocument/2006/relationships/image" Target="../media/image154.svg"/><Relationship Id="rId29" Type="http://schemas.microsoft.com/office/2007/relationships/diagramDrawing" Target="../diagrams/drawing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24" Type="http://schemas.openxmlformats.org/officeDocument/2006/relationships/image" Target="../media/image158.svg"/><Relationship Id="rId5" Type="http://schemas.openxmlformats.org/officeDocument/2006/relationships/diagramQuickStyle" Target="../diagrams/quickStyle13.xml"/><Relationship Id="rId15" Type="http://schemas.openxmlformats.org/officeDocument/2006/relationships/diagramQuickStyle" Target="../diagrams/quickStyle15.xml"/><Relationship Id="rId23" Type="http://schemas.openxmlformats.org/officeDocument/2006/relationships/image" Target="../media/image157.svg"/><Relationship Id="rId28" Type="http://schemas.openxmlformats.org/officeDocument/2006/relationships/diagramColors" Target="../diagrams/colors16.xml"/><Relationship Id="rId10" Type="http://schemas.openxmlformats.org/officeDocument/2006/relationships/diagramQuickStyle" Target="../diagrams/quickStyle14.xml"/><Relationship Id="rId19" Type="http://schemas.openxmlformats.org/officeDocument/2006/relationships/image" Target="../media/image153.svg"/><Relationship Id="rId31" Type="http://schemas.openxmlformats.org/officeDocument/2006/relationships/image" Target="../media/image160.svg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Relationship Id="rId14" Type="http://schemas.openxmlformats.org/officeDocument/2006/relationships/diagramLayout" Target="../diagrams/layout15.xml"/><Relationship Id="rId22" Type="http://schemas.openxmlformats.org/officeDocument/2006/relationships/image" Target="../media/image156.svg"/><Relationship Id="rId27" Type="http://schemas.openxmlformats.org/officeDocument/2006/relationships/diagramQuickStyle" Target="../diagrams/quickStyle16.xml"/><Relationship Id="rId30" Type="http://schemas.openxmlformats.org/officeDocument/2006/relationships/image" Target="../media/image159.svg"/></Relationships>
</file>

<file path=ppt/slides/_rels/slide49.xml.rels><?xml version="1.0" encoding="UTF-8" standalone="yes"?>
<Relationships xmlns="http://schemas.openxmlformats.org/package/2006/relationships"><Relationship Id="rId13" Type="http://schemas.microsoft.com/office/2007/relationships/diagramDrawing" Target="../diagrams/drawing18.xml"/><Relationship Id="rId18" Type="http://schemas.openxmlformats.org/officeDocument/2006/relationships/diagramColors" Target="../diagrams/colors19.xml"/><Relationship Id="rId26" Type="http://schemas.openxmlformats.org/officeDocument/2006/relationships/diagramLayout" Target="../diagrams/layout21.xml"/><Relationship Id="rId39" Type="http://schemas.openxmlformats.org/officeDocument/2006/relationships/diagramColors" Target="../diagrams/colors23.xml"/><Relationship Id="rId21" Type="http://schemas.openxmlformats.org/officeDocument/2006/relationships/diagramLayout" Target="../diagrams/layout20.xml"/><Relationship Id="rId34" Type="http://schemas.openxmlformats.org/officeDocument/2006/relationships/diagramColors" Target="../diagrams/colors22.xml"/><Relationship Id="rId42" Type="http://schemas.openxmlformats.org/officeDocument/2006/relationships/image" Target="../media/image165.svg"/><Relationship Id="rId7" Type="http://schemas.openxmlformats.org/officeDocument/2006/relationships/diagramColors" Target="../diagrams/colors17.xml"/><Relationship Id="rId2" Type="http://schemas.openxmlformats.org/officeDocument/2006/relationships/image" Target="../media/image161.svg"/><Relationship Id="rId16" Type="http://schemas.openxmlformats.org/officeDocument/2006/relationships/diagramLayout" Target="../diagrams/layout19.xml"/><Relationship Id="rId20" Type="http://schemas.openxmlformats.org/officeDocument/2006/relationships/diagramData" Target="../diagrams/data20.xml"/><Relationship Id="rId29" Type="http://schemas.microsoft.com/office/2007/relationships/diagramDrawing" Target="../diagrams/drawing21.xml"/><Relationship Id="rId41" Type="http://schemas.openxmlformats.org/officeDocument/2006/relationships/image" Target="../media/image164.sv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7.xml"/><Relationship Id="rId11" Type="http://schemas.openxmlformats.org/officeDocument/2006/relationships/diagramQuickStyle" Target="../diagrams/quickStyle18.xml"/><Relationship Id="rId24" Type="http://schemas.microsoft.com/office/2007/relationships/diagramDrawing" Target="../diagrams/drawing20.xml"/><Relationship Id="rId32" Type="http://schemas.openxmlformats.org/officeDocument/2006/relationships/diagramLayout" Target="../diagrams/layout22.xml"/><Relationship Id="rId37" Type="http://schemas.openxmlformats.org/officeDocument/2006/relationships/diagramLayout" Target="../diagrams/layout23.xml"/><Relationship Id="rId40" Type="http://schemas.microsoft.com/office/2007/relationships/diagramDrawing" Target="../diagrams/drawing23.xml"/><Relationship Id="rId5" Type="http://schemas.openxmlformats.org/officeDocument/2006/relationships/diagramLayout" Target="../diagrams/layout17.xml"/><Relationship Id="rId15" Type="http://schemas.openxmlformats.org/officeDocument/2006/relationships/diagramData" Target="../diagrams/data19.xml"/><Relationship Id="rId23" Type="http://schemas.openxmlformats.org/officeDocument/2006/relationships/diagramColors" Target="../diagrams/colors20.xml"/><Relationship Id="rId28" Type="http://schemas.openxmlformats.org/officeDocument/2006/relationships/diagramColors" Target="../diagrams/colors21.xml"/><Relationship Id="rId36" Type="http://schemas.openxmlformats.org/officeDocument/2006/relationships/diagramData" Target="../diagrams/data23.xml"/><Relationship Id="rId10" Type="http://schemas.openxmlformats.org/officeDocument/2006/relationships/diagramLayout" Target="../diagrams/layout18.xml"/><Relationship Id="rId19" Type="http://schemas.microsoft.com/office/2007/relationships/diagramDrawing" Target="../diagrams/drawing19.xml"/><Relationship Id="rId31" Type="http://schemas.openxmlformats.org/officeDocument/2006/relationships/diagramData" Target="../diagrams/data22.xml"/><Relationship Id="rId44" Type="http://schemas.openxmlformats.org/officeDocument/2006/relationships/image" Target="../media/image167.svg"/><Relationship Id="rId4" Type="http://schemas.openxmlformats.org/officeDocument/2006/relationships/diagramData" Target="../diagrams/data17.xml"/><Relationship Id="rId9" Type="http://schemas.openxmlformats.org/officeDocument/2006/relationships/diagramData" Target="../diagrams/data18.xml"/><Relationship Id="rId14" Type="http://schemas.openxmlformats.org/officeDocument/2006/relationships/image" Target="../media/image151.svg"/><Relationship Id="rId22" Type="http://schemas.openxmlformats.org/officeDocument/2006/relationships/diagramQuickStyle" Target="../diagrams/quickStyle20.xml"/><Relationship Id="rId27" Type="http://schemas.openxmlformats.org/officeDocument/2006/relationships/diagramQuickStyle" Target="../diagrams/quickStyle21.xml"/><Relationship Id="rId30" Type="http://schemas.openxmlformats.org/officeDocument/2006/relationships/image" Target="../media/image163.svg"/><Relationship Id="rId35" Type="http://schemas.microsoft.com/office/2007/relationships/diagramDrawing" Target="../diagrams/drawing22.xml"/><Relationship Id="rId43" Type="http://schemas.openxmlformats.org/officeDocument/2006/relationships/image" Target="../media/image166.svg"/><Relationship Id="rId8" Type="http://schemas.microsoft.com/office/2007/relationships/diagramDrawing" Target="../diagrams/drawing17.xml"/><Relationship Id="rId3" Type="http://schemas.openxmlformats.org/officeDocument/2006/relationships/image" Target="../media/image162.svg"/><Relationship Id="rId12" Type="http://schemas.openxmlformats.org/officeDocument/2006/relationships/diagramColors" Target="../diagrams/colors18.xml"/><Relationship Id="rId17" Type="http://schemas.openxmlformats.org/officeDocument/2006/relationships/diagramQuickStyle" Target="../diagrams/quickStyle19.xml"/><Relationship Id="rId25" Type="http://schemas.openxmlformats.org/officeDocument/2006/relationships/diagramData" Target="../diagrams/data21.xml"/><Relationship Id="rId33" Type="http://schemas.openxmlformats.org/officeDocument/2006/relationships/diagramQuickStyle" Target="../diagrams/quickStyle22.xml"/><Relationship Id="rId38" Type="http://schemas.openxmlformats.org/officeDocument/2006/relationships/diagramQuickStyle" Target="../diagrams/quickStyle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1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5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8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svg"/><Relationship Id="rId13" Type="http://schemas.openxmlformats.org/officeDocument/2006/relationships/image" Target="../media/image177.svg"/><Relationship Id="rId18" Type="http://schemas.openxmlformats.org/officeDocument/2006/relationships/image" Target="../media/image181.png"/><Relationship Id="rId3" Type="http://schemas.openxmlformats.org/officeDocument/2006/relationships/image" Target="../media/image159.svg"/><Relationship Id="rId7" Type="http://schemas.openxmlformats.org/officeDocument/2006/relationships/image" Target="../media/image171.svg"/><Relationship Id="rId12" Type="http://schemas.openxmlformats.org/officeDocument/2006/relationships/image" Target="../media/image176.svg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svg"/><Relationship Id="rId11" Type="http://schemas.openxmlformats.org/officeDocument/2006/relationships/image" Target="../media/image175.svg"/><Relationship Id="rId5" Type="http://schemas.openxmlformats.org/officeDocument/2006/relationships/image" Target="../media/image169.svg"/><Relationship Id="rId15" Type="http://schemas.openxmlformats.org/officeDocument/2006/relationships/image" Target="../media/image179.png"/><Relationship Id="rId10" Type="http://schemas.openxmlformats.org/officeDocument/2006/relationships/image" Target="../media/image174.svg"/><Relationship Id="rId4" Type="http://schemas.openxmlformats.org/officeDocument/2006/relationships/image" Target="../media/image168.svg"/><Relationship Id="rId9" Type="http://schemas.openxmlformats.org/officeDocument/2006/relationships/image" Target="../media/image173.svg"/><Relationship Id="rId14" Type="http://schemas.openxmlformats.org/officeDocument/2006/relationships/image" Target="../media/image17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F2700-8FE2-03F2-56C2-3CCB7CE4C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0A8B9-E8E1-B5D0-6D24-076AEF06D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6386" y="641128"/>
            <a:ext cx="7677494" cy="1130748"/>
          </a:xfrm>
        </p:spPr>
        <p:txBody>
          <a:bodyPr>
            <a:normAutofit/>
          </a:bodyPr>
          <a:lstStyle/>
          <a:p>
            <a:r>
              <a:rPr lang="en-US" sz="3500" dirty="0"/>
              <a:t>Robust 3+1D simulations of BDNK </a:t>
            </a:r>
            <a:br>
              <a:rPr lang="en-US" sz="3500" dirty="0"/>
            </a:br>
            <a:r>
              <a:rPr lang="en-US" sz="3500" dirty="0"/>
              <a:t>causal relativistic viscous hydrodynamics</a:t>
            </a:r>
            <a:endParaRPr lang="en-US" sz="3500" dirty="0">
              <a:ea typeface="Calibri Light"/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01151B-4432-13F9-BBE8-9A685CFB0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264" y="2676190"/>
            <a:ext cx="11633472" cy="27249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>
                <a:ea typeface="Calibri"/>
                <a:cs typeface="Calibri"/>
              </a:rPr>
              <a:t>Teerthal Patel </a:t>
            </a:r>
            <a:endParaRPr lang="en-US" sz="3200" dirty="0"/>
          </a:p>
          <a:p>
            <a:r>
              <a:rPr lang="en-US" sz="2200" dirty="0">
                <a:ea typeface="Calibri"/>
                <a:cs typeface="Calibri"/>
              </a:rPr>
              <a:t>Postdoctoral Researcher, Department of Mathematics, Vanderbilt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 err="1">
                <a:ea typeface="Calibri"/>
                <a:cs typeface="Calibri"/>
              </a:rPr>
              <a:t>VandyGRAF</a:t>
            </a:r>
            <a:r>
              <a:rPr lang="en-US" sz="2200" dirty="0">
                <a:ea typeface="Calibri"/>
                <a:cs typeface="Calibri"/>
              </a:rPr>
              <a:t> </a:t>
            </a:r>
            <a:r>
              <a:rPr lang="en-US" sz="2200" i="1" dirty="0">
                <a:ea typeface="Calibri"/>
                <a:cs typeface="Calibri"/>
              </a:rPr>
              <a:t>(Vanderbilt initiative for gravity, waves, and fluids)</a:t>
            </a:r>
            <a:endParaRPr lang="en-US" sz="2200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sz="2000" b="1" dirty="0"/>
              <a:t>arXiv:26??.</a:t>
            </a:r>
            <a:r>
              <a:rPr lang="en-US" sz="2000" b="1" dirty="0" err="1"/>
              <a:t>xxxx</a:t>
            </a:r>
            <a:r>
              <a:rPr lang="en-US" sz="2000" b="1" dirty="0"/>
              <a:t> </a:t>
            </a:r>
            <a:r>
              <a:rPr lang="en-US" sz="2000" dirty="0">
                <a:ea typeface="Calibri"/>
                <a:cs typeface="Calibri"/>
              </a:rPr>
              <a:t>Ongoing work with (Hirvonen H., </a:t>
            </a:r>
            <a:r>
              <a:rPr lang="en-US" sz="2000" dirty="0" err="1">
                <a:ea typeface="Calibri"/>
                <a:cs typeface="Calibri"/>
              </a:rPr>
              <a:t>Disconzi</a:t>
            </a:r>
            <a:r>
              <a:rPr lang="en-US" sz="2000" dirty="0">
                <a:ea typeface="Calibri"/>
                <a:cs typeface="Calibri"/>
              </a:rPr>
              <a:t> M., </a:t>
            </a:r>
            <a:r>
              <a:rPr lang="en-US" sz="2000" dirty="0" err="1">
                <a:ea typeface="+mn-lt"/>
                <a:cs typeface="+mn-lt"/>
              </a:rPr>
              <a:t>Bemfica</a:t>
            </a:r>
            <a:r>
              <a:rPr lang="en-US" sz="2000" dirty="0">
                <a:ea typeface="+mn-lt"/>
                <a:cs typeface="+mn-lt"/>
              </a:rPr>
              <a:t> F</a:t>
            </a:r>
            <a:r>
              <a:rPr lang="en-US" sz="2000" dirty="0"/>
              <a:t>.S.</a:t>
            </a:r>
            <a:r>
              <a:rPr lang="en-US" dirty="0"/>
              <a:t>,</a:t>
            </a:r>
            <a:r>
              <a:rPr lang="en-US" sz="2000" dirty="0">
                <a:ea typeface="Calibri"/>
                <a:cs typeface="Calibri"/>
              </a:rPr>
              <a:t> Paquet JF, Noronha J.)</a:t>
            </a:r>
          </a:p>
          <a:p>
            <a:r>
              <a:rPr lang="en-US" sz="2000" b="1" dirty="0"/>
              <a:t>arXiv:2510.1660 </a:t>
            </a:r>
            <a:r>
              <a:rPr lang="en-US" sz="2000" dirty="0"/>
              <a:t>(with Clarisse, N., Pinho, E. O., Patel, T., </a:t>
            </a:r>
            <a:r>
              <a:rPr lang="en-US" sz="2000" dirty="0" err="1"/>
              <a:t>Bemfica</a:t>
            </a:r>
            <a:r>
              <a:rPr lang="en-US" sz="2000" dirty="0"/>
              <a:t>, F. S., Hippert, M., &amp; Noronha, J.)</a:t>
            </a:r>
          </a:p>
          <a:p>
            <a:endParaRPr lang="en-US" sz="2000" dirty="0">
              <a:ea typeface="Calibri"/>
              <a:cs typeface="Calibri"/>
            </a:endParaRPr>
          </a:p>
          <a:p>
            <a:endParaRPr lang="en-US" sz="2000" dirty="0">
              <a:ea typeface="Calibri"/>
              <a:cs typeface="Calibri"/>
            </a:endParaRPr>
          </a:p>
          <a:p>
            <a:endParaRPr lang="en-US" sz="2000" dirty="0">
              <a:ea typeface="Calibri"/>
              <a:cs typeface="Calibri"/>
            </a:endParaRPr>
          </a:p>
        </p:txBody>
      </p:sp>
      <p:pic>
        <p:nvPicPr>
          <p:cNvPr id="5" name="Picture 4" descr="Vanderbilt's new logo, as released on March 22, 2022.">
            <a:extLst>
              <a:ext uri="{FF2B5EF4-FFF2-40B4-BE49-F238E27FC236}">
                <a16:creationId xmlns:a16="http://schemas.microsoft.com/office/drawing/2014/main" id="{6AEB55B2-01F2-BB41-9A0D-8092650F0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264" y="641128"/>
            <a:ext cx="1444338" cy="10276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299ED5-B214-C2A9-A29B-C9BD22B47C2C}"/>
              </a:ext>
            </a:extLst>
          </p:cNvPr>
          <p:cNvSpPr txBox="1"/>
          <p:nvPr/>
        </p:nvSpPr>
        <p:spPr>
          <a:xfrm>
            <a:off x="8022065" y="6380946"/>
            <a:ext cx="416993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500" dirty="0">
                <a:ea typeface="Calibri"/>
                <a:cs typeface="Calibri"/>
              </a:rPr>
              <a:t>TEVPA 2026, 28</a:t>
            </a:r>
            <a:r>
              <a:rPr lang="en-US" sz="2500" baseline="30000" dirty="0">
                <a:ea typeface="Calibri"/>
                <a:cs typeface="Calibri"/>
              </a:rPr>
              <a:t>th</a:t>
            </a:r>
            <a:r>
              <a:rPr lang="en-US" sz="2500" dirty="0">
                <a:ea typeface="Calibri"/>
                <a:cs typeface="Calibri"/>
              </a:rPr>
              <a:t> August 2026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BB23C1C-A833-0DAB-E32C-5E3348E7E2C3}"/>
              </a:ext>
            </a:extLst>
          </p:cNvPr>
          <p:cNvSpPr/>
          <p:nvPr/>
        </p:nvSpPr>
        <p:spPr>
          <a:xfrm>
            <a:off x="2128723" y="544454"/>
            <a:ext cx="7685157" cy="1324096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4A2DF8-7B6F-17BB-DCC7-D59A886BA006}"/>
              </a:ext>
            </a:extLst>
          </p:cNvPr>
          <p:cNvSpPr txBox="1"/>
          <p:nvPr/>
        </p:nvSpPr>
        <p:spPr>
          <a:xfrm>
            <a:off x="3951019" y="1965224"/>
            <a:ext cx="42899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Toward dissipative relativistic astrophysics</a:t>
            </a:r>
            <a:endParaRPr lang="en-US" dirty="0"/>
          </a:p>
        </p:txBody>
      </p:sp>
      <p:pic>
        <p:nvPicPr>
          <p:cNvPr id="10" name="Picture 9" descr="Logo: NERSC logo color | NOIRLab">
            <a:extLst>
              <a:ext uri="{FF2B5EF4-FFF2-40B4-BE49-F238E27FC236}">
                <a16:creationId xmlns:a16="http://schemas.microsoft.com/office/drawing/2014/main" id="{F435B44F-4744-6BB3-8837-87FB9FCA8B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38" t="26013" b="27276"/>
          <a:stretch>
            <a:fillRect/>
          </a:stretch>
        </p:blipFill>
        <p:spPr>
          <a:xfrm>
            <a:off x="0" y="6051114"/>
            <a:ext cx="2315183" cy="806885"/>
          </a:xfrm>
          <a:prstGeom prst="rect">
            <a:avLst/>
          </a:prstGeom>
        </p:spPr>
      </p:pic>
      <p:pic>
        <p:nvPicPr>
          <p:cNvPr id="12" name="Picture 11" descr="Logos | Department of Energy">
            <a:extLst>
              <a:ext uri="{FF2B5EF4-FFF2-40B4-BE49-F238E27FC236}">
                <a16:creationId xmlns:a16="http://schemas.microsoft.com/office/drawing/2014/main" id="{E9213C09-C069-6763-F7D1-8928A9DA5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7248" y="6051114"/>
            <a:ext cx="2289550" cy="778447"/>
          </a:xfrm>
          <a:prstGeom prst="rect">
            <a:avLst/>
          </a:prstGeom>
        </p:spPr>
      </p:pic>
      <p:pic>
        <p:nvPicPr>
          <p:cNvPr id="15" name="Picture 14" descr="National Science Foundation - Wikipedia">
            <a:extLst>
              <a:ext uri="{FF2B5EF4-FFF2-40B4-BE49-F238E27FC236}">
                <a16:creationId xmlns:a16="http://schemas.microsoft.com/office/drawing/2014/main" id="{7B3DC0F6-0A7E-2A0E-DC28-B4DEBD883F7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528863" y="6025545"/>
            <a:ext cx="781316" cy="78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13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2F908-FB0B-37EF-729E-698F0B356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6C982C-5C98-C158-2F7F-6FF066343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10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263650B-A265-B4A3-5FCB-35E2AB666B31}"/>
              </a:ext>
            </a:extLst>
          </p:cNvPr>
          <p:cNvSpPr txBox="1">
            <a:spLocks/>
          </p:cNvSpPr>
          <p:nvPr/>
        </p:nvSpPr>
        <p:spPr>
          <a:xfrm>
            <a:off x="4959095" y="546100"/>
            <a:ext cx="7232904" cy="950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Validated against code of Clarisse et al (2025)</a:t>
            </a:r>
          </a:p>
          <a:p>
            <a:pPr marL="342900" indent="-342900" algn="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Agreement with Ideal at low viscosity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4B479C5-CF87-B2E5-977E-AC0989A5DF75}"/>
              </a:ext>
            </a:extLst>
          </p:cNvPr>
          <p:cNvSpPr txBox="1">
            <a:spLocks/>
          </p:cNvSpPr>
          <p:nvPr/>
        </p:nvSpPr>
        <p:spPr>
          <a:xfrm>
            <a:off x="209550" y="74488"/>
            <a:ext cx="5063837" cy="1349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II: </a:t>
            </a:r>
            <a:br>
              <a:rPr lang="en-US" dirty="0"/>
            </a:br>
            <a:r>
              <a:rPr lang="en-US" dirty="0"/>
              <a:t>Shock Tube tests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92A1C0-5639-82B2-11FE-78950E15A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4701"/>
            <a:ext cx="12192000" cy="52132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3526E2-1969-E014-D596-87359AECF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23" y="1920730"/>
            <a:ext cx="10475177" cy="40274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A92E66-8902-6A99-181D-B7ED57CDF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484" y="1920730"/>
            <a:ext cx="10538490" cy="40274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FF4B8B-6205-B9A9-1C83-E6A8E47F4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139" y="1920729"/>
            <a:ext cx="10475180" cy="402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6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46D28-68A7-F057-01FD-4FCCDB0E2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ut">
            <a:hlinkClick r:id="" action="ppaction://media"/>
            <a:extLst>
              <a:ext uri="{FF2B5EF4-FFF2-40B4-BE49-F238E27FC236}">
                <a16:creationId xmlns:a16="http://schemas.microsoft.com/office/drawing/2014/main" id="{7D96C21F-4310-16A4-B2B1-847532BF6E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68566" y="903303"/>
            <a:ext cx="3442106" cy="297636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09975CA-2AD8-644F-A0A0-D7A84573C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7276"/>
            <a:ext cx="8268566" cy="269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D5A5E50-D012-094D-9AA4-3B36B46E87BA}"/>
              </a:ext>
            </a:extLst>
          </p:cNvPr>
          <p:cNvSpPr txBox="1">
            <a:spLocks/>
          </p:cNvSpPr>
          <p:nvPr/>
        </p:nvSpPr>
        <p:spPr>
          <a:xfrm>
            <a:off x="-86868" y="5041891"/>
            <a:ext cx="7232904" cy="1785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4000" dirty="0"/>
              <a:t>Gubser Flow</a:t>
            </a:r>
            <a:endParaRPr lang="en-US" sz="3000" dirty="0"/>
          </a:p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Cylindrically symmetric flow with semi-analytical solution</a:t>
            </a:r>
          </a:p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Toy model for QGP expansion</a:t>
            </a:r>
          </a:p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Semi-analytical solution : </a:t>
            </a:r>
            <a:r>
              <a:rPr lang="en-US" sz="2400" dirty="0" err="1"/>
              <a:t>Bemfica</a:t>
            </a:r>
            <a:r>
              <a:rPr lang="en-US" sz="2400" dirty="0"/>
              <a:t> et al. 2018 </a:t>
            </a:r>
            <a:endParaRPr lang="en-US" sz="2400" dirty="0">
              <a:ea typeface="Calibri Light"/>
              <a:cs typeface="Calibri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F793A1-D1EE-A618-B065-F8032528658B}"/>
              </a:ext>
            </a:extLst>
          </p:cNvPr>
          <p:cNvSpPr txBox="1"/>
          <p:nvPr/>
        </p:nvSpPr>
        <p:spPr>
          <a:xfrm>
            <a:off x="0" y="3879663"/>
            <a:ext cx="82685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>
                <a:effectLst/>
              </a:rPr>
              <a:t>Illustration of a Heavy Ion Collision		   [Ref: MADAI collaboration, Hannah Petersen and Jonah Bernhard]</a:t>
            </a:r>
            <a:endParaRPr lang="en-US" sz="1400" dirty="0"/>
          </a:p>
        </p:txBody>
      </p:sp>
      <p:pic>
        <p:nvPicPr>
          <p:cNvPr id="1026" name="Picture 2" descr="equation">
            <a:extLst>
              <a:ext uri="{FF2B5EF4-FFF2-40B4-BE49-F238E27FC236}">
                <a16:creationId xmlns:a16="http://schemas.microsoft.com/office/drawing/2014/main" id="{C140AFD6-6042-86C7-C847-DDC434F1D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20" y="4465990"/>
            <a:ext cx="4939648" cy="42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E77860F-2FB6-3D5F-0EA7-40C77672A8B0}"/>
              </a:ext>
            </a:extLst>
          </p:cNvPr>
          <p:cNvSpPr txBox="1">
            <a:spLocks/>
          </p:cNvSpPr>
          <p:nvPr/>
        </p:nvSpPr>
        <p:spPr>
          <a:xfrm>
            <a:off x="640080" y="4299655"/>
            <a:ext cx="5779008" cy="7545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Hyperbolic coordinates used in heavy ion collisions</a:t>
            </a:r>
          </a:p>
          <a:p>
            <a:pPr algn="ctr"/>
            <a:r>
              <a:rPr lang="en-US" sz="3000" dirty="0"/>
              <a:t> </a:t>
            </a:r>
          </a:p>
          <a:p>
            <a:pPr algn="ctr"/>
            <a:r>
              <a:rPr lang="en-US" sz="3000" dirty="0"/>
              <a:t>Minkowski metric with curvilinear coordinates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C2DD75-72DC-9328-F8BC-0B9826C5D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11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E750FCC-1919-ADA0-6559-5521F884856A}"/>
              </a:ext>
            </a:extLst>
          </p:cNvPr>
          <p:cNvSpPr txBox="1">
            <a:spLocks/>
          </p:cNvSpPr>
          <p:nvPr/>
        </p:nvSpPr>
        <p:spPr>
          <a:xfrm>
            <a:off x="990600" y="3079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III: Gubser Flow</a:t>
            </a:r>
          </a:p>
        </p:txBody>
      </p:sp>
    </p:spTree>
    <p:extLst>
      <p:ext uri="{BB962C8B-B14F-4D97-AF65-F5344CB8AC3E}">
        <p14:creationId xmlns:p14="http://schemas.microsoft.com/office/powerpoint/2010/main" val="241048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4503D-5E50-ACC9-36B0-2FC533D0F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067657B-DBE4-41F1-B978-F31FC4377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2" y="1168400"/>
            <a:ext cx="6042628" cy="40259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784792-CA9F-4FD5-B07F-CD5957D46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8C85E8-2369-B31D-BA35-3CEC8270C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372" y="1168400"/>
            <a:ext cx="6042628" cy="40259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004B467-E71C-6CF4-0CD2-9353B40C123E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III: Gubser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CFA0136-F9E3-D657-15DB-654628306B6B}"/>
              </a:ext>
            </a:extLst>
          </p:cNvPr>
          <p:cNvSpPr txBox="1">
            <a:spLocks/>
          </p:cNvSpPr>
          <p:nvPr/>
        </p:nvSpPr>
        <p:spPr>
          <a:xfrm>
            <a:off x="53372" y="5284519"/>
            <a:ext cx="10347928" cy="15639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Conformal fluid set up in 2+1D (</a:t>
            </a:r>
            <a:r>
              <a:rPr lang="en-US" sz="2400" dirty="0" err="1">
                <a:ea typeface="Calibri Light"/>
                <a:cs typeface="Calibri Light"/>
              </a:rPr>
              <a:t>xy</a:t>
            </a:r>
            <a:r>
              <a:rPr lang="en-US" sz="2400" dirty="0">
                <a:ea typeface="Calibri Light"/>
                <a:cs typeface="Calibri Light"/>
              </a:rPr>
              <a:t>-transverse plane).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Initialized with semi-analytical solution for temperature and velocity.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Agreement with semi-analytical solution.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Two </a:t>
            </a:r>
            <a:r>
              <a:rPr lang="en-US" sz="2400" dirty="0" err="1">
                <a:ea typeface="Calibri Light"/>
                <a:cs typeface="Calibri Light"/>
              </a:rPr>
              <a:t>formulisms</a:t>
            </a:r>
            <a:r>
              <a:rPr lang="en-US" sz="2400" dirty="0">
                <a:ea typeface="Calibri Light"/>
                <a:cs typeface="Calibri Light"/>
              </a:rPr>
              <a:t> are consistent.</a:t>
            </a:r>
          </a:p>
        </p:txBody>
      </p:sp>
      <p:pic>
        <p:nvPicPr>
          <p:cNvPr id="5" name="Picture 4" descr="A glowing circle in a dark background&#10;&#10;AI-generated content may be incorrect.">
            <a:extLst>
              <a:ext uri="{FF2B5EF4-FFF2-40B4-BE49-F238E27FC236}">
                <a16:creationId xmlns:a16="http://schemas.microsoft.com/office/drawing/2014/main" id="{1055BDC7-91F9-A821-01A8-1E6695DFF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224" y="9525"/>
            <a:ext cx="1159404" cy="115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97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CA1C1-5337-BAB7-9A05-894DBDF4E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22499F4-4865-C511-122C-405BE85CD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871" y="0"/>
            <a:ext cx="4183996" cy="736600"/>
          </a:xfrm>
        </p:spPr>
        <p:txBody>
          <a:bodyPr>
            <a:norm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+mn-lt"/>
              </a:rPr>
              <a:t>Validation I : Gubser flow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A9DE23-1C41-CB9B-1FA4-B08C559B1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86FB8D-E95A-C164-E276-FB5296EA9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2592"/>
            <a:ext cx="6095999" cy="40614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62186D-2FF9-8568-35B2-2B41BC05CA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762591"/>
            <a:ext cx="6096000" cy="406145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B0EF7CA-698F-0C4E-7C6E-AE1917A12EE7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III: Gubser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0F9A50B-BA3D-AB78-9AC7-0DB073432681}"/>
              </a:ext>
            </a:extLst>
          </p:cNvPr>
          <p:cNvSpPr txBox="1">
            <a:spLocks/>
          </p:cNvSpPr>
          <p:nvPr/>
        </p:nvSpPr>
        <p:spPr>
          <a:xfrm>
            <a:off x="408532" y="823675"/>
            <a:ext cx="11703870" cy="738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>Convergence Test : Simulation should converge to the continuum solution with resolution </a:t>
            </a:r>
          </a:p>
          <a:p>
            <a:pPr algn="ctr"/>
            <a:r>
              <a:rPr lang="en-US" sz="2400" i="1" dirty="0"/>
              <a:t>at a certain rate</a:t>
            </a:r>
          </a:p>
        </p:txBody>
      </p:sp>
      <p:pic>
        <p:nvPicPr>
          <p:cNvPr id="11" name="Picture 4" descr="equation">
            <a:extLst>
              <a:ext uri="{FF2B5EF4-FFF2-40B4-BE49-F238E27FC236}">
                <a16:creationId xmlns:a16="http://schemas.microsoft.com/office/drawing/2014/main" id="{2BC192C8-0C82-03FB-06E8-D9A889B79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902" y="6088230"/>
            <a:ext cx="1674598" cy="28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36A5D1C-8E2F-B621-8771-A19A4B701ECA}"/>
              </a:ext>
            </a:extLst>
          </p:cNvPr>
          <p:cNvSpPr txBox="1">
            <a:spLocks/>
          </p:cNvSpPr>
          <p:nvPr/>
        </p:nvSpPr>
        <p:spPr>
          <a:xfrm>
            <a:off x="0" y="5824050"/>
            <a:ext cx="8176228" cy="124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Error scaling for 2</a:t>
            </a:r>
            <a:r>
              <a:rPr lang="en-US" sz="2400" baseline="30000" dirty="0">
                <a:ea typeface="Calibri Light"/>
                <a:cs typeface="Calibri Light"/>
              </a:rPr>
              <a:t>nd</a:t>
            </a:r>
            <a:r>
              <a:rPr lang="en-US" sz="2400" dirty="0">
                <a:ea typeface="Calibri Light"/>
                <a:cs typeface="Calibri Light"/>
              </a:rPr>
              <a:t> Order Finite Volume methods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Error computed relative to the true semi-analytical solutions</a:t>
            </a:r>
          </a:p>
        </p:txBody>
      </p:sp>
    </p:spTree>
    <p:extLst>
      <p:ext uri="{BB962C8B-B14F-4D97-AF65-F5344CB8AC3E}">
        <p14:creationId xmlns:p14="http://schemas.microsoft.com/office/powerpoint/2010/main" val="3738082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E0BE4-2FBF-5684-95A0-B806E3459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x4-with-ideal-zoomed">
            <a:hlinkClick r:id="" action="ppaction://media"/>
            <a:extLst>
              <a:ext uri="{FF2B5EF4-FFF2-40B4-BE49-F238E27FC236}">
                <a16:creationId xmlns:a16="http://schemas.microsoft.com/office/drawing/2014/main" id="{58AE0282-59FC-187E-4851-A4BDBF03E2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6497" y="1773094"/>
            <a:ext cx="9453604" cy="4634482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AA48C1D8-8B5A-BDAA-4A36-30D8DB773383}"/>
              </a:ext>
            </a:extLst>
          </p:cNvPr>
          <p:cNvSpPr/>
          <p:nvPr/>
        </p:nvSpPr>
        <p:spPr>
          <a:xfrm>
            <a:off x="1108134" y="2010833"/>
            <a:ext cx="347133" cy="287867"/>
          </a:xfrm>
          <a:prstGeom prst="rightArrow">
            <a:avLst>
              <a:gd name="adj1" fmla="val 39412"/>
              <a:gd name="adj2" fmla="val 50000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D149E27-2E1D-4283-7DD0-72EDA8204130}"/>
              </a:ext>
            </a:extLst>
          </p:cNvPr>
          <p:cNvSpPr/>
          <p:nvPr/>
        </p:nvSpPr>
        <p:spPr>
          <a:xfrm rot="10800000">
            <a:off x="1034705" y="3495249"/>
            <a:ext cx="347133" cy="287867"/>
          </a:xfrm>
          <a:prstGeom prst="rightArrow">
            <a:avLst>
              <a:gd name="adj1" fmla="val 39412"/>
              <a:gd name="adj2" fmla="val 50000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BD0D94-29BC-0F46-ED56-ABEDA2797558}"/>
              </a:ext>
            </a:extLst>
          </p:cNvPr>
          <p:cNvSpPr txBox="1">
            <a:spLocks/>
          </p:cNvSpPr>
          <p:nvPr/>
        </p:nvSpPr>
        <p:spPr>
          <a:xfrm>
            <a:off x="1936311" y="-69424"/>
            <a:ext cx="8319379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dirty="0"/>
              <a:t>Validation IV (Ideal Recovery): Kelvin Helmholtz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5D0C37-A481-E736-F040-DB0FB848AEAD}"/>
              </a:ext>
            </a:extLst>
          </p:cNvPr>
          <p:cNvGrpSpPr/>
          <p:nvPr/>
        </p:nvGrpSpPr>
        <p:grpSpPr>
          <a:xfrm>
            <a:off x="2865406" y="679876"/>
            <a:ext cx="6461185" cy="479700"/>
            <a:chOff x="0" y="33574"/>
            <a:chExt cx="6461185" cy="47970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B6B2118-9A1E-5969-9B6E-F267CC46422E}"/>
                </a:ext>
              </a:extLst>
            </p:cNvPr>
            <p:cNvSpPr/>
            <p:nvPr/>
          </p:nvSpPr>
          <p:spPr>
            <a:xfrm>
              <a:off x="0" y="33574"/>
              <a:ext cx="6461185" cy="479700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B153EEF3-740B-5C99-7F59-9C1907D6D95B}"/>
                </a:ext>
              </a:extLst>
            </p:cNvPr>
            <p:cNvSpPr txBox="1"/>
            <p:nvPr/>
          </p:nvSpPr>
          <p:spPr>
            <a:xfrm>
              <a:off x="23417" y="56991"/>
              <a:ext cx="6414351" cy="4328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/>
              <a:r>
                <a:rPr lang="en-US" sz="2000"/>
                <a:t>Low viscosity BDNK matches Ideal Hydro solution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4FBC6CC-B613-5689-8260-E7BF1A1CAD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059173" y="55528"/>
            <a:ext cx="689432" cy="136187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B3491A-F760-4B3F-3703-F56EA1A4F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B03C9-350A-BBDF-3D6F-F752537ABD8D}"/>
              </a:ext>
            </a:extLst>
          </p:cNvPr>
          <p:cNvSpPr txBox="1"/>
          <p:nvPr/>
        </p:nvSpPr>
        <p:spPr>
          <a:xfrm rot="16200000">
            <a:off x="480552" y="2333892"/>
            <a:ext cx="148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Inviscid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8CFD2C-E384-F6CE-9AB2-6AA1AD6FC20D}"/>
              </a:ext>
            </a:extLst>
          </p:cNvPr>
          <p:cNvSpPr txBox="1"/>
          <p:nvPr/>
        </p:nvSpPr>
        <p:spPr>
          <a:xfrm rot="16200000">
            <a:off x="10116672" y="2413266"/>
            <a:ext cx="2254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Smallest viscosity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857AFB-6D55-A322-6C28-6582B35B205F}"/>
              </a:ext>
            </a:extLst>
          </p:cNvPr>
          <p:cNvSpPr txBox="1"/>
          <p:nvPr/>
        </p:nvSpPr>
        <p:spPr>
          <a:xfrm rot="16200000">
            <a:off x="92205" y="5095744"/>
            <a:ext cx="2254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Intermediate viscosity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CCE861-A629-B95E-B8C4-F28AC1D486F5}"/>
              </a:ext>
            </a:extLst>
          </p:cNvPr>
          <p:cNvSpPr txBox="1"/>
          <p:nvPr/>
        </p:nvSpPr>
        <p:spPr>
          <a:xfrm rot="16200000">
            <a:off x="10116672" y="4912157"/>
            <a:ext cx="2254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Largest viscosity</a:t>
            </a:r>
          </a:p>
        </p:txBody>
      </p:sp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CD02D76F-FD6C-2349-4530-DD7911909A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00462" y="1342575"/>
            <a:ext cx="1074738" cy="365868"/>
          </a:xfrm>
          <a:prstGeom prst="rect">
            <a:avLst/>
          </a:prstGeom>
        </p:spPr>
      </p:pic>
      <p:pic>
        <p:nvPicPr>
          <p:cNvPr id="18" name="Graphic 17" descr="equation">
            <a:extLst>
              <a:ext uri="{FF2B5EF4-FFF2-40B4-BE49-F238E27FC236}">
                <a16:creationId xmlns:a16="http://schemas.microsoft.com/office/drawing/2014/main" id="{51B45A6E-FC7B-C74B-FF02-8D52DD705D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16802" y="1342575"/>
            <a:ext cx="1386451" cy="365869"/>
          </a:xfrm>
          <a:prstGeom prst="rect">
            <a:avLst/>
          </a:prstGeom>
        </p:spPr>
      </p:pic>
      <p:pic>
        <p:nvPicPr>
          <p:cNvPr id="19" name="Graphic 18" descr="equation">
            <a:extLst>
              <a:ext uri="{FF2B5EF4-FFF2-40B4-BE49-F238E27FC236}">
                <a16:creationId xmlns:a16="http://schemas.microsoft.com/office/drawing/2014/main" id="{405D52CE-0B40-D900-C34F-CEC1C952DF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00462" y="6472226"/>
            <a:ext cx="1386447" cy="365868"/>
          </a:xfrm>
          <a:prstGeom prst="rect">
            <a:avLst/>
          </a:prstGeom>
        </p:spPr>
      </p:pic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4F2F9C36-0172-9460-D87D-2C881B76F5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16802" y="6472226"/>
            <a:ext cx="1386447" cy="36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5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98E49-2078-389E-8B40-9A04D1D6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95EA-209A-2053-5811-436FD28B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5"/>
            <a:ext cx="7315200" cy="119247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Validation V : Curved Spacetime </a:t>
            </a:r>
            <a:br>
              <a:rPr lang="en-US" dirty="0"/>
            </a:br>
            <a:r>
              <a:rPr lang="en-US" dirty="0"/>
              <a:t>Kerr Fat Disks</a:t>
            </a:r>
          </a:p>
        </p:txBody>
      </p:sp>
      <p:pic>
        <p:nvPicPr>
          <p:cNvPr id="5" name="Picture 4" descr="A blue and orange circle with white dots&#10;&#10;AI-generated content may be incorrect.">
            <a:extLst>
              <a:ext uri="{FF2B5EF4-FFF2-40B4-BE49-F238E27FC236}">
                <a16:creationId xmlns:a16="http://schemas.microsoft.com/office/drawing/2014/main" id="{255F1A7E-DA9C-B0FD-14E2-8A21B4FB4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12025" y="1578024"/>
            <a:ext cx="6848473" cy="371147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BE88D5B-7B26-7CD3-BF09-07A179255672}"/>
              </a:ext>
            </a:extLst>
          </p:cNvPr>
          <p:cNvCxnSpPr>
            <a:cxnSpLocks/>
          </p:cNvCxnSpPr>
          <p:nvPr/>
        </p:nvCxnSpPr>
        <p:spPr>
          <a:xfrm flipV="1">
            <a:off x="8302392" y="2638931"/>
            <a:ext cx="0" cy="146814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1F507777-72B6-F1E8-4BDB-2A32E47D2506}"/>
              </a:ext>
            </a:extLst>
          </p:cNvPr>
          <p:cNvSpPr/>
          <p:nvPr/>
        </p:nvSpPr>
        <p:spPr>
          <a:xfrm rot="3046008">
            <a:off x="7777459" y="2933171"/>
            <a:ext cx="1049867" cy="991657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DC1B9B4F-053F-8CAC-6E4E-1A07697F9191}"/>
              </a:ext>
            </a:extLst>
          </p:cNvPr>
          <p:cNvSpPr/>
          <p:nvPr/>
        </p:nvSpPr>
        <p:spPr>
          <a:xfrm rot="16200000">
            <a:off x="8184037" y="2750314"/>
            <a:ext cx="321478" cy="1627150"/>
          </a:xfrm>
          <a:prstGeom prst="curvedRightArrow">
            <a:avLst>
              <a:gd name="adj1" fmla="val 50000"/>
              <a:gd name="adj2" fmla="val 88280"/>
              <a:gd name="adj3" fmla="val 25000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0D4C4-AF52-1188-4B68-9EEA539BF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15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CC14D34-3559-FCD8-6D71-910A05BDC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615044"/>
            <a:ext cx="6717970" cy="4707273"/>
          </a:xfrm>
        </p:spPr>
        <p:txBody>
          <a:bodyPr>
            <a:normAutofit/>
          </a:bodyPr>
          <a:lstStyle/>
          <a:p>
            <a:r>
              <a:rPr lang="en-US" sz="2200" dirty="0" err="1"/>
              <a:t>Fishborne</a:t>
            </a:r>
            <a:r>
              <a:rPr lang="en-US" sz="2200" dirty="0"/>
              <a:t>-Moncrief stationary disk: </a:t>
            </a:r>
          </a:p>
          <a:p>
            <a:pPr lvl="1"/>
            <a:r>
              <a:rPr lang="en-US" sz="1800" dirty="0"/>
              <a:t>Known Ideal Hydro stationary solution for purely azimuthal flow in Kerr.</a:t>
            </a:r>
          </a:p>
          <a:p>
            <a:endParaRPr lang="en-US" sz="2200" dirty="0"/>
          </a:p>
          <a:p>
            <a:r>
              <a:rPr lang="en-US" sz="2200" dirty="0"/>
              <a:t>Used in testing ideal relativistic hydrodynamics codes</a:t>
            </a:r>
          </a:p>
          <a:p>
            <a:endParaRPr lang="en-US" sz="2200" dirty="0"/>
          </a:p>
          <a:p>
            <a:r>
              <a:rPr lang="en-US" sz="2200" dirty="0"/>
              <a:t>Our BDNK implementation </a:t>
            </a:r>
          </a:p>
          <a:p>
            <a:pPr lvl="1"/>
            <a:r>
              <a:rPr lang="en-US" sz="1800" dirty="0"/>
              <a:t>Initialized with the Ideal solution</a:t>
            </a:r>
          </a:p>
          <a:p>
            <a:pPr lvl="1"/>
            <a:r>
              <a:rPr lang="en-US" sz="1800" dirty="0"/>
              <a:t>Near-Extremal a/M=0.99</a:t>
            </a:r>
          </a:p>
          <a:p>
            <a:pPr lvl="1"/>
            <a:r>
              <a:rPr lang="en-US" sz="1800" dirty="0"/>
              <a:t>Challenges: Boundary effects, sharp discontinuities, atmosphere </a:t>
            </a:r>
          </a:p>
          <a:p>
            <a:pPr lvl="1"/>
            <a:r>
              <a:rPr lang="en-US" sz="1800" dirty="0"/>
              <a:t>Critically, the ideal solution is not a stationary solution in BDNK!</a:t>
            </a:r>
          </a:p>
        </p:txBody>
      </p:sp>
      <p:pic>
        <p:nvPicPr>
          <p:cNvPr id="33" name="Graphic 32" descr="equation">
            <a:extLst>
              <a:ext uri="{FF2B5EF4-FFF2-40B4-BE49-F238E27FC236}">
                <a16:creationId xmlns:a16="http://schemas.microsoft.com/office/drawing/2014/main" id="{F904C4D8-BFDC-E4A2-7D27-B2AA5AAA4F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5709" y="2316490"/>
            <a:ext cx="2444756" cy="327115"/>
          </a:xfrm>
          <a:prstGeom prst="rect">
            <a:avLst/>
          </a:prstGeom>
        </p:spPr>
      </p:pic>
      <p:pic>
        <p:nvPicPr>
          <p:cNvPr id="9" name="Picture 8" descr="A blue and orange circle with white dots&#10;&#10;AI-generated content may be incorrect.">
            <a:extLst>
              <a:ext uri="{FF2B5EF4-FFF2-40B4-BE49-F238E27FC236}">
                <a16:creationId xmlns:a16="http://schemas.microsoft.com/office/drawing/2014/main" id="{D2C47D54-E26A-927C-D978-6BC69D8C7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0" t="77922" r="8125"/>
          <a:stretch>
            <a:fillRect/>
          </a:stretch>
        </p:blipFill>
        <p:spPr>
          <a:xfrm>
            <a:off x="8360720" y="5427565"/>
            <a:ext cx="1041991" cy="81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6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1F543-69FB-1EF6-CB2A-FD2E4B38D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B96F8-6DB4-A061-58C3-9773B3C33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01C35D-D0AB-FB28-01BB-4A110869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16</a:t>
            </a:fld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8E906CF-21EB-DD7E-8364-1B8F8FF91838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2CAD22E-EADD-D37D-9F3D-EF6820533AD3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09E7CF3-0E8A-A813-D0D8-DACEEEFDE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b="5849"/>
          <a:stretch>
            <a:fillRect/>
          </a:stretch>
        </p:blipFill>
        <p:spPr>
          <a:xfrm>
            <a:off x="308758" y="1658382"/>
            <a:ext cx="5577691" cy="370926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890EF94-A76A-1105-64A0-D78FB7B95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3" b="5620"/>
          <a:stretch>
            <a:fillRect/>
          </a:stretch>
        </p:blipFill>
        <p:spPr>
          <a:xfrm>
            <a:off x="6195207" y="1648856"/>
            <a:ext cx="5591558" cy="370926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6EDECFA-5A41-D62B-CDD3-0ED66558B54C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t=0.0 M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E2F736A-50E0-9302-55DD-B07752F5A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944" y="5720319"/>
            <a:ext cx="11347579" cy="982106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Initial conditions: Ideal stationary </a:t>
            </a:r>
            <a:r>
              <a:rPr lang="en-US" sz="2200" dirty="0" err="1">
                <a:solidFill>
                  <a:schemeClr val="bg1"/>
                </a:solidFill>
              </a:rPr>
              <a:t>Fishborne</a:t>
            </a:r>
            <a:r>
              <a:rPr lang="en-US" sz="2200" dirty="0">
                <a:solidFill>
                  <a:schemeClr val="bg1"/>
                </a:solidFill>
              </a:rPr>
              <a:t>-Moncrief disk</a:t>
            </a:r>
          </a:p>
          <a:p>
            <a:r>
              <a:rPr lang="en-US" sz="2200" dirty="0">
                <a:solidFill>
                  <a:schemeClr val="bg1"/>
                </a:solidFill>
              </a:rPr>
              <a:t>In BDNK, small but finite viscosity leads to infall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D756DED-2C18-C50D-EC04-1163F1F906C2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757411B-DA44-977C-487E-193319F03EBC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phic 33" descr="equation">
              <a:extLst>
                <a:ext uri="{FF2B5EF4-FFF2-40B4-BE49-F238E27FC236}">
                  <a16:creationId xmlns:a16="http://schemas.microsoft.com/office/drawing/2014/main" id="{2257CA78-955E-D4CD-3ABA-02DD5D4C47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39" name="Graphic 38" descr="equation">
            <a:extLst>
              <a:ext uri="{FF2B5EF4-FFF2-40B4-BE49-F238E27FC236}">
                <a16:creationId xmlns:a16="http://schemas.microsoft.com/office/drawing/2014/main" id="{AF668169-F2E1-2555-3FE7-48391A6E9E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40" name="Graphic 39" descr="equation">
            <a:extLst>
              <a:ext uri="{FF2B5EF4-FFF2-40B4-BE49-F238E27FC236}">
                <a16:creationId xmlns:a16="http://schemas.microsoft.com/office/drawing/2014/main" id="{608D792A-53C0-E77A-87D3-FE4C496F8C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23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AB668-7FD7-3608-F630-AF46AB95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1DB28-074E-63DC-52C5-B7234EEB5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0EDDA1-2FBB-56B0-48B3-E2841B2E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17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C12590F-14EC-B56A-D16D-8349712E28EF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B7DB3D8-D7A1-7B2E-3C8C-A55F1A287118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00ACD19-A0D3-B6B4-87EF-F57C2A1FC3B8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6356942-6F37-B6DA-7CB4-14009C947980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417D6E5-25F6-FEAA-E439-7B97945071CD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5F5195-15F3-2258-0C64-77358745C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b="6239"/>
          <a:stretch>
            <a:fillRect/>
          </a:stretch>
        </p:blipFill>
        <p:spPr>
          <a:xfrm>
            <a:off x="393968" y="1653924"/>
            <a:ext cx="5492488" cy="36780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FDA3BC-E095-521D-726E-57799DBBD8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" b="6026"/>
          <a:stretch>
            <a:fillRect/>
          </a:stretch>
        </p:blipFill>
        <p:spPr>
          <a:xfrm>
            <a:off x="6210794" y="1653924"/>
            <a:ext cx="5876953" cy="36780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54D1E1-C064-8624-708A-D62AFE5CB040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t=2.5 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310CB4E-B659-3B2E-277B-770745CE58F9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A0FF6AF-1DDE-B494-7E2D-AF0FF94CF8CD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 descr="equation">
              <a:extLst>
                <a:ext uri="{FF2B5EF4-FFF2-40B4-BE49-F238E27FC236}">
                  <a16:creationId xmlns:a16="http://schemas.microsoft.com/office/drawing/2014/main" id="{9F6C0F61-3A59-400D-6232-2DD43FC77A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5D908987-231C-B5D0-22CA-CCF2DBFADF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8" name="Graphic 27" descr="equation">
            <a:extLst>
              <a:ext uri="{FF2B5EF4-FFF2-40B4-BE49-F238E27FC236}">
                <a16:creationId xmlns:a16="http://schemas.microsoft.com/office/drawing/2014/main" id="{0A04A9E3-A16E-08F1-06CA-CCF0701B04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48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028BD-5EE8-A35A-816E-14E05A88F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51FD8-EB33-BC00-9EBE-D326E576C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CFAC6-DA7F-59CB-D0D5-A532714E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18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027C2AF-D56E-6FEB-8B73-280D67A88FA1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E958675-5B1E-FCD3-4D8C-A346AE60077B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3D4C040-D577-2206-4FE5-71F623204AB4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52C2460-7697-A927-980D-0DB94E8EE439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B649502-7089-D1ED-CBD9-E1D3559DC7E1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3DEAB-80A0-BD4C-F30F-82E73FFB1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b="6050"/>
          <a:stretch>
            <a:fillRect/>
          </a:stretch>
        </p:blipFill>
        <p:spPr>
          <a:xfrm>
            <a:off x="393968" y="1658376"/>
            <a:ext cx="5467353" cy="3685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273411-CCF3-1FE9-4484-49A1DCA9B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b="6050"/>
          <a:stretch>
            <a:fillRect/>
          </a:stretch>
        </p:blipFill>
        <p:spPr>
          <a:xfrm>
            <a:off x="6198922" y="1658382"/>
            <a:ext cx="5877818" cy="36855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CF44BB-36C9-8469-722D-2811FDEB061E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t=5.0 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54B1D3-CB7E-DF21-B16E-4549ABCF4492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A19ACF5-54D2-2720-2463-CDDCF788DBEB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equation">
              <a:extLst>
                <a:ext uri="{FF2B5EF4-FFF2-40B4-BE49-F238E27FC236}">
                  <a16:creationId xmlns:a16="http://schemas.microsoft.com/office/drawing/2014/main" id="{D8E04181-7F84-5DC9-1634-EB62D82975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FB591255-D4D4-AA11-DA95-3F831AEC65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EE292B4F-AF78-81FC-7FB9-8773768C4A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68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8DD96-1044-E2A2-927F-2CD1156DC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095D9-D060-002A-2BED-FB88FB6D8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33F1C1-916C-D344-DFF3-4FA2A28ED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19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7BD02C5-6D61-834B-CECE-3280D62B3DB3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853CA2C-F634-5711-F7CB-6476D7EEBD0B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150B10A-B9DC-1719-DC57-1C703C519B9C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6D306F4-158B-F29C-E96A-6875DE9C904B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D12FB25-3296-6FD5-4BE4-422F1746CCE8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D898B-4A75-388A-A5D0-04FB819B6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b="7201"/>
          <a:stretch>
            <a:fillRect/>
          </a:stretch>
        </p:blipFill>
        <p:spPr>
          <a:xfrm>
            <a:off x="393967" y="1667908"/>
            <a:ext cx="5467353" cy="36403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61A31F-ED08-F3C7-D079-2DA3DD31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 b="7201"/>
          <a:stretch>
            <a:fillRect/>
          </a:stretch>
        </p:blipFill>
        <p:spPr>
          <a:xfrm>
            <a:off x="6187045" y="1667909"/>
            <a:ext cx="5889699" cy="36403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465EF0-0958-658E-D4CD-BCAD3926F362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t=7.5 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944711F-D779-3E77-794F-1DA52FAF3353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0618E9F-CFF4-8636-BF3D-F57C84D6BDD1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equation">
              <a:extLst>
                <a:ext uri="{FF2B5EF4-FFF2-40B4-BE49-F238E27FC236}">
                  <a16:creationId xmlns:a16="http://schemas.microsoft.com/office/drawing/2014/main" id="{CCA15E55-E456-8835-C48F-431A787A0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4E49EC17-F111-E1C6-1996-3E958D23A3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1EE9BF11-6AF6-53D7-DA06-40161CED87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43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A8483-8C7C-3C59-85E4-2A6E9FDB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CB8C6C3D-F4FD-2001-B389-10555EC17692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FFFFFF"/>
                </a:solidFill>
                <a:ea typeface="+mj-lt"/>
                <a:cs typeface="+mj-lt"/>
              </a:rPr>
              <a:t>Relativistic Hydrodynamics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6576A8-6C32-3E08-6DA0-F9F695C9DC80}"/>
              </a:ext>
            </a:extLst>
          </p:cNvPr>
          <p:cNvSpPr txBox="1">
            <a:spLocks/>
          </p:cNvSpPr>
          <p:nvPr/>
        </p:nvSpPr>
        <p:spPr>
          <a:xfrm>
            <a:off x="161544" y="1009813"/>
            <a:ext cx="11868911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>Effective theory for long-wavelength fluid dynamics</a:t>
            </a:r>
          </a:p>
          <a:p>
            <a:pPr algn="ctr"/>
            <a:r>
              <a:rPr lang="en-US" sz="2400" dirty="0">
                <a:ea typeface="Calibri Light"/>
                <a:cs typeface="Calibri Light"/>
              </a:rPr>
              <a:t>Fluid variables: Velocity, Density and Pressure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D6768F-7583-1AD2-04BC-A2E899A4C283}"/>
              </a:ext>
            </a:extLst>
          </p:cNvPr>
          <p:cNvSpPr txBox="1"/>
          <p:nvPr/>
        </p:nvSpPr>
        <p:spPr>
          <a:xfrm>
            <a:off x="8875321" y="3360694"/>
            <a:ext cx="2814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Energy-Momentum Tensor</a:t>
            </a:r>
            <a:endParaRPr lang="en-US" dirty="0"/>
          </a:p>
        </p:txBody>
      </p:sp>
      <p:pic>
        <p:nvPicPr>
          <p:cNvPr id="16" name="Picture 2" descr="equation">
            <a:extLst>
              <a:ext uri="{FF2B5EF4-FFF2-40B4-BE49-F238E27FC236}">
                <a16:creationId xmlns:a16="http://schemas.microsoft.com/office/drawing/2014/main" id="{384A412A-A68D-2C59-0C16-2D246E0EB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233" y="2859848"/>
            <a:ext cx="3170551" cy="3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8EC31-32B0-3D4A-3BED-67E1BD7B3246}"/>
              </a:ext>
            </a:extLst>
          </p:cNvPr>
          <p:cNvSpPr txBox="1">
            <a:spLocks/>
          </p:cNvSpPr>
          <p:nvPr/>
        </p:nvSpPr>
        <p:spPr>
          <a:xfrm>
            <a:off x="0" y="4148564"/>
            <a:ext cx="12192000" cy="864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Foundation of GRHD/GRMHD simulations in relativistic astrophysics</a:t>
            </a:r>
          </a:p>
          <a:p>
            <a:pPr algn="ctr"/>
            <a:endParaRPr lang="en-US" sz="2800" dirty="0"/>
          </a:p>
          <a:p>
            <a:pPr algn="ctr"/>
            <a:r>
              <a:rPr lang="en-US" sz="2200" dirty="0"/>
              <a:t>Ideal Relativistic Hydrodynamics + Einstein equations + Maxwell equations</a:t>
            </a:r>
          </a:p>
        </p:txBody>
      </p:sp>
      <p:pic>
        <p:nvPicPr>
          <p:cNvPr id="3" name="Graphic 2" descr="equation">
            <a:extLst>
              <a:ext uri="{FF2B5EF4-FFF2-40B4-BE49-F238E27FC236}">
                <a16:creationId xmlns:a16="http://schemas.microsoft.com/office/drawing/2014/main" id="{4257725D-B71E-98B0-EEE5-57AEE713F2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92152" y="2866001"/>
            <a:ext cx="1530595" cy="343633"/>
          </a:xfrm>
          <a:prstGeom prst="rect">
            <a:avLst/>
          </a:prstGeom>
        </p:spPr>
      </p:pic>
      <p:pic>
        <p:nvPicPr>
          <p:cNvPr id="6" name="Graphic 5" descr="equation">
            <a:extLst>
              <a:ext uri="{FF2B5EF4-FFF2-40B4-BE49-F238E27FC236}">
                <a16:creationId xmlns:a16="http://schemas.microsoft.com/office/drawing/2014/main" id="{F468189A-84C8-AFF6-3C16-5BEB1B4D29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66060" y="2711768"/>
            <a:ext cx="2727384" cy="63979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828DE61-13CA-4D23-DE14-692E162A7178}"/>
              </a:ext>
            </a:extLst>
          </p:cNvPr>
          <p:cNvSpPr/>
          <p:nvPr/>
        </p:nvSpPr>
        <p:spPr>
          <a:xfrm>
            <a:off x="2275405" y="2123042"/>
            <a:ext cx="3508694" cy="1644083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CCBD3-6B72-5D52-9728-30DB2FFE8533}"/>
              </a:ext>
            </a:extLst>
          </p:cNvPr>
          <p:cNvSpPr txBox="1"/>
          <p:nvPr/>
        </p:nvSpPr>
        <p:spPr>
          <a:xfrm>
            <a:off x="2309310" y="2123041"/>
            <a:ext cx="3440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Non-Relativistic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8FE8444-2EBA-95C3-1311-82A6B571E83F}"/>
              </a:ext>
            </a:extLst>
          </p:cNvPr>
          <p:cNvSpPr/>
          <p:nvPr/>
        </p:nvSpPr>
        <p:spPr>
          <a:xfrm>
            <a:off x="6258471" y="2131032"/>
            <a:ext cx="5668487" cy="1636093"/>
          </a:xfrm>
          <a:prstGeom prst="roundRect">
            <a:avLst/>
          </a:prstGeom>
          <a:noFill/>
          <a:ln w="28575"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05C078-DA93-086D-78D5-B077203E3123}"/>
              </a:ext>
            </a:extLst>
          </p:cNvPr>
          <p:cNvSpPr txBox="1"/>
          <p:nvPr/>
        </p:nvSpPr>
        <p:spPr>
          <a:xfrm>
            <a:off x="34218" y="2259684"/>
            <a:ext cx="21820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Ideal (Inviscid) </a:t>
            </a:r>
          </a:p>
          <a:p>
            <a:pPr algn="ctr"/>
            <a:r>
              <a:rPr lang="en-US" sz="2400" dirty="0"/>
              <a:t>Fluids</a:t>
            </a:r>
          </a:p>
          <a:p>
            <a:pPr algn="ctr"/>
            <a:r>
              <a:rPr lang="en-US" sz="2400" dirty="0"/>
              <a:t>Non-dissipative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6748EC-8BB6-44CC-E792-0E1E60290D91}"/>
              </a:ext>
            </a:extLst>
          </p:cNvPr>
          <p:cNvSpPr txBox="1"/>
          <p:nvPr/>
        </p:nvSpPr>
        <p:spPr>
          <a:xfrm>
            <a:off x="7441404" y="2123042"/>
            <a:ext cx="3440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Relativistic</a:t>
            </a:r>
          </a:p>
        </p:txBody>
      </p:sp>
      <p:pic>
        <p:nvPicPr>
          <p:cNvPr id="19" name="Graphic 18" descr="equation">
            <a:extLst>
              <a:ext uri="{FF2B5EF4-FFF2-40B4-BE49-F238E27FC236}">
                <a16:creationId xmlns:a16="http://schemas.microsoft.com/office/drawing/2014/main" id="{EF1175F9-9488-3C50-D078-B75DD2EB4C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57452" y="5473581"/>
            <a:ext cx="2628900" cy="438150"/>
          </a:xfrm>
          <a:prstGeom prst="rect">
            <a:avLst/>
          </a:prstGeom>
        </p:spPr>
      </p:pic>
      <p:graphicFrame>
        <p:nvGraphicFramePr>
          <p:cNvPr id="21" name="Title 1">
            <a:extLst>
              <a:ext uri="{FF2B5EF4-FFF2-40B4-BE49-F238E27FC236}">
                <a16:creationId xmlns:a16="http://schemas.microsoft.com/office/drawing/2014/main" id="{107234D4-7A60-9569-2A94-E1BD2CF14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4172889"/>
              </p:ext>
            </p:extLst>
          </p:nvPr>
        </p:nvGraphicFramePr>
        <p:xfrm>
          <a:off x="7656404" y="5997939"/>
          <a:ext cx="814041" cy="476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16037056-E111-4E3E-FC64-715BCF802913}"/>
              </a:ext>
            </a:extLst>
          </p:cNvPr>
          <p:cNvGrpSpPr/>
          <p:nvPr/>
        </p:nvGrpSpPr>
        <p:grpSpPr>
          <a:xfrm>
            <a:off x="9353964" y="5997938"/>
            <a:ext cx="1882186" cy="476013"/>
            <a:chOff x="0" y="0"/>
            <a:chExt cx="919027" cy="527670"/>
          </a:xfrm>
          <a:solidFill>
            <a:srgbClr val="006600"/>
          </a:solidFill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DD2C0B4-9039-28FB-648B-C9496A3FAC8B}"/>
                </a:ext>
              </a:extLst>
            </p:cNvPr>
            <p:cNvSpPr/>
            <p:nvPr/>
          </p:nvSpPr>
          <p:spPr>
            <a:xfrm>
              <a:off x="0" y="0"/>
              <a:ext cx="919027" cy="52767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: Rounded Corners 4">
              <a:extLst>
                <a:ext uri="{FF2B5EF4-FFF2-40B4-BE49-F238E27FC236}">
                  <a16:creationId xmlns:a16="http://schemas.microsoft.com/office/drawing/2014/main" id="{CB0DC36F-57B8-CE4C-E893-146EFA73AF13}"/>
                </a:ext>
              </a:extLst>
            </p:cNvPr>
            <p:cNvSpPr txBox="1"/>
            <p:nvPr/>
          </p:nvSpPr>
          <p:spPr>
            <a:xfrm>
              <a:off x="20643" y="25759"/>
              <a:ext cx="872624" cy="4761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Calibri Light"/>
                  <a:ea typeface="+mn-ea"/>
                  <a:cs typeface="+mn-cs"/>
                </a:rPr>
                <a:t>Viscous Terms</a:t>
              </a: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8C50F4B1-D2DD-DD25-9532-2D327F2A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372" y="5264554"/>
            <a:ext cx="2453141" cy="749300"/>
          </a:xfrm>
        </p:spPr>
        <p:txBody>
          <a:bodyPr>
            <a:normAutofit/>
          </a:bodyPr>
          <a:lstStyle/>
          <a:p>
            <a:pPr algn="ctr"/>
            <a:r>
              <a:rPr lang="en-US" sz="2200" dirty="0">
                <a:ea typeface="Calibri Light"/>
                <a:cs typeface="Calibri Light"/>
              </a:rPr>
              <a:t>Navier-Stokes</a:t>
            </a:r>
            <a:endParaRPr lang="en-US" sz="2200" dirty="0"/>
          </a:p>
        </p:txBody>
      </p:sp>
      <p:pic>
        <p:nvPicPr>
          <p:cNvPr id="26" name="Graphic 25" descr="equation">
            <a:extLst>
              <a:ext uri="{FF2B5EF4-FFF2-40B4-BE49-F238E27FC236}">
                <a16:creationId xmlns:a16="http://schemas.microsoft.com/office/drawing/2014/main" id="{619B2ADE-4684-34B4-FE87-9CF0EFDEAC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05648" y="5817487"/>
            <a:ext cx="3334696" cy="566743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8604C65-B9F1-FB3C-6871-C396A7BEB88B}"/>
              </a:ext>
            </a:extLst>
          </p:cNvPr>
          <p:cNvSpPr/>
          <p:nvPr/>
        </p:nvSpPr>
        <p:spPr>
          <a:xfrm>
            <a:off x="2207595" y="5381493"/>
            <a:ext cx="3542599" cy="1320931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3ECD0F7-8FE0-74ED-58E7-F874CE552B3A}"/>
              </a:ext>
            </a:extLst>
          </p:cNvPr>
          <p:cNvSpPr/>
          <p:nvPr/>
        </p:nvSpPr>
        <p:spPr>
          <a:xfrm>
            <a:off x="6224566" y="5381493"/>
            <a:ext cx="5668487" cy="1302723"/>
          </a:xfrm>
          <a:prstGeom prst="roundRect">
            <a:avLst/>
          </a:prstGeom>
          <a:noFill/>
          <a:ln w="28575"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3DF049-1224-67A8-D9BC-C444B0E675DB}"/>
              </a:ext>
            </a:extLst>
          </p:cNvPr>
          <p:cNvSpPr txBox="1"/>
          <p:nvPr/>
        </p:nvSpPr>
        <p:spPr>
          <a:xfrm>
            <a:off x="-23445" y="5607644"/>
            <a:ext cx="21820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Viscous</a:t>
            </a:r>
          </a:p>
          <a:p>
            <a:pPr algn="ctr"/>
            <a:r>
              <a:rPr lang="en-US" sz="2400" dirty="0"/>
              <a:t>Fluids</a:t>
            </a:r>
          </a:p>
          <a:p>
            <a:pPr algn="ctr"/>
            <a:r>
              <a:rPr lang="en-US" sz="2400" dirty="0"/>
              <a:t>Dissipative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CA1E6B16-FE26-4A95-31A2-B9F996A5C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</a:t>
            </a:fld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6A2916-1475-08FA-2D8E-35DDC9421094}"/>
              </a:ext>
            </a:extLst>
          </p:cNvPr>
          <p:cNvSpPr txBox="1"/>
          <p:nvPr/>
        </p:nvSpPr>
        <p:spPr>
          <a:xfrm>
            <a:off x="6595574" y="3228537"/>
            <a:ext cx="1323753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>4 DOFS</a:t>
            </a:r>
          </a:p>
        </p:txBody>
      </p:sp>
    </p:spTree>
    <p:extLst>
      <p:ext uri="{BB962C8B-B14F-4D97-AF65-F5344CB8AC3E}">
        <p14:creationId xmlns:p14="http://schemas.microsoft.com/office/powerpoint/2010/main" val="185170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9" grpId="0" animBg="1"/>
      <p:bldP spid="11" grpId="0"/>
      <p:bldP spid="18" grpId="0" animBg="1"/>
      <p:bldP spid="10" grpId="0"/>
      <p:bldP spid="12" grpId="0"/>
      <p:bldGraphic spid="21" grpId="0">
        <p:bldAsOne/>
      </p:bldGraphic>
      <p:bldP spid="25" grpId="0"/>
      <p:bldP spid="27" grpId="0" animBg="1"/>
      <p:bldP spid="37" grpId="0" animBg="1"/>
      <p:bldP spid="3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A929A-F9C2-F936-7334-2EA6B7E4C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8C92D-45EC-7C86-E41E-4DE848BC4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78E09-0F71-15B6-EF20-F80769AB2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20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54D1D50-257E-F0AB-E36A-1641E76E94F6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063E797-7FDA-6A07-2741-C1FFAD097044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0342F47-F8E3-D399-0569-89BFA0D7F966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506F005-0F11-9BD8-2F7D-4E42EAB428A7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82F4C71-E459-E480-D39B-2ADE0A3A5CFD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5207F-E6A1-F830-4293-76E7838EB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4" b="6690"/>
          <a:stretch>
            <a:fillRect/>
          </a:stretch>
        </p:blipFill>
        <p:spPr>
          <a:xfrm>
            <a:off x="393968" y="1644398"/>
            <a:ext cx="5491314" cy="36757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4FA224-DCF7-6B36-F7AA-CDA509EDC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" b="7287"/>
          <a:stretch>
            <a:fillRect/>
          </a:stretch>
        </p:blipFill>
        <p:spPr>
          <a:xfrm>
            <a:off x="6187046" y="1667909"/>
            <a:ext cx="5939691" cy="36522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07380B-B2EE-45A8-B77B-2F9623802005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t=10.0 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8BD956-7B7C-A9D4-3E1E-F0BAF51A5C3D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7670464-05E4-6AFC-7077-9080FE9C6F1C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 descr="equation">
              <a:extLst>
                <a:ext uri="{FF2B5EF4-FFF2-40B4-BE49-F238E27FC236}">
                  <a16:creationId xmlns:a16="http://schemas.microsoft.com/office/drawing/2014/main" id="{722A0300-ABD2-9493-4A3A-6647515B3A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52615A0E-3244-4601-6120-B0955FA11F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6" name="Graphic 25" descr="equation">
            <a:extLst>
              <a:ext uri="{FF2B5EF4-FFF2-40B4-BE49-F238E27FC236}">
                <a16:creationId xmlns:a16="http://schemas.microsoft.com/office/drawing/2014/main" id="{16FE5C54-2F28-EBFF-51FB-B6AD5A6F1F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07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6E19F-41C2-3914-987A-641EFFDFD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25ABB-C277-57F6-CED8-EC085309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B3C0F-7355-4423-2962-D8BE9E923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21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7BB96B6-13E4-EDA1-804A-1A83C5040655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AD11018-890D-B552-99D1-235CF42B4C4B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FC76EFC-3E51-7477-F095-85120D62258C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4878E71-7995-AC7C-7CFF-6D190A73566F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63013BF-60E0-F3CD-CBBB-184B80C7A4A3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D2B478-AF97-9182-857A-FF7134873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2" b="6497"/>
          <a:stretch>
            <a:fillRect/>
          </a:stretch>
        </p:blipFill>
        <p:spPr>
          <a:xfrm>
            <a:off x="393968" y="1667908"/>
            <a:ext cx="5442215" cy="36522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CE16F4-209D-CEF9-CF52-0EC4FD018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" b="6253"/>
          <a:stretch>
            <a:fillRect/>
          </a:stretch>
        </p:blipFill>
        <p:spPr>
          <a:xfrm>
            <a:off x="6198919" y="1658382"/>
            <a:ext cx="5841921" cy="36617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A56636-0945-5EF6-03E0-DFCB907625F5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t=12.5 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0388D0B-549C-C176-4E2E-E6780DCBE289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F563E24-CF5B-A8A8-0249-D8DD0357A301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equation">
              <a:extLst>
                <a:ext uri="{FF2B5EF4-FFF2-40B4-BE49-F238E27FC236}">
                  <a16:creationId xmlns:a16="http://schemas.microsoft.com/office/drawing/2014/main" id="{A9E1D9D8-3E06-85FE-C701-2336931A82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131D5347-6E61-EE8E-5D86-D8C665C222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04645769-5789-8FF3-80BD-DFED056277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09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E7017-A8E9-4AB1-412B-442326F87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2610E-4914-4829-854D-95579585C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8A043-02C2-1910-4669-701CE9412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22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53504B5-7F75-8633-8695-1D23647DC7C7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D31C5E7-BE0A-F7A7-20E4-E878BEA520FE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ED1DA81-FC67-E3C9-9AA1-5150028DE9DA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748F5D4-8672-0E81-20DA-055DB439025C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AB3695-D1BC-6192-5DB7-B90D1C8D6BE0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8980C1-B65E-78DC-A9B1-508770BB2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0" b="7165"/>
          <a:stretch>
            <a:fillRect/>
          </a:stretch>
        </p:blipFill>
        <p:spPr>
          <a:xfrm>
            <a:off x="393967" y="1658380"/>
            <a:ext cx="5467353" cy="36261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AFEEDD-7E49-3B53-8FB1-7188CFD35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" b="7409"/>
          <a:stretch>
            <a:fillRect/>
          </a:stretch>
        </p:blipFill>
        <p:spPr>
          <a:xfrm>
            <a:off x="6187043" y="1667908"/>
            <a:ext cx="5863049" cy="3616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24E190-D0EB-1F33-4627-524DB7355F3E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t=15.0 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230A3D7-EE5D-B944-D3C3-3DFF3FE8C3D5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6E2E35-ABC1-83DA-B411-587F35AE110E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equation">
              <a:extLst>
                <a:ext uri="{FF2B5EF4-FFF2-40B4-BE49-F238E27FC236}">
                  <a16:creationId xmlns:a16="http://schemas.microsoft.com/office/drawing/2014/main" id="{7F5E746B-61DD-A64E-99C7-638426A9060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18" name="Graphic 17" descr="equation">
            <a:extLst>
              <a:ext uri="{FF2B5EF4-FFF2-40B4-BE49-F238E27FC236}">
                <a16:creationId xmlns:a16="http://schemas.microsoft.com/office/drawing/2014/main" id="{037AB290-18BC-8F92-2406-D5E05F9E57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4" name="Graphic 23" descr="equation">
            <a:extLst>
              <a:ext uri="{FF2B5EF4-FFF2-40B4-BE49-F238E27FC236}">
                <a16:creationId xmlns:a16="http://schemas.microsoft.com/office/drawing/2014/main" id="{AC9FE6FF-F4D3-8435-2C2C-1B803CE4E1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75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D61F9-2357-687D-11A1-65D7D09D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6270F-05AD-F787-1960-B0212356B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D3505F-F9F6-B5B5-0154-2D70CE50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23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0133A85-3445-841A-6E95-7B401B9BB00A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DD67AD2-5E73-605E-AE0F-FCEEA560464F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6B3E69D-4566-3E97-B08E-69A525A7AD15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9484852-E68F-DC9C-97E7-578D5A80717F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CC9B645-35CC-A28C-70CA-0CD69D9CF7B8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CEBAB-E0B3-3653-2AC5-E02DC71A6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1" b="5889"/>
          <a:stretch>
            <a:fillRect/>
          </a:stretch>
        </p:blipFill>
        <p:spPr>
          <a:xfrm>
            <a:off x="393967" y="1667909"/>
            <a:ext cx="5442219" cy="36759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565D9E-8880-0685-09D4-49CEC91FA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 b="5889"/>
          <a:stretch>
            <a:fillRect/>
          </a:stretch>
        </p:blipFill>
        <p:spPr>
          <a:xfrm>
            <a:off x="6096000" y="1667909"/>
            <a:ext cx="5928962" cy="36759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7F68FB-FA42-6E01-8760-5C9C497FFBFD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t=20.0 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0973F8-A461-0DE8-EC9D-0FA0D8F4286E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FA8A00A-5F37-9207-E63E-793BAA1C7EB2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equation">
              <a:extLst>
                <a:ext uri="{FF2B5EF4-FFF2-40B4-BE49-F238E27FC236}">
                  <a16:creationId xmlns:a16="http://schemas.microsoft.com/office/drawing/2014/main" id="{E95972D8-1790-6F1B-DE07-6B54C0F3559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5E7D9253-667A-4E62-8171-C817F30C35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4E8333B6-B035-7329-AA3B-D6CEA513FA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09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E517C-D56C-9660-F578-5EE88B02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20311-4683-CDC7-9760-0B668EB6A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60934-D7D6-6EC7-3711-A392F14E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F32112-BE29-B749-5AF5-B64D34316F15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t=20.0 M</a:t>
            </a:r>
          </a:p>
        </p:txBody>
      </p: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B086D1A4-A77C-72EF-90D7-7AE0A6FD3C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773025E1-A20A-BF1D-357C-7FCB1B5C30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  <p:pic>
        <p:nvPicPr>
          <p:cNvPr id="3" name="out (2)">
            <a:hlinkClick r:id="" action="ppaction://media"/>
            <a:extLst>
              <a:ext uri="{FF2B5EF4-FFF2-40B4-BE49-F238E27FC236}">
                <a16:creationId xmlns:a16="http://schemas.microsoft.com/office/drawing/2014/main" id="{AA00CAB6-EAE9-7710-DF19-D837084668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46038" y="1574301"/>
            <a:ext cx="4699923" cy="5258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C2D7FD-06D0-6F32-C5DE-E04A87E7EB28}"/>
              </a:ext>
            </a:extLst>
          </p:cNvPr>
          <p:cNvSpPr txBox="1"/>
          <p:nvPr/>
        </p:nvSpPr>
        <p:spPr>
          <a:xfrm>
            <a:off x="1483933" y="5059608"/>
            <a:ext cx="225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Less Viscous</a:t>
            </a:r>
          </a:p>
        </p:txBody>
      </p:sp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58B97EB0-A61D-8ED0-F8AC-8F22EF6DEB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19231" y="1668457"/>
            <a:ext cx="555021" cy="35292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4A28D61-4AA9-D034-F952-10D3629FF772}"/>
              </a:ext>
            </a:extLst>
          </p:cNvPr>
          <p:cNvSpPr txBox="1"/>
          <p:nvPr/>
        </p:nvSpPr>
        <p:spPr>
          <a:xfrm>
            <a:off x="4015308" y="825001"/>
            <a:ext cx="416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Comparing viscous effects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A04F3B-73FA-552A-275B-71EB71CA4482}"/>
              </a:ext>
            </a:extLst>
          </p:cNvPr>
          <p:cNvSpPr txBox="1"/>
          <p:nvPr/>
        </p:nvSpPr>
        <p:spPr>
          <a:xfrm>
            <a:off x="8942410" y="5059608"/>
            <a:ext cx="225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More Viscous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0C4C245-D6BB-8B20-BC34-3E02C3B1BF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9" t="28048" r="12931" b="29141"/>
          <a:stretch>
            <a:fillRect/>
          </a:stretch>
        </p:blipFill>
        <p:spPr>
          <a:xfrm>
            <a:off x="10573287" y="1981898"/>
            <a:ext cx="1010859" cy="220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8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C35AB-949C-6A8E-6674-A21FF37E0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18D76-0CD7-024F-8902-B4AD5CB70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Summary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DD0B5E-67ED-8FD1-2B5C-7412FF7BC12A}"/>
              </a:ext>
            </a:extLst>
          </p:cNvPr>
          <p:cNvSpPr txBox="1">
            <a:spLocks/>
          </p:cNvSpPr>
          <p:nvPr/>
        </p:nvSpPr>
        <p:spPr>
          <a:xfrm>
            <a:off x="550333" y="904876"/>
            <a:ext cx="10801846" cy="3040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,Sans-Serif"/>
              <a:buChar char="•"/>
            </a:pPr>
            <a:r>
              <a:rPr lang="en-US" sz="3200" dirty="0">
                <a:latin typeface="+mn-lt"/>
              </a:rPr>
              <a:t>BDNK : Causal and Stable Relativistic Viscous Hydrodynamics</a:t>
            </a:r>
            <a:endParaRPr lang="en-US" sz="3000" dirty="0">
              <a:latin typeface="+mn-lt"/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3000" dirty="0">
                <a:latin typeface="+mn-lt"/>
                <a:ea typeface="Calibri Light"/>
                <a:cs typeface="Calibri Light"/>
              </a:rPr>
              <a:t>3+1D, general spacetimes, arbitrary EOS</a:t>
            </a:r>
          </a:p>
          <a:p>
            <a:pPr marL="457200" indent="-457200">
              <a:buFont typeface="Arial"/>
              <a:buChar char="•"/>
            </a:pPr>
            <a:r>
              <a:rPr lang="en-US" sz="3000" dirty="0">
                <a:latin typeface="+mn-lt"/>
                <a:ea typeface="Calibri Light"/>
                <a:cs typeface="Calibri Light"/>
              </a:rPr>
              <a:t>Validation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ea typeface="Calibri Light"/>
                <a:cs typeface="Calibri Light"/>
              </a:rPr>
              <a:t>Reproduced known semi-analytical solutions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ea typeface="Calibri Light"/>
                <a:cs typeface="Calibri Light"/>
              </a:rPr>
              <a:t>Low-Viscosity agreement with Ideal-Hydro solutions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ea typeface="Calibri Light"/>
                <a:cs typeface="Calibri Light"/>
              </a:rPr>
              <a:t>Comparisons with Israel-Stewart theory for QCD EOS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ea typeface="Calibri Light"/>
                <a:cs typeface="Calibri Light"/>
              </a:rPr>
              <a:t>Shock Tube tests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A9CC4FA-3107-6131-F147-95A4F19AADD4}"/>
              </a:ext>
            </a:extLst>
          </p:cNvPr>
          <p:cNvSpPr txBox="1">
            <a:spLocks/>
          </p:cNvSpPr>
          <p:nvPr/>
        </p:nvSpPr>
        <p:spPr>
          <a:xfrm>
            <a:off x="826852" y="3499565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/>
              <a:t>Outlook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4165825-4C67-E1C4-A7A6-2B81583458FC}"/>
              </a:ext>
            </a:extLst>
          </p:cNvPr>
          <p:cNvSpPr txBox="1">
            <a:spLocks/>
          </p:cNvSpPr>
          <p:nvPr/>
        </p:nvSpPr>
        <p:spPr>
          <a:xfrm>
            <a:off x="573029" y="3725712"/>
            <a:ext cx="10792119" cy="2521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Open Source Code (HIC and Astrophysics community)</a:t>
            </a:r>
          </a:p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Applications to Heavy Ion Collision data</a:t>
            </a:r>
          </a:p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AMR for Large Scale GR-Hydro Simulations</a:t>
            </a:r>
          </a:p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Visco-resistive MHD formulism</a:t>
            </a:r>
          </a:p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2+1D, 3+1D Shock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5E9E5C-B2EE-5A80-27D2-59F8E1676D0F}"/>
              </a:ext>
            </a:extLst>
          </p:cNvPr>
          <p:cNvSpPr txBox="1"/>
          <p:nvPr/>
        </p:nvSpPr>
        <p:spPr>
          <a:xfrm>
            <a:off x="8660758" y="2714790"/>
            <a:ext cx="23814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arXiv:26??.</a:t>
            </a:r>
            <a:r>
              <a:rPr lang="en-US" sz="2400" b="1" dirty="0" err="1"/>
              <a:t>xxxx</a:t>
            </a:r>
            <a:r>
              <a:rPr lang="en-US" sz="2400" b="1" dirty="0"/>
              <a:t> 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27F47B-23A6-7CB0-499C-C94B695E5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25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E84D503-A978-583E-DDE6-7C50DCEE31DE}"/>
              </a:ext>
            </a:extLst>
          </p:cNvPr>
          <p:cNvSpPr txBox="1">
            <a:spLocks/>
          </p:cNvSpPr>
          <p:nvPr/>
        </p:nvSpPr>
        <p:spPr>
          <a:xfrm>
            <a:off x="573117" y="5741458"/>
            <a:ext cx="11045854" cy="124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dirty="0">
                <a:ea typeface="Calibri Light"/>
                <a:cs typeface="Calibri Light"/>
              </a:rPr>
              <a:t>Lots of ‘exciting’ technical challenges remain on the mathematical formulation as well practical implementation and applications!</a:t>
            </a:r>
          </a:p>
        </p:txBody>
      </p:sp>
    </p:spTree>
    <p:extLst>
      <p:ext uri="{BB962C8B-B14F-4D97-AF65-F5344CB8AC3E}">
        <p14:creationId xmlns:p14="http://schemas.microsoft.com/office/powerpoint/2010/main" val="2407208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6EE5-0F61-B588-F259-12C8E1823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TextBox 1074">
            <a:extLst>
              <a:ext uri="{FF2B5EF4-FFF2-40B4-BE49-F238E27FC236}">
                <a16:creationId xmlns:a16="http://schemas.microsoft.com/office/drawing/2014/main" id="{A6EE1D93-F0B5-BB88-8926-23AFA6CAB785}"/>
              </a:ext>
            </a:extLst>
          </p:cNvPr>
          <p:cNvSpPr txBox="1"/>
          <p:nvPr/>
        </p:nvSpPr>
        <p:spPr>
          <a:xfrm>
            <a:off x="399178" y="5317862"/>
            <a:ext cx="4342303" cy="610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220000"/>
              </a:lnSpc>
              <a:buFont typeface="Arial" panose="020B0604020202020204" pitchFamily="34" charset="0"/>
              <a:buChar char="•"/>
            </a:pPr>
            <a:r>
              <a:rPr lang="en-US" dirty="0"/>
              <a:t>10 New degrees of freedom</a:t>
            </a:r>
          </a:p>
        </p:txBody>
      </p:sp>
      <p:sp>
        <p:nvSpPr>
          <p:cNvPr id="1063" name="TextBox 1062">
            <a:extLst>
              <a:ext uri="{FF2B5EF4-FFF2-40B4-BE49-F238E27FC236}">
                <a16:creationId xmlns:a16="http://schemas.microsoft.com/office/drawing/2014/main" id="{E2D11340-B976-321A-A022-AD2060A3A1B1}"/>
              </a:ext>
            </a:extLst>
          </p:cNvPr>
          <p:cNvSpPr txBox="1"/>
          <p:nvPr/>
        </p:nvSpPr>
        <p:spPr>
          <a:xfrm>
            <a:off x="10649758" y="4062228"/>
            <a:ext cx="12720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THIS</a:t>
            </a:r>
          </a:p>
          <a:p>
            <a:pPr algn="ctr"/>
            <a:r>
              <a:rPr lang="en-US" b="1" dirty="0"/>
              <a:t>WORK</a:t>
            </a:r>
            <a:endParaRPr lang="en-US" dirty="0"/>
          </a:p>
        </p:txBody>
      </p:sp>
      <p:pic>
        <p:nvPicPr>
          <p:cNvPr id="8" name="Picture 7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DB8754E4-814A-67C9-5DDE-CE41B6793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443" y="1805719"/>
            <a:ext cx="7730435" cy="32190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6D4AA7A2-8FBB-4944-02BB-E5B0504226AA}"/>
              </a:ext>
            </a:extLst>
          </p:cNvPr>
          <p:cNvSpPr txBox="1">
            <a:spLocks/>
          </p:cNvSpPr>
          <p:nvPr/>
        </p:nvSpPr>
        <p:spPr>
          <a:xfrm>
            <a:off x="203389" y="-163941"/>
            <a:ext cx="11919983" cy="1011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/>
              <a:t>Summarizing the viscous landscape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8D4A7C-C869-7E9F-B6DE-933407897CFE}"/>
              </a:ext>
            </a:extLst>
          </p:cNvPr>
          <p:cNvSpPr txBox="1">
            <a:spLocks/>
          </p:cNvSpPr>
          <p:nvPr/>
        </p:nvSpPr>
        <p:spPr>
          <a:xfrm>
            <a:off x="6472460" y="789460"/>
            <a:ext cx="1562604" cy="404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IDEAL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A7D6E9-B6C4-3097-5FE3-81E08D70D744}"/>
              </a:ext>
            </a:extLst>
          </p:cNvPr>
          <p:cNvSpPr txBox="1">
            <a:spLocks/>
          </p:cNvSpPr>
          <p:nvPr/>
        </p:nvSpPr>
        <p:spPr>
          <a:xfrm>
            <a:off x="417475" y="4622597"/>
            <a:ext cx="5110487" cy="385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Explicit algebraic constraints on transport coefficients</a:t>
            </a:r>
            <a:endParaRPr lang="en-US" sz="3200" dirty="0"/>
          </a:p>
        </p:txBody>
      </p:sp>
      <p:pic>
        <p:nvPicPr>
          <p:cNvPr id="1026" name="Picture 2" descr="equation">
            <a:extLst>
              <a:ext uri="{FF2B5EF4-FFF2-40B4-BE49-F238E27FC236}">
                <a16:creationId xmlns:a16="http://schemas.microsoft.com/office/drawing/2014/main" id="{B66B7BD5-2624-5B53-FEAC-EF9597C32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453" y="774324"/>
            <a:ext cx="3552198" cy="38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D0FBAC-326E-E791-CE12-AD135BEB2E59}"/>
              </a:ext>
            </a:extLst>
          </p:cNvPr>
          <p:cNvSpPr txBox="1"/>
          <p:nvPr/>
        </p:nvSpPr>
        <p:spPr>
          <a:xfrm>
            <a:off x="4202289" y="1377766"/>
            <a:ext cx="2814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Relativistic Navier Stokes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7215B1-435F-F49A-9063-C65189BA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26</a:t>
            </a:fld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5E6C2CE-8E30-ED5A-0E6D-08AB8211B4D6}"/>
              </a:ext>
            </a:extLst>
          </p:cNvPr>
          <p:cNvCxnSpPr>
            <a:cxnSpLocks/>
          </p:cNvCxnSpPr>
          <p:nvPr/>
        </p:nvCxnSpPr>
        <p:spPr>
          <a:xfrm>
            <a:off x="241526" y="2814848"/>
            <a:ext cx="0" cy="4033627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288A785-9890-2B60-E93E-8B78A29B48F0}"/>
              </a:ext>
            </a:extLst>
          </p:cNvPr>
          <p:cNvSpPr txBox="1"/>
          <p:nvPr/>
        </p:nvSpPr>
        <p:spPr>
          <a:xfrm>
            <a:off x="-372106" y="2818815"/>
            <a:ext cx="4769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Landau/Eckart: Bad Frame Choice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BA3078-ABC1-1005-5547-D10B713ABAB5}"/>
              </a:ext>
            </a:extLst>
          </p:cNvPr>
          <p:cNvSpPr txBox="1"/>
          <p:nvPr/>
        </p:nvSpPr>
        <p:spPr>
          <a:xfrm>
            <a:off x="900421" y="3672367"/>
            <a:ext cx="3972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BDNK: General choice</a:t>
            </a:r>
          </a:p>
        </p:txBody>
      </p:sp>
      <p:pic>
        <p:nvPicPr>
          <p:cNvPr id="13" name="Graphic 12" descr="equation">
            <a:extLst>
              <a:ext uri="{FF2B5EF4-FFF2-40B4-BE49-F238E27FC236}">
                <a16:creationId xmlns:a16="http://schemas.microsoft.com/office/drawing/2014/main" id="{5B415138-DDBE-AA3F-9749-9769A58835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783" y="1547986"/>
            <a:ext cx="3055649" cy="519318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CC26342-1A9D-7521-E249-2993A8368E79}"/>
              </a:ext>
            </a:extLst>
          </p:cNvPr>
          <p:cNvSpPr/>
          <p:nvPr/>
        </p:nvSpPr>
        <p:spPr>
          <a:xfrm>
            <a:off x="442731" y="1490254"/>
            <a:ext cx="3250495" cy="631291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quation">
            <a:extLst>
              <a:ext uri="{FF2B5EF4-FFF2-40B4-BE49-F238E27FC236}">
                <a16:creationId xmlns:a16="http://schemas.microsoft.com/office/drawing/2014/main" id="{CCB7AFAF-43EF-D8A9-C92F-2AD1676040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644" y="781296"/>
            <a:ext cx="2628900" cy="43815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E3D1075-3F2A-6F60-6203-B9F8FD47D733}"/>
              </a:ext>
            </a:extLst>
          </p:cNvPr>
          <p:cNvSpPr txBox="1"/>
          <p:nvPr/>
        </p:nvSpPr>
        <p:spPr>
          <a:xfrm>
            <a:off x="7438085" y="2313092"/>
            <a:ext cx="1556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STABLE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6C00F01-1417-D1DA-EABA-CAA7C570178E}"/>
              </a:ext>
            </a:extLst>
          </p:cNvPr>
          <p:cNvSpPr txBox="1"/>
          <p:nvPr/>
        </p:nvSpPr>
        <p:spPr>
          <a:xfrm>
            <a:off x="6090264" y="2335249"/>
            <a:ext cx="1556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CAUSAL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012287E-E046-7A0F-302D-B2C7C9ABD822}"/>
              </a:ext>
            </a:extLst>
          </p:cNvPr>
          <p:cNvSpPr txBox="1"/>
          <p:nvPr/>
        </p:nvSpPr>
        <p:spPr>
          <a:xfrm>
            <a:off x="9068175" y="2329117"/>
            <a:ext cx="1556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HYPERBOLIC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2CAE2B-9C30-FD2C-6FC6-4041A2D5AECC}"/>
              </a:ext>
            </a:extLst>
          </p:cNvPr>
          <p:cNvSpPr txBox="1"/>
          <p:nvPr/>
        </p:nvSpPr>
        <p:spPr>
          <a:xfrm>
            <a:off x="10624739" y="2329117"/>
            <a:ext cx="10986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CODES</a:t>
            </a:r>
          </a:p>
        </p:txBody>
      </p:sp>
      <p:pic>
        <p:nvPicPr>
          <p:cNvPr id="48" name="Picture 47" descr="Checkmark PNG, Checkmark Transparent Background - FreeIconsPNG">
            <a:extLst>
              <a:ext uri="{FF2B5EF4-FFF2-40B4-BE49-F238E27FC236}">
                <a16:creationId xmlns:a16="http://schemas.microsoft.com/office/drawing/2014/main" id="{430E3068-512B-2527-A9D3-8E0AEF4DE7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2460" y="3927851"/>
            <a:ext cx="808338" cy="8083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A134AB-1E2D-9AB8-C898-7D975ABB25F1}"/>
              </a:ext>
            </a:extLst>
          </p:cNvPr>
          <p:cNvSpPr txBox="1">
            <a:spLocks/>
          </p:cNvSpPr>
          <p:nvPr/>
        </p:nvSpPr>
        <p:spPr>
          <a:xfrm>
            <a:off x="389386" y="5197420"/>
            <a:ext cx="2516164" cy="334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Israel-Stewart theories</a:t>
            </a:r>
            <a:endParaRPr lang="en-US" sz="3200" dirty="0"/>
          </a:p>
        </p:txBody>
      </p:sp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8A180D78-B4D0-76D3-3322-9B43352722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74754" y="3280981"/>
            <a:ext cx="766376" cy="233245"/>
          </a:xfrm>
          <a:prstGeom prst="rect">
            <a:avLst/>
          </a:prstGeom>
        </p:spPr>
      </p:pic>
      <p:pic>
        <p:nvPicPr>
          <p:cNvPr id="16" name="Graphic 15" descr="equation">
            <a:extLst>
              <a:ext uri="{FF2B5EF4-FFF2-40B4-BE49-F238E27FC236}">
                <a16:creationId xmlns:a16="http://schemas.microsoft.com/office/drawing/2014/main" id="{09E243D0-5CCC-2ADE-220C-506B4E43FE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1136" y="3266455"/>
            <a:ext cx="998535" cy="282604"/>
          </a:xfrm>
          <a:prstGeom prst="rect">
            <a:avLst/>
          </a:prstGeom>
        </p:spPr>
      </p:pic>
      <p:pic>
        <p:nvPicPr>
          <p:cNvPr id="20" name="Picture 19" descr="\mathcal{A} = \tau_\epsilon\left[ u^\mu \nabla_\mu \epsilon + (\epsilon+P)\nabla_\mu u^\mu\right] = -\tau_\epsilon \left(u_\alpha \nabla_\beta T^{\alpha\beta}_0\right)">
            <a:extLst>
              <a:ext uri="{FF2B5EF4-FFF2-40B4-BE49-F238E27FC236}">
                <a16:creationId xmlns:a16="http://schemas.microsoft.com/office/drawing/2014/main" id="{71C10CF7-A9B7-2B04-E5EB-25ACA5EFDED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37462" b="-4249"/>
          <a:stretch>
            <a:fillRect/>
          </a:stretch>
        </p:blipFill>
        <p:spPr>
          <a:xfrm>
            <a:off x="1026290" y="4047278"/>
            <a:ext cx="3869414" cy="529316"/>
          </a:xfrm>
          <a:prstGeom prst="rect">
            <a:avLst/>
          </a:prstGeom>
        </p:spPr>
      </p:pic>
      <p:pic>
        <p:nvPicPr>
          <p:cNvPr id="36" name="Graphic 35" descr="equation">
            <a:extLst>
              <a:ext uri="{FF2B5EF4-FFF2-40B4-BE49-F238E27FC236}">
                <a16:creationId xmlns:a16="http://schemas.microsoft.com/office/drawing/2014/main" id="{AC93B918-8CE0-F158-10ED-9B396CE0A0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7557"/>
          <a:stretch>
            <a:fillRect/>
          </a:stretch>
        </p:blipFill>
        <p:spPr>
          <a:xfrm>
            <a:off x="4363187" y="5560227"/>
            <a:ext cx="590003" cy="43815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33440C0C-ADB8-4FF1-D523-58E2BB791FFE}"/>
              </a:ext>
            </a:extLst>
          </p:cNvPr>
          <p:cNvSpPr txBox="1">
            <a:spLocks/>
          </p:cNvSpPr>
          <p:nvPr/>
        </p:nvSpPr>
        <p:spPr>
          <a:xfrm>
            <a:off x="425307" y="6437929"/>
            <a:ext cx="5698584" cy="323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Exceedingly complicated GR implementation</a:t>
            </a:r>
          </a:p>
        </p:txBody>
      </p:sp>
      <p:pic>
        <p:nvPicPr>
          <p:cNvPr id="11" name="Graphic 10" descr="equation">
            <a:extLst>
              <a:ext uri="{FF2B5EF4-FFF2-40B4-BE49-F238E27FC236}">
                <a16:creationId xmlns:a16="http://schemas.microsoft.com/office/drawing/2014/main" id="{D721C68C-4B62-EAC3-ED36-F6071AD2B4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59781" y="5162605"/>
            <a:ext cx="2855700" cy="279362"/>
          </a:xfrm>
          <a:prstGeom prst="rect">
            <a:avLst/>
          </a:prstGeom>
        </p:spPr>
      </p:pic>
      <p:pic>
        <p:nvPicPr>
          <p:cNvPr id="22" name="Picture 21" descr="File:Red-x-mark-transparent-background-1-Transparent-Images ...">
            <a:extLst>
              <a:ext uri="{FF2B5EF4-FFF2-40B4-BE49-F238E27FC236}">
                <a16:creationId xmlns:a16="http://schemas.microsoft.com/office/drawing/2014/main" id="{14DE832A-BF98-D0E3-D4F8-0A41DE44F1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1085" y="2963638"/>
            <a:ext cx="472889" cy="591610"/>
          </a:xfrm>
          <a:prstGeom prst="rect">
            <a:avLst/>
          </a:prstGeom>
        </p:spPr>
      </p:pic>
      <p:pic>
        <p:nvPicPr>
          <p:cNvPr id="32" name="Picture 31" descr="130+ Shrug Emoji Stock Photos, Pictures &amp; Royalty-Free Images - iStock">
            <a:extLst>
              <a:ext uri="{FF2B5EF4-FFF2-40B4-BE49-F238E27FC236}">
                <a16:creationId xmlns:a16="http://schemas.microsoft.com/office/drawing/2014/main" id="{CEBA1357-1292-A622-373A-31C50CFEACC9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3266" b="26200"/>
          <a:stretch>
            <a:fillRect/>
          </a:stretch>
        </p:blipFill>
        <p:spPr>
          <a:xfrm>
            <a:off x="6915736" y="5279176"/>
            <a:ext cx="1449583" cy="877494"/>
          </a:xfrm>
          <a:prstGeom prst="rect">
            <a:avLst/>
          </a:prstGeom>
        </p:spPr>
      </p:pic>
      <p:pic>
        <p:nvPicPr>
          <p:cNvPr id="33" name="Picture 32" descr="Developing a Functional Moral Compass in Online Courses">
            <a:extLst>
              <a:ext uri="{FF2B5EF4-FFF2-40B4-BE49-F238E27FC236}">
                <a16:creationId xmlns:a16="http://schemas.microsoft.com/office/drawing/2014/main" id="{9D8AAC1B-0C27-A09D-D5DD-252853BB5B3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695280" y="5258755"/>
            <a:ext cx="1378849" cy="918335"/>
          </a:xfrm>
          <a:prstGeom prst="rect">
            <a:avLst/>
          </a:prstGeom>
        </p:spPr>
      </p:pic>
      <p:cxnSp>
        <p:nvCxnSpPr>
          <p:cNvPr id="1032" name="Straight Arrow Connector 1031">
            <a:extLst>
              <a:ext uri="{FF2B5EF4-FFF2-40B4-BE49-F238E27FC236}">
                <a16:creationId xmlns:a16="http://schemas.microsoft.com/office/drawing/2014/main" id="{9F5DA940-B89C-29D7-0A6D-DAC3CA8F3022}"/>
              </a:ext>
            </a:extLst>
          </p:cNvPr>
          <p:cNvCxnSpPr>
            <a:cxnSpLocks/>
          </p:cNvCxnSpPr>
          <p:nvPr/>
        </p:nvCxnSpPr>
        <p:spPr>
          <a:xfrm>
            <a:off x="241526" y="2803690"/>
            <a:ext cx="11608352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5" name="Straight Arrow Connector 1034">
            <a:extLst>
              <a:ext uri="{FF2B5EF4-FFF2-40B4-BE49-F238E27FC236}">
                <a16:creationId xmlns:a16="http://schemas.microsoft.com/office/drawing/2014/main" id="{D10DBD02-D443-3395-FF71-D0469F8335C5}"/>
              </a:ext>
            </a:extLst>
          </p:cNvPr>
          <p:cNvCxnSpPr>
            <a:cxnSpLocks/>
          </p:cNvCxnSpPr>
          <p:nvPr/>
        </p:nvCxnSpPr>
        <p:spPr>
          <a:xfrm flipV="1">
            <a:off x="389386" y="1287788"/>
            <a:ext cx="11500661" cy="11158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6" name="Straight Arrow Connector 1035">
            <a:extLst>
              <a:ext uri="{FF2B5EF4-FFF2-40B4-BE49-F238E27FC236}">
                <a16:creationId xmlns:a16="http://schemas.microsoft.com/office/drawing/2014/main" id="{C28AE099-CBA7-90F4-B0B3-04C839CDA7D5}"/>
              </a:ext>
            </a:extLst>
          </p:cNvPr>
          <p:cNvCxnSpPr>
            <a:cxnSpLocks/>
          </p:cNvCxnSpPr>
          <p:nvPr/>
        </p:nvCxnSpPr>
        <p:spPr>
          <a:xfrm flipV="1">
            <a:off x="295371" y="622244"/>
            <a:ext cx="11500661" cy="11158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7" name="Straight Arrow Connector 1036">
            <a:extLst>
              <a:ext uri="{FF2B5EF4-FFF2-40B4-BE49-F238E27FC236}">
                <a16:creationId xmlns:a16="http://schemas.microsoft.com/office/drawing/2014/main" id="{E3BBB202-27DD-9363-0BC3-B6C93484AD40}"/>
              </a:ext>
            </a:extLst>
          </p:cNvPr>
          <p:cNvCxnSpPr>
            <a:cxnSpLocks/>
          </p:cNvCxnSpPr>
          <p:nvPr/>
        </p:nvCxnSpPr>
        <p:spPr>
          <a:xfrm flipV="1">
            <a:off x="241526" y="3647027"/>
            <a:ext cx="11697477" cy="22827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8" name="Straight Arrow Connector 1037">
            <a:extLst>
              <a:ext uri="{FF2B5EF4-FFF2-40B4-BE49-F238E27FC236}">
                <a16:creationId xmlns:a16="http://schemas.microsoft.com/office/drawing/2014/main" id="{480B8989-6EC6-2260-25A1-40639AB001B5}"/>
              </a:ext>
            </a:extLst>
          </p:cNvPr>
          <p:cNvCxnSpPr>
            <a:cxnSpLocks/>
          </p:cNvCxnSpPr>
          <p:nvPr/>
        </p:nvCxnSpPr>
        <p:spPr>
          <a:xfrm>
            <a:off x="241526" y="5047280"/>
            <a:ext cx="11697477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39" name="TextBox 1038">
            <a:extLst>
              <a:ext uri="{FF2B5EF4-FFF2-40B4-BE49-F238E27FC236}">
                <a16:creationId xmlns:a16="http://schemas.microsoft.com/office/drawing/2014/main" id="{5E3CF0CA-2913-4CE9-06B8-6373DCD8423F}"/>
              </a:ext>
            </a:extLst>
          </p:cNvPr>
          <p:cNvSpPr txBox="1"/>
          <p:nvPr/>
        </p:nvSpPr>
        <p:spPr>
          <a:xfrm>
            <a:off x="2305840" y="3189893"/>
            <a:ext cx="1556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OR</a:t>
            </a:r>
          </a:p>
        </p:txBody>
      </p:sp>
      <p:cxnSp>
        <p:nvCxnSpPr>
          <p:cNvPr id="1040" name="Straight Arrow Connector 1039">
            <a:extLst>
              <a:ext uri="{FF2B5EF4-FFF2-40B4-BE49-F238E27FC236}">
                <a16:creationId xmlns:a16="http://schemas.microsoft.com/office/drawing/2014/main" id="{2593A005-FF34-2978-9519-233E13F7DB6D}"/>
              </a:ext>
            </a:extLst>
          </p:cNvPr>
          <p:cNvCxnSpPr>
            <a:cxnSpLocks/>
          </p:cNvCxnSpPr>
          <p:nvPr/>
        </p:nvCxnSpPr>
        <p:spPr>
          <a:xfrm>
            <a:off x="6281542" y="2206781"/>
            <a:ext cx="0" cy="4641694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1" name="Straight Arrow Connector 1040">
            <a:extLst>
              <a:ext uri="{FF2B5EF4-FFF2-40B4-BE49-F238E27FC236}">
                <a16:creationId xmlns:a16="http://schemas.microsoft.com/office/drawing/2014/main" id="{D276B004-4162-6B52-176A-F82702427A4E}"/>
              </a:ext>
            </a:extLst>
          </p:cNvPr>
          <p:cNvCxnSpPr>
            <a:cxnSpLocks/>
          </p:cNvCxnSpPr>
          <p:nvPr/>
        </p:nvCxnSpPr>
        <p:spPr>
          <a:xfrm>
            <a:off x="6281542" y="2206781"/>
            <a:ext cx="5657461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5" name="Straight Arrow Connector 1044">
            <a:extLst>
              <a:ext uri="{FF2B5EF4-FFF2-40B4-BE49-F238E27FC236}">
                <a16:creationId xmlns:a16="http://schemas.microsoft.com/office/drawing/2014/main" id="{2DB8277B-DCBF-05B3-B445-337A0B38C1D0}"/>
              </a:ext>
            </a:extLst>
          </p:cNvPr>
          <p:cNvCxnSpPr>
            <a:cxnSpLocks/>
          </p:cNvCxnSpPr>
          <p:nvPr/>
        </p:nvCxnSpPr>
        <p:spPr>
          <a:xfrm>
            <a:off x="7721567" y="2206781"/>
            <a:ext cx="0" cy="284049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7" name="Straight Arrow Connector 1046">
            <a:extLst>
              <a:ext uri="{FF2B5EF4-FFF2-40B4-BE49-F238E27FC236}">
                <a16:creationId xmlns:a16="http://schemas.microsoft.com/office/drawing/2014/main" id="{E6AED02A-683D-95EA-D006-737CD088C513}"/>
              </a:ext>
            </a:extLst>
          </p:cNvPr>
          <p:cNvCxnSpPr>
            <a:cxnSpLocks/>
          </p:cNvCxnSpPr>
          <p:nvPr/>
        </p:nvCxnSpPr>
        <p:spPr>
          <a:xfrm flipH="1">
            <a:off x="9099691" y="2206781"/>
            <a:ext cx="10581" cy="2829341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8" name="Straight Arrow Connector 1047">
            <a:extLst>
              <a:ext uri="{FF2B5EF4-FFF2-40B4-BE49-F238E27FC236}">
                <a16:creationId xmlns:a16="http://schemas.microsoft.com/office/drawing/2014/main" id="{57B760BF-FC46-CCB7-4BE2-70E547CF3DEC}"/>
              </a:ext>
            </a:extLst>
          </p:cNvPr>
          <p:cNvCxnSpPr>
            <a:cxnSpLocks/>
          </p:cNvCxnSpPr>
          <p:nvPr/>
        </p:nvCxnSpPr>
        <p:spPr>
          <a:xfrm>
            <a:off x="10624739" y="2206781"/>
            <a:ext cx="0" cy="406481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9" name="Straight Arrow Connector 1048">
            <a:extLst>
              <a:ext uri="{FF2B5EF4-FFF2-40B4-BE49-F238E27FC236}">
                <a16:creationId xmlns:a16="http://schemas.microsoft.com/office/drawing/2014/main" id="{BCCF9FBB-5766-4074-2F7E-8594BCE38DF7}"/>
              </a:ext>
            </a:extLst>
          </p:cNvPr>
          <p:cNvCxnSpPr>
            <a:cxnSpLocks/>
          </p:cNvCxnSpPr>
          <p:nvPr/>
        </p:nvCxnSpPr>
        <p:spPr>
          <a:xfrm>
            <a:off x="11939003" y="2206781"/>
            <a:ext cx="0" cy="406481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51" name="Picture 1050" descr="Checkmark PNG, Checkmark Transparent Background - FreeIconsPNG">
            <a:extLst>
              <a:ext uri="{FF2B5EF4-FFF2-40B4-BE49-F238E27FC236}">
                <a16:creationId xmlns:a16="http://schemas.microsoft.com/office/drawing/2014/main" id="{8DD509CA-A61D-0B0B-EAB6-55C62E3C4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9968" y="3927851"/>
            <a:ext cx="808338" cy="808338"/>
          </a:xfrm>
          <a:prstGeom prst="rect">
            <a:avLst/>
          </a:prstGeom>
        </p:spPr>
      </p:pic>
      <p:pic>
        <p:nvPicPr>
          <p:cNvPr id="1053" name="Picture 1052" descr="Checkmark PNG, Checkmark Transparent Background - FreeIconsPNG">
            <a:extLst>
              <a:ext uri="{FF2B5EF4-FFF2-40B4-BE49-F238E27FC236}">
                <a16:creationId xmlns:a16="http://schemas.microsoft.com/office/drawing/2014/main" id="{5266ABEC-BF57-6BA2-6FA2-E664C53C85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3439" y="3927851"/>
            <a:ext cx="808338" cy="808338"/>
          </a:xfrm>
          <a:prstGeom prst="rect">
            <a:avLst/>
          </a:prstGeom>
        </p:spPr>
      </p:pic>
      <p:pic>
        <p:nvPicPr>
          <p:cNvPr id="1057" name="Picture 1056" descr="Checkmark PNG, Checkmark Transparent Background - FreeIconsPNG">
            <a:extLst>
              <a:ext uri="{FF2B5EF4-FFF2-40B4-BE49-F238E27FC236}">
                <a16:creationId xmlns:a16="http://schemas.microsoft.com/office/drawing/2014/main" id="{E32B5022-3C16-338B-4912-954340CAB9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3140" y="5313754"/>
            <a:ext cx="808338" cy="808338"/>
          </a:xfrm>
          <a:prstGeom prst="rect">
            <a:avLst/>
          </a:prstGeom>
        </p:spPr>
      </p:pic>
      <p:pic>
        <p:nvPicPr>
          <p:cNvPr id="1067" name="Picture 1066" descr="Checkmark PNG, Checkmark Transparent Background - FreeIconsPNG">
            <a:extLst>
              <a:ext uri="{FF2B5EF4-FFF2-40B4-BE49-F238E27FC236}">
                <a16:creationId xmlns:a16="http://schemas.microsoft.com/office/drawing/2014/main" id="{856EB3DD-DE87-2EA2-2C49-1E8EA8D6D0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1647" y="2856501"/>
            <a:ext cx="808338" cy="808338"/>
          </a:xfrm>
          <a:prstGeom prst="rect">
            <a:avLst/>
          </a:prstGeom>
        </p:spPr>
      </p:pic>
      <p:pic>
        <p:nvPicPr>
          <p:cNvPr id="1069" name="Picture 1068" descr="File:Red-x-mark-transparent-background-1-Transparent-Images ...">
            <a:extLst>
              <a:ext uri="{FF2B5EF4-FFF2-40B4-BE49-F238E27FC236}">
                <a16:creationId xmlns:a16="http://schemas.microsoft.com/office/drawing/2014/main" id="{36DDA807-529C-782A-2F00-AA7C291C3B8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25771" y="2970500"/>
            <a:ext cx="472889" cy="591610"/>
          </a:xfrm>
          <a:prstGeom prst="rect">
            <a:avLst/>
          </a:prstGeom>
        </p:spPr>
      </p:pic>
      <p:pic>
        <p:nvPicPr>
          <p:cNvPr id="1071" name="Picture 1070" descr="File:Red-x-mark-transparent-background-1-Transparent-Images ...">
            <a:extLst>
              <a:ext uri="{FF2B5EF4-FFF2-40B4-BE49-F238E27FC236}">
                <a16:creationId xmlns:a16="http://schemas.microsoft.com/office/drawing/2014/main" id="{9A903FAE-1274-E8C6-DEF1-67C5AAAE55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01786" y="2938623"/>
            <a:ext cx="472889" cy="591610"/>
          </a:xfrm>
          <a:prstGeom prst="rect">
            <a:avLst/>
          </a:prstGeom>
        </p:spPr>
      </p:pic>
      <p:sp>
        <p:nvSpPr>
          <p:cNvPr id="1077" name="TextBox 1076">
            <a:extLst>
              <a:ext uri="{FF2B5EF4-FFF2-40B4-BE49-F238E27FC236}">
                <a16:creationId xmlns:a16="http://schemas.microsoft.com/office/drawing/2014/main" id="{F7231A80-B679-C953-2CB1-2FAD312F2989}"/>
              </a:ext>
            </a:extLst>
          </p:cNvPr>
          <p:cNvSpPr txBox="1"/>
          <p:nvPr/>
        </p:nvSpPr>
        <p:spPr>
          <a:xfrm>
            <a:off x="430986" y="5998377"/>
            <a:ext cx="46940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Causality conditions only partially known</a:t>
            </a:r>
          </a:p>
        </p:txBody>
      </p:sp>
      <p:cxnSp>
        <p:nvCxnSpPr>
          <p:cNvPr id="1092" name="Straight Arrow Connector 1091">
            <a:extLst>
              <a:ext uri="{FF2B5EF4-FFF2-40B4-BE49-F238E27FC236}">
                <a16:creationId xmlns:a16="http://schemas.microsoft.com/office/drawing/2014/main" id="{250219DD-73F4-7910-5136-731C72EE7711}"/>
              </a:ext>
            </a:extLst>
          </p:cNvPr>
          <p:cNvCxnSpPr>
            <a:cxnSpLocks/>
          </p:cNvCxnSpPr>
          <p:nvPr/>
        </p:nvCxnSpPr>
        <p:spPr>
          <a:xfrm>
            <a:off x="6281542" y="6285137"/>
            <a:ext cx="5657461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29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" grpId="0"/>
      <p:bldP spid="1063" grpId="0"/>
      <p:bldP spid="10" grpId="0"/>
      <p:bldP spid="7" grpId="0"/>
      <p:bldP spid="27" grpId="0"/>
      <p:bldP spid="31" grpId="0"/>
      <p:bldP spid="15" grpId="0" animBg="1"/>
      <p:bldP spid="43" grpId="0"/>
      <p:bldP spid="44" grpId="0"/>
      <p:bldP spid="45" grpId="0"/>
      <p:bldP spid="46" grpId="0"/>
      <p:bldP spid="2" grpId="0"/>
      <p:bldP spid="42" grpId="0"/>
      <p:bldP spid="1039" grpId="0"/>
      <p:bldP spid="107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2F5F3-0D0F-6A29-7DFD-CB43B7DF7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163E4-D993-AE7A-7461-2D09ED109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/>
              <a:t>Backups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AD87CE-9370-C77C-5335-F353EE165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202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CD9E-A8E0-6117-1F31-9B62BD6FD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E7D1E-6A29-0EF6-6BCB-1789FB34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9" y="127800"/>
            <a:ext cx="4483100" cy="64824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Simulating BDNK</a:t>
            </a:r>
          </a:p>
        </p:txBody>
      </p:sp>
      <p:pic>
        <p:nvPicPr>
          <p:cNvPr id="3" name="Graphic 2" descr="equation">
            <a:extLst>
              <a:ext uri="{FF2B5EF4-FFF2-40B4-BE49-F238E27FC236}">
                <a16:creationId xmlns:a16="http://schemas.microsoft.com/office/drawing/2014/main" id="{6D36CAC8-8D45-8125-E4FA-9012BC21AB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8089" y="4082044"/>
            <a:ext cx="1405625" cy="392396"/>
          </a:xfrm>
          <a:prstGeom prst="rect">
            <a:avLst/>
          </a:prstGeom>
        </p:spPr>
      </p:pic>
      <p:pic>
        <p:nvPicPr>
          <p:cNvPr id="5" name="Graphic 4" descr="equation">
            <a:extLst>
              <a:ext uri="{FF2B5EF4-FFF2-40B4-BE49-F238E27FC236}">
                <a16:creationId xmlns:a16="http://schemas.microsoft.com/office/drawing/2014/main" id="{9597E749-0228-50F0-5B88-D7E565B0D1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535" y="4099074"/>
            <a:ext cx="1407090" cy="366950"/>
          </a:xfrm>
          <a:prstGeom prst="rect">
            <a:avLst/>
          </a:prstGeom>
        </p:spPr>
      </p:pic>
      <p:pic>
        <p:nvPicPr>
          <p:cNvPr id="66" name="Graphic 65" descr="equation">
            <a:extLst>
              <a:ext uri="{FF2B5EF4-FFF2-40B4-BE49-F238E27FC236}">
                <a16:creationId xmlns:a16="http://schemas.microsoft.com/office/drawing/2014/main" id="{D6A0F7CC-843F-35EF-FE88-D29C66258D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59627" y="2977355"/>
            <a:ext cx="1874692" cy="272258"/>
          </a:xfrm>
          <a:prstGeom prst="rect">
            <a:avLst/>
          </a:prstGeom>
        </p:spPr>
      </p:pic>
      <p:graphicFrame>
        <p:nvGraphicFramePr>
          <p:cNvPr id="67" name="Title 1">
            <a:extLst>
              <a:ext uri="{FF2B5EF4-FFF2-40B4-BE49-F238E27FC236}">
                <a16:creationId xmlns:a16="http://schemas.microsoft.com/office/drawing/2014/main" id="{C58CE7C2-E64C-62AD-2015-D4789E66FFC8}"/>
              </a:ext>
            </a:extLst>
          </p:cNvPr>
          <p:cNvGraphicFramePr/>
          <p:nvPr/>
        </p:nvGraphicFramePr>
        <p:xfrm>
          <a:off x="8836821" y="3301035"/>
          <a:ext cx="746188" cy="327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10" name="Title 1">
            <a:extLst>
              <a:ext uri="{FF2B5EF4-FFF2-40B4-BE49-F238E27FC236}">
                <a16:creationId xmlns:a16="http://schemas.microsoft.com/office/drawing/2014/main" id="{A8B50E5B-A6C3-8A60-B0BB-D3C32C5FC319}"/>
              </a:ext>
            </a:extLst>
          </p:cNvPr>
          <p:cNvGraphicFramePr/>
          <p:nvPr/>
        </p:nvGraphicFramePr>
        <p:xfrm>
          <a:off x="10011147" y="3286926"/>
          <a:ext cx="411395" cy="371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25" name="Title 1">
            <a:extLst>
              <a:ext uri="{FF2B5EF4-FFF2-40B4-BE49-F238E27FC236}">
                <a16:creationId xmlns:a16="http://schemas.microsoft.com/office/drawing/2014/main" id="{7842A600-0375-094D-423E-27B18375EC56}"/>
              </a:ext>
            </a:extLst>
          </p:cNvPr>
          <p:cNvGraphicFramePr/>
          <p:nvPr/>
        </p:nvGraphicFramePr>
        <p:xfrm>
          <a:off x="10800391" y="3294421"/>
          <a:ext cx="760565" cy="327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69" name="Title 1">
            <a:extLst>
              <a:ext uri="{FF2B5EF4-FFF2-40B4-BE49-F238E27FC236}">
                <a16:creationId xmlns:a16="http://schemas.microsoft.com/office/drawing/2014/main" id="{8951C5D1-7B94-20D9-7F0D-859218C6CC6A}"/>
              </a:ext>
            </a:extLst>
          </p:cNvPr>
          <p:cNvGraphicFramePr/>
          <p:nvPr/>
        </p:nvGraphicFramePr>
        <p:xfrm>
          <a:off x="6731994" y="4607328"/>
          <a:ext cx="5218459" cy="142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cxnSp>
        <p:nvCxnSpPr>
          <p:cNvPr id="543" name="Straight Arrow Connector 542">
            <a:extLst>
              <a:ext uri="{FF2B5EF4-FFF2-40B4-BE49-F238E27FC236}">
                <a16:creationId xmlns:a16="http://schemas.microsoft.com/office/drawing/2014/main" id="{46BDEE06-9AE7-245F-CA7B-89192AD8BB93}"/>
              </a:ext>
            </a:extLst>
          </p:cNvPr>
          <p:cNvCxnSpPr/>
          <p:nvPr/>
        </p:nvCxnSpPr>
        <p:spPr>
          <a:xfrm flipV="1">
            <a:off x="175979" y="3976470"/>
            <a:ext cx="11615470" cy="8658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" name="Straight Arrow Connector 613">
            <a:extLst>
              <a:ext uri="{FF2B5EF4-FFF2-40B4-BE49-F238E27FC236}">
                <a16:creationId xmlns:a16="http://schemas.microsoft.com/office/drawing/2014/main" id="{1C040E24-C549-24D4-06B0-86BCCAEC281A}"/>
              </a:ext>
            </a:extLst>
          </p:cNvPr>
          <p:cNvCxnSpPr>
            <a:cxnSpLocks/>
          </p:cNvCxnSpPr>
          <p:nvPr/>
        </p:nvCxnSpPr>
        <p:spPr>
          <a:xfrm flipV="1">
            <a:off x="6259087" y="4082044"/>
            <a:ext cx="0" cy="2631347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itle 1">
            <a:extLst>
              <a:ext uri="{FF2B5EF4-FFF2-40B4-BE49-F238E27FC236}">
                <a16:creationId xmlns:a16="http://schemas.microsoft.com/office/drawing/2014/main" id="{122790D9-0BB0-C2E8-1737-6EB595A48CAD}"/>
              </a:ext>
            </a:extLst>
          </p:cNvPr>
          <p:cNvGraphicFramePr/>
          <p:nvPr/>
        </p:nvGraphicFramePr>
        <p:xfrm>
          <a:off x="405535" y="4606860"/>
          <a:ext cx="5327877" cy="142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  <p:pic>
        <p:nvPicPr>
          <p:cNvPr id="632" name="Graphic 631" descr="equation">
            <a:extLst>
              <a:ext uri="{FF2B5EF4-FFF2-40B4-BE49-F238E27FC236}">
                <a16:creationId xmlns:a16="http://schemas.microsoft.com/office/drawing/2014/main" id="{C1C318B9-83B9-1AA8-F4A9-428E5E6276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09080" y="6293227"/>
            <a:ext cx="4874634" cy="422486"/>
          </a:xfrm>
          <a:prstGeom prst="rect">
            <a:avLst/>
          </a:prstGeom>
        </p:spPr>
      </p:pic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06C18FEF-651C-9344-DA52-94253BB188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015278" y="6295550"/>
            <a:ext cx="2462842" cy="41784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DCA3474-C4E1-91F9-979D-202FE19DD0E5}"/>
              </a:ext>
            </a:extLst>
          </p:cNvPr>
          <p:cNvSpPr txBox="1">
            <a:spLocks/>
          </p:cNvSpPr>
          <p:nvPr/>
        </p:nvSpPr>
        <p:spPr>
          <a:xfrm>
            <a:off x="69104" y="2320217"/>
            <a:ext cx="9700377" cy="1635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500" dirty="0">
                <a:latin typeface="Calibri"/>
                <a:ea typeface="Calibri Light"/>
                <a:cs typeface="Calibri Light"/>
              </a:rPr>
              <a:t>		Finite Volume Method (FVM)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Extensively used in relativistic and non-relativistic simulations.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Equations cast in a first-order flux-conservative form.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Complicated in BDNK : Second order PDE system.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Our FVM: KT scheme used in MUSIC</a:t>
            </a:r>
          </a:p>
        </p:txBody>
      </p:sp>
      <p:pic>
        <p:nvPicPr>
          <p:cNvPr id="9" name="Graphic 8" descr="equation">
            <a:extLst>
              <a:ext uri="{FF2B5EF4-FFF2-40B4-BE49-F238E27FC236}">
                <a16:creationId xmlns:a16="http://schemas.microsoft.com/office/drawing/2014/main" id="{A7A0D94E-02B7-4EDB-7EBC-5CBA36C441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542958" y="2409164"/>
            <a:ext cx="1333890" cy="319230"/>
          </a:xfrm>
          <a:prstGeom prst="rect">
            <a:avLst/>
          </a:prstGeom>
        </p:spPr>
      </p:pic>
      <p:pic>
        <p:nvPicPr>
          <p:cNvPr id="10" name="Graphic 9" descr="equation">
            <a:extLst>
              <a:ext uri="{FF2B5EF4-FFF2-40B4-BE49-F238E27FC236}">
                <a16:creationId xmlns:a16="http://schemas.microsoft.com/office/drawing/2014/main" id="{64729B14-1D12-6295-B48C-E6C53370E3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9197917" y="2020452"/>
            <a:ext cx="1915379" cy="31923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7C433-C272-89E6-A2CB-766B8D6D6D4F}"/>
              </a:ext>
            </a:extLst>
          </p:cNvPr>
          <p:cNvSpPr/>
          <p:nvPr/>
        </p:nvSpPr>
        <p:spPr>
          <a:xfrm>
            <a:off x="8613024" y="2884021"/>
            <a:ext cx="3178425" cy="834277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0DC9F0-F4D0-0E50-88F1-C0188D434091}"/>
              </a:ext>
            </a:extLst>
          </p:cNvPr>
          <p:cNvSpPr/>
          <p:nvPr/>
        </p:nvSpPr>
        <p:spPr>
          <a:xfrm>
            <a:off x="9059627" y="1902513"/>
            <a:ext cx="2890825" cy="825881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AEEE-FAA2-B6E5-6631-0DBB7C368C71}"/>
              </a:ext>
            </a:extLst>
          </p:cNvPr>
          <p:cNvSpPr txBox="1">
            <a:spLocks/>
          </p:cNvSpPr>
          <p:nvPr/>
        </p:nvSpPr>
        <p:spPr>
          <a:xfrm>
            <a:off x="-20456" y="6293227"/>
            <a:ext cx="1211659" cy="498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44</a:t>
            </a:r>
          </a:p>
          <a:p>
            <a:pPr algn="ctr"/>
            <a:r>
              <a:rPr lang="en-US" sz="3000" dirty="0"/>
              <a:t>Variables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60E0AAC-E910-771E-655D-7F13F793A5AE}"/>
              </a:ext>
            </a:extLst>
          </p:cNvPr>
          <p:cNvSpPr txBox="1">
            <a:spLocks/>
          </p:cNvSpPr>
          <p:nvPr/>
        </p:nvSpPr>
        <p:spPr>
          <a:xfrm>
            <a:off x="6366865" y="6255212"/>
            <a:ext cx="1574158" cy="498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9</a:t>
            </a:r>
          </a:p>
          <a:p>
            <a:pPr algn="ctr"/>
            <a:r>
              <a:rPr lang="en-US" sz="3000" dirty="0"/>
              <a:t>Variables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135725-7714-19F1-5F01-58DA9F856C0D}"/>
              </a:ext>
            </a:extLst>
          </p:cNvPr>
          <p:cNvSpPr txBox="1"/>
          <p:nvPr/>
        </p:nvSpPr>
        <p:spPr>
          <a:xfrm>
            <a:off x="5491102" y="212761"/>
            <a:ext cx="4505871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/>
              <a:t>Previous Works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Pandya et al. ’21, ’22’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Bea et al.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Keeble et al. 2025, </a:t>
            </a:r>
            <a:r>
              <a:rPr lang="en-US" dirty="0" err="1"/>
              <a:t>Shumet</a:t>
            </a:r>
            <a:r>
              <a:rPr lang="en-US" dirty="0"/>
              <a:t> et al. 2025. </a:t>
            </a:r>
            <a:endParaRPr lang="en-US" sz="18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FFBAFC96-7B25-64F8-95EC-7776FA8A26AA}"/>
              </a:ext>
            </a:extLst>
          </p:cNvPr>
          <p:cNvSpPr txBox="1">
            <a:spLocks/>
          </p:cNvSpPr>
          <p:nvPr/>
        </p:nvSpPr>
        <p:spPr>
          <a:xfrm>
            <a:off x="-20456" y="1719622"/>
            <a:ext cx="8456901" cy="60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Our Work : General 3+1 Dimensional Relativistic Simulations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E46B182-CB04-A0D1-9E24-4E6DF60EB765}"/>
              </a:ext>
            </a:extLst>
          </p:cNvPr>
          <p:cNvSpPr txBox="1"/>
          <p:nvPr/>
        </p:nvSpPr>
        <p:spPr>
          <a:xfrm>
            <a:off x="1961592" y="3976470"/>
            <a:ext cx="2467530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/>
              <a:t>FIRST ORDER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C8AA2C0-5B73-9443-5A85-04D6160ABFEE}"/>
              </a:ext>
            </a:extLst>
          </p:cNvPr>
          <p:cNvSpPr txBox="1"/>
          <p:nvPr/>
        </p:nvSpPr>
        <p:spPr>
          <a:xfrm>
            <a:off x="7062300" y="3989027"/>
            <a:ext cx="4368798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/>
              <a:t>HYBRID / MIXED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A4F61D0-05EF-ECBA-CCE9-7598D3DCD280}"/>
              </a:ext>
            </a:extLst>
          </p:cNvPr>
          <p:cNvSpPr txBox="1"/>
          <p:nvPr/>
        </p:nvSpPr>
        <p:spPr>
          <a:xfrm>
            <a:off x="9996973" y="574431"/>
            <a:ext cx="2314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/>
            <a:r>
              <a:rPr lang="en-US" dirty="0"/>
              <a:t>2+1D : Flat Spacetime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AA4DB56-E843-21FC-7B24-2AEFED3D2F21}"/>
              </a:ext>
            </a:extLst>
          </p:cNvPr>
          <p:cNvSpPr txBox="1"/>
          <p:nvPr/>
        </p:nvSpPr>
        <p:spPr>
          <a:xfrm>
            <a:off x="9956025" y="852431"/>
            <a:ext cx="2314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/>
            <a:r>
              <a:rPr lang="en-US" dirty="0"/>
              <a:t>1+1D,2+1D : QGP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E15063-F9A9-AB02-E61D-40E2293720B8}"/>
              </a:ext>
            </a:extLst>
          </p:cNvPr>
          <p:cNvSpPr txBox="1"/>
          <p:nvPr/>
        </p:nvSpPr>
        <p:spPr>
          <a:xfrm>
            <a:off x="9956024" y="1130431"/>
            <a:ext cx="2314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/>
            <a:r>
              <a:rPr lang="en-US" dirty="0"/>
              <a:t>1+1D : Neutron star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7C7F467-D55C-FCB9-B6DB-948F67EAF730}"/>
              </a:ext>
            </a:extLst>
          </p:cNvPr>
          <p:cNvSpPr/>
          <p:nvPr/>
        </p:nvSpPr>
        <p:spPr>
          <a:xfrm>
            <a:off x="5409199" y="289972"/>
            <a:ext cx="6725912" cy="1338828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Graphic 52" descr="equation">
            <a:extLst>
              <a:ext uri="{FF2B5EF4-FFF2-40B4-BE49-F238E27FC236}">
                <a16:creationId xmlns:a16="http://schemas.microsoft.com/office/drawing/2014/main" id="{B449869F-E57D-E0D7-AB1A-F9100EC3C3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9389" y="4099074"/>
            <a:ext cx="1407090" cy="366950"/>
          </a:xfrm>
          <a:prstGeom prst="rect">
            <a:avLst/>
          </a:prstGeom>
        </p:spPr>
      </p:pic>
      <p:sp>
        <p:nvSpPr>
          <p:cNvPr id="54" name="Slide Number Placeholder 53">
            <a:extLst>
              <a:ext uri="{FF2B5EF4-FFF2-40B4-BE49-F238E27FC236}">
                <a16:creationId xmlns:a16="http://schemas.microsoft.com/office/drawing/2014/main" id="{D3DEBE8C-6C17-B4D6-CF0C-B53B62208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382192-9378-E78E-7668-AE3FA0A1BBEA}"/>
              </a:ext>
            </a:extLst>
          </p:cNvPr>
          <p:cNvSpPr txBox="1"/>
          <p:nvPr/>
        </p:nvSpPr>
        <p:spPr>
          <a:xfrm>
            <a:off x="10844340" y="2046770"/>
            <a:ext cx="1323753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>8 DOFS</a:t>
            </a:r>
          </a:p>
        </p:txBody>
      </p:sp>
    </p:spTree>
    <p:extLst>
      <p:ext uri="{BB962C8B-B14F-4D97-AF65-F5344CB8AC3E}">
        <p14:creationId xmlns:p14="http://schemas.microsoft.com/office/powerpoint/2010/main" val="132936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9" grpId="0">
        <p:bldAsOne/>
      </p:bldGraphic>
      <p:bldGraphic spid="20" grpId="0">
        <p:bldAsOne/>
      </p:bldGraphic>
      <p:bldP spid="6" grpId="0"/>
      <p:bldP spid="14" grpId="0"/>
      <p:bldP spid="35" grpId="0"/>
      <p:bldP spid="3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35FB7-3D34-2907-3EA0-E4F0AE34B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3322C-D2E1-8EF5-C72D-40477E6E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29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957818-222B-52B2-526E-CD0F73533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6" t="23931" r="2492" b="52137"/>
          <a:stretch>
            <a:fillRect/>
          </a:stretch>
        </p:blipFill>
        <p:spPr>
          <a:xfrm>
            <a:off x="1" y="1277815"/>
            <a:ext cx="12192000" cy="255347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856FE8E-3134-71E4-7F82-E0F291490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442" y="4167193"/>
            <a:ext cx="11037115" cy="9031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Plumber et al, 2021</a:t>
            </a:r>
          </a:p>
          <a:p>
            <a:pPr marL="0" indent="0">
              <a:buNone/>
            </a:pPr>
            <a:r>
              <a:rPr lang="en-US" dirty="0"/>
              <a:t>Causality violations in realistic simulations of heavy-ion collisions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552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FF1E9-C831-4127-65CC-4CD4751DF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861EB85E-36D3-F3A4-2029-1BCF7B8E40D1}"/>
              </a:ext>
            </a:extLst>
          </p:cNvPr>
          <p:cNvSpPr txBox="1">
            <a:spLocks/>
          </p:cNvSpPr>
          <p:nvPr/>
        </p:nvSpPr>
        <p:spPr>
          <a:xfrm>
            <a:off x="135422" y="4118260"/>
            <a:ext cx="12287800" cy="21159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711200">
              <a:lnSpc>
                <a:spcPct val="100000"/>
              </a:lnSpc>
              <a:spcAft>
                <a:spcPct val="35000"/>
              </a:spcAft>
            </a:pPr>
            <a:r>
              <a:rPr lang="en-US" sz="2400" dirty="0">
                <a:solidFill>
                  <a:srgbClr val="FFFFFF"/>
                </a:solidFill>
                <a:latin typeface="+mn-lt"/>
                <a:ea typeface="Calibri"/>
                <a:cs typeface="Calibri"/>
              </a:rPr>
              <a:t>Second-Order: Müller &amp; Israel-Stewart (MIS) in the 60s.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ea typeface="Calibri"/>
                <a:cs typeface="Calibri"/>
              </a:rPr>
              <a:t>Viscous terms are variables with relaxation-type EOMs</a:t>
            </a:r>
            <a:endParaRPr lang="en-US" sz="2000" dirty="0">
              <a:ea typeface="Calibri Light"/>
              <a:cs typeface="Calibri Light"/>
            </a:endParaRP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ea typeface="Calibri Light"/>
                <a:cs typeface="Calibri Light"/>
              </a:rPr>
              <a:t>Causality not rigorously established.  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ea typeface="Calibri Light"/>
                <a:cs typeface="Calibri Light"/>
              </a:rPr>
              <a:t>	(</a:t>
            </a:r>
            <a:r>
              <a:rPr lang="en-US" sz="2000" dirty="0" err="1">
                <a:ea typeface="Calibri Light"/>
                <a:cs typeface="Calibri Light"/>
              </a:rPr>
              <a:t>Bemifica</a:t>
            </a:r>
            <a:r>
              <a:rPr lang="en-US" sz="2000" dirty="0">
                <a:ea typeface="Calibri Light"/>
                <a:cs typeface="Calibri Light"/>
              </a:rPr>
              <a:t> et al., 2026 : Causality conditions for a class of MIS-type theories)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0798693-7243-946E-054B-F4A2AF2D1C66}"/>
              </a:ext>
            </a:extLst>
          </p:cNvPr>
          <p:cNvSpPr txBox="1">
            <a:spLocks/>
          </p:cNvSpPr>
          <p:nvPr/>
        </p:nvSpPr>
        <p:spPr>
          <a:xfrm>
            <a:off x="175460" y="155576"/>
            <a:ext cx="6010374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Relativistic Viscous Formulations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5B39C3C-3654-3A76-48E1-0C59A0020028}"/>
              </a:ext>
            </a:extLst>
          </p:cNvPr>
          <p:cNvSpPr txBox="1">
            <a:spLocks/>
          </p:cNvSpPr>
          <p:nvPr/>
        </p:nvSpPr>
        <p:spPr>
          <a:xfrm>
            <a:off x="6331621" y="1849326"/>
            <a:ext cx="5912083" cy="508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How do we formulate relativistic viscosity?</a:t>
            </a:r>
            <a:endParaRPr lang="en-US" sz="2600" dirty="0"/>
          </a:p>
        </p:txBody>
      </p:sp>
      <p:pic>
        <p:nvPicPr>
          <p:cNvPr id="999" name="Picture 998" descr="Could the Large Hadron Collider make an Earth-killing black hole? | by  Ethan Siegel | Starts With A Bang! | Medium">
            <a:extLst>
              <a:ext uri="{FF2B5EF4-FFF2-40B4-BE49-F238E27FC236}">
                <a16:creationId xmlns:a16="http://schemas.microsoft.com/office/drawing/2014/main" id="{166D3757-6B47-DE6E-63D1-817B4A624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832" y="4743748"/>
            <a:ext cx="2612659" cy="911887"/>
          </a:xfrm>
          <a:prstGeom prst="rect">
            <a:avLst/>
          </a:prstGeom>
        </p:spPr>
      </p:pic>
      <p:pic>
        <p:nvPicPr>
          <p:cNvPr id="12" name="Graphic 11" descr="equation">
            <a:extLst>
              <a:ext uri="{FF2B5EF4-FFF2-40B4-BE49-F238E27FC236}">
                <a16:creationId xmlns:a16="http://schemas.microsoft.com/office/drawing/2014/main" id="{810E884B-B894-8A3C-4B70-1EA8935E8C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27813" y="2716387"/>
            <a:ext cx="2628900" cy="438150"/>
          </a:xfrm>
          <a:prstGeom prst="rect">
            <a:avLst/>
          </a:prstGeom>
        </p:spPr>
      </p:pic>
      <p:graphicFrame>
        <p:nvGraphicFramePr>
          <p:cNvPr id="14" name="Title 1">
            <a:extLst>
              <a:ext uri="{FF2B5EF4-FFF2-40B4-BE49-F238E27FC236}">
                <a16:creationId xmlns:a16="http://schemas.microsoft.com/office/drawing/2014/main" id="{B682B1F2-688C-8DC0-1CEF-E3942C91BE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337795"/>
              </p:ext>
            </p:extLst>
          </p:nvPr>
        </p:nvGraphicFramePr>
        <p:xfrm>
          <a:off x="7926765" y="3240745"/>
          <a:ext cx="814041" cy="476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FC542FE0-883B-B77D-CEAE-D75166A1EE05}"/>
              </a:ext>
            </a:extLst>
          </p:cNvPr>
          <p:cNvGrpSpPr/>
          <p:nvPr/>
        </p:nvGrpSpPr>
        <p:grpSpPr>
          <a:xfrm>
            <a:off x="9624325" y="3240744"/>
            <a:ext cx="1882186" cy="476013"/>
            <a:chOff x="0" y="0"/>
            <a:chExt cx="919027" cy="527670"/>
          </a:xfrm>
          <a:solidFill>
            <a:srgbClr val="006600"/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DF2B25E-652A-6D7C-C02C-A20180D913E9}"/>
                </a:ext>
              </a:extLst>
            </p:cNvPr>
            <p:cNvSpPr/>
            <p:nvPr/>
          </p:nvSpPr>
          <p:spPr>
            <a:xfrm>
              <a:off x="0" y="0"/>
              <a:ext cx="919027" cy="52767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: Rounded Corners 4">
              <a:extLst>
                <a:ext uri="{FF2B5EF4-FFF2-40B4-BE49-F238E27FC236}">
                  <a16:creationId xmlns:a16="http://schemas.microsoft.com/office/drawing/2014/main" id="{7DDFEBC1-08D6-5855-88D4-9AD4D2689482}"/>
                </a:ext>
              </a:extLst>
            </p:cNvPr>
            <p:cNvSpPr txBox="1"/>
            <p:nvPr/>
          </p:nvSpPr>
          <p:spPr>
            <a:xfrm>
              <a:off x="20643" y="25759"/>
              <a:ext cx="872624" cy="4761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>
                  <a:latin typeface="Calibri Light"/>
                  <a:ea typeface="+mn-ea"/>
                  <a:cs typeface="+mn-cs"/>
                </a:rPr>
                <a:t>Viscous Terms</a:t>
              </a:r>
            </a:p>
          </p:txBody>
        </p:sp>
      </p:grpSp>
      <p:pic>
        <p:nvPicPr>
          <p:cNvPr id="22" name="Graphic 21" descr="equation">
            <a:extLst>
              <a:ext uri="{FF2B5EF4-FFF2-40B4-BE49-F238E27FC236}">
                <a16:creationId xmlns:a16="http://schemas.microsoft.com/office/drawing/2014/main" id="{8A799AE8-FCB3-2087-12C2-E096294450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9281" y="1091432"/>
            <a:ext cx="4065649" cy="690971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923551B-7CB2-0149-C35A-8E16B7DD1B46}"/>
              </a:ext>
            </a:extLst>
          </p:cNvPr>
          <p:cNvSpPr/>
          <p:nvPr/>
        </p:nvSpPr>
        <p:spPr>
          <a:xfrm>
            <a:off x="891229" y="1033701"/>
            <a:ext cx="4324899" cy="889128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F5B5D3-91C3-1C12-F24C-A8FBD1E30FC1}"/>
              </a:ext>
            </a:extLst>
          </p:cNvPr>
          <p:cNvSpPr txBox="1"/>
          <p:nvPr/>
        </p:nvSpPr>
        <p:spPr>
          <a:xfrm>
            <a:off x="175460" y="6079034"/>
            <a:ext cx="61439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200" b="1" dirty="0"/>
              <a:t>Causality + Stability + Hyperbolicity </a:t>
            </a:r>
          </a:p>
          <a:p>
            <a:pPr>
              <a:buNone/>
            </a:pPr>
            <a:r>
              <a:rPr lang="en-US" sz="2200" b="1" dirty="0"/>
              <a:t>Essential for relativity and  numerical simulations</a:t>
            </a:r>
            <a:endParaRPr lang="en-US" sz="22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E8A1346-DC47-805F-CA85-D191FA3A5633}"/>
              </a:ext>
            </a:extLst>
          </p:cNvPr>
          <p:cNvSpPr/>
          <p:nvPr/>
        </p:nvSpPr>
        <p:spPr>
          <a:xfrm>
            <a:off x="6919516" y="2390185"/>
            <a:ext cx="5097023" cy="1493256"/>
          </a:xfrm>
          <a:prstGeom prst="roundRect">
            <a:avLst/>
          </a:prstGeom>
          <a:noFill/>
          <a:ln w="28575"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43863-7D3D-091B-72AF-3C51C1DFE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</a:t>
            </a:fld>
            <a:endParaRPr lang="en-US"/>
          </a:p>
        </p:txBody>
      </p:sp>
      <p:pic>
        <p:nvPicPr>
          <p:cNvPr id="30" name="Picture 2" descr="6 Chalk Circle (PNG Transparent) | OnlyGFX.com">
            <a:extLst>
              <a:ext uri="{FF2B5EF4-FFF2-40B4-BE49-F238E27FC236}">
                <a16:creationId xmlns:a16="http://schemas.microsoft.com/office/drawing/2014/main" id="{12DA2C40-5DC4-9B5B-B9D5-B7E70641E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61138">
            <a:off x="9425532" y="2491733"/>
            <a:ext cx="839667" cy="74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39DFA806-172E-81FF-3869-24C61F9065D6}"/>
              </a:ext>
            </a:extLst>
          </p:cNvPr>
          <p:cNvSpPr txBox="1">
            <a:spLocks/>
          </p:cNvSpPr>
          <p:nvPr/>
        </p:nvSpPr>
        <p:spPr>
          <a:xfrm>
            <a:off x="135422" y="2092409"/>
            <a:ext cx="6276898" cy="2077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r>
              <a:rPr lang="en-US" sz="3800" dirty="0">
                <a:latin typeface="+mn-lt"/>
              </a:rPr>
              <a:t>Relativistic Generalization of Navier-Stokes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Calibri Light"/>
                <a:cs typeface="Calibri Light"/>
              </a:rPr>
              <a:t>Gradient Expansion: Eckart (1940) and Landau-Lifshitz (1950s).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Calibri Light"/>
                <a:cs typeface="Calibri Light"/>
              </a:rPr>
              <a:t>Acausal and Unstable.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9EF492F-EEBF-D51C-D652-E4E9EC3F3069}"/>
              </a:ext>
            </a:extLst>
          </p:cNvPr>
          <p:cNvCxnSpPr>
            <a:cxnSpLocks/>
          </p:cNvCxnSpPr>
          <p:nvPr/>
        </p:nvCxnSpPr>
        <p:spPr>
          <a:xfrm>
            <a:off x="135422" y="4276983"/>
            <a:ext cx="6851595" cy="7803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5B206FA-DD81-8677-D4F0-2BBE91D59E3A}"/>
              </a:ext>
            </a:extLst>
          </p:cNvPr>
          <p:cNvCxnSpPr>
            <a:cxnSpLocks/>
          </p:cNvCxnSpPr>
          <p:nvPr/>
        </p:nvCxnSpPr>
        <p:spPr>
          <a:xfrm>
            <a:off x="175460" y="6075132"/>
            <a:ext cx="11881118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01A3639-6F6F-AF1B-D96F-7FFA9CFEEE6F}"/>
              </a:ext>
            </a:extLst>
          </p:cNvPr>
          <p:cNvSpPr txBox="1"/>
          <p:nvPr/>
        </p:nvSpPr>
        <p:spPr>
          <a:xfrm>
            <a:off x="7102628" y="4113016"/>
            <a:ext cx="50695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/>
              <a:t>Heavy-ion collisions / Quark Gluon Plasma</a:t>
            </a:r>
            <a:br>
              <a:rPr lang="en-US" dirty="0"/>
            </a:br>
            <a:r>
              <a:rPr lang="en-US" i="1" dirty="0"/>
              <a:t>Established application of relativistic </a:t>
            </a:r>
          </a:p>
          <a:p>
            <a:pPr algn="r"/>
            <a:r>
              <a:rPr lang="en-US" i="1" dirty="0"/>
              <a:t>viscous hydrodynamics</a:t>
            </a:r>
            <a:endParaRPr lang="en-US" dirty="0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FCA9460F-0530-9F42-34DC-4E6DFFEFFC21}"/>
              </a:ext>
            </a:extLst>
          </p:cNvPr>
          <p:cNvSpPr txBox="1">
            <a:spLocks/>
          </p:cNvSpPr>
          <p:nvPr/>
        </p:nvSpPr>
        <p:spPr>
          <a:xfrm>
            <a:off x="6919516" y="195353"/>
            <a:ext cx="5008397" cy="15628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/>
              <a:t>Recent interest in astrophysics </a:t>
            </a:r>
          </a:p>
          <a:p>
            <a:r>
              <a:rPr lang="en-US" sz="2000" dirty="0">
                <a:ea typeface="Calibri Light"/>
                <a:cs typeface="Calibri Light"/>
              </a:rPr>
              <a:t>Most et al. ’21		</a:t>
            </a:r>
          </a:p>
          <a:p>
            <a:r>
              <a:rPr lang="en-US" sz="2000" dirty="0" err="1">
                <a:ea typeface="Calibri Light"/>
                <a:cs typeface="Calibri Light"/>
              </a:rPr>
              <a:t>Chabanov</a:t>
            </a:r>
            <a:r>
              <a:rPr lang="en-US" sz="2000" dirty="0">
                <a:ea typeface="Calibri Light"/>
                <a:cs typeface="Calibri Light"/>
              </a:rPr>
              <a:t> &amp; </a:t>
            </a:r>
            <a:r>
              <a:rPr lang="en-US" sz="2000" dirty="0" err="1">
                <a:ea typeface="Calibri Light"/>
                <a:cs typeface="Calibri Light"/>
              </a:rPr>
              <a:t>Rezzolla</a:t>
            </a:r>
            <a:r>
              <a:rPr lang="en-US" sz="2000" dirty="0">
                <a:ea typeface="Calibri Light"/>
                <a:cs typeface="Calibri Light"/>
              </a:rPr>
              <a:t> ’23 </a:t>
            </a:r>
          </a:p>
          <a:p>
            <a:r>
              <a:rPr lang="en-US" sz="2000" dirty="0">
                <a:ea typeface="Calibri Light"/>
                <a:cs typeface="Calibri Light"/>
              </a:rPr>
              <a:t>Espino et al. ’23</a:t>
            </a:r>
          </a:p>
          <a:p>
            <a:r>
              <a:rPr lang="en-US" sz="2000" dirty="0">
                <a:ea typeface="Calibri Light"/>
                <a:cs typeface="Calibri Light"/>
              </a:rPr>
              <a:t>Shibata et al. ‘25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81D28A-2D2F-F009-0E64-496E5D4DB640}"/>
              </a:ext>
            </a:extLst>
          </p:cNvPr>
          <p:cNvSpPr txBox="1"/>
          <p:nvPr/>
        </p:nvSpPr>
        <p:spPr>
          <a:xfrm>
            <a:off x="7412303" y="6042560"/>
            <a:ext cx="46069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2200" b="1" dirty="0"/>
              <a:t>First-Order theories are always acausal and unstable?</a:t>
            </a:r>
            <a:endParaRPr lang="en-US" sz="22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3C41DB-DE7E-1B5A-AB11-B304D3D838E1}"/>
              </a:ext>
            </a:extLst>
          </p:cNvPr>
          <p:cNvSpPr/>
          <p:nvPr/>
        </p:nvSpPr>
        <p:spPr>
          <a:xfrm>
            <a:off x="6919515" y="169088"/>
            <a:ext cx="5097025" cy="1599435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AD87A5-5B14-CB49-BF98-4CA7B8146F42}"/>
              </a:ext>
            </a:extLst>
          </p:cNvPr>
          <p:cNvSpPr txBox="1"/>
          <p:nvPr/>
        </p:nvSpPr>
        <p:spPr>
          <a:xfrm>
            <a:off x="10035400" y="776706"/>
            <a:ext cx="16204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ea typeface="Calibri Light"/>
                <a:cs typeface="Calibri Light"/>
              </a:rPr>
              <a:t>BNS mergers</a:t>
            </a:r>
            <a:endParaRPr lang="en-US" dirty="0"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7D3094-4725-4A96-E831-B4822C6BDBE3}"/>
              </a:ext>
            </a:extLst>
          </p:cNvPr>
          <p:cNvSpPr txBox="1"/>
          <p:nvPr/>
        </p:nvSpPr>
        <p:spPr>
          <a:xfrm>
            <a:off x="10035399" y="1328203"/>
            <a:ext cx="16204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ea typeface="Calibri Light"/>
                <a:cs typeface="Calibri Light"/>
              </a:rPr>
              <a:t>Accretion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699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6" grpId="0"/>
      <p:bldGraphic spid="14" grpId="0">
        <p:bldAsOne/>
      </p:bldGraphic>
      <p:bldP spid="24" grpId="0" animBg="1"/>
      <p:bldP spid="29" grpId="0"/>
      <p:bldP spid="3" grpId="0" animBg="1"/>
      <p:bldP spid="28" grpId="0"/>
      <p:bldP spid="41" grpId="0"/>
      <p:bldP spid="43" grpId="0"/>
      <p:bldP spid="2" grpId="0"/>
      <p:bldP spid="4" grpId="0" animBg="1"/>
      <p:bldP spid="9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06C9E-58CA-2AC5-CFE5-020539AF2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6657-0324-DE5C-CF3A-12655E001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pic>
        <p:nvPicPr>
          <p:cNvPr id="5" name="Picture 4" descr="A blue and orange circle with white dots&#10;&#10;AI-generated content may be incorrect.">
            <a:extLst>
              <a:ext uri="{FF2B5EF4-FFF2-40B4-BE49-F238E27FC236}">
                <a16:creationId xmlns:a16="http://schemas.microsoft.com/office/drawing/2014/main" id="{D330BB45-D5A3-F7A7-A3D7-0D6B222FA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8000"/>
            <a:ext cx="8581121" cy="4650475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980F18D-14F5-F33C-4B87-2DF728061B3B}"/>
              </a:ext>
            </a:extLst>
          </p:cNvPr>
          <p:cNvCxnSpPr>
            <a:cxnSpLocks/>
          </p:cNvCxnSpPr>
          <p:nvPr/>
        </p:nvCxnSpPr>
        <p:spPr>
          <a:xfrm flipH="1" flipV="1">
            <a:off x="434495" y="1148271"/>
            <a:ext cx="1133256" cy="1259457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E388A7FC-5106-C6D1-D05A-4389EDC4A21F}"/>
              </a:ext>
            </a:extLst>
          </p:cNvPr>
          <p:cNvSpPr/>
          <p:nvPr/>
        </p:nvSpPr>
        <p:spPr>
          <a:xfrm>
            <a:off x="517884" y="1302649"/>
            <a:ext cx="1049867" cy="991657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D1138225-FF8D-3B92-6BC2-F213D970BA31}"/>
              </a:ext>
            </a:extLst>
          </p:cNvPr>
          <p:cNvSpPr/>
          <p:nvPr/>
        </p:nvSpPr>
        <p:spPr>
          <a:xfrm rot="14550888">
            <a:off x="1016128" y="1144896"/>
            <a:ext cx="321478" cy="1627150"/>
          </a:xfrm>
          <a:prstGeom prst="curvedRightArrow">
            <a:avLst>
              <a:gd name="adj1" fmla="val 50000"/>
              <a:gd name="adj2" fmla="val 88280"/>
              <a:gd name="adj3" fmla="val 25000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023F1D-F57D-4637-8AD1-74F258D22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30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DFEEDA-2CE0-AC1F-6E95-BEA5A0DE2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653" y="904876"/>
            <a:ext cx="5264126" cy="215895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528D514-AF46-697F-8277-E680B22CA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1121" y="3685310"/>
            <a:ext cx="3604658" cy="3163165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Ideal </a:t>
            </a:r>
            <a:r>
              <a:rPr lang="en-US" sz="2200" dirty="0" err="1"/>
              <a:t>Fishborne</a:t>
            </a:r>
            <a:r>
              <a:rPr lang="en-US" sz="2200" dirty="0"/>
              <a:t>-Moncrief stationary disk</a:t>
            </a:r>
          </a:p>
          <a:p>
            <a:r>
              <a:rPr lang="en-US" sz="2200" dirty="0"/>
              <a:t>Near-Extremal a/M=0.99</a:t>
            </a:r>
          </a:p>
          <a:p>
            <a:r>
              <a:rPr lang="en-US" sz="2200" dirty="0"/>
              <a:t>Used in testing ideal relativistic hydrodynamics codes</a:t>
            </a:r>
          </a:p>
          <a:p>
            <a:r>
              <a:rPr lang="en-US" sz="2200" dirty="0"/>
              <a:t>BDNK implementation challenges: Boundary effects, sharp discontinuities, </a:t>
            </a:r>
            <a:r>
              <a:rPr lang="en-US" sz="2200" dirty="0" err="1"/>
              <a:t>astmosphere</a:t>
            </a:r>
            <a:r>
              <a:rPr lang="en-US" sz="2200" dirty="0"/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F4951A-99E1-2B88-BCC0-1A3149B357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00"/>
          <a:stretch>
            <a:fillRect/>
          </a:stretch>
        </p:blipFill>
        <p:spPr>
          <a:xfrm>
            <a:off x="8656031" y="3052667"/>
            <a:ext cx="1795369" cy="4191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939C210-DA8E-4A02-9838-918C5226435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523" b="61628"/>
          <a:stretch>
            <a:fillRect/>
          </a:stretch>
        </p:blipFill>
        <p:spPr>
          <a:xfrm>
            <a:off x="10981612" y="3052667"/>
            <a:ext cx="290080" cy="4191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6B2B141-4EF7-4B64-D48A-DB6A49E7A3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091" r="20330" b="69978"/>
          <a:stretch>
            <a:fillRect/>
          </a:stretch>
        </p:blipFill>
        <p:spPr>
          <a:xfrm>
            <a:off x="11318240" y="3063834"/>
            <a:ext cx="660494" cy="32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71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0F5D5-9D09-76E4-30D9-9ED3C6E4C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30AB8F25-F9BA-958A-99FE-DCCEF62567AF}"/>
              </a:ext>
            </a:extLst>
          </p:cNvPr>
          <p:cNvSpPr txBox="1">
            <a:spLocks/>
          </p:cNvSpPr>
          <p:nvPr/>
        </p:nvSpPr>
        <p:spPr>
          <a:xfrm>
            <a:off x="175460" y="155576"/>
            <a:ext cx="9491054" cy="1103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Definition of out-of-equilibrium variables: Hydrodynamic Frame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AC56D-E8D5-1B69-2C14-515A2217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31</a:t>
            </a:fld>
            <a:endParaRPr lang="en-US"/>
          </a:p>
        </p:txBody>
      </p:sp>
      <p:pic>
        <p:nvPicPr>
          <p:cNvPr id="12" name="Graphic 11" descr="equation">
            <a:extLst>
              <a:ext uri="{FF2B5EF4-FFF2-40B4-BE49-F238E27FC236}">
                <a16:creationId xmlns:a16="http://schemas.microsoft.com/office/drawing/2014/main" id="{4ABECC6C-AB2D-D086-B178-16A886400C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0250" y="1678050"/>
            <a:ext cx="2628900" cy="438150"/>
          </a:xfrm>
          <a:prstGeom prst="rect">
            <a:avLst/>
          </a:prstGeom>
        </p:spPr>
      </p:pic>
      <p:pic>
        <p:nvPicPr>
          <p:cNvPr id="16" name="Graphic 15" descr="equation">
            <a:extLst>
              <a:ext uri="{FF2B5EF4-FFF2-40B4-BE49-F238E27FC236}">
                <a16:creationId xmlns:a16="http://schemas.microsoft.com/office/drawing/2014/main" id="{788DD47A-1466-CF2A-DD26-B56D7DFA5E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0810" y="1702673"/>
            <a:ext cx="4647487" cy="39513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4AC798D-0BAE-06AA-126A-E89465EEF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2231032"/>
            <a:ext cx="10477500" cy="2083996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sz="2200" dirty="0"/>
              <a:t>Fictitious</a:t>
            </a:r>
          </a:p>
          <a:p>
            <a:r>
              <a:rPr lang="en-US" sz="2200" dirty="0"/>
              <a:t>Ambiguity in parameterizing fluid stress-energy tensor,  provided one recovers the unambiguous equilibrium ideal fluid tensor in equilibrium. </a:t>
            </a:r>
          </a:p>
          <a:p>
            <a:r>
              <a:rPr lang="en-US" sz="2200" dirty="0"/>
              <a:t>Different choices correspond to different </a:t>
            </a:r>
            <a:r>
              <a:rPr lang="en-US" sz="2200" i="1" dirty="0"/>
              <a:t>effective</a:t>
            </a:r>
            <a:r>
              <a:rPr lang="en-US" sz="2200" dirty="0"/>
              <a:t> descriptions.</a:t>
            </a:r>
          </a:p>
          <a:p>
            <a:endParaRPr lang="en-US" sz="2200" dirty="0"/>
          </a:p>
        </p:txBody>
      </p:sp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F81D79AD-319B-B546-952C-C140542B78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87400" y="2725259"/>
            <a:ext cx="679843" cy="2719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E5AFAA-7E50-0B4B-9257-5C149A308878}"/>
              </a:ext>
            </a:extLst>
          </p:cNvPr>
          <p:cNvSpPr txBox="1"/>
          <p:nvPr/>
        </p:nvSpPr>
        <p:spPr>
          <a:xfrm>
            <a:off x="419100" y="4429860"/>
            <a:ext cx="34024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Minimal IS theory : MUSIC</a:t>
            </a:r>
          </a:p>
        </p:txBody>
      </p:sp>
      <p:pic>
        <p:nvPicPr>
          <p:cNvPr id="5" name="Graphic 4" descr="equation">
            <a:extLst>
              <a:ext uri="{FF2B5EF4-FFF2-40B4-BE49-F238E27FC236}">
                <a16:creationId xmlns:a16="http://schemas.microsoft.com/office/drawing/2014/main" id="{5D2A5E63-183D-0C2E-11B3-366F3A03C1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100" y="5009130"/>
            <a:ext cx="4625455" cy="341960"/>
          </a:xfrm>
          <a:prstGeom prst="rect">
            <a:avLst/>
          </a:prstGeom>
        </p:spPr>
      </p:pic>
      <p:pic>
        <p:nvPicPr>
          <p:cNvPr id="8" name="Graphic 7" descr="equation">
            <a:extLst>
              <a:ext uri="{FF2B5EF4-FFF2-40B4-BE49-F238E27FC236}">
                <a16:creationId xmlns:a16="http://schemas.microsoft.com/office/drawing/2014/main" id="{7049EAF7-B378-F5F8-AAB9-A7FE57AC34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099" y="5591210"/>
            <a:ext cx="3495591" cy="341960"/>
          </a:xfrm>
          <a:prstGeom prst="rect">
            <a:avLst/>
          </a:prstGeom>
        </p:spPr>
      </p:pic>
      <p:pic>
        <p:nvPicPr>
          <p:cNvPr id="10" name="Graphic 9" descr="equation">
            <a:extLst>
              <a:ext uri="{FF2B5EF4-FFF2-40B4-BE49-F238E27FC236}">
                <a16:creationId xmlns:a16="http://schemas.microsoft.com/office/drawing/2014/main" id="{A00D6FD0-6997-C96E-F9ED-5545A932E9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9099" y="6097759"/>
            <a:ext cx="3929381" cy="348941"/>
          </a:xfrm>
          <a:prstGeom prst="rect">
            <a:avLst/>
          </a:prstGeom>
        </p:spPr>
      </p:pic>
      <p:pic>
        <p:nvPicPr>
          <p:cNvPr id="13" name="Picture 12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8F66E0E2-1A21-50F3-1C63-1DB69AA2E53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23077" b="-25997"/>
          <a:stretch>
            <a:fillRect/>
          </a:stretch>
        </p:blipFill>
        <p:spPr>
          <a:xfrm>
            <a:off x="5718297" y="5357471"/>
            <a:ext cx="6438830" cy="439169"/>
          </a:xfrm>
          <a:prstGeom prst="rect">
            <a:avLst/>
          </a:prstGeom>
        </p:spPr>
      </p:pic>
      <p:pic>
        <p:nvPicPr>
          <p:cNvPr id="15" name="Picture 14" descr="equation">
            <a:extLst>
              <a:ext uri="{FF2B5EF4-FFF2-40B4-BE49-F238E27FC236}">
                <a16:creationId xmlns:a16="http://schemas.microsoft.com/office/drawing/2014/main" id="{D9ABEAE1-1D0E-89D5-ACCC-0B045DDB4B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8297" y="5936085"/>
            <a:ext cx="6114930" cy="521653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E9A3A72-5AC6-30B2-BCBF-283A5B99F859}"/>
              </a:ext>
            </a:extLst>
          </p:cNvPr>
          <p:cNvCxnSpPr>
            <a:cxnSpLocks/>
          </p:cNvCxnSpPr>
          <p:nvPr/>
        </p:nvCxnSpPr>
        <p:spPr>
          <a:xfrm flipV="1">
            <a:off x="5248994" y="4603898"/>
            <a:ext cx="0" cy="2244577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53977AB-40D6-A971-43FC-AEC66E77B7D7}"/>
              </a:ext>
            </a:extLst>
          </p:cNvPr>
          <p:cNvSpPr txBox="1"/>
          <p:nvPr/>
        </p:nvSpPr>
        <p:spPr>
          <a:xfrm>
            <a:off x="6943007" y="4467900"/>
            <a:ext cx="34024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/>
              <a:t>BDNK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4095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D7670-5A25-112B-A11E-A3E2E63A0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536A712-0D52-5272-80D2-FA5CFD923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4360"/>
            <a:ext cx="4791658" cy="5168278"/>
          </a:xfrm>
        </p:spPr>
        <p:txBody>
          <a:bodyPr>
            <a:normAutofit/>
          </a:bodyPr>
          <a:lstStyle/>
          <a:p>
            <a:r>
              <a:rPr lang="en-US" sz="2200" dirty="0"/>
              <a:t>Advantages of BDNK vs IS (Implementation)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Simpler GR versions of the equations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Simpler non-linear causality and stability conditions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200" dirty="0"/>
              <a:t>Equal initial conditions (Recovery)</a:t>
            </a:r>
            <a:endParaRPr lang="en-US" sz="1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Straightforward in IS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Tricky in BDNK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Approach here: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800" dirty="0"/>
          </a:p>
          <a:p>
            <a:pPr lvl="1">
              <a:buFont typeface="Courier New" panose="02070309020205020404" pitchFamily="49" charset="0"/>
              <a:buChar char="o"/>
            </a:pPr>
            <a:endParaRPr lang="en-US" sz="18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>
              <a:buFont typeface="Courier New" panose="02070309020205020404" pitchFamily="49" charset="0"/>
              <a:buChar char="o"/>
            </a:pPr>
            <a:endParaRPr lang="en-US" sz="2200" dirty="0"/>
          </a:p>
        </p:txBody>
      </p:sp>
      <p:pic>
        <p:nvPicPr>
          <p:cNvPr id="13" name="Picture 2" descr="6 Chalk Circle (PNG Transparent) | OnlyGFX.com">
            <a:extLst>
              <a:ext uri="{FF2B5EF4-FFF2-40B4-BE49-F238E27FC236}">
                <a16:creationId xmlns:a16="http://schemas.microsoft.com/office/drawing/2014/main" id="{F2FB5056-4EEF-FA9C-8562-CCB4400E5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88" y="4854486"/>
            <a:ext cx="3291188" cy="67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E7A1B5-002D-6ED6-7635-96C97CB0E5BC}"/>
              </a:ext>
            </a:extLst>
          </p:cNvPr>
          <p:cNvSpPr txBox="1">
            <a:spLocks/>
          </p:cNvSpPr>
          <p:nvPr/>
        </p:nvSpPr>
        <p:spPr>
          <a:xfrm>
            <a:off x="209550" y="86818"/>
            <a:ext cx="5180045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Comparison with 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99C928-CCAA-3184-025D-C15BC798A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32</a:t>
            </a:fld>
            <a:endParaRPr lang="en-US"/>
          </a:p>
        </p:txBody>
      </p:sp>
      <p:pic>
        <p:nvPicPr>
          <p:cNvPr id="9" name="Graphic 8" descr="equation">
            <a:extLst>
              <a:ext uri="{FF2B5EF4-FFF2-40B4-BE49-F238E27FC236}">
                <a16:creationId xmlns:a16="http://schemas.microsoft.com/office/drawing/2014/main" id="{569A85DA-8DF3-155C-9FAE-19B573BBA3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9519" y="6222638"/>
            <a:ext cx="3778749" cy="279363"/>
          </a:xfrm>
          <a:prstGeom prst="rect">
            <a:avLst/>
          </a:prstGeom>
        </p:spPr>
      </p:pic>
      <p:pic>
        <p:nvPicPr>
          <p:cNvPr id="12" name="Graphic 11" descr="equation">
            <a:extLst>
              <a:ext uri="{FF2B5EF4-FFF2-40B4-BE49-F238E27FC236}">
                <a16:creationId xmlns:a16="http://schemas.microsoft.com/office/drawing/2014/main" id="{E4DB3D46-B27E-140B-5002-B3B822C8E9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36300" y="6041292"/>
            <a:ext cx="2855700" cy="279362"/>
          </a:xfrm>
          <a:prstGeom prst="rect">
            <a:avLst/>
          </a:prstGeom>
        </p:spPr>
      </p:pic>
      <p:pic>
        <p:nvPicPr>
          <p:cNvPr id="17" name="Graphic 16" descr="equation">
            <a:extLst>
              <a:ext uri="{FF2B5EF4-FFF2-40B4-BE49-F238E27FC236}">
                <a16:creationId xmlns:a16="http://schemas.microsoft.com/office/drawing/2014/main" id="{46C93361-F7E4-46D6-CD4F-64D4916AA5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46130" y="6502001"/>
            <a:ext cx="3145870" cy="279363"/>
          </a:xfrm>
          <a:prstGeom prst="rect">
            <a:avLst/>
          </a:prstGeom>
        </p:spPr>
      </p:pic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8619BAC6-7E65-FDDC-6B77-02874CD37D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0086" y="4538081"/>
            <a:ext cx="2867965" cy="309122"/>
          </a:xfrm>
          <a:prstGeom prst="rect">
            <a:avLst/>
          </a:prstGeom>
        </p:spPr>
      </p:pic>
      <p:pic>
        <p:nvPicPr>
          <p:cNvPr id="22" name="Graphic 21" descr="equation">
            <a:extLst>
              <a:ext uri="{FF2B5EF4-FFF2-40B4-BE49-F238E27FC236}">
                <a16:creationId xmlns:a16="http://schemas.microsoft.com/office/drawing/2014/main" id="{44B124E5-0EF9-E490-F0C8-46BE1EE4DC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8491" y="5059586"/>
            <a:ext cx="2654609" cy="311343"/>
          </a:xfrm>
          <a:prstGeom prst="rect">
            <a:avLst/>
          </a:prstGeom>
        </p:spPr>
      </p:pic>
      <p:pic>
        <p:nvPicPr>
          <p:cNvPr id="23" name="Graphic 22" descr="equation">
            <a:extLst>
              <a:ext uri="{FF2B5EF4-FFF2-40B4-BE49-F238E27FC236}">
                <a16:creationId xmlns:a16="http://schemas.microsoft.com/office/drawing/2014/main" id="{826A999A-47FE-5CE8-0678-D6C9B3DBA9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7251" y="5583312"/>
            <a:ext cx="3177087" cy="309122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51A97B8-9019-15B8-CA34-54C0A7F8F734}"/>
              </a:ext>
            </a:extLst>
          </p:cNvPr>
          <p:cNvSpPr txBox="1">
            <a:spLocks/>
          </p:cNvSpPr>
          <p:nvPr/>
        </p:nvSpPr>
        <p:spPr>
          <a:xfrm>
            <a:off x="6218245" y="277073"/>
            <a:ext cx="5180045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>Gaussians: BDNK vs IS (Hot QCD EOS)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5A6C7F1-0730-F0B3-2BDA-364E677CC1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16685" y="833070"/>
            <a:ext cx="7265446" cy="5029924"/>
          </a:xfrm>
          <a:prstGeom prst="rect">
            <a:avLst/>
          </a:prstGeom>
        </p:spPr>
      </p:pic>
      <p:sp>
        <p:nvSpPr>
          <p:cNvPr id="2" name="Arrow: Curved Right 1">
            <a:extLst>
              <a:ext uri="{FF2B5EF4-FFF2-40B4-BE49-F238E27FC236}">
                <a16:creationId xmlns:a16="http://schemas.microsoft.com/office/drawing/2014/main" id="{FBE5E0CB-2BCE-0501-B541-C60EFF34C915}"/>
              </a:ext>
            </a:extLst>
          </p:cNvPr>
          <p:cNvSpPr/>
          <p:nvPr/>
        </p:nvSpPr>
        <p:spPr>
          <a:xfrm>
            <a:off x="508096" y="4692642"/>
            <a:ext cx="389155" cy="672428"/>
          </a:xfrm>
          <a:prstGeom prst="curvedRightArrow">
            <a:avLst>
              <a:gd name="adj1" fmla="val 26602"/>
              <a:gd name="adj2" fmla="val 86396"/>
              <a:gd name="adj3" fmla="val 4959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13E4A0F1-C85B-ED05-D5AA-33A2B6FC1AFC}"/>
              </a:ext>
            </a:extLst>
          </p:cNvPr>
          <p:cNvSpPr/>
          <p:nvPr/>
        </p:nvSpPr>
        <p:spPr>
          <a:xfrm rot="10800000" flipV="1">
            <a:off x="3938126" y="5357280"/>
            <a:ext cx="360215" cy="814516"/>
          </a:xfrm>
          <a:prstGeom prst="curvedRightArrow">
            <a:avLst>
              <a:gd name="adj1" fmla="val 26602"/>
              <a:gd name="adj2" fmla="val 86396"/>
              <a:gd name="adj3" fmla="val 4959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CEE0A2-4A50-1339-F120-4E6406582FB7}"/>
              </a:ext>
            </a:extLst>
          </p:cNvPr>
          <p:cNvSpPr txBox="1"/>
          <p:nvPr/>
        </p:nvSpPr>
        <p:spPr>
          <a:xfrm>
            <a:off x="1514266" y="6222638"/>
            <a:ext cx="34024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Minimal IS theory : MUSIC</a:t>
            </a:r>
          </a:p>
        </p:txBody>
      </p:sp>
      <p:pic>
        <p:nvPicPr>
          <p:cNvPr id="11" name="Picture 2" descr="6 Chalk Circle (PNG Transparent) | OnlyGFX.com">
            <a:extLst>
              <a:ext uri="{FF2B5EF4-FFF2-40B4-BE49-F238E27FC236}">
                <a16:creationId xmlns:a16="http://schemas.microsoft.com/office/drawing/2014/main" id="{D2C5B062-A985-A02C-F826-37E9DBEA0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7" y="2980323"/>
            <a:ext cx="1043644" cy="44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347372E5-6DBE-52B3-BC75-DC6DB69AAD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9650" y="6212456"/>
            <a:ext cx="3778749" cy="279363"/>
          </a:xfrm>
          <a:prstGeom prst="rect">
            <a:avLst/>
          </a:prstGeom>
        </p:spPr>
      </p:pic>
      <p:pic>
        <p:nvPicPr>
          <p:cNvPr id="7" name="Graphic 6" descr="equation">
            <a:extLst>
              <a:ext uri="{FF2B5EF4-FFF2-40B4-BE49-F238E27FC236}">
                <a16:creationId xmlns:a16="http://schemas.microsoft.com/office/drawing/2014/main" id="{88B459EC-A084-1E99-3B2F-FE22918905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26431" y="6031110"/>
            <a:ext cx="2855700" cy="279362"/>
          </a:xfrm>
          <a:prstGeom prst="rect">
            <a:avLst/>
          </a:prstGeom>
        </p:spPr>
      </p:pic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50CA53FA-AF1A-7026-BDCB-4EDAB4C5A3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36261" y="6491819"/>
            <a:ext cx="3145870" cy="27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7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2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68508-DEE7-B8D1-E631-1032FEBAC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CFF5FB5-76F7-6645-6EFD-6BAEE7DB923E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Comparison with 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9BCE1A-C63E-9DED-03EA-D3028C925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33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A4E734-8785-0B71-B62E-6D69C4C47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2591441"/>
            <a:ext cx="5746931" cy="38451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A5654C-C215-9E08-BA2D-F989AF542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269" y="2591440"/>
            <a:ext cx="5775177" cy="3845169"/>
          </a:xfrm>
          <a:prstGeom prst="rect">
            <a:avLst/>
          </a:prstGeom>
        </p:spPr>
      </p:pic>
      <p:pic>
        <p:nvPicPr>
          <p:cNvPr id="15" name="Graphic 14" descr="equation">
            <a:extLst>
              <a:ext uri="{FF2B5EF4-FFF2-40B4-BE49-F238E27FC236}">
                <a16:creationId xmlns:a16="http://schemas.microsoft.com/office/drawing/2014/main" id="{D98ECE39-9F21-E912-83B2-6EECD96F6C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12351" y="911490"/>
            <a:ext cx="3141449" cy="836667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9F7F72A-DA5B-C92D-BB3D-49629F2FB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338" y="1067290"/>
            <a:ext cx="7338982" cy="1680797"/>
          </a:xfrm>
        </p:spPr>
        <p:txBody>
          <a:bodyPr>
            <a:normAutofit/>
          </a:bodyPr>
          <a:lstStyle/>
          <a:p>
            <a:r>
              <a:rPr lang="en-US" sz="2200" dirty="0"/>
              <a:t>Largest differences coming from initial expansion</a:t>
            </a:r>
          </a:p>
          <a:p>
            <a:r>
              <a:rPr lang="en-US" sz="2200" dirty="0"/>
              <a:t>BDNK approaches equilibrium faster</a:t>
            </a:r>
          </a:p>
          <a:p>
            <a:pPr lvl="1"/>
            <a:r>
              <a:rPr lang="en-US" sz="1800" dirty="0"/>
              <a:t>Because of finite time relaxation in 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54D3FA-9588-E0ED-581A-A831F261A3CD}"/>
              </a:ext>
            </a:extLst>
          </p:cNvPr>
          <p:cNvSpPr txBox="1"/>
          <p:nvPr/>
        </p:nvSpPr>
        <p:spPr>
          <a:xfrm>
            <a:off x="6096000" y="1785078"/>
            <a:ext cx="469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200" dirty="0"/>
              <a:t>Normalized absolute difference w.r.t ideal averaged over the domain</a:t>
            </a:r>
          </a:p>
        </p:txBody>
      </p:sp>
    </p:spTree>
    <p:extLst>
      <p:ext uri="{BB962C8B-B14F-4D97-AF65-F5344CB8AC3E}">
        <p14:creationId xmlns:p14="http://schemas.microsoft.com/office/powerpoint/2010/main" val="1141836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2271C-0EE1-AE12-732E-81C502257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9C9159D-E580-9A49-289D-C5E046FF6E7B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Comparison with 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6E686A-C1F3-7349-5FE2-469806770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34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AF0106-0176-113A-87C1-986EB8B92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72" y="1157953"/>
            <a:ext cx="7998033" cy="55444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356A1B-86E8-574C-70A7-21F5C1D69B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840" t="90127" r="45373" b="1969"/>
          <a:stretch>
            <a:fillRect/>
          </a:stretch>
        </p:blipFill>
        <p:spPr>
          <a:xfrm>
            <a:off x="5851452" y="6235116"/>
            <a:ext cx="276447" cy="30390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9B9AB8F-799D-6A0D-1377-BD43DB38F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338" y="1067290"/>
            <a:ext cx="2876654" cy="2058682"/>
          </a:xfrm>
        </p:spPr>
        <p:txBody>
          <a:bodyPr>
            <a:normAutofit/>
          </a:bodyPr>
          <a:lstStyle/>
          <a:p>
            <a:r>
              <a:rPr lang="en-US" sz="2200" dirty="0"/>
              <a:t>Comparison in the longitudinal direction: Velocity</a:t>
            </a:r>
          </a:p>
          <a:p>
            <a:r>
              <a:rPr lang="en-US" sz="2200" dirty="0"/>
              <a:t>MUSIC: Artifacts in near the edges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40878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E13EE-C147-713E-5CC9-F8F3612F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BB42CE65-4692-AF15-AD99-E080734DA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99" y="5029321"/>
            <a:ext cx="5877748" cy="1680423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AB666637-EBD4-F81C-113A-66008232C74E}"/>
              </a:ext>
            </a:extLst>
          </p:cNvPr>
          <p:cNvSpPr txBox="1">
            <a:spLocks/>
          </p:cNvSpPr>
          <p:nvPr/>
        </p:nvSpPr>
        <p:spPr>
          <a:xfrm>
            <a:off x="175460" y="155576"/>
            <a:ext cx="8127292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Causality &amp; Stability Illustration</a:t>
            </a:r>
          </a:p>
        </p:txBody>
      </p:sp>
      <p:pic>
        <p:nvPicPr>
          <p:cNvPr id="613" name="Graphic 612" descr="equation">
            <a:extLst>
              <a:ext uri="{FF2B5EF4-FFF2-40B4-BE49-F238E27FC236}">
                <a16:creationId xmlns:a16="http://schemas.microsoft.com/office/drawing/2014/main" id="{11ADB658-5111-181D-27CB-02E9E1B4DC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94202" y="1050927"/>
            <a:ext cx="2628900" cy="438150"/>
          </a:xfrm>
          <a:prstGeom prst="rect">
            <a:avLst/>
          </a:prstGeom>
        </p:spPr>
      </p:pic>
      <p:graphicFrame>
        <p:nvGraphicFramePr>
          <p:cNvPr id="2" name="Title 1">
            <a:extLst>
              <a:ext uri="{FF2B5EF4-FFF2-40B4-BE49-F238E27FC236}">
                <a16:creationId xmlns:a16="http://schemas.microsoft.com/office/drawing/2014/main" id="{8494C6A2-F93F-CD3B-7AB6-937598C083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2631092"/>
              </p:ext>
            </p:extLst>
          </p:nvPr>
        </p:nvGraphicFramePr>
        <p:xfrm>
          <a:off x="8193154" y="1575285"/>
          <a:ext cx="814041" cy="476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DF62AA5D-3415-805D-738C-991966666EB2}"/>
              </a:ext>
            </a:extLst>
          </p:cNvPr>
          <p:cNvGrpSpPr/>
          <p:nvPr/>
        </p:nvGrpSpPr>
        <p:grpSpPr>
          <a:xfrm>
            <a:off x="9890714" y="1575284"/>
            <a:ext cx="1882186" cy="476013"/>
            <a:chOff x="0" y="0"/>
            <a:chExt cx="919027" cy="527670"/>
          </a:xfrm>
          <a:solidFill>
            <a:srgbClr val="006600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D609A4C-8C08-47AA-6550-F96E41A9C136}"/>
                </a:ext>
              </a:extLst>
            </p:cNvPr>
            <p:cNvSpPr/>
            <p:nvPr/>
          </p:nvSpPr>
          <p:spPr>
            <a:xfrm>
              <a:off x="0" y="0"/>
              <a:ext cx="919027" cy="52767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6594EBB-6F64-6B8B-27B4-4B547E966FD2}"/>
                </a:ext>
              </a:extLst>
            </p:cNvPr>
            <p:cNvSpPr txBox="1"/>
            <p:nvPr/>
          </p:nvSpPr>
          <p:spPr>
            <a:xfrm>
              <a:off x="20643" y="25759"/>
              <a:ext cx="872624" cy="4761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Calibri Light"/>
                  <a:ea typeface="+mn-ea"/>
                  <a:cs typeface="+mn-cs"/>
                </a:rPr>
                <a:t>Viscous Terms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485620-40A2-DF7B-8A5A-3117C914B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35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ACCCE9-EE54-BBA1-4021-643034F6C7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899" y="1001563"/>
            <a:ext cx="6266107" cy="1487637"/>
          </a:xfrm>
          <a:prstGeom prst="rect">
            <a:avLst/>
          </a:prstGeom>
        </p:spPr>
      </p:pic>
      <p:pic>
        <p:nvPicPr>
          <p:cNvPr id="15" name="Picture 14" descr="Relativistic Hydrodynamics: Rezzolla, Luciano, Zanotti, Olindo ...">
            <a:extLst>
              <a:ext uri="{FF2B5EF4-FFF2-40B4-BE49-F238E27FC236}">
                <a16:creationId xmlns:a16="http://schemas.microsoft.com/office/drawing/2014/main" id="{E54315BF-9C10-C08A-882A-DF48C0C010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42133" y="0"/>
            <a:ext cx="1054100" cy="14988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B80C58-5889-57C9-DD4A-773B7431C5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5563" y="2896485"/>
            <a:ext cx="2073658" cy="638049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EC0F2142-0454-C8F6-BE7F-62E6416616F5}"/>
              </a:ext>
            </a:extLst>
          </p:cNvPr>
          <p:cNvSpPr txBox="1">
            <a:spLocks/>
          </p:cNvSpPr>
          <p:nvPr/>
        </p:nvSpPr>
        <p:spPr>
          <a:xfrm>
            <a:off x="-53042" y="3020102"/>
            <a:ext cx="1378983" cy="468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i="1" dirty="0"/>
              <a:t>LRF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F72A994-C10D-E474-4719-39C18FC506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2598" y="2333001"/>
            <a:ext cx="5461143" cy="47601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E786ECB-02A3-8E7F-7A40-D295AC0748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17974" y="3007182"/>
            <a:ext cx="1650472" cy="5371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A837A76-A8BE-5B84-13A6-08B37A28A6F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01777" y="2913890"/>
            <a:ext cx="2894384" cy="56133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591E4E0-90B1-9F25-ED70-5C131E6B880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40960" y="3801457"/>
            <a:ext cx="2904387" cy="92365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47D8951-5557-52AD-F3EC-446F5FF754A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39106" y="3958239"/>
            <a:ext cx="2211978" cy="6388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9885334-00F4-5C3E-9E24-2723D698051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890" y="4572935"/>
            <a:ext cx="1595014" cy="88691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4CF6A4B-9E06-B702-513C-7238A35B7C0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8798" y="3816310"/>
            <a:ext cx="2821994" cy="8869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221198-104C-D72F-F405-47CE4BE529B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r="54449"/>
          <a:stretch>
            <a:fillRect/>
          </a:stretch>
        </p:blipFill>
        <p:spPr>
          <a:xfrm>
            <a:off x="129882" y="1575284"/>
            <a:ext cx="1468957" cy="544237"/>
          </a:xfrm>
          <a:prstGeom prst="rect">
            <a:avLst/>
          </a:prstGeom>
        </p:spPr>
      </p:pic>
      <p:sp>
        <p:nvSpPr>
          <p:cNvPr id="41" name="Arrow: Right 40">
            <a:extLst>
              <a:ext uri="{FF2B5EF4-FFF2-40B4-BE49-F238E27FC236}">
                <a16:creationId xmlns:a16="http://schemas.microsoft.com/office/drawing/2014/main" id="{9B8FF882-61B4-6FD6-8531-FA0405D096CF}"/>
              </a:ext>
            </a:extLst>
          </p:cNvPr>
          <p:cNvSpPr/>
          <p:nvPr/>
        </p:nvSpPr>
        <p:spPr>
          <a:xfrm rot="5400000">
            <a:off x="2053718" y="2599114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7C641240-963C-BBCF-FE8F-C63A46BB311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61644" r="8464"/>
          <a:stretch>
            <a:fillRect/>
          </a:stretch>
        </p:blipFill>
        <p:spPr>
          <a:xfrm>
            <a:off x="471857" y="1983660"/>
            <a:ext cx="963943" cy="544237"/>
          </a:xfrm>
          <a:prstGeom prst="rect">
            <a:avLst/>
          </a:prstGeom>
        </p:spPr>
      </p:pic>
      <p:sp>
        <p:nvSpPr>
          <p:cNvPr id="45" name="Arrow: Right 44">
            <a:extLst>
              <a:ext uri="{FF2B5EF4-FFF2-40B4-BE49-F238E27FC236}">
                <a16:creationId xmlns:a16="http://schemas.microsoft.com/office/drawing/2014/main" id="{BBE35D32-2AD1-3916-3222-85156FB6E95D}"/>
              </a:ext>
            </a:extLst>
          </p:cNvPr>
          <p:cNvSpPr/>
          <p:nvPr/>
        </p:nvSpPr>
        <p:spPr>
          <a:xfrm rot="5400000">
            <a:off x="7790296" y="2785095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A8DF65BD-1797-124B-8F30-AD20BE4DCBE2}"/>
              </a:ext>
            </a:extLst>
          </p:cNvPr>
          <p:cNvSpPr/>
          <p:nvPr/>
        </p:nvSpPr>
        <p:spPr>
          <a:xfrm rot="5400000">
            <a:off x="7788233" y="3446750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F8A361DD-E912-E9CD-1946-2DD38BFEA428}"/>
              </a:ext>
            </a:extLst>
          </p:cNvPr>
          <p:cNvSpPr/>
          <p:nvPr/>
        </p:nvSpPr>
        <p:spPr>
          <a:xfrm rot="10800000">
            <a:off x="6402598" y="4166359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id="{2D176E68-4A86-5C7E-FA4F-BC080206A1F0}"/>
              </a:ext>
            </a:extLst>
          </p:cNvPr>
          <p:cNvSpPr/>
          <p:nvPr/>
        </p:nvSpPr>
        <p:spPr>
          <a:xfrm rot="10800000">
            <a:off x="3571592" y="4193158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D82F1713-1C98-C913-C4B2-374DA175EC0D}"/>
              </a:ext>
            </a:extLst>
          </p:cNvPr>
          <p:cNvSpPr/>
          <p:nvPr/>
        </p:nvSpPr>
        <p:spPr>
          <a:xfrm rot="5400000">
            <a:off x="2053717" y="3509578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92388036-C458-9A4D-1B9C-6B48D56D245E}"/>
              </a:ext>
            </a:extLst>
          </p:cNvPr>
          <p:cNvSpPr txBox="1">
            <a:spLocks/>
          </p:cNvSpPr>
          <p:nvPr/>
        </p:nvSpPr>
        <p:spPr>
          <a:xfrm>
            <a:off x="864360" y="4561113"/>
            <a:ext cx="2676432" cy="468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i="1" dirty="0"/>
              <a:t>Heat Diffusion Equation</a:t>
            </a:r>
          </a:p>
          <a:p>
            <a:pPr algn="ctr"/>
            <a:r>
              <a:rPr lang="en-US" sz="2000" i="1" dirty="0"/>
              <a:t>(Parabolic)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C59FCFAC-F5AD-C4C0-421A-74F284F4B67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63204" y="6127047"/>
            <a:ext cx="2612270" cy="60166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73D1DB2-4366-8D1A-E05F-B08E3BE387A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71579" y="5282715"/>
            <a:ext cx="3795520" cy="779368"/>
          </a:xfrm>
          <a:prstGeom prst="rect">
            <a:avLst/>
          </a:prstGeom>
        </p:spPr>
      </p:pic>
      <p:sp>
        <p:nvSpPr>
          <p:cNvPr id="577" name="Title 1">
            <a:extLst>
              <a:ext uri="{FF2B5EF4-FFF2-40B4-BE49-F238E27FC236}">
                <a16:creationId xmlns:a16="http://schemas.microsoft.com/office/drawing/2014/main" id="{F098572D-8A54-6023-C6D1-456B1782C61F}"/>
              </a:ext>
            </a:extLst>
          </p:cNvPr>
          <p:cNvSpPr txBox="1">
            <a:spLocks/>
          </p:cNvSpPr>
          <p:nvPr/>
        </p:nvSpPr>
        <p:spPr>
          <a:xfrm>
            <a:off x="6595433" y="4858188"/>
            <a:ext cx="4546700" cy="60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/>
              <a:t>Instantaneous response everywhere!</a:t>
            </a:r>
          </a:p>
        </p:txBody>
      </p:sp>
    </p:spTree>
    <p:extLst>
      <p:ext uri="{BB962C8B-B14F-4D97-AF65-F5344CB8AC3E}">
        <p14:creationId xmlns:p14="http://schemas.microsoft.com/office/powerpoint/2010/main" val="1791759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6E4EE-6108-458F-892A-09C4D65C0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5CB3D13-8B94-9B6B-AD70-93BC829FCA08}"/>
              </a:ext>
            </a:extLst>
          </p:cNvPr>
          <p:cNvSpPr/>
          <p:nvPr/>
        </p:nvSpPr>
        <p:spPr>
          <a:xfrm>
            <a:off x="8370277" y="5479059"/>
            <a:ext cx="3650601" cy="1319819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92E3DE-8A91-0009-EB81-900BA35F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74488"/>
            <a:ext cx="5063837" cy="134900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III: </a:t>
            </a:r>
            <a:br>
              <a:rPr lang="en-US" dirty="0"/>
            </a:br>
            <a:r>
              <a:rPr lang="en-US" dirty="0"/>
              <a:t>Shock Tube tests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A56DAE-1540-CAE1-CA9F-53D08FB7A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6EF5AC-E9B6-25EA-B644-A32998F2DE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5" r="882" b="1223"/>
          <a:stretch>
            <a:fillRect/>
          </a:stretch>
        </p:blipFill>
        <p:spPr>
          <a:xfrm>
            <a:off x="6114973" y="1368930"/>
            <a:ext cx="6077027" cy="4028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B17E38-D5D5-1660-0FD2-77020B0F65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63"/>
          <a:stretch>
            <a:fillRect/>
          </a:stretch>
        </p:blipFill>
        <p:spPr>
          <a:xfrm>
            <a:off x="0" y="1354267"/>
            <a:ext cx="6114973" cy="404271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64D093A-9EE2-D4AA-5839-4F7F29566A5C}"/>
              </a:ext>
            </a:extLst>
          </p:cNvPr>
          <p:cNvSpPr txBox="1">
            <a:spLocks/>
          </p:cNvSpPr>
          <p:nvPr/>
        </p:nvSpPr>
        <p:spPr>
          <a:xfrm>
            <a:off x="3125742" y="5647845"/>
            <a:ext cx="2681502" cy="982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1800" dirty="0">
                <a:ea typeface="Calibri Light"/>
                <a:cs typeface="Calibri Light"/>
              </a:rPr>
              <a:t>Independence of frame parameters : Frame Robust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F14310-9AE9-CFF4-32E0-305B121E94F0}"/>
              </a:ext>
            </a:extLst>
          </p:cNvPr>
          <p:cNvSpPr txBox="1">
            <a:spLocks/>
          </p:cNvSpPr>
          <p:nvPr/>
        </p:nvSpPr>
        <p:spPr>
          <a:xfrm>
            <a:off x="5962573" y="14261"/>
            <a:ext cx="6229427" cy="568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200" dirty="0">
                <a:ea typeface="Calibri Light"/>
                <a:cs typeface="Calibri Light"/>
              </a:rPr>
              <a:t>Quantifying departure from Ideal Hydrodynamics</a:t>
            </a:r>
          </a:p>
        </p:txBody>
      </p:sp>
      <p:pic>
        <p:nvPicPr>
          <p:cNvPr id="15" name="Picture 14" descr="equation">
            <a:extLst>
              <a:ext uri="{FF2B5EF4-FFF2-40B4-BE49-F238E27FC236}">
                <a16:creationId xmlns:a16="http://schemas.microsoft.com/office/drawing/2014/main" id="{7EDCAB21-5C54-A36E-8466-8DE2126CC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177" y="613300"/>
            <a:ext cx="2358891" cy="62076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E0108685-3423-43E9-E627-ABB7B9084511}"/>
              </a:ext>
            </a:extLst>
          </p:cNvPr>
          <p:cNvSpPr txBox="1">
            <a:spLocks/>
          </p:cNvSpPr>
          <p:nvPr/>
        </p:nvSpPr>
        <p:spPr>
          <a:xfrm>
            <a:off x="9163050" y="409205"/>
            <a:ext cx="2819400" cy="950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800" dirty="0">
                <a:ea typeface="Calibri Light"/>
                <a:cs typeface="Calibri Light"/>
              </a:rPr>
              <a:t>Relative absolute difference averaged over the grid</a:t>
            </a:r>
          </a:p>
        </p:txBody>
      </p:sp>
      <p:pic>
        <p:nvPicPr>
          <p:cNvPr id="21" name="Picture 20" descr="equation">
            <a:extLst>
              <a:ext uri="{FF2B5EF4-FFF2-40B4-BE49-F238E27FC236}">
                <a16:creationId xmlns:a16="http://schemas.microsoft.com/office/drawing/2014/main" id="{15A809D3-C34B-BAA2-C5D9-067DEAAC8A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565" t="-15943" b="-1"/>
          <a:stretch>
            <a:fillRect/>
          </a:stretch>
        </p:blipFill>
        <p:spPr>
          <a:xfrm>
            <a:off x="8927468" y="5874936"/>
            <a:ext cx="2413223" cy="369505"/>
          </a:xfrm>
          <a:prstGeom prst="rect">
            <a:avLst/>
          </a:prstGeom>
        </p:spPr>
      </p:pic>
      <p:pic>
        <p:nvPicPr>
          <p:cNvPr id="22" name="Picture 21" descr="equation">
            <a:extLst>
              <a:ext uri="{FF2B5EF4-FFF2-40B4-BE49-F238E27FC236}">
                <a16:creationId xmlns:a16="http://schemas.microsoft.com/office/drawing/2014/main" id="{BBC2AB06-2AA4-005E-059C-A7A15C7D80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8397" y="5667918"/>
            <a:ext cx="2161367" cy="301478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FFF7CE1-94F4-CAA2-56A6-019624E04259}"/>
              </a:ext>
            </a:extLst>
          </p:cNvPr>
          <p:cNvSpPr/>
          <p:nvPr/>
        </p:nvSpPr>
        <p:spPr>
          <a:xfrm>
            <a:off x="5790530" y="59121"/>
            <a:ext cx="6114973" cy="1213039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A2E735C-E125-1584-3101-6B50BFC01FB3}"/>
              </a:ext>
            </a:extLst>
          </p:cNvPr>
          <p:cNvSpPr/>
          <p:nvPr/>
        </p:nvSpPr>
        <p:spPr>
          <a:xfrm>
            <a:off x="-1" y="5479059"/>
            <a:ext cx="8214949" cy="1319819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equation">
            <a:extLst>
              <a:ext uri="{FF2B5EF4-FFF2-40B4-BE49-F238E27FC236}">
                <a16:creationId xmlns:a16="http://schemas.microsoft.com/office/drawing/2014/main" id="{83CA15CB-2B76-58C3-9168-FAA22805B1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475" y="5624074"/>
            <a:ext cx="1371677" cy="328631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342AACD0-B736-5847-82E6-092260C9BE15}"/>
              </a:ext>
            </a:extLst>
          </p:cNvPr>
          <p:cNvSpPr txBox="1">
            <a:spLocks/>
          </p:cNvSpPr>
          <p:nvPr/>
        </p:nvSpPr>
        <p:spPr>
          <a:xfrm>
            <a:off x="-520158" y="5874936"/>
            <a:ext cx="3986840" cy="1077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200" dirty="0">
                <a:ea typeface="Calibri Light"/>
                <a:cs typeface="Calibri Light"/>
              </a:rPr>
              <a:t>BDNK Frame </a:t>
            </a:r>
          </a:p>
          <a:p>
            <a:pPr algn="ctr">
              <a:lnSpc>
                <a:spcPct val="100000"/>
              </a:lnSpc>
            </a:pPr>
            <a:r>
              <a:rPr lang="en-US" sz="2200" dirty="0">
                <a:ea typeface="Calibri Light"/>
                <a:cs typeface="Calibri Light"/>
              </a:rPr>
              <a:t>(Causality and Stability)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CAE17ADB-EC90-2263-5005-BD31A434823B}"/>
              </a:ext>
            </a:extLst>
          </p:cNvPr>
          <p:cNvSpPr txBox="1">
            <a:spLocks/>
          </p:cNvSpPr>
          <p:nvPr/>
        </p:nvSpPr>
        <p:spPr>
          <a:xfrm>
            <a:off x="8370277" y="5454033"/>
            <a:ext cx="3741056" cy="427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200" dirty="0">
                <a:ea typeface="Calibri Light"/>
                <a:cs typeface="Calibri Light"/>
              </a:rPr>
              <a:t>Viscous Transport Coefficients</a:t>
            </a:r>
          </a:p>
        </p:txBody>
      </p:sp>
      <p:pic>
        <p:nvPicPr>
          <p:cNvPr id="42" name="Picture 41" descr="equation">
            <a:extLst>
              <a:ext uri="{FF2B5EF4-FFF2-40B4-BE49-F238E27FC236}">
                <a16:creationId xmlns:a16="http://schemas.microsoft.com/office/drawing/2014/main" id="{A07C3F97-521E-BEAB-A6D7-9653E6D1E7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2573" y="6427802"/>
            <a:ext cx="1837780" cy="248960"/>
          </a:xfrm>
          <a:prstGeom prst="rect">
            <a:avLst/>
          </a:prstGeom>
        </p:spPr>
      </p:pic>
      <p:pic>
        <p:nvPicPr>
          <p:cNvPr id="43" name="Picture 42" descr="equation">
            <a:extLst>
              <a:ext uri="{FF2B5EF4-FFF2-40B4-BE49-F238E27FC236}">
                <a16:creationId xmlns:a16="http://schemas.microsoft.com/office/drawing/2014/main" id="{1FC4D920-C833-11CD-DB50-E1919DB978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72750" y="6411755"/>
            <a:ext cx="968992" cy="304927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6B716F9F-134C-CAC5-78B0-41A3A5D86F51}"/>
              </a:ext>
            </a:extLst>
          </p:cNvPr>
          <p:cNvSpPr txBox="1">
            <a:spLocks/>
          </p:cNvSpPr>
          <p:nvPr/>
        </p:nvSpPr>
        <p:spPr>
          <a:xfrm>
            <a:off x="8279822" y="6350333"/>
            <a:ext cx="2681502" cy="427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1800" dirty="0">
                <a:ea typeface="Calibri Light"/>
                <a:cs typeface="Calibri Light"/>
              </a:rPr>
              <a:t>Ideal/Inviscid</a:t>
            </a:r>
          </a:p>
        </p:txBody>
      </p:sp>
      <p:pic>
        <p:nvPicPr>
          <p:cNvPr id="48" name="Picture 47" descr="Green Checkmark Icon PNG Transparent Background, Free Download #45022 -  FreeIconsPNG">
            <a:extLst>
              <a:ext uri="{FF2B5EF4-FFF2-40B4-BE49-F238E27FC236}">
                <a16:creationId xmlns:a16="http://schemas.microsoft.com/office/drawing/2014/main" id="{A3820398-FDCE-7D7C-B5D7-53331F51FF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99334" y="5522760"/>
            <a:ext cx="378607" cy="328631"/>
          </a:xfrm>
          <a:prstGeom prst="rect">
            <a:avLst/>
          </a:prstGeom>
        </p:spPr>
      </p:pic>
      <p:pic>
        <p:nvPicPr>
          <p:cNvPr id="49" name="Picture 48" descr="File:Red-x-mark-transparent-background-1-Transparent-Images.png - Wikimedia  Commons">
            <a:extLst>
              <a:ext uri="{FF2B5EF4-FFF2-40B4-BE49-F238E27FC236}">
                <a16:creationId xmlns:a16="http://schemas.microsoft.com/office/drawing/2014/main" id="{871986B5-E7EC-2D47-3A45-D5A0463B13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7494" y="6261040"/>
            <a:ext cx="266594" cy="33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5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1" grpId="0"/>
      <p:bldP spid="32" grpId="0" animBg="1"/>
      <p:bldP spid="36" grpId="0"/>
      <p:bldP spid="41" grpId="0"/>
      <p:bldP spid="4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DB06D-FD68-FAD3-8DA6-8D0084C8D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F7A9-3D4B-2622-0728-21EC0654D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59203"/>
          </a:xfrm>
        </p:spPr>
        <p:txBody>
          <a:bodyPr>
            <a:normAutofit/>
          </a:bodyPr>
          <a:lstStyle/>
          <a:p>
            <a:pPr algn="ctr"/>
            <a:r>
              <a:rPr lang="en-US"/>
              <a:t>Kelvin Helmholtz Setup</a:t>
            </a:r>
            <a:br>
              <a:rPr lang="en-US"/>
            </a:br>
            <a:br>
              <a:rPr lang="en-US"/>
            </a:br>
            <a:r>
              <a:rPr lang="en-US" sz="2200"/>
              <a:t>Adopted from </a:t>
            </a:r>
            <a:r>
              <a:rPr lang="en-US" sz="2200" err="1"/>
              <a:t>Lecoanet</a:t>
            </a:r>
            <a:r>
              <a:rPr lang="en-US" sz="2200"/>
              <a:t> et. al. 2015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CAB859-7D83-D5DC-6083-4768BB282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2692908"/>
            <a:ext cx="68199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947EE4-2173-B6CC-9789-120A3A338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506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E5042-0B71-D6EE-7EA2-768CEDE62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52A9B-AA0F-BE74-3F29-07AC8E258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51317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BDNK EOMs – Constitutive Relations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FF098D-190A-8D34-82A2-93131F356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4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58E743F6-8301-1B9A-E331-F97BEAF2E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246" y="1070938"/>
            <a:ext cx="8595505" cy="357924"/>
          </a:xfrm>
          <a:prstGeom prst="rect">
            <a:avLst/>
          </a:prstGeom>
        </p:spPr>
      </p:pic>
      <p:pic>
        <p:nvPicPr>
          <p:cNvPr id="6" name="Picture 5" descr="equation">
            <a:extLst>
              <a:ext uri="{FF2B5EF4-FFF2-40B4-BE49-F238E27FC236}">
                <a16:creationId xmlns:a16="http://schemas.microsoft.com/office/drawing/2014/main" id="{F83B9ADB-EB3B-E27F-37F6-FD87F226B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969" y="3230493"/>
            <a:ext cx="3244631" cy="505101"/>
          </a:xfrm>
          <a:prstGeom prst="rect">
            <a:avLst/>
          </a:prstGeom>
        </p:spPr>
      </p:pic>
      <p:pic>
        <p:nvPicPr>
          <p:cNvPr id="7" name="Picture 6" descr="equation">
            <a:extLst>
              <a:ext uri="{FF2B5EF4-FFF2-40B4-BE49-F238E27FC236}">
                <a16:creationId xmlns:a16="http://schemas.microsoft.com/office/drawing/2014/main" id="{5F4B4C1E-6B93-F311-414A-76BBD8A38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969" y="2291714"/>
            <a:ext cx="2603119" cy="356879"/>
          </a:xfrm>
          <a:prstGeom prst="rect">
            <a:avLst/>
          </a:prstGeom>
        </p:spPr>
      </p:pic>
      <p:pic>
        <p:nvPicPr>
          <p:cNvPr id="8" name="Picture 7" descr="equation">
            <a:extLst>
              <a:ext uri="{FF2B5EF4-FFF2-40B4-BE49-F238E27FC236}">
                <a16:creationId xmlns:a16="http://schemas.microsoft.com/office/drawing/2014/main" id="{93436C56-75EA-C92D-9027-ED02CB4EDE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0" y="2291714"/>
            <a:ext cx="5600700" cy="356879"/>
          </a:xfrm>
          <a:prstGeom prst="rect">
            <a:avLst/>
          </a:prstGeom>
        </p:spPr>
      </p:pic>
      <p:pic>
        <p:nvPicPr>
          <p:cNvPr id="10" name="Picture 9" descr="equation">
            <a:extLst>
              <a:ext uri="{FF2B5EF4-FFF2-40B4-BE49-F238E27FC236}">
                <a16:creationId xmlns:a16="http://schemas.microsoft.com/office/drawing/2014/main" id="{9042DA08-60F8-E3D2-49B5-0B6BC90E36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500" y="3883914"/>
            <a:ext cx="9144000" cy="780057"/>
          </a:xfrm>
          <a:prstGeom prst="rect">
            <a:avLst/>
          </a:prstGeom>
        </p:spPr>
      </p:pic>
      <p:pic>
        <p:nvPicPr>
          <p:cNvPr id="11" name="Picture 10" descr="equation">
            <a:extLst>
              <a:ext uri="{FF2B5EF4-FFF2-40B4-BE49-F238E27FC236}">
                <a16:creationId xmlns:a16="http://schemas.microsoft.com/office/drawing/2014/main" id="{9F0E2C88-D728-52C8-7CA7-E5F3039603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3504" y="4812291"/>
            <a:ext cx="9143996" cy="889249"/>
          </a:xfrm>
          <a:prstGeom prst="rect">
            <a:avLst/>
          </a:prstGeom>
        </p:spPr>
      </p:pic>
      <p:pic>
        <p:nvPicPr>
          <p:cNvPr id="13" name="Picture 12" descr="equation">
            <a:extLst>
              <a:ext uri="{FF2B5EF4-FFF2-40B4-BE49-F238E27FC236}">
                <a16:creationId xmlns:a16="http://schemas.microsoft.com/office/drawing/2014/main" id="{02CC9BDB-B14B-966C-F934-2392E9F210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3500" y="5930669"/>
            <a:ext cx="9144000" cy="51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462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94F3E-4ABC-D12F-BAB9-A7E57FF19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53ECD461-F3C3-94EB-730D-3A4C25DD63AC}"/>
              </a:ext>
            </a:extLst>
          </p:cNvPr>
          <p:cNvSpPr txBox="1">
            <a:spLocks/>
          </p:cNvSpPr>
          <p:nvPr/>
        </p:nvSpPr>
        <p:spPr>
          <a:xfrm>
            <a:off x="175460" y="155576"/>
            <a:ext cx="8127292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Transport coefficients – Simplifying choices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D661B-DD8F-1291-AE0F-D478C1DF9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39</a:t>
            </a:fld>
            <a:endParaRPr lang="en-US"/>
          </a:p>
        </p:txBody>
      </p:sp>
      <p:pic>
        <p:nvPicPr>
          <p:cNvPr id="2" name="Graphic 1" descr="equation">
            <a:extLst>
              <a:ext uri="{FF2B5EF4-FFF2-40B4-BE49-F238E27FC236}">
                <a16:creationId xmlns:a16="http://schemas.microsoft.com/office/drawing/2014/main" id="{F2B578D6-D8E3-A11C-5DA5-2E7138AD45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55937" y="1217612"/>
            <a:ext cx="4531317" cy="306388"/>
          </a:xfrm>
          <a:prstGeom prst="rect">
            <a:avLst/>
          </a:prstGeom>
        </p:spPr>
      </p:pic>
      <p:pic>
        <p:nvPicPr>
          <p:cNvPr id="3" name="Graphic 2" descr="equation">
            <a:extLst>
              <a:ext uri="{FF2B5EF4-FFF2-40B4-BE49-F238E27FC236}">
                <a16:creationId xmlns:a16="http://schemas.microsoft.com/office/drawing/2014/main" id="{95A8A1CF-0AE1-C9A5-67AD-F6FD878EF4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3819" y="1913125"/>
            <a:ext cx="4523976" cy="1468158"/>
          </a:xfrm>
          <a:prstGeom prst="rect">
            <a:avLst/>
          </a:prstGeom>
        </p:spPr>
      </p:pic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51B2D6EC-FC4D-5877-728D-6467A45D35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99227" y="1936083"/>
            <a:ext cx="1179612" cy="337032"/>
          </a:xfrm>
          <a:prstGeom prst="rect">
            <a:avLst/>
          </a:prstGeom>
        </p:spPr>
      </p:pic>
      <p:pic>
        <p:nvPicPr>
          <p:cNvPr id="5" name="Graphic 4" descr="equation">
            <a:extLst>
              <a:ext uri="{FF2B5EF4-FFF2-40B4-BE49-F238E27FC236}">
                <a16:creationId xmlns:a16="http://schemas.microsoft.com/office/drawing/2014/main" id="{72DBB19D-0E68-68A7-921E-343F542507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7375" y="4489916"/>
            <a:ext cx="8208439" cy="934850"/>
          </a:xfrm>
          <a:prstGeom prst="rect">
            <a:avLst/>
          </a:prstGeom>
        </p:spPr>
      </p:pic>
      <p:pic>
        <p:nvPicPr>
          <p:cNvPr id="6" name="Graphic 5" descr="equation">
            <a:extLst>
              <a:ext uri="{FF2B5EF4-FFF2-40B4-BE49-F238E27FC236}">
                <a16:creationId xmlns:a16="http://schemas.microsoft.com/office/drawing/2014/main" id="{5EC36059-FCB1-D15A-5EE2-E1B45D3410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68471" y="5686519"/>
            <a:ext cx="3255058" cy="66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45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16212-44F0-727E-5D92-09E90FE31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09561-F4C8-5A45-8E29-B74EB151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00" y="2129696"/>
            <a:ext cx="11783434" cy="13247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000" dirty="0"/>
              <a:t>BDNK (</a:t>
            </a:r>
            <a:r>
              <a:rPr lang="en-US" sz="3000" b="1" dirty="0" err="1">
                <a:latin typeface="Calibri Light"/>
                <a:ea typeface="Calibri Light"/>
                <a:cs typeface="Calibri Light"/>
              </a:rPr>
              <a:t>B</a:t>
            </a:r>
            <a:r>
              <a:rPr lang="en-US" sz="3000" dirty="0" err="1">
                <a:latin typeface="Calibri Light"/>
                <a:ea typeface="Calibri Light"/>
                <a:cs typeface="Calibri Light"/>
              </a:rPr>
              <a:t>emfica</a:t>
            </a:r>
            <a:r>
              <a:rPr lang="en-US" sz="3000" dirty="0">
                <a:latin typeface="Calibri Light"/>
                <a:ea typeface="Calibri Light"/>
                <a:cs typeface="Calibri Light"/>
              </a:rPr>
              <a:t>, </a:t>
            </a:r>
            <a:r>
              <a:rPr lang="en-US" sz="3000" b="1" dirty="0" err="1">
                <a:latin typeface="Calibri Light"/>
                <a:ea typeface="Calibri"/>
                <a:cs typeface="Calibri"/>
              </a:rPr>
              <a:t>D</a:t>
            </a:r>
            <a:r>
              <a:rPr lang="en-US" sz="3000" dirty="0" err="1">
                <a:latin typeface="Calibri Light"/>
                <a:ea typeface="Calibri"/>
                <a:cs typeface="Calibri"/>
              </a:rPr>
              <a:t>isconzi</a:t>
            </a:r>
            <a:r>
              <a:rPr lang="en-US" sz="3000" dirty="0">
                <a:latin typeface="Calibri Light"/>
                <a:ea typeface="Calibri"/>
                <a:cs typeface="Calibri"/>
              </a:rPr>
              <a:t>, </a:t>
            </a:r>
            <a:r>
              <a:rPr lang="en-US" sz="3000" b="1" dirty="0">
                <a:latin typeface="Calibri Light"/>
                <a:ea typeface="Calibri"/>
                <a:cs typeface="Calibri"/>
              </a:rPr>
              <a:t>N</a:t>
            </a:r>
            <a:r>
              <a:rPr lang="en-US" sz="3000" dirty="0">
                <a:latin typeface="Calibri Light"/>
                <a:ea typeface="Calibri"/>
                <a:cs typeface="Calibri"/>
              </a:rPr>
              <a:t>oronha</a:t>
            </a:r>
            <a:r>
              <a:rPr lang="en-US" sz="3000" dirty="0">
                <a:ea typeface="Calibri"/>
                <a:cs typeface="Calibri"/>
              </a:rPr>
              <a:t>, </a:t>
            </a:r>
            <a:r>
              <a:rPr lang="en-US" sz="3000" b="1" dirty="0">
                <a:ea typeface="Calibri"/>
                <a:cs typeface="Calibri"/>
              </a:rPr>
              <a:t>K</a:t>
            </a:r>
            <a:r>
              <a:rPr lang="en-US" sz="3000" dirty="0">
                <a:ea typeface="Calibri"/>
                <a:cs typeface="Calibri"/>
              </a:rPr>
              <a:t>ovtun</a:t>
            </a:r>
            <a:r>
              <a:rPr lang="en-US" sz="3000" dirty="0"/>
              <a:t>)</a:t>
            </a:r>
            <a:br>
              <a:rPr lang="en-US" sz="3000" dirty="0"/>
            </a:br>
            <a:r>
              <a:rPr lang="en-US" sz="2400" dirty="0"/>
              <a:t>Most general viscous energy-momentum tensor with first order gradient terms.</a:t>
            </a:r>
            <a:endParaRPr lang="en-US" sz="2400" dirty="0">
              <a:ea typeface="Calibri Light"/>
              <a:cs typeface="Calibri Light"/>
            </a:endParaRPr>
          </a:p>
        </p:txBody>
      </p:sp>
      <p:pic>
        <p:nvPicPr>
          <p:cNvPr id="8" name="Picture 7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8E12E1FE-3246-9EE0-2766-763B749C4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13" y="3520030"/>
            <a:ext cx="9448089" cy="393426"/>
          </a:xfrm>
          <a:prstGeom prst="rect">
            <a:avLst/>
          </a:prstGeom>
        </p:spPr>
      </p:pic>
      <p:pic>
        <p:nvPicPr>
          <p:cNvPr id="9" name="Picture 8" descr="\mathcal{A} = \tau_\epsilon\left[ u^\mu \nabla_\mu \epsilon + (\epsilon+P)\nabla_\mu u^\mu\right] = -\tau_\epsilon \left(u_\alpha \nabla_\beta T^{\alpha\beta}_0\right)">
            <a:extLst>
              <a:ext uri="{FF2B5EF4-FFF2-40B4-BE49-F238E27FC236}">
                <a16:creationId xmlns:a16="http://schemas.microsoft.com/office/drawing/2014/main" id="{B68CF421-4499-8807-750C-A397330E8D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7873" b="7077"/>
          <a:stretch>
            <a:fillRect/>
          </a:stretch>
        </p:blipFill>
        <p:spPr>
          <a:xfrm>
            <a:off x="5794362" y="4198363"/>
            <a:ext cx="5329324" cy="65411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993BB4FE-E106-2C65-EE0E-200036D3FD29}"/>
              </a:ext>
            </a:extLst>
          </p:cNvPr>
          <p:cNvSpPr txBox="1">
            <a:spLocks/>
          </p:cNvSpPr>
          <p:nvPr/>
        </p:nvSpPr>
        <p:spPr>
          <a:xfrm>
            <a:off x="202900" y="10536"/>
            <a:ext cx="11919983" cy="1324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BDNK: Causal First-order Viscous Hydrodynamics</a:t>
            </a:r>
          </a:p>
          <a:p>
            <a:pPr algn="ctr"/>
            <a:r>
              <a:rPr lang="en-US" sz="2600" dirty="0"/>
              <a:t>Causal and Stable First-Order Gradient Expansion Theory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F352FF3-E632-F92D-D2E2-0396D0A5DE78}"/>
              </a:ext>
            </a:extLst>
          </p:cNvPr>
          <p:cNvSpPr txBox="1">
            <a:spLocks/>
          </p:cNvSpPr>
          <p:nvPr/>
        </p:nvSpPr>
        <p:spPr>
          <a:xfrm>
            <a:off x="2458897" y="1527407"/>
            <a:ext cx="1574158" cy="498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/>
              <a:t>IDEAL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206444A-38BC-0E95-44C4-9544A5D181FD}"/>
              </a:ext>
            </a:extLst>
          </p:cNvPr>
          <p:cNvCxnSpPr/>
          <p:nvPr/>
        </p:nvCxnSpPr>
        <p:spPr>
          <a:xfrm>
            <a:off x="427652" y="2193958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0374761-18AD-2200-013E-E27839B9C273}"/>
              </a:ext>
            </a:extLst>
          </p:cNvPr>
          <p:cNvSpPr txBox="1">
            <a:spLocks/>
          </p:cNvSpPr>
          <p:nvPr/>
        </p:nvSpPr>
        <p:spPr>
          <a:xfrm>
            <a:off x="319313" y="5137380"/>
            <a:ext cx="7294061" cy="8705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Explicit constraints on transport coefficients</a:t>
            </a:r>
            <a:endParaRPr lang="en-US" sz="3200" dirty="0"/>
          </a:p>
        </p:txBody>
      </p:sp>
      <p:pic>
        <p:nvPicPr>
          <p:cNvPr id="2050" name="Picture 2" descr="6 Chalk Circle (PNG Transparent) | OnlyGFX.com">
            <a:extLst>
              <a:ext uri="{FF2B5EF4-FFF2-40B4-BE49-F238E27FC236}">
                <a16:creationId xmlns:a16="http://schemas.microsoft.com/office/drawing/2014/main" id="{55E199F1-6F76-8D14-760E-A8A4D2280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076" y="3323569"/>
            <a:ext cx="839667" cy="74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0A7182-3879-AD47-0751-5051F997BC54}"/>
              </a:ext>
            </a:extLst>
          </p:cNvPr>
          <p:cNvCxnSpPr/>
          <p:nvPr/>
        </p:nvCxnSpPr>
        <p:spPr>
          <a:xfrm>
            <a:off x="377789" y="503569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2C17AB5-48E7-9FCA-F2BE-CC6249CA0A9C}"/>
              </a:ext>
            </a:extLst>
          </p:cNvPr>
          <p:cNvSpPr txBox="1"/>
          <p:nvPr/>
        </p:nvSpPr>
        <p:spPr>
          <a:xfrm>
            <a:off x="8164209" y="2406247"/>
            <a:ext cx="32570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err="1"/>
              <a:t>Bemfica</a:t>
            </a:r>
            <a:r>
              <a:rPr lang="en-US" sz="1400"/>
              <a:t>, </a:t>
            </a:r>
            <a:r>
              <a:rPr lang="en-US" sz="1400" err="1"/>
              <a:t>Disconzi</a:t>
            </a:r>
            <a:r>
              <a:rPr lang="en-US" sz="1400"/>
              <a:t> and Noronha, 2018</a:t>
            </a:r>
          </a:p>
          <a:p>
            <a:r>
              <a:rPr lang="en-US" sz="1400"/>
              <a:t>Kovtun,  2019</a:t>
            </a:r>
          </a:p>
        </p:txBody>
      </p:sp>
      <p:pic>
        <p:nvPicPr>
          <p:cNvPr id="1026" name="Picture 2" descr="equation">
            <a:extLst>
              <a:ext uri="{FF2B5EF4-FFF2-40B4-BE49-F238E27FC236}">
                <a16:creationId xmlns:a16="http://schemas.microsoft.com/office/drawing/2014/main" id="{A00A0831-77CD-E6D0-4E79-9B58756FC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709" y="1504442"/>
            <a:ext cx="4336475" cy="46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3825BB-701E-B95D-C1E1-D2EEBB152371}"/>
              </a:ext>
            </a:extLst>
          </p:cNvPr>
          <p:cNvSpPr txBox="1"/>
          <p:nvPr/>
        </p:nvSpPr>
        <p:spPr>
          <a:xfrm>
            <a:off x="8275314" y="5388012"/>
            <a:ext cx="35973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CAUSAL</a:t>
            </a:r>
            <a:r>
              <a:rPr lang="en-US" sz="2000" dirty="0"/>
              <a:t> | </a:t>
            </a:r>
            <a:r>
              <a:rPr lang="en-US" sz="2000" b="1" dirty="0"/>
              <a:t>STABLE</a:t>
            </a:r>
            <a:r>
              <a:rPr lang="en-US" sz="2000" dirty="0"/>
              <a:t> | </a:t>
            </a:r>
            <a:r>
              <a:rPr lang="en-US" sz="2000" b="1" dirty="0"/>
              <a:t>HYPERBOLIC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DCE124-4ED9-BEE5-B3D9-C6D5915AAC2C}"/>
              </a:ext>
            </a:extLst>
          </p:cNvPr>
          <p:cNvSpPr txBox="1"/>
          <p:nvPr/>
        </p:nvSpPr>
        <p:spPr>
          <a:xfrm>
            <a:off x="320489" y="5874834"/>
            <a:ext cx="116658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/>
              <a:t>Causality &amp; Stability conditions: Can be checked when initializing</a:t>
            </a:r>
          </a:p>
          <a:p>
            <a:pPr>
              <a:buNone/>
            </a:pPr>
            <a:r>
              <a:rPr lang="en-US" sz="2000" dirty="0"/>
              <a:t>Can we turn it into a useful general numerical tool?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234473-5C21-84D7-6E19-4DE87FB3D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920693-DED0-562C-6227-D968C07F4030}"/>
              </a:ext>
            </a:extLst>
          </p:cNvPr>
          <p:cNvSpPr txBox="1"/>
          <p:nvPr/>
        </p:nvSpPr>
        <p:spPr>
          <a:xfrm>
            <a:off x="355300" y="4369615"/>
            <a:ext cx="5249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Example:</a:t>
            </a:r>
            <a:r>
              <a:rPr lang="en-US" dirty="0"/>
              <a:t> Gradient correction to the energy density</a:t>
            </a:r>
          </a:p>
        </p:txBody>
      </p:sp>
      <p:pic>
        <p:nvPicPr>
          <p:cNvPr id="12" name="Picture 2" descr="6 Chalk Circle (PNG Transparent) | OnlyGFX.com">
            <a:extLst>
              <a:ext uri="{FF2B5EF4-FFF2-40B4-BE49-F238E27FC236}">
                <a16:creationId xmlns:a16="http://schemas.microsoft.com/office/drawing/2014/main" id="{DB8BFBA3-70BB-F616-AEB9-E5BF6C3F9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07" y="4208757"/>
            <a:ext cx="839667" cy="74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row: Left-Right 12">
            <a:extLst>
              <a:ext uri="{FF2B5EF4-FFF2-40B4-BE49-F238E27FC236}">
                <a16:creationId xmlns:a16="http://schemas.microsoft.com/office/drawing/2014/main" id="{83E16067-4859-3E8D-9036-DE1BC2BDAB5D}"/>
              </a:ext>
            </a:extLst>
          </p:cNvPr>
          <p:cNvSpPr/>
          <p:nvPr/>
        </p:nvSpPr>
        <p:spPr>
          <a:xfrm>
            <a:off x="7608111" y="5424482"/>
            <a:ext cx="550835" cy="296391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98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  <p:bldP spid="26" grpId="0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B3F0D-397D-D62E-B025-4DA9B0819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9C7AF-3E94-4CD3-B690-76C23580E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51317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BDNK EOMs – H Tensor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4E1C051-FF22-4C16-5122-16B6D3253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7" y="1645530"/>
            <a:ext cx="6945313" cy="69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4E98464-7BFA-EE06-0362-C2CAC2607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8581"/>
            <a:ext cx="12192000" cy="162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AB6FDF67-33EB-921C-7D4C-35D8FF383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98149"/>
            <a:ext cx="6974711" cy="61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C902C0C3-48D5-94E5-4320-072ECCD23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571201"/>
            <a:ext cx="5805186" cy="63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637B64-8245-3463-8AD4-7DE333263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40</a:t>
            </a:fld>
            <a:endParaRPr lang="en-US"/>
          </a:p>
        </p:txBody>
      </p:sp>
      <p:pic>
        <p:nvPicPr>
          <p:cNvPr id="5" name="Picture 4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99871485-67D8-FC1E-F330-FE3A383AB7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246" y="1070938"/>
            <a:ext cx="8595505" cy="357924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6905F05-2E07-C92F-D14E-D0F2CCA57301}"/>
              </a:ext>
            </a:extLst>
          </p:cNvPr>
          <p:cNvCxnSpPr/>
          <p:nvPr/>
        </p:nvCxnSpPr>
        <p:spPr>
          <a:xfrm>
            <a:off x="209550" y="2342676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DAE4AB4-EA37-23E7-660C-7AC65577F1E7}"/>
              </a:ext>
            </a:extLst>
          </p:cNvPr>
          <p:cNvCxnSpPr/>
          <p:nvPr/>
        </p:nvCxnSpPr>
        <p:spPr>
          <a:xfrm>
            <a:off x="258378" y="4413961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240344B-6DB9-EFA6-6B0F-05E2E36A566F}"/>
              </a:ext>
            </a:extLst>
          </p:cNvPr>
          <p:cNvCxnSpPr/>
          <p:nvPr/>
        </p:nvCxnSpPr>
        <p:spPr>
          <a:xfrm>
            <a:off x="209550" y="5387013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673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CA3BA-4BE5-9969-C3E8-EE39E5711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A9739-68F4-60A4-DA20-416C4FA43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Divergence Cleaning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37245D49-FB1F-EF7B-099D-3428026C5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272" y="1803569"/>
            <a:ext cx="27908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BF82F09-84D9-71F8-3842-422B58F8B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462" y="1803568"/>
            <a:ext cx="15525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5C56A-AF6D-4768-FD77-6AB3F108E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932" y="2545472"/>
            <a:ext cx="10515600" cy="61601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Dedner</a:t>
            </a:r>
            <a:r>
              <a:rPr lang="en-US" dirty="0"/>
              <a:t> et al. (2002) :  GLM methods to resolve numerical errors causing instability in MHD simulations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3FE16FC-B38C-1605-AF4B-5A6E0A890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75" y="3429000"/>
            <a:ext cx="43624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81CA6AB-88F7-0D61-FDE6-542E25258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499" y="5783528"/>
            <a:ext cx="34290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2BD93E8-7C4A-1429-7BAB-BFF88B08B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78" y="5783529"/>
            <a:ext cx="19050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E668517E-863F-3C52-9834-F3B489D59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499" y="6333531"/>
            <a:ext cx="15525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4E7C2C-11A8-6194-C603-7ABA8ACA9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6AA016-9FD1-5A3F-4702-4120F1F74319}"/>
              </a:ext>
            </a:extLst>
          </p:cNvPr>
          <p:cNvSpPr txBox="1"/>
          <p:nvPr/>
        </p:nvSpPr>
        <p:spPr>
          <a:xfrm>
            <a:off x="954932" y="5184435"/>
            <a:ext cx="75159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Full first-order formulation introduces </a:t>
            </a:r>
            <a:r>
              <a:rPr lang="en-US" sz="2400" b="1" dirty="0"/>
              <a:t>curl constraints</a:t>
            </a:r>
            <a:r>
              <a:rPr lang="en-US" sz="2400" dirty="0"/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Introduce an auxiliary </a:t>
            </a:r>
            <a:r>
              <a:rPr lang="en-US" sz="2400" b="1" dirty="0"/>
              <a:t>curl-cleaning (CC) field</a:t>
            </a:r>
            <a:r>
              <a:rPr lang="en-US" sz="2400" dirty="0"/>
              <a:t> to propagate and damp constraint violations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Cleaning/damping controlled by adjustable coefficients</a:t>
            </a:r>
          </a:p>
        </p:txBody>
      </p:sp>
    </p:spTree>
    <p:extLst>
      <p:ext uri="{BB962C8B-B14F-4D97-AF65-F5344CB8AC3E}">
        <p14:creationId xmlns:p14="http://schemas.microsoft.com/office/powerpoint/2010/main" val="2946061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B0E8F-DE28-1A12-6F3A-E2469249C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06"/>
            <a:ext cx="10515600" cy="767528"/>
          </a:xfrm>
        </p:spPr>
        <p:txBody>
          <a:bodyPr>
            <a:normAutofit/>
          </a:bodyPr>
          <a:lstStyle/>
          <a:p>
            <a:pPr algn="ctr"/>
            <a:r>
              <a:rPr lang="en-US" sz="3000"/>
              <a:t>First Order Formulism – Curl Cleaning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457A45F3-2BD7-3A02-83F2-6C4F6A2A1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93" y="727542"/>
            <a:ext cx="13620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2858A188-CB61-079B-2927-80A086945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267" y="727542"/>
            <a:ext cx="17621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B98881E5-2F9F-9CF5-7020-97A9489AF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229" y="2258888"/>
            <a:ext cx="1227652" cy="70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456514A4-9E78-96AF-0E8E-8D11A97C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45" y="4977995"/>
            <a:ext cx="3997443" cy="106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629D180-A6F0-57F9-C25F-C5D7555F3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445" y="1199135"/>
            <a:ext cx="11067735" cy="6160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/>
              <a:t>New variables which are gradients requires methods to ensure curl is zero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91DAC7-7D33-86A0-6A04-CA1BA7DA9278}"/>
              </a:ext>
            </a:extLst>
          </p:cNvPr>
          <p:cNvSpPr txBox="1">
            <a:spLocks/>
          </p:cNvSpPr>
          <p:nvPr/>
        </p:nvSpPr>
        <p:spPr>
          <a:xfrm>
            <a:off x="316456" y="3888915"/>
            <a:ext cx="4505325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Ensure Curl does not grow</a:t>
            </a:r>
          </a:p>
        </p:txBody>
      </p:sp>
      <p:pic>
        <p:nvPicPr>
          <p:cNvPr id="1048" name="Picture 24">
            <a:extLst>
              <a:ext uri="{FF2B5EF4-FFF2-40B4-BE49-F238E27FC236}">
                <a16:creationId xmlns:a16="http://schemas.microsoft.com/office/drawing/2014/main" id="{748E4217-B685-60BC-A3CC-242CFE7AE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962" y="4890390"/>
            <a:ext cx="4731838" cy="124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F95C80-4491-ED46-3B35-2C2403B3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42</a:t>
            </a:fld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3423E56-E218-369E-B6C9-E102DBACCC3D}"/>
              </a:ext>
            </a:extLst>
          </p:cNvPr>
          <p:cNvCxnSpPr/>
          <p:nvPr/>
        </p:nvCxnSpPr>
        <p:spPr>
          <a:xfrm>
            <a:off x="316456" y="364756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AF0ADCF-7C4B-12E8-C51B-97694C9248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850" y="1915271"/>
            <a:ext cx="2886075" cy="140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032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311A9-7948-29E1-EAD1-8580A68FB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06E1-E17D-A44B-6E75-5E9F419F8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1039"/>
            <a:ext cx="6088284" cy="688171"/>
          </a:xfrm>
        </p:spPr>
        <p:txBody>
          <a:bodyPr>
            <a:normAutofit/>
          </a:bodyPr>
          <a:lstStyle/>
          <a:p>
            <a:pPr algn="ctr"/>
            <a:r>
              <a:rPr lang="en-US" sz="3000"/>
              <a:t>First Order Formulism – Curl Cleaning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E236D3-FBB6-8A65-6FDD-BF7E28E65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463" y="4918447"/>
            <a:ext cx="6847659" cy="193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8D66FD80-49B2-E866-9548-6172C41EA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90" y="709210"/>
            <a:ext cx="1654476" cy="11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2117805A-9176-7451-E64B-2C00314ED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67" y="2367639"/>
            <a:ext cx="11423865" cy="46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6C200-6E78-529E-3B5F-DE0E76D248F9}"/>
              </a:ext>
            </a:extLst>
          </p:cNvPr>
          <p:cNvSpPr txBox="1">
            <a:spLocks/>
          </p:cNvSpPr>
          <p:nvPr/>
        </p:nvSpPr>
        <p:spPr>
          <a:xfrm>
            <a:off x="2210766" y="1067501"/>
            <a:ext cx="663732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New Variables for flux conservative form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4CFE913-9CD1-68CD-9715-000F32882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4" y="3509185"/>
            <a:ext cx="11333930" cy="110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401EFD7-AA8C-CADD-3656-E6AA98246049}"/>
              </a:ext>
            </a:extLst>
          </p:cNvPr>
          <p:cNvSpPr txBox="1">
            <a:spLocks/>
          </p:cNvSpPr>
          <p:nvPr/>
        </p:nvSpPr>
        <p:spPr>
          <a:xfrm>
            <a:off x="0" y="5532772"/>
            <a:ext cx="240313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EOMs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DE50CC-C575-E620-777E-FB79B1937520}"/>
              </a:ext>
            </a:extLst>
          </p:cNvPr>
          <p:cNvSpPr txBox="1">
            <a:spLocks/>
          </p:cNvSpPr>
          <p:nvPr/>
        </p:nvSpPr>
        <p:spPr>
          <a:xfrm>
            <a:off x="-1" y="2951312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Auxiliary Definitions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EF0993D-4568-EAC8-5906-7CC294CB7269}"/>
              </a:ext>
            </a:extLst>
          </p:cNvPr>
          <p:cNvSpPr txBox="1">
            <a:spLocks/>
          </p:cNvSpPr>
          <p:nvPr/>
        </p:nvSpPr>
        <p:spPr>
          <a:xfrm>
            <a:off x="4157239" y="1897274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BDNK Tensor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B8B3E09-AE05-DD22-5560-1BF167BDBA2B}"/>
              </a:ext>
            </a:extLst>
          </p:cNvPr>
          <p:cNvCxnSpPr/>
          <p:nvPr/>
        </p:nvCxnSpPr>
        <p:spPr>
          <a:xfrm>
            <a:off x="429034" y="1948777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D25C81E-729A-71B5-D0FC-901EC88BD5B2}"/>
              </a:ext>
            </a:extLst>
          </p:cNvPr>
          <p:cNvCxnSpPr/>
          <p:nvPr/>
        </p:nvCxnSpPr>
        <p:spPr>
          <a:xfrm>
            <a:off x="384067" y="479710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835F685-7137-D1B4-4399-885998C657C3}"/>
              </a:ext>
            </a:extLst>
          </p:cNvPr>
          <p:cNvCxnSpPr/>
          <p:nvPr/>
        </p:nvCxnSpPr>
        <p:spPr>
          <a:xfrm>
            <a:off x="384067" y="2917686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13FCADF-6AE0-D762-F922-501DB9E05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376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F7BDE-13E4-A3AE-F8B4-DD84C0529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06D07-05A4-08E0-0926-0D6EFF39B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1039"/>
            <a:ext cx="6088284" cy="688171"/>
          </a:xfrm>
        </p:spPr>
        <p:txBody>
          <a:bodyPr>
            <a:normAutofit/>
          </a:bodyPr>
          <a:lstStyle/>
          <a:p>
            <a:pPr algn="ctr"/>
            <a:r>
              <a:rPr lang="en-US" sz="3000"/>
              <a:t>First Order Formulism – Curl Cleaning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9642CC-2B6A-5EAC-ABC3-A4245BE09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463" y="4918447"/>
            <a:ext cx="6847659" cy="193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5991F514-0F8A-7E58-4BB8-A79389CA8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90" y="709210"/>
            <a:ext cx="1654476" cy="11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3F665B92-6ECE-E957-2094-736F685A0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67" y="2367639"/>
            <a:ext cx="11423865" cy="46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0443F-3502-C362-0D6B-70EE81673CA7}"/>
              </a:ext>
            </a:extLst>
          </p:cNvPr>
          <p:cNvSpPr txBox="1">
            <a:spLocks/>
          </p:cNvSpPr>
          <p:nvPr/>
        </p:nvSpPr>
        <p:spPr>
          <a:xfrm>
            <a:off x="2210766" y="1067501"/>
            <a:ext cx="663732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New Variables for flux conservative form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202F7D9-4343-BFD4-EEBB-6ECAD0EF8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4" y="3509185"/>
            <a:ext cx="11333930" cy="110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F66992-7E38-8D09-F603-EA76A9B4FDDE}"/>
              </a:ext>
            </a:extLst>
          </p:cNvPr>
          <p:cNvSpPr txBox="1">
            <a:spLocks/>
          </p:cNvSpPr>
          <p:nvPr/>
        </p:nvSpPr>
        <p:spPr>
          <a:xfrm>
            <a:off x="0" y="5532772"/>
            <a:ext cx="240313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EOMs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26B49D5-7BB3-2675-94E0-9BDD8E9EACB6}"/>
              </a:ext>
            </a:extLst>
          </p:cNvPr>
          <p:cNvSpPr txBox="1">
            <a:spLocks/>
          </p:cNvSpPr>
          <p:nvPr/>
        </p:nvSpPr>
        <p:spPr>
          <a:xfrm>
            <a:off x="-1" y="2951312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Auxiliary Definitions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0A64301-8EF8-0AB0-27BE-02C3086BC4E8}"/>
              </a:ext>
            </a:extLst>
          </p:cNvPr>
          <p:cNvSpPr txBox="1">
            <a:spLocks/>
          </p:cNvSpPr>
          <p:nvPr/>
        </p:nvSpPr>
        <p:spPr>
          <a:xfrm>
            <a:off x="4157239" y="1897274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BDNK Tensor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B468FF-0781-078B-956E-CE05816F0599}"/>
              </a:ext>
            </a:extLst>
          </p:cNvPr>
          <p:cNvCxnSpPr/>
          <p:nvPr/>
        </p:nvCxnSpPr>
        <p:spPr>
          <a:xfrm>
            <a:off x="429034" y="1948777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9D7CB0-98F2-C403-F466-0B91B7405787}"/>
              </a:ext>
            </a:extLst>
          </p:cNvPr>
          <p:cNvCxnSpPr/>
          <p:nvPr/>
        </p:nvCxnSpPr>
        <p:spPr>
          <a:xfrm>
            <a:off x="384067" y="479710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9115A4A-47DB-2195-4202-47206B727C18}"/>
              </a:ext>
            </a:extLst>
          </p:cNvPr>
          <p:cNvCxnSpPr/>
          <p:nvPr/>
        </p:nvCxnSpPr>
        <p:spPr>
          <a:xfrm>
            <a:off x="384067" y="2917686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C02BF4F-42A9-3E8F-7246-DE42046DD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29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358C5-183C-A490-ED72-DB0ABFB40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53BA3-1952-EA0E-32F1-A02302938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36" y="793388"/>
            <a:ext cx="2858948" cy="117430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000"/>
              <a:t>Flux Conservative Form</a:t>
            </a:r>
            <a:br>
              <a:rPr lang="en-US" sz="3000"/>
            </a:br>
            <a:br>
              <a:rPr lang="en-US" sz="3000"/>
            </a:br>
            <a:r>
              <a:rPr lang="en-US" sz="3000"/>
              <a:t>44 Variables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7573C56D-0905-F472-F274-072C10D0D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37" y="0"/>
            <a:ext cx="8107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DEBF5E57-A527-D7E7-9B50-FC2301FB6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72" y="2919172"/>
            <a:ext cx="25812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F7EF3A-2A20-63E4-09A7-942973FFB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392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86C45-F9BD-6654-3B8A-06FA2A207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CD623-8426-BD97-D1A9-4337686D4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Symbolic Expressions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8BF4852-BCFB-37AB-9F30-D867AE10D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592" y="1726176"/>
            <a:ext cx="6512117" cy="65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FA24A332-1F63-E0EA-5A0C-47BBAA3D9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143" y="2023502"/>
            <a:ext cx="1314733" cy="95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A39629F2-C542-0472-C320-DB57ACFB7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75" y="2654823"/>
            <a:ext cx="8808773" cy="36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2823B36-6677-BCE3-5E36-1EC2C4D15C55}"/>
              </a:ext>
            </a:extLst>
          </p:cNvPr>
          <p:cNvSpPr txBox="1">
            <a:spLocks/>
          </p:cNvSpPr>
          <p:nvPr/>
        </p:nvSpPr>
        <p:spPr>
          <a:xfrm>
            <a:off x="9706708" y="1652954"/>
            <a:ext cx="2300791" cy="2867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New Variables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69C1C411-7B97-052F-08C9-19ADA6A17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52" y="5619883"/>
            <a:ext cx="11333930" cy="110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875BF32-8B7E-4089-9273-25E56725E0A9}"/>
              </a:ext>
            </a:extLst>
          </p:cNvPr>
          <p:cNvSpPr txBox="1">
            <a:spLocks/>
          </p:cNvSpPr>
          <p:nvPr/>
        </p:nvSpPr>
        <p:spPr>
          <a:xfrm>
            <a:off x="8335519" y="5066149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Auxiliary Definitions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858D01C-70C4-5F4B-10DE-BD7060E34FCF}"/>
              </a:ext>
            </a:extLst>
          </p:cNvPr>
          <p:cNvSpPr txBox="1">
            <a:spLocks/>
          </p:cNvSpPr>
          <p:nvPr/>
        </p:nvSpPr>
        <p:spPr>
          <a:xfrm>
            <a:off x="-211016" y="795987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BDNK Tensor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0E7BDD-E30B-FA8B-5994-79E11B944909}"/>
              </a:ext>
            </a:extLst>
          </p:cNvPr>
          <p:cNvCxnSpPr>
            <a:cxnSpLocks/>
          </p:cNvCxnSpPr>
          <p:nvPr/>
        </p:nvCxnSpPr>
        <p:spPr>
          <a:xfrm flipV="1">
            <a:off x="218019" y="1423484"/>
            <a:ext cx="9923467" cy="4036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60BF89A-88C3-AB80-A2A7-91BCCE796239}"/>
              </a:ext>
            </a:extLst>
          </p:cNvPr>
          <p:cNvCxnSpPr/>
          <p:nvPr/>
        </p:nvCxnSpPr>
        <p:spPr>
          <a:xfrm>
            <a:off x="0" y="551273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97B7ACD-1A83-F422-4647-503F74236BDB}"/>
              </a:ext>
            </a:extLst>
          </p:cNvPr>
          <p:cNvCxnSpPr>
            <a:cxnSpLocks/>
          </p:cNvCxnSpPr>
          <p:nvPr/>
        </p:nvCxnSpPr>
        <p:spPr>
          <a:xfrm flipV="1">
            <a:off x="173052" y="3219065"/>
            <a:ext cx="9895244" cy="28247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45" name="Picture 2">
            <a:extLst>
              <a:ext uri="{FF2B5EF4-FFF2-40B4-BE49-F238E27FC236}">
                <a16:creationId xmlns:a16="http://schemas.microsoft.com/office/drawing/2014/main" id="{5EFE385C-FE1B-E2ED-C23D-89109BA64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860" y="3475673"/>
            <a:ext cx="6847659" cy="193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90619B0A-F225-2476-A308-E58765397A02}"/>
              </a:ext>
            </a:extLst>
          </p:cNvPr>
          <p:cNvSpPr txBox="1">
            <a:spLocks/>
          </p:cNvSpPr>
          <p:nvPr/>
        </p:nvSpPr>
        <p:spPr>
          <a:xfrm>
            <a:off x="-363366" y="3910657"/>
            <a:ext cx="240313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EOMs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6EAA03-8B5C-8911-3A8C-A8045FC89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491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F083E-D79E-F131-2AA7-80870E657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34994-E6D5-BAA5-07D1-7556158C2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Symbolic Expressions for Code</a:t>
            </a:r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3EC2C2DE-85D0-E4B6-4207-CBADA6B6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00" y="2384236"/>
            <a:ext cx="8808773" cy="36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2FBE73EF-6379-2BF3-C9D9-838FEDF6E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99" y="3034364"/>
            <a:ext cx="9821579" cy="95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174C81F-41A3-F260-74CD-FC38BE484841}"/>
              </a:ext>
            </a:extLst>
          </p:cNvPr>
          <p:cNvSpPr txBox="1">
            <a:spLocks/>
          </p:cNvSpPr>
          <p:nvPr/>
        </p:nvSpPr>
        <p:spPr>
          <a:xfrm>
            <a:off x="0" y="1549023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BDNK Tensor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DC4B57D-B625-7486-8A45-33CB353D646D}"/>
              </a:ext>
            </a:extLst>
          </p:cNvPr>
          <p:cNvCxnSpPr>
            <a:cxnSpLocks/>
          </p:cNvCxnSpPr>
          <p:nvPr/>
        </p:nvCxnSpPr>
        <p:spPr>
          <a:xfrm flipV="1">
            <a:off x="429035" y="2176520"/>
            <a:ext cx="9923467" cy="4036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536C8F-1F55-526D-1856-A8E73A96C2EC}"/>
              </a:ext>
            </a:extLst>
          </p:cNvPr>
          <p:cNvCxnSpPr>
            <a:cxnSpLocks/>
          </p:cNvCxnSpPr>
          <p:nvPr/>
        </p:nvCxnSpPr>
        <p:spPr>
          <a:xfrm flipV="1">
            <a:off x="429035" y="2843619"/>
            <a:ext cx="9895244" cy="28247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8C55F793-534E-A1A3-2C30-2146201758DD}"/>
              </a:ext>
            </a:extLst>
          </p:cNvPr>
          <p:cNvSpPr txBox="1">
            <a:spLocks/>
          </p:cNvSpPr>
          <p:nvPr/>
        </p:nvSpPr>
        <p:spPr>
          <a:xfrm>
            <a:off x="1049216" y="4421484"/>
            <a:ext cx="10515600" cy="808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dirty="0"/>
              <a:t>Large number of terms via contractions. 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dirty="0" err="1"/>
              <a:t>xAct</a:t>
            </a:r>
            <a:r>
              <a:rPr lang="en-US" dirty="0"/>
              <a:t> symbolic simplifications reduces this significantly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B85EE5-D8C7-E5EA-D23D-3D8A245DD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47</a:t>
            </a:fld>
            <a:endParaRPr lang="en-US"/>
          </a:p>
        </p:txBody>
      </p:sp>
      <p:pic>
        <p:nvPicPr>
          <p:cNvPr id="6" name="Picture 5" descr="equation">
            <a:extLst>
              <a:ext uri="{FF2B5EF4-FFF2-40B4-BE49-F238E27FC236}">
                <a16:creationId xmlns:a16="http://schemas.microsoft.com/office/drawing/2014/main" id="{98FA14EA-2DC8-E91C-3742-E1953BC57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6063" y="2969205"/>
            <a:ext cx="1085714" cy="409524"/>
          </a:xfrm>
          <a:prstGeom prst="rect">
            <a:avLst/>
          </a:prstGeom>
        </p:spPr>
      </p:pic>
      <p:pic>
        <p:nvPicPr>
          <p:cNvPr id="7" name="Picture 6" descr="equation">
            <a:extLst>
              <a:ext uri="{FF2B5EF4-FFF2-40B4-BE49-F238E27FC236}">
                <a16:creationId xmlns:a16="http://schemas.microsoft.com/office/drawing/2014/main" id="{7D135EA8-065A-2C85-D1F6-2BEE2AB73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6063" y="3494770"/>
            <a:ext cx="1095238" cy="4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990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7782B-B0E3-362A-4F24-159316BDB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95077-B9B7-B727-2E10-9108BB453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/>
          <a:lstStyle/>
          <a:p>
            <a:pPr algn="ctr"/>
            <a:r>
              <a:rPr lang="en-US"/>
              <a:t>Simulating BDNK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D631357-9137-FEC3-F390-3C031B3DFFFF}"/>
              </a:ext>
            </a:extLst>
          </p:cNvPr>
          <p:cNvSpPr txBox="1">
            <a:spLocks/>
          </p:cNvSpPr>
          <p:nvPr/>
        </p:nvSpPr>
        <p:spPr>
          <a:xfrm>
            <a:off x="247871" y="903772"/>
            <a:ext cx="10645070" cy="21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/>
              <a:buChar char="•"/>
            </a:pPr>
            <a:r>
              <a:rPr lang="en-US" sz="2500">
                <a:latin typeface="Calibri"/>
                <a:ea typeface="Calibri Light"/>
                <a:cs typeface="Calibri Light"/>
              </a:rPr>
              <a:t>BDNK EOMs are second order</a:t>
            </a:r>
          </a:p>
          <a:p>
            <a:endParaRPr lang="en-US" sz="2500">
              <a:latin typeface="Calibri"/>
              <a:ea typeface="Calibri Light"/>
              <a:cs typeface="Calibri Light"/>
            </a:endParaRPr>
          </a:p>
          <a:p>
            <a:pPr marL="457200" indent="-457200">
              <a:buFont typeface="Arial"/>
              <a:buChar char="•"/>
            </a:pPr>
            <a:r>
              <a:rPr lang="en-US" sz="2500">
                <a:latin typeface="Calibri"/>
                <a:ea typeface="Calibri Light"/>
                <a:cs typeface="Calibri Light"/>
              </a:rPr>
              <a:t>Finite Volume Method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,monospace"/>
              <a:buChar char="o"/>
            </a:pPr>
            <a:r>
              <a:rPr lang="en-US" sz="2000">
                <a:latin typeface="Calibri Light"/>
                <a:ea typeface="Calibri Light"/>
                <a:cs typeface="Calibri Light"/>
              </a:rPr>
              <a:t>Equations cast in a First Order Flux Conservative Form.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>
                <a:latin typeface="Calibri Light"/>
                <a:ea typeface="Calibri Light"/>
                <a:cs typeface="Calibri Light"/>
              </a:rPr>
              <a:t>Volume is divided into cells.</a:t>
            </a:r>
            <a:endParaRPr lang="en-US"/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>
                <a:latin typeface="Calibri Light"/>
                <a:ea typeface="Calibri Light"/>
                <a:cs typeface="Calibri Light"/>
              </a:rPr>
              <a:t>Discretized variables are cell-averaged and derivatives have to be computed on interfaces.</a:t>
            </a:r>
          </a:p>
        </p:txBody>
      </p:sp>
      <p:pic>
        <p:nvPicPr>
          <p:cNvPr id="66" name="Graphic 65" descr="equation">
            <a:extLst>
              <a:ext uri="{FF2B5EF4-FFF2-40B4-BE49-F238E27FC236}">
                <a16:creationId xmlns:a16="http://schemas.microsoft.com/office/drawing/2014/main" id="{81391E26-D6B7-B6AF-1DC4-2FE3E04EC2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80814" y="3214088"/>
            <a:ext cx="2295525" cy="333375"/>
          </a:xfrm>
          <a:prstGeom prst="rect">
            <a:avLst/>
          </a:prstGeom>
        </p:spPr>
      </p:pic>
      <p:graphicFrame>
        <p:nvGraphicFramePr>
          <p:cNvPr id="67" name="Title 1">
            <a:extLst>
              <a:ext uri="{FF2B5EF4-FFF2-40B4-BE49-F238E27FC236}">
                <a16:creationId xmlns:a16="http://schemas.microsoft.com/office/drawing/2014/main" id="{C5C07987-E435-1AA8-D914-AA4CA68561CD}"/>
              </a:ext>
            </a:extLst>
          </p:cNvPr>
          <p:cNvGraphicFramePr/>
          <p:nvPr/>
        </p:nvGraphicFramePr>
        <p:xfrm>
          <a:off x="2944655" y="3818520"/>
          <a:ext cx="746188" cy="327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0" name="Title 1">
            <a:extLst>
              <a:ext uri="{FF2B5EF4-FFF2-40B4-BE49-F238E27FC236}">
                <a16:creationId xmlns:a16="http://schemas.microsoft.com/office/drawing/2014/main" id="{0AB1B836-8576-5419-94DA-5872E483C5E2}"/>
              </a:ext>
            </a:extLst>
          </p:cNvPr>
          <p:cNvGraphicFramePr/>
          <p:nvPr/>
        </p:nvGraphicFramePr>
        <p:xfrm>
          <a:off x="4527000" y="3796355"/>
          <a:ext cx="361594" cy="37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5" name="Title 1">
            <a:extLst>
              <a:ext uri="{FF2B5EF4-FFF2-40B4-BE49-F238E27FC236}">
                <a16:creationId xmlns:a16="http://schemas.microsoft.com/office/drawing/2014/main" id="{75CFBE56-4DBB-03E0-DF05-C30837EE7DDC}"/>
              </a:ext>
            </a:extLst>
          </p:cNvPr>
          <p:cNvGraphicFramePr/>
          <p:nvPr/>
        </p:nvGraphicFramePr>
        <p:xfrm>
          <a:off x="5811556" y="3818519"/>
          <a:ext cx="760565" cy="327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656" name="Graphic 655" descr="equation">
            <a:extLst>
              <a:ext uri="{FF2B5EF4-FFF2-40B4-BE49-F238E27FC236}">
                <a16:creationId xmlns:a16="http://schemas.microsoft.com/office/drawing/2014/main" id="{91CB17B7-37FD-C01A-C1C9-99F85AA61A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81064" y="4500652"/>
            <a:ext cx="5952938" cy="851169"/>
          </a:xfrm>
          <a:prstGeom prst="rect">
            <a:avLst/>
          </a:prstGeom>
        </p:spPr>
      </p:pic>
      <p:sp>
        <p:nvSpPr>
          <p:cNvPr id="658" name="Rectangle 657">
            <a:extLst>
              <a:ext uri="{FF2B5EF4-FFF2-40B4-BE49-F238E27FC236}">
                <a16:creationId xmlns:a16="http://schemas.microsoft.com/office/drawing/2014/main" id="{038F8D72-F9EF-4395-C7AC-BF5BD65F185F}"/>
              </a:ext>
            </a:extLst>
          </p:cNvPr>
          <p:cNvSpPr/>
          <p:nvPr/>
        </p:nvSpPr>
        <p:spPr>
          <a:xfrm>
            <a:off x="9253954" y="4121322"/>
            <a:ext cx="1666704" cy="157219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9" name="Graphic 658" descr="equation">
            <a:extLst>
              <a:ext uri="{FF2B5EF4-FFF2-40B4-BE49-F238E27FC236}">
                <a16:creationId xmlns:a16="http://schemas.microsoft.com/office/drawing/2014/main" id="{CC6F0698-0905-4E0D-FFEE-F4F2E9F7A2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46693" y="4422055"/>
            <a:ext cx="478048" cy="440127"/>
          </a:xfrm>
          <a:prstGeom prst="rect">
            <a:avLst/>
          </a:prstGeom>
        </p:spPr>
      </p:pic>
      <p:pic>
        <p:nvPicPr>
          <p:cNvPr id="660" name="Graphic 659" descr="equation">
            <a:extLst>
              <a:ext uri="{FF2B5EF4-FFF2-40B4-BE49-F238E27FC236}">
                <a16:creationId xmlns:a16="http://schemas.microsoft.com/office/drawing/2014/main" id="{6DA0AE0A-69BF-9B9B-D7C8-0546387149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881199" y="4993555"/>
            <a:ext cx="444979" cy="454505"/>
          </a:xfrm>
          <a:prstGeom prst="rect">
            <a:avLst/>
          </a:prstGeom>
        </p:spPr>
      </p:pic>
      <p:pic>
        <p:nvPicPr>
          <p:cNvPr id="661" name="Graphic 660" descr="equation">
            <a:extLst>
              <a:ext uri="{FF2B5EF4-FFF2-40B4-BE49-F238E27FC236}">
                <a16:creationId xmlns:a16="http://schemas.microsoft.com/office/drawing/2014/main" id="{EFFFBF45-1C93-44D7-E559-BF7F3102C9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989064" y="4389885"/>
            <a:ext cx="1011268" cy="500872"/>
          </a:xfrm>
          <a:prstGeom prst="rect">
            <a:avLst/>
          </a:prstGeom>
        </p:spPr>
      </p:pic>
      <p:pic>
        <p:nvPicPr>
          <p:cNvPr id="662" name="Graphic 661" descr="equation">
            <a:extLst>
              <a:ext uri="{FF2B5EF4-FFF2-40B4-BE49-F238E27FC236}">
                <a16:creationId xmlns:a16="http://schemas.microsoft.com/office/drawing/2014/main" id="{EEF6FA31-5F39-08E2-F90D-E09423F2C7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010614" y="5065621"/>
            <a:ext cx="1015940" cy="508060"/>
          </a:xfrm>
          <a:prstGeom prst="rect">
            <a:avLst/>
          </a:prstGeom>
        </p:spPr>
      </p:pic>
      <p:pic>
        <p:nvPicPr>
          <p:cNvPr id="663" name="Graphic 662" descr="equation">
            <a:extLst>
              <a:ext uri="{FF2B5EF4-FFF2-40B4-BE49-F238E27FC236}">
                <a16:creationId xmlns:a16="http://schemas.microsoft.com/office/drawing/2014/main" id="{9DFE7059-6CCA-5903-50F7-06A2766D3A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732303" y="6071048"/>
            <a:ext cx="929676" cy="510037"/>
          </a:xfrm>
          <a:prstGeom prst="rect">
            <a:avLst/>
          </a:prstGeom>
        </p:spPr>
      </p:pic>
      <p:pic>
        <p:nvPicPr>
          <p:cNvPr id="664" name="Graphic 663" descr="equation">
            <a:extLst>
              <a:ext uri="{FF2B5EF4-FFF2-40B4-BE49-F238E27FC236}">
                <a16:creationId xmlns:a16="http://schemas.microsoft.com/office/drawing/2014/main" id="{3144DB2A-A3E6-C573-F6FD-FF5DA605DF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619619" y="3346538"/>
            <a:ext cx="932193" cy="510037"/>
          </a:xfrm>
          <a:prstGeom prst="rect">
            <a:avLst/>
          </a:prstGeom>
        </p:spPr>
      </p:pic>
      <p:cxnSp>
        <p:nvCxnSpPr>
          <p:cNvPr id="665" name="Straight Arrow Connector 664">
            <a:extLst>
              <a:ext uri="{FF2B5EF4-FFF2-40B4-BE49-F238E27FC236}">
                <a16:creationId xmlns:a16="http://schemas.microsoft.com/office/drawing/2014/main" id="{7F45579E-C01E-D28F-6FEA-67FABC13DCAE}"/>
              </a:ext>
            </a:extLst>
          </p:cNvPr>
          <p:cNvCxnSpPr/>
          <p:nvPr/>
        </p:nvCxnSpPr>
        <p:spPr>
          <a:xfrm flipV="1">
            <a:off x="10918901" y="4123031"/>
            <a:ext cx="764379" cy="414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6" name="Straight Arrow Connector 665">
            <a:extLst>
              <a:ext uri="{FF2B5EF4-FFF2-40B4-BE49-F238E27FC236}">
                <a16:creationId xmlns:a16="http://schemas.microsoft.com/office/drawing/2014/main" id="{9CB8E1B3-5956-BC8B-135F-726CE8CE0C90}"/>
              </a:ext>
            </a:extLst>
          </p:cNvPr>
          <p:cNvCxnSpPr>
            <a:cxnSpLocks/>
          </p:cNvCxnSpPr>
          <p:nvPr/>
        </p:nvCxnSpPr>
        <p:spPr>
          <a:xfrm flipV="1">
            <a:off x="8539448" y="4123030"/>
            <a:ext cx="764379" cy="414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7" name="Straight Arrow Connector 666">
            <a:extLst>
              <a:ext uri="{FF2B5EF4-FFF2-40B4-BE49-F238E27FC236}">
                <a16:creationId xmlns:a16="http://schemas.microsoft.com/office/drawing/2014/main" id="{3FA9B006-0A44-E254-BC36-A9024D98B81A}"/>
              </a:ext>
            </a:extLst>
          </p:cNvPr>
          <p:cNvCxnSpPr>
            <a:cxnSpLocks/>
          </p:cNvCxnSpPr>
          <p:nvPr/>
        </p:nvCxnSpPr>
        <p:spPr>
          <a:xfrm flipH="1" flipV="1">
            <a:off x="9249912" y="3648579"/>
            <a:ext cx="8404" cy="471272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8" name="Straight Arrow Connector 667">
            <a:extLst>
              <a:ext uri="{FF2B5EF4-FFF2-40B4-BE49-F238E27FC236}">
                <a16:creationId xmlns:a16="http://schemas.microsoft.com/office/drawing/2014/main" id="{0348ED30-1E81-8DCB-BFC8-70385923BA1C}"/>
              </a:ext>
            </a:extLst>
          </p:cNvPr>
          <p:cNvCxnSpPr>
            <a:cxnSpLocks/>
          </p:cNvCxnSpPr>
          <p:nvPr/>
        </p:nvCxnSpPr>
        <p:spPr>
          <a:xfrm flipH="1" flipV="1">
            <a:off x="10914091" y="3648579"/>
            <a:ext cx="8404" cy="471272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9" name="Straight Arrow Connector 668">
            <a:extLst>
              <a:ext uri="{FF2B5EF4-FFF2-40B4-BE49-F238E27FC236}">
                <a16:creationId xmlns:a16="http://schemas.microsoft.com/office/drawing/2014/main" id="{9719022B-E0E8-B4E3-52F0-FCC4BF17BD89}"/>
              </a:ext>
            </a:extLst>
          </p:cNvPr>
          <p:cNvCxnSpPr>
            <a:cxnSpLocks/>
          </p:cNvCxnSpPr>
          <p:nvPr/>
        </p:nvCxnSpPr>
        <p:spPr>
          <a:xfrm flipH="1" flipV="1">
            <a:off x="9249912" y="5697352"/>
            <a:ext cx="8404" cy="471272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0" name="Straight Arrow Connector 669">
            <a:extLst>
              <a:ext uri="{FF2B5EF4-FFF2-40B4-BE49-F238E27FC236}">
                <a16:creationId xmlns:a16="http://schemas.microsoft.com/office/drawing/2014/main" id="{5C22D9DA-2549-B67C-3ED1-A00F7F60674E}"/>
              </a:ext>
            </a:extLst>
          </p:cNvPr>
          <p:cNvCxnSpPr>
            <a:cxnSpLocks/>
          </p:cNvCxnSpPr>
          <p:nvPr/>
        </p:nvCxnSpPr>
        <p:spPr>
          <a:xfrm flipH="1" flipV="1">
            <a:off x="10914090" y="5697352"/>
            <a:ext cx="8404" cy="471272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1" name="Straight Arrow Connector 670">
            <a:extLst>
              <a:ext uri="{FF2B5EF4-FFF2-40B4-BE49-F238E27FC236}">
                <a16:creationId xmlns:a16="http://schemas.microsoft.com/office/drawing/2014/main" id="{D9B4B37E-2887-740A-7FB3-434A3EA417F3}"/>
              </a:ext>
            </a:extLst>
          </p:cNvPr>
          <p:cNvCxnSpPr>
            <a:cxnSpLocks/>
          </p:cNvCxnSpPr>
          <p:nvPr/>
        </p:nvCxnSpPr>
        <p:spPr>
          <a:xfrm flipV="1">
            <a:off x="10918900" y="5697351"/>
            <a:ext cx="764379" cy="414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2" name="Straight Arrow Connector 671">
            <a:extLst>
              <a:ext uri="{FF2B5EF4-FFF2-40B4-BE49-F238E27FC236}">
                <a16:creationId xmlns:a16="http://schemas.microsoft.com/office/drawing/2014/main" id="{AB06946E-299A-4C4D-007E-0585C244011F}"/>
              </a:ext>
            </a:extLst>
          </p:cNvPr>
          <p:cNvCxnSpPr>
            <a:cxnSpLocks/>
          </p:cNvCxnSpPr>
          <p:nvPr/>
        </p:nvCxnSpPr>
        <p:spPr>
          <a:xfrm flipV="1">
            <a:off x="8517882" y="5697352"/>
            <a:ext cx="764379" cy="414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0" name="Straight Arrow Connector 679">
            <a:extLst>
              <a:ext uri="{FF2B5EF4-FFF2-40B4-BE49-F238E27FC236}">
                <a16:creationId xmlns:a16="http://schemas.microsoft.com/office/drawing/2014/main" id="{BB0281D3-D2B2-BCC4-397B-01B94A3C353D}"/>
              </a:ext>
            </a:extLst>
          </p:cNvPr>
          <p:cNvCxnSpPr/>
          <p:nvPr/>
        </p:nvCxnSpPr>
        <p:spPr>
          <a:xfrm flipH="1" flipV="1">
            <a:off x="10067048" y="3896540"/>
            <a:ext cx="213" cy="210802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1" name="Straight Arrow Connector 680">
            <a:extLst>
              <a:ext uri="{FF2B5EF4-FFF2-40B4-BE49-F238E27FC236}">
                <a16:creationId xmlns:a16="http://schemas.microsoft.com/office/drawing/2014/main" id="{7FFBEA67-41EC-722D-C5B0-B70FC1DBB361}"/>
              </a:ext>
            </a:extLst>
          </p:cNvPr>
          <p:cNvCxnSpPr>
            <a:cxnSpLocks/>
          </p:cNvCxnSpPr>
          <p:nvPr/>
        </p:nvCxnSpPr>
        <p:spPr>
          <a:xfrm>
            <a:off x="10103204" y="5714012"/>
            <a:ext cx="10570" cy="249272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2" name="Straight Arrow Connector 681">
            <a:extLst>
              <a:ext uri="{FF2B5EF4-FFF2-40B4-BE49-F238E27FC236}">
                <a16:creationId xmlns:a16="http://schemas.microsoft.com/office/drawing/2014/main" id="{49A1D004-3C3F-0924-4527-2FCD2CB350F5}"/>
              </a:ext>
            </a:extLst>
          </p:cNvPr>
          <p:cNvCxnSpPr>
            <a:cxnSpLocks/>
          </p:cNvCxnSpPr>
          <p:nvPr/>
        </p:nvCxnSpPr>
        <p:spPr>
          <a:xfrm flipH="1">
            <a:off x="8981287" y="4926862"/>
            <a:ext cx="259005" cy="4858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3" name="Straight Arrow Connector 682">
            <a:extLst>
              <a:ext uri="{FF2B5EF4-FFF2-40B4-BE49-F238E27FC236}">
                <a16:creationId xmlns:a16="http://schemas.microsoft.com/office/drawing/2014/main" id="{21D267A6-354B-5F31-A319-C22DDE0957EE}"/>
              </a:ext>
            </a:extLst>
          </p:cNvPr>
          <p:cNvCxnSpPr>
            <a:cxnSpLocks/>
          </p:cNvCxnSpPr>
          <p:nvPr/>
        </p:nvCxnSpPr>
        <p:spPr>
          <a:xfrm>
            <a:off x="10944279" y="4948416"/>
            <a:ext cx="251390" cy="4858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97" name="Title 1">
            <a:extLst>
              <a:ext uri="{FF2B5EF4-FFF2-40B4-BE49-F238E27FC236}">
                <a16:creationId xmlns:a16="http://schemas.microsoft.com/office/drawing/2014/main" id="{2C06C34A-909C-0183-BE51-8678E9C24350}"/>
              </a:ext>
            </a:extLst>
          </p:cNvPr>
          <p:cNvGraphicFramePr/>
          <p:nvPr/>
        </p:nvGraphicFramePr>
        <p:xfrm>
          <a:off x="301882" y="5865432"/>
          <a:ext cx="7709897" cy="932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  <p:pic>
        <p:nvPicPr>
          <p:cNvPr id="15" name="Graphic 14" descr="equation">
            <a:extLst>
              <a:ext uri="{FF2B5EF4-FFF2-40B4-BE49-F238E27FC236}">
                <a16:creationId xmlns:a16="http://schemas.microsoft.com/office/drawing/2014/main" id="{2DC3A8E2-1A06-A465-FAD1-E4BF1839D1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253993" y="1451960"/>
            <a:ext cx="1465896" cy="350822"/>
          </a:xfrm>
          <a:prstGeom prst="rect">
            <a:avLst/>
          </a:prstGeom>
        </p:spPr>
      </p:pic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E1CA11A0-C7CC-0E86-C7A9-584494C7BE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671939" y="905333"/>
            <a:ext cx="2628900" cy="43815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54D849-58A2-A906-CBD4-6AE8F19D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440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062A9-98F2-D84C-B8AB-857F52C44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5DC31-2CFF-9EC8-C20F-913A66391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/>
          <a:lstStyle/>
          <a:p>
            <a:pPr algn="ctr"/>
            <a:r>
              <a:rPr lang="en-US"/>
              <a:t>Simulating BDNK</a:t>
            </a:r>
          </a:p>
        </p:txBody>
      </p:sp>
      <p:pic>
        <p:nvPicPr>
          <p:cNvPr id="3" name="Graphic 2" descr="equation">
            <a:extLst>
              <a:ext uri="{FF2B5EF4-FFF2-40B4-BE49-F238E27FC236}">
                <a16:creationId xmlns:a16="http://schemas.microsoft.com/office/drawing/2014/main" id="{080A3916-FD04-8D73-742D-6CC9C3957C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93495" y="3888779"/>
            <a:ext cx="1140126" cy="318279"/>
          </a:xfrm>
          <a:prstGeom prst="rect">
            <a:avLst/>
          </a:prstGeom>
        </p:spPr>
      </p:pic>
      <p:pic>
        <p:nvPicPr>
          <p:cNvPr id="5" name="Graphic 4" descr="equation">
            <a:extLst>
              <a:ext uri="{FF2B5EF4-FFF2-40B4-BE49-F238E27FC236}">
                <a16:creationId xmlns:a16="http://schemas.microsoft.com/office/drawing/2014/main" id="{7EEBC9A1-45F2-E209-2860-F3D6FE1508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6830" y="3888531"/>
            <a:ext cx="1212191" cy="316123"/>
          </a:xfrm>
          <a:prstGeom prst="rect">
            <a:avLst/>
          </a:prstGeom>
        </p:spPr>
      </p:pic>
      <p:graphicFrame>
        <p:nvGraphicFramePr>
          <p:cNvPr id="7" name="Title 1">
            <a:extLst>
              <a:ext uri="{FF2B5EF4-FFF2-40B4-BE49-F238E27FC236}">
                <a16:creationId xmlns:a16="http://schemas.microsoft.com/office/drawing/2014/main" id="{3955E2D9-BFDF-F80E-71A7-3813810C65BD}"/>
              </a:ext>
            </a:extLst>
          </p:cNvPr>
          <p:cNvGraphicFramePr/>
          <p:nvPr/>
        </p:nvGraphicFramePr>
        <p:xfrm>
          <a:off x="2241271" y="1355484"/>
          <a:ext cx="1612423" cy="719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8" name="Title 1">
            <a:extLst>
              <a:ext uri="{FF2B5EF4-FFF2-40B4-BE49-F238E27FC236}">
                <a16:creationId xmlns:a16="http://schemas.microsoft.com/office/drawing/2014/main" id="{96AC3610-097E-80D6-5D18-0E4EF38D4B64}"/>
              </a:ext>
            </a:extLst>
          </p:cNvPr>
          <p:cNvGraphicFramePr/>
          <p:nvPr/>
        </p:nvGraphicFramePr>
        <p:xfrm>
          <a:off x="8769914" y="1382742"/>
          <a:ext cx="1328470" cy="69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66" name="Graphic 65" descr="equation">
            <a:extLst>
              <a:ext uri="{FF2B5EF4-FFF2-40B4-BE49-F238E27FC236}">
                <a16:creationId xmlns:a16="http://schemas.microsoft.com/office/drawing/2014/main" id="{6EB552C4-4370-CA6F-94E4-C1AB930E6E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14174" y="310678"/>
            <a:ext cx="2295525" cy="333375"/>
          </a:xfrm>
          <a:prstGeom prst="rect">
            <a:avLst/>
          </a:prstGeom>
        </p:spPr>
      </p:pic>
      <p:graphicFrame>
        <p:nvGraphicFramePr>
          <p:cNvPr id="67" name="Title 1">
            <a:extLst>
              <a:ext uri="{FF2B5EF4-FFF2-40B4-BE49-F238E27FC236}">
                <a16:creationId xmlns:a16="http://schemas.microsoft.com/office/drawing/2014/main" id="{9A3DD2CF-6268-1183-A9CC-74D3DD7D300D}"/>
              </a:ext>
            </a:extLst>
          </p:cNvPr>
          <p:cNvGraphicFramePr/>
          <p:nvPr/>
        </p:nvGraphicFramePr>
        <p:xfrm>
          <a:off x="8915086" y="791542"/>
          <a:ext cx="746188" cy="327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10" name="Title 1">
            <a:extLst>
              <a:ext uri="{FF2B5EF4-FFF2-40B4-BE49-F238E27FC236}">
                <a16:creationId xmlns:a16="http://schemas.microsoft.com/office/drawing/2014/main" id="{1BE3C08B-8AE4-F3EC-4C70-933EC5AE0BE2}"/>
              </a:ext>
            </a:extLst>
          </p:cNvPr>
          <p:cNvGraphicFramePr/>
          <p:nvPr/>
        </p:nvGraphicFramePr>
        <p:xfrm>
          <a:off x="10377982" y="789970"/>
          <a:ext cx="361594" cy="329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graphicFrame>
        <p:nvGraphicFramePr>
          <p:cNvPr id="125" name="Title 1">
            <a:extLst>
              <a:ext uri="{FF2B5EF4-FFF2-40B4-BE49-F238E27FC236}">
                <a16:creationId xmlns:a16="http://schemas.microsoft.com/office/drawing/2014/main" id="{8F3734AC-3451-2C86-04D0-ED619EDB60ED}"/>
              </a:ext>
            </a:extLst>
          </p:cNvPr>
          <p:cNvGraphicFramePr/>
          <p:nvPr/>
        </p:nvGraphicFramePr>
        <p:xfrm>
          <a:off x="11341263" y="791540"/>
          <a:ext cx="760565" cy="327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  <p:pic>
        <p:nvPicPr>
          <p:cNvPr id="167" name="Graphic 166" descr="equation">
            <a:extLst>
              <a:ext uri="{FF2B5EF4-FFF2-40B4-BE49-F238E27FC236}">
                <a16:creationId xmlns:a16="http://schemas.microsoft.com/office/drawing/2014/main" id="{58DAE700-19F6-F805-2269-A068717CB8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258413" y="4446467"/>
            <a:ext cx="1794834" cy="315763"/>
          </a:xfrm>
          <a:prstGeom prst="rect">
            <a:avLst/>
          </a:prstGeom>
        </p:spPr>
      </p:pic>
      <p:graphicFrame>
        <p:nvGraphicFramePr>
          <p:cNvPr id="169" name="Title 1">
            <a:extLst>
              <a:ext uri="{FF2B5EF4-FFF2-40B4-BE49-F238E27FC236}">
                <a16:creationId xmlns:a16="http://schemas.microsoft.com/office/drawing/2014/main" id="{716BD6C9-896F-ADC1-018B-6D08E1AF216F}"/>
              </a:ext>
            </a:extLst>
          </p:cNvPr>
          <p:cNvGraphicFramePr/>
          <p:nvPr/>
        </p:nvGraphicFramePr>
        <p:xfrm>
          <a:off x="6798156" y="2315095"/>
          <a:ext cx="4876082" cy="142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1" r:lo="rId32" r:qs="rId33" r:cs="rId34"/>
          </a:graphicData>
        </a:graphic>
      </p:graphicFrame>
      <p:cxnSp>
        <p:nvCxnSpPr>
          <p:cNvPr id="543" name="Straight Arrow Connector 542">
            <a:extLst>
              <a:ext uri="{FF2B5EF4-FFF2-40B4-BE49-F238E27FC236}">
                <a16:creationId xmlns:a16="http://schemas.microsoft.com/office/drawing/2014/main" id="{8FAAF22A-4E81-B71C-A418-8FB294AFCAA9}"/>
              </a:ext>
            </a:extLst>
          </p:cNvPr>
          <p:cNvCxnSpPr/>
          <p:nvPr/>
        </p:nvCxnSpPr>
        <p:spPr>
          <a:xfrm flipV="1">
            <a:off x="256938" y="1292654"/>
            <a:ext cx="11615470" cy="8658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" name="Straight Arrow Connector 613">
            <a:extLst>
              <a:ext uri="{FF2B5EF4-FFF2-40B4-BE49-F238E27FC236}">
                <a16:creationId xmlns:a16="http://schemas.microsoft.com/office/drawing/2014/main" id="{2ACFEE95-2CEC-B556-2DBD-C42F162B01F3}"/>
              </a:ext>
            </a:extLst>
          </p:cNvPr>
          <p:cNvCxnSpPr>
            <a:cxnSpLocks/>
          </p:cNvCxnSpPr>
          <p:nvPr/>
        </p:nvCxnSpPr>
        <p:spPr>
          <a:xfrm flipH="1" flipV="1">
            <a:off x="6082396" y="1323429"/>
            <a:ext cx="385" cy="4503661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itle 1">
            <a:extLst>
              <a:ext uri="{FF2B5EF4-FFF2-40B4-BE49-F238E27FC236}">
                <a16:creationId xmlns:a16="http://schemas.microsoft.com/office/drawing/2014/main" id="{D71757BC-D38E-E3D3-F104-95CB6A128986}"/>
              </a:ext>
            </a:extLst>
          </p:cNvPr>
          <p:cNvGraphicFramePr/>
          <p:nvPr/>
        </p:nvGraphicFramePr>
        <p:xfrm>
          <a:off x="860306" y="2293528"/>
          <a:ext cx="4876082" cy="142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6" r:lo="rId37" r:qs="rId38" r:cs="rId39"/>
          </a:graphicData>
        </a:graphic>
      </p:graphicFrame>
      <p:pic>
        <p:nvPicPr>
          <p:cNvPr id="632" name="Graphic 631" descr="equation">
            <a:extLst>
              <a:ext uri="{FF2B5EF4-FFF2-40B4-BE49-F238E27FC236}">
                <a16:creationId xmlns:a16="http://schemas.microsoft.com/office/drawing/2014/main" id="{5FDE5D41-6023-CF64-A4DD-FDC153756B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608885" y="6325063"/>
            <a:ext cx="4874634" cy="422486"/>
          </a:xfrm>
          <a:prstGeom prst="rect">
            <a:avLst/>
          </a:prstGeom>
        </p:spPr>
      </p:pic>
      <p:pic>
        <p:nvPicPr>
          <p:cNvPr id="633" name="Graphic 632" descr="equation">
            <a:extLst>
              <a:ext uri="{FF2B5EF4-FFF2-40B4-BE49-F238E27FC236}">
                <a16:creationId xmlns:a16="http://schemas.microsoft.com/office/drawing/2014/main" id="{369B88B1-0C01-9254-9431-D3D81CBFAF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547005" y="5670595"/>
            <a:ext cx="3217650" cy="318848"/>
          </a:xfrm>
          <a:prstGeom prst="rect">
            <a:avLst/>
          </a:prstGeom>
        </p:spPr>
      </p:pic>
      <p:pic>
        <p:nvPicPr>
          <p:cNvPr id="634" name="Graphic 633" descr="equation">
            <a:extLst>
              <a:ext uri="{FF2B5EF4-FFF2-40B4-BE49-F238E27FC236}">
                <a16:creationId xmlns:a16="http://schemas.microsoft.com/office/drawing/2014/main" id="{152D0142-6019-EF14-72DF-8D8126B85A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859714" y="5131161"/>
            <a:ext cx="2743194" cy="319413"/>
          </a:xfrm>
          <a:prstGeom prst="rect">
            <a:avLst/>
          </a:prstGeom>
        </p:spPr>
      </p:pic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BE003381-0432-5860-CF16-D31B492299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8058150" y="3994659"/>
            <a:ext cx="2462842" cy="41784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19AF8-7C0F-7084-5A40-764A2EBE5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57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1B714-AA0D-1A79-85EC-69D3A37F2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F5E0BB-43BD-9BEE-D0E4-3FB9DA9F4277}"/>
              </a:ext>
            </a:extLst>
          </p:cNvPr>
          <p:cNvSpPr txBox="1"/>
          <p:nvPr/>
        </p:nvSpPr>
        <p:spPr>
          <a:xfrm>
            <a:off x="209550" y="4946066"/>
            <a:ext cx="8612208" cy="1911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Calibri"/>
                <a:ea typeface="Calibri Light"/>
                <a:cs typeface="Calibri Light"/>
              </a:rPr>
              <a:t>	Numerical Implementation :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Arbitrary Spacetimes  			  		</a:t>
            </a:r>
            <a:r>
              <a:rPr lang="en-US" dirty="0">
                <a:latin typeface="Calibri"/>
                <a:ea typeface="Calibri Light"/>
                <a:cs typeface="Calibri Light"/>
              </a:rPr>
              <a:t>(Thousands of terms)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General Equation of State				</a:t>
            </a:r>
            <a:r>
              <a:rPr lang="en-US" dirty="0">
                <a:latin typeface="Calibri"/>
                <a:ea typeface="Calibri Light"/>
                <a:cs typeface="Calibri Light"/>
              </a:rPr>
              <a:t>(Analytical and Tabulated)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C++ Portable code    			  	</a:t>
            </a:r>
            <a:r>
              <a:rPr lang="en-US" dirty="0">
                <a:latin typeface="Calibri"/>
                <a:ea typeface="Calibri Light"/>
                <a:cs typeface="Calibri Light"/>
              </a:rPr>
              <a:t>(Scalable on CPUs and GPU clusters)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DBC95F-D2F0-E20F-937C-F0016DFFE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7092"/>
            <a:ext cx="10515600" cy="749300"/>
          </a:xfrm>
        </p:spPr>
        <p:txBody>
          <a:bodyPr/>
          <a:lstStyle/>
          <a:p>
            <a:pPr algn="ctr"/>
            <a:r>
              <a:rPr lang="en-US" dirty="0"/>
              <a:t>Simulating BDNK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42A56F-25F8-2BF8-2FF7-47F39AB70735}"/>
              </a:ext>
            </a:extLst>
          </p:cNvPr>
          <p:cNvSpPr txBox="1"/>
          <p:nvPr/>
        </p:nvSpPr>
        <p:spPr>
          <a:xfrm>
            <a:off x="902714" y="1424950"/>
            <a:ext cx="246753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Pandya et al. ’21, ‘22</a:t>
            </a:r>
          </a:p>
        </p:txBody>
      </p:sp>
      <p:graphicFrame>
        <p:nvGraphicFramePr>
          <p:cNvPr id="5" name="Title 1">
            <a:extLst>
              <a:ext uri="{FF2B5EF4-FFF2-40B4-BE49-F238E27FC236}">
                <a16:creationId xmlns:a16="http://schemas.microsoft.com/office/drawing/2014/main" id="{622E1359-A276-99A0-1B7B-880555660E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8326475"/>
              </p:ext>
            </p:extLst>
          </p:nvPr>
        </p:nvGraphicFramePr>
        <p:xfrm>
          <a:off x="599778" y="966801"/>
          <a:ext cx="3073399" cy="464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B2A3F007-F07D-951C-3C1D-234A330C085E}"/>
              </a:ext>
            </a:extLst>
          </p:cNvPr>
          <p:cNvSpPr txBox="1">
            <a:spLocks/>
          </p:cNvSpPr>
          <p:nvPr/>
        </p:nvSpPr>
        <p:spPr>
          <a:xfrm>
            <a:off x="192984" y="2626814"/>
            <a:ext cx="11653777" cy="23651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400" dirty="0">
                <a:latin typeface="Calibri"/>
                <a:ea typeface="Calibri Light"/>
                <a:cs typeface="Calibri Light"/>
              </a:rPr>
              <a:t>	</a:t>
            </a:r>
          </a:p>
          <a:p>
            <a:pPr>
              <a:lnSpc>
                <a:spcPct val="250000"/>
              </a:lnSpc>
            </a:pPr>
            <a:r>
              <a:rPr lang="en-US" sz="2400" dirty="0">
                <a:latin typeface="Calibri"/>
                <a:ea typeface="Calibri Light"/>
                <a:cs typeface="Calibri Light"/>
              </a:rPr>
              <a:t>	Mathematical Formulation (2 Mathematically Equivalent </a:t>
            </a:r>
            <a:r>
              <a:rPr lang="en-US" sz="2400" dirty="0" err="1">
                <a:latin typeface="Calibri"/>
                <a:ea typeface="Calibri Light"/>
                <a:cs typeface="Calibri Light"/>
              </a:rPr>
              <a:t>Formulisms</a:t>
            </a:r>
            <a:r>
              <a:rPr lang="en-US" sz="2400" dirty="0">
                <a:latin typeface="Calibri"/>
                <a:ea typeface="Calibri Light"/>
                <a:cs typeface="Calibri Light"/>
              </a:rPr>
              <a:t>): </a:t>
            </a:r>
          </a:p>
          <a:p>
            <a:pPr marL="914400" lvl="1" indent="-457200">
              <a:lnSpc>
                <a:spcPct val="120000"/>
              </a:lnSpc>
              <a:buFont typeface="Courier New"/>
              <a:buChar char="o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Full First order formulism       </a:t>
            </a:r>
            <a:r>
              <a:rPr lang="en-US" dirty="0">
                <a:latin typeface="Calibri"/>
                <a:ea typeface="Calibri Light"/>
                <a:cs typeface="Calibri Light"/>
              </a:rPr>
              <a:t>(Strictly Flux Conservative  with Curl-Cleaning)</a:t>
            </a:r>
            <a:endParaRPr lang="en-US" dirty="0"/>
          </a:p>
          <a:p>
            <a:pPr marL="914400" lvl="1" indent="-457200">
              <a:lnSpc>
                <a:spcPct val="120000"/>
              </a:lnSpc>
              <a:buFont typeface="Courier New"/>
              <a:buChar char="o"/>
            </a:pPr>
            <a:r>
              <a:rPr lang="en-US" sz="2200" dirty="0">
                <a:ea typeface="Calibri Light"/>
                <a:cs typeface="Calibri Light"/>
              </a:rPr>
              <a:t>Hybrid formulism           </a:t>
            </a:r>
            <a:r>
              <a:rPr lang="en-US" dirty="0">
                <a:ea typeface="Calibri Light"/>
                <a:cs typeface="Calibri Light"/>
              </a:rPr>
              <a:t>(Computationally cheaper – Similar to HIC sims)</a:t>
            </a:r>
            <a:endParaRPr lang="en-US" dirty="0">
              <a:latin typeface="Calibri"/>
              <a:ea typeface="Calibri Light"/>
              <a:cs typeface="Calibri Light"/>
            </a:endParaRPr>
          </a:p>
        </p:txBody>
      </p:sp>
      <p:pic>
        <p:nvPicPr>
          <p:cNvPr id="17" name="Picture 2" descr="Kokkos Logos">
            <a:extLst>
              <a:ext uri="{FF2B5EF4-FFF2-40B4-BE49-F238E27FC236}">
                <a16:creationId xmlns:a16="http://schemas.microsoft.com/office/drawing/2014/main" id="{4D7572C2-A512-026C-6EC2-B012C1939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296" y="6464875"/>
            <a:ext cx="1448089" cy="30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A1E5EA-97FE-D0B7-09E3-C5F7D18F4BC0}"/>
              </a:ext>
            </a:extLst>
          </p:cNvPr>
          <p:cNvSpPr txBox="1"/>
          <p:nvPr/>
        </p:nvSpPr>
        <p:spPr>
          <a:xfrm>
            <a:off x="4075605" y="1454018"/>
            <a:ext cx="41718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Bantilan et al. 2022, Bea et al. 2023, </a:t>
            </a:r>
            <a:r>
              <a:rPr lang="en-US" sz="1800" dirty="0" err="1"/>
              <a:t>Bhambure</a:t>
            </a:r>
            <a:r>
              <a:rPr lang="en-US" sz="1800" dirty="0"/>
              <a:t> et al. 2025, Fantini et al. 2025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A66658-8509-60A6-4465-F07085B3DD8D}"/>
              </a:ext>
            </a:extLst>
          </p:cNvPr>
          <p:cNvSpPr txBox="1"/>
          <p:nvPr/>
        </p:nvSpPr>
        <p:spPr>
          <a:xfrm>
            <a:off x="8821757" y="1424950"/>
            <a:ext cx="2467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Keeble et al. 2025, </a:t>
            </a:r>
            <a:r>
              <a:rPr lang="en-US" sz="1800" dirty="0" err="1"/>
              <a:t>Shumet</a:t>
            </a:r>
            <a:r>
              <a:rPr lang="en-US" sz="1800" dirty="0"/>
              <a:t> et al. 2025. 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07D497A-D240-3EAE-8A72-D84CE4DC5595}"/>
              </a:ext>
            </a:extLst>
          </p:cNvPr>
          <p:cNvSpPr/>
          <p:nvPr/>
        </p:nvSpPr>
        <p:spPr>
          <a:xfrm>
            <a:off x="192985" y="2664598"/>
            <a:ext cx="11806029" cy="2327359"/>
          </a:xfrm>
          <a:prstGeom prst="roundRect">
            <a:avLst>
              <a:gd name="adj" fmla="val 7256"/>
            </a:avLst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723494C-FD77-D876-4FE8-B282E3037765}"/>
              </a:ext>
            </a:extLst>
          </p:cNvPr>
          <p:cNvSpPr txBox="1">
            <a:spLocks/>
          </p:cNvSpPr>
          <p:nvPr/>
        </p:nvSpPr>
        <p:spPr>
          <a:xfrm>
            <a:off x="209550" y="2138133"/>
            <a:ext cx="8456901" cy="60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>
                <a:latin typeface="+mn-lt"/>
              </a:rPr>
              <a:t>Our Work : General 3+1 Dimensional Relativistic Simulations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701782E-72D1-2F88-5D22-EB2C2F36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5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7F3598-8DCD-B89E-2698-CA942415A277}"/>
              </a:ext>
            </a:extLst>
          </p:cNvPr>
          <p:cNvSpPr txBox="1"/>
          <p:nvPr/>
        </p:nvSpPr>
        <p:spPr>
          <a:xfrm>
            <a:off x="970558" y="2539414"/>
            <a:ext cx="10960612" cy="552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sz="2000" dirty="0">
                <a:latin typeface="Calibri"/>
                <a:ea typeface="Calibri Light"/>
                <a:cs typeface="Calibri Light"/>
              </a:rPr>
              <a:t>2</a:t>
            </a:r>
            <a:r>
              <a:rPr lang="en-US" sz="2000" baseline="30000" dirty="0">
                <a:latin typeface="Calibri"/>
                <a:ea typeface="Calibri Light"/>
                <a:cs typeface="Calibri Light"/>
              </a:rPr>
              <a:t>nd</a:t>
            </a:r>
            <a:r>
              <a:rPr lang="en-US" sz="2000" dirty="0">
                <a:latin typeface="Calibri"/>
                <a:ea typeface="Calibri Light"/>
                <a:cs typeface="Calibri Light"/>
              </a:rPr>
              <a:t> Order PDE System	 					1</a:t>
            </a:r>
            <a:r>
              <a:rPr lang="en-US" sz="2000" baseline="30000" dirty="0">
                <a:latin typeface="Calibri"/>
                <a:ea typeface="Calibri Light"/>
                <a:cs typeface="Calibri Light"/>
              </a:rPr>
              <a:t>st</a:t>
            </a:r>
            <a:r>
              <a:rPr lang="en-US" sz="2000" dirty="0">
                <a:latin typeface="Calibri"/>
                <a:ea typeface="Calibri Light"/>
                <a:cs typeface="Calibri Light"/>
              </a:rPr>
              <a:t> Order flux conservative form (Finite volume methods)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D66005-E3A9-E997-63A7-A3F7951B633C}"/>
              </a:ext>
            </a:extLst>
          </p:cNvPr>
          <p:cNvGrpSpPr/>
          <p:nvPr/>
        </p:nvGrpSpPr>
        <p:grpSpPr>
          <a:xfrm>
            <a:off x="4326132" y="966801"/>
            <a:ext cx="3539733" cy="464540"/>
            <a:chOff x="0" y="0"/>
            <a:chExt cx="3073399" cy="46454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B08D487-EDDA-3897-0F99-C8622EE2E569}"/>
                </a:ext>
              </a:extLst>
            </p:cNvPr>
            <p:cNvSpPr/>
            <p:nvPr/>
          </p:nvSpPr>
          <p:spPr>
            <a:xfrm>
              <a:off x="0" y="0"/>
              <a:ext cx="3073399" cy="464540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0F7C9D51-019E-69A2-7A94-36081DB94929}"/>
                </a:ext>
              </a:extLst>
            </p:cNvPr>
            <p:cNvSpPr txBox="1"/>
            <p:nvPr/>
          </p:nvSpPr>
          <p:spPr>
            <a:xfrm>
              <a:off x="22677" y="22677"/>
              <a:ext cx="3028045" cy="4191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2+1D QGP: Heavy Ion Collisions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857748-5ADC-3A84-B777-A719D4E2A4FB}"/>
              </a:ext>
            </a:extLst>
          </p:cNvPr>
          <p:cNvGrpSpPr/>
          <p:nvPr/>
        </p:nvGrpSpPr>
        <p:grpSpPr>
          <a:xfrm>
            <a:off x="8518823" y="966801"/>
            <a:ext cx="3073399" cy="464540"/>
            <a:chOff x="0" y="0"/>
            <a:chExt cx="3073399" cy="46454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6506DA24-1BC5-5C91-8400-D92AE5F50EBD}"/>
                </a:ext>
              </a:extLst>
            </p:cNvPr>
            <p:cNvSpPr/>
            <p:nvPr/>
          </p:nvSpPr>
          <p:spPr>
            <a:xfrm>
              <a:off x="0" y="0"/>
              <a:ext cx="3073399" cy="464540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5F32275E-5973-B950-3F0A-04FB6BCDCC26}"/>
                </a:ext>
              </a:extLst>
            </p:cNvPr>
            <p:cNvSpPr txBox="1"/>
            <p:nvPr/>
          </p:nvSpPr>
          <p:spPr>
            <a:xfrm>
              <a:off x="22677" y="22677"/>
              <a:ext cx="3028045" cy="4191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1+1D Neutron Stars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4D90EEC-3663-153D-4284-392579D904E4}"/>
              </a:ext>
            </a:extLst>
          </p:cNvPr>
          <p:cNvSpPr/>
          <p:nvPr/>
        </p:nvSpPr>
        <p:spPr>
          <a:xfrm>
            <a:off x="209550" y="5041654"/>
            <a:ext cx="8612207" cy="1806821"/>
          </a:xfrm>
          <a:prstGeom prst="roundRect">
            <a:avLst>
              <a:gd name="adj" fmla="val 7256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 descr="equation">
            <a:extLst>
              <a:ext uri="{FF2B5EF4-FFF2-40B4-BE49-F238E27FC236}">
                <a16:creationId xmlns:a16="http://schemas.microsoft.com/office/drawing/2014/main" id="{4116D985-B859-154F-6CE8-0B7CCB75A7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97451" y="3174382"/>
            <a:ext cx="1333890" cy="319230"/>
          </a:xfrm>
          <a:prstGeom prst="rect">
            <a:avLst/>
          </a:prstGeom>
        </p:spPr>
      </p:pic>
      <p:pic>
        <p:nvPicPr>
          <p:cNvPr id="31" name="Graphic 30" descr="equation">
            <a:extLst>
              <a:ext uri="{FF2B5EF4-FFF2-40B4-BE49-F238E27FC236}">
                <a16:creationId xmlns:a16="http://schemas.microsoft.com/office/drawing/2014/main" id="{FBACFFA0-B39C-38FF-58D8-16F31444C7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9829" y="3153918"/>
            <a:ext cx="1915379" cy="319230"/>
          </a:xfrm>
          <a:prstGeom prst="rect">
            <a:avLst/>
          </a:prstGeom>
        </p:spPr>
      </p:pic>
      <p:pic>
        <p:nvPicPr>
          <p:cNvPr id="37" name="Graphic 36" descr="equation">
            <a:extLst>
              <a:ext uri="{FF2B5EF4-FFF2-40B4-BE49-F238E27FC236}">
                <a16:creationId xmlns:a16="http://schemas.microsoft.com/office/drawing/2014/main" id="{3292BA72-DB41-70E6-3179-956C00A51B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75904" y="3238051"/>
            <a:ext cx="1874692" cy="272258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6AC8621-74DC-7D31-273C-549BD7E6DD04}"/>
              </a:ext>
            </a:extLst>
          </p:cNvPr>
          <p:cNvSpPr/>
          <p:nvPr/>
        </p:nvSpPr>
        <p:spPr>
          <a:xfrm>
            <a:off x="7058396" y="3144718"/>
            <a:ext cx="2161310" cy="415288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DB8DCF2-42D3-EA3C-7DFC-1F2CBC862C8D}"/>
              </a:ext>
            </a:extLst>
          </p:cNvPr>
          <p:cNvSpPr/>
          <p:nvPr/>
        </p:nvSpPr>
        <p:spPr>
          <a:xfrm>
            <a:off x="209550" y="720147"/>
            <a:ext cx="11806029" cy="1417986"/>
          </a:xfrm>
          <a:prstGeom prst="roundRect">
            <a:avLst/>
          </a:prstGeom>
          <a:noFill/>
          <a:ln w="28575"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A017AE-CE83-B0E1-CDE3-0DFAA5D10F89}"/>
              </a:ext>
            </a:extLst>
          </p:cNvPr>
          <p:cNvGrpSpPr/>
          <p:nvPr/>
        </p:nvGrpSpPr>
        <p:grpSpPr>
          <a:xfrm>
            <a:off x="9293117" y="5344037"/>
            <a:ext cx="2591238" cy="362328"/>
            <a:chOff x="0" y="13117"/>
            <a:chExt cx="5448526" cy="503685"/>
          </a:xfrm>
          <a:solidFill>
            <a:srgbClr val="002060"/>
          </a:solidFill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510B3A2-D8C0-4685-3A5F-32CCE7F00A48}"/>
                </a:ext>
              </a:extLst>
            </p:cNvPr>
            <p:cNvSpPr/>
            <p:nvPr/>
          </p:nvSpPr>
          <p:spPr>
            <a:xfrm>
              <a:off x="0" y="13117"/>
              <a:ext cx="5448526" cy="50368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77EE516D-E54C-92C6-EE40-9147C05E5F79}"/>
                </a:ext>
              </a:extLst>
            </p:cNvPr>
            <p:cNvSpPr txBox="1"/>
            <p:nvPr/>
          </p:nvSpPr>
          <p:spPr>
            <a:xfrm>
              <a:off x="152862" y="37705"/>
              <a:ext cx="5196052" cy="454509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solidFill>
                    <a:srgbClr val="FFFFFF"/>
                  </a:solidFill>
                  <a:latin typeface="Calibri Light" panose="020F0302020204030204"/>
                  <a:ea typeface="+mn-ea"/>
                  <a:cs typeface="+mn-cs"/>
                </a:rPr>
                <a:t>Convergence tests</a:t>
              </a:r>
              <a:endParaRPr lang="en-US" sz="2000" kern="1200" dirty="0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09597F-08E9-C919-B177-E34A0717E535}"/>
              </a:ext>
            </a:extLst>
          </p:cNvPr>
          <p:cNvGrpSpPr/>
          <p:nvPr/>
        </p:nvGrpSpPr>
        <p:grpSpPr>
          <a:xfrm>
            <a:off x="9859085" y="5760966"/>
            <a:ext cx="1694926" cy="362328"/>
            <a:chOff x="0" y="1141447"/>
            <a:chExt cx="5448526" cy="503685"/>
          </a:xfrm>
          <a:solidFill>
            <a:srgbClr val="002060"/>
          </a:solidFill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E3F5F607-6E45-A5C2-1AC7-8C8C9EC9B23E}"/>
                </a:ext>
              </a:extLst>
            </p:cNvPr>
            <p:cNvSpPr/>
            <p:nvPr/>
          </p:nvSpPr>
          <p:spPr>
            <a:xfrm>
              <a:off x="0" y="1141447"/>
              <a:ext cx="5448526" cy="50368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2200"/>
            </a:p>
          </p:txBody>
        </p:sp>
        <p:sp>
          <p:nvSpPr>
            <p:cNvPr id="33" name="Rectangle: Rounded Corners 4">
              <a:extLst>
                <a:ext uri="{FF2B5EF4-FFF2-40B4-BE49-F238E27FC236}">
                  <a16:creationId xmlns:a16="http://schemas.microsoft.com/office/drawing/2014/main" id="{CA4C549A-5781-955A-1ED0-3FE3BC8F5C69}"/>
                </a:ext>
              </a:extLst>
            </p:cNvPr>
            <p:cNvSpPr txBox="1"/>
            <p:nvPr/>
          </p:nvSpPr>
          <p:spPr>
            <a:xfrm>
              <a:off x="170902" y="1166034"/>
              <a:ext cx="5099172" cy="45450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Shock tests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C5127D9-C202-D496-E50B-FAF720AFE810}"/>
              </a:ext>
            </a:extLst>
          </p:cNvPr>
          <p:cNvGrpSpPr/>
          <p:nvPr/>
        </p:nvGrpSpPr>
        <p:grpSpPr>
          <a:xfrm>
            <a:off x="9103624" y="6171665"/>
            <a:ext cx="2952863" cy="681936"/>
            <a:chOff x="8978307" y="6158972"/>
            <a:chExt cx="2952863" cy="68193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AD70C8E-8EC9-2473-B47A-5A9AB2AA447B}"/>
                </a:ext>
              </a:extLst>
            </p:cNvPr>
            <p:cNvGrpSpPr/>
            <p:nvPr/>
          </p:nvGrpSpPr>
          <p:grpSpPr>
            <a:xfrm>
              <a:off x="8978307" y="6158972"/>
              <a:ext cx="2952863" cy="681936"/>
              <a:chOff x="0" y="577282"/>
              <a:chExt cx="5448526" cy="503685"/>
            </a:xfrm>
            <a:solidFill>
              <a:srgbClr val="002060"/>
            </a:solidFill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FD26A60E-04A6-7A76-4297-8D87D8A9EDAB}"/>
                  </a:ext>
                </a:extLst>
              </p:cNvPr>
              <p:cNvSpPr/>
              <p:nvPr/>
            </p:nvSpPr>
            <p:spPr>
              <a:xfrm>
                <a:off x="0" y="577282"/>
                <a:ext cx="5448526" cy="50368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endParaRPr lang="en-US" sz="2200"/>
              </a:p>
            </p:txBody>
          </p:sp>
          <p:sp>
            <p:nvSpPr>
              <p:cNvPr id="28" name="Rectangle: Rounded Corners 4">
                <a:extLst>
                  <a:ext uri="{FF2B5EF4-FFF2-40B4-BE49-F238E27FC236}">
                    <a16:creationId xmlns:a16="http://schemas.microsoft.com/office/drawing/2014/main" id="{C8AF8001-AD7D-3859-535A-41A0352C012B}"/>
                  </a:ext>
                </a:extLst>
              </p:cNvPr>
              <p:cNvSpPr txBox="1"/>
              <p:nvPr/>
            </p:nvSpPr>
            <p:spPr>
              <a:xfrm>
                <a:off x="86404" y="601868"/>
                <a:ext cx="5307754" cy="454509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marL="0" lvl="0" indent="0" algn="ctr" defTabSz="93345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2200" kern="1200" dirty="0">
                  <a:latin typeface="Calibri Light" panose="020F03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8" name="Rectangle: Rounded Corners 4">
              <a:extLst>
                <a:ext uri="{FF2B5EF4-FFF2-40B4-BE49-F238E27FC236}">
                  <a16:creationId xmlns:a16="http://schemas.microsoft.com/office/drawing/2014/main" id="{CB3F45E1-5D2F-B101-938C-6F3BCEDC8286}"/>
                </a:ext>
              </a:extLst>
            </p:cNvPr>
            <p:cNvSpPr txBox="1"/>
            <p:nvPr/>
          </p:nvSpPr>
          <p:spPr>
            <a:xfrm>
              <a:off x="10824370" y="6289002"/>
              <a:ext cx="1080160" cy="448758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Ideal </a:t>
              </a:r>
            </a:p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Hydro</a:t>
              </a:r>
            </a:p>
          </p:txBody>
        </p:sp>
        <p:sp>
          <p:nvSpPr>
            <p:cNvPr id="41" name="Rectangle: Rounded Corners 4">
              <a:extLst>
                <a:ext uri="{FF2B5EF4-FFF2-40B4-BE49-F238E27FC236}">
                  <a16:creationId xmlns:a16="http://schemas.microsoft.com/office/drawing/2014/main" id="{B4BF9725-BC0C-7E75-0630-9AA6E95C6502}"/>
                </a:ext>
              </a:extLst>
            </p:cNvPr>
            <p:cNvSpPr txBox="1"/>
            <p:nvPr/>
          </p:nvSpPr>
          <p:spPr>
            <a:xfrm>
              <a:off x="9053421" y="6289002"/>
              <a:ext cx="1284672" cy="448757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Low </a:t>
              </a:r>
            </a:p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viscosity</a:t>
              </a:r>
            </a:p>
          </p:txBody>
        </p:sp>
        <p:sp>
          <p:nvSpPr>
            <p:cNvPr id="34" name="Arrow: Left-Right 33">
              <a:extLst>
                <a:ext uri="{FF2B5EF4-FFF2-40B4-BE49-F238E27FC236}">
                  <a16:creationId xmlns:a16="http://schemas.microsoft.com/office/drawing/2014/main" id="{A396FC16-D737-15C7-B94E-B0F3C374ABC5}"/>
                </a:ext>
              </a:extLst>
            </p:cNvPr>
            <p:cNvSpPr/>
            <p:nvPr/>
          </p:nvSpPr>
          <p:spPr>
            <a:xfrm>
              <a:off x="10338093" y="6356244"/>
              <a:ext cx="486277" cy="312012"/>
            </a:xfrm>
            <a:prstGeom prst="left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itle 1">
            <a:extLst>
              <a:ext uri="{FF2B5EF4-FFF2-40B4-BE49-F238E27FC236}">
                <a16:creationId xmlns:a16="http://schemas.microsoft.com/office/drawing/2014/main" id="{79B4F9FF-1EFD-7CB1-4128-E51BCC31C413}"/>
              </a:ext>
            </a:extLst>
          </p:cNvPr>
          <p:cNvSpPr txBox="1">
            <a:spLocks/>
          </p:cNvSpPr>
          <p:nvPr/>
        </p:nvSpPr>
        <p:spPr>
          <a:xfrm>
            <a:off x="9463551" y="4989895"/>
            <a:ext cx="2275694" cy="385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/>
              <a:t>Testing is crucial!</a:t>
            </a:r>
          </a:p>
        </p:txBody>
      </p:sp>
    </p:spTree>
    <p:extLst>
      <p:ext uri="{BB962C8B-B14F-4D97-AF65-F5344CB8AC3E}">
        <p14:creationId xmlns:p14="http://schemas.microsoft.com/office/powerpoint/2010/main" val="393894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Graphic spid="5" grpId="0">
        <p:bldAsOne/>
      </p:bldGraphic>
      <p:bldP spid="3" grpId="0"/>
      <p:bldP spid="19" grpId="0"/>
      <p:bldP spid="21" grpId="0"/>
      <p:bldP spid="22" grpId="0" animBg="1"/>
      <p:bldP spid="23" grpId="0"/>
      <p:bldP spid="14" grpId="0"/>
      <p:bldP spid="26" grpId="0" animBg="1"/>
      <p:bldP spid="39" grpId="0" animBg="1"/>
      <p:bldP spid="6" grpId="0" animBg="1"/>
      <p:bldP spid="4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5CE0B-E72E-6831-C208-70CF244CF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9921F822-A875-3311-A19D-73000EF8D8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47418" y="2164175"/>
            <a:ext cx="1530595" cy="343633"/>
          </a:xfrm>
          <a:prstGeom prst="rect">
            <a:avLst/>
          </a:prstGeom>
        </p:spPr>
      </p:pic>
      <p:pic>
        <p:nvPicPr>
          <p:cNvPr id="6" name="Graphic 5" descr="equation">
            <a:extLst>
              <a:ext uri="{FF2B5EF4-FFF2-40B4-BE49-F238E27FC236}">
                <a16:creationId xmlns:a16="http://schemas.microsoft.com/office/drawing/2014/main" id="{67420713-F331-3D38-9313-ED51CC7C6F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3845" y="5101911"/>
            <a:ext cx="2460380" cy="1822938"/>
          </a:xfrm>
          <a:prstGeom prst="rect">
            <a:avLst/>
          </a:prstGeom>
        </p:spPr>
      </p:pic>
      <p:pic>
        <p:nvPicPr>
          <p:cNvPr id="7" name="Graphic 6" descr="equation">
            <a:extLst>
              <a:ext uri="{FF2B5EF4-FFF2-40B4-BE49-F238E27FC236}">
                <a16:creationId xmlns:a16="http://schemas.microsoft.com/office/drawing/2014/main" id="{9856D0BF-E21B-B5E5-0744-43F336DF72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0475" y="4509600"/>
            <a:ext cx="3300983" cy="1677817"/>
          </a:xfrm>
          <a:prstGeom prst="rect">
            <a:avLst/>
          </a:prstGeom>
        </p:spPr>
      </p:pic>
      <p:pic>
        <p:nvPicPr>
          <p:cNvPr id="8" name="Graphic 7" descr="equation">
            <a:extLst>
              <a:ext uri="{FF2B5EF4-FFF2-40B4-BE49-F238E27FC236}">
                <a16:creationId xmlns:a16="http://schemas.microsoft.com/office/drawing/2014/main" id="{7ED1428E-163D-C68D-9DAD-69F064FD33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22438" y="4534734"/>
            <a:ext cx="2259623" cy="376604"/>
          </a:xfrm>
          <a:prstGeom prst="rect">
            <a:avLst/>
          </a:prstGeom>
        </p:spPr>
      </p:pic>
      <p:pic>
        <p:nvPicPr>
          <p:cNvPr id="11" name="Graphic 10" descr="equation">
            <a:extLst>
              <a:ext uri="{FF2B5EF4-FFF2-40B4-BE49-F238E27FC236}">
                <a16:creationId xmlns:a16="http://schemas.microsoft.com/office/drawing/2014/main" id="{E36230F6-F329-E12B-621E-4CE63FE050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0817" y="3534695"/>
            <a:ext cx="1293202" cy="342900"/>
          </a:xfrm>
          <a:prstGeom prst="rect">
            <a:avLst/>
          </a:prstGeom>
        </p:spPr>
      </p:pic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F1197F83-483B-DCF9-D8C0-79BC9B4384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19886" y="4068610"/>
            <a:ext cx="2162175" cy="361950"/>
          </a:xfrm>
          <a:prstGeom prst="rect">
            <a:avLst/>
          </a:prstGeom>
        </p:spPr>
      </p:pic>
      <p:pic>
        <p:nvPicPr>
          <p:cNvPr id="15" name="Graphic 14" descr="equation">
            <a:extLst>
              <a:ext uri="{FF2B5EF4-FFF2-40B4-BE49-F238E27FC236}">
                <a16:creationId xmlns:a16="http://schemas.microsoft.com/office/drawing/2014/main" id="{BFBC4634-DF96-DE6A-9FEB-417835FE34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77290" y="2871893"/>
            <a:ext cx="1381125" cy="352425"/>
          </a:xfrm>
          <a:prstGeom prst="rect">
            <a:avLst/>
          </a:prstGeom>
        </p:spPr>
      </p:pic>
      <p:pic>
        <p:nvPicPr>
          <p:cNvPr id="9" name="Graphic 8" descr="equation">
            <a:extLst>
              <a:ext uri="{FF2B5EF4-FFF2-40B4-BE49-F238E27FC236}">
                <a16:creationId xmlns:a16="http://schemas.microsoft.com/office/drawing/2014/main" id="{86A36624-EA82-AA4A-91BE-8856EC7D21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50967" y="2016096"/>
            <a:ext cx="2727384" cy="639792"/>
          </a:xfrm>
          <a:prstGeom prst="rect">
            <a:avLst/>
          </a:prstGeom>
        </p:spPr>
      </p:pic>
      <p:pic>
        <p:nvPicPr>
          <p:cNvPr id="16" name="Graphic 15" descr="equation">
            <a:extLst>
              <a:ext uri="{FF2B5EF4-FFF2-40B4-BE49-F238E27FC236}">
                <a16:creationId xmlns:a16="http://schemas.microsoft.com/office/drawing/2014/main" id="{98B8610B-1F90-BD8E-DE78-5BC0FA31E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19419" y="3506975"/>
            <a:ext cx="2390479" cy="36598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4220A13-E5CD-9D41-84B1-B95A4DE0BA22}"/>
              </a:ext>
            </a:extLst>
          </p:cNvPr>
          <p:cNvSpPr txBox="1">
            <a:spLocks/>
          </p:cNvSpPr>
          <p:nvPr/>
        </p:nvSpPr>
        <p:spPr>
          <a:xfrm>
            <a:off x="3524101" y="911575"/>
            <a:ext cx="45085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>
                <a:ea typeface="Calibri Light"/>
                <a:cs typeface="Calibri Light"/>
              </a:rPr>
              <a:t>Euler Equations</a:t>
            </a:r>
            <a:endParaRPr lang="en-US"/>
          </a:p>
        </p:txBody>
      </p:sp>
      <p:pic>
        <p:nvPicPr>
          <p:cNvPr id="2" name="Graphic 1" descr="equation">
            <a:extLst>
              <a:ext uri="{FF2B5EF4-FFF2-40B4-BE49-F238E27FC236}">
                <a16:creationId xmlns:a16="http://schemas.microsoft.com/office/drawing/2014/main" id="{B2A7DE92-B434-81FE-F379-5A940D9954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9192" y="3517557"/>
            <a:ext cx="1377828" cy="3127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20668F-815B-FB9B-0316-E64D97399D8F}"/>
              </a:ext>
            </a:extLst>
          </p:cNvPr>
          <p:cNvSpPr/>
          <p:nvPr/>
        </p:nvSpPr>
        <p:spPr>
          <a:xfrm>
            <a:off x="2549207" y="1615139"/>
            <a:ext cx="5891676" cy="1101138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29E6E1-F2CD-62BF-8843-EFCAA69AA7D2}"/>
              </a:ext>
            </a:extLst>
          </p:cNvPr>
          <p:cNvSpPr txBox="1"/>
          <p:nvPr/>
        </p:nvSpPr>
        <p:spPr>
          <a:xfrm>
            <a:off x="3606977" y="1694841"/>
            <a:ext cx="3776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Conservation of energy-momentum</a:t>
            </a: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E9D61C-B69D-0904-31FE-2E019BB8A82B}"/>
              </a:ext>
            </a:extLst>
          </p:cNvPr>
          <p:cNvSpPr txBox="1"/>
          <p:nvPr/>
        </p:nvSpPr>
        <p:spPr>
          <a:xfrm>
            <a:off x="8464183" y="1590408"/>
            <a:ext cx="3776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Ideal Fluid Energy-Momentum Tensor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20E3AC-788E-32A5-9099-7408918FC33F}"/>
              </a:ext>
            </a:extLst>
          </p:cNvPr>
          <p:cNvSpPr txBox="1"/>
          <p:nvPr/>
        </p:nvSpPr>
        <p:spPr>
          <a:xfrm>
            <a:off x="8523759" y="2434709"/>
            <a:ext cx="3776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4-Current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CB5DB01-626B-7C40-2C72-CCC4E9ADAEA6}"/>
              </a:ext>
            </a:extLst>
          </p:cNvPr>
          <p:cNvSpPr/>
          <p:nvPr/>
        </p:nvSpPr>
        <p:spPr>
          <a:xfrm>
            <a:off x="2549206" y="2848310"/>
            <a:ext cx="5891676" cy="1101138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DC4D1D-FD5D-3F55-9BA2-98FF7C51D988}"/>
              </a:ext>
            </a:extLst>
          </p:cNvPr>
          <p:cNvSpPr txBox="1"/>
          <p:nvPr/>
        </p:nvSpPr>
        <p:spPr>
          <a:xfrm>
            <a:off x="2528814" y="2973577"/>
            <a:ext cx="59324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Conservation of mass becomes conservation of 4-current </a:t>
            </a:r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FDC0A7E-0577-7845-021D-89006253B71D}"/>
              </a:ext>
            </a:extLst>
          </p:cNvPr>
          <p:cNvSpPr txBox="1">
            <a:spLocks/>
          </p:cNvSpPr>
          <p:nvPr/>
        </p:nvSpPr>
        <p:spPr>
          <a:xfrm>
            <a:off x="836767" y="50332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Relativistic Hydrodynamics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856B00A-6502-CAC3-1834-FECE69F22C93}"/>
              </a:ext>
            </a:extLst>
          </p:cNvPr>
          <p:cNvSpPr/>
          <p:nvPr/>
        </p:nvSpPr>
        <p:spPr>
          <a:xfrm>
            <a:off x="90816" y="1604056"/>
            <a:ext cx="2375513" cy="2345392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B9794C-55E7-5194-70AF-F69E0C96DE6F}"/>
              </a:ext>
            </a:extLst>
          </p:cNvPr>
          <p:cNvSpPr txBox="1"/>
          <p:nvPr/>
        </p:nvSpPr>
        <p:spPr>
          <a:xfrm>
            <a:off x="-39662" y="1743329"/>
            <a:ext cx="22055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In relativity, </a:t>
            </a:r>
          </a:p>
          <a:p>
            <a:pPr algn="ctr"/>
            <a:r>
              <a:rPr lang="en-US"/>
              <a:t>we have 4-velocity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6DE226FF-8EFC-C021-C841-6D01F29F20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8785" y="2419135"/>
            <a:ext cx="1558643" cy="63365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6578B47-5F6D-F743-59B5-E192BE5AF544}"/>
              </a:ext>
            </a:extLst>
          </p:cNvPr>
          <p:cNvSpPr txBox="1"/>
          <p:nvPr/>
        </p:nvSpPr>
        <p:spPr>
          <a:xfrm>
            <a:off x="-226047" y="3164806"/>
            <a:ext cx="22055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Normalization</a:t>
            </a:r>
          </a:p>
        </p:txBody>
      </p:sp>
      <p:pic>
        <p:nvPicPr>
          <p:cNvPr id="1038" name="Picture 14" descr="equation">
            <a:extLst>
              <a:ext uri="{FF2B5EF4-FFF2-40B4-BE49-F238E27FC236}">
                <a16:creationId xmlns:a16="http://schemas.microsoft.com/office/drawing/2014/main" id="{F0939ECB-55FD-034E-D7E5-27579C841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508" y="3234295"/>
            <a:ext cx="612121" cy="22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237618E7-BA83-D0F7-85F8-0EED07005436}"/>
              </a:ext>
            </a:extLst>
          </p:cNvPr>
          <p:cNvSpPr txBox="1">
            <a:spLocks/>
          </p:cNvSpPr>
          <p:nvPr/>
        </p:nvSpPr>
        <p:spPr>
          <a:xfrm>
            <a:off x="8032601" y="3303000"/>
            <a:ext cx="45085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>
                <a:ea typeface="Calibri Light"/>
                <a:cs typeface="Calibri Light"/>
              </a:rPr>
              <a:t>Rest Frame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710362-FC48-2BD0-6BE5-6D59BCEB5B38}"/>
              </a:ext>
            </a:extLst>
          </p:cNvPr>
          <p:cNvSpPr txBox="1"/>
          <p:nvPr/>
        </p:nvSpPr>
        <p:spPr>
          <a:xfrm>
            <a:off x="0" y="6346003"/>
            <a:ext cx="86775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/>
              <a:t>Einstein’s equations : Energy-Momentum ↔ Spacetime Geometry</a:t>
            </a:r>
          </a:p>
        </p:txBody>
      </p:sp>
      <p:pic>
        <p:nvPicPr>
          <p:cNvPr id="1026" name="Picture 2" descr="equation">
            <a:extLst>
              <a:ext uri="{FF2B5EF4-FFF2-40B4-BE49-F238E27FC236}">
                <a16:creationId xmlns:a16="http://schemas.microsoft.com/office/drawing/2014/main" id="{566FD634-D0E9-A93A-6AB5-BA1CE864D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75" y="5189606"/>
            <a:ext cx="685935" cy="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quation">
            <a:extLst>
              <a:ext uri="{FF2B5EF4-FFF2-40B4-BE49-F238E27FC236}">
                <a16:creationId xmlns:a16="http://schemas.microsoft.com/office/drawing/2014/main" id="{ECDF5B65-1DE0-43E1-7986-F9BF45A6F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49" y="5112832"/>
            <a:ext cx="685935" cy="47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quation">
            <a:extLst>
              <a:ext uri="{FF2B5EF4-FFF2-40B4-BE49-F238E27FC236}">
                <a16:creationId xmlns:a16="http://schemas.microsoft.com/office/drawing/2014/main" id="{8D75CCDF-4ED9-583B-C769-4AE67C84E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63" y="2025408"/>
            <a:ext cx="3170551" cy="3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142BC3DC-2FA0-8FA5-FCFA-3D2AD7152A05}"/>
              </a:ext>
            </a:extLst>
          </p:cNvPr>
          <p:cNvSpPr txBox="1">
            <a:spLocks/>
          </p:cNvSpPr>
          <p:nvPr/>
        </p:nvSpPr>
        <p:spPr>
          <a:xfrm>
            <a:off x="4576566" y="4350950"/>
            <a:ext cx="45085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>
                <a:ea typeface="Calibri Light"/>
                <a:cs typeface="Calibri Light"/>
              </a:rPr>
              <a:t>Metric Tensor</a:t>
            </a:r>
            <a:endParaRPr lang="en-US" sz="2400"/>
          </a:p>
        </p:txBody>
      </p:sp>
      <p:pic>
        <p:nvPicPr>
          <p:cNvPr id="6146" name="Picture 2" descr="equation">
            <a:extLst>
              <a:ext uri="{FF2B5EF4-FFF2-40B4-BE49-F238E27FC236}">
                <a16:creationId xmlns:a16="http://schemas.microsoft.com/office/drawing/2014/main" id="{D93B5001-9303-1E2F-F281-79392785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020" y="1735418"/>
            <a:ext cx="363842" cy="28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67C64FE-1CF8-483D-AB7D-48470AED9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 animBg="1"/>
      <p:bldP spid="13" grpId="0"/>
      <p:bldP spid="18" grpId="0"/>
      <p:bldP spid="20" grpId="0"/>
      <p:bldP spid="21" grpId="0" animBg="1"/>
      <p:bldP spid="22" grpId="0"/>
      <p:bldP spid="34" grpId="0"/>
      <p:bldP spid="5" grpId="0"/>
      <p:bldP spid="1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13886-E414-7E59-1956-A21868C33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266"/>
            <a:ext cx="10515600" cy="836633"/>
          </a:xfrm>
        </p:spPr>
        <p:txBody>
          <a:bodyPr/>
          <a:lstStyle/>
          <a:p>
            <a:r>
              <a:rPr lang="en-US" dirty="0"/>
              <a:t>Shock smoothing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CA655-9FCF-A063-5DCD-A52781D65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51</a:t>
            </a:fld>
            <a:endParaRPr lang="en-US"/>
          </a:p>
        </p:txBody>
      </p:sp>
      <p:pic>
        <p:nvPicPr>
          <p:cNvPr id="5" name="logeps">
            <a:hlinkClick r:id="" action="ppaction://media"/>
            <a:extLst>
              <a:ext uri="{FF2B5EF4-FFF2-40B4-BE49-F238E27FC236}">
                <a16:creationId xmlns:a16="http://schemas.microsoft.com/office/drawing/2014/main" id="{0ABF446A-CEF5-0D8A-CD97-AB6F484C02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80698"/>
            <a:ext cx="12192000" cy="606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FB51E-6B73-907E-3575-38312C382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F5AC7-6C83-4980-F0BB-14277C4F8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 (2 </a:t>
            </a:r>
            <a:r>
              <a:rPr lang="en-US" dirty="0" err="1"/>
              <a:t>Formulisms</a:t>
            </a:r>
            <a:r>
              <a:rPr lang="en-US" dirty="0"/>
              <a:t>): 1+1 Gaussian</a:t>
            </a:r>
          </a:p>
        </p:txBody>
      </p:sp>
      <p:pic>
        <p:nvPicPr>
          <p:cNvPr id="3" name="Picture 2" descr="A graph with a purple line&#10;&#10;AI-generated content may be incorrect.">
            <a:extLst>
              <a:ext uri="{FF2B5EF4-FFF2-40B4-BE49-F238E27FC236}">
                <a16:creationId xmlns:a16="http://schemas.microsoft.com/office/drawing/2014/main" id="{9916FBD0-3633-B875-EA58-C1A968E43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4135"/>
            <a:ext cx="12192000" cy="5455833"/>
          </a:xfrm>
          <a:prstGeom prst="rect">
            <a:avLst/>
          </a:prstGeom>
        </p:spPr>
      </p:pic>
      <p:graphicFrame>
        <p:nvGraphicFramePr>
          <p:cNvPr id="5" name="Title 1">
            <a:extLst>
              <a:ext uri="{FF2B5EF4-FFF2-40B4-BE49-F238E27FC236}">
                <a16:creationId xmlns:a16="http://schemas.microsoft.com/office/drawing/2014/main" id="{766A73F8-2AAC-2730-0CBB-7BE1B863A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7236455"/>
              </p:ext>
            </p:extLst>
          </p:nvPr>
        </p:nvGraphicFramePr>
        <p:xfrm>
          <a:off x="83163" y="799727"/>
          <a:ext cx="6461185" cy="546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FBA10A-8BD9-FBFC-CF1C-4383C36E0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29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2A5F5-7D8E-D044-44AA-B0DEAEB52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8151BC9D-B85C-6CC5-696D-98D7D4AED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4468"/>
            <a:ext cx="12192000" cy="5455833"/>
          </a:xfrm>
          <a:prstGeom prst="rect">
            <a:avLst/>
          </a:prstGeom>
        </p:spPr>
      </p:pic>
      <p:graphicFrame>
        <p:nvGraphicFramePr>
          <p:cNvPr id="4" name="Title 1">
            <a:extLst>
              <a:ext uri="{FF2B5EF4-FFF2-40B4-BE49-F238E27FC236}">
                <a16:creationId xmlns:a16="http://schemas.microsoft.com/office/drawing/2014/main" id="{3E59C3AA-48B6-8011-FF8B-D3182667D5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5858354"/>
              </p:ext>
            </p:extLst>
          </p:nvPr>
        </p:nvGraphicFramePr>
        <p:xfrm>
          <a:off x="83163" y="799727"/>
          <a:ext cx="6461185" cy="546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DC55AECA-C43E-7691-55AD-9A9D6A513551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 (2 </a:t>
            </a:r>
            <a:r>
              <a:rPr lang="en-US" dirty="0" err="1"/>
              <a:t>Formulisms</a:t>
            </a:r>
            <a:r>
              <a:rPr lang="en-US" dirty="0"/>
              <a:t>): 1+1 Gaussian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9137ED-FFF0-30B9-8F88-5D4A687B7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7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74760-70D3-EFAC-5B2C-F303D8565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9646FB77-0F71-48B6-CB38-F6F152694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2470"/>
            <a:ext cx="12192000" cy="5455833"/>
          </a:xfrm>
          <a:prstGeom prst="rect">
            <a:avLst/>
          </a:prstGeom>
        </p:spPr>
      </p:pic>
      <p:graphicFrame>
        <p:nvGraphicFramePr>
          <p:cNvPr id="3" name="Title 1">
            <a:extLst>
              <a:ext uri="{FF2B5EF4-FFF2-40B4-BE49-F238E27FC236}">
                <a16:creationId xmlns:a16="http://schemas.microsoft.com/office/drawing/2014/main" id="{A4A4B7D4-77C1-A9ED-98DB-2DB8D020EB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5989657"/>
              </p:ext>
            </p:extLst>
          </p:nvPr>
        </p:nvGraphicFramePr>
        <p:xfrm>
          <a:off x="83163" y="799727"/>
          <a:ext cx="6461185" cy="546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AE7DFE0B-17DE-2388-C4BB-C7735C74F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 (2 </a:t>
            </a:r>
            <a:r>
              <a:rPr lang="en-US" dirty="0" err="1"/>
              <a:t>Formulisms</a:t>
            </a:r>
            <a:r>
              <a:rPr lang="en-US" dirty="0"/>
              <a:t>): 1+1 Gaussian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4C20C2-A48A-710A-FE76-65FCBB8F3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84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40CEF-3246-1E9F-A2B0-543BEDF70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3EDDEA0-4F09-6688-393E-098732258537}"/>
              </a:ext>
            </a:extLst>
          </p:cNvPr>
          <p:cNvGrpSpPr/>
          <p:nvPr/>
        </p:nvGrpSpPr>
        <p:grpSpPr>
          <a:xfrm>
            <a:off x="136236" y="2557392"/>
            <a:ext cx="4570328" cy="1708726"/>
            <a:chOff x="0" y="33574"/>
            <a:chExt cx="6461185" cy="479700"/>
          </a:xfrm>
          <a:solidFill>
            <a:srgbClr val="002060"/>
          </a:solidFill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456E1CE-C14E-0941-D215-BB8D88A820BA}"/>
                </a:ext>
              </a:extLst>
            </p:cNvPr>
            <p:cNvSpPr/>
            <p:nvPr/>
          </p:nvSpPr>
          <p:spPr>
            <a:xfrm>
              <a:off x="0" y="33574"/>
              <a:ext cx="6461185" cy="4797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22" name="Rectangle: Rounded Corners 4">
              <a:extLst>
                <a:ext uri="{FF2B5EF4-FFF2-40B4-BE49-F238E27FC236}">
                  <a16:creationId xmlns:a16="http://schemas.microsoft.com/office/drawing/2014/main" id="{E634230F-0092-96ED-268A-586B2182E304}"/>
                </a:ext>
              </a:extLst>
            </p:cNvPr>
            <p:cNvSpPr txBox="1"/>
            <p:nvPr/>
          </p:nvSpPr>
          <p:spPr>
            <a:xfrm>
              <a:off x="294896" y="56991"/>
              <a:ext cx="5959920" cy="43286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>
                  <a:solidFill>
                    <a:srgbClr val="FFFFFF"/>
                  </a:solidFill>
                  <a:latin typeface="Calibri Light"/>
                  <a:ea typeface="+mn-ea"/>
                  <a:cs typeface="+mn-cs"/>
                </a:rPr>
                <a:t>Shock tests conducted to check</a:t>
              </a:r>
              <a:r>
                <a:rPr lang="en-US" sz="2400">
                  <a:solidFill>
                    <a:srgbClr val="FFFFFF"/>
                  </a:solidFill>
                  <a:latin typeface="Calibri Light"/>
                </a:rPr>
                <a:t> numerical stability : With an independent code </a:t>
              </a:r>
              <a:endParaRPr lang="en-US" sz="2400" kern="1200">
                <a:solidFill>
                  <a:srgbClr val="FFFFFF"/>
                </a:solidFill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B156457-E19C-0EEC-5A73-F001302AF626}"/>
              </a:ext>
            </a:extLst>
          </p:cNvPr>
          <p:cNvSpPr txBox="1"/>
          <p:nvPr/>
        </p:nvSpPr>
        <p:spPr>
          <a:xfrm>
            <a:off x="0" y="5216384"/>
            <a:ext cx="536771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effectLst/>
                <a:latin typeface="Arial" panose="020B0604020202020204" pitchFamily="34" charset="0"/>
              </a:rPr>
              <a:t>Clarisse, N., Pinho, E. O., Patel, T.,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Bemfica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, F. S., Hippert, M., &amp; Noronha, J. (2025). </a:t>
            </a:r>
            <a:r>
              <a:rPr lang="en-US" sz="2000" b="0" i="1" dirty="0">
                <a:effectLst/>
                <a:latin typeface="Arial" panose="020B0604020202020204" pitchFamily="34" charset="0"/>
              </a:rPr>
              <a:t>arXiv:2510.16603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.</a:t>
            </a:r>
            <a:endParaRPr lang="en-US" sz="20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F027D1-E2EC-9064-DD57-EB4528E0CB5C}"/>
              </a:ext>
            </a:extLst>
          </p:cNvPr>
          <p:cNvGrpSpPr/>
          <p:nvPr/>
        </p:nvGrpSpPr>
        <p:grpSpPr>
          <a:xfrm>
            <a:off x="5285510" y="125197"/>
            <a:ext cx="6770254" cy="6573115"/>
            <a:chOff x="1596679" y="1630873"/>
            <a:chExt cx="4430741" cy="4576887"/>
          </a:xfrm>
        </p:grpSpPr>
        <p:pic>
          <p:nvPicPr>
            <p:cNvPr id="11" name="Picture 10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13C5BA8A-AA6A-09B6-1A42-2E4CA7C20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3" t="1524" r="67005" b="8411"/>
            <a:stretch>
              <a:fillRect/>
            </a:stretch>
          </p:blipFill>
          <p:spPr>
            <a:xfrm>
              <a:off x="1596679" y="1630873"/>
              <a:ext cx="4430741" cy="4576887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B6CB200-AA53-6235-6D84-899260114F82}"/>
                </a:ext>
              </a:extLst>
            </p:cNvPr>
            <p:cNvSpPr/>
            <p:nvPr/>
          </p:nvSpPr>
          <p:spPr>
            <a:xfrm>
              <a:off x="3619500" y="5657627"/>
              <a:ext cx="941070" cy="2707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531C1801-CEE7-466C-B6DD-9CD5DA73F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77" t="92405" r="43195" b="4037"/>
            <a:stretch>
              <a:fillRect/>
            </a:stretch>
          </p:blipFill>
          <p:spPr>
            <a:xfrm>
              <a:off x="2543342" y="5733710"/>
              <a:ext cx="3476625" cy="151987"/>
            </a:xfrm>
            <a:prstGeom prst="rect">
              <a:avLst/>
            </a:prstGeom>
          </p:spPr>
        </p:pic>
        <p:pic>
          <p:nvPicPr>
            <p:cNvPr id="18" name="Picture 17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2C7ACA90-0835-1BCC-35FF-8E13F79BB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34" t="80222" r="45026" b="13248"/>
            <a:stretch>
              <a:fillRect/>
            </a:stretch>
          </p:blipFill>
          <p:spPr>
            <a:xfrm>
              <a:off x="1596679" y="5669263"/>
              <a:ext cx="870296" cy="331796"/>
            </a:xfrm>
            <a:prstGeom prst="rect">
              <a:avLst/>
            </a:prstGeom>
          </p:spPr>
        </p:pic>
        <p:pic>
          <p:nvPicPr>
            <p:cNvPr id="25" name="Picture 24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56666C98-2E08-AD8E-7B27-ABF28C872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45" t="92558" r="27373" b="2684"/>
            <a:stretch>
              <a:fillRect/>
            </a:stretch>
          </p:blipFill>
          <p:spPr>
            <a:xfrm>
              <a:off x="3254198" y="6001059"/>
              <a:ext cx="1652958" cy="190501"/>
            </a:xfrm>
            <a:prstGeom prst="rect">
              <a:avLst/>
            </a:prstGeom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3F693B-D80D-3F67-D0E8-9A93F478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9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31492F-EC12-EC07-A7A7-B38E6C312602}"/>
              </a:ext>
            </a:extLst>
          </p:cNvPr>
          <p:cNvSpPr txBox="1">
            <a:spLocks/>
          </p:cNvSpPr>
          <p:nvPr/>
        </p:nvSpPr>
        <p:spPr>
          <a:xfrm>
            <a:off x="209550" y="74488"/>
            <a:ext cx="5063837" cy="1349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II: </a:t>
            </a:r>
            <a:br>
              <a:rPr lang="en-US" dirty="0"/>
            </a:br>
            <a:r>
              <a:rPr lang="en-US" dirty="0"/>
              <a:t>Shock Tube tests</a:t>
            </a:r>
          </a:p>
        </p:txBody>
      </p:sp>
    </p:spTree>
    <p:extLst>
      <p:ext uri="{BB962C8B-B14F-4D97-AF65-F5344CB8AC3E}">
        <p14:creationId xmlns:p14="http://schemas.microsoft.com/office/powerpoint/2010/main" val="2162933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451B3DE-2184-477D-AF9C-A8A40A581FA3}">
  <we:reference id="wa200010215" version="2.0.0.0" store="en-US" storeType="OMEX"/>
  <we:alternateReferences>
    <we:reference id="WA200010215" version="2.0.0.0" store="WA200010215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C87F86F06C954AB415A315FFF2625F" ma:contentTypeVersion="12" ma:contentTypeDescription="Create a new document." ma:contentTypeScope="" ma:versionID="50cd89f5c9c07222a111e55681a6f99d">
  <xsd:schema xmlns:xsd="http://www.w3.org/2001/XMLSchema" xmlns:xs="http://www.w3.org/2001/XMLSchema" xmlns:p="http://schemas.microsoft.com/office/2006/metadata/properties" xmlns:ns3="3fdd615f-f3c6-4829-8cb5-35758ad46080" targetNamespace="http://schemas.microsoft.com/office/2006/metadata/properties" ma:root="true" ma:fieldsID="6f4c74ee8c3d4e5bf6bc81a080fc1e34" ns3:_="">
    <xsd:import namespace="3fdd615f-f3c6-4829-8cb5-35758ad4608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_activity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d615f-f3c6-4829-8cb5-35758ad4608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fdd615f-f3c6-4829-8cb5-35758ad46080" xsi:nil="true"/>
  </documentManagement>
</p:properties>
</file>

<file path=customXml/itemProps1.xml><?xml version="1.0" encoding="utf-8"?>
<ds:datastoreItem xmlns:ds="http://schemas.openxmlformats.org/officeDocument/2006/customXml" ds:itemID="{26244E70-27A4-4090-8556-FF2470FE4C21}">
  <ds:schemaRefs>
    <ds:schemaRef ds:uri="3fdd615f-f3c6-4829-8cb5-35758ad4608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6B10F5A-627C-4CE4-BDB7-8409855CAB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A0320F-72C6-4B85-92C5-A5C9FF419F05}">
  <ds:schemaRefs>
    <ds:schemaRef ds:uri="http://schemas.openxmlformats.org/package/2006/metadata/core-properties"/>
    <ds:schemaRef ds:uri="http://www.w3.org/XML/1998/namespace"/>
    <ds:schemaRef ds:uri="3fdd615f-f3c6-4829-8cb5-35758ad46080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ba5a7f39-e3be-4ab3-b450-67fa80faecad}" enabled="0" method="" siteId="{ba5a7f39-e3be-4ab3-b450-67fa80faeca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BDNK-TEXAS-25</Template>
  <TotalTime>3017</TotalTime>
  <Words>1931</Words>
  <Application>Microsoft Office PowerPoint</Application>
  <PresentationFormat>Widescreen</PresentationFormat>
  <Paragraphs>405</Paragraphs>
  <Slides>51</Slides>
  <Notes>13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Aptos</vt:lpstr>
      <vt:lpstr>Arial</vt:lpstr>
      <vt:lpstr>Arial,Sans-Serif</vt:lpstr>
      <vt:lpstr>Calibri</vt:lpstr>
      <vt:lpstr>Calibri Light</vt:lpstr>
      <vt:lpstr>Courier New</vt:lpstr>
      <vt:lpstr>Courier New,monospace</vt:lpstr>
      <vt:lpstr>Office Theme</vt:lpstr>
      <vt:lpstr>Robust 3+1D simulations of BDNK  causal relativistic viscous hydrodynamics</vt:lpstr>
      <vt:lpstr>Navier-Stokes</vt:lpstr>
      <vt:lpstr>PowerPoint Presentation</vt:lpstr>
      <vt:lpstr>BDNK (Bemfica, Disconzi, Noronha, Kovtun) Most general viscous energy-momentum tensor with first order gradient terms.</vt:lpstr>
      <vt:lpstr>Simulating BDNK</vt:lpstr>
      <vt:lpstr>Validation I (2 Formulisms): 1+1 Gaussian</vt:lpstr>
      <vt:lpstr>PowerPoint Presentation</vt:lpstr>
      <vt:lpstr>Validation I (2 Formulisms): 1+1 Gaussian</vt:lpstr>
      <vt:lpstr>PowerPoint Presentation</vt:lpstr>
      <vt:lpstr>PowerPoint Presentation</vt:lpstr>
      <vt:lpstr>PowerPoint Presentation</vt:lpstr>
      <vt:lpstr>PowerPoint Presentation</vt:lpstr>
      <vt:lpstr>Validation I : Gubser flow</vt:lpstr>
      <vt:lpstr>PowerPoint Presentation</vt:lpstr>
      <vt:lpstr>Validation V : Curved Spacetime  Kerr Fat Disks</vt:lpstr>
      <vt:lpstr>Validation V : Curved Spacetime – Kerr Disks</vt:lpstr>
      <vt:lpstr>Validation V : Curved Spacetime – Kerr Disks</vt:lpstr>
      <vt:lpstr>Validation V : Curved Spacetime – Kerr Disks</vt:lpstr>
      <vt:lpstr>Validation V : Curved Spacetime – Kerr Disks</vt:lpstr>
      <vt:lpstr>Validation V : Curved Spacetime – Kerr Disks</vt:lpstr>
      <vt:lpstr>Validation V : Curved Spacetime – Kerr Disks</vt:lpstr>
      <vt:lpstr>Validation V : Curved Spacetime – Kerr Disks</vt:lpstr>
      <vt:lpstr>Validation V : Curved Spacetime – Kerr Disks</vt:lpstr>
      <vt:lpstr>Validation V : Curved Spacetime – Kerr Disks</vt:lpstr>
      <vt:lpstr>Summary</vt:lpstr>
      <vt:lpstr>PowerPoint Presentation</vt:lpstr>
      <vt:lpstr>Backups</vt:lpstr>
      <vt:lpstr>Simulating BDNK</vt:lpstr>
      <vt:lpstr>PowerPoint Presentation</vt:lpstr>
      <vt:lpstr>Validation V : Curved Spacetime – Kerr Disks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Validation III:  Shock Tube tests</vt:lpstr>
      <vt:lpstr>Kelvin Helmholtz Setup  Adopted from Lecoanet et. al. 2015</vt:lpstr>
      <vt:lpstr>BDNK EOMs – Constitutive Relations</vt:lpstr>
      <vt:lpstr>PowerPoint Presentation</vt:lpstr>
      <vt:lpstr>BDNK EOMs – H Tensor</vt:lpstr>
      <vt:lpstr>Divergence Cleaning</vt:lpstr>
      <vt:lpstr>First Order Formulism – Curl Cleaning</vt:lpstr>
      <vt:lpstr>First Order Formulism – Curl Cleaning</vt:lpstr>
      <vt:lpstr>First Order Formulism – Curl Cleaning</vt:lpstr>
      <vt:lpstr>Flux Conservative Form  44 Variables</vt:lpstr>
      <vt:lpstr>Symbolic Expressions</vt:lpstr>
      <vt:lpstr>Symbolic Expressions for Code</vt:lpstr>
      <vt:lpstr>Simulating BDNK</vt:lpstr>
      <vt:lpstr>Simulating BDNK</vt:lpstr>
      <vt:lpstr>PowerPoint Presentation</vt:lpstr>
      <vt:lpstr>Shock smoothing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Patel, Teerthal</dc:creator>
  <cp:lastModifiedBy>Patel, Teerthal</cp:lastModifiedBy>
  <cp:revision>4</cp:revision>
  <cp:lastPrinted>2026-08-20T04:57:27Z</cp:lastPrinted>
  <dcterms:created xsi:type="dcterms:W3CDTF">2026-08-09T06:13:06Z</dcterms:created>
  <dcterms:modified xsi:type="dcterms:W3CDTF">2026-08-31T09:51:52Z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0x010100F8C87F86F06C954AB415A315FFF2625F</vt:lpwstr>
  </property>
</Properties>
</file>