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62" r:id="rId3"/>
  </p:sldMasterIdLst>
  <p:notesMasterIdLst>
    <p:notesMasterId r:id="rId5"/>
  </p:notesMasterIdLst>
  <p:handoutMasterIdLst>
    <p:handoutMasterId r:id="rId28"/>
  </p:handoutMasterIdLst>
  <p:sldIdLst>
    <p:sldId id="256" r:id="rId4"/>
    <p:sldId id="896" r:id="rId6"/>
    <p:sldId id="897" r:id="rId7"/>
    <p:sldId id="893" r:id="rId8"/>
    <p:sldId id="877" r:id="rId9"/>
    <p:sldId id="890" r:id="rId10"/>
    <p:sldId id="881" r:id="rId11"/>
    <p:sldId id="898" r:id="rId12"/>
    <p:sldId id="882" r:id="rId13"/>
    <p:sldId id="899" r:id="rId14"/>
    <p:sldId id="883" r:id="rId15"/>
    <p:sldId id="900" r:id="rId16"/>
    <p:sldId id="884" r:id="rId17"/>
    <p:sldId id="857" r:id="rId18"/>
    <p:sldId id="885" r:id="rId19"/>
    <p:sldId id="901" r:id="rId20"/>
    <p:sldId id="862" r:id="rId21"/>
    <p:sldId id="863" r:id="rId22"/>
    <p:sldId id="741" r:id="rId23"/>
    <p:sldId id="868" r:id="rId24"/>
    <p:sldId id="867" r:id="rId25"/>
    <p:sldId id="845" r:id="rId26"/>
    <p:sldId id="87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hua Hao" initials="S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E1"/>
    <a:srgbClr val="3403D3"/>
    <a:srgbClr val="4E95D9"/>
    <a:srgbClr val="BBD6F0"/>
    <a:srgbClr val="02F24E"/>
    <a:srgbClr val="4B0095"/>
    <a:srgbClr val="230045"/>
    <a:srgbClr val="92BDE7"/>
    <a:srgbClr val="9CB6D0"/>
    <a:srgbClr val="EAB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1"/>
    <p:restoredTop sz="94676"/>
  </p:normalViewPr>
  <p:slideViewPr>
    <p:cSldViewPr snapToGrid="0">
      <p:cViewPr varScale="1">
        <p:scale>
          <a:sx n="88" d="100"/>
          <a:sy n="88" d="100"/>
        </p:scale>
        <p:origin x="18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C7B8B-F500-F74A-9A61-96B4AFA1CF00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FC405-84C3-0B41-809A-A5F30B9E80F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27820" y="6492875"/>
            <a:ext cx="2743200" cy="365125"/>
          </a:xfrm>
        </p:spPr>
        <p:txBody>
          <a:bodyPr/>
          <a:lstStyle/>
          <a:p>
            <a:fld id="{74261342-0D3D-DA41-9330-A91AA6E123FB}" type="slidenum">
              <a:rPr lang="en-US" smtClean="0"/>
            </a:fld>
            <a:r>
              <a:rPr lang="en-US"/>
              <a:t>/49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95300" y="1122363"/>
            <a:ext cx="112014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GB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12141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altLang="zh-CN"/>
              <a:t>Click to edit Master subtitle style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altLang="zh-CN"/>
              <a:t>Click to edit Master text styles</a:t>
            </a:r>
            <a:endParaRPr lang="en-GB" altLang="zh-CN"/>
          </a:p>
          <a:p>
            <a:pPr lvl="1"/>
            <a:r>
              <a:rPr lang="en-GB" altLang="zh-CN"/>
              <a:t>Second level</a:t>
            </a:r>
            <a:endParaRPr lang="en-GB" altLang="zh-CN"/>
          </a:p>
          <a:p>
            <a:pPr lvl="2"/>
            <a:r>
              <a:rPr lang="en-GB" altLang="zh-CN"/>
              <a:t>Third level</a:t>
            </a:r>
            <a:endParaRPr lang="en-GB" altLang="zh-CN"/>
          </a:p>
          <a:p>
            <a:pPr lvl="3"/>
            <a:r>
              <a:rPr lang="en-GB" altLang="zh-CN"/>
              <a:t>Fourth level</a:t>
            </a:r>
            <a:endParaRPr lang="en-GB" altLang="zh-CN"/>
          </a:p>
          <a:p>
            <a:pPr lvl="4"/>
            <a:r>
              <a:rPr lang="en-GB" altLang="zh-CN"/>
              <a:t>Fifth level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D1EC8-6F57-41A7-99F1-FEDB2874BA2B}" type="slidenum">
              <a:rPr lang="zh-CN" altLang="en-US" smtClean="0"/>
            </a:fld>
            <a:endParaRPr lang="zh-CN" altLang="en-US"/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65244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zh-CN" altLang="de-CH"/>
              <a:t>徐东莲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036320"/>
            <a:ext cx="5181600" cy="5140643"/>
          </a:xfrm>
        </p:spPr>
        <p:txBody>
          <a:bodyPr/>
          <a:lstStyle/>
          <a:p>
            <a:pPr lvl="0"/>
            <a:r>
              <a:rPr lang="en-GB" altLang="zh-CN"/>
              <a:t>Click to edit Master text styles</a:t>
            </a:r>
            <a:endParaRPr lang="en-GB" altLang="zh-CN"/>
          </a:p>
          <a:p>
            <a:pPr lvl="1"/>
            <a:r>
              <a:rPr lang="en-GB" altLang="zh-CN"/>
              <a:t>Second level</a:t>
            </a:r>
            <a:endParaRPr lang="en-GB" altLang="zh-CN"/>
          </a:p>
          <a:p>
            <a:pPr lvl="2"/>
            <a:r>
              <a:rPr lang="en-GB" altLang="zh-CN"/>
              <a:t>Third level</a:t>
            </a:r>
            <a:endParaRPr lang="en-GB" altLang="zh-CN"/>
          </a:p>
          <a:p>
            <a:pPr lvl="3"/>
            <a:r>
              <a:rPr lang="en-GB" altLang="zh-CN"/>
              <a:t>Fourth level</a:t>
            </a:r>
            <a:endParaRPr lang="en-GB" altLang="zh-CN"/>
          </a:p>
          <a:p>
            <a:pPr lvl="4"/>
            <a:r>
              <a:rPr lang="en-GB" altLang="zh-CN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036320"/>
            <a:ext cx="5181600" cy="5140643"/>
          </a:xfrm>
        </p:spPr>
        <p:txBody>
          <a:bodyPr/>
          <a:lstStyle/>
          <a:p>
            <a:pPr lvl="0"/>
            <a:r>
              <a:rPr lang="en-GB" altLang="zh-CN"/>
              <a:t>Click to edit Master text styles</a:t>
            </a:r>
            <a:endParaRPr lang="en-GB" altLang="zh-CN"/>
          </a:p>
          <a:p>
            <a:pPr lvl="1"/>
            <a:r>
              <a:rPr lang="en-GB" altLang="zh-CN"/>
              <a:t>Second level</a:t>
            </a:r>
            <a:endParaRPr lang="en-GB" altLang="zh-CN"/>
          </a:p>
          <a:p>
            <a:pPr lvl="2"/>
            <a:r>
              <a:rPr lang="en-GB" altLang="zh-CN"/>
              <a:t>Third level</a:t>
            </a:r>
            <a:endParaRPr lang="en-GB" altLang="zh-CN"/>
          </a:p>
          <a:p>
            <a:pPr lvl="3"/>
            <a:r>
              <a:rPr lang="en-GB" altLang="zh-CN"/>
              <a:t>Fourth level</a:t>
            </a:r>
            <a:endParaRPr lang="en-GB" altLang="zh-CN"/>
          </a:p>
          <a:p>
            <a:pPr lvl="4"/>
            <a:r>
              <a:rPr lang="en-GB" altLang="zh-CN"/>
              <a:t>Fifth level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D1EC8-6F57-41A7-99F1-FEDB2874BA2B}" type="slidenum">
              <a:rPr lang="zh-CN" altLang="en-US" smtClean="0"/>
            </a:fld>
            <a:endParaRPr lang="zh-CN" altLang="en-US"/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65244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zh-CN" altLang="de-CH"/>
              <a:t>徐东莲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/>
              <a:t>Click to edit Master title style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D1EC8-6F57-41A7-99F1-FEDB2874BA2B}" type="slidenum">
              <a:rPr lang="zh-CN" altLang="en-US" smtClean="0"/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3653" y="6578600"/>
            <a:ext cx="11562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海铃计划进展与展望            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|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         朱泰琳（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李政道研究所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）          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|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        </a:t>
            </a:r>
            <a:r>
              <a:rPr lang="zh-CN" altLang="en-US" sz="1400" b="1" i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第七届粒子物理天问论坛</a:t>
            </a:r>
            <a:endParaRPr lang="zh-CN" altLang="en-US" sz="1400" b="1" i="0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239F-1622-EA47-97AA-B372951A5895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334AD-91FE-1147-8301-69EF66B3A04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82600" y="136525"/>
            <a:ext cx="11214100" cy="615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82600" y="868182"/>
            <a:ext cx="11214100" cy="5511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grpSp>
        <p:nvGrpSpPr>
          <p:cNvPr id="8" name="Group 4"/>
          <p:cNvGrpSpPr>
            <a:grpSpLocks noChangeAspect="1"/>
          </p:cNvGrpSpPr>
          <p:nvPr userDrawn="1"/>
        </p:nvGrpSpPr>
        <p:grpSpPr bwMode="auto">
          <a:xfrm>
            <a:off x="9939005" y="397033"/>
            <a:ext cx="2252995" cy="356370"/>
            <a:chOff x="768" y="1292"/>
            <a:chExt cx="5241" cy="829"/>
          </a:xfrm>
          <a:solidFill>
            <a:schemeClr val="accent1"/>
          </a:solidFill>
        </p:grpSpPr>
        <p:sp>
          <p:nvSpPr>
            <p:cNvPr id="9" name="Freeform 5"/>
            <p:cNvSpPr/>
            <p:nvPr/>
          </p:nvSpPr>
          <p:spPr bwMode="auto">
            <a:xfrm>
              <a:off x="4267" y="1292"/>
              <a:ext cx="1742" cy="829"/>
            </a:xfrm>
            <a:custGeom>
              <a:avLst/>
              <a:gdLst>
                <a:gd name="T0" fmla="*/ 1742 w 1742"/>
                <a:gd name="T1" fmla="*/ 829 h 829"/>
                <a:gd name="T2" fmla="*/ 851 w 1742"/>
                <a:gd name="T3" fmla="*/ 829 h 829"/>
                <a:gd name="T4" fmla="*/ 851 w 1742"/>
                <a:gd name="T5" fmla="*/ 9 h 829"/>
                <a:gd name="T6" fmla="*/ 751 w 1742"/>
                <a:gd name="T7" fmla="*/ 9 h 829"/>
                <a:gd name="T8" fmla="*/ 751 w 1742"/>
                <a:gd name="T9" fmla="*/ 24 h 829"/>
                <a:gd name="T10" fmla="*/ 724 w 1742"/>
                <a:gd name="T11" fmla="*/ 24 h 829"/>
                <a:gd name="T12" fmla="*/ 724 w 1742"/>
                <a:gd name="T13" fmla="*/ 9 h 829"/>
                <a:gd name="T14" fmla="*/ 258 w 1742"/>
                <a:gd name="T15" fmla="*/ 9 h 829"/>
                <a:gd name="T16" fmla="*/ 258 w 1742"/>
                <a:gd name="T17" fmla="*/ 24 h 829"/>
                <a:gd name="T18" fmla="*/ 231 w 1742"/>
                <a:gd name="T19" fmla="*/ 24 h 829"/>
                <a:gd name="T20" fmla="*/ 231 w 1742"/>
                <a:gd name="T21" fmla="*/ 9 h 829"/>
                <a:gd name="T22" fmla="*/ 132 w 1742"/>
                <a:gd name="T23" fmla="*/ 9 h 829"/>
                <a:gd name="T24" fmla="*/ 132 w 1742"/>
                <a:gd name="T25" fmla="*/ 829 h 829"/>
                <a:gd name="T26" fmla="*/ 0 w 1742"/>
                <a:gd name="T27" fmla="*/ 829 h 829"/>
                <a:gd name="T28" fmla="*/ 0 w 1742"/>
                <a:gd name="T29" fmla="*/ 820 h 829"/>
                <a:gd name="T30" fmla="*/ 123 w 1742"/>
                <a:gd name="T31" fmla="*/ 820 h 829"/>
                <a:gd name="T32" fmla="*/ 123 w 1742"/>
                <a:gd name="T33" fmla="*/ 0 h 829"/>
                <a:gd name="T34" fmla="*/ 239 w 1742"/>
                <a:gd name="T35" fmla="*/ 0 h 829"/>
                <a:gd name="T36" fmla="*/ 239 w 1742"/>
                <a:gd name="T37" fmla="*/ 14 h 829"/>
                <a:gd name="T38" fmla="*/ 250 w 1742"/>
                <a:gd name="T39" fmla="*/ 14 h 829"/>
                <a:gd name="T40" fmla="*/ 250 w 1742"/>
                <a:gd name="T41" fmla="*/ 0 h 829"/>
                <a:gd name="T42" fmla="*/ 732 w 1742"/>
                <a:gd name="T43" fmla="*/ 0 h 829"/>
                <a:gd name="T44" fmla="*/ 732 w 1742"/>
                <a:gd name="T45" fmla="*/ 14 h 829"/>
                <a:gd name="T46" fmla="*/ 743 w 1742"/>
                <a:gd name="T47" fmla="*/ 14 h 829"/>
                <a:gd name="T48" fmla="*/ 743 w 1742"/>
                <a:gd name="T49" fmla="*/ 0 h 829"/>
                <a:gd name="T50" fmla="*/ 861 w 1742"/>
                <a:gd name="T51" fmla="*/ 0 h 829"/>
                <a:gd name="T52" fmla="*/ 861 w 1742"/>
                <a:gd name="T53" fmla="*/ 820 h 829"/>
                <a:gd name="T54" fmla="*/ 1742 w 1742"/>
                <a:gd name="T55" fmla="*/ 820 h 829"/>
                <a:gd name="T56" fmla="*/ 1742 w 1742"/>
                <a:gd name="T57" fmla="*/ 82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42" h="829">
                  <a:moveTo>
                    <a:pt x="1742" y="829"/>
                  </a:moveTo>
                  <a:lnTo>
                    <a:pt x="851" y="829"/>
                  </a:lnTo>
                  <a:lnTo>
                    <a:pt x="851" y="9"/>
                  </a:lnTo>
                  <a:lnTo>
                    <a:pt x="751" y="9"/>
                  </a:lnTo>
                  <a:lnTo>
                    <a:pt x="751" y="24"/>
                  </a:lnTo>
                  <a:lnTo>
                    <a:pt x="724" y="24"/>
                  </a:lnTo>
                  <a:lnTo>
                    <a:pt x="724" y="9"/>
                  </a:lnTo>
                  <a:lnTo>
                    <a:pt x="258" y="9"/>
                  </a:lnTo>
                  <a:lnTo>
                    <a:pt x="258" y="24"/>
                  </a:lnTo>
                  <a:lnTo>
                    <a:pt x="231" y="24"/>
                  </a:lnTo>
                  <a:lnTo>
                    <a:pt x="231" y="9"/>
                  </a:lnTo>
                  <a:lnTo>
                    <a:pt x="132" y="9"/>
                  </a:lnTo>
                  <a:lnTo>
                    <a:pt x="132" y="829"/>
                  </a:lnTo>
                  <a:lnTo>
                    <a:pt x="0" y="829"/>
                  </a:lnTo>
                  <a:lnTo>
                    <a:pt x="0" y="820"/>
                  </a:lnTo>
                  <a:lnTo>
                    <a:pt x="123" y="820"/>
                  </a:lnTo>
                  <a:lnTo>
                    <a:pt x="123" y="0"/>
                  </a:lnTo>
                  <a:lnTo>
                    <a:pt x="239" y="0"/>
                  </a:lnTo>
                  <a:lnTo>
                    <a:pt x="239" y="14"/>
                  </a:lnTo>
                  <a:lnTo>
                    <a:pt x="250" y="14"/>
                  </a:lnTo>
                  <a:lnTo>
                    <a:pt x="250" y="0"/>
                  </a:lnTo>
                  <a:lnTo>
                    <a:pt x="732" y="0"/>
                  </a:lnTo>
                  <a:lnTo>
                    <a:pt x="732" y="14"/>
                  </a:lnTo>
                  <a:lnTo>
                    <a:pt x="743" y="14"/>
                  </a:lnTo>
                  <a:lnTo>
                    <a:pt x="743" y="0"/>
                  </a:lnTo>
                  <a:lnTo>
                    <a:pt x="861" y="0"/>
                  </a:lnTo>
                  <a:lnTo>
                    <a:pt x="861" y="820"/>
                  </a:lnTo>
                  <a:lnTo>
                    <a:pt x="1742" y="820"/>
                  </a:lnTo>
                  <a:lnTo>
                    <a:pt x="1742" y="829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0" name="Freeform 6"/>
            <p:cNvSpPr/>
            <p:nvPr/>
          </p:nvSpPr>
          <p:spPr bwMode="auto">
            <a:xfrm>
              <a:off x="4517" y="1471"/>
              <a:ext cx="482" cy="646"/>
            </a:xfrm>
            <a:custGeom>
              <a:avLst/>
              <a:gdLst>
                <a:gd name="T0" fmla="*/ 482 w 482"/>
                <a:gd name="T1" fmla="*/ 646 h 646"/>
                <a:gd name="T2" fmla="*/ 474 w 482"/>
                <a:gd name="T3" fmla="*/ 646 h 646"/>
                <a:gd name="T4" fmla="*/ 474 w 482"/>
                <a:gd name="T5" fmla="*/ 112 h 646"/>
                <a:gd name="T6" fmla="*/ 433 w 482"/>
                <a:gd name="T7" fmla="*/ 112 h 646"/>
                <a:gd name="T8" fmla="*/ 433 w 482"/>
                <a:gd name="T9" fmla="*/ 79 h 646"/>
                <a:gd name="T10" fmla="*/ 364 w 482"/>
                <a:gd name="T11" fmla="*/ 38 h 646"/>
                <a:gd name="T12" fmla="*/ 320 w 482"/>
                <a:gd name="T13" fmla="*/ 38 h 646"/>
                <a:gd name="T14" fmla="*/ 320 w 482"/>
                <a:gd name="T15" fmla="*/ 9 h 646"/>
                <a:gd name="T16" fmla="*/ 164 w 482"/>
                <a:gd name="T17" fmla="*/ 9 h 646"/>
                <a:gd name="T18" fmla="*/ 164 w 482"/>
                <a:gd name="T19" fmla="*/ 38 h 646"/>
                <a:gd name="T20" fmla="*/ 120 w 482"/>
                <a:gd name="T21" fmla="*/ 38 h 646"/>
                <a:gd name="T22" fmla="*/ 49 w 482"/>
                <a:gd name="T23" fmla="*/ 79 h 646"/>
                <a:gd name="T24" fmla="*/ 49 w 482"/>
                <a:gd name="T25" fmla="*/ 112 h 646"/>
                <a:gd name="T26" fmla="*/ 8 w 482"/>
                <a:gd name="T27" fmla="*/ 112 h 646"/>
                <a:gd name="T28" fmla="*/ 8 w 482"/>
                <a:gd name="T29" fmla="*/ 646 h 646"/>
                <a:gd name="T30" fmla="*/ 0 w 482"/>
                <a:gd name="T31" fmla="*/ 646 h 646"/>
                <a:gd name="T32" fmla="*/ 0 w 482"/>
                <a:gd name="T33" fmla="*/ 102 h 646"/>
                <a:gd name="T34" fmla="*/ 41 w 482"/>
                <a:gd name="T35" fmla="*/ 102 h 646"/>
                <a:gd name="T36" fmla="*/ 41 w 482"/>
                <a:gd name="T37" fmla="*/ 74 h 646"/>
                <a:gd name="T38" fmla="*/ 116 w 482"/>
                <a:gd name="T39" fmla="*/ 29 h 646"/>
                <a:gd name="T40" fmla="*/ 154 w 482"/>
                <a:gd name="T41" fmla="*/ 29 h 646"/>
                <a:gd name="T42" fmla="*/ 154 w 482"/>
                <a:gd name="T43" fmla="*/ 0 h 646"/>
                <a:gd name="T44" fmla="*/ 328 w 482"/>
                <a:gd name="T45" fmla="*/ 0 h 646"/>
                <a:gd name="T46" fmla="*/ 328 w 482"/>
                <a:gd name="T47" fmla="*/ 29 h 646"/>
                <a:gd name="T48" fmla="*/ 366 w 482"/>
                <a:gd name="T49" fmla="*/ 29 h 646"/>
                <a:gd name="T50" fmla="*/ 441 w 482"/>
                <a:gd name="T51" fmla="*/ 74 h 646"/>
                <a:gd name="T52" fmla="*/ 441 w 482"/>
                <a:gd name="T53" fmla="*/ 102 h 646"/>
                <a:gd name="T54" fmla="*/ 482 w 482"/>
                <a:gd name="T55" fmla="*/ 102 h 646"/>
                <a:gd name="T56" fmla="*/ 482 w 482"/>
                <a:gd name="T57" fmla="*/ 64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2" h="646">
                  <a:moveTo>
                    <a:pt x="482" y="646"/>
                  </a:moveTo>
                  <a:lnTo>
                    <a:pt x="474" y="646"/>
                  </a:lnTo>
                  <a:lnTo>
                    <a:pt x="474" y="112"/>
                  </a:lnTo>
                  <a:lnTo>
                    <a:pt x="433" y="112"/>
                  </a:lnTo>
                  <a:lnTo>
                    <a:pt x="433" y="79"/>
                  </a:lnTo>
                  <a:lnTo>
                    <a:pt x="364" y="38"/>
                  </a:lnTo>
                  <a:lnTo>
                    <a:pt x="320" y="38"/>
                  </a:lnTo>
                  <a:lnTo>
                    <a:pt x="320" y="9"/>
                  </a:lnTo>
                  <a:lnTo>
                    <a:pt x="164" y="9"/>
                  </a:lnTo>
                  <a:lnTo>
                    <a:pt x="164" y="38"/>
                  </a:lnTo>
                  <a:lnTo>
                    <a:pt x="120" y="38"/>
                  </a:lnTo>
                  <a:lnTo>
                    <a:pt x="49" y="79"/>
                  </a:lnTo>
                  <a:lnTo>
                    <a:pt x="49" y="112"/>
                  </a:lnTo>
                  <a:lnTo>
                    <a:pt x="8" y="112"/>
                  </a:lnTo>
                  <a:lnTo>
                    <a:pt x="8" y="646"/>
                  </a:lnTo>
                  <a:lnTo>
                    <a:pt x="0" y="646"/>
                  </a:lnTo>
                  <a:lnTo>
                    <a:pt x="0" y="102"/>
                  </a:lnTo>
                  <a:lnTo>
                    <a:pt x="41" y="102"/>
                  </a:lnTo>
                  <a:lnTo>
                    <a:pt x="41" y="74"/>
                  </a:lnTo>
                  <a:lnTo>
                    <a:pt x="116" y="29"/>
                  </a:lnTo>
                  <a:lnTo>
                    <a:pt x="154" y="29"/>
                  </a:lnTo>
                  <a:lnTo>
                    <a:pt x="154" y="0"/>
                  </a:lnTo>
                  <a:lnTo>
                    <a:pt x="328" y="0"/>
                  </a:lnTo>
                  <a:lnTo>
                    <a:pt x="328" y="29"/>
                  </a:lnTo>
                  <a:lnTo>
                    <a:pt x="366" y="29"/>
                  </a:lnTo>
                  <a:lnTo>
                    <a:pt x="441" y="74"/>
                  </a:lnTo>
                  <a:lnTo>
                    <a:pt x="441" y="102"/>
                  </a:lnTo>
                  <a:lnTo>
                    <a:pt x="482" y="102"/>
                  </a:lnTo>
                  <a:lnTo>
                    <a:pt x="482" y="646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68" y="1614"/>
              <a:ext cx="2016" cy="507"/>
            </a:xfrm>
            <a:custGeom>
              <a:avLst/>
              <a:gdLst>
                <a:gd name="T0" fmla="*/ 1125 w 1178"/>
                <a:gd name="T1" fmla="*/ 294 h 294"/>
                <a:gd name="T2" fmla="*/ 1072 w 1178"/>
                <a:gd name="T3" fmla="*/ 231 h 294"/>
                <a:gd name="T4" fmla="*/ 959 w 1178"/>
                <a:gd name="T5" fmla="*/ 111 h 294"/>
                <a:gd name="T6" fmla="*/ 710 w 1178"/>
                <a:gd name="T7" fmla="*/ 53 h 294"/>
                <a:gd name="T8" fmla="*/ 647 w 1178"/>
                <a:gd name="T9" fmla="*/ 53 h 294"/>
                <a:gd name="T10" fmla="*/ 397 w 1178"/>
                <a:gd name="T11" fmla="*/ 111 h 294"/>
                <a:gd name="T12" fmla="*/ 284 w 1178"/>
                <a:gd name="T13" fmla="*/ 231 h 294"/>
                <a:gd name="T14" fmla="*/ 232 w 1178"/>
                <a:gd name="T15" fmla="*/ 294 h 294"/>
                <a:gd name="T16" fmla="*/ 0 w 1178"/>
                <a:gd name="T17" fmla="*/ 289 h 294"/>
                <a:gd name="T18" fmla="*/ 280 w 1178"/>
                <a:gd name="T19" fmla="*/ 227 h 294"/>
                <a:gd name="T20" fmla="*/ 394 w 1178"/>
                <a:gd name="T21" fmla="*/ 107 h 294"/>
                <a:gd name="T22" fmla="*/ 652 w 1178"/>
                <a:gd name="T23" fmla="*/ 51 h 294"/>
                <a:gd name="T24" fmla="*/ 705 w 1178"/>
                <a:gd name="T25" fmla="*/ 51 h 294"/>
                <a:gd name="T26" fmla="*/ 963 w 1178"/>
                <a:gd name="T27" fmla="*/ 107 h 294"/>
                <a:gd name="T28" fmla="*/ 1076 w 1178"/>
                <a:gd name="T29" fmla="*/ 227 h 294"/>
                <a:gd name="T30" fmla="*/ 1178 w 1178"/>
                <a:gd name="T31" fmla="*/ 289 h 294"/>
                <a:gd name="T32" fmla="*/ 1079 w 1178"/>
                <a:gd name="T33" fmla="*/ 294 h 294"/>
                <a:gd name="T34" fmla="*/ 1077 w 1178"/>
                <a:gd name="T35" fmla="*/ 293 h 294"/>
                <a:gd name="T36" fmla="*/ 1014 w 1178"/>
                <a:gd name="T37" fmla="*/ 214 h 294"/>
                <a:gd name="T38" fmla="*/ 838 w 1178"/>
                <a:gd name="T39" fmla="*/ 54 h 294"/>
                <a:gd name="T40" fmla="*/ 715 w 1178"/>
                <a:gd name="T41" fmla="*/ 94 h 294"/>
                <a:gd name="T42" fmla="*/ 690 w 1178"/>
                <a:gd name="T43" fmla="*/ 292 h 294"/>
                <a:gd name="T44" fmla="*/ 685 w 1178"/>
                <a:gd name="T45" fmla="*/ 283 h 294"/>
                <a:gd name="T46" fmla="*/ 760 w 1178"/>
                <a:gd name="T47" fmla="*/ 34 h 294"/>
                <a:gd name="T48" fmla="*/ 1000 w 1178"/>
                <a:gd name="T49" fmla="*/ 190 h 294"/>
                <a:gd name="T50" fmla="*/ 1057 w 1178"/>
                <a:gd name="T51" fmla="*/ 257 h 294"/>
                <a:gd name="T52" fmla="*/ 1081 w 1178"/>
                <a:gd name="T53" fmla="*/ 294 h 294"/>
                <a:gd name="T54" fmla="*/ 277 w 1178"/>
                <a:gd name="T55" fmla="*/ 294 h 294"/>
                <a:gd name="T56" fmla="*/ 300 w 1178"/>
                <a:gd name="T57" fmla="*/ 257 h 294"/>
                <a:gd name="T58" fmla="*/ 356 w 1178"/>
                <a:gd name="T59" fmla="*/ 190 h 294"/>
                <a:gd name="T60" fmla="*/ 597 w 1178"/>
                <a:gd name="T61" fmla="*/ 34 h 294"/>
                <a:gd name="T62" fmla="*/ 672 w 1178"/>
                <a:gd name="T63" fmla="*/ 283 h 294"/>
                <a:gd name="T64" fmla="*/ 666 w 1178"/>
                <a:gd name="T65" fmla="*/ 292 h 294"/>
                <a:gd name="T66" fmla="*/ 641 w 1178"/>
                <a:gd name="T67" fmla="*/ 94 h 294"/>
                <a:gd name="T68" fmla="*/ 519 w 1178"/>
                <a:gd name="T69" fmla="*/ 54 h 294"/>
                <a:gd name="T70" fmla="*/ 342 w 1178"/>
                <a:gd name="T71" fmla="*/ 214 h 294"/>
                <a:gd name="T72" fmla="*/ 280 w 1178"/>
                <a:gd name="T73" fmla="*/ 293 h 294"/>
                <a:gd name="T74" fmla="*/ 277 w 1178"/>
                <a:gd name="T75" fmla="*/ 29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8" h="294">
                  <a:moveTo>
                    <a:pt x="1178" y="294"/>
                  </a:moveTo>
                  <a:cubicBezTo>
                    <a:pt x="1125" y="294"/>
                    <a:pt x="1125" y="294"/>
                    <a:pt x="1125" y="294"/>
                  </a:cubicBezTo>
                  <a:cubicBezTo>
                    <a:pt x="1124" y="293"/>
                    <a:pt x="1124" y="293"/>
                    <a:pt x="1124" y="293"/>
                  </a:cubicBezTo>
                  <a:cubicBezTo>
                    <a:pt x="1124" y="293"/>
                    <a:pt x="1082" y="242"/>
                    <a:pt x="1072" y="231"/>
                  </a:cubicBezTo>
                  <a:cubicBezTo>
                    <a:pt x="1068" y="226"/>
                    <a:pt x="1068" y="226"/>
                    <a:pt x="1068" y="226"/>
                  </a:cubicBezTo>
                  <a:cubicBezTo>
                    <a:pt x="1034" y="186"/>
                    <a:pt x="1000" y="145"/>
                    <a:pt x="959" y="111"/>
                  </a:cubicBezTo>
                  <a:cubicBezTo>
                    <a:pt x="918" y="76"/>
                    <a:pt x="877" y="43"/>
                    <a:pt x="833" y="28"/>
                  </a:cubicBezTo>
                  <a:cubicBezTo>
                    <a:pt x="769" y="6"/>
                    <a:pt x="728" y="14"/>
                    <a:pt x="710" y="53"/>
                  </a:cubicBezTo>
                  <a:cubicBezTo>
                    <a:pt x="705" y="63"/>
                    <a:pt x="683" y="64"/>
                    <a:pt x="678" y="64"/>
                  </a:cubicBezTo>
                  <a:cubicBezTo>
                    <a:pt x="674" y="64"/>
                    <a:pt x="652" y="63"/>
                    <a:pt x="647" y="53"/>
                  </a:cubicBezTo>
                  <a:cubicBezTo>
                    <a:pt x="629" y="14"/>
                    <a:pt x="587" y="6"/>
                    <a:pt x="524" y="28"/>
                  </a:cubicBezTo>
                  <a:cubicBezTo>
                    <a:pt x="479" y="43"/>
                    <a:pt x="439" y="76"/>
                    <a:pt x="397" y="111"/>
                  </a:cubicBezTo>
                  <a:cubicBezTo>
                    <a:pt x="357" y="145"/>
                    <a:pt x="322" y="186"/>
                    <a:pt x="289" y="226"/>
                  </a:cubicBezTo>
                  <a:cubicBezTo>
                    <a:pt x="284" y="231"/>
                    <a:pt x="284" y="231"/>
                    <a:pt x="284" y="231"/>
                  </a:cubicBezTo>
                  <a:cubicBezTo>
                    <a:pt x="275" y="242"/>
                    <a:pt x="233" y="293"/>
                    <a:pt x="232" y="293"/>
                  </a:cubicBezTo>
                  <a:cubicBezTo>
                    <a:pt x="232" y="294"/>
                    <a:pt x="232" y="294"/>
                    <a:pt x="232" y="294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229" y="289"/>
                    <a:pt x="229" y="289"/>
                    <a:pt x="229" y="289"/>
                  </a:cubicBezTo>
                  <a:cubicBezTo>
                    <a:pt x="235" y="282"/>
                    <a:pt x="271" y="238"/>
                    <a:pt x="280" y="227"/>
                  </a:cubicBezTo>
                  <a:cubicBezTo>
                    <a:pt x="285" y="222"/>
                    <a:pt x="285" y="222"/>
                    <a:pt x="285" y="222"/>
                  </a:cubicBezTo>
                  <a:cubicBezTo>
                    <a:pt x="318" y="183"/>
                    <a:pt x="353" y="141"/>
                    <a:pt x="394" y="107"/>
                  </a:cubicBezTo>
                  <a:cubicBezTo>
                    <a:pt x="436" y="72"/>
                    <a:pt x="477" y="39"/>
                    <a:pt x="522" y="23"/>
                  </a:cubicBezTo>
                  <a:cubicBezTo>
                    <a:pt x="589" y="0"/>
                    <a:pt x="632" y="9"/>
                    <a:pt x="652" y="51"/>
                  </a:cubicBezTo>
                  <a:cubicBezTo>
                    <a:pt x="654" y="56"/>
                    <a:pt x="667" y="58"/>
                    <a:pt x="678" y="58"/>
                  </a:cubicBezTo>
                  <a:cubicBezTo>
                    <a:pt x="690" y="58"/>
                    <a:pt x="703" y="56"/>
                    <a:pt x="705" y="51"/>
                  </a:cubicBezTo>
                  <a:cubicBezTo>
                    <a:pt x="724" y="9"/>
                    <a:pt x="768" y="0"/>
                    <a:pt x="834" y="23"/>
                  </a:cubicBezTo>
                  <a:cubicBezTo>
                    <a:pt x="880" y="39"/>
                    <a:pt x="921" y="72"/>
                    <a:pt x="963" y="107"/>
                  </a:cubicBezTo>
                  <a:cubicBezTo>
                    <a:pt x="1003" y="141"/>
                    <a:pt x="1038" y="183"/>
                    <a:pt x="1072" y="222"/>
                  </a:cubicBezTo>
                  <a:cubicBezTo>
                    <a:pt x="1076" y="227"/>
                    <a:pt x="1076" y="227"/>
                    <a:pt x="1076" y="227"/>
                  </a:cubicBezTo>
                  <a:cubicBezTo>
                    <a:pt x="1085" y="238"/>
                    <a:pt x="1122" y="282"/>
                    <a:pt x="1128" y="289"/>
                  </a:cubicBezTo>
                  <a:cubicBezTo>
                    <a:pt x="1178" y="289"/>
                    <a:pt x="1178" y="289"/>
                    <a:pt x="1178" y="289"/>
                  </a:cubicBezTo>
                  <a:lnTo>
                    <a:pt x="1178" y="294"/>
                  </a:lnTo>
                  <a:close/>
                  <a:moveTo>
                    <a:pt x="1079" y="294"/>
                  </a:moveTo>
                  <a:cubicBezTo>
                    <a:pt x="1079" y="292"/>
                    <a:pt x="1079" y="292"/>
                    <a:pt x="1079" y="292"/>
                  </a:cubicBezTo>
                  <a:cubicBezTo>
                    <a:pt x="1077" y="293"/>
                    <a:pt x="1077" y="293"/>
                    <a:pt x="1077" y="293"/>
                  </a:cubicBezTo>
                  <a:cubicBezTo>
                    <a:pt x="1076" y="290"/>
                    <a:pt x="1055" y="263"/>
                    <a:pt x="1053" y="260"/>
                  </a:cubicBezTo>
                  <a:cubicBezTo>
                    <a:pt x="1039" y="243"/>
                    <a:pt x="1026" y="228"/>
                    <a:pt x="1014" y="214"/>
                  </a:cubicBezTo>
                  <a:cubicBezTo>
                    <a:pt x="1008" y="208"/>
                    <a:pt x="1002" y="201"/>
                    <a:pt x="996" y="194"/>
                  </a:cubicBezTo>
                  <a:cubicBezTo>
                    <a:pt x="950" y="140"/>
                    <a:pt x="902" y="84"/>
                    <a:pt x="838" y="54"/>
                  </a:cubicBezTo>
                  <a:cubicBezTo>
                    <a:pt x="814" y="44"/>
                    <a:pt x="786" y="33"/>
                    <a:pt x="761" y="40"/>
                  </a:cubicBezTo>
                  <a:cubicBezTo>
                    <a:pt x="736" y="46"/>
                    <a:pt x="723" y="73"/>
                    <a:pt x="715" y="94"/>
                  </a:cubicBezTo>
                  <a:cubicBezTo>
                    <a:pt x="695" y="156"/>
                    <a:pt x="693" y="218"/>
                    <a:pt x="690" y="283"/>
                  </a:cubicBezTo>
                  <a:cubicBezTo>
                    <a:pt x="690" y="292"/>
                    <a:pt x="690" y="292"/>
                    <a:pt x="690" y="292"/>
                  </a:cubicBezTo>
                  <a:cubicBezTo>
                    <a:pt x="685" y="291"/>
                    <a:pt x="685" y="291"/>
                    <a:pt x="685" y="291"/>
                  </a:cubicBezTo>
                  <a:cubicBezTo>
                    <a:pt x="685" y="283"/>
                    <a:pt x="685" y="283"/>
                    <a:pt x="685" y="283"/>
                  </a:cubicBezTo>
                  <a:cubicBezTo>
                    <a:pt x="687" y="217"/>
                    <a:pt x="689" y="155"/>
                    <a:pt x="710" y="92"/>
                  </a:cubicBezTo>
                  <a:cubicBezTo>
                    <a:pt x="718" y="70"/>
                    <a:pt x="733" y="42"/>
                    <a:pt x="760" y="34"/>
                  </a:cubicBezTo>
                  <a:cubicBezTo>
                    <a:pt x="787" y="28"/>
                    <a:pt x="815" y="38"/>
                    <a:pt x="840" y="50"/>
                  </a:cubicBezTo>
                  <a:cubicBezTo>
                    <a:pt x="905" y="80"/>
                    <a:pt x="954" y="136"/>
                    <a:pt x="1000" y="190"/>
                  </a:cubicBezTo>
                  <a:cubicBezTo>
                    <a:pt x="1006" y="197"/>
                    <a:pt x="1012" y="204"/>
                    <a:pt x="1018" y="211"/>
                  </a:cubicBezTo>
                  <a:cubicBezTo>
                    <a:pt x="1030" y="225"/>
                    <a:pt x="1043" y="240"/>
                    <a:pt x="1057" y="257"/>
                  </a:cubicBezTo>
                  <a:cubicBezTo>
                    <a:pt x="1069" y="272"/>
                    <a:pt x="1083" y="290"/>
                    <a:pt x="1082" y="293"/>
                  </a:cubicBezTo>
                  <a:cubicBezTo>
                    <a:pt x="1081" y="294"/>
                    <a:pt x="1081" y="294"/>
                    <a:pt x="1081" y="294"/>
                  </a:cubicBezTo>
                  <a:lnTo>
                    <a:pt x="1079" y="294"/>
                  </a:lnTo>
                  <a:close/>
                  <a:moveTo>
                    <a:pt x="277" y="294"/>
                  </a:moveTo>
                  <a:cubicBezTo>
                    <a:pt x="275" y="293"/>
                    <a:pt x="275" y="293"/>
                    <a:pt x="275" y="293"/>
                  </a:cubicBezTo>
                  <a:cubicBezTo>
                    <a:pt x="274" y="290"/>
                    <a:pt x="292" y="267"/>
                    <a:pt x="300" y="257"/>
                  </a:cubicBezTo>
                  <a:cubicBezTo>
                    <a:pt x="314" y="240"/>
                    <a:pt x="326" y="225"/>
                    <a:pt x="338" y="211"/>
                  </a:cubicBezTo>
                  <a:cubicBezTo>
                    <a:pt x="344" y="204"/>
                    <a:pt x="350" y="197"/>
                    <a:pt x="356" y="190"/>
                  </a:cubicBezTo>
                  <a:cubicBezTo>
                    <a:pt x="403" y="136"/>
                    <a:pt x="451" y="80"/>
                    <a:pt x="517" y="50"/>
                  </a:cubicBezTo>
                  <a:cubicBezTo>
                    <a:pt x="541" y="38"/>
                    <a:pt x="570" y="28"/>
                    <a:pt x="597" y="34"/>
                  </a:cubicBezTo>
                  <a:cubicBezTo>
                    <a:pt x="624" y="42"/>
                    <a:pt x="639" y="70"/>
                    <a:pt x="646" y="92"/>
                  </a:cubicBezTo>
                  <a:cubicBezTo>
                    <a:pt x="667" y="155"/>
                    <a:pt x="669" y="217"/>
                    <a:pt x="672" y="283"/>
                  </a:cubicBezTo>
                  <a:cubicBezTo>
                    <a:pt x="672" y="291"/>
                    <a:pt x="672" y="291"/>
                    <a:pt x="672" y="291"/>
                  </a:cubicBezTo>
                  <a:cubicBezTo>
                    <a:pt x="666" y="292"/>
                    <a:pt x="666" y="292"/>
                    <a:pt x="666" y="292"/>
                  </a:cubicBezTo>
                  <a:cubicBezTo>
                    <a:pt x="666" y="283"/>
                    <a:pt x="666" y="283"/>
                    <a:pt x="666" y="283"/>
                  </a:cubicBezTo>
                  <a:cubicBezTo>
                    <a:pt x="664" y="218"/>
                    <a:pt x="662" y="156"/>
                    <a:pt x="641" y="94"/>
                  </a:cubicBezTo>
                  <a:cubicBezTo>
                    <a:pt x="634" y="73"/>
                    <a:pt x="620" y="46"/>
                    <a:pt x="595" y="40"/>
                  </a:cubicBezTo>
                  <a:cubicBezTo>
                    <a:pt x="570" y="33"/>
                    <a:pt x="543" y="44"/>
                    <a:pt x="519" y="54"/>
                  </a:cubicBezTo>
                  <a:cubicBezTo>
                    <a:pt x="455" y="84"/>
                    <a:pt x="407" y="140"/>
                    <a:pt x="360" y="194"/>
                  </a:cubicBezTo>
                  <a:cubicBezTo>
                    <a:pt x="354" y="201"/>
                    <a:pt x="348" y="208"/>
                    <a:pt x="342" y="214"/>
                  </a:cubicBezTo>
                  <a:cubicBezTo>
                    <a:pt x="330" y="228"/>
                    <a:pt x="318" y="243"/>
                    <a:pt x="304" y="260"/>
                  </a:cubicBezTo>
                  <a:cubicBezTo>
                    <a:pt x="302" y="263"/>
                    <a:pt x="281" y="290"/>
                    <a:pt x="280" y="293"/>
                  </a:cubicBezTo>
                  <a:cubicBezTo>
                    <a:pt x="278" y="291"/>
                    <a:pt x="278" y="291"/>
                    <a:pt x="278" y="291"/>
                  </a:cubicBezTo>
                  <a:cubicBezTo>
                    <a:pt x="277" y="292"/>
                    <a:pt x="277" y="292"/>
                    <a:pt x="277" y="292"/>
                  </a:cubicBezTo>
                  <a:lnTo>
                    <a:pt x="277" y="29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2" name="Freeform 8"/>
            <p:cNvSpPr/>
            <p:nvPr/>
          </p:nvSpPr>
          <p:spPr bwMode="auto">
            <a:xfrm>
              <a:off x="2784" y="1893"/>
              <a:ext cx="1027" cy="228"/>
            </a:xfrm>
            <a:custGeom>
              <a:avLst/>
              <a:gdLst>
                <a:gd name="T0" fmla="*/ 1027 w 1027"/>
                <a:gd name="T1" fmla="*/ 228 h 228"/>
                <a:gd name="T2" fmla="*/ 879 w 1027"/>
                <a:gd name="T3" fmla="*/ 228 h 228"/>
                <a:gd name="T4" fmla="*/ 879 w 1027"/>
                <a:gd name="T5" fmla="*/ 11 h 228"/>
                <a:gd name="T6" fmla="*/ 67 w 1027"/>
                <a:gd name="T7" fmla="*/ 11 h 228"/>
                <a:gd name="T8" fmla="*/ 67 w 1027"/>
                <a:gd name="T9" fmla="*/ 228 h 228"/>
                <a:gd name="T10" fmla="*/ 0 w 1027"/>
                <a:gd name="T11" fmla="*/ 228 h 228"/>
                <a:gd name="T12" fmla="*/ 0 w 1027"/>
                <a:gd name="T13" fmla="*/ 219 h 228"/>
                <a:gd name="T14" fmla="*/ 57 w 1027"/>
                <a:gd name="T15" fmla="*/ 219 h 228"/>
                <a:gd name="T16" fmla="*/ 57 w 1027"/>
                <a:gd name="T17" fmla="*/ 0 h 228"/>
                <a:gd name="T18" fmla="*/ 887 w 1027"/>
                <a:gd name="T19" fmla="*/ 0 h 228"/>
                <a:gd name="T20" fmla="*/ 887 w 1027"/>
                <a:gd name="T21" fmla="*/ 219 h 228"/>
                <a:gd name="T22" fmla="*/ 1027 w 1027"/>
                <a:gd name="T23" fmla="*/ 219 h 228"/>
                <a:gd name="T24" fmla="*/ 1027 w 1027"/>
                <a:gd name="T2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228">
                  <a:moveTo>
                    <a:pt x="1027" y="228"/>
                  </a:moveTo>
                  <a:lnTo>
                    <a:pt x="879" y="228"/>
                  </a:lnTo>
                  <a:lnTo>
                    <a:pt x="879" y="11"/>
                  </a:lnTo>
                  <a:lnTo>
                    <a:pt x="67" y="11"/>
                  </a:lnTo>
                  <a:lnTo>
                    <a:pt x="67" y="228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57" y="219"/>
                  </a:lnTo>
                  <a:lnTo>
                    <a:pt x="57" y="0"/>
                  </a:lnTo>
                  <a:lnTo>
                    <a:pt x="887" y="0"/>
                  </a:lnTo>
                  <a:lnTo>
                    <a:pt x="887" y="219"/>
                  </a:lnTo>
                  <a:lnTo>
                    <a:pt x="1027" y="219"/>
                  </a:lnTo>
                  <a:lnTo>
                    <a:pt x="1027" y="228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3" name="Freeform 9"/>
            <p:cNvSpPr/>
            <p:nvPr/>
          </p:nvSpPr>
          <p:spPr bwMode="auto">
            <a:xfrm>
              <a:off x="3159" y="1948"/>
              <a:ext cx="183" cy="169"/>
            </a:xfrm>
            <a:custGeom>
              <a:avLst/>
              <a:gdLst>
                <a:gd name="T0" fmla="*/ 5 w 107"/>
                <a:gd name="T1" fmla="*/ 98 h 98"/>
                <a:gd name="T2" fmla="*/ 0 w 107"/>
                <a:gd name="T3" fmla="*/ 98 h 98"/>
                <a:gd name="T4" fmla="*/ 0 w 107"/>
                <a:gd name="T5" fmla="*/ 13 h 98"/>
                <a:gd name="T6" fmla="*/ 6 w 107"/>
                <a:gd name="T7" fmla="*/ 7 h 98"/>
                <a:gd name="T8" fmla="*/ 11 w 107"/>
                <a:gd name="T9" fmla="*/ 6 h 98"/>
                <a:gd name="T10" fmla="*/ 19 w 107"/>
                <a:gd name="T11" fmla="*/ 4 h 98"/>
                <a:gd name="T12" fmla="*/ 28 w 107"/>
                <a:gd name="T13" fmla="*/ 0 h 98"/>
                <a:gd name="T14" fmla="*/ 29 w 107"/>
                <a:gd name="T15" fmla="*/ 0 h 98"/>
                <a:gd name="T16" fmla="*/ 59 w 107"/>
                <a:gd name="T17" fmla="*/ 0 h 98"/>
                <a:gd name="T18" fmla="*/ 78 w 107"/>
                <a:gd name="T19" fmla="*/ 0 h 98"/>
                <a:gd name="T20" fmla="*/ 86 w 107"/>
                <a:gd name="T21" fmla="*/ 4 h 98"/>
                <a:gd name="T22" fmla="*/ 91 w 107"/>
                <a:gd name="T23" fmla="*/ 5 h 98"/>
                <a:gd name="T24" fmla="*/ 94 w 107"/>
                <a:gd name="T25" fmla="*/ 5 h 98"/>
                <a:gd name="T26" fmla="*/ 94 w 107"/>
                <a:gd name="T27" fmla="*/ 6 h 98"/>
                <a:gd name="T28" fmla="*/ 107 w 107"/>
                <a:gd name="T29" fmla="*/ 20 h 98"/>
                <a:gd name="T30" fmla="*/ 107 w 107"/>
                <a:gd name="T31" fmla="*/ 74 h 98"/>
                <a:gd name="T32" fmla="*/ 107 w 107"/>
                <a:gd name="T33" fmla="*/ 97 h 98"/>
                <a:gd name="T34" fmla="*/ 102 w 107"/>
                <a:gd name="T35" fmla="*/ 97 h 98"/>
                <a:gd name="T36" fmla="*/ 101 w 107"/>
                <a:gd name="T37" fmla="*/ 74 h 98"/>
                <a:gd name="T38" fmla="*/ 101 w 107"/>
                <a:gd name="T39" fmla="*/ 20 h 98"/>
                <a:gd name="T40" fmla="*/ 94 w 107"/>
                <a:gd name="T41" fmla="*/ 11 h 98"/>
                <a:gd name="T42" fmla="*/ 93 w 107"/>
                <a:gd name="T43" fmla="*/ 11 h 98"/>
                <a:gd name="T44" fmla="*/ 91 w 107"/>
                <a:gd name="T45" fmla="*/ 11 h 98"/>
                <a:gd name="T46" fmla="*/ 82 w 107"/>
                <a:gd name="T47" fmla="*/ 7 h 98"/>
                <a:gd name="T48" fmla="*/ 78 w 107"/>
                <a:gd name="T49" fmla="*/ 6 h 98"/>
                <a:gd name="T50" fmla="*/ 59 w 107"/>
                <a:gd name="T51" fmla="*/ 6 h 98"/>
                <a:gd name="T52" fmla="*/ 29 w 107"/>
                <a:gd name="T53" fmla="*/ 6 h 98"/>
                <a:gd name="T54" fmla="*/ 27 w 107"/>
                <a:gd name="T55" fmla="*/ 6 h 98"/>
                <a:gd name="T56" fmla="*/ 24 w 107"/>
                <a:gd name="T57" fmla="*/ 7 h 98"/>
                <a:gd name="T58" fmla="*/ 20 w 107"/>
                <a:gd name="T59" fmla="*/ 10 h 98"/>
                <a:gd name="T60" fmla="*/ 13 w 107"/>
                <a:gd name="T61" fmla="*/ 11 h 98"/>
                <a:gd name="T62" fmla="*/ 6 w 107"/>
                <a:gd name="T63" fmla="*/ 12 h 98"/>
                <a:gd name="T64" fmla="*/ 5 w 107"/>
                <a:gd name="T65" fmla="*/ 12 h 98"/>
                <a:gd name="T66" fmla="*/ 5 w 107"/>
                <a:gd name="T67" fmla="*/ 13 h 98"/>
                <a:gd name="T68" fmla="*/ 5 w 107"/>
                <a:gd name="T6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" h="98">
                  <a:moveTo>
                    <a:pt x="5" y="98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65"/>
                    <a:pt x="0" y="46"/>
                    <a:pt x="0" y="13"/>
                  </a:cubicBezTo>
                  <a:cubicBezTo>
                    <a:pt x="0" y="11"/>
                    <a:pt x="1" y="7"/>
                    <a:pt x="6" y="7"/>
                  </a:cubicBezTo>
                  <a:cubicBezTo>
                    <a:pt x="8" y="6"/>
                    <a:pt x="10" y="6"/>
                    <a:pt x="11" y="6"/>
                  </a:cubicBezTo>
                  <a:cubicBezTo>
                    <a:pt x="14" y="5"/>
                    <a:pt x="16" y="4"/>
                    <a:pt x="19" y="4"/>
                  </a:cubicBezTo>
                  <a:cubicBezTo>
                    <a:pt x="21" y="0"/>
                    <a:pt x="25" y="0"/>
                    <a:pt x="28" y="0"/>
                  </a:cubicBezTo>
                  <a:cubicBezTo>
                    <a:pt x="28" y="0"/>
                    <a:pt x="29" y="0"/>
                    <a:pt x="29" y="0"/>
                  </a:cubicBezTo>
                  <a:cubicBezTo>
                    <a:pt x="39" y="0"/>
                    <a:pt x="49" y="0"/>
                    <a:pt x="5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1"/>
                    <a:pt x="86" y="4"/>
                  </a:cubicBezTo>
                  <a:cubicBezTo>
                    <a:pt x="87" y="5"/>
                    <a:pt x="89" y="5"/>
                    <a:pt x="91" y="5"/>
                  </a:cubicBezTo>
                  <a:cubicBezTo>
                    <a:pt x="92" y="5"/>
                    <a:pt x="93" y="5"/>
                    <a:pt x="94" y="5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106" y="7"/>
                    <a:pt x="107" y="8"/>
                    <a:pt x="107" y="20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81"/>
                    <a:pt x="107" y="86"/>
                    <a:pt x="107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1" y="86"/>
                    <a:pt x="101" y="81"/>
                    <a:pt x="101" y="74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2"/>
                    <a:pt x="101" y="12"/>
                    <a:pt x="94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1"/>
                    <a:pt x="92" y="11"/>
                    <a:pt x="91" y="11"/>
                  </a:cubicBezTo>
                  <a:cubicBezTo>
                    <a:pt x="88" y="10"/>
                    <a:pt x="84" y="10"/>
                    <a:pt x="82" y="7"/>
                  </a:cubicBezTo>
                  <a:cubicBezTo>
                    <a:pt x="81" y="6"/>
                    <a:pt x="80" y="6"/>
                    <a:pt x="78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49" y="6"/>
                    <a:pt x="39" y="6"/>
                    <a:pt x="29" y="6"/>
                  </a:cubicBezTo>
                  <a:cubicBezTo>
                    <a:pt x="28" y="6"/>
                    <a:pt x="28" y="6"/>
                    <a:pt x="27" y="6"/>
                  </a:cubicBezTo>
                  <a:cubicBezTo>
                    <a:pt x="24" y="5"/>
                    <a:pt x="24" y="5"/>
                    <a:pt x="24" y="7"/>
                  </a:cubicBezTo>
                  <a:cubicBezTo>
                    <a:pt x="24" y="8"/>
                    <a:pt x="23" y="10"/>
                    <a:pt x="20" y="10"/>
                  </a:cubicBezTo>
                  <a:cubicBezTo>
                    <a:pt x="17" y="10"/>
                    <a:pt x="15" y="10"/>
                    <a:pt x="13" y="11"/>
                  </a:cubicBezTo>
                  <a:cubicBezTo>
                    <a:pt x="11" y="11"/>
                    <a:pt x="9" y="12"/>
                    <a:pt x="6" y="12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5" y="46"/>
                    <a:pt x="5" y="65"/>
                    <a:pt x="5" y="9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4" name="Freeform 10"/>
            <p:cNvSpPr>
              <a:spLocks noEditPoints="1"/>
            </p:cNvSpPr>
            <p:nvPr/>
          </p:nvSpPr>
          <p:spPr bwMode="auto">
            <a:xfrm>
              <a:off x="2647" y="1656"/>
              <a:ext cx="1226" cy="229"/>
            </a:xfrm>
            <a:custGeom>
              <a:avLst/>
              <a:gdLst>
                <a:gd name="T0" fmla="*/ 67 w 716"/>
                <a:gd name="T1" fmla="*/ 112 h 133"/>
                <a:gd name="T2" fmla="*/ 49 w 716"/>
                <a:gd name="T3" fmla="*/ 101 h 133"/>
                <a:gd name="T4" fmla="*/ 30 w 716"/>
                <a:gd name="T5" fmla="*/ 86 h 133"/>
                <a:gd name="T6" fmla="*/ 11 w 716"/>
                <a:gd name="T7" fmla="*/ 53 h 133"/>
                <a:gd name="T8" fmla="*/ 25 w 716"/>
                <a:gd name="T9" fmla="*/ 52 h 133"/>
                <a:gd name="T10" fmla="*/ 36 w 716"/>
                <a:gd name="T11" fmla="*/ 52 h 133"/>
                <a:gd name="T12" fmla="*/ 45 w 716"/>
                <a:gd name="T13" fmla="*/ 52 h 133"/>
                <a:gd name="T14" fmla="*/ 55 w 716"/>
                <a:gd name="T15" fmla="*/ 54 h 133"/>
                <a:gd name="T16" fmla="*/ 72 w 716"/>
                <a:gd name="T17" fmla="*/ 60 h 133"/>
                <a:gd name="T18" fmla="*/ 73 w 716"/>
                <a:gd name="T19" fmla="*/ 56 h 133"/>
                <a:gd name="T20" fmla="*/ 93 w 716"/>
                <a:gd name="T21" fmla="*/ 56 h 133"/>
                <a:gd name="T22" fmla="*/ 127 w 716"/>
                <a:gd name="T23" fmla="*/ 62 h 133"/>
                <a:gd name="T24" fmla="*/ 150 w 716"/>
                <a:gd name="T25" fmla="*/ 62 h 133"/>
                <a:gd name="T26" fmla="*/ 173 w 716"/>
                <a:gd name="T27" fmla="*/ 48 h 133"/>
                <a:gd name="T28" fmla="*/ 178 w 716"/>
                <a:gd name="T29" fmla="*/ 19 h 133"/>
                <a:gd name="T30" fmla="*/ 190 w 716"/>
                <a:gd name="T31" fmla="*/ 11 h 133"/>
                <a:gd name="T32" fmla="*/ 207 w 716"/>
                <a:gd name="T33" fmla="*/ 2 h 133"/>
                <a:gd name="T34" fmla="*/ 211 w 716"/>
                <a:gd name="T35" fmla="*/ 23 h 133"/>
                <a:gd name="T36" fmla="*/ 496 w 716"/>
                <a:gd name="T37" fmla="*/ 27 h 133"/>
                <a:gd name="T38" fmla="*/ 516 w 716"/>
                <a:gd name="T39" fmla="*/ 8 h 133"/>
                <a:gd name="T40" fmla="*/ 530 w 716"/>
                <a:gd name="T41" fmla="*/ 10 h 133"/>
                <a:gd name="T42" fmla="*/ 536 w 716"/>
                <a:gd name="T43" fmla="*/ 28 h 133"/>
                <a:gd name="T44" fmla="*/ 561 w 716"/>
                <a:gd name="T45" fmla="*/ 62 h 133"/>
                <a:gd name="T46" fmla="*/ 612 w 716"/>
                <a:gd name="T47" fmla="*/ 56 h 133"/>
                <a:gd name="T48" fmla="*/ 622 w 716"/>
                <a:gd name="T49" fmla="*/ 64 h 133"/>
                <a:gd name="T50" fmla="*/ 635 w 716"/>
                <a:gd name="T51" fmla="*/ 59 h 133"/>
                <a:gd name="T52" fmla="*/ 649 w 716"/>
                <a:gd name="T53" fmla="*/ 63 h 133"/>
                <a:gd name="T54" fmla="*/ 662 w 716"/>
                <a:gd name="T55" fmla="*/ 61 h 133"/>
                <a:gd name="T56" fmla="*/ 678 w 716"/>
                <a:gd name="T57" fmla="*/ 56 h 133"/>
                <a:gd name="T58" fmla="*/ 691 w 716"/>
                <a:gd name="T59" fmla="*/ 54 h 133"/>
                <a:gd name="T60" fmla="*/ 702 w 716"/>
                <a:gd name="T61" fmla="*/ 52 h 133"/>
                <a:gd name="T62" fmla="*/ 714 w 716"/>
                <a:gd name="T63" fmla="*/ 60 h 133"/>
                <a:gd name="T64" fmla="*/ 684 w 716"/>
                <a:gd name="T65" fmla="*/ 90 h 133"/>
                <a:gd name="T66" fmla="*/ 653 w 716"/>
                <a:gd name="T67" fmla="*/ 108 h 133"/>
                <a:gd name="T68" fmla="*/ 601 w 716"/>
                <a:gd name="T69" fmla="*/ 133 h 133"/>
                <a:gd name="T70" fmla="*/ 599 w 716"/>
                <a:gd name="T71" fmla="*/ 128 h 133"/>
                <a:gd name="T72" fmla="*/ 652 w 716"/>
                <a:gd name="T73" fmla="*/ 103 h 133"/>
                <a:gd name="T74" fmla="*/ 691 w 716"/>
                <a:gd name="T75" fmla="*/ 78 h 133"/>
                <a:gd name="T76" fmla="*/ 701 w 716"/>
                <a:gd name="T77" fmla="*/ 58 h 133"/>
                <a:gd name="T78" fmla="*/ 683 w 716"/>
                <a:gd name="T79" fmla="*/ 57 h 133"/>
                <a:gd name="T80" fmla="*/ 657 w 716"/>
                <a:gd name="T81" fmla="*/ 64 h 133"/>
                <a:gd name="T82" fmla="*/ 637 w 716"/>
                <a:gd name="T83" fmla="*/ 70 h 133"/>
                <a:gd name="T84" fmla="*/ 616 w 716"/>
                <a:gd name="T85" fmla="*/ 63 h 133"/>
                <a:gd name="T86" fmla="*/ 606 w 716"/>
                <a:gd name="T87" fmla="*/ 66 h 133"/>
                <a:gd name="T88" fmla="*/ 562 w 716"/>
                <a:gd name="T89" fmla="*/ 67 h 133"/>
                <a:gd name="T90" fmla="*/ 530 w 716"/>
                <a:gd name="T91" fmla="*/ 26 h 133"/>
                <a:gd name="T92" fmla="*/ 518 w 716"/>
                <a:gd name="T93" fmla="*/ 15 h 133"/>
                <a:gd name="T94" fmla="*/ 508 w 716"/>
                <a:gd name="T95" fmla="*/ 21 h 133"/>
                <a:gd name="T96" fmla="*/ 220 w 716"/>
                <a:gd name="T97" fmla="*/ 32 h 133"/>
                <a:gd name="T98" fmla="*/ 206 w 716"/>
                <a:gd name="T99" fmla="*/ 15 h 133"/>
                <a:gd name="T100" fmla="*/ 193 w 716"/>
                <a:gd name="T101" fmla="*/ 16 h 133"/>
                <a:gd name="T102" fmla="*/ 182 w 716"/>
                <a:gd name="T103" fmla="*/ 30 h 133"/>
                <a:gd name="T104" fmla="*/ 152 w 716"/>
                <a:gd name="T105" fmla="*/ 67 h 133"/>
                <a:gd name="T106" fmla="*/ 108 w 716"/>
                <a:gd name="T107" fmla="*/ 66 h 133"/>
                <a:gd name="T108" fmla="*/ 96 w 716"/>
                <a:gd name="T109" fmla="*/ 60 h 133"/>
                <a:gd name="T110" fmla="*/ 80 w 716"/>
                <a:gd name="T111" fmla="*/ 68 h 133"/>
                <a:gd name="T112" fmla="*/ 56 w 716"/>
                <a:gd name="T113" fmla="*/ 64 h 133"/>
                <a:gd name="T114" fmla="*/ 33 w 716"/>
                <a:gd name="T115" fmla="*/ 57 h 133"/>
                <a:gd name="T116" fmla="*/ 19 w 716"/>
                <a:gd name="T117" fmla="*/ 54 h 133"/>
                <a:gd name="T118" fmla="*/ 6 w 716"/>
                <a:gd name="T119" fmla="*/ 67 h 133"/>
                <a:gd name="T120" fmla="*/ 37 w 716"/>
                <a:gd name="T121" fmla="*/ 86 h 133"/>
                <a:gd name="T122" fmla="*/ 56 w 716"/>
                <a:gd name="T123" fmla="*/ 9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6" h="133">
                  <a:moveTo>
                    <a:pt x="113" y="133"/>
                  </a:moveTo>
                  <a:cubicBezTo>
                    <a:pt x="112" y="133"/>
                    <a:pt x="112" y="133"/>
                    <a:pt x="112" y="133"/>
                  </a:cubicBezTo>
                  <a:cubicBezTo>
                    <a:pt x="103" y="130"/>
                    <a:pt x="94" y="126"/>
                    <a:pt x="85" y="122"/>
                  </a:cubicBezTo>
                  <a:cubicBezTo>
                    <a:pt x="83" y="121"/>
                    <a:pt x="81" y="120"/>
                    <a:pt x="80" y="119"/>
                  </a:cubicBezTo>
                  <a:cubicBezTo>
                    <a:pt x="76" y="117"/>
                    <a:pt x="73" y="115"/>
                    <a:pt x="69" y="114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2"/>
                    <a:pt x="67" y="112"/>
                    <a:pt x="65" y="111"/>
                  </a:cubicBezTo>
                  <a:cubicBezTo>
                    <a:pt x="64" y="111"/>
                    <a:pt x="62" y="110"/>
                    <a:pt x="60" y="108"/>
                  </a:cubicBezTo>
                  <a:cubicBezTo>
                    <a:pt x="60" y="108"/>
                    <a:pt x="60" y="108"/>
                    <a:pt x="60" y="108"/>
                  </a:cubicBezTo>
                  <a:cubicBezTo>
                    <a:pt x="57" y="108"/>
                    <a:pt x="55" y="107"/>
                    <a:pt x="55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2"/>
                    <a:pt x="51" y="102"/>
                    <a:pt x="49" y="101"/>
                  </a:cubicBezTo>
                  <a:cubicBezTo>
                    <a:pt x="47" y="100"/>
                    <a:pt x="44" y="99"/>
                    <a:pt x="43" y="96"/>
                  </a:cubicBezTo>
                  <a:cubicBezTo>
                    <a:pt x="43" y="96"/>
                    <a:pt x="42" y="96"/>
                    <a:pt x="42" y="96"/>
                  </a:cubicBezTo>
                  <a:cubicBezTo>
                    <a:pt x="39" y="96"/>
                    <a:pt x="38" y="93"/>
                    <a:pt x="37" y="92"/>
                  </a:cubicBezTo>
                  <a:cubicBezTo>
                    <a:pt x="37" y="92"/>
                    <a:pt x="37" y="91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5" y="91"/>
                    <a:pt x="33" y="91"/>
                    <a:pt x="31" y="89"/>
                  </a:cubicBezTo>
                  <a:cubicBezTo>
                    <a:pt x="31" y="88"/>
                    <a:pt x="30" y="87"/>
                    <a:pt x="30" y="86"/>
                  </a:cubicBezTo>
                  <a:cubicBezTo>
                    <a:pt x="25" y="84"/>
                    <a:pt x="21" y="82"/>
                    <a:pt x="16" y="80"/>
                  </a:cubicBezTo>
                  <a:cubicBezTo>
                    <a:pt x="13" y="78"/>
                    <a:pt x="10" y="76"/>
                    <a:pt x="7" y="75"/>
                  </a:cubicBezTo>
                  <a:cubicBezTo>
                    <a:pt x="4" y="74"/>
                    <a:pt x="2" y="71"/>
                    <a:pt x="1" y="68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2" y="62"/>
                    <a:pt x="3" y="61"/>
                    <a:pt x="6" y="62"/>
                  </a:cubicBezTo>
                  <a:cubicBezTo>
                    <a:pt x="5" y="59"/>
                    <a:pt x="7" y="57"/>
                    <a:pt x="8" y="56"/>
                  </a:cubicBezTo>
                  <a:cubicBezTo>
                    <a:pt x="9" y="55"/>
                    <a:pt x="10" y="54"/>
                    <a:pt x="11" y="53"/>
                  </a:cubicBezTo>
                  <a:cubicBezTo>
                    <a:pt x="13" y="52"/>
                    <a:pt x="14" y="52"/>
                    <a:pt x="13" y="51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7"/>
                    <a:pt x="17" y="47"/>
                  </a:cubicBezTo>
                  <a:cubicBezTo>
                    <a:pt x="18" y="47"/>
                    <a:pt x="21" y="47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5" y="50"/>
                    <a:pt x="25" y="52"/>
                  </a:cubicBezTo>
                  <a:cubicBezTo>
                    <a:pt x="26" y="53"/>
                    <a:pt x="25" y="53"/>
                    <a:pt x="25" y="54"/>
                  </a:cubicBezTo>
                  <a:cubicBezTo>
                    <a:pt x="26" y="54"/>
                    <a:pt x="26" y="54"/>
                    <a:pt x="27" y="54"/>
                  </a:cubicBezTo>
                  <a:cubicBezTo>
                    <a:pt x="27" y="54"/>
                    <a:pt x="28" y="54"/>
                    <a:pt x="28" y="54"/>
                  </a:cubicBezTo>
                  <a:cubicBezTo>
                    <a:pt x="28" y="54"/>
                    <a:pt x="28" y="53"/>
                    <a:pt x="28" y="52"/>
                  </a:cubicBezTo>
                  <a:cubicBezTo>
                    <a:pt x="28" y="50"/>
                    <a:pt x="29" y="49"/>
                    <a:pt x="30" y="49"/>
                  </a:cubicBezTo>
                  <a:cubicBezTo>
                    <a:pt x="32" y="48"/>
                    <a:pt x="34" y="48"/>
                    <a:pt x="35" y="50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7" y="53"/>
                    <a:pt x="38" y="55"/>
                    <a:pt x="39" y="57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8"/>
                    <a:pt x="41" y="58"/>
                    <a:pt x="41" y="58"/>
                  </a:cubicBezTo>
                  <a:cubicBezTo>
                    <a:pt x="41" y="58"/>
                    <a:pt x="41" y="57"/>
                    <a:pt x="41" y="56"/>
                  </a:cubicBezTo>
                  <a:cubicBezTo>
                    <a:pt x="41" y="55"/>
                    <a:pt x="41" y="54"/>
                    <a:pt x="42" y="53"/>
                  </a:cubicBezTo>
                  <a:cubicBezTo>
                    <a:pt x="42" y="52"/>
                    <a:pt x="43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7" y="52"/>
                    <a:pt x="49" y="53"/>
                    <a:pt x="49" y="55"/>
                  </a:cubicBezTo>
                  <a:cubicBezTo>
                    <a:pt x="50" y="57"/>
                    <a:pt x="50" y="58"/>
                    <a:pt x="51" y="60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1" y="60"/>
                    <a:pt x="51" y="59"/>
                    <a:pt x="52" y="59"/>
                  </a:cubicBezTo>
                  <a:cubicBezTo>
                    <a:pt x="52" y="58"/>
                    <a:pt x="52" y="57"/>
                    <a:pt x="52" y="56"/>
                  </a:cubicBezTo>
                  <a:cubicBezTo>
                    <a:pt x="53" y="55"/>
                    <a:pt x="53" y="55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8" y="54"/>
                    <a:pt x="59" y="56"/>
                    <a:pt x="59" y="57"/>
                  </a:cubicBezTo>
                  <a:cubicBezTo>
                    <a:pt x="61" y="58"/>
                    <a:pt x="61" y="60"/>
                    <a:pt x="62" y="61"/>
                  </a:cubicBezTo>
                  <a:cubicBezTo>
                    <a:pt x="63" y="63"/>
                    <a:pt x="63" y="63"/>
                    <a:pt x="64" y="63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3" y="59"/>
                    <a:pt x="66" y="57"/>
                    <a:pt x="67" y="57"/>
                  </a:cubicBezTo>
                  <a:cubicBezTo>
                    <a:pt x="67" y="57"/>
                    <a:pt x="68" y="57"/>
                    <a:pt x="68" y="57"/>
                  </a:cubicBezTo>
                  <a:cubicBezTo>
                    <a:pt x="69" y="57"/>
                    <a:pt x="71" y="57"/>
                    <a:pt x="72" y="60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1"/>
                    <a:pt x="73" y="61"/>
                  </a:cubicBezTo>
                  <a:cubicBezTo>
                    <a:pt x="74" y="63"/>
                    <a:pt x="75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3"/>
                    <a:pt x="75" y="62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2" y="59"/>
                    <a:pt x="83" y="61"/>
                    <a:pt x="85" y="63"/>
                  </a:cubicBezTo>
                  <a:cubicBezTo>
                    <a:pt x="85" y="63"/>
                    <a:pt x="86" y="64"/>
                    <a:pt x="86" y="64"/>
                  </a:cubicBezTo>
                  <a:cubicBezTo>
                    <a:pt x="87" y="65"/>
                    <a:pt x="90" y="66"/>
                    <a:pt x="92" y="66"/>
                  </a:cubicBezTo>
                  <a:cubicBezTo>
                    <a:pt x="92" y="66"/>
                    <a:pt x="92" y="65"/>
                    <a:pt x="91" y="65"/>
                  </a:cubicBezTo>
                  <a:cubicBezTo>
                    <a:pt x="91" y="64"/>
                    <a:pt x="91" y="63"/>
                    <a:pt x="91" y="61"/>
                  </a:cubicBezTo>
                  <a:cubicBezTo>
                    <a:pt x="90" y="59"/>
                    <a:pt x="91" y="57"/>
                    <a:pt x="93" y="56"/>
                  </a:cubicBezTo>
                  <a:cubicBezTo>
                    <a:pt x="94" y="55"/>
                    <a:pt x="94" y="55"/>
                    <a:pt x="94" y="55"/>
                  </a:cubicBezTo>
                  <a:cubicBezTo>
                    <a:pt x="95" y="54"/>
                    <a:pt x="96" y="54"/>
                    <a:pt x="97" y="54"/>
                  </a:cubicBezTo>
                  <a:cubicBezTo>
                    <a:pt x="99" y="54"/>
                    <a:pt x="100" y="55"/>
                    <a:pt x="101" y="57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104" y="55"/>
                    <a:pt x="107" y="55"/>
                    <a:pt x="108" y="57"/>
                  </a:cubicBezTo>
                  <a:cubicBezTo>
                    <a:pt x="109" y="58"/>
                    <a:pt x="109" y="59"/>
                    <a:pt x="109" y="61"/>
                  </a:cubicBezTo>
                  <a:cubicBezTo>
                    <a:pt x="115" y="61"/>
                    <a:pt x="121" y="62"/>
                    <a:pt x="127" y="62"/>
                  </a:cubicBezTo>
                  <a:cubicBezTo>
                    <a:pt x="136" y="63"/>
                    <a:pt x="136" y="63"/>
                    <a:pt x="136" y="63"/>
                  </a:cubicBezTo>
                  <a:cubicBezTo>
                    <a:pt x="138" y="63"/>
                    <a:pt x="138" y="62"/>
                    <a:pt x="138" y="62"/>
                  </a:cubicBezTo>
                  <a:cubicBezTo>
                    <a:pt x="139" y="60"/>
                    <a:pt x="141" y="59"/>
                    <a:pt x="141" y="59"/>
                  </a:cubicBezTo>
                  <a:cubicBezTo>
                    <a:pt x="142" y="59"/>
                    <a:pt x="143" y="60"/>
                    <a:pt x="143" y="60"/>
                  </a:cubicBezTo>
                  <a:cubicBezTo>
                    <a:pt x="144" y="59"/>
                    <a:pt x="145" y="58"/>
                    <a:pt x="146" y="58"/>
                  </a:cubicBezTo>
                  <a:cubicBezTo>
                    <a:pt x="148" y="58"/>
                    <a:pt x="150" y="61"/>
                    <a:pt x="151" y="62"/>
                  </a:cubicBezTo>
                  <a:cubicBezTo>
                    <a:pt x="151" y="62"/>
                    <a:pt x="150" y="62"/>
                    <a:pt x="150" y="62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2"/>
                    <a:pt x="151" y="62"/>
                    <a:pt x="151" y="62"/>
                  </a:cubicBezTo>
                  <a:cubicBezTo>
                    <a:pt x="152" y="65"/>
                    <a:pt x="152" y="65"/>
                    <a:pt x="152" y="65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7" y="62"/>
                    <a:pt x="160" y="61"/>
                    <a:pt x="163" y="58"/>
                  </a:cubicBezTo>
                  <a:cubicBezTo>
                    <a:pt x="167" y="54"/>
                    <a:pt x="170" y="51"/>
                    <a:pt x="173" y="48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5" y="44"/>
                    <a:pt x="175" y="42"/>
                    <a:pt x="176" y="40"/>
                  </a:cubicBezTo>
                  <a:cubicBezTo>
                    <a:pt x="177" y="37"/>
                    <a:pt x="178" y="34"/>
                    <a:pt x="177" y="31"/>
                  </a:cubicBezTo>
                  <a:cubicBezTo>
                    <a:pt x="177" y="31"/>
                    <a:pt x="177" y="30"/>
                    <a:pt x="177" y="29"/>
                  </a:cubicBezTo>
                  <a:cubicBezTo>
                    <a:pt x="176" y="27"/>
                    <a:pt x="175" y="24"/>
                    <a:pt x="178" y="20"/>
                  </a:cubicBezTo>
                  <a:cubicBezTo>
                    <a:pt x="178" y="20"/>
                    <a:pt x="178" y="19"/>
                    <a:pt x="178" y="19"/>
                  </a:cubicBezTo>
                  <a:cubicBezTo>
                    <a:pt x="178" y="17"/>
                    <a:pt x="178" y="15"/>
                    <a:pt x="181" y="13"/>
                  </a:cubicBezTo>
                  <a:cubicBezTo>
                    <a:pt x="181" y="13"/>
                    <a:pt x="181" y="13"/>
                    <a:pt x="181" y="12"/>
                  </a:cubicBezTo>
                  <a:cubicBezTo>
                    <a:pt x="181" y="12"/>
                    <a:pt x="181" y="11"/>
                    <a:pt x="181" y="11"/>
                  </a:cubicBezTo>
                  <a:cubicBezTo>
                    <a:pt x="181" y="7"/>
                    <a:pt x="183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6" y="6"/>
                    <a:pt x="188" y="6"/>
                    <a:pt x="188" y="7"/>
                  </a:cubicBezTo>
                  <a:cubicBezTo>
                    <a:pt x="190" y="8"/>
                    <a:pt x="190" y="10"/>
                    <a:pt x="190" y="11"/>
                  </a:cubicBezTo>
                  <a:cubicBezTo>
                    <a:pt x="189" y="11"/>
                    <a:pt x="189" y="11"/>
                    <a:pt x="189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1" y="11"/>
                    <a:pt x="192" y="11"/>
                  </a:cubicBezTo>
                  <a:cubicBezTo>
                    <a:pt x="194" y="10"/>
                    <a:pt x="195" y="8"/>
                    <a:pt x="196" y="5"/>
                  </a:cubicBezTo>
                  <a:cubicBezTo>
                    <a:pt x="197" y="2"/>
                    <a:pt x="199" y="1"/>
                    <a:pt x="202" y="1"/>
                  </a:cubicBezTo>
                  <a:cubicBezTo>
                    <a:pt x="204" y="1"/>
                    <a:pt x="206" y="1"/>
                    <a:pt x="207" y="2"/>
                  </a:cubicBezTo>
                  <a:cubicBezTo>
                    <a:pt x="211" y="4"/>
                    <a:pt x="213" y="11"/>
                    <a:pt x="211" y="16"/>
                  </a:cubicBezTo>
                  <a:cubicBezTo>
                    <a:pt x="211" y="17"/>
                    <a:pt x="211" y="17"/>
                    <a:pt x="211" y="18"/>
                  </a:cubicBezTo>
                  <a:cubicBezTo>
                    <a:pt x="210" y="19"/>
                    <a:pt x="210" y="20"/>
                    <a:pt x="210" y="20"/>
                  </a:cubicBezTo>
                  <a:cubicBezTo>
                    <a:pt x="209" y="21"/>
                    <a:pt x="209" y="22"/>
                    <a:pt x="209" y="22"/>
                  </a:cubicBezTo>
                  <a:cubicBezTo>
                    <a:pt x="209" y="22"/>
                    <a:pt x="209" y="23"/>
                    <a:pt x="209" y="23"/>
                  </a:cubicBezTo>
                  <a:cubicBezTo>
                    <a:pt x="209" y="23"/>
                    <a:pt x="209" y="23"/>
                    <a:pt x="209" y="23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211" y="25"/>
                    <a:pt x="211" y="25"/>
                    <a:pt x="211" y="25"/>
                  </a:cubicBezTo>
                  <a:cubicBezTo>
                    <a:pt x="212" y="28"/>
                    <a:pt x="213" y="28"/>
                    <a:pt x="214" y="28"/>
                  </a:cubicBezTo>
                  <a:cubicBezTo>
                    <a:pt x="215" y="28"/>
                    <a:pt x="216" y="28"/>
                    <a:pt x="217" y="27"/>
                  </a:cubicBezTo>
                  <a:cubicBezTo>
                    <a:pt x="218" y="27"/>
                    <a:pt x="219" y="27"/>
                    <a:pt x="220" y="27"/>
                  </a:cubicBezTo>
                  <a:cubicBezTo>
                    <a:pt x="275" y="27"/>
                    <a:pt x="329" y="27"/>
                    <a:pt x="384" y="27"/>
                  </a:cubicBezTo>
                  <a:cubicBezTo>
                    <a:pt x="420" y="27"/>
                    <a:pt x="456" y="27"/>
                    <a:pt x="492" y="27"/>
                  </a:cubicBezTo>
                  <a:cubicBezTo>
                    <a:pt x="493" y="27"/>
                    <a:pt x="495" y="27"/>
                    <a:pt x="496" y="27"/>
                  </a:cubicBezTo>
                  <a:cubicBezTo>
                    <a:pt x="497" y="27"/>
                    <a:pt x="498" y="27"/>
                    <a:pt x="499" y="27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499" y="24"/>
                    <a:pt x="501" y="23"/>
                    <a:pt x="503" y="22"/>
                  </a:cubicBezTo>
                  <a:cubicBezTo>
                    <a:pt x="502" y="20"/>
                    <a:pt x="501" y="18"/>
                    <a:pt x="500" y="16"/>
                  </a:cubicBezTo>
                  <a:cubicBezTo>
                    <a:pt x="498" y="11"/>
                    <a:pt x="499" y="6"/>
                    <a:pt x="503" y="3"/>
                  </a:cubicBezTo>
                  <a:cubicBezTo>
                    <a:pt x="506" y="0"/>
                    <a:pt x="508" y="0"/>
                    <a:pt x="511" y="1"/>
                  </a:cubicBezTo>
                  <a:cubicBezTo>
                    <a:pt x="515" y="2"/>
                    <a:pt x="517" y="5"/>
                    <a:pt x="516" y="8"/>
                  </a:cubicBezTo>
                  <a:cubicBezTo>
                    <a:pt x="516" y="8"/>
                    <a:pt x="516" y="9"/>
                    <a:pt x="516" y="9"/>
                  </a:cubicBezTo>
                  <a:cubicBezTo>
                    <a:pt x="517" y="9"/>
                    <a:pt x="517" y="9"/>
                    <a:pt x="517" y="9"/>
                  </a:cubicBezTo>
                  <a:cubicBezTo>
                    <a:pt x="519" y="9"/>
                    <a:pt x="520" y="10"/>
                    <a:pt x="521" y="11"/>
                  </a:cubicBezTo>
                  <a:cubicBezTo>
                    <a:pt x="521" y="10"/>
                    <a:pt x="521" y="10"/>
                    <a:pt x="521" y="9"/>
                  </a:cubicBezTo>
                  <a:cubicBezTo>
                    <a:pt x="521" y="7"/>
                    <a:pt x="523" y="5"/>
                    <a:pt x="526" y="5"/>
                  </a:cubicBezTo>
                  <a:cubicBezTo>
                    <a:pt x="528" y="5"/>
                    <a:pt x="529" y="6"/>
                    <a:pt x="529" y="6"/>
                  </a:cubicBezTo>
                  <a:cubicBezTo>
                    <a:pt x="531" y="8"/>
                    <a:pt x="530" y="9"/>
                    <a:pt x="530" y="10"/>
                  </a:cubicBezTo>
                  <a:cubicBezTo>
                    <a:pt x="530" y="11"/>
                    <a:pt x="530" y="11"/>
                    <a:pt x="530" y="12"/>
                  </a:cubicBezTo>
                  <a:cubicBezTo>
                    <a:pt x="530" y="12"/>
                    <a:pt x="530" y="13"/>
                    <a:pt x="530" y="13"/>
                  </a:cubicBezTo>
                  <a:cubicBezTo>
                    <a:pt x="531" y="13"/>
                    <a:pt x="534" y="13"/>
                    <a:pt x="534" y="17"/>
                  </a:cubicBezTo>
                  <a:cubicBezTo>
                    <a:pt x="534" y="18"/>
                    <a:pt x="534" y="19"/>
                    <a:pt x="534" y="20"/>
                  </a:cubicBezTo>
                  <a:cubicBezTo>
                    <a:pt x="534" y="22"/>
                    <a:pt x="534" y="22"/>
                    <a:pt x="535" y="23"/>
                  </a:cubicBezTo>
                  <a:cubicBezTo>
                    <a:pt x="536" y="23"/>
                    <a:pt x="536" y="24"/>
                    <a:pt x="536" y="25"/>
                  </a:cubicBezTo>
                  <a:cubicBezTo>
                    <a:pt x="536" y="26"/>
                    <a:pt x="536" y="27"/>
                    <a:pt x="536" y="28"/>
                  </a:cubicBezTo>
                  <a:cubicBezTo>
                    <a:pt x="534" y="30"/>
                    <a:pt x="534" y="32"/>
                    <a:pt x="535" y="36"/>
                  </a:cubicBezTo>
                  <a:cubicBezTo>
                    <a:pt x="535" y="37"/>
                    <a:pt x="535" y="38"/>
                    <a:pt x="536" y="39"/>
                  </a:cubicBezTo>
                  <a:cubicBezTo>
                    <a:pt x="537" y="49"/>
                    <a:pt x="544" y="54"/>
                    <a:pt x="551" y="60"/>
                  </a:cubicBezTo>
                  <a:cubicBezTo>
                    <a:pt x="552" y="61"/>
                    <a:pt x="552" y="61"/>
                    <a:pt x="552" y="61"/>
                  </a:cubicBezTo>
                  <a:cubicBezTo>
                    <a:pt x="553" y="62"/>
                    <a:pt x="554" y="62"/>
                    <a:pt x="556" y="62"/>
                  </a:cubicBezTo>
                  <a:cubicBezTo>
                    <a:pt x="557" y="62"/>
                    <a:pt x="558" y="62"/>
                    <a:pt x="559" y="62"/>
                  </a:cubicBezTo>
                  <a:cubicBezTo>
                    <a:pt x="559" y="62"/>
                    <a:pt x="560" y="62"/>
                    <a:pt x="561" y="62"/>
                  </a:cubicBezTo>
                  <a:cubicBezTo>
                    <a:pt x="561" y="62"/>
                    <a:pt x="561" y="61"/>
                    <a:pt x="561" y="61"/>
                  </a:cubicBezTo>
                  <a:cubicBezTo>
                    <a:pt x="562" y="60"/>
                    <a:pt x="563" y="57"/>
                    <a:pt x="569" y="59"/>
                  </a:cubicBezTo>
                  <a:cubicBezTo>
                    <a:pt x="569" y="60"/>
                    <a:pt x="570" y="60"/>
                    <a:pt x="571" y="60"/>
                  </a:cubicBezTo>
                  <a:cubicBezTo>
                    <a:pt x="572" y="61"/>
                    <a:pt x="574" y="62"/>
                    <a:pt x="575" y="62"/>
                  </a:cubicBezTo>
                  <a:cubicBezTo>
                    <a:pt x="584" y="62"/>
                    <a:pt x="595" y="61"/>
                    <a:pt x="605" y="60"/>
                  </a:cubicBezTo>
                  <a:cubicBezTo>
                    <a:pt x="605" y="58"/>
                    <a:pt x="605" y="57"/>
                    <a:pt x="606" y="56"/>
                  </a:cubicBezTo>
                  <a:cubicBezTo>
                    <a:pt x="607" y="55"/>
                    <a:pt x="609" y="54"/>
                    <a:pt x="612" y="56"/>
                  </a:cubicBezTo>
                  <a:cubicBezTo>
                    <a:pt x="613" y="56"/>
                    <a:pt x="613" y="56"/>
                    <a:pt x="613" y="56"/>
                  </a:cubicBezTo>
                  <a:cubicBezTo>
                    <a:pt x="614" y="56"/>
                    <a:pt x="614" y="56"/>
                    <a:pt x="614" y="56"/>
                  </a:cubicBezTo>
                  <a:cubicBezTo>
                    <a:pt x="615" y="54"/>
                    <a:pt x="617" y="54"/>
                    <a:pt x="618" y="54"/>
                  </a:cubicBezTo>
                  <a:cubicBezTo>
                    <a:pt x="619" y="54"/>
                    <a:pt x="620" y="55"/>
                    <a:pt x="620" y="55"/>
                  </a:cubicBezTo>
                  <a:cubicBezTo>
                    <a:pt x="622" y="56"/>
                    <a:pt x="623" y="57"/>
                    <a:pt x="623" y="58"/>
                  </a:cubicBezTo>
                  <a:cubicBezTo>
                    <a:pt x="624" y="59"/>
                    <a:pt x="623" y="61"/>
                    <a:pt x="623" y="61"/>
                  </a:cubicBezTo>
                  <a:cubicBezTo>
                    <a:pt x="622" y="62"/>
                    <a:pt x="622" y="63"/>
                    <a:pt x="622" y="64"/>
                  </a:cubicBezTo>
                  <a:cubicBezTo>
                    <a:pt x="621" y="64"/>
                    <a:pt x="621" y="64"/>
                    <a:pt x="621" y="64"/>
                  </a:cubicBezTo>
                  <a:cubicBezTo>
                    <a:pt x="621" y="65"/>
                    <a:pt x="621" y="65"/>
                    <a:pt x="621" y="65"/>
                  </a:cubicBezTo>
                  <a:cubicBezTo>
                    <a:pt x="621" y="65"/>
                    <a:pt x="622" y="66"/>
                    <a:pt x="623" y="66"/>
                  </a:cubicBezTo>
                  <a:cubicBezTo>
                    <a:pt x="626" y="66"/>
                    <a:pt x="628" y="64"/>
                    <a:pt x="630" y="61"/>
                  </a:cubicBezTo>
                  <a:cubicBezTo>
                    <a:pt x="631" y="61"/>
                    <a:pt x="631" y="60"/>
                    <a:pt x="632" y="59"/>
                  </a:cubicBezTo>
                  <a:cubicBezTo>
                    <a:pt x="633" y="58"/>
                    <a:pt x="633" y="58"/>
                    <a:pt x="633" y="58"/>
                  </a:cubicBezTo>
                  <a:cubicBezTo>
                    <a:pt x="635" y="59"/>
                    <a:pt x="635" y="59"/>
                    <a:pt x="635" y="59"/>
                  </a:cubicBezTo>
                  <a:cubicBezTo>
                    <a:pt x="636" y="59"/>
                    <a:pt x="638" y="61"/>
                    <a:pt x="637" y="64"/>
                  </a:cubicBezTo>
                  <a:cubicBezTo>
                    <a:pt x="638" y="64"/>
                    <a:pt x="639" y="64"/>
                    <a:pt x="639" y="64"/>
                  </a:cubicBezTo>
                  <a:cubicBezTo>
                    <a:pt x="640" y="62"/>
                    <a:pt x="641" y="61"/>
                    <a:pt x="642" y="61"/>
                  </a:cubicBezTo>
                  <a:cubicBezTo>
                    <a:pt x="642" y="60"/>
                    <a:pt x="643" y="60"/>
                    <a:pt x="643" y="59"/>
                  </a:cubicBezTo>
                  <a:cubicBezTo>
                    <a:pt x="643" y="57"/>
                    <a:pt x="646" y="56"/>
                    <a:pt x="648" y="57"/>
                  </a:cubicBezTo>
                  <a:cubicBezTo>
                    <a:pt x="649" y="57"/>
                    <a:pt x="650" y="59"/>
                    <a:pt x="650" y="61"/>
                  </a:cubicBezTo>
                  <a:cubicBezTo>
                    <a:pt x="650" y="62"/>
                    <a:pt x="650" y="62"/>
                    <a:pt x="649" y="63"/>
                  </a:cubicBezTo>
                  <a:cubicBezTo>
                    <a:pt x="651" y="63"/>
                    <a:pt x="651" y="63"/>
                    <a:pt x="652" y="62"/>
                  </a:cubicBezTo>
                  <a:cubicBezTo>
                    <a:pt x="652" y="60"/>
                    <a:pt x="653" y="59"/>
                    <a:pt x="654" y="58"/>
                  </a:cubicBezTo>
                  <a:cubicBezTo>
                    <a:pt x="654" y="58"/>
                    <a:pt x="655" y="58"/>
                    <a:pt x="655" y="57"/>
                  </a:cubicBezTo>
                  <a:cubicBezTo>
                    <a:pt x="656" y="56"/>
                    <a:pt x="656" y="54"/>
                    <a:pt x="659" y="54"/>
                  </a:cubicBezTo>
                  <a:cubicBezTo>
                    <a:pt x="659" y="54"/>
                    <a:pt x="660" y="55"/>
                    <a:pt x="660" y="55"/>
                  </a:cubicBezTo>
                  <a:cubicBezTo>
                    <a:pt x="661" y="55"/>
                    <a:pt x="663" y="56"/>
                    <a:pt x="662" y="59"/>
                  </a:cubicBezTo>
                  <a:cubicBezTo>
                    <a:pt x="663" y="59"/>
                    <a:pt x="663" y="60"/>
                    <a:pt x="662" y="61"/>
                  </a:cubicBezTo>
                  <a:cubicBezTo>
                    <a:pt x="663" y="61"/>
                    <a:pt x="664" y="60"/>
                    <a:pt x="665" y="60"/>
                  </a:cubicBezTo>
                  <a:cubicBezTo>
                    <a:pt x="666" y="59"/>
                    <a:pt x="667" y="57"/>
                    <a:pt x="668" y="56"/>
                  </a:cubicBezTo>
                  <a:cubicBezTo>
                    <a:pt x="668" y="52"/>
                    <a:pt x="670" y="52"/>
                    <a:pt x="671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73" y="52"/>
                    <a:pt x="675" y="53"/>
                    <a:pt x="675" y="56"/>
                  </a:cubicBezTo>
                  <a:cubicBezTo>
                    <a:pt x="675" y="57"/>
                    <a:pt x="675" y="57"/>
                    <a:pt x="675" y="58"/>
                  </a:cubicBezTo>
                  <a:cubicBezTo>
                    <a:pt x="677" y="58"/>
                    <a:pt x="678" y="58"/>
                    <a:pt x="678" y="56"/>
                  </a:cubicBezTo>
                  <a:cubicBezTo>
                    <a:pt x="678" y="54"/>
                    <a:pt x="679" y="53"/>
                    <a:pt x="681" y="51"/>
                  </a:cubicBezTo>
                  <a:cubicBezTo>
                    <a:pt x="681" y="50"/>
                    <a:pt x="682" y="50"/>
                    <a:pt x="682" y="49"/>
                  </a:cubicBezTo>
                  <a:cubicBezTo>
                    <a:pt x="685" y="45"/>
                    <a:pt x="685" y="45"/>
                    <a:pt x="685" y="45"/>
                  </a:cubicBezTo>
                  <a:cubicBezTo>
                    <a:pt x="687" y="50"/>
                    <a:pt x="687" y="50"/>
                    <a:pt x="687" y="50"/>
                  </a:cubicBezTo>
                  <a:cubicBezTo>
                    <a:pt x="687" y="50"/>
                    <a:pt x="688" y="51"/>
                    <a:pt x="688" y="51"/>
                  </a:cubicBezTo>
                  <a:cubicBezTo>
                    <a:pt x="688" y="53"/>
                    <a:pt x="689" y="54"/>
                    <a:pt x="689" y="54"/>
                  </a:cubicBezTo>
                  <a:cubicBezTo>
                    <a:pt x="689" y="54"/>
                    <a:pt x="690" y="54"/>
                    <a:pt x="691" y="54"/>
                  </a:cubicBezTo>
                  <a:cubicBezTo>
                    <a:pt x="690" y="53"/>
                    <a:pt x="690" y="52"/>
                    <a:pt x="691" y="51"/>
                  </a:cubicBezTo>
                  <a:cubicBezTo>
                    <a:pt x="692" y="49"/>
                    <a:pt x="694" y="49"/>
                    <a:pt x="695" y="48"/>
                  </a:cubicBezTo>
                  <a:cubicBezTo>
                    <a:pt x="695" y="48"/>
                    <a:pt x="695" y="48"/>
                    <a:pt x="695" y="48"/>
                  </a:cubicBezTo>
                  <a:cubicBezTo>
                    <a:pt x="696" y="48"/>
                    <a:pt x="697" y="47"/>
                    <a:pt x="698" y="47"/>
                  </a:cubicBezTo>
                  <a:cubicBezTo>
                    <a:pt x="699" y="47"/>
                    <a:pt x="699" y="47"/>
                    <a:pt x="699" y="47"/>
                  </a:cubicBezTo>
                  <a:cubicBezTo>
                    <a:pt x="701" y="48"/>
                    <a:pt x="701" y="48"/>
                    <a:pt x="701" y="48"/>
                  </a:cubicBezTo>
                  <a:cubicBezTo>
                    <a:pt x="702" y="49"/>
                    <a:pt x="702" y="50"/>
                    <a:pt x="702" y="52"/>
                  </a:cubicBezTo>
                  <a:cubicBezTo>
                    <a:pt x="702" y="52"/>
                    <a:pt x="702" y="52"/>
                    <a:pt x="703" y="53"/>
                  </a:cubicBezTo>
                  <a:cubicBezTo>
                    <a:pt x="704" y="54"/>
                    <a:pt x="705" y="55"/>
                    <a:pt x="706" y="57"/>
                  </a:cubicBezTo>
                  <a:cubicBezTo>
                    <a:pt x="706" y="57"/>
                    <a:pt x="707" y="57"/>
                    <a:pt x="707" y="58"/>
                  </a:cubicBezTo>
                  <a:cubicBezTo>
                    <a:pt x="707" y="59"/>
                    <a:pt x="708" y="59"/>
                    <a:pt x="708" y="60"/>
                  </a:cubicBezTo>
                  <a:cubicBezTo>
                    <a:pt x="708" y="62"/>
                    <a:pt x="709" y="62"/>
                    <a:pt x="709" y="62"/>
                  </a:cubicBezTo>
                  <a:cubicBezTo>
                    <a:pt x="709" y="62"/>
                    <a:pt x="710" y="62"/>
                    <a:pt x="711" y="62"/>
                  </a:cubicBezTo>
                  <a:cubicBezTo>
                    <a:pt x="714" y="60"/>
                    <a:pt x="714" y="60"/>
                    <a:pt x="714" y="60"/>
                  </a:cubicBezTo>
                  <a:cubicBezTo>
                    <a:pt x="715" y="63"/>
                    <a:pt x="715" y="63"/>
                    <a:pt x="715" y="63"/>
                  </a:cubicBezTo>
                  <a:cubicBezTo>
                    <a:pt x="716" y="69"/>
                    <a:pt x="714" y="72"/>
                    <a:pt x="709" y="75"/>
                  </a:cubicBezTo>
                  <a:cubicBezTo>
                    <a:pt x="707" y="76"/>
                    <a:pt x="705" y="77"/>
                    <a:pt x="704" y="77"/>
                  </a:cubicBezTo>
                  <a:cubicBezTo>
                    <a:pt x="701" y="78"/>
                    <a:pt x="699" y="79"/>
                    <a:pt x="697" y="81"/>
                  </a:cubicBezTo>
                  <a:cubicBezTo>
                    <a:pt x="695" y="82"/>
                    <a:pt x="694" y="82"/>
                    <a:pt x="693" y="83"/>
                  </a:cubicBezTo>
                  <a:cubicBezTo>
                    <a:pt x="689" y="84"/>
                    <a:pt x="686" y="86"/>
                    <a:pt x="684" y="89"/>
                  </a:cubicBezTo>
                  <a:cubicBezTo>
                    <a:pt x="684" y="90"/>
                    <a:pt x="684" y="90"/>
                    <a:pt x="684" y="90"/>
                  </a:cubicBezTo>
                  <a:cubicBezTo>
                    <a:pt x="682" y="90"/>
                    <a:pt x="682" y="90"/>
                    <a:pt x="682" y="90"/>
                  </a:cubicBezTo>
                  <a:cubicBezTo>
                    <a:pt x="680" y="90"/>
                    <a:pt x="679" y="91"/>
                    <a:pt x="678" y="93"/>
                  </a:cubicBezTo>
                  <a:cubicBezTo>
                    <a:pt x="676" y="94"/>
                    <a:pt x="675" y="95"/>
                    <a:pt x="673" y="96"/>
                  </a:cubicBezTo>
                  <a:cubicBezTo>
                    <a:pt x="671" y="97"/>
                    <a:pt x="670" y="98"/>
                    <a:pt x="668" y="99"/>
                  </a:cubicBezTo>
                  <a:cubicBezTo>
                    <a:pt x="666" y="101"/>
                    <a:pt x="665" y="101"/>
                    <a:pt x="663" y="102"/>
                  </a:cubicBezTo>
                  <a:cubicBezTo>
                    <a:pt x="662" y="103"/>
                    <a:pt x="661" y="104"/>
                    <a:pt x="660" y="104"/>
                  </a:cubicBezTo>
                  <a:cubicBezTo>
                    <a:pt x="659" y="106"/>
                    <a:pt x="656" y="108"/>
                    <a:pt x="653" y="108"/>
                  </a:cubicBezTo>
                  <a:cubicBezTo>
                    <a:pt x="651" y="109"/>
                    <a:pt x="648" y="110"/>
                    <a:pt x="647" y="112"/>
                  </a:cubicBezTo>
                  <a:cubicBezTo>
                    <a:pt x="645" y="114"/>
                    <a:pt x="641" y="116"/>
                    <a:pt x="639" y="117"/>
                  </a:cubicBezTo>
                  <a:cubicBezTo>
                    <a:pt x="637" y="117"/>
                    <a:pt x="636" y="118"/>
                    <a:pt x="635" y="119"/>
                  </a:cubicBezTo>
                  <a:cubicBezTo>
                    <a:pt x="634" y="119"/>
                    <a:pt x="632" y="120"/>
                    <a:pt x="631" y="120"/>
                  </a:cubicBezTo>
                  <a:cubicBezTo>
                    <a:pt x="628" y="122"/>
                    <a:pt x="625" y="123"/>
                    <a:pt x="622" y="125"/>
                  </a:cubicBezTo>
                  <a:cubicBezTo>
                    <a:pt x="616" y="127"/>
                    <a:pt x="610" y="130"/>
                    <a:pt x="604" y="132"/>
                  </a:cubicBezTo>
                  <a:cubicBezTo>
                    <a:pt x="603" y="132"/>
                    <a:pt x="602" y="133"/>
                    <a:pt x="601" y="133"/>
                  </a:cubicBezTo>
                  <a:cubicBezTo>
                    <a:pt x="601" y="133"/>
                    <a:pt x="601" y="133"/>
                    <a:pt x="601" y="133"/>
                  </a:cubicBezTo>
                  <a:lnTo>
                    <a:pt x="113" y="133"/>
                  </a:lnTo>
                  <a:close/>
                  <a:moveTo>
                    <a:pt x="71" y="110"/>
                  </a:moveTo>
                  <a:cubicBezTo>
                    <a:pt x="75" y="111"/>
                    <a:pt x="79" y="112"/>
                    <a:pt x="82" y="114"/>
                  </a:cubicBezTo>
                  <a:cubicBezTo>
                    <a:pt x="84" y="115"/>
                    <a:pt x="85" y="116"/>
                    <a:pt x="87" y="117"/>
                  </a:cubicBezTo>
                  <a:cubicBezTo>
                    <a:pt x="96" y="121"/>
                    <a:pt x="105" y="125"/>
                    <a:pt x="113" y="128"/>
                  </a:cubicBezTo>
                  <a:cubicBezTo>
                    <a:pt x="599" y="128"/>
                    <a:pt x="599" y="128"/>
                    <a:pt x="599" y="128"/>
                  </a:cubicBezTo>
                  <a:cubicBezTo>
                    <a:pt x="600" y="128"/>
                    <a:pt x="601" y="127"/>
                    <a:pt x="602" y="127"/>
                  </a:cubicBezTo>
                  <a:cubicBezTo>
                    <a:pt x="608" y="125"/>
                    <a:pt x="614" y="123"/>
                    <a:pt x="620" y="120"/>
                  </a:cubicBezTo>
                  <a:cubicBezTo>
                    <a:pt x="623" y="118"/>
                    <a:pt x="626" y="117"/>
                    <a:pt x="629" y="116"/>
                  </a:cubicBezTo>
                  <a:cubicBezTo>
                    <a:pt x="630" y="115"/>
                    <a:pt x="631" y="114"/>
                    <a:pt x="632" y="114"/>
                  </a:cubicBezTo>
                  <a:cubicBezTo>
                    <a:pt x="634" y="113"/>
                    <a:pt x="635" y="112"/>
                    <a:pt x="637" y="112"/>
                  </a:cubicBezTo>
                  <a:cubicBezTo>
                    <a:pt x="638" y="111"/>
                    <a:pt x="641" y="110"/>
                    <a:pt x="643" y="108"/>
                  </a:cubicBezTo>
                  <a:cubicBezTo>
                    <a:pt x="645" y="106"/>
                    <a:pt x="649" y="104"/>
                    <a:pt x="652" y="103"/>
                  </a:cubicBezTo>
                  <a:cubicBezTo>
                    <a:pt x="654" y="103"/>
                    <a:pt x="655" y="102"/>
                    <a:pt x="657" y="100"/>
                  </a:cubicBezTo>
                  <a:cubicBezTo>
                    <a:pt x="658" y="99"/>
                    <a:pt x="659" y="98"/>
                    <a:pt x="661" y="98"/>
                  </a:cubicBezTo>
                  <a:cubicBezTo>
                    <a:pt x="662" y="97"/>
                    <a:pt x="663" y="96"/>
                    <a:pt x="665" y="95"/>
                  </a:cubicBezTo>
                  <a:cubicBezTo>
                    <a:pt x="667" y="94"/>
                    <a:pt x="669" y="92"/>
                    <a:pt x="671" y="91"/>
                  </a:cubicBezTo>
                  <a:cubicBezTo>
                    <a:pt x="672" y="91"/>
                    <a:pt x="673" y="90"/>
                    <a:pt x="674" y="89"/>
                  </a:cubicBezTo>
                  <a:cubicBezTo>
                    <a:pt x="676" y="87"/>
                    <a:pt x="677" y="86"/>
                    <a:pt x="680" y="85"/>
                  </a:cubicBezTo>
                  <a:cubicBezTo>
                    <a:pt x="683" y="81"/>
                    <a:pt x="687" y="79"/>
                    <a:pt x="691" y="78"/>
                  </a:cubicBezTo>
                  <a:cubicBezTo>
                    <a:pt x="692" y="77"/>
                    <a:pt x="693" y="77"/>
                    <a:pt x="694" y="76"/>
                  </a:cubicBezTo>
                  <a:cubicBezTo>
                    <a:pt x="697" y="75"/>
                    <a:pt x="699" y="74"/>
                    <a:pt x="701" y="73"/>
                  </a:cubicBezTo>
                  <a:cubicBezTo>
                    <a:pt x="703" y="72"/>
                    <a:pt x="705" y="71"/>
                    <a:pt x="706" y="70"/>
                  </a:cubicBezTo>
                  <a:cubicBezTo>
                    <a:pt x="708" y="70"/>
                    <a:pt x="709" y="69"/>
                    <a:pt x="709" y="68"/>
                  </a:cubicBezTo>
                  <a:cubicBezTo>
                    <a:pt x="707" y="68"/>
                    <a:pt x="704" y="67"/>
                    <a:pt x="703" y="62"/>
                  </a:cubicBezTo>
                  <a:cubicBezTo>
                    <a:pt x="703" y="62"/>
                    <a:pt x="702" y="61"/>
                    <a:pt x="702" y="60"/>
                  </a:cubicBezTo>
                  <a:cubicBezTo>
                    <a:pt x="702" y="60"/>
                    <a:pt x="701" y="59"/>
                    <a:pt x="701" y="58"/>
                  </a:cubicBezTo>
                  <a:cubicBezTo>
                    <a:pt x="701" y="58"/>
                    <a:pt x="700" y="57"/>
                    <a:pt x="700" y="57"/>
                  </a:cubicBezTo>
                  <a:cubicBezTo>
                    <a:pt x="699" y="56"/>
                    <a:pt x="698" y="55"/>
                    <a:pt x="697" y="54"/>
                  </a:cubicBezTo>
                  <a:cubicBezTo>
                    <a:pt x="697" y="55"/>
                    <a:pt x="697" y="55"/>
                    <a:pt x="697" y="55"/>
                  </a:cubicBezTo>
                  <a:cubicBezTo>
                    <a:pt x="697" y="57"/>
                    <a:pt x="695" y="57"/>
                    <a:pt x="695" y="58"/>
                  </a:cubicBezTo>
                  <a:cubicBezTo>
                    <a:pt x="693" y="59"/>
                    <a:pt x="691" y="60"/>
                    <a:pt x="689" y="60"/>
                  </a:cubicBezTo>
                  <a:cubicBezTo>
                    <a:pt x="687" y="60"/>
                    <a:pt x="685" y="59"/>
                    <a:pt x="684" y="56"/>
                  </a:cubicBezTo>
                  <a:cubicBezTo>
                    <a:pt x="683" y="56"/>
                    <a:pt x="683" y="57"/>
                    <a:pt x="683" y="57"/>
                  </a:cubicBezTo>
                  <a:cubicBezTo>
                    <a:pt x="682" y="63"/>
                    <a:pt x="677" y="63"/>
                    <a:pt x="675" y="63"/>
                  </a:cubicBezTo>
                  <a:cubicBezTo>
                    <a:pt x="674" y="63"/>
                    <a:pt x="674" y="63"/>
                    <a:pt x="674" y="63"/>
                  </a:cubicBezTo>
                  <a:cubicBezTo>
                    <a:pt x="672" y="63"/>
                    <a:pt x="671" y="63"/>
                    <a:pt x="671" y="62"/>
                  </a:cubicBezTo>
                  <a:cubicBezTo>
                    <a:pt x="671" y="62"/>
                    <a:pt x="670" y="62"/>
                    <a:pt x="670" y="62"/>
                  </a:cubicBezTo>
                  <a:cubicBezTo>
                    <a:pt x="670" y="62"/>
                    <a:pt x="670" y="63"/>
                    <a:pt x="669" y="63"/>
                  </a:cubicBezTo>
                  <a:cubicBezTo>
                    <a:pt x="667" y="66"/>
                    <a:pt x="663" y="67"/>
                    <a:pt x="660" y="66"/>
                  </a:cubicBezTo>
                  <a:cubicBezTo>
                    <a:pt x="658" y="66"/>
                    <a:pt x="657" y="65"/>
                    <a:pt x="657" y="64"/>
                  </a:cubicBezTo>
                  <a:cubicBezTo>
                    <a:pt x="657" y="64"/>
                    <a:pt x="657" y="64"/>
                    <a:pt x="657" y="64"/>
                  </a:cubicBezTo>
                  <a:cubicBezTo>
                    <a:pt x="656" y="67"/>
                    <a:pt x="653" y="68"/>
                    <a:pt x="650" y="68"/>
                  </a:cubicBezTo>
                  <a:cubicBezTo>
                    <a:pt x="649" y="68"/>
                    <a:pt x="648" y="68"/>
                    <a:pt x="647" y="68"/>
                  </a:cubicBezTo>
                  <a:cubicBezTo>
                    <a:pt x="645" y="68"/>
                    <a:pt x="645" y="67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3" y="69"/>
                    <a:pt x="639" y="70"/>
                    <a:pt x="637" y="70"/>
                  </a:cubicBezTo>
                  <a:cubicBezTo>
                    <a:pt x="637" y="70"/>
                    <a:pt x="636" y="70"/>
                    <a:pt x="636" y="70"/>
                  </a:cubicBezTo>
                  <a:cubicBezTo>
                    <a:pt x="636" y="70"/>
                    <a:pt x="636" y="70"/>
                    <a:pt x="636" y="70"/>
                  </a:cubicBezTo>
                  <a:cubicBezTo>
                    <a:pt x="634" y="70"/>
                    <a:pt x="633" y="69"/>
                    <a:pt x="633" y="69"/>
                  </a:cubicBezTo>
                  <a:cubicBezTo>
                    <a:pt x="632" y="68"/>
                    <a:pt x="632" y="68"/>
                    <a:pt x="632" y="67"/>
                  </a:cubicBezTo>
                  <a:cubicBezTo>
                    <a:pt x="630" y="69"/>
                    <a:pt x="627" y="71"/>
                    <a:pt x="622" y="71"/>
                  </a:cubicBezTo>
                  <a:cubicBezTo>
                    <a:pt x="620" y="71"/>
                    <a:pt x="618" y="70"/>
                    <a:pt x="616" y="69"/>
                  </a:cubicBezTo>
                  <a:cubicBezTo>
                    <a:pt x="615" y="67"/>
                    <a:pt x="615" y="65"/>
                    <a:pt x="616" y="63"/>
                  </a:cubicBezTo>
                  <a:cubicBezTo>
                    <a:pt x="616" y="62"/>
                    <a:pt x="617" y="61"/>
                    <a:pt x="617" y="61"/>
                  </a:cubicBezTo>
                  <a:cubicBezTo>
                    <a:pt x="617" y="60"/>
                    <a:pt x="617" y="60"/>
                    <a:pt x="618" y="60"/>
                  </a:cubicBezTo>
                  <a:cubicBezTo>
                    <a:pt x="618" y="60"/>
                    <a:pt x="618" y="60"/>
                    <a:pt x="618" y="60"/>
                  </a:cubicBezTo>
                  <a:cubicBezTo>
                    <a:pt x="616" y="61"/>
                    <a:pt x="615" y="61"/>
                    <a:pt x="613" y="61"/>
                  </a:cubicBezTo>
                  <a:cubicBezTo>
                    <a:pt x="612" y="61"/>
                    <a:pt x="611" y="61"/>
                    <a:pt x="610" y="61"/>
                  </a:cubicBezTo>
                  <a:cubicBezTo>
                    <a:pt x="610" y="62"/>
                    <a:pt x="610" y="63"/>
                    <a:pt x="609" y="64"/>
                  </a:cubicBezTo>
                  <a:cubicBezTo>
                    <a:pt x="608" y="65"/>
                    <a:pt x="607" y="65"/>
                    <a:pt x="606" y="66"/>
                  </a:cubicBezTo>
                  <a:cubicBezTo>
                    <a:pt x="595" y="67"/>
                    <a:pt x="585" y="67"/>
                    <a:pt x="576" y="67"/>
                  </a:cubicBezTo>
                  <a:cubicBezTo>
                    <a:pt x="576" y="67"/>
                    <a:pt x="576" y="67"/>
                    <a:pt x="576" y="67"/>
                  </a:cubicBezTo>
                  <a:cubicBezTo>
                    <a:pt x="572" y="67"/>
                    <a:pt x="570" y="66"/>
                    <a:pt x="568" y="65"/>
                  </a:cubicBezTo>
                  <a:cubicBezTo>
                    <a:pt x="568" y="65"/>
                    <a:pt x="567" y="64"/>
                    <a:pt x="567" y="64"/>
                  </a:cubicBezTo>
                  <a:cubicBezTo>
                    <a:pt x="566" y="64"/>
                    <a:pt x="566" y="64"/>
                    <a:pt x="566" y="64"/>
                  </a:cubicBezTo>
                  <a:cubicBezTo>
                    <a:pt x="566" y="64"/>
                    <a:pt x="566" y="64"/>
                    <a:pt x="565" y="64"/>
                  </a:cubicBezTo>
                  <a:cubicBezTo>
                    <a:pt x="565" y="65"/>
                    <a:pt x="564" y="67"/>
                    <a:pt x="562" y="67"/>
                  </a:cubicBezTo>
                  <a:cubicBezTo>
                    <a:pt x="561" y="67"/>
                    <a:pt x="560" y="67"/>
                    <a:pt x="559" y="67"/>
                  </a:cubicBezTo>
                  <a:cubicBezTo>
                    <a:pt x="558" y="67"/>
                    <a:pt x="557" y="67"/>
                    <a:pt x="556" y="67"/>
                  </a:cubicBezTo>
                  <a:cubicBezTo>
                    <a:pt x="554" y="67"/>
                    <a:pt x="551" y="67"/>
                    <a:pt x="549" y="65"/>
                  </a:cubicBezTo>
                  <a:cubicBezTo>
                    <a:pt x="547" y="64"/>
                    <a:pt x="547" y="64"/>
                    <a:pt x="547" y="64"/>
                  </a:cubicBezTo>
                  <a:cubicBezTo>
                    <a:pt x="540" y="58"/>
                    <a:pt x="532" y="52"/>
                    <a:pt x="530" y="40"/>
                  </a:cubicBezTo>
                  <a:cubicBezTo>
                    <a:pt x="530" y="39"/>
                    <a:pt x="530" y="38"/>
                    <a:pt x="530" y="37"/>
                  </a:cubicBezTo>
                  <a:cubicBezTo>
                    <a:pt x="529" y="34"/>
                    <a:pt x="528" y="30"/>
                    <a:pt x="530" y="26"/>
                  </a:cubicBezTo>
                  <a:cubicBezTo>
                    <a:pt x="529" y="24"/>
                    <a:pt x="529" y="22"/>
                    <a:pt x="529" y="20"/>
                  </a:cubicBezTo>
                  <a:cubicBezTo>
                    <a:pt x="529" y="19"/>
                    <a:pt x="529" y="19"/>
                    <a:pt x="529" y="18"/>
                  </a:cubicBezTo>
                  <a:cubicBezTo>
                    <a:pt x="529" y="18"/>
                    <a:pt x="529" y="18"/>
                    <a:pt x="529" y="18"/>
                  </a:cubicBezTo>
                  <a:cubicBezTo>
                    <a:pt x="528" y="18"/>
                    <a:pt x="527" y="17"/>
                    <a:pt x="526" y="16"/>
                  </a:cubicBezTo>
                  <a:cubicBezTo>
                    <a:pt x="526" y="17"/>
                    <a:pt x="525" y="17"/>
                    <a:pt x="525" y="17"/>
                  </a:cubicBezTo>
                  <a:cubicBezTo>
                    <a:pt x="522" y="19"/>
                    <a:pt x="520" y="17"/>
                    <a:pt x="519" y="17"/>
                  </a:cubicBezTo>
                  <a:cubicBezTo>
                    <a:pt x="518" y="16"/>
                    <a:pt x="518" y="15"/>
                    <a:pt x="518" y="15"/>
                  </a:cubicBezTo>
                  <a:cubicBezTo>
                    <a:pt x="517" y="14"/>
                    <a:pt x="517" y="14"/>
                    <a:pt x="517" y="14"/>
                  </a:cubicBezTo>
                  <a:cubicBezTo>
                    <a:pt x="516" y="14"/>
                    <a:pt x="514" y="14"/>
                    <a:pt x="512" y="12"/>
                  </a:cubicBezTo>
                  <a:cubicBezTo>
                    <a:pt x="511" y="11"/>
                    <a:pt x="511" y="9"/>
                    <a:pt x="511" y="8"/>
                  </a:cubicBezTo>
                  <a:cubicBezTo>
                    <a:pt x="511" y="7"/>
                    <a:pt x="511" y="7"/>
                    <a:pt x="509" y="6"/>
                  </a:cubicBezTo>
                  <a:cubicBezTo>
                    <a:pt x="509" y="6"/>
                    <a:pt x="508" y="5"/>
                    <a:pt x="507" y="7"/>
                  </a:cubicBezTo>
                  <a:cubicBezTo>
                    <a:pt x="505" y="9"/>
                    <a:pt x="504" y="11"/>
                    <a:pt x="505" y="14"/>
                  </a:cubicBezTo>
                  <a:cubicBezTo>
                    <a:pt x="506" y="16"/>
                    <a:pt x="507" y="19"/>
                    <a:pt x="508" y="21"/>
                  </a:cubicBezTo>
                  <a:cubicBezTo>
                    <a:pt x="508" y="22"/>
                    <a:pt x="509" y="24"/>
                    <a:pt x="507" y="26"/>
                  </a:cubicBezTo>
                  <a:cubicBezTo>
                    <a:pt x="507" y="26"/>
                    <a:pt x="506" y="27"/>
                    <a:pt x="504" y="27"/>
                  </a:cubicBezTo>
                  <a:cubicBezTo>
                    <a:pt x="504" y="30"/>
                    <a:pt x="503" y="32"/>
                    <a:pt x="499" y="32"/>
                  </a:cubicBezTo>
                  <a:cubicBezTo>
                    <a:pt x="498" y="32"/>
                    <a:pt x="497" y="32"/>
                    <a:pt x="496" y="32"/>
                  </a:cubicBezTo>
                  <a:cubicBezTo>
                    <a:pt x="495" y="32"/>
                    <a:pt x="494" y="33"/>
                    <a:pt x="492" y="33"/>
                  </a:cubicBezTo>
                  <a:cubicBezTo>
                    <a:pt x="456" y="32"/>
                    <a:pt x="420" y="32"/>
                    <a:pt x="384" y="32"/>
                  </a:cubicBezTo>
                  <a:cubicBezTo>
                    <a:pt x="329" y="33"/>
                    <a:pt x="275" y="33"/>
                    <a:pt x="220" y="32"/>
                  </a:cubicBezTo>
                  <a:cubicBezTo>
                    <a:pt x="220" y="32"/>
                    <a:pt x="219" y="33"/>
                    <a:pt x="218" y="33"/>
                  </a:cubicBezTo>
                  <a:cubicBezTo>
                    <a:pt x="217" y="33"/>
                    <a:pt x="215" y="33"/>
                    <a:pt x="214" y="33"/>
                  </a:cubicBezTo>
                  <a:cubicBezTo>
                    <a:pt x="210" y="33"/>
                    <a:pt x="208" y="31"/>
                    <a:pt x="207" y="28"/>
                  </a:cubicBezTo>
                  <a:cubicBezTo>
                    <a:pt x="205" y="27"/>
                    <a:pt x="205" y="27"/>
                    <a:pt x="204" y="26"/>
                  </a:cubicBezTo>
                  <a:cubicBezTo>
                    <a:pt x="203" y="24"/>
                    <a:pt x="204" y="22"/>
                    <a:pt x="204" y="21"/>
                  </a:cubicBezTo>
                  <a:cubicBezTo>
                    <a:pt x="204" y="20"/>
                    <a:pt x="204" y="20"/>
                    <a:pt x="204" y="20"/>
                  </a:cubicBezTo>
                  <a:cubicBezTo>
                    <a:pt x="205" y="18"/>
                    <a:pt x="205" y="17"/>
                    <a:pt x="206" y="15"/>
                  </a:cubicBezTo>
                  <a:cubicBezTo>
                    <a:pt x="206" y="15"/>
                    <a:pt x="206" y="14"/>
                    <a:pt x="206" y="14"/>
                  </a:cubicBezTo>
                  <a:cubicBezTo>
                    <a:pt x="207" y="12"/>
                    <a:pt x="206" y="8"/>
                    <a:pt x="204" y="7"/>
                  </a:cubicBezTo>
                  <a:cubicBezTo>
                    <a:pt x="203" y="6"/>
                    <a:pt x="202" y="6"/>
                    <a:pt x="202" y="6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0" y="11"/>
                    <a:pt x="198" y="14"/>
                    <a:pt x="194" y="15"/>
                  </a:cubicBezTo>
                  <a:cubicBezTo>
                    <a:pt x="194" y="15"/>
                    <a:pt x="194" y="16"/>
                    <a:pt x="194" y="16"/>
                  </a:cubicBezTo>
                  <a:cubicBezTo>
                    <a:pt x="193" y="16"/>
                    <a:pt x="193" y="16"/>
                    <a:pt x="193" y="16"/>
                  </a:cubicBezTo>
                  <a:cubicBezTo>
                    <a:pt x="192" y="17"/>
                    <a:pt x="190" y="19"/>
                    <a:pt x="187" y="18"/>
                  </a:cubicBezTo>
                  <a:cubicBezTo>
                    <a:pt x="186" y="18"/>
                    <a:pt x="186" y="17"/>
                    <a:pt x="185" y="17"/>
                  </a:cubicBezTo>
                  <a:cubicBezTo>
                    <a:pt x="185" y="17"/>
                    <a:pt x="184" y="17"/>
                    <a:pt x="184" y="17"/>
                  </a:cubicBezTo>
                  <a:cubicBezTo>
                    <a:pt x="183" y="18"/>
                    <a:pt x="183" y="18"/>
                    <a:pt x="183" y="20"/>
                  </a:cubicBezTo>
                  <a:cubicBezTo>
                    <a:pt x="183" y="21"/>
                    <a:pt x="183" y="22"/>
                    <a:pt x="182" y="23"/>
                  </a:cubicBezTo>
                  <a:cubicBezTo>
                    <a:pt x="181" y="25"/>
                    <a:pt x="181" y="26"/>
                    <a:pt x="182" y="28"/>
                  </a:cubicBezTo>
                  <a:cubicBezTo>
                    <a:pt x="182" y="29"/>
                    <a:pt x="182" y="30"/>
                    <a:pt x="182" y="30"/>
                  </a:cubicBezTo>
                  <a:cubicBezTo>
                    <a:pt x="183" y="35"/>
                    <a:pt x="182" y="38"/>
                    <a:pt x="181" y="42"/>
                  </a:cubicBezTo>
                  <a:cubicBezTo>
                    <a:pt x="180" y="43"/>
                    <a:pt x="180" y="45"/>
                    <a:pt x="180" y="47"/>
                  </a:cubicBezTo>
                  <a:cubicBezTo>
                    <a:pt x="179" y="48"/>
                    <a:pt x="178" y="49"/>
                    <a:pt x="178" y="50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4" y="54"/>
                    <a:pt x="171" y="58"/>
                    <a:pt x="167" y="62"/>
                  </a:cubicBezTo>
                  <a:cubicBezTo>
                    <a:pt x="163" y="65"/>
                    <a:pt x="158" y="67"/>
                    <a:pt x="152" y="67"/>
                  </a:cubicBezTo>
                  <a:cubicBezTo>
                    <a:pt x="152" y="67"/>
                    <a:pt x="152" y="67"/>
                    <a:pt x="152" y="6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0" y="67"/>
                    <a:pt x="147" y="67"/>
                    <a:pt x="146" y="65"/>
                  </a:cubicBezTo>
                  <a:cubicBezTo>
                    <a:pt x="144" y="66"/>
                    <a:pt x="143" y="66"/>
                    <a:pt x="142" y="65"/>
                  </a:cubicBezTo>
                  <a:cubicBezTo>
                    <a:pt x="141" y="67"/>
                    <a:pt x="140" y="68"/>
                    <a:pt x="137" y="68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1" y="67"/>
                    <a:pt x="115" y="67"/>
                    <a:pt x="108" y="66"/>
                  </a:cubicBezTo>
                  <a:cubicBezTo>
                    <a:pt x="108" y="66"/>
                    <a:pt x="106" y="66"/>
                    <a:pt x="105" y="65"/>
                  </a:cubicBezTo>
                  <a:cubicBezTo>
                    <a:pt x="104" y="64"/>
                    <a:pt x="104" y="62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3" y="62"/>
                    <a:pt x="101" y="62"/>
                    <a:pt x="100" y="62"/>
                  </a:cubicBezTo>
                  <a:cubicBezTo>
                    <a:pt x="98" y="62"/>
                    <a:pt x="97" y="61"/>
                    <a:pt x="96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6" y="61"/>
                    <a:pt x="96" y="62"/>
                    <a:pt x="97" y="63"/>
                  </a:cubicBezTo>
                  <a:cubicBezTo>
                    <a:pt x="97" y="64"/>
                    <a:pt x="97" y="65"/>
                    <a:pt x="97" y="66"/>
                  </a:cubicBezTo>
                  <a:cubicBezTo>
                    <a:pt x="98" y="68"/>
                    <a:pt x="97" y="70"/>
                    <a:pt x="96" y="71"/>
                  </a:cubicBezTo>
                  <a:cubicBezTo>
                    <a:pt x="95" y="71"/>
                    <a:pt x="94" y="71"/>
                    <a:pt x="93" y="71"/>
                  </a:cubicBezTo>
                  <a:cubicBezTo>
                    <a:pt x="90" y="71"/>
                    <a:pt x="84" y="70"/>
                    <a:pt x="82" y="68"/>
                  </a:cubicBezTo>
                  <a:cubicBezTo>
                    <a:pt x="82" y="68"/>
                    <a:pt x="81" y="67"/>
                    <a:pt x="81" y="67"/>
                  </a:cubicBezTo>
                  <a:cubicBezTo>
                    <a:pt x="81" y="67"/>
                    <a:pt x="81" y="68"/>
                    <a:pt x="80" y="68"/>
                  </a:cubicBezTo>
                  <a:cubicBezTo>
                    <a:pt x="79" y="70"/>
                    <a:pt x="77" y="70"/>
                    <a:pt x="74" y="69"/>
                  </a:cubicBezTo>
                  <a:cubicBezTo>
                    <a:pt x="72" y="69"/>
                    <a:pt x="71" y="67"/>
                    <a:pt x="70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8" y="68"/>
                    <a:pt x="66" y="68"/>
                    <a:pt x="64" y="68"/>
                  </a:cubicBezTo>
                  <a:cubicBezTo>
                    <a:pt x="60" y="68"/>
                    <a:pt x="58" y="65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4"/>
                    <a:pt x="56" y="64"/>
                  </a:cubicBezTo>
                  <a:cubicBezTo>
                    <a:pt x="56" y="65"/>
                    <a:pt x="55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49" y="66"/>
                    <a:pt x="47" y="65"/>
                    <a:pt x="46" y="62"/>
                  </a:cubicBezTo>
                  <a:cubicBezTo>
                    <a:pt x="46" y="61"/>
                    <a:pt x="46" y="61"/>
                    <a:pt x="45" y="61"/>
                  </a:cubicBezTo>
                  <a:cubicBezTo>
                    <a:pt x="44" y="63"/>
                    <a:pt x="42" y="64"/>
                    <a:pt x="37" y="62"/>
                  </a:cubicBezTo>
                  <a:cubicBezTo>
                    <a:pt x="35" y="61"/>
                    <a:pt x="35" y="60"/>
                    <a:pt x="34" y="59"/>
                  </a:cubicBezTo>
                  <a:cubicBezTo>
                    <a:pt x="34" y="58"/>
                    <a:pt x="34" y="58"/>
                    <a:pt x="33" y="57"/>
                  </a:cubicBezTo>
                  <a:cubicBezTo>
                    <a:pt x="33" y="58"/>
                    <a:pt x="33" y="58"/>
                    <a:pt x="32" y="59"/>
                  </a:cubicBezTo>
                  <a:cubicBezTo>
                    <a:pt x="32" y="59"/>
                    <a:pt x="31" y="60"/>
                    <a:pt x="30" y="60"/>
                  </a:cubicBezTo>
                  <a:cubicBezTo>
                    <a:pt x="28" y="60"/>
                    <a:pt x="27" y="60"/>
                    <a:pt x="25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3" y="58"/>
                    <a:pt x="22" y="58"/>
                    <a:pt x="22" y="58"/>
                  </a:cubicBezTo>
                  <a:cubicBezTo>
                    <a:pt x="21" y="58"/>
                    <a:pt x="19" y="57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8" y="53"/>
                  </a:cubicBezTo>
                  <a:cubicBezTo>
                    <a:pt x="18" y="56"/>
                    <a:pt x="15" y="57"/>
                    <a:pt x="14" y="58"/>
                  </a:cubicBezTo>
                  <a:cubicBezTo>
                    <a:pt x="13" y="58"/>
                    <a:pt x="12" y="59"/>
                    <a:pt x="12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2" y="62"/>
                    <a:pt x="12" y="64"/>
                    <a:pt x="11" y="65"/>
                  </a:cubicBezTo>
                  <a:cubicBezTo>
                    <a:pt x="11" y="66"/>
                    <a:pt x="9" y="67"/>
                    <a:pt x="6" y="67"/>
                  </a:cubicBezTo>
                  <a:cubicBezTo>
                    <a:pt x="7" y="69"/>
                    <a:pt x="8" y="69"/>
                    <a:pt x="9" y="70"/>
                  </a:cubicBezTo>
                  <a:cubicBezTo>
                    <a:pt x="12" y="71"/>
                    <a:pt x="16" y="73"/>
                    <a:pt x="19" y="75"/>
                  </a:cubicBezTo>
                  <a:cubicBezTo>
                    <a:pt x="23" y="77"/>
                    <a:pt x="27" y="79"/>
                    <a:pt x="32" y="81"/>
                  </a:cubicBezTo>
                  <a:cubicBezTo>
                    <a:pt x="35" y="82"/>
                    <a:pt x="35" y="84"/>
                    <a:pt x="35" y="85"/>
                  </a:cubicBezTo>
                  <a:cubicBezTo>
                    <a:pt x="35" y="85"/>
                    <a:pt x="35" y="86"/>
                    <a:pt x="35" y="86"/>
                  </a:cubicBezTo>
                  <a:cubicBezTo>
                    <a:pt x="35" y="86"/>
                    <a:pt x="36" y="86"/>
                    <a:pt x="37" y="86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41" y="86"/>
                    <a:pt x="42" y="89"/>
                    <a:pt x="42" y="90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0"/>
                    <a:pt x="44" y="90"/>
                    <a:pt x="44" y="90"/>
                  </a:cubicBezTo>
                  <a:cubicBezTo>
                    <a:pt x="45" y="91"/>
                    <a:pt x="47" y="91"/>
                    <a:pt x="47" y="93"/>
                  </a:cubicBezTo>
                  <a:cubicBezTo>
                    <a:pt x="48" y="95"/>
                    <a:pt x="49" y="95"/>
                    <a:pt x="51" y="96"/>
                  </a:cubicBezTo>
                  <a:cubicBezTo>
                    <a:pt x="53" y="97"/>
                    <a:pt x="55" y="97"/>
                    <a:pt x="56" y="99"/>
                  </a:cubicBezTo>
                  <a:cubicBezTo>
                    <a:pt x="59" y="100"/>
                    <a:pt x="60" y="102"/>
                    <a:pt x="60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64" y="103"/>
                    <a:pt x="65" y="104"/>
                    <a:pt x="65" y="106"/>
                  </a:cubicBezTo>
                  <a:cubicBezTo>
                    <a:pt x="65" y="106"/>
                    <a:pt x="65" y="106"/>
                    <a:pt x="67" y="106"/>
                  </a:cubicBezTo>
                  <a:cubicBezTo>
                    <a:pt x="68" y="107"/>
                    <a:pt x="70" y="108"/>
                    <a:pt x="71" y="110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 dirty="0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3757" y="1938"/>
              <a:ext cx="130" cy="183"/>
            </a:xfrm>
            <a:custGeom>
              <a:avLst/>
              <a:gdLst>
                <a:gd name="T0" fmla="*/ 62 w 76"/>
                <a:gd name="T1" fmla="*/ 8 h 106"/>
                <a:gd name="T2" fmla="*/ 73 w 76"/>
                <a:gd name="T3" fmla="*/ 32 h 106"/>
                <a:gd name="T4" fmla="*/ 70 w 76"/>
                <a:gd name="T5" fmla="*/ 32 h 106"/>
                <a:gd name="T6" fmla="*/ 60 w 76"/>
                <a:gd name="T7" fmla="*/ 11 h 106"/>
                <a:gd name="T8" fmla="*/ 37 w 76"/>
                <a:gd name="T9" fmla="*/ 3 h 106"/>
                <a:gd name="T10" fmla="*/ 14 w 76"/>
                <a:gd name="T11" fmla="*/ 9 h 106"/>
                <a:gd name="T12" fmla="*/ 5 w 76"/>
                <a:gd name="T13" fmla="*/ 25 h 106"/>
                <a:gd name="T14" fmla="*/ 17 w 76"/>
                <a:gd name="T15" fmla="*/ 41 h 106"/>
                <a:gd name="T16" fmla="*/ 38 w 76"/>
                <a:gd name="T17" fmla="*/ 48 h 106"/>
                <a:gd name="T18" fmla="*/ 64 w 76"/>
                <a:gd name="T19" fmla="*/ 57 h 106"/>
                <a:gd name="T20" fmla="*/ 76 w 76"/>
                <a:gd name="T21" fmla="*/ 78 h 106"/>
                <a:gd name="T22" fmla="*/ 65 w 76"/>
                <a:gd name="T23" fmla="*/ 99 h 106"/>
                <a:gd name="T24" fmla="*/ 38 w 76"/>
                <a:gd name="T25" fmla="*/ 106 h 106"/>
                <a:gd name="T26" fmla="*/ 12 w 76"/>
                <a:gd name="T27" fmla="*/ 97 h 106"/>
                <a:gd name="T28" fmla="*/ 0 w 76"/>
                <a:gd name="T29" fmla="*/ 70 h 106"/>
                <a:gd name="T30" fmla="*/ 3 w 76"/>
                <a:gd name="T31" fmla="*/ 70 h 106"/>
                <a:gd name="T32" fmla="*/ 14 w 76"/>
                <a:gd name="T33" fmla="*/ 94 h 106"/>
                <a:gd name="T34" fmla="*/ 38 w 76"/>
                <a:gd name="T35" fmla="*/ 102 h 106"/>
                <a:gd name="T36" fmla="*/ 63 w 76"/>
                <a:gd name="T37" fmla="*/ 96 h 106"/>
                <a:gd name="T38" fmla="*/ 72 w 76"/>
                <a:gd name="T39" fmla="*/ 78 h 106"/>
                <a:gd name="T40" fmla="*/ 61 w 76"/>
                <a:gd name="T41" fmla="*/ 60 h 106"/>
                <a:gd name="T42" fmla="*/ 37 w 76"/>
                <a:gd name="T43" fmla="*/ 51 h 106"/>
                <a:gd name="T44" fmla="*/ 14 w 76"/>
                <a:gd name="T45" fmla="*/ 44 h 106"/>
                <a:gd name="T46" fmla="*/ 2 w 76"/>
                <a:gd name="T47" fmla="*/ 25 h 106"/>
                <a:gd name="T48" fmla="*/ 13 w 76"/>
                <a:gd name="T49" fmla="*/ 6 h 106"/>
                <a:gd name="T50" fmla="*/ 37 w 76"/>
                <a:gd name="T51" fmla="*/ 0 h 106"/>
                <a:gd name="T52" fmla="*/ 62 w 76"/>
                <a:gd name="T5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" h="106">
                  <a:moveTo>
                    <a:pt x="62" y="8"/>
                  </a:moveTo>
                  <a:cubicBezTo>
                    <a:pt x="69" y="14"/>
                    <a:pt x="72" y="22"/>
                    <a:pt x="73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69" y="23"/>
                    <a:pt x="66" y="16"/>
                    <a:pt x="60" y="11"/>
                  </a:cubicBezTo>
                  <a:cubicBezTo>
                    <a:pt x="55" y="6"/>
                    <a:pt x="47" y="3"/>
                    <a:pt x="37" y="3"/>
                  </a:cubicBezTo>
                  <a:cubicBezTo>
                    <a:pt x="27" y="3"/>
                    <a:pt x="20" y="5"/>
                    <a:pt x="14" y="9"/>
                  </a:cubicBezTo>
                  <a:cubicBezTo>
                    <a:pt x="8" y="12"/>
                    <a:pt x="5" y="18"/>
                    <a:pt x="5" y="25"/>
                  </a:cubicBezTo>
                  <a:cubicBezTo>
                    <a:pt x="5" y="32"/>
                    <a:pt x="9" y="37"/>
                    <a:pt x="17" y="41"/>
                  </a:cubicBezTo>
                  <a:cubicBezTo>
                    <a:pt x="20" y="43"/>
                    <a:pt x="27" y="45"/>
                    <a:pt x="38" y="48"/>
                  </a:cubicBezTo>
                  <a:cubicBezTo>
                    <a:pt x="50" y="51"/>
                    <a:pt x="59" y="54"/>
                    <a:pt x="64" y="57"/>
                  </a:cubicBezTo>
                  <a:cubicBezTo>
                    <a:pt x="72" y="62"/>
                    <a:pt x="76" y="69"/>
                    <a:pt x="76" y="78"/>
                  </a:cubicBezTo>
                  <a:cubicBezTo>
                    <a:pt x="76" y="87"/>
                    <a:pt x="72" y="94"/>
                    <a:pt x="65" y="99"/>
                  </a:cubicBezTo>
                  <a:cubicBezTo>
                    <a:pt x="58" y="103"/>
                    <a:pt x="49" y="106"/>
                    <a:pt x="38" y="106"/>
                  </a:cubicBezTo>
                  <a:cubicBezTo>
                    <a:pt x="27" y="106"/>
                    <a:pt x="18" y="103"/>
                    <a:pt x="12" y="97"/>
                  </a:cubicBezTo>
                  <a:cubicBezTo>
                    <a:pt x="5" y="91"/>
                    <a:pt x="1" y="82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81"/>
                    <a:pt x="8" y="89"/>
                    <a:pt x="14" y="94"/>
                  </a:cubicBezTo>
                  <a:cubicBezTo>
                    <a:pt x="20" y="100"/>
                    <a:pt x="28" y="102"/>
                    <a:pt x="38" y="102"/>
                  </a:cubicBezTo>
                  <a:cubicBezTo>
                    <a:pt x="48" y="102"/>
                    <a:pt x="56" y="100"/>
                    <a:pt x="63" y="96"/>
                  </a:cubicBezTo>
                  <a:cubicBezTo>
                    <a:pt x="69" y="91"/>
                    <a:pt x="72" y="86"/>
                    <a:pt x="72" y="78"/>
                  </a:cubicBezTo>
                  <a:cubicBezTo>
                    <a:pt x="72" y="70"/>
                    <a:pt x="69" y="64"/>
                    <a:pt x="61" y="60"/>
                  </a:cubicBezTo>
                  <a:cubicBezTo>
                    <a:pt x="57" y="57"/>
                    <a:pt x="49" y="54"/>
                    <a:pt x="37" y="51"/>
                  </a:cubicBezTo>
                  <a:cubicBezTo>
                    <a:pt x="25" y="48"/>
                    <a:pt x="18" y="46"/>
                    <a:pt x="14" y="44"/>
                  </a:cubicBezTo>
                  <a:cubicBezTo>
                    <a:pt x="6" y="39"/>
                    <a:pt x="2" y="33"/>
                    <a:pt x="2" y="25"/>
                  </a:cubicBezTo>
                  <a:cubicBezTo>
                    <a:pt x="2" y="17"/>
                    <a:pt x="6" y="10"/>
                    <a:pt x="13" y="6"/>
                  </a:cubicBezTo>
                  <a:cubicBezTo>
                    <a:pt x="19" y="2"/>
                    <a:pt x="27" y="0"/>
                    <a:pt x="37" y="0"/>
                  </a:cubicBezTo>
                  <a:cubicBezTo>
                    <a:pt x="48" y="0"/>
                    <a:pt x="56" y="3"/>
                    <a:pt x="62" y="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3899" y="1942"/>
              <a:ext cx="96" cy="179"/>
            </a:xfrm>
            <a:custGeom>
              <a:avLst/>
              <a:gdLst>
                <a:gd name="T0" fmla="*/ 53 w 56"/>
                <a:gd name="T1" fmla="*/ 0 h 104"/>
                <a:gd name="T2" fmla="*/ 56 w 56"/>
                <a:gd name="T3" fmla="*/ 0 h 104"/>
                <a:gd name="T4" fmla="*/ 56 w 56"/>
                <a:gd name="T5" fmla="*/ 70 h 104"/>
                <a:gd name="T6" fmla="*/ 50 w 56"/>
                <a:gd name="T7" fmla="*/ 94 h 104"/>
                <a:gd name="T8" fmla="*/ 27 w 56"/>
                <a:gd name="T9" fmla="*/ 104 h 104"/>
                <a:gd name="T10" fmla="*/ 8 w 56"/>
                <a:gd name="T11" fmla="*/ 97 h 104"/>
                <a:gd name="T12" fmla="*/ 0 w 56"/>
                <a:gd name="T13" fmla="*/ 75 h 104"/>
                <a:gd name="T14" fmla="*/ 0 w 56"/>
                <a:gd name="T15" fmla="*/ 70 h 104"/>
                <a:gd name="T16" fmla="*/ 3 w 56"/>
                <a:gd name="T17" fmla="*/ 70 h 104"/>
                <a:gd name="T18" fmla="*/ 3 w 56"/>
                <a:gd name="T19" fmla="*/ 75 h 104"/>
                <a:gd name="T20" fmla="*/ 27 w 56"/>
                <a:gd name="T21" fmla="*/ 100 h 104"/>
                <a:gd name="T22" fmla="*/ 47 w 56"/>
                <a:gd name="T23" fmla="*/ 92 h 104"/>
                <a:gd name="T24" fmla="*/ 53 w 56"/>
                <a:gd name="T25" fmla="*/ 70 h 104"/>
                <a:gd name="T26" fmla="*/ 53 w 56"/>
                <a:gd name="T2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104">
                  <a:moveTo>
                    <a:pt x="53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80"/>
                    <a:pt x="54" y="88"/>
                    <a:pt x="50" y="94"/>
                  </a:cubicBezTo>
                  <a:cubicBezTo>
                    <a:pt x="45" y="100"/>
                    <a:pt x="37" y="104"/>
                    <a:pt x="27" y="104"/>
                  </a:cubicBezTo>
                  <a:cubicBezTo>
                    <a:pt x="19" y="104"/>
                    <a:pt x="12" y="101"/>
                    <a:pt x="8" y="97"/>
                  </a:cubicBezTo>
                  <a:cubicBezTo>
                    <a:pt x="2" y="92"/>
                    <a:pt x="0" y="84"/>
                    <a:pt x="0" y="75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92"/>
                    <a:pt x="11" y="100"/>
                    <a:pt x="27" y="100"/>
                  </a:cubicBezTo>
                  <a:cubicBezTo>
                    <a:pt x="36" y="100"/>
                    <a:pt x="43" y="97"/>
                    <a:pt x="47" y="92"/>
                  </a:cubicBezTo>
                  <a:cubicBezTo>
                    <a:pt x="51" y="87"/>
                    <a:pt x="53" y="80"/>
                    <a:pt x="53" y="70"/>
                  </a:cubicBezTo>
                  <a:lnTo>
                    <a:pt x="53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4019" y="1942"/>
              <a:ext cx="142" cy="175"/>
            </a:xfrm>
            <a:custGeom>
              <a:avLst/>
              <a:gdLst>
                <a:gd name="T0" fmla="*/ 0 w 142"/>
                <a:gd name="T1" fmla="*/ 0 h 175"/>
                <a:gd name="T2" fmla="*/ 142 w 142"/>
                <a:gd name="T3" fmla="*/ 0 h 175"/>
                <a:gd name="T4" fmla="*/ 142 w 142"/>
                <a:gd name="T5" fmla="*/ 5 h 175"/>
                <a:gd name="T6" fmla="*/ 73 w 142"/>
                <a:gd name="T7" fmla="*/ 5 h 175"/>
                <a:gd name="T8" fmla="*/ 73 w 142"/>
                <a:gd name="T9" fmla="*/ 175 h 175"/>
                <a:gd name="T10" fmla="*/ 68 w 142"/>
                <a:gd name="T11" fmla="*/ 175 h 175"/>
                <a:gd name="T12" fmla="*/ 68 w 142"/>
                <a:gd name="T13" fmla="*/ 5 h 175"/>
                <a:gd name="T14" fmla="*/ 0 w 142"/>
                <a:gd name="T15" fmla="*/ 5 h 175"/>
                <a:gd name="T16" fmla="*/ 0 w 142"/>
                <a:gd name="T1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175">
                  <a:moveTo>
                    <a:pt x="0" y="0"/>
                  </a:moveTo>
                  <a:lnTo>
                    <a:pt x="142" y="0"/>
                  </a:lnTo>
                  <a:lnTo>
                    <a:pt x="142" y="5"/>
                  </a:lnTo>
                  <a:lnTo>
                    <a:pt x="73" y="5"/>
                  </a:lnTo>
                  <a:lnTo>
                    <a:pt x="73" y="175"/>
                  </a:lnTo>
                  <a:lnTo>
                    <a:pt x="68" y="175"/>
                  </a:lnTo>
                  <a:lnTo>
                    <a:pt x="68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4183" y="1942"/>
              <a:ext cx="130" cy="179"/>
            </a:xfrm>
            <a:custGeom>
              <a:avLst/>
              <a:gdLst>
                <a:gd name="T0" fmla="*/ 0 w 76"/>
                <a:gd name="T1" fmla="*/ 0 h 104"/>
                <a:gd name="T2" fmla="*/ 4 w 76"/>
                <a:gd name="T3" fmla="*/ 0 h 104"/>
                <a:gd name="T4" fmla="*/ 4 w 76"/>
                <a:gd name="T5" fmla="*/ 62 h 104"/>
                <a:gd name="T6" fmla="*/ 12 w 76"/>
                <a:gd name="T7" fmla="*/ 90 h 104"/>
                <a:gd name="T8" fmla="*/ 38 w 76"/>
                <a:gd name="T9" fmla="*/ 100 h 104"/>
                <a:gd name="T10" fmla="*/ 65 w 76"/>
                <a:gd name="T11" fmla="*/ 90 h 104"/>
                <a:gd name="T12" fmla="*/ 73 w 76"/>
                <a:gd name="T13" fmla="*/ 62 h 104"/>
                <a:gd name="T14" fmla="*/ 73 w 76"/>
                <a:gd name="T15" fmla="*/ 0 h 104"/>
                <a:gd name="T16" fmla="*/ 76 w 76"/>
                <a:gd name="T17" fmla="*/ 0 h 104"/>
                <a:gd name="T18" fmla="*/ 76 w 76"/>
                <a:gd name="T19" fmla="*/ 62 h 104"/>
                <a:gd name="T20" fmla="*/ 68 w 76"/>
                <a:gd name="T21" fmla="*/ 92 h 104"/>
                <a:gd name="T22" fmla="*/ 38 w 76"/>
                <a:gd name="T23" fmla="*/ 104 h 104"/>
                <a:gd name="T24" fmla="*/ 9 w 76"/>
                <a:gd name="T25" fmla="*/ 92 h 104"/>
                <a:gd name="T26" fmla="*/ 0 w 76"/>
                <a:gd name="T27" fmla="*/ 62 h 104"/>
                <a:gd name="T28" fmla="*/ 0 w 76"/>
                <a:gd name="T2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10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74"/>
                    <a:pt x="6" y="83"/>
                    <a:pt x="12" y="90"/>
                  </a:cubicBezTo>
                  <a:cubicBezTo>
                    <a:pt x="17" y="97"/>
                    <a:pt x="26" y="100"/>
                    <a:pt x="38" y="100"/>
                  </a:cubicBezTo>
                  <a:cubicBezTo>
                    <a:pt x="50" y="100"/>
                    <a:pt x="59" y="97"/>
                    <a:pt x="65" y="90"/>
                  </a:cubicBezTo>
                  <a:cubicBezTo>
                    <a:pt x="70" y="83"/>
                    <a:pt x="73" y="74"/>
                    <a:pt x="73" y="6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6" y="75"/>
                    <a:pt x="73" y="85"/>
                    <a:pt x="68" y="92"/>
                  </a:cubicBezTo>
                  <a:cubicBezTo>
                    <a:pt x="61" y="100"/>
                    <a:pt x="52" y="104"/>
                    <a:pt x="38" y="104"/>
                  </a:cubicBezTo>
                  <a:cubicBezTo>
                    <a:pt x="25" y="104"/>
                    <a:pt x="15" y="100"/>
                    <a:pt x="9" y="92"/>
                  </a:cubicBezTo>
                  <a:cubicBezTo>
                    <a:pt x="3" y="85"/>
                    <a:pt x="0" y="75"/>
                    <a:pt x="0" y="6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800"/>
            </a:p>
          </p:txBody>
        </p:sp>
      </p:grpSp>
      <p:cxnSp>
        <p:nvCxnSpPr>
          <p:cNvPr id="19" name="直接连接符 18"/>
          <p:cNvCxnSpPr>
            <a:stCxn id="11" idx="36"/>
          </p:cNvCxnSpPr>
          <p:nvPr userDrawn="1"/>
        </p:nvCxnSpPr>
        <p:spPr>
          <a:xfrm flipH="1" flipV="1">
            <a:off x="3" y="751684"/>
            <a:ext cx="10144994" cy="9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75147" y="6578600"/>
            <a:ext cx="2743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3ACD1EC8-6F57-41A7-99F1-FEDB2874BA2B}" type="slidenum">
              <a:rPr lang="zh-CN" altLang="en-US" smtClean="0"/>
            </a:fld>
            <a:endParaRPr lang="zh-CN" alt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2"/>
          </p:nvPr>
        </p:nvSpPr>
        <p:spPr>
          <a:xfrm>
            <a:off x="0" y="65244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zh-CN" altLang="de-CH"/>
              <a:t>徐东莲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3.pn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1.png"/><Relationship Id="rId3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5.png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image" Target="../media/image36.GIF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9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8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>
            <a:grpSpLocks noGrp="1" noRot="1" noChangeAspect="1" noMove="1" noResize="1" noUngrp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/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6975" y="4337929"/>
            <a:ext cx="11243878" cy="189084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altLang="zh-CN" sz="1800" b="1" dirty="0" err="1"/>
              <a:t>Tailin</a:t>
            </a:r>
            <a:r>
              <a:rPr lang="en-US" altLang="zh-CN" sz="1800" b="1" dirty="0"/>
              <a:t> Zhu</a:t>
            </a:r>
            <a:endParaRPr lang="en-US" altLang="zh-CN" sz="1800" b="1" dirty="0"/>
          </a:p>
          <a:p>
            <a:pPr algn="l"/>
            <a:r>
              <a:rPr lang="en-US" altLang="zh-CN" sz="1800" dirty="0"/>
              <a:t>on behalf of the TRIDENT Collaboration</a:t>
            </a:r>
            <a:endParaRPr lang="en-US" altLang="en-US" sz="1800" dirty="0"/>
          </a:p>
          <a:p>
            <a:pPr algn="l"/>
            <a:r>
              <a:rPr lang="en-US" altLang="en-US" sz="1800" dirty="0"/>
              <a:t>Tsung-Dao Lee Institute, Shanghai Jiao Tong University</a:t>
            </a:r>
            <a:endParaRPr lang="en-US" altLang="zh-CN" sz="1800" i="1" dirty="0"/>
          </a:p>
          <a:p>
            <a:pPr algn="l"/>
            <a:endParaRPr lang="en-US" altLang="zh-CN" sz="1800" i="1" dirty="0"/>
          </a:p>
          <a:p>
            <a:pPr algn="l"/>
            <a:endParaRPr lang="en-US" altLang="zh-CN" sz="1800" i="1" dirty="0"/>
          </a:p>
          <a:p>
            <a:pPr algn="l"/>
            <a:r>
              <a:rPr lang="en-US" altLang="zh-CN" sz="1800" i="1" dirty="0"/>
              <a:t>TeVPA 2026</a:t>
            </a:r>
            <a:endParaRPr lang="en-US" altLang="zh-CN" sz="1800" i="1" dirty="0"/>
          </a:p>
          <a:p>
            <a:pPr algn="l"/>
            <a:r>
              <a:rPr lang="en-US" altLang="zh-CN" sz="1800" i="1" dirty="0"/>
              <a:t>2026/09/01</a:t>
            </a:r>
            <a:endParaRPr lang="en-US" sz="1800" b="1" dirty="0"/>
          </a:p>
          <a:p>
            <a:pPr algn="l"/>
            <a:endParaRPr lang="en-US" sz="1800" b="1" dirty="0"/>
          </a:p>
        </p:txBody>
      </p:sp>
      <p:cxnSp>
        <p:nvCxnSpPr>
          <p:cNvPr id="17" name="Straight Connector 1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/>
          <p:nvPr/>
        </p:nvSpPr>
        <p:spPr>
          <a:xfrm>
            <a:off x="803275" y="270510"/>
            <a:ext cx="10888345" cy="2442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Development of a real-time in-situ calibration system for deep-sea neutrino telescopes</a:t>
            </a:r>
            <a:endParaRPr lang="en-US" alt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pic>
        <p:nvPicPr>
          <p:cNvPr id="2" name="Picture 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475" y="5738632"/>
            <a:ext cx="2146325" cy="567557"/>
          </a:xfrm>
          <a:prstGeom prst="rect">
            <a:avLst/>
          </a:prstGeom>
        </p:spPr>
      </p:pic>
      <p:pic>
        <p:nvPicPr>
          <p:cNvPr id="4" name="Picture 3" descr="Blue text on a black background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953" y="5721452"/>
            <a:ext cx="2562378" cy="571909"/>
          </a:xfrm>
          <a:prstGeom prst="rect">
            <a:avLst/>
          </a:prstGeom>
        </p:spPr>
      </p:pic>
      <p:pic>
        <p:nvPicPr>
          <p:cNvPr id="7" name="Picture 6" descr="Screenshot 2026-08-24 at 15.00.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985" y="3874770"/>
            <a:ext cx="3853815" cy="14478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838200" y="4954270"/>
            <a:ext cx="26835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(t.zhu@sjtu.edu.cn)</a:t>
            </a:r>
            <a:endParaRPr lang="en-US" altLang="zh-CN" dirty="0"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Water Optical Calibration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170" y="2073910"/>
            <a:ext cx="2667635" cy="1343025"/>
          </a:xfrm>
          <a:prstGeom prst="rect">
            <a:avLst/>
          </a:prstGeom>
        </p:spPr>
      </p:pic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122" name="Rectangle 121"/>
          <p:cNvSpPr/>
          <p:nvPr/>
        </p:nvSpPr>
        <p:spPr>
          <a:xfrm>
            <a:off x="743585" y="3269615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32" name="Straight Connector 531"/>
          <p:cNvCxnSpPr/>
          <p:nvPr/>
        </p:nvCxnSpPr>
        <p:spPr>
          <a:xfrm flipH="1" flipV="1">
            <a:off x="1094719" y="3918199"/>
            <a:ext cx="717550" cy="16243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3" name="Straight Connector 532"/>
          <p:cNvCxnSpPr/>
          <p:nvPr/>
        </p:nvCxnSpPr>
        <p:spPr>
          <a:xfrm flipH="1">
            <a:off x="1082654" y="1635320"/>
            <a:ext cx="64389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3307059" y="1838520"/>
            <a:ext cx="1156335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 Box 123"/>
          <p:cNvSpPr txBox="1"/>
          <p:nvPr/>
        </p:nvSpPr>
        <p:spPr>
          <a:xfrm>
            <a:off x="4467860" y="1616710"/>
            <a:ext cx="66586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Light Receiving Module: Camera + PMT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flipH="1">
            <a:off x="3338174" y="3538415"/>
            <a:ext cx="1156335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 Box 125"/>
          <p:cNvSpPr txBox="1"/>
          <p:nvPr/>
        </p:nvSpPr>
        <p:spPr>
          <a:xfrm>
            <a:off x="4522470" y="3324860"/>
            <a:ext cx="760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Light Emitting Module: Continuous + pulsed modes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pic>
        <p:nvPicPr>
          <p:cNvPr id="128" name="Picture 127" descr="Screenshot 2026-08-23 at 15.53.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220" y="3925570"/>
            <a:ext cx="4625975" cy="2274570"/>
          </a:xfrm>
          <a:prstGeom prst="rect">
            <a:avLst/>
          </a:prstGeom>
        </p:spPr>
      </p:pic>
      <p:cxnSp>
        <p:nvCxnSpPr>
          <p:cNvPr id="131" name="Straight Connector 130"/>
          <p:cNvCxnSpPr/>
          <p:nvPr/>
        </p:nvCxnSpPr>
        <p:spPr>
          <a:xfrm flipH="1" flipV="1">
            <a:off x="2900659" y="2283020"/>
            <a:ext cx="1489075" cy="368935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 Box 131"/>
          <p:cNvSpPr txBox="1"/>
          <p:nvPr/>
        </p:nvSpPr>
        <p:spPr>
          <a:xfrm>
            <a:off x="8804275" y="3880485"/>
            <a:ext cx="3401695" cy="2630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Two receiver distances → attenuation from relative intensity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Camera image halo → sensitivity to scattering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PMT SPE arrival-time distributions → absorption + scattering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Validated at previous site expeditions in 2021 and 2024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1833880" y="691515"/>
            <a:ext cx="1904916" cy="1993265"/>
            <a:chOff x="2888" y="1164"/>
            <a:chExt cx="3000" cy="3139"/>
          </a:xfrm>
        </p:grpSpPr>
        <p:grpSp>
          <p:nvGrpSpPr>
            <p:cNvPr id="100" name="Group 99"/>
            <p:cNvGrpSpPr/>
            <p:nvPr/>
          </p:nvGrpSpPr>
          <p:grpSpPr>
            <a:xfrm>
              <a:off x="2888" y="1164"/>
              <a:ext cx="3000" cy="2520"/>
              <a:chOff x="375" y="1225"/>
              <a:chExt cx="3459" cy="2818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748" y="1391"/>
                <a:ext cx="2714" cy="2652"/>
              </a:xfrm>
              <a:prstGeom prst="ellipse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848" y="1491"/>
                <a:ext cx="2514" cy="245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 rot="18720000">
                <a:off x="1298" y="3351"/>
                <a:ext cx="26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 rot="2580000">
                <a:off x="2692" y="3312"/>
                <a:ext cx="26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rot="5400000">
                <a:off x="1983" y="3254"/>
                <a:ext cx="25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375" y="1225"/>
                <a:ext cx="3459" cy="14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8" name="Hollow Circle 97"/>
              <p:cNvSpPr/>
              <p:nvPr/>
            </p:nvSpPr>
            <p:spPr>
              <a:xfrm>
                <a:off x="749" y="1397"/>
                <a:ext cx="2713" cy="2636"/>
              </a:xfrm>
              <a:prstGeom prst="donut">
                <a:avLst>
                  <a:gd name="adj" fmla="val 2883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997" y="3722"/>
                <a:ext cx="236" cy="311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63" y="2441"/>
                <a:ext cx="2044" cy="19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cxnSp>
          <p:nvCxnSpPr>
            <p:cNvPr id="134" name="Straight Connector 133"/>
            <p:cNvCxnSpPr/>
            <p:nvPr/>
          </p:nvCxnSpPr>
          <p:spPr>
            <a:xfrm flipH="1">
              <a:off x="3907" y="3674"/>
              <a:ext cx="388" cy="629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505" y="3674"/>
              <a:ext cx="404" cy="613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6" name="Picture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805" y="2131695"/>
            <a:ext cx="1157605" cy="1129665"/>
          </a:xfrm>
          <a:prstGeom prst="rect">
            <a:avLst/>
          </a:prstGeom>
        </p:spPr>
      </p:pic>
      <p:grpSp>
        <p:nvGrpSpPr>
          <p:cNvPr id="139" name="Group 138"/>
          <p:cNvGrpSpPr/>
          <p:nvPr/>
        </p:nvGrpSpPr>
        <p:grpSpPr>
          <a:xfrm rot="10800000">
            <a:off x="1820629" y="4714875"/>
            <a:ext cx="1904916" cy="1600200"/>
            <a:chOff x="375" y="1225"/>
            <a:chExt cx="3459" cy="2818"/>
          </a:xfrm>
        </p:grpSpPr>
        <p:sp>
          <p:nvSpPr>
            <p:cNvPr id="140" name="Oval 139"/>
            <p:cNvSpPr/>
            <p:nvPr/>
          </p:nvSpPr>
          <p:spPr>
            <a:xfrm>
              <a:off x="748" y="1391"/>
              <a:ext cx="2714" cy="2652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848" y="1491"/>
              <a:ext cx="2514" cy="245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 rot="18720000">
              <a:off x="1313" y="3332"/>
              <a:ext cx="26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 rot="2580000">
              <a:off x="2692" y="3312"/>
              <a:ext cx="26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 rot="5400000">
              <a:off x="1983" y="3282"/>
              <a:ext cx="25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375" y="1225"/>
              <a:ext cx="3459" cy="1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9" name="Hollow Circle 148"/>
            <p:cNvSpPr/>
            <p:nvPr/>
          </p:nvSpPr>
          <p:spPr>
            <a:xfrm>
              <a:off x="749" y="1397"/>
              <a:ext cx="2713" cy="2636"/>
            </a:xfrm>
            <a:prstGeom prst="donut">
              <a:avLst>
                <a:gd name="adj" fmla="val 2883"/>
              </a:avLst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1997" y="3722"/>
              <a:ext cx="236" cy="311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063" y="2441"/>
              <a:ext cx="2044" cy="19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52" name="Oval 551"/>
          <p:cNvSpPr/>
          <p:nvPr/>
        </p:nvSpPr>
        <p:spPr>
          <a:xfrm>
            <a:off x="7579360" y="5469255"/>
            <a:ext cx="1096645" cy="1129665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833245" y="2858135"/>
            <a:ext cx="1900555" cy="1868170"/>
            <a:chOff x="2887" y="4501"/>
            <a:chExt cx="2993" cy="2942"/>
          </a:xfrm>
        </p:grpSpPr>
        <p:sp>
          <p:nvSpPr>
            <p:cNvPr id="3" name="Oval 2"/>
            <p:cNvSpPr/>
            <p:nvPr/>
          </p:nvSpPr>
          <p:spPr>
            <a:xfrm>
              <a:off x="3206" y="4785"/>
              <a:ext cx="2308" cy="2314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3291" y="4872"/>
              <a:ext cx="2138" cy="21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924" y="4501"/>
              <a:ext cx="2915" cy="288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334" y="4936"/>
              <a:ext cx="2046" cy="201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329" y="5923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329" y="5976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0"/>
              <a:endCxn id="8" idx="0"/>
            </p:cNvCxnSpPr>
            <p:nvPr/>
          </p:nvCxnSpPr>
          <p:spPr>
            <a:xfrm flipV="1">
              <a:off x="4357" y="4501"/>
              <a:ext cx="24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3245" y="4761"/>
              <a:ext cx="2307" cy="236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37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4891" y="4653"/>
              <a:ext cx="292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896" y="6790"/>
              <a:ext cx="293" cy="4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378" y="6935"/>
              <a:ext cx="0" cy="50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560" y="6812"/>
              <a:ext cx="278" cy="4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3026" y="6409"/>
              <a:ext cx="446" cy="303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 flipV="1">
              <a:off x="3026" y="5247"/>
              <a:ext cx="411" cy="25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3542" y="4656"/>
              <a:ext cx="281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H="1">
              <a:off x="2887" y="5957"/>
              <a:ext cx="533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5272" y="5215"/>
              <a:ext cx="474" cy="2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5279" y="6373"/>
              <a:ext cx="474" cy="2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5340" y="5940"/>
              <a:ext cx="541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/>
            <p:nvPr/>
          </p:nvSpPr>
          <p:spPr>
            <a:xfrm>
              <a:off x="3542" y="5964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550" y="5707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639" y="5240"/>
              <a:ext cx="1431" cy="141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flipH="1" flipV="1">
              <a:off x="3767" y="5265"/>
              <a:ext cx="164" cy="34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4307" y="5327"/>
              <a:ext cx="789" cy="30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4013" y="5593"/>
              <a:ext cx="662" cy="67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782" y="5767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044" y="5777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307" y="5782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570" y="5777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4833" y="5767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786" y="5986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4049" y="5976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4311" y="5971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4574" y="5976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4837" y="5986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65" name="Straight Arrow Connector 64"/>
            <p:cNvCxnSpPr/>
            <p:nvPr/>
          </p:nvCxnSpPr>
          <p:spPr>
            <a:xfrm flipV="1">
              <a:off x="3838" y="5606"/>
              <a:ext cx="94" cy="1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3553" y="5613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>
              <a:off x="3550" y="6262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3938" y="5628"/>
              <a:ext cx="124" cy="106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 flipV="1">
              <a:off x="4077" y="5593"/>
              <a:ext cx="289" cy="14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4311" y="4978"/>
              <a:ext cx="280" cy="614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 flipV="1">
              <a:off x="3949" y="5039"/>
              <a:ext cx="905" cy="56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72"/>
          <p:cNvSpPr/>
          <p:nvPr/>
        </p:nvSpPr>
        <p:spPr>
          <a:xfrm>
            <a:off x="743585" y="1888490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43585" y="4914265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5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90" name="Table 89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672195" y="2217420"/>
            <a:ext cx="340169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GigE Camera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5M pixels, 12 bit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25 mm lens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16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704020202020204" pitchFamily="34" charset="0"/>
              </a:rPr>
              <a:t>° 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viewing angle</a:t>
            </a:r>
            <a:endParaRPr 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25"/>
          <p:cNvSpPr txBox="1"/>
          <p:nvPr/>
        </p:nvSpPr>
        <p:spPr>
          <a:xfrm>
            <a:off x="3978910" y="6214745"/>
            <a:ext cx="28746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Y. Wang, et. al.,  </a:t>
            </a:r>
            <a:r>
              <a:rPr lang="en-US" sz="1200" b="1" dirty="0" err="1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PoS </a:t>
            </a:r>
            <a:r>
              <a:rPr 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(ICRC 2025) 1209</a:t>
            </a:r>
            <a:endParaRPr lang="en-US" altLang="zh-CN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6" name="TextBox 25"/>
          <p:cNvSpPr txBox="1"/>
          <p:nvPr/>
        </p:nvSpPr>
        <p:spPr>
          <a:xfrm>
            <a:off x="3964940" y="6386195"/>
            <a:ext cx="3614420" cy="2597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Tian, et. al., NIM-A, 1076 170489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4358005" y="588010"/>
            <a:ext cx="77158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Goal: monitor water optical properties on timescales of seconds at multiple wavelengths.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3" name="Picture 2" descr="5abf5e2f19fc46240ce0fc4b0654e301"/>
          <p:cNvPicPr>
            <a:picLocks noChangeAspect="1"/>
          </p:cNvPicPr>
          <p:nvPr/>
        </p:nvPicPr>
        <p:blipFill>
          <a:blip r:embed="rId2"/>
          <a:srcRect l="16120" t="4889" r="15563" b="47676"/>
          <a:stretch>
            <a:fillRect/>
          </a:stretch>
        </p:blipFill>
        <p:spPr>
          <a:xfrm>
            <a:off x="4225290" y="2513330"/>
            <a:ext cx="2413000" cy="2312670"/>
          </a:xfrm>
          <a:prstGeom prst="rect">
            <a:avLst/>
          </a:prstGeom>
        </p:spPr>
      </p:pic>
      <p:sp>
        <p:nvSpPr>
          <p:cNvPr id="133" name="Rectangle 132"/>
          <p:cNvSpPr/>
          <p:nvPr/>
        </p:nvSpPr>
        <p:spPr>
          <a:xfrm>
            <a:off x="4225290" y="2511425"/>
            <a:ext cx="2414270" cy="2314575"/>
          </a:xfrm>
          <a:prstGeom prst="rect">
            <a:avLst/>
          </a:pr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2" name="TextBox 15"/>
          <p:cNvSpPr txBox="1"/>
          <p:nvPr/>
        </p:nvSpPr>
        <p:spPr>
          <a:xfrm>
            <a:off x="3447415" y="5462905"/>
            <a:ext cx="399605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Pulsed LEDs with 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  <a:sym typeface="+mn-ea"/>
              </a:rPr>
              <a:t>&lt; 5 ns 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pulse width; 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  <a:sym typeface="+mn-ea"/>
              </a:rPr>
              <a:t>1-10kHz;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  <a:sym typeface="+mn-ea"/>
            </a:endParaRPr>
          </a:p>
          <a:p>
            <a:pPr algn="ctr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  <a:sym typeface="+mn-ea"/>
              </a:rPr>
              <a:t>Same pulsed light source for PMT response and inter-DOM timing offsets. 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3653155" y="1563370"/>
            <a:ext cx="337375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Continuous emitting mode supports camera-based water monitoring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6" name="Picture 25" descr="6f6f9d98193e3cd90c16d5fe6d093ed8"/>
          <p:cNvPicPr>
            <a:picLocks noChangeAspect="1"/>
          </p:cNvPicPr>
          <p:nvPr/>
        </p:nvPicPr>
        <p:blipFill>
          <a:blip r:embed="rId3"/>
          <a:srcRect l="4658" t="5652" r="6462"/>
          <a:stretch>
            <a:fillRect/>
          </a:stretch>
        </p:blipFill>
        <p:spPr>
          <a:xfrm>
            <a:off x="7075170" y="1563370"/>
            <a:ext cx="4998720" cy="41687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5419704" y="3949895"/>
            <a:ext cx="0" cy="1483995"/>
          </a:xfrm>
          <a:prstGeom prst="line">
            <a:avLst/>
          </a:prstGeom>
          <a:ln w="31750" cap="flat" cmpd="sng">
            <a:solidFill>
              <a:schemeClr val="tx1"/>
            </a:solidFill>
            <a:prstDash val="sysDot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25" idx="2"/>
          </p:cNvCxnSpPr>
          <p:nvPr/>
        </p:nvCxnSpPr>
        <p:spPr>
          <a:xfrm flipH="1" flipV="1">
            <a:off x="5340329" y="2085535"/>
            <a:ext cx="4445" cy="597535"/>
          </a:xfrm>
          <a:prstGeom prst="line">
            <a:avLst/>
          </a:prstGeom>
          <a:ln w="31750" cap="flat" cmpd="sng">
            <a:solidFill>
              <a:schemeClr val="tx1"/>
            </a:solidFill>
            <a:prstDash val="sysDot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/>
          <p:cNvGrpSpPr/>
          <p:nvPr/>
        </p:nvGrpSpPr>
        <p:grpSpPr>
          <a:xfrm>
            <a:off x="4367530" y="2672080"/>
            <a:ext cx="684530" cy="845820"/>
            <a:chOff x="7346" y="4208"/>
            <a:chExt cx="1078" cy="1332"/>
          </a:xfrm>
        </p:grpSpPr>
        <p:cxnSp>
          <p:nvCxnSpPr>
            <p:cNvPr id="42" name="Straight Arrow Connector 41"/>
            <p:cNvCxnSpPr/>
            <p:nvPr/>
          </p:nvCxnSpPr>
          <p:spPr>
            <a:xfrm flipH="1" flipV="1">
              <a:off x="8314" y="4208"/>
              <a:ext cx="110" cy="322"/>
            </a:xfrm>
            <a:prstGeom prst="straightConnector1">
              <a:avLst/>
            </a:prstGeom>
            <a:ln w="19050" cap="flat" cmpd="sng">
              <a:solidFill>
                <a:srgbClr val="02F24E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 flipV="1">
              <a:off x="7928" y="4442"/>
              <a:ext cx="203" cy="252"/>
            </a:xfrm>
            <a:prstGeom prst="straightConnector1">
              <a:avLst/>
            </a:prstGeom>
            <a:ln w="19050" cap="flat" cmpd="sng">
              <a:solidFill>
                <a:srgbClr val="004EE1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flipH="1" flipV="1">
              <a:off x="7620" y="4711"/>
              <a:ext cx="284" cy="221"/>
            </a:xfrm>
            <a:prstGeom prst="straightConnector1">
              <a:avLst/>
            </a:prstGeom>
            <a:ln w="19050" cap="flat" cmpd="sng">
              <a:solidFill>
                <a:srgbClr val="3403D3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flipH="1" flipV="1">
              <a:off x="7417" y="5070"/>
              <a:ext cx="312" cy="143"/>
            </a:xfrm>
            <a:prstGeom prst="straightConnector1">
              <a:avLst/>
            </a:prstGeom>
            <a:ln w="19050" cap="flat" cmpd="sng">
              <a:solidFill>
                <a:srgbClr val="4B009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 flipV="1">
              <a:off x="7346" y="5497"/>
              <a:ext cx="308" cy="43"/>
            </a:xfrm>
            <a:prstGeom prst="straightConnector1">
              <a:avLst/>
            </a:prstGeom>
            <a:ln w="19050" cap="flat" cmpd="sng">
              <a:solidFill>
                <a:srgbClr val="23004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 rot="17100000">
            <a:off x="4330497" y="3724978"/>
            <a:ext cx="735965" cy="854075"/>
            <a:chOff x="7265" y="4236"/>
            <a:chExt cx="1159" cy="1345"/>
          </a:xfrm>
        </p:grpSpPr>
        <p:cxnSp>
          <p:nvCxnSpPr>
            <p:cNvPr id="63" name="Straight Arrow Connector 62"/>
            <p:cNvCxnSpPr/>
            <p:nvPr/>
          </p:nvCxnSpPr>
          <p:spPr>
            <a:xfrm flipH="1" flipV="1">
              <a:off x="8323" y="4236"/>
              <a:ext cx="101" cy="297"/>
            </a:xfrm>
            <a:prstGeom prst="straightConnector1">
              <a:avLst/>
            </a:prstGeom>
            <a:ln w="19050" cap="flat" cmpd="sng">
              <a:solidFill>
                <a:srgbClr val="02F24E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H="1" flipV="1">
              <a:off x="7902" y="4465"/>
              <a:ext cx="212" cy="232"/>
            </a:xfrm>
            <a:prstGeom prst="straightConnector1">
              <a:avLst/>
            </a:prstGeom>
            <a:ln w="19050" cap="flat" cmpd="sng">
              <a:solidFill>
                <a:srgbClr val="004EE1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H="1" flipV="1">
              <a:off x="7636" y="4747"/>
              <a:ext cx="235" cy="186"/>
            </a:xfrm>
            <a:prstGeom prst="straightConnector1">
              <a:avLst/>
            </a:prstGeom>
            <a:ln w="19050" cap="flat" cmpd="sng">
              <a:solidFill>
                <a:srgbClr val="3403D3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 flipH="1" flipV="1">
              <a:off x="7379" y="5076"/>
              <a:ext cx="319" cy="168"/>
            </a:xfrm>
            <a:prstGeom prst="straightConnector1">
              <a:avLst/>
            </a:prstGeom>
            <a:ln w="19050" cap="flat" cmpd="sng">
              <a:solidFill>
                <a:srgbClr val="4B009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H="1" flipV="1">
              <a:off x="7265" y="5541"/>
              <a:ext cx="314" cy="40"/>
            </a:xfrm>
            <a:prstGeom prst="straightConnector1">
              <a:avLst/>
            </a:prstGeom>
            <a:ln w="19050" cap="flat" cmpd="sng">
              <a:solidFill>
                <a:srgbClr val="23004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 rot="12300000">
            <a:off x="5324354" y="4092973"/>
            <a:ext cx="791845" cy="776605"/>
            <a:chOff x="7250" y="4318"/>
            <a:chExt cx="1247" cy="1223"/>
          </a:xfrm>
        </p:grpSpPr>
        <p:cxnSp>
          <p:nvCxnSpPr>
            <p:cNvPr id="69" name="Straight Arrow Connector 68"/>
            <p:cNvCxnSpPr/>
            <p:nvPr/>
          </p:nvCxnSpPr>
          <p:spPr>
            <a:xfrm flipH="1" flipV="1">
              <a:off x="8435" y="4318"/>
              <a:ext cx="62" cy="309"/>
            </a:xfrm>
            <a:prstGeom prst="straightConnector1">
              <a:avLst/>
            </a:prstGeom>
            <a:ln w="19050" cap="flat" cmpd="sng">
              <a:solidFill>
                <a:srgbClr val="02F24E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H="1" flipV="1">
              <a:off x="8015" y="4486"/>
              <a:ext cx="162" cy="275"/>
            </a:xfrm>
            <a:prstGeom prst="straightConnector1">
              <a:avLst/>
            </a:prstGeom>
            <a:ln w="19050" cap="flat" cmpd="sng">
              <a:solidFill>
                <a:srgbClr val="004EE1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 flipV="1">
              <a:off x="7674" y="4716"/>
              <a:ext cx="219" cy="237"/>
            </a:xfrm>
            <a:prstGeom prst="straightConnector1">
              <a:avLst/>
            </a:prstGeom>
            <a:ln w="19050" cap="flat" cmpd="sng">
              <a:solidFill>
                <a:srgbClr val="3403D3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flipH="1" flipV="1">
              <a:off x="7371" y="5055"/>
              <a:ext cx="319" cy="168"/>
            </a:xfrm>
            <a:prstGeom prst="straightConnector1">
              <a:avLst/>
            </a:prstGeom>
            <a:ln w="19050" cap="flat" cmpd="sng">
              <a:solidFill>
                <a:srgbClr val="4B009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/>
            <p:nvPr/>
          </p:nvCxnSpPr>
          <p:spPr>
            <a:xfrm flipH="1" flipV="1">
              <a:off x="7250" y="5419"/>
              <a:ext cx="315" cy="122"/>
            </a:xfrm>
            <a:prstGeom prst="straightConnector1">
              <a:avLst/>
            </a:prstGeom>
            <a:ln w="19050" cap="flat" cmpd="sng">
              <a:solidFill>
                <a:srgbClr val="23004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 rot="8340000">
            <a:off x="5962967" y="3238553"/>
            <a:ext cx="702945" cy="833755"/>
            <a:chOff x="7302" y="4207"/>
            <a:chExt cx="1107" cy="1313"/>
          </a:xfrm>
        </p:grpSpPr>
        <p:cxnSp>
          <p:nvCxnSpPr>
            <p:cNvPr id="90" name="Straight Arrow Connector 89"/>
            <p:cNvCxnSpPr/>
            <p:nvPr/>
          </p:nvCxnSpPr>
          <p:spPr>
            <a:xfrm flipH="1" flipV="1">
              <a:off x="8303" y="4207"/>
              <a:ext cx="106" cy="324"/>
            </a:xfrm>
            <a:prstGeom prst="straightConnector1">
              <a:avLst/>
            </a:prstGeom>
            <a:ln w="19050" cap="flat" cmpd="sng">
              <a:solidFill>
                <a:srgbClr val="02F24E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 flipH="1" flipV="1">
              <a:off x="7961" y="4452"/>
              <a:ext cx="170" cy="243"/>
            </a:xfrm>
            <a:prstGeom prst="straightConnector1">
              <a:avLst/>
            </a:prstGeom>
            <a:ln w="19050" cap="flat" cmpd="sng">
              <a:solidFill>
                <a:srgbClr val="004EE1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/>
            <p:nvPr/>
          </p:nvCxnSpPr>
          <p:spPr>
            <a:xfrm flipH="1" flipV="1">
              <a:off x="7661" y="4731"/>
              <a:ext cx="230" cy="200"/>
            </a:xfrm>
            <a:prstGeom prst="straightConnector1">
              <a:avLst/>
            </a:prstGeom>
            <a:ln w="19050" cap="flat" cmpd="sng">
              <a:solidFill>
                <a:srgbClr val="3403D3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H="1" flipV="1">
              <a:off x="7456" y="5059"/>
              <a:ext cx="279" cy="154"/>
            </a:xfrm>
            <a:prstGeom prst="straightConnector1">
              <a:avLst/>
            </a:prstGeom>
            <a:ln w="19050" cap="flat" cmpd="sng">
              <a:solidFill>
                <a:srgbClr val="4B009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 flipH="1" flipV="1">
              <a:off x="7302" y="5452"/>
              <a:ext cx="324" cy="68"/>
            </a:xfrm>
            <a:prstGeom prst="straightConnector1">
              <a:avLst/>
            </a:prstGeom>
            <a:ln w="19050" cap="flat" cmpd="sng">
              <a:solidFill>
                <a:srgbClr val="23004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 rot="4320000">
            <a:off x="5340412" y="2395141"/>
            <a:ext cx="699770" cy="843915"/>
            <a:chOff x="7322" y="4215"/>
            <a:chExt cx="1102" cy="1329"/>
          </a:xfrm>
        </p:grpSpPr>
        <p:cxnSp>
          <p:nvCxnSpPr>
            <p:cNvPr id="107" name="Straight Arrow Connector 106"/>
            <p:cNvCxnSpPr/>
            <p:nvPr/>
          </p:nvCxnSpPr>
          <p:spPr>
            <a:xfrm flipH="1" flipV="1">
              <a:off x="8282" y="4215"/>
              <a:ext cx="142" cy="295"/>
            </a:xfrm>
            <a:prstGeom prst="straightConnector1">
              <a:avLst/>
            </a:prstGeom>
            <a:ln w="19050" cap="flat" cmpd="sng">
              <a:solidFill>
                <a:srgbClr val="02F24E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flipH="1" flipV="1">
              <a:off x="7956" y="4462"/>
              <a:ext cx="176" cy="219"/>
            </a:xfrm>
            <a:prstGeom prst="straightConnector1">
              <a:avLst/>
            </a:prstGeom>
            <a:ln w="19050" cap="flat" cmpd="sng">
              <a:solidFill>
                <a:srgbClr val="004EE1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/>
            <p:nvPr/>
          </p:nvCxnSpPr>
          <p:spPr>
            <a:xfrm flipH="1" flipV="1">
              <a:off x="7639" y="4728"/>
              <a:ext cx="269" cy="200"/>
            </a:xfrm>
            <a:prstGeom prst="straightConnector1">
              <a:avLst/>
            </a:prstGeom>
            <a:ln w="19050" cap="flat" cmpd="sng">
              <a:solidFill>
                <a:srgbClr val="3403D3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/>
            <p:nvPr/>
          </p:nvCxnSpPr>
          <p:spPr>
            <a:xfrm flipH="1" flipV="1">
              <a:off x="7419" y="5079"/>
              <a:ext cx="315" cy="135"/>
            </a:xfrm>
            <a:prstGeom prst="straightConnector1">
              <a:avLst/>
            </a:prstGeom>
            <a:ln w="19050" cap="flat" cmpd="sng">
              <a:solidFill>
                <a:srgbClr val="4B009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/>
            <p:cNvCxnSpPr/>
            <p:nvPr/>
          </p:nvCxnSpPr>
          <p:spPr>
            <a:xfrm flipH="1" flipV="1">
              <a:off x="7322" y="5490"/>
              <a:ext cx="311" cy="54"/>
            </a:xfrm>
            <a:prstGeom prst="straightConnector1">
              <a:avLst/>
            </a:prstGeom>
            <a:ln w="19050" cap="flat" cmpd="sng">
              <a:solidFill>
                <a:srgbClr val="230045">
                  <a:alpha val="71000"/>
                </a:srgb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Straight Arrow Connector 111"/>
          <p:cNvCxnSpPr/>
          <p:nvPr/>
        </p:nvCxnSpPr>
        <p:spPr>
          <a:xfrm flipH="1" flipV="1">
            <a:off x="5058992" y="3382925"/>
            <a:ext cx="170180" cy="114300"/>
          </a:xfrm>
          <a:prstGeom prst="straightConnector1">
            <a:avLst/>
          </a:prstGeom>
          <a:ln w="19050" cap="flat" cmpd="sng">
            <a:solidFill>
              <a:srgbClr val="02F24E">
                <a:alpha val="71000"/>
              </a:srgbClr>
            </a:solidFill>
            <a:prstDash val="sysDash"/>
            <a:miter lim="800000"/>
            <a:headEnd type="none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 flipV="1">
            <a:off x="5489871" y="3200995"/>
            <a:ext cx="56515" cy="235585"/>
          </a:xfrm>
          <a:prstGeom prst="straightConnector1">
            <a:avLst/>
          </a:prstGeom>
          <a:ln w="19050" cap="flat" cmpd="sng">
            <a:solidFill>
              <a:srgbClr val="004EE1">
                <a:alpha val="71000"/>
              </a:srgbClr>
            </a:solidFill>
            <a:prstDash val="sysDash"/>
            <a:miter lim="800000"/>
            <a:headEnd type="none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5607235" y="3584730"/>
            <a:ext cx="224155" cy="51435"/>
          </a:xfrm>
          <a:prstGeom prst="straightConnector1">
            <a:avLst/>
          </a:prstGeom>
          <a:ln w="19050" cap="flat" cmpd="sng">
            <a:solidFill>
              <a:srgbClr val="3403D3">
                <a:alpha val="71000"/>
              </a:srgbClr>
            </a:solidFill>
            <a:prstDash val="sysDash"/>
            <a:miter lim="800000"/>
            <a:headEnd type="none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5489299" y="3818329"/>
            <a:ext cx="165100" cy="161925"/>
          </a:xfrm>
          <a:prstGeom prst="straightConnector1">
            <a:avLst/>
          </a:prstGeom>
          <a:ln w="19050" cap="flat" cmpd="sng">
            <a:solidFill>
              <a:srgbClr val="4B0095">
                <a:alpha val="71000"/>
              </a:srgbClr>
            </a:solidFill>
            <a:prstDash val="sysDash"/>
            <a:miter lim="800000"/>
            <a:headEnd type="none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 flipH="1">
            <a:off x="5082750" y="3746704"/>
            <a:ext cx="167005" cy="130810"/>
          </a:xfrm>
          <a:prstGeom prst="straightConnector1">
            <a:avLst/>
          </a:prstGeom>
          <a:ln w="19050" cap="flat" cmpd="sng">
            <a:solidFill>
              <a:srgbClr val="230045">
                <a:alpha val="71000"/>
              </a:srgbClr>
            </a:solidFill>
            <a:prstDash val="sysDash"/>
            <a:miter lim="800000"/>
            <a:headEnd type="none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 Box 128"/>
          <p:cNvSpPr txBox="1"/>
          <p:nvPr/>
        </p:nvSpPr>
        <p:spPr>
          <a:xfrm>
            <a:off x="1921510" y="1830070"/>
            <a:ext cx="972185" cy="101473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1200">
                <a:solidFill>
                  <a:srgbClr val="230045"/>
                </a:solidFill>
              </a:rPr>
              <a:t>396</a:t>
            </a:r>
            <a:r>
              <a:rPr lang="en-US" sz="1200">
                <a:solidFill>
                  <a:srgbClr val="230045"/>
                </a:solidFill>
              </a:rPr>
              <a:t> </a:t>
            </a:r>
            <a:r>
              <a:rPr sz="1200">
                <a:solidFill>
                  <a:srgbClr val="230045"/>
                </a:solidFill>
              </a:rPr>
              <a:t>nm</a:t>
            </a:r>
            <a:endParaRPr sz="1200">
              <a:solidFill>
                <a:srgbClr val="230045"/>
              </a:solidFill>
            </a:endParaRPr>
          </a:p>
          <a:p>
            <a:r>
              <a:rPr sz="1200">
                <a:solidFill>
                  <a:srgbClr val="4B0095"/>
                </a:solidFill>
              </a:rPr>
              <a:t>420</a:t>
            </a:r>
            <a:r>
              <a:rPr lang="en-US" sz="1200">
                <a:solidFill>
                  <a:srgbClr val="4B0095"/>
                </a:solidFill>
              </a:rPr>
              <a:t> </a:t>
            </a:r>
            <a:r>
              <a:rPr sz="1200">
                <a:solidFill>
                  <a:srgbClr val="4B0095"/>
                </a:solidFill>
              </a:rPr>
              <a:t>nm</a:t>
            </a:r>
            <a:endParaRPr sz="1200">
              <a:solidFill>
                <a:srgbClr val="4B0095"/>
              </a:solidFill>
            </a:endParaRPr>
          </a:p>
          <a:p>
            <a:r>
              <a:rPr sz="1200">
                <a:solidFill>
                  <a:srgbClr val="3403D3"/>
                </a:solidFill>
              </a:rPr>
              <a:t>455</a:t>
            </a:r>
            <a:r>
              <a:rPr lang="en-US" sz="1200">
                <a:solidFill>
                  <a:srgbClr val="3403D3"/>
                </a:solidFill>
              </a:rPr>
              <a:t> </a:t>
            </a:r>
            <a:r>
              <a:rPr sz="1200">
                <a:solidFill>
                  <a:srgbClr val="3403D3"/>
                </a:solidFill>
              </a:rPr>
              <a:t>nm</a:t>
            </a:r>
            <a:endParaRPr sz="1200">
              <a:solidFill>
                <a:srgbClr val="3403D3"/>
              </a:solidFill>
            </a:endParaRPr>
          </a:p>
          <a:p>
            <a:r>
              <a:rPr sz="1200">
                <a:solidFill>
                  <a:srgbClr val="004EE1"/>
                </a:solidFill>
              </a:rPr>
              <a:t>480</a:t>
            </a:r>
            <a:r>
              <a:rPr lang="en-US" sz="1200">
                <a:solidFill>
                  <a:srgbClr val="004EE1"/>
                </a:solidFill>
              </a:rPr>
              <a:t> </a:t>
            </a:r>
            <a:r>
              <a:rPr sz="1200">
                <a:solidFill>
                  <a:srgbClr val="004EE1"/>
                </a:solidFill>
              </a:rPr>
              <a:t>nm</a:t>
            </a:r>
            <a:endParaRPr sz="1200">
              <a:solidFill>
                <a:srgbClr val="004EE1"/>
              </a:solidFill>
            </a:endParaRPr>
          </a:p>
          <a:p>
            <a:r>
              <a:rPr sz="1200">
                <a:solidFill>
                  <a:srgbClr val="02F24E"/>
                </a:solidFill>
              </a:rPr>
              <a:t>525</a:t>
            </a:r>
            <a:r>
              <a:rPr lang="en-US" sz="1200">
                <a:solidFill>
                  <a:srgbClr val="02F24E"/>
                </a:solidFill>
              </a:rPr>
              <a:t> </a:t>
            </a:r>
            <a:r>
              <a:rPr sz="1200">
                <a:solidFill>
                  <a:srgbClr val="02F24E"/>
                </a:solidFill>
              </a:rPr>
              <a:t>nm</a:t>
            </a:r>
            <a:endParaRPr sz="1200">
              <a:solidFill>
                <a:srgbClr val="02F24E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833245" y="753110"/>
            <a:ext cx="77158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One light system, two calibration functions: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water optics + timing response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551" name="Oval 550"/>
          <p:cNvSpPr/>
          <p:nvPr/>
        </p:nvSpPr>
        <p:spPr>
          <a:xfrm>
            <a:off x="7840980" y="3927475"/>
            <a:ext cx="1306830" cy="1280795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833245" y="2858135"/>
            <a:ext cx="1900555" cy="1868170"/>
            <a:chOff x="2887" y="4501"/>
            <a:chExt cx="2993" cy="2942"/>
          </a:xfrm>
        </p:grpSpPr>
        <p:sp>
          <p:nvSpPr>
            <p:cNvPr id="19" name="Oval 18"/>
            <p:cNvSpPr/>
            <p:nvPr/>
          </p:nvSpPr>
          <p:spPr>
            <a:xfrm>
              <a:off x="3206" y="4785"/>
              <a:ext cx="2308" cy="2314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291" y="4872"/>
              <a:ext cx="2138" cy="21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2924" y="4501"/>
              <a:ext cx="2915" cy="288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334" y="4936"/>
              <a:ext cx="2046" cy="201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3329" y="5923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329" y="5976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0" idx="0"/>
              <a:endCxn id="52" idx="0"/>
            </p:cNvCxnSpPr>
            <p:nvPr/>
          </p:nvCxnSpPr>
          <p:spPr>
            <a:xfrm flipV="1">
              <a:off x="4357" y="4501"/>
              <a:ext cx="24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/>
            <p:cNvSpPr/>
            <p:nvPr/>
          </p:nvSpPr>
          <p:spPr>
            <a:xfrm>
              <a:off x="3245" y="4761"/>
              <a:ext cx="2307" cy="236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37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4891" y="4653"/>
              <a:ext cx="292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>
              <a:off x="4896" y="6790"/>
              <a:ext cx="293" cy="4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>
              <a:off x="4378" y="6935"/>
              <a:ext cx="0" cy="50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H="1">
              <a:off x="3560" y="6812"/>
              <a:ext cx="278" cy="4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H="1">
              <a:off x="3026" y="6409"/>
              <a:ext cx="446" cy="303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flipH="1" flipV="1">
              <a:off x="3026" y="5247"/>
              <a:ext cx="411" cy="25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flipH="1" flipV="1">
              <a:off x="3542" y="4656"/>
              <a:ext cx="281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/>
            <p:nvPr/>
          </p:nvCxnSpPr>
          <p:spPr>
            <a:xfrm flipH="1">
              <a:off x="2887" y="5957"/>
              <a:ext cx="533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5272" y="5215"/>
              <a:ext cx="474" cy="2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>
              <a:off x="5279" y="6373"/>
              <a:ext cx="474" cy="2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>
              <a:off x="5340" y="5940"/>
              <a:ext cx="541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3542" y="5964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550" y="5707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3639" y="5240"/>
              <a:ext cx="1431" cy="141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92" name="Straight Arrow Connector 91"/>
            <p:cNvCxnSpPr/>
            <p:nvPr/>
          </p:nvCxnSpPr>
          <p:spPr>
            <a:xfrm flipH="1" flipV="1">
              <a:off x="3767" y="5265"/>
              <a:ext cx="164" cy="34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V="1">
              <a:off x="4307" y="5327"/>
              <a:ext cx="789" cy="30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/>
            <p:cNvSpPr/>
            <p:nvPr/>
          </p:nvSpPr>
          <p:spPr>
            <a:xfrm>
              <a:off x="4013" y="5593"/>
              <a:ext cx="662" cy="67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782" y="5767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4044" y="5777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307" y="5782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4570" y="5777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4833" y="5767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3786" y="5986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4049" y="5976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311" y="5971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574" y="5976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837" y="5986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 flipV="1">
              <a:off x="3838" y="5606"/>
              <a:ext cx="94" cy="1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3553" y="5613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>
              <a:off x="3550" y="6262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>
              <a:off x="3938" y="5628"/>
              <a:ext cx="124" cy="106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4077" y="5593"/>
              <a:ext cx="289" cy="14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flipV="1">
              <a:off x="4311" y="4978"/>
              <a:ext cx="280" cy="614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/>
            <p:cNvCxnSpPr/>
            <p:nvPr/>
          </p:nvCxnSpPr>
          <p:spPr>
            <a:xfrm flipH="1" flipV="1">
              <a:off x="3949" y="5039"/>
              <a:ext cx="905" cy="56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3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The Light System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3255624" y="3690815"/>
            <a:ext cx="746760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"/>
          <p:cNvSpPr txBox="1"/>
          <p:nvPr/>
        </p:nvSpPr>
        <p:spPr>
          <a:xfrm>
            <a:off x="7840980" y="2636520"/>
            <a:ext cx="18510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16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The light source non-uniformity</a:t>
            </a:r>
            <a:endParaRPr lang="en-US" altLang="en-US" sz="16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2" name="Oval 1"/>
          <p:cNvSpPr/>
          <p:nvPr/>
        </p:nvSpPr>
        <p:spPr>
          <a:xfrm>
            <a:off x="5328285" y="2760980"/>
            <a:ext cx="227965" cy="225425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89550" y="3690620"/>
            <a:ext cx="260350" cy="259080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Geometry: Acoustic Positioning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180590" y="1261110"/>
            <a:ext cx="429260" cy="35013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12" name="Freeform 11"/>
          <p:cNvSpPr/>
          <p:nvPr/>
        </p:nvSpPr>
        <p:spPr>
          <a:xfrm rot="8340000">
            <a:off x="1524000" y="360108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8340000">
            <a:off x="667385" y="508444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 rot="0">
            <a:off x="2268220" y="4476750"/>
            <a:ext cx="139700" cy="147955"/>
            <a:chOff x="3725" y="8758"/>
            <a:chExt cx="220" cy="233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Arc 3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87170" y="588645"/>
            <a:ext cx="349885" cy="3072765"/>
            <a:chOff x="8984" y="1927"/>
            <a:chExt cx="560" cy="4634"/>
          </a:xfrm>
        </p:grpSpPr>
        <p:sp>
          <p:nvSpPr>
            <p:cNvPr id="53" name="Cube 5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6" name="Group 165"/>
          <p:cNvGrpSpPr/>
          <p:nvPr/>
        </p:nvGrpSpPr>
        <p:grpSpPr>
          <a:xfrm rot="0">
            <a:off x="1487170" y="3373120"/>
            <a:ext cx="139700" cy="147955"/>
            <a:chOff x="3725" y="8758"/>
            <a:chExt cx="220" cy="233"/>
          </a:xfrm>
        </p:grpSpPr>
        <p:cxnSp>
          <p:nvCxnSpPr>
            <p:cNvPr id="167" name="Straight Connector 16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Arc 16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170" name="Freeform 169"/>
          <p:cNvSpPr/>
          <p:nvPr/>
        </p:nvSpPr>
        <p:spPr>
          <a:xfrm rot="10800000">
            <a:off x="1654175" y="3211195"/>
            <a:ext cx="570230" cy="310515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71" name="Picture 170" descr="Screenshot 2026-08-23 at 18.17.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50" y="630555"/>
            <a:ext cx="2417445" cy="2465070"/>
          </a:xfrm>
          <a:prstGeom prst="rect">
            <a:avLst/>
          </a:prstGeom>
        </p:spPr>
      </p:pic>
      <p:pic>
        <p:nvPicPr>
          <p:cNvPr id="172" name="Picture 171" descr="Screenshot 2026-08-23 at 18.18.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135" y="4220845"/>
            <a:ext cx="2385060" cy="1788795"/>
          </a:xfrm>
          <a:prstGeom prst="rect">
            <a:avLst/>
          </a:prstGeom>
        </p:spPr>
      </p:pic>
      <p:pic>
        <p:nvPicPr>
          <p:cNvPr id="175" name="Picture 174" descr="Screenshot 2026-08-23 at 18.31.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475" y="1933575"/>
            <a:ext cx="5819140" cy="3888740"/>
          </a:xfrm>
          <a:prstGeom prst="rect">
            <a:avLst/>
          </a:prstGeom>
        </p:spPr>
      </p:pic>
      <p:sp>
        <p:nvSpPr>
          <p:cNvPr id="176" name="TextBox 15"/>
          <p:cNvSpPr txBox="1"/>
          <p:nvPr/>
        </p:nvSpPr>
        <p:spPr>
          <a:xfrm>
            <a:off x="2870835" y="3646805"/>
            <a:ext cx="464121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Piezo-acoustic sensors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 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sensitive to 10k-70k Hz, -160 dB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8" name="Text Box 177"/>
          <p:cNvSpPr txBox="1"/>
          <p:nvPr/>
        </p:nvSpPr>
        <p:spPr>
          <a:xfrm>
            <a:off x="2858135" y="3094355"/>
            <a:ext cx="28308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Acoustic receivers integrated in hDOMs </a:t>
            </a:r>
            <a:endParaRPr lang="en-US" altLang="en-US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79" name="Text Box 178"/>
          <p:cNvSpPr txBox="1"/>
          <p:nvPr/>
        </p:nvSpPr>
        <p:spPr>
          <a:xfrm>
            <a:off x="2860040" y="5974080"/>
            <a:ext cx="31038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Transmitters are deployed at string junction boxes</a:t>
            </a:r>
            <a:endParaRPr lang="en-US" altLang="en-US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>
            <a:stCxn id="178" idx="0"/>
          </p:cNvCxnSpPr>
          <p:nvPr/>
        </p:nvCxnSpPr>
        <p:spPr>
          <a:xfrm flipV="1">
            <a:off x="4273529" y="1992825"/>
            <a:ext cx="238760" cy="1101725"/>
          </a:xfrm>
          <a:prstGeom prst="line">
            <a:avLst/>
          </a:prstGeom>
          <a:ln w="31750" cap="flat" cmpd="sng">
            <a:solidFill>
              <a:srgbClr val="FFC000"/>
            </a:solidFill>
            <a:prstDash val="sysDot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279265" y="1564640"/>
            <a:ext cx="466090" cy="461010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Box 25"/>
          <p:cNvSpPr txBox="1"/>
          <p:nvPr/>
        </p:nvSpPr>
        <p:spPr>
          <a:xfrm>
            <a:off x="8195310" y="6094730"/>
            <a:ext cx="3783965" cy="304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Liu, et. al., Ocean Engineering, 347 124038 (2026)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959475" y="718185"/>
            <a:ext cx="546100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>
                <a:solidFill>
                  <a:srgbClr val="232323"/>
                </a:solidFill>
                <a:latin typeface="Aptos" panose="02110004020202020204"/>
                <a:sym typeface="+mn-ea"/>
              </a:rPr>
              <a:t>&lt; 20 cm hDOM positioning precision is targeted to support sub-ns photon timing and ~0.1° track angular resolution at ~100 TeV</a:t>
            </a:r>
            <a:r>
              <a:rPr sz="2000">
                <a:solidFill>
                  <a:srgbClr val="232323"/>
                </a:solidFill>
                <a:latin typeface="Aptos" panose="02110004020202020204"/>
                <a:sym typeface="+mn-ea"/>
              </a:rPr>
              <a:t>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18505" y="708660"/>
            <a:ext cx="6160770" cy="584581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Geometry: Acoustic Positioning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180590" y="1261110"/>
            <a:ext cx="429260" cy="35013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12" name="Freeform 11"/>
          <p:cNvSpPr/>
          <p:nvPr/>
        </p:nvSpPr>
        <p:spPr>
          <a:xfrm rot="8340000">
            <a:off x="1524000" y="360108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8340000">
            <a:off x="667385" y="508444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 rot="0">
            <a:off x="2268220" y="4476750"/>
            <a:ext cx="139700" cy="147955"/>
            <a:chOff x="3725" y="8758"/>
            <a:chExt cx="220" cy="233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Arc 3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87170" y="588645"/>
            <a:ext cx="349885" cy="3072765"/>
            <a:chOff x="8984" y="1927"/>
            <a:chExt cx="560" cy="4634"/>
          </a:xfrm>
        </p:grpSpPr>
        <p:sp>
          <p:nvSpPr>
            <p:cNvPr id="53" name="Cube 5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6" name="Group 165"/>
          <p:cNvGrpSpPr/>
          <p:nvPr/>
        </p:nvGrpSpPr>
        <p:grpSpPr>
          <a:xfrm rot="0">
            <a:off x="1487170" y="3373120"/>
            <a:ext cx="139700" cy="147955"/>
            <a:chOff x="3725" y="8758"/>
            <a:chExt cx="220" cy="233"/>
          </a:xfrm>
        </p:grpSpPr>
        <p:cxnSp>
          <p:nvCxnSpPr>
            <p:cNvPr id="167" name="Straight Connector 16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Arc 16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170" name="Freeform 169"/>
          <p:cNvSpPr/>
          <p:nvPr/>
        </p:nvSpPr>
        <p:spPr>
          <a:xfrm rot="10800000">
            <a:off x="1654175" y="3211195"/>
            <a:ext cx="570230" cy="310515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71" name="Picture 170" descr="Screenshot 2026-08-23 at 18.17.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50" y="630555"/>
            <a:ext cx="2417445" cy="2465070"/>
          </a:xfrm>
          <a:prstGeom prst="rect">
            <a:avLst/>
          </a:prstGeom>
        </p:spPr>
      </p:pic>
      <p:pic>
        <p:nvPicPr>
          <p:cNvPr id="172" name="Picture 171" descr="Screenshot 2026-08-23 at 18.18.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135" y="4220845"/>
            <a:ext cx="2385060" cy="1788795"/>
          </a:xfrm>
          <a:prstGeom prst="rect">
            <a:avLst/>
          </a:prstGeom>
        </p:spPr>
      </p:pic>
      <p:pic>
        <p:nvPicPr>
          <p:cNvPr id="175" name="Picture 174" descr="Screenshot 2026-08-23 at 18.31.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475" y="1933575"/>
            <a:ext cx="5819140" cy="3888740"/>
          </a:xfrm>
          <a:prstGeom prst="rect">
            <a:avLst/>
          </a:prstGeom>
        </p:spPr>
      </p:pic>
      <p:sp>
        <p:nvSpPr>
          <p:cNvPr id="176" name="TextBox 15"/>
          <p:cNvSpPr txBox="1"/>
          <p:nvPr/>
        </p:nvSpPr>
        <p:spPr>
          <a:xfrm>
            <a:off x="2870835" y="3646805"/>
            <a:ext cx="464121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Piezo-acoustic sensors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 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sensitive to 10k-70k Hz, -160 dB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8" name="Text Box 177"/>
          <p:cNvSpPr txBox="1"/>
          <p:nvPr/>
        </p:nvSpPr>
        <p:spPr>
          <a:xfrm>
            <a:off x="2858135" y="3094355"/>
            <a:ext cx="28308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Acoustic receivers integrated in hDOMs </a:t>
            </a:r>
            <a:endParaRPr lang="en-US" altLang="en-US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79" name="Text Box 178"/>
          <p:cNvSpPr txBox="1"/>
          <p:nvPr/>
        </p:nvSpPr>
        <p:spPr>
          <a:xfrm>
            <a:off x="2860040" y="5974080"/>
            <a:ext cx="31038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Transmitters are deployed at string junction boxes</a:t>
            </a:r>
            <a:endParaRPr lang="en-US" altLang="en-US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>
            <a:stCxn id="178" idx="0"/>
          </p:cNvCxnSpPr>
          <p:nvPr/>
        </p:nvCxnSpPr>
        <p:spPr>
          <a:xfrm flipV="1">
            <a:off x="4273529" y="1992825"/>
            <a:ext cx="238760" cy="1101725"/>
          </a:xfrm>
          <a:prstGeom prst="line">
            <a:avLst/>
          </a:prstGeom>
          <a:ln w="31750" cap="flat" cmpd="sng">
            <a:solidFill>
              <a:srgbClr val="FFC000"/>
            </a:solidFill>
            <a:prstDash val="sysDot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279265" y="1564640"/>
            <a:ext cx="466090" cy="461010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Box 25"/>
          <p:cNvSpPr txBox="1"/>
          <p:nvPr/>
        </p:nvSpPr>
        <p:spPr>
          <a:xfrm>
            <a:off x="8195310" y="6094730"/>
            <a:ext cx="3783965" cy="304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Liu, et. al., Ocean Engineering, 347 124038 (2026)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959475" y="718185"/>
            <a:ext cx="546100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>
                <a:solidFill>
                  <a:srgbClr val="232323"/>
                </a:solidFill>
                <a:latin typeface="Aptos" panose="02110004020202020204"/>
                <a:sym typeface="+mn-ea"/>
              </a:rPr>
              <a:t>&lt; 20 cm hDOM positioning precision is targeted to support sub-ns photon timing and ~0.1° track angular resolution at ~100 TeV</a:t>
            </a:r>
            <a:r>
              <a:rPr sz="2000">
                <a:solidFill>
                  <a:srgbClr val="232323"/>
                </a:solidFill>
                <a:latin typeface="Aptos" panose="02110004020202020204"/>
                <a:sym typeface="+mn-ea"/>
              </a:rPr>
              <a:t>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180590" y="1261110"/>
            <a:ext cx="429260" cy="35013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 rot="0">
            <a:off x="2268220" y="4476750"/>
            <a:ext cx="139700" cy="147955"/>
            <a:chOff x="3725" y="8758"/>
            <a:chExt cx="220" cy="233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Arc 3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87170" y="588645"/>
            <a:ext cx="349885" cy="3072765"/>
            <a:chOff x="8984" y="1927"/>
            <a:chExt cx="560" cy="4634"/>
          </a:xfrm>
        </p:grpSpPr>
        <p:sp>
          <p:nvSpPr>
            <p:cNvPr id="53" name="Cube 5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6" name="Group 165"/>
          <p:cNvGrpSpPr/>
          <p:nvPr/>
        </p:nvGrpSpPr>
        <p:grpSpPr>
          <a:xfrm rot="0">
            <a:off x="1487170" y="3373120"/>
            <a:ext cx="139700" cy="147955"/>
            <a:chOff x="3725" y="8758"/>
            <a:chExt cx="220" cy="233"/>
          </a:xfrm>
        </p:grpSpPr>
        <p:cxnSp>
          <p:nvCxnSpPr>
            <p:cNvPr id="167" name="Straight Connector 16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Arc 16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170" name="Freeform 169"/>
          <p:cNvSpPr/>
          <p:nvPr/>
        </p:nvSpPr>
        <p:spPr>
          <a:xfrm rot="10800000">
            <a:off x="1654175" y="3211195"/>
            <a:ext cx="570230" cy="310515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" name="Picture 1" descr="Screenshot 2026-08-23 at 19.31.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90" y="3044825"/>
            <a:ext cx="8652510" cy="29781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2315" y="2531745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42315" y="2788285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49300" y="1399540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9300" y="3909060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6285" y="4388485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rot="8340000">
            <a:off x="1524000" y="360108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 rot="8340000">
            <a:off x="667385" y="508444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Geometry: Acoustic Positioning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14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25"/>
          <p:cNvSpPr txBox="1"/>
          <p:nvPr/>
        </p:nvSpPr>
        <p:spPr>
          <a:xfrm>
            <a:off x="8195310" y="6094730"/>
            <a:ext cx="3783965" cy="304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Liu, et. al., Ocean Engineering, 347 124038 (2026)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3729355" y="974725"/>
            <a:ext cx="697103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Hydrographic measurements provide environmental inputs to the acoustic positioning model.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800100" lvl="1" indent="-342900">
              <a:lnSpc>
                <a:spcPct val="100000"/>
              </a:lnSpc>
              <a:buFont typeface="Arial" panose="020B0704020202020204" pitchFamily="34" charset="0"/>
              <a:buChar char="•"/>
            </a:pP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Sound velocity + sea current profile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lvl="1" indent="0">
              <a:lnSpc>
                <a:spcPct val="100000"/>
              </a:lnSpc>
              <a:buFont typeface="Arial" panose="020B0704020202020204" pitchFamily="34" charset="0"/>
              <a:buNone/>
            </a:pPr>
            <a:endParaRPr sz="2000"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Real-time environmental inputs for acoustic positioning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00000"/>
              </a:lnSpc>
            </a:pP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Optical Background: Bioluminescence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085" y="1174115"/>
            <a:ext cx="5685155" cy="22434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785" y="3610610"/>
            <a:ext cx="5783580" cy="28613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2315" y="2313305"/>
            <a:ext cx="299085" cy="2184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078209" y="2093155"/>
            <a:ext cx="360045" cy="3194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 Box 129"/>
          <p:cNvSpPr txBox="1"/>
          <p:nvPr/>
        </p:nvSpPr>
        <p:spPr>
          <a:xfrm>
            <a:off x="7279005" y="4017010"/>
            <a:ext cx="479488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Correlation between b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ioluminescence 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and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sea currents observed.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Hydrographic data → environmental inputs for background modelling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2315" y="2531745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25"/>
          <p:cNvSpPr txBox="1"/>
          <p:nvPr/>
        </p:nvSpPr>
        <p:spPr>
          <a:xfrm>
            <a:off x="1988185" y="2689225"/>
            <a:ext cx="214693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F. Zhang (TAUP 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5" name="TextBox 25"/>
          <p:cNvSpPr txBox="1"/>
          <p:nvPr/>
        </p:nvSpPr>
        <p:spPr>
          <a:xfrm>
            <a:off x="1958975" y="5808345"/>
            <a:ext cx="214693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F. Zhang (TAUP 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545330" y="1256030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237355" y="3700145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279005" y="1053465"/>
            <a:ext cx="479488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10</a:t>
            </a:r>
            <a:r>
              <a:rPr lang="en-US" altLang="en-US" sz="2000" baseline="30000" dirty="0">
                <a:latin typeface=".AppleSystemUIFont Regular" charset="0"/>
                <a:cs typeface=".AppleSystemUIFont Regular" charset="0"/>
                <a:sym typeface="+mn-ea"/>
              </a:rPr>
              <a:t>3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-10</a:t>
            </a:r>
            <a:r>
              <a:rPr lang="en-US" altLang="en-US" sz="2000" baseline="30000" dirty="0">
                <a:latin typeface=".AppleSystemUIFont Regular" charset="0"/>
                <a:cs typeface=".AppleSystemUIFont Regular" charset="0"/>
                <a:sym typeface="+mn-ea"/>
              </a:rPr>
              <a:t>5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trigger-rate bursts observed on seconds timescales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Camera + PMT: intensity, spatial and spectral information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4" name="TextBox 1058"/>
          <p:cNvSpPr txBox="1"/>
          <p:nvPr/>
        </p:nvSpPr>
        <p:spPr>
          <a:xfrm>
            <a:off x="1837690" y="673735"/>
            <a:ext cx="9431020" cy="365125"/>
          </a:xfrm>
          <a:prstGeom prst="rect">
            <a:avLst/>
          </a:prstGeom>
          <a:noFill/>
          <a:ln>
            <a:noFill/>
          </a:ln>
        </p:spPr>
        <p:txBody>
          <a:bodyPr wrap="square" lIns="54864" tIns="54864" rIns="54864" bIns="54864">
            <a:noAutofit/>
          </a:bodyPr>
          <a:lstStyle/>
          <a:p>
            <a:pPr>
              <a:spcAft>
                <a:spcPts val="200"/>
              </a:spcAft>
            </a:pPr>
            <a:r>
              <a:rPr lang="en-US" altLang="en-US" sz="2000">
                <a:solidFill>
                  <a:srgbClr val="0070C0"/>
                </a:solidFill>
              </a:rPr>
              <a:t>Aim: monitor background rate, variability, and environmental correlations</a:t>
            </a:r>
            <a:endParaRPr lang="en-US" altLang="en-US" sz="2000">
              <a:solidFill>
                <a:srgbClr val="0070C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87475" y="3417570"/>
            <a:ext cx="10685780" cy="313626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Optical Background: Bioluminescence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085" y="1174115"/>
            <a:ext cx="5685155" cy="22434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785" y="3610610"/>
            <a:ext cx="5783580" cy="28613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2315" y="2313305"/>
            <a:ext cx="299085" cy="2184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1095989" y="2727520"/>
            <a:ext cx="291465" cy="619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 Box 129"/>
          <p:cNvSpPr txBox="1"/>
          <p:nvPr/>
        </p:nvSpPr>
        <p:spPr>
          <a:xfrm>
            <a:off x="7279005" y="4017010"/>
            <a:ext cx="479488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Correlation between b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ioluminescence 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and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sea currents observed.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Hydrographic data → environmental inputs for background modelling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2315" y="2531745"/>
            <a:ext cx="299085" cy="256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25"/>
          <p:cNvSpPr txBox="1"/>
          <p:nvPr/>
        </p:nvSpPr>
        <p:spPr>
          <a:xfrm>
            <a:off x="1988185" y="2689225"/>
            <a:ext cx="214693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F. Zhang (TAUP 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5" name="TextBox 25"/>
          <p:cNvSpPr txBox="1"/>
          <p:nvPr/>
        </p:nvSpPr>
        <p:spPr>
          <a:xfrm>
            <a:off x="1958975" y="5808345"/>
            <a:ext cx="214693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F. Zhang (TAUP 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545330" y="1256030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237355" y="3700145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279005" y="1053465"/>
            <a:ext cx="479488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10</a:t>
            </a:r>
            <a:r>
              <a:rPr lang="en-US" altLang="en-US" sz="2000" baseline="30000" dirty="0">
                <a:latin typeface=".AppleSystemUIFont Regular" charset="0"/>
                <a:cs typeface=".AppleSystemUIFont Regular" charset="0"/>
                <a:sym typeface="+mn-ea"/>
              </a:rPr>
              <a:t>3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-10</a:t>
            </a:r>
            <a:r>
              <a:rPr lang="en-US" altLang="en-US" sz="2000" baseline="30000" dirty="0">
                <a:latin typeface=".AppleSystemUIFont Regular" charset="0"/>
                <a:cs typeface=".AppleSystemUIFont Regular" charset="0"/>
                <a:sym typeface="+mn-ea"/>
              </a:rPr>
              <a:t>5</a:t>
            </a:r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 trigger-rate bursts observed on seconds timescales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Camera + PMT: intensity, spatial and spectral information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4" name="TextBox 1058"/>
          <p:cNvSpPr txBox="1"/>
          <p:nvPr/>
        </p:nvSpPr>
        <p:spPr>
          <a:xfrm>
            <a:off x="1837690" y="673735"/>
            <a:ext cx="9431020" cy="365125"/>
          </a:xfrm>
          <a:prstGeom prst="rect">
            <a:avLst/>
          </a:prstGeom>
          <a:noFill/>
          <a:ln>
            <a:noFill/>
          </a:ln>
        </p:spPr>
        <p:txBody>
          <a:bodyPr wrap="square" lIns="54864" tIns="54864" rIns="54864" bIns="54864">
            <a:noAutofit/>
          </a:bodyPr>
          <a:lstStyle/>
          <a:p>
            <a:pPr>
              <a:spcAft>
                <a:spcPts val="200"/>
              </a:spcAft>
            </a:pPr>
            <a:r>
              <a:rPr lang="en-US" altLang="en-US" sz="2000">
                <a:solidFill>
                  <a:srgbClr val="0070C0"/>
                </a:solidFill>
              </a:rPr>
              <a:t>Aim: monitor background rate, variability, and environmental correlations</a:t>
            </a:r>
            <a:endParaRPr lang="en-US" altLang="en-US" sz="2000">
              <a:solidFill>
                <a:srgbClr val="0070C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38275" y="1082675"/>
            <a:ext cx="10552430" cy="248158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Independent Muon Tagging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753745" y="1619250"/>
            <a:ext cx="299085" cy="2692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71" name="Picture 170" descr="A graph of a function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640" y="998220"/>
            <a:ext cx="4211320" cy="5122545"/>
          </a:xfrm>
          <a:prstGeom prst="rect">
            <a:avLst/>
          </a:prstGeom>
        </p:spPr>
      </p:pic>
      <p:sp>
        <p:nvSpPr>
          <p:cNvPr id="550" name="Oval 549"/>
          <p:cNvSpPr/>
          <p:nvPr/>
        </p:nvSpPr>
        <p:spPr>
          <a:xfrm>
            <a:off x="10121265" y="1906270"/>
            <a:ext cx="1440815" cy="1475740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2785110" y="3377565"/>
            <a:ext cx="536384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MuonSLab has demonstrated stable muon counting in deep-sea measurements.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For TRIDENT, a scintillator-based tag provides an independent particle reference for detector studies and muon-calibration development.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567815" y="900430"/>
            <a:ext cx="1905000" cy="1681480"/>
            <a:chOff x="2215" y="2042"/>
            <a:chExt cx="3000" cy="2648"/>
          </a:xfrm>
        </p:grpSpPr>
        <p:grpSp>
          <p:nvGrpSpPr>
            <p:cNvPr id="100" name="Group 99"/>
            <p:cNvGrpSpPr/>
            <p:nvPr/>
          </p:nvGrpSpPr>
          <p:grpSpPr>
            <a:xfrm rot="0">
              <a:off x="2215" y="2042"/>
              <a:ext cx="3000" cy="2648"/>
              <a:chOff x="375" y="1225"/>
              <a:chExt cx="3459" cy="2961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748" y="1391"/>
                <a:ext cx="2714" cy="2652"/>
              </a:xfrm>
              <a:prstGeom prst="ellipse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375" y="1225"/>
                <a:ext cx="3459" cy="29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8" name="Hollow Circle 97"/>
              <p:cNvSpPr/>
              <p:nvPr/>
            </p:nvSpPr>
            <p:spPr>
              <a:xfrm>
                <a:off x="749" y="1397"/>
                <a:ext cx="2713" cy="2636"/>
              </a:xfrm>
              <a:prstGeom prst="donut">
                <a:avLst>
                  <a:gd name="adj" fmla="val 2883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2829" y="3322"/>
              <a:ext cx="1773" cy="175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028" y="2767"/>
              <a:ext cx="1381" cy="17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28" y="3045"/>
              <a:ext cx="1381" cy="17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28" y="3607"/>
              <a:ext cx="1381" cy="17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028" y="3876"/>
              <a:ext cx="1381" cy="17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304" y="2797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012" y="2797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304" y="3073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012" y="3073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304" y="3635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012" y="3635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304" y="3906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012" y="3906"/>
              <a:ext cx="120" cy="120"/>
            </a:xfrm>
            <a:prstGeom prst="rect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cxnSp>
        <p:nvCxnSpPr>
          <p:cNvPr id="43" name="Straight Connector 42"/>
          <p:cNvCxnSpPr/>
          <p:nvPr/>
        </p:nvCxnSpPr>
        <p:spPr>
          <a:xfrm flipH="1">
            <a:off x="1055349" y="1164150"/>
            <a:ext cx="720090" cy="448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058524" y="1887415"/>
            <a:ext cx="735965" cy="525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5"/>
          <p:cNvSpPr txBox="1"/>
          <p:nvPr/>
        </p:nvSpPr>
        <p:spPr>
          <a:xfrm>
            <a:off x="3829685" y="1761490"/>
            <a:ext cx="4084955" cy="3657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4 x 20 cm x 20 cm x 2 cm slabs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SiPM readout: millimeter-level spatial resolution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960984" y="1595950"/>
            <a:ext cx="1156335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 Box 123"/>
          <p:cNvSpPr txBox="1"/>
          <p:nvPr/>
        </p:nvSpPr>
        <p:spPr>
          <a:xfrm>
            <a:off x="4224655" y="1379855"/>
            <a:ext cx="36899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Plastic sinctillator + SiPM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49300" y="3029585"/>
            <a:ext cx="299085" cy="2692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62000" y="4655185"/>
            <a:ext cx="299085" cy="2692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1606550" y="2980690"/>
            <a:ext cx="238760" cy="2193925"/>
            <a:chOff x="8984" y="1927"/>
            <a:chExt cx="560" cy="4634"/>
          </a:xfrm>
        </p:grpSpPr>
        <p:sp>
          <p:nvSpPr>
            <p:cNvPr id="53" name="Cube 5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985645" y="3117215"/>
            <a:ext cx="349885" cy="2843530"/>
            <a:chOff x="8984" y="1927"/>
            <a:chExt cx="560" cy="4634"/>
          </a:xfrm>
        </p:grpSpPr>
        <p:sp>
          <p:nvSpPr>
            <p:cNvPr id="51" name="Cube 50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cxnSp>
        <p:nvCxnSpPr>
          <p:cNvPr id="40" name="Straight Arrow Connector 39"/>
          <p:cNvCxnSpPr/>
          <p:nvPr/>
        </p:nvCxnSpPr>
        <p:spPr>
          <a:xfrm flipH="1">
            <a:off x="454025" y="3997960"/>
            <a:ext cx="1601470" cy="1109345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16"/>
              <p:cNvSpPr txBox="1"/>
              <p:nvPr/>
            </p:nvSpPr>
            <p:spPr>
              <a:xfrm>
                <a:off x="-6350" y="5059680"/>
                <a:ext cx="647065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DejaVu Math TeX Gyre" panose="02000503000000000000" charset="0"/>
                          <a:ea typeface="SimSun" charset="0"/>
                          <a:cs typeface="DejaVu Math TeX Gyre" panose="02000503000000000000" charset="0"/>
                        </a:rPr>
                        <m:t>𝝁</m:t>
                      </m:r>
                    </m:oMath>
                  </m:oMathPara>
                </a14:m>
                <a:endParaRPr lang="en-US" sz="2000" b="1" i="1" dirty="0" smtClean="0">
                  <a:latin typeface="DejaVu Math TeX Gyre" panose="02000503000000000000" charset="0"/>
                  <a:ea typeface="SimSun" charset="0"/>
                  <a:cs typeface="DejaVu Math TeX Gyre" panose="02000503000000000000" charset="0"/>
                </a:endParaRPr>
              </a:p>
            </p:txBody>
          </p:sp>
        </mc:Choice>
        <mc:Fallback>
          <p:sp>
            <p:nvSpPr>
              <p:cNvPr id="41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50" y="5059680"/>
                <a:ext cx="647065" cy="3987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4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25"/>
          <p:cNvSpPr txBox="1"/>
          <p:nvPr/>
        </p:nvSpPr>
        <p:spPr>
          <a:xfrm>
            <a:off x="8580120" y="5974080"/>
            <a:ext cx="314642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Wu, et. al., JINST 20 P07035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grpSp>
        <p:nvGrpSpPr>
          <p:cNvPr id="24" name="Group 23"/>
          <p:cNvGrpSpPr/>
          <p:nvPr/>
        </p:nvGrpSpPr>
        <p:grpSpPr>
          <a:xfrm rot="0">
            <a:off x="1586230" y="4926330"/>
            <a:ext cx="139700" cy="147955"/>
            <a:chOff x="3725" y="8758"/>
            <a:chExt cx="220" cy="233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Arc 4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6" name="Arc 5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 rot="0">
            <a:off x="1985010" y="5687695"/>
            <a:ext cx="139700" cy="147955"/>
            <a:chOff x="3725" y="8758"/>
            <a:chExt cx="220" cy="233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Arc 8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Status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21" name="Cube 20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Arc 29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3" name="Arc 3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" name="Oval 44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Rectangle 49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tangle 60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63" name="Oval 62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Rectangle 6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70" name="Oval 69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72" name="Straight Connector 71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ectangle 72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75" name="Oval 74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3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"/>
          <a:stretch>
            <a:fillRect/>
          </a:stretch>
        </p:blipFill>
        <p:spPr>
          <a:xfrm>
            <a:off x="6870065" y="3139440"/>
            <a:ext cx="5132070" cy="2897505"/>
          </a:xfrm>
          <a:prstGeom prst="rect">
            <a:avLst/>
          </a:prstGeom>
        </p:spPr>
      </p:pic>
      <p:sp>
        <p:nvSpPr>
          <p:cNvPr id="55" name="Text Box 54"/>
          <p:cNvSpPr txBox="1"/>
          <p:nvPr/>
        </p:nvSpPr>
        <p:spPr>
          <a:xfrm>
            <a:off x="6870065" y="1350010"/>
            <a:ext cx="446405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i="1">
                <a:latin typeface="Aptos" panose="02110004020202020204"/>
                <a:sym typeface="+mn-ea"/>
              </a:rPr>
              <a:t>See </a:t>
            </a:r>
            <a:r>
              <a:rPr lang="en-US" altLang="en-US" b="1" i="1">
                <a:latin typeface="Aptos" panose="02110004020202020204"/>
                <a:sym typeface="+mn-ea"/>
              </a:rPr>
              <a:t>Fuyudi Zhang</a:t>
            </a:r>
            <a:r>
              <a:rPr lang="en-US" altLang="en-US" i="1">
                <a:latin typeface="Aptos" panose="02110004020202020204"/>
                <a:sym typeface="+mn-ea"/>
              </a:rPr>
              <a:t>’s talk on 2026/09/01</a:t>
            </a:r>
            <a:endParaRPr lang="en-US" altLang="en-US" i="1">
              <a:latin typeface="Aptos" panose="02110004020202020204"/>
              <a:sym typeface="+mn-ea"/>
            </a:endParaRPr>
          </a:p>
          <a:p>
            <a:endParaRPr lang="en-US" altLang="en-US" i="1">
              <a:latin typeface="Aptos" panose="02110004020202020204"/>
              <a:sym typeface="+mn-ea"/>
            </a:endParaRPr>
          </a:p>
          <a:p>
            <a:r>
              <a:rPr lang="en-US" altLang="en-US">
                <a:latin typeface="Aptos" panose="02110004020202020204"/>
                <a:sym typeface="+mn-ea"/>
              </a:rPr>
              <a:t>The First Long-Term In-situ Performance of a Proto</a:t>
            </a:r>
            <a:r>
              <a:rPr lang="en-US" altLang="en-US">
                <a:latin typeface="Aptos" panose="02110004020202020204"/>
                <a:sym typeface="+mn-ea"/>
              </a:rPr>
              <a:t>type Demonstrator for TRIDENT Neutrino Telescope</a:t>
            </a:r>
            <a:endParaRPr lang="en-US" altLang="en-US">
              <a:latin typeface="Aptos" panose="02110004020202020204"/>
              <a:sym typeface="+mn-ea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8810" y="981710"/>
            <a:ext cx="4464050" cy="2506980"/>
          </a:xfrm>
          <a:prstGeom prst="roundRect">
            <a:avLst/>
          </a:prstGeom>
          <a:solidFill>
            <a:schemeClr val="bg1"/>
          </a:solidFill>
          <a:ln w="16510">
            <a:noFill/>
          </a:ln>
          <a:effectLst>
            <a:outerShdw blurRad="50800" dist="38100" dir="540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/>
            <a:r>
              <a:rPr lang="en-US" sz="2200" b="1">
                <a:solidFill>
                  <a:srgbClr val="0070C0"/>
                </a:solidFill>
                <a:latin typeface="Aptos" panose="02110004020202020204"/>
              </a:rPr>
              <a:t>Validated in sea trials</a:t>
            </a:r>
            <a:endParaRPr sz="2200" b="1">
              <a:solidFill>
                <a:srgbClr val="0070C0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>
                <a:solidFill>
                  <a:srgbClr val="4E95D9"/>
                </a:solidFill>
                <a:latin typeface="Aptos" panose="02110004020202020204"/>
              </a:rPr>
              <a:t>Optical calibration strategy</a:t>
            </a:r>
            <a:endParaRPr lang="en-US" altLang="en-US">
              <a:solidFill>
                <a:srgbClr val="4E95D9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>
                <a:solidFill>
                  <a:srgbClr val="4E95D9"/>
                </a:solidFill>
                <a:latin typeface="Aptos" panose="02110004020202020204"/>
              </a:rPr>
              <a:t>Muon tagging </a:t>
            </a:r>
            <a:endParaRPr lang="en-US" altLang="en-US">
              <a:solidFill>
                <a:srgbClr val="4E95D9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>
                <a:solidFill>
                  <a:srgbClr val="4E95D9"/>
                </a:solidFill>
                <a:latin typeface="Aptos" panose="02110004020202020204"/>
                <a:sym typeface="+mn-ea"/>
              </a:rPr>
              <a:t>Deepsea conditions characterised</a:t>
            </a:r>
            <a:endParaRPr lang="en-US" altLang="en-US">
              <a:solidFill>
                <a:srgbClr val="4E95D9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>
                <a:solidFill>
                  <a:srgbClr val="4E95D9"/>
                </a:solidFill>
                <a:latin typeface="Aptos" panose="02110004020202020204"/>
              </a:rPr>
              <a:t>Bioluminescence and environmental correlations</a:t>
            </a:r>
            <a:endParaRPr lang="en-US" altLang="en-US">
              <a:solidFill>
                <a:srgbClr val="4E95D9"/>
              </a:solidFill>
              <a:latin typeface="Aptos" panose="02110004020202020204"/>
            </a:endParaRPr>
          </a:p>
        </p:txBody>
      </p:sp>
      <p:pic>
        <p:nvPicPr>
          <p:cNvPr id="15" name="Picture 14" descr="d690e0ce23d8f6d9cd15abe890caaee2"/>
          <p:cNvPicPr>
            <a:picLocks noChangeAspect="1"/>
          </p:cNvPicPr>
          <p:nvPr/>
        </p:nvPicPr>
        <p:blipFill>
          <a:blip r:embed="rId3"/>
          <a:srcRect t="19407" b="6731"/>
          <a:stretch>
            <a:fillRect/>
          </a:stretch>
        </p:blipFill>
        <p:spPr>
          <a:xfrm>
            <a:off x="4358640" y="3865880"/>
            <a:ext cx="2174875" cy="2141855"/>
          </a:xfrm>
          <a:prstGeom prst="rect">
            <a:avLst/>
          </a:prstGeom>
        </p:spPr>
      </p:pic>
      <p:pic>
        <p:nvPicPr>
          <p:cNvPr id="16" name="Picture 15" descr="c8ce3dd3432871934b01e0d281977d26"/>
          <p:cNvPicPr>
            <a:picLocks noChangeAspect="1"/>
          </p:cNvPicPr>
          <p:nvPr/>
        </p:nvPicPr>
        <p:blipFill>
          <a:blip r:embed="rId4"/>
          <a:srcRect t="9824" b="16185"/>
          <a:stretch>
            <a:fillRect/>
          </a:stretch>
        </p:blipFill>
        <p:spPr>
          <a:xfrm>
            <a:off x="1908810" y="3848735"/>
            <a:ext cx="2169795" cy="21418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235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Conclusion</a:t>
            </a:r>
            <a:endParaRPr lang="zh-CN" alt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73075" y="1033145"/>
            <a:ext cx="1125347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A compact multi-purpose calibration system is under development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lvl="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Attenuation-length measurements using cameras and PMTs in 2021 and 2024 sea trials show consistency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lvl="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Optical background: camera + PMT + hydrographic information characterise background intensity and variability.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lvl="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Timing: pulsed LED + White Rabbit provide precise inter-DOM timing calibration.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lvl="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Geometry: precise acoustic positioning required underwater.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lvl="0" indent="-342900">
              <a:lnSpc>
                <a:spcPct val="150000"/>
              </a:lnSpc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  <a:sym typeface="+mn-ea"/>
              </a:rPr>
              <a:t>Independent muon tagging: dedicated scintillator-based modules prepared.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lvl="1" indent="0">
              <a:lnSpc>
                <a:spcPct val="150000"/>
              </a:lnSpc>
              <a:buFont typeface="Arial" panose="020B0704020202020204" pitchFamily="34" charset="0"/>
              <a:buNone/>
            </a:pP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 lvl="0" indent="0" algn="ctr">
              <a:lnSpc>
                <a:spcPct val="150000"/>
              </a:lnSpc>
              <a:buFont typeface="Arial" panose="020B0704020202020204" pitchFamily="34" charset="0"/>
              <a:buNone/>
            </a:pPr>
            <a:r>
              <a:rPr lang="en-US" sz="2200" b="1">
                <a:latin typeface="Aptos" panose="02110004020202020204"/>
                <a:sym typeface="+mn-ea"/>
              </a:rPr>
              <a:t>Target Phase-1 operation: 2027</a:t>
            </a:r>
            <a:endParaRPr lang="en-US" altLang="en-US" sz="22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26"/>
          <p:cNvSpPr txBox="1"/>
          <p:nvPr/>
        </p:nvSpPr>
        <p:spPr>
          <a:xfrm>
            <a:off x="415925" y="751205"/>
            <a:ext cx="108204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Event reconstruction uses the timing, charge and spatial distribution of detected photons.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Some calibration inputs enter detector-response model used in event reconstruction.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4112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8" name="Rounded Rectangle 7"/>
          <p:cNvSpPr/>
          <p:nvPr/>
        </p:nvSpPr>
        <p:spPr>
          <a:xfrm>
            <a:off x="5078095" y="1949450"/>
            <a:ext cx="6772275" cy="1320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Medium: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scattering and absorption; Optical background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Geometry: </a:t>
            </a:r>
            <a:r>
              <a:rPr lang="en-US">
                <a:solidFill>
                  <a:schemeClr val="tx1"/>
                </a:solidFill>
              </a:rPr>
              <a:t>DOM position and orientation; String motion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Sensor response: </a:t>
            </a:r>
            <a:r>
              <a:rPr lang="en-US">
                <a:solidFill>
                  <a:schemeClr val="tx1"/>
                </a:solidFill>
              </a:rPr>
              <a:t>PMT/SiPM efficiency, timing,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312025" y="154305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Calibration Input</a:t>
            </a:r>
            <a:endParaRPr lang="en-US" b="1">
              <a:sym typeface="+mn-ea"/>
            </a:endParaRPr>
          </a:p>
        </p:txBody>
      </p:sp>
      <p:sp>
        <p:nvSpPr>
          <p:cNvPr id="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8155940" y="3458210"/>
            <a:ext cx="534670" cy="732790"/>
          </a:xfrm>
          <a:prstGeom prst="rightArrow">
            <a:avLst>
              <a:gd name="adj1" fmla="val 34733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4696460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Reconstruction</a:t>
            </a:r>
            <a:endParaRPr lang="en-US" b="1">
              <a:sym typeface="+mn-e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848860" y="4589145"/>
            <a:ext cx="3011170" cy="11544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Hypothesis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Likelihood calculation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821436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9144000" y="4113530"/>
            <a:ext cx="28511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Physics output</a:t>
            </a:r>
            <a:endParaRPr lang="en-US" b="1">
              <a:sym typeface="+mn-e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143365" y="4417695"/>
            <a:ext cx="2664460" cy="13214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Direction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Energy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Flavour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Calibration Purpose</a:t>
            </a: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s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418465" y="6071870"/>
            <a:ext cx="124745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b="1">
                <a:solidFill>
                  <a:srgbClr val="0070C0"/>
                </a:solidFill>
                <a:latin typeface="Aptos" panose="02110004020202020204"/>
                <a:sym typeface="+mn-ea"/>
              </a:rPr>
              <a:t>In the deep sea, these conditions evolve with time → calibration must be in situ and time-dependent</a:t>
            </a:r>
            <a:r>
              <a:rPr b="1">
                <a:solidFill>
                  <a:srgbClr val="0070C0"/>
                </a:solidFill>
                <a:latin typeface="Aptos" panose="02110004020202020204"/>
                <a:sym typeface="+mn-ea"/>
              </a:rPr>
              <a:t>.</a:t>
            </a:r>
            <a:endParaRPr lang="en-US" b="1">
              <a:solidFill>
                <a:srgbClr val="0070C0"/>
              </a:solidFill>
              <a:latin typeface="Aptos" panose="02110004020202020204"/>
              <a:sym typeface="+mn-e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5570" y="1102360"/>
            <a:ext cx="11879580" cy="533781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15925" y="4570730"/>
            <a:ext cx="3149600" cy="11918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hit time / </a:t>
            </a:r>
            <a:r>
              <a:rPr lang="en-US">
                <a:solidFill>
                  <a:schemeClr val="tx1"/>
                </a:solidFill>
              </a:rPr>
              <a:t>number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  <a:sym typeface="+mn-ea"/>
              </a:rPr>
              <a:t>Photon spatial distribution</a:t>
            </a:r>
            <a:endParaRPr lang="en-US">
              <a:solidFill>
                <a:schemeClr val="tx1"/>
              </a:solidFill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5925" y="1648460"/>
            <a:ext cx="4193540" cy="2263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Text Box 18"/>
          <p:cNvSpPr txBox="1"/>
          <p:nvPr/>
        </p:nvSpPr>
        <p:spPr>
          <a:xfrm>
            <a:off x="796925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Detector Response</a:t>
            </a:r>
            <a:endParaRPr lang="en-US" b="1">
              <a:sym typeface="+mn-ea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11651" t="61025" r="5238" b="10219"/>
          <a:stretch>
            <a:fillRect/>
          </a:stretch>
        </p:blipFill>
        <p:spPr>
          <a:xfrm>
            <a:off x="614045" y="1722120"/>
            <a:ext cx="3974465" cy="909955"/>
          </a:xfrm>
          <a:prstGeom prst="rect">
            <a:avLst/>
          </a:prstGeom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30629" t="62135" r="36858" b="11700"/>
          <a:stretch>
            <a:fillRect/>
          </a:stretch>
        </p:blipFill>
        <p:spPr>
          <a:xfrm>
            <a:off x="418465" y="2622550"/>
            <a:ext cx="1387475" cy="1276350"/>
          </a:xfrm>
          <a:prstGeom prst="rect">
            <a:avLst/>
          </a:prstGeom>
          <a:ln>
            <a:noFill/>
          </a:ln>
        </p:spPr>
      </p:pic>
      <p:sp>
        <p:nvSpPr>
          <p:cNvPr id="22" name="Text Box 21"/>
          <p:cNvSpPr txBox="1"/>
          <p:nvPr/>
        </p:nvSpPr>
        <p:spPr>
          <a:xfrm>
            <a:off x="2621280" y="3583940"/>
            <a:ext cx="24504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i="1">
                <a:solidFill>
                  <a:schemeClr val="bg1"/>
                </a:solidFill>
              </a:rPr>
              <a:t>TRIDENT Simulation</a:t>
            </a:r>
            <a:endParaRPr lang="en-US" sz="1600" i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16"/>
              <p:cNvSpPr txBox="1"/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Track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 Box 25"/>
              <p:cNvSpPr txBox="1"/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Cascade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6" name="Text 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Arrow 2"/>
          <p:cNvSpPr/>
          <p:nvPr/>
        </p:nvSpPr>
        <p:spPr>
          <a:xfrm>
            <a:off x="391922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235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750345" y="63039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28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Running in the Dark, Calibrating the Way ...</a:t>
            </a:r>
            <a:endParaRPr lang="en-US" altLang="en-US" sz="28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pic>
        <p:nvPicPr>
          <p:cNvPr id="6" name="Picture 5" descr="50bbcf1c7005c05b648e09fc2296f5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70" y="886460"/>
            <a:ext cx="8785225" cy="5085715"/>
          </a:xfrm>
          <a:prstGeom prst="rect">
            <a:avLst/>
          </a:prstGeom>
        </p:spPr>
      </p:pic>
      <p:sp>
        <p:nvSpPr>
          <p:cNvPr id="8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7814945" y="5525770"/>
            <a:ext cx="2719070" cy="304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1600" dirty="0">
                <a:solidFill>
                  <a:schemeClr val="bg1"/>
                </a:solidFill>
                <a:latin typeface=".AppleSystemUIFont Regular" charset="0"/>
                <a:cs typeface=".AppleSystemUIFont Regular" charset="0"/>
                <a:sym typeface="+mn-ea"/>
              </a:rPr>
              <a:t>(Pic credit: Yingwei Wang)</a:t>
            </a:r>
            <a:endParaRPr lang="en-US" altLang="en-US" sz="1600" dirty="0">
              <a:solidFill>
                <a:schemeClr val="bg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905510" y="6018530"/>
            <a:ext cx="103816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US" sz="2400" b="1" dirty="0">
                <a:latin typeface=".AppleSystemUIFont Regular" charset="0"/>
                <a:cs typeface=".AppleSystemUIFont Regular" charset="0"/>
                <a:sym typeface="+mn-ea"/>
              </a:rPr>
              <a:t>Thank you!</a:t>
            </a:r>
            <a:endParaRPr lang="en-US" altLang="en-US" sz="2400" b="1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Backup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2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"/>
          <a:srcRect t="17856" b="23960"/>
          <a:stretch>
            <a:fillRect/>
          </a:stretch>
        </p:blipFill>
        <p:spPr>
          <a:xfrm>
            <a:off x="5603240" y="721360"/>
            <a:ext cx="3945890" cy="172212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2615" y="2785110"/>
            <a:ext cx="6099810" cy="14370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77800" dist="76200" dir="4440000" sx="101000" sy="101000" algn="t" rotWithShape="0">
              <a:srgbClr val="4E95D9">
                <a:alpha val="26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2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TRIDENT</a:t>
            </a:r>
            <a:endParaRPr lang="zh-CN" alt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pic>
        <p:nvPicPr>
          <p:cNvPr id="10" name="图片 30"/>
          <p:cNvPicPr>
            <a:picLocks noChangeAspect="1"/>
          </p:cNvPicPr>
          <p:nvPr/>
        </p:nvPicPr>
        <p:blipFill rotWithShape="1">
          <a:blip r:embed="rId3"/>
          <a:srcRect l="125" r="125"/>
          <a:stretch>
            <a:fillRect/>
          </a:stretch>
        </p:blipFill>
        <p:spPr>
          <a:xfrm>
            <a:off x="9304020" y="3629025"/>
            <a:ext cx="2769870" cy="2771775"/>
          </a:xfrm>
          <a:prstGeom prst="roundRect">
            <a:avLst>
              <a:gd name="adj" fmla="val 9355"/>
            </a:avLst>
          </a:prstGeom>
          <a:ln w="76200">
            <a:solidFill>
              <a:schemeClr val="bg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322985" y="4684694"/>
            <a:ext cx="8210186" cy="159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2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</a:rPr>
              <a:t>Detector design:</a:t>
            </a:r>
            <a:endParaRPr lang="en-US" sz="2200" dirty="0">
              <a:solidFill>
                <a:schemeClr val="tx1"/>
              </a:solidFill>
              <a:latin typeface=".AppleSystemUIFont Regular" charset="0"/>
              <a:cs typeface=".AppleSystemUIFont Regular" charset="0"/>
            </a:endParaRPr>
          </a:p>
          <a:p>
            <a:pPr marL="34290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</a:rPr>
              <a:t>Penrose tiling – Irregular 70-110 m string spacing. </a:t>
            </a:r>
            <a:endParaRPr lang="en-US" sz="2200" dirty="0">
              <a:solidFill>
                <a:schemeClr val="tx1"/>
              </a:solidFill>
              <a:latin typeface=".AppleSystemUIFont Regular" charset="0"/>
              <a:cs typeface=".AppleSystemUIFont Regular" charset="0"/>
            </a:endParaRPr>
          </a:p>
          <a:p>
            <a:pPr marL="34290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</a:rPr>
              <a:t>Curved wider pathways for inner string access, to reduce muon corridor events</a:t>
            </a:r>
            <a:endParaRPr lang="en-US" sz="2200" dirty="0">
              <a:solidFill>
                <a:schemeClr val="tx1"/>
              </a:solidFill>
              <a:latin typeface=".AppleSystemUIFont Regular" charset="0"/>
              <a:cs typeface=".AppleSystemUIFont Regular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304020" y="715010"/>
            <a:ext cx="3380105" cy="2771140"/>
            <a:chOff x="14652" y="1126"/>
            <a:chExt cx="5323" cy="4364"/>
          </a:xfrm>
        </p:grpSpPr>
        <p:pic>
          <p:nvPicPr>
            <p:cNvPr id="7" name="图片 30"/>
            <p:cNvPicPr>
              <a:picLocks noChangeAspect="1"/>
            </p:cNvPicPr>
            <p:nvPr/>
          </p:nvPicPr>
          <p:blipFill rotWithShape="1">
            <a:blip r:embed="rId4"/>
            <a:srcRect l="555" t="637" r="448" b="4246"/>
            <a:stretch>
              <a:fillRect/>
            </a:stretch>
          </p:blipFill>
          <p:spPr>
            <a:xfrm>
              <a:off x="14652" y="1126"/>
              <a:ext cx="4421" cy="4364"/>
            </a:xfrm>
            <a:prstGeom prst="roundRect">
              <a:avLst>
                <a:gd name="adj" fmla="val 12120"/>
              </a:avLst>
            </a:prstGeom>
          </p:spPr>
        </p:pic>
        <p:sp>
          <p:nvSpPr>
            <p:cNvPr id="12" name="Text Box 11"/>
            <p:cNvSpPr txBox="1"/>
            <p:nvPr/>
          </p:nvSpPr>
          <p:spPr>
            <a:xfrm>
              <a:off x="17137" y="2032"/>
              <a:ext cx="2838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1400" b="1">
                  <a:solidFill>
                    <a:schemeClr val="tx1"/>
                  </a:solidFill>
                </a:rPr>
                <a:t>Hong Kong</a:t>
              </a:r>
              <a:endParaRPr 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7" name="Text Box 16"/>
            <p:cNvSpPr txBox="1"/>
            <p:nvPr/>
          </p:nvSpPr>
          <p:spPr>
            <a:xfrm>
              <a:off x="15038" y="3767"/>
              <a:ext cx="2838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1400" b="1">
                  <a:solidFill>
                    <a:schemeClr val="tx1"/>
                  </a:solidFill>
                </a:rPr>
                <a:t>Sanya</a:t>
              </a:r>
              <a:endParaRPr lang="en-US" sz="1400" b="1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 flipV="1">
              <a:off x="15618" y="3767"/>
              <a:ext cx="1920" cy="3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18"/>
            <p:cNvSpPr txBox="1"/>
            <p:nvPr/>
          </p:nvSpPr>
          <p:spPr>
            <a:xfrm>
              <a:off x="16235" y="3236"/>
              <a:ext cx="2838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1600" b="1">
                  <a:solidFill>
                    <a:schemeClr val="tx1"/>
                  </a:solidFill>
                </a:rPr>
                <a:t>480 km</a:t>
              </a:r>
              <a:endParaRPr lang="en-US" sz="1600" b="1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9"/>
          <p:cNvSpPr txBox="1"/>
          <p:nvPr/>
        </p:nvSpPr>
        <p:spPr>
          <a:xfrm>
            <a:off x="239395" y="1072515"/>
            <a:ext cx="6100445" cy="1260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</a:rPr>
              <a:t>Planned for 8km</a:t>
            </a:r>
            <a:r>
              <a:rPr lang="en-US" altLang="en-US" sz="2200" baseline="30000" dirty="0">
                <a:latin typeface=".AppleSystemUIFont Regular" charset="0"/>
                <a:cs typeface=".AppleSystemUIFont Regular" charset="0"/>
              </a:rPr>
              <a:t>3</a:t>
            </a:r>
            <a:r>
              <a:rPr lang="en-US" altLang="en-US" sz="2200" dirty="0">
                <a:latin typeface=".AppleSystemUIFont Regular" charset="0"/>
                <a:cs typeface=".AppleSystemUIFont Regular" charset="0"/>
              </a:rPr>
              <a:t> in South China Sea</a:t>
            </a:r>
            <a:endParaRPr lang="en-US" altLang="en-US" sz="2200" dirty="0">
              <a:latin typeface=".AppleSystemUIFont Regular" charset="0"/>
              <a:cs typeface=".AppleSystemUIFont Regular" charset="0"/>
            </a:endParaRPr>
          </a:p>
          <a:p>
            <a:pPr marL="34290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</a:rPr>
              <a:t>3.5 km deep, flat plane site chosen</a:t>
            </a:r>
            <a:endParaRPr lang="en-US" altLang="en-US" sz="2200" dirty="0">
              <a:latin typeface=".AppleSystemUIFont Regular" charset="0"/>
              <a:cs typeface=".AppleSystemUIFont Regular" charset="0"/>
            </a:endParaRPr>
          </a:p>
          <a:p>
            <a:pPr marL="34290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altLang="en-US" sz="2200" dirty="0">
                <a:latin typeface=".AppleSystemUIFont Regular" charset="0"/>
                <a:cs typeface=".AppleSystemUIFont Regular" charset="0"/>
              </a:rPr>
              <a:t>Close to equator for full-sky coverage</a:t>
            </a:r>
            <a:endParaRPr lang="en-US" sz="2200" dirty="0">
              <a:latin typeface=".AppleSystemUIFont Regular" charset="0"/>
              <a:cs typeface=".AppleSystemUIFont Regular" charset="0"/>
            </a:endParaRPr>
          </a:p>
        </p:txBody>
      </p:sp>
      <p:sp>
        <p:nvSpPr>
          <p:cNvPr id="22" name="TextBox 29"/>
          <p:cNvSpPr txBox="1"/>
          <p:nvPr/>
        </p:nvSpPr>
        <p:spPr>
          <a:xfrm>
            <a:off x="770255" y="2878455"/>
            <a:ext cx="6208395" cy="12604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indent="0">
              <a:spcAft>
                <a:spcPts val="600"/>
              </a:spcAft>
              <a:buFont typeface="Arial" panose="020B0704020202020204" pitchFamily="34" charset="0"/>
              <a:buNone/>
            </a:pPr>
            <a:r>
              <a:rPr lang="en-US" altLang="en-US" sz="22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.AppleSystemUIFont Regular" charset="0"/>
                <a:cs typeface=".AppleSystemUIFont Regular" charset="0"/>
              </a:rPr>
              <a:t>Scientific goals: </a:t>
            </a:r>
            <a:endParaRPr lang="en-US" altLang="en-US" sz="2200" b="1" dirty="0">
              <a:solidFill>
                <a:schemeClr val="tx2">
                  <a:lumMod val="50000"/>
                  <a:lumOff val="50000"/>
                </a:schemeClr>
              </a:solidFill>
              <a:latin typeface=".AppleSystemUIFont Regular" charset="0"/>
              <a:cs typeface=".AppleSystemUIFont Regular" charset="0"/>
            </a:endParaRPr>
          </a:p>
          <a:p>
            <a:pPr marL="342900" lvl="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altLang="en-US" sz="22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.AppleSystemUIFont Regular" charset="0"/>
                <a:cs typeface=".AppleSystemUIFont Regular" charset="0"/>
              </a:rPr>
              <a:t>Point source searches</a:t>
            </a:r>
            <a:endParaRPr lang="en-US" altLang="en-US" sz="2200" b="1" dirty="0">
              <a:solidFill>
                <a:schemeClr val="tx2">
                  <a:lumMod val="50000"/>
                  <a:lumOff val="50000"/>
                </a:schemeClr>
              </a:solidFill>
              <a:latin typeface=".AppleSystemUIFont Regular" charset="0"/>
              <a:cs typeface=".AppleSystemUIFont Regular" charset="0"/>
            </a:endParaRPr>
          </a:p>
          <a:p>
            <a:pPr marL="342900" lvl="0" indent="-342900">
              <a:spcAft>
                <a:spcPts val="600"/>
              </a:spcAft>
              <a:buFont typeface="Arial" panose="020B0704020202020204" pitchFamily="34" charset="0"/>
              <a:buChar char="•"/>
            </a:pPr>
            <a:r>
              <a:rPr lang="en-US" altLang="en-US" sz="22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.AppleSystemUIFont Regular" charset="0"/>
                <a:cs typeface=".AppleSystemUIFont Regular" charset="0"/>
              </a:rPr>
              <a:t>All-flavour detection @ 100 GeV – EeV</a:t>
            </a:r>
            <a:endParaRPr lang="en-US" altLang="en-US" sz="2200" b="1" dirty="0">
              <a:solidFill>
                <a:schemeClr val="tx2">
                  <a:lumMod val="50000"/>
                  <a:lumOff val="50000"/>
                </a:schemeClr>
              </a:solidFill>
              <a:latin typeface=".AppleSystemUIFont Regular" charset="0"/>
              <a:cs typeface=".AppleSystemUIFont Regular" charset="0"/>
            </a:endParaRPr>
          </a:p>
        </p:txBody>
      </p:sp>
      <p:sp>
        <p:nvSpPr>
          <p:cNvPr id="3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Acoustic Positioning system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180590" y="1261110"/>
            <a:ext cx="429260" cy="35013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 rot="0">
            <a:off x="2268220" y="4476750"/>
            <a:ext cx="139700" cy="147955"/>
            <a:chOff x="3725" y="8758"/>
            <a:chExt cx="220" cy="233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Arc 3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87170" y="588645"/>
            <a:ext cx="349885" cy="3072765"/>
            <a:chOff x="8984" y="1927"/>
            <a:chExt cx="560" cy="4634"/>
          </a:xfrm>
        </p:grpSpPr>
        <p:sp>
          <p:nvSpPr>
            <p:cNvPr id="53" name="Cube 5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6" name="Group 165"/>
          <p:cNvGrpSpPr/>
          <p:nvPr/>
        </p:nvGrpSpPr>
        <p:grpSpPr>
          <a:xfrm rot="0">
            <a:off x="1487170" y="3373120"/>
            <a:ext cx="139700" cy="147955"/>
            <a:chOff x="3725" y="8758"/>
            <a:chExt cx="220" cy="233"/>
          </a:xfrm>
        </p:grpSpPr>
        <p:cxnSp>
          <p:nvCxnSpPr>
            <p:cNvPr id="167" name="Straight Connector 16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Arc 16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170" name="Freeform 169"/>
          <p:cNvSpPr/>
          <p:nvPr/>
        </p:nvSpPr>
        <p:spPr>
          <a:xfrm rot="10800000">
            <a:off x="1654175" y="3211195"/>
            <a:ext cx="570230" cy="310515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" name="Picture 1" descr="Screenshot 2026-08-23 at 19.30.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210" y="2551430"/>
            <a:ext cx="9027160" cy="2931160"/>
          </a:xfrm>
          <a:prstGeom prst="rect">
            <a:avLst/>
          </a:prstGeom>
        </p:spPr>
      </p:pic>
      <p:sp>
        <p:nvSpPr>
          <p:cNvPr id="130" name="Text Box 129"/>
          <p:cNvSpPr txBox="1"/>
          <p:nvPr/>
        </p:nvSpPr>
        <p:spPr>
          <a:xfrm>
            <a:off x="2933700" y="1229360"/>
            <a:ext cx="913955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In total 11 transmitters, at least 5 will be used for positioning 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3" name="Freeform 2"/>
          <p:cNvSpPr/>
          <p:nvPr/>
        </p:nvSpPr>
        <p:spPr>
          <a:xfrm rot="8340000">
            <a:off x="1524000" y="360108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 rot="8340000">
            <a:off x="667385" y="5084445"/>
            <a:ext cx="970915" cy="436880"/>
          </a:xfrm>
          <a:custGeom>
            <a:avLst/>
            <a:gdLst>
              <a:gd name="connisteX0" fmla="*/ 0 w 970280"/>
              <a:gd name="connsiteY0" fmla="*/ 500369 h 521713"/>
              <a:gd name="connisteX1" fmla="*/ 191770 w 970280"/>
              <a:gd name="connsiteY1" fmla="*/ 500369 h 521713"/>
              <a:gd name="connisteX2" fmla="*/ 280670 w 970280"/>
              <a:gd name="connsiteY2" fmla="*/ 270499 h 521713"/>
              <a:gd name="connisteX3" fmla="*/ 459740 w 970280"/>
              <a:gd name="connsiteY3" fmla="*/ 333999 h 521713"/>
              <a:gd name="connisteX4" fmla="*/ 536575 w 970280"/>
              <a:gd name="connsiteY4" fmla="*/ 130164 h 521713"/>
              <a:gd name="connisteX5" fmla="*/ 702310 w 970280"/>
              <a:gd name="connsiteY5" fmla="*/ 219064 h 521713"/>
              <a:gd name="connisteX6" fmla="*/ 791845 w 970280"/>
              <a:gd name="connsiteY6" fmla="*/ 2529 h 521713"/>
              <a:gd name="connisteX7" fmla="*/ 970280 w 970280"/>
              <a:gd name="connsiteY7" fmla="*/ 117464 h 52171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970280" h="521714">
                <a:moveTo>
                  <a:pt x="0" y="500370"/>
                </a:moveTo>
                <a:cubicBezTo>
                  <a:pt x="36830" y="504815"/>
                  <a:pt x="135890" y="546090"/>
                  <a:pt x="191770" y="500370"/>
                </a:cubicBezTo>
                <a:cubicBezTo>
                  <a:pt x="247650" y="454650"/>
                  <a:pt x="227330" y="303520"/>
                  <a:pt x="280670" y="270500"/>
                </a:cubicBezTo>
                <a:cubicBezTo>
                  <a:pt x="334010" y="237480"/>
                  <a:pt x="408305" y="361940"/>
                  <a:pt x="459740" y="334000"/>
                </a:cubicBezTo>
                <a:cubicBezTo>
                  <a:pt x="511175" y="306060"/>
                  <a:pt x="488315" y="153025"/>
                  <a:pt x="536575" y="130165"/>
                </a:cubicBezTo>
                <a:cubicBezTo>
                  <a:pt x="584835" y="107305"/>
                  <a:pt x="651510" y="244465"/>
                  <a:pt x="702310" y="219065"/>
                </a:cubicBezTo>
                <a:cubicBezTo>
                  <a:pt x="753110" y="193665"/>
                  <a:pt x="738505" y="22850"/>
                  <a:pt x="791845" y="2530"/>
                </a:cubicBezTo>
                <a:cubicBezTo>
                  <a:pt x="845185" y="-17790"/>
                  <a:pt x="936625" y="90160"/>
                  <a:pt x="970280" y="117465"/>
                </a:cubicBezTo>
              </a:path>
            </a:pathLst>
          </a:custGeom>
          <a:noFill/>
          <a:ln>
            <a:headEnd type="triangle" w="lg" len="me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25"/>
          <p:cNvSpPr txBox="1"/>
          <p:nvPr/>
        </p:nvSpPr>
        <p:spPr>
          <a:xfrm>
            <a:off x="8195310" y="6094730"/>
            <a:ext cx="3783965" cy="304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Liu, et. al., Ocean Engineering, 347 124038 (2026)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26"/>
          <p:cNvSpPr txBox="1"/>
          <p:nvPr/>
        </p:nvSpPr>
        <p:spPr>
          <a:xfrm>
            <a:off x="415925" y="751205"/>
            <a:ext cx="108204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Event reconstruction uses the timing, charge and spatial distribution of detected photons.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Some calibration inputs enter detector-response model used in event reconstruction.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4112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8" name="Rounded Rectangle 7"/>
          <p:cNvSpPr/>
          <p:nvPr/>
        </p:nvSpPr>
        <p:spPr>
          <a:xfrm>
            <a:off x="5078095" y="1949450"/>
            <a:ext cx="6772275" cy="1320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Medium: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scattering and absorption; Optical background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Geometry: </a:t>
            </a:r>
            <a:r>
              <a:rPr lang="en-US">
                <a:solidFill>
                  <a:schemeClr val="tx1"/>
                </a:solidFill>
              </a:rPr>
              <a:t>DOM position and orientation; String motion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Sensor response: </a:t>
            </a:r>
            <a:r>
              <a:rPr lang="en-US">
                <a:solidFill>
                  <a:schemeClr val="tx1"/>
                </a:solidFill>
              </a:rPr>
              <a:t>PMT/SiPM efficiency, timing,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312025" y="154305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Calibration Input</a:t>
            </a:r>
            <a:endParaRPr lang="en-US" b="1">
              <a:sym typeface="+mn-ea"/>
            </a:endParaRPr>
          </a:p>
        </p:txBody>
      </p:sp>
      <p:sp>
        <p:nvSpPr>
          <p:cNvPr id="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8155940" y="3458210"/>
            <a:ext cx="534670" cy="732790"/>
          </a:xfrm>
          <a:prstGeom prst="rightArrow">
            <a:avLst>
              <a:gd name="adj1" fmla="val 34733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4696460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Reconstruction</a:t>
            </a:r>
            <a:endParaRPr lang="en-US" b="1">
              <a:sym typeface="+mn-e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848860" y="4589145"/>
            <a:ext cx="3011170" cy="11544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Hypothesis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Likelihood calculation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821436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9144000" y="4113530"/>
            <a:ext cx="28511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Physics output</a:t>
            </a:r>
            <a:endParaRPr lang="en-US" b="1">
              <a:sym typeface="+mn-e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143365" y="4417695"/>
            <a:ext cx="2664460" cy="13214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Direction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Energy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Flavour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Calibration Purpose</a:t>
            </a: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s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418465" y="6071870"/>
            <a:ext cx="124745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b="1">
                <a:solidFill>
                  <a:srgbClr val="0070C0"/>
                </a:solidFill>
                <a:latin typeface="Aptos" panose="02110004020202020204"/>
                <a:sym typeface="+mn-ea"/>
              </a:rPr>
              <a:t>In the deep sea, these conditions evolve with time → calibration must be in situ and time-dependent</a:t>
            </a:r>
            <a:r>
              <a:rPr b="1">
                <a:solidFill>
                  <a:srgbClr val="0070C0"/>
                </a:solidFill>
                <a:latin typeface="Aptos" panose="02110004020202020204"/>
                <a:sym typeface="+mn-ea"/>
              </a:rPr>
              <a:t>.</a:t>
            </a:r>
            <a:endParaRPr lang="en-US" b="1">
              <a:solidFill>
                <a:srgbClr val="0070C0"/>
              </a:solidFill>
              <a:latin typeface="Aptos" panose="02110004020202020204"/>
              <a:sym typeface="+mn-e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5570" y="4175760"/>
            <a:ext cx="11879580" cy="226441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15925" y="4570730"/>
            <a:ext cx="3149600" cy="11918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hit time / </a:t>
            </a:r>
            <a:r>
              <a:rPr lang="en-US">
                <a:solidFill>
                  <a:schemeClr val="tx1"/>
                </a:solidFill>
              </a:rPr>
              <a:t>number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  <a:sym typeface="+mn-ea"/>
              </a:rPr>
              <a:t>Photon spatial distribution</a:t>
            </a:r>
            <a:endParaRPr lang="en-US">
              <a:solidFill>
                <a:schemeClr val="tx1"/>
              </a:solidFill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5925" y="1648460"/>
            <a:ext cx="4193540" cy="2263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Text Box 18"/>
          <p:cNvSpPr txBox="1"/>
          <p:nvPr/>
        </p:nvSpPr>
        <p:spPr>
          <a:xfrm>
            <a:off x="796925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Detector Response</a:t>
            </a:r>
            <a:endParaRPr lang="en-US" b="1">
              <a:sym typeface="+mn-ea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11651" t="61025" r="5238" b="10219"/>
          <a:stretch>
            <a:fillRect/>
          </a:stretch>
        </p:blipFill>
        <p:spPr>
          <a:xfrm>
            <a:off x="614045" y="1722120"/>
            <a:ext cx="3974465" cy="909955"/>
          </a:xfrm>
          <a:prstGeom prst="rect">
            <a:avLst/>
          </a:prstGeom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30629" t="62135" r="36858" b="11700"/>
          <a:stretch>
            <a:fillRect/>
          </a:stretch>
        </p:blipFill>
        <p:spPr>
          <a:xfrm>
            <a:off x="418465" y="2622550"/>
            <a:ext cx="1387475" cy="1276350"/>
          </a:xfrm>
          <a:prstGeom prst="rect">
            <a:avLst/>
          </a:prstGeom>
          <a:ln>
            <a:noFill/>
          </a:ln>
        </p:spPr>
      </p:pic>
      <p:sp>
        <p:nvSpPr>
          <p:cNvPr id="22" name="Text Box 21"/>
          <p:cNvSpPr txBox="1"/>
          <p:nvPr/>
        </p:nvSpPr>
        <p:spPr>
          <a:xfrm>
            <a:off x="2621280" y="3583940"/>
            <a:ext cx="24504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i="1">
                <a:solidFill>
                  <a:schemeClr val="bg1"/>
                </a:solidFill>
              </a:rPr>
              <a:t>TRIDENT Simulation</a:t>
            </a:r>
            <a:endParaRPr lang="en-US" sz="1600" i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16"/>
              <p:cNvSpPr txBox="1"/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Track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 Box 25"/>
              <p:cNvSpPr txBox="1"/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Cascade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6" name="Text 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Arrow 2"/>
          <p:cNvSpPr/>
          <p:nvPr/>
        </p:nvSpPr>
        <p:spPr>
          <a:xfrm>
            <a:off x="391922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4112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3" name="Right Arrow 2"/>
          <p:cNvSpPr/>
          <p:nvPr/>
        </p:nvSpPr>
        <p:spPr>
          <a:xfrm>
            <a:off x="391922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15925" y="4570730"/>
            <a:ext cx="3149600" cy="11918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hit time / </a:t>
            </a:r>
            <a:r>
              <a:rPr lang="en-US">
                <a:solidFill>
                  <a:schemeClr val="tx1"/>
                </a:solidFill>
              </a:rPr>
              <a:t>number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  <a:sym typeface="+mn-ea"/>
              </a:rPr>
              <a:t>Photon spatial distribution</a:t>
            </a:r>
            <a:endParaRPr lang="en-US">
              <a:solidFill>
                <a:schemeClr val="tx1"/>
              </a:solidFill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Photon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078095" y="1949450"/>
            <a:ext cx="6772275" cy="1320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Medium: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scattering and absorption; Optical background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Geometry: </a:t>
            </a:r>
            <a:r>
              <a:rPr lang="en-US">
                <a:solidFill>
                  <a:schemeClr val="tx1"/>
                </a:solidFill>
              </a:rPr>
              <a:t>DOM position and orientation; String motion</a:t>
            </a:r>
            <a:endParaRPr lang="en-US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1">
                <a:solidFill>
                  <a:srgbClr val="0070C0"/>
                </a:solidFill>
              </a:rPr>
              <a:t>Sensor response: </a:t>
            </a:r>
            <a:r>
              <a:rPr lang="en-US">
                <a:solidFill>
                  <a:schemeClr val="tx1"/>
                </a:solidFill>
              </a:rPr>
              <a:t>PMT/SiPM efficiency, timing, waveform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312025" y="154305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Calibration Input</a:t>
            </a:r>
            <a:endParaRPr lang="en-US" b="1">
              <a:sym typeface="+mn-ea"/>
            </a:endParaRPr>
          </a:p>
        </p:txBody>
      </p:sp>
      <p:sp>
        <p:nvSpPr>
          <p:cNvPr id="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8155940" y="3458210"/>
            <a:ext cx="534670" cy="732790"/>
          </a:xfrm>
          <a:prstGeom prst="rightArrow">
            <a:avLst>
              <a:gd name="adj1" fmla="val 34733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15925" y="1648460"/>
            <a:ext cx="4193540" cy="2263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Text Box 18"/>
          <p:cNvSpPr txBox="1"/>
          <p:nvPr/>
        </p:nvSpPr>
        <p:spPr>
          <a:xfrm>
            <a:off x="796925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b="1">
                <a:sym typeface="+mn-ea"/>
              </a:rPr>
              <a:t>Detector Response</a:t>
            </a:r>
            <a:endParaRPr lang="en-US" b="1">
              <a:sym typeface="+mn-ea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11651" t="61025" r="5238" b="10219"/>
          <a:stretch>
            <a:fillRect/>
          </a:stretch>
        </p:blipFill>
        <p:spPr>
          <a:xfrm>
            <a:off x="614045" y="1722120"/>
            <a:ext cx="3974465" cy="909955"/>
          </a:xfrm>
          <a:prstGeom prst="rect">
            <a:avLst/>
          </a:prstGeom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30629" t="62135" r="36858" b="11700"/>
          <a:stretch>
            <a:fillRect/>
          </a:stretch>
        </p:blipFill>
        <p:spPr>
          <a:xfrm>
            <a:off x="418465" y="2622550"/>
            <a:ext cx="1387475" cy="1276350"/>
          </a:xfrm>
          <a:prstGeom prst="rect">
            <a:avLst/>
          </a:prstGeom>
          <a:ln>
            <a:noFill/>
          </a:ln>
        </p:spPr>
      </p:pic>
      <p:sp>
        <p:nvSpPr>
          <p:cNvPr id="22" name="Text Box 21"/>
          <p:cNvSpPr txBox="1"/>
          <p:nvPr/>
        </p:nvSpPr>
        <p:spPr>
          <a:xfrm>
            <a:off x="2621280" y="3583940"/>
            <a:ext cx="24504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i="1">
                <a:solidFill>
                  <a:schemeClr val="bg1"/>
                </a:solidFill>
              </a:rPr>
              <a:t>TRIDENT Simulation</a:t>
            </a:r>
            <a:endParaRPr lang="en-US" sz="1600" i="1">
              <a:solidFill>
                <a:schemeClr val="bg1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696460" y="4113530"/>
            <a:ext cx="3315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Reconstruction</a:t>
            </a:r>
            <a:endParaRPr lang="en-US" b="1">
              <a:sym typeface="+mn-e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848860" y="4589145"/>
            <a:ext cx="3011170" cy="11544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Hypothesis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Likelihood calculation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8214360" y="4917440"/>
            <a:ext cx="575310" cy="496570"/>
          </a:xfrm>
          <a:prstGeom prst="rightArrow">
            <a:avLst>
              <a:gd name="adj1" fmla="val 44954"/>
              <a:gd name="adj2" fmla="val 48565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9144000" y="4113530"/>
            <a:ext cx="28511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b="1">
                <a:sym typeface="+mn-ea"/>
              </a:rPr>
              <a:t>Physics output</a:t>
            </a:r>
            <a:endParaRPr lang="en-US" b="1">
              <a:sym typeface="+mn-e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143365" y="4417695"/>
            <a:ext cx="2664460" cy="13214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88900" dir="342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Direction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Energy</a:t>
            </a:r>
            <a:endParaRPr lang="en-US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</a:rPr>
              <a:t>Flavour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Calibration Purpose</a:t>
            </a: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s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16"/>
              <p:cNvSpPr txBox="1"/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ea typeface="SimSun" charset="0"/>
                            <a:cs typeface="DejaVu Math TeX Gyre" panose="02000503000000000000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Track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1600200"/>
                <a:ext cx="2450465" cy="372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 Box 25"/>
              <p:cNvSpPr txBox="1"/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𝜈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DejaVu Math TeX Gyre" panose="02000503000000000000" charset="0"/>
                            <a:cs typeface="DejaVu Math TeX Gyre" panose="02000503000000000000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sz="1600">
                    <a:solidFill>
                      <a:schemeClr val="bg1"/>
                    </a:solidFill>
                  </a:rPr>
                  <a:t>Cascade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6" name="Text 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5" y="2615565"/>
                <a:ext cx="2450465" cy="3384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22"/>
          <p:cNvSpPr txBox="1"/>
          <p:nvPr/>
        </p:nvSpPr>
        <p:spPr>
          <a:xfrm>
            <a:off x="418465" y="6071870"/>
            <a:ext cx="124745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b="1">
                <a:solidFill>
                  <a:srgbClr val="0070C0"/>
                </a:solidFill>
                <a:latin typeface="Aptos" panose="02110004020202020204"/>
                <a:sym typeface="+mn-ea"/>
              </a:rPr>
              <a:t>In the deep sea, these conditions evolve with time → calibration must be in situ and time-dependent</a:t>
            </a:r>
            <a:r>
              <a:rPr b="1">
                <a:solidFill>
                  <a:srgbClr val="0070C0"/>
                </a:solidFill>
                <a:latin typeface="Aptos" panose="02110004020202020204"/>
                <a:sym typeface="+mn-ea"/>
              </a:rPr>
              <a:t>.</a:t>
            </a:r>
            <a:endParaRPr lang="en-US" b="1">
              <a:solidFill>
                <a:srgbClr val="0070C0"/>
              </a:solidFill>
              <a:latin typeface="Aptos" panose="02110004020202020204"/>
              <a:sym typeface="+mn-ea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415925" y="751205"/>
            <a:ext cx="108204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Event reconstruction uses the timing, charge and spatial distribution of detected photons.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indent="0">
              <a:buFont typeface="Arial" panose="020B0704020202020204" pitchFamily="34" charset="0"/>
              <a:buNone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Some calibration inputs enter detector-response model used in event reconstruction.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7190105" y="3742055"/>
            <a:ext cx="4661111" cy="3232651"/>
            <a:chOff x="10139" y="1635"/>
            <a:chExt cx="5508" cy="3807"/>
          </a:xfrm>
        </p:grpSpPr>
        <p:pic>
          <p:nvPicPr>
            <p:cNvPr id="23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303" y="1807"/>
              <a:ext cx="4785" cy="358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10139" y="1635"/>
              <a:ext cx="5507" cy="6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140" y="4920"/>
              <a:ext cx="5507" cy="5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08610" y="1068705"/>
            <a:ext cx="11264900" cy="2819400"/>
            <a:chOff x="726" y="2012"/>
            <a:chExt cx="17740" cy="4440"/>
          </a:xfrm>
        </p:grpSpPr>
        <p:pic>
          <p:nvPicPr>
            <p:cNvPr id="9" name="Picture 8" descr="c5263547be8b0c599cbd3c7d7071217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6" y="2012"/>
              <a:ext cx="17741" cy="4441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321" y="3210"/>
              <a:ext cx="16933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2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The Need for Real-Time Deep-Sea Calibration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8745855" y="3180715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2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6435" y="4654550"/>
            <a:ext cx="5949950" cy="1395730"/>
          </a:xfrm>
          <a:prstGeom prst="roundRect">
            <a:avLst/>
          </a:prstGeom>
          <a:solidFill>
            <a:schemeClr val="bg1"/>
          </a:solidFill>
          <a:ln w="16510">
            <a:noFill/>
          </a:ln>
          <a:effectLst>
            <a:outerShdw blurRad="50800" dist="38100" dir="540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/>
            <a:r>
              <a:rPr lang="en-US" sz="2000" b="1">
                <a:solidFill>
                  <a:srgbClr val="0070C0"/>
                </a:solidFill>
                <a:latin typeface="Aptos" panose="02110004020202020204"/>
              </a:rPr>
              <a:t>Detector Geometry</a:t>
            </a:r>
            <a:endParaRPr sz="2000" b="1">
              <a:solidFill>
                <a:srgbClr val="0070C0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 i="1">
                <a:solidFill>
                  <a:srgbClr val="4E95D9"/>
                </a:solidFill>
                <a:latin typeface="Aptos" panose="02110004020202020204"/>
              </a:rPr>
              <a:t>Sea currents may move the strings </a:t>
            </a:r>
            <a:endParaRPr lang="en-US" altLang="en-US" i="1">
              <a:solidFill>
                <a:srgbClr val="4E95D9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 i="1">
                <a:solidFill>
                  <a:srgbClr val="4E95D9"/>
                </a:solidFill>
                <a:latin typeface="Aptos" panose="02110004020202020204"/>
              </a:rPr>
              <a:t>DOM positions measured with acoustic sensors</a:t>
            </a:r>
            <a:endParaRPr lang="en-US" altLang="en-US" i="1">
              <a:solidFill>
                <a:srgbClr val="4E95D9"/>
              </a:solidFill>
              <a:latin typeface="Aptos" panose="02110004020202020204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788035" y="1123315"/>
            <a:ext cx="95262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b="1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TRIDENT site, </a:t>
            </a:r>
            <a:r>
              <a:rPr lang="en-US" altLang="en-US" sz="2000" b="1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stable current speeds typically below 10cm/s over 1-year </a:t>
            </a:r>
            <a:endParaRPr lang="en-US" altLang="en-US" sz="2000" b="1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26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" y="1195705"/>
            <a:ext cx="7170420" cy="2822575"/>
          </a:xfrm>
          <a:prstGeom prst="rect">
            <a:avLst/>
          </a:prstGeom>
        </p:spPr>
      </p:pic>
      <p:sp>
        <p:nvSpPr>
          <p:cNvPr id="52" name="Rounded Rectangle 51"/>
          <p:cNvSpPr/>
          <p:nvPr/>
        </p:nvSpPr>
        <p:spPr>
          <a:xfrm>
            <a:off x="1410335" y="4535170"/>
            <a:ext cx="5151120" cy="1490980"/>
          </a:xfrm>
          <a:prstGeom prst="roundRect">
            <a:avLst/>
          </a:prstGeom>
          <a:solidFill>
            <a:schemeClr val="bg1"/>
          </a:solidFill>
          <a:ln w="16510">
            <a:noFill/>
          </a:ln>
          <a:effectLst>
            <a:outerShdw blurRad="50800" dist="38100" dir="540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/>
            <a:r>
              <a:rPr lang="en-US" sz="2000" b="1">
                <a:solidFill>
                  <a:srgbClr val="0070C0"/>
                </a:solidFill>
                <a:latin typeface="Aptos" panose="02110004020202020204"/>
              </a:rPr>
              <a:t>Optical Background</a:t>
            </a:r>
            <a:endParaRPr sz="2000" b="1">
              <a:solidFill>
                <a:srgbClr val="0070C0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altLang="en-US" i="1" baseline="30000">
                <a:solidFill>
                  <a:srgbClr val="4E95D9"/>
                </a:solidFill>
                <a:latin typeface="Aptos" panose="02110004020202020204"/>
              </a:rPr>
              <a:t>40</a:t>
            </a:r>
            <a:r>
              <a:rPr lang="en-US" altLang="en-US" i="1">
                <a:solidFill>
                  <a:srgbClr val="4E95D9"/>
                </a:solidFill>
                <a:latin typeface="Aptos" panose="02110004020202020204"/>
              </a:rPr>
              <a:t>K and bioluminescence affect the observed hit rate and constitute a background</a:t>
            </a:r>
            <a:endParaRPr lang="en-US" altLang="en-US" i="1">
              <a:solidFill>
                <a:srgbClr val="4E95D9"/>
              </a:solidFill>
              <a:latin typeface="Aptos" panose="02110004020202020204"/>
            </a:endParaRPr>
          </a:p>
        </p:txBody>
      </p:sp>
      <p:pic>
        <p:nvPicPr>
          <p:cNvPr id="18" name="Picture 17" descr="Screenshot 2026-08-23 at 22.27.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705" y="1164590"/>
            <a:ext cx="4464050" cy="2852420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7839710" y="4515485"/>
            <a:ext cx="3886835" cy="1490980"/>
          </a:xfrm>
          <a:prstGeom prst="roundRect">
            <a:avLst/>
          </a:prstGeom>
          <a:solidFill>
            <a:schemeClr val="bg1"/>
          </a:solidFill>
          <a:ln w="16510">
            <a:noFill/>
          </a:ln>
          <a:effectLst>
            <a:outerShdw blurRad="50800" dist="38100" dir="5400000" algn="t" rotWithShape="0">
              <a:schemeClr val="tx2">
                <a:lumMod val="50000"/>
                <a:lumOff val="50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/>
            <a:r>
              <a:rPr sz="2000" b="1">
                <a:solidFill>
                  <a:srgbClr val="0070C0"/>
                </a:solidFill>
                <a:latin typeface="Aptos" panose="02110004020202020204"/>
              </a:rPr>
              <a:t>W</a:t>
            </a:r>
            <a:r>
              <a:rPr lang="en-US" sz="2000" b="1">
                <a:solidFill>
                  <a:srgbClr val="0070C0"/>
                </a:solidFill>
                <a:latin typeface="Aptos" panose="02110004020202020204"/>
              </a:rPr>
              <a:t>ater Optical Properties</a:t>
            </a:r>
            <a:endParaRPr sz="2000" b="1">
              <a:solidFill>
                <a:srgbClr val="0070C0"/>
              </a:solidFill>
              <a:latin typeface="Aptos" panose="02110004020202020204"/>
            </a:endParaRPr>
          </a:p>
          <a:p>
            <a:pPr algn="ctr">
              <a:spcBef>
                <a:spcPts val="500"/>
              </a:spcBef>
            </a:pPr>
            <a:r>
              <a:rPr lang="en-US" i="1">
                <a:solidFill>
                  <a:srgbClr val="4E95D9"/>
                </a:solidFill>
                <a:latin typeface="Aptos" panose="02110004020202020204"/>
              </a:rPr>
              <a:t>Absorption</a:t>
            </a:r>
            <a:r>
              <a:rPr i="1">
                <a:solidFill>
                  <a:srgbClr val="4E95D9"/>
                </a:solidFill>
                <a:latin typeface="Aptos" panose="02110004020202020204"/>
              </a:rPr>
              <a:t> and scattering affect photon survival and arrival</a:t>
            </a:r>
            <a:r>
              <a:rPr lang="en-US" i="1">
                <a:solidFill>
                  <a:srgbClr val="4E95D9"/>
                </a:solidFill>
                <a:latin typeface="Aptos" panose="02110004020202020204"/>
              </a:rPr>
              <a:t> </a:t>
            </a:r>
            <a:r>
              <a:rPr i="1">
                <a:solidFill>
                  <a:srgbClr val="4E95D9"/>
                </a:solidFill>
                <a:latin typeface="Aptos" panose="02110004020202020204"/>
              </a:rPr>
              <a:t>time</a:t>
            </a:r>
            <a:r>
              <a:rPr lang="en-US" i="1">
                <a:solidFill>
                  <a:srgbClr val="4E95D9"/>
                </a:solidFill>
                <a:latin typeface="Aptos" panose="02110004020202020204"/>
              </a:rPr>
              <a:t>s</a:t>
            </a:r>
            <a:r>
              <a:rPr i="1">
                <a:solidFill>
                  <a:srgbClr val="4E95D9"/>
                </a:solidFill>
                <a:latin typeface="Aptos" panose="02110004020202020204"/>
              </a:rPr>
              <a:t> </a:t>
            </a:r>
            <a:endParaRPr i="1">
              <a:solidFill>
                <a:srgbClr val="4E95D9"/>
              </a:solidFill>
              <a:latin typeface="Aptos" panose="02110004020202020204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7855585" y="3230245"/>
            <a:ext cx="322453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Y. Wang, et. al., </a:t>
            </a:r>
            <a:r>
              <a:rPr lang="en-US" sz="1200" b="1" dirty="0" err="1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PoS </a:t>
            </a:r>
            <a:r>
              <a:rPr 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(ICRC 2025) 1209</a:t>
            </a:r>
            <a:endParaRPr lang="en-US" altLang="zh-CN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798830" y="3265805"/>
            <a:ext cx="322453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F. Zhang (TAUP 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The Need for Real-Time Deep-Sea Calibration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4567555" y="1281430"/>
            <a:ext cx="2693035" cy="443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>
                <a:solidFill>
                  <a:schemeClr val="tx1">
                    <a:alpha val="58000"/>
                  </a:schemeClr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TRIDENT Preliminary</a:t>
            </a:r>
            <a:endParaRPr lang="en-US" sz="2000">
              <a:solidFill>
                <a:schemeClr val="tx1">
                  <a:alpha val="58000"/>
                </a:schemeClr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7" name="Straight Arrow Connector 506"/>
          <p:cNvCxnSpPr/>
          <p:nvPr/>
        </p:nvCxnSpPr>
        <p:spPr>
          <a:xfrm flipH="1">
            <a:off x="3411855" y="4831715"/>
            <a:ext cx="445770" cy="36830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/>
          <p:nvPr/>
        </p:nvCxnSpPr>
        <p:spPr>
          <a:xfrm>
            <a:off x="4032250" y="2097405"/>
            <a:ext cx="0" cy="2582545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/>
          <p:cNvCxnSpPr/>
          <p:nvPr/>
        </p:nvCxnSpPr>
        <p:spPr>
          <a:xfrm>
            <a:off x="4116705" y="2101850"/>
            <a:ext cx="0" cy="2580005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9" name="Group 468"/>
          <p:cNvGrpSpPr/>
          <p:nvPr/>
        </p:nvGrpSpPr>
        <p:grpSpPr>
          <a:xfrm>
            <a:off x="3884930" y="4145280"/>
            <a:ext cx="379730" cy="364490"/>
            <a:chOff x="12018" y="2716"/>
            <a:chExt cx="1079" cy="1046"/>
          </a:xfrm>
        </p:grpSpPr>
        <p:sp>
          <p:nvSpPr>
            <p:cNvPr id="470" name="Oval 469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1" name="Oval 470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66" name="Group 465"/>
          <p:cNvGrpSpPr/>
          <p:nvPr/>
        </p:nvGrpSpPr>
        <p:grpSpPr>
          <a:xfrm>
            <a:off x="3884930" y="3211195"/>
            <a:ext cx="379730" cy="364490"/>
            <a:chOff x="12018" y="2716"/>
            <a:chExt cx="1079" cy="1046"/>
          </a:xfrm>
        </p:grpSpPr>
        <p:sp>
          <p:nvSpPr>
            <p:cNvPr id="467" name="Oval 466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68" name="Oval 467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23" name="Group 422"/>
          <p:cNvGrpSpPr/>
          <p:nvPr/>
        </p:nvGrpSpPr>
        <p:grpSpPr>
          <a:xfrm>
            <a:off x="3888105" y="2435860"/>
            <a:ext cx="379730" cy="364490"/>
            <a:chOff x="12018" y="2716"/>
            <a:chExt cx="1079" cy="1046"/>
          </a:xfrm>
        </p:grpSpPr>
        <p:sp>
          <p:nvSpPr>
            <p:cNvPr id="376" name="Oval 375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7" name="Oval 376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304" name="Cube 303"/>
          <p:cNvSpPr/>
          <p:nvPr/>
        </p:nvSpPr>
        <p:spPr>
          <a:xfrm>
            <a:off x="3884930" y="4651375"/>
            <a:ext cx="356235" cy="182880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05" name="Oval 304"/>
          <p:cNvSpPr/>
          <p:nvPr/>
        </p:nvSpPr>
        <p:spPr>
          <a:xfrm>
            <a:off x="3957320" y="1891665"/>
            <a:ext cx="236220" cy="223520"/>
          </a:xfrm>
          <a:prstGeom prst="ellipse">
            <a:avLst/>
          </a:prstGeom>
          <a:solidFill>
            <a:srgbClr val="EABF3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09" name="Oval 308"/>
          <p:cNvSpPr/>
          <p:nvPr/>
        </p:nvSpPr>
        <p:spPr>
          <a:xfrm>
            <a:off x="4036695" y="230441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0" name="Oval 309"/>
          <p:cNvSpPr/>
          <p:nvPr/>
        </p:nvSpPr>
        <p:spPr>
          <a:xfrm>
            <a:off x="4034155" y="242506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1" name="Oval 310"/>
          <p:cNvSpPr/>
          <p:nvPr/>
        </p:nvSpPr>
        <p:spPr>
          <a:xfrm>
            <a:off x="4035425" y="2573655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2" name="Oval 311"/>
          <p:cNvSpPr/>
          <p:nvPr/>
        </p:nvSpPr>
        <p:spPr>
          <a:xfrm>
            <a:off x="4034790" y="266954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340" name="Group 339"/>
          <p:cNvGrpSpPr/>
          <p:nvPr/>
        </p:nvGrpSpPr>
        <p:grpSpPr>
          <a:xfrm rot="0">
            <a:off x="3884930" y="4558665"/>
            <a:ext cx="139700" cy="147955"/>
            <a:chOff x="3725" y="8758"/>
            <a:chExt cx="220" cy="233"/>
          </a:xfrm>
        </p:grpSpPr>
        <p:cxnSp>
          <p:nvCxnSpPr>
            <p:cNvPr id="341" name="Straight Connector 340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Arc 341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43" name="Arc 342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4032250" y="2169795"/>
            <a:ext cx="88900" cy="76200"/>
            <a:chOff x="11597" y="2507"/>
            <a:chExt cx="140" cy="120"/>
          </a:xfrm>
        </p:grpSpPr>
        <p:cxnSp>
          <p:nvCxnSpPr>
            <p:cNvPr id="378" name="Straight Connector 377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Rectangle 378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382" name="Group 381"/>
          <p:cNvGrpSpPr/>
          <p:nvPr/>
        </p:nvGrpSpPr>
        <p:grpSpPr>
          <a:xfrm>
            <a:off x="4029075" y="2797810"/>
            <a:ext cx="89535" cy="76200"/>
            <a:chOff x="12061" y="2408"/>
            <a:chExt cx="455" cy="192"/>
          </a:xfrm>
        </p:grpSpPr>
        <p:cxnSp>
          <p:nvCxnSpPr>
            <p:cNvPr id="383" name="Straight Connector 382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Rectangle 383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24" name="Oval 423"/>
          <p:cNvSpPr/>
          <p:nvPr/>
        </p:nvSpPr>
        <p:spPr>
          <a:xfrm>
            <a:off x="4036695" y="308292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25" name="Oval 424"/>
          <p:cNvSpPr/>
          <p:nvPr/>
        </p:nvSpPr>
        <p:spPr>
          <a:xfrm>
            <a:off x="4034155" y="320357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27" name="Oval 426"/>
          <p:cNvSpPr/>
          <p:nvPr/>
        </p:nvSpPr>
        <p:spPr>
          <a:xfrm>
            <a:off x="4034790" y="344805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31" name="Group 430"/>
          <p:cNvGrpSpPr/>
          <p:nvPr/>
        </p:nvGrpSpPr>
        <p:grpSpPr>
          <a:xfrm>
            <a:off x="4032250" y="2948305"/>
            <a:ext cx="88900" cy="76200"/>
            <a:chOff x="11597" y="2507"/>
            <a:chExt cx="140" cy="120"/>
          </a:xfrm>
        </p:grpSpPr>
        <p:cxnSp>
          <p:nvCxnSpPr>
            <p:cNvPr id="432" name="Straight Connector 431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Rectangle 432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4029075" y="3576320"/>
            <a:ext cx="89535" cy="76200"/>
            <a:chOff x="12061" y="2408"/>
            <a:chExt cx="455" cy="192"/>
          </a:xfrm>
        </p:grpSpPr>
        <p:cxnSp>
          <p:nvCxnSpPr>
            <p:cNvPr id="436" name="Straight Connector 435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Rectangle 436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39" name="Oval 438"/>
          <p:cNvSpPr/>
          <p:nvPr/>
        </p:nvSpPr>
        <p:spPr>
          <a:xfrm>
            <a:off x="4035425" y="4010660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40" name="Oval 439"/>
          <p:cNvSpPr/>
          <p:nvPr/>
        </p:nvSpPr>
        <p:spPr>
          <a:xfrm>
            <a:off x="4036695" y="413131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42" name="Oval 441"/>
          <p:cNvSpPr/>
          <p:nvPr/>
        </p:nvSpPr>
        <p:spPr>
          <a:xfrm>
            <a:off x="4034155" y="438213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50" name="Group 449"/>
          <p:cNvGrpSpPr/>
          <p:nvPr/>
        </p:nvGrpSpPr>
        <p:grpSpPr>
          <a:xfrm>
            <a:off x="4031615" y="4504055"/>
            <a:ext cx="89535" cy="76200"/>
            <a:chOff x="12061" y="2408"/>
            <a:chExt cx="455" cy="192"/>
          </a:xfrm>
        </p:grpSpPr>
        <p:cxnSp>
          <p:nvCxnSpPr>
            <p:cNvPr id="451" name="Straight Connector 450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Rectangle 451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54" name="Oval 453"/>
          <p:cNvSpPr/>
          <p:nvPr/>
        </p:nvSpPr>
        <p:spPr>
          <a:xfrm>
            <a:off x="4033520" y="372046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56" name="Group 455"/>
          <p:cNvGrpSpPr/>
          <p:nvPr/>
        </p:nvGrpSpPr>
        <p:grpSpPr>
          <a:xfrm>
            <a:off x="4029075" y="3850005"/>
            <a:ext cx="89535" cy="76200"/>
            <a:chOff x="12061" y="2408"/>
            <a:chExt cx="455" cy="192"/>
          </a:xfrm>
        </p:grpSpPr>
        <p:cxnSp>
          <p:nvCxnSpPr>
            <p:cNvPr id="457" name="Straight Connector 456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Rectangle 457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72" name="Oval 471"/>
          <p:cNvSpPr/>
          <p:nvPr/>
        </p:nvSpPr>
        <p:spPr>
          <a:xfrm>
            <a:off x="4034155" y="3352800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73" name="Oval 472"/>
          <p:cNvSpPr/>
          <p:nvPr/>
        </p:nvSpPr>
        <p:spPr>
          <a:xfrm>
            <a:off x="4035425" y="4284980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05" name="Curved Connector 504"/>
          <p:cNvCxnSpPr>
            <a:stCxn id="304" idx="4"/>
            <a:endCxn id="487" idx="2"/>
          </p:cNvCxnSpPr>
          <p:nvPr/>
        </p:nvCxnSpPr>
        <p:spPr>
          <a:xfrm flipH="1">
            <a:off x="3673475" y="4787900"/>
            <a:ext cx="476885" cy="1241425"/>
          </a:xfrm>
          <a:prstGeom prst="curvedConnector5">
            <a:avLst>
              <a:gd name="adj1" fmla="val -37150"/>
              <a:gd name="adj2" fmla="val 43682"/>
              <a:gd name="adj3" fmla="val 15619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1" name="Group 510"/>
          <p:cNvGrpSpPr/>
          <p:nvPr/>
        </p:nvGrpSpPr>
        <p:grpSpPr>
          <a:xfrm rot="0">
            <a:off x="4652645" y="4994910"/>
            <a:ext cx="147320" cy="127635"/>
            <a:chOff x="11597" y="2507"/>
            <a:chExt cx="140" cy="120"/>
          </a:xfrm>
        </p:grpSpPr>
        <p:cxnSp>
          <p:nvCxnSpPr>
            <p:cNvPr id="512" name="Straight Connector 511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3" name="Rectangle 512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15" name="Oval 514"/>
          <p:cNvSpPr/>
          <p:nvPr/>
        </p:nvSpPr>
        <p:spPr>
          <a:xfrm>
            <a:off x="4649470" y="4185285"/>
            <a:ext cx="132080" cy="12954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16" name="Oval 515"/>
          <p:cNvSpPr/>
          <p:nvPr/>
        </p:nvSpPr>
        <p:spPr>
          <a:xfrm>
            <a:off x="4652010" y="4458335"/>
            <a:ext cx="131445" cy="12954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518" name="Group 517"/>
          <p:cNvGrpSpPr/>
          <p:nvPr/>
        </p:nvGrpSpPr>
        <p:grpSpPr>
          <a:xfrm rot="0">
            <a:off x="4585335" y="4671695"/>
            <a:ext cx="264795" cy="260350"/>
            <a:chOff x="12018" y="2716"/>
            <a:chExt cx="1079" cy="1046"/>
          </a:xfrm>
        </p:grpSpPr>
        <p:sp>
          <p:nvSpPr>
            <p:cNvPr id="519" name="Oval 518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20" name="Oval 519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54" name="Text Box 553"/>
          <p:cNvSpPr txBox="1"/>
          <p:nvPr/>
        </p:nvSpPr>
        <p:spPr>
          <a:xfrm>
            <a:off x="3364230" y="4919980"/>
            <a:ext cx="109601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~ 60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2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TRIDENT Phase-1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-6353" y="6574358"/>
          <a:ext cx="12192000" cy="3365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55" name="Text Box 454"/>
          <p:cNvSpPr txBox="1"/>
          <p:nvPr/>
        </p:nvSpPr>
        <p:spPr>
          <a:xfrm>
            <a:off x="4874260" y="2649220"/>
            <a:ext cx="2517775" cy="2768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hDOM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Acoustic emitter/</a:t>
            </a: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receiver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Junction boxes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Electro-optical cable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Float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Calib. optical receivers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Light system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Isotropic light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Hydrographic sensor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529" name="Text Box 528"/>
          <p:cNvSpPr txBox="1"/>
          <p:nvPr/>
        </p:nvSpPr>
        <p:spPr>
          <a:xfrm>
            <a:off x="348615" y="675640"/>
            <a:ext cx="283146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00000"/>
              </a:lnSpc>
              <a:buFont typeface="Arial" panose="020B0704020202020204" pitchFamily="34" charset="0"/>
              <a:buNone/>
            </a:pPr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10 optical strings;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indent="0">
              <a:lnSpc>
                <a:spcPct val="100000"/>
              </a:lnSpc>
              <a:buFont typeface="Arial" panose="020B0704020202020204" pitchFamily="34" charset="0"/>
              <a:buNone/>
            </a:pPr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200 hybrid-DOMs 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indent="-342900">
              <a:lnSpc>
                <a:spcPct val="100000"/>
              </a:lnSpc>
              <a:buFont typeface="Arial" panose="020B07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3" name="Oval 2"/>
          <p:cNvSpPr/>
          <p:nvPr/>
        </p:nvSpPr>
        <p:spPr>
          <a:xfrm>
            <a:off x="10367010" y="4257675"/>
            <a:ext cx="1706880" cy="166560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673850" y="4252278"/>
            <a:ext cx="1706880" cy="1676400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510270" y="4252278"/>
            <a:ext cx="1706880" cy="1676400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6" name="Text Box 25"/>
          <p:cNvSpPr txBox="1"/>
          <p:nvPr/>
        </p:nvSpPr>
        <p:spPr>
          <a:xfrm>
            <a:off x="5882640" y="676275"/>
            <a:ext cx="60998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704020202020204" pitchFamily="34" charset="0"/>
              <a:buChar char="•"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Real-time data transmitting and power supply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marL="285750" indent="-285750">
              <a:buFont typeface="Arial" panose="020B0704020202020204" pitchFamily="34" charset="0"/>
              <a:buChar char="•"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Sub-ns time sync between calibration string and hDOMs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6744970" y="6340475"/>
            <a:ext cx="28746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Y. Wang, et. al.,  </a:t>
            </a:r>
            <a:r>
              <a:rPr lang="en-US" sz="1200" b="1" dirty="0" err="1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PoS </a:t>
            </a:r>
            <a:r>
              <a:rPr 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(ICRC 2025) 1209</a:t>
            </a:r>
            <a:endParaRPr lang="en-US" altLang="zh-CN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0545445" y="5914390"/>
            <a:ext cx="1640205" cy="367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Wu, et. al.,  JINST 20 P07035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3364230" y="676275"/>
            <a:ext cx="25184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A dedicated calibration string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8649970" y="5931535"/>
            <a:ext cx="2047875" cy="4337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Tian, et. al., NIM-A, 1076 170489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34" name="TextBox 25"/>
          <p:cNvSpPr txBox="1"/>
          <p:nvPr/>
        </p:nvSpPr>
        <p:spPr>
          <a:xfrm>
            <a:off x="6734810" y="5939155"/>
            <a:ext cx="1775460" cy="3409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Li, et. al.,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NIM-A,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1056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168588 (2023)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36900" y="694055"/>
            <a:ext cx="2517775" cy="83312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364230" y="4105275"/>
            <a:ext cx="8709025" cy="246824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541" name="Group 540"/>
          <p:cNvGrpSpPr/>
          <p:nvPr/>
        </p:nvGrpSpPr>
        <p:grpSpPr>
          <a:xfrm>
            <a:off x="7493635" y="1891665"/>
            <a:ext cx="4488627" cy="1816735"/>
            <a:chOff x="9326" y="2322"/>
            <a:chExt cx="9539" cy="3818"/>
          </a:xfrm>
        </p:grpSpPr>
        <p:grpSp>
          <p:nvGrpSpPr>
            <p:cNvPr id="530" name="Group 529"/>
            <p:cNvGrpSpPr/>
            <p:nvPr/>
          </p:nvGrpSpPr>
          <p:grpSpPr>
            <a:xfrm>
              <a:off x="9326" y="2322"/>
              <a:ext cx="9539" cy="3818"/>
              <a:chOff x="8509705" y="3932086"/>
              <a:chExt cx="6057814" cy="2424264"/>
            </a:xfrm>
          </p:grpSpPr>
          <p:pic>
            <p:nvPicPr>
              <p:cNvPr id="531" name="Picture 530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08" t="17730" r="40234" b="16859"/>
              <a:stretch>
                <a:fillRect/>
              </a:stretch>
            </p:blipFill>
            <p:spPr>
              <a:xfrm>
                <a:off x="8509705" y="3932086"/>
                <a:ext cx="2464884" cy="2424264"/>
              </a:xfrm>
              <a:prstGeom prst="ellipse">
                <a:avLst/>
              </a:prstGeom>
              <a:ln w="38100">
                <a:noFill/>
              </a:ln>
            </p:spPr>
          </p:pic>
          <p:cxnSp>
            <p:nvCxnSpPr>
              <p:cNvPr id="532" name="Straight Connector 531"/>
              <p:cNvCxnSpPr/>
              <p:nvPr/>
            </p:nvCxnSpPr>
            <p:spPr>
              <a:xfrm flipH="1">
                <a:off x="10313332" y="4984825"/>
                <a:ext cx="939573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 flipH="1">
                <a:off x="10221483" y="4173840"/>
                <a:ext cx="1031422" cy="5796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4" name="TextBox 19"/>
              <p:cNvSpPr txBox="1"/>
              <p:nvPr/>
            </p:nvSpPr>
            <p:spPr>
              <a:xfrm>
                <a:off x="12064200" y="5528422"/>
                <a:ext cx="2503319" cy="6965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i="1" u="sng" dirty="0" err="1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SiPMs</a:t>
                </a:r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:</a:t>
                </a:r>
                <a:endParaRPr lang="en-US" sz="1400" i="1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  <a:p>
                <a:pPr algn="ctr"/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&lt; </a:t>
                </a:r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0.3 ns jitter </a:t>
                </a:r>
                <a:endParaRPr lang="en-US" sz="1400" i="1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  <p:cxnSp>
            <p:nvCxnSpPr>
              <p:cNvPr id="535" name="Straight Connector 534"/>
              <p:cNvCxnSpPr/>
              <p:nvPr/>
            </p:nvCxnSpPr>
            <p:spPr>
              <a:xfrm flipH="1" flipV="1">
                <a:off x="10221483" y="5357664"/>
                <a:ext cx="862867" cy="8017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36" name="Group 535"/>
              <p:cNvGrpSpPr/>
              <p:nvPr/>
            </p:nvGrpSpPr>
            <p:grpSpPr>
              <a:xfrm>
                <a:off x="11193329" y="3939304"/>
                <a:ext cx="3241612" cy="1125279"/>
                <a:chOff x="13041440" y="586534"/>
                <a:chExt cx="3241612" cy="1125279"/>
              </a:xfrm>
            </p:grpSpPr>
            <p:sp>
              <p:nvSpPr>
                <p:cNvPr id="537" name="TextBox 15"/>
                <p:cNvSpPr txBox="1"/>
                <p:nvPr/>
              </p:nvSpPr>
              <p:spPr>
                <a:xfrm>
                  <a:off x="13891609" y="683979"/>
                  <a:ext cx="2391443" cy="98377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i="1" u="sng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PMTs</a:t>
                  </a:r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: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ctr"/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&lt; 2ns TTS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ctr"/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~30% QE 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pic>
              <p:nvPicPr>
                <p:cNvPr id="538" name="Picture 537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 rot="5400000" flipV="1">
                  <a:off x="13042272" y="585702"/>
                  <a:ext cx="1125279" cy="1126943"/>
                </a:xfrm>
                <a:prstGeom prst="roundRect">
                  <a:avLst/>
                </a:prstGeom>
              </p:spPr>
            </p:pic>
          </p:grpSp>
          <p:cxnSp>
            <p:nvCxnSpPr>
              <p:cNvPr id="539" name="Straight Connector 538"/>
              <p:cNvCxnSpPr/>
              <p:nvPr/>
            </p:nvCxnSpPr>
            <p:spPr>
              <a:xfrm flipH="1" flipV="1">
                <a:off x="10384769" y="5205263"/>
                <a:ext cx="768533" cy="22617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40" name="Picture 539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03" t="6670" r="15487" b="10658"/>
            <a:stretch>
              <a:fillRect/>
            </a:stretch>
          </p:blipFill>
          <p:spPr>
            <a:xfrm>
              <a:off x="13489" y="4733"/>
              <a:ext cx="1881" cy="1365"/>
            </a:xfrm>
            <a:prstGeom prst="roundRect">
              <a:avLst/>
            </a:prstGeom>
          </p:spPr>
        </p:pic>
      </p:grpSp>
      <p:cxnSp>
        <p:nvCxnSpPr>
          <p:cNvPr id="555" name="Straight Arrow Connector 554"/>
          <p:cNvCxnSpPr/>
          <p:nvPr/>
        </p:nvCxnSpPr>
        <p:spPr>
          <a:xfrm flipH="1">
            <a:off x="7613650" y="2926080"/>
            <a:ext cx="1546860" cy="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6" name="Text Box 555"/>
          <p:cNvSpPr txBox="1"/>
          <p:nvPr/>
        </p:nvSpPr>
        <p:spPr>
          <a:xfrm>
            <a:off x="7863840" y="257746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rgbClr val="FFFF00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42 cm</a:t>
            </a: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7899400" y="3810000"/>
            <a:ext cx="27984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Z. Wei, et. al., PoS (ICRC 2023) 1213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cxnSp>
        <p:nvCxnSpPr>
          <p:cNvPr id="488" name="Curved Connector 487"/>
          <p:cNvCxnSpPr>
            <a:endCxn id="487" idx="2"/>
          </p:cNvCxnSpPr>
          <p:nvPr/>
        </p:nvCxnSpPr>
        <p:spPr>
          <a:xfrm flipV="1">
            <a:off x="2032635" y="6029325"/>
            <a:ext cx="1640840" cy="30480"/>
          </a:xfrm>
          <a:prstGeom prst="curvedConnector3">
            <a:avLst>
              <a:gd name="adj1" fmla="val 49419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9" name="Curved Connector 488"/>
          <p:cNvCxnSpPr>
            <a:stCxn id="63" idx="5"/>
            <a:endCxn id="487" idx="2"/>
          </p:cNvCxnSpPr>
          <p:nvPr/>
        </p:nvCxnSpPr>
        <p:spPr>
          <a:xfrm>
            <a:off x="879475" y="5688330"/>
            <a:ext cx="2794000" cy="340995"/>
          </a:xfrm>
          <a:prstGeom prst="curvedConnector3">
            <a:avLst>
              <a:gd name="adj1" fmla="val 10500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0" name="Curved Connector 489"/>
          <p:cNvCxnSpPr>
            <a:stCxn id="50" idx="4"/>
            <a:endCxn id="487" idx="2"/>
          </p:cNvCxnSpPr>
          <p:nvPr/>
        </p:nvCxnSpPr>
        <p:spPr>
          <a:xfrm>
            <a:off x="474980" y="4937760"/>
            <a:ext cx="3198495" cy="1091565"/>
          </a:xfrm>
          <a:prstGeom prst="curvedConnector3">
            <a:avLst>
              <a:gd name="adj1" fmla="val 3359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1" name="Curved Connector 490"/>
          <p:cNvCxnSpPr>
            <a:stCxn id="88" idx="5"/>
            <a:endCxn id="487" idx="2"/>
          </p:cNvCxnSpPr>
          <p:nvPr/>
        </p:nvCxnSpPr>
        <p:spPr>
          <a:xfrm>
            <a:off x="1441450" y="5444490"/>
            <a:ext cx="2232025" cy="584835"/>
          </a:xfrm>
          <a:prstGeom prst="curvedConnector3">
            <a:avLst>
              <a:gd name="adj1" fmla="val 2759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2" name="Curved Connector 491"/>
          <p:cNvCxnSpPr>
            <a:stCxn id="170" idx="4"/>
            <a:endCxn id="487" idx="2"/>
          </p:cNvCxnSpPr>
          <p:nvPr/>
        </p:nvCxnSpPr>
        <p:spPr>
          <a:xfrm>
            <a:off x="1105535" y="4495165"/>
            <a:ext cx="2567940" cy="1534160"/>
          </a:xfrm>
          <a:prstGeom prst="curvedConnector3">
            <a:avLst>
              <a:gd name="adj1" fmla="val 1941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3" name="Curved Connector 492"/>
          <p:cNvCxnSpPr>
            <a:stCxn id="144" idx="5"/>
          </p:cNvCxnSpPr>
          <p:nvPr/>
        </p:nvCxnSpPr>
        <p:spPr>
          <a:xfrm>
            <a:off x="1727200" y="4742180"/>
            <a:ext cx="1946275" cy="1278890"/>
          </a:xfrm>
          <a:prstGeom prst="curvedConnector3">
            <a:avLst>
              <a:gd name="adj1" fmla="val 50016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6" name="Curved Connector 495"/>
          <p:cNvCxnSpPr>
            <a:stCxn id="119" idx="4"/>
            <a:endCxn id="487" idx="2"/>
          </p:cNvCxnSpPr>
          <p:nvPr/>
        </p:nvCxnSpPr>
        <p:spPr>
          <a:xfrm>
            <a:off x="2372995" y="5237480"/>
            <a:ext cx="1300480" cy="791845"/>
          </a:xfrm>
          <a:prstGeom prst="curvedConnector3">
            <a:avLst>
              <a:gd name="adj1" fmla="val 19335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7" name="Curved Connector 496"/>
          <p:cNvCxnSpPr>
            <a:stCxn id="272" idx="4"/>
            <a:endCxn id="487" idx="2"/>
          </p:cNvCxnSpPr>
          <p:nvPr/>
        </p:nvCxnSpPr>
        <p:spPr>
          <a:xfrm>
            <a:off x="3246755" y="5367020"/>
            <a:ext cx="426720" cy="662305"/>
          </a:xfrm>
          <a:prstGeom prst="curvedConnector3">
            <a:avLst>
              <a:gd name="adj1" fmla="val 9523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6" name="Oval 295"/>
          <p:cNvSpPr/>
          <p:nvPr/>
        </p:nvSpPr>
        <p:spPr>
          <a:xfrm>
            <a:off x="334645" y="4301490"/>
            <a:ext cx="2889250" cy="1756410"/>
          </a:xfrm>
          <a:prstGeom prst="ellipse">
            <a:avLst/>
          </a:prstGeom>
          <a:noFill/>
          <a:ln w="6350" cmpd="sng"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867410" y="4763770"/>
            <a:ext cx="1393825" cy="786130"/>
          </a:xfrm>
          <a:prstGeom prst="ellipse">
            <a:avLst/>
          </a:prstGeom>
          <a:noFill/>
          <a:ln w="6350" cmpd="sng"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209550" y="2041525"/>
            <a:ext cx="355600" cy="2942590"/>
            <a:chOff x="8984" y="1927"/>
            <a:chExt cx="560" cy="4634"/>
          </a:xfrm>
        </p:grpSpPr>
        <p:sp>
          <p:nvSpPr>
            <p:cNvPr id="50" name="Cube 49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23240" y="2882265"/>
            <a:ext cx="355600" cy="2942590"/>
            <a:chOff x="8984" y="1927"/>
            <a:chExt cx="560" cy="4634"/>
          </a:xfrm>
        </p:grpSpPr>
        <p:sp>
          <p:nvSpPr>
            <p:cNvPr id="63" name="Cube 6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1085215" y="2638425"/>
            <a:ext cx="355600" cy="2942590"/>
            <a:chOff x="8984" y="1927"/>
            <a:chExt cx="560" cy="4634"/>
          </a:xfrm>
        </p:grpSpPr>
        <p:sp>
          <p:nvSpPr>
            <p:cNvPr id="88" name="Cube 87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90" name="Straight Connector 89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l 91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2107565" y="2341245"/>
            <a:ext cx="355600" cy="2942590"/>
            <a:chOff x="8984" y="1927"/>
            <a:chExt cx="560" cy="4634"/>
          </a:xfrm>
        </p:grpSpPr>
        <p:sp>
          <p:nvSpPr>
            <p:cNvPr id="119" name="Cube 118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Oval 122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1370965" y="1936115"/>
            <a:ext cx="355600" cy="2942590"/>
            <a:chOff x="8984" y="1927"/>
            <a:chExt cx="560" cy="4634"/>
          </a:xfrm>
        </p:grpSpPr>
        <p:sp>
          <p:nvSpPr>
            <p:cNvPr id="144" name="Cube 143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46" name="Straight Connector 14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Oval 14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40105" y="1598930"/>
            <a:ext cx="355600" cy="2942590"/>
            <a:chOff x="8984" y="1927"/>
            <a:chExt cx="560" cy="4634"/>
          </a:xfrm>
        </p:grpSpPr>
        <p:sp>
          <p:nvSpPr>
            <p:cNvPr id="170" name="Cube 169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72" name="Straight Connector 171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Oval 173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2" name="Oval 18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6" name="Oval 18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8" name="Oval 18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2" name="Oval 19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1905635" y="1464310"/>
            <a:ext cx="355600" cy="2942590"/>
            <a:chOff x="8984" y="1927"/>
            <a:chExt cx="560" cy="4634"/>
          </a:xfrm>
        </p:grpSpPr>
        <p:sp>
          <p:nvSpPr>
            <p:cNvPr id="197" name="Cube 196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99" name="Straight Connector 198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Oval 200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46" name="Group 245"/>
          <p:cNvGrpSpPr/>
          <p:nvPr/>
        </p:nvGrpSpPr>
        <p:grpSpPr>
          <a:xfrm>
            <a:off x="1654810" y="3179445"/>
            <a:ext cx="355600" cy="2942590"/>
            <a:chOff x="8984" y="1927"/>
            <a:chExt cx="560" cy="4634"/>
          </a:xfrm>
        </p:grpSpPr>
        <p:sp>
          <p:nvSpPr>
            <p:cNvPr id="247" name="Cube 246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8" name="Oval 247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49" name="Straight Connector 248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1" name="Oval 250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2" name="Oval 251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3" name="Oval 252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4" name="Oval 253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5" name="Oval 25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6" name="Oval 25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7" name="Oval 25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8" name="Oval 257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cxnSp>
        <p:nvCxnSpPr>
          <p:cNvPr id="301" name="Straight Arrow Connector 300"/>
          <p:cNvCxnSpPr/>
          <p:nvPr/>
        </p:nvCxnSpPr>
        <p:spPr>
          <a:xfrm>
            <a:off x="3335020" y="2458085"/>
            <a:ext cx="0" cy="2752725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miter lim="800000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2" name="Text Box 301"/>
          <p:cNvSpPr txBox="1"/>
          <p:nvPr/>
        </p:nvSpPr>
        <p:spPr>
          <a:xfrm>
            <a:off x="2745105" y="216725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700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68" name="Group 367"/>
          <p:cNvGrpSpPr/>
          <p:nvPr/>
        </p:nvGrpSpPr>
        <p:grpSpPr>
          <a:xfrm>
            <a:off x="1657350" y="5857240"/>
            <a:ext cx="139700" cy="147955"/>
            <a:chOff x="3459" y="8558"/>
            <a:chExt cx="220" cy="233"/>
          </a:xfrm>
        </p:grpSpPr>
        <p:cxnSp>
          <p:nvCxnSpPr>
            <p:cNvPr id="331" name="Straight Connector 330"/>
            <p:cNvCxnSpPr/>
            <p:nvPr/>
          </p:nvCxnSpPr>
          <p:spPr>
            <a:xfrm flipV="1">
              <a:off x="3569" y="86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2" name="Arc 331"/>
            <p:cNvSpPr/>
            <p:nvPr/>
          </p:nvSpPr>
          <p:spPr>
            <a:xfrm rot="2040000">
              <a:off x="3508" y="86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34" name="Arc 333"/>
            <p:cNvSpPr/>
            <p:nvPr/>
          </p:nvSpPr>
          <p:spPr>
            <a:xfrm rot="2040000">
              <a:off x="3459" y="85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1925955" y="4135755"/>
            <a:ext cx="139700" cy="147955"/>
            <a:chOff x="3725" y="8758"/>
            <a:chExt cx="220" cy="233"/>
          </a:xfrm>
        </p:grpSpPr>
        <p:cxnSp>
          <p:nvCxnSpPr>
            <p:cNvPr id="349" name="Straight Connector 348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Arc 349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1" name="Arc 350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861060" y="4258310"/>
            <a:ext cx="139700" cy="147955"/>
            <a:chOff x="3725" y="8758"/>
            <a:chExt cx="220" cy="233"/>
          </a:xfrm>
        </p:grpSpPr>
        <p:cxnSp>
          <p:nvCxnSpPr>
            <p:cNvPr id="353" name="Straight Connector 352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Arc 353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5" name="Arc 354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56" name="Group 355"/>
          <p:cNvGrpSpPr/>
          <p:nvPr/>
        </p:nvGrpSpPr>
        <p:grpSpPr>
          <a:xfrm>
            <a:off x="1391285" y="4599940"/>
            <a:ext cx="139700" cy="147955"/>
            <a:chOff x="3725" y="8758"/>
            <a:chExt cx="220" cy="233"/>
          </a:xfrm>
        </p:grpSpPr>
        <p:cxnSp>
          <p:nvCxnSpPr>
            <p:cNvPr id="357" name="Straight Connector 35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Arc 35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9" name="Arc 35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0" name="Group 359"/>
          <p:cNvGrpSpPr/>
          <p:nvPr/>
        </p:nvGrpSpPr>
        <p:grpSpPr>
          <a:xfrm>
            <a:off x="1099820" y="5313045"/>
            <a:ext cx="139700" cy="147955"/>
            <a:chOff x="3725" y="8758"/>
            <a:chExt cx="220" cy="233"/>
          </a:xfrm>
        </p:grpSpPr>
        <p:cxnSp>
          <p:nvCxnSpPr>
            <p:cNvPr id="361" name="Straight Connector 360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Arc 361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63" name="Arc 362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4" name="Group 363"/>
          <p:cNvGrpSpPr/>
          <p:nvPr/>
        </p:nvGrpSpPr>
        <p:grpSpPr>
          <a:xfrm>
            <a:off x="521335" y="5558790"/>
            <a:ext cx="139700" cy="147955"/>
            <a:chOff x="3725" y="8758"/>
            <a:chExt cx="220" cy="233"/>
          </a:xfrm>
        </p:grpSpPr>
        <p:cxnSp>
          <p:nvCxnSpPr>
            <p:cNvPr id="365" name="Straight Connector 364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Arc 365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67" name="Arc 366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9" name="Group 368"/>
          <p:cNvGrpSpPr/>
          <p:nvPr/>
        </p:nvGrpSpPr>
        <p:grpSpPr>
          <a:xfrm>
            <a:off x="230505" y="4713605"/>
            <a:ext cx="139700" cy="147955"/>
            <a:chOff x="3459" y="8558"/>
            <a:chExt cx="220" cy="233"/>
          </a:xfrm>
        </p:grpSpPr>
        <p:cxnSp>
          <p:nvCxnSpPr>
            <p:cNvPr id="370" name="Straight Connector 369"/>
            <p:cNvCxnSpPr/>
            <p:nvPr/>
          </p:nvCxnSpPr>
          <p:spPr>
            <a:xfrm flipV="1">
              <a:off x="3569" y="86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Arc 370"/>
            <p:cNvSpPr/>
            <p:nvPr/>
          </p:nvSpPr>
          <p:spPr>
            <a:xfrm rot="2040000">
              <a:off x="3508" y="86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72" name="Arc 371"/>
            <p:cNvSpPr/>
            <p:nvPr/>
          </p:nvSpPr>
          <p:spPr>
            <a:xfrm rot="2040000">
              <a:off x="3459" y="85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375" name="Text Box 374"/>
          <p:cNvSpPr txBox="1"/>
          <p:nvPr/>
        </p:nvSpPr>
        <p:spPr>
          <a:xfrm>
            <a:off x="1934845" y="549211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70-110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87" name="Cube 486"/>
          <p:cNvSpPr/>
          <p:nvPr/>
        </p:nvSpPr>
        <p:spPr>
          <a:xfrm>
            <a:off x="3673475" y="5825490"/>
            <a:ext cx="477520" cy="272415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99" name="Curved Connector 498"/>
          <p:cNvCxnSpPr>
            <a:stCxn id="222" idx="4"/>
            <a:endCxn id="487" idx="2"/>
          </p:cNvCxnSpPr>
          <p:nvPr/>
        </p:nvCxnSpPr>
        <p:spPr>
          <a:xfrm>
            <a:off x="2873375" y="4624705"/>
            <a:ext cx="800100" cy="1404620"/>
          </a:xfrm>
          <a:prstGeom prst="curvedConnector3">
            <a:avLst>
              <a:gd name="adj1" fmla="val 8730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0" name="Curved Connector 499"/>
          <p:cNvCxnSpPr/>
          <p:nvPr/>
        </p:nvCxnSpPr>
        <p:spPr>
          <a:xfrm>
            <a:off x="2171065" y="4360545"/>
            <a:ext cx="1502410" cy="1668780"/>
          </a:xfrm>
          <a:prstGeom prst="curvedConnector3">
            <a:avLst>
              <a:gd name="adj1" fmla="val 40955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1" name="Group 270"/>
          <p:cNvGrpSpPr/>
          <p:nvPr/>
        </p:nvGrpSpPr>
        <p:grpSpPr>
          <a:xfrm>
            <a:off x="2981325" y="2470785"/>
            <a:ext cx="355600" cy="2942590"/>
            <a:chOff x="8984" y="1927"/>
            <a:chExt cx="560" cy="4634"/>
          </a:xfrm>
        </p:grpSpPr>
        <p:sp>
          <p:nvSpPr>
            <p:cNvPr id="272" name="Cube 27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74" name="Straight Connector 27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2" name="Oval 28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3" name="Oval 28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4" name="Oval 28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0" name="Oval 28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3" name="Oval 29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4" name="Oval 29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607945" y="1728470"/>
            <a:ext cx="355600" cy="29425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339" name="Group 338"/>
          <p:cNvGrpSpPr/>
          <p:nvPr/>
        </p:nvGrpSpPr>
        <p:grpSpPr>
          <a:xfrm>
            <a:off x="3013075" y="5119370"/>
            <a:ext cx="139700" cy="147955"/>
            <a:chOff x="3725" y="8758"/>
            <a:chExt cx="220" cy="233"/>
          </a:xfrm>
        </p:grpSpPr>
        <p:cxnSp>
          <p:nvCxnSpPr>
            <p:cNvPr id="336" name="Straight Connector 335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Arc 336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38" name="Arc 337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44" name="Group 343"/>
          <p:cNvGrpSpPr/>
          <p:nvPr/>
        </p:nvGrpSpPr>
        <p:grpSpPr>
          <a:xfrm>
            <a:off x="2635250" y="4401185"/>
            <a:ext cx="139700" cy="147955"/>
            <a:chOff x="3725" y="8758"/>
            <a:chExt cx="220" cy="233"/>
          </a:xfrm>
        </p:grpSpPr>
        <p:cxnSp>
          <p:nvCxnSpPr>
            <p:cNvPr id="345" name="Straight Connector 344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Arc 345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47" name="Arc 346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501" name="Group 500"/>
          <p:cNvGrpSpPr/>
          <p:nvPr/>
        </p:nvGrpSpPr>
        <p:grpSpPr>
          <a:xfrm>
            <a:off x="2115185" y="5019675"/>
            <a:ext cx="139700" cy="147955"/>
            <a:chOff x="3725" y="8758"/>
            <a:chExt cx="220" cy="233"/>
          </a:xfrm>
        </p:grpSpPr>
        <p:cxnSp>
          <p:nvCxnSpPr>
            <p:cNvPr id="502" name="Straight Connector 50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3" name="Arc 502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504" name="Arc 503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cxnSp>
        <p:nvCxnSpPr>
          <p:cNvPr id="506" name="Curved Connector 505"/>
          <p:cNvCxnSpPr>
            <a:endCxn id="487" idx="4"/>
          </p:cNvCxnSpPr>
          <p:nvPr/>
        </p:nvCxnSpPr>
        <p:spPr>
          <a:xfrm rot="10800000">
            <a:off x="4015105" y="6028690"/>
            <a:ext cx="818515" cy="93345"/>
          </a:xfrm>
          <a:prstGeom prst="curvedConnector3">
            <a:avLst>
              <a:gd name="adj1" fmla="val 41738"/>
            </a:avLst>
          </a:prstGeom>
          <a:ln w="25400" cmpd="sng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3" name="Straight Arrow Connector 552"/>
          <p:cNvCxnSpPr/>
          <p:nvPr/>
        </p:nvCxnSpPr>
        <p:spPr>
          <a:xfrm flipH="1">
            <a:off x="1924685" y="5245735"/>
            <a:ext cx="403860" cy="696595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6135" y="5330825"/>
            <a:ext cx="1393825" cy="1136015"/>
          </a:xfrm>
          <a:prstGeom prst="rect">
            <a:avLst/>
          </a:prstGeom>
        </p:spPr>
      </p:pic>
      <p:sp>
        <p:nvSpPr>
          <p:cNvPr id="508" name="Cube 507"/>
          <p:cNvSpPr/>
          <p:nvPr/>
        </p:nvSpPr>
        <p:spPr>
          <a:xfrm>
            <a:off x="4594860" y="3383280"/>
            <a:ext cx="259080" cy="135890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09" name="Curved Connector 508"/>
          <p:cNvCxnSpPr/>
          <p:nvPr/>
        </p:nvCxnSpPr>
        <p:spPr>
          <a:xfrm rot="10800000">
            <a:off x="4585335" y="3648075"/>
            <a:ext cx="226695" cy="93980"/>
          </a:xfrm>
          <a:prstGeom prst="curvedConnector3">
            <a:avLst>
              <a:gd name="adj1" fmla="val 49860"/>
            </a:avLst>
          </a:prstGeom>
          <a:ln w="25400" cmpd="sng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0" name="Oval 509"/>
          <p:cNvSpPr/>
          <p:nvPr/>
        </p:nvSpPr>
        <p:spPr>
          <a:xfrm>
            <a:off x="4623435" y="3882390"/>
            <a:ext cx="184785" cy="184150"/>
          </a:xfrm>
          <a:prstGeom prst="ellipse">
            <a:avLst/>
          </a:prstGeom>
          <a:solidFill>
            <a:srgbClr val="EABF3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22" name="Oval 521"/>
          <p:cNvSpPr/>
          <p:nvPr/>
        </p:nvSpPr>
        <p:spPr>
          <a:xfrm>
            <a:off x="4645660" y="2797175"/>
            <a:ext cx="132080" cy="129540"/>
          </a:xfrm>
          <a:prstGeom prst="ellipse">
            <a:avLst/>
          </a:prstGeom>
          <a:solidFill>
            <a:srgbClr val="9CB6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523" name="Group 522"/>
          <p:cNvGrpSpPr/>
          <p:nvPr/>
        </p:nvGrpSpPr>
        <p:grpSpPr>
          <a:xfrm rot="0">
            <a:off x="4638040" y="3068320"/>
            <a:ext cx="139700" cy="147955"/>
            <a:chOff x="3725" y="8758"/>
            <a:chExt cx="220" cy="233"/>
          </a:xfrm>
        </p:grpSpPr>
        <p:cxnSp>
          <p:nvCxnSpPr>
            <p:cNvPr id="524" name="Straight Connector 523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5" name="Arc 524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526" name="Arc 525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20" name="Text Box 19"/>
          <p:cNvSpPr txBox="1"/>
          <p:nvPr/>
        </p:nvSpPr>
        <p:spPr>
          <a:xfrm>
            <a:off x="2469515" y="6003290"/>
            <a:ext cx="12338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b="1"/>
              <a:t>Fibre</a:t>
            </a:r>
            <a:endParaRPr lang="en-US" sz="1600" b="1"/>
          </a:p>
        </p:txBody>
      </p:sp>
      <p:sp>
        <p:nvSpPr>
          <p:cNvPr id="21" name="Text Box 20"/>
          <p:cNvSpPr txBox="1"/>
          <p:nvPr/>
        </p:nvSpPr>
        <p:spPr>
          <a:xfrm>
            <a:off x="2468880" y="6263005"/>
            <a:ext cx="16814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b="1"/>
              <a:t>375 V Power</a:t>
            </a:r>
            <a:endParaRPr lang="en-US" sz="1600" b="1"/>
          </a:p>
        </p:txBody>
      </p:sp>
      <p:sp>
        <p:nvSpPr>
          <p:cNvPr id="52" name="Rectangle 51"/>
          <p:cNvSpPr/>
          <p:nvPr/>
        </p:nvSpPr>
        <p:spPr>
          <a:xfrm>
            <a:off x="3749675" y="1642745"/>
            <a:ext cx="639445" cy="246824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882640" y="662305"/>
            <a:ext cx="6100445" cy="106616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8" name="Curved Connector 487"/>
          <p:cNvCxnSpPr>
            <a:endCxn id="487" idx="2"/>
          </p:cNvCxnSpPr>
          <p:nvPr/>
        </p:nvCxnSpPr>
        <p:spPr>
          <a:xfrm flipV="1">
            <a:off x="2032635" y="6029325"/>
            <a:ext cx="1640840" cy="30480"/>
          </a:xfrm>
          <a:prstGeom prst="curvedConnector3">
            <a:avLst>
              <a:gd name="adj1" fmla="val 49419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9" name="Curved Connector 488"/>
          <p:cNvCxnSpPr>
            <a:stCxn id="63" idx="5"/>
            <a:endCxn id="487" idx="2"/>
          </p:cNvCxnSpPr>
          <p:nvPr/>
        </p:nvCxnSpPr>
        <p:spPr>
          <a:xfrm>
            <a:off x="879475" y="5688330"/>
            <a:ext cx="2794000" cy="340995"/>
          </a:xfrm>
          <a:prstGeom prst="curvedConnector3">
            <a:avLst>
              <a:gd name="adj1" fmla="val 10500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0" name="Curved Connector 489"/>
          <p:cNvCxnSpPr>
            <a:stCxn id="50" idx="4"/>
            <a:endCxn id="487" idx="2"/>
          </p:cNvCxnSpPr>
          <p:nvPr/>
        </p:nvCxnSpPr>
        <p:spPr>
          <a:xfrm>
            <a:off x="474980" y="4937760"/>
            <a:ext cx="3198495" cy="1091565"/>
          </a:xfrm>
          <a:prstGeom prst="curvedConnector3">
            <a:avLst>
              <a:gd name="adj1" fmla="val 3359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1" name="Curved Connector 490"/>
          <p:cNvCxnSpPr>
            <a:stCxn id="88" idx="5"/>
            <a:endCxn id="487" idx="2"/>
          </p:cNvCxnSpPr>
          <p:nvPr/>
        </p:nvCxnSpPr>
        <p:spPr>
          <a:xfrm>
            <a:off x="1441450" y="5444490"/>
            <a:ext cx="2232025" cy="584835"/>
          </a:xfrm>
          <a:prstGeom prst="curvedConnector3">
            <a:avLst>
              <a:gd name="adj1" fmla="val 2759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2" name="Curved Connector 491"/>
          <p:cNvCxnSpPr>
            <a:stCxn id="170" idx="4"/>
            <a:endCxn id="487" idx="2"/>
          </p:cNvCxnSpPr>
          <p:nvPr/>
        </p:nvCxnSpPr>
        <p:spPr>
          <a:xfrm>
            <a:off x="1105535" y="4495165"/>
            <a:ext cx="2567940" cy="1534160"/>
          </a:xfrm>
          <a:prstGeom prst="curvedConnector3">
            <a:avLst>
              <a:gd name="adj1" fmla="val 1941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3" name="Curved Connector 492"/>
          <p:cNvCxnSpPr>
            <a:stCxn id="144" idx="5"/>
          </p:cNvCxnSpPr>
          <p:nvPr/>
        </p:nvCxnSpPr>
        <p:spPr>
          <a:xfrm>
            <a:off x="1727200" y="4742180"/>
            <a:ext cx="1946275" cy="1278890"/>
          </a:xfrm>
          <a:prstGeom prst="curvedConnector3">
            <a:avLst>
              <a:gd name="adj1" fmla="val 50016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6" name="Curved Connector 495"/>
          <p:cNvCxnSpPr>
            <a:stCxn id="119" idx="4"/>
            <a:endCxn id="487" idx="2"/>
          </p:cNvCxnSpPr>
          <p:nvPr/>
        </p:nvCxnSpPr>
        <p:spPr>
          <a:xfrm>
            <a:off x="2372995" y="5237480"/>
            <a:ext cx="1300480" cy="791845"/>
          </a:xfrm>
          <a:prstGeom prst="curvedConnector3">
            <a:avLst>
              <a:gd name="adj1" fmla="val 19335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7" name="Curved Connector 496"/>
          <p:cNvCxnSpPr>
            <a:stCxn id="272" idx="4"/>
            <a:endCxn id="487" idx="2"/>
          </p:cNvCxnSpPr>
          <p:nvPr/>
        </p:nvCxnSpPr>
        <p:spPr>
          <a:xfrm>
            <a:off x="3246755" y="5367020"/>
            <a:ext cx="426720" cy="662305"/>
          </a:xfrm>
          <a:prstGeom prst="curvedConnector3">
            <a:avLst>
              <a:gd name="adj1" fmla="val 9523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/>
          <p:nvPr/>
        </p:nvCxnSpPr>
        <p:spPr>
          <a:xfrm>
            <a:off x="4032250" y="2097405"/>
            <a:ext cx="0" cy="2582545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/>
          <p:cNvCxnSpPr/>
          <p:nvPr/>
        </p:nvCxnSpPr>
        <p:spPr>
          <a:xfrm>
            <a:off x="4116705" y="2101850"/>
            <a:ext cx="0" cy="2580005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9" name="Group 468"/>
          <p:cNvGrpSpPr/>
          <p:nvPr/>
        </p:nvGrpSpPr>
        <p:grpSpPr>
          <a:xfrm>
            <a:off x="3884930" y="4145280"/>
            <a:ext cx="379730" cy="364490"/>
            <a:chOff x="12018" y="2716"/>
            <a:chExt cx="1079" cy="1046"/>
          </a:xfrm>
        </p:grpSpPr>
        <p:sp>
          <p:nvSpPr>
            <p:cNvPr id="470" name="Oval 469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1" name="Oval 470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66" name="Group 465"/>
          <p:cNvGrpSpPr/>
          <p:nvPr/>
        </p:nvGrpSpPr>
        <p:grpSpPr>
          <a:xfrm>
            <a:off x="3884930" y="3211195"/>
            <a:ext cx="379730" cy="364490"/>
            <a:chOff x="12018" y="2716"/>
            <a:chExt cx="1079" cy="1046"/>
          </a:xfrm>
        </p:grpSpPr>
        <p:sp>
          <p:nvSpPr>
            <p:cNvPr id="467" name="Oval 466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68" name="Oval 467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23" name="Group 422"/>
          <p:cNvGrpSpPr/>
          <p:nvPr/>
        </p:nvGrpSpPr>
        <p:grpSpPr>
          <a:xfrm>
            <a:off x="3888105" y="2435860"/>
            <a:ext cx="379730" cy="364490"/>
            <a:chOff x="12018" y="2716"/>
            <a:chExt cx="1079" cy="1046"/>
          </a:xfrm>
        </p:grpSpPr>
        <p:sp>
          <p:nvSpPr>
            <p:cNvPr id="376" name="Oval 375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7" name="Oval 376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296" name="Oval 295"/>
          <p:cNvSpPr/>
          <p:nvPr/>
        </p:nvSpPr>
        <p:spPr>
          <a:xfrm>
            <a:off x="334645" y="4301490"/>
            <a:ext cx="2889250" cy="1756410"/>
          </a:xfrm>
          <a:prstGeom prst="ellipse">
            <a:avLst/>
          </a:prstGeom>
          <a:noFill/>
          <a:ln w="6350" cmpd="sng"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867410" y="4763770"/>
            <a:ext cx="1393825" cy="786130"/>
          </a:xfrm>
          <a:prstGeom prst="ellipse">
            <a:avLst/>
          </a:prstGeom>
          <a:noFill/>
          <a:ln w="6350" cmpd="sng"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2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TRIDENT Phase-1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-6353" y="6574358"/>
          <a:ext cx="12192003" cy="3365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209550" y="2041525"/>
            <a:ext cx="355600" cy="2942590"/>
            <a:chOff x="8984" y="1927"/>
            <a:chExt cx="560" cy="4634"/>
          </a:xfrm>
        </p:grpSpPr>
        <p:sp>
          <p:nvSpPr>
            <p:cNvPr id="50" name="Cube 49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23240" y="2882265"/>
            <a:ext cx="355600" cy="2942590"/>
            <a:chOff x="8984" y="1927"/>
            <a:chExt cx="560" cy="4634"/>
          </a:xfrm>
        </p:grpSpPr>
        <p:sp>
          <p:nvSpPr>
            <p:cNvPr id="63" name="Cube 62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1085215" y="2638425"/>
            <a:ext cx="355600" cy="2942590"/>
            <a:chOff x="8984" y="1927"/>
            <a:chExt cx="560" cy="4634"/>
          </a:xfrm>
        </p:grpSpPr>
        <p:sp>
          <p:nvSpPr>
            <p:cNvPr id="88" name="Cube 87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90" name="Straight Connector 89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l 91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2107565" y="2341245"/>
            <a:ext cx="355600" cy="2942590"/>
            <a:chOff x="8984" y="1927"/>
            <a:chExt cx="560" cy="4634"/>
          </a:xfrm>
        </p:grpSpPr>
        <p:sp>
          <p:nvSpPr>
            <p:cNvPr id="119" name="Cube 118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Oval 122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1370965" y="1936115"/>
            <a:ext cx="355600" cy="2942590"/>
            <a:chOff x="8984" y="1927"/>
            <a:chExt cx="560" cy="4634"/>
          </a:xfrm>
        </p:grpSpPr>
        <p:sp>
          <p:nvSpPr>
            <p:cNvPr id="144" name="Cube 143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46" name="Straight Connector 145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Oval 147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40105" y="1598930"/>
            <a:ext cx="355600" cy="2942590"/>
            <a:chOff x="8984" y="1927"/>
            <a:chExt cx="560" cy="4634"/>
          </a:xfrm>
        </p:grpSpPr>
        <p:sp>
          <p:nvSpPr>
            <p:cNvPr id="170" name="Cube 169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72" name="Straight Connector 171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Oval 173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2" name="Oval 181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6" name="Oval 18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8" name="Oval 18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2" name="Oval 19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1905635" y="1464310"/>
            <a:ext cx="355600" cy="2942590"/>
            <a:chOff x="8984" y="1927"/>
            <a:chExt cx="560" cy="4634"/>
          </a:xfrm>
        </p:grpSpPr>
        <p:sp>
          <p:nvSpPr>
            <p:cNvPr id="197" name="Cube 196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99" name="Straight Connector 198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Oval 200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46" name="Group 245"/>
          <p:cNvGrpSpPr/>
          <p:nvPr/>
        </p:nvGrpSpPr>
        <p:grpSpPr>
          <a:xfrm>
            <a:off x="1654810" y="3179445"/>
            <a:ext cx="355600" cy="2942590"/>
            <a:chOff x="8984" y="1927"/>
            <a:chExt cx="560" cy="4634"/>
          </a:xfrm>
        </p:grpSpPr>
        <p:sp>
          <p:nvSpPr>
            <p:cNvPr id="247" name="Cube 246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8" name="Oval 247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49" name="Straight Connector 248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1" name="Oval 250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2" name="Oval 251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3" name="Oval 252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4" name="Oval 253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5" name="Oval 254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6" name="Oval 255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7" name="Oval 256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8" name="Oval 257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cxnSp>
        <p:nvCxnSpPr>
          <p:cNvPr id="301" name="Straight Arrow Connector 300"/>
          <p:cNvCxnSpPr/>
          <p:nvPr/>
        </p:nvCxnSpPr>
        <p:spPr>
          <a:xfrm>
            <a:off x="3335020" y="2458085"/>
            <a:ext cx="0" cy="2752725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miter lim="800000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2" name="Text Box 301"/>
          <p:cNvSpPr txBox="1"/>
          <p:nvPr/>
        </p:nvSpPr>
        <p:spPr>
          <a:xfrm>
            <a:off x="2745105" y="216725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700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68" name="Group 367"/>
          <p:cNvGrpSpPr/>
          <p:nvPr/>
        </p:nvGrpSpPr>
        <p:grpSpPr>
          <a:xfrm>
            <a:off x="1657350" y="5857240"/>
            <a:ext cx="139700" cy="147955"/>
            <a:chOff x="3459" y="8558"/>
            <a:chExt cx="220" cy="233"/>
          </a:xfrm>
        </p:grpSpPr>
        <p:cxnSp>
          <p:nvCxnSpPr>
            <p:cNvPr id="331" name="Straight Connector 330"/>
            <p:cNvCxnSpPr/>
            <p:nvPr/>
          </p:nvCxnSpPr>
          <p:spPr>
            <a:xfrm flipV="1">
              <a:off x="3569" y="86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2" name="Arc 331"/>
            <p:cNvSpPr/>
            <p:nvPr/>
          </p:nvSpPr>
          <p:spPr>
            <a:xfrm rot="2040000">
              <a:off x="3508" y="86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34" name="Arc 333"/>
            <p:cNvSpPr/>
            <p:nvPr/>
          </p:nvSpPr>
          <p:spPr>
            <a:xfrm rot="2040000">
              <a:off x="3459" y="85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304" name="Cube 303"/>
          <p:cNvSpPr/>
          <p:nvPr/>
        </p:nvSpPr>
        <p:spPr>
          <a:xfrm>
            <a:off x="3884930" y="4651375"/>
            <a:ext cx="356235" cy="182880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05" name="Oval 304"/>
          <p:cNvSpPr/>
          <p:nvPr/>
        </p:nvSpPr>
        <p:spPr>
          <a:xfrm>
            <a:off x="3957320" y="1891665"/>
            <a:ext cx="236220" cy="223520"/>
          </a:xfrm>
          <a:prstGeom prst="ellipse">
            <a:avLst/>
          </a:prstGeom>
          <a:solidFill>
            <a:srgbClr val="EABF3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09" name="Oval 308"/>
          <p:cNvSpPr/>
          <p:nvPr/>
        </p:nvSpPr>
        <p:spPr>
          <a:xfrm>
            <a:off x="4036695" y="230441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0" name="Oval 309"/>
          <p:cNvSpPr/>
          <p:nvPr/>
        </p:nvSpPr>
        <p:spPr>
          <a:xfrm>
            <a:off x="4034155" y="242506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1" name="Oval 310"/>
          <p:cNvSpPr/>
          <p:nvPr/>
        </p:nvSpPr>
        <p:spPr>
          <a:xfrm>
            <a:off x="4035425" y="2573655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2" name="Oval 311"/>
          <p:cNvSpPr/>
          <p:nvPr/>
        </p:nvSpPr>
        <p:spPr>
          <a:xfrm>
            <a:off x="4034790" y="266954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340" name="Group 339"/>
          <p:cNvGrpSpPr/>
          <p:nvPr/>
        </p:nvGrpSpPr>
        <p:grpSpPr>
          <a:xfrm rot="0">
            <a:off x="3884930" y="4558665"/>
            <a:ext cx="139700" cy="147955"/>
            <a:chOff x="3725" y="8758"/>
            <a:chExt cx="220" cy="233"/>
          </a:xfrm>
        </p:grpSpPr>
        <p:cxnSp>
          <p:nvCxnSpPr>
            <p:cNvPr id="341" name="Straight Connector 340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Arc 341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43" name="Arc 342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1925955" y="4135755"/>
            <a:ext cx="139700" cy="147955"/>
            <a:chOff x="3725" y="8758"/>
            <a:chExt cx="220" cy="233"/>
          </a:xfrm>
        </p:grpSpPr>
        <p:cxnSp>
          <p:nvCxnSpPr>
            <p:cNvPr id="349" name="Straight Connector 348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Arc 349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1" name="Arc 350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861060" y="4258310"/>
            <a:ext cx="139700" cy="147955"/>
            <a:chOff x="3725" y="8758"/>
            <a:chExt cx="220" cy="233"/>
          </a:xfrm>
        </p:grpSpPr>
        <p:cxnSp>
          <p:nvCxnSpPr>
            <p:cNvPr id="353" name="Straight Connector 352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Arc 353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5" name="Arc 354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56" name="Group 355"/>
          <p:cNvGrpSpPr/>
          <p:nvPr/>
        </p:nvGrpSpPr>
        <p:grpSpPr>
          <a:xfrm>
            <a:off x="1391285" y="4599940"/>
            <a:ext cx="139700" cy="147955"/>
            <a:chOff x="3725" y="8758"/>
            <a:chExt cx="220" cy="233"/>
          </a:xfrm>
        </p:grpSpPr>
        <p:cxnSp>
          <p:nvCxnSpPr>
            <p:cNvPr id="357" name="Straight Connector 356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Arc 357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59" name="Arc 358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0" name="Group 359"/>
          <p:cNvGrpSpPr/>
          <p:nvPr/>
        </p:nvGrpSpPr>
        <p:grpSpPr>
          <a:xfrm>
            <a:off x="1099820" y="5313045"/>
            <a:ext cx="139700" cy="147955"/>
            <a:chOff x="3725" y="8758"/>
            <a:chExt cx="220" cy="233"/>
          </a:xfrm>
        </p:grpSpPr>
        <p:cxnSp>
          <p:nvCxnSpPr>
            <p:cNvPr id="361" name="Straight Connector 360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Arc 361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63" name="Arc 362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4" name="Group 363"/>
          <p:cNvGrpSpPr/>
          <p:nvPr/>
        </p:nvGrpSpPr>
        <p:grpSpPr>
          <a:xfrm>
            <a:off x="521335" y="5558790"/>
            <a:ext cx="139700" cy="147955"/>
            <a:chOff x="3725" y="8758"/>
            <a:chExt cx="220" cy="233"/>
          </a:xfrm>
        </p:grpSpPr>
        <p:cxnSp>
          <p:nvCxnSpPr>
            <p:cNvPr id="365" name="Straight Connector 364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Arc 365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67" name="Arc 366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69" name="Group 368"/>
          <p:cNvGrpSpPr/>
          <p:nvPr/>
        </p:nvGrpSpPr>
        <p:grpSpPr>
          <a:xfrm>
            <a:off x="230505" y="4713605"/>
            <a:ext cx="139700" cy="147955"/>
            <a:chOff x="3459" y="8558"/>
            <a:chExt cx="220" cy="233"/>
          </a:xfrm>
        </p:grpSpPr>
        <p:cxnSp>
          <p:nvCxnSpPr>
            <p:cNvPr id="370" name="Straight Connector 369"/>
            <p:cNvCxnSpPr/>
            <p:nvPr/>
          </p:nvCxnSpPr>
          <p:spPr>
            <a:xfrm flipV="1">
              <a:off x="3569" y="86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Arc 370"/>
            <p:cNvSpPr/>
            <p:nvPr/>
          </p:nvSpPr>
          <p:spPr>
            <a:xfrm rot="2040000">
              <a:off x="3508" y="86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72" name="Arc 371"/>
            <p:cNvSpPr/>
            <p:nvPr/>
          </p:nvSpPr>
          <p:spPr>
            <a:xfrm rot="2040000">
              <a:off x="3459" y="85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sp>
        <p:nvSpPr>
          <p:cNvPr id="375" name="Text Box 374"/>
          <p:cNvSpPr txBox="1"/>
          <p:nvPr/>
        </p:nvSpPr>
        <p:spPr>
          <a:xfrm>
            <a:off x="1934845" y="549211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70-110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86" name="Group 385"/>
          <p:cNvGrpSpPr/>
          <p:nvPr/>
        </p:nvGrpSpPr>
        <p:grpSpPr>
          <a:xfrm>
            <a:off x="4032250" y="2169795"/>
            <a:ext cx="88900" cy="76200"/>
            <a:chOff x="11597" y="2507"/>
            <a:chExt cx="140" cy="120"/>
          </a:xfrm>
        </p:grpSpPr>
        <p:cxnSp>
          <p:nvCxnSpPr>
            <p:cNvPr id="378" name="Straight Connector 377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Rectangle 378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382" name="Group 381"/>
          <p:cNvGrpSpPr/>
          <p:nvPr/>
        </p:nvGrpSpPr>
        <p:grpSpPr>
          <a:xfrm>
            <a:off x="4029075" y="2797810"/>
            <a:ext cx="89535" cy="76200"/>
            <a:chOff x="12061" y="2408"/>
            <a:chExt cx="455" cy="192"/>
          </a:xfrm>
        </p:grpSpPr>
        <p:cxnSp>
          <p:nvCxnSpPr>
            <p:cNvPr id="383" name="Straight Connector 382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Rectangle 383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24" name="Oval 423"/>
          <p:cNvSpPr/>
          <p:nvPr/>
        </p:nvSpPr>
        <p:spPr>
          <a:xfrm>
            <a:off x="4036695" y="308292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25" name="Oval 424"/>
          <p:cNvSpPr/>
          <p:nvPr/>
        </p:nvSpPr>
        <p:spPr>
          <a:xfrm>
            <a:off x="4034155" y="320357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27" name="Oval 426"/>
          <p:cNvSpPr/>
          <p:nvPr/>
        </p:nvSpPr>
        <p:spPr>
          <a:xfrm>
            <a:off x="4034790" y="344805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31" name="Group 430"/>
          <p:cNvGrpSpPr/>
          <p:nvPr/>
        </p:nvGrpSpPr>
        <p:grpSpPr>
          <a:xfrm>
            <a:off x="4032250" y="2948305"/>
            <a:ext cx="88900" cy="76200"/>
            <a:chOff x="11597" y="2507"/>
            <a:chExt cx="140" cy="120"/>
          </a:xfrm>
        </p:grpSpPr>
        <p:cxnSp>
          <p:nvCxnSpPr>
            <p:cNvPr id="432" name="Straight Connector 431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Rectangle 432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4029075" y="3576320"/>
            <a:ext cx="89535" cy="76200"/>
            <a:chOff x="12061" y="2408"/>
            <a:chExt cx="455" cy="192"/>
          </a:xfrm>
        </p:grpSpPr>
        <p:cxnSp>
          <p:nvCxnSpPr>
            <p:cNvPr id="436" name="Straight Connector 435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Rectangle 436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39" name="Oval 438"/>
          <p:cNvSpPr/>
          <p:nvPr/>
        </p:nvSpPr>
        <p:spPr>
          <a:xfrm>
            <a:off x="4035425" y="4010660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40" name="Oval 439"/>
          <p:cNvSpPr/>
          <p:nvPr/>
        </p:nvSpPr>
        <p:spPr>
          <a:xfrm>
            <a:off x="4036695" y="4131310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42" name="Oval 441"/>
          <p:cNvSpPr/>
          <p:nvPr/>
        </p:nvSpPr>
        <p:spPr>
          <a:xfrm>
            <a:off x="4034155" y="4382135"/>
            <a:ext cx="80010" cy="76200"/>
          </a:xfrm>
          <a:prstGeom prst="ellipse">
            <a:avLst/>
          </a:prstGeom>
          <a:solidFill>
            <a:srgbClr val="7030A0">
              <a:alpha val="3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50" name="Group 449"/>
          <p:cNvGrpSpPr/>
          <p:nvPr/>
        </p:nvGrpSpPr>
        <p:grpSpPr>
          <a:xfrm>
            <a:off x="4031615" y="4504055"/>
            <a:ext cx="89535" cy="76200"/>
            <a:chOff x="12061" y="2408"/>
            <a:chExt cx="455" cy="192"/>
          </a:xfrm>
        </p:grpSpPr>
        <p:cxnSp>
          <p:nvCxnSpPr>
            <p:cNvPr id="451" name="Straight Connector 450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Rectangle 451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54" name="Oval 453"/>
          <p:cNvSpPr/>
          <p:nvPr/>
        </p:nvSpPr>
        <p:spPr>
          <a:xfrm>
            <a:off x="4033520" y="3720465"/>
            <a:ext cx="80010" cy="762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456" name="Group 455"/>
          <p:cNvGrpSpPr/>
          <p:nvPr/>
        </p:nvGrpSpPr>
        <p:grpSpPr>
          <a:xfrm>
            <a:off x="4029075" y="3850005"/>
            <a:ext cx="89535" cy="76200"/>
            <a:chOff x="12061" y="2408"/>
            <a:chExt cx="455" cy="192"/>
          </a:xfrm>
        </p:grpSpPr>
        <p:cxnSp>
          <p:nvCxnSpPr>
            <p:cNvPr id="457" name="Straight Connector 456"/>
            <p:cNvCxnSpPr/>
            <p:nvPr/>
          </p:nvCxnSpPr>
          <p:spPr>
            <a:xfrm>
              <a:off x="12061" y="2600"/>
              <a:ext cx="455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Rectangle 457"/>
            <p:cNvSpPr/>
            <p:nvPr/>
          </p:nvSpPr>
          <p:spPr>
            <a:xfrm>
              <a:off x="12146" y="2408"/>
              <a:ext cx="120" cy="1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12331" y="2457"/>
              <a:ext cx="120" cy="1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472" name="Oval 471"/>
          <p:cNvSpPr/>
          <p:nvPr/>
        </p:nvSpPr>
        <p:spPr>
          <a:xfrm>
            <a:off x="4034155" y="3352800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73" name="Oval 472"/>
          <p:cNvSpPr/>
          <p:nvPr/>
        </p:nvSpPr>
        <p:spPr>
          <a:xfrm>
            <a:off x="4035425" y="4284980"/>
            <a:ext cx="80010" cy="7620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87" name="Cube 486"/>
          <p:cNvSpPr/>
          <p:nvPr/>
        </p:nvSpPr>
        <p:spPr>
          <a:xfrm>
            <a:off x="3673475" y="5825490"/>
            <a:ext cx="477520" cy="272415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99" name="Curved Connector 498"/>
          <p:cNvCxnSpPr>
            <a:stCxn id="222" idx="4"/>
            <a:endCxn id="487" idx="2"/>
          </p:cNvCxnSpPr>
          <p:nvPr/>
        </p:nvCxnSpPr>
        <p:spPr>
          <a:xfrm>
            <a:off x="2873375" y="4624705"/>
            <a:ext cx="800100" cy="1404620"/>
          </a:xfrm>
          <a:prstGeom prst="curvedConnector3">
            <a:avLst>
              <a:gd name="adj1" fmla="val 8730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0" name="Curved Connector 499"/>
          <p:cNvCxnSpPr/>
          <p:nvPr/>
        </p:nvCxnSpPr>
        <p:spPr>
          <a:xfrm>
            <a:off x="2171065" y="4360545"/>
            <a:ext cx="1502410" cy="1668780"/>
          </a:xfrm>
          <a:prstGeom prst="curvedConnector3">
            <a:avLst>
              <a:gd name="adj1" fmla="val 40955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1" name="Group 270"/>
          <p:cNvGrpSpPr/>
          <p:nvPr/>
        </p:nvGrpSpPr>
        <p:grpSpPr>
          <a:xfrm>
            <a:off x="2981325" y="2470785"/>
            <a:ext cx="355600" cy="2942590"/>
            <a:chOff x="8984" y="1927"/>
            <a:chExt cx="560" cy="4634"/>
          </a:xfrm>
        </p:grpSpPr>
        <p:sp>
          <p:nvSpPr>
            <p:cNvPr id="272" name="Cube 27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74" name="Straight Connector 27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2" name="Oval 28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3" name="Oval 28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4" name="Oval 28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0" name="Oval 28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3" name="Oval 29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4" name="Oval 29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2607945" y="1728470"/>
            <a:ext cx="355600" cy="2942590"/>
            <a:chOff x="8984" y="1927"/>
            <a:chExt cx="560" cy="4634"/>
          </a:xfrm>
        </p:grpSpPr>
        <p:sp>
          <p:nvSpPr>
            <p:cNvPr id="222" name="Cube 221"/>
            <p:cNvSpPr/>
            <p:nvPr/>
          </p:nvSpPr>
          <p:spPr>
            <a:xfrm>
              <a:off x="8984" y="6273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9098" y="1927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9216" y="2251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9349" y="2258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/>
            <p:cNvSpPr/>
            <p:nvPr/>
          </p:nvSpPr>
          <p:spPr>
            <a:xfrm>
              <a:off x="9222" y="239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9223" y="258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9219" y="277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9221" y="296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9220" y="315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223" y="3344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23" y="35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9223" y="373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9223" y="3919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9223" y="41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9221" y="431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9222" y="450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9218" y="469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9220" y="488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9219" y="5076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9222" y="5265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9222" y="5458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9222" y="5651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9222" y="5840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9222" y="6037"/>
              <a:ext cx="126" cy="120"/>
            </a:xfrm>
            <a:prstGeom prst="ellipse">
              <a:avLst/>
            </a:prstGeom>
            <a:solidFill>
              <a:srgbClr val="9CB6D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339" name="Group 338"/>
          <p:cNvGrpSpPr/>
          <p:nvPr/>
        </p:nvGrpSpPr>
        <p:grpSpPr>
          <a:xfrm>
            <a:off x="3013075" y="5119370"/>
            <a:ext cx="139700" cy="147955"/>
            <a:chOff x="3725" y="8758"/>
            <a:chExt cx="220" cy="233"/>
          </a:xfrm>
        </p:grpSpPr>
        <p:cxnSp>
          <p:nvCxnSpPr>
            <p:cNvPr id="336" name="Straight Connector 335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Arc 336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38" name="Arc 337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344" name="Group 343"/>
          <p:cNvGrpSpPr/>
          <p:nvPr/>
        </p:nvGrpSpPr>
        <p:grpSpPr>
          <a:xfrm>
            <a:off x="2635250" y="4401185"/>
            <a:ext cx="139700" cy="147955"/>
            <a:chOff x="3725" y="8758"/>
            <a:chExt cx="220" cy="233"/>
          </a:xfrm>
        </p:grpSpPr>
        <p:cxnSp>
          <p:nvCxnSpPr>
            <p:cNvPr id="345" name="Straight Connector 344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Arc 345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347" name="Arc 346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grpSp>
        <p:nvGrpSpPr>
          <p:cNvPr id="501" name="Group 500"/>
          <p:cNvGrpSpPr/>
          <p:nvPr/>
        </p:nvGrpSpPr>
        <p:grpSpPr>
          <a:xfrm>
            <a:off x="2115185" y="5019675"/>
            <a:ext cx="139700" cy="147955"/>
            <a:chOff x="3725" y="8758"/>
            <a:chExt cx="220" cy="233"/>
          </a:xfrm>
        </p:grpSpPr>
        <p:cxnSp>
          <p:nvCxnSpPr>
            <p:cNvPr id="502" name="Straight Connector 501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3" name="Arc 502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504" name="Arc 503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  <p:cxnSp>
        <p:nvCxnSpPr>
          <p:cNvPr id="505" name="Curved Connector 504"/>
          <p:cNvCxnSpPr>
            <a:stCxn id="304" idx="4"/>
            <a:endCxn id="487" idx="2"/>
          </p:cNvCxnSpPr>
          <p:nvPr/>
        </p:nvCxnSpPr>
        <p:spPr>
          <a:xfrm flipH="1">
            <a:off x="3673475" y="4787900"/>
            <a:ext cx="476885" cy="1241425"/>
          </a:xfrm>
          <a:prstGeom prst="curvedConnector5">
            <a:avLst>
              <a:gd name="adj1" fmla="val -37150"/>
              <a:gd name="adj2" fmla="val 43682"/>
              <a:gd name="adj3" fmla="val 156191"/>
            </a:avLst>
          </a:prstGeom>
          <a:ln w="12700" cmpd="dbl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6" name="Curved Connector 505"/>
          <p:cNvCxnSpPr>
            <a:endCxn id="487" idx="4"/>
          </p:cNvCxnSpPr>
          <p:nvPr/>
        </p:nvCxnSpPr>
        <p:spPr>
          <a:xfrm rot="10800000">
            <a:off x="4015105" y="6028690"/>
            <a:ext cx="818515" cy="93345"/>
          </a:xfrm>
          <a:prstGeom prst="curvedConnector3">
            <a:avLst>
              <a:gd name="adj1" fmla="val 41738"/>
            </a:avLst>
          </a:prstGeom>
          <a:ln w="25400" cmpd="sng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7" name="Straight Arrow Connector 506"/>
          <p:cNvCxnSpPr/>
          <p:nvPr/>
        </p:nvCxnSpPr>
        <p:spPr>
          <a:xfrm flipH="1">
            <a:off x="3411855" y="4831715"/>
            <a:ext cx="445770" cy="36830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9" name="Text Box 528"/>
          <p:cNvSpPr txBox="1"/>
          <p:nvPr/>
        </p:nvSpPr>
        <p:spPr>
          <a:xfrm>
            <a:off x="348615" y="675640"/>
            <a:ext cx="283146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00000"/>
              </a:lnSpc>
              <a:buFont typeface="Arial" panose="020B0704020202020204" pitchFamily="34" charset="0"/>
              <a:buNone/>
            </a:pPr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10 optical strings;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indent="0">
              <a:lnSpc>
                <a:spcPct val="100000"/>
              </a:lnSpc>
              <a:buFont typeface="Arial" panose="020B0704020202020204" pitchFamily="34" charset="0"/>
              <a:buNone/>
            </a:pPr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200 hybrid-DOMs 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marL="342900" indent="-342900">
              <a:lnSpc>
                <a:spcPct val="100000"/>
              </a:lnSpc>
              <a:buFont typeface="Arial" panose="020B07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grpSp>
        <p:nvGrpSpPr>
          <p:cNvPr id="541" name="Group 540"/>
          <p:cNvGrpSpPr/>
          <p:nvPr/>
        </p:nvGrpSpPr>
        <p:grpSpPr>
          <a:xfrm>
            <a:off x="7493635" y="1891665"/>
            <a:ext cx="4488627" cy="1816735"/>
            <a:chOff x="9326" y="2322"/>
            <a:chExt cx="9539" cy="3818"/>
          </a:xfrm>
        </p:grpSpPr>
        <p:grpSp>
          <p:nvGrpSpPr>
            <p:cNvPr id="530" name="Group 529"/>
            <p:cNvGrpSpPr/>
            <p:nvPr/>
          </p:nvGrpSpPr>
          <p:grpSpPr>
            <a:xfrm>
              <a:off x="9326" y="2322"/>
              <a:ext cx="9539" cy="3818"/>
              <a:chOff x="8509705" y="3932086"/>
              <a:chExt cx="6057814" cy="2424264"/>
            </a:xfrm>
          </p:grpSpPr>
          <p:pic>
            <p:nvPicPr>
              <p:cNvPr id="531" name="Picture 53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08" t="17730" r="40234" b="16859"/>
              <a:stretch>
                <a:fillRect/>
              </a:stretch>
            </p:blipFill>
            <p:spPr>
              <a:xfrm>
                <a:off x="8509705" y="3932086"/>
                <a:ext cx="2464884" cy="2424264"/>
              </a:xfrm>
              <a:prstGeom prst="ellipse">
                <a:avLst/>
              </a:prstGeom>
              <a:ln w="38100">
                <a:noFill/>
              </a:ln>
            </p:spPr>
          </p:pic>
          <p:cxnSp>
            <p:nvCxnSpPr>
              <p:cNvPr id="532" name="Straight Connector 531"/>
              <p:cNvCxnSpPr/>
              <p:nvPr/>
            </p:nvCxnSpPr>
            <p:spPr>
              <a:xfrm flipH="1">
                <a:off x="10313332" y="4984825"/>
                <a:ext cx="939573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 flipH="1">
                <a:off x="10221483" y="4173840"/>
                <a:ext cx="1031422" cy="5796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4" name="TextBox 19"/>
              <p:cNvSpPr txBox="1"/>
              <p:nvPr/>
            </p:nvSpPr>
            <p:spPr>
              <a:xfrm>
                <a:off x="12064200" y="5528422"/>
                <a:ext cx="2503319" cy="6965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i="1" u="sng" dirty="0" err="1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SiPMs</a:t>
                </a:r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:</a:t>
                </a:r>
                <a:endParaRPr lang="en-US" sz="1400" i="1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  <a:p>
                <a:pPr algn="ctr"/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&lt; </a:t>
                </a:r>
                <a:r>
                  <a: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0.3 ns jitter </a:t>
                </a:r>
                <a:endParaRPr lang="en-US" sz="1400" i="1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  <p:cxnSp>
            <p:nvCxnSpPr>
              <p:cNvPr id="535" name="Straight Connector 534"/>
              <p:cNvCxnSpPr/>
              <p:nvPr/>
            </p:nvCxnSpPr>
            <p:spPr>
              <a:xfrm flipH="1" flipV="1">
                <a:off x="10221483" y="5357664"/>
                <a:ext cx="862867" cy="8017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36" name="Group 535"/>
              <p:cNvGrpSpPr/>
              <p:nvPr/>
            </p:nvGrpSpPr>
            <p:grpSpPr>
              <a:xfrm>
                <a:off x="11193329" y="3939304"/>
                <a:ext cx="3241612" cy="1125279"/>
                <a:chOff x="13041440" y="586534"/>
                <a:chExt cx="3241612" cy="1125279"/>
              </a:xfrm>
            </p:grpSpPr>
            <p:sp>
              <p:nvSpPr>
                <p:cNvPr id="537" name="TextBox 15"/>
                <p:cNvSpPr txBox="1"/>
                <p:nvPr/>
              </p:nvSpPr>
              <p:spPr>
                <a:xfrm>
                  <a:off x="13891609" y="683979"/>
                  <a:ext cx="2391443" cy="98377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i="1" u="sng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PMTs</a:t>
                  </a:r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: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ctr"/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&lt; 2ns TTS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  <a:p>
                  <a:pPr algn="ctr"/>
                  <a:r>
                    <a:rPr lang="en-US" sz="1400" i="1" dirty="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rPr>
                    <a:t>~30% QE </a:t>
                  </a:r>
                  <a:endParaRPr lang="en-US" sz="1400" i="1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pic>
              <p:nvPicPr>
                <p:cNvPr id="538" name="Picture 537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5400000" flipV="1">
                  <a:off x="13042272" y="585702"/>
                  <a:ext cx="1125279" cy="1126943"/>
                </a:xfrm>
                <a:prstGeom prst="roundRect">
                  <a:avLst/>
                </a:prstGeom>
              </p:spPr>
            </p:pic>
          </p:grpSp>
          <p:cxnSp>
            <p:nvCxnSpPr>
              <p:cNvPr id="539" name="Straight Connector 538"/>
              <p:cNvCxnSpPr/>
              <p:nvPr/>
            </p:nvCxnSpPr>
            <p:spPr>
              <a:xfrm flipH="1" flipV="1">
                <a:off x="10384769" y="5205263"/>
                <a:ext cx="768533" cy="22617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40" name="Picture 53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03" t="6670" r="15487" b="10658"/>
            <a:stretch>
              <a:fillRect/>
            </a:stretch>
          </p:blipFill>
          <p:spPr>
            <a:xfrm>
              <a:off x="13489" y="4733"/>
              <a:ext cx="1881" cy="1365"/>
            </a:xfrm>
            <a:prstGeom prst="roundRect">
              <a:avLst/>
            </a:prstGeom>
          </p:spPr>
        </p:pic>
      </p:grpSp>
      <p:cxnSp>
        <p:nvCxnSpPr>
          <p:cNvPr id="553" name="Straight Arrow Connector 552"/>
          <p:cNvCxnSpPr/>
          <p:nvPr/>
        </p:nvCxnSpPr>
        <p:spPr>
          <a:xfrm flipH="1">
            <a:off x="1924685" y="5245735"/>
            <a:ext cx="403860" cy="696595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4" name="Text Box 553"/>
          <p:cNvSpPr txBox="1"/>
          <p:nvPr/>
        </p:nvSpPr>
        <p:spPr>
          <a:xfrm>
            <a:off x="3364230" y="4919980"/>
            <a:ext cx="109601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~ 60 m</a:t>
            </a:r>
            <a:endParaRPr lang="en-US" altLang="zh-CN" sz="2000" b="1" dirty="0">
              <a:solidFill>
                <a:schemeClr val="tx1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555" name="Straight Arrow Connector 554"/>
          <p:cNvCxnSpPr/>
          <p:nvPr/>
        </p:nvCxnSpPr>
        <p:spPr>
          <a:xfrm flipH="1">
            <a:off x="7613650" y="2926080"/>
            <a:ext cx="1546860" cy="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6" name="Text Box 555"/>
          <p:cNvSpPr txBox="1"/>
          <p:nvPr/>
        </p:nvSpPr>
        <p:spPr>
          <a:xfrm>
            <a:off x="7863840" y="2577465"/>
            <a:ext cx="123063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buFont typeface="Arial" panose="020B0704020202020204" pitchFamily="34" charset="0"/>
              <a:buNone/>
            </a:pPr>
            <a:r>
              <a:rPr lang="en-US" altLang="en-US" sz="1400" b="1" dirty="0">
                <a:solidFill>
                  <a:srgbClr val="FFFF00"/>
                </a:solidFill>
                <a:latin typeface="Aptos Narrow" panose="020B0004020202020204" pitchFamily="34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42 cm</a:t>
            </a: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altLang="zh-CN" sz="2000" b="1" dirty="0">
              <a:solidFill>
                <a:srgbClr val="FFFF00"/>
              </a:solidFill>
              <a:latin typeface="Aptos Narrow" panose="020B0004020202020204" pitchFamily="34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Oval 2"/>
          <p:cNvSpPr/>
          <p:nvPr/>
        </p:nvSpPr>
        <p:spPr>
          <a:xfrm>
            <a:off x="10367010" y="4257675"/>
            <a:ext cx="1706880" cy="1665605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673850" y="4252278"/>
            <a:ext cx="1706880" cy="1676400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510270" y="4252278"/>
            <a:ext cx="1706880" cy="1676400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0" name="Text Box 19"/>
          <p:cNvSpPr txBox="1"/>
          <p:nvPr/>
        </p:nvSpPr>
        <p:spPr>
          <a:xfrm>
            <a:off x="2469515" y="6003290"/>
            <a:ext cx="12338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b="1"/>
              <a:t>Fibre</a:t>
            </a:r>
            <a:endParaRPr lang="en-US" sz="1600" b="1"/>
          </a:p>
        </p:txBody>
      </p:sp>
      <p:sp>
        <p:nvSpPr>
          <p:cNvPr id="21" name="Text Box 20"/>
          <p:cNvSpPr txBox="1"/>
          <p:nvPr/>
        </p:nvSpPr>
        <p:spPr>
          <a:xfrm>
            <a:off x="2468880" y="6263005"/>
            <a:ext cx="16814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600" b="1"/>
              <a:t>375 V Power</a:t>
            </a:r>
            <a:endParaRPr lang="en-US" sz="1600" b="1"/>
          </a:p>
        </p:txBody>
      </p:sp>
      <p:sp>
        <p:nvSpPr>
          <p:cNvPr id="26" name="Text Box 25"/>
          <p:cNvSpPr txBox="1"/>
          <p:nvPr/>
        </p:nvSpPr>
        <p:spPr>
          <a:xfrm>
            <a:off x="5882640" y="676275"/>
            <a:ext cx="60998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704020202020204" pitchFamily="34" charset="0"/>
              <a:buChar char="•"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Real-time data transmitting and power supply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pPr marL="285750" indent="-285750">
              <a:buFont typeface="Arial" panose="020B0704020202020204" pitchFamily="34" charset="0"/>
              <a:buChar char="•"/>
            </a:pPr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Sub-ns time sync between calibration string and hDOMs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6744970" y="6340475"/>
            <a:ext cx="28746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Y. Wang, et. al.,  </a:t>
            </a:r>
            <a:r>
              <a:rPr lang="en-US" sz="1200" b="1" dirty="0" err="1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PoS </a:t>
            </a:r>
            <a:r>
              <a:rPr 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(ICRC 2025) 1209</a:t>
            </a:r>
            <a:endParaRPr lang="en-US" altLang="zh-CN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0545445" y="5914390"/>
            <a:ext cx="1640205" cy="367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J. Wu, et. al.,  JINST 20 P07035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7899400" y="3810000"/>
            <a:ext cx="27984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Z. Wei, et. al., PoS (ICRC 2023) 1213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6135" y="5330825"/>
            <a:ext cx="1393825" cy="1136015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3364230" y="676275"/>
            <a:ext cx="25184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A dedicated calibration string</a:t>
            </a:r>
            <a:endParaRPr lang="en-US" sz="20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8649970" y="5931535"/>
            <a:ext cx="2047875" cy="4337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Tian, et. al., NIM-A, 1076 170489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34" name="TextBox 25"/>
          <p:cNvSpPr txBox="1"/>
          <p:nvPr/>
        </p:nvSpPr>
        <p:spPr>
          <a:xfrm>
            <a:off x="6734810" y="5939155"/>
            <a:ext cx="1775460" cy="3409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Li, et. al.,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NIM-A,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1056 </a:t>
            </a:r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168588 (2023)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grpSp>
        <p:nvGrpSpPr>
          <p:cNvPr id="10" name="Group 9"/>
          <p:cNvGrpSpPr/>
          <p:nvPr/>
        </p:nvGrpSpPr>
        <p:grpSpPr>
          <a:xfrm rot="0">
            <a:off x="4652645" y="4994910"/>
            <a:ext cx="147320" cy="127635"/>
            <a:chOff x="11597" y="2507"/>
            <a:chExt cx="140" cy="1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597" y="2627"/>
              <a:ext cx="141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11623" y="2507"/>
              <a:ext cx="37" cy="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681" y="2538"/>
              <a:ext cx="37" cy="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33" name="Oval 32"/>
          <p:cNvSpPr/>
          <p:nvPr/>
        </p:nvSpPr>
        <p:spPr>
          <a:xfrm>
            <a:off x="4649470" y="4185285"/>
            <a:ext cx="132080" cy="12954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652010" y="4458335"/>
            <a:ext cx="131445" cy="129540"/>
          </a:xfrm>
          <a:prstGeom prst="ellipse">
            <a:avLst/>
          </a:prstGeom>
          <a:solidFill>
            <a:srgbClr val="004EE1">
              <a:alpha val="8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 rot="0">
            <a:off x="4585335" y="4671695"/>
            <a:ext cx="264795" cy="260350"/>
            <a:chOff x="12018" y="2716"/>
            <a:chExt cx="1079" cy="1046"/>
          </a:xfrm>
        </p:grpSpPr>
        <p:sp>
          <p:nvSpPr>
            <p:cNvPr id="51" name="Oval 50"/>
            <p:cNvSpPr/>
            <p:nvPr/>
          </p:nvSpPr>
          <p:spPr>
            <a:xfrm>
              <a:off x="12018" y="2716"/>
              <a:ext cx="1079" cy="10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2302" y="2966"/>
              <a:ext cx="524" cy="5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3" name="Text Box 52"/>
          <p:cNvSpPr txBox="1"/>
          <p:nvPr/>
        </p:nvSpPr>
        <p:spPr>
          <a:xfrm>
            <a:off x="4874260" y="2649220"/>
            <a:ext cx="2517775" cy="2768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hDOM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Acoustic emitter/</a:t>
            </a: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receiver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Junction boxes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Electro-optical cable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Float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Calib. optical receivers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Light system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Isotropic light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latin typeface=".AppleSystemUIFont Regular" charset="0"/>
                <a:cs typeface=".AppleSystemUIFont Regular" charset="0"/>
                <a:sym typeface="+mn-ea"/>
              </a:rPr>
              <a:t>Hydrographic sensor</a:t>
            </a:r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sz="12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54" name="Cube 53"/>
          <p:cNvSpPr/>
          <p:nvPr/>
        </p:nvSpPr>
        <p:spPr>
          <a:xfrm>
            <a:off x="4594860" y="3383280"/>
            <a:ext cx="259080" cy="135890"/>
          </a:xfrm>
          <a:prstGeom prst="cube">
            <a:avLst>
              <a:gd name="adj" fmla="val 49575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5" name="Curved Connector 54"/>
          <p:cNvCxnSpPr/>
          <p:nvPr/>
        </p:nvCxnSpPr>
        <p:spPr>
          <a:xfrm rot="10800000">
            <a:off x="4585335" y="3648075"/>
            <a:ext cx="226695" cy="93980"/>
          </a:xfrm>
          <a:prstGeom prst="curvedConnector3">
            <a:avLst>
              <a:gd name="adj1" fmla="val 49860"/>
            </a:avLst>
          </a:prstGeom>
          <a:ln w="25400" cmpd="sng">
            <a:solidFill>
              <a:schemeClr val="accent3">
                <a:lumMod val="60000"/>
                <a:lumOff val="40000"/>
                <a:alpha val="63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4623435" y="3882390"/>
            <a:ext cx="184785" cy="184150"/>
          </a:xfrm>
          <a:prstGeom prst="ellipse">
            <a:avLst/>
          </a:prstGeom>
          <a:solidFill>
            <a:srgbClr val="EABF3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645660" y="2797175"/>
            <a:ext cx="132080" cy="129540"/>
          </a:xfrm>
          <a:prstGeom prst="ellipse">
            <a:avLst/>
          </a:prstGeom>
          <a:solidFill>
            <a:srgbClr val="9CB6D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 rot="0">
            <a:off x="4638040" y="3068320"/>
            <a:ext cx="139700" cy="147955"/>
            <a:chOff x="3725" y="8758"/>
            <a:chExt cx="220" cy="233"/>
          </a:xfrm>
        </p:grpSpPr>
        <p:cxnSp>
          <p:nvCxnSpPr>
            <p:cNvPr id="59" name="Straight Connector 58"/>
            <p:cNvCxnSpPr/>
            <p:nvPr/>
          </p:nvCxnSpPr>
          <p:spPr>
            <a:xfrm flipV="1">
              <a:off x="3835" y="8845"/>
              <a:ext cx="0" cy="1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Arc 59"/>
            <p:cNvSpPr/>
            <p:nvPr/>
          </p:nvSpPr>
          <p:spPr>
            <a:xfrm rot="2040000">
              <a:off x="3774" y="8807"/>
              <a:ext cx="120" cy="120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  <p:sp>
          <p:nvSpPr>
            <p:cNvPr id="95" name="Arc 94"/>
            <p:cNvSpPr/>
            <p:nvPr/>
          </p:nvSpPr>
          <p:spPr>
            <a:xfrm rot="2040000">
              <a:off x="3725" y="8758"/>
              <a:ext cx="220" cy="222"/>
            </a:xfrm>
            <a:prstGeom prst="arc">
              <a:avLst>
                <a:gd name="adj1" fmla="val 8447605"/>
                <a:gd name="adj2" fmla="val 1993851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1" descr="A blue text on a black background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7340" y="63063"/>
            <a:ext cx="2146325" cy="56755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19155" y="335086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effectLst/>
                <a:latin typeface="Sun"/>
              </a:rPr>
              <a:t> </a:t>
            </a:r>
            <a:endParaRPr lang="zh-CN" altLang="en-US" sz="4400" dirty="0"/>
          </a:p>
        </p:txBody>
      </p:sp>
      <p:sp>
        <p:nvSpPr>
          <p:cNvPr id="1058" name="Title 1"/>
          <p:cNvSpPr txBox="1"/>
          <p:nvPr/>
        </p:nvSpPr>
        <p:spPr>
          <a:xfrm>
            <a:off x="-6575" y="-110951"/>
            <a:ext cx="9942716" cy="832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gradFill>
                  <a:gsLst>
                    <a:gs pos="54000">
                      <a:srgbClr val="0070C0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rgbClr val="0E9ED5"/>
                    </a:gs>
                  </a:gsLst>
                  <a:path path="circle">
                    <a:fillToRect l="100000" t="100000"/>
                  </a:path>
                </a:gradFill>
              </a:rPr>
              <a:t>Water Optical Calibration</a:t>
            </a:r>
            <a:endParaRPr lang="en-US" sz="3600" b="1" dirty="0">
              <a:gradFill>
                <a:gsLst>
                  <a:gs pos="54000">
                    <a:srgbClr val="0070C0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rgbClr val="0E9ED5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170" y="2073910"/>
            <a:ext cx="2667635" cy="1343025"/>
          </a:xfrm>
          <a:prstGeom prst="rect">
            <a:avLst/>
          </a:prstGeom>
        </p:spPr>
      </p:pic>
      <p:grpSp>
        <p:nvGrpSpPr>
          <p:cNvPr id="121" name="Group 120"/>
          <p:cNvGrpSpPr/>
          <p:nvPr/>
        </p:nvGrpSpPr>
        <p:grpSpPr>
          <a:xfrm>
            <a:off x="561975" y="965200"/>
            <a:ext cx="695325" cy="5234940"/>
            <a:chOff x="6451" y="3709"/>
            <a:chExt cx="603" cy="4634"/>
          </a:xfrm>
        </p:grpSpPr>
        <p:cxnSp>
          <p:nvCxnSpPr>
            <p:cNvPr id="306" name="Straight Connector 305"/>
            <p:cNvCxnSpPr/>
            <p:nvPr/>
          </p:nvCxnSpPr>
          <p:spPr>
            <a:xfrm>
              <a:off x="6683" y="4033"/>
              <a:ext cx="0" cy="4067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6816" y="4040"/>
              <a:ext cx="0" cy="4063"/>
            </a:xfrm>
            <a:prstGeom prst="line">
              <a:avLst/>
            </a:prstGeom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6451" y="7258"/>
              <a:ext cx="598" cy="574"/>
              <a:chOff x="12018" y="2716"/>
              <a:chExt cx="1079" cy="1046"/>
            </a:xfrm>
          </p:grpSpPr>
          <p:sp>
            <p:nvSpPr>
              <p:cNvPr id="470" name="Oval 469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66" name="Group 465"/>
            <p:cNvGrpSpPr/>
            <p:nvPr/>
          </p:nvGrpSpPr>
          <p:grpSpPr>
            <a:xfrm>
              <a:off x="6451" y="5787"/>
              <a:ext cx="598" cy="574"/>
              <a:chOff x="12018" y="2716"/>
              <a:chExt cx="1079" cy="1046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23" name="Group 422"/>
            <p:cNvGrpSpPr/>
            <p:nvPr/>
          </p:nvGrpSpPr>
          <p:grpSpPr>
            <a:xfrm>
              <a:off x="6456" y="4566"/>
              <a:ext cx="598" cy="574"/>
              <a:chOff x="12018" y="2716"/>
              <a:chExt cx="1079" cy="1046"/>
            </a:xfrm>
          </p:grpSpPr>
          <p:sp>
            <p:nvSpPr>
              <p:cNvPr id="376" name="Oval 375"/>
              <p:cNvSpPr/>
              <p:nvPr/>
            </p:nvSpPr>
            <p:spPr>
              <a:xfrm>
                <a:off x="12018" y="2716"/>
                <a:ext cx="1079" cy="10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67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2302" y="2966"/>
                <a:ext cx="524" cy="52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1000"/>
                </a:schemeClr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304" name="Cube 303"/>
            <p:cNvSpPr/>
            <p:nvPr/>
          </p:nvSpPr>
          <p:spPr>
            <a:xfrm>
              <a:off x="6451" y="8055"/>
              <a:ext cx="561" cy="288"/>
            </a:xfrm>
            <a:prstGeom prst="cube">
              <a:avLst>
                <a:gd name="adj" fmla="val 49575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6565" y="3709"/>
              <a:ext cx="372" cy="352"/>
            </a:xfrm>
            <a:prstGeom prst="ellipse">
              <a:avLst/>
            </a:prstGeom>
            <a:solidFill>
              <a:srgbClr val="EABF3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6690" y="435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686" y="4549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688" y="4783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687" y="4934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 rot="0">
              <a:off x="6451" y="7909"/>
              <a:ext cx="220" cy="233"/>
              <a:chOff x="3725" y="8758"/>
              <a:chExt cx="220" cy="233"/>
            </a:xfrm>
          </p:grpSpPr>
          <p:cxnSp>
            <p:nvCxnSpPr>
              <p:cNvPr id="341" name="Straight Connector 340"/>
              <p:cNvCxnSpPr/>
              <p:nvPr/>
            </p:nvCxnSpPr>
            <p:spPr>
              <a:xfrm flipV="1">
                <a:off x="3835" y="8845"/>
                <a:ext cx="0" cy="1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Arc 341"/>
              <p:cNvSpPr/>
              <p:nvPr/>
            </p:nvSpPr>
            <p:spPr>
              <a:xfrm rot="2040000">
                <a:off x="3774" y="8807"/>
                <a:ext cx="120" cy="120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  <p:sp>
            <p:nvSpPr>
              <p:cNvPr id="343" name="Arc 342"/>
              <p:cNvSpPr/>
              <p:nvPr/>
            </p:nvSpPr>
            <p:spPr>
              <a:xfrm rot="2040000">
                <a:off x="3725" y="8758"/>
                <a:ext cx="220" cy="222"/>
              </a:xfrm>
              <a:prstGeom prst="arc">
                <a:avLst>
                  <a:gd name="adj1" fmla="val 8447605"/>
                  <a:gd name="adj2" fmla="val 19938516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/>
              <a:p>
                <a:endParaRPr lang="en-US"/>
              </a:p>
            </p:txBody>
          </p:sp>
        </p:grpSp>
        <p:grpSp>
          <p:nvGrpSpPr>
            <p:cNvPr id="386" name="Group 385"/>
            <p:cNvGrpSpPr/>
            <p:nvPr/>
          </p:nvGrpSpPr>
          <p:grpSpPr>
            <a:xfrm>
              <a:off x="6683" y="4147"/>
              <a:ext cx="140" cy="120"/>
              <a:chOff x="11597" y="2507"/>
              <a:chExt cx="140" cy="120"/>
            </a:xfrm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Rectangle 378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0" name="Rectangle 379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382" name="Group 381"/>
            <p:cNvGrpSpPr/>
            <p:nvPr/>
          </p:nvGrpSpPr>
          <p:grpSpPr>
            <a:xfrm>
              <a:off x="6678" y="5136"/>
              <a:ext cx="141" cy="120"/>
              <a:chOff x="12061" y="2408"/>
              <a:chExt cx="455" cy="192"/>
            </a:xfrm>
          </p:grpSpPr>
          <p:cxnSp>
            <p:nvCxnSpPr>
              <p:cNvPr id="383" name="Straight Connector 382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4" name="Rectangle 383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24" name="Oval 423"/>
            <p:cNvSpPr/>
            <p:nvPr/>
          </p:nvSpPr>
          <p:spPr>
            <a:xfrm>
              <a:off x="6690" y="5585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6686" y="5775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6687" y="6160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6683" y="5373"/>
              <a:ext cx="140" cy="120"/>
              <a:chOff x="11597" y="2507"/>
              <a:chExt cx="140" cy="120"/>
            </a:xfrm>
          </p:grpSpPr>
          <p:cxnSp>
            <p:nvCxnSpPr>
              <p:cNvPr id="432" name="Straight Connector 431"/>
              <p:cNvCxnSpPr/>
              <p:nvPr/>
            </p:nvCxnSpPr>
            <p:spPr>
              <a:xfrm>
                <a:off x="11597" y="2627"/>
                <a:ext cx="141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3" name="Rectangle 432"/>
              <p:cNvSpPr/>
              <p:nvPr/>
            </p:nvSpPr>
            <p:spPr>
              <a:xfrm>
                <a:off x="11623" y="2507"/>
                <a:ext cx="37" cy="10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11681" y="2538"/>
                <a:ext cx="37" cy="75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grpSp>
          <p:nvGrpSpPr>
            <p:cNvPr id="435" name="Group 434"/>
            <p:cNvGrpSpPr/>
            <p:nvPr/>
          </p:nvGrpSpPr>
          <p:grpSpPr>
            <a:xfrm>
              <a:off x="6678" y="6362"/>
              <a:ext cx="141" cy="120"/>
              <a:chOff x="12061" y="2408"/>
              <a:chExt cx="455" cy="192"/>
            </a:xfrm>
          </p:grpSpPr>
          <p:cxnSp>
            <p:nvCxnSpPr>
              <p:cNvPr id="436" name="Straight Connector 435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7" name="Rectangle 436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39" name="Oval 438"/>
            <p:cNvSpPr/>
            <p:nvPr/>
          </p:nvSpPr>
          <p:spPr>
            <a:xfrm>
              <a:off x="6688" y="7046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690" y="7236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686" y="7631"/>
              <a:ext cx="126" cy="120"/>
            </a:xfrm>
            <a:prstGeom prst="ellipse">
              <a:avLst/>
            </a:prstGeom>
            <a:solidFill>
              <a:srgbClr val="7030A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0" name="Group 449"/>
            <p:cNvGrpSpPr/>
            <p:nvPr/>
          </p:nvGrpSpPr>
          <p:grpSpPr>
            <a:xfrm>
              <a:off x="6682" y="7823"/>
              <a:ext cx="141" cy="120"/>
              <a:chOff x="12061" y="2408"/>
              <a:chExt cx="455" cy="192"/>
            </a:xfrm>
          </p:grpSpPr>
          <p:cxnSp>
            <p:nvCxnSpPr>
              <p:cNvPr id="451" name="Straight Connector 450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2" name="Rectangle 451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3" name="Rectangle 452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54" name="Oval 453"/>
            <p:cNvSpPr/>
            <p:nvPr/>
          </p:nvSpPr>
          <p:spPr>
            <a:xfrm>
              <a:off x="6685" y="6589"/>
              <a:ext cx="126" cy="120"/>
            </a:xfrm>
            <a:prstGeom prst="ellipse">
              <a:avLst/>
            </a:prstGeom>
            <a:solidFill>
              <a:srgbClr val="7030A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456" name="Group 455"/>
            <p:cNvGrpSpPr/>
            <p:nvPr/>
          </p:nvGrpSpPr>
          <p:grpSpPr>
            <a:xfrm>
              <a:off x="6678" y="6793"/>
              <a:ext cx="141" cy="120"/>
              <a:chOff x="12061" y="2408"/>
              <a:chExt cx="455" cy="192"/>
            </a:xfrm>
          </p:grpSpPr>
          <p:cxnSp>
            <p:nvCxnSpPr>
              <p:cNvPr id="457" name="Straight Connector 456"/>
              <p:cNvCxnSpPr/>
              <p:nvPr/>
            </p:nvCxnSpPr>
            <p:spPr>
              <a:xfrm>
                <a:off x="12061" y="2600"/>
                <a:ext cx="455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Rectangle 457"/>
              <p:cNvSpPr/>
              <p:nvPr/>
            </p:nvSpPr>
            <p:spPr>
              <a:xfrm>
                <a:off x="12146" y="2408"/>
                <a:ext cx="120" cy="1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12331" y="2457"/>
                <a:ext cx="120" cy="1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472" name="Oval 471"/>
            <p:cNvSpPr/>
            <p:nvPr/>
          </p:nvSpPr>
          <p:spPr>
            <a:xfrm>
              <a:off x="6686" y="6010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688" y="7478"/>
              <a:ext cx="126" cy="120"/>
            </a:xfrm>
            <a:prstGeom prst="ellipse">
              <a:avLst/>
            </a:prstGeom>
            <a:solidFill>
              <a:srgbClr val="004EE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122" name="Rectangle 121"/>
          <p:cNvSpPr/>
          <p:nvPr/>
        </p:nvSpPr>
        <p:spPr>
          <a:xfrm>
            <a:off x="743585" y="3269615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32" name="Straight Connector 531"/>
          <p:cNvCxnSpPr/>
          <p:nvPr/>
        </p:nvCxnSpPr>
        <p:spPr>
          <a:xfrm flipH="1" flipV="1">
            <a:off x="1094719" y="3918199"/>
            <a:ext cx="717550" cy="16243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3" name="Straight Connector 532"/>
          <p:cNvCxnSpPr/>
          <p:nvPr/>
        </p:nvCxnSpPr>
        <p:spPr>
          <a:xfrm flipH="1">
            <a:off x="1082654" y="1635320"/>
            <a:ext cx="64389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3307059" y="1838520"/>
            <a:ext cx="1156335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 Box 123"/>
          <p:cNvSpPr txBox="1"/>
          <p:nvPr/>
        </p:nvSpPr>
        <p:spPr>
          <a:xfrm>
            <a:off x="4467860" y="1616710"/>
            <a:ext cx="66586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Light Receiving Module: Camera + PMT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flipH="1">
            <a:off x="3338174" y="3538415"/>
            <a:ext cx="1156335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 Box 125"/>
          <p:cNvSpPr txBox="1"/>
          <p:nvPr/>
        </p:nvSpPr>
        <p:spPr>
          <a:xfrm>
            <a:off x="4522470" y="3324860"/>
            <a:ext cx="760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solidFill>
                  <a:srgbClr val="0070C0"/>
                </a:solidFill>
                <a:latin typeface=".AppleSystemUIFont Regular" charset="0"/>
                <a:cs typeface=".AppleSystemUIFont Regular" charset="0"/>
                <a:sym typeface="+mn-ea"/>
              </a:rPr>
              <a:t>Light Emitting Module: Continuous + pulsed modes</a:t>
            </a:r>
            <a:endParaRPr lang="en-US" altLang="en-US" sz="2000" dirty="0">
              <a:solidFill>
                <a:srgbClr val="0070C0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pic>
        <p:nvPicPr>
          <p:cNvPr id="128" name="Picture 127" descr="Screenshot 2026-08-23 at 15.53.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220" y="3925570"/>
            <a:ext cx="4625975" cy="2274570"/>
          </a:xfrm>
          <a:prstGeom prst="rect">
            <a:avLst/>
          </a:prstGeom>
        </p:spPr>
      </p:pic>
      <p:cxnSp>
        <p:nvCxnSpPr>
          <p:cNvPr id="131" name="Straight Connector 130"/>
          <p:cNvCxnSpPr/>
          <p:nvPr/>
        </p:nvCxnSpPr>
        <p:spPr>
          <a:xfrm flipH="1" flipV="1">
            <a:off x="2900659" y="2283020"/>
            <a:ext cx="1489075" cy="368935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 Box 131"/>
          <p:cNvSpPr txBox="1"/>
          <p:nvPr/>
        </p:nvSpPr>
        <p:spPr>
          <a:xfrm>
            <a:off x="8804275" y="3880485"/>
            <a:ext cx="3401695" cy="2630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Two receiver distances → attenuation from relative intensity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Camera image halo → sensitivity to scattering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PMT SPE arrival-time distributions → absorption + scattering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  <a:p>
            <a:r>
              <a:rPr lang="en-US" altLang="en-US" sz="1500" dirty="0">
                <a:solidFill>
                  <a:schemeClr val="tx1"/>
                </a:solidFill>
                <a:latin typeface=".AppleSystemUIFont Regular" charset="0"/>
                <a:cs typeface=".AppleSystemUIFont Regular" charset="0"/>
                <a:sym typeface="+mn-ea"/>
              </a:rPr>
              <a:t>Validated at previous site expeditions in 2021 and 2024</a:t>
            </a:r>
            <a:endParaRPr lang="en-US" altLang="en-US" sz="1500" dirty="0">
              <a:solidFill>
                <a:schemeClr val="tx1"/>
              </a:solidFill>
              <a:latin typeface=".AppleSystemUIFont Regular" charset="0"/>
              <a:cs typeface=".AppleSystemUIFont Regular" charset="0"/>
              <a:sym typeface="+mn-ea"/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1833880" y="691515"/>
            <a:ext cx="1904916" cy="1993265"/>
            <a:chOff x="2888" y="1164"/>
            <a:chExt cx="3000" cy="3139"/>
          </a:xfrm>
        </p:grpSpPr>
        <p:grpSp>
          <p:nvGrpSpPr>
            <p:cNvPr id="100" name="Group 99"/>
            <p:cNvGrpSpPr/>
            <p:nvPr/>
          </p:nvGrpSpPr>
          <p:grpSpPr>
            <a:xfrm>
              <a:off x="2888" y="1164"/>
              <a:ext cx="3000" cy="2520"/>
              <a:chOff x="375" y="1225"/>
              <a:chExt cx="3459" cy="2818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748" y="1391"/>
                <a:ext cx="2714" cy="2652"/>
              </a:xfrm>
              <a:prstGeom prst="ellipse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848" y="1491"/>
                <a:ext cx="2514" cy="245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 rot="18720000">
                <a:off x="1298" y="3351"/>
                <a:ext cx="26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 rot="2580000">
                <a:off x="2692" y="3312"/>
                <a:ext cx="26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rot="5400000">
                <a:off x="1983" y="3254"/>
                <a:ext cx="256" cy="461"/>
              </a:xfrm>
              <a:prstGeom prst="ellipse">
                <a:avLst/>
              </a:prstGeom>
              <a:solidFill>
                <a:srgbClr val="FFF28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375" y="1225"/>
                <a:ext cx="3459" cy="14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8" name="Hollow Circle 97"/>
              <p:cNvSpPr/>
              <p:nvPr/>
            </p:nvSpPr>
            <p:spPr>
              <a:xfrm>
                <a:off x="749" y="1397"/>
                <a:ext cx="2713" cy="2636"/>
              </a:xfrm>
              <a:prstGeom prst="donut">
                <a:avLst>
                  <a:gd name="adj" fmla="val 2883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997" y="3722"/>
                <a:ext cx="236" cy="311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63" y="2441"/>
                <a:ext cx="2044" cy="19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cxnSp>
          <p:nvCxnSpPr>
            <p:cNvPr id="134" name="Straight Connector 133"/>
            <p:cNvCxnSpPr/>
            <p:nvPr/>
          </p:nvCxnSpPr>
          <p:spPr>
            <a:xfrm flipH="1">
              <a:off x="3907" y="3674"/>
              <a:ext cx="388" cy="629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505" y="3674"/>
              <a:ext cx="404" cy="613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6" name="Picture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805" y="2131695"/>
            <a:ext cx="1157605" cy="1129665"/>
          </a:xfrm>
          <a:prstGeom prst="rect">
            <a:avLst/>
          </a:prstGeom>
        </p:spPr>
      </p:pic>
      <p:grpSp>
        <p:nvGrpSpPr>
          <p:cNvPr id="139" name="Group 138"/>
          <p:cNvGrpSpPr/>
          <p:nvPr/>
        </p:nvGrpSpPr>
        <p:grpSpPr>
          <a:xfrm rot="10800000">
            <a:off x="1820629" y="4714875"/>
            <a:ext cx="1904916" cy="1600200"/>
            <a:chOff x="375" y="1225"/>
            <a:chExt cx="3459" cy="2818"/>
          </a:xfrm>
        </p:grpSpPr>
        <p:sp>
          <p:nvSpPr>
            <p:cNvPr id="140" name="Oval 139"/>
            <p:cNvSpPr/>
            <p:nvPr/>
          </p:nvSpPr>
          <p:spPr>
            <a:xfrm>
              <a:off x="748" y="1391"/>
              <a:ext cx="2714" cy="2652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848" y="1491"/>
              <a:ext cx="2514" cy="245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 rot="18720000">
              <a:off x="1313" y="3332"/>
              <a:ext cx="26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 rot="2580000">
              <a:off x="2692" y="3312"/>
              <a:ext cx="26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 rot="5400000">
              <a:off x="1983" y="3282"/>
              <a:ext cx="256" cy="461"/>
            </a:xfrm>
            <a:prstGeom prst="ellipse">
              <a:avLst/>
            </a:prstGeom>
            <a:solidFill>
              <a:srgbClr val="FFF28C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375" y="1225"/>
              <a:ext cx="3459" cy="1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49" name="Hollow Circle 148"/>
            <p:cNvSpPr/>
            <p:nvPr/>
          </p:nvSpPr>
          <p:spPr>
            <a:xfrm>
              <a:off x="749" y="1397"/>
              <a:ext cx="2713" cy="2636"/>
            </a:xfrm>
            <a:prstGeom prst="donut">
              <a:avLst>
                <a:gd name="adj" fmla="val 2883"/>
              </a:avLst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1997" y="3722"/>
              <a:ext cx="236" cy="311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063" y="2441"/>
              <a:ext cx="2044" cy="19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52" name="Oval 551"/>
          <p:cNvSpPr/>
          <p:nvPr/>
        </p:nvSpPr>
        <p:spPr>
          <a:xfrm>
            <a:off x="7579360" y="5469255"/>
            <a:ext cx="1096645" cy="1129665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833245" y="2858135"/>
            <a:ext cx="1900555" cy="1868170"/>
            <a:chOff x="2887" y="4501"/>
            <a:chExt cx="2993" cy="2942"/>
          </a:xfrm>
        </p:grpSpPr>
        <p:sp>
          <p:nvSpPr>
            <p:cNvPr id="3" name="Oval 2"/>
            <p:cNvSpPr/>
            <p:nvPr/>
          </p:nvSpPr>
          <p:spPr>
            <a:xfrm>
              <a:off x="3206" y="4785"/>
              <a:ext cx="2308" cy="2314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3291" y="4872"/>
              <a:ext cx="2138" cy="21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924" y="4501"/>
              <a:ext cx="2915" cy="288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334" y="4936"/>
              <a:ext cx="2046" cy="201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329" y="5923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329" y="5976"/>
              <a:ext cx="2059" cy="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0"/>
              <a:endCxn id="8" idx="0"/>
            </p:cNvCxnSpPr>
            <p:nvPr/>
          </p:nvCxnSpPr>
          <p:spPr>
            <a:xfrm flipV="1">
              <a:off x="4357" y="4501"/>
              <a:ext cx="24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3245" y="4761"/>
              <a:ext cx="2307" cy="236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37000"/>
              </a:schemeClr>
            </a:solidFill>
            <a:ln w="9525">
              <a:noFill/>
            </a:ln>
            <a:effectLst>
              <a:softEdge rad="889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4891" y="4653"/>
              <a:ext cx="292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896" y="6790"/>
              <a:ext cx="293" cy="4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378" y="6935"/>
              <a:ext cx="0" cy="50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560" y="6812"/>
              <a:ext cx="278" cy="4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3026" y="6409"/>
              <a:ext cx="446" cy="303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 flipV="1">
              <a:off x="3026" y="5247"/>
              <a:ext cx="411" cy="25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3542" y="4656"/>
              <a:ext cx="281" cy="435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H="1">
              <a:off x="2887" y="5957"/>
              <a:ext cx="533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5272" y="5215"/>
              <a:ext cx="474" cy="259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5279" y="6373"/>
              <a:ext cx="474" cy="2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5340" y="5940"/>
              <a:ext cx="541" cy="0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46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/>
            <p:nvPr/>
          </p:nvSpPr>
          <p:spPr>
            <a:xfrm>
              <a:off x="3542" y="5964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550" y="5707"/>
              <a:ext cx="1617" cy="21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639" y="5240"/>
              <a:ext cx="1431" cy="141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flipH="1" flipV="1">
              <a:off x="3767" y="5265"/>
              <a:ext cx="164" cy="34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4307" y="5327"/>
              <a:ext cx="789" cy="30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4013" y="5593"/>
              <a:ext cx="662" cy="67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1000"/>
              </a:schemeClr>
            </a:solidFill>
            <a:ln w="9525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782" y="5767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044" y="5777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307" y="5782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570" y="5777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4833" y="5767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786" y="5986"/>
              <a:ext cx="134" cy="133"/>
            </a:xfrm>
            <a:prstGeom prst="ellipse">
              <a:avLst/>
            </a:prstGeom>
            <a:solidFill>
              <a:srgbClr val="23004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4049" y="5976"/>
              <a:ext cx="134" cy="133"/>
            </a:xfrm>
            <a:prstGeom prst="ellipse">
              <a:avLst/>
            </a:prstGeom>
            <a:solidFill>
              <a:srgbClr val="4B0095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4311" y="5971"/>
              <a:ext cx="134" cy="133"/>
            </a:xfrm>
            <a:prstGeom prst="ellipse">
              <a:avLst/>
            </a:prstGeom>
            <a:solidFill>
              <a:srgbClr val="3403D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4574" y="5976"/>
              <a:ext cx="134" cy="133"/>
            </a:xfrm>
            <a:prstGeom prst="ellipse">
              <a:avLst/>
            </a:prstGeom>
            <a:solidFill>
              <a:srgbClr val="004EE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4837" y="5986"/>
              <a:ext cx="134" cy="133"/>
            </a:xfrm>
            <a:prstGeom prst="ellipse">
              <a:avLst/>
            </a:prstGeom>
            <a:solidFill>
              <a:srgbClr val="02F24E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cxnSp>
          <p:nvCxnSpPr>
            <p:cNvPr id="65" name="Straight Arrow Connector 64"/>
            <p:cNvCxnSpPr/>
            <p:nvPr/>
          </p:nvCxnSpPr>
          <p:spPr>
            <a:xfrm flipV="1">
              <a:off x="3838" y="5606"/>
              <a:ext cx="94" cy="17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3553" y="5613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>
              <a:off x="3550" y="6262"/>
              <a:ext cx="1531" cy="0"/>
            </a:xfrm>
            <a:prstGeom prst="straightConnector1">
              <a:avLst/>
            </a:prstGeom>
            <a:ln w="19050" cap="flat" cmpd="sng">
              <a:solidFill>
                <a:schemeClr val="bg2">
                  <a:lumMod val="75000"/>
                  <a:alpha val="41000"/>
                </a:schemeClr>
              </a:solidFill>
              <a:prstDash val="solid"/>
              <a:miter lim="800000"/>
              <a:headEnd type="none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3938" y="5628"/>
              <a:ext cx="124" cy="106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 flipV="1">
              <a:off x="4077" y="5593"/>
              <a:ext cx="289" cy="141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50000"/>
                  <a:lumOff val="50000"/>
                  <a:alpha val="59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4311" y="4978"/>
              <a:ext cx="280" cy="614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 flipV="1">
              <a:off x="3949" y="5039"/>
              <a:ext cx="905" cy="567"/>
            </a:xfrm>
            <a:prstGeom prst="straightConnector1">
              <a:avLst/>
            </a:prstGeom>
            <a:ln w="19050" cap="flat" cmpd="sng">
              <a:solidFill>
                <a:schemeClr val="tx2">
                  <a:lumMod val="25000"/>
                  <a:lumOff val="75000"/>
                  <a:alpha val="71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72"/>
          <p:cNvSpPr/>
          <p:nvPr/>
        </p:nvSpPr>
        <p:spPr>
          <a:xfrm>
            <a:off x="743585" y="1888490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43585" y="4914265"/>
            <a:ext cx="331470" cy="6483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5" name="Slide Number Placeholder 14"/>
          <p:cNvSpPr txBox="1"/>
          <p:nvPr/>
        </p:nvSpPr>
        <p:spPr>
          <a:xfrm>
            <a:off x="11726352" y="6554038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</a:t>
            </a:r>
            <a:endParaRPr lang="en-US" sz="1600" dirty="0"/>
          </a:p>
        </p:txBody>
      </p:sp>
      <p:graphicFrame>
        <p:nvGraphicFramePr>
          <p:cNvPr id="90" name="Table 89"/>
          <p:cNvGraphicFramePr>
            <a:graphicFrameLocks noGrp="1"/>
          </p:cNvGraphicFramePr>
          <p:nvPr/>
        </p:nvGraphicFramePr>
        <p:xfrm>
          <a:off x="-6353" y="6606108"/>
          <a:ext cx="12192003" cy="304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0385"/>
                <a:gridCol w="5588000"/>
                <a:gridCol w="2976026"/>
                <a:gridCol w="547592"/>
              </a:tblGrid>
              <a:tr h="2216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ym typeface="+mn-ea"/>
                        </a:rPr>
                        <a:t>Tailin Zhu (TDLI) </a:t>
                      </a:r>
                      <a:endParaRPr lang="en-US" altLang="zh-CN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ym typeface="+mn-ea"/>
                        </a:rPr>
                        <a:t>In-situ Calibration System for D</a:t>
                      </a:r>
                      <a:r>
                        <a:rPr lang="en-US" altLang="zh-CN" sz="1400" b="0" dirty="0">
                          <a:sym typeface="+mn-ea"/>
                        </a:rPr>
                        <a:t>eep-sea Neutrino Telescope</a:t>
                      </a:r>
                      <a:endParaRPr kumimoji="0" lang="en-US" altLang="zh-CN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 err="1">
                          <a:sym typeface="+mn-ea"/>
                        </a:rPr>
                        <a:t>TeVPA 2026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" name="Slide Number Placeholder 14"/>
          <p:cNvSpPr txBox="1"/>
          <p:nvPr/>
        </p:nvSpPr>
        <p:spPr>
          <a:xfrm>
            <a:off x="11850676" y="6606171"/>
            <a:ext cx="46564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CCC712-3C9B-204E-A2D5-3F53E210E356}" type="slidenum">
              <a:rPr lang="en-US" sz="1600" smtClean="0">
                <a:solidFill>
                  <a:schemeClr val="bg1"/>
                </a:solidFill>
              </a:rPr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672195" y="2217420"/>
            <a:ext cx="340169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GigE Camera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</a:t>
            </a:r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5M pixels, 12 bit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alt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endParaRPr lang="en-US" alt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US" sz="1400" i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25 mm lens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16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704020202020204" pitchFamily="34" charset="0"/>
              </a:rPr>
              <a:t>° 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viewing angle</a:t>
            </a:r>
            <a:endParaRPr lang="en-US" sz="14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25"/>
          <p:cNvSpPr txBox="1"/>
          <p:nvPr/>
        </p:nvSpPr>
        <p:spPr>
          <a:xfrm>
            <a:off x="3978910" y="6214745"/>
            <a:ext cx="287464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Y. Wang, et. al.,  </a:t>
            </a:r>
            <a:r>
              <a:rPr lang="en-US" sz="1200" b="1" dirty="0" err="1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PoS </a:t>
            </a:r>
            <a:r>
              <a:rPr 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(ICRC 2025) 1209</a:t>
            </a:r>
            <a:endParaRPr lang="en-US" altLang="zh-CN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6" name="TextBox 25"/>
          <p:cNvSpPr txBox="1"/>
          <p:nvPr/>
        </p:nvSpPr>
        <p:spPr>
          <a:xfrm>
            <a:off x="3964940" y="6386195"/>
            <a:ext cx="3614420" cy="2597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altLang="en-US" sz="1200" b="1" dirty="0">
                <a:solidFill>
                  <a:schemeClr val="accent6"/>
                </a:solidFill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W. Tian, et. al., NIM-A, 1076 170489 (2025)</a:t>
            </a:r>
            <a:endParaRPr lang="en-US" altLang="en-US" sz="1200" b="1" dirty="0">
              <a:solidFill>
                <a:schemeClr val="accent6"/>
              </a:solidFill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4358005" y="588010"/>
            <a:ext cx="77158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000" dirty="0">
                <a:latin typeface=".AppleSystemUIFont Regular" charset="0"/>
                <a:cs typeface=".AppleSystemUIFont Regular" charset="0"/>
                <a:sym typeface="+mn-ea"/>
              </a:rPr>
              <a:t>Goal: monitor water optical properties on timescales of seconds at multiple wavelengths.</a:t>
            </a:r>
            <a:endParaRPr lang="en-US" altLang="en-US" sz="2000" dirty="0">
              <a:latin typeface=".AppleSystemUIFont Regular" charset="0"/>
              <a:cs typeface=".AppleSystemUIFont Regular" charset="0"/>
              <a:sym typeface="+mn-e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61435" y="3846830"/>
            <a:ext cx="8211820" cy="275907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SJTUB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004098"/>
      </a:accent1>
      <a:accent2>
        <a:srgbClr val="0086D1"/>
      </a:accent2>
      <a:accent3>
        <a:srgbClr val="F08300"/>
      </a:accent3>
      <a:accent4>
        <a:srgbClr val="FDD000"/>
      </a:accent4>
      <a:accent5>
        <a:srgbClr val="338D27"/>
      </a:accent5>
      <a:accent6>
        <a:srgbClr val="00514E"/>
      </a:accent6>
      <a:hlink>
        <a:srgbClr val="B5B5B6"/>
      </a:hlink>
      <a:folHlink>
        <a:srgbClr val="BD9F68"/>
      </a:folHlink>
    </a:clrScheme>
    <a:fontScheme name="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10992</Words>
  <Application>WPS Presentation</Application>
  <PresentationFormat>Widescreen</PresentationFormat>
  <Paragraphs>738</Paragraphs>
  <Slides>23</Slides>
  <Notes>83</Notes>
  <HiddenSlides>4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54" baseType="lpstr">
      <vt:lpstr>Arial</vt:lpstr>
      <vt:lpstr>SimSun</vt:lpstr>
      <vt:lpstr>Wingdings</vt:lpstr>
      <vt:lpstr>仿宋</vt:lpstr>
      <vt:lpstr>仿宋-简</vt:lpstr>
      <vt:lpstr>Sun</vt:lpstr>
      <vt:lpstr>Thonburi</vt:lpstr>
      <vt:lpstr>Aptos</vt:lpstr>
      <vt:lpstr>DejaVu Math TeX Gyre</vt:lpstr>
      <vt:lpstr>SimSun</vt:lpstr>
      <vt:lpstr>Times New Roman Regular</vt:lpstr>
      <vt:lpstr>.AppleSystemUIFont Regular</vt:lpstr>
      <vt:lpstr>Times New Roman Bold</vt:lpstr>
      <vt:lpstr>Aptos Narrow</vt:lpstr>
      <vt:lpstr>Microsoft YaHei</vt:lpstr>
      <vt:lpstr>Times New Roman</vt:lpstr>
      <vt:lpstr>Helvetica Neue</vt:lpstr>
      <vt:lpstr>Aptos Display</vt:lpstr>
      <vt:lpstr>Microsoft YaHei</vt:lpstr>
      <vt:lpstr>汉仪旗黑</vt:lpstr>
      <vt:lpstr>等线 Light</vt:lpstr>
      <vt:lpstr>苹方-简</vt:lpstr>
      <vt:lpstr>Calibri</vt:lpstr>
      <vt:lpstr>等线</vt:lpstr>
      <vt:lpstr>宋体-简</vt:lpstr>
      <vt:lpstr>Arial Unicode MS</vt:lpstr>
      <vt:lpstr>Aptos</vt:lpstr>
      <vt:lpstr>ElsevierSans</vt:lpstr>
      <vt:lpstr>SimSun</vt:lpstr>
      <vt:lpstr>Office Theme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Tailin Zhu</dc:creator>
  <cp:lastModifiedBy>Ky. Zhu</cp:lastModifiedBy>
  <cp:revision>1609</cp:revision>
  <dcterms:created xsi:type="dcterms:W3CDTF">2026-08-31T05:01:51Z</dcterms:created>
  <dcterms:modified xsi:type="dcterms:W3CDTF">2026-08-31T05:01:51Z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1B5F9E2EC0F1EF7DC8B2916A47B292AF_43</vt:lpwstr>
  </property>
  <property fmtid="{D5CDD505-2E9C-101B-9397-08002B2CF9AE}" pid="3" name="KSOProductBuildVer">
    <vt:lpwstr>1033-12.1.26015.26015</vt:lpwstr>
  </property>
</Properties>
</file>