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6" name="Shape 11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311708" y="744573"/>
            <a:ext cx="8520601" cy="2052604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11698" y="2834125"/>
            <a:ext cx="8520604" cy="792604"/>
          </a:xfrm>
          <a:prstGeom prst="rect">
            <a:avLst/>
          </a:prstGeom>
        </p:spPr>
        <p:txBody>
          <a:bodyPr/>
          <a:lstStyle>
            <a:lvl1pPr marL="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11698" y="1106125"/>
            <a:ext cx="8520604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11698" y="3152225"/>
            <a:ext cx="8520604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Text"/>
          <p:cNvSpPr txBox="1"/>
          <p:nvPr>
            <p:ph type="title"/>
          </p:nvPr>
        </p:nvSpPr>
        <p:spPr>
          <a:xfrm>
            <a:off x="457170" y="205065"/>
            <a:ext cx="8228704" cy="858604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</a:lvl1pPr>
          </a:lstStyle>
          <a:p>
            <a:pPr/>
            <a:r>
              <a:t>Title Text</a:t>
            </a:r>
          </a:p>
        </p:txBody>
      </p:sp>
      <p:sp>
        <p:nvSpPr>
          <p:cNvPr id="108" name="Body Level One…"/>
          <p:cNvSpPr txBox="1"/>
          <p:nvPr>
            <p:ph type="body" idx="1"/>
          </p:nvPr>
        </p:nvSpPr>
        <p:spPr>
          <a:xfrm>
            <a:off x="457170" y="1203299"/>
            <a:ext cx="8228704" cy="2982600"/>
          </a:xfrm>
          <a:prstGeom prst="rect">
            <a:avLst/>
          </a:prstGeom>
        </p:spPr>
        <p:txBody>
          <a:bodyPr lIns="0" tIns="0" rIns="0" bIns="0"/>
          <a:lstStyle>
            <a:lvl1pPr indent="-330200">
              <a:lnSpc>
                <a:spcPct val="90000"/>
              </a:lnSpc>
              <a:spcBef>
                <a:spcPts val="900"/>
              </a:spcBef>
              <a:buClr>
                <a:srgbClr val="000000"/>
              </a:buClr>
            </a:lvl1pPr>
            <a:lvl2pPr marL="1008742" indent="-424542">
              <a:lnSpc>
                <a:spcPct val="90000"/>
              </a:lnSpc>
              <a:spcBef>
                <a:spcPts val="900"/>
              </a:spcBef>
              <a:buClr>
                <a:srgbClr val="000000"/>
              </a:buClr>
            </a:lvl2pPr>
            <a:lvl3pPr marL="1465942" indent="-424542">
              <a:lnSpc>
                <a:spcPct val="90000"/>
              </a:lnSpc>
              <a:spcBef>
                <a:spcPts val="900"/>
              </a:spcBef>
              <a:buClr>
                <a:srgbClr val="000000"/>
              </a:buClr>
            </a:lvl3pPr>
            <a:lvl4pPr marL="1923139" indent="-424542">
              <a:lnSpc>
                <a:spcPct val="90000"/>
              </a:lnSpc>
              <a:spcBef>
                <a:spcPts val="900"/>
              </a:spcBef>
              <a:buClr>
                <a:srgbClr val="000000"/>
              </a:buClr>
            </a:lvl4pPr>
            <a:lvl5pPr marL="2380339" indent="-424539">
              <a:lnSpc>
                <a:spcPct val="90000"/>
              </a:lnSpc>
              <a:spcBef>
                <a:spcPts val="900"/>
              </a:spcBef>
              <a:buClr>
                <a:srgbClr val="000000"/>
              </a:buCl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" name="Slide Number"/>
          <p:cNvSpPr txBox="1"/>
          <p:nvPr>
            <p:ph type="sldNum" sz="quarter" idx="2"/>
          </p:nvPr>
        </p:nvSpPr>
        <p:spPr>
          <a:xfrm>
            <a:off x="8726300" y="4749851"/>
            <a:ext cx="379187" cy="367943"/>
          </a:xfrm>
          <a:prstGeom prst="rect">
            <a:avLst/>
          </a:prstGeom>
        </p:spPr>
        <p:txBody>
          <a:bodyPr anchor="t"/>
          <a:lstStyle>
            <a:lvl1pPr>
              <a:defRPr sz="13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11698" y="2150847"/>
            <a:ext cx="8520604" cy="841803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11698" y="1152475"/>
            <a:ext cx="3999904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4832398" y="1152475"/>
            <a:ext cx="3999904" cy="34164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11698" y="555600"/>
            <a:ext cx="2808004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11698" y="1389598"/>
            <a:ext cx="2808004" cy="3179405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90250" y="450148"/>
            <a:ext cx="6367801" cy="4090805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4572000" y="-128"/>
            <a:ext cx="4572000" cy="5143507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65500" y="1233175"/>
            <a:ext cx="4045200" cy="1482302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pPr/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11698" y="4230575"/>
            <a:ext cx="5998804" cy="605104"/>
          </a:xfrm>
          <a:prstGeom prst="rect">
            <a:avLst/>
          </a:prstGeom>
        </p:spPr>
        <p:txBody>
          <a:bodyPr anchor="ctr"/>
          <a:lstStyle>
            <a:lvl1pPr marL="0" indent="228600">
              <a:lnSpc>
                <a:spcPct val="100000"/>
              </a:lnSpc>
              <a:buClrTx/>
              <a:buSzTx/>
              <a:buFontTx/>
              <a:buNone/>
            </a:lvl1pPr>
            <a:lvl2pPr marL="1462314" indent="-408213">
              <a:lnSpc>
                <a:spcPct val="100000"/>
              </a:lnSpc>
              <a:buClrTx/>
              <a:buFontTx/>
            </a:lvl2pPr>
            <a:lvl3pPr marL="1919514">
              <a:lnSpc>
                <a:spcPct val="100000"/>
              </a:lnSpc>
              <a:buClrTx/>
              <a:buFontTx/>
            </a:lvl3pPr>
            <a:lvl4pPr marL="2376714">
              <a:lnSpc>
                <a:spcPct val="100000"/>
              </a:lnSpc>
              <a:buClrTx/>
              <a:buFontTx/>
            </a:lvl4pPr>
            <a:lvl5pPr marL="2833914">
              <a:lnSpc>
                <a:spcPct val="100000"/>
              </a:lnSpc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11698" y="445025"/>
            <a:ext cx="8520604" cy="5727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11698" y="1152475"/>
            <a:ext cx="8520604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684351" y="4700822"/>
            <a:ext cx="336807" cy="318390"/>
          </a:xfrm>
          <a:prstGeom prst="rect">
            <a:avLst/>
          </a:prstGeom>
          <a:ln w="12700">
            <a:miter lim="400000"/>
          </a:ln>
        </p:spPr>
        <p:txBody>
          <a:bodyPr wrap="none" lIns="91421" tIns="91421" rIns="91421" bIns="91421" anchor="ctr">
            <a:normAutofit fontScale="100000" lnSpcReduction="0"/>
          </a:bodyPr>
          <a:lstStyle>
            <a:lvl1pPr algn="r">
              <a:defRPr sz="1000">
                <a:solidFill>
                  <a:srgbClr val="58585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1pPr>
      <a:lvl2pPr marL="1005114" marR="0" indent="-4082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6pPr>
      <a:lvl7pPr marL="3291113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7pPr>
      <a:lvl8pPr marL="3748313" marR="0" indent="-4082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8pPr>
      <a:lvl9pPr marL="4205513" marR="0" indent="-4082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2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8.png"/><Relationship Id="rId3" Type="http://schemas.openxmlformats.org/officeDocument/2006/relationships/image" Target="../media/image2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4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21.png"/><Relationship Id="rId6" Type="http://schemas.openxmlformats.org/officeDocument/2006/relationships/image" Target="../media/image52.png"/><Relationship Id="rId7" Type="http://schemas.openxmlformats.org/officeDocument/2006/relationships/image" Target="../media/image47.png"/><Relationship Id="rId8" Type="http://schemas.openxmlformats.org/officeDocument/2006/relationships/image" Target="../media/image53.png"/><Relationship Id="rId9" Type="http://schemas.openxmlformats.org/officeDocument/2006/relationships/image" Target="../media/image54.png"/><Relationship Id="rId10" Type="http://schemas.openxmlformats.org/officeDocument/2006/relationships/image" Target="../media/image55.png"/><Relationship Id="rId11" Type="http://schemas.openxmlformats.org/officeDocument/2006/relationships/hyperlink" Target="https://github.com/Stamatis-Ilias/LeHaMoC-V2/tree/new-version/LeHaMoC%20V2" TargetMode="Externa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6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2.png"/><Relationship Id="rId6" Type="http://schemas.openxmlformats.org/officeDocument/2006/relationships/image" Target="../media/image64.png"/><Relationship Id="rId7" Type="http://schemas.openxmlformats.org/officeDocument/2006/relationships/image" Target="../media/image65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Relationship Id="rId3" Type="http://schemas.openxmlformats.org/officeDocument/2006/relationships/image" Target="../media/image66.png"/><Relationship Id="rId4" Type="http://schemas.openxmlformats.org/officeDocument/2006/relationships/image" Target="../media/image2.png"/><Relationship Id="rId5" Type="http://schemas.openxmlformats.org/officeDocument/2006/relationships/image" Target="../media/image15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3.png"/><Relationship Id="rId3" Type="http://schemas.openxmlformats.org/officeDocument/2006/relationships/image" Target="../media/image67.png"/><Relationship Id="rId4" Type="http://schemas.openxmlformats.org/officeDocument/2006/relationships/image" Target="../media/image34.png"/><Relationship Id="rId5" Type="http://schemas.openxmlformats.org/officeDocument/2006/relationships/image" Target="../media/image2.png"/><Relationship Id="rId6" Type="http://schemas.openxmlformats.org/officeDocument/2006/relationships/image" Target="../media/image68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9.png"/><Relationship Id="rId3" Type="http://schemas.openxmlformats.org/officeDocument/2006/relationships/image" Target="../media/image42.png"/><Relationship Id="rId4" Type="http://schemas.openxmlformats.org/officeDocument/2006/relationships/image" Target="../media/image70.png"/><Relationship Id="rId5" Type="http://schemas.openxmlformats.org/officeDocument/2006/relationships/image" Target="../media/image2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1.png"/><Relationship Id="rId3" Type="http://schemas.openxmlformats.org/officeDocument/2006/relationships/image" Target="../media/image72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3.png"/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6" Type="http://schemas.openxmlformats.org/officeDocument/2006/relationships/image" Target="../media/image77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39.png"/><Relationship Id="rId4" Type="http://schemas.openxmlformats.org/officeDocument/2006/relationships/image" Target="../media/image78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2.png"/><Relationship Id="rId6" Type="http://schemas.openxmlformats.org/officeDocument/2006/relationships/image" Target="../media/image10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hyperlink" Target="https://github.com/Stamatis-Ilias/LeHaMoC-V2/tree/new-version" TargetMode="External"/><Relationship Id="rId10" Type="http://schemas.openxmlformats.org/officeDocument/2006/relationships/image" Target="../media/image22.png"/><Relationship Id="rId11" Type="http://schemas.openxmlformats.org/officeDocument/2006/relationships/image" Target="../media/image23.png"/><Relationship Id="rId12" Type="http://schemas.openxmlformats.org/officeDocument/2006/relationships/image" Target="../media/image2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gif"/><Relationship Id="rId3" Type="http://schemas.openxmlformats.org/officeDocument/2006/relationships/image" Target="../media/image18.png"/><Relationship Id="rId4" Type="http://schemas.openxmlformats.org/officeDocument/2006/relationships/image" Target="../media/image17.png"/><Relationship Id="rId5" Type="http://schemas.openxmlformats.org/officeDocument/2006/relationships/image" Target="../media/image25.png"/><Relationship Id="rId6" Type="http://schemas.openxmlformats.org/officeDocument/2006/relationships/image" Target="../media/image2.png"/><Relationship Id="rId7" Type="http://schemas.openxmlformats.org/officeDocument/2006/relationships/image" Target="../media/image2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gif"/><Relationship Id="rId3" Type="http://schemas.openxmlformats.org/officeDocument/2006/relationships/image" Target="../media/image17.png"/><Relationship Id="rId4" Type="http://schemas.openxmlformats.org/officeDocument/2006/relationships/image" Target="../media/image27.png"/><Relationship Id="rId5" Type="http://schemas.openxmlformats.org/officeDocument/2006/relationships/image" Target="../media/image2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0.png"/><Relationship Id="rId3" Type="http://schemas.openxmlformats.org/officeDocument/2006/relationships/image" Target="../media/image17.png"/><Relationship Id="rId4" Type="http://schemas.openxmlformats.org/officeDocument/2006/relationships/image" Target="../media/image31.png"/><Relationship Id="rId5" Type="http://schemas.openxmlformats.org/officeDocument/2006/relationships/image" Target="../media/image27.png"/><Relationship Id="rId6" Type="http://schemas.openxmlformats.org/officeDocument/2006/relationships/image" Target="../media/image32.png"/><Relationship Id="rId7" Type="http://schemas.openxmlformats.org/officeDocument/2006/relationships/image" Target="../media/image2.png"/><Relationship Id="rId8" Type="http://schemas.openxmlformats.org/officeDocument/2006/relationships/image" Target="../media/image28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58;p14"/>
          <p:cNvSpPr/>
          <p:nvPr/>
        </p:nvSpPr>
        <p:spPr>
          <a:xfrm>
            <a:off x="0" y="0"/>
            <a:ext cx="9144000" cy="6552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119" name="Google Shape;59;p14"/>
          <p:cNvSpPr txBox="1"/>
          <p:nvPr/>
        </p:nvSpPr>
        <p:spPr>
          <a:xfrm>
            <a:off x="106650" y="-2"/>
            <a:ext cx="8930700" cy="741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On the origin of delayed radio flares in neutrino-associated blazars:</a:t>
            </a:r>
          </a:p>
          <a:p>
            <a: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The case of TXS 0506+056</a:t>
            </a:r>
          </a:p>
        </p:txBody>
      </p:sp>
      <p:sp>
        <p:nvSpPr>
          <p:cNvPr id="120" name="Google Shape;60;p14"/>
          <p:cNvSpPr txBox="1"/>
          <p:nvPr/>
        </p:nvSpPr>
        <p:spPr>
          <a:xfrm>
            <a:off x="-2" y="2816399"/>
            <a:ext cx="4871031" cy="614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In collaboration with C. Yuan,  D. Karavola,  F. Testagrossa, G. Vasilopoulos, M. Petropoulou, and W. Winter </a:t>
            </a:r>
          </a:p>
        </p:txBody>
      </p:sp>
      <p:sp>
        <p:nvSpPr>
          <p:cNvPr id="121" name="Google Shape;61;p14"/>
          <p:cNvSpPr txBox="1"/>
          <p:nvPr/>
        </p:nvSpPr>
        <p:spPr>
          <a:xfrm>
            <a:off x="0" y="4548025"/>
            <a:ext cx="7229400" cy="614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lnSpc>
                <a:spcPct val="115000"/>
              </a:lnSpc>
              <a:defRPr sz="17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TeVPA 2026 — Tendo, Japan.</a:t>
            </a:r>
          </a:p>
          <a:p>
            <a:pPr>
              <a:defRPr sz="9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03/09/26</a:t>
            </a:r>
          </a:p>
        </p:txBody>
      </p:sp>
      <p:pic>
        <p:nvPicPr>
          <p:cNvPr id="122" name="Google Shape;62;p14" descr="Google Shape;62;p1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21899" y="3373749"/>
            <a:ext cx="1522104" cy="1308054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Google Shape;63;p14"/>
          <p:cNvSpPr/>
          <p:nvPr/>
        </p:nvSpPr>
        <p:spPr>
          <a:xfrm>
            <a:off x="0" y="662400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124" name="Google Shape;64;p14"/>
          <p:cNvSpPr txBox="1"/>
          <p:nvPr/>
        </p:nvSpPr>
        <p:spPr>
          <a:xfrm>
            <a:off x="-1" y="1703400"/>
            <a:ext cx="3000002" cy="398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b="1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Stamatios Ilias Stathopoulos</a:t>
            </a:r>
          </a:p>
        </p:txBody>
      </p:sp>
      <p:sp>
        <p:nvSpPr>
          <p:cNvPr id="125" name="Google Shape;65;p14"/>
          <p:cNvSpPr txBox="1"/>
          <p:nvPr>
            <p:ph type="sldNum" sz="quarter" idx="4294967295"/>
          </p:nvPr>
        </p:nvSpPr>
        <p:spPr>
          <a:xfrm>
            <a:off x="8754974" y="4700818"/>
            <a:ext cx="266176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26" name="Google Shape;66;p14" descr="Google Shape;66;p14"/>
          <p:cNvPicPr>
            <a:picLocks noChangeAspect="1"/>
          </p:cNvPicPr>
          <p:nvPr/>
        </p:nvPicPr>
        <p:blipFill>
          <a:blip r:embed="rId4">
            <a:extLst/>
          </a:blip>
          <a:srcRect l="0" t="0" r="25365" b="0"/>
          <a:stretch>
            <a:fillRect/>
          </a:stretch>
        </p:blipFill>
        <p:spPr>
          <a:xfrm>
            <a:off x="7516275" y="4686556"/>
            <a:ext cx="1627729" cy="456947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Google Shape;67;p14"/>
          <p:cNvSpPr txBox="1"/>
          <p:nvPr/>
        </p:nvSpPr>
        <p:spPr>
          <a:xfrm>
            <a:off x="-1" y="3469475"/>
            <a:ext cx="3000002" cy="4830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b="1" sz="1100">
                <a:solidFill>
                  <a:srgbClr val="FFFFFF"/>
                </a:solidFill>
              </a:defRPr>
            </a:pPr>
            <a:r>
              <a:t>Stathopoulos et al., ApJL 1006, L4 (2026)</a:t>
            </a:r>
          </a:p>
          <a:p>
            <a:pPr>
              <a:defRPr b="1" sz="1100">
                <a:solidFill>
                  <a:srgbClr val="FFFFFF"/>
                </a:solidFill>
              </a:defRPr>
            </a:pPr>
            <a:r>
              <a:t>DOI: 10.3847/2041-8213/ae80bb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Screenshot 2026-02-20 at 7.52.24 PM.pngGoogle Shape;268;p23" descr="Screenshot 2026-02-20 at 7.52.24 PM.pngGoogle Shape;268;p23"/>
          <p:cNvPicPr>
            <a:picLocks noChangeAspect="1"/>
          </p:cNvPicPr>
          <p:nvPr/>
        </p:nvPicPr>
        <p:blipFill>
          <a:blip r:embed="rId2">
            <a:extLst/>
          </a:blip>
          <a:srcRect l="1516" t="0" r="0" b="0"/>
          <a:stretch>
            <a:fillRect/>
          </a:stretch>
        </p:blipFill>
        <p:spPr>
          <a:xfrm>
            <a:off x="3162659" y="1840619"/>
            <a:ext cx="2288779" cy="1056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Screenshot 2026-02-20 at 2.09.12 PM.pngGoogle Shape;269;p23" descr="Screenshot 2026-02-20 at 2.09.12 PM.pngGoogle Shape;269;p2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46324" y="450374"/>
            <a:ext cx="3699722" cy="4305702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Google Shape;270;p23"/>
          <p:cNvSpPr txBox="1"/>
          <p:nvPr>
            <p:ph type="sldNum" sz="quarter" idx="4294967295"/>
          </p:nvPr>
        </p:nvSpPr>
        <p:spPr>
          <a:xfrm>
            <a:off x="8684344" y="4700818"/>
            <a:ext cx="336807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24" name="Google Shape;271;p23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325" name="Google Shape;272;p23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Best-Fit Light Curves: Fit summary from 2017-&gt;2021 (constant δ)</a:t>
            </a:r>
          </a:p>
        </p:txBody>
      </p:sp>
      <p:sp>
        <p:nvSpPr>
          <p:cNvPr id="326" name="Google Shape;273;p23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pic>
        <p:nvPicPr>
          <p:cNvPr id="327" name="Google Shape;274;p23" descr="Google Shape;274;p2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4671962"/>
            <a:ext cx="548700" cy="471542"/>
          </a:xfrm>
          <a:prstGeom prst="rect">
            <a:avLst/>
          </a:prstGeom>
          <a:ln w="12700">
            <a:miter lim="400000"/>
          </a:ln>
        </p:spPr>
      </p:pic>
      <p:sp>
        <p:nvSpPr>
          <p:cNvPr id="328" name="Google Shape;275;p23"/>
          <p:cNvSpPr/>
          <p:nvPr/>
        </p:nvSpPr>
        <p:spPr>
          <a:xfrm>
            <a:off x="3127599" y="1795297"/>
            <a:ext cx="2323802" cy="1266604"/>
          </a:xfrm>
          <a:prstGeom prst="roundRect">
            <a:avLst>
              <a:gd name="adj" fmla="val 16667"/>
            </a:avLst>
          </a:prstGeom>
          <a:solidFill>
            <a:srgbClr val="EEEEEE">
              <a:alpha val="7590"/>
            </a:srgbClr>
          </a:solidFill>
          <a:ln w="20700">
            <a:solidFill>
              <a:srgbClr val="000000"/>
            </a:solidFill>
          </a:ln>
        </p:spPr>
        <p:txBody>
          <a:bodyPr lIns="0" tIns="0" rIns="0" bIns="0" anchor="ctr"/>
          <a:lstStyle/>
          <a:p>
            <a:pPr algn="ctr">
              <a:defRPr sz="1500"/>
            </a:pPr>
          </a:p>
        </p:txBody>
      </p:sp>
      <p:sp>
        <p:nvSpPr>
          <p:cNvPr id="329" name="Google Shape;276;p23"/>
          <p:cNvSpPr txBox="1"/>
          <p:nvPr/>
        </p:nvSpPr>
        <p:spPr>
          <a:xfrm>
            <a:off x="3071372" y="985462"/>
            <a:ext cx="2713204" cy="6900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9300" tIns="99300" rIns="99300" bIns="99300">
            <a:spAutoFit/>
          </a:bodyPr>
          <a:lstStyle/>
          <a:p>
            <a:pPr>
              <a:lnSpc>
                <a:spcPct val="115000"/>
              </a:lnSpc>
              <a:spcBef>
                <a:spcPts val="1300"/>
              </a:spcBef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     Estimate the best fit parameters through MCMC</a:t>
            </a:r>
            <a:r>
              <a:rPr sz="1100">
                <a:latin typeface="+mn-lt"/>
                <a:ea typeface="+mn-ea"/>
                <a:cs typeface="+mn-cs"/>
                <a:sym typeface="Arial"/>
              </a:rPr>
              <a:t> </a:t>
            </a:r>
          </a:p>
        </p:txBody>
      </p:sp>
      <p:pic>
        <p:nvPicPr>
          <p:cNvPr id="330" name="Screenshot 2026-02-24 at 2.23.33 PM.pngGoogle Shape;277;p23" descr="Screenshot 2026-02-24 at 2.23.33 PM.pngGoogle Shape;277;p2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91770" y="890468"/>
            <a:ext cx="2713260" cy="2037373"/>
          </a:xfrm>
          <a:prstGeom prst="rect">
            <a:avLst/>
          </a:prstGeom>
          <a:ln w="12700">
            <a:miter lim="400000"/>
          </a:ln>
        </p:spPr>
      </p:pic>
      <p:pic>
        <p:nvPicPr>
          <p:cNvPr id="331" name="Screenshot 2026-02-24 at 2.26.09 PM.pngGoogle Shape;278;p23" descr="Screenshot 2026-02-24 at 2.26.09 PM.pngGoogle Shape;278;p23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16200000">
            <a:off x="-278080" y="1831245"/>
            <a:ext cx="884793" cy="328637"/>
          </a:xfrm>
          <a:prstGeom prst="rect">
            <a:avLst/>
          </a:prstGeom>
          <a:ln w="12700">
            <a:miter lim="400000"/>
          </a:ln>
        </p:spPr>
      </p:pic>
      <p:pic>
        <p:nvPicPr>
          <p:cNvPr id="332" name="Screenshot 2026-02-24 at 2.27.14 PM.pngGoogle Shape;279;p23" descr="Screenshot 2026-02-24 at 2.27.14 PM.pngGoogle Shape;279;p23"/>
          <p:cNvPicPr>
            <a:picLocks noChangeAspect="1"/>
          </p:cNvPicPr>
          <p:nvPr/>
        </p:nvPicPr>
        <p:blipFill>
          <a:blip r:embed="rId7">
            <a:extLst/>
          </a:blip>
          <a:srcRect l="0" t="24347" r="0" b="0"/>
          <a:stretch>
            <a:fillRect/>
          </a:stretch>
        </p:blipFill>
        <p:spPr>
          <a:xfrm>
            <a:off x="1207064" y="2927854"/>
            <a:ext cx="915068" cy="233499"/>
          </a:xfrm>
          <a:prstGeom prst="rect">
            <a:avLst/>
          </a:prstGeom>
          <a:ln w="12700">
            <a:miter lim="400000"/>
          </a:ln>
        </p:spPr>
      </p:pic>
      <p:sp>
        <p:nvSpPr>
          <p:cNvPr id="333" name="Google Shape;280;p23"/>
          <p:cNvSpPr/>
          <p:nvPr/>
        </p:nvSpPr>
        <p:spPr>
          <a:xfrm flipV="1">
            <a:off x="1415018" y="935756"/>
            <a:ext cx="4" cy="1884299"/>
          </a:xfrm>
          <a:prstGeom prst="line">
            <a:avLst/>
          </a:prstGeom>
          <a:ln w="11850">
            <a:solidFill>
              <a:srgbClr val="E0666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34" name="Google Shape;281;p23"/>
          <p:cNvSpPr txBox="1"/>
          <p:nvPr/>
        </p:nvSpPr>
        <p:spPr>
          <a:xfrm rot="18390282">
            <a:off x="1236754" y="1637528"/>
            <a:ext cx="1186108" cy="455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3599" tIns="113599" rIns="113599" bIns="113599">
            <a:spAutoFit/>
          </a:bodyPr>
          <a:lstStyle>
            <a:lvl1pPr>
              <a:lnSpc>
                <a:spcPct val="115000"/>
              </a:lnSpc>
              <a:spcBef>
                <a:spcPts val="1900"/>
              </a:spcBef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expansion</a:t>
            </a:r>
          </a:p>
        </p:txBody>
      </p:sp>
      <p:sp>
        <p:nvSpPr>
          <p:cNvPr id="335" name="Google Shape;282;p23"/>
          <p:cNvSpPr/>
          <p:nvPr/>
        </p:nvSpPr>
        <p:spPr>
          <a:xfrm flipH="1" flipV="1">
            <a:off x="2302080" y="921083"/>
            <a:ext cx="2103" cy="1959900"/>
          </a:xfrm>
          <a:prstGeom prst="line">
            <a:avLst/>
          </a:prstGeom>
          <a:ln w="11850">
            <a:solidFill>
              <a:srgbClr val="F9CB9C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36" name="Google Shape;283;p23"/>
          <p:cNvSpPr txBox="1"/>
          <p:nvPr/>
        </p:nvSpPr>
        <p:spPr>
          <a:xfrm rot="18228032">
            <a:off x="1975593" y="1424799"/>
            <a:ext cx="1424227" cy="455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3599" tIns="113599" rIns="113599" bIns="113599">
            <a:spAutoFit/>
          </a:bodyPr>
          <a:lstStyle>
            <a:lvl1pPr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re-dissipation</a:t>
            </a:r>
          </a:p>
        </p:txBody>
      </p:sp>
      <p:sp>
        <p:nvSpPr>
          <p:cNvPr id="337" name="Google Shape;284;p23"/>
          <p:cNvSpPr txBox="1"/>
          <p:nvPr/>
        </p:nvSpPr>
        <p:spPr>
          <a:xfrm rot="18165211">
            <a:off x="252207" y="1670004"/>
            <a:ext cx="1186084" cy="455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3599" tIns="113599" rIns="113599" bIns="113599">
            <a:spAutoFit/>
          </a:bodyPr>
          <a:lstStyle>
            <a:lvl1pPr>
              <a:lnSpc>
                <a:spcPct val="115000"/>
              </a:lnSpc>
              <a:spcBef>
                <a:spcPts val="1900"/>
              </a:spcBef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2017 flare</a:t>
            </a:r>
          </a:p>
        </p:txBody>
      </p:sp>
      <p:sp>
        <p:nvSpPr>
          <p:cNvPr id="338" name="Google Shape;285;p23"/>
          <p:cNvSpPr/>
          <p:nvPr/>
        </p:nvSpPr>
        <p:spPr>
          <a:xfrm flipH="1">
            <a:off x="6456922" y="1149572"/>
            <a:ext cx="13505" cy="3283507"/>
          </a:xfrm>
          <a:prstGeom prst="line">
            <a:avLst/>
          </a:prstGeom>
          <a:ln w="28575">
            <a:solidFill>
              <a:srgbClr val="F6B26B"/>
            </a:solidFill>
            <a:prstDash val="dash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39" name="Google Shape;286;p23"/>
          <p:cNvSpPr txBox="1"/>
          <p:nvPr/>
        </p:nvSpPr>
        <p:spPr>
          <a:xfrm>
            <a:off x="313097" y="3400721"/>
            <a:ext cx="5256907" cy="1554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 marL="457200" indent="-317500">
              <a:lnSpc>
                <a:spcPct val="115000"/>
              </a:lnSpc>
              <a:spcBef>
                <a:spcPts val="1200"/>
              </a:spcBef>
              <a:buClr>
                <a:srgbClr val="000000"/>
              </a:buClr>
              <a:buSzPts val="1300"/>
              <a:buFont typeface="Helvetica"/>
              <a:buChar char="●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Same injection episode drives the rise in RATAN bands and reproduces their relatively clustered GHz max.</a:t>
            </a:r>
          </a:p>
          <a:p>
            <a:pPr marL="457200" indent="-298450">
              <a:lnSpc>
                <a:spcPct val="115000"/>
              </a:lnSpc>
              <a:buClr>
                <a:srgbClr val="000000"/>
              </a:buClr>
              <a:buSzPts val="1300"/>
              <a:buFont typeface="Helvetica"/>
              <a:buChar char="●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Constant Doppler factor-&gt; the model remains too bright after the peak.</a:t>
            </a:r>
          </a:p>
          <a:p>
            <a:pPr marL="457200" indent="-317500">
              <a:lnSpc>
                <a:spcPct val="115000"/>
              </a:lnSpc>
              <a:buClr>
                <a:srgbClr val="000000"/>
              </a:buClr>
              <a:buSzPts val="1300"/>
              <a:buFont typeface="Helvetica"/>
              <a:buChar char="●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Observed post-peak drop is faster than cooling / light-crossing ⇒ requires δ(R′) change (deceleration / stratification).</a:t>
            </a:r>
          </a:p>
        </p:txBody>
      </p:sp>
      <p:grpSp>
        <p:nvGrpSpPr>
          <p:cNvPr id="342" name="Google Shape;287;p23"/>
          <p:cNvGrpSpPr/>
          <p:nvPr/>
        </p:nvGrpSpPr>
        <p:grpSpPr>
          <a:xfrm>
            <a:off x="5523424" y="4767174"/>
            <a:ext cx="1488607" cy="344108"/>
            <a:chOff x="0" y="0"/>
            <a:chExt cx="1488605" cy="344106"/>
          </a:xfrm>
        </p:grpSpPr>
        <p:sp>
          <p:nvSpPr>
            <p:cNvPr id="340" name="Rounded Rectangle"/>
            <p:cNvSpPr/>
            <p:nvPr/>
          </p:nvSpPr>
          <p:spPr>
            <a:xfrm>
              <a:off x="0" y="0"/>
              <a:ext cx="1488606" cy="344107"/>
            </a:xfrm>
            <a:prstGeom prst="roundRect">
              <a:avLst>
                <a:gd name="adj" fmla="val 16667"/>
              </a:avLst>
            </a:prstGeom>
            <a:solidFill>
              <a:srgbClr val="FCE5CD"/>
            </a:solidFill>
            <a:ln w="9525" cap="flat">
              <a:solidFill>
                <a:srgbClr val="E69138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>
                  <a:solidFill>
                    <a:srgbClr val="B45F06"/>
                  </a:solidFill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</a:p>
          </p:txBody>
        </p:sp>
        <p:sp>
          <p:nvSpPr>
            <p:cNvPr id="341" name="Fresh e± injection"/>
            <p:cNvSpPr/>
            <p:nvPr/>
          </p:nvSpPr>
          <p:spPr>
            <a:xfrm>
              <a:off x="21558" y="33897"/>
              <a:ext cx="1445489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1" tIns="91421" rIns="91421" bIns="91421" numCol="1" anchor="ctr">
              <a:spAutoFit/>
            </a:bodyPr>
            <a:lstStyle>
              <a:lvl1pPr algn="ctr">
                <a:defRPr sz="1200">
                  <a:solidFill>
                    <a:srgbClr val="B45F06"/>
                  </a:solidFill>
                  <a:latin typeface="EB Garamond Medium"/>
                  <a:ea typeface="EB Garamond Medium"/>
                  <a:cs typeface="EB Garamond Medium"/>
                  <a:sym typeface="EB Garamond Medium"/>
                </a:defRPr>
              </a:lvl1pPr>
            </a:lstStyle>
            <a:p>
              <a:pPr/>
              <a:r>
                <a:t>Fresh e± injection</a:t>
              </a:r>
            </a:p>
          </p:txBody>
        </p:sp>
      </p:grpSp>
      <p:sp>
        <p:nvSpPr>
          <p:cNvPr id="343" name="Google Shape;288;p23"/>
          <p:cNvSpPr/>
          <p:nvPr/>
        </p:nvSpPr>
        <p:spPr>
          <a:xfrm flipV="1">
            <a:off x="6267725" y="4435073"/>
            <a:ext cx="178204" cy="332104"/>
          </a:xfrm>
          <a:prstGeom prst="line">
            <a:avLst/>
          </a:prstGeom>
          <a:ln>
            <a:solidFill>
              <a:srgbClr val="F6B26B"/>
            </a:solidFill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Screenshot 2026-02-12 at 4.30.10 PM.pngGoogle Shape;293;p24" descr="Screenshot 2026-02-12 at 4.30.10 PM.pngGoogle Shape;293;p24"/>
          <p:cNvPicPr>
            <a:picLocks noChangeAspect="1"/>
          </p:cNvPicPr>
          <p:nvPr/>
        </p:nvPicPr>
        <p:blipFill>
          <a:blip r:embed="rId2">
            <a:extLst/>
          </a:blip>
          <a:srcRect l="1990" t="1108" r="0" b="0"/>
          <a:stretch>
            <a:fillRect/>
          </a:stretch>
        </p:blipFill>
        <p:spPr>
          <a:xfrm>
            <a:off x="5028748" y="453605"/>
            <a:ext cx="3893706" cy="4618895"/>
          </a:xfrm>
          <a:prstGeom prst="rect">
            <a:avLst/>
          </a:prstGeom>
          <a:ln w="12700">
            <a:miter lim="400000"/>
          </a:ln>
        </p:spPr>
      </p:pic>
      <p:sp>
        <p:nvSpPr>
          <p:cNvPr id="346" name="Google Shape;294;p24"/>
          <p:cNvSpPr txBox="1"/>
          <p:nvPr>
            <p:ph type="sldNum" sz="quarter" idx="4294967295"/>
          </p:nvPr>
        </p:nvSpPr>
        <p:spPr>
          <a:xfrm>
            <a:off x="8693769" y="4700818"/>
            <a:ext cx="327382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47" name="Google Shape;295;p24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348" name="Google Shape;296;p24"/>
          <p:cNvSpPr txBox="1"/>
          <p:nvPr/>
        </p:nvSpPr>
        <p:spPr>
          <a:xfrm>
            <a:off x="106650" y="-2"/>
            <a:ext cx="8930700" cy="4749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Scenario C–</a:t>
            </a:r>
            <a:r>
              <a:rPr sz="1900">
                <a:solidFill>
                  <a:srgbClr val="F0F3FF"/>
                </a:solidFill>
              </a:rPr>
              <a:t>Fast decay ⇒ Doppler-factor evolution (deceleration)</a:t>
            </a:r>
          </a:p>
        </p:txBody>
      </p:sp>
      <p:sp>
        <p:nvSpPr>
          <p:cNvPr id="349" name="Google Shape;297;p24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pic>
        <p:nvPicPr>
          <p:cNvPr id="350" name="Google Shape;298;p24" descr="Google Shape;298;p2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4671962"/>
            <a:ext cx="548700" cy="471542"/>
          </a:xfrm>
          <a:prstGeom prst="rect">
            <a:avLst/>
          </a:prstGeom>
          <a:ln w="12700">
            <a:miter lim="400000"/>
          </a:ln>
        </p:spPr>
      </p:pic>
      <p:sp>
        <p:nvSpPr>
          <p:cNvPr id="351" name="Google Shape;299;p24"/>
          <p:cNvSpPr txBox="1"/>
          <p:nvPr/>
        </p:nvSpPr>
        <p:spPr>
          <a:xfrm>
            <a:off x="901425" y="417587"/>
            <a:ext cx="3000002" cy="309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8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Ros et al. 2019</a:t>
            </a:r>
          </a:p>
        </p:txBody>
      </p:sp>
      <p:sp>
        <p:nvSpPr>
          <p:cNvPr id="352" name="Google Shape;300;p24"/>
          <p:cNvSpPr txBox="1"/>
          <p:nvPr/>
        </p:nvSpPr>
        <p:spPr>
          <a:xfrm>
            <a:off x="5197823" y="4905299"/>
            <a:ext cx="1686600" cy="309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800"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Stathopoulos et al 2026 </a:t>
            </a:r>
          </a:p>
        </p:txBody>
      </p:sp>
      <p:sp>
        <p:nvSpPr>
          <p:cNvPr id="353" name="Google Shape;301;p24"/>
          <p:cNvSpPr txBox="1"/>
          <p:nvPr/>
        </p:nvSpPr>
        <p:spPr>
          <a:xfrm>
            <a:off x="50699" y="2077073"/>
            <a:ext cx="4920302" cy="1178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 marL="457200" indent="-304800">
              <a:buClr>
                <a:srgbClr val="000000"/>
              </a:buClr>
              <a:buSzPts val="1100"/>
              <a:buFont typeface="Helvetica"/>
              <a:buChar char="●"/>
              <a:defRPr sz="11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VLBI evidence for Doppler-factor evolution(jet broadens downstream): Signs of deceleration and/or a spine-sheath structure within the inner 1 mas (70–140pc deprojected) , from the millimeter-VLBI core.</a:t>
            </a:r>
          </a:p>
          <a:p>
            <a:pPr marL="457200" indent="-304800">
              <a:buClr>
                <a:srgbClr val="000000"/>
              </a:buClr>
              <a:buSzPts val="1100"/>
              <a:buFont typeface="Helvetica"/>
              <a:buChar char="●"/>
              <a:defRPr sz="11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Model ingredient: rapid post-peak decay requires δ(R’)↓ </a:t>
            </a:r>
          </a:p>
          <a:p>
            <a:pPr marL="457200" indent="-304800">
              <a:buClr>
                <a:srgbClr val="000000"/>
              </a:buClr>
              <a:buSzPts val="1100"/>
              <a:buFont typeface="Helvetica"/>
              <a:buChar char="●"/>
              <a:defRPr sz="11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Propagation scale: Δ</a:t>
            </a:r>
            <a:r>
              <a:rPr sz="900"/>
              <a:t>tobs</a:t>
            </a:r>
            <a:r>
              <a:t>≃2.5 yr⇒Δz≃0.57  (δ</a:t>
            </a:r>
            <a:r>
              <a:rPr sz="900"/>
              <a:t>0</a:t>
            </a:r>
            <a:r>
              <a:t>Γ</a:t>
            </a:r>
            <a:r>
              <a:rPr sz="900"/>
              <a:t>0</a:t>
            </a:r>
            <a:r>
              <a:t>)pc∼few×100 pc</a:t>
            </a:r>
          </a:p>
        </p:txBody>
      </p:sp>
      <p:pic>
        <p:nvPicPr>
          <p:cNvPr id="354" name="Screenshot 2026-02-20 at 6.51.53 PM.pngGoogle Shape;302;p24" descr="Screenshot 2026-02-20 at 6.51.53 PM.pngGoogle Shape;302;p2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68063" y="622136"/>
            <a:ext cx="3066726" cy="1507025"/>
          </a:xfrm>
          <a:prstGeom prst="rect">
            <a:avLst/>
          </a:prstGeom>
          <a:ln w="12700">
            <a:miter lim="400000"/>
          </a:ln>
        </p:spPr>
      </p:pic>
      <p:sp>
        <p:nvSpPr>
          <p:cNvPr id="355" name="Google Shape;303;p24"/>
          <p:cNvSpPr txBox="1"/>
          <p:nvPr/>
        </p:nvSpPr>
        <p:spPr>
          <a:xfrm>
            <a:off x="821900" y="684000"/>
            <a:ext cx="795304" cy="398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>
                <a:solidFill>
                  <a:srgbClr val="6AA84F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defRPr>
            </a:lvl1pPr>
          </a:lstStyle>
          <a:p>
            <a:pPr/>
            <a:r>
              <a:t>43 GHz</a:t>
            </a:r>
          </a:p>
        </p:txBody>
      </p:sp>
      <p:pic>
        <p:nvPicPr>
          <p:cNvPr id="356" name="Screenshot 2026-02-20 at 7.44.36 PM.pngGoogle Shape;304;p24" descr="Screenshot 2026-02-20 at 7.44.36 PM.pngGoogle Shape;304;p2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66600" y="3188160"/>
            <a:ext cx="2269652" cy="193652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" name="Screenshot 2026-02-20 at 7.54.31 PM.pngGoogle Shape;305;p24" descr="Screenshot 2026-02-20 at 7.54.31 PM.pngGoogle Shape;305;p24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648449" y="4037322"/>
            <a:ext cx="542280" cy="2382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10;p25"/>
          <p:cNvSpPr txBox="1"/>
          <p:nvPr>
            <p:ph type="sldNum" sz="quarter" idx="4294967295"/>
          </p:nvPr>
        </p:nvSpPr>
        <p:spPr>
          <a:xfrm>
            <a:off x="8684344" y="4700818"/>
            <a:ext cx="336807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60" name="Google Shape;311;p25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361" name="Google Shape;312;p25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Discussion</a:t>
            </a:r>
          </a:p>
        </p:txBody>
      </p:sp>
      <p:sp>
        <p:nvSpPr>
          <p:cNvPr id="362" name="Google Shape;313;p25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363" name="Google Shape;314;p25"/>
          <p:cNvSpPr txBox="1"/>
          <p:nvPr/>
        </p:nvSpPr>
        <p:spPr>
          <a:xfrm>
            <a:off x="-3" y="436797"/>
            <a:ext cx="4956306" cy="2726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 indent="457200">
              <a:lnSpc>
                <a:spcPct val="115000"/>
              </a:lnSpc>
              <a:spcBef>
                <a:spcPts val="1200"/>
              </a:spcBef>
              <a:defRPr b="1" sz="1500">
                <a:latin typeface="EB Garamond"/>
                <a:ea typeface="EB Garamond"/>
                <a:cs typeface="EB Garamond"/>
                <a:sym typeface="EB Garamond"/>
              </a:defRPr>
            </a:pPr>
            <a:r>
              <a:t>	                    Picture</a:t>
            </a:r>
          </a:p>
          <a:p>
            <a:pPr marL="457200" indent="-330200">
              <a:lnSpc>
                <a:spcPct val="115000"/>
              </a:lnSpc>
              <a:spcBef>
                <a:spcPts val="1600"/>
              </a:spcBef>
              <a:buClr>
                <a:srgbClr val="000000"/>
              </a:buClr>
              <a:buSzPts val="1500"/>
              <a:buFont typeface="Helvetica"/>
              <a:buChar char="●"/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2017 flare launches a disturbance that travels outward with little GHz signature (opaque + compact).</a:t>
            </a:r>
          </a:p>
          <a:p>
            <a:pPr marL="457200" indent="-330200">
              <a:lnSpc>
                <a:spcPct val="115000"/>
              </a:lnSpc>
              <a:buClr>
                <a:srgbClr val="000000"/>
              </a:buClr>
              <a:buSzPts val="1500"/>
              <a:buFont typeface="Helvetica"/>
              <a:buChar char="●"/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At pc scales, it interacts with a quasi-stationary structure → re-accelerates pairs → optically thin radio flare.</a:t>
            </a:r>
          </a:p>
          <a:p>
            <a:pPr marL="457200" indent="-330200">
              <a:lnSpc>
                <a:spcPct val="115000"/>
              </a:lnSpc>
              <a:buClr>
                <a:srgbClr val="000000"/>
              </a:buClr>
              <a:buSzPts val="1500"/>
              <a:buFont typeface="Helvetica"/>
              <a:buChar char="●"/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Post-peak: beaming decreases (δ down) → rapid dimming.</a:t>
            </a:r>
          </a:p>
        </p:txBody>
      </p:sp>
      <p:sp>
        <p:nvSpPr>
          <p:cNvPr id="364" name="Google Shape;315;p25"/>
          <p:cNvSpPr txBox="1"/>
          <p:nvPr/>
        </p:nvSpPr>
        <p:spPr>
          <a:xfrm>
            <a:off x="4881974" y="436787"/>
            <a:ext cx="4072500" cy="2717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 indent="457200">
              <a:lnSpc>
                <a:spcPct val="115000"/>
              </a:lnSpc>
              <a:spcBef>
                <a:spcPts val="1200"/>
              </a:spcBef>
              <a:defRPr b="1" sz="1500">
                <a:latin typeface="EB Garamond"/>
                <a:ea typeface="EB Garamond"/>
                <a:cs typeface="EB Garamond"/>
                <a:sym typeface="EB Garamond"/>
              </a:defRPr>
            </a:pPr>
            <a:r>
              <a:t>	            Protons </a:t>
            </a:r>
          </a:p>
          <a:p>
            <a:pPr marL="457200" indent="-330200">
              <a:lnSpc>
                <a:spcPct val="115000"/>
              </a:lnSpc>
              <a:spcBef>
                <a:spcPts val="1600"/>
              </a:spcBef>
              <a:buClr>
                <a:srgbClr val="000000"/>
              </a:buClr>
              <a:buSzPts val="1500"/>
              <a:buFont typeface="Helvetica"/>
              <a:buChar char="●"/>
              <a:defRPr sz="1500">
                <a:latin typeface="EB Garamond"/>
                <a:ea typeface="EB Garamond"/>
                <a:cs typeface="EB Garamond"/>
                <a:sym typeface="EB Garamond"/>
              </a:defRPr>
            </a:pPr>
            <a:r>
              <a:t>GHz emission is leptonic synchrotron from e±. Hadrons radiate inefficiently at radio.</a:t>
            </a:r>
          </a:p>
          <a:p>
            <a:pPr marL="457200" indent="-330200">
              <a:lnSpc>
                <a:spcPct val="115000"/>
              </a:lnSpc>
              <a:buClr>
                <a:srgbClr val="000000"/>
              </a:buClr>
              <a:buSzPts val="1500"/>
              <a:buFont typeface="Helvetica"/>
              <a:buChar char="●"/>
              <a:defRPr sz="1500">
                <a:latin typeface="EB Garamond"/>
                <a:ea typeface="EB Garamond"/>
                <a:cs typeface="EB Garamond"/>
                <a:sym typeface="EB Garamond"/>
              </a:defRPr>
            </a:pPr>
            <a:r>
              <a:t>Radio flare is insensitive to the proton population producing neutrinos.</a:t>
            </a:r>
          </a:p>
          <a:p>
            <a:pPr marL="457200" indent="-330200">
              <a:lnSpc>
                <a:spcPct val="115000"/>
              </a:lnSpc>
              <a:buClr>
                <a:srgbClr val="000000"/>
              </a:buClr>
              <a:buSzPts val="1500"/>
              <a:buFont typeface="Helvetica"/>
              <a:buChar char="●"/>
              <a:defRPr sz="1500">
                <a:latin typeface="EB Garamond"/>
                <a:ea typeface="EB Garamond"/>
                <a:cs typeface="EB Garamond"/>
                <a:sym typeface="EB Garamond"/>
              </a:defRPr>
            </a:pPr>
            <a:r>
              <a:t>Implication: delayed radio flares are not guaranteed neutrino tracers-&gt; diagnose jet dissipation geometry.</a:t>
            </a:r>
          </a:p>
        </p:txBody>
      </p:sp>
      <p:pic>
        <p:nvPicPr>
          <p:cNvPr id="365" name="Google Shape;316;p25" descr="Google Shape;316;p2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671962"/>
            <a:ext cx="548700" cy="471542"/>
          </a:xfrm>
          <a:prstGeom prst="rect">
            <a:avLst/>
          </a:prstGeom>
          <a:ln w="12700">
            <a:miter lim="400000"/>
          </a:ln>
        </p:spPr>
      </p:pic>
      <p:sp>
        <p:nvSpPr>
          <p:cNvPr id="366" name="Google Shape;317;p25"/>
          <p:cNvSpPr txBox="1"/>
          <p:nvPr/>
        </p:nvSpPr>
        <p:spPr>
          <a:xfrm rot="5400000">
            <a:off x="4714675" y="6002773"/>
            <a:ext cx="410402" cy="294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8350" tIns="68350" rIns="68350" bIns="68350" anchor="ctr">
            <a:normAutofit fontScale="100000" lnSpcReduction="0"/>
          </a:bodyPr>
          <a:lstStyle>
            <a:lvl1pPr algn="r">
              <a:defRPr sz="700">
                <a:solidFill>
                  <a:srgbClr val="585858"/>
                </a:solidFill>
              </a:defRPr>
            </a:lvl1pPr>
          </a:lstStyle>
          <a:p>
            <a:pPr/>
            <a:r>
              <a:t>12</a:t>
            </a:r>
          </a:p>
        </p:txBody>
      </p:sp>
      <p:sp>
        <p:nvSpPr>
          <p:cNvPr id="367" name="Google Shape;318;p25"/>
          <p:cNvSpPr/>
          <p:nvPr/>
        </p:nvSpPr>
        <p:spPr>
          <a:xfrm flipV="1">
            <a:off x="1904944" y="3066606"/>
            <a:ext cx="4139103" cy="1223104"/>
          </a:xfrm>
          <a:prstGeom prst="line">
            <a:avLst/>
          </a:prstGeom>
          <a:ln w="7121">
            <a:solidFill>
              <a:srgbClr val="585858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68" name="Google Shape;320;p25"/>
          <p:cNvSpPr/>
          <p:nvPr/>
        </p:nvSpPr>
        <p:spPr>
          <a:xfrm>
            <a:off x="2320787" y="4104063"/>
            <a:ext cx="493807" cy="484507"/>
          </a:xfrm>
          <a:prstGeom prst="ellipse">
            <a:avLst/>
          </a:prstGeom>
          <a:solidFill>
            <a:srgbClr val="EA9999"/>
          </a:solidFill>
          <a:ln w="7121"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>
              <a:defRPr sz="1000"/>
            </a:pPr>
          </a:p>
        </p:txBody>
      </p:sp>
      <p:sp>
        <p:nvSpPr>
          <p:cNvPr id="369" name="Google Shape;321;p25"/>
          <p:cNvSpPr/>
          <p:nvPr/>
        </p:nvSpPr>
        <p:spPr>
          <a:xfrm>
            <a:off x="3437106" y="3686111"/>
            <a:ext cx="1226107" cy="1174807"/>
          </a:xfrm>
          <a:prstGeom prst="ellipse">
            <a:avLst/>
          </a:prstGeom>
          <a:solidFill>
            <a:srgbClr val="E69138">
              <a:alpha val="32280"/>
            </a:srgbClr>
          </a:solidFill>
          <a:ln w="7121"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>
              <a:defRPr sz="1000"/>
            </a:pPr>
          </a:p>
        </p:txBody>
      </p:sp>
      <p:sp>
        <p:nvSpPr>
          <p:cNvPr id="370" name="Google Shape;322;p25"/>
          <p:cNvSpPr/>
          <p:nvPr/>
        </p:nvSpPr>
        <p:spPr>
          <a:xfrm>
            <a:off x="1881975" y="4903996"/>
            <a:ext cx="5332804" cy="13799"/>
          </a:xfrm>
          <a:prstGeom prst="line">
            <a:avLst/>
          </a:prstGeom>
          <a:ln w="7121">
            <a:solidFill>
              <a:srgbClr val="585858"/>
            </a:solidFill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71" name="Google Shape;325;p25"/>
          <p:cNvSpPr txBox="1"/>
          <p:nvPr/>
        </p:nvSpPr>
        <p:spPr>
          <a:xfrm>
            <a:off x="3897488" y="4842774"/>
            <a:ext cx="302704" cy="36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8350" tIns="68350" rIns="68350" bIns="68350">
            <a:spAutoFit/>
          </a:bodyPr>
          <a:lstStyle/>
          <a:p>
            <a:pPr>
              <a:defRPr sz="1500">
                <a:solidFill>
                  <a:srgbClr val="585858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z</a:t>
            </a:r>
            <a:r>
              <a:rPr sz="700"/>
              <a:t>2</a:t>
            </a:r>
          </a:p>
        </p:txBody>
      </p:sp>
      <p:sp>
        <p:nvSpPr>
          <p:cNvPr id="372" name="Google Shape;319;p25"/>
          <p:cNvSpPr/>
          <p:nvPr/>
        </p:nvSpPr>
        <p:spPr>
          <a:xfrm>
            <a:off x="1718529" y="4257900"/>
            <a:ext cx="218407" cy="217207"/>
          </a:xfrm>
          <a:prstGeom prst="ellipse">
            <a:avLst/>
          </a:prstGeom>
          <a:solidFill>
            <a:srgbClr val="000000"/>
          </a:solidFill>
          <a:ln w="7121"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>
              <a:defRPr sz="1000"/>
            </a:pPr>
          </a:p>
        </p:txBody>
      </p:sp>
      <p:sp>
        <p:nvSpPr>
          <p:cNvPr id="373" name="Google Shape;326;p25"/>
          <p:cNvSpPr/>
          <p:nvPr/>
        </p:nvSpPr>
        <p:spPr>
          <a:xfrm>
            <a:off x="1768138" y="4026572"/>
            <a:ext cx="113846" cy="679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10800" y="10800"/>
                </a:lnTo>
                <a:lnTo>
                  <a:pt x="21600" y="21600"/>
                </a:lnTo>
                <a:lnTo>
                  <a:pt x="0" y="21600"/>
                </a:lnTo>
                <a:lnTo>
                  <a:pt x="10800" y="10800"/>
                </a:lnTo>
                <a:close/>
              </a:path>
            </a:pathLst>
          </a:custGeom>
          <a:solidFill>
            <a:srgbClr val="EEEEEE"/>
          </a:solidFill>
          <a:ln w="7121"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>
              <a:defRPr sz="1000"/>
            </a:pPr>
          </a:p>
        </p:txBody>
      </p:sp>
      <p:sp>
        <p:nvSpPr>
          <p:cNvPr id="374" name="Google Shape;327;p25"/>
          <p:cNvSpPr/>
          <p:nvPr/>
        </p:nvSpPr>
        <p:spPr>
          <a:xfrm flipV="1">
            <a:off x="2830179" y="4345597"/>
            <a:ext cx="203104" cy="1504"/>
          </a:xfrm>
          <a:prstGeom prst="line">
            <a:avLst/>
          </a:prstGeom>
          <a:ln w="7121">
            <a:solidFill>
              <a:srgbClr val="585858"/>
            </a:solidFill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75" name="Google Shape;328;p25"/>
          <p:cNvSpPr txBox="1"/>
          <p:nvPr/>
        </p:nvSpPr>
        <p:spPr>
          <a:xfrm>
            <a:off x="0" y="4100500"/>
            <a:ext cx="1672802" cy="46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8350" tIns="68350" rIns="68350" bIns="68350">
            <a:spAutoFit/>
          </a:bodyPr>
          <a:lstStyle/>
          <a:p>
            <a:pPr>
              <a:defRPr sz="11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Spheres shown in the jet </a:t>
            </a:r>
          </a:p>
          <a:p>
            <a:pPr>
              <a:defRPr sz="11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co-moving frame.</a:t>
            </a:r>
          </a:p>
        </p:txBody>
      </p:sp>
      <p:sp>
        <p:nvSpPr>
          <p:cNvPr id="376" name="Google Shape;329;p25"/>
          <p:cNvSpPr txBox="1"/>
          <p:nvPr/>
        </p:nvSpPr>
        <p:spPr>
          <a:xfrm>
            <a:off x="2745869" y="4054045"/>
            <a:ext cx="371704" cy="3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8350" tIns="68350" rIns="68350" bIns="68350">
            <a:spAutoFit/>
          </a:bodyPr>
          <a:lstStyle/>
          <a:p>
            <a:pPr>
              <a:defRPr sz="1300">
                <a:solidFill>
                  <a:srgbClr val="585858"/>
                </a:solidFill>
                <a:latin typeface="EB Garamond"/>
                <a:ea typeface="EB Garamond"/>
                <a:cs typeface="EB Garamond"/>
                <a:sym typeface="EB Garamond"/>
              </a:defRPr>
            </a:pPr>
            <a:r>
              <a:t>δ</a:t>
            </a:r>
            <a:r>
              <a:rPr sz="700"/>
              <a:t>0</a:t>
            </a:r>
          </a:p>
        </p:txBody>
      </p:sp>
      <p:sp>
        <p:nvSpPr>
          <p:cNvPr id="377" name="Google Shape;324;p25"/>
          <p:cNvSpPr txBox="1"/>
          <p:nvPr/>
        </p:nvSpPr>
        <p:spPr>
          <a:xfrm>
            <a:off x="2351244" y="4842762"/>
            <a:ext cx="302704" cy="36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8350" tIns="68350" rIns="68350" bIns="68350">
            <a:spAutoFit/>
          </a:bodyPr>
          <a:lstStyle/>
          <a:p>
            <a:pPr>
              <a:defRPr sz="1500">
                <a:solidFill>
                  <a:srgbClr val="585858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z</a:t>
            </a:r>
            <a:r>
              <a:rPr sz="700"/>
              <a:t>1</a:t>
            </a:r>
          </a:p>
        </p:txBody>
      </p:sp>
      <p:sp>
        <p:nvSpPr>
          <p:cNvPr id="378" name="Google Shape;330;p25"/>
          <p:cNvSpPr txBox="1"/>
          <p:nvPr/>
        </p:nvSpPr>
        <p:spPr>
          <a:xfrm>
            <a:off x="2373172" y="4087617"/>
            <a:ext cx="550804" cy="44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8350" tIns="68350" rIns="68350" bIns="68350">
            <a:spAutoFit/>
          </a:bodyPr>
          <a:lstStyle/>
          <a:p>
            <a:pPr>
              <a:defRPr sz="10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2017</a:t>
            </a:r>
          </a:p>
          <a:p>
            <a:pPr>
              <a:defRPr sz="10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flare</a:t>
            </a:r>
          </a:p>
        </p:txBody>
      </p:sp>
      <p:grpSp>
        <p:nvGrpSpPr>
          <p:cNvPr id="382" name="Google Shape;331;p25"/>
          <p:cNvGrpSpPr/>
          <p:nvPr/>
        </p:nvGrpSpPr>
        <p:grpSpPr>
          <a:xfrm>
            <a:off x="2692915" y="3262964"/>
            <a:ext cx="1202184" cy="441309"/>
            <a:chOff x="-1" y="-1"/>
            <a:chExt cx="1202183" cy="441308"/>
          </a:xfrm>
        </p:grpSpPr>
        <p:sp>
          <p:nvSpPr>
            <p:cNvPr id="379" name="Shape"/>
            <p:cNvSpPr/>
            <p:nvPr/>
          </p:nvSpPr>
          <p:spPr>
            <a:xfrm>
              <a:off x="-2" y="-2"/>
              <a:ext cx="1202184" cy="441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918" y="21600"/>
                  </a:moveTo>
                  <a:lnTo>
                    <a:pt x="17635" y="16200"/>
                  </a:lnTo>
                  <a:lnTo>
                    <a:pt x="18627" y="16200"/>
                  </a:lnTo>
                  <a:cubicBezTo>
                    <a:pt x="17548" y="6663"/>
                    <a:pt x="13779" y="0"/>
                    <a:pt x="9464" y="0"/>
                  </a:cubicBezTo>
                  <a:lnTo>
                    <a:pt x="11446" y="0"/>
                  </a:lnTo>
                  <a:cubicBezTo>
                    <a:pt x="15761" y="0"/>
                    <a:pt x="19530" y="6663"/>
                    <a:pt x="20609" y="16200"/>
                  </a:cubicBezTo>
                  <a:lnTo>
                    <a:pt x="21600" y="16200"/>
                  </a:lnTo>
                  <a:close/>
                  <a:moveTo>
                    <a:pt x="10455" y="119"/>
                  </a:moveTo>
                  <a:cubicBezTo>
                    <a:pt x="5638" y="1276"/>
                    <a:pt x="1982" y="10546"/>
                    <a:pt x="1982" y="21600"/>
                  </a:cubicBezTo>
                  <a:lnTo>
                    <a:pt x="0" y="21600"/>
                  </a:lnTo>
                  <a:cubicBezTo>
                    <a:pt x="0" y="9671"/>
                    <a:pt x="4237" y="0"/>
                    <a:pt x="9464" y="0"/>
                  </a:cubicBezTo>
                  <a:cubicBezTo>
                    <a:pt x="9795" y="0"/>
                    <a:pt x="10125" y="40"/>
                    <a:pt x="10455" y="119"/>
                  </a:cubicBezTo>
                  <a:close/>
                </a:path>
              </a:pathLst>
            </a:custGeom>
            <a:solidFill>
              <a:srgbClr val="EEEEEE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 sz="1000"/>
              </a:pPr>
            </a:p>
          </p:txBody>
        </p:sp>
        <p:sp>
          <p:nvSpPr>
            <p:cNvPr id="380" name="Shape"/>
            <p:cNvSpPr/>
            <p:nvPr/>
          </p:nvSpPr>
          <p:spPr>
            <a:xfrm>
              <a:off x="-2" y="-2"/>
              <a:ext cx="581874" cy="441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19"/>
                  </a:moveTo>
                  <a:cubicBezTo>
                    <a:pt x="11649" y="1276"/>
                    <a:pt x="4095" y="10546"/>
                    <a:pt x="4095" y="21600"/>
                  </a:cubicBezTo>
                  <a:lnTo>
                    <a:pt x="0" y="21600"/>
                  </a:lnTo>
                  <a:cubicBezTo>
                    <a:pt x="0" y="9671"/>
                    <a:pt x="8754" y="0"/>
                    <a:pt x="19552" y="0"/>
                  </a:cubicBezTo>
                  <a:cubicBezTo>
                    <a:pt x="20236" y="0"/>
                    <a:pt x="20920" y="40"/>
                    <a:pt x="21600" y="119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 sz="1000"/>
              </a:pPr>
            </a:p>
          </p:txBody>
        </p:sp>
        <p:sp>
          <p:nvSpPr>
            <p:cNvPr id="381" name="Line"/>
            <p:cNvSpPr/>
            <p:nvPr/>
          </p:nvSpPr>
          <p:spPr>
            <a:xfrm>
              <a:off x="-2" y="-2"/>
              <a:ext cx="1202184" cy="441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455" y="119"/>
                  </a:moveTo>
                  <a:cubicBezTo>
                    <a:pt x="5638" y="1276"/>
                    <a:pt x="1982" y="10546"/>
                    <a:pt x="1982" y="21600"/>
                  </a:cubicBezTo>
                  <a:lnTo>
                    <a:pt x="0" y="21600"/>
                  </a:lnTo>
                  <a:cubicBezTo>
                    <a:pt x="0" y="9671"/>
                    <a:pt x="4237" y="0"/>
                    <a:pt x="9464" y="0"/>
                  </a:cubicBezTo>
                  <a:lnTo>
                    <a:pt x="11446" y="0"/>
                  </a:lnTo>
                  <a:cubicBezTo>
                    <a:pt x="15761" y="0"/>
                    <a:pt x="19530" y="6663"/>
                    <a:pt x="20609" y="16200"/>
                  </a:cubicBezTo>
                  <a:lnTo>
                    <a:pt x="21600" y="16200"/>
                  </a:lnTo>
                  <a:lnTo>
                    <a:pt x="19918" y="21600"/>
                  </a:lnTo>
                  <a:lnTo>
                    <a:pt x="17635" y="16200"/>
                  </a:lnTo>
                  <a:lnTo>
                    <a:pt x="18627" y="16200"/>
                  </a:lnTo>
                  <a:cubicBezTo>
                    <a:pt x="17548" y="6663"/>
                    <a:pt x="13779" y="0"/>
                    <a:pt x="9464" y="0"/>
                  </a:cubicBezTo>
                </a:path>
              </a:pathLst>
            </a:custGeom>
            <a:noFill/>
            <a:ln w="7121" cap="flat">
              <a:solidFill>
                <a:srgbClr val="585858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 sz="1000"/>
              </a:pPr>
            </a:p>
          </p:txBody>
        </p:sp>
      </p:grpSp>
      <p:sp>
        <p:nvSpPr>
          <p:cNvPr id="383" name="Google Shape;332;p25"/>
          <p:cNvSpPr txBox="1"/>
          <p:nvPr/>
        </p:nvSpPr>
        <p:spPr>
          <a:xfrm>
            <a:off x="3519111" y="3799068"/>
            <a:ext cx="1395004" cy="26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8350" tIns="68350" rIns="68350" bIns="68350">
            <a:spAutoFit/>
          </a:bodyPr>
          <a:lstStyle>
            <a:lvl1pPr>
              <a:lnSpc>
                <a:spcPct val="115000"/>
              </a:lnSpc>
              <a:spcBef>
                <a:spcPts val="1100"/>
              </a:spcBef>
              <a:defRPr sz="8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Optically thin in GHz</a:t>
            </a:r>
          </a:p>
        </p:txBody>
      </p:sp>
      <p:pic>
        <p:nvPicPr>
          <p:cNvPr id="384" name="Screenshot 2026-02-20 at 1.34.39 PM.pngGoogle Shape;333;p25" descr="Screenshot 2026-02-20 at 1.34.39 PM.pngGoogle Shape;333;p2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03869" y="3796834"/>
            <a:ext cx="797432" cy="198235"/>
          </a:xfrm>
          <a:prstGeom prst="rect">
            <a:avLst/>
          </a:prstGeom>
          <a:ln w="12700">
            <a:miter lim="400000"/>
          </a:ln>
        </p:spPr>
      </p:pic>
      <p:sp>
        <p:nvSpPr>
          <p:cNvPr id="385" name="Google Shape;334;p25"/>
          <p:cNvSpPr txBox="1"/>
          <p:nvPr/>
        </p:nvSpPr>
        <p:spPr>
          <a:xfrm>
            <a:off x="3561400" y="3978321"/>
            <a:ext cx="1226104" cy="46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8350" tIns="68350" rIns="68350" bIns="68350">
            <a:spAutoFit/>
          </a:bodyPr>
          <a:lstStyle/>
          <a:p>
            <a:pPr>
              <a:defRPr sz="11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        t’</a:t>
            </a:r>
            <a:r>
              <a:rPr sz="800"/>
              <a:t>reacc  </a:t>
            </a:r>
          </a:p>
          <a:p>
            <a:pPr>
              <a:defRPr sz="11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re-dissipation</a:t>
            </a:r>
          </a:p>
        </p:txBody>
      </p:sp>
      <p:grpSp>
        <p:nvGrpSpPr>
          <p:cNvPr id="389" name="Google Shape;335;p25"/>
          <p:cNvGrpSpPr/>
          <p:nvPr/>
        </p:nvGrpSpPr>
        <p:grpSpPr>
          <a:xfrm>
            <a:off x="4096712" y="3046900"/>
            <a:ext cx="1202184" cy="441309"/>
            <a:chOff x="-1" y="-1"/>
            <a:chExt cx="1202183" cy="441308"/>
          </a:xfrm>
        </p:grpSpPr>
        <p:sp>
          <p:nvSpPr>
            <p:cNvPr id="386" name="Shape"/>
            <p:cNvSpPr/>
            <p:nvPr/>
          </p:nvSpPr>
          <p:spPr>
            <a:xfrm>
              <a:off x="-2" y="-2"/>
              <a:ext cx="1202184" cy="441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918" y="21600"/>
                  </a:moveTo>
                  <a:lnTo>
                    <a:pt x="17635" y="16200"/>
                  </a:lnTo>
                  <a:lnTo>
                    <a:pt x="18627" y="16200"/>
                  </a:lnTo>
                  <a:cubicBezTo>
                    <a:pt x="17548" y="6663"/>
                    <a:pt x="13779" y="0"/>
                    <a:pt x="9464" y="0"/>
                  </a:cubicBezTo>
                  <a:lnTo>
                    <a:pt x="11446" y="0"/>
                  </a:lnTo>
                  <a:cubicBezTo>
                    <a:pt x="15761" y="0"/>
                    <a:pt x="19530" y="6663"/>
                    <a:pt x="20609" y="16200"/>
                  </a:cubicBezTo>
                  <a:lnTo>
                    <a:pt x="21600" y="16200"/>
                  </a:lnTo>
                  <a:close/>
                  <a:moveTo>
                    <a:pt x="10455" y="119"/>
                  </a:moveTo>
                  <a:cubicBezTo>
                    <a:pt x="5638" y="1276"/>
                    <a:pt x="1982" y="10546"/>
                    <a:pt x="1982" y="21600"/>
                  </a:cubicBezTo>
                  <a:lnTo>
                    <a:pt x="0" y="21600"/>
                  </a:lnTo>
                  <a:cubicBezTo>
                    <a:pt x="0" y="9671"/>
                    <a:pt x="4237" y="0"/>
                    <a:pt x="9464" y="0"/>
                  </a:cubicBezTo>
                  <a:cubicBezTo>
                    <a:pt x="9795" y="0"/>
                    <a:pt x="10125" y="40"/>
                    <a:pt x="10455" y="119"/>
                  </a:cubicBezTo>
                  <a:close/>
                </a:path>
              </a:pathLst>
            </a:custGeom>
            <a:solidFill>
              <a:srgbClr val="EEEEEE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 sz="1000"/>
              </a:pPr>
            </a:p>
          </p:txBody>
        </p:sp>
        <p:sp>
          <p:nvSpPr>
            <p:cNvPr id="387" name="Shape"/>
            <p:cNvSpPr/>
            <p:nvPr/>
          </p:nvSpPr>
          <p:spPr>
            <a:xfrm>
              <a:off x="-2" y="-2"/>
              <a:ext cx="581875" cy="441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19"/>
                  </a:moveTo>
                  <a:cubicBezTo>
                    <a:pt x="11649" y="1276"/>
                    <a:pt x="4095" y="10546"/>
                    <a:pt x="4095" y="21600"/>
                  </a:cubicBezTo>
                  <a:lnTo>
                    <a:pt x="0" y="21600"/>
                  </a:lnTo>
                  <a:cubicBezTo>
                    <a:pt x="0" y="9671"/>
                    <a:pt x="8754" y="0"/>
                    <a:pt x="19552" y="0"/>
                  </a:cubicBezTo>
                  <a:cubicBezTo>
                    <a:pt x="20236" y="0"/>
                    <a:pt x="20920" y="40"/>
                    <a:pt x="21600" y="119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 sz="1000"/>
              </a:pPr>
            </a:p>
          </p:txBody>
        </p:sp>
        <p:sp>
          <p:nvSpPr>
            <p:cNvPr id="388" name="Line"/>
            <p:cNvSpPr/>
            <p:nvPr/>
          </p:nvSpPr>
          <p:spPr>
            <a:xfrm>
              <a:off x="-2" y="-2"/>
              <a:ext cx="1202184" cy="441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455" y="119"/>
                  </a:moveTo>
                  <a:cubicBezTo>
                    <a:pt x="5638" y="1276"/>
                    <a:pt x="1982" y="10546"/>
                    <a:pt x="1982" y="21600"/>
                  </a:cubicBezTo>
                  <a:lnTo>
                    <a:pt x="0" y="21600"/>
                  </a:lnTo>
                  <a:cubicBezTo>
                    <a:pt x="0" y="9671"/>
                    <a:pt x="4237" y="0"/>
                    <a:pt x="9464" y="0"/>
                  </a:cubicBezTo>
                  <a:lnTo>
                    <a:pt x="11446" y="0"/>
                  </a:lnTo>
                  <a:cubicBezTo>
                    <a:pt x="15761" y="0"/>
                    <a:pt x="19530" y="6663"/>
                    <a:pt x="20609" y="16200"/>
                  </a:cubicBezTo>
                  <a:lnTo>
                    <a:pt x="21600" y="16200"/>
                  </a:lnTo>
                  <a:lnTo>
                    <a:pt x="19918" y="21600"/>
                  </a:lnTo>
                  <a:lnTo>
                    <a:pt x="17635" y="16200"/>
                  </a:lnTo>
                  <a:lnTo>
                    <a:pt x="18627" y="16200"/>
                  </a:lnTo>
                  <a:cubicBezTo>
                    <a:pt x="17548" y="6663"/>
                    <a:pt x="13779" y="0"/>
                    <a:pt x="9464" y="0"/>
                  </a:cubicBezTo>
                </a:path>
              </a:pathLst>
            </a:custGeom>
            <a:noFill/>
            <a:ln w="7121" cap="flat">
              <a:solidFill>
                <a:srgbClr val="585858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 sz="1000"/>
              </a:pPr>
            </a:p>
          </p:txBody>
        </p:sp>
      </p:grpSp>
      <p:sp>
        <p:nvSpPr>
          <p:cNvPr id="390" name="Google Shape;336;p25"/>
          <p:cNvSpPr/>
          <p:nvPr/>
        </p:nvSpPr>
        <p:spPr>
          <a:xfrm>
            <a:off x="5067024" y="3138397"/>
            <a:ext cx="1775700" cy="1754107"/>
          </a:xfrm>
          <a:prstGeom prst="ellipse">
            <a:avLst/>
          </a:prstGeom>
          <a:solidFill>
            <a:srgbClr val="FFF2CC"/>
          </a:solidFill>
          <a:ln w="7121"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>
              <a:defRPr sz="1000"/>
            </a:pPr>
          </a:p>
        </p:txBody>
      </p:sp>
      <p:sp>
        <p:nvSpPr>
          <p:cNvPr id="391" name="Google Shape;337;p25"/>
          <p:cNvSpPr txBox="1"/>
          <p:nvPr/>
        </p:nvSpPr>
        <p:spPr>
          <a:xfrm>
            <a:off x="5155212" y="3551554"/>
            <a:ext cx="1395004" cy="26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8350" tIns="68350" rIns="68350" bIns="68350">
            <a:spAutoFit/>
          </a:bodyPr>
          <a:lstStyle>
            <a:lvl1pPr>
              <a:lnSpc>
                <a:spcPct val="115000"/>
              </a:lnSpc>
              <a:spcBef>
                <a:spcPts val="1100"/>
              </a:spcBef>
              <a:defRPr sz="8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Decay of the radio flare</a:t>
            </a:r>
          </a:p>
        </p:txBody>
      </p:sp>
      <p:sp>
        <p:nvSpPr>
          <p:cNvPr id="392" name="Google Shape;338;p25"/>
          <p:cNvSpPr txBox="1"/>
          <p:nvPr/>
        </p:nvSpPr>
        <p:spPr>
          <a:xfrm>
            <a:off x="5530746" y="3922321"/>
            <a:ext cx="1226104" cy="3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8350" tIns="68350" rIns="68350" bIns="68350">
            <a:spAutoFit/>
          </a:bodyPr>
          <a:lstStyle>
            <a:lvl1pPr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δ decrease</a:t>
            </a:r>
          </a:p>
        </p:txBody>
      </p:sp>
      <p:sp>
        <p:nvSpPr>
          <p:cNvPr id="393" name="Google Shape;339;p25"/>
          <p:cNvSpPr txBox="1"/>
          <p:nvPr/>
        </p:nvSpPr>
        <p:spPr>
          <a:xfrm>
            <a:off x="5915907" y="4842762"/>
            <a:ext cx="302704" cy="36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8350" tIns="68350" rIns="68350" bIns="68350">
            <a:spAutoFit/>
          </a:bodyPr>
          <a:lstStyle/>
          <a:p>
            <a:pPr>
              <a:defRPr sz="1500">
                <a:solidFill>
                  <a:srgbClr val="585858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z</a:t>
            </a:r>
            <a:r>
              <a:rPr sz="700"/>
              <a:t>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45;p26"/>
          <p:cNvSpPr txBox="1"/>
          <p:nvPr>
            <p:ph type="sldNum" sz="quarter" idx="4294967295"/>
          </p:nvPr>
        </p:nvSpPr>
        <p:spPr>
          <a:xfrm>
            <a:off x="8684344" y="4700818"/>
            <a:ext cx="336807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96" name="Google Shape;346;p26"/>
          <p:cNvSpPr txBox="1"/>
          <p:nvPr/>
        </p:nvSpPr>
        <p:spPr>
          <a:xfrm>
            <a:off x="1596649" y="907113"/>
            <a:ext cx="5647202" cy="1605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 marL="457200" indent="-342900">
              <a:lnSpc>
                <a:spcPct val="115000"/>
              </a:lnSpc>
              <a:spcBef>
                <a:spcPts val="1200"/>
              </a:spcBef>
              <a:buClr>
                <a:srgbClr val="000000"/>
              </a:buClr>
              <a:buSzPts val="1700"/>
              <a:buFont typeface="Helvetica"/>
              <a:buChar char="●"/>
              <a:defRPr sz="17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SSA-unveiling of the neutrino zone alone does *not* reproduce TXS 0506+056 2020 radio flare.</a:t>
            </a:r>
          </a:p>
          <a:p>
            <a:pPr marL="457200" indent="-342900">
              <a:lnSpc>
                <a:spcPct val="115000"/>
              </a:lnSpc>
              <a:buClr>
                <a:srgbClr val="000000"/>
              </a:buClr>
              <a:buSzPts val="1700"/>
              <a:buFont typeface="Helvetica"/>
              <a:buChar char="●"/>
              <a:defRPr sz="17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A downstream re-dissipation episode in the optically thin regime explains clustered GHz peaks.</a:t>
            </a:r>
          </a:p>
          <a:p>
            <a:pPr marL="457200" indent="-342900">
              <a:lnSpc>
                <a:spcPct val="115000"/>
              </a:lnSpc>
              <a:buClr>
                <a:srgbClr val="000000"/>
              </a:buClr>
              <a:buSzPts val="1700"/>
              <a:buFont typeface="Helvetica"/>
              <a:buChar char="●"/>
              <a:defRPr sz="17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The fast decay likely requires δ evolution.</a:t>
            </a:r>
          </a:p>
        </p:txBody>
      </p:sp>
      <p:pic>
        <p:nvPicPr>
          <p:cNvPr id="397" name="Google Shape;347;p26" descr="Google Shape;347;p2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671962"/>
            <a:ext cx="548700" cy="471542"/>
          </a:xfrm>
          <a:prstGeom prst="rect">
            <a:avLst/>
          </a:prstGeom>
          <a:ln w="12700">
            <a:miter lim="400000"/>
          </a:ln>
        </p:spPr>
      </p:pic>
      <p:sp>
        <p:nvSpPr>
          <p:cNvPr id="398" name="Google Shape;348;p26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399" name="Google Shape;349;p26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Conclusions</a:t>
            </a:r>
          </a:p>
        </p:txBody>
      </p:sp>
      <p:sp>
        <p:nvSpPr>
          <p:cNvPr id="400" name="Google Shape;350;p26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401" name="Google Shape;351;p26"/>
          <p:cNvSpPr txBox="1"/>
          <p:nvPr/>
        </p:nvSpPr>
        <p:spPr>
          <a:xfrm>
            <a:off x="3756750" y="4236749"/>
            <a:ext cx="1630504" cy="4749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9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Thank you!</a:t>
            </a:r>
          </a:p>
        </p:txBody>
      </p:sp>
      <p:sp>
        <p:nvSpPr>
          <p:cNvPr id="402" name="Google Shape;352;p26"/>
          <p:cNvSpPr txBox="1"/>
          <p:nvPr/>
        </p:nvSpPr>
        <p:spPr>
          <a:xfrm>
            <a:off x="1396397" y="2959948"/>
            <a:ext cx="6047707" cy="94484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700">
                <a:latin typeface="EB Garamond SemiBold"/>
                <a:ea typeface="EB Garamond SemiBold"/>
                <a:cs typeface="EB Garamond SemiBold"/>
                <a:sym typeface="EB Garamond SemiBold"/>
              </a:defRPr>
            </a:lvl1pPr>
          </a:lstStyle>
          <a:p>
            <a:pPr/>
            <a:r>
              <a:t>“The neutrino may mark the launch of a disturbance but the delayed radio flare maps how the jet processes it downstream.”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Screenshot 2026-02-23 at 11.15.58 AM.pngGoogle Shape;357;p27" descr="Screenshot 2026-02-23 at 11.15.58 AM.pngGoogle Shape;357;p27"/>
          <p:cNvPicPr>
            <a:picLocks noChangeAspect="1"/>
          </p:cNvPicPr>
          <p:nvPr/>
        </p:nvPicPr>
        <p:blipFill>
          <a:blip r:embed="rId2">
            <a:extLst/>
          </a:blip>
          <a:srcRect l="4607" t="0" r="0" b="0"/>
          <a:stretch>
            <a:fillRect/>
          </a:stretch>
        </p:blipFill>
        <p:spPr>
          <a:xfrm>
            <a:off x="0" y="993849"/>
            <a:ext cx="6429947" cy="3701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05" name="Screenshot 2026-02-23 at 2.48.45 PM.pngGoogle Shape;358;p27" descr="Screenshot 2026-02-23 at 2.48.45 PM.pngGoogle Shape;358;p2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44365" y="993868"/>
            <a:ext cx="1985588" cy="87414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27323" dir="5400000">
              <a:srgbClr val="000000">
                <a:alpha val="50000"/>
              </a:srgbClr>
            </a:outerShdw>
          </a:effectLst>
        </p:spPr>
      </p:pic>
      <p:sp>
        <p:nvSpPr>
          <p:cNvPr id="406" name="Google Shape;359;p27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Scenario C– Optically Thin Re-Dissipation at Parsec scales</a:t>
            </a:r>
          </a:p>
        </p:txBody>
      </p:sp>
      <p:sp>
        <p:nvSpPr>
          <p:cNvPr id="407" name="Google Shape;360;p27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408" name="Google Shape;361;p27"/>
          <p:cNvSpPr txBox="1"/>
          <p:nvPr/>
        </p:nvSpPr>
        <p:spPr>
          <a:xfrm>
            <a:off x="106650" y="25196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Neutrino-VLBI comparison</a:t>
            </a:r>
          </a:p>
        </p:txBody>
      </p:sp>
      <p:sp>
        <p:nvSpPr>
          <p:cNvPr id="409" name="Google Shape;362;p27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410" name="Google Shape;363;p27"/>
          <p:cNvSpPr txBox="1"/>
          <p:nvPr/>
        </p:nvSpPr>
        <p:spPr>
          <a:xfrm>
            <a:off x="6566775" y="1105925"/>
            <a:ext cx="2521204" cy="3815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1800">
                <a:solidFill>
                  <a:srgbClr val="585858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VLBI flux limited sample: &gt; 150mJy of total VLBI flux density (integrated flux over VLBI map flux) at 8GHz.</a:t>
            </a:r>
          </a:p>
          <a:p>
            <a:pPr>
              <a:defRPr sz="1800">
                <a:solidFill>
                  <a:srgbClr val="585858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pPr>
          </a:p>
          <a:p>
            <a:pPr>
              <a:defRPr sz="1800">
                <a:solidFill>
                  <a:srgbClr val="585858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HE neutrino sample: Icecube events with E&gt;200 TeV, uncertainty &lt; 10deg^2 accounting systematic errors.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368;p28"/>
          <p:cNvSpPr txBox="1"/>
          <p:nvPr>
            <p:ph type="sldNum" sz="quarter" idx="4294967295"/>
          </p:nvPr>
        </p:nvSpPr>
        <p:spPr>
          <a:xfrm>
            <a:off x="8684344" y="4700818"/>
            <a:ext cx="336807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13" name="Google Shape;369;p28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414" name="Google Shape;370;p28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γ-radio delays</a:t>
            </a:r>
          </a:p>
        </p:txBody>
      </p:sp>
      <p:sp>
        <p:nvSpPr>
          <p:cNvPr id="415" name="Google Shape;371;p28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416" name="Google Shape;372;p28"/>
          <p:cNvSpPr txBox="1"/>
          <p:nvPr/>
        </p:nvSpPr>
        <p:spPr>
          <a:xfrm>
            <a:off x="534386" y="4255744"/>
            <a:ext cx="7521600" cy="759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86624" tIns="86624" rIns="86624" bIns="86624">
            <a:spAutoFit/>
          </a:bodyPr>
          <a:lstStyle/>
          <a:p>
            <a:pPr marL="433186" indent="-295473">
              <a:lnSpc>
                <a:spcPct val="115000"/>
              </a:lnSpc>
              <a:spcBef>
                <a:spcPts val="1100"/>
              </a:spcBef>
              <a:buClr>
                <a:srgbClr val="000000"/>
              </a:buClr>
              <a:buSzPts val="1200"/>
              <a:buFont typeface="Arial"/>
              <a:buChar char="●"/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High-Energy Outbursts (often in γ-ray or even neutrino) precede a radio flare with a measurable delay.</a:t>
            </a:r>
            <a:br/>
          </a:p>
          <a:p>
            <a:pPr marL="433186" indent="-295473">
              <a:lnSpc>
                <a:spcPct val="115000"/>
              </a:lnSpc>
              <a:buClr>
                <a:srgbClr val="000000"/>
              </a:buClr>
              <a:buSzPts val="1200"/>
              <a:buFont typeface="Helvetica"/>
              <a:buChar char="●"/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This delay timescale can range from months or even years in some sources.</a:t>
            </a:r>
          </a:p>
        </p:txBody>
      </p:sp>
      <p:pic>
        <p:nvPicPr>
          <p:cNvPr id="417" name="Google Shape;373;p28" descr="Google Shape;373;p2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3950" y="772638"/>
            <a:ext cx="4127202" cy="3300859"/>
          </a:xfrm>
          <a:prstGeom prst="rect">
            <a:avLst/>
          </a:prstGeom>
          <a:ln w="12700">
            <a:miter lim="400000"/>
          </a:ln>
        </p:spPr>
      </p:pic>
      <p:sp>
        <p:nvSpPr>
          <p:cNvPr id="418" name="Google Shape;374;p28"/>
          <p:cNvSpPr txBox="1"/>
          <p:nvPr/>
        </p:nvSpPr>
        <p:spPr>
          <a:xfrm>
            <a:off x="820514" y="1534291"/>
            <a:ext cx="1662600" cy="300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86624" tIns="86624" rIns="86624" bIns="86624">
            <a:spAutoFit/>
          </a:bodyPr>
          <a:lstStyle>
            <a:lvl1pPr>
              <a:defRPr sz="8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V. Ramakrishnan et al. 2018</a:t>
            </a:r>
          </a:p>
        </p:txBody>
      </p:sp>
      <p:pic>
        <p:nvPicPr>
          <p:cNvPr id="419" name="Google Shape;375;p28" descr="Google Shape;375;p2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97320" y="1355241"/>
            <a:ext cx="4209231" cy="2135659"/>
          </a:xfrm>
          <a:prstGeom prst="rect">
            <a:avLst/>
          </a:prstGeom>
          <a:ln w="12700">
            <a:miter lim="400000"/>
          </a:ln>
        </p:spPr>
      </p:pic>
      <p:sp>
        <p:nvSpPr>
          <p:cNvPr id="420" name="Google Shape;376;p28"/>
          <p:cNvSpPr/>
          <p:nvPr/>
        </p:nvSpPr>
        <p:spPr>
          <a:xfrm>
            <a:off x="6001834" y="749020"/>
            <a:ext cx="561902" cy="1139406"/>
          </a:xfrm>
          <a:prstGeom prst="line">
            <a:avLst/>
          </a:prstGeom>
          <a:ln w="9025">
            <a:solidFill>
              <a:srgbClr val="0000FF"/>
            </a:solidFill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21" name="Google Shape;377;p28"/>
          <p:cNvSpPr txBox="1"/>
          <p:nvPr/>
        </p:nvSpPr>
        <p:spPr>
          <a:xfrm>
            <a:off x="5208868" y="453599"/>
            <a:ext cx="1662600" cy="38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86624" tIns="86624" rIns="86624" bIns="86624">
            <a:spAutoFit/>
          </a:bodyPr>
          <a:lstStyle>
            <a:lvl1pPr>
              <a:defRPr>
                <a:solidFill>
                  <a:srgbClr val="0000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Neutrino arrival</a:t>
            </a:r>
          </a:p>
        </p:txBody>
      </p:sp>
      <p:sp>
        <p:nvSpPr>
          <p:cNvPr id="422" name="Google Shape;378;p28"/>
          <p:cNvSpPr txBox="1"/>
          <p:nvPr/>
        </p:nvSpPr>
        <p:spPr>
          <a:xfrm>
            <a:off x="7356061" y="2620951"/>
            <a:ext cx="1456804" cy="2842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86624" tIns="86624" rIns="86624" bIns="86624">
            <a:spAutoFit/>
          </a:bodyPr>
          <a:lstStyle>
            <a:lvl1pPr>
              <a:defRPr sz="800"/>
            </a:lvl1pPr>
          </a:lstStyle>
          <a:p>
            <a:pPr/>
            <a:r>
              <a:t>T. Hovatta et al. 2021</a:t>
            </a:r>
          </a:p>
        </p:txBody>
      </p:sp>
      <p:sp>
        <p:nvSpPr>
          <p:cNvPr id="423" name="Google Shape;379;p28"/>
          <p:cNvSpPr txBox="1"/>
          <p:nvPr/>
        </p:nvSpPr>
        <p:spPr>
          <a:xfrm>
            <a:off x="912917" y="2296485"/>
            <a:ext cx="1354804" cy="427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86624" tIns="86624" rIns="86624" bIns="86624">
            <a:spAutoFit/>
          </a:bodyPr>
          <a:lstStyle>
            <a:lvl1pPr>
              <a:defRPr b="1" sz="1700"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55 sources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Screenshot 2026-04-07 at 9.53.23 AM.pngGoogle Shape;385;p29" descr="Screenshot 2026-04-07 at 9.53.23 AM.pngGoogle Shape;385;p2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75850" y="3826150"/>
            <a:ext cx="2616202" cy="599254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Google Shape;386;p29"/>
          <p:cNvSpPr/>
          <p:nvPr/>
        </p:nvSpPr>
        <p:spPr>
          <a:xfrm>
            <a:off x="657975" y="936899"/>
            <a:ext cx="676503" cy="28095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8999"/>
                </a:moveTo>
                <a:lnTo>
                  <a:pt x="5400" y="18999"/>
                </a:lnTo>
                <a:lnTo>
                  <a:pt x="5400" y="0"/>
                </a:lnTo>
                <a:lnTo>
                  <a:pt x="16200" y="0"/>
                </a:lnTo>
                <a:lnTo>
                  <a:pt x="16200" y="18999"/>
                </a:lnTo>
                <a:lnTo>
                  <a:pt x="21600" y="18999"/>
                </a:lnTo>
                <a:lnTo>
                  <a:pt x="10800" y="21600"/>
                </a:lnTo>
                <a:close/>
              </a:path>
            </a:pathLst>
          </a:custGeom>
          <a:solidFill>
            <a:srgbClr val="A4C2F4"/>
          </a:solidFill>
          <a:ln w="25925">
            <a:solidFill>
              <a:srgbClr val="000000"/>
            </a:solidFill>
          </a:ln>
        </p:spPr>
        <p:txBody>
          <a:bodyPr lIns="0" tIns="0" rIns="0" bIns="0" anchor="ctr"/>
          <a:lstStyle/>
          <a:p>
            <a:pPr algn="ctr">
              <a:defRPr sz="1300"/>
            </a:pPr>
          </a:p>
        </p:txBody>
      </p:sp>
      <p:sp>
        <p:nvSpPr>
          <p:cNvPr id="427" name="Google Shape;387;p29"/>
          <p:cNvSpPr txBox="1"/>
          <p:nvPr/>
        </p:nvSpPr>
        <p:spPr>
          <a:xfrm>
            <a:off x="1229200" y="3447950"/>
            <a:ext cx="7168799" cy="4071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82925" tIns="82925" rIns="82925" bIns="82925">
            <a:spAutoFit/>
          </a:bodyPr>
          <a:lstStyle>
            <a:lvl1pPr indent="419100">
              <a:defRPr sz="1600"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one-zone, isotropic, angle-integrated, continuous-loss approximation</a:t>
            </a:r>
          </a:p>
        </p:txBody>
      </p:sp>
      <p:sp>
        <p:nvSpPr>
          <p:cNvPr id="428" name="Google Shape;388;p29"/>
          <p:cNvSpPr txBox="1"/>
          <p:nvPr/>
        </p:nvSpPr>
        <p:spPr>
          <a:xfrm>
            <a:off x="0" y="3930937"/>
            <a:ext cx="3433200" cy="4071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82925" tIns="82925" rIns="82925" bIns="82925">
            <a:spAutoFit/>
          </a:bodyPr>
          <a:lstStyle/>
          <a:p>
            <a:pPr>
              <a:defRPr sz="1600">
                <a:solidFill>
                  <a:srgbClr val="202122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The </a:t>
            </a:r>
            <a:r>
              <a:rPr sz="14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continuity equation in energy</a:t>
            </a:r>
            <a:r>
              <a:rPr b="1"/>
              <a:t>:</a:t>
            </a:r>
            <a:r>
              <a:t> </a:t>
            </a:r>
          </a:p>
        </p:txBody>
      </p:sp>
      <p:sp>
        <p:nvSpPr>
          <p:cNvPr id="429" name="Google Shape;389;p29"/>
          <p:cNvSpPr txBox="1"/>
          <p:nvPr>
            <p:ph type="sldNum" sz="quarter" idx="4294967295"/>
          </p:nvPr>
        </p:nvSpPr>
        <p:spPr>
          <a:xfrm>
            <a:off x="8726290" y="4749851"/>
            <a:ext cx="379187" cy="36794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>
            <a:lvl1pPr>
              <a:defRPr sz="1300"/>
            </a:lvl1pPr>
          </a:lstStyle>
          <a:p>
            <a:pPr/>
            <a:fld id="{86CB4B4D-7CA3-9044-876B-883B54F8677D}" type="slidenum"/>
          </a:p>
        </p:txBody>
      </p:sp>
      <p:pic>
        <p:nvPicPr>
          <p:cNvPr id="430" name="Screenshot 2026-04-07 at 10.12.22 AM.pngGoogle Shape;390;p29" descr="Screenshot 2026-04-07 at 10.12.22 AM.pngGoogle Shape;390;p2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21538" y="3171225"/>
            <a:ext cx="4501566" cy="333929"/>
          </a:xfrm>
          <a:prstGeom prst="rect">
            <a:avLst/>
          </a:prstGeom>
          <a:ln w="12700">
            <a:miter lim="400000"/>
          </a:ln>
        </p:spPr>
      </p:pic>
      <p:pic>
        <p:nvPicPr>
          <p:cNvPr id="431" name="Screenshot 2026-04-07 at 9.55.42 AM.pngGoogle Shape;391;p29" descr="Screenshot 2026-04-07 at 9.55.42 AM.pngGoogle Shape;391;p2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05900" y="4365950"/>
            <a:ext cx="7546176" cy="7318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32" name="Screenshot 2026-04-20 at 5.43.42 PM.pngGoogle Shape;392;p29" descr="Screenshot 2026-04-20 at 5.43.42 PM.pngGoogle Shape;392;p29"/>
          <p:cNvPicPr>
            <a:picLocks noChangeAspect="1"/>
          </p:cNvPicPr>
          <p:nvPr/>
        </p:nvPicPr>
        <p:blipFill>
          <a:blip r:embed="rId5">
            <a:extLst/>
          </a:blip>
          <a:srcRect l="2124" t="9074" r="0" b="0"/>
          <a:stretch>
            <a:fillRect/>
          </a:stretch>
        </p:blipFill>
        <p:spPr>
          <a:xfrm>
            <a:off x="1532775" y="453596"/>
            <a:ext cx="6346834" cy="2717632"/>
          </a:xfrm>
          <a:prstGeom prst="rect">
            <a:avLst/>
          </a:prstGeom>
          <a:ln w="12700">
            <a:miter lim="400000"/>
          </a:ln>
        </p:spPr>
      </p:pic>
      <p:sp>
        <p:nvSpPr>
          <p:cNvPr id="433" name="Google Shape;393;p29"/>
          <p:cNvSpPr txBox="1"/>
          <p:nvPr/>
        </p:nvSpPr>
        <p:spPr>
          <a:xfrm>
            <a:off x="119047" y="361723"/>
            <a:ext cx="2956806" cy="4071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82925" tIns="82925" rIns="82925" bIns="82925">
            <a:spAutoFit/>
          </a:bodyPr>
          <a:lstStyle/>
          <a:p>
            <a:pPr>
              <a:defRPr sz="1600">
                <a:solidFill>
                  <a:srgbClr val="202122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The </a:t>
            </a:r>
            <a:r>
              <a:rPr b="1"/>
              <a:t>Boltzmann equation:</a:t>
            </a:r>
            <a:r>
              <a:t> </a:t>
            </a:r>
          </a:p>
        </p:txBody>
      </p:sp>
      <p:sp>
        <p:nvSpPr>
          <p:cNvPr id="434" name="Google Shape;394;p29"/>
          <p:cNvSpPr txBox="1"/>
          <p:nvPr/>
        </p:nvSpPr>
        <p:spPr>
          <a:xfrm rot="16200000">
            <a:off x="-894332" y="1606553"/>
            <a:ext cx="3000005" cy="398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unresolved AGN emission</a:t>
            </a:r>
          </a:p>
        </p:txBody>
      </p:sp>
      <p:sp>
        <p:nvSpPr>
          <p:cNvPr id="435" name="Google Shape;395;p29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436" name="Google Shape;396;p29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From Boltzmann to one-zone energy space kinetic equation</a:t>
            </a:r>
          </a:p>
        </p:txBody>
      </p:sp>
      <p:sp>
        <p:nvSpPr>
          <p:cNvPr id="437" name="Google Shape;397;p29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02;p30"/>
          <p:cNvSpPr txBox="1"/>
          <p:nvPr/>
        </p:nvSpPr>
        <p:spPr>
          <a:xfrm>
            <a:off x="2052527" y="1344088"/>
            <a:ext cx="4272901" cy="665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0825" tIns="40825" rIns="40825" bIns="40825">
            <a:spAutoFit/>
          </a:bodyPr>
          <a:lstStyle/>
          <a:p>
            <a:pPr algn="ctr">
              <a:defRPr sz="2000">
                <a:latin typeface="Georgia"/>
                <a:ea typeface="Georgia"/>
                <a:cs typeface="Georgia"/>
                <a:sym typeface="Georgia"/>
              </a:defRPr>
            </a:pPr>
            <a:r>
              <a:t>+</a:t>
            </a:r>
            <a:endParaRPr sz="1300"/>
          </a:p>
          <a:p>
            <a:pPr algn="ctr">
              <a:defRPr sz="2000">
                <a:latin typeface="EB Garamond"/>
                <a:ea typeface="EB Garamond"/>
                <a:cs typeface="EB Garamond"/>
                <a:sym typeface="EB Garamond"/>
              </a:defRPr>
            </a:pPr>
            <a:r>
              <a:t>Implicit Method</a:t>
            </a:r>
          </a:p>
        </p:txBody>
      </p:sp>
      <p:grpSp>
        <p:nvGrpSpPr>
          <p:cNvPr id="442" name="Google Shape;403;p30"/>
          <p:cNvGrpSpPr/>
          <p:nvPr/>
        </p:nvGrpSpPr>
        <p:grpSpPr>
          <a:xfrm>
            <a:off x="331699" y="2959871"/>
            <a:ext cx="1977007" cy="560438"/>
            <a:chOff x="0" y="0"/>
            <a:chExt cx="1977005" cy="560437"/>
          </a:xfrm>
        </p:grpSpPr>
        <p:sp>
          <p:nvSpPr>
            <p:cNvPr id="440" name="Rectangle"/>
            <p:cNvSpPr/>
            <p:nvPr/>
          </p:nvSpPr>
          <p:spPr>
            <a:xfrm>
              <a:off x="-1" y="-1"/>
              <a:ext cx="1977007" cy="558909"/>
            </a:xfrm>
            <a:prstGeom prst="rect">
              <a:avLst/>
            </a:prstGeom>
            <a:solidFill>
              <a:srgbClr val="5983B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500"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</a:p>
          </p:txBody>
        </p:sp>
        <p:sp>
          <p:nvSpPr>
            <p:cNvPr id="441" name="t = (t1,t2,..,tn), jЄ(1,n)…"/>
            <p:cNvSpPr txBox="1"/>
            <p:nvPr/>
          </p:nvSpPr>
          <p:spPr>
            <a:xfrm>
              <a:off x="40799" y="-1"/>
              <a:ext cx="1895405" cy="5604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0825" tIns="40825" rIns="40825" bIns="40825" numCol="1" anchor="t">
              <a:spAutoFit/>
            </a:bodyPr>
            <a:lstStyle/>
            <a:p>
              <a:pPr>
                <a:defRPr sz="1300"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  <a:r>
                <a:t>t = (t</a:t>
              </a:r>
              <a:r>
                <a:rPr baseline="-27922"/>
                <a:t>1</a:t>
              </a:r>
              <a:r>
                <a:t>,t</a:t>
              </a:r>
              <a:r>
                <a:rPr baseline="-27922"/>
                <a:t>2</a:t>
              </a:r>
              <a:r>
                <a:t>,..,t</a:t>
              </a:r>
              <a:r>
                <a:rPr baseline="-27922"/>
                <a:t>n</a:t>
              </a:r>
              <a:r>
                <a:t>), jЄ(1,n)</a:t>
              </a:r>
            </a:p>
            <a:p>
              <a:pPr>
                <a:defRPr sz="1300"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  <a:r>
                <a:t>x = (x</a:t>
              </a:r>
              <a:r>
                <a:rPr baseline="-27922"/>
                <a:t>1</a:t>
              </a:r>
              <a:r>
                <a:t>,x</a:t>
              </a:r>
              <a:r>
                <a:rPr baseline="-27922"/>
                <a:t>2</a:t>
              </a:r>
              <a:r>
                <a:t>,..,x</a:t>
              </a:r>
              <a:r>
                <a:rPr baseline="-27922"/>
                <a:t>m</a:t>
              </a:r>
              <a:r>
                <a:t>), zЄ(1,m)</a:t>
              </a:r>
            </a:p>
          </p:txBody>
        </p:sp>
      </p:grpSp>
      <p:sp>
        <p:nvSpPr>
          <p:cNvPr id="443" name="Google Shape;404;p30"/>
          <p:cNvSpPr txBox="1"/>
          <p:nvPr/>
        </p:nvSpPr>
        <p:spPr>
          <a:xfrm>
            <a:off x="4003449" y="2444787"/>
            <a:ext cx="1269004" cy="564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0825" tIns="40825" rIns="40825" bIns="40825">
            <a:spAutoFit/>
          </a:bodyPr>
          <a:lstStyle>
            <a:lvl1pPr>
              <a:defRPr sz="1600" u="sng">
                <a:solidFill>
                  <a:srgbClr val="3465A4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defRPr>
            </a:lvl1pPr>
          </a:lstStyle>
          <a:p>
            <a:pPr/>
            <a:r>
              <a:t>Discretization </a:t>
            </a:r>
          </a:p>
        </p:txBody>
      </p:sp>
      <p:sp>
        <p:nvSpPr>
          <p:cNvPr id="444" name="Google Shape;405;p30"/>
          <p:cNvSpPr txBox="1"/>
          <p:nvPr/>
        </p:nvSpPr>
        <p:spPr>
          <a:xfrm>
            <a:off x="4959300" y="3045099"/>
            <a:ext cx="1646403" cy="322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0825" tIns="40825" rIns="40825" bIns="40825">
            <a:spAutoFit/>
          </a:bodyPr>
          <a:lstStyle>
            <a:lvl1pPr>
              <a:defRPr sz="16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(Euler’s Method)</a:t>
            </a:r>
          </a:p>
        </p:txBody>
      </p:sp>
      <p:sp>
        <p:nvSpPr>
          <p:cNvPr id="445" name="Google Shape;406;p30"/>
          <p:cNvSpPr/>
          <p:nvPr/>
        </p:nvSpPr>
        <p:spPr>
          <a:xfrm>
            <a:off x="6428159" y="863695"/>
            <a:ext cx="207038" cy="13714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5400" y="0"/>
                  <a:pt x="10800" y="900"/>
                  <a:pt x="10800" y="1799"/>
                </a:cubicBezTo>
                <a:lnTo>
                  <a:pt x="10800" y="8996"/>
                </a:lnTo>
                <a:cubicBezTo>
                  <a:pt x="10800" y="9895"/>
                  <a:pt x="16200" y="10800"/>
                  <a:pt x="21600" y="10800"/>
                </a:cubicBezTo>
                <a:cubicBezTo>
                  <a:pt x="16200" y="10800"/>
                  <a:pt x="10800" y="11700"/>
                  <a:pt x="10800" y="12599"/>
                </a:cubicBezTo>
                <a:lnTo>
                  <a:pt x="10800" y="19796"/>
                </a:lnTo>
                <a:cubicBezTo>
                  <a:pt x="10800" y="20695"/>
                  <a:pt x="5400" y="21600"/>
                  <a:pt x="0" y="21600"/>
                </a:cubicBezTo>
              </a:path>
            </a:pathLst>
          </a:custGeom>
          <a:ln w="8650">
            <a:solidFill>
              <a:srgbClr val="000000"/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446" name="Google Shape;407;p30"/>
          <p:cNvSpPr txBox="1"/>
          <p:nvPr/>
        </p:nvSpPr>
        <p:spPr>
          <a:xfrm>
            <a:off x="6677014" y="1013888"/>
            <a:ext cx="2427004" cy="996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0825" tIns="40825" rIns="40825" bIns="40825">
            <a:spAutoFit/>
          </a:bodyPr>
          <a:lstStyle/>
          <a:p>
            <a:pPr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Faster computational time</a:t>
            </a:r>
          </a:p>
          <a:p>
            <a:pPr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     (No constraint on dt)</a:t>
            </a:r>
          </a:p>
          <a:p>
            <a:pPr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	 +</a:t>
            </a:r>
            <a:endParaRPr sz="1300"/>
          </a:p>
          <a:p>
            <a:pPr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      Unconditional stable</a:t>
            </a:r>
          </a:p>
        </p:txBody>
      </p:sp>
      <p:pic>
        <p:nvPicPr>
          <p:cNvPr id="447" name="Google Shape;408;p30" descr="Google Shape;408;p30"/>
          <p:cNvPicPr>
            <a:picLocks noChangeAspect="1"/>
          </p:cNvPicPr>
          <p:nvPr/>
        </p:nvPicPr>
        <p:blipFill>
          <a:blip r:embed="rId2">
            <a:extLst/>
          </a:blip>
          <a:srcRect l="55858" t="0" r="0" b="23927"/>
          <a:stretch>
            <a:fillRect/>
          </a:stretch>
        </p:blipFill>
        <p:spPr>
          <a:xfrm>
            <a:off x="470024" y="373949"/>
            <a:ext cx="1914626" cy="1890630"/>
          </a:xfrm>
          <a:prstGeom prst="rect">
            <a:avLst/>
          </a:prstGeom>
          <a:ln w="12700">
            <a:miter lim="400000"/>
          </a:ln>
        </p:spPr>
      </p:pic>
      <p:pic>
        <p:nvPicPr>
          <p:cNvPr id="448" name="Google Shape;409;p30" descr="Google Shape;409;p3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300688"/>
            <a:ext cx="2833822" cy="74301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9" name="Google Shape;410;p30" descr="Google Shape;410;p3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13344" y="2379977"/>
            <a:ext cx="2382255" cy="547381"/>
          </a:xfrm>
          <a:prstGeom prst="rect">
            <a:avLst/>
          </a:prstGeom>
          <a:ln w="12700">
            <a:miter lim="400000"/>
          </a:ln>
        </p:spPr>
      </p:pic>
      <p:sp>
        <p:nvSpPr>
          <p:cNvPr id="450" name="Google Shape;411;p30"/>
          <p:cNvSpPr txBox="1"/>
          <p:nvPr/>
        </p:nvSpPr>
        <p:spPr>
          <a:xfrm>
            <a:off x="393877" y="2387038"/>
            <a:ext cx="2260352" cy="54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1450" tIns="41450" rIns="41450" bIns="41450">
            <a:spAutoFit/>
          </a:bodyPr>
          <a:lstStyle/>
          <a:p>
            <a:pPr>
              <a:defRPr sz="10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Points involved in time difference</a:t>
            </a:r>
            <a:endParaRPr sz="1300"/>
          </a:p>
          <a:p>
            <a:pPr>
              <a:defRPr sz="10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</a:p>
          <a:p>
            <a:pPr>
              <a:defRPr sz="10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Points involved in energy difference</a:t>
            </a:r>
          </a:p>
        </p:txBody>
      </p:sp>
      <p:grpSp>
        <p:nvGrpSpPr>
          <p:cNvPr id="453" name="Google Shape;412;p30"/>
          <p:cNvGrpSpPr/>
          <p:nvPr/>
        </p:nvGrpSpPr>
        <p:grpSpPr>
          <a:xfrm>
            <a:off x="304126" y="1872340"/>
            <a:ext cx="2225705" cy="429907"/>
            <a:chOff x="0" y="0"/>
            <a:chExt cx="2225703" cy="429906"/>
          </a:xfrm>
        </p:grpSpPr>
        <p:sp>
          <p:nvSpPr>
            <p:cNvPr id="451" name="Rectangle"/>
            <p:cNvSpPr/>
            <p:nvPr/>
          </p:nvSpPr>
          <p:spPr>
            <a:xfrm>
              <a:off x="-1" y="-1"/>
              <a:ext cx="2225705" cy="429907"/>
            </a:xfrm>
            <a:prstGeom prst="rect">
              <a:avLst/>
            </a:prstGeom>
            <a:gradFill flip="none" rotWithShape="1"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chemeClr val="accent2">
                    <a:lumOff val="80020"/>
                  </a:schemeClr>
                </a:gs>
              </a:gsLst>
              <a:lin ang="16200038" scaled="0"/>
            </a:gradFill>
            <a:ln w="8650" cap="flat">
              <a:solidFill>
                <a:srgbClr val="000000"/>
              </a:solidFill>
              <a:prstDash val="solid"/>
              <a:miter lim="8000"/>
            </a:ln>
            <a:effectLst>
              <a:outerShdw sx="100000" sy="100000" kx="0" ky="0" algn="b" rotWithShape="0" blurRad="38100" dist="18142" dir="5400000">
                <a:srgbClr val="000000">
                  <a:alpha val="3765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 sz="1100"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</a:p>
          </p:txBody>
        </p:sp>
        <p:sp>
          <p:nvSpPr>
            <p:cNvPr id="452" name="Common point…"/>
            <p:cNvSpPr txBox="1"/>
            <p:nvPr/>
          </p:nvSpPr>
          <p:spPr>
            <a:xfrm>
              <a:off x="45799" y="8402"/>
              <a:ext cx="2134105" cy="413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1450" tIns="41450" rIns="41450" bIns="41450" numCol="1" anchor="ctr">
              <a:spAutoFit/>
            </a:bodyPr>
            <a:lstStyle/>
            <a:p>
              <a:pPr algn="ctr">
                <a:defRPr sz="1100"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  <a:r>
                <a:t>Common point </a:t>
              </a:r>
              <a:endParaRPr sz="1300"/>
            </a:p>
            <a:p>
              <a:pPr algn="ctr">
                <a:defRPr sz="1100"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  <a:r>
                <a:t>for time and energy difference</a:t>
              </a:r>
            </a:p>
          </p:txBody>
        </p:sp>
      </p:grpSp>
      <p:sp>
        <p:nvSpPr>
          <p:cNvPr id="454" name="Google Shape;413;p30"/>
          <p:cNvSpPr/>
          <p:nvPr/>
        </p:nvSpPr>
        <p:spPr>
          <a:xfrm>
            <a:off x="422783" y="623706"/>
            <a:ext cx="1914601" cy="172804"/>
          </a:xfrm>
          <a:prstGeom prst="rect">
            <a:avLst/>
          </a:prstGeom>
          <a:solidFill>
            <a:srgbClr val="FFFFFF"/>
          </a:solidFill>
          <a:ln w="23050">
            <a:solidFill>
              <a:srgbClr val="FFFFFF"/>
            </a:solidFill>
            <a:miter lim="8000"/>
          </a:ln>
        </p:spPr>
        <p:txBody>
          <a:bodyPr lIns="0" tIns="0" rIns="0" bIns="0" anchor="ctr"/>
          <a:lstStyle/>
          <a:p>
            <a:pPr algn="ctr">
              <a:defRPr sz="1600"/>
            </a:pPr>
          </a:p>
        </p:txBody>
      </p:sp>
      <p:sp>
        <p:nvSpPr>
          <p:cNvPr id="455" name="Google Shape;414;p30"/>
          <p:cNvSpPr/>
          <p:nvPr/>
        </p:nvSpPr>
        <p:spPr>
          <a:xfrm>
            <a:off x="1380095" y="1304690"/>
            <a:ext cx="248703" cy="148804"/>
          </a:xfrm>
          <a:prstGeom prst="rect">
            <a:avLst/>
          </a:prstGeom>
          <a:solidFill>
            <a:srgbClr val="FFFFFF"/>
          </a:solidFill>
          <a:ln w="23050">
            <a:solidFill>
              <a:srgbClr val="FFFFFF"/>
            </a:solidFill>
            <a:miter lim="8000"/>
          </a:ln>
        </p:spPr>
        <p:txBody>
          <a:bodyPr lIns="0" tIns="0" rIns="0" bIns="0" anchor="ctr"/>
          <a:lstStyle/>
          <a:p>
            <a:pPr algn="ctr">
              <a:defRPr sz="900">
                <a:latin typeface="Comic Sans MS"/>
                <a:ea typeface="Comic Sans MS"/>
                <a:cs typeface="Comic Sans MS"/>
                <a:sym typeface="Comic Sans MS"/>
              </a:defRPr>
            </a:pPr>
          </a:p>
        </p:txBody>
      </p:sp>
      <p:sp>
        <p:nvSpPr>
          <p:cNvPr id="456" name="Google Shape;415;p30"/>
          <p:cNvSpPr txBox="1"/>
          <p:nvPr/>
        </p:nvSpPr>
        <p:spPr>
          <a:xfrm>
            <a:off x="1355188" y="1199566"/>
            <a:ext cx="345754" cy="26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1450" tIns="41450" rIns="41450" bIns="41450">
            <a:spAutoFit/>
          </a:bodyPr>
          <a:lstStyle>
            <a:lvl1pPr>
              <a:defRPr sz="1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z, j</a:t>
            </a:r>
          </a:p>
        </p:txBody>
      </p:sp>
      <p:sp>
        <p:nvSpPr>
          <p:cNvPr id="457" name="Google Shape;416;p30"/>
          <p:cNvSpPr txBox="1"/>
          <p:nvPr/>
        </p:nvSpPr>
        <p:spPr>
          <a:xfrm>
            <a:off x="497667" y="549658"/>
            <a:ext cx="1645051" cy="27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1450" tIns="41450" rIns="41450" bIns="41450">
            <a:spAutoFit/>
          </a:bodyPr>
          <a:lstStyle>
            <a:lvl1pPr>
              <a:defRPr sz="11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z-1, j+1   z, j+1   z+1,j+1</a:t>
            </a:r>
          </a:p>
        </p:txBody>
      </p:sp>
      <p:sp>
        <p:nvSpPr>
          <p:cNvPr id="458" name="Google Shape;417;p30"/>
          <p:cNvSpPr/>
          <p:nvPr/>
        </p:nvSpPr>
        <p:spPr>
          <a:xfrm flipV="1">
            <a:off x="424052" y="681811"/>
            <a:ext cx="4" cy="1116904"/>
          </a:xfrm>
          <a:prstGeom prst="line">
            <a:avLst/>
          </a:prstGeom>
          <a:ln w="8650">
            <a:solidFill>
              <a:srgbClr val="000000"/>
            </a:solidFill>
            <a:miter lim="8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59" name="Google Shape;418;p30"/>
          <p:cNvSpPr txBox="1"/>
          <p:nvPr/>
        </p:nvSpPr>
        <p:spPr>
          <a:xfrm>
            <a:off x="183691" y="702992"/>
            <a:ext cx="141152" cy="3048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1450" tIns="41450" rIns="41450" bIns="41450">
            <a:spAutoFit/>
          </a:bodyPr>
          <a:lstStyle>
            <a:lvl1pPr>
              <a:defRPr sz="1600"/>
            </a:lvl1pPr>
          </a:lstStyle>
          <a:p>
            <a:pPr/>
            <a:r>
              <a:t>t</a:t>
            </a:r>
          </a:p>
        </p:txBody>
      </p:sp>
      <p:pic>
        <p:nvPicPr>
          <p:cNvPr id="460" name="Google Shape;419;p30" descr="Google Shape;419;p3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46523" y="2701893"/>
            <a:ext cx="1497605" cy="1685206"/>
          </a:xfrm>
          <a:prstGeom prst="rect">
            <a:avLst/>
          </a:prstGeom>
          <a:ln w="12700">
            <a:miter lim="400000"/>
          </a:ln>
        </p:spPr>
      </p:pic>
      <p:sp>
        <p:nvSpPr>
          <p:cNvPr id="461" name="Google Shape;420;p30"/>
          <p:cNvSpPr txBox="1"/>
          <p:nvPr>
            <p:ph type="sldNum" sz="quarter" idx="4294967295"/>
          </p:nvPr>
        </p:nvSpPr>
        <p:spPr>
          <a:xfrm>
            <a:off x="8764816" y="4749901"/>
            <a:ext cx="379186" cy="36794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>
            <a:lvl1pPr>
              <a:defRPr sz="1300"/>
            </a:lvl1pPr>
          </a:lstStyle>
          <a:p>
            <a:pPr/>
            <a:fld id="{86CB4B4D-7CA3-9044-876B-883B54F8677D}" type="slidenum"/>
          </a:p>
        </p:txBody>
      </p:sp>
      <p:pic>
        <p:nvPicPr>
          <p:cNvPr id="462" name="Google Shape;421;p30" descr="Google Shape;421;p30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766449" y="4307699"/>
            <a:ext cx="1320080" cy="743018"/>
          </a:xfrm>
          <a:prstGeom prst="rect">
            <a:avLst/>
          </a:prstGeom>
          <a:ln w="12700">
            <a:miter lim="400000"/>
          </a:ln>
        </p:spPr>
      </p:pic>
      <p:sp>
        <p:nvSpPr>
          <p:cNvPr id="463" name="Google Shape;422;p30"/>
          <p:cNvSpPr txBox="1"/>
          <p:nvPr/>
        </p:nvSpPr>
        <p:spPr>
          <a:xfrm>
            <a:off x="-2" y="3766237"/>
            <a:ext cx="2275204" cy="894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Fluxes are computed at cell interfaces z±1​ and all terms are evaluated at the new time step</a:t>
            </a:r>
          </a:p>
        </p:txBody>
      </p:sp>
      <p:sp>
        <p:nvSpPr>
          <p:cNvPr id="464" name="Google Shape;423;p30"/>
          <p:cNvSpPr/>
          <p:nvPr/>
        </p:nvSpPr>
        <p:spPr>
          <a:xfrm>
            <a:off x="0" y="0"/>
            <a:ext cx="9144000" cy="4617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465" name="Google Shape;424;p30"/>
          <p:cNvSpPr txBox="1"/>
          <p:nvPr/>
        </p:nvSpPr>
        <p:spPr>
          <a:xfrm>
            <a:off x="106650" y="-3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Numerical Solution of the Kinetic Equation with LeHaMoC</a:t>
            </a:r>
          </a:p>
        </p:txBody>
      </p:sp>
      <p:sp>
        <p:nvSpPr>
          <p:cNvPr id="466" name="Google Shape;425;p30"/>
          <p:cNvSpPr/>
          <p:nvPr/>
        </p:nvSpPr>
        <p:spPr>
          <a:xfrm>
            <a:off x="0" y="460200"/>
            <a:ext cx="9144000" cy="507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pic>
        <p:nvPicPr>
          <p:cNvPr id="467" name="Screenshot 2026-04-07 at 9.55.42 AM.pngGoogle Shape;426;p30" descr="Screenshot 2026-04-07 at 9.55.42 AM.pngGoogle Shape;426;p30"/>
          <p:cNvPicPr>
            <a:picLocks noChangeAspect="1"/>
          </p:cNvPicPr>
          <p:nvPr/>
        </p:nvPicPr>
        <p:blipFill>
          <a:blip r:embed="rId7">
            <a:extLst/>
          </a:blip>
          <a:srcRect l="0" t="0" r="18365" b="0"/>
          <a:stretch>
            <a:fillRect/>
          </a:stretch>
        </p:blipFill>
        <p:spPr>
          <a:xfrm>
            <a:off x="2201472" y="851320"/>
            <a:ext cx="4148204" cy="492784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Screenshot 2026-04-07 at 2.57.37 PM.pngGoogle Shape;427;p30" descr="Screenshot 2026-04-07 at 2.57.37 PM.pngGoogle Shape;427;p30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215775" y="2886499"/>
            <a:ext cx="1673477" cy="593827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Screenshot 2026-04-07 at 3.01.28 PM.pngGoogle Shape;428;p30" descr="Screenshot 2026-04-07 at 3.01.28 PM.pngGoogle Shape;428;p30"/>
          <p:cNvPicPr>
            <a:picLocks noChangeAspect="1"/>
          </p:cNvPicPr>
          <p:nvPr/>
        </p:nvPicPr>
        <p:blipFill>
          <a:blip r:embed="rId9">
            <a:extLst/>
          </a:blip>
          <a:srcRect l="0" t="7994" r="0" b="7"/>
          <a:stretch>
            <a:fillRect/>
          </a:stretch>
        </p:blipFill>
        <p:spPr>
          <a:xfrm>
            <a:off x="2384649" y="3479672"/>
            <a:ext cx="4884102" cy="558904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Google Shape;429;p30"/>
          <p:cNvSpPr/>
          <p:nvPr/>
        </p:nvSpPr>
        <p:spPr>
          <a:xfrm>
            <a:off x="7190523" y="2848798"/>
            <a:ext cx="207054" cy="11894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5400" y="0"/>
                  <a:pt x="10800" y="900"/>
                  <a:pt x="10800" y="1799"/>
                </a:cubicBezTo>
                <a:lnTo>
                  <a:pt x="10800" y="8996"/>
                </a:lnTo>
                <a:cubicBezTo>
                  <a:pt x="10800" y="9895"/>
                  <a:pt x="16200" y="10800"/>
                  <a:pt x="21600" y="10800"/>
                </a:cubicBezTo>
                <a:cubicBezTo>
                  <a:pt x="16200" y="10800"/>
                  <a:pt x="10800" y="11700"/>
                  <a:pt x="10800" y="12599"/>
                </a:cubicBezTo>
                <a:lnTo>
                  <a:pt x="10800" y="19796"/>
                </a:lnTo>
                <a:cubicBezTo>
                  <a:pt x="10800" y="20695"/>
                  <a:pt x="5400" y="21600"/>
                  <a:pt x="0" y="21600"/>
                </a:cubicBezTo>
              </a:path>
            </a:pathLst>
          </a:custGeom>
          <a:ln w="8650">
            <a:solidFill>
              <a:srgbClr val="000000"/>
            </a:solidFill>
          </a:ln>
        </p:spPr>
        <p:txBody>
          <a:bodyPr lIns="0" tIns="0" rIns="0" bIns="0" anchor="ctr"/>
          <a:lstStyle/>
          <a:p>
            <a:pPr/>
          </a:p>
        </p:txBody>
      </p:sp>
      <p:pic>
        <p:nvPicPr>
          <p:cNvPr id="471" name="Screenshot 2026-04-07 at 3.05.17 PM.pngGoogle Shape;430;p30" descr="Screenshot 2026-04-07 at 3.05.17 PM.pngGoogle Shape;430;p30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2953461" y="4150350"/>
            <a:ext cx="3746483" cy="39360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</p:pic>
      <p:sp>
        <p:nvSpPr>
          <p:cNvPr id="472" name="Google Shape;431;p30"/>
          <p:cNvSpPr txBox="1"/>
          <p:nvPr/>
        </p:nvSpPr>
        <p:spPr>
          <a:xfrm>
            <a:off x="1058825" y="4752625"/>
            <a:ext cx="6822000" cy="640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5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EB Garamond Medium"/>
                <a:ea typeface="EB Garamond Medium"/>
                <a:cs typeface="EB Garamond Medium"/>
                <a:sym typeface="EB Garamond Medium"/>
                <a:hlinkClick r:id="rId11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11" invalidUrl="" action="" tgtFrame="" tooltip="" history="1" highlightClick="0" endSnd="0"/>
              </a:rPr>
              <a:t>https://github.com/Stamatis-Ilias/LeHaMoC-V2/tree/new-version/LeHaMoC%20V2</a:t>
            </a:r>
          </a:p>
        </p:txBody>
      </p:sp>
      <p:sp>
        <p:nvSpPr>
          <p:cNvPr id="473" name="Google Shape;432;p30"/>
          <p:cNvSpPr txBox="1"/>
          <p:nvPr/>
        </p:nvSpPr>
        <p:spPr>
          <a:xfrm>
            <a:off x="7646523" y="4835700"/>
            <a:ext cx="1497604" cy="284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700">
                <a:latin typeface="EB Garamond"/>
                <a:ea typeface="EB Garamond"/>
                <a:cs typeface="EB Garamond"/>
                <a:sym typeface="EB Garamond"/>
              </a:defRPr>
            </a:pPr>
            <a:r>
              <a:t>Stathopoulos et al. 2024a </a:t>
            </a:r>
            <a:r>
              <a:rPr>
                <a:solidFill>
                  <a:srgbClr val="1D1C1D"/>
                </a:solidFill>
              </a:rPr>
              <a:t>,A&amp;A 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ChatGPT Image Aug 28, 2026, 10_13_50 PM.pngGoogle Shape;437;p31" descr="ChatGPT Image Aug 28, 2026, 10_13_50 PM.pngGoogle Shape;437;p31"/>
          <p:cNvPicPr>
            <a:picLocks noChangeAspect="1"/>
          </p:cNvPicPr>
          <p:nvPr/>
        </p:nvPicPr>
        <p:blipFill>
          <a:blip r:embed="rId2">
            <a:extLst/>
          </a:blip>
          <a:srcRect l="0" t="0" r="0" b="7500"/>
          <a:stretch>
            <a:fillRect/>
          </a:stretch>
        </p:blipFill>
        <p:spPr>
          <a:xfrm>
            <a:off x="0" y="383409"/>
            <a:ext cx="9144001" cy="4760093"/>
          </a:xfrm>
          <a:prstGeom prst="rect">
            <a:avLst/>
          </a:prstGeom>
          <a:ln w="12700">
            <a:miter lim="400000"/>
          </a:ln>
        </p:spPr>
      </p:pic>
      <p:sp>
        <p:nvSpPr>
          <p:cNvPr id="476" name="Google Shape;438;p31"/>
          <p:cNvSpPr/>
          <p:nvPr/>
        </p:nvSpPr>
        <p:spPr>
          <a:xfrm>
            <a:off x="0" y="0"/>
            <a:ext cx="9144000" cy="4617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477" name="Google Shape;439;p31"/>
          <p:cNvSpPr txBox="1"/>
          <p:nvPr/>
        </p:nvSpPr>
        <p:spPr>
          <a:xfrm>
            <a:off x="106650" y="-3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Physical processes</a:t>
            </a:r>
          </a:p>
        </p:txBody>
      </p:sp>
      <p:sp>
        <p:nvSpPr>
          <p:cNvPr id="478" name="Google Shape;440;p31"/>
          <p:cNvSpPr/>
          <p:nvPr/>
        </p:nvSpPr>
        <p:spPr>
          <a:xfrm>
            <a:off x="0" y="460200"/>
            <a:ext cx="9144000" cy="507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479" name="Google Shape;441;p31"/>
          <p:cNvSpPr txBox="1"/>
          <p:nvPr>
            <p:ph type="sldNum" sz="quarter" idx="4294967295"/>
          </p:nvPr>
        </p:nvSpPr>
        <p:spPr>
          <a:xfrm>
            <a:off x="8684344" y="4700818"/>
            <a:ext cx="336807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46;p32"/>
          <p:cNvSpPr txBox="1"/>
          <p:nvPr>
            <p:ph type="sldNum" sz="quarter" idx="4294967295"/>
          </p:nvPr>
        </p:nvSpPr>
        <p:spPr>
          <a:xfrm>
            <a:off x="8684344" y="4700818"/>
            <a:ext cx="336807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82" name="Google Shape;447;p32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483" name="Google Shape;448;p32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Radio lcs background estimation</a:t>
            </a:r>
          </a:p>
        </p:txBody>
      </p:sp>
      <p:sp>
        <p:nvSpPr>
          <p:cNvPr id="484" name="Google Shape;449;p32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pic>
        <p:nvPicPr>
          <p:cNvPr id="485" name="Screenshot 2025-11-17 at 8.26.25 PM.pngGoogle Shape;450;p32" descr="Screenshot 2025-11-17 at 8.26.25 PM.pngGoogle Shape;450;p32"/>
          <p:cNvPicPr>
            <a:picLocks noChangeAspect="1"/>
          </p:cNvPicPr>
          <p:nvPr/>
        </p:nvPicPr>
        <p:blipFill>
          <a:blip r:embed="rId2">
            <a:extLst/>
          </a:blip>
          <a:srcRect l="3438" t="0" r="0" b="0"/>
          <a:stretch>
            <a:fillRect/>
          </a:stretch>
        </p:blipFill>
        <p:spPr>
          <a:xfrm>
            <a:off x="4809228" y="769775"/>
            <a:ext cx="4334772" cy="24193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86" name="Screenshot 2025-11-17 at 8.23.39 PM.pngGoogle Shape;451;p32" descr="Screenshot 2025-11-17 at 8.23.39 PM.pngGoogle Shape;451;p3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672995"/>
            <a:ext cx="3355076" cy="2607200"/>
          </a:xfrm>
          <a:prstGeom prst="rect">
            <a:avLst/>
          </a:prstGeom>
          <a:ln w="12700">
            <a:miter lim="400000"/>
          </a:ln>
        </p:spPr>
      </p:pic>
      <p:sp>
        <p:nvSpPr>
          <p:cNvPr id="487" name="Google Shape;452;p32"/>
          <p:cNvSpPr/>
          <p:nvPr/>
        </p:nvSpPr>
        <p:spPr>
          <a:xfrm>
            <a:off x="3355075" y="1976595"/>
            <a:ext cx="1831503" cy="5702"/>
          </a:xfrm>
          <a:prstGeom prst="line">
            <a:avLst/>
          </a:prstGeom>
          <a:ln w="28575">
            <a:solidFill>
              <a:srgbClr val="585858"/>
            </a:solidFill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88" name="Google Shape;453;p32"/>
          <p:cNvSpPr txBox="1"/>
          <p:nvPr/>
        </p:nvSpPr>
        <p:spPr>
          <a:xfrm>
            <a:off x="3252675" y="1511175"/>
            <a:ext cx="3474602" cy="436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700">
                <a:solidFill>
                  <a:srgbClr val="585858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Gaussian+constant </a:t>
            </a:r>
          </a:p>
        </p:txBody>
      </p:sp>
      <p:pic>
        <p:nvPicPr>
          <p:cNvPr id="489" name="Screenshot 2025-11-17 at 8.28.13 PM.pngGoogle Shape;454;p32" descr="Screenshot 2025-11-17 at 8.28.13 PM.pngGoogle Shape;454;p3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06974" y="3855099"/>
            <a:ext cx="6687351" cy="1141754"/>
          </a:xfrm>
          <a:prstGeom prst="rect">
            <a:avLst/>
          </a:prstGeom>
          <a:ln w="12700">
            <a:miter lim="400000"/>
          </a:ln>
        </p:spPr>
      </p:pic>
      <p:pic>
        <p:nvPicPr>
          <p:cNvPr id="490" name="Screenshot 2026-03-01 at 6.02.47 PM.pngGoogle Shape;455;p32" descr="Screenshot 2026-03-01 at 6.02.47 PM.pngGoogle Shape;455;p3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179197" y="3259837"/>
            <a:ext cx="2442667" cy="5245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Screenshot 2026-02-23 at 11.15.58 AM.pngGoogle Shape;72;p15" descr="Screenshot 2026-02-23 at 11.15.58 AM.pngGoogle Shape;72;p15"/>
          <p:cNvPicPr>
            <a:picLocks noChangeAspect="1"/>
          </p:cNvPicPr>
          <p:nvPr/>
        </p:nvPicPr>
        <p:blipFill>
          <a:blip r:embed="rId2">
            <a:extLst/>
          </a:blip>
          <a:srcRect l="4607" t="0" r="0" b="0"/>
          <a:stretch>
            <a:fillRect/>
          </a:stretch>
        </p:blipFill>
        <p:spPr>
          <a:xfrm>
            <a:off x="6175" y="556825"/>
            <a:ext cx="4483124" cy="2580715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Google Shape;73;p15"/>
          <p:cNvSpPr/>
          <p:nvPr/>
        </p:nvSpPr>
        <p:spPr>
          <a:xfrm>
            <a:off x="0" y="0"/>
            <a:ext cx="9144000" cy="4617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131" name="Google Shape;74;p15"/>
          <p:cNvSpPr txBox="1"/>
          <p:nvPr/>
        </p:nvSpPr>
        <p:spPr>
          <a:xfrm>
            <a:off x="106650" y="-1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HE astrophysical neutrinos and compact radio cores: population-level hints</a:t>
            </a:r>
          </a:p>
        </p:txBody>
      </p:sp>
      <p:sp>
        <p:nvSpPr>
          <p:cNvPr id="132" name="Google Shape;75;p15"/>
          <p:cNvSpPr/>
          <p:nvPr/>
        </p:nvSpPr>
        <p:spPr>
          <a:xfrm>
            <a:off x="0" y="460200"/>
            <a:ext cx="9144000" cy="507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133" name="Google Shape;76;p15"/>
          <p:cNvSpPr txBox="1"/>
          <p:nvPr>
            <p:ph type="sldNum" sz="quarter" idx="4294967295"/>
          </p:nvPr>
        </p:nvSpPr>
        <p:spPr>
          <a:xfrm>
            <a:off x="8754974" y="4700818"/>
            <a:ext cx="266176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34" name="Screenshot 2026-02-17 at 8.36.07 PM.pngGoogle Shape;77;p15" descr="Screenshot 2026-02-17 at 8.36.07 PM.pngGoogle Shape;77;p15"/>
          <p:cNvPicPr>
            <a:picLocks noChangeAspect="1"/>
          </p:cNvPicPr>
          <p:nvPr/>
        </p:nvPicPr>
        <p:blipFill>
          <a:blip r:embed="rId3">
            <a:extLst/>
          </a:blip>
          <a:srcRect l="3044" t="0" r="0" b="0"/>
          <a:stretch>
            <a:fillRect/>
          </a:stretch>
        </p:blipFill>
        <p:spPr>
          <a:xfrm>
            <a:off x="5036484" y="510891"/>
            <a:ext cx="3897925" cy="2973100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Google Shape;78;p15"/>
          <p:cNvSpPr txBox="1"/>
          <p:nvPr/>
        </p:nvSpPr>
        <p:spPr>
          <a:xfrm>
            <a:off x="4054804" y="4557198"/>
            <a:ext cx="1194072" cy="309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800"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Hovatta  et al 2021</a:t>
            </a:r>
          </a:p>
        </p:txBody>
      </p:sp>
      <p:sp>
        <p:nvSpPr>
          <p:cNvPr id="136" name="Google Shape;79;p15"/>
          <p:cNvSpPr txBox="1"/>
          <p:nvPr/>
        </p:nvSpPr>
        <p:spPr>
          <a:xfrm>
            <a:off x="0" y="2472338"/>
            <a:ext cx="1029000" cy="309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800"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Plavin  et al 2020</a:t>
            </a:r>
          </a:p>
        </p:txBody>
      </p:sp>
      <p:pic>
        <p:nvPicPr>
          <p:cNvPr id="137" name="Google Shape;80;p15" descr="Google Shape;80;p1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4671962"/>
            <a:ext cx="548700" cy="471542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Google Shape;81;p15"/>
          <p:cNvSpPr txBox="1"/>
          <p:nvPr/>
        </p:nvSpPr>
        <p:spPr>
          <a:xfrm>
            <a:off x="3943982" y="4059173"/>
            <a:ext cx="1029004" cy="309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800"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Plavin  et al 2020</a:t>
            </a:r>
          </a:p>
        </p:txBody>
      </p:sp>
      <p:pic>
        <p:nvPicPr>
          <p:cNvPr id="139" name="Screenshot 2026-02-23 at 2.48.45 PM.pngGoogle Shape;82;p15" descr="Screenshot 2026-02-23 at 2.48.45 PM.pngGoogle Shape;82;p1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104900" y="556836"/>
            <a:ext cx="1384401" cy="60947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</p:pic>
      <p:sp>
        <p:nvSpPr>
          <p:cNvPr id="140" name="Google Shape;83;p15"/>
          <p:cNvSpPr txBox="1"/>
          <p:nvPr/>
        </p:nvSpPr>
        <p:spPr>
          <a:xfrm>
            <a:off x="548699" y="3183450"/>
            <a:ext cx="3224104" cy="58342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/>
            <a:r>
              <a:t>Temporal association does not imply: same zone? same particles?</a:t>
            </a:r>
          </a:p>
        </p:txBody>
      </p:sp>
      <p:sp>
        <p:nvSpPr>
          <p:cNvPr id="141" name="Google Shape;84;p15"/>
          <p:cNvSpPr txBox="1"/>
          <p:nvPr/>
        </p:nvSpPr>
        <p:spPr>
          <a:xfrm>
            <a:off x="2375779" y="3760796"/>
            <a:ext cx="5173805" cy="1389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 marL="457200" indent="-330200">
              <a:buClr>
                <a:srgbClr val="000000"/>
              </a:buClr>
              <a:buSzPts val="1600"/>
              <a:buFont typeface="Helvetica"/>
              <a:buChar char="●"/>
              <a:defRPr sz="16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HE neutrinos coincide spatially with radio bright VLBI cores.</a:t>
            </a:r>
          </a:p>
          <a:p>
            <a:pPr marL="457200" indent="-330200">
              <a:buClr>
                <a:srgbClr val="000000"/>
              </a:buClr>
              <a:buSzPts val="1600"/>
              <a:buFont typeface="Helvetica"/>
              <a:buChar char="●"/>
              <a:defRPr sz="16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Some candidate associations occur during major radio activity.</a:t>
            </a:r>
          </a:p>
          <a:p>
            <a:pPr marL="457200" indent="-330200">
              <a:buClr>
                <a:srgbClr val="000000"/>
              </a:buClr>
              <a:buSzPts val="1600"/>
              <a:buFont typeface="Helvetica"/>
              <a:buChar char="●"/>
              <a:defRPr b="1" sz="1600">
                <a:latin typeface="EB Garamond"/>
                <a:ea typeface="EB Garamond"/>
                <a:cs typeface="EB Garamond"/>
                <a:sym typeface="EB Garamond"/>
              </a:defRPr>
            </a:pPr>
            <a:r>
              <a:t>Correlation = co-spatial emission.</a:t>
            </a:r>
          </a:p>
        </p:txBody>
      </p:sp>
      <p:sp>
        <p:nvSpPr>
          <p:cNvPr id="142" name="Google Shape;85;p15"/>
          <p:cNvSpPr txBox="1"/>
          <p:nvPr/>
        </p:nvSpPr>
        <p:spPr>
          <a:xfrm>
            <a:off x="5135400" y="3265525"/>
            <a:ext cx="1029004" cy="309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800"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Plavin  et al 2020</a:t>
            </a:r>
          </a:p>
        </p:txBody>
      </p:sp>
      <p:sp>
        <p:nvSpPr>
          <p:cNvPr id="143" name="Google Shape;86;p15"/>
          <p:cNvSpPr/>
          <p:nvPr/>
        </p:nvSpPr>
        <p:spPr>
          <a:xfrm flipV="1">
            <a:off x="4051899" y="4876148"/>
            <a:ext cx="126004" cy="190204"/>
          </a:xfrm>
          <a:prstGeom prst="line">
            <a:avLst/>
          </a:prstGeom>
          <a:ln w="19050">
            <a:solidFill>
              <a:srgbClr val="585858"/>
            </a:solidFill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60;p33"/>
          <p:cNvSpPr txBox="1"/>
          <p:nvPr>
            <p:ph type="sldNum" sz="quarter" idx="4294967295"/>
          </p:nvPr>
        </p:nvSpPr>
        <p:spPr>
          <a:xfrm>
            <a:off x="8684344" y="4700818"/>
            <a:ext cx="336807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93" name="Google Shape;461;p33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494" name="Google Shape;462;p33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External Constraint– Core-Size Evolution→Expansion-Speed Prior</a:t>
            </a:r>
          </a:p>
        </p:txBody>
      </p:sp>
      <p:sp>
        <p:nvSpPr>
          <p:cNvPr id="495" name="Google Shape;463;p33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pic>
        <p:nvPicPr>
          <p:cNvPr id="496" name="Screenshot 2026-01-15 at 3.28.36 PM.pngGoogle Shape;464;p33" descr="Screenshot 2026-01-15 at 3.28.36 PM.pngGoogle Shape;464;p33"/>
          <p:cNvPicPr>
            <a:picLocks noChangeAspect="1"/>
          </p:cNvPicPr>
          <p:nvPr/>
        </p:nvPicPr>
        <p:blipFill>
          <a:blip r:embed="rId2">
            <a:extLst/>
          </a:blip>
          <a:srcRect l="0" t="1691" r="0" b="0"/>
          <a:stretch>
            <a:fillRect/>
          </a:stretch>
        </p:blipFill>
        <p:spPr>
          <a:xfrm>
            <a:off x="-5" y="2281775"/>
            <a:ext cx="4647752" cy="28617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7" name="Screenshot 2026-02-12 at 4.19.47 PM.pngGoogle Shape;465;p33" descr="Screenshot 2026-02-12 at 4.19.47 PM.pngGoogle Shape;465;p33"/>
          <p:cNvPicPr>
            <a:picLocks noChangeAspect="1"/>
          </p:cNvPicPr>
          <p:nvPr/>
        </p:nvPicPr>
        <p:blipFill>
          <a:blip r:embed="rId3">
            <a:extLst/>
          </a:blip>
          <a:srcRect l="989" t="1517" r="0" b="0"/>
          <a:stretch>
            <a:fillRect/>
          </a:stretch>
        </p:blipFill>
        <p:spPr>
          <a:xfrm>
            <a:off x="41848" y="495551"/>
            <a:ext cx="2814582" cy="1744275"/>
          </a:xfrm>
          <a:prstGeom prst="rect">
            <a:avLst/>
          </a:prstGeom>
          <a:ln w="12700">
            <a:miter lim="400000"/>
          </a:ln>
        </p:spPr>
      </p:pic>
      <p:sp>
        <p:nvSpPr>
          <p:cNvPr id="498" name="Google Shape;466;p33"/>
          <p:cNvSpPr/>
          <p:nvPr/>
        </p:nvSpPr>
        <p:spPr>
          <a:xfrm>
            <a:off x="1153937" y="828000"/>
            <a:ext cx="648004" cy="554404"/>
          </a:xfrm>
          <a:prstGeom prst="roundRect">
            <a:avLst>
              <a:gd name="adj" fmla="val 16667"/>
            </a:avLst>
          </a:prstGeom>
          <a:ln w="28575"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499" name="Google Shape;467;p33"/>
          <p:cNvSpPr/>
          <p:nvPr/>
        </p:nvSpPr>
        <p:spPr>
          <a:xfrm>
            <a:off x="204824" y="2281775"/>
            <a:ext cx="4443001" cy="2861701"/>
          </a:xfrm>
          <a:prstGeom prst="roundRect">
            <a:avLst>
              <a:gd name="adj" fmla="val 16667"/>
            </a:avLst>
          </a:prstGeom>
          <a:ln w="28575"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500" name="Google Shape;468;p33"/>
          <p:cNvSpPr/>
          <p:nvPr/>
        </p:nvSpPr>
        <p:spPr>
          <a:xfrm flipH="1">
            <a:off x="403336" y="1382398"/>
            <a:ext cx="1074606" cy="986401"/>
          </a:xfrm>
          <a:prstGeom prst="line">
            <a:avLst/>
          </a:prstGeom>
          <a:ln w="28575">
            <a:solidFill>
              <a:srgbClr val="585858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01" name="Google Shape;469;p33"/>
          <p:cNvSpPr/>
          <p:nvPr/>
        </p:nvSpPr>
        <p:spPr>
          <a:xfrm>
            <a:off x="1477936" y="1382397"/>
            <a:ext cx="2849404" cy="928805"/>
          </a:xfrm>
          <a:prstGeom prst="line">
            <a:avLst/>
          </a:prstGeom>
          <a:ln w="28575">
            <a:solidFill>
              <a:srgbClr val="585858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pic>
        <p:nvPicPr>
          <p:cNvPr id="502" name="Screenshot 2026-02-14 at 2.49.35 PM.pngGoogle Shape;470;p33" descr="Screenshot 2026-02-14 at 2.49.35 PM.pngGoogle Shape;470;p3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02800" y="590409"/>
            <a:ext cx="4443003" cy="2960068"/>
          </a:xfrm>
          <a:prstGeom prst="rect">
            <a:avLst/>
          </a:prstGeom>
          <a:ln w="12700">
            <a:miter lim="400000"/>
          </a:ln>
        </p:spPr>
      </p:pic>
      <p:sp>
        <p:nvSpPr>
          <p:cNvPr id="503" name="Google Shape;471;p33"/>
          <p:cNvSpPr txBox="1"/>
          <p:nvPr/>
        </p:nvSpPr>
        <p:spPr>
          <a:xfrm>
            <a:off x="6141675" y="465474"/>
            <a:ext cx="1701603" cy="309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800"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Stathopoulos et al 2026 in prep.</a:t>
            </a:r>
          </a:p>
        </p:txBody>
      </p:sp>
      <p:pic>
        <p:nvPicPr>
          <p:cNvPr id="504" name="Google Shape;472;p33" descr="Google Shape;472;p3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0" y="4671962"/>
            <a:ext cx="548700" cy="471542"/>
          </a:xfrm>
          <a:prstGeom prst="rect">
            <a:avLst/>
          </a:prstGeom>
          <a:ln w="12700">
            <a:miter lim="400000"/>
          </a:ln>
        </p:spPr>
      </p:pic>
      <p:sp>
        <p:nvSpPr>
          <p:cNvPr id="505" name="Google Shape;473;p33"/>
          <p:cNvSpPr txBox="1"/>
          <p:nvPr/>
        </p:nvSpPr>
        <p:spPr>
          <a:xfrm>
            <a:off x="5083462" y="3482099"/>
            <a:ext cx="3684004" cy="925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 marL="457200" indent="-304800">
              <a:buClr>
                <a:srgbClr val="000000"/>
              </a:buClr>
              <a:buSzPts val="1200"/>
              <a:buFont typeface="Helvetica"/>
              <a:buChar char="●"/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2020 MOJAVE 15 GHz epochs → measure core growth during flare.</a:t>
            </a:r>
            <a:br/>
          </a:p>
          <a:p>
            <a:pPr marL="457200" indent="-304800">
              <a:buClr>
                <a:srgbClr val="000000"/>
              </a:buClr>
              <a:buSzPts val="1200"/>
              <a:buFont typeface="Helvetica"/>
              <a:buChar char="●"/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Elliptical Gaussian fits → FWHM_maj/min/eff</a:t>
            </a:r>
          </a:p>
        </p:txBody>
      </p:sp>
      <p:pic>
        <p:nvPicPr>
          <p:cNvPr id="506" name="Screenshot 2026-02-20 at 2.13.06 PM.pngGoogle Shape;474;p33" descr="Screenshot 2026-02-20 at 2.13.06 PM.pngGoogle Shape;474;p33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787349" y="4456326"/>
            <a:ext cx="947804" cy="483853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Screenshot 2026-02-20 at 1.43.52 PM.pngGoogle Shape;475;p33" descr="Screenshot 2026-02-20 at 1.43.52 PM.pngGoogle Shape;475;p33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113450" y="4489450"/>
            <a:ext cx="1119510" cy="4176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</p:pic>
      <p:sp>
        <p:nvSpPr>
          <p:cNvPr id="508" name="Google Shape;476;p33"/>
          <p:cNvSpPr txBox="1"/>
          <p:nvPr/>
        </p:nvSpPr>
        <p:spPr>
          <a:xfrm>
            <a:off x="6735136" y="4456300"/>
            <a:ext cx="378304" cy="4495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→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481;p34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511" name="Google Shape;482;p34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2017 Flare Initial Conditions</a:t>
            </a:r>
          </a:p>
        </p:txBody>
      </p:sp>
      <p:sp>
        <p:nvSpPr>
          <p:cNvPr id="512" name="Google Shape;483;p34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513" name="Google Shape;484;p34"/>
          <p:cNvSpPr txBox="1"/>
          <p:nvPr>
            <p:ph type="sldNum" sz="quarter" idx="4294967295"/>
          </p:nvPr>
        </p:nvSpPr>
        <p:spPr>
          <a:xfrm>
            <a:off x="8684344" y="4700818"/>
            <a:ext cx="336807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14" name="Screenshot 2026-02-13 at 9.59.14 PM.pngGoogle Shape;485;p34" descr="Screenshot 2026-02-13 at 9.59.14 PM.pngGoogle Shape;485;p34"/>
          <p:cNvPicPr>
            <a:picLocks noChangeAspect="1"/>
          </p:cNvPicPr>
          <p:nvPr/>
        </p:nvPicPr>
        <p:blipFill>
          <a:blip r:embed="rId2">
            <a:extLst/>
          </a:blip>
          <a:srcRect l="0" t="6323" r="0" b="0"/>
          <a:stretch>
            <a:fillRect/>
          </a:stretch>
        </p:blipFill>
        <p:spPr>
          <a:xfrm>
            <a:off x="381013" y="3398225"/>
            <a:ext cx="4122781" cy="1745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5" name="Screenshot 2026-02-16 at 11.34.46 AM.pngGoogle Shape;486;p34" descr="Screenshot 2026-02-16 at 11.34.46 AM.pngGoogle Shape;486;p34"/>
          <p:cNvPicPr>
            <a:picLocks noChangeAspect="1"/>
          </p:cNvPicPr>
          <p:nvPr/>
        </p:nvPicPr>
        <p:blipFill>
          <a:blip r:embed="rId3">
            <a:extLst/>
          </a:blip>
          <a:srcRect l="37424" t="28575" r="25951" b="5836"/>
          <a:stretch>
            <a:fillRect/>
          </a:stretch>
        </p:blipFill>
        <p:spPr>
          <a:xfrm>
            <a:off x="6416174" y="3429599"/>
            <a:ext cx="1444503" cy="1682530"/>
          </a:xfrm>
          <a:prstGeom prst="rect">
            <a:avLst/>
          </a:prstGeom>
          <a:ln w="12700">
            <a:miter lim="400000"/>
          </a:ln>
        </p:spPr>
      </p:pic>
      <p:sp>
        <p:nvSpPr>
          <p:cNvPr id="516" name="Google Shape;487;p34"/>
          <p:cNvSpPr txBox="1"/>
          <p:nvPr/>
        </p:nvSpPr>
        <p:spPr>
          <a:xfrm>
            <a:off x="462559" y="417596"/>
            <a:ext cx="4283107" cy="3027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 marL="457200" indent="-317500">
              <a:buClr>
                <a:srgbClr val="000000"/>
              </a:buClr>
              <a:buSzPts val="1200"/>
              <a:buFont typeface="Helvetica"/>
              <a:buChar char="●"/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Adopt LMBB2b leptohadronic solution from Keivani+2018 (max neutrino output among viable models + parameters consistent with independent one-zone fits)  Gao et al. 2019;  Cerruti et al. 2019; ++</a:t>
            </a:r>
          </a:p>
          <a:p>
            <a:pPr indent="457200"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</a:p>
          <a:p>
            <a:pPr marL="457200" indent="-317500">
              <a:buClr>
                <a:srgbClr val="000000"/>
              </a:buClr>
              <a:buSzPts val="1200"/>
              <a:buFont typeface="Helvetica"/>
              <a:buChar char="●"/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Take initial conditions: R′0, B′0, δ0 ​ +injected lepton spectrum</a:t>
            </a:r>
          </a:p>
          <a:p>
            <a:pPr indent="457200"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</a:p>
          <a:p>
            <a:pPr marL="457200" indent="-317500">
              <a:buClr>
                <a:srgbClr val="000000"/>
              </a:buClr>
              <a:buSzPts val="1200"/>
              <a:buFont typeface="Helvetica"/>
              <a:buChar char="●"/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Evolve system until steady state-&gt; initial distribution at the start of the post-flare evolution.</a:t>
            </a:r>
          </a:p>
          <a:p>
            <a:pPr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</a:p>
          <a:p>
            <a:pPr marL="457200" indent="-317500">
              <a:buClr>
                <a:srgbClr val="000000"/>
              </a:buClr>
              <a:buSzPts val="1200"/>
              <a:buFont typeface="Helvetica"/>
              <a:buChar char="●"/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Primary leptons dominate radio–GeV emission (synchrotron + IC),  secondaries subdominant</a:t>
            </a:r>
            <a:br/>
          </a:p>
          <a:p>
            <a:pPr marL="457200" indent="-311150">
              <a:buClr>
                <a:srgbClr val="000000"/>
              </a:buClr>
              <a:buSzPts val="1200"/>
              <a:buFont typeface="Helvetica"/>
              <a:buChar char="●"/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Post-flare evolution: evolve only the primary pairs</a:t>
            </a:r>
          </a:p>
        </p:txBody>
      </p:sp>
      <p:pic>
        <p:nvPicPr>
          <p:cNvPr id="517" name="Google Shape;488;p34" descr="Google Shape;488;p3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4671962"/>
            <a:ext cx="548700" cy="471542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Screenshot 2026-02-28 at 12.27.03 PM.pngGoogle Shape;489;p34" descr="Screenshot 2026-02-28 at 12.27.03 PM.pngGoogle Shape;489;p3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852399" y="453599"/>
            <a:ext cx="4122776" cy="3051838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Google Shape;490;p34"/>
          <p:cNvSpPr txBox="1"/>
          <p:nvPr/>
        </p:nvSpPr>
        <p:spPr>
          <a:xfrm>
            <a:off x="7193698" y="1050225"/>
            <a:ext cx="1701603" cy="309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800"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Stathopoulos et al 2026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" name="Screenshot 2026-02-20 at 7.52.24 PM.pngGoogle Shape;495;p35" descr="Screenshot 2026-02-20 at 7.52.24 PM.pngGoogle Shape;495;p35"/>
          <p:cNvPicPr>
            <a:picLocks noChangeAspect="1"/>
          </p:cNvPicPr>
          <p:nvPr/>
        </p:nvPicPr>
        <p:blipFill>
          <a:blip r:embed="rId2">
            <a:extLst/>
          </a:blip>
          <a:srcRect l="1517" t="0" r="0" b="0"/>
          <a:stretch>
            <a:fillRect/>
          </a:stretch>
        </p:blipFill>
        <p:spPr>
          <a:xfrm>
            <a:off x="3323100" y="1689316"/>
            <a:ext cx="2107200" cy="973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522" name="Screenshot 2026-02-20 at 3.06.00 PM.pngGoogle Shape;496;p35" descr="Screenshot 2026-02-20 at 3.06.00 PM.pngGoogle Shape;496;p3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984177"/>
            <a:ext cx="3292827" cy="288819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3" name="Screenshot 2026-02-20 at 2.09.12 PM.pngGoogle Shape;497;p35" descr="Screenshot 2026-02-20 at 2.09.12 PM.pngGoogle Shape;497;p3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446324" y="450374"/>
            <a:ext cx="3699722" cy="4305702"/>
          </a:xfrm>
          <a:prstGeom prst="rect">
            <a:avLst/>
          </a:prstGeom>
          <a:ln w="12700">
            <a:miter lim="400000"/>
          </a:ln>
        </p:spPr>
      </p:pic>
      <p:sp>
        <p:nvSpPr>
          <p:cNvPr id="524" name="Google Shape;498;p35"/>
          <p:cNvSpPr txBox="1"/>
          <p:nvPr>
            <p:ph type="sldNum" sz="quarter" idx="4294967295"/>
          </p:nvPr>
        </p:nvSpPr>
        <p:spPr>
          <a:xfrm>
            <a:off x="8684344" y="4700818"/>
            <a:ext cx="336807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25" name="Google Shape;499;p35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526" name="Google Shape;500;p35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Best-Fit Light Curves: Matching the 2021 Multi-Frequency Flare</a:t>
            </a:r>
          </a:p>
        </p:txBody>
      </p:sp>
      <p:sp>
        <p:nvSpPr>
          <p:cNvPr id="527" name="Google Shape;501;p35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pic>
        <p:nvPicPr>
          <p:cNvPr id="528" name="Google Shape;502;p35" descr="Google Shape;502;p3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0" y="4671962"/>
            <a:ext cx="548700" cy="471542"/>
          </a:xfrm>
          <a:prstGeom prst="rect">
            <a:avLst/>
          </a:prstGeom>
          <a:ln w="12700">
            <a:miter lim="400000"/>
          </a:ln>
        </p:spPr>
      </p:pic>
      <p:sp>
        <p:nvSpPr>
          <p:cNvPr id="529" name="Google Shape;503;p35"/>
          <p:cNvSpPr/>
          <p:nvPr/>
        </p:nvSpPr>
        <p:spPr>
          <a:xfrm>
            <a:off x="3323099" y="1338649"/>
            <a:ext cx="2107204" cy="1450202"/>
          </a:xfrm>
          <a:prstGeom prst="roundRect">
            <a:avLst>
              <a:gd name="adj" fmla="val 16667"/>
            </a:avLst>
          </a:prstGeom>
          <a:solidFill>
            <a:srgbClr val="EEEEEE">
              <a:alpha val="7590"/>
            </a:srgbClr>
          </a:solidFill>
          <a:ln w="19050">
            <a:solidFill>
              <a:srgbClr val="000000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530" name="Google Shape;504;p35"/>
          <p:cNvSpPr txBox="1"/>
          <p:nvPr/>
        </p:nvSpPr>
        <p:spPr>
          <a:xfrm>
            <a:off x="3025325" y="1337313"/>
            <a:ext cx="2498103" cy="647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lnSpc>
                <a:spcPct val="115000"/>
              </a:lnSpc>
              <a:spcBef>
                <a:spcPts val="1200"/>
              </a:spcBef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           Fit summary (constant δ)</a:t>
            </a:r>
          </a:p>
        </p:txBody>
      </p:sp>
      <p:sp>
        <p:nvSpPr>
          <p:cNvPr id="531" name="Google Shape;505;p35"/>
          <p:cNvSpPr/>
          <p:nvPr/>
        </p:nvSpPr>
        <p:spPr>
          <a:xfrm flipH="1">
            <a:off x="6456922" y="1149572"/>
            <a:ext cx="13505" cy="3283507"/>
          </a:xfrm>
          <a:prstGeom prst="line">
            <a:avLst/>
          </a:prstGeom>
          <a:ln w="28575">
            <a:solidFill>
              <a:srgbClr val="F6B26B"/>
            </a:solidFill>
            <a:prstDash val="dash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32" name="Google Shape;506;p35"/>
          <p:cNvSpPr txBox="1"/>
          <p:nvPr/>
        </p:nvSpPr>
        <p:spPr>
          <a:xfrm>
            <a:off x="360074" y="3872362"/>
            <a:ext cx="5256902" cy="1087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 marL="457200" indent="-317500">
              <a:lnSpc>
                <a:spcPct val="115000"/>
              </a:lnSpc>
              <a:spcBef>
                <a:spcPts val="1200"/>
              </a:spcBef>
              <a:buClr>
                <a:srgbClr val="000000"/>
              </a:buClr>
              <a:buSzPts val="1300"/>
              <a:buFont typeface="Helvetica"/>
              <a:buChar char="●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Downstream re-dissipation explains how the flare begins and peaks but not why it decays so rapidly.</a:t>
            </a:r>
          </a:p>
          <a:p>
            <a:pPr marL="457200" indent="-317500">
              <a:lnSpc>
                <a:spcPct val="115000"/>
              </a:lnSpc>
              <a:buClr>
                <a:srgbClr val="000000"/>
              </a:buClr>
              <a:buSzPts val="1300"/>
              <a:buFont typeface="Helvetica"/>
              <a:buChar char="●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Observed post-peak drop is faster than cooling / light-crossing ⇒ requires δ(R′) change (deceleration / stratification).</a:t>
            </a:r>
          </a:p>
        </p:txBody>
      </p:sp>
      <p:grpSp>
        <p:nvGrpSpPr>
          <p:cNvPr id="535" name="Google Shape;507;p35"/>
          <p:cNvGrpSpPr/>
          <p:nvPr/>
        </p:nvGrpSpPr>
        <p:grpSpPr>
          <a:xfrm>
            <a:off x="5523424" y="4767174"/>
            <a:ext cx="1488607" cy="344108"/>
            <a:chOff x="0" y="0"/>
            <a:chExt cx="1488605" cy="344106"/>
          </a:xfrm>
        </p:grpSpPr>
        <p:sp>
          <p:nvSpPr>
            <p:cNvPr id="533" name="Rounded Rectangle"/>
            <p:cNvSpPr/>
            <p:nvPr/>
          </p:nvSpPr>
          <p:spPr>
            <a:xfrm>
              <a:off x="0" y="0"/>
              <a:ext cx="1488606" cy="344107"/>
            </a:xfrm>
            <a:prstGeom prst="roundRect">
              <a:avLst>
                <a:gd name="adj" fmla="val 16667"/>
              </a:avLst>
            </a:prstGeom>
            <a:solidFill>
              <a:srgbClr val="FCE5CD"/>
            </a:solidFill>
            <a:ln w="9525" cap="flat">
              <a:solidFill>
                <a:srgbClr val="E69138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>
                  <a:solidFill>
                    <a:srgbClr val="B45F06"/>
                  </a:solidFill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</a:p>
          </p:txBody>
        </p:sp>
        <p:sp>
          <p:nvSpPr>
            <p:cNvPr id="534" name="Fresh e± injection"/>
            <p:cNvSpPr/>
            <p:nvPr/>
          </p:nvSpPr>
          <p:spPr>
            <a:xfrm>
              <a:off x="21558" y="172049"/>
              <a:ext cx="1445489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1" tIns="91421" rIns="91421" bIns="91421" numCol="1" anchor="ctr">
              <a:spAutoFit/>
            </a:bodyPr>
            <a:lstStyle>
              <a:lvl1pPr algn="ctr">
                <a:defRPr sz="1200">
                  <a:solidFill>
                    <a:srgbClr val="B45F06"/>
                  </a:solidFill>
                  <a:latin typeface="EB Garamond Medium"/>
                  <a:ea typeface="EB Garamond Medium"/>
                  <a:cs typeface="EB Garamond Medium"/>
                  <a:sym typeface="EB Garamond Medium"/>
                </a:defRPr>
              </a:lvl1pPr>
            </a:lstStyle>
            <a:p>
              <a:pPr/>
              <a:r>
                <a:t>Fresh e± injection</a:t>
              </a:r>
            </a:p>
          </p:txBody>
        </p:sp>
      </p:grpSp>
      <p:sp>
        <p:nvSpPr>
          <p:cNvPr id="536" name="Google Shape;508;p35"/>
          <p:cNvSpPr/>
          <p:nvPr/>
        </p:nvSpPr>
        <p:spPr>
          <a:xfrm flipV="1">
            <a:off x="6267725" y="4435073"/>
            <a:ext cx="178204" cy="332104"/>
          </a:xfrm>
          <a:prstGeom prst="line">
            <a:avLst/>
          </a:prstGeom>
          <a:ln>
            <a:solidFill>
              <a:srgbClr val="F6B26B"/>
            </a:solidFill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pic>
        <p:nvPicPr>
          <p:cNvPr id="537" name="Screenshot 2026-09-02 at 4.39.18 AM.png" descr="Screenshot 2026-09-02 at 4.39.18 AM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323032" y="3218632"/>
            <a:ext cx="2498103" cy="4061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13;p36"/>
          <p:cNvSpPr txBox="1"/>
          <p:nvPr>
            <p:ph type="sldNum" sz="quarter" idx="4294967295"/>
          </p:nvPr>
        </p:nvSpPr>
        <p:spPr>
          <a:xfrm>
            <a:off x="8684344" y="4700818"/>
            <a:ext cx="336807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40" name="Google Shape;514;p36"/>
          <p:cNvSpPr txBox="1"/>
          <p:nvPr/>
        </p:nvSpPr>
        <p:spPr>
          <a:xfrm>
            <a:off x="25" y="701171"/>
            <a:ext cx="4369800" cy="2524090"/>
          </a:xfrm>
          <a:prstGeom prst="rect">
            <a:avLst/>
          </a:prstGeom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 marL="457200" indent="-336550">
              <a:lnSpc>
                <a:spcPct val="115000"/>
              </a:lnSpc>
              <a:spcBef>
                <a:spcPts val="1200"/>
              </a:spcBef>
              <a:buClr>
                <a:srgbClr val="000000"/>
              </a:buClr>
              <a:buSzPts val="1500"/>
              <a:buFont typeface="Helvetica"/>
              <a:buChar char="●"/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SSA driven flare can not explain the simultaneity.</a:t>
            </a:r>
          </a:p>
          <a:p>
            <a:pPr marL="457200" indent="-336550">
              <a:lnSpc>
                <a:spcPct val="115000"/>
              </a:lnSpc>
              <a:buClr>
                <a:srgbClr val="000000"/>
              </a:buClr>
              <a:buSzPts val="1500"/>
              <a:buFont typeface="Helvetica"/>
              <a:buChar char="●"/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2017 disturbance propagates and expands. SSA drops below GHz.</a:t>
            </a:r>
          </a:p>
          <a:p>
            <a:pPr marL="457200" indent="-323850">
              <a:lnSpc>
                <a:spcPct val="115000"/>
              </a:lnSpc>
              <a:buClr>
                <a:srgbClr val="000000"/>
              </a:buClr>
              <a:buSzPts val="1500"/>
              <a:buFont typeface="Helvetica"/>
              <a:buChar char="●"/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At t′reacc: renewed particle energization (standing shock / reconfinement).</a:t>
            </a:r>
          </a:p>
          <a:p>
            <a:pPr marL="457200" indent="-323850">
              <a:lnSpc>
                <a:spcPct val="115000"/>
              </a:lnSpc>
              <a:buClr>
                <a:srgbClr val="000000"/>
              </a:buClr>
              <a:buSzPts val="1500"/>
              <a:buFont typeface="Helvetica"/>
              <a:buChar char="●"/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MCMC sampler -&gt;explore parameters -&gt; reproduce the light curves (Vexp prior from VLBI).</a:t>
            </a:r>
          </a:p>
        </p:txBody>
      </p:sp>
      <p:sp>
        <p:nvSpPr>
          <p:cNvPr id="541" name="Google Shape;515;p36"/>
          <p:cNvSpPr txBox="1"/>
          <p:nvPr/>
        </p:nvSpPr>
        <p:spPr>
          <a:xfrm>
            <a:off x="-1" y="325049"/>
            <a:ext cx="3000002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lnSpc>
                <a:spcPct val="115000"/>
              </a:lnSpc>
              <a:defRPr sz="1800">
                <a:solidFill>
                  <a:srgbClr val="6AA84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Model concept</a:t>
            </a:r>
          </a:p>
        </p:txBody>
      </p:sp>
      <p:sp>
        <p:nvSpPr>
          <p:cNvPr id="542" name="Google Shape;516;p36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Scenario C– Optically Thin Re-Dissipation at Parsec scales</a:t>
            </a:r>
          </a:p>
        </p:txBody>
      </p:sp>
      <p:sp>
        <p:nvSpPr>
          <p:cNvPr id="543" name="Google Shape;517;p36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544" name="Google Shape;518;p36"/>
          <p:cNvSpPr txBox="1"/>
          <p:nvPr/>
        </p:nvSpPr>
        <p:spPr>
          <a:xfrm>
            <a:off x="106650" y="25196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Scenario C– Optically Thin Re-Dissipation at Parsec scales</a:t>
            </a:r>
          </a:p>
        </p:txBody>
      </p:sp>
      <p:sp>
        <p:nvSpPr>
          <p:cNvPr id="545" name="Google Shape;519;p36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546" name="Google Shape;520;p36"/>
          <p:cNvSpPr/>
          <p:nvPr/>
        </p:nvSpPr>
        <p:spPr>
          <a:xfrm flipH="1" flipV="1">
            <a:off x="5950775" y="1030992"/>
            <a:ext cx="1066504" cy="3456300"/>
          </a:xfrm>
          <a:prstGeom prst="line">
            <a:avLst/>
          </a:prstGeom>
          <a:ln>
            <a:solidFill>
              <a:srgbClr val="585858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47" name="Google Shape;522;p36"/>
          <p:cNvSpPr/>
          <p:nvPr/>
        </p:nvSpPr>
        <p:spPr>
          <a:xfrm flipV="1">
            <a:off x="7222617" y="952392"/>
            <a:ext cx="780305" cy="3534901"/>
          </a:xfrm>
          <a:prstGeom prst="line">
            <a:avLst/>
          </a:prstGeom>
          <a:ln>
            <a:solidFill>
              <a:srgbClr val="585858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48" name="Google Shape;523;p36"/>
          <p:cNvSpPr/>
          <p:nvPr/>
        </p:nvSpPr>
        <p:spPr>
          <a:xfrm rot="16200000">
            <a:off x="6762849" y="3277070"/>
            <a:ext cx="660307" cy="648007"/>
          </a:xfrm>
          <a:prstGeom prst="ellipse">
            <a:avLst/>
          </a:prstGeom>
          <a:solidFill>
            <a:srgbClr val="EA9999"/>
          </a:solidFill>
          <a:ln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549" name="Google Shape;524;p36"/>
          <p:cNvSpPr/>
          <p:nvPr/>
        </p:nvSpPr>
        <p:spPr>
          <a:xfrm rot="16200000">
            <a:off x="6175673" y="862071"/>
            <a:ext cx="1639806" cy="1571107"/>
          </a:xfrm>
          <a:prstGeom prst="ellipse">
            <a:avLst/>
          </a:prstGeom>
          <a:solidFill>
            <a:srgbClr val="E69138">
              <a:alpha val="32280"/>
            </a:srgbClr>
          </a:solidFill>
          <a:ln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550" name="Google Shape;525;p36"/>
          <p:cNvSpPr/>
          <p:nvPr/>
        </p:nvSpPr>
        <p:spPr>
          <a:xfrm flipH="1" flipV="1">
            <a:off x="6937096" y="494559"/>
            <a:ext cx="2703" cy="292204"/>
          </a:xfrm>
          <a:prstGeom prst="line">
            <a:avLst/>
          </a:prstGeom>
          <a:ln>
            <a:solidFill>
              <a:srgbClr val="585858"/>
            </a:solidFill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51" name="Google Shape;526;p36"/>
          <p:cNvSpPr/>
          <p:nvPr/>
        </p:nvSpPr>
        <p:spPr>
          <a:xfrm flipV="1">
            <a:off x="8038541" y="896603"/>
            <a:ext cx="9903" cy="3360002"/>
          </a:xfrm>
          <a:prstGeom prst="line">
            <a:avLst/>
          </a:prstGeom>
          <a:ln>
            <a:solidFill>
              <a:srgbClr val="585858"/>
            </a:solidFill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52" name="Google Shape;527;p36"/>
          <p:cNvSpPr/>
          <p:nvPr/>
        </p:nvSpPr>
        <p:spPr>
          <a:xfrm flipV="1">
            <a:off x="7956571" y="3692514"/>
            <a:ext cx="129304" cy="4504"/>
          </a:xfrm>
          <a:prstGeom prst="line">
            <a:avLst/>
          </a:prstGeom>
          <a:ln>
            <a:solidFill>
              <a:srgbClr val="585858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53" name="Google Shape;528;p36"/>
          <p:cNvSpPr/>
          <p:nvPr/>
        </p:nvSpPr>
        <p:spPr>
          <a:xfrm flipV="1">
            <a:off x="7956617" y="1750569"/>
            <a:ext cx="129304" cy="4504"/>
          </a:xfrm>
          <a:prstGeom prst="line">
            <a:avLst/>
          </a:prstGeom>
          <a:ln>
            <a:solidFill>
              <a:srgbClr val="585858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54" name="Google Shape;529;p36"/>
          <p:cNvSpPr txBox="1"/>
          <p:nvPr/>
        </p:nvSpPr>
        <p:spPr>
          <a:xfrm>
            <a:off x="8096042" y="1491429"/>
            <a:ext cx="405004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1800">
                <a:solidFill>
                  <a:srgbClr val="585858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z</a:t>
            </a:r>
            <a:r>
              <a:rPr sz="800"/>
              <a:t>2</a:t>
            </a:r>
          </a:p>
        </p:txBody>
      </p:sp>
      <p:sp>
        <p:nvSpPr>
          <p:cNvPr id="555" name="Google Shape;521;p36"/>
          <p:cNvSpPr/>
          <p:nvPr/>
        </p:nvSpPr>
        <p:spPr>
          <a:xfrm rot="16200000">
            <a:off x="6973847" y="4445393"/>
            <a:ext cx="292207" cy="290407"/>
          </a:xfrm>
          <a:prstGeom prst="ellipse">
            <a:avLst/>
          </a:prstGeom>
          <a:solidFill>
            <a:srgbClr val="000000"/>
          </a:solidFill>
          <a:ln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556" name="Google Shape;530;p36"/>
          <p:cNvSpPr/>
          <p:nvPr/>
        </p:nvSpPr>
        <p:spPr>
          <a:xfrm rot="16200000">
            <a:off x="7043821" y="4139638"/>
            <a:ext cx="152263" cy="909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10800" y="10800"/>
                </a:lnTo>
                <a:lnTo>
                  <a:pt x="21600" y="21600"/>
                </a:lnTo>
                <a:lnTo>
                  <a:pt x="0" y="21600"/>
                </a:lnTo>
                <a:lnTo>
                  <a:pt x="10800" y="10800"/>
                </a:lnTo>
                <a:close/>
              </a:path>
            </a:pathLst>
          </a:custGeom>
          <a:solidFill>
            <a:srgbClr val="EEEEEE"/>
          </a:solidFill>
          <a:ln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557" name="Google Shape;531;p36"/>
          <p:cNvSpPr/>
          <p:nvPr/>
        </p:nvSpPr>
        <p:spPr>
          <a:xfrm flipH="1" flipV="1">
            <a:off x="7091942" y="2978454"/>
            <a:ext cx="2104" cy="271504"/>
          </a:xfrm>
          <a:prstGeom prst="line">
            <a:avLst/>
          </a:prstGeom>
          <a:ln>
            <a:solidFill>
              <a:srgbClr val="585858"/>
            </a:solidFill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58" name="Google Shape;532;p36"/>
          <p:cNvSpPr txBox="1"/>
          <p:nvPr/>
        </p:nvSpPr>
        <p:spPr>
          <a:xfrm>
            <a:off x="5402600" y="4765106"/>
            <a:ext cx="3967201" cy="411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Spheres shown in the jet co-moving frame.</a:t>
            </a:r>
          </a:p>
        </p:txBody>
      </p:sp>
      <p:sp>
        <p:nvSpPr>
          <p:cNvPr id="559" name="Google Shape;533;p36"/>
          <p:cNvSpPr txBox="1"/>
          <p:nvPr/>
        </p:nvSpPr>
        <p:spPr>
          <a:xfrm>
            <a:off x="7887299" y="471300"/>
            <a:ext cx="1256704" cy="335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0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Sketch not in scale</a:t>
            </a:r>
          </a:p>
        </p:txBody>
      </p:sp>
      <p:sp>
        <p:nvSpPr>
          <p:cNvPr id="560" name="Google Shape;534;p36"/>
          <p:cNvSpPr txBox="1"/>
          <p:nvPr/>
        </p:nvSpPr>
        <p:spPr>
          <a:xfrm>
            <a:off x="6747026" y="2841649"/>
            <a:ext cx="497104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1800">
                <a:solidFill>
                  <a:srgbClr val="585858"/>
                </a:solidFill>
                <a:latin typeface="EB Garamond"/>
                <a:ea typeface="EB Garamond"/>
                <a:cs typeface="EB Garamond"/>
                <a:sym typeface="EB Garamond"/>
              </a:defRPr>
            </a:pPr>
            <a:r>
              <a:t>δ</a:t>
            </a:r>
            <a:r>
              <a:rPr sz="1000"/>
              <a:t>0</a:t>
            </a:r>
          </a:p>
        </p:txBody>
      </p:sp>
      <p:sp>
        <p:nvSpPr>
          <p:cNvPr id="561" name="Google Shape;535;p36"/>
          <p:cNvSpPr txBox="1"/>
          <p:nvPr/>
        </p:nvSpPr>
        <p:spPr>
          <a:xfrm>
            <a:off x="8096042" y="3433379"/>
            <a:ext cx="405004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1800">
                <a:solidFill>
                  <a:srgbClr val="585858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z</a:t>
            </a:r>
            <a:r>
              <a:rPr sz="800"/>
              <a:t>1</a:t>
            </a:r>
          </a:p>
        </p:txBody>
      </p:sp>
      <p:sp>
        <p:nvSpPr>
          <p:cNvPr id="562" name="Google Shape;536;p36"/>
          <p:cNvSpPr txBox="1"/>
          <p:nvPr/>
        </p:nvSpPr>
        <p:spPr>
          <a:xfrm>
            <a:off x="6838050" y="3270925"/>
            <a:ext cx="736504" cy="640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2017</a:t>
            </a:r>
          </a:p>
          <a:p>
            <a:pPr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flare</a:t>
            </a:r>
          </a:p>
        </p:txBody>
      </p:sp>
      <p:grpSp>
        <p:nvGrpSpPr>
          <p:cNvPr id="566" name="Google Shape;537;p36"/>
          <p:cNvGrpSpPr/>
          <p:nvPr/>
        </p:nvGrpSpPr>
        <p:grpSpPr>
          <a:xfrm>
            <a:off x="5619622" y="2084689"/>
            <a:ext cx="590408" cy="1607839"/>
            <a:chOff x="0" y="-1"/>
            <a:chExt cx="590406" cy="1607838"/>
          </a:xfrm>
        </p:grpSpPr>
        <p:sp>
          <p:nvSpPr>
            <p:cNvPr id="563" name="Shape"/>
            <p:cNvSpPr/>
            <p:nvPr/>
          </p:nvSpPr>
          <p:spPr>
            <a:xfrm rot="16200000">
              <a:off x="-508716" y="508713"/>
              <a:ext cx="1607839" cy="5904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918" y="21600"/>
                  </a:moveTo>
                  <a:lnTo>
                    <a:pt x="17634" y="16200"/>
                  </a:lnTo>
                  <a:lnTo>
                    <a:pt x="18626" y="16200"/>
                  </a:lnTo>
                  <a:cubicBezTo>
                    <a:pt x="17547" y="6663"/>
                    <a:pt x="13778" y="0"/>
                    <a:pt x="9463" y="0"/>
                  </a:cubicBezTo>
                  <a:lnTo>
                    <a:pt x="11446" y="0"/>
                  </a:lnTo>
                  <a:cubicBezTo>
                    <a:pt x="15761" y="0"/>
                    <a:pt x="19530" y="6663"/>
                    <a:pt x="20609" y="16200"/>
                  </a:cubicBezTo>
                  <a:lnTo>
                    <a:pt x="21600" y="16200"/>
                  </a:lnTo>
                  <a:close/>
                  <a:moveTo>
                    <a:pt x="10455" y="119"/>
                  </a:moveTo>
                  <a:cubicBezTo>
                    <a:pt x="5639" y="1277"/>
                    <a:pt x="1983" y="10547"/>
                    <a:pt x="1983" y="21600"/>
                  </a:cubicBezTo>
                  <a:lnTo>
                    <a:pt x="0" y="21600"/>
                  </a:lnTo>
                  <a:cubicBezTo>
                    <a:pt x="0" y="9671"/>
                    <a:pt x="4237" y="0"/>
                    <a:pt x="9463" y="0"/>
                  </a:cubicBezTo>
                  <a:cubicBezTo>
                    <a:pt x="9794" y="0"/>
                    <a:pt x="10125" y="40"/>
                    <a:pt x="10455" y="119"/>
                  </a:cubicBezTo>
                  <a:close/>
                </a:path>
              </a:pathLst>
            </a:custGeom>
            <a:solidFill>
              <a:srgbClr val="EEEEEE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564" name="Shape"/>
            <p:cNvSpPr/>
            <p:nvPr/>
          </p:nvSpPr>
          <p:spPr>
            <a:xfrm rot="16200000">
              <a:off x="-93900" y="923530"/>
              <a:ext cx="778206" cy="5904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19"/>
                  </a:moveTo>
                  <a:cubicBezTo>
                    <a:pt x="11650" y="1277"/>
                    <a:pt x="4097" y="10547"/>
                    <a:pt x="4097" y="21600"/>
                  </a:cubicBezTo>
                  <a:lnTo>
                    <a:pt x="0" y="21600"/>
                  </a:lnTo>
                  <a:cubicBezTo>
                    <a:pt x="0" y="9671"/>
                    <a:pt x="8754" y="0"/>
                    <a:pt x="19552" y="0"/>
                  </a:cubicBezTo>
                  <a:cubicBezTo>
                    <a:pt x="20236" y="0"/>
                    <a:pt x="20920" y="40"/>
                    <a:pt x="21600" y="119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565" name="Line"/>
            <p:cNvSpPr/>
            <p:nvPr/>
          </p:nvSpPr>
          <p:spPr>
            <a:xfrm rot="16200000">
              <a:off x="-508716" y="508713"/>
              <a:ext cx="1607839" cy="5904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455" y="119"/>
                  </a:moveTo>
                  <a:cubicBezTo>
                    <a:pt x="5639" y="1277"/>
                    <a:pt x="1983" y="10547"/>
                    <a:pt x="1983" y="21600"/>
                  </a:cubicBezTo>
                  <a:lnTo>
                    <a:pt x="0" y="21600"/>
                  </a:lnTo>
                  <a:cubicBezTo>
                    <a:pt x="0" y="9671"/>
                    <a:pt x="4237" y="0"/>
                    <a:pt x="9463" y="0"/>
                  </a:cubicBezTo>
                  <a:lnTo>
                    <a:pt x="11446" y="0"/>
                  </a:lnTo>
                  <a:cubicBezTo>
                    <a:pt x="15761" y="0"/>
                    <a:pt x="19530" y="6663"/>
                    <a:pt x="20609" y="16200"/>
                  </a:cubicBezTo>
                  <a:lnTo>
                    <a:pt x="21600" y="16200"/>
                  </a:lnTo>
                  <a:lnTo>
                    <a:pt x="19918" y="21600"/>
                  </a:lnTo>
                  <a:lnTo>
                    <a:pt x="17634" y="16200"/>
                  </a:lnTo>
                  <a:lnTo>
                    <a:pt x="18626" y="16200"/>
                  </a:lnTo>
                  <a:cubicBezTo>
                    <a:pt x="17547" y="6663"/>
                    <a:pt x="13778" y="0"/>
                    <a:pt x="9463" y="0"/>
                  </a:cubicBezTo>
                </a:path>
              </a:pathLst>
            </a:custGeom>
            <a:noFill/>
            <a:ln w="9525" cap="flat">
              <a:solidFill>
                <a:srgbClr val="585858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</p:grpSp>
      <p:sp>
        <p:nvSpPr>
          <p:cNvPr id="567" name="Google Shape;538;p36"/>
          <p:cNvSpPr txBox="1"/>
          <p:nvPr/>
        </p:nvSpPr>
        <p:spPr>
          <a:xfrm>
            <a:off x="4508350" y="2315223"/>
            <a:ext cx="1865703" cy="90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defRPr sz="16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propagation</a:t>
            </a:r>
          </a:p>
          <a:p>
            <a:pPr>
              <a:lnSpc>
                <a:spcPct val="115000"/>
              </a:lnSpc>
              <a:spcBef>
                <a:spcPts val="1600"/>
              </a:spcBef>
              <a:defRPr sz="16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expansion</a:t>
            </a:r>
          </a:p>
        </p:txBody>
      </p:sp>
      <p:sp>
        <p:nvSpPr>
          <p:cNvPr id="568" name="Google Shape;539;p36"/>
          <p:cNvSpPr txBox="1"/>
          <p:nvPr/>
        </p:nvSpPr>
        <p:spPr>
          <a:xfrm>
            <a:off x="4821837" y="2551400"/>
            <a:ext cx="451802" cy="436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7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569" name="Google Shape;540;p36"/>
          <p:cNvSpPr txBox="1"/>
          <p:nvPr/>
        </p:nvSpPr>
        <p:spPr>
          <a:xfrm>
            <a:off x="4863362" y="1401541"/>
            <a:ext cx="1865704" cy="335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lnSpc>
                <a:spcPct val="115000"/>
              </a:lnSpc>
              <a:spcBef>
                <a:spcPts val="1600"/>
              </a:spcBef>
              <a:defRPr sz="10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Optically thin in GHz</a:t>
            </a:r>
          </a:p>
        </p:txBody>
      </p:sp>
      <p:pic>
        <p:nvPicPr>
          <p:cNvPr id="570" name="Screenshot 2026-02-20 at 1.26.03 PM.pngGoogle Shape;541;p36" descr="Screenshot 2026-02-20 at 1.26.03 PM.pngGoogle Shape;541;p3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92898" y="2526188"/>
            <a:ext cx="2400190" cy="39360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</p:pic>
      <p:pic>
        <p:nvPicPr>
          <p:cNvPr id="571" name="Screenshot 2026-02-20 at 1.34.39 PM.pngGoogle Shape;542;p36" descr="Screenshot 2026-02-20 at 1.34.39 PM.pngGoogle Shape;542;p3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70922" y="3733441"/>
            <a:ext cx="1066504" cy="265123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Google Shape;543;p36"/>
          <p:cNvSpPr txBox="1"/>
          <p:nvPr/>
        </p:nvSpPr>
        <p:spPr>
          <a:xfrm>
            <a:off x="6374050" y="1016698"/>
            <a:ext cx="1362604" cy="665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17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        t’</a:t>
            </a:r>
            <a:r>
              <a:rPr sz="800"/>
              <a:t>reacc  </a:t>
            </a:r>
            <a:endParaRPr sz="800"/>
          </a:p>
          <a:p>
            <a:pPr>
              <a:defRPr sz="15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re-dissipation</a:t>
            </a:r>
          </a:p>
        </p:txBody>
      </p:sp>
      <p:pic>
        <p:nvPicPr>
          <p:cNvPr id="573" name="Screenshot 2026-02-20 at 1.40.36 PM.pngGoogle Shape;544;p36" descr="Screenshot 2026-02-20 at 1.40.36 PM.pngGoogle Shape;544;p3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187624" y="1664411"/>
            <a:ext cx="846904" cy="221515"/>
          </a:xfrm>
          <a:prstGeom prst="rect">
            <a:avLst/>
          </a:prstGeom>
          <a:ln w="12700">
            <a:miter lim="400000"/>
          </a:ln>
        </p:spPr>
      </p:pic>
      <p:sp>
        <p:nvSpPr>
          <p:cNvPr id="574" name="Google Shape;545;p36"/>
          <p:cNvSpPr txBox="1"/>
          <p:nvPr/>
        </p:nvSpPr>
        <p:spPr>
          <a:xfrm>
            <a:off x="8403400" y="1484324"/>
            <a:ext cx="846900" cy="5651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lnSpc>
                <a:spcPct val="115000"/>
              </a:lnSpc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standing shock</a:t>
            </a:r>
          </a:p>
        </p:txBody>
      </p:sp>
      <p:pic>
        <p:nvPicPr>
          <p:cNvPr id="575" name="Google Shape;546;p36" descr="Google Shape;546;p3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0" y="4671962"/>
            <a:ext cx="548700" cy="471542"/>
          </a:xfrm>
          <a:prstGeom prst="rect">
            <a:avLst/>
          </a:prstGeom>
          <a:ln w="12700">
            <a:miter lim="400000"/>
          </a:ln>
        </p:spPr>
      </p:pic>
      <p:pic>
        <p:nvPicPr>
          <p:cNvPr id="576" name="Screenshot 2026-02-24 at 2.23.33 PM.pngGoogle Shape;547;p36" descr="Screenshot 2026-02-24 at 2.23.33 PM.pngGoogle Shape;547;p36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607298" y="3304099"/>
            <a:ext cx="2183801" cy="1639804"/>
          </a:xfrm>
          <a:prstGeom prst="rect">
            <a:avLst/>
          </a:prstGeom>
          <a:ln w="12700">
            <a:miter lim="400000"/>
          </a:ln>
        </p:spPr>
      </p:pic>
      <p:pic>
        <p:nvPicPr>
          <p:cNvPr id="577" name="Screenshot 2026-02-24 at 2.26.09 PM.pngGoogle Shape;548;p36" descr="Screenshot 2026-02-24 at 2.26.09 PM.pngGoogle Shape;548;p3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16200000">
            <a:off x="1022424" y="3983025"/>
            <a:ext cx="759104" cy="281954"/>
          </a:xfrm>
          <a:prstGeom prst="rect">
            <a:avLst/>
          </a:prstGeom>
          <a:ln w="12700">
            <a:miter lim="400000"/>
          </a:ln>
        </p:spPr>
      </p:pic>
      <p:pic>
        <p:nvPicPr>
          <p:cNvPr id="578" name="Screenshot 2026-02-24 at 2.27.14 PM.pngGoogle Shape;549;p36" descr="Screenshot 2026-02-24 at 2.27.14 PM.pngGoogle Shape;549;p36"/>
          <p:cNvPicPr>
            <a:picLocks noChangeAspect="1"/>
          </p:cNvPicPr>
          <p:nvPr/>
        </p:nvPicPr>
        <p:blipFill>
          <a:blip r:embed="rId8">
            <a:extLst/>
          </a:blip>
          <a:srcRect l="0" t="24347" r="0" b="0"/>
          <a:stretch>
            <a:fillRect/>
          </a:stretch>
        </p:blipFill>
        <p:spPr>
          <a:xfrm>
            <a:off x="2263500" y="4943900"/>
            <a:ext cx="736504" cy="187934"/>
          </a:xfrm>
          <a:prstGeom prst="rect">
            <a:avLst/>
          </a:prstGeom>
          <a:ln w="12700">
            <a:miter lim="400000"/>
          </a:ln>
        </p:spPr>
      </p:pic>
      <p:sp>
        <p:nvSpPr>
          <p:cNvPr id="579" name="Google Shape;550;p36"/>
          <p:cNvSpPr/>
          <p:nvPr/>
        </p:nvSpPr>
        <p:spPr>
          <a:xfrm flipV="1">
            <a:off x="2431119" y="3340637"/>
            <a:ext cx="5" cy="1516504"/>
          </a:xfrm>
          <a:prstGeom prst="line">
            <a:avLst/>
          </a:prstGeom>
          <a:ln>
            <a:solidFill>
              <a:srgbClr val="E0666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80" name="Google Shape;551;p36"/>
          <p:cNvSpPr txBox="1"/>
          <p:nvPr/>
        </p:nvSpPr>
        <p:spPr>
          <a:xfrm rot="18390798">
            <a:off x="2295176" y="3901655"/>
            <a:ext cx="954438" cy="386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lnSpc>
                <a:spcPct val="115000"/>
              </a:lnSpc>
              <a:spcBef>
                <a:spcPts val="1600"/>
              </a:spcBef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expansion</a:t>
            </a:r>
          </a:p>
        </p:txBody>
      </p:sp>
      <p:sp>
        <p:nvSpPr>
          <p:cNvPr id="581" name="Google Shape;552;p36"/>
          <p:cNvSpPr/>
          <p:nvPr/>
        </p:nvSpPr>
        <p:spPr>
          <a:xfrm flipH="1" flipV="1">
            <a:off x="3144721" y="3328773"/>
            <a:ext cx="1804" cy="1577404"/>
          </a:xfrm>
          <a:prstGeom prst="line">
            <a:avLst/>
          </a:prstGeom>
          <a:ln>
            <a:solidFill>
              <a:srgbClr val="F9CB9C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82" name="Google Shape;553;p36"/>
          <p:cNvSpPr txBox="1"/>
          <p:nvPr/>
        </p:nvSpPr>
        <p:spPr>
          <a:xfrm rot="18228391">
            <a:off x="2879469" y="3735636"/>
            <a:ext cx="1146322" cy="360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re-dissipation</a:t>
            </a:r>
          </a:p>
        </p:txBody>
      </p:sp>
      <p:sp>
        <p:nvSpPr>
          <p:cNvPr id="583" name="Google Shape;554;p36"/>
          <p:cNvSpPr txBox="1"/>
          <p:nvPr/>
        </p:nvSpPr>
        <p:spPr>
          <a:xfrm rot="18165670">
            <a:off x="1503087" y="3927131"/>
            <a:ext cx="954658" cy="386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lnSpc>
                <a:spcPct val="115000"/>
              </a:lnSpc>
              <a:spcBef>
                <a:spcPts val="1600"/>
              </a:spcBef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2017 flare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59;p37"/>
          <p:cNvSpPr txBox="1"/>
          <p:nvPr>
            <p:ph type="sldNum" sz="quarter" idx="4294967295"/>
          </p:nvPr>
        </p:nvSpPr>
        <p:spPr>
          <a:xfrm>
            <a:off x="8684344" y="4700818"/>
            <a:ext cx="336807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86" name="Google Shape;560;p37"/>
          <p:cNvSpPr txBox="1"/>
          <p:nvPr/>
        </p:nvSpPr>
        <p:spPr>
          <a:xfrm>
            <a:off x="8472458" y="4663216"/>
            <a:ext cx="548704" cy="393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 anchor="ctr">
            <a:normAutofit fontScale="100000" lnSpcReduction="0"/>
          </a:bodyPr>
          <a:lstStyle>
            <a:lvl1pPr algn="r">
              <a:defRPr sz="1000">
                <a:solidFill>
                  <a:srgbClr val="585858"/>
                </a:solidFill>
              </a:defRPr>
            </a:lvl1pPr>
          </a:lstStyle>
          <a:p>
            <a:pPr/>
            <a:r>
              <a:t>24</a:t>
            </a:r>
          </a:p>
        </p:txBody>
      </p:sp>
      <p:sp>
        <p:nvSpPr>
          <p:cNvPr id="587" name="Google Shape;561;p37"/>
          <p:cNvSpPr txBox="1"/>
          <p:nvPr/>
        </p:nvSpPr>
        <p:spPr>
          <a:xfrm>
            <a:off x="56474" y="2000225"/>
            <a:ext cx="2908201" cy="1808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b="1" sz="1300">
                <a:latin typeface="EB Garamond"/>
                <a:ea typeface="EB Garamond"/>
                <a:cs typeface="EB Garamond"/>
                <a:sym typeface="EB Garamond"/>
              </a:defRPr>
            </a:pPr>
            <a:r>
              <a:t>Key Results</a:t>
            </a:r>
            <a:br/>
          </a:p>
          <a:p>
            <a:pPr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Higher expansion velocities lead to:</a:t>
            </a:r>
            <a:br/>
          </a:p>
          <a:p>
            <a:pPr marL="457200" indent="-311150">
              <a:buClr>
                <a:srgbClr val="000000"/>
              </a:buClr>
              <a:buSzPts val="1300"/>
              <a:buAutoNum type="arabicPeriod" startAt="1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Smaller time-lags between γ-ray and radio flares.</a:t>
            </a:r>
            <a:br/>
          </a:p>
          <a:p>
            <a:pPr marL="457200" indent="-311150">
              <a:buClr>
                <a:srgbClr val="000000"/>
              </a:buClr>
              <a:buSzPts val="1300"/>
              <a:buAutoNum type="arabicPeriod" startAt="1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More luminous radio flares </a:t>
            </a:r>
          </a:p>
        </p:txBody>
      </p:sp>
      <p:pic>
        <p:nvPicPr>
          <p:cNvPr id="588" name="Google Shape;562;p37" descr="Google Shape;562;p3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73998" y="1053123"/>
            <a:ext cx="5498556" cy="3650804"/>
          </a:xfrm>
          <a:prstGeom prst="rect">
            <a:avLst/>
          </a:prstGeom>
          <a:ln w="12700">
            <a:miter lim="400000"/>
          </a:ln>
        </p:spPr>
      </p:pic>
      <p:pic>
        <p:nvPicPr>
          <p:cNvPr id="589" name="Google Shape;563;p37" descr="Google Shape;563;p37"/>
          <p:cNvPicPr>
            <a:picLocks noChangeAspect="1"/>
          </p:cNvPicPr>
          <p:nvPr/>
        </p:nvPicPr>
        <p:blipFill>
          <a:blip r:embed="rId3">
            <a:extLst/>
          </a:blip>
          <a:srcRect l="0" t="45643" r="0" b="0"/>
          <a:stretch>
            <a:fillRect/>
          </a:stretch>
        </p:blipFill>
        <p:spPr>
          <a:xfrm>
            <a:off x="200525" y="1000112"/>
            <a:ext cx="2202852" cy="417602"/>
          </a:xfrm>
          <a:prstGeom prst="rect">
            <a:avLst/>
          </a:prstGeom>
          <a:ln w="12700">
            <a:miter lim="400000"/>
          </a:ln>
        </p:spPr>
      </p:pic>
      <p:sp>
        <p:nvSpPr>
          <p:cNvPr id="590" name="Google Shape;564;p37"/>
          <p:cNvSpPr txBox="1"/>
          <p:nvPr/>
        </p:nvSpPr>
        <p:spPr>
          <a:xfrm>
            <a:off x="243747" y="4439425"/>
            <a:ext cx="1487107" cy="436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S. Boula et al. 2019</a:t>
            </a:r>
          </a:p>
          <a:p>
            <a:pPr>
              <a:defRPr sz="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A. Tramacere et al. 2021</a:t>
            </a:r>
          </a:p>
        </p:txBody>
      </p:sp>
      <p:sp>
        <p:nvSpPr>
          <p:cNvPr id="591" name="Google Shape;565;p37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592" name="Google Shape;566;p37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Effects of V</a:t>
            </a:r>
            <a:r>
              <a:rPr sz="1000"/>
              <a:t>exp </a:t>
            </a:r>
            <a:r>
              <a:t>on the lightcurve</a:t>
            </a:r>
          </a:p>
        </p:txBody>
      </p:sp>
      <p:sp>
        <p:nvSpPr>
          <p:cNvPr id="593" name="Google Shape;567;p37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5" name="Screenshot 2026-02-28 at 1.16.55 PM.pngGoogle Shape;572;p38" descr="Screenshot 2026-02-28 at 1.16.55 PM.pngGoogle Shape;572;p38"/>
          <p:cNvPicPr>
            <a:picLocks noChangeAspect="1"/>
          </p:cNvPicPr>
          <p:nvPr/>
        </p:nvPicPr>
        <p:blipFill>
          <a:blip r:embed="rId2">
            <a:extLst/>
          </a:blip>
          <a:srcRect l="3642" t="0" r="0" b="0"/>
          <a:stretch>
            <a:fillRect/>
          </a:stretch>
        </p:blipFill>
        <p:spPr>
          <a:xfrm>
            <a:off x="5893225" y="679133"/>
            <a:ext cx="3144129" cy="4326617"/>
          </a:xfrm>
          <a:prstGeom prst="rect">
            <a:avLst/>
          </a:prstGeom>
          <a:ln w="12700">
            <a:miter lim="400000"/>
          </a:ln>
        </p:spPr>
      </p:pic>
      <p:sp>
        <p:nvSpPr>
          <p:cNvPr id="596" name="Google Shape;573;p38"/>
          <p:cNvSpPr txBox="1"/>
          <p:nvPr>
            <p:ph type="sldNum" sz="quarter" idx="4294967295"/>
          </p:nvPr>
        </p:nvSpPr>
        <p:spPr>
          <a:xfrm>
            <a:off x="8684344" y="4700818"/>
            <a:ext cx="336807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97" name="Google Shape;574;p38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598" name="Google Shape;575;p38"/>
          <p:cNvSpPr txBox="1"/>
          <p:nvPr/>
        </p:nvSpPr>
        <p:spPr>
          <a:xfrm>
            <a:off x="106650" y="-2"/>
            <a:ext cx="8930700" cy="4749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900">
                <a:solidFill>
                  <a:srgbClr val="F0F3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SSA-driven flare</a:t>
            </a:r>
          </a:p>
        </p:txBody>
      </p:sp>
      <p:sp>
        <p:nvSpPr>
          <p:cNvPr id="599" name="Google Shape;576;p38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pic>
        <p:nvPicPr>
          <p:cNvPr id="600" name="Screenshot 2026-02-28 at 1.12.20 PM.pngGoogle Shape;577;p38" descr="Screenshot 2026-02-28 at 1.12.20 PM.pngGoogle Shape;577;p3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922221"/>
            <a:ext cx="5621126" cy="722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601" name="Screenshot 2026-02-28 at 1.12.53 PM.pngGoogle Shape;578;p38" descr="Screenshot 2026-02-28 at 1.12.53 PM.pngGoogle Shape;578;p3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976322"/>
            <a:ext cx="3591587" cy="7222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02" name="Screenshot 2026-02-28 at 1.12.35 PM.pngGoogle Shape;579;p38" descr="Screenshot 2026-02-28 at 1.12.35 PM.pngGoogle Shape;579;p38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" y="3117375"/>
            <a:ext cx="2439561" cy="590404"/>
          </a:xfrm>
          <a:prstGeom prst="rect">
            <a:avLst/>
          </a:prstGeom>
          <a:ln w="12700">
            <a:miter lim="400000"/>
          </a:ln>
        </p:spPr>
      </p:pic>
      <p:sp>
        <p:nvSpPr>
          <p:cNvPr id="603" name="Google Shape;580;p38"/>
          <p:cNvSpPr txBox="1"/>
          <p:nvPr/>
        </p:nvSpPr>
        <p:spPr>
          <a:xfrm>
            <a:off x="-4" y="558848"/>
            <a:ext cx="4949108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Kinetic equation:</a:t>
            </a:r>
          </a:p>
        </p:txBody>
      </p:sp>
      <p:sp>
        <p:nvSpPr>
          <p:cNvPr id="604" name="Google Shape;581;p38"/>
          <p:cNvSpPr txBox="1"/>
          <p:nvPr/>
        </p:nvSpPr>
        <p:spPr>
          <a:xfrm>
            <a:off x="-1" y="1623038"/>
            <a:ext cx="3000002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Injection term:</a:t>
            </a:r>
          </a:p>
        </p:txBody>
      </p:sp>
      <p:sp>
        <p:nvSpPr>
          <p:cNvPr id="605" name="Google Shape;582;p38"/>
          <p:cNvSpPr txBox="1"/>
          <p:nvPr/>
        </p:nvSpPr>
        <p:spPr>
          <a:xfrm>
            <a:off x="-1" y="2655663"/>
            <a:ext cx="3000002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SSA turnover (frequency):</a:t>
            </a:r>
          </a:p>
        </p:txBody>
      </p:sp>
      <p:sp>
        <p:nvSpPr>
          <p:cNvPr id="606" name="Google Shape;583;p38"/>
          <p:cNvSpPr txBox="1"/>
          <p:nvPr/>
        </p:nvSpPr>
        <p:spPr>
          <a:xfrm>
            <a:off x="-1" y="3826638"/>
            <a:ext cx="3000002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Optically thin spectrum: </a:t>
            </a:r>
          </a:p>
        </p:txBody>
      </p:sp>
      <p:pic>
        <p:nvPicPr>
          <p:cNvPr id="607" name="Screenshot 2026-02-28 at 1.36.45 PM.pngGoogle Shape;584;p38" descr="Screenshot 2026-02-28 at 1.36.45 PM.pngGoogle Shape;584;p38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6649" y="4215500"/>
            <a:ext cx="1830337" cy="417604"/>
          </a:xfrm>
          <a:prstGeom prst="rect">
            <a:avLst/>
          </a:prstGeom>
          <a:ln w="12700">
            <a:miter lim="400000"/>
          </a:ln>
        </p:spPr>
      </p:pic>
      <p:pic>
        <p:nvPicPr>
          <p:cNvPr id="608" name="Screenshot 2026-02-23 at 2.21.11 PM.pngGoogle Shape;585;p38" descr="Screenshot 2026-02-23 at 2.21.11 PM.pngGoogle Shape;585;p38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896984" y="2821725"/>
            <a:ext cx="3036786" cy="2321776"/>
          </a:xfrm>
          <a:prstGeom prst="rect">
            <a:avLst/>
          </a:prstGeom>
          <a:ln w="12700">
            <a:miter lim="400000"/>
          </a:ln>
        </p:spPr>
      </p:pic>
      <p:sp>
        <p:nvSpPr>
          <p:cNvPr id="609" name="Google Shape;586;p38"/>
          <p:cNvSpPr txBox="1"/>
          <p:nvPr/>
        </p:nvSpPr>
        <p:spPr>
          <a:xfrm>
            <a:off x="3245848" y="2534860"/>
            <a:ext cx="1138204" cy="398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turnover</a:t>
            </a:r>
          </a:p>
        </p:txBody>
      </p:sp>
      <p:sp>
        <p:nvSpPr>
          <p:cNvPr id="610" name="Google Shape;587;p38"/>
          <p:cNvSpPr txBox="1"/>
          <p:nvPr/>
        </p:nvSpPr>
        <p:spPr>
          <a:xfrm>
            <a:off x="3829899" y="3416325"/>
            <a:ext cx="1591205" cy="614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>
                <a:solidFill>
                  <a:srgbClr val="38761D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optically thin emission</a:t>
            </a:r>
          </a:p>
        </p:txBody>
      </p:sp>
      <p:sp>
        <p:nvSpPr>
          <p:cNvPr id="611" name="Google Shape;588;p38"/>
          <p:cNvSpPr txBox="1"/>
          <p:nvPr/>
        </p:nvSpPr>
        <p:spPr>
          <a:xfrm rot="16200000">
            <a:off x="2823231" y="3209891"/>
            <a:ext cx="1182604" cy="589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1300">
                <a:solidFill>
                  <a:srgbClr val="B45F06"/>
                </a:solidFill>
                <a:latin typeface="EB Garamond"/>
                <a:ea typeface="EB Garamond"/>
                <a:cs typeface="EB Garamond"/>
                <a:sym typeface="EB Garamond"/>
              </a:defRPr>
            </a:pPr>
            <a:r>
              <a:t>optically thick</a:t>
            </a:r>
          </a:p>
          <a:p>
            <a:pPr>
              <a:defRPr sz="1300">
                <a:solidFill>
                  <a:srgbClr val="B45F06"/>
                </a:solidFill>
                <a:latin typeface="EB Garamond"/>
                <a:ea typeface="EB Garamond"/>
                <a:cs typeface="EB Garamond"/>
                <a:sym typeface="EB Garamond"/>
              </a:defRPr>
            </a:pPr>
            <a:r>
              <a:t> emission</a:t>
            </a:r>
          </a:p>
        </p:txBody>
      </p:sp>
      <p:pic>
        <p:nvPicPr>
          <p:cNvPr id="612" name="Screenshot 2026-02-23 at 2.27.13 PM.pngGoogle Shape;589;p38" descr="Screenshot 2026-02-23 at 2.27.13 PM.pngGoogle Shape;589;p38"/>
          <p:cNvPicPr>
            <a:picLocks noChangeAspect="1"/>
          </p:cNvPicPr>
          <p:nvPr/>
        </p:nvPicPr>
        <p:blipFill>
          <a:blip r:embed="rId8">
            <a:extLst/>
          </a:blip>
          <a:srcRect l="39471" t="0" r="0" b="0"/>
          <a:stretch>
            <a:fillRect/>
          </a:stretch>
        </p:blipFill>
        <p:spPr>
          <a:xfrm>
            <a:off x="3355460" y="4206249"/>
            <a:ext cx="263729" cy="201729"/>
          </a:xfrm>
          <a:prstGeom prst="rect">
            <a:avLst/>
          </a:prstGeom>
          <a:ln w="12700">
            <a:miter lim="400000"/>
          </a:ln>
        </p:spPr>
      </p:pic>
      <p:pic>
        <p:nvPicPr>
          <p:cNvPr id="613" name="Screenshot 2026-02-23 at 2.28.26 PM.pngGoogle Shape;590;p38" descr="Screenshot 2026-02-23 at 2.28.26 PM.pngGoogle Shape;590;p38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4545150" y="4095825"/>
            <a:ext cx="177679" cy="1640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595;p39"/>
          <p:cNvSpPr txBox="1"/>
          <p:nvPr>
            <p:ph type="sldNum" sz="quarter" idx="4294967295"/>
          </p:nvPr>
        </p:nvSpPr>
        <p:spPr>
          <a:xfrm>
            <a:off x="8684344" y="4700818"/>
            <a:ext cx="336807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16" name="Google Shape;596;p39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617" name="Google Shape;597;p39"/>
          <p:cNvSpPr txBox="1"/>
          <p:nvPr/>
        </p:nvSpPr>
        <p:spPr>
          <a:xfrm>
            <a:off x="106650" y="-2"/>
            <a:ext cx="8930700" cy="4749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900">
                <a:solidFill>
                  <a:srgbClr val="F0F3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Doppler-factor evolution (deceleration)</a:t>
            </a:r>
          </a:p>
        </p:txBody>
      </p:sp>
      <p:sp>
        <p:nvSpPr>
          <p:cNvPr id="618" name="Google Shape;598;p39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pic>
        <p:nvPicPr>
          <p:cNvPr id="619" name="Google Shape;599;p39" descr="Google Shape;599;p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671962"/>
            <a:ext cx="548700" cy="471542"/>
          </a:xfrm>
          <a:prstGeom prst="rect">
            <a:avLst/>
          </a:prstGeom>
          <a:ln w="12700">
            <a:miter lim="400000"/>
          </a:ln>
        </p:spPr>
      </p:pic>
      <p:sp>
        <p:nvSpPr>
          <p:cNvPr id="620" name="Google Shape;600;p39"/>
          <p:cNvSpPr txBox="1"/>
          <p:nvPr/>
        </p:nvSpPr>
        <p:spPr>
          <a:xfrm>
            <a:off x="901425" y="417587"/>
            <a:ext cx="3000002" cy="309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8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Ros et al. 2019</a:t>
            </a:r>
          </a:p>
        </p:txBody>
      </p:sp>
      <p:pic>
        <p:nvPicPr>
          <p:cNvPr id="621" name="Screenshot 2026-02-20 at 6.51.53 PM.pngGoogle Shape;601;p39" descr="Screenshot 2026-02-20 at 6.51.53 PM.pngGoogle Shape;601;p3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649" y="622125"/>
            <a:ext cx="3967366" cy="1949625"/>
          </a:xfrm>
          <a:prstGeom prst="rect">
            <a:avLst/>
          </a:prstGeom>
          <a:ln w="12700">
            <a:miter lim="400000"/>
          </a:ln>
        </p:spPr>
      </p:pic>
      <p:sp>
        <p:nvSpPr>
          <p:cNvPr id="622" name="Google Shape;602;p39"/>
          <p:cNvSpPr txBox="1"/>
          <p:nvPr/>
        </p:nvSpPr>
        <p:spPr>
          <a:xfrm>
            <a:off x="152824" y="672850"/>
            <a:ext cx="795302" cy="398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>
                <a:solidFill>
                  <a:srgbClr val="6AA84F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defRPr>
            </a:lvl1pPr>
          </a:lstStyle>
          <a:p>
            <a:pPr/>
            <a:r>
              <a:t>43 GHz</a:t>
            </a:r>
          </a:p>
        </p:txBody>
      </p:sp>
      <p:sp>
        <p:nvSpPr>
          <p:cNvPr id="623" name="Google Shape;603;p39"/>
          <p:cNvSpPr/>
          <p:nvPr/>
        </p:nvSpPr>
        <p:spPr>
          <a:xfrm>
            <a:off x="1014774" y="1115123"/>
            <a:ext cx="178507" cy="222903"/>
          </a:xfrm>
          <a:prstGeom prst="ellipse">
            <a:avLst/>
          </a:prstGeom>
          <a:ln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624" name="Google Shape;604;p39"/>
          <p:cNvSpPr/>
          <p:nvPr/>
        </p:nvSpPr>
        <p:spPr>
          <a:xfrm>
            <a:off x="2995975" y="1072675"/>
            <a:ext cx="260107" cy="307807"/>
          </a:xfrm>
          <a:prstGeom prst="ellipse">
            <a:avLst/>
          </a:prstGeom>
          <a:ln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cxnSp>
        <p:nvCxnSpPr>
          <p:cNvPr id="625" name="Google Shape;605;p39"/>
          <p:cNvCxnSpPr>
            <a:stCxn id="623" idx="0"/>
            <a:endCxn id="624" idx="0"/>
          </p:cNvCxnSpPr>
          <p:nvPr/>
        </p:nvCxnSpPr>
        <p:spPr>
          <a:xfrm>
            <a:off x="1104027" y="1226574"/>
            <a:ext cx="2022002" cy="5"/>
          </a:xfrm>
          <a:prstGeom prst="straightConnector1">
            <a:avLst/>
          </a:prstGeom>
          <a:ln>
            <a:solidFill>
              <a:srgbClr val="585858"/>
            </a:solidFill>
            <a:tailEnd type="triangle"/>
          </a:ln>
        </p:spPr>
      </p:cxnSp>
      <p:sp>
        <p:nvSpPr>
          <p:cNvPr id="626" name="Google Shape;606;p39"/>
          <p:cNvSpPr txBox="1"/>
          <p:nvPr/>
        </p:nvSpPr>
        <p:spPr>
          <a:xfrm>
            <a:off x="1371600" y="903250"/>
            <a:ext cx="1237801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585858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expansion</a:t>
            </a:r>
          </a:p>
        </p:txBody>
      </p:sp>
      <p:sp>
        <p:nvSpPr>
          <p:cNvPr id="627" name="Google Shape;608;p39"/>
          <p:cNvSpPr txBox="1"/>
          <p:nvPr/>
        </p:nvSpPr>
        <p:spPr>
          <a:xfrm>
            <a:off x="4203798" y="795197"/>
            <a:ext cx="5029802" cy="4124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 marL="457200" indent="-317500">
              <a:lnSpc>
                <a:spcPct val="115000"/>
              </a:lnSpc>
              <a:spcBef>
                <a:spcPts val="1200"/>
              </a:spcBef>
              <a:buClr>
                <a:srgbClr val="000000"/>
              </a:buClr>
              <a:buSzPts val="1300"/>
              <a:buFont typeface="Helvetica"/>
              <a:buChar char="●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The apparent opening angle increases with distance, and the core expands rapidly over time.</a:t>
            </a:r>
          </a:p>
          <a:p>
            <a:pPr marL="457200" indent="-317500">
              <a:lnSpc>
                <a:spcPct val="115000"/>
              </a:lnSpc>
              <a:buClr>
                <a:srgbClr val="000000"/>
              </a:buClr>
              <a:buSzPts val="1300"/>
              <a:buFont typeface="Helvetica"/>
              <a:buChar char="●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These observations can be explained by two main scenarios:</a:t>
            </a:r>
          </a:p>
          <a:p>
            <a:pPr lvl="1" marL="914400" indent="-317500">
              <a:lnSpc>
                <a:spcPct val="115000"/>
              </a:lnSpc>
              <a:buClr>
                <a:srgbClr val="000000"/>
              </a:buClr>
              <a:buSzPts val="1300"/>
              <a:buFont typeface="Arial"/>
              <a:buChar char="○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Jet deceleration (Georganopoulos &amp; Kazanas  2003)</a:t>
            </a:r>
          </a:p>
          <a:p>
            <a:pPr lvl="1" marL="914400" indent="-317500">
              <a:lnSpc>
                <a:spcPct val="115000"/>
              </a:lnSpc>
              <a:buClr>
                <a:srgbClr val="000000"/>
              </a:buClr>
              <a:buSzPts val="1300"/>
              <a:buFont typeface="Arial"/>
              <a:buChar char="○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Spine–sheath jet structure (Ghisellini et al. 2005)</a:t>
            </a:r>
          </a:p>
          <a:p>
            <a:pPr marL="457200" indent="-317500">
              <a:lnSpc>
                <a:spcPct val="115000"/>
              </a:lnSpc>
              <a:buClr>
                <a:srgbClr val="000000"/>
              </a:buClr>
              <a:buSzPts val="1300"/>
              <a:buFont typeface="Helvetica"/>
              <a:buChar char="●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The inner jet region (between the core and C1) appears highly collimated, suggesting a fast relativistic flow.</a:t>
            </a:r>
          </a:p>
          <a:p>
            <a:pPr marL="457200" indent="-317500">
              <a:lnSpc>
                <a:spcPct val="115000"/>
              </a:lnSpc>
              <a:buClr>
                <a:srgbClr val="000000"/>
              </a:buClr>
              <a:buSzPts val="1300"/>
              <a:buFont typeface="Helvetica"/>
              <a:buChar char="●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Beyond C1, the jet may decelerate and change direction:</a:t>
            </a:r>
          </a:p>
          <a:p>
            <a:pPr lvl="1" marL="914400" indent="-317500">
              <a:lnSpc>
                <a:spcPct val="115000"/>
              </a:lnSpc>
              <a:buClr>
                <a:srgbClr val="000000"/>
              </a:buClr>
              <a:buSzPts val="1300"/>
              <a:buFont typeface="Helvetica"/>
              <a:buChar char="○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bends east toward C2</a:t>
            </a:r>
          </a:p>
          <a:p>
            <a:pPr lvl="1" marL="914400" indent="-317500">
              <a:lnSpc>
                <a:spcPct val="115000"/>
              </a:lnSpc>
              <a:buClr>
                <a:srgbClr val="000000"/>
              </a:buClr>
              <a:buSzPts val="1300"/>
              <a:buFont typeface="Helvetica"/>
              <a:buChar char="○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then bends back south toward C3</a:t>
            </a:r>
          </a:p>
          <a:p>
            <a:pPr marL="457200" indent="-317500">
              <a:lnSpc>
                <a:spcPct val="115000"/>
              </a:lnSpc>
              <a:buClr>
                <a:srgbClr val="000000"/>
              </a:buClr>
              <a:buSzPts val="1300"/>
              <a:buFont typeface="Helvetica"/>
              <a:buChar char="●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This bending + deceleration pattern matches the Georganopoulos &amp; Kazanas (2003) model.</a:t>
            </a:r>
          </a:p>
          <a:p>
            <a:pPr marL="457200" indent="-317500">
              <a:lnSpc>
                <a:spcPct val="115000"/>
              </a:lnSpc>
              <a:buClr>
                <a:srgbClr val="000000"/>
              </a:buClr>
              <a:buSzPts val="1300"/>
              <a:buFont typeface="Helvetica"/>
              <a:buChar char="●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Alternatively, C2 and C3 could be local brightness enhancements within a much wider, diffuse jet.</a:t>
            </a:r>
          </a:p>
          <a:p>
            <a:pPr marL="457200" indent="-317500">
              <a:lnSpc>
                <a:spcPct val="115000"/>
              </a:lnSpc>
              <a:buClr>
                <a:srgbClr val="000000"/>
              </a:buClr>
              <a:buSzPts val="1300"/>
              <a:buFont typeface="Helvetica"/>
              <a:buChar char="●"/>
              <a:defRPr sz="13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This alternative interpretation aligns with the Ghisellini et al. (2005) spine–sheath scenario.</a:t>
            </a:r>
          </a:p>
        </p:txBody>
      </p:sp>
      <p:pic>
        <p:nvPicPr>
          <p:cNvPr id="628" name="Google Shape;609;p39" descr="Google Shape;609;p3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27999" y="2740274"/>
            <a:ext cx="3124670" cy="2254576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Google Shape;610;p39"/>
          <p:cNvSpPr txBox="1"/>
          <p:nvPr/>
        </p:nvSpPr>
        <p:spPr>
          <a:xfrm>
            <a:off x="813724" y="3200749"/>
            <a:ext cx="3000005" cy="398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MOJAVE XII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Screenshot 2026-03-01 at 6.43.42 PM.pngGoogle Shape;91;p16" descr="Screenshot 2026-03-01 at 6.43.42 PM.pngGoogle Shape;91;p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649" y="607549"/>
            <a:ext cx="4005285" cy="24660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Screenshot 2026-02-13 at 1.32.31 PM.pngGoogle Shape;92;p16" descr="Screenshot 2026-02-13 at 1.32.31 PM.pngGoogle Shape;92;p1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35650" y="438284"/>
            <a:ext cx="2796473" cy="47366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Screenshot 2026-02-13 at 1.35.37 PM.pngGoogle Shape;93;p16" descr="Screenshot 2026-02-13 at 1.35.37 PM.pngGoogle Shape;93;p1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79898" y="3476900"/>
            <a:ext cx="1622554" cy="1446204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Google Shape;94;p16"/>
          <p:cNvSpPr/>
          <p:nvPr/>
        </p:nvSpPr>
        <p:spPr>
          <a:xfrm flipV="1">
            <a:off x="4691174" y="2950098"/>
            <a:ext cx="1209004" cy="526804"/>
          </a:xfrm>
          <a:prstGeom prst="line">
            <a:avLst/>
          </a:prstGeom>
          <a:ln>
            <a:solidFill>
              <a:srgbClr val="585858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49" name="Google Shape;95;p16"/>
          <p:cNvSpPr/>
          <p:nvPr/>
        </p:nvSpPr>
        <p:spPr>
          <a:xfrm flipV="1">
            <a:off x="5502447" y="3638253"/>
            <a:ext cx="133205" cy="79227"/>
          </a:xfrm>
          <a:prstGeom prst="line">
            <a:avLst/>
          </a:prstGeom>
          <a:ln>
            <a:solidFill>
              <a:srgbClr val="585858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0" name="Google Shape;96;p16"/>
          <p:cNvSpPr txBox="1"/>
          <p:nvPr>
            <p:ph type="sldNum" sz="quarter" idx="4294967295"/>
          </p:nvPr>
        </p:nvSpPr>
        <p:spPr>
          <a:xfrm>
            <a:off x="8754974" y="4700818"/>
            <a:ext cx="266176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1" name="Google Shape;97;p16"/>
          <p:cNvSpPr txBox="1"/>
          <p:nvPr/>
        </p:nvSpPr>
        <p:spPr>
          <a:xfrm>
            <a:off x="2444450" y="429599"/>
            <a:ext cx="1701601" cy="309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800"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Stathopoulos et al 2026 </a:t>
            </a:r>
          </a:p>
        </p:txBody>
      </p:sp>
      <p:sp>
        <p:nvSpPr>
          <p:cNvPr id="152" name="Google Shape;98;p16"/>
          <p:cNvSpPr txBox="1"/>
          <p:nvPr/>
        </p:nvSpPr>
        <p:spPr>
          <a:xfrm>
            <a:off x="5853646" y="444350"/>
            <a:ext cx="1427104" cy="280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675" tIns="76675" rIns="76675" bIns="76675">
            <a:spAutoFit/>
          </a:bodyPr>
          <a:lstStyle>
            <a:lvl1pPr>
              <a:defRPr sz="800"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Kovalev et al 2025</a:t>
            </a:r>
          </a:p>
        </p:txBody>
      </p:sp>
      <p:sp>
        <p:nvSpPr>
          <p:cNvPr id="153" name="Google Shape;99;p16"/>
          <p:cNvSpPr/>
          <p:nvPr/>
        </p:nvSpPr>
        <p:spPr>
          <a:xfrm>
            <a:off x="0" y="-4"/>
            <a:ext cx="9144000" cy="393608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154" name="Google Shape;100;p16"/>
          <p:cNvSpPr txBox="1"/>
          <p:nvPr/>
        </p:nvSpPr>
        <p:spPr>
          <a:xfrm>
            <a:off x="106650" y="-51954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γ–radio delays in neutrino-associated blazars</a:t>
            </a:r>
          </a:p>
        </p:txBody>
      </p:sp>
      <p:sp>
        <p:nvSpPr>
          <p:cNvPr id="155" name="Google Shape;101;p16"/>
          <p:cNvSpPr/>
          <p:nvPr/>
        </p:nvSpPr>
        <p:spPr>
          <a:xfrm>
            <a:off x="0" y="393600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grpSp>
        <p:nvGrpSpPr>
          <p:cNvPr id="158" name="Google Shape;102;p16"/>
          <p:cNvGrpSpPr/>
          <p:nvPr/>
        </p:nvGrpSpPr>
        <p:grpSpPr>
          <a:xfrm>
            <a:off x="164423" y="3065900"/>
            <a:ext cx="3372489" cy="1746715"/>
            <a:chOff x="-1" y="0"/>
            <a:chExt cx="3372487" cy="1746714"/>
          </a:xfrm>
        </p:grpSpPr>
        <p:sp>
          <p:nvSpPr>
            <p:cNvPr id="156" name="Rectangle"/>
            <p:cNvSpPr/>
            <p:nvPr/>
          </p:nvSpPr>
          <p:spPr>
            <a:xfrm>
              <a:off x="-2" y="-1"/>
              <a:ext cx="3372489" cy="1746716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solidFill>
                    <a:srgbClr val="585858"/>
                  </a:solidFill>
                </a:defRPr>
              </a:pPr>
            </a:p>
          </p:txBody>
        </p:sp>
        <p:sp>
          <p:nvSpPr>
            <p:cNvPr id="157" name="Blazars -&gt; multiwavelength flare during neutrino arrival…"/>
            <p:cNvSpPr txBox="1"/>
            <p:nvPr/>
          </p:nvSpPr>
          <p:spPr>
            <a:xfrm>
              <a:off x="5186" y="5185"/>
              <a:ext cx="3362111" cy="14782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1" tIns="91421" rIns="91421" bIns="91421" numCol="1" anchor="t">
              <a:spAutoFit/>
            </a:bodyPr>
            <a:lstStyle/>
            <a:p>
              <a:pPr marL="457200" indent="-317500">
                <a:buClr>
                  <a:srgbClr val="000000"/>
                </a:buClr>
                <a:buSzPts val="1400"/>
                <a:buFont typeface="Helvetica"/>
                <a:buChar char="●"/>
                <a:defRPr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  <a:r>
                <a:t>Blazars -&gt; multiwavelength flare during neutrino arrival</a:t>
              </a:r>
            </a:p>
            <a:p>
              <a:pPr marL="457200" indent="-317500">
                <a:buClr>
                  <a:srgbClr val="000000"/>
                </a:buClr>
                <a:buSzPts val="1400"/>
                <a:buFont typeface="Helvetica"/>
                <a:buChar char="●"/>
                <a:defRPr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  <a:r>
                <a:t>TXS~GHz maximum occurs</a:t>
              </a:r>
            </a:p>
            <a:p>
              <a:pPr indent="457200">
                <a:defRPr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  <a:r>
                <a:t>Δt ≈ 2–3 yr later (peaking ~2020)</a:t>
              </a:r>
            </a:p>
            <a:p>
              <a:pPr marL="457200" indent="-317500">
                <a:buClr>
                  <a:srgbClr val="000000"/>
                </a:buClr>
                <a:buSzPts val="1400"/>
                <a:buFont typeface="Helvetica"/>
                <a:buChar char="●"/>
                <a:defRPr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  <a:r>
                <a:t>PKS~GHz maximum occurs </a:t>
              </a:r>
            </a:p>
            <a:p>
              <a:pPr indent="457200">
                <a:defRPr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  <a:r>
                <a:t>Δt ≈ 1 yr later (peaking ~2025)</a:t>
              </a:r>
            </a:p>
          </p:txBody>
        </p:sp>
      </p:grpSp>
      <p:pic>
        <p:nvPicPr>
          <p:cNvPr id="159" name="Google Shape;103;p16" descr="Google Shape;103;p1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0" y="4671962"/>
            <a:ext cx="548700" cy="4715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Screenshot 2026-08-22 at 1.01.38 PM.pngGoogle Shape;104;p16" descr="Screenshot 2026-08-22 at 1.01.38 PM.pngGoogle Shape;104;p16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160230" y="667799"/>
            <a:ext cx="1427105" cy="2181170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Google Shape;105;p16"/>
          <p:cNvSpPr/>
          <p:nvPr/>
        </p:nvSpPr>
        <p:spPr>
          <a:xfrm flipH="1">
            <a:off x="3773873" y="699200"/>
            <a:ext cx="373504" cy="316200"/>
          </a:xfrm>
          <a:prstGeom prst="line">
            <a:avLst/>
          </a:prstGeom>
          <a:ln>
            <a:solidFill>
              <a:srgbClr val="585858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2" name="Google Shape;106;p16"/>
          <p:cNvSpPr/>
          <p:nvPr/>
        </p:nvSpPr>
        <p:spPr>
          <a:xfrm flipH="1">
            <a:off x="3773873" y="2413650"/>
            <a:ext cx="373504" cy="316200"/>
          </a:xfrm>
          <a:prstGeom prst="line">
            <a:avLst/>
          </a:prstGeom>
          <a:ln>
            <a:solidFill>
              <a:srgbClr val="585858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3" name="Google Shape;107;p16"/>
          <p:cNvSpPr txBox="1"/>
          <p:nvPr/>
        </p:nvSpPr>
        <p:spPr>
          <a:xfrm>
            <a:off x="4305970" y="2873830"/>
            <a:ext cx="1427104" cy="280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675" tIns="76675" rIns="76675" bIns="76675">
            <a:spAutoFit/>
          </a:bodyPr>
          <a:lstStyle>
            <a:lvl1pPr>
              <a:defRPr sz="800"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Kovalev et al 2026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Screenshot 2026-08-22 at 1.05.30 PM.pngGoogle Shape;112;p17" descr="Screenshot 2026-08-22 at 1.05.30 PM.pngGoogle Shape;112;p1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3325" y="513250"/>
            <a:ext cx="3980806" cy="4630250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Google Shape;113;p17"/>
          <p:cNvSpPr txBox="1"/>
          <p:nvPr/>
        </p:nvSpPr>
        <p:spPr>
          <a:xfrm>
            <a:off x="5099131" y="2970140"/>
            <a:ext cx="3579456" cy="2130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Initially high SSA</a:t>
            </a:r>
            <a:r>
              <a:rPr sz="1100">
                <a:latin typeface="+mn-lt"/>
                <a:ea typeface="+mn-ea"/>
                <a:cs typeface="+mn-cs"/>
                <a:sym typeface="Arial"/>
              </a:rPr>
              <a:t> turnover.</a:t>
            </a:r>
            <a:endParaRPr sz="1100"/>
          </a:p>
          <a:p>
            <a: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pPr>
          </a:p>
          <a:p>
            <a: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2017 neutrino/γ flare emitting region travels out: Each band brightens when its τ~1 </a:t>
            </a:r>
          </a:p>
          <a:p>
            <a: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pPr>
          </a:p>
          <a:p>
            <a: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Frequency-ordered peaks + decay consistent with light-crossing/adiabatic times.</a:t>
            </a:r>
          </a:p>
        </p:txBody>
      </p:sp>
      <p:sp>
        <p:nvSpPr>
          <p:cNvPr id="167" name="Google Shape;114;p17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168" name="Google Shape;115;p17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Hypothesis to Test: SSA Unveiling of the Neutrino/γ-ray zone</a:t>
            </a:r>
          </a:p>
        </p:txBody>
      </p:sp>
      <p:sp>
        <p:nvSpPr>
          <p:cNvPr id="169" name="Google Shape;116;p17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170" name="Google Shape;117;p17"/>
          <p:cNvSpPr txBox="1"/>
          <p:nvPr>
            <p:ph type="sldNum" sz="quarter" idx="4294967295"/>
          </p:nvPr>
        </p:nvSpPr>
        <p:spPr>
          <a:xfrm>
            <a:off x="8754974" y="4700818"/>
            <a:ext cx="266176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1" name="Google Shape;118;p17"/>
          <p:cNvSpPr txBox="1"/>
          <p:nvPr/>
        </p:nvSpPr>
        <p:spPr>
          <a:xfrm>
            <a:off x="-1" y="513250"/>
            <a:ext cx="1701602" cy="309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800"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Stathopoulos et al 2026</a:t>
            </a:r>
          </a:p>
        </p:txBody>
      </p:sp>
      <p:pic>
        <p:nvPicPr>
          <p:cNvPr id="172" name="Google Shape;119;p17" descr="Google Shape;119;p1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4671962"/>
            <a:ext cx="548700" cy="4715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Screenshot 2026-02-23 at 2.21.11 PM.pngGoogle Shape;120;p17" descr="Screenshot 2026-02-23 at 2.21.11 PM.pngGoogle Shape;120;p1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21762" y="657000"/>
            <a:ext cx="3036785" cy="2321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Google Shape;121;p17"/>
          <p:cNvSpPr txBox="1"/>
          <p:nvPr/>
        </p:nvSpPr>
        <p:spPr>
          <a:xfrm>
            <a:off x="5870623" y="370137"/>
            <a:ext cx="1138204" cy="3987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turnover</a:t>
            </a:r>
          </a:p>
        </p:txBody>
      </p:sp>
      <p:sp>
        <p:nvSpPr>
          <p:cNvPr id="175" name="Google Shape;122;p17"/>
          <p:cNvSpPr txBox="1"/>
          <p:nvPr/>
        </p:nvSpPr>
        <p:spPr>
          <a:xfrm>
            <a:off x="6454675" y="1251598"/>
            <a:ext cx="1591204" cy="614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>
                <a:solidFill>
                  <a:srgbClr val="38761D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optically thin emission</a:t>
            </a:r>
          </a:p>
        </p:txBody>
      </p:sp>
      <p:sp>
        <p:nvSpPr>
          <p:cNvPr id="176" name="Google Shape;123;p17"/>
          <p:cNvSpPr txBox="1"/>
          <p:nvPr/>
        </p:nvSpPr>
        <p:spPr>
          <a:xfrm rot="16200000">
            <a:off x="5448006" y="1045165"/>
            <a:ext cx="1182604" cy="589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1300">
                <a:solidFill>
                  <a:srgbClr val="B45F06"/>
                </a:solidFill>
                <a:latin typeface="EB Garamond"/>
                <a:ea typeface="EB Garamond"/>
                <a:cs typeface="EB Garamond"/>
                <a:sym typeface="EB Garamond"/>
              </a:defRPr>
            </a:pPr>
            <a:r>
              <a:t>optically thick</a:t>
            </a:r>
          </a:p>
          <a:p>
            <a:pPr>
              <a:defRPr sz="1300">
                <a:solidFill>
                  <a:srgbClr val="B45F06"/>
                </a:solidFill>
                <a:latin typeface="EB Garamond"/>
                <a:ea typeface="EB Garamond"/>
                <a:cs typeface="EB Garamond"/>
                <a:sym typeface="EB Garamond"/>
              </a:defRPr>
            </a:pPr>
            <a:r>
              <a:t> emission</a:t>
            </a:r>
          </a:p>
        </p:txBody>
      </p:sp>
      <p:pic>
        <p:nvPicPr>
          <p:cNvPr id="177" name="Screenshot 2026-02-23 at 2.27.13 PM.pngGoogle Shape;124;p17" descr="Screenshot 2026-02-23 at 2.27.13 PM.pngGoogle Shape;124;p17"/>
          <p:cNvPicPr>
            <a:picLocks noChangeAspect="1"/>
          </p:cNvPicPr>
          <p:nvPr/>
        </p:nvPicPr>
        <p:blipFill>
          <a:blip r:embed="rId5">
            <a:extLst/>
          </a:blip>
          <a:srcRect l="39471" t="0" r="0" b="0"/>
          <a:stretch>
            <a:fillRect/>
          </a:stretch>
        </p:blipFill>
        <p:spPr>
          <a:xfrm>
            <a:off x="5980237" y="2041525"/>
            <a:ext cx="263728" cy="2017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Screenshot 2026-02-23 at 2.28.26 PM.pngGoogle Shape;125;p17" descr="Screenshot 2026-02-23 at 2.28.26 PM.pngGoogle Shape;125;p17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169925" y="1931098"/>
            <a:ext cx="177679" cy="16402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Google Shape;126;p17"/>
          <p:cNvSpPr txBox="1"/>
          <p:nvPr/>
        </p:nvSpPr>
        <p:spPr>
          <a:xfrm>
            <a:off x="7021696" y="3852679"/>
            <a:ext cx="1487104" cy="436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S. Boula et al. 2022</a:t>
            </a:r>
          </a:p>
          <a:p>
            <a:pPr>
              <a:defRPr sz="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A. Tramacere et al. 2022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31;p18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182" name="Google Shape;132;p18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We evolve the 2017 multimessenger zone into the radio phase</a:t>
            </a:r>
          </a:p>
        </p:txBody>
      </p:sp>
      <p:sp>
        <p:nvSpPr>
          <p:cNvPr id="183" name="Google Shape;133;p18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pic>
        <p:nvPicPr>
          <p:cNvPr id="184" name="Screenshot 2026-02-28 at 12.27.03 PM.pngGoogle Shape;134;p18" descr="Screenshot 2026-02-28 at 12.27.03 PM.pngGoogle Shape;134;p1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5" y="833699"/>
            <a:ext cx="3371449" cy="2495701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Google Shape;135;p18"/>
          <p:cNvSpPr txBox="1"/>
          <p:nvPr/>
        </p:nvSpPr>
        <p:spPr>
          <a:xfrm>
            <a:off x="1995097" y="1371550"/>
            <a:ext cx="1701602" cy="309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800"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Stathopoulos et al 2026 </a:t>
            </a:r>
          </a:p>
        </p:txBody>
      </p:sp>
      <p:pic>
        <p:nvPicPr>
          <p:cNvPr id="186" name="Screenshot 2026-02-13 at 9.59.14 PM.pngGoogle Shape;136;p18" descr="Screenshot 2026-02-13 at 9.59.14 PM.pngGoogle Shape;136;p18"/>
          <p:cNvPicPr>
            <a:picLocks noChangeAspect="1"/>
          </p:cNvPicPr>
          <p:nvPr/>
        </p:nvPicPr>
        <p:blipFill>
          <a:blip r:embed="rId3">
            <a:extLst/>
          </a:blip>
          <a:srcRect l="10634" t="6323" r="23766" b="0"/>
          <a:stretch>
            <a:fillRect/>
          </a:stretch>
        </p:blipFill>
        <p:spPr>
          <a:xfrm>
            <a:off x="3430649" y="484286"/>
            <a:ext cx="3442777" cy="22217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Screenshot 2026-02-16 at 11.59.44 AM.pngGoogle Shape;137;p18" descr="Screenshot 2026-02-16 at 11.59.44 AM.pngGoogle Shape;137;p1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932613" y="1112566"/>
            <a:ext cx="2200504" cy="3440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Screenshot 2026-02-16 at 11.59.06 AM.pngGoogle Shape;138;p18" descr="Screenshot 2026-02-16 at 11.59.06 AM.pngGoogle Shape;138;p18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146425" y="1502049"/>
            <a:ext cx="1834261" cy="59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Screenshot 2026-02-16 at 12.03.10 PM.pngGoogle Shape;139;p18" descr="Screenshot 2026-02-16 at 12.03.10 PM.pngGoogle Shape;139;p18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085048" y="2115566"/>
            <a:ext cx="1895629" cy="544172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Google Shape;140;p18"/>
          <p:cNvSpPr/>
          <p:nvPr/>
        </p:nvSpPr>
        <p:spPr>
          <a:xfrm>
            <a:off x="8661699" y="1499788"/>
            <a:ext cx="106204" cy="1767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191" name="Google Shape;141;p18"/>
          <p:cNvSpPr txBox="1"/>
          <p:nvPr/>
        </p:nvSpPr>
        <p:spPr>
          <a:xfrm>
            <a:off x="6659374" y="3035934"/>
            <a:ext cx="3000004" cy="1242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defRPr b="1" sz="1500">
                <a:latin typeface="EB Garamond"/>
                <a:ea typeface="EB Garamond"/>
                <a:cs typeface="EB Garamond"/>
                <a:sym typeface="EB Garamond"/>
              </a:defRPr>
            </a:pPr>
          </a:p>
          <a:p>
            <a:pPr>
              <a:lnSpc>
                <a:spcPct val="115000"/>
              </a:lnSpc>
              <a:spcBef>
                <a:spcPts val="1200"/>
              </a:spcBef>
              <a:defRPr b="1" sz="1500">
                <a:latin typeface="EB Garamond"/>
                <a:ea typeface="EB Garamond"/>
                <a:cs typeface="EB Garamond"/>
                <a:sym typeface="EB Garamond"/>
              </a:defRPr>
            </a:pPr>
          </a:p>
          <a:p>
            <a:pPr>
              <a:lnSpc>
                <a:spcPct val="115000"/>
              </a:lnSpc>
              <a:spcBef>
                <a:spcPts val="1200"/>
              </a:spcBef>
              <a:defRPr b="1" sz="1500">
                <a:latin typeface="EB Garamond"/>
                <a:ea typeface="EB Garamond"/>
                <a:cs typeface="EB Garamond"/>
                <a:sym typeface="EB Garamond"/>
              </a:defRPr>
            </a:pPr>
            <a:r>
              <a:t>      What we vary later:</a:t>
            </a:r>
          </a:p>
        </p:txBody>
      </p:sp>
      <p:pic>
        <p:nvPicPr>
          <p:cNvPr id="192" name="Screenshot 2026-02-16 at 5.32.53 PM.pngGoogle Shape;142;p18" descr="Screenshot 2026-02-16 at 5.32.53 PM.pngGoogle Shape;142;p18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304799" y="4321724"/>
            <a:ext cx="1727296" cy="34402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5" name="Google Shape;143;p18"/>
          <p:cNvGrpSpPr/>
          <p:nvPr/>
        </p:nvGrpSpPr>
        <p:grpSpPr>
          <a:xfrm>
            <a:off x="68846" y="562319"/>
            <a:ext cx="252610" cy="258612"/>
            <a:chOff x="-1" y="-1"/>
            <a:chExt cx="252609" cy="258610"/>
          </a:xfrm>
        </p:grpSpPr>
        <p:sp>
          <p:nvSpPr>
            <p:cNvPr id="193" name="Circle"/>
            <p:cNvSpPr/>
            <p:nvPr/>
          </p:nvSpPr>
          <p:spPr>
            <a:xfrm>
              <a:off x="-2" y="-2"/>
              <a:ext cx="252611" cy="258612"/>
            </a:xfrm>
            <a:prstGeom prst="ellipse">
              <a:avLst/>
            </a:prstGeom>
            <a:solidFill>
              <a:srgbClr val="3D85C6"/>
            </a:solidFill>
            <a:ln w="9525" cap="flat">
              <a:solidFill>
                <a:srgbClr val="585858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/>
            </a:p>
          </p:txBody>
        </p:sp>
        <p:sp>
          <p:nvSpPr>
            <p:cNvPr id="194" name="1"/>
            <p:cNvSpPr txBox="1"/>
            <p:nvPr/>
          </p:nvSpPr>
          <p:spPr>
            <a:xfrm>
              <a:off x="41754" y="37877"/>
              <a:ext cx="169096" cy="1828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1" tIns="91421" rIns="91421" bIns="91421" numCol="1" anchor="ctr">
              <a:spAutoFit/>
            </a:bodyPr>
            <a:lstStyle/>
            <a:p>
              <a:pPr/>
              <a:r>
                <a:t>1</a:t>
              </a:r>
            </a:p>
          </p:txBody>
        </p:sp>
      </p:grpSp>
      <p:grpSp>
        <p:nvGrpSpPr>
          <p:cNvPr id="198" name="Google Shape;144;p18"/>
          <p:cNvGrpSpPr/>
          <p:nvPr/>
        </p:nvGrpSpPr>
        <p:grpSpPr>
          <a:xfrm>
            <a:off x="3572218" y="562319"/>
            <a:ext cx="252611" cy="258612"/>
            <a:chOff x="-1" y="-1"/>
            <a:chExt cx="252609" cy="258610"/>
          </a:xfrm>
        </p:grpSpPr>
        <p:sp>
          <p:nvSpPr>
            <p:cNvPr id="196" name="Circle"/>
            <p:cNvSpPr/>
            <p:nvPr/>
          </p:nvSpPr>
          <p:spPr>
            <a:xfrm>
              <a:off x="-2" y="-2"/>
              <a:ext cx="252611" cy="258612"/>
            </a:xfrm>
            <a:prstGeom prst="ellipse">
              <a:avLst/>
            </a:prstGeom>
            <a:solidFill>
              <a:srgbClr val="3D85C6"/>
            </a:solidFill>
            <a:ln w="9525" cap="flat">
              <a:solidFill>
                <a:srgbClr val="585858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/>
            </a:p>
          </p:txBody>
        </p:sp>
        <p:sp>
          <p:nvSpPr>
            <p:cNvPr id="197" name="2"/>
            <p:cNvSpPr txBox="1"/>
            <p:nvPr/>
          </p:nvSpPr>
          <p:spPr>
            <a:xfrm>
              <a:off x="41755" y="37877"/>
              <a:ext cx="169095" cy="1828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1" tIns="91421" rIns="91421" bIns="91421" numCol="1" anchor="ctr">
              <a:spAutoFit/>
            </a:bodyPr>
            <a:lstStyle/>
            <a:p>
              <a:pPr/>
              <a:r>
                <a:t>2</a:t>
              </a:r>
            </a:p>
          </p:txBody>
        </p:sp>
      </p:grpSp>
      <p:grpSp>
        <p:nvGrpSpPr>
          <p:cNvPr id="201" name="Google Shape;145;p18"/>
          <p:cNvGrpSpPr/>
          <p:nvPr/>
        </p:nvGrpSpPr>
        <p:grpSpPr>
          <a:xfrm>
            <a:off x="6963121" y="550706"/>
            <a:ext cx="252611" cy="258612"/>
            <a:chOff x="-1" y="-1"/>
            <a:chExt cx="252609" cy="258610"/>
          </a:xfrm>
        </p:grpSpPr>
        <p:sp>
          <p:nvSpPr>
            <p:cNvPr id="199" name="Circle"/>
            <p:cNvSpPr/>
            <p:nvPr/>
          </p:nvSpPr>
          <p:spPr>
            <a:xfrm>
              <a:off x="-2" y="-2"/>
              <a:ext cx="252611" cy="258612"/>
            </a:xfrm>
            <a:prstGeom prst="ellipse">
              <a:avLst/>
            </a:prstGeom>
            <a:solidFill>
              <a:srgbClr val="3D85C6"/>
            </a:solidFill>
            <a:ln w="9525" cap="flat">
              <a:solidFill>
                <a:srgbClr val="585858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/>
            </a:p>
          </p:txBody>
        </p:sp>
        <p:sp>
          <p:nvSpPr>
            <p:cNvPr id="200" name="3"/>
            <p:cNvSpPr txBox="1"/>
            <p:nvPr/>
          </p:nvSpPr>
          <p:spPr>
            <a:xfrm>
              <a:off x="41755" y="37877"/>
              <a:ext cx="169095" cy="1828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1" tIns="91421" rIns="91421" bIns="91421" numCol="1" anchor="ctr">
              <a:spAutoFit/>
            </a:bodyPr>
            <a:lstStyle/>
            <a:p>
              <a:pPr/>
              <a:r>
                <a:t>3</a:t>
              </a:r>
            </a:p>
          </p:txBody>
        </p:sp>
      </p:grpSp>
      <p:sp>
        <p:nvSpPr>
          <p:cNvPr id="202" name="Google Shape;148;p18"/>
          <p:cNvSpPr txBox="1"/>
          <p:nvPr/>
        </p:nvSpPr>
        <p:spPr>
          <a:xfrm>
            <a:off x="3919825" y="453599"/>
            <a:ext cx="2835890" cy="436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700">
                <a:solidFill>
                  <a:srgbClr val="3D85C6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Time-dependent evolution</a:t>
            </a:r>
          </a:p>
        </p:txBody>
      </p:sp>
      <p:sp>
        <p:nvSpPr>
          <p:cNvPr id="203" name="Google Shape;149;p18"/>
          <p:cNvSpPr txBox="1"/>
          <p:nvPr/>
        </p:nvSpPr>
        <p:spPr>
          <a:xfrm>
            <a:off x="7146425" y="425289"/>
            <a:ext cx="2685303" cy="436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700">
                <a:solidFill>
                  <a:srgbClr val="3D85C6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Post flare dynamics</a:t>
            </a:r>
          </a:p>
        </p:txBody>
      </p:sp>
      <p:sp>
        <p:nvSpPr>
          <p:cNvPr id="204" name="Google Shape;150;p18"/>
          <p:cNvSpPr txBox="1"/>
          <p:nvPr/>
        </p:nvSpPr>
        <p:spPr>
          <a:xfrm>
            <a:off x="4945438" y="2825762"/>
            <a:ext cx="1311904" cy="309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800"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Stathopoulos et al 2024a </a:t>
            </a:r>
          </a:p>
        </p:txBody>
      </p:sp>
      <p:pic>
        <p:nvPicPr>
          <p:cNvPr id="205" name="Google Shape;151;p18" descr="Google Shape;151;p18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812175" y="1940989"/>
            <a:ext cx="1120628" cy="1261029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Google Shape;152;p18"/>
          <p:cNvSpPr txBox="1"/>
          <p:nvPr/>
        </p:nvSpPr>
        <p:spPr>
          <a:xfrm>
            <a:off x="3641237" y="3127724"/>
            <a:ext cx="3131404" cy="614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Homogenous expanding one zone. Evolve e± , p, γ, ν self consistently </a:t>
            </a:r>
          </a:p>
        </p:txBody>
      </p:sp>
      <p:sp>
        <p:nvSpPr>
          <p:cNvPr id="207" name="Google Shape;153;p18"/>
          <p:cNvSpPr txBox="1"/>
          <p:nvPr/>
        </p:nvSpPr>
        <p:spPr>
          <a:xfrm>
            <a:off x="251968" y="3336002"/>
            <a:ext cx="3073726" cy="614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LMBB2b solution from Keivani+2018 (max neutrino output)</a:t>
            </a:r>
          </a:p>
        </p:txBody>
      </p:sp>
      <p:sp>
        <p:nvSpPr>
          <p:cNvPr id="208" name="Google Shape;155;p18"/>
          <p:cNvSpPr txBox="1"/>
          <p:nvPr/>
        </p:nvSpPr>
        <p:spPr>
          <a:xfrm>
            <a:off x="5089425" y="2443675"/>
            <a:ext cx="1228501" cy="424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b="1" sz="1600"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LeHaMoC</a:t>
            </a:r>
          </a:p>
        </p:txBody>
      </p:sp>
      <p:sp>
        <p:nvSpPr>
          <p:cNvPr id="209" name="Google Shape;156;p18"/>
          <p:cNvSpPr/>
          <p:nvPr/>
        </p:nvSpPr>
        <p:spPr>
          <a:xfrm flipH="1">
            <a:off x="3396874" y="501600"/>
            <a:ext cx="1" cy="4200300"/>
          </a:xfrm>
          <a:prstGeom prst="line">
            <a:avLst/>
          </a:prstGeom>
          <a:ln>
            <a:solidFill>
              <a:srgbClr val="999999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0" name="Google Shape;157;p18"/>
          <p:cNvSpPr/>
          <p:nvPr/>
        </p:nvSpPr>
        <p:spPr>
          <a:xfrm flipH="1">
            <a:off x="6918274" y="490675"/>
            <a:ext cx="1" cy="4200300"/>
          </a:xfrm>
          <a:prstGeom prst="line">
            <a:avLst/>
          </a:prstGeom>
          <a:ln>
            <a:solidFill>
              <a:srgbClr val="999999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1" name="Google Shape;158;p18"/>
          <p:cNvSpPr txBox="1"/>
          <p:nvPr/>
        </p:nvSpPr>
        <p:spPr>
          <a:xfrm>
            <a:off x="-11103" y="4749898"/>
            <a:ext cx="9166206" cy="424145"/>
          </a:xfrm>
          <a:prstGeom prst="rect">
            <a:avLst/>
          </a:prstGeom>
          <a:solidFill>
            <a:srgbClr val="6D9EE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6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   2017 conditions fixed                      test whether post-flare evolution alone explains the radio data</a:t>
            </a:r>
          </a:p>
        </p:txBody>
      </p:sp>
      <p:sp>
        <p:nvSpPr>
          <p:cNvPr id="212" name="Google Shape;159;p18"/>
          <p:cNvSpPr/>
          <p:nvPr/>
        </p:nvSpPr>
        <p:spPr>
          <a:xfrm>
            <a:off x="2223672" y="4864779"/>
            <a:ext cx="1101601" cy="2010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4C2F4"/>
          </a:solidFill>
          <a:ln>
            <a:solidFill>
              <a:srgbClr val="000000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grpSp>
        <p:nvGrpSpPr>
          <p:cNvPr id="215" name="Google Shape;160;p18"/>
          <p:cNvGrpSpPr/>
          <p:nvPr/>
        </p:nvGrpSpPr>
        <p:grpSpPr>
          <a:xfrm>
            <a:off x="3754047" y="3790367"/>
            <a:ext cx="2941208" cy="614645"/>
            <a:chOff x="0" y="0"/>
            <a:chExt cx="2941207" cy="614643"/>
          </a:xfrm>
        </p:grpSpPr>
        <p:sp>
          <p:nvSpPr>
            <p:cNvPr id="213" name="Rounded Rectangle"/>
            <p:cNvSpPr/>
            <p:nvPr/>
          </p:nvSpPr>
          <p:spPr>
            <a:xfrm>
              <a:off x="-1" y="35225"/>
              <a:ext cx="2941208" cy="544206"/>
            </a:xfrm>
            <a:prstGeom prst="roundRect">
              <a:avLst>
                <a:gd name="adj" fmla="val 16667"/>
              </a:avLst>
            </a:prstGeom>
            <a:solidFill>
              <a:srgbClr val="EFEFEF"/>
            </a:solidFill>
            <a:ln w="9525" cap="flat">
              <a:solidFill>
                <a:srgbClr val="585858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</a:p>
          </p:txBody>
        </p:sp>
        <p:sp>
          <p:nvSpPr>
            <p:cNvPr id="214" name="Post flare radio evolution follows the primary pairs"/>
            <p:cNvSpPr txBox="1"/>
            <p:nvPr/>
          </p:nvSpPr>
          <p:spPr>
            <a:xfrm>
              <a:off x="31328" y="0"/>
              <a:ext cx="2878549" cy="6146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1" tIns="91421" rIns="91421" bIns="91421" numCol="1" anchor="ctr">
              <a:spAutoFit/>
            </a:bodyPr>
            <a:lstStyle>
              <a:lvl1pPr algn="ctr">
                <a:defRPr>
                  <a:latin typeface="EB Garamond Medium"/>
                  <a:ea typeface="EB Garamond Medium"/>
                  <a:cs typeface="EB Garamond Medium"/>
                  <a:sym typeface="EB Garamond Medium"/>
                </a:defRPr>
              </a:lvl1pPr>
            </a:lstStyle>
            <a:p>
              <a:pPr/>
              <a:r>
                <a:t>Post flare radio evolution follows the primary pairs</a:t>
              </a:r>
            </a:p>
          </p:txBody>
        </p:sp>
      </p:grpSp>
      <p:grpSp>
        <p:nvGrpSpPr>
          <p:cNvPr id="218" name="Google Shape;161;p18"/>
          <p:cNvGrpSpPr/>
          <p:nvPr/>
        </p:nvGrpSpPr>
        <p:grpSpPr>
          <a:xfrm>
            <a:off x="400350" y="4286769"/>
            <a:ext cx="2570705" cy="398745"/>
            <a:chOff x="0" y="0"/>
            <a:chExt cx="2570704" cy="398743"/>
          </a:xfrm>
        </p:grpSpPr>
        <p:sp>
          <p:nvSpPr>
            <p:cNvPr id="216" name="Rounded Rectangle"/>
            <p:cNvSpPr/>
            <p:nvPr/>
          </p:nvSpPr>
          <p:spPr>
            <a:xfrm>
              <a:off x="0" y="27325"/>
              <a:ext cx="2570705" cy="344106"/>
            </a:xfrm>
            <a:prstGeom prst="roundRect">
              <a:avLst>
                <a:gd name="adj" fmla="val 16667"/>
              </a:avLst>
            </a:prstGeom>
            <a:solidFill>
              <a:srgbClr val="F4CCCC"/>
            </a:solidFill>
            <a:ln w="9525" cap="flat">
              <a:solidFill>
                <a:srgbClr val="CC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>
                  <a:solidFill>
                    <a:srgbClr val="CC0000"/>
                  </a:solidFill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</a:p>
          </p:txBody>
        </p:sp>
        <p:sp>
          <p:nvSpPr>
            <p:cNvPr id="217" name="GHz initially opaque"/>
            <p:cNvSpPr txBox="1"/>
            <p:nvPr/>
          </p:nvSpPr>
          <p:spPr>
            <a:xfrm>
              <a:off x="21558" y="-1"/>
              <a:ext cx="2527587" cy="3987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1" tIns="91421" rIns="91421" bIns="91421" numCol="1" anchor="ctr">
              <a:spAutoFit/>
            </a:bodyPr>
            <a:lstStyle>
              <a:lvl1pPr algn="ctr">
                <a:defRPr>
                  <a:solidFill>
                    <a:srgbClr val="CC0000"/>
                  </a:solidFill>
                  <a:latin typeface="EB Garamond Medium"/>
                  <a:ea typeface="EB Garamond Medium"/>
                  <a:cs typeface="EB Garamond Medium"/>
                  <a:sym typeface="EB Garamond Medium"/>
                </a:defRPr>
              </a:lvl1pPr>
            </a:lstStyle>
            <a:p>
              <a:pPr/>
              <a:r>
                <a:t>GHz initially opaque</a:t>
              </a:r>
            </a:p>
          </p:txBody>
        </p:sp>
      </p:grpSp>
      <p:grpSp>
        <p:nvGrpSpPr>
          <p:cNvPr id="221" name="Google Shape;162;p18"/>
          <p:cNvGrpSpPr/>
          <p:nvPr/>
        </p:nvGrpSpPr>
        <p:grpSpPr>
          <a:xfrm>
            <a:off x="7038750" y="2920720"/>
            <a:ext cx="2049607" cy="830545"/>
            <a:chOff x="0" y="-1"/>
            <a:chExt cx="2049605" cy="830543"/>
          </a:xfrm>
        </p:grpSpPr>
        <p:sp>
          <p:nvSpPr>
            <p:cNvPr id="219" name="Rounded Rectangle"/>
            <p:cNvSpPr/>
            <p:nvPr/>
          </p:nvSpPr>
          <p:spPr>
            <a:xfrm>
              <a:off x="0" y="88876"/>
              <a:ext cx="2049606" cy="652806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>
              <a:solidFill>
                <a:srgbClr val="0B5394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</a:p>
          </p:txBody>
        </p:sp>
        <p:sp>
          <p:nvSpPr>
            <p:cNvPr id="220" name="Output: six RATAN light curves 1.2-22 GHz"/>
            <p:cNvSpPr txBox="1"/>
            <p:nvPr/>
          </p:nvSpPr>
          <p:spPr>
            <a:xfrm>
              <a:off x="36628" y="-2"/>
              <a:ext cx="1976347" cy="8305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1" tIns="91421" rIns="91421" bIns="91421" numCol="1" anchor="ctr">
              <a:spAutoFit/>
            </a:bodyPr>
            <a:lstStyle/>
            <a:p>
              <a:pPr algn="ctr">
                <a:defRPr b="1">
                  <a:latin typeface="EB Garamond"/>
                  <a:ea typeface="EB Garamond"/>
                  <a:cs typeface="EB Garamond"/>
                  <a:sym typeface="EB Garamond"/>
                </a:defRPr>
              </a:pPr>
              <a:r>
                <a:t>Output</a:t>
              </a:r>
              <a:r>
                <a:rPr b="0">
                  <a:latin typeface="EB Garamond Medium"/>
                  <a:ea typeface="EB Garamond Medium"/>
                  <a:cs typeface="EB Garamond Medium"/>
                  <a:sym typeface="EB Garamond Medium"/>
                </a:rPr>
                <a:t>: six RATAN light curves 1.2-22 GHz</a:t>
              </a:r>
            </a:p>
          </p:txBody>
        </p:sp>
      </p:grpSp>
      <p:sp>
        <p:nvSpPr>
          <p:cNvPr id="222" name="Google Shape;163;p18"/>
          <p:cNvSpPr txBox="1"/>
          <p:nvPr>
            <p:ph type="sldNum" sz="quarter" idx="4294967295"/>
          </p:nvPr>
        </p:nvSpPr>
        <p:spPr>
          <a:xfrm>
            <a:off x="8754974" y="4700818"/>
            <a:ext cx="266176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3" name="Google Shape;164;p18"/>
          <p:cNvSpPr txBox="1"/>
          <p:nvPr/>
        </p:nvSpPr>
        <p:spPr>
          <a:xfrm>
            <a:off x="3396874" y="4416183"/>
            <a:ext cx="5307304" cy="3225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rPr>
                <a:hlinkClick r:id="rId9" invalidUrl="" action="" tgtFrame="" tooltip="" history="1" highlightClick="0" endSnd="0"/>
              </a:rPr>
              <a:t>https://github.com/Stamatis-Ilias/LeHaMoC-V2</a:t>
            </a:r>
            <a:r>
              <a:rPr>
                <a:hlinkClick r:id="rId9" invalidUrl="" action="" tgtFrame="" tooltip="" history="1" highlightClick="0" endSnd="0"/>
              </a:rPr>
              <a:t>/tree/new-version</a:t>
            </a:r>
          </a:p>
        </p:txBody>
      </p:sp>
      <p:pic>
        <p:nvPicPr>
          <p:cNvPr id="224" name="Screenshot 2026-08-29 at 8.41.57 AM.pngGoogle Shape;165;p18" descr="Screenshot 2026-08-29 at 8.41.57 AM.pngGoogle Shape;165;p18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03125" y="3933771"/>
            <a:ext cx="1120626" cy="3278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Screenshot 2026-08-29 at 8.42.27 AM.pngGoogle Shape;166;p18" descr="Screenshot 2026-08-29 at 8.42.27 AM.pngGoogle Shape;166;p18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323799" y="3956984"/>
            <a:ext cx="930067" cy="2631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Screenshot 2026-08-29 at 11.06.50 AM.pngGoogle Shape;167;p18" descr="Screenshot 2026-08-29 at 11.06.50 AM.pngGoogle Shape;167;p18"/>
          <p:cNvPicPr>
            <a:picLocks noChangeAspect="1"/>
          </p:cNvPicPr>
          <p:nvPr/>
        </p:nvPicPr>
        <p:blipFill>
          <a:blip r:embed="rId12">
            <a:extLst/>
          </a:blip>
          <a:srcRect l="6271" t="0" r="0" b="0"/>
          <a:stretch>
            <a:fillRect/>
          </a:stretch>
        </p:blipFill>
        <p:spPr>
          <a:xfrm>
            <a:off x="2522489" y="3932737"/>
            <a:ext cx="745837" cy="323002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1"/>
          <p:cNvSpPr txBox="1"/>
          <p:nvPr/>
        </p:nvSpPr>
        <p:spPr>
          <a:xfrm>
            <a:off x="131649" y="592931"/>
            <a:ext cx="127001" cy="197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/>
            <a:r>
              <a:t>1</a:t>
            </a:r>
          </a:p>
        </p:txBody>
      </p:sp>
      <p:sp>
        <p:nvSpPr>
          <p:cNvPr id="228" name="2"/>
          <p:cNvSpPr txBox="1"/>
          <p:nvPr/>
        </p:nvSpPr>
        <p:spPr>
          <a:xfrm>
            <a:off x="3635025" y="574419"/>
            <a:ext cx="127001" cy="197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/>
            <a:r>
              <a:t>2</a:t>
            </a:r>
          </a:p>
        </p:txBody>
      </p:sp>
      <p:sp>
        <p:nvSpPr>
          <p:cNvPr id="229" name="3"/>
          <p:cNvSpPr txBox="1"/>
          <p:nvPr/>
        </p:nvSpPr>
        <p:spPr>
          <a:xfrm>
            <a:off x="7025923" y="557722"/>
            <a:ext cx="127001" cy="197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/>
            <a:r>
              <a:t>3</a:t>
            </a:r>
          </a:p>
        </p:txBody>
      </p:sp>
      <p:sp>
        <p:nvSpPr>
          <p:cNvPr id="230" name="Google Shape;148;p18"/>
          <p:cNvSpPr txBox="1"/>
          <p:nvPr/>
        </p:nvSpPr>
        <p:spPr>
          <a:xfrm>
            <a:off x="426706" y="441987"/>
            <a:ext cx="2835888" cy="436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700">
                <a:solidFill>
                  <a:srgbClr val="3D85C6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2017 flare state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spectrum.gifGoogle Shape;172;p19" descr="spectrum.gifGoogle Shape;172;p19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26295"/>
            <a:ext cx="4344426" cy="4315658"/>
          </a:xfrm>
          <a:prstGeom prst="rect">
            <a:avLst/>
          </a:prstGeom>
          <a:ln w="12700">
            <a:miter lim="400000"/>
          </a:ln>
        </p:spPr>
      </p:pic>
      <p:sp>
        <p:nvSpPr>
          <p:cNvPr id="233" name="Google Shape;173;p19"/>
          <p:cNvSpPr txBox="1"/>
          <p:nvPr>
            <p:ph type="sldNum" sz="quarter" idx="4294967295"/>
          </p:nvPr>
        </p:nvSpPr>
        <p:spPr>
          <a:xfrm>
            <a:off x="8754974" y="4700818"/>
            <a:ext cx="266176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4" name="Google Shape;174;p19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235" name="Google Shape;175;p19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Scenario A– Expanding Fossil Pairs (no new injection and escape)</a:t>
            </a:r>
          </a:p>
        </p:txBody>
      </p:sp>
      <p:sp>
        <p:nvSpPr>
          <p:cNvPr id="236" name="Google Shape;176;p19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237" name="Google Shape;177;p19"/>
          <p:cNvSpPr txBox="1"/>
          <p:nvPr/>
        </p:nvSpPr>
        <p:spPr>
          <a:xfrm>
            <a:off x="4180368" y="710696"/>
            <a:ext cx="4837801" cy="4080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17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Evolve the pairs from the 2017 γ/neutrino flare</a:t>
            </a:r>
          </a:p>
          <a:p>
            <a: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</a:p>
          <a:p>
            <a: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Free parameters: m</a:t>
            </a:r>
            <a:r>
              <a:rPr sz="900"/>
              <a:t>b</a:t>
            </a:r>
            <a:r>
              <a:t> and V</a:t>
            </a:r>
            <a:r>
              <a:rPr sz="1200"/>
              <a:t>exp</a:t>
            </a:r>
          </a:p>
          <a:p>
            <a: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</a:p>
          <a:p>
            <a:pPr>
              <a:defRPr b="1" sz="1800">
                <a:latin typeface="EB Garamond"/>
                <a:ea typeface="EB Garamond"/>
                <a:cs typeface="EB Garamond"/>
                <a:sym typeface="EB Garamond"/>
              </a:defRPr>
            </a:pPr>
            <a:r>
              <a:t>                                               </a:t>
            </a:r>
            <a:r>
              <a:rPr b="0">
                <a:latin typeface="EB Garamond Medium"/>
                <a:ea typeface="EB Garamond Medium"/>
                <a:cs typeface="EB Garamond Medium"/>
                <a:sym typeface="EB Garamond Medium"/>
              </a:rPr>
              <a:t>, </a:t>
            </a:r>
            <a:endParaRPr>
              <a:latin typeface="EB Garamond Medium"/>
              <a:ea typeface="EB Garamond Medium"/>
              <a:cs typeface="EB Garamond Medium"/>
              <a:sym typeface="EB Garamond Medium"/>
            </a:endParaRPr>
          </a:p>
          <a:p>
            <a:pPr>
              <a:defRPr b="1" sz="1800">
                <a:latin typeface="EB Garamond"/>
                <a:ea typeface="EB Garamond"/>
                <a:cs typeface="EB Garamond"/>
                <a:sym typeface="EB Garamond"/>
              </a:defRPr>
            </a:pPr>
          </a:p>
          <a:p>
            <a:pPr>
              <a:defRPr b="1" sz="1800">
                <a:latin typeface="EB Garamond"/>
                <a:ea typeface="EB Garamond"/>
                <a:cs typeface="EB Garamond"/>
                <a:sym typeface="EB Garamond"/>
              </a:defRPr>
            </a:pPr>
            <a:r>
              <a:t>Physical Intuition</a:t>
            </a:r>
          </a:p>
          <a:p>
            <a:pPr marL="457200" indent="-342900">
              <a:buClr>
                <a:srgbClr val="000000"/>
              </a:buClr>
              <a:buSzPts val="1800"/>
              <a:buFont typeface="Helvetica"/>
              <a:buChar char="●"/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Slow B decay strong cooling </a:t>
            </a:r>
            <a:r>
              <a:rPr sz="1400">
                <a:latin typeface="+mn-lt"/>
                <a:ea typeface="+mn-ea"/>
                <a:cs typeface="+mn-cs"/>
                <a:sym typeface="Arial"/>
              </a:rPr>
              <a:t>→</a:t>
            </a:r>
            <a:r>
              <a:t> GHz peaks too early (pairs move to lower energies faster)</a:t>
            </a:r>
          </a:p>
          <a:p>
            <a:pPr marL="457200" indent="-342900">
              <a:buClr>
                <a:srgbClr val="000000"/>
              </a:buClr>
              <a:buSzPts val="1800"/>
              <a:buFont typeface="Helvetica"/>
              <a:buChar char="●"/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Fast B </a:t>
            </a:r>
            <a:r>
              <a:rPr sz="1400">
                <a:latin typeface="+mn-lt"/>
                <a:ea typeface="+mn-ea"/>
                <a:cs typeface="+mn-cs"/>
                <a:sym typeface="Arial"/>
              </a:rPr>
              <a:t>→</a:t>
            </a:r>
            <a:r>
              <a:t> Weak emissivity                 </a:t>
            </a:r>
            <a:r>
              <a:rPr sz="1400">
                <a:latin typeface="+mn-lt"/>
                <a:ea typeface="+mn-ea"/>
                <a:cs typeface="+mn-cs"/>
                <a:sym typeface="Arial"/>
              </a:rPr>
              <a:t>→</a:t>
            </a:r>
            <a:r>
              <a:t>  flux too low</a:t>
            </a:r>
          </a:p>
          <a:p>
            <a:pPr marL="457200" indent="-342900">
              <a:buClr>
                <a:srgbClr val="000000"/>
              </a:buClr>
              <a:buSzPts val="1800"/>
              <a:buFont typeface="Helvetica"/>
              <a:buChar char="●"/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No (V</a:t>
            </a:r>
            <a:r>
              <a:rPr sz="1200"/>
              <a:t>exp</a:t>
            </a:r>
            <a:r>
              <a:t>, m</a:t>
            </a:r>
            <a:r>
              <a:rPr sz="900"/>
              <a:t>b</a:t>
            </a:r>
            <a:r>
              <a:t>) region reproduce ~2.5 yr delay+Jy peaks+morphology</a:t>
            </a:r>
          </a:p>
        </p:txBody>
      </p:sp>
      <p:pic>
        <p:nvPicPr>
          <p:cNvPr id="238" name="Screenshot 2026-02-16 at 11.59.06 AM.pngGoogle Shape;178;p19" descr="Screenshot 2026-02-16 at 11.59.06 AM.pngGoogle Shape;178;p1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22542" y="1702498"/>
            <a:ext cx="1834266" cy="590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Screenshot 2026-02-16 at 11.59.44 AM.pngGoogle Shape;179;p19" descr="Screenshot 2026-02-16 at 11.59.44 AM.pngGoogle Shape;179;p1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959012" y="1825755"/>
            <a:ext cx="2200501" cy="344037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Screenshot 2026-02-16 at 2.13.26 PM.pngGoogle Shape;180;p19" descr="Screenshot 2026-02-16 at 2.13.26 PM.pngGoogle Shape;180;p19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468510" y="3573186"/>
            <a:ext cx="760179" cy="344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Google Shape;181;p19" descr="Google Shape;181;p19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0" y="4671962"/>
            <a:ext cx="548700" cy="47154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Screenshot 2026-02-24 at 9.54.10 AM.pngGoogle Shape;182;p19" descr="Screenshot 2026-02-24 at 9.54.10 AM.pngGoogle Shape;182;p19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93945" y="453599"/>
            <a:ext cx="905958" cy="47152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</p:pic>
      <p:sp>
        <p:nvSpPr>
          <p:cNvPr id="243" name="Google Shape;183;p19"/>
          <p:cNvSpPr/>
          <p:nvPr/>
        </p:nvSpPr>
        <p:spPr>
          <a:xfrm>
            <a:off x="8834966" y="1707412"/>
            <a:ext cx="106204" cy="1767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spectrum.gifGoogle Shape;188;p20" descr="spectrum.gifGoogle Shape;188;p20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7573" y="644283"/>
            <a:ext cx="4673578" cy="4499220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Google Shape;189;p20"/>
          <p:cNvSpPr txBox="1"/>
          <p:nvPr>
            <p:ph type="sldNum" sz="quarter" idx="4294967295"/>
          </p:nvPr>
        </p:nvSpPr>
        <p:spPr>
          <a:xfrm>
            <a:off x="8754974" y="4700818"/>
            <a:ext cx="266176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47" name="Google Shape;190;p20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248" name="Google Shape;191;p20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Scenario B– Continuous Injection + Escape during expansion</a:t>
            </a:r>
          </a:p>
        </p:txBody>
      </p:sp>
      <p:sp>
        <p:nvSpPr>
          <p:cNvPr id="249" name="Google Shape;192;p20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250" name="Google Shape;193;p20"/>
          <p:cNvSpPr txBox="1"/>
          <p:nvPr/>
        </p:nvSpPr>
        <p:spPr>
          <a:xfrm>
            <a:off x="5072800" y="644275"/>
            <a:ext cx="4071300" cy="4170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Evolve the pairs from the 2017 γ/neutrino flare+injection &amp; escape of pre-accelerated pairs (escape timescale                  )</a:t>
            </a:r>
          </a:p>
          <a:p>
            <a: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</a:p>
          <a:p>
            <a: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</a:p>
          <a:p>
            <a: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</a:p>
          <a:p>
            <a: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</a:p>
          <a:p>
            <a: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</a:p>
          <a:p>
            <a: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</a:p>
          <a:p>
            <a: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</a:p>
          <a:p>
            <a: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</a:p>
          <a:p>
            <a: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    Free parameters: m</a:t>
            </a:r>
            <a:r>
              <a:rPr sz="900"/>
              <a:t>b</a:t>
            </a:r>
            <a:r>
              <a:t>, m</a:t>
            </a:r>
            <a:r>
              <a:rPr sz="900"/>
              <a:t>l   </a:t>
            </a:r>
            <a:r>
              <a:t>and V</a:t>
            </a:r>
            <a:r>
              <a:rPr sz="1200"/>
              <a:t>exp</a:t>
            </a:r>
            <a:endParaRPr sz="1200"/>
          </a:p>
          <a:p>
            <a:pPr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                                                           </a:t>
            </a:r>
          </a:p>
          <a:p>
            <a:pPr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                                                                                             </a:t>
            </a:r>
          </a:p>
        </p:txBody>
      </p:sp>
      <p:pic>
        <p:nvPicPr>
          <p:cNvPr id="251" name="Screenshot 2026-02-16 at 11.59.44 AM.pngGoogle Shape;194;p20" descr="Screenshot 2026-02-16 at 11.59.44 AM.pngGoogle Shape;194;p2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08199" y="2082132"/>
            <a:ext cx="2200504" cy="3440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2" name="Screenshot 2026-02-16 at 2.37.39 PM.pngGoogle Shape;195;p20" descr="Screenshot 2026-02-16 at 2.37.39 PM.pngGoogle Shape;195;p20"/>
          <p:cNvPicPr>
            <a:picLocks noChangeAspect="1"/>
          </p:cNvPicPr>
          <p:nvPr/>
        </p:nvPicPr>
        <p:blipFill>
          <a:blip r:embed="rId4">
            <a:extLst/>
          </a:blip>
          <a:srcRect l="3547" t="0" r="53724" b="9"/>
          <a:stretch>
            <a:fillRect/>
          </a:stretch>
        </p:blipFill>
        <p:spPr>
          <a:xfrm>
            <a:off x="6489324" y="2536974"/>
            <a:ext cx="1238253" cy="303029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Google Shape;196;p20"/>
          <p:cNvSpPr/>
          <p:nvPr/>
        </p:nvSpPr>
        <p:spPr>
          <a:xfrm>
            <a:off x="7964875" y="3546049"/>
            <a:ext cx="106204" cy="1767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pic>
        <p:nvPicPr>
          <p:cNvPr id="254" name="Screenshot 2026-02-16 at 2.37.39 PM.pngGoogle Shape;197;p20" descr="Screenshot 2026-02-16 at 2.37.39 PM.pngGoogle Shape;197;p20"/>
          <p:cNvPicPr>
            <a:picLocks noChangeAspect="1"/>
          </p:cNvPicPr>
          <p:nvPr/>
        </p:nvPicPr>
        <p:blipFill>
          <a:blip r:embed="rId4">
            <a:extLst/>
          </a:blip>
          <a:srcRect l="52036" t="0" r="0" b="9"/>
          <a:stretch>
            <a:fillRect/>
          </a:stretch>
        </p:blipFill>
        <p:spPr>
          <a:xfrm>
            <a:off x="6413520" y="3052597"/>
            <a:ext cx="1389980" cy="3030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Google Shape;198;p20" descr="Google Shape;198;p2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0" y="4671962"/>
            <a:ext cx="548700" cy="47154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Screenshot 2026-02-24 at 11.33.31 AM.pngGoogle Shape;199;p20" descr="Screenshot 2026-02-24 at 11.33.31 AM.pngGoogle Shape;199;p20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37649" y="500025"/>
            <a:ext cx="814491" cy="5904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</p:pic>
      <p:pic>
        <p:nvPicPr>
          <p:cNvPr id="257" name="Screenshot 2026-02-28 at 2.10.17 PM.pngGoogle Shape;200;p20" descr="Screenshot 2026-02-28 at 2.10.17 PM.pngGoogle Shape;200;p20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228774" y="1604781"/>
            <a:ext cx="962054" cy="2654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05;p21"/>
          <p:cNvSpPr txBox="1"/>
          <p:nvPr>
            <p:ph type="sldNum" sz="quarter" idx="4294967295"/>
          </p:nvPr>
        </p:nvSpPr>
        <p:spPr>
          <a:xfrm>
            <a:off x="8754974" y="4700818"/>
            <a:ext cx="266176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60" name="Google Shape;206;p21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261" name="Google Shape;207;p21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Scenario B– Continuous Injection + Escape during expansion</a:t>
            </a:r>
          </a:p>
        </p:txBody>
      </p:sp>
      <p:sp>
        <p:nvSpPr>
          <p:cNvPr id="262" name="Google Shape;208;p21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263" name="Google Shape;209;p21"/>
          <p:cNvSpPr txBox="1"/>
          <p:nvPr/>
        </p:nvSpPr>
        <p:spPr>
          <a:xfrm>
            <a:off x="411025" y="4762675"/>
            <a:ext cx="8763001" cy="690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b="1" sz="1700">
                <a:solidFill>
                  <a:srgbClr val="C9211E"/>
                </a:solidFill>
                <a:latin typeface="EB Garamond"/>
                <a:ea typeface="EB Garamond"/>
                <a:cs typeface="EB Garamond"/>
                <a:sym typeface="EB Garamond"/>
              </a:defRPr>
            </a:pPr>
            <a:r>
              <a:t>Outcome</a:t>
            </a:r>
            <a:r>
              <a:rPr b="0">
                <a:solidFill>
                  <a:srgbClr val="585858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: </a:t>
            </a:r>
            <a:r>
              <a:rPr b="0">
                <a:solidFill>
                  <a:srgbClr val="000000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Reproduce the rise of the flare in individual bands, but fails on simultaneity and decay</a:t>
            </a:r>
          </a:p>
        </p:txBody>
      </p:sp>
      <p:sp>
        <p:nvSpPr>
          <p:cNvPr id="264" name="Google Shape;210;p21"/>
          <p:cNvSpPr txBox="1"/>
          <p:nvPr/>
        </p:nvSpPr>
        <p:spPr>
          <a:xfrm>
            <a:off x="4329600" y="640532"/>
            <a:ext cx="4814400" cy="3033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Free parameters: m</a:t>
            </a:r>
            <a:r>
              <a:rPr sz="900"/>
              <a:t>b</a:t>
            </a:r>
            <a:r>
              <a:t>, m</a:t>
            </a:r>
            <a:r>
              <a:rPr sz="900"/>
              <a:t>l   </a:t>
            </a:r>
            <a:r>
              <a:t>and V</a:t>
            </a:r>
            <a:r>
              <a:rPr sz="1200"/>
              <a:t>exp</a:t>
            </a:r>
            <a:endParaRPr sz="1200"/>
          </a:p>
          <a:p>
            <a:pPr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                                                           </a:t>
            </a:r>
          </a:p>
          <a:p>
            <a:pPr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                                                          ,                                         ,</a:t>
            </a:r>
          </a:p>
          <a:p>
            <a:pPr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                           </a:t>
            </a:r>
          </a:p>
          <a:p>
            <a:pPr marL="457200" indent="-342900">
              <a:lnSpc>
                <a:spcPct val="115000"/>
              </a:lnSpc>
              <a:spcBef>
                <a:spcPts val="1200"/>
              </a:spcBef>
              <a:buClr>
                <a:srgbClr val="000000"/>
              </a:buClr>
              <a:buSzPts val="1800"/>
              <a:buFont typeface="Helvetica"/>
              <a:buChar char="●"/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Model reproduce individual radio bands (rising part+Jy level flux)</a:t>
            </a:r>
          </a:p>
          <a:p>
            <a:pPr marL="457200" indent="-342900">
              <a:lnSpc>
                <a:spcPct val="115000"/>
              </a:lnSpc>
              <a:buClr>
                <a:srgbClr val="000000"/>
              </a:buClr>
              <a:buSzPts val="1800"/>
              <a:buFont typeface="Helvetica"/>
              <a:buChar char="●"/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SSA-driven flare predicts frequency-ordered peaks as ν</a:t>
            </a:r>
            <a:r>
              <a:rPr sz="1100"/>
              <a:t>ssa</a:t>
            </a:r>
            <a:r>
              <a:t> sweeps to lower frequencies </a:t>
            </a:r>
          </a:p>
          <a:p>
            <a:pPr marL="457200" indent="-342900">
              <a:lnSpc>
                <a:spcPct val="115000"/>
              </a:lnSpc>
              <a:buClr>
                <a:srgbClr val="000000"/>
              </a:buClr>
              <a:buSzPts val="1800"/>
              <a:buFont typeface="Helvetica"/>
              <a:buChar char="●"/>
              <a:defRPr sz="18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Light-curve decay is too slow</a:t>
            </a:r>
          </a:p>
        </p:txBody>
      </p:sp>
      <p:pic>
        <p:nvPicPr>
          <p:cNvPr id="265" name="Screenshot 2026-02-16 at 2.23.48 PM.pngGoogle Shape;211;p21" descr="Screenshot 2026-02-16 at 2.23.48 PM.pngGoogle Shape;211;p21"/>
          <p:cNvPicPr>
            <a:picLocks noChangeAspect="1"/>
          </p:cNvPicPr>
          <p:nvPr/>
        </p:nvPicPr>
        <p:blipFill>
          <a:blip r:embed="rId2">
            <a:extLst/>
          </a:blip>
          <a:srcRect l="3204" t="0" r="0" b="0"/>
          <a:stretch>
            <a:fillRect/>
          </a:stretch>
        </p:blipFill>
        <p:spPr>
          <a:xfrm>
            <a:off x="37375" y="1041562"/>
            <a:ext cx="4169604" cy="3281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Screenshot 2026-02-16 at 11.59.44 AM.pngGoogle Shape;212;p21" descr="Screenshot 2026-02-16 at 11.59.44 AM.pngGoogle Shape;212;p2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32924" y="1123853"/>
            <a:ext cx="2200504" cy="3440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Screenshot 2026-02-16 at 1.37.59 PM.pngGoogle Shape;213;p21" descr="Screenshot 2026-02-16 at 1.37.59 PM.pngGoogle Shape;213;p21"/>
          <p:cNvPicPr>
            <a:picLocks noChangeAspect="1"/>
          </p:cNvPicPr>
          <p:nvPr/>
        </p:nvPicPr>
        <p:blipFill>
          <a:blip r:embed="rId4">
            <a:extLst/>
          </a:blip>
          <a:srcRect l="26761" t="0" r="22156" b="91366"/>
          <a:stretch>
            <a:fillRect/>
          </a:stretch>
        </p:blipFill>
        <p:spPr>
          <a:xfrm>
            <a:off x="1203599" y="658887"/>
            <a:ext cx="2060853" cy="3030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" name="Screenshot 2026-02-16 at 2.37.39 PM.pngGoogle Shape;214;p21" descr="Screenshot 2026-02-16 at 2.37.39 PM.pngGoogle Shape;214;p21"/>
          <p:cNvPicPr>
            <a:picLocks noChangeAspect="1"/>
          </p:cNvPicPr>
          <p:nvPr/>
        </p:nvPicPr>
        <p:blipFill>
          <a:blip r:embed="rId5">
            <a:extLst/>
          </a:blip>
          <a:srcRect l="3547" t="0" r="53724" b="9"/>
          <a:stretch>
            <a:fillRect/>
          </a:stretch>
        </p:blipFill>
        <p:spPr>
          <a:xfrm>
            <a:off x="6394848" y="1144350"/>
            <a:ext cx="1238253" cy="303029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Google Shape;215;p21"/>
          <p:cNvSpPr/>
          <p:nvPr/>
        </p:nvSpPr>
        <p:spPr>
          <a:xfrm>
            <a:off x="7964875" y="3546049"/>
            <a:ext cx="106204" cy="1767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pic>
        <p:nvPicPr>
          <p:cNvPr id="270" name="Screenshot 2026-02-16 at 2.37.39 PM.pngGoogle Shape;216;p21" descr="Screenshot 2026-02-16 at 2.37.39 PM.pngGoogle Shape;216;p21"/>
          <p:cNvPicPr>
            <a:picLocks noChangeAspect="1"/>
          </p:cNvPicPr>
          <p:nvPr/>
        </p:nvPicPr>
        <p:blipFill>
          <a:blip r:embed="rId5">
            <a:extLst/>
          </a:blip>
          <a:srcRect l="52036" t="0" r="0" b="9"/>
          <a:stretch>
            <a:fillRect/>
          </a:stretch>
        </p:blipFill>
        <p:spPr>
          <a:xfrm>
            <a:off x="7694523" y="1144350"/>
            <a:ext cx="1389980" cy="303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271" name="Screenshot 2026-02-16 at 5.58.02 PM.pngGoogle Shape;217;p21" descr="Screenshot 2026-02-16 at 5.58.02 PM.pngGoogle Shape;217;p21"/>
          <p:cNvPicPr>
            <a:picLocks noChangeAspect="1"/>
          </p:cNvPicPr>
          <p:nvPr/>
        </p:nvPicPr>
        <p:blipFill>
          <a:blip r:embed="rId6">
            <a:extLst/>
          </a:blip>
          <a:srcRect l="5033" t="2561" r="0" b="67343"/>
          <a:stretch>
            <a:fillRect/>
          </a:stretch>
        </p:blipFill>
        <p:spPr>
          <a:xfrm>
            <a:off x="5263248" y="3584873"/>
            <a:ext cx="2536302" cy="101775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2" name="Screenshot 2026-02-16 at 5.58.02 PM.pngGoogle Shape;218;p21" descr="Screenshot 2026-02-16 at 5.58.02 PM.pngGoogle Shape;218;p21"/>
          <p:cNvPicPr>
            <a:picLocks noChangeAspect="1"/>
          </p:cNvPicPr>
          <p:nvPr/>
        </p:nvPicPr>
        <p:blipFill>
          <a:blip r:embed="rId6">
            <a:extLst/>
          </a:blip>
          <a:srcRect l="5033" t="91533" r="0" b="1551"/>
          <a:stretch>
            <a:fillRect/>
          </a:stretch>
        </p:blipFill>
        <p:spPr>
          <a:xfrm>
            <a:off x="5263248" y="4602624"/>
            <a:ext cx="2536302" cy="2204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Google Shape;219;p21" descr="Google Shape;219;p21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0" y="4671962"/>
            <a:ext cx="548700" cy="471542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Screenshot 2026-02-24 at 11.33.31 AM.pngGoogle Shape;220;p21" descr="Screenshot 2026-02-24 at 11.33.31 AM.pngGoogle Shape;220;p21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505099" y="1257823"/>
            <a:ext cx="814491" cy="59040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25;p22"/>
          <p:cNvSpPr/>
          <p:nvPr/>
        </p:nvSpPr>
        <p:spPr>
          <a:xfrm rot="5400000">
            <a:off x="2927659" y="-1820712"/>
            <a:ext cx="3678054" cy="87387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CFE2F3">
              <a:alpha val="42410"/>
            </a:srgbClr>
          </a:solidFill>
          <a:ln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277" name="Google Shape;226;p22"/>
          <p:cNvSpPr/>
          <p:nvPr/>
        </p:nvSpPr>
        <p:spPr>
          <a:xfrm rot="5400000">
            <a:off x="4045925" y="-1825501"/>
            <a:ext cx="1451104" cy="87483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CFE2F3"/>
          </a:solidFill>
          <a:ln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278" name="Google Shape;227;p22"/>
          <p:cNvSpPr/>
          <p:nvPr/>
        </p:nvSpPr>
        <p:spPr>
          <a:xfrm>
            <a:off x="707248" y="2170375"/>
            <a:ext cx="737407" cy="756607"/>
          </a:xfrm>
          <a:prstGeom prst="ellipse">
            <a:avLst/>
          </a:prstGeom>
          <a:solidFill>
            <a:srgbClr val="F4CCCC"/>
          </a:solidFill>
          <a:ln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279" name="Google Shape;228;p22"/>
          <p:cNvSpPr txBox="1"/>
          <p:nvPr/>
        </p:nvSpPr>
        <p:spPr>
          <a:xfrm>
            <a:off x="106650" y="-2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Scenario C– Optically Thin Re-Dissipation at Parsec scales</a:t>
            </a:r>
          </a:p>
        </p:txBody>
      </p:sp>
      <p:sp>
        <p:nvSpPr>
          <p:cNvPr id="280" name="Google Shape;229;p22"/>
          <p:cNvSpPr/>
          <p:nvPr/>
        </p:nvSpPr>
        <p:spPr>
          <a:xfrm>
            <a:off x="0" y="0"/>
            <a:ext cx="9144000" cy="417600"/>
          </a:xfrm>
          <a:prstGeom prst="rect">
            <a:avLst/>
          </a:prstGeom>
          <a:solidFill>
            <a:srgbClr val="1C4587"/>
          </a:solidFill>
          <a:ln>
            <a:solidFill>
              <a:srgbClr val="1C4587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281" name="Google Shape;230;p22"/>
          <p:cNvSpPr txBox="1"/>
          <p:nvPr/>
        </p:nvSpPr>
        <p:spPr>
          <a:xfrm>
            <a:off x="106650" y="25196"/>
            <a:ext cx="893070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800">
                <a:solidFill>
                  <a:srgbClr val="FFFFFF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Scenario C– Renewed downstream energization</a:t>
            </a:r>
          </a:p>
        </p:txBody>
      </p:sp>
      <p:sp>
        <p:nvSpPr>
          <p:cNvPr id="282" name="Google Shape;231;p22"/>
          <p:cNvSpPr txBox="1"/>
          <p:nvPr/>
        </p:nvSpPr>
        <p:spPr>
          <a:xfrm>
            <a:off x="458224" y="487574"/>
            <a:ext cx="3000002" cy="398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Two separate events</a:t>
            </a:r>
          </a:p>
        </p:txBody>
      </p:sp>
      <p:sp>
        <p:nvSpPr>
          <p:cNvPr id="283" name="Google Shape;232;p22"/>
          <p:cNvSpPr/>
          <p:nvPr/>
        </p:nvSpPr>
        <p:spPr>
          <a:xfrm>
            <a:off x="105098" y="2403468"/>
            <a:ext cx="292208" cy="290407"/>
          </a:xfrm>
          <a:prstGeom prst="ellipse">
            <a:avLst/>
          </a:prstGeom>
          <a:solidFill>
            <a:srgbClr val="000000"/>
          </a:solidFill>
          <a:ln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284" name="Google Shape;233;p22"/>
          <p:cNvSpPr/>
          <p:nvPr/>
        </p:nvSpPr>
        <p:spPr>
          <a:xfrm>
            <a:off x="171446" y="2094084"/>
            <a:ext cx="152261" cy="9091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10800" y="10800"/>
                </a:lnTo>
                <a:lnTo>
                  <a:pt x="21600" y="21600"/>
                </a:lnTo>
                <a:lnTo>
                  <a:pt x="0" y="21600"/>
                </a:lnTo>
                <a:lnTo>
                  <a:pt x="10800" y="10800"/>
                </a:lnTo>
                <a:close/>
              </a:path>
            </a:pathLst>
          </a:custGeom>
          <a:solidFill>
            <a:srgbClr val="EEEEEE"/>
          </a:solidFill>
          <a:ln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285" name="Google Shape;234;p22"/>
          <p:cNvSpPr txBox="1"/>
          <p:nvPr/>
        </p:nvSpPr>
        <p:spPr>
          <a:xfrm>
            <a:off x="-59000" y="1737573"/>
            <a:ext cx="1654526" cy="398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central engine</a:t>
            </a:r>
          </a:p>
        </p:txBody>
      </p:sp>
      <p:grpSp>
        <p:nvGrpSpPr>
          <p:cNvPr id="288" name="Google Shape;235;p22"/>
          <p:cNvGrpSpPr/>
          <p:nvPr/>
        </p:nvGrpSpPr>
        <p:grpSpPr>
          <a:xfrm>
            <a:off x="783872" y="2246946"/>
            <a:ext cx="584410" cy="590409"/>
            <a:chOff x="-1" y="-1"/>
            <a:chExt cx="584408" cy="590408"/>
          </a:xfrm>
        </p:grpSpPr>
        <p:sp>
          <p:nvSpPr>
            <p:cNvPr id="286" name="Circle"/>
            <p:cNvSpPr/>
            <p:nvPr/>
          </p:nvSpPr>
          <p:spPr>
            <a:xfrm>
              <a:off x="-2" y="-2"/>
              <a:ext cx="584410" cy="590409"/>
            </a:xfrm>
            <a:prstGeom prst="ellipse">
              <a:avLst/>
            </a:prstGeom>
            <a:solidFill>
              <a:srgbClr val="E06666"/>
            </a:solidFill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 sz="1200"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</a:p>
          </p:txBody>
        </p:sp>
        <p:sp>
          <p:nvSpPr>
            <p:cNvPr id="287" name="ν+γ"/>
            <p:cNvSpPr txBox="1"/>
            <p:nvPr/>
          </p:nvSpPr>
          <p:spPr>
            <a:xfrm>
              <a:off x="99870" y="133926"/>
              <a:ext cx="384665" cy="3225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1" tIns="91421" rIns="91421" bIns="91421" numCol="1" anchor="ctr">
              <a:spAutoFit/>
            </a:bodyPr>
            <a:lstStyle>
              <a:lvl1pPr algn="ctr">
                <a:defRPr sz="900">
                  <a:latin typeface="EB Garamond Medium"/>
                  <a:ea typeface="EB Garamond Medium"/>
                  <a:cs typeface="EB Garamond Medium"/>
                  <a:sym typeface="EB Garamond Medium"/>
                </a:defRPr>
              </a:lvl1pPr>
            </a:lstStyle>
            <a:p>
              <a:pPr/>
              <a:r>
                <a:t>ν+γ</a:t>
              </a:r>
            </a:p>
          </p:txBody>
        </p:sp>
      </p:grpSp>
      <p:sp>
        <p:nvSpPr>
          <p:cNvPr id="289" name="Google Shape;236;p22"/>
          <p:cNvSpPr/>
          <p:nvPr/>
        </p:nvSpPr>
        <p:spPr>
          <a:xfrm>
            <a:off x="1444647" y="2548672"/>
            <a:ext cx="2921405" cy="4807"/>
          </a:xfrm>
          <a:prstGeom prst="line">
            <a:avLst/>
          </a:prstGeom>
          <a:ln w="28575">
            <a:solidFill>
              <a:srgbClr val="3C78D8"/>
            </a:solidFill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90" name="Google Shape;237;p22"/>
          <p:cNvSpPr txBox="1"/>
          <p:nvPr/>
        </p:nvSpPr>
        <p:spPr>
          <a:xfrm>
            <a:off x="1224473" y="1518124"/>
            <a:ext cx="3000002" cy="398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disturbance propagates + expands</a:t>
            </a:r>
          </a:p>
        </p:txBody>
      </p:sp>
      <p:sp>
        <p:nvSpPr>
          <p:cNvPr id="291" name="Google Shape;238;p22"/>
          <p:cNvSpPr/>
          <p:nvPr/>
        </p:nvSpPr>
        <p:spPr>
          <a:xfrm>
            <a:off x="2548150" y="2340973"/>
            <a:ext cx="450307" cy="417606"/>
          </a:xfrm>
          <a:prstGeom prst="ellipse">
            <a:avLst/>
          </a:prstGeom>
          <a:ln w="19050">
            <a:solidFill>
              <a:srgbClr val="3C78D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292" name="Google Shape;239;p22"/>
          <p:cNvSpPr/>
          <p:nvPr/>
        </p:nvSpPr>
        <p:spPr>
          <a:xfrm>
            <a:off x="3469075" y="2246950"/>
            <a:ext cx="548707" cy="590407"/>
          </a:xfrm>
          <a:prstGeom prst="ellipse">
            <a:avLst/>
          </a:prstGeom>
          <a:ln w="19050">
            <a:solidFill>
              <a:srgbClr val="3C78D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293" name="Google Shape;240;p22"/>
          <p:cNvSpPr/>
          <p:nvPr/>
        </p:nvSpPr>
        <p:spPr>
          <a:xfrm>
            <a:off x="1812113" y="2403475"/>
            <a:ext cx="292207" cy="290402"/>
          </a:xfrm>
          <a:prstGeom prst="ellipse">
            <a:avLst/>
          </a:prstGeom>
          <a:ln w="19050">
            <a:solidFill>
              <a:srgbClr val="1155CC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294" name="Google Shape;241;p22"/>
          <p:cNvSpPr txBox="1"/>
          <p:nvPr/>
        </p:nvSpPr>
        <p:spPr>
          <a:xfrm>
            <a:off x="482225" y="2959574"/>
            <a:ext cx="1507035" cy="624170"/>
          </a:xfrm>
          <a:prstGeom prst="rect">
            <a:avLst/>
          </a:prstGeom>
          <a:solidFill>
            <a:srgbClr val="EA9999"/>
          </a:solidFill>
          <a:ln>
            <a:solidFill>
              <a:srgbClr val="9800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GHz opaque </a:t>
            </a:r>
          </a:p>
          <a:p>
            <a: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ν</a:t>
            </a:r>
            <a:r>
              <a:rPr sz="700"/>
              <a:t>SSA,obs</a:t>
            </a:r>
            <a:r>
              <a:t> &gt; 22 GHz</a:t>
            </a:r>
          </a:p>
        </p:txBody>
      </p:sp>
      <p:sp>
        <p:nvSpPr>
          <p:cNvPr id="295" name="Google Shape;242;p22"/>
          <p:cNvSpPr txBox="1"/>
          <p:nvPr/>
        </p:nvSpPr>
        <p:spPr>
          <a:xfrm>
            <a:off x="2104325" y="3067274"/>
            <a:ext cx="3000004" cy="402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R′ ↑ B′ ↓ ν</a:t>
            </a:r>
            <a:r>
              <a:rPr sz="800"/>
              <a:t>SSA</a:t>
            </a:r>
            <a:r>
              <a:t> ↓</a:t>
            </a:r>
          </a:p>
        </p:txBody>
      </p:sp>
      <p:sp>
        <p:nvSpPr>
          <p:cNvPr id="296" name="Google Shape;243;p22"/>
          <p:cNvSpPr/>
          <p:nvPr/>
        </p:nvSpPr>
        <p:spPr>
          <a:xfrm flipH="1">
            <a:off x="4595997" y="1394499"/>
            <a:ext cx="4" cy="2308502"/>
          </a:xfrm>
          <a:prstGeom prst="line">
            <a:avLst/>
          </a:prstGeom>
          <a:ln w="28575">
            <a:solidFill>
              <a:srgbClr val="6AA84F"/>
            </a:solidFill>
            <a:prstDash val="dash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97" name="Google Shape;244;p22"/>
          <p:cNvSpPr txBox="1"/>
          <p:nvPr/>
        </p:nvSpPr>
        <p:spPr>
          <a:xfrm>
            <a:off x="3518398" y="3594248"/>
            <a:ext cx="2155203" cy="386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300">
                <a:solidFill>
                  <a:srgbClr val="38761D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transparency occurs first</a:t>
            </a:r>
          </a:p>
        </p:txBody>
      </p:sp>
      <p:sp>
        <p:nvSpPr>
          <p:cNvPr id="298" name="Google Shape;245;p22"/>
          <p:cNvSpPr txBox="1"/>
          <p:nvPr/>
        </p:nvSpPr>
        <p:spPr>
          <a:xfrm>
            <a:off x="3786561" y="761193"/>
            <a:ext cx="1618879" cy="547970"/>
          </a:xfrm>
          <a:prstGeom prst="rect">
            <a:avLst/>
          </a:prstGeom>
          <a:solidFill>
            <a:srgbClr val="93C47D"/>
          </a:solidFill>
          <a:ln>
            <a:solidFill>
              <a:srgbClr val="38761D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already GHz-thin </a:t>
            </a:r>
          </a:p>
          <a:p>
            <a:pPr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νSSA,obs &lt; 1.2 GHz</a:t>
            </a:r>
          </a:p>
        </p:txBody>
      </p:sp>
      <p:sp>
        <p:nvSpPr>
          <p:cNvPr id="299" name="Google Shape;246;p22"/>
          <p:cNvSpPr/>
          <p:nvPr/>
        </p:nvSpPr>
        <p:spPr>
          <a:xfrm>
            <a:off x="5328749" y="1091049"/>
            <a:ext cx="383129" cy="29022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240" y="0"/>
                </a:moveTo>
                <a:lnTo>
                  <a:pt x="20520" y="4705"/>
                </a:lnTo>
                <a:lnTo>
                  <a:pt x="1621" y="8911"/>
                </a:lnTo>
                <a:lnTo>
                  <a:pt x="18361" y="12974"/>
                </a:lnTo>
                <a:lnTo>
                  <a:pt x="0" y="16681"/>
                </a:lnTo>
                <a:lnTo>
                  <a:pt x="21600" y="21600"/>
                </a:lnTo>
              </a:path>
            </a:pathLst>
          </a:custGeom>
          <a:ln w="28575">
            <a:solidFill>
              <a:srgbClr val="E69138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302" name="Google Shape;247;p22"/>
          <p:cNvGrpSpPr/>
          <p:nvPr/>
        </p:nvGrpSpPr>
        <p:grpSpPr>
          <a:xfrm>
            <a:off x="5774220" y="1837446"/>
            <a:ext cx="1407909" cy="1409409"/>
            <a:chOff x="-1" y="-1"/>
            <a:chExt cx="1407908" cy="1409408"/>
          </a:xfrm>
        </p:grpSpPr>
        <p:sp>
          <p:nvSpPr>
            <p:cNvPr id="300" name="Circle"/>
            <p:cNvSpPr/>
            <p:nvPr/>
          </p:nvSpPr>
          <p:spPr>
            <a:xfrm>
              <a:off x="-2" y="-2"/>
              <a:ext cx="1407910" cy="1409410"/>
            </a:xfrm>
            <a:prstGeom prst="ellipse">
              <a:avLst/>
            </a:prstGeom>
            <a:solidFill>
              <a:srgbClr val="F9CB9C"/>
            </a:solidFill>
            <a:ln w="28575" cap="flat">
              <a:solidFill>
                <a:srgbClr val="F6B26B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 sz="1200">
                  <a:latin typeface="EB Garamond Medium"/>
                  <a:ea typeface="EB Garamond Medium"/>
                  <a:cs typeface="EB Garamond Medium"/>
                  <a:sym typeface="EB Garamond Medium"/>
                </a:defRPr>
              </a:pPr>
            </a:p>
          </p:txBody>
        </p:sp>
        <p:sp>
          <p:nvSpPr>
            <p:cNvPr id="301" name="Renewed e± energization"/>
            <p:cNvSpPr txBox="1"/>
            <p:nvPr/>
          </p:nvSpPr>
          <p:spPr>
            <a:xfrm>
              <a:off x="220470" y="448176"/>
              <a:ext cx="966966" cy="5130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1" tIns="91421" rIns="91421" bIns="91421" numCol="1" anchor="ctr">
              <a:spAutoFit/>
            </a:bodyPr>
            <a:lstStyle>
              <a:lvl1pPr algn="ctr">
                <a:defRPr sz="1100">
                  <a:latin typeface="EB Garamond Medium"/>
                  <a:ea typeface="EB Garamond Medium"/>
                  <a:cs typeface="EB Garamond Medium"/>
                  <a:sym typeface="EB Garamond Medium"/>
                </a:defRPr>
              </a:lvl1pPr>
            </a:lstStyle>
            <a:p>
              <a:pPr/>
              <a:r>
                <a:t>Renewed e± energization</a:t>
              </a:r>
            </a:p>
          </p:txBody>
        </p:sp>
      </p:grpSp>
      <p:sp>
        <p:nvSpPr>
          <p:cNvPr id="303" name="Google Shape;248;p22"/>
          <p:cNvSpPr txBox="1"/>
          <p:nvPr/>
        </p:nvSpPr>
        <p:spPr>
          <a:xfrm>
            <a:off x="4701425" y="3875975"/>
            <a:ext cx="3102449" cy="716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1200">
                <a:solidFill>
                  <a:srgbClr val="E69138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Possible downstream interaction site</a:t>
            </a:r>
          </a:p>
          <a:p>
            <a:pPr>
              <a:defRPr sz="1200">
                <a:solidFill>
                  <a:srgbClr val="666666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pPr>
            <a:r>
              <a:t>standing/reconfinement feature or structured spine-sheath interaction</a:t>
            </a:r>
          </a:p>
        </p:txBody>
      </p:sp>
      <p:sp>
        <p:nvSpPr>
          <p:cNvPr id="304" name="Google Shape;249;p22"/>
          <p:cNvSpPr/>
          <p:nvPr/>
        </p:nvSpPr>
        <p:spPr>
          <a:xfrm rot="10800000">
            <a:off x="7489049" y="2087497"/>
            <a:ext cx="152404" cy="9093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9671" y="21600"/>
                  <a:pt x="0" y="16765"/>
                  <a:pt x="0" y="10800"/>
                </a:cubicBezTo>
                <a:cubicBezTo>
                  <a:pt x="0" y="4835"/>
                  <a:pt x="9671" y="0"/>
                  <a:pt x="21600" y="0"/>
                </a:cubicBezTo>
                <a:cubicBezTo>
                  <a:pt x="9671" y="4474"/>
                  <a:pt x="7253" y="12935"/>
                  <a:pt x="16200" y="18900"/>
                </a:cubicBezTo>
                <a:cubicBezTo>
                  <a:pt x="17735" y="19923"/>
                  <a:pt x="19553" y="20832"/>
                  <a:pt x="21600" y="21600"/>
                </a:cubicBezTo>
                <a:close/>
              </a:path>
            </a:pathLst>
          </a:custGeom>
          <a:solidFill>
            <a:srgbClr val="F9CB9C"/>
          </a:solidFill>
          <a:ln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305" name="Google Shape;250;p22"/>
          <p:cNvSpPr/>
          <p:nvPr/>
        </p:nvSpPr>
        <p:spPr>
          <a:xfrm rot="10800000">
            <a:off x="7356998" y="2234349"/>
            <a:ext cx="152405" cy="615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9671" y="21600"/>
                  <a:pt x="0" y="16765"/>
                  <a:pt x="0" y="10800"/>
                </a:cubicBezTo>
                <a:cubicBezTo>
                  <a:pt x="0" y="4835"/>
                  <a:pt x="9671" y="0"/>
                  <a:pt x="21600" y="0"/>
                </a:cubicBezTo>
                <a:cubicBezTo>
                  <a:pt x="9671" y="4474"/>
                  <a:pt x="7253" y="12935"/>
                  <a:pt x="16200" y="18900"/>
                </a:cubicBezTo>
                <a:cubicBezTo>
                  <a:pt x="17735" y="19923"/>
                  <a:pt x="19553" y="20832"/>
                  <a:pt x="21600" y="21600"/>
                </a:cubicBezTo>
                <a:close/>
              </a:path>
            </a:pathLst>
          </a:custGeom>
          <a:solidFill>
            <a:srgbClr val="F9CB9C"/>
          </a:solidFill>
          <a:ln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306" name="Google Shape;251;p22"/>
          <p:cNvSpPr/>
          <p:nvPr/>
        </p:nvSpPr>
        <p:spPr>
          <a:xfrm rot="10800000">
            <a:off x="7208049" y="2396949"/>
            <a:ext cx="152404" cy="2904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9671" y="21600"/>
                  <a:pt x="0" y="16765"/>
                  <a:pt x="0" y="10800"/>
                </a:cubicBezTo>
                <a:cubicBezTo>
                  <a:pt x="0" y="4835"/>
                  <a:pt x="9671" y="0"/>
                  <a:pt x="21600" y="0"/>
                </a:cubicBezTo>
                <a:cubicBezTo>
                  <a:pt x="9671" y="4474"/>
                  <a:pt x="7253" y="12935"/>
                  <a:pt x="16200" y="18900"/>
                </a:cubicBezTo>
                <a:cubicBezTo>
                  <a:pt x="17735" y="19923"/>
                  <a:pt x="19553" y="20832"/>
                  <a:pt x="21600" y="21600"/>
                </a:cubicBezTo>
                <a:close/>
              </a:path>
            </a:pathLst>
          </a:custGeom>
          <a:solidFill>
            <a:srgbClr val="F9CB9C"/>
          </a:solidFill>
          <a:ln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307" name="Google Shape;252;p22"/>
          <p:cNvSpPr txBox="1"/>
          <p:nvPr/>
        </p:nvSpPr>
        <p:spPr>
          <a:xfrm>
            <a:off x="7598550" y="2017060"/>
            <a:ext cx="1628403" cy="894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A common energization episode produces clustered 1.2-22 GHz peaks</a:t>
            </a:r>
          </a:p>
        </p:txBody>
      </p:sp>
      <p:sp>
        <p:nvSpPr>
          <p:cNvPr id="308" name="Google Shape;253;p22"/>
          <p:cNvSpPr txBox="1"/>
          <p:nvPr/>
        </p:nvSpPr>
        <p:spPr>
          <a:xfrm>
            <a:off x="6444624" y="1282038"/>
            <a:ext cx="3000004" cy="398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2020 optically thin radio flare</a:t>
            </a:r>
          </a:p>
        </p:txBody>
      </p:sp>
      <p:sp>
        <p:nvSpPr>
          <p:cNvPr id="309" name="Google Shape;254;p22"/>
          <p:cNvSpPr txBox="1"/>
          <p:nvPr/>
        </p:nvSpPr>
        <p:spPr>
          <a:xfrm>
            <a:off x="-11103" y="4749898"/>
            <a:ext cx="9166206" cy="424145"/>
          </a:xfrm>
          <a:prstGeom prst="rect">
            <a:avLst/>
          </a:prstGeom>
          <a:solidFill>
            <a:srgbClr val="6D9EE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6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       1) Transparency occurs first                             2) Renewed dissipation sets the radio-peak time</a:t>
            </a:r>
          </a:p>
        </p:txBody>
      </p:sp>
      <p:sp>
        <p:nvSpPr>
          <p:cNvPr id="310" name="Google Shape;255;p22"/>
          <p:cNvSpPr/>
          <p:nvPr/>
        </p:nvSpPr>
        <p:spPr>
          <a:xfrm>
            <a:off x="3297999" y="4858060"/>
            <a:ext cx="1101604" cy="2010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4C2F4"/>
          </a:solidFill>
          <a:ln>
            <a:solidFill>
              <a:srgbClr val="000000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311" name="Google Shape;256;p22"/>
          <p:cNvSpPr txBox="1"/>
          <p:nvPr/>
        </p:nvSpPr>
        <p:spPr>
          <a:xfrm>
            <a:off x="58876" y="3878962"/>
            <a:ext cx="4007406" cy="716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2026 VLBI fast spine wave+ slower / quasi-stationary structures -&gt; supports a structured downstream response picture.</a:t>
            </a:r>
          </a:p>
        </p:txBody>
      </p:sp>
      <p:sp>
        <p:nvSpPr>
          <p:cNvPr id="312" name="Google Shape;257;p22"/>
          <p:cNvSpPr txBox="1"/>
          <p:nvPr/>
        </p:nvSpPr>
        <p:spPr>
          <a:xfrm>
            <a:off x="1275725" y="4262130"/>
            <a:ext cx="2155203" cy="309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800"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Kovalev et al. 2026, Eppel et al. 2026</a:t>
            </a:r>
          </a:p>
        </p:txBody>
      </p:sp>
      <p:sp>
        <p:nvSpPr>
          <p:cNvPr id="313" name="Google Shape;258;p22"/>
          <p:cNvSpPr txBox="1"/>
          <p:nvPr/>
        </p:nvSpPr>
        <p:spPr>
          <a:xfrm>
            <a:off x="7059000" y="476588"/>
            <a:ext cx="3000004" cy="398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>
                <a:latin typeface="EB Garamond"/>
                <a:ea typeface="EB Garamond"/>
                <a:cs typeface="EB Garamond"/>
                <a:sym typeface="EB Garamond"/>
              </a:defRPr>
            </a:lvl1pPr>
          </a:lstStyle>
          <a:p>
            <a:pPr/>
            <a:r>
              <a:t>schematic - not to scale</a:t>
            </a:r>
          </a:p>
        </p:txBody>
      </p:sp>
      <p:sp>
        <p:nvSpPr>
          <p:cNvPr id="314" name="Google Shape;259;p22"/>
          <p:cNvSpPr txBox="1"/>
          <p:nvPr>
            <p:ph type="sldNum" sz="quarter" idx="4294967295"/>
          </p:nvPr>
        </p:nvSpPr>
        <p:spPr>
          <a:xfrm>
            <a:off x="8754974" y="4700818"/>
            <a:ext cx="266176" cy="3183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15" name="Google Shape;260;p22"/>
          <p:cNvSpPr/>
          <p:nvPr/>
        </p:nvSpPr>
        <p:spPr>
          <a:xfrm flipH="1">
            <a:off x="972122" y="829863"/>
            <a:ext cx="303604" cy="276001"/>
          </a:xfrm>
          <a:prstGeom prst="line">
            <a:avLst/>
          </a:prstGeom>
          <a:ln>
            <a:solidFill>
              <a:srgbClr val="585858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16" name="Google Shape;261;p22"/>
          <p:cNvSpPr/>
          <p:nvPr/>
        </p:nvSpPr>
        <p:spPr>
          <a:xfrm>
            <a:off x="1275723" y="836763"/>
            <a:ext cx="469500" cy="262201"/>
          </a:xfrm>
          <a:prstGeom prst="line">
            <a:avLst/>
          </a:prstGeom>
          <a:ln>
            <a:solidFill>
              <a:srgbClr val="585858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17" name="Google Shape;262;p22"/>
          <p:cNvSpPr txBox="1"/>
          <p:nvPr/>
        </p:nvSpPr>
        <p:spPr>
          <a:xfrm>
            <a:off x="-59001" y="1002850"/>
            <a:ext cx="3441002" cy="398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</a:lstStyle>
          <a:p>
            <a:pPr/>
            <a:r>
              <a:t>Become transparent  Produce radio flare</a:t>
            </a:r>
          </a:p>
        </p:txBody>
      </p:sp>
      <p:sp>
        <p:nvSpPr>
          <p:cNvPr id="318" name="Google Shape;263;p22"/>
          <p:cNvSpPr/>
          <p:nvPr/>
        </p:nvSpPr>
        <p:spPr>
          <a:xfrm>
            <a:off x="60271" y="3917536"/>
            <a:ext cx="3695620" cy="678904"/>
          </a:xfrm>
          <a:prstGeom prst="roundRect">
            <a:avLst>
              <a:gd name="adj" fmla="val 16667"/>
            </a:avLst>
          </a:prstGeom>
          <a:solidFill>
            <a:srgbClr val="D9D2E9">
              <a:alpha val="27850"/>
            </a:srgbClr>
          </a:solidFill>
          <a:ln>
            <a:solidFill>
              <a:srgbClr val="585858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  <p:sp>
        <p:nvSpPr>
          <p:cNvPr id="319" name="Google Shape;208;p21"/>
          <p:cNvSpPr/>
          <p:nvPr/>
        </p:nvSpPr>
        <p:spPr>
          <a:xfrm>
            <a:off x="0" y="417587"/>
            <a:ext cx="9144000" cy="36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0" bIns="0" anchor="ctr"/>
          <a:lstStyle/>
          <a:p>
            <a:pPr algn="ctr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