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6" r:id="rId3"/>
  </p:sldMasterIdLst>
  <p:notesMasterIdLst>
    <p:notesMasterId r:id="rId60"/>
  </p:notesMasterIdLst>
  <p:sldIdLst>
    <p:sldId id="267" r:id="rId4"/>
    <p:sldId id="390" r:id="rId5"/>
    <p:sldId id="571" r:id="rId6"/>
    <p:sldId id="572" r:id="rId7"/>
    <p:sldId id="573" r:id="rId8"/>
    <p:sldId id="576" r:id="rId9"/>
    <p:sldId id="574" r:id="rId10"/>
    <p:sldId id="575" r:id="rId11"/>
    <p:sldId id="532" r:id="rId12"/>
    <p:sldId id="533" r:id="rId13"/>
    <p:sldId id="537" r:id="rId14"/>
    <p:sldId id="564" r:id="rId15"/>
    <p:sldId id="538" r:id="rId16"/>
    <p:sldId id="539" r:id="rId17"/>
    <p:sldId id="557" r:id="rId18"/>
    <p:sldId id="555" r:id="rId19"/>
    <p:sldId id="542" r:id="rId20"/>
    <p:sldId id="554" r:id="rId21"/>
    <p:sldId id="545" r:id="rId22"/>
    <p:sldId id="566" r:id="rId23"/>
    <p:sldId id="567" r:id="rId24"/>
    <p:sldId id="552" r:id="rId25"/>
    <p:sldId id="580" r:id="rId26"/>
    <p:sldId id="560" r:id="rId27"/>
    <p:sldId id="561" r:id="rId28"/>
    <p:sldId id="562" r:id="rId29"/>
    <p:sldId id="563" r:id="rId30"/>
    <p:sldId id="570" r:id="rId31"/>
    <p:sldId id="535" r:id="rId32"/>
    <p:sldId id="430" r:id="rId33"/>
    <p:sldId id="578" r:id="rId34"/>
    <p:sldId id="556" r:id="rId35"/>
    <p:sldId id="440" r:id="rId36"/>
    <p:sldId id="536" r:id="rId37"/>
    <p:sldId id="408" r:id="rId38"/>
    <p:sldId id="581" r:id="rId39"/>
    <p:sldId id="577" r:id="rId40"/>
    <p:sldId id="543" r:id="rId41"/>
    <p:sldId id="579" r:id="rId42"/>
    <p:sldId id="404" r:id="rId43"/>
    <p:sldId id="406" r:id="rId44"/>
    <p:sldId id="407" r:id="rId45"/>
    <p:sldId id="442" r:id="rId46"/>
    <p:sldId id="526" r:id="rId47"/>
    <p:sldId id="446" r:id="rId48"/>
    <p:sldId id="447" r:id="rId49"/>
    <p:sldId id="517" r:id="rId50"/>
    <p:sldId id="518" r:id="rId51"/>
    <p:sldId id="519" r:id="rId52"/>
    <p:sldId id="520" r:id="rId53"/>
    <p:sldId id="457" r:id="rId54"/>
    <p:sldId id="522" r:id="rId55"/>
    <p:sldId id="509" r:id="rId56"/>
    <p:sldId id="530" r:id="rId57"/>
    <p:sldId id="516" r:id="rId58"/>
    <p:sldId id="435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1A69"/>
    <a:srgbClr val="151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8BE58A-ACAD-4813-A638-81E9DA1D5D93}" v="16" dt="2026-09-02T00:49:11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>
        <p:scale>
          <a:sx n="67" d="100"/>
          <a:sy n="67" d="100"/>
        </p:scale>
        <p:origin x="6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presProps" Target="pres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8T15:19:18.039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0 712 24575,'4'3'0,"0"-1"0,-1 1 0,1 0 0,-1 0 0,0 1 0,0-1 0,0 1 0,0-1 0,-1 1 0,1 0 0,-1 0 0,3 7 0,-1-2 0,112 161 0,-40-54 0,45 63 0,150 121 0,-155-212 0,-90-64 0,0-1 0,2-1 0,0-2 0,62 34 0,-78-47 0,0 0 0,-1 1 0,20 18 0,27 19 0,147 78 0,-25-21 0,59 61 0,-222-150 0,4 0 0,42 21 0,-5-3 0,-9-5 0,56 22 0,-60-30 0,-1 3 0,43 27 0,80 43 0,-42-25 0,-86-45 0,0-1 0,2-1 0,68 20 0,98 39 0,-152-53 0,-48-21 0,1 1 0,0-1 0,0-1 0,1 0 0,-1 0 0,17 3 0,-4-1 0,1 0 0,-1 1 0,-1 2 0,1 0 0,29 16 0,36 15 0,-69-35 0,0 1 0,0-2 0,1 0 0,19 0 0,39 6 0,-27-2 0,0-2 0,1-2 0,76-6 0,-21 0 0,595 3 0,-686-1 0,1-1 0,-1-1 0,0 0 0,0 0 0,0-2 0,0 0 0,21-11 0,-17 8 0,0 1 0,0 0 0,31-6 0,20-1 0,0-3 0,-1-3 0,67-29 0,-120 42 0,-2-1 0,1 0 0,-1-1 0,15-13 0,-13 10 0,-1 1 0,29-16 0,-29 20 0,3-1 0,0 0 0,0-2 0,-1 0 0,0-1 0,16-14 0,-6 3 0,1 2 0,0 1 0,2 1 0,55-26 0,-37 20 0,70-53 0,-71 53 0,-26 15 0,-1-1 0,23-17 0,-29 20 0,-1 0 0,1 1 0,-1 0 0,2 2 0,-1-1 0,24-4 0,21-7 0,11-5 0,-48 15 0,1 0 0,-1-2 0,39-18 0,222-106 0,-265 125 0,18-6 0,-26 10 0,1 0 0,-1-1 0,0 0 0,-1 0 0,1-1 0,-1 0 0,10-8 0,1-1 0,0 1 0,1 0 0,1 1 0,0 1 0,25-8 0,-24 10 0,0-2 0,0 1 0,-1-2 0,35-27 0,-1-3 0,-33 26 0,33-31 0,48-31 0,27-25 0,-108 83 0,2 1 0,38-24 0,-35 25 0,46-38 0,-71 54 0,20-19 0,0 1 0,46-30 0,-54 42 0,-1 0 0,0-2 0,-1 1 0,23-24 0,14-14 0,-19 18 0,-1-1 0,27-36 0,86-105 0,-115 138 0,-1-2 0,-2-1 0,24-45 0,-41 69 0,1 0 0,0 1 0,0 0 0,15-14 0,-12 13 0,0 0 0,15-24 0,-8 5 0,-4 10 0,-1-2 0,15-37 0,-15 31 0,1-1 0,31-46 0,-37 62 0,-1-1 0,0 0 0,7-26 0,-11 29 0,1 1 0,0-1 0,1 1 0,0 0 0,1 0 0,0 1 0,1-1 0,8-9 0,-8 11 14,-1 0 0,0 0 0,0-1 0,-1 1 0,6-17 0,-8 17-146,0 1 0,1 1 1,-1-1-1,2 0 0,-1 1 1,1 0-1,0 0 0,1 0 0,-1 1 1,9-8-1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19095-4967-4724-9F0E-16046C76F093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14705-E8E6-43E8-ADE5-7B03C7904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55D1F-64AC-FFCC-63D8-9AF4DB8C4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78453F-E353-E7C6-AB6E-EE9030738F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78C1F-FA13-2EA9-7AFF-717D62911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55A84-FF3D-4611-E5C4-525418B26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B2EC3-E964-F3F9-ABFF-3844B3DB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8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0766-A7F8-1309-CBED-51C388F58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CC88AE-8D23-1E3B-EA0D-41B7C218E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EF623-E855-57A6-6663-BFFB40502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CE2D4-85A9-1ADD-F96C-01069016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8AC26-9045-BF72-E21F-2CBED4DB6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53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0B9BD3-7906-F5ED-E753-92DCC5BE7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5D66B1-F9D2-0D2E-E6CE-9E5570578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21050-9644-6623-82FB-313296D0F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555B3-4BC8-C545-A192-55580C94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72D3C-3AC4-5427-369B-25528EDFC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519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88" y="349611"/>
            <a:ext cx="11376025" cy="1855254"/>
          </a:xfrm>
        </p:spPr>
        <p:txBody>
          <a:bodyPr anchor="t"/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987" y="2335014"/>
            <a:ext cx="11376025" cy="1525787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414396" y="4096780"/>
            <a:ext cx="11369549" cy="700373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829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88" y="349611"/>
            <a:ext cx="11376025" cy="1855254"/>
          </a:xfrm>
        </p:spPr>
        <p:txBody>
          <a:bodyPr anchor="t"/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987" y="2335014"/>
            <a:ext cx="11376025" cy="1525787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414396" y="4096780"/>
            <a:ext cx="11369549" cy="700373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5964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with Pictu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6"/>
          <p:cNvSpPr>
            <a:spLocks noGrp="1"/>
          </p:cNvSpPr>
          <p:nvPr>
            <p:ph type="pic" sz="quarter" idx="14"/>
          </p:nvPr>
        </p:nvSpPr>
        <p:spPr>
          <a:xfrm>
            <a:off x="2" y="1"/>
            <a:ext cx="12191997" cy="3429001"/>
          </a:xfr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88" y="349612"/>
            <a:ext cx="11376025" cy="1099777"/>
          </a:xfrm>
        </p:spPr>
        <p:txBody>
          <a:bodyPr anchor="t"/>
          <a:lstStyle>
            <a:lvl1pPr algn="l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987" y="2335014"/>
            <a:ext cx="11376025" cy="889339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414396" y="4096780"/>
            <a:ext cx="11369548" cy="700373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10" name="Grafik 9" descr="Logo DESY">
            <a:extLst>
              <a:ext uri="{FF2B5EF4-FFF2-40B4-BE49-F238E27FC236}">
                <a16:creationId xmlns:a16="http://schemas.microsoft.com/office/drawing/2014/main" id="{338F9ECC-B605-4D88-9A7C-3D46425084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310" y="5585299"/>
            <a:ext cx="899498" cy="900000"/>
          </a:xfrm>
          <a:prstGeom prst="rect">
            <a:avLst/>
          </a:prstGeom>
        </p:spPr>
      </p:pic>
      <p:pic>
        <p:nvPicPr>
          <p:cNvPr id="11" name="Grafik 10" descr="Logo Helmholtz">
            <a:extLst>
              <a:ext uri="{FF2B5EF4-FFF2-40B4-BE49-F238E27FC236}">
                <a16:creationId xmlns:a16="http://schemas.microsoft.com/office/drawing/2014/main" id="{E1F0CB03-64D6-4EAD-B501-8CD3255D9F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" y="6258632"/>
            <a:ext cx="1188244" cy="16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55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cy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88" y="349610"/>
            <a:ext cx="11376025" cy="3511190"/>
          </a:xfrm>
        </p:spPr>
        <p:txBody>
          <a:bodyPr anchor="t"/>
          <a:lstStyle>
            <a:lvl1pPr algn="l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0131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88" y="349610"/>
            <a:ext cx="11376025" cy="3511190"/>
          </a:xfrm>
        </p:spPr>
        <p:txBody>
          <a:bodyPr anchor="t"/>
          <a:lstStyle>
            <a:lvl1pPr algn="l">
              <a:lnSpc>
                <a:spcPct val="100000"/>
              </a:lnSpc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5415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8" y="817500"/>
            <a:ext cx="11376024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64611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406427"/>
            <a:ext cx="5616575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6167439" y="1406427"/>
            <a:ext cx="5616574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96867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9" y="1406427"/>
            <a:ext cx="3708400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4259263" y="1406427"/>
            <a:ext cx="3673475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5"/>
          </p:nvPr>
        </p:nvSpPr>
        <p:spPr>
          <a:xfrm>
            <a:off x="8075612" y="1406427"/>
            <a:ext cx="3708399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7427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E153-6887-D863-FF54-D836FFCDA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220BB-C811-8C69-3A40-7229093D0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488D-EE2E-00E4-3F59-3CAF7AC19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15639E-9E36-88EA-F33F-EEAB13B1F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8848A-9A92-1A03-A6E8-BF6CA871D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92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8" y="1406427"/>
            <a:ext cx="5616575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8" y="3963533"/>
            <a:ext cx="5616575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Bildplatzhalter 6"/>
          <p:cNvSpPr>
            <a:spLocks noGrp="1"/>
          </p:cNvSpPr>
          <p:nvPr>
            <p:ph type="pic" sz="quarter" idx="14"/>
          </p:nvPr>
        </p:nvSpPr>
        <p:spPr>
          <a:xfrm>
            <a:off x="6167437" y="1449389"/>
            <a:ext cx="5616576" cy="241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1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167438" y="4005263"/>
            <a:ext cx="5616576" cy="241264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204000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8" y="1406427"/>
            <a:ext cx="5616575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8" y="3963533"/>
            <a:ext cx="5616575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2E8BFC49-6C4E-4A78-A7A9-0AB60943F6F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67438" y="1449388"/>
            <a:ext cx="5616574" cy="2411412"/>
          </a:xfrm>
          <a:solidFill>
            <a:schemeClr val="bg1">
              <a:lumMod val="95000"/>
            </a:schemeClr>
          </a:solidFill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r>
              <a:rPr lang="de-DE" err="1"/>
              <a:t>Object</a:t>
            </a:r>
            <a:r>
              <a:rPr lang="de-DE"/>
              <a:t> </a:t>
            </a:r>
          </a:p>
        </p:txBody>
      </p:sp>
      <p:sp>
        <p:nvSpPr>
          <p:cNvPr id="13" name="Inhaltsplatzhalter 5">
            <a:extLst>
              <a:ext uri="{FF2B5EF4-FFF2-40B4-BE49-F238E27FC236}">
                <a16:creationId xmlns:a16="http://schemas.microsoft.com/office/drawing/2014/main" id="{6B2B23C8-8ABC-4DC4-A6B8-3AA482F3414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67438" y="4005263"/>
            <a:ext cx="5616574" cy="2411412"/>
          </a:xfrm>
          <a:solidFill>
            <a:schemeClr val="bg1">
              <a:lumMod val="95000"/>
            </a:schemeClr>
          </a:solidFill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r>
              <a:rPr lang="de-DE" err="1"/>
              <a:t>Object</a:t>
            </a:r>
            <a:r>
              <a:rPr lang="de-DE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25544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Pictur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8" y="1406427"/>
            <a:ext cx="752475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8" y="3963533"/>
            <a:ext cx="752475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Bildplatzhalter 6"/>
          <p:cNvSpPr>
            <a:spLocks noGrp="1"/>
          </p:cNvSpPr>
          <p:nvPr>
            <p:ph type="pic" sz="quarter" idx="14"/>
          </p:nvPr>
        </p:nvSpPr>
        <p:spPr>
          <a:xfrm>
            <a:off x="8075611" y="1449389"/>
            <a:ext cx="3708401" cy="241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1" name="Bildplatzhalter 6"/>
          <p:cNvSpPr>
            <a:spLocks noGrp="1"/>
          </p:cNvSpPr>
          <p:nvPr>
            <p:ph type="pic" sz="quarter" idx="17"/>
          </p:nvPr>
        </p:nvSpPr>
        <p:spPr>
          <a:xfrm>
            <a:off x="8075612" y="4005263"/>
            <a:ext cx="3708401" cy="241264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02872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Object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8" y="1406427"/>
            <a:ext cx="752475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8" y="3963533"/>
            <a:ext cx="752475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9C675125-65B7-4F5B-AEF0-C38D81E746C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075612" y="1449388"/>
            <a:ext cx="3708399" cy="2411412"/>
          </a:xfrm>
          <a:solidFill>
            <a:schemeClr val="bg1">
              <a:lumMod val="95000"/>
            </a:schemeClr>
          </a:solidFill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r>
              <a:rPr lang="de-DE" err="1"/>
              <a:t>Object</a:t>
            </a:r>
            <a:r>
              <a:rPr lang="de-DE"/>
              <a:t> </a:t>
            </a:r>
          </a:p>
        </p:txBody>
      </p:sp>
      <p:sp>
        <p:nvSpPr>
          <p:cNvPr id="13" name="Inhaltsplatzhalter 5">
            <a:extLst>
              <a:ext uri="{FF2B5EF4-FFF2-40B4-BE49-F238E27FC236}">
                <a16:creationId xmlns:a16="http://schemas.microsoft.com/office/drawing/2014/main" id="{23FA31D8-E476-4ADE-8ED0-89F2667028D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075612" y="4005263"/>
            <a:ext cx="3708399" cy="2411412"/>
          </a:xfrm>
          <a:solidFill>
            <a:schemeClr val="bg1">
              <a:lumMod val="95000"/>
            </a:schemeClr>
          </a:solidFill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r>
              <a:rPr lang="de-DE" err="1"/>
              <a:t>Object</a:t>
            </a:r>
            <a:r>
              <a:rPr lang="de-DE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07373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9" y="1406427"/>
            <a:ext cx="370840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9" y="3963533"/>
            <a:ext cx="370840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Bildplatzhalter 6"/>
          <p:cNvSpPr>
            <a:spLocks noGrp="1"/>
          </p:cNvSpPr>
          <p:nvPr>
            <p:ph type="pic" sz="quarter" idx="14"/>
          </p:nvPr>
        </p:nvSpPr>
        <p:spPr>
          <a:xfrm>
            <a:off x="4259262" y="1449389"/>
            <a:ext cx="3673475" cy="241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1" name="Bildplatzhalter 6"/>
          <p:cNvSpPr>
            <a:spLocks noGrp="1"/>
          </p:cNvSpPr>
          <p:nvPr>
            <p:ph type="pic" sz="quarter" idx="17"/>
          </p:nvPr>
        </p:nvSpPr>
        <p:spPr>
          <a:xfrm>
            <a:off x="4259263" y="4005263"/>
            <a:ext cx="3673475" cy="241264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68AD19F6-8B2A-4294-9E9A-47F8C86A5D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75611" y="1449389"/>
            <a:ext cx="3708401" cy="241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3" name="Bildplatzhalter 6">
            <a:extLst>
              <a:ext uri="{FF2B5EF4-FFF2-40B4-BE49-F238E27FC236}">
                <a16:creationId xmlns:a16="http://schemas.microsoft.com/office/drawing/2014/main" id="{B0BE3BFA-E3C5-48E6-ADE2-3072C916F3F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5612" y="4005263"/>
            <a:ext cx="3708401" cy="241264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743133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4"/>
          </p:nvPr>
        </p:nvSpPr>
        <p:spPr>
          <a:xfrm>
            <a:off x="407989" y="1449389"/>
            <a:ext cx="11376024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6290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4"/>
          </p:nvPr>
        </p:nvSpPr>
        <p:spPr>
          <a:xfrm>
            <a:off x="407989" y="1449389"/>
            <a:ext cx="5616574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6" name="Bildplatzhalter 6"/>
          <p:cNvSpPr>
            <a:spLocks noGrp="1"/>
          </p:cNvSpPr>
          <p:nvPr>
            <p:ph type="pic" sz="quarter" idx="15"/>
          </p:nvPr>
        </p:nvSpPr>
        <p:spPr>
          <a:xfrm>
            <a:off x="6167437" y="1449389"/>
            <a:ext cx="5616575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871062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Pictur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4"/>
          </p:nvPr>
        </p:nvSpPr>
        <p:spPr>
          <a:xfrm>
            <a:off x="407989" y="1449389"/>
            <a:ext cx="3708399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6" name="Bildplatzhalter 6"/>
          <p:cNvSpPr>
            <a:spLocks noGrp="1"/>
          </p:cNvSpPr>
          <p:nvPr>
            <p:ph type="pic" sz="quarter" idx="15"/>
          </p:nvPr>
        </p:nvSpPr>
        <p:spPr>
          <a:xfrm>
            <a:off x="4259263" y="1449389"/>
            <a:ext cx="7524749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118649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190582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0269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9E41A-28BC-6D7B-A300-C723778CA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2A23E-D554-4609-5BB2-693DE74A1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1F200-E70B-CB04-F490-B9D0EBD07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919D3-FD91-7004-209A-6FF2FE771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C4813-C00B-9C20-B2C6-A2F168BC5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918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955C6E6-DAFB-471E-9050-E05D2B8F3D0D}"/>
              </a:ext>
            </a:extLst>
          </p:cNvPr>
          <p:cNvSpPr/>
          <p:nvPr userDrawn="1"/>
        </p:nvSpPr>
        <p:spPr>
          <a:xfrm>
            <a:off x="395288" y="3980131"/>
            <a:ext cx="4572000" cy="37310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10000"/>
              </a:lnSpc>
            </a:pPr>
            <a:r>
              <a:rPr lang="de-DE" b="1"/>
              <a:t>Contact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F6E932F-91BF-4BB6-A060-480141891B9A}"/>
              </a:ext>
            </a:extLst>
          </p:cNvPr>
          <p:cNvSpPr/>
          <p:nvPr userDrawn="1"/>
        </p:nvSpPr>
        <p:spPr>
          <a:xfrm>
            <a:off x="395288" y="4516739"/>
            <a:ext cx="2700548" cy="18999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20000"/>
              </a:lnSpc>
              <a:tabLst/>
            </a:pPr>
            <a:r>
              <a:rPr lang="de-DE"/>
              <a:t>Deutsches Elektronen-</a:t>
            </a:r>
          </a:p>
          <a:p>
            <a:pPr>
              <a:lnSpc>
                <a:spcPct val="120000"/>
              </a:lnSpc>
              <a:tabLst/>
            </a:pPr>
            <a:r>
              <a:rPr lang="de-DE"/>
              <a:t>Synchrotron DESY</a:t>
            </a:r>
          </a:p>
          <a:p>
            <a:pPr>
              <a:lnSpc>
                <a:spcPct val="120000"/>
              </a:lnSpc>
            </a:pPr>
            <a:endParaRPr lang="de-DE"/>
          </a:p>
          <a:p>
            <a:pPr>
              <a:lnSpc>
                <a:spcPct val="120000"/>
              </a:lnSpc>
            </a:pPr>
            <a:r>
              <a:rPr lang="de-DE"/>
              <a:t>www.desy.de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79C784CF-EB19-427C-881F-56D046C308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99891" y="4516739"/>
            <a:ext cx="5148821" cy="1899936"/>
          </a:xfrm>
        </p:spPr>
        <p:txBody>
          <a:bodyPr/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/>
            </a:lvl1pPr>
            <a:lvl2pPr marL="36195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9968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007AC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lang="es-ES" b="1">
                <a:solidFill>
                  <a:srgbClr val="007AC7"/>
                </a:solidFill>
                <a:latin typeface="Arial"/>
                <a:cs typeface="Arial"/>
              </a:rPr>
              <a:t>Desvelando el Posbrillo del GRB221009A | David Raudales</a:t>
            </a:r>
            <a:endParaRPr spc="-5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pc="5"/>
              <a:t>P</a:t>
            </a:r>
            <a:r>
              <a:rPr spc="-5"/>
              <a:t>a</a:t>
            </a:r>
            <a:r>
              <a:rPr spc="10"/>
              <a:t>g</a:t>
            </a:r>
            <a:r>
              <a:t>e</a:t>
            </a:r>
            <a:r>
              <a:rPr spc="-50"/>
              <a:t> </a:t>
            </a:r>
            <a:fld id="{81D60167-4931-47E6-BA6A-407CBD079E47}" type="slidenum">
              <a:rPr dirty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51482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88" y="349611"/>
            <a:ext cx="11376025" cy="1855254"/>
          </a:xfrm>
        </p:spPr>
        <p:txBody>
          <a:bodyPr anchor="t"/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987" y="2335014"/>
            <a:ext cx="11376025" cy="1525787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414396" y="4096780"/>
            <a:ext cx="11369549" cy="700373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31298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(with Pictu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6"/>
          <p:cNvSpPr>
            <a:spLocks noGrp="1"/>
          </p:cNvSpPr>
          <p:nvPr>
            <p:ph type="pic" sz="quarter" idx="14"/>
          </p:nvPr>
        </p:nvSpPr>
        <p:spPr>
          <a:xfrm>
            <a:off x="2" y="1"/>
            <a:ext cx="12191997" cy="3429001"/>
          </a:xfr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88" y="349612"/>
            <a:ext cx="11376025" cy="1099777"/>
          </a:xfrm>
        </p:spPr>
        <p:txBody>
          <a:bodyPr anchor="t"/>
          <a:lstStyle>
            <a:lvl1pPr algn="l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987" y="2335014"/>
            <a:ext cx="11376025" cy="889339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414396" y="4096780"/>
            <a:ext cx="11369548" cy="700373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7086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cy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88" y="349610"/>
            <a:ext cx="11376025" cy="3511190"/>
          </a:xfrm>
        </p:spPr>
        <p:txBody>
          <a:bodyPr anchor="t"/>
          <a:lstStyle>
            <a:lvl1pPr algn="l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395016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88" y="349610"/>
            <a:ext cx="11376025" cy="3511190"/>
          </a:xfrm>
        </p:spPr>
        <p:txBody>
          <a:bodyPr anchor="t"/>
          <a:lstStyle>
            <a:lvl1pPr algn="l">
              <a:lnSpc>
                <a:spcPct val="100000"/>
              </a:lnSpc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3947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8" y="817500"/>
            <a:ext cx="11376024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943808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406427"/>
            <a:ext cx="5616575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6167439" y="1406427"/>
            <a:ext cx="5616574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199118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9" y="1406427"/>
            <a:ext cx="3708400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4259263" y="1406427"/>
            <a:ext cx="3673475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5"/>
          </p:nvPr>
        </p:nvSpPr>
        <p:spPr>
          <a:xfrm>
            <a:off x="8075612" y="1406427"/>
            <a:ext cx="3708399" cy="5010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616406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8" y="1406427"/>
            <a:ext cx="5616575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8" y="3963533"/>
            <a:ext cx="5616575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Bildplatzhalter 6"/>
          <p:cNvSpPr>
            <a:spLocks noGrp="1"/>
          </p:cNvSpPr>
          <p:nvPr>
            <p:ph type="pic" sz="quarter" idx="14"/>
          </p:nvPr>
        </p:nvSpPr>
        <p:spPr>
          <a:xfrm>
            <a:off x="6167437" y="1449389"/>
            <a:ext cx="5616576" cy="241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1" name="Bildplatzhalter 6"/>
          <p:cNvSpPr>
            <a:spLocks noGrp="1"/>
          </p:cNvSpPr>
          <p:nvPr>
            <p:ph type="pic" sz="quarter" idx="17"/>
          </p:nvPr>
        </p:nvSpPr>
        <p:spPr>
          <a:xfrm>
            <a:off x="6167438" y="4005263"/>
            <a:ext cx="5616576" cy="241264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09408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62D6E-A949-16B7-6B89-DA49A26DB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6F97C-27D8-886D-6322-980446ABB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5AAEC-2050-5208-6733-AF47E13D6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B76D9-AA01-11BC-3806-484FD95E0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DD39F5-8602-763C-020A-B0FC758DB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9D89F-F144-23EF-CD9B-A52B27337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90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8" y="1406427"/>
            <a:ext cx="5616575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8" y="3963533"/>
            <a:ext cx="5616575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2E8BFC49-6C4E-4A78-A7A9-0AB60943F6F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67438" y="1449388"/>
            <a:ext cx="5616574" cy="2411412"/>
          </a:xfrm>
          <a:solidFill>
            <a:schemeClr val="bg1">
              <a:lumMod val="95000"/>
            </a:schemeClr>
          </a:solidFill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r>
              <a:rPr lang="de-DE" err="1"/>
              <a:t>Object</a:t>
            </a:r>
            <a:r>
              <a:rPr lang="de-DE"/>
              <a:t> </a:t>
            </a:r>
          </a:p>
        </p:txBody>
      </p:sp>
      <p:sp>
        <p:nvSpPr>
          <p:cNvPr id="13" name="Inhaltsplatzhalter 5">
            <a:extLst>
              <a:ext uri="{FF2B5EF4-FFF2-40B4-BE49-F238E27FC236}">
                <a16:creationId xmlns:a16="http://schemas.microsoft.com/office/drawing/2014/main" id="{6B2B23C8-8ABC-4DC4-A6B8-3AA482F3414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67438" y="4005263"/>
            <a:ext cx="5616574" cy="2411412"/>
          </a:xfrm>
          <a:solidFill>
            <a:schemeClr val="bg1">
              <a:lumMod val="95000"/>
            </a:schemeClr>
          </a:solidFill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r>
              <a:rPr lang="de-DE" err="1"/>
              <a:t>Object</a:t>
            </a:r>
            <a:r>
              <a:rPr lang="de-DE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727295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Pictur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8" y="1406427"/>
            <a:ext cx="752475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8" y="3963533"/>
            <a:ext cx="752475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Bildplatzhalter 6"/>
          <p:cNvSpPr>
            <a:spLocks noGrp="1"/>
          </p:cNvSpPr>
          <p:nvPr>
            <p:ph type="pic" sz="quarter" idx="14"/>
          </p:nvPr>
        </p:nvSpPr>
        <p:spPr>
          <a:xfrm>
            <a:off x="8075611" y="1449389"/>
            <a:ext cx="3708401" cy="241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1" name="Bildplatzhalter 6"/>
          <p:cNvSpPr>
            <a:spLocks noGrp="1"/>
          </p:cNvSpPr>
          <p:nvPr>
            <p:ph type="pic" sz="quarter" idx="17"/>
          </p:nvPr>
        </p:nvSpPr>
        <p:spPr>
          <a:xfrm>
            <a:off x="8075612" y="4005263"/>
            <a:ext cx="3708401" cy="241264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597617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Object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8" y="1406427"/>
            <a:ext cx="752475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8" y="3963533"/>
            <a:ext cx="752475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9C675125-65B7-4F5B-AEF0-C38D81E746C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075612" y="1449388"/>
            <a:ext cx="3708399" cy="2411412"/>
          </a:xfrm>
          <a:solidFill>
            <a:schemeClr val="bg1">
              <a:lumMod val="95000"/>
            </a:schemeClr>
          </a:solidFill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r>
              <a:rPr lang="de-DE" err="1"/>
              <a:t>Object</a:t>
            </a:r>
            <a:r>
              <a:rPr lang="de-DE"/>
              <a:t> </a:t>
            </a:r>
          </a:p>
        </p:txBody>
      </p:sp>
      <p:sp>
        <p:nvSpPr>
          <p:cNvPr id="13" name="Inhaltsplatzhalter 5">
            <a:extLst>
              <a:ext uri="{FF2B5EF4-FFF2-40B4-BE49-F238E27FC236}">
                <a16:creationId xmlns:a16="http://schemas.microsoft.com/office/drawing/2014/main" id="{23FA31D8-E476-4ADE-8ED0-89F2667028D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075612" y="4005263"/>
            <a:ext cx="3708399" cy="2411412"/>
          </a:xfrm>
          <a:solidFill>
            <a:schemeClr val="bg1">
              <a:lumMod val="95000"/>
            </a:schemeClr>
          </a:solidFill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r>
              <a:rPr lang="de-DE" err="1"/>
              <a:t>Object</a:t>
            </a:r>
            <a:r>
              <a:rPr lang="de-DE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732676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407989" y="1406427"/>
            <a:ext cx="370840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407989" y="3963533"/>
            <a:ext cx="3708400" cy="24543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Bildplatzhalter 6"/>
          <p:cNvSpPr>
            <a:spLocks noGrp="1"/>
          </p:cNvSpPr>
          <p:nvPr>
            <p:ph type="pic" sz="quarter" idx="14"/>
          </p:nvPr>
        </p:nvSpPr>
        <p:spPr>
          <a:xfrm>
            <a:off x="4259262" y="1449389"/>
            <a:ext cx="3673475" cy="241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1" name="Bildplatzhalter 6"/>
          <p:cNvSpPr>
            <a:spLocks noGrp="1"/>
          </p:cNvSpPr>
          <p:nvPr>
            <p:ph type="pic" sz="quarter" idx="17"/>
          </p:nvPr>
        </p:nvSpPr>
        <p:spPr>
          <a:xfrm>
            <a:off x="4259263" y="4005263"/>
            <a:ext cx="3673475" cy="241264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68AD19F6-8B2A-4294-9E9A-47F8C86A5D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75611" y="1449389"/>
            <a:ext cx="3708401" cy="241141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3" name="Bildplatzhalter 6">
            <a:extLst>
              <a:ext uri="{FF2B5EF4-FFF2-40B4-BE49-F238E27FC236}">
                <a16:creationId xmlns:a16="http://schemas.microsoft.com/office/drawing/2014/main" id="{B0BE3BFA-E3C5-48E6-ADE2-3072C916F3F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5612" y="4005263"/>
            <a:ext cx="3708401" cy="241264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779450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4"/>
          </p:nvPr>
        </p:nvSpPr>
        <p:spPr>
          <a:xfrm>
            <a:off x="407989" y="1449389"/>
            <a:ext cx="11376024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0933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4"/>
          </p:nvPr>
        </p:nvSpPr>
        <p:spPr>
          <a:xfrm>
            <a:off x="407989" y="1449389"/>
            <a:ext cx="5616574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6" name="Bildplatzhalter 6"/>
          <p:cNvSpPr>
            <a:spLocks noGrp="1"/>
          </p:cNvSpPr>
          <p:nvPr>
            <p:ph type="pic" sz="quarter" idx="15"/>
          </p:nvPr>
        </p:nvSpPr>
        <p:spPr>
          <a:xfrm>
            <a:off x="6167437" y="1449389"/>
            <a:ext cx="5616575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405913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Pictur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4"/>
          </p:nvPr>
        </p:nvSpPr>
        <p:spPr>
          <a:xfrm>
            <a:off x="407989" y="1449389"/>
            <a:ext cx="3708399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6" name="Bildplatzhalter 6"/>
          <p:cNvSpPr>
            <a:spLocks noGrp="1"/>
          </p:cNvSpPr>
          <p:nvPr>
            <p:ph type="pic" sz="quarter" idx="15"/>
          </p:nvPr>
        </p:nvSpPr>
        <p:spPr>
          <a:xfrm>
            <a:off x="4259263" y="1449389"/>
            <a:ext cx="7524749" cy="496728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111936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07987" y="817500"/>
            <a:ext cx="11376025" cy="379252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b="1">
                <a:solidFill>
                  <a:schemeClr val="accent2"/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412717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noProof="0"/>
              <a:t>Desvelando el Posbrillo del GRB221009A | David Raudales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09096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2955C6E6-DAFB-471E-9050-E05D2B8F3D0D}"/>
              </a:ext>
            </a:extLst>
          </p:cNvPr>
          <p:cNvSpPr/>
          <p:nvPr userDrawn="1"/>
        </p:nvSpPr>
        <p:spPr>
          <a:xfrm>
            <a:off x="395288" y="3980131"/>
            <a:ext cx="4572000" cy="37310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10000"/>
              </a:lnSpc>
            </a:pPr>
            <a:r>
              <a:rPr lang="de-DE" b="1"/>
              <a:t>Contact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F6E932F-91BF-4BB6-A060-480141891B9A}"/>
              </a:ext>
            </a:extLst>
          </p:cNvPr>
          <p:cNvSpPr/>
          <p:nvPr userDrawn="1"/>
        </p:nvSpPr>
        <p:spPr>
          <a:xfrm>
            <a:off x="395288" y="4516739"/>
            <a:ext cx="2700548" cy="18999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20000"/>
              </a:lnSpc>
              <a:tabLst/>
            </a:pPr>
            <a:r>
              <a:rPr lang="de-DE"/>
              <a:t>Deutsches Elektronen-</a:t>
            </a:r>
          </a:p>
          <a:p>
            <a:pPr>
              <a:lnSpc>
                <a:spcPct val="120000"/>
              </a:lnSpc>
              <a:tabLst/>
            </a:pPr>
            <a:r>
              <a:rPr lang="de-DE"/>
              <a:t>Synchrotron DESY</a:t>
            </a:r>
          </a:p>
          <a:p>
            <a:pPr>
              <a:lnSpc>
                <a:spcPct val="120000"/>
              </a:lnSpc>
            </a:pPr>
            <a:endParaRPr lang="de-DE"/>
          </a:p>
          <a:p>
            <a:pPr>
              <a:lnSpc>
                <a:spcPct val="120000"/>
              </a:lnSpc>
            </a:pPr>
            <a:r>
              <a:rPr lang="de-DE"/>
              <a:t>www.desy.de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79C784CF-EB19-427C-881F-56D046C308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99891" y="4516739"/>
            <a:ext cx="5148821" cy="1899936"/>
          </a:xfrm>
        </p:spPr>
        <p:txBody>
          <a:bodyPr/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/>
            </a:lvl1pPr>
            <a:lvl2pPr marL="36195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782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3BBF1-5ED6-1979-922D-FF1EBFB61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74471-B299-9E89-CB06-C9EED33B2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A087F-B44F-0371-B448-A5339101D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D8D2B2-52B8-606B-6E44-6CEBCECD2C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7C0D40-1664-58A0-75A3-A8F65A51F5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22109F-8F44-E6C0-8660-E90F0A57B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B4EA78-50C5-FE55-8AA4-4C5D13C9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59B178-8602-225B-0B35-4F06FD5E6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0808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007AC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lang="es-ES" b="1">
                <a:solidFill>
                  <a:srgbClr val="007AC7"/>
                </a:solidFill>
                <a:latin typeface="Arial"/>
                <a:cs typeface="Arial"/>
              </a:rPr>
              <a:t>Desvelando el Posbrillo del GRB221009A | David Raudales</a:t>
            </a:r>
            <a:endParaRPr spc="-5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pc="5"/>
              <a:t>P</a:t>
            </a:r>
            <a:r>
              <a:rPr spc="-5"/>
              <a:t>a</a:t>
            </a:r>
            <a:r>
              <a:rPr spc="10"/>
              <a:t>g</a:t>
            </a:r>
            <a:r>
              <a:t>e</a:t>
            </a:r>
            <a:r>
              <a:rPr spc="-50"/>
              <a:t> </a:t>
            </a:r>
            <a:fld id="{81D60167-4931-47E6-BA6A-407CBD079E47}" type="slidenum">
              <a:rPr dirty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3732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AEFE7-EEA8-DA05-0B6C-9C3BF9CEF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99580-1F50-E17E-C6D4-AB69E6A59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7E379B-D4DF-D043-525D-98EFE167C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1E09AF-50B5-124E-CC4A-D0197A71E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4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2CE7AB-1FDE-11BF-0EFB-6D310EBB2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84B69C-2764-A260-F2AF-3974586AA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40950-7D8B-78AA-D677-DDCBECA7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81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4F97F-4825-0617-302F-FBF57D7A0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3C7D8-C16E-87F6-DF34-712B6F0E3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E4235C-C750-1C2C-EBF6-07CED0572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61D36-97F2-4F99-1B5E-E146317A2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15433-E5EE-B335-99A6-C2F805DAC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6373B0-3628-F7E6-A571-DB524C5AA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F061E-2195-B5DF-140D-6A460457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11F3B0-18A3-8E54-4FFE-DB810B811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FD7CA1-968A-AD92-BC09-64908C9BE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A7334E-B78A-1529-A0B0-92CC17D54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00DAC8-ABE4-F8C0-308D-A1B801F33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66154-02BC-B88E-5F3A-2C489F1D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46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BB12BD-63DF-3206-27F8-CB7555E4E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980337-A403-D2F1-C63E-6914BCF85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838C8-DFD8-FED4-4859-31B1A17AF1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A8F8F0-B10B-4E7B-8022-F0548C0EB1DC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B5585-D73D-81E4-5B66-1AAB4E0E2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E60E2-D31A-08C2-5132-3AD66BA15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07B3CD-27D5-49AA-AA5D-B4780C0F0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1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349611"/>
            <a:ext cx="11376024" cy="4510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406427"/>
            <a:ext cx="11376025" cy="50102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10848528" y="6580800"/>
            <a:ext cx="935485" cy="1868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US" sz="1000" b="1" noProof="0"/>
              <a:t>Page </a:t>
            </a:r>
            <a:fld id="{0427E4B2-AC28-443E-BE04-5CD55098A90B}" type="slidenum">
              <a:rPr lang="en-US" sz="1000" b="1" noProof="0" smtClean="0"/>
              <a:pPr algn="r"/>
              <a:t>‹#›</a:t>
            </a:fld>
            <a:endParaRPr lang="en-US" sz="1000" b="1" noProof="0"/>
          </a:p>
        </p:txBody>
      </p:sp>
    </p:spTree>
    <p:extLst>
      <p:ext uri="{BB962C8B-B14F-4D97-AF65-F5344CB8AC3E}">
        <p14:creationId xmlns:p14="http://schemas.microsoft.com/office/powerpoint/2010/main" val="23088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>
          <a:tab pos="361950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6205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38275" indent="-276225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13">
          <p15:clr>
            <a:srgbClr val="F26B43"/>
          </p15:clr>
        </p15:guide>
        <p15:guide id="2" pos="3885">
          <p15:clr>
            <a:srgbClr val="F26B43"/>
          </p15:clr>
        </p15:guide>
        <p15:guide id="3" pos="3795">
          <p15:clr>
            <a:srgbClr val="F26B43"/>
          </p15:clr>
        </p15:guide>
        <p15:guide id="4" pos="7423">
          <p15:clr>
            <a:srgbClr val="F26B43"/>
          </p15:clr>
        </p15:guide>
        <p15:guide id="5" pos="257">
          <p15:clr>
            <a:srgbClr val="F26B43"/>
          </p15:clr>
        </p15:guide>
        <p15:guide id="6" orient="horz" pos="4042">
          <p15:clr>
            <a:srgbClr val="F26B43"/>
          </p15:clr>
        </p15:guide>
        <p15:guide id="7" orient="horz" pos="2432">
          <p15:clr>
            <a:srgbClr val="F26B43"/>
          </p15:clr>
        </p15:guide>
        <p15:guide id="8" orient="horz" pos="2523">
          <p15:clr>
            <a:srgbClr val="F26B43"/>
          </p15:clr>
        </p15:guide>
        <p15:guide id="9" pos="2593">
          <p15:clr>
            <a:srgbClr val="F26B43"/>
          </p15:clr>
        </p15:guide>
        <p15:guide id="10" pos="2683">
          <p15:clr>
            <a:srgbClr val="F26B43"/>
          </p15:clr>
        </p15:guide>
        <p15:guide id="11" pos="4997">
          <p15:clr>
            <a:srgbClr val="F26B43"/>
          </p15:clr>
        </p15:guide>
        <p15:guide id="12" pos="508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349611"/>
            <a:ext cx="11376024" cy="4510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406427"/>
            <a:ext cx="11376025" cy="50102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9416" y="6580800"/>
            <a:ext cx="9901099" cy="1868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s-ES"/>
              <a:t>Desvelando el Posbrillo del GRB221009A | David Raudales</a:t>
            </a:r>
            <a:endParaRPr lang="en-US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10848528" y="6580800"/>
            <a:ext cx="935485" cy="1868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US" sz="1000" b="1" noProof="0"/>
              <a:t>Page </a:t>
            </a:r>
            <a:fld id="{0427E4B2-AC28-443E-BE04-5CD55098A90B}" type="slidenum">
              <a:rPr lang="en-US" sz="1000" b="1" noProof="0" smtClean="0"/>
              <a:pPr algn="r"/>
              <a:t>‹#›</a:t>
            </a:fld>
            <a:endParaRPr lang="en-US" sz="1000" b="1" noProof="0"/>
          </a:p>
        </p:txBody>
      </p:sp>
    </p:spTree>
    <p:extLst>
      <p:ext uri="{BB962C8B-B14F-4D97-AF65-F5344CB8AC3E}">
        <p14:creationId xmlns:p14="http://schemas.microsoft.com/office/powerpoint/2010/main" val="184717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>
          <a:tab pos="361950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6205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38275" indent="-276225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13">
          <p15:clr>
            <a:srgbClr val="F26B43"/>
          </p15:clr>
        </p15:guide>
        <p15:guide id="2" pos="3885">
          <p15:clr>
            <a:srgbClr val="F26B43"/>
          </p15:clr>
        </p15:guide>
        <p15:guide id="3" pos="3795">
          <p15:clr>
            <a:srgbClr val="F26B43"/>
          </p15:clr>
        </p15:guide>
        <p15:guide id="4" pos="7423">
          <p15:clr>
            <a:srgbClr val="F26B43"/>
          </p15:clr>
        </p15:guide>
        <p15:guide id="5" pos="257">
          <p15:clr>
            <a:srgbClr val="F26B43"/>
          </p15:clr>
        </p15:guide>
        <p15:guide id="6" orient="horz" pos="4042">
          <p15:clr>
            <a:srgbClr val="F26B43"/>
          </p15:clr>
        </p15:guide>
        <p15:guide id="7" orient="horz" pos="2432">
          <p15:clr>
            <a:srgbClr val="F26B43"/>
          </p15:clr>
        </p15:guide>
        <p15:guide id="8" orient="horz" pos="2523">
          <p15:clr>
            <a:srgbClr val="F26B43"/>
          </p15:clr>
        </p15:guide>
        <p15:guide id="9" pos="2593">
          <p15:clr>
            <a:srgbClr val="F26B43"/>
          </p15:clr>
        </p15:guide>
        <p15:guide id="10" pos="2683">
          <p15:clr>
            <a:srgbClr val="F26B43"/>
          </p15:clr>
        </p15:guide>
        <p15:guide id="11" pos="4997">
          <p15:clr>
            <a:srgbClr val="F26B43"/>
          </p15:clr>
        </p15:guide>
        <p15:guide id="12" pos="508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mailto:draudales@gatech.edu" TargetMode="External"/><Relationship Id="rId7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2.png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mailto:draudales@gatech.edu" TargetMode="External"/><Relationship Id="rId7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2.png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7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8.gif"/><Relationship Id="rId4" Type="http://schemas.openxmlformats.org/officeDocument/2006/relationships/image" Target="../media/image4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0.gif"/><Relationship Id="rId5" Type="http://schemas.openxmlformats.org/officeDocument/2006/relationships/image" Target="../media/image49.jpeg"/><Relationship Id="rId4" Type="http://schemas.openxmlformats.org/officeDocument/2006/relationships/image" Target="../media/image4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1.xml"/><Relationship Id="rId4" Type="http://schemas.openxmlformats.org/officeDocument/2006/relationships/hyperlink" Target="mailto:draudales@gatech.edu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7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8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1.jpg"/><Relationship Id="rId4" Type="http://schemas.openxmlformats.org/officeDocument/2006/relationships/hyperlink" Target="mailto:draudales@gatech.edu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6.png"/><Relationship Id="rId7" Type="http://schemas.openxmlformats.org/officeDocument/2006/relationships/image" Target="../media/image65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4.png"/><Relationship Id="rId11" Type="http://schemas.openxmlformats.org/officeDocument/2006/relationships/image" Target="../media/image69.jpe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mailto:draudales@gatech.edu" TargetMode="External"/><Relationship Id="rId7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80.png"/><Relationship Id="rId5" Type="http://schemas.openxmlformats.org/officeDocument/2006/relationships/customXml" Target="../ink/ink1.xml"/><Relationship Id="rId4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1.xml"/><Relationship Id="rId4" Type="http://schemas.openxmlformats.org/officeDocument/2006/relationships/hyperlink" Target="mailto:draudales@gatech.edu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1.xml"/><Relationship Id="rId4" Type="http://schemas.openxmlformats.org/officeDocument/2006/relationships/hyperlink" Target="mailto:draudales@gatech.edu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83.png"/><Relationship Id="rId4" Type="http://schemas.openxmlformats.org/officeDocument/2006/relationships/image" Target="../media/image8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86.jfif"/><Relationship Id="rId4" Type="http://schemas.openxmlformats.org/officeDocument/2006/relationships/image" Target="../media/image8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7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8.png"/><Relationship Id="rId5" Type="http://schemas.openxmlformats.org/officeDocument/2006/relationships/image" Target="../media/image38.png"/><Relationship Id="rId4" Type="http://schemas.openxmlformats.org/officeDocument/2006/relationships/image" Target="../media/image8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9.png"/><Relationship Id="rId5" Type="http://schemas.openxmlformats.org/officeDocument/2006/relationships/image" Target="../media/image58.png"/><Relationship Id="rId4" Type="http://schemas.openxmlformats.org/officeDocument/2006/relationships/image" Target="../media/image60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mailto:draudales@gatech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4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hyperlink" Target="mailto:draudales@gatech.edu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94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93.png"/><Relationship Id="rId5" Type="http://schemas.openxmlformats.org/officeDocument/2006/relationships/hyperlink" Target="mailto:draudales@gatech.edu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draudales@gatech.edu" TargetMode="Externa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69EAD7-06C8-60F0-E331-952E3BF60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987" y="1016998"/>
            <a:ext cx="11022574" cy="6200198"/>
          </a:xfrm>
          <a:prstGeom prst="rect">
            <a:avLst/>
          </a:prstGeom>
        </p:spPr>
      </p:pic>
      <p:pic>
        <p:nvPicPr>
          <p:cNvPr id="4" name="Picture 2" descr="Trinity ">
            <a:extLst>
              <a:ext uri="{FF2B5EF4-FFF2-40B4-BE49-F238E27FC236}">
                <a16:creationId xmlns:a16="http://schemas.microsoft.com/office/drawing/2014/main" id="{794A9494-2B20-4284-E70A-15D186271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5" y="5656175"/>
            <a:ext cx="2904098" cy="88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079DFE-6E8D-BC8A-47D8-E6528AB6262C}"/>
              </a:ext>
            </a:extLst>
          </p:cNvPr>
          <p:cNvSpPr txBox="1"/>
          <p:nvPr/>
        </p:nvSpPr>
        <p:spPr>
          <a:xfrm>
            <a:off x="998079" y="200914"/>
            <a:ext cx="9875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The Trinity Neutrino Observatory: Probing the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PeV-EeV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Neutrino Sky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CAF489-442E-0C0B-801C-2A77B13E796F}"/>
              </a:ext>
            </a:extLst>
          </p:cNvPr>
          <p:cNvSpPr txBox="1"/>
          <p:nvPr/>
        </p:nvSpPr>
        <p:spPr>
          <a:xfrm>
            <a:off x="7190291" y="1809136"/>
            <a:ext cx="38675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David A. Raudales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on behalf </a:t>
            </a:r>
            <a:r>
              <a:rPr lang="en-US" sz="2000" dirty="0">
                <a:solidFill>
                  <a:prstClr val="black"/>
                </a:solidFill>
                <a:latin typeface="Georgia" panose="02040502050405020303" pitchFamily="18" charset="0"/>
              </a:rPr>
              <a:t>of the </a:t>
            </a:r>
            <a:r>
              <a:rPr lang="en-US" sz="2000" b="1" i="1" dirty="0">
                <a:solidFill>
                  <a:prstClr val="black"/>
                </a:solidFill>
                <a:latin typeface="Georgia" panose="02040502050405020303" pitchFamily="18" charset="0"/>
              </a:rPr>
              <a:t>Trinity Collaboration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School of Physics and Center for Relativistic Astrophysics,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Georgia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Institute of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Tech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nology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F9A765-0627-2C30-2FCE-49307409D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7834" y="88883"/>
            <a:ext cx="997665" cy="6265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32A1C6-BC0A-77A6-375F-91BA72270FB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91671" y="613568"/>
            <a:ext cx="1200329" cy="12003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81C831-6EB8-E63D-0338-DC179B3ABCE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1659"/>
          <a:stretch>
            <a:fillRect/>
          </a:stretch>
        </p:blipFill>
        <p:spPr>
          <a:xfrm>
            <a:off x="11308910" y="1690331"/>
            <a:ext cx="664488" cy="1010534"/>
          </a:xfrm>
          <a:prstGeom prst="rect">
            <a:avLst/>
          </a:prstGeom>
        </p:spPr>
      </p:pic>
      <p:pic>
        <p:nvPicPr>
          <p:cNvPr id="2060" name="Picture 12" descr="University of Bari Aldo Moro (UNIBA) - Nica.team">
            <a:extLst>
              <a:ext uri="{FF2B5EF4-FFF2-40B4-BE49-F238E27FC236}">
                <a16:creationId xmlns:a16="http://schemas.microsoft.com/office/drawing/2014/main" id="{E6F8019A-11BF-6F6C-E0E7-4C176646E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813" y="5951417"/>
            <a:ext cx="856800" cy="93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Iowa Hawkeyes - Iowa Logo - Tigerhawk - Dimensional - Wall Decal - College  Wall Art">
            <a:extLst>
              <a:ext uri="{FF2B5EF4-FFF2-40B4-BE49-F238E27FC236}">
                <a16:creationId xmlns:a16="http://schemas.microsoft.com/office/drawing/2014/main" id="{25E108A3-F1B4-6B96-EB43-B234F26FE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605" y="5106361"/>
            <a:ext cx="805216" cy="80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6743C32-90B5-0B11-0A2F-27762157D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4" y="190825"/>
            <a:ext cx="1137536" cy="114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647730-E0E7-7B0E-A715-6B2AE6E951FA}"/>
              </a:ext>
            </a:extLst>
          </p:cNvPr>
          <p:cNvSpPr txBox="1"/>
          <p:nvPr/>
        </p:nvSpPr>
        <p:spPr>
          <a:xfrm>
            <a:off x="3885313" y="6358726"/>
            <a:ext cx="2771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trinity-observatory.org</a:t>
            </a:r>
          </a:p>
        </p:txBody>
      </p:sp>
      <p:pic>
        <p:nvPicPr>
          <p:cNvPr id="9" name="Picture 8" descr="TeV Particle Astrophysics 2026">
            <a:extLst>
              <a:ext uri="{FF2B5EF4-FFF2-40B4-BE49-F238E27FC236}">
                <a16:creationId xmlns:a16="http://schemas.microsoft.com/office/drawing/2014/main" id="{E85BB4D3-DA1E-D050-28E5-67DF72E83F3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1C6097"/>
              </a:clrFrom>
              <a:clrTo>
                <a:srgbClr val="1C6097">
                  <a:alpha val="0"/>
                </a:srgbClr>
              </a:clrTo>
            </a:clrChange>
          </a:blip>
          <a:srcRect l="2240" t="902" r="35650" b="-902"/>
          <a:stretch>
            <a:fillRect/>
          </a:stretch>
        </p:blipFill>
        <p:spPr>
          <a:xfrm>
            <a:off x="7830259" y="4928542"/>
            <a:ext cx="3097328" cy="1956568"/>
          </a:xfrm>
          <a:prstGeom prst="rect">
            <a:avLst/>
          </a:prstGeom>
        </p:spPr>
      </p:pic>
      <p:pic>
        <p:nvPicPr>
          <p:cNvPr id="7" name="Picture 6" descr="Visual Identity | The University of Tokyo">
            <a:extLst>
              <a:ext uri="{FF2B5EF4-FFF2-40B4-BE49-F238E27FC236}">
                <a16:creationId xmlns:a16="http://schemas.microsoft.com/office/drawing/2014/main" id="{4276E109-F5A4-10AF-6C0E-126E54D8D9B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28866" y="2327149"/>
            <a:ext cx="2024577" cy="1364632"/>
          </a:xfrm>
          <a:prstGeom prst="rect">
            <a:avLst/>
          </a:prstGeom>
        </p:spPr>
      </p:pic>
      <p:pic>
        <p:nvPicPr>
          <p:cNvPr id="12" name="Picture 11" descr="Barcelona - InterMaths Network">
            <a:extLst>
              <a:ext uri="{FF2B5EF4-FFF2-40B4-BE49-F238E27FC236}">
                <a16:creationId xmlns:a16="http://schemas.microsoft.com/office/drawing/2014/main" id="{61327120-E935-9E0B-C308-2979A15DF254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14772" y="4221992"/>
            <a:ext cx="1052767" cy="1052767"/>
          </a:xfrm>
          <a:prstGeom prst="rect">
            <a:avLst/>
          </a:prstGeom>
        </p:spPr>
      </p:pic>
      <p:pic>
        <p:nvPicPr>
          <p:cNvPr id="8" name="Picture 7" descr="https://wwwassets.unipd.it/sites/default/files/media/2026-03/sigillo_marchio2026.jpg">
            <a:extLst>
              <a:ext uri="{FF2B5EF4-FFF2-40B4-BE49-F238E27FC236}">
                <a16:creationId xmlns:a16="http://schemas.microsoft.com/office/drawing/2014/main" id="{BB0E619A-1AB1-859F-6F04-8774CFA34CB5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79777" y="3414969"/>
            <a:ext cx="1170872" cy="11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34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2064B-E7C8-0F14-1474-AD3DD547D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DE8A98-0ADE-720C-8546-8217DEC0C532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E7E81231-A28C-FF35-4AB7-9F0504363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859EBC06-8F4A-84AE-357C-5B4A81C15179}"/>
              </a:ext>
            </a:extLst>
          </p:cNvPr>
          <p:cNvSpPr/>
          <p:nvPr/>
        </p:nvSpPr>
        <p:spPr>
          <a:xfrm>
            <a:off x="521854" y="5549466"/>
            <a:ext cx="11148291" cy="634517"/>
          </a:xfrm>
          <a:prstGeom prst="rightArrow">
            <a:avLst/>
          </a:prstGeom>
          <a:solidFill>
            <a:srgbClr val="131A69"/>
          </a:solidFill>
          <a:ln w="1905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AD73A3-52DC-CF15-017F-D43BBEA1F6BF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Demonstrator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E988356-D35E-F300-B429-56C597AB2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9" t="23838" r="16240" b="30100"/>
          <a:stretch>
            <a:fillRect/>
          </a:stretch>
        </p:blipFill>
        <p:spPr bwMode="auto">
          <a:xfrm>
            <a:off x="763107" y="1317483"/>
            <a:ext cx="3042275" cy="262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truck with a large antenna&#10;&#10;AI-generated content may be incorrect.">
            <a:extLst>
              <a:ext uri="{FF2B5EF4-FFF2-40B4-BE49-F238E27FC236}">
                <a16:creationId xmlns:a16="http://schemas.microsoft.com/office/drawing/2014/main" id="{F2AC25DF-E8F7-F1B0-D2A3-55256184EDC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6" r="23185"/>
          <a:stretch>
            <a:fillRect/>
          </a:stretch>
        </p:blipFill>
        <p:spPr>
          <a:xfrm>
            <a:off x="4274127" y="1135513"/>
            <a:ext cx="3042275" cy="2830945"/>
          </a:xfrm>
          <a:prstGeom prst="rect">
            <a:avLst/>
          </a:prstGeom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3B62F3EC-ABC6-F142-BDD9-52DA24547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546" y="1225054"/>
            <a:ext cx="2737982" cy="273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6361564C-1925-9331-FEEA-74A103DCB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33758">
            <a:off x="7952182" y="2047298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98B86729-46FF-B9E8-7799-7891BBFF1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70285">
            <a:off x="7946105" y="2949137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116902B5-4F57-969E-E341-2FC5C75E0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744546" y="3407434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335B9E9D-9488-D7A0-F2AD-C4B25D5B5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86697">
            <a:off x="9522236" y="2979210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6D2B72B-FB83-80AB-66AC-732B0FC3F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6644">
            <a:off x="9520005" y="2036561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AAA52880-2BF7-D706-0DE0-85BAFA615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699" y="1595487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29FB425E-2CE4-EDBF-D5B4-713FC870182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7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1771F8-2576-6B29-1A37-F9C2276EDA68}"/>
              </a:ext>
            </a:extLst>
          </p:cNvPr>
          <p:cNvSpPr txBox="1"/>
          <p:nvPr/>
        </p:nvSpPr>
        <p:spPr>
          <a:xfrm>
            <a:off x="521854" y="4116486"/>
            <a:ext cx="34639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Area -&gt; 1 sq meter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Field of View -&gt; 3.87°x3.87°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Resolution -&gt; 0.24 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Commissioning Started October 2023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40ED90B-76B8-1FFD-859F-D8130CC511C7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The path towards </a:t>
            </a: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Trinity Observatory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is ready</a:t>
            </a:r>
          </a:p>
        </p:txBody>
      </p:sp>
    </p:spTree>
    <p:extLst>
      <p:ext uri="{BB962C8B-B14F-4D97-AF65-F5344CB8AC3E}">
        <p14:creationId xmlns:p14="http://schemas.microsoft.com/office/powerpoint/2010/main" val="2435355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E4255-398B-4D98-502C-524CFC090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AAAB6D-9BC5-0068-DB7F-E94973B9346A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FED3B8C8-FCCC-378B-96CD-B46A20611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020CEFEC-D75A-FADA-BFD4-5E3C40B133A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9EB6184-17C4-5C39-15F8-31C23BFEF35F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The Demonstrator is a Success!!</a:t>
            </a:r>
          </a:p>
        </p:txBody>
      </p:sp>
      <p:pic>
        <p:nvPicPr>
          <p:cNvPr id="5" name="Picture 4" descr="A large telescope in a building&#10;&#10;AI-generated content may be incorrect.">
            <a:extLst>
              <a:ext uri="{FF2B5EF4-FFF2-40B4-BE49-F238E27FC236}">
                <a16:creationId xmlns:a16="http://schemas.microsoft.com/office/drawing/2014/main" id="{79D25687-875F-02C7-52A1-99151CA77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88" t="11620" b="6459"/>
          <a:stretch>
            <a:fillRect/>
          </a:stretch>
        </p:blipFill>
        <p:spPr>
          <a:xfrm rot="5400000">
            <a:off x="6093489" y="660551"/>
            <a:ext cx="5165757" cy="5843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9E7666-9FC4-49C8-5C28-7B08E3E8D809}"/>
              </a:ext>
            </a:extLst>
          </p:cNvPr>
          <p:cNvSpPr txBox="1"/>
          <p:nvPr/>
        </p:nvSpPr>
        <p:spPr>
          <a:xfrm>
            <a:off x="304800" y="5573228"/>
            <a:ext cx="62012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dirty="0"/>
              <a:t>Camera paper: [arXiv:2406.08274]</a:t>
            </a:r>
            <a:br>
              <a:rPr lang="en-US" sz="1800" b="1" dirty="0"/>
            </a:br>
            <a:r>
              <a:rPr lang="en-US" sz="1800" b="1" dirty="0"/>
              <a:t>Commissioning paper: [arXiv:2503.11864]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D3B0CAC-E675-332C-42B9-6415A7FB3C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425247"/>
              </p:ext>
            </p:extLst>
          </p:nvPr>
        </p:nvGraphicFramePr>
        <p:xfrm>
          <a:off x="395426" y="2661618"/>
          <a:ext cx="4869326" cy="2727706"/>
        </p:xfrm>
        <a:graphic>
          <a:graphicData uri="http://schemas.openxmlformats.org/drawingml/2006/table">
            <a:tbl>
              <a:tblPr band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984120">
                  <a:extLst>
                    <a:ext uri="{9D8B030D-6E8A-4147-A177-3AD203B41FA5}">
                      <a16:colId xmlns:a16="http://schemas.microsoft.com/office/drawing/2014/main" val="2803326552"/>
                    </a:ext>
                  </a:extLst>
                </a:gridCol>
                <a:gridCol w="2885206">
                  <a:extLst>
                    <a:ext uri="{9D8B030D-6E8A-4147-A177-3AD203B41FA5}">
                      <a16:colId xmlns:a16="http://schemas.microsoft.com/office/drawing/2014/main" val="2907346945"/>
                    </a:ext>
                  </a:extLst>
                </a:gridCol>
              </a:tblGrid>
              <a:tr h="9700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Data Taking Period</a:t>
                      </a:r>
                    </a:p>
                  </a:txBody>
                  <a:tcPr>
                    <a:lnL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October 2024-Dec 2025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416547"/>
                  </a:ext>
                </a:extLst>
              </a:tr>
              <a:tr h="87881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Hours Analyzed</a:t>
                      </a:r>
                    </a:p>
                  </a:txBody>
                  <a:tcPr>
                    <a:lnL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554 Hours Door Open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238 Hours Door Closed</a:t>
                      </a:r>
                    </a:p>
                  </a:txBody>
                  <a:tcPr>
                    <a:lnL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343022"/>
                  </a:ext>
                </a:extLst>
              </a:tr>
              <a:tr h="87881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Triggered Events</a:t>
                      </a:r>
                    </a:p>
                  </a:txBody>
                  <a:tcPr>
                    <a:lnL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1.2 Million Door Open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0.6 Million Door Closed</a:t>
                      </a:r>
                    </a:p>
                  </a:txBody>
                  <a:tcPr>
                    <a:lnL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309107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CA00990F-3999-4EE4-3452-235B16B3B7C7}"/>
              </a:ext>
            </a:extLst>
          </p:cNvPr>
          <p:cNvSpPr txBox="1"/>
          <p:nvPr/>
        </p:nvSpPr>
        <p:spPr>
          <a:xfrm>
            <a:off x="0" y="1347412"/>
            <a:ext cx="47490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Purpose:</a:t>
            </a:r>
          </a:p>
          <a:p>
            <a:pPr lvl="1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Validate detection concept </a:t>
            </a:r>
          </a:p>
          <a:p>
            <a:pPr lvl="1"/>
            <a:r>
              <a:rPr lang="en-US" sz="2000" dirty="0">
                <a:latin typeface="Helvetica" panose="020B0604020202020204" pitchFamily="34" charset="0"/>
                <a:cs typeface="Helvetica" panose="020B0604020202020204" pitchFamily="34" charset="0"/>
              </a:rPr>
              <a:t>Characterize background</a:t>
            </a:r>
          </a:p>
          <a:p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742A17-3EC4-3ED2-B52D-E3491F0E9EDA}"/>
              </a:ext>
            </a:extLst>
          </p:cNvPr>
          <p:cNvSpPr txBox="1"/>
          <p:nvPr/>
        </p:nvSpPr>
        <p:spPr>
          <a:xfrm>
            <a:off x="7285445" y="5334340"/>
            <a:ext cx="4312830" cy="830997"/>
          </a:xfrm>
          <a:prstGeom prst="rect">
            <a:avLst/>
          </a:prstGeom>
          <a:solidFill>
            <a:srgbClr val="131A69">
              <a:alpha val="30196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Deployed on Friso Peak, Utah </a:t>
            </a:r>
          </a:p>
          <a:p>
            <a:pPr algn="r"/>
            <a:r>
              <a:rPr lang="en-US" sz="2400" dirty="0">
                <a:solidFill>
                  <a:schemeClr val="bg1"/>
                </a:solidFill>
              </a:rPr>
              <a:t>In October 2023</a:t>
            </a:r>
          </a:p>
        </p:txBody>
      </p:sp>
    </p:spTree>
    <p:extLst>
      <p:ext uri="{BB962C8B-B14F-4D97-AF65-F5344CB8AC3E}">
        <p14:creationId xmlns:p14="http://schemas.microsoft.com/office/powerpoint/2010/main" val="723051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1B374-674A-3A33-F429-6BDD39ECB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26C5763-C627-E3E3-0188-F4C318BC9B37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24E804D8-33CE-0703-E693-4F03BDD35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AB5FF5C0-FED0-ECC2-F48C-EBFA66F3302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09A4BB5-A64E-DC0A-9C73-D31F17EBB54B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Event Processing Significantly Reduces Noise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7EB2AB-A98F-79C4-635D-876811B8C5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F3F6"/>
              </a:clrFrom>
              <a:clrTo>
                <a:srgbClr val="EEF3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22" y="1453019"/>
            <a:ext cx="4328610" cy="37897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133571A-B9D8-CDB7-EA04-B07511F719BA}"/>
              </a:ext>
            </a:extLst>
          </p:cNvPr>
          <p:cNvSpPr txBox="1"/>
          <p:nvPr/>
        </p:nvSpPr>
        <p:spPr>
          <a:xfrm>
            <a:off x="304800" y="5377821"/>
            <a:ext cx="4262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31A69"/>
                </a:solidFill>
              </a:rPr>
              <a:t>1.2 Million Events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05223C-95B7-D574-347E-1A180200F33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5835" y="1453019"/>
            <a:ext cx="4262133" cy="373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89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0625B-C8DF-77A4-31F4-C233EF5DE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B550577-FA2F-D473-24F5-AD563D70FB7F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F01E9945-0EAD-957B-0879-60219D42E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0500DD0A-AC69-732E-ED93-B31575BDB0B5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91E459F-CE7D-1E0B-2B91-AF7E9D91EA68}"/>
              </a:ext>
            </a:extLst>
          </p:cNvPr>
          <p:cNvSpPr/>
          <p:nvPr/>
        </p:nvSpPr>
        <p:spPr>
          <a:xfrm>
            <a:off x="4675654" y="2060747"/>
            <a:ext cx="2534488" cy="910883"/>
          </a:xfrm>
          <a:prstGeom prst="rightArrow">
            <a:avLst>
              <a:gd name="adj1" fmla="val 50000"/>
              <a:gd name="adj2" fmla="val 76614"/>
            </a:avLst>
          </a:prstGeom>
          <a:solidFill>
            <a:srgbClr val="131A69"/>
          </a:solidFill>
          <a:ln>
            <a:solidFill>
              <a:srgbClr val="F555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A81BBD-AEDD-FE51-DE8C-F38AC2B94AA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F3F6"/>
              </a:clrFrom>
              <a:clrTo>
                <a:srgbClr val="EEF3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239" y="1375430"/>
            <a:ext cx="4323937" cy="37856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D4C254-F3F3-AF93-2854-D053D40718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F3F6"/>
              </a:clrFrom>
              <a:clrTo>
                <a:srgbClr val="EEF3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22" y="1453019"/>
            <a:ext cx="4328610" cy="3789707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76F68BE-75F1-3962-9858-02D58CD8F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006185"/>
              </p:ext>
            </p:extLst>
          </p:nvPr>
        </p:nvGraphicFramePr>
        <p:xfrm>
          <a:off x="4863976" y="3501830"/>
          <a:ext cx="2157844" cy="2158155"/>
        </p:xfrm>
        <a:graphic>
          <a:graphicData uri="http://schemas.openxmlformats.org/drawingml/2006/table">
            <a:tbl>
              <a:tblPr band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2157844">
                  <a:extLst>
                    <a:ext uri="{9D8B030D-6E8A-4147-A177-3AD203B41FA5}">
                      <a16:colId xmlns:a16="http://schemas.microsoft.com/office/drawing/2014/main" val="2803326552"/>
                    </a:ext>
                  </a:extLst>
                </a:gridCol>
              </a:tblGrid>
              <a:tr h="767519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131A69"/>
                          </a:solidFill>
                        </a:rPr>
                        <a:t>3 Surviving pixels</a:t>
                      </a:r>
                    </a:p>
                  </a:txBody>
                  <a:tcPr>
                    <a:lnL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416547"/>
                  </a:ext>
                </a:extLst>
              </a:tr>
              <a:tr h="69531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131A69"/>
                          </a:solidFill>
                        </a:rPr>
                        <a:t>2 Core pixels</a:t>
                      </a:r>
                    </a:p>
                    <a:p>
                      <a:endParaRPr lang="en-US" dirty="0">
                        <a:solidFill>
                          <a:srgbClr val="131A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343022"/>
                  </a:ext>
                </a:extLst>
              </a:tr>
              <a:tr h="6953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131A69"/>
                          </a:solidFill>
                        </a:rPr>
                        <a:t>Same time bin</a:t>
                      </a:r>
                    </a:p>
                    <a:p>
                      <a:endParaRPr lang="en-US" dirty="0">
                        <a:solidFill>
                          <a:srgbClr val="131A69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1A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E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309107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C9E6CE5E-8D05-2CAC-0720-FF7F75666B88}"/>
              </a:ext>
            </a:extLst>
          </p:cNvPr>
          <p:cNvSpPr txBox="1"/>
          <p:nvPr/>
        </p:nvSpPr>
        <p:spPr>
          <a:xfrm>
            <a:off x="304800" y="5377821"/>
            <a:ext cx="4262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31A69"/>
                </a:solidFill>
              </a:rPr>
              <a:t>1.2 Million Events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D43340-EAAC-1A4C-E377-94A787E07F66}"/>
              </a:ext>
            </a:extLst>
          </p:cNvPr>
          <p:cNvSpPr txBox="1"/>
          <p:nvPr/>
        </p:nvSpPr>
        <p:spPr>
          <a:xfrm>
            <a:off x="7124736" y="5242726"/>
            <a:ext cx="4262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31A69"/>
                </a:solidFill>
              </a:rPr>
              <a:t>2193 Events</a:t>
            </a: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0959F70B-8FAD-8C31-034C-BAB9BF6EE6C1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Event Processing Significantly Reduces Noise</a:t>
            </a:r>
          </a:p>
        </p:txBody>
      </p:sp>
    </p:spTree>
    <p:extLst>
      <p:ext uri="{BB962C8B-B14F-4D97-AF65-F5344CB8AC3E}">
        <p14:creationId xmlns:p14="http://schemas.microsoft.com/office/powerpoint/2010/main" val="2101199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DC593-0FE4-0B82-2026-4F9298373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FA85C9-675C-EB47-F9CC-C102B9DCCAB5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9FE2E284-6257-C896-855C-0841B9A0E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1BA90FFF-5B9D-CA66-430F-0D67B3AA7BB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64A31D99-2695-70F0-D1E3-19CC2A230990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All Surviving Events are Muon Events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028374-273D-4392-B524-62811A66F5D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4786" y="1193599"/>
            <a:ext cx="5744364" cy="5029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261402-A8FD-1B84-97B4-EE5578CF0AE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326" y="1210601"/>
            <a:ext cx="5744362" cy="5029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D5AE5D-1D72-C855-3EC8-859E74DB8FE2}"/>
              </a:ext>
            </a:extLst>
          </p:cNvPr>
          <p:cNvSpPr txBox="1"/>
          <p:nvPr/>
        </p:nvSpPr>
        <p:spPr>
          <a:xfrm>
            <a:off x="2306703" y="1729875"/>
            <a:ext cx="292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Muon Track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DC0C00-6F16-67C2-43F2-1D674723ED38}"/>
              </a:ext>
            </a:extLst>
          </p:cNvPr>
          <p:cNvSpPr txBox="1"/>
          <p:nvPr/>
        </p:nvSpPr>
        <p:spPr>
          <a:xfrm>
            <a:off x="8051065" y="1729875"/>
            <a:ext cx="29260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Isolated Muon Cherenkov Candidate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2932641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F7064-A40D-3684-CBD8-CE9CDCE11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1BBD100-3933-CAA3-7FF7-87E1EE6A498D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EA924721-92A0-AF09-1D49-1974E7032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6D49EF7C-974D-FF7F-D68C-FD4E14603A3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47D975-6EB9-F347-5ECF-B71B1EE83EF6}"/>
              </a:ext>
            </a:extLst>
          </p:cNvPr>
          <p:cNvSpPr txBox="1"/>
          <p:nvPr/>
        </p:nvSpPr>
        <p:spPr>
          <a:xfrm>
            <a:off x="2306703" y="1729875"/>
            <a:ext cx="292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Muon Track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38D004-BD27-3370-3E78-1A00FB76C21A}"/>
              </a:ext>
            </a:extLst>
          </p:cNvPr>
          <p:cNvSpPr txBox="1"/>
          <p:nvPr/>
        </p:nvSpPr>
        <p:spPr>
          <a:xfrm>
            <a:off x="8051065" y="1729875"/>
            <a:ext cx="29260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Isolated Muon Cherenkov Candidate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2073" name="Picture Placeholder 10">
            <a:extLst>
              <a:ext uri="{FF2B5EF4-FFF2-40B4-BE49-F238E27FC236}">
                <a16:creationId xmlns:a16="http://schemas.microsoft.com/office/drawing/2014/main" id="{E11BBFF9-F13C-8489-FEEC-5AC52B81CBD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6375509" y="1251386"/>
            <a:ext cx="2415955" cy="2211529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  <p:sp>
        <p:nvSpPr>
          <p:cNvPr id="2106" name="Rectangle 2105">
            <a:extLst>
              <a:ext uri="{FF2B5EF4-FFF2-40B4-BE49-F238E27FC236}">
                <a16:creationId xmlns:a16="http://schemas.microsoft.com/office/drawing/2014/main" id="{741E7FD7-0ECB-4991-6CA3-9B5BB5C3F6F1}"/>
              </a:ext>
            </a:extLst>
          </p:cNvPr>
          <p:cNvSpPr/>
          <p:nvPr/>
        </p:nvSpPr>
        <p:spPr>
          <a:xfrm>
            <a:off x="7104913" y="1914076"/>
            <a:ext cx="439737" cy="438503"/>
          </a:xfrm>
          <a:prstGeom prst="rect">
            <a:avLst/>
          </a:prstGeom>
          <a:solidFill>
            <a:srgbClr val="EBF8FF">
              <a:alpha val="40000"/>
            </a:srgbClr>
          </a:solidFill>
          <a:ln>
            <a:solidFill>
              <a:srgbClr val="131A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2" name="Text 2">
            <a:extLst>
              <a:ext uri="{FF2B5EF4-FFF2-40B4-BE49-F238E27FC236}">
                <a16:creationId xmlns:a16="http://schemas.microsoft.com/office/drawing/2014/main" id="{334A7FC9-1E41-388F-76B1-3FE98D38AE30}"/>
              </a:ext>
            </a:extLst>
          </p:cNvPr>
          <p:cNvSpPr/>
          <p:nvPr/>
        </p:nvSpPr>
        <p:spPr>
          <a:xfrm>
            <a:off x="1076883" y="1102284"/>
            <a:ext cx="1665129" cy="283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80" b="1" kern="0" spc="17" dirty="0">
                <a:solidFill>
                  <a:srgbClr val="FFFFFF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4×4 SiPM Array</a:t>
            </a:r>
            <a:endParaRPr lang="en-US" sz="1680" dirty="0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29923FDF-F22D-091A-74F1-1B1D0F7835E0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Muon Tracks Arise when Muons Cross the Camera</a:t>
            </a:r>
          </a:p>
        </p:txBody>
      </p:sp>
    </p:spTree>
    <p:extLst>
      <p:ext uri="{BB962C8B-B14F-4D97-AF65-F5344CB8AC3E}">
        <p14:creationId xmlns:p14="http://schemas.microsoft.com/office/powerpoint/2010/main" val="1367281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BCC5B-8FDF-9C6B-9F67-ADB3E81E1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6CAC4F-DB4B-F60B-E972-EA4429AD62F3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AA125CDE-F25E-47D9-201B-34473625E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091BFF4B-F96D-AC1E-8B00-F9070B488D0A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B78210-9B78-C804-5B40-CA926C992FED}"/>
              </a:ext>
            </a:extLst>
          </p:cNvPr>
          <p:cNvSpPr txBox="1"/>
          <p:nvPr/>
        </p:nvSpPr>
        <p:spPr>
          <a:xfrm>
            <a:off x="2306703" y="1729875"/>
            <a:ext cx="292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Muon Track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5307A2-BFBE-412E-69CA-419E73C3C3F9}"/>
              </a:ext>
            </a:extLst>
          </p:cNvPr>
          <p:cNvSpPr txBox="1"/>
          <p:nvPr/>
        </p:nvSpPr>
        <p:spPr>
          <a:xfrm>
            <a:off x="8051065" y="1729875"/>
            <a:ext cx="29260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Isolated Muon Cherenkov Candidate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2073" name="Picture Placeholder 10">
            <a:extLst>
              <a:ext uri="{FF2B5EF4-FFF2-40B4-BE49-F238E27FC236}">
                <a16:creationId xmlns:a16="http://schemas.microsoft.com/office/drawing/2014/main" id="{1D881DC6-D1F8-07A3-A2A4-A4B117D179EA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6375509" y="1251386"/>
            <a:ext cx="2415955" cy="2211529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  <p:cxnSp>
        <p:nvCxnSpPr>
          <p:cNvPr id="2091" name="Straight Connector 2090">
            <a:extLst>
              <a:ext uri="{FF2B5EF4-FFF2-40B4-BE49-F238E27FC236}">
                <a16:creationId xmlns:a16="http://schemas.microsoft.com/office/drawing/2014/main" id="{33DC2BEC-7891-ECF4-EFA6-3F231F9E6AFC}"/>
              </a:ext>
            </a:extLst>
          </p:cNvPr>
          <p:cNvCxnSpPr>
            <a:cxnSpLocks/>
          </p:cNvCxnSpPr>
          <p:nvPr/>
        </p:nvCxnSpPr>
        <p:spPr>
          <a:xfrm flipV="1">
            <a:off x="4698396" y="1914076"/>
            <a:ext cx="2606727" cy="328185"/>
          </a:xfrm>
          <a:prstGeom prst="line">
            <a:avLst/>
          </a:prstGeom>
          <a:ln w="57150">
            <a:solidFill>
              <a:srgbClr val="131A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2" name="Straight Connector 2091">
            <a:extLst>
              <a:ext uri="{FF2B5EF4-FFF2-40B4-BE49-F238E27FC236}">
                <a16:creationId xmlns:a16="http://schemas.microsoft.com/office/drawing/2014/main" id="{223FFBE2-CC8F-3C9D-9803-BBC2B27E200C}"/>
              </a:ext>
            </a:extLst>
          </p:cNvPr>
          <p:cNvCxnSpPr>
            <a:cxnSpLocks/>
          </p:cNvCxnSpPr>
          <p:nvPr/>
        </p:nvCxnSpPr>
        <p:spPr>
          <a:xfrm flipV="1">
            <a:off x="4736071" y="2338913"/>
            <a:ext cx="2552825" cy="2233505"/>
          </a:xfrm>
          <a:prstGeom prst="line">
            <a:avLst/>
          </a:prstGeom>
          <a:ln w="57150">
            <a:solidFill>
              <a:srgbClr val="131A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06" name="Rectangle 2105">
            <a:extLst>
              <a:ext uri="{FF2B5EF4-FFF2-40B4-BE49-F238E27FC236}">
                <a16:creationId xmlns:a16="http://schemas.microsoft.com/office/drawing/2014/main" id="{EC1339D4-552E-54C6-A5AA-A31D9ECA1FE1}"/>
              </a:ext>
            </a:extLst>
          </p:cNvPr>
          <p:cNvSpPr/>
          <p:nvPr/>
        </p:nvSpPr>
        <p:spPr>
          <a:xfrm>
            <a:off x="7104913" y="1914076"/>
            <a:ext cx="439737" cy="438503"/>
          </a:xfrm>
          <a:prstGeom prst="rect">
            <a:avLst/>
          </a:prstGeom>
          <a:solidFill>
            <a:srgbClr val="EBF8FF">
              <a:alpha val="40000"/>
            </a:srgbClr>
          </a:solidFill>
          <a:ln>
            <a:solidFill>
              <a:srgbClr val="131A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0" name="Shape 1">
            <a:extLst>
              <a:ext uri="{FF2B5EF4-FFF2-40B4-BE49-F238E27FC236}">
                <a16:creationId xmlns:a16="http://schemas.microsoft.com/office/drawing/2014/main" id="{76A22D5B-6300-03E0-4C79-E29ACB054009}"/>
              </a:ext>
            </a:extLst>
          </p:cNvPr>
          <p:cNvSpPr/>
          <p:nvPr/>
        </p:nvSpPr>
        <p:spPr>
          <a:xfrm>
            <a:off x="863523" y="995604"/>
            <a:ext cx="2015649" cy="458788"/>
          </a:xfrm>
          <a:prstGeom prst="roundRect">
            <a:avLst>
              <a:gd name="adj" fmla="val 4651"/>
            </a:avLst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62" name="Text 2">
            <a:extLst>
              <a:ext uri="{FF2B5EF4-FFF2-40B4-BE49-F238E27FC236}">
                <a16:creationId xmlns:a16="http://schemas.microsoft.com/office/drawing/2014/main" id="{C3543222-371B-4D5E-A24E-89630A880F4D}"/>
              </a:ext>
            </a:extLst>
          </p:cNvPr>
          <p:cNvSpPr/>
          <p:nvPr/>
        </p:nvSpPr>
        <p:spPr>
          <a:xfrm>
            <a:off x="1076883" y="1102284"/>
            <a:ext cx="1665129" cy="283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80" b="1" kern="0" spc="17" dirty="0">
                <a:solidFill>
                  <a:srgbClr val="FFFFFF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4×4 SiPM Array</a:t>
            </a:r>
            <a:endParaRPr lang="en-US" sz="1680" dirty="0"/>
          </a:p>
        </p:txBody>
      </p:sp>
      <p:pic>
        <p:nvPicPr>
          <p:cNvPr id="2464" name="Image 0" descr="preencoded.png">
            <a:extLst>
              <a:ext uri="{FF2B5EF4-FFF2-40B4-BE49-F238E27FC236}">
                <a16:creationId xmlns:a16="http://schemas.microsoft.com/office/drawing/2014/main" id="{3C262B13-06A4-4DB4-13EE-309BD4EF1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3603" y="2115744"/>
            <a:ext cx="3413760" cy="2667000"/>
          </a:xfrm>
          <a:prstGeom prst="rect">
            <a:avLst/>
          </a:prstGeom>
        </p:spPr>
      </p:pic>
      <p:sp>
        <p:nvSpPr>
          <p:cNvPr id="2466" name="Shape 3">
            <a:extLst>
              <a:ext uri="{FF2B5EF4-FFF2-40B4-BE49-F238E27FC236}">
                <a16:creationId xmlns:a16="http://schemas.microsoft.com/office/drawing/2014/main" id="{D9DA51B7-4C7A-D408-9812-C4022ABC63C8}"/>
              </a:ext>
            </a:extLst>
          </p:cNvPr>
          <p:cNvSpPr/>
          <p:nvPr/>
        </p:nvSpPr>
        <p:spPr>
          <a:xfrm>
            <a:off x="1503603" y="2382444"/>
            <a:ext cx="2880360" cy="2346960"/>
          </a:xfrm>
          <a:prstGeom prst="rect">
            <a:avLst/>
          </a:prstGeom>
          <a:solidFill>
            <a:srgbClr val="C9C9C9"/>
          </a:solidFill>
          <a:ln w="21336">
            <a:solidFill>
              <a:srgbClr val="4A4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68" name="Shape 4">
            <a:extLst>
              <a:ext uri="{FF2B5EF4-FFF2-40B4-BE49-F238E27FC236}">
                <a16:creationId xmlns:a16="http://schemas.microsoft.com/office/drawing/2014/main" id="{3885BF87-4B40-E8D5-77DC-87C79606CF88}"/>
              </a:ext>
            </a:extLst>
          </p:cNvPr>
          <p:cNvSpPr/>
          <p:nvPr/>
        </p:nvSpPr>
        <p:spPr>
          <a:xfrm>
            <a:off x="1524876" y="2969152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0" name="Shape 5">
            <a:extLst>
              <a:ext uri="{FF2B5EF4-FFF2-40B4-BE49-F238E27FC236}">
                <a16:creationId xmlns:a16="http://schemas.microsoft.com/office/drawing/2014/main" id="{3E6DF082-821B-150F-076B-BEC94DBB7D5A}"/>
              </a:ext>
            </a:extLst>
          </p:cNvPr>
          <p:cNvSpPr/>
          <p:nvPr/>
        </p:nvSpPr>
        <p:spPr>
          <a:xfrm>
            <a:off x="2223661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2" name="Shape 6">
            <a:extLst>
              <a:ext uri="{FF2B5EF4-FFF2-40B4-BE49-F238E27FC236}">
                <a16:creationId xmlns:a16="http://schemas.microsoft.com/office/drawing/2014/main" id="{8000B2D1-6E13-F4A7-AD6A-2A7D4F786104}"/>
              </a:ext>
            </a:extLst>
          </p:cNvPr>
          <p:cNvSpPr/>
          <p:nvPr/>
        </p:nvSpPr>
        <p:spPr>
          <a:xfrm>
            <a:off x="2933115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4" name="Shape 7">
            <a:extLst>
              <a:ext uri="{FF2B5EF4-FFF2-40B4-BE49-F238E27FC236}">
                <a16:creationId xmlns:a16="http://schemas.microsoft.com/office/drawing/2014/main" id="{DF7F7A41-2A0A-C701-D3DD-7698CF5DE86D}"/>
              </a:ext>
            </a:extLst>
          </p:cNvPr>
          <p:cNvSpPr/>
          <p:nvPr/>
        </p:nvSpPr>
        <p:spPr>
          <a:xfrm>
            <a:off x="3642569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6" name="Shape 8">
            <a:extLst>
              <a:ext uri="{FF2B5EF4-FFF2-40B4-BE49-F238E27FC236}">
                <a16:creationId xmlns:a16="http://schemas.microsoft.com/office/drawing/2014/main" id="{3546486F-E3E5-3E63-630B-8C172D6039DC}"/>
              </a:ext>
            </a:extLst>
          </p:cNvPr>
          <p:cNvSpPr/>
          <p:nvPr/>
        </p:nvSpPr>
        <p:spPr>
          <a:xfrm>
            <a:off x="4352023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8" name="Shape 9">
            <a:extLst>
              <a:ext uri="{FF2B5EF4-FFF2-40B4-BE49-F238E27FC236}">
                <a16:creationId xmlns:a16="http://schemas.microsoft.com/office/drawing/2014/main" id="{6F7C4C7A-B148-B5D8-BA05-74DB4FF2B5BE}"/>
              </a:ext>
            </a:extLst>
          </p:cNvPr>
          <p:cNvSpPr/>
          <p:nvPr/>
        </p:nvSpPr>
        <p:spPr>
          <a:xfrm>
            <a:off x="1524876" y="3545256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0" name="Shape 10">
            <a:extLst>
              <a:ext uri="{FF2B5EF4-FFF2-40B4-BE49-F238E27FC236}">
                <a16:creationId xmlns:a16="http://schemas.microsoft.com/office/drawing/2014/main" id="{4E9C4A3E-7D44-34C7-CEDD-398020D9F9E0}"/>
              </a:ext>
            </a:extLst>
          </p:cNvPr>
          <p:cNvSpPr/>
          <p:nvPr/>
        </p:nvSpPr>
        <p:spPr>
          <a:xfrm>
            <a:off x="2223661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2" name="Shape 11">
            <a:extLst>
              <a:ext uri="{FF2B5EF4-FFF2-40B4-BE49-F238E27FC236}">
                <a16:creationId xmlns:a16="http://schemas.microsoft.com/office/drawing/2014/main" id="{277E1400-2CEB-953A-705F-37B43E7456DC}"/>
              </a:ext>
            </a:extLst>
          </p:cNvPr>
          <p:cNvSpPr/>
          <p:nvPr/>
        </p:nvSpPr>
        <p:spPr>
          <a:xfrm>
            <a:off x="2933115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4" name="Shape 12">
            <a:extLst>
              <a:ext uri="{FF2B5EF4-FFF2-40B4-BE49-F238E27FC236}">
                <a16:creationId xmlns:a16="http://schemas.microsoft.com/office/drawing/2014/main" id="{9E2F1770-6F21-A6E4-54E3-DC7C67450305}"/>
              </a:ext>
            </a:extLst>
          </p:cNvPr>
          <p:cNvSpPr/>
          <p:nvPr/>
        </p:nvSpPr>
        <p:spPr>
          <a:xfrm>
            <a:off x="3642569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6" name="Shape 13">
            <a:extLst>
              <a:ext uri="{FF2B5EF4-FFF2-40B4-BE49-F238E27FC236}">
                <a16:creationId xmlns:a16="http://schemas.microsoft.com/office/drawing/2014/main" id="{7C80F974-0621-3DB1-E557-8EFAEC40CF79}"/>
              </a:ext>
            </a:extLst>
          </p:cNvPr>
          <p:cNvSpPr/>
          <p:nvPr/>
        </p:nvSpPr>
        <p:spPr>
          <a:xfrm>
            <a:off x="4352023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8" name="Shape 14">
            <a:extLst>
              <a:ext uri="{FF2B5EF4-FFF2-40B4-BE49-F238E27FC236}">
                <a16:creationId xmlns:a16="http://schemas.microsoft.com/office/drawing/2014/main" id="{86CF8D40-6E60-87F2-8578-83E6AEFF9690}"/>
              </a:ext>
            </a:extLst>
          </p:cNvPr>
          <p:cNvSpPr/>
          <p:nvPr/>
        </p:nvSpPr>
        <p:spPr>
          <a:xfrm>
            <a:off x="1524876" y="4121360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0" name="Shape 15">
            <a:extLst>
              <a:ext uri="{FF2B5EF4-FFF2-40B4-BE49-F238E27FC236}">
                <a16:creationId xmlns:a16="http://schemas.microsoft.com/office/drawing/2014/main" id="{64380B39-78A3-4478-602A-D6B749C04DD3}"/>
              </a:ext>
            </a:extLst>
          </p:cNvPr>
          <p:cNvSpPr/>
          <p:nvPr/>
        </p:nvSpPr>
        <p:spPr>
          <a:xfrm>
            <a:off x="2223661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2" name="Shape 16">
            <a:extLst>
              <a:ext uri="{FF2B5EF4-FFF2-40B4-BE49-F238E27FC236}">
                <a16:creationId xmlns:a16="http://schemas.microsoft.com/office/drawing/2014/main" id="{C9987DF3-DE76-F1C6-F468-0C13618FA4E1}"/>
              </a:ext>
            </a:extLst>
          </p:cNvPr>
          <p:cNvSpPr/>
          <p:nvPr/>
        </p:nvSpPr>
        <p:spPr>
          <a:xfrm>
            <a:off x="2933115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4" name="Shape 17">
            <a:extLst>
              <a:ext uri="{FF2B5EF4-FFF2-40B4-BE49-F238E27FC236}">
                <a16:creationId xmlns:a16="http://schemas.microsoft.com/office/drawing/2014/main" id="{6D7E3069-63BA-3666-A8F8-43B11ADEE12C}"/>
              </a:ext>
            </a:extLst>
          </p:cNvPr>
          <p:cNvSpPr/>
          <p:nvPr/>
        </p:nvSpPr>
        <p:spPr>
          <a:xfrm>
            <a:off x="3642569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6" name="Shape 18">
            <a:extLst>
              <a:ext uri="{FF2B5EF4-FFF2-40B4-BE49-F238E27FC236}">
                <a16:creationId xmlns:a16="http://schemas.microsoft.com/office/drawing/2014/main" id="{39F4EB22-48E3-BF1A-F733-5C0D2E9FD739}"/>
              </a:ext>
            </a:extLst>
          </p:cNvPr>
          <p:cNvSpPr/>
          <p:nvPr/>
        </p:nvSpPr>
        <p:spPr>
          <a:xfrm>
            <a:off x="4352023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8" name="Shape 19">
            <a:extLst>
              <a:ext uri="{FF2B5EF4-FFF2-40B4-BE49-F238E27FC236}">
                <a16:creationId xmlns:a16="http://schemas.microsoft.com/office/drawing/2014/main" id="{CF0F528D-7A7E-CA37-E3D5-D4F9651EC4CB}"/>
              </a:ext>
            </a:extLst>
          </p:cNvPr>
          <p:cNvSpPr/>
          <p:nvPr/>
        </p:nvSpPr>
        <p:spPr>
          <a:xfrm>
            <a:off x="1524876" y="4697464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0" name="Shape 20">
            <a:extLst>
              <a:ext uri="{FF2B5EF4-FFF2-40B4-BE49-F238E27FC236}">
                <a16:creationId xmlns:a16="http://schemas.microsoft.com/office/drawing/2014/main" id="{1948C60D-3608-3ECD-E343-8B0577F1C572}"/>
              </a:ext>
            </a:extLst>
          </p:cNvPr>
          <p:cNvSpPr/>
          <p:nvPr/>
        </p:nvSpPr>
        <p:spPr>
          <a:xfrm>
            <a:off x="2223661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2" name="Shape 21">
            <a:extLst>
              <a:ext uri="{FF2B5EF4-FFF2-40B4-BE49-F238E27FC236}">
                <a16:creationId xmlns:a16="http://schemas.microsoft.com/office/drawing/2014/main" id="{6A4B8A52-D50E-75C7-86CB-26F559EFBE9C}"/>
              </a:ext>
            </a:extLst>
          </p:cNvPr>
          <p:cNvSpPr/>
          <p:nvPr/>
        </p:nvSpPr>
        <p:spPr>
          <a:xfrm>
            <a:off x="2933115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4" name="Shape 22">
            <a:extLst>
              <a:ext uri="{FF2B5EF4-FFF2-40B4-BE49-F238E27FC236}">
                <a16:creationId xmlns:a16="http://schemas.microsoft.com/office/drawing/2014/main" id="{114D6D94-91F8-1004-0097-2253E667F1F0}"/>
              </a:ext>
            </a:extLst>
          </p:cNvPr>
          <p:cNvSpPr/>
          <p:nvPr/>
        </p:nvSpPr>
        <p:spPr>
          <a:xfrm>
            <a:off x="3642569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6" name="Shape 23">
            <a:extLst>
              <a:ext uri="{FF2B5EF4-FFF2-40B4-BE49-F238E27FC236}">
                <a16:creationId xmlns:a16="http://schemas.microsoft.com/office/drawing/2014/main" id="{D1D5F815-7892-2193-F8D8-12EA652F85B4}"/>
              </a:ext>
            </a:extLst>
          </p:cNvPr>
          <p:cNvSpPr/>
          <p:nvPr/>
        </p:nvSpPr>
        <p:spPr>
          <a:xfrm>
            <a:off x="4352023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4" name="Shape 27">
            <a:extLst>
              <a:ext uri="{FF2B5EF4-FFF2-40B4-BE49-F238E27FC236}">
                <a16:creationId xmlns:a16="http://schemas.microsoft.com/office/drawing/2014/main" id="{0E49812E-A163-0CE8-B38A-58C587EFE408}"/>
              </a:ext>
            </a:extLst>
          </p:cNvPr>
          <p:cNvSpPr/>
          <p:nvPr/>
        </p:nvSpPr>
        <p:spPr>
          <a:xfrm>
            <a:off x="3285095" y="1208964"/>
            <a:ext cx="42704" cy="960120"/>
          </a:xfrm>
          <a:prstGeom prst="rect">
            <a:avLst/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6" name="Shape 28">
            <a:extLst>
              <a:ext uri="{FF2B5EF4-FFF2-40B4-BE49-F238E27FC236}">
                <a16:creationId xmlns:a16="http://schemas.microsoft.com/office/drawing/2014/main" id="{F9DDA30A-90B6-5E36-D739-E375FF910242}"/>
              </a:ext>
            </a:extLst>
          </p:cNvPr>
          <p:cNvSpPr/>
          <p:nvPr/>
        </p:nvSpPr>
        <p:spPr>
          <a:xfrm>
            <a:off x="3285095" y="2169084"/>
            <a:ext cx="42704" cy="2560320"/>
          </a:xfrm>
          <a:prstGeom prst="rect">
            <a:avLst/>
          </a:prstGeom>
          <a:solidFill>
            <a:srgbClr val="1A2456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8" name="Shape 29">
            <a:extLst>
              <a:ext uri="{FF2B5EF4-FFF2-40B4-BE49-F238E27FC236}">
                <a16:creationId xmlns:a16="http://schemas.microsoft.com/office/drawing/2014/main" id="{C2875C9A-551B-8110-A78C-0B34B9A131A5}"/>
              </a:ext>
            </a:extLst>
          </p:cNvPr>
          <p:cNvSpPr/>
          <p:nvPr/>
        </p:nvSpPr>
        <p:spPr>
          <a:xfrm>
            <a:off x="3285095" y="4729404"/>
            <a:ext cx="42704" cy="1066800"/>
          </a:xfrm>
          <a:prstGeom prst="rect">
            <a:avLst/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20" name="Image 1" descr="preencoded.png">
            <a:extLst>
              <a:ext uri="{FF2B5EF4-FFF2-40B4-BE49-F238E27FC236}">
                <a16:creationId xmlns:a16="http://schemas.microsoft.com/office/drawing/2014/main" id="{BF3B902C-C38E-6405-9962-BB18DC3C8E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3803" y="5689524"/>
            <a:ext cx="426720" cy="426720"/>
          </a:xfrm>
          <a:prstGeom prst="rect">
            <a:avLst/>
          </a:prstGeom>
        </p:spPr>
      </p:pic>
      <p:sp>
        <p:nvSpPr>
          <p:cNvPr id="2522" name="Shape 30">
            <a:extLst>
              <a:ext uri="{FF2B5EF4-FFF2-40B4-BE49-F238E27FC236}">
                <a16:creationId xmlns:a16="http://schemas.microsoft.com/office/drawing/2014/main" id="{7DA3858C-CB45-875B-EFC1-303492CAAA1C}"/>
              </a:ext>
            </a:extLst>
          </p:cNvPr>
          <p:cNvSpPr/>
          <p:nvPr/>
        </p:nvSpPr>
        <p:spPr>
          <a:xfrm>
            <a:off x="3253187" y="211574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1A24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24" name="Shape 31">
            <a:extLst>
              <a:ext uri="{FF2B5EF4-FFF2-40B4-BE49-F238E27FC236}">
                <a16:creationId xmlns:a16="http://schemas.microsoft.com/office/drawing/2014/main" id="{3BE1671C-CACA-AB64-7FA8-86A22D056CF5}"/>
              </a:ext>
            </a:extLst>
          </p:cNvPr>
          <p:cNvSpPr/>
          <p:nvPr/>
        </p:nvSpPr>
        <p:spPr>
          <a:xfrm>
            <a:off x="3253187" y="467606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1A24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26" name="Text 32">
            <a:extLst>
              <a:ext uri="{FF2B5EF4-FFF2-40B4-BE49-F238E27FC236}">
                <a16:creationId xmlns:a16="http://schemas.microsoft.com/office/drawing/2014/main" id="{2F61B806-051B-6C57-189E-3638E6C52354}"/>
              </a:ext>
            </a:extLst>
          </p:cNvPr>
          <p:cNvSpPr/>
          <p:nvPr/>
        </p:nvSpPr>
        <p:spPr>
          <a:xfrm>
            <a:off x="3402571" y="1208964"/>
            <a:ext cx="217805" cy="31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48" b="1" i="1" dirty="0">
                <a:solidFill>
                  <a:srgbClr val="1A2456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μ</a:t>
            </a:r>
            <a:endParaRPr lang="en-US" sz="1848" dirty="0"/>
          </a:p>
        </p:txBody>
      </p:sp>
      <p:sp>
        <p:nvSpPr>
          <p:cNvPr id="2556" name="Shape 45">
            <a:extLst>
              <a:ext uri="{FF2B5EF4-FFF2-40B4-BE49-F238E27FC236}">
                <a16:creationId xmlns:a16="http://schemas.microsoft.com/office/drawing/2014/main" id="{5A812D28-65D9-EC02-4CFB-3E0DC6E7EBF2}"/>
              </a:ext>
            </a:extLst>
          </p:cNvPr>
          <p:cNvSpPr/>
          <p:nvPr/>
        </p:nvSpPr>
        <p:spPr>
          <a:xfrm>
            <a:off x="1503603" y="6137517"/>
            <a:ext cx="2880360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58" name="Shape 46">
            <a:extLst>
              <a:ext uri="{FF2B5EF4-FFF2-40B4-BE49-F238E27FC236}">
                <a16:creationId xmlns:a16="http://schemas.microsoft.com/office/drawing/2014/main" id="{E274AF02-FEE5-3276-8E4B-4A521633AD95}"/>
              </a:ext>
            </a:extLst>
          </p:cNvPr>
          <p:cNvSpPr/>
          <p:nvPr/>
        </p:nvSpPr>
        <p:spPr>
          <a:xfrm>
            <a:off x="1503603" y="6073540"/>
            <a:ext cx="10636" cy="138747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0" name="Shape 47">
            <a:extLst>
              <a:ext uri="{FF2B5EF4-FFF2-40B4-BE49-F238E27FC236}">
                <a16:creationId xmlns:a16="http://schemas.microsoft.com/office/drawing/2014/main" id="{223DC5EC-AFDC-7E2E-2CAC-36063E629E4A}"/>
              </a:ext>
            </a:extLst>
          </p:cNvPr>
          <p:cNvSpPr/>
          <p:nvPr/>
        </p:nvSpPr>
        <p:spPr>
          <a:xfrm>
            <a:off x="4383963" y="6073540"/>
            <a:ext cx="10636" cy="138747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2" name="Text 48">
            <a:extLst>
              <a:ext uri="{FF2B5EF4-FFF2-40B4-BE49-F238E27FC236}">
                <a16:creationId xmlns:a16="http://schemas.microsoft.com/office/drawing/2014/main" id="{F42167EE-BC3D-9236-2A0C-621909590B40}"/>
              </a:ext>
            </a:extLst>
          </p:cNvPr>
          <p:cNvSpPr/>
          <p:nvPr/>
        </p:nvSpPr>
        <p:spPr>
          <a:xfrm>
            <a:off x="1359585" y="6244197"/>
            <a:ext cx="3168396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344" b="1" dirty="0">
                <a:solidFill>
                  <a:srgbClr val="2230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6.4 mm</a:t>
            </a:r>
            <a:endParaRPr lang="en-US" sz="1344" dirty="0"/>
          </a:p>
        </p:txBody>
      </p:sp>
      <p:sp>
        <p:nvSpPr>
          <p:cNvPr id="2564" name="Shape 49">
            <a:extLst>
              <a:ext uri="{FF2B5EF4-FFF2-40B4-BE49-F238E27FC236}">
                <a16:creationId xmlns:a16="http://schemas.microsoft.com/office/drawing/2014/main" id="{7EAD21F6-0F3D-8A48-AC15-BEBE166342CD}"/>
              </a:ext>
            </a:extLst>
          </p:cNvPr>
          <p:cNvSpPr/>
          <p:nvPr/>
        </p:nvSpPr>
        <p:spPr>
          <a:xfrm>
            <a:off x="5109450" y="2169084"/>
            <a:ext cx="10636" cy="2346960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6" name="Shape 50">
            <a:extLst>
              <a:ext uri="{FF2B5EF4-FFF2-40B4-BE49-F238E27FC236}">
                <a16:creationId xmlns:a16="http://schemas.microsoft.com/office/drawing/2014/main" id="{2A0150EE-38FF-7A05-0CBB-B4F9D376E611}"/>
              </a:ext>
            </a:extLst>
          </p:cNvPr>
          <p:cNvSpPr/>
          <p:nvPr/>
        </p:nvSpPr>
        <p:spPr>
          <a:xfrm>
            <a:off x="5045316" y="2169084"/>
            <a:ext cx="138747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8" name="Shape 51">
            <a:extLst>
              <a:ext uri="{FF2B5EF4-FFF2-40B4-BE49-F238E27FC236}">
                <a16:creationId xmlns:a16="http://schemas.microsoft.com/office/drawing/2014/main" id="{167F794C-CB3B-2FD6-14FE-07A77C4962C1}"/>
              </a:ext>
            </a:extLst>
          </p:cNvPr>
          <p:cNvSpPr/>
          <p:nvPr/>
        </p:nvSpPr>
        <p:spPr>
          <a:xfrm>
            <a:off x="5045316" y="4516044"/>
            <a:ext cx="138747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70" name="Text 52">
            <a:extLst>
              <a:ext uri="{FF2B5EF4-FFF2-40B4-BE49-F238E27FC236}">
                <a16:creationId xmlns:a16="http://schemas.microsoft.com/office/drawing/2014/main" id="{82795FE1-9174-1BD7-B7DC-E59BC776DEC2}"/>
              </a:ext>
            </a:extLst>
          </p:cNvPr>
          <p:cNvSpPr/>
          <p:nvPr/>
        </p:nvSpPr>
        <p:spPr>
          <a:xfrm>
            <a:off x="5248040" y="3257156"/>
            <a:ext cx="664686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44" b="1" dirty="0">
                <a:solidFill>
                  <a:srgbClr val="2230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6.4 mm</a:t>
            </a:r>
            <a:endParaRPr lang="en-US" sz="1344" dirty="0"/>
          </a:p>
        </p:txBody>
      </p:sp>
      <p:sp>
        <p:nvSpPr>
          <p:cNvPr id="2572" name="Shape 53">
            <a:extLst>
              <a:ext uri="{FF2B5EF4-FFF2-40B4-BE49-F238E27FC236}">
                <a16:creationId xmlns:a16="http://schemas.microsoft.com/office/drawing/2014/main" id="{59923BA3-807B-9A0B-8FFE-29068C08BF33}"/>
              </a:ext>
            </a:extLst>
          </p:cNvPr>
          <p:cNvSpPr/>
          <p:nvPr/>
        </p:nvSpPr>
        <p:spPr>
          <a:xfrm>
            <a:off x="4405235" y="4750676"/>
            <a:ext cx="234632" cy="1063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74" name="Text 54">
            <a:extLst>
              <a:ext uri="{FF2B5EF4-FFF2-40B4-BE49-F238E27FC236}">
                <a16:creationId xmlns:a16="http://schemas.microsoft.com/office/drawing/2014/main" id="{E47073E4-C4A4-3E46-C7E8-6F2E4BBBF614}"/>
              </a:ext>
            </a:extLst>
          </p:cNvPr>
          <p:cNvSpPr/>
          <p:nvPr/>
        </p:nvSpPr>
        <p:spPr>
          <a:xfrm>
            <a:off x="4632992" y="4655958"/>
            <a:ext cx="622459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111111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100 µm</a:t>
            </a:r>
            <a:endParaRPr lang="en-US" sz="1260" dirty="0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37D0FB37-3377-4C23-DFF5-5DD02C44A440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Muon Tracks Arise when Muons Cross the Camera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090E31-4CAB-16D8-AD5F-5A642BE5797B}"/>
              </a:ext>
            </a:extLst>
          </p:cNvPr>
          <p:cNvSpPr/>
          <p:nvPr/>
        </p:nvSpPr>
        <p:spPr>
          <a:xfrm>
            <a:off x="4394440" y="2847699"/>
            <a:ext cx="459256" cy="1543431"/>
          </a:xfrm>
          <a:prstGeom prst="rect">
            <a:avLst/>
          </a:prstGeom>
          <a:solidFill>
            <a:srgbClr val="151515"/>
          </a:solidFill>
          <a:ln w="9525">
            <a:solidFill>
              <a:srgbClr val="15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823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72260-3B01-D4E6-DD6A-173898123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A223BB-CA25-8FB3-9344-9242DE8F86E1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E160A840-3741-C81C-3FBD-5111FD53B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FDAE3DCF-70C0-2444-4D4D-D9C64D89A7C5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3B5BE9-6F8A-48C4-8D8D-7C4FAED9DEDB}"/>
              </a:ext>
            </a:extLst>
          </p:cNvPr>
          <p:cNvSpPr txBox="1"/>
          <p:nvPr/>
        </p:nvSpPr>
        <p:spPr>
          <a:xfrm>
            <a:off x="2306703" y="1729875"/>
            <a:ext cx="292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Muon Track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2A7166-40B0-DFBC-D785-F4DA0117B359}"/>
              </a:ext>
            </a:extLst>
          </p:cNvPr>
          <p:cNvSpPr txBox="1"/>
          <p:nvPr/>
        </p:nvSpPr>
        <p:spPr>
          <a:xfrm>
            <a:off x="8051065" y="1729875"/>
            <a:ext cx="29260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Isolated Muon Cherenkov Candidate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2073" name="Picture Placeholder 10">
            <a:extLst>
              <a:ext uri="{FF2B5EF4-FFF2-40B4-BE49-F238E27FC236}">
                <a16:creationId xmlns:a16="http://schemas.microsoft.com/office/drawing/2014/main" id="{9DB7A5B1-2E3F-160F-E5CE-A51B161CBEC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6375509" y="1251386"/>
            <a:ext cx="2415955" cy="2211529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  <p:pic>
        <p:nvPicPr>
          <p:cNvPr id="2074" name="Picture Placeholder 14">
            <a:extLst>
              <a:ext uri="{FF2B5EF4-FFF2-40B4-BE49-F238E27FC236}">
                <a16:creationId xmlns:a16="http://schemas.microsoft.com/office/drawing/2014/main" id="{1B8D44DC-7E3D-B628-AACE-805F286F9557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9326084" y="2619872"/>
            <a:ext cx="2671223" cy="2488574"/>
          </a:xfrm>
          <a:prstGeom prst="rect">
            <a:avLst/>
          </a:prstGeom>
          <a:ln w="76200">
            <a:solidFill>
              <a:srgbClr val="CEB43A"/>
            </a:solidFill>
          </a:ln>
        </p:spPr>
      </p:pic>
      <p:cxnSp>
        <p:nvCxnSpPr>
          <p:cNvPr id="2091" name="Straight Connector 2090">
            <a:extLst>
              <a:ext uri="{FF2B5EF4-FFF2-40B4-BE49-F238E27FC236}">
                <a16:creationId xmlns:a16="http://schemas.microsoft.com/office/drawing/2014/main" id="{23D1B025-F6E2-71FB-EAB4-27BD37E0F9DF}"/>
              </a:ext>
            </a:extLst>
          </p:cNvPr>
          <p:cNvCxnSpPr>
            <a:cxnSpLocks/>
          </p:cNvCxnSpPr>
          <p:nvPr/>
        </p:nvCxnSpPr>
        <p:spPr>
          <a:xfrm flipV="1">
            <a:off x="4698396" y="1914076"/>
            <a:ext cx="2606727" cy="328185"/>
          </a:xfrm>
          <a:prstGeom prst="line">
            <a:avLst/>
          </a:prstGeom>
          <a:ln w="57150">
            <a:solidFill>
              <a:srgbClr val="131A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2" name="Straight Connector 2091">
            <a:extLst>
              <a:ext uri="{FF2B5EF4-FFF2-40B4-BE49-F238E27FC236}">
                <a16:creationId xmlns:a16="http://schemas.microsoft.com/office/drawing/2014/main" id="{F8D46ABF-04BC-E0B3-C9B0-5262772F8502}"/>
              </a:ext>
            </a:extLst>
          </p:cNvPr>
          <p:cNvCxnSpPr>
            <a:cxnSpLocks/>
          </p:cNvCxnSpPr>
          <p:nvPr/>
        </p:nvCxnSpPr>
        <p:spPr>
          <a:xfrm flipV="1">
            <a:off x="4736071" y="2338913"/>
            <a:ext cx="2552825" cy="2233505"/>
          </a:xfrm>
          <a:prstGeom prst="line">
            <a:avLst/>
          </a:prstGeom>
          <a:ln w="57150">
            <a:solidFill>
              <a:srgbClr val="131A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06" name="Rectangle 2105">
            <a:extLst>
              <a:ext uri="{FF2B5EF4-FFF2-40B4-BE49-F238E27FC236}">
                <a16:creationId xmlns:a16="http://schemas.microsoft.com/office/drawing/2014/main" id="{77DFCBF9-3C6A-99DD-D615-FD21334A9E39}"/>
              </a:ext>
            </a:extLst>
          </p:cNvPr>
          <p:cNvSpPr/>
          <p:nvPr/>
        </p:nvSpPr>
        <p:spPr>
          <a:xfrm>
            <a:off x="7104913" y="1914076"/>
            <a:ext cx="439737" cy="438503"/>
          </a:xfrm>
          <a:prstGeom prst="rect">
            <a:avLst/>
          </a:prstGeom>
          <a:solidFill>
            <a:srgbClr val="EBF8FF">
              <a:alpha val="40000"/>
            </a:srgbClr>
          </a:solidFill>
          <a:ln>
            <a:solidFill>
              <a:srgbClr val="131A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0" name="Shape 1">
            <a:extLst>
              <a:ext uri="{FF2B5EF4-FFF2-40B4-BE49-F238E27FC236}">
                <a16:creationId xmlns:a16="http://schemas.microsoft.com/office/drawing/2014/main" id="{D13F6D4D-5799-4BDB-6FC6-927FB24F53CD}"/>
              </a:ext>
            </a:extLst>
          </p:cNvPr>
          <p:cNvSpPr/>
          <p:nvPr/>
        </p:nvSpPr>
        <p:spPr>
          <a:xfrm>
            <a:off x="863523" y="995604"/>
            <a:ext cx="2015649" cy="458788"/>
          </a:xfrm>
          <a:prstGeom prst="roundRect">
            <a:avLst>
              <a:gd name="adj" fmla="val 4651"/>
            </a:avLst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62" name="Text 2">
            <a:extLst>
              <a:ext uri="{FF2B5EF4-FFF2-40B4-BE49-F238E27FC236}">
                <a16:creationId xmlns:a16="http://schemas.microsoft.com/office/drawing/2014/main" id="{7968708C-7B46-5B79-E994-AC5F4C9C4A8F}"/>
              </a:ext>
            </a:extLst>
          </p:cNvPr>
          <p:cNvSpPr/>
          <p:nvPr/>
        </p:nvSpPr>
        <p:spPr>
          <a:xfrm>
            <a:off x="1076883" y="1102284"/>
            <a:ext cx="1665129" cy="283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80" b="1" kern="0" spc="17" dirty="0">
                <a:solidFill>
                  <a:srgbClr val="FFFFFF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4×4 SiPM Array</a:t>
            </a:r>
            <a:endParaRPr lang="en-US" sz="1680" dirty="0"/>
          </a:p>
        </p:txBody>
      </p:sp>
      <p:pic>
        <p:nvPicPr>
          <p:cNvPr id="2464" name="Image 0" descr="preencoded.png">
            <a:extLst>
              <a:ext uri="{FF2B5EF4-FFF2-40B4-BE49-F238E27FC236}">
                <a16:creationId xmlns:a16="http://schemas.microsoft.com/office/drawing/2014/main" id="{89BE7424-9D5A-9030-9D70-17F07C6771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3603" y="2115744"/>
            <a:ext cx="3413760" cy="2667000"/>
          </a:xfrm>
          <a:prstGeom prst="rect">
            <a:avLst/>
          </a:prstGeom>
        </p:spPr>
      </p:pic>
      <p:sp>
        <p:nvSpPr>
          <p:cNvPr id="2466" name="Shape 3">
            <a:extLst>
              <a:ext uri="{FF2B5EF4-FFF2-40B4-BE49-F238E27FC236}">
                <a16:creationId xmlns:a16="http://schemas.microsoft.com/office/drawing/2014/main" id="{A3C0C49D-B37E-FF88-75D5-36E31F05B1B5}"/>
              </a:ext>
            </a:extLst>
          </p:cNvPr>
          <p:cNvSpPr/>
          <p:nvPr/>
        </p:nvSpPr>
        <p:spPr>
          <a:xfrm>
            <a:off x="1503603" y="2382444"/>
            <a:ext cx="2880360" cy="2346960"/>
          </a:xfrm>
          <a:prstGeom prst="rect">
            <a:avLst/>
          </a:prstGeom>
          <a:solidFill>
            <a:srgbClr val="C9C9C9"/>
          </a:solidFill>
          <a:ln w="21336">
            <a:solidFill>
              <a:srgbClr val="4A4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68" name="Shape 4">
            <a:extLst>
              <a:ext uri="{FF2B5EF4-FFF2-40B4-BE49-F238E27FC236}">
                <a16:creationId xmlns:a16="http://schemas.microsoft.com/office/drawing/2014/main" id="{CBBD44DD-D671-725E-2808-4884DAD7A8EA}"/>
              </a:ext>
            </a:extLst>
          </p:cNvPr>
          <p:cNvSpPr/>
          <p:nvPr/>
        </p:nvSpPr>
        <p:spPr>
          <a:xfrm>
            <a:off x="1524876" y="2969152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0" name="Shape 5">
            <a:extLst>
              <a:ext uri="{FF2B5EF4-FFF2-40B4-BE49-F238E27FC236}">
                <a16:creationId xmlns:a16="http://schemas.microsoft.com/office/drawing/2014/main" id="{FA73065B-F8DC-108E-0D93-561AA3579E1C}"/>
              </a:ext>
            </a:extLst>
          </p:cNvPr>
          <p:cNvSpPr/>
          <p:nvPr/>
        </p:nvSpPr>
        <p:spPr>
          <a:xfrm>
            <a:off x="2223661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2" name="Shape 6">
            <a:extLst>
              <a:ext uri="{FF2B5EF4-FFF2-40B4-BE49-F238E27FC236}">
                <a16:creationId xmlns:a16="http://schemas.microsoft.com/office/drawing/2014/main" id="{6653FCA1-CC8F-86FA-B259-095C67A574EB}"/>
              </a:ext>
            </a:extLst>
          </p:cNvPr>
          <p:cNvSpPr/>
          <p:nvPr/>
        </p:nvSpPr>
        <p:spPr>
          <a:xfrm>
            <a:off x="2933115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4" name="Shape 7">
            <a:extLst>
              <a:ext uri="{FF2B5EF4-FFF2-40B4-BE49-F238E27FC236}">
                <a16:creationId xmlns:a16="http://schemas.microsoft.com/office/drawing/2014/main" id="{E6C05B95-2B1C-14B8-0522-F25689521763}"/>
              </a:ext>
            </a:extLst>
          </p:cNvPr>
          <p:cNvSpPr/>
          <p:nvPr/>
        </p:nvSpPr>
        <p:spPr>
          <a:xfrm>
            <a:off x="3642569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6" name="Shape 8">
            <a:extLst>
              <a:ext uri="{FF2B5EF4-FFF2-40B4-BE49-F238E27FC236}">
                <a16:creationId xmlns:a16="http://schemas.microsoft.com/office/drawing/2014/main" id="{E93C4B83-4A0A-09DA-626C-0BB82B16F771}"/>
              </a:ext>
            </a:extLst>
          </p:cNvPr>
          <p:cNvSpPr/>
          <p:nvPr/>
        </p:nvSpPr>
        <p:spPr>
          <a:xfrm>
            <a:off x="4352023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8" name="Shape 9">
            <a:extLst>
              <a:ext uri="{FF2B5EF4-FFF2-40B4-BE49-F238E27FC236}">
                <a16:creationId xmlns:a16="http://schemas.microsoft.com/office/drawing/2014/main" id="{2D89A365-810E-CC70-19CC-F53E5F00192A}"/>
              </a:ext>
            </a:extLst>
          </p:cNvPr>
          <p:cNvSpPr/>
          <p:nvPr/>
        </p:nvSpPr>
        <p:spPr>
          <a:xfrm>
            <a:off x="1524876" y="3545256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0" name="Shape 10">
            <a:extLst>
              <a:ext uri="{FF2B5EF4-FFF2-40B4-BE49-F238E27FC236}">
                <a16:creationId xmlns:a16="http://schemas.microsoft.com/office/drawing/2014/main" id="{30A88B41-6B90-620E-15F3-3C021224465D}"/>
              </a:ext>
            </a:extLst>
          </p:cNvPr>
          <p:cNvSpPr/>
          <p:nvPr/>
        </p:nvSpPr>
        <p:spPr>
          <a:xfrm>
            <a:off x="2223661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2" name="Shape 11">
            <a:extLst>
              <a:ext uri="{FF2B5EF4-FFF2-40B4-BE49-F238E27FC236}">
                <a16:creationId xmlns:a16="http://schemas.microsoft.com/office/drawing/2014/main" id="{54246915-22C1-112D-5E94-3BE9AC2AF38E}"/>
              </a:ext>
            </a:extLst>
          </p:cNvPr>
          <p:cNvSpPr/>
          <p:nvPr/>
        </p:nvSpPr>
        <p:spPr>
          <a:xfrm>
            <a:off x="2933115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4" name="Shape 12">
            <a:extLst>
              <a:ext uri="{FF2B5EF4-FFF2-40B4-BE49-F238E27FC236}">
                <a16:creationId xmlns:a16="http://schemas.microsoft.com/office/drawing/2014/main" id="{83839E70-D3F4-61A0-D5DC-99BC1A9112C1}"/>
              </a:ext>
            </a:extLst>
          </p:cNvPr>
          <p:cNvSpPr/>
          <p:nvPr/>
        </p:nvSpPr>
        <p:spPr>
          <a:xfrm>
            <a:off x="3642569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6" name="Shape 13">
            <a:extLst>
              <a:ext uri="{FF2B5EF4-FFF2-40B4-BE49-F238E27FC236}">
                <a16:creationId xmlns:a16="http://schemas.microsoft.com/office/drawing/2014/main" id="{3E82FF22-9B4C-4B69-D4D8-FE724F642A48}"/>
              </a:ext>
            </a:extLst>
          </p:cNvPr>
          <p:cNvSpPr/>
          <p:nvPr/>
        </p:nvSpPr>
        <p:spPr>
          <a:xfrm>
            <a:off x="4352023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8" name="Shape 14">
            <a:extLst>
              <a:ext uri="{FF2B5EF4-FFF2-40B4-BE49-F238E27FC236}">
                <a16:creationId xmlns:a16="http://schemas.microsoft.com/office/drawing/2014/main" id="{558533C5-EC9B-31AA-7C03-D4C55DF33BA2}"/>
              </a:ext>
            </a:extLst>
          </p:cNvPr>
          <p:cNvSpPr/>
          <p:nvPr/>
        </p:nvSpPr>
        <p:spPr>
          <a:xfrm>
            <a:off x="1524876" y="4121360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0" name="Shape 15">
            <a:extLst>
              <a:ext uri="{FF2B5EF4-FFF2-40B4-BE49-F238E27FC236}">
                <a16:creationId xmlns:a16="http://schemas.microsoft.com/office/drawing/2014/main" id="{BE74B362-6971-EB1F-F577-E416FD67F83C}"/>
              </a:ext>
            </a:extLst>
          </p:cNvPr>
          <p:cNvSpPr/>
          <p:nvPr/>
        </p:nvSpPr>
        <p:spPr>
          <a:xfrm>
            <a:off x="2223661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2" name="Shape 16">
            <a:extLst>
              <a:ext uri="{FF2B5EF4-FFF2-40B4-BE49-F238E27FC236}">
                <a16:creationId xmlns:a16="http://schemas.microsoft.com/office/drawing/2014/main" id="{1013E29A-DB5A-884F-0993-C435976D46EB}"/>
              </a:ext>
            </a:extLst>
          </p:cNvPr>
          <p:cNvSpPr/>
          <p:nvPr/>
        </p:nvSpPr>
        <p:spPr>
          <a:xfrm>
            <a:off x="2933115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4" name="Shape 17">
            <a:extLst>
              <a:ext uri="{FF2B5EF4-FFF2-40B4-BE49-F238E27FC236}">
                <a16:creationId xmlns:a16="http://schemas.microsoft.com/office/drawing/2014/main" id="{090DF901-32C3-854E-E8D1-D293B949F17D}"/>
              </a:ext>
            </a:extLst>
          </p:cNvPr>
          <p:cNvSpPr/>
          <p:nvPr/>
        </p:nvSpPr>
        <p:spPr>
          <a:xfrm>
            <a:off x="3642569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6" name="Shape 18">
            <a:extLst>
              <a:ext uri="{FF2B5EF4-FFF2-40B4-BE49-F238E27FC236}">
                <a16:creationId xmlns:a16="http://schemas.microsoft.com/office/drawing/2014/main" id="{FE475E98-B371-E106-16AF-7024B8D49F29}"/>
              </a:ext>
            </a:extLst>
          </p:cNvPr>
          <p:cNvSpPr/>
          <p:nvPr/>
        </p:nvSpPr>
        <p:spPr>
          <a:xfrm>
            <a:off x="4352023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8" name="Shape 19">
            <a:extLst>
              <a:ext uri="{FF2B5EF4-FFF2-40B4-BE49-F238E27FC236}">
                <a16:creationId xmlns:a16="http://schemas.microsoft.com/office/drawing/2014/main" id="{D397956A-0278-B918-53B5-13FF428E1C85}"/>
              </a:ext>
            </a:extLst>
          </p:cNvPr>
          <p:cNvSpPr/>
          <p:nvPr/>
        </p:nvSpPr>
        <p:spPr>
          <a:xfrm>
            <a:off x="1524876" y="4697464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0" name="Shape 20">
            <a:extLst>
              <a:ext uri="{FF2B5EF4-FFF2-40B4-BE49-F238E27FC236}">
                <a16:creationId xmlns:a16="http://schemas.microsoft.com/office/drawing/2014/main" id="{AB7C6239-44BC-8B62-7CBD-A84109692AD5}"/>
              </a:ext>
            </a:extLst>
          </p:cNvPr>
          <p:cNvSpPr/>
          <p:nvPr/>
        </p:nvSpPr>
        <p:spPr>
          <a:xfrm>
            <a:off x="2223661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2" name="Shape 21">
            <a:extLst>
              <a:ext uri="{FF2B5EF4-FFF2-40B4-BE49-F238E27FC236}">
                <a16:creationId xmlns:a16="http://schemas.microsoft.com/office/drawing/2014/main" id="{33374275-7552-4E9D-33D1-89AC67AADCF9}"/>
              </a:ext>
            </a:extLst>
          </p:cNvPr>
          <p:cNvSpPr/>
          <p:nvPr/>
        </p:nvSpPr>
        <p:spPr>
          <a:xfrm>
            <a:off x="2933115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4" name="Shape 22">
            <a:extLst>
              <a:ext uri="{FF2B5EF4-FFF2-40B4-BE49-F238E27FC236}">
                <a16:creationId xmlns:a16="http://schemas.microsoft.com/office/drawing/2014/main" id="{5776B394-32DC-33F5-795E-AB6F68C7569D}"/>
              </a:ext>
            </a:extLst>
          </p:cNvPr>
          <p:cNvSpPr/>
          <p:nvPr/>
        </p:nvSpPr>
        <p:spPr>
          <a:xfrm>
            <a:off x="3642569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6" name="Shape 23">
            <a:extLst>
              <a:ext uri="{FF2B5EF4-FFF2-40B4-BE49-F238E27FC236}">
                <a16:creationId xmlns:a16="http://schemas.microsoft.com/office/drawing/2014/main" id="{7E583724-A251-8E2D-5517-7F06DC43C3A9}"/>
              </a:ext>
            </a:extLst>
          </p:cNvPr>
          <p:cNvSpPr/>
          <p:nvPr/>
        </p:nvSpPr>
        <p:spPr>
          <a:xfrm>
            <a:off x="4352023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8" name="Shape 24">
            <a:extLst>
              <a:ext uri="{FF2B5EF4-FFF2-40B4-BE49-F238E27FC236}">
                <a16:creationId xmlns:a16="http://schemas.microsoft.com/office/drawing/2014/main" id="{2B1D0BA6-E18A-EA07-924B-52BEBD8832D0}"/>
              </a:ext>
            </a:extLst>
          </p:cNvPr>
          <p:cNvSpPr/>
          <p:nvPr/>
        </p:nvSpPr>
        <p:spPr>
          <a:xfrm>
            <a:off x="2229091" y="2393080"/>
            <a:ext cx="704056" cy="565468"/>
          </a:xfrm>
          <a:prstGeom prst="rect">
            <a:avLst/>
          </a:prstGeom>
          <a:solidFill>
            <a:srgbClr val="C9A227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2" name="Shape 26">
            <a:extLst>
              <a:ext uri="{FF2B5EF4-FFF2-40B4-BE49-F238E27FC236}">
                <a16:creationId xmlns:a16="http://schemas.microsoft.com/office/drawing/2014/main" id="{8767E6CF-5B49-1D22-1344-8DEB04C4C495}"/>
              </a:ext>
            </a:extLst>
          </p:cNvPr>
          <p:cNvSpPr/>
          <p:nvPr/>
        </p:nvSpPr>
        <p:spPr>
          <a:xfrm>
            <a:off x="1514240" y="4153300"/>
            <a:ext cx="704056" cy="565468"/>
          </a:xfrm>
          <a:prstGeom prst="rect">
            <a:avLst/>
          </a:prstGeom>
          <a:solidFill>
            <a:srgbClr val="C9A227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4" name="Shape 27">
            <a:extLst>
              <a:ext uri="{FF2B5EF4-FFF2-40B4-BE49-F238E27FC236}">
                <a16:creationId xmlns:a16="http://schemas.microsoft.com/office/drawing/2014/main" id="{27E18509-BA48-20E2-05E1-FBE091CC56C8}"/>
              </a:ext>
            </a:extLst>
          </p:cNvPr>
          <p:cNvSpPr/>
          <p:nvPr/>
        </p:nvSpPr>
        <p:spPr>
          <a:xfrm>
            <a:off x="3285095" y="1208964"/>
            <a:ext cx="42704" cy="960120"/>
          </a:xfrm>
          <a:prstGeom prst="rect">
            <a:avLst/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6" name="Shape 28">
            <a:extLst>
              <a:ext uri="{FF2B5EF4-FFF2-40B4-BE49-F238E27FC236}">
                <a16:creationId xmlns:a16="http://schemas.microsoft.com/office/drawing/2014/main" id="{48F5EA6E-9343-E429-B253-941B9CB7F655}"/>
              </a:ext>
            </a:extLst>
          </p:cNvPr>
          <p:cNvSpPr/>
          <p:nvPr/>
        </p:nvSpPr>
        <p:spPr>
          <a:xfrm>
            <a:off x="3285095" y="2169084"/>
            <a:ext cx="42704" cy="2560320"/>
          </a:xfrm>
          <a:prstGeom prst="rect">
            <a:avLst/>
          </a:prstGeom>
          <a:solidFill>
            <a:srgbClr val="1A2456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8" name="Shape 29">
            <a:extLst>
              <a:ext uri="{FF2B5EF4-FFF2-40B4-BE49-F238E27FC236}">
                <a16:creationId xmlns:a16="http://schemas.microsoft.com/office/drawing/2014/main" id="{623C24F1-5219-6E72-4F3C-C8D911DAA2F9}"/>
              </a:ext>
            </a:extLst>
          </p:cNvPr>
          <p:cNvSpPr/>
          <p:nvPr/>
        </p:nvSpPr>
        <p:spPr>
          <a:xfrm>
            <a:off x="3285095" y="4729404"/>
            <a:ext cx="42704" cy="1066800"/>
          </a:xfrm>
          <a:prstGeom prst="rect">
            <a:avLst/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20" name="Image 1" descr="preencoded.png">
            <a:extLst>
              <a:ext uri="{FF2B5EF4-FFF2-40B4-BE49-F238E27FC236}">
                <a16:creationId xmlns:a16="http://schemas.microsoft.com/office/drawing/2014/main" id="{058ABAB0-F3A4-78C8-E834-97EDC69619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3803" y="5689524"/>
            <a:ext cx="426720" cy="426720"/>
          </a:xfrm>
          <a:prstGeom prst="rect">
            <a:avLst/>
          </a:prstGeom>
        </p:spPr>
      </p:pic>
      <p:sp>
        <p:nvSpPr>
          <p:cNvPr id="2522" name="Shape 30">
            <a:extLst>
              <a:ext uri="{FF2B5EF4-FFF2-40B4-BE49-F238E27FC236}">
                <a16:creationId xmlns:a16="http://schemas.microsoft.com/office/drawing/2014/main" id="{5E995704-04A0-2CE3-0D05-64C5A960D5DF}"/>
              </a:ext>
            </a:extLst>
          </p:cNvPr>
          <p:cNvSpPr/>
          <p:nvPr/>
        </p:nvSpPr>
        <p:spPr>
          <a:xfrm>
            <a:off x="3253187" y="211574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1A24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24" name="Shape 31">
            <a:extLst>
              <a:ext uri="{FF2B5EF4-FFF2-40B4-BE49-F238E27FC236}">
                <a16:creationId xmlns:a16="http://schemas.microsoft.com/office/drawing/2014/main" id="{C8EACA96-A383-222A-F39C-C9A232FC4FF6}"/>
              </a:ext>
            </a:extLst>
          </p:cNvPr>
          <p:cNvSpPr/>
          <p:nvPr/>
        </p:nvSpPr>
        <p:spPr>
          <a:xfrm>
            <a:off x="3253187" y="467606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1A24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26" name="Text 32">
            <a:extLst>
              <a:ext uri="{FF2B5EF4-FFF2-40B4-BE49-F238E27FC236}">
                <a16:creationId xmlns:a16="http://schemas.microsoft.com/office/drawing/2014/main" id="{24DF2BBC-DFB6-DB56-FA18-F9496D5FCAE4}"/>
              </a:ext>
            </a:extLst>
          </p:cNvPr>
          <p:cNvSpPr/>
          <p:nvPr/>
        </p:nvSpPr>
        <p:spPr>
          <a:xfrm>
            <a:off x="3402571" y="1208964"/>
            <a:ext cx="217805" cy="31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48" b="1" i="1" dirty="0">
                <a:solidFill>
                  <a:srgbClr val="1A2456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μ</a:t>
            </a:r>
            <a:endParaRPr lang="en-US" sz="1848" dirty="0"/>
          </a:p>
        </p:txBody>
      </p:sp>
      <p:sp>
        <p:nvSpPr>
          <p:cNvPr id="2528" name="Shape 33">
            <a:extLst>
              <a:ext uri="{FF2B5EF4-FFF2-40B4-BE49-F238E27FC236}">
                <a16:creationId xmlns:a16="http://schemas.microsoft.com/office/drawing/2014/main" id="{F1CA23EA-41B5-1A7D-640E-90E7D59576C4}"/>
              </a:ext>
            </a:extLst>
          </p:cNvPr>
          <p:cNvSpPr/>
          <p:nvPr/>
        </p:nvSpPr>
        <p:spPr>
          <a:xfrm rot="7061999">
            <a:off x="2576642" y="2109807"/>
            <a:ext cx="661416" cy="4267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30" name="Shape 34">
            <a:extLst>
              <a:ext uri="{FF2B5EF4-FFF2-40B4-BE49-F238E27FC236}">
                <a16:creationId xmlns:a16="http://schemas.microsoft.com/office/drawing/2014/main" id="{B59BE496-D3BD-82CD-7D22-0D9D9D520805}"/>
              </a:ext>
            </a:extLst>
          </p:cNvPr>
          <p:cNvSpPr/>
          <p:nvPr/>
        </p:nvSpPr>
        <p:spPr>
          <a:xfrm rot="7061999">
            <a:off x="808992" y="3563163"/>
            <a:ext cx="2667001" cy="42672"/>
          </a:xfrm>
          <a:prstGeom prst="rect">
            <a:avLst/>
          </a:prstGeom>
          <a:solidFill>
            <a:srgbClr val="C9A227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32" name="Shape 35">
            <a:extLst>
              <a:ext uri="{FF2B5EF4-FFF2-40B4-BE49-F238E27FC236}">
                <a16:creationId xmlns:a16="http://schemas.microsoft.com/office/drawing/2014/main" id="{62997758-8D0B-464E-4796-5002F458023A}"/>
              </a:ext>
            </a:extLst>
          </p:cNvPr>
          <p:cNvSpPr/>
          <p:nvPr/>
        </p:nvSpPr>
        <p:spPr>
          <a:xfrm rot="7061999">
            <a:off x="816009" y="5145027"/>
            <a:ext cx="938784" cy="4267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34" name="Image 2" descr="preencoded.png">
            <a:extLst>
              <a:ext uri="{FF2B5EF4-FFF2-40B4-BE49-F238E27FC236}">
                <a16:creationId xmlns:a16="http://schemas.microsoft.com/office/drawing/2014/main" id="{0429B8D4-1D99-50AC-D2B7-4D379D656E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523" y="5326781"/>
            <a:ext cx="469424" cy="490696"/>
          </a:xfrm>
          <a:prstGeom prst="rect">
            <a:avLst/>
          </a:prstGeom>
        </p:spPr>
      </p:pic>
      <p:sp>
        <p:nvSpPr>
          <p:cNvPr id="2536" name="Shape 36">
            <a:extLst>
              <a:ext uri="{FF2B5EF4-FFF2-40B4-BE49-F238E27FC236}">
                <a16:creationId xmlns:a16="http://schemas.microsoft.com/office/drawing/2014/main" id="{161FCC84-8485-849B-5591-9E0A4F999BEA}"/>
              </a:ext>
            </a:extLst>
          </p:cNvPr>
          <p:cNvSpPr/>
          <p:nvPr/>
        </p:nvSpPr>
        <p:spPr>
          <a:xfrm>
            <a:off x="2709150" y="232910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38" name="Shape 37">
            <a:extLst>
              <a:ext uri="{FF2B5EF4-FFF2-40B4-BE49-F238E27FC236}">
                <a16:creationId xmlns:a16="http://schemas.microsoft.com/office/drawing/2014/main" id="{6F9CE5AB-C4CE-9660-4E6F-C1CA3C651849}"/>
              </a:ext>
            </a:extLst>
          </p:cNvPr>
          <p:cNvSpPr/>
          <p:nvPr/>
        </p:nvSpPr>
        <p:spPr>
          <a:xfrm>
            <a:off x="1450263" y="467606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40" name="Text 38">
            <a:extLst>
              <a:ext uri="{FF2B5EF4-FFF2-40B4-BE49-F238E27FC236}">
                <a16:creationId xmlns:a16="http://schemas.microsoft.com/office/drawing/2014/main" id="{5150BE1D-7BD9-2F0D-DDD0-50ED85590F16}"/>
              </a:ext>
            </a:extLst>
          </p:cNvPr>
          <p:cNvSpPr/>
          <p:nvPr/>
        </p:nvSpPr>
        <p:spPr>
          <a:xfrm>
            <a:off x="2805035" y="1592980"/>
            <a:ext cx="217805" cy="31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48" b="1" i="1" dirty="0">
                <a:solidFill>
                  <a:srgbClr val="8A7218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μ</a:t>
            </a:r>
            <a:endParaRPr lang="en-US" sz="1848" dirty="0"/>
          </a:p>
        </p:txBody>
      </p:sp>
      <p:sp>
        <p:nvSpPr>
          <p:cNvPr id="2556" name="Shape 45">
            <a:extLst>
              <a:ext uri="{FF2B5EF4-FFF2-40B4-BE49-F238E27FC236}">
                <a16:creationId xmlns:a16="http://schemas.microsoft.com/office/drawing/2014/main" id="{E4983FF6-D19F-8140-15DA-7C87008DAB2B}"/>
              </a:ext>
            </a:extLst>
          </p:cNvPr>
          <p:cNvSpPr/>
          <p:nvPr/>
        </p:nvSpPr>
        <p:spPr>
          <a:xfrm>
            <a:off x="1503603" y="6137517"/>
            <a:ext cx="2880360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58" name="Shape 46">
            <a:extLst>
              <a:ext uri="{FF2B5EF4-FFF2-40B4-BE49-F238E27FC236}">
                <a16:creationId xmlns:a16="http://schemas.microsoft.com/office/drawing/2014/main" id="{A00570E1-D88B-E911-77F0-9759B44AF0D9}"/>
              </a:ext>
            </a:extLst>
          </p:cNvPr>
          <p:cNvSpPr/>
          <p:nvPr/>
        </p:nvSpPr>
        <p:spPr>
          <a:xfrm>
            <a:off x="1503603" y="6073540"/>
            <a:ext cx="10636" cy="138747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0" name="Shape 47">
            <a:extLst>
              <a:ext uri="{FF2B5EF4-FFF2-40B4-BE49-F238E27FC236}">
                <a16:creationId xmlns:a16="http://schemas.microsoft.com/office/drawing/2014/main" id="{86F161AE-03CE-8145-3302-48BDF486C9BF}"/>
              </a:ext>
            </a:extLst>
          </p:cNvPr>
          <p:cNvSpPr/>
          <p:nvPr/>
        </p:nvSpPr>
        <p:spPr>
          <a:xfrm>
            <a:off x="4383963" y="6073540"/>
            <a:ext cx="10636" cy="138747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2" name="Text 48">
            <a:extLst>
              <a:ext uri="{FF2B5EF4-FFF2-40B4-BE49-F238E27FC236}">
                <a16:creationId xmlns:a16="http://schemas.microsoft.com/office/drawing/2014/main" id="{1C83D94F-15AB-1FE7-781C-0D7945A267F6}"/>
              </a:ext>
            </a:extLst>
          </p:cNvPr>
          <p:cNvSpPr/>
          <p:nvPr/>
        </p:nvSpPr>
        <p:spPr>
          <a:xfrm>
            <a:off x="1359585" y="6244197"/>
            <a:ext cx="3168396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344" b="1" dirty="0">
                <a:solidFill>
                  <a:srgbClr val="2230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6.4 mm</a:t>
            </a:r>
            <a:endParaRPr lang="en-US" sz="1344" dirty="0"/>
          </a:p>
        </p:txBody>
      </p:sp>
      <p:sp>
        <p:nvSpPr>
          <p:cNvPr id="2564" name="Shape 49">
            <a:extLst>
              <a:ext uri="{FF2B5EF4-FFF2-40B4-BE49-F238E27FC236}">
                <a16:creationId xmlns:a16="http://schemas.microsoft.com/office/drawing/2014/main" id="{A468D08B-9817-B644-23FC-9A4336D1E730}"/>
              </a:ext>
            </a:extLst>
          </p:cNvPr>
          <p:cNvSpPr/>
          <p:nvPr/>
        </p:nvSpPr>
        <p:spPr>
          <a:xfrm>
            <a:off x="5109450" y="2169084"/>
            <a:ext cx="10636" cy="2346960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6" name="Shape 50">
            <a:extLst>
              <a:ext uri="{FF2B5EF4-FFF2-40B4-BE49-F238E27FC236}">
                <a16:creationId xmlns:a16="http://schemas.microsoft.com/office/drawing/2014/main" id="{CE0FE016-4A02-BB42-11D8-0F5DC1826B9F}"/>
              </a:ext>
            </a:extLst>
          </p:cNvPr>
          <p:cNvSpPr/>
          <p:nvPr/>
        </p:nvSpPr>
        <p:spPr>
          <a:xfrm>
            <a:off x="5045316" y="2169084"/>
            <a:ext cx="138747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8" name="Shape 51">
            <a:extLst>
              <a:ext uri="{FF2B5EF4-FFF2-40B4-BE49-F238E27FC236}">
                <a16:creationId xmlns:a16="http://schemas.microsoft.com/office/drawing/2014/main" id="{27AE41C4-B8BA-C14E-7F03-A1FFF9E44B26}"/>
              </a:ext>
            </a:extLst>
          </p:cNvPr>
          <p:cNvSpPr/>
          <p:nvPr/>
        </p:nvSpPr>
        <p:spPr>
          <a:xfrm>
            <a:off x="5045316" y="4516044"/>
            <a:ext cx="138747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70" name="Text 52">
            <a:extLst>
              <a:ext uri="{FF2B5EF4-FFF2-40B4-BE49-F238E27FC236}">
                <a16:creationId xmlns:a16="http://schemas.microsoft.com/office/drawing/2014/main" id="{748291A1-B2AF-D1E7-7940-3DA613CD6F45}"/>
              </a:ext>
            </a:extLst>
          </p:cNvPr>
          <p:cNvSpPr/>
          <p:nvPr/>
        </p:nvSpPr>
        <p:spPr>
          <a:xfrm>
            <a:off x="5248040" y="3257156"/>
            <a:ext cx="664686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44" b="1" dirty="0">
                <a:solidFill>
                  <a:srgbClr val="2230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6.4 mm</a:t>
            </a:r>
            <a:endParaRPr lang="en-US" sz="1344" dirty="0"/>
          </a:p>
        </p:txBody>
      </p:sp>
      <p:sp>
        <p:nvSpPr>
          <p:cNvPr id="2572" name="Shape 53">
            <a:extLst>
              <a:ext uri="{FF2B5EF4-FFF2-40B4-BE49-F238E27FC236}">
                <a16:creationId xmlns:a16="http://schemas.microsoft.com/office/drawing/2014/main" id="{C94D8931-E2C0-E346-85C8-2197CAB32700}"/>
              </a:ext>
            </a:extLst>
          </p:cNvPr>
          <p:cNvSpPr/>
          <p:nvPr/>
        </p:nvSpPr>
        <p:spPr>
          <a:xfrm>
            <a:off x="4405235" y="4750676"/>
            <a:ext cx="234632" cy="1063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74" name="Text 54">
            <a:extLst>
              <a:ext uri="{FF2B5EF4-FFF2-40B4-BE49-F238E27FC236}">
                <a16:creationId xmlns:a16="http://schemas.microsoft.com/office/drawing/2014/main" id="{35611FCA-92B7-15BB-8CE1-8D6139451D91}"/>
              </a:ext>
            </a:extLst>
          </p:cNvPr>
          <p:cNvSpPr/>
          <p:nvPr/>
        </p:nvSpPr>
        <p:spPr>
          <a:xfrm>
            <a:off x="4632992" y="4655958"/>
            <a:ext cx="622459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111111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100 µm</a:t>
            </a:r>
            <a:endParaRPr lang="en-US" sz="1260" dirty="0"/>
          </a:p>
        </p:txBody>
      </p:sp>
      <p:sp>
        <p:nvSpPr>
          <p:cNvPr id="2582" name="object 2">
            <a:extLst>
              <a:ext uri="{FF2B5EF4-FFF2-40B4-BE49-F238E27FC236}">
                <a16:creationId xmlns:a16="http://schemas.microsoft.com/office/drawing/2014/main" id="{A7F61711-12A3-A336-FE9D-AA565AE3615E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Muon Tracks Arise when Muons Cross the Camera</a:t>
            </a:r>
          </a:p>
        </p:txBody>
      </p:sp>
      <p:sp>
        <p:nvSpPr>
          <p:cNvPr id="2584" name="Rectangle 2583">
            <a:extLst>
              <a:ext uri="{FF2B5EF4-FFF2-40B4-BE49-F238E27FC236}">
                <a16:creationId xmlns:a16="http://schemas.microsoft.com/office/drawing/2014/main" id="{A1C6C0F4-D2B0-813D-F8D7-A252A1322D9A}"/>
              </a:ext>
            </a:extLst>
          </p:cNvPr>
          <p:cNvSpPr/>
          <p:nvPr/>
        </p:nvSpPr>
        <p:spPr>
          <a:xfrm>
            <a:off x="4394440" y="2847699"/>
            <a:ext cx="459256" cy="1543431"/>
          </a:xfrm>
          <a:prstGeom prst="rect">
            <a:avLst/>
          </a:prstGeom>
          <a:solidFill>
            <a:srgbClr val="151515"/>
          </a:solidFill>
          <a:ln w="9525">
            <a:solidFill>
              <a:srgbClr val="15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321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0FBA2-FCB2-73E9-5052-A6E0827B2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B3BA248-A869-86AD-0305-849B7528CC34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461BF2A0-84A3-DA51-9522-F5C85ABDA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F4BC91F2-E06E-C9C4-D485-DC0C8729C85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529BD8-4246-583B-A11B-2EC6B82E0553}"/>
              </a:ext>
            </a:extLst>
          </p:cNvPr>
          <p:cNvSpPr txBox="1"/>
          <p:nvPr/>
        </p:nvSpPr>
        <p:spPr>
          <a:xfrm>
            <a:off x="2306703" y="1729875"/>
            <a:ext cx="292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Muon Track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DB31FA-72A2-C59A-C554-430BF75E3132}"/>
              </a:ext>
            </a:extLst>
          </p:cNvPr>
          <p:cNvSpPr txBox="1"/>
          <p:nvPr/>
        </p:nvSpPr>
        <p:spPr>
          <a:xfrm>
            <a:off x="8051065" y="1729875"/>
            <a:ext cx="29260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Isolated Muon Cherenkov Candidate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2073" name="Picture Placeholder 10">
            <a:extLst>
              <a:ext uri="{FF2B5EF4-FFF2-40B4-BE49-F238E27FC236}">
                <a16:creationId xmlns:a16="http://schemas.microsoft.com/office/drawing/2014/main" id="{45E8E401-7DB8-4DFA-E6CA-EEE11325961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6375509" y="1251386"/>
            <a:ext cx="2415955" cy="2211529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  <p:pic>
        <p:nvPicPr>
          <p:cNvPr id="2074" name="Picture Placeholder 14">
            <a:extLst>
              <a:ext uri="{FF2B5EF4-FFF2-40B4-BE49-F238E27FC236}">
                <a16:creationId xmlns:a16="http://schemas.microsoft.com/office/drawing/2014/main" id="{42CB3CE7-3EA1-2CCC-676E-4CA2A7B2F0F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9326084" y="2619872"/>
            <a:ext cx="2671223" cy="2488574"/>
          </a:xfrm>
          <a:prstGeom prst="rect">
            <a:avLst/>
          </a:prstGeom>
          <a:ln w="76200">
            <a:solidFill>
              <a:srgbClr val="CEB43A"/>
            </a:solidFill>
          </a:ln>
        </p:spPr>
      </p:pic>
      <p:cxnSp>
        <p:nvCxnSpPr>
          <p:cNvPr id="2091" name="Straight Connector 2090">
            <a:extLst>
              <a:ext uri="{FF2B5EF4-FFF2-40B4-BE49-F238E27FC236}">
                <a16:creationId xmlns:a16="http://schemas.microsoft.com/office/drawing/2014/main" id="{1CFCAF23-62C7-7EB1-CDF3-BC5913A32E9E}"/>
              </a:ext>
            </a:extLst>
          </p:cNvPr>
          <p:cNvCxnSpPr>
            <a:cxnSpLocks/>
          </p:cNvCxnSpPr>
          <p:nvPr/>
        </p:nvCxnSpPr>
        <p:spPr>
          <a:xfrm flipV="1">
            <a:off x="4698396" y="1914076"/>
            <a:ext cx="2606727" cy="328185"/>
          </a:xfrm>
          <a:prstGeom prst="line">
            <a:avLst/>
          </a:prstGeom>
          <a:ln w="57150">
            <a:solidFill>
              <a:srgbClr val="131A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2" name="Straight Connector 2091">
            <a:extLst>
              <a:ext uri="{FF2B5EF4-FFF2-40B4-BE49-F238E27FC236}">
                <a16:creationId xmlns:a16="http://schemas.microsoft.com/office/drawing/2014/main" id="{32C55DD6-5E38-5EB1-2DBF-9923EF47921F}"/>
              </a:ext>
            </a:extLst>
          </p:cNvPr>
          <p:cNvCxnSpPr>
            <a:cxnSpLocks/>
          </p:cNvCxnSpPr>
          <p:nvPr/>
        </p:nvCxnSpPr>
        <p:spPr>
          <a:xfrm flipV="1">
            <a:off x="4736071" y="2338913"/>
            <a:ext cx="2552825" cy="2233505"/>
          </a:xfrm>
          <a:prstGeom prst="line">
            <a:avLst/>
          </a:prstGeom>
          <a:ln w="57150">
            <a:solidFill>
              <a:srgbClr val="131A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06" name="Rectangle 2105">
            <a:extLst>
              <a:ext uri="{FF2B5EF4-FFF2-40B4-BE49-F238E27FC236}">
                <a16:creationId xmlns:a16="http://schemas.microsoft.com/office/drawing/2014/main" id="{D0C46490-D4C0-6951-3377-90BECC2AB191}"/>
              </a:ext>
            </a:extLst>
          </p:cNvPr>
          <p:cNvSpPr/>
          <p:nvPr/>
        </p:nvSpPr>
        <p:spPr>
          <a:xfrm>
            <a:off x="7104913" y="1914076"/>
            <a:ext cx="439737" cy="438503"/>
          </a:xfrm>
          <a:prstGeom prst="rect">
            <a:avLst/>
          </a:prstGeom>
          <a:solidFill>
            <a:srgbClr val="EBF8FF">
              <a:alpha val="40000"/>
            </a:srgbClr>
          </a:solidFill>
          <a:ln>
            <a:solidFill>
              <a:srgbClr val="131A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0" name="Shape 1">
            <a:extLst>
              <a:ext uri="{FF2B5EF4-FFF2-40B4-BE49-F238E27FC236}">
                <a16:creationId xmlns:a16="http://schemas.microsoft.com/office/drawing/2014/main" id="{5ACA5003-0BAF-D8D3-D1B0-5CE892752C05}"/>
              </a:ext>
            </a:extLst>
          </p:cNvPr>
          <p:cNvSpPr/>
          <p:nvPr/>
        </p:nvSpPr>
        <p:spPr>
          <a:xfrm>
            <a:off x="863523" y="995604"/>
            <a:ext cx="2015649" cy="458788"/>
          </a:xfrm>
          <a:prstGeom prst="roundRect">
            <a:avLst>
              <a:gd name="adj" fmla="val 4651"/>
            </a:avLst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62" name="Text 2">
            <a:extLst>
              <a:ext uri="{FF2B5EF4-FFF2-40B4-BE49-F238E27FC236}">
                <a16:creationId xmlns:a16="http://schemas.microsoft.com/office/drawing/2014/main" id="{BA7AD400-E76A-2FF7-C598-E9FFF58D9A0D}"/>
              </a:ext>
            </a:extLst>
          </p:cNvPr>
          <p:cNvSpPr/>
          <p:nvPr/>
        </p:nvSpPr>
        <p:spPr>
          <a:xfrm>
            <a:off x="1076883" y="1102284"/>
            <a:ext cx="1665129" cy="283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80" b="1" kern="0" spc="17" dirty="0">
                <a:solidFill>
                  <a:srgbClr val="FFFFFF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4×4 SiPM Array</a:t>
            </a:r>
            <a:endParaRPr lang="en-US" sz="1680" dirty="0"/>
          </a:p>
        </p:txBody>
      </p:sp>
      <p:pic>
        <p:nvPicPr>
          <p:cNvPr id="2464" name="Image 0" descr="preencoded.png">
            <a:extLst>
              <a:ext uri="{FF2B5EF4-FFF2-40B4-BE49-F238E27FC236}">
                <a16:creationId xmlns:a16="http://schemas.microsoft.com/office/drawing/2014/main" id="{BD927BE0-77F8-6071-CAF0-039C7EAA7F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3603" y="2115744"/>
            <a:ext cx="3413760" cy="2667000"/>
          </a:xfrm>
          <a:prstGeom prst="rect">
            <a:avLst/>
          </a:prstGeom>
        </p:spPr>
      </p:pic>
      <p:sp>
        <p:nvSpPr>
          <p:cNvPr id="2466" name="Shape 3">
            <a:extLst>
              <a:ext uri="{FF2B5EF4-FFF2-40B4-BE49-F238E27FC236}">
                <a16:creationId xmlns:a16="http://schemas.microsoft.com/office/drawing/2014/main" id="{1785DC81-023F-D4A8-9F93-DCED51D3A501}"/>
              </a:ext>
            </a:extLst>
          </p:cNvPr>
          <p:cNvSpPr/>
          <p:nvPr/>
        </p:nvSpPr>
        <p:spPr>
          <a:xfrm>
            <a:off x="1503603" y="2382444"/>
            <a:ext cx="2880360" cy="2346960"/>
          </a:xfrm>
          <a:prstGeom prst="rect">
            <a:avLst/>
          </a:prstGeom>
          <a:solidFill>
            <a:srgbClr val="C9C9C9"/>
          </a:solidFill>
          <a:ln w="21336">
            <a:solidFill>
              <a:srgbClr val="4A4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68" name="Shape 4">
            <a:extLst>
              <a:ext uri="{FF2B5EF4-FFF2-40B4-BE49-F238E27FC236}">
                <a16:creationId xmlns:a16="http://schemas.microsoft.com/office/drawing/2014/main" id="{3F942CD0-348A-4A41-1AE6-19F1B67C7AAC}"/>
              </a:ext>
            </a:extLst>
          </p:cNvPr>
          <p:cNvSpPr/>
          <p:nvPr/>
        </p:nvSpPr>
        <p:spPr>
          <a:xfrm>
            <a:off x="1524876" y="2969152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0" name="Shape 5">
            <a:extLst>
              <a:ext uri="{FF2B5EF4-FFF2-40B4-BE49-F238E27FC236}">
                <a16:creationId xmlns:a16="http://schemas.microsoft.com/office/drawing/2014/main" id="{109E948C-B192-A35D-AAC5-E65BD291215A}"/>
              </a:ext>
            </a:extLst>
          </p:cNvPr>
          <p:cNvSpPr/>
          <p:nvPr/>
        </p:nvSpPr>
        <p:spPr>
          <a:xfrm>
            <a:off x="2223661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2" name="Shape 6">
            <a:extLst>
              <a:ext uri="{FF2B5EF4-FFF2-40B4-BE49-F238E27FC236}">
                <a16:creationId xmlns:a16="http://schemas.microsoft.com/office/drawing/2014/main" id="{3691002B-7366-E297-6D23-BF73D63F9981}"/>
              </a:ext>
            </a:extLst>
          </p:cNvPr>
          <p:cNvSpPr/>
          <p:nvPr/>
        </p:nvSpPr>
        <p:spPr>
          <a:xfrm>
            <a:off x="2933115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4" name="Shape 7">
            <a:extLst>
              <a:ext uri="{FF2B5EF4-FFF2-40B4-BE49-F238E27FC236}">
                <a16:creationId xmlns:a16="http://schemas.microsoft.com/office/drawing/2014/main" id="{04AA1603-63A5-20EA-CAAD-9B30C4833377}"/>
              </a:ext>
            </a:extLst>
          </p:cNvPr>
          <p:cNvSpPr/>
          <p:nvPr/>
        </p:nvSpPr>
        <p:spPr>
          <a:xfrm>
            <a:off x="3642569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6" name="Shape 8">
            <a:extLst>
              <a:ext uri="{FF2B5EF4-FFF2-40B4-BE49-F238E27FC236}">
                <a16:creationId xmlns:a16="http://schemas.microsoft.com/office/drawing/2014/main" id="{FC1A1FB7-CD16-8F27-48C6-903B64C4D57D}"/>
              </a:ext>
            </a:extLst>
          </p:cNvPr>
          <p:cNvSpPr/>
          <p:nvPr/>
        </p:nvSpPr>
        <p:spPr>
          <a:xfrm>
            <a:off x="4352023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8" name="Shape 9">
            <a:extLst>
              <a:ext uri="{FF2B5EF4-FFF2-40B4-BE49-F238E27FC236}">
                <a16:creationId xmlns:a16="http://schemas.microsoft.com/office/drawing/2014/main" id="{7AB3C2FA-0711-CE35-92A3-575D39CDAB99}"/>
              </a:ext>
            </a:extLst>
          </p:cNvPr>
          <p:cNvSpPr/>
          <p:nvPr/>
        </p:nvSpPr>
        <p:spPr>
          <a:xfrm>
            <a:off x="1524876" y="3545256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0" name="Shape 10">
            <a:extLst>
              <a:ext uri="{FF2B5EF4-FFF2-40B4-BE49-F238E27FC236}">
                <a16:creationId xmlns:a16="http://schemas.microsoft.com/office/drawing/2014/main" id="{27DBE7A0-92BB-45EA-E7B3-F22F3FE9702D}"/>
              </a:ext>
            </a:extLst>
          </p:cNvPr>
          <p:cNvSpPr/>
          <p:nvPr/>
        </p:nvSpPr>
        <p:spPr>
          <a:xfrm>
            <a:off x="2223661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2" name="Shape 11">
            <a:extLst>
              <a:ext uri="{FF2B5EF4-FFF2-40B4-BE49-F238E27FC236}">
                <a16:creationId xmlns:a16="http://schemas.microsoft.com/office/drawing/2014/main" id="{4C50AE81-B421-C9D5-2781-2437B91AC2B0}"/>
              </a:ext>
            </a:extLst>
          </p:cNvPr>
          <p:cNvSpPr/>
          <p:nvPr/>
        </p:nvSpPr>
        <p:spPr>
          <a:xfrm>
            <a:off x="2933115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4" name="Shape 12">
            <a:extLst>
              <a:ext uri="{FF2B5EF4-FFF2-40B4-BE49-F238E27FC236}">
                <a16:creationId xmlns:a16="http://schemas.microsoft.com/office/drawing/2014/main" id="{60B2EDA1-8135-1B42-871E-1351EE268321}"/>
              </a:ext>
            </a:extLst>
          </p:cNvPr>
          <p:cNvSpPr/>
          <p:nvPr/>
        </p:nvSpPr>
        <p:spPr>
          <a:xfrm>
            <a:off x="3642569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6" name="Shape 13">
            <a:extLst>
              <a:ext uri="{FF2B5EF4-FFF2-40B4-BE49-F238E27FC236}">
                <a16:creationId xmlns:a16="http://schemas.microsoft.com/office/drawing/2014/main" id="{00C8D5A2-CDE0-359C-AB78-A8F7AEBF1DBB}"/>
              </a:ext>
            </a:extLst>
          </p:cNvPr>
          <p:cNvSpPr/>
          <p:nvPr/>
        </p:nvSpPr>
        <p:spPr>
          <a:xfrm>
            <a:off x="4352023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8" name="Shape 14">
            <a:extLst>
              <a:ext uri="{FF2B5EF4-FFF2-40B4-BE49-F238E27FC236}">
                <a16:creationId xmlns:a16="http://schemas.microsoft.com/office/drawing/2014/main" id="{457C8119-8E59-F7FA-CC27-6162C4BCF52E}"/>
              </a:ext>
            </a:extLst>
          </p:cNvPr>
          <p:cNvSpPr/>
          <p:nvPr/>
        </p:nvSpPr>
        <p:spPr>
          <a:xfrm>
            <a:off x="1524876" y="4121360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0" name="Shape 15">
            <a:extLst>
              <a:ext uri="{FF2B5EF4-FFF2-40B4-BE49-F238E27FC236}">
                <a16:creationId xmlns:a16="http://schemas.microsoft.com/office/drawing/2014/main" id="{077941B3-2868-977E-592B-7E2283C4DE9B}"/>
              </a:ext>
            </a:extLst>
          </p:cNvPr>
          <p:cNvSpPr/>
          <p:nvPr/>
        </p:nvSpPr>
        <p:spPr>
          <a:xfrm>
            <a:off x="2223661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2" name="Shape 16">
            <a:extLst>
              <a:ext uri="{FF2B5EF4-FFF2-40B4-BE49-F238E27FC236}">
                <a16:creationId xmlns:a16="http://schemas.microsoft.com/office/drawing/2014/main" id="{69D1D2D0-AAFD-B8F0-BA0A-F6840E1A8BAE}"/>
              </a:ext>
            </a:extLst>
          </p:cNvPr>
          <p:cNvSpPr/>
          <p:nvPr/>
        </p:nvSpPr>
        <p:spPr>
          <a:xfrm>
            <a:off x="2933115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4" name="Shape 17">
            <a:extLst>
              <a:ext uri="{FF2B5EF4-FFF2-40B4-BE49-F238E27FC236}">
                <a16:creationId xmlns:a16="http://schemas.microsoft.com/office/drawing/2014/main" id="{EB75E8DF-E03A-9939-16FE-E0D147DCB899}"/>
              </a:ext>
            </a:extLst>
          </p:cNvPr>
          <p:cNvSpPr/>
          <p:nvPr/>
        </p:nvSpPr>
        <p:spPr>
          <a:xfrm>
            <a:off x="3642569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6" name="Shape 18">
            <a:extLst>
              <a:ext uri="{FF2B5EF4-FFF2-40B4-BE49-F238E27FC236}">
                <a16:creationId xmlns:a16="http://schemas.microsoft.com/office/drawing/2014/main" id="{4D9E5B74-ABBD-E7C2-8B34-5010DF998F44}"/>
              </a:ext>
            </a:extLst>
          </p:cNvPr>
          <p:cNvSpPr/>
          <p:nvPr/>
        </p:nvSpPr>
        <p:spPr>
          <a:xfrm>
            <a:off x="4352023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8" name="Shape 19">
            <a:extLst>
              <a:ext uri="{FF2B5EF4-FFF2-40B4-BE49-F238E27FC236}">
                <a16:creationId xmlns:a16="http://schemas.microsoft.com/office/drawing/2014/main" id="{315075FA-AC06-A06C-313A-7E5BDC1BEEBF}"/>
              </a:ext>
            </a:extLst>
          </p:cNvPr>
          <p:cNvSpPr/>
          <p:nvPr/>
        </p:nvSpPr>
        <p:spPr>
          <a:xfrm>
            <a:off x="1524876" y="4697464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0" name="Shape 20">
            <a:extLst>
              <a:ext uri="{FF2B5EF4-FFF2-40B4-BE49-F238E27FC236}">
                <a16:creationId xmlns:a16="http://schemas.microsoft.com/office/drawing/2014/main" id="{2084F8FE-76E6-D1EC-0D26-C3556B52D8A0}"/>
              </a:ext>
            </a:extLst>
          </p:cNvPr>
          <p:cNvSpPr/>
          <p:nvPr/>
        </p:nvSpPr>
        <p:spPr>
          <a:xfrm>
            <a:off x="2223661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2" name="Shape 21">
            <a:extLst>
              <a:ext uri="{FF2B5EF4-FFF2-40B4-BE49-F238E27FC236}">
                <a16:creationId xmlns:a16="http://schemas.microsoft.com/office/drawing/2014/main" id="{C03F4352-2A94-CDA1-16B7-C1EBFEEAD4D2}"/>
              </a:ext>
            </a:extLst>
          </p:cNvPr>
          <p:cNvSpPr/>
          <p:nvPr/>
        </p:nvSpPr>
        <p:spPr>
          <a:xfrm>
            <a:off x="2933115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4" name="Shape 22">
            <a:extLst>
              <a:ext uri="{FF2B5EF4-FFF2-40B4-BE49-F238E27FC236}">
                <a16:creationId xmlns:a16="http://schemas.microsoft.com/office/drawing/2014/main" id="{2C7E65E7-33BF-F294-0F53-B13A2BF3E899}"/>
              </a:ext>
            </a:extLst>
          </p:cNvPr>
          <p:cNvSpPr/>
          <p:nvPr/>
        </p:nvSpPr>
        <p:spPr>
          <a:xfrm>
            <a:off x="3642569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6" name="Shape 23">
            <a:extLst>
              <a:ext uri="{FF2B5EF4-FFF2-40B4-BE49-F238E27FC236}">
                <a16:creationId xmlns:a16="http://schemas.microsoft.com/office/drawing/2014/main" id="{B88F5BD9-94D4-5557-25E6-A39DCCCE98CB}"/>
              </a:ext>
            </a:extLst>
          </p:cNvPr>
          <p:cNvSpPr/>
          <p:nvPr/>
        </p:nvSpPr>
        <p:spPr>
          <a:xfrm>
            <a:off x="4352023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8" name="Shape 24">
            <a:extLst>
              <a:ext uri="{FF2B5EF4-FFF2-40B4-BE49-F238E27FC236}">
                <a16:creationId xmlns:a16="http://schemas.microsoft.com/office/drawing/2014/main" id="{D5C123ED-97A7-C81E-19A3-23C2E5DCFB67}"/>
              </a:ext>
            </a:extLst>
          </p:cNvPr>
          <p:cNvSpPr/>
          <p:nvPr/>
        </p:nvSpPr>
        <p:spPr>
          <a:xfrm>
            <a:off x="2229091" y="2393080"/>
            <a:ext cx="704056" cy="565468"/>
          </a:xfrm>
          <a:prstGeom prst="rect">
            <a:avLst/>
          </a:prstGeom>
          <a:solidFill>
            <a:srgbClr val="C9A227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2" name="Shape 26">
            <a:extLst>
              <a:ext uri="{FF2B5EF4-FFF2-40B4-BE49-F238E27FC236}">
                <a16:creationId xmlns:a16="http://schemas.microsoft.com/office/drawing/2014/main" id="{680980A5-B84F-497C-18E7-A8705BF05B47}"/>
              </a:ext>
            </a:extLst>
          </p:cNvPr>
          <p:cNvSpPr/>
          <p:nvPr/>
        </p:nvSpPr>
        <p:spPr>
          <a:xfrm>
            <a:off x="1514240" y="4153300"/>
            <a:ext cx="704056" cy="565468"/>
          </a:xfrm>
          <a:prstGeom prst="rect">
            <a:avLst/>
          </a:prstGeom>
          <a:solidFill>
            <a:srgbClr val="C9A227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4" name="Shape 27">
            <a:extLst>
              <a:ext uri="{FF2B5EF4-FFF2-40B4-BE49-F238E27FC236}">
                <a16:creationId xmlns:a16="http://schemas.microsoft.com/office/drawing/2014/main" id="{7D9DBE72-78B9-6891-19A1-F4CB84A21E2D}"/>
              </a:ext>
            </a:extLst>
          </p:cNvPr>
          <p:cNvSpPr/>
          <p:nvPr/>
        </p:nvSpPr>
        <p:spPr>
          <a:xfrm>
            <a:off x="3285095" y="1208964"/>
            <a:ext cx="42704" cy="960120"/>
          </a:xfrm>
          <a:prstGeom prst="rect">
            <a:avLst/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6" name="Shape 28">
            <a:extLst>
              <a:ext uri="{FF2B5EF4-FFF2-40B4-BE49-F238E27FC236}">
                <a16:creationId xmlns:a16="http://schemas.microsoft.com/office/drawing/2014/main" id="{EBEAF996-BC75-646F-BE96-152B8FF2BEF7}"/>
              </a:ext>
            </a:extLst>
          </p:cNvPr>
          <p:cNvSpPr/>
          <p:nvPr/>
        </p:nvSpPr>
        <p:spPr>
          <a:xfrm>
            <a:off x="3285095" y="2169084"/>
            <a:ext cx="42704" cy="2560320"/>
          </a:xfrm>
          <a:prstGeom prst="rect">
            <a:avLst/>
          </a:prstGeom>
          <a:solidFill>
            <a:srgbClr val="1A2456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8" name="Shape 29">
            <a:extLst>
              <a:ext uri="{FF2B5EF4-FFF2-40B4-BE49-F238E27FC236}">
                <a16:creationId xmlns:a16="http://schemas.microsoft.com/office/drawing/2014/main" id="{8FF31D69-D0C8-C92B-12F4-C8A36205158A}"/>
              </a:ext>
            </a:extLst>
          </p:cNvPr>
          <p:cNvSpPr/>
          <p:nvPr/>
        </p:nvSpPr>
        <p:spPr>
          <a:xfrm>
            <a:off x="3285095" y="4729404"/>
            <a:ext cx="42704" cy="1066800"/>
          </a:xfrm>
          <a:prstGeom prst="rect">
            <a:avLst/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20" name="Image 1" descr="preencoded.png">
            <a:extLst>
              <a:ext uri="{FF2B5EF4-FFF2-40B4-BE49-F238E27FC236}">
                <a16:creationId xmlns:a16="http://schemas.microsoft.com/office/drawing/2014/main" id="{C9625FCA-5399-7C9D-8EB0-6E335DF3A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3803" y="5689524"/>
            <a:ext cx="426720" cy="426720"/>
          </a:xfrm>
          <a:prstGeom prst="rect">
            <a:avLst/>
          </a:prstGeom>
        </p:spPr>
      </p:pic>
      <p:sp>
        <p:nvSpPr>
          <p:cNvPr id="2522" name="Shape 30">
            <a:extLst>
              <a:ext uri="{FF2B5EF4-FFF2-40B4-BE49-F238E27FC236}">
                <a16:creationId xmlns:a16="http://schemas.microsoft.com/office/drawing/2014/main" id="{9B091620-D0D9-AB04-E89A-8CA6E12A49D0}"/>
              </a:ext>
            </a:extLst>
          </p:cNvPr>
          <p:cNvSpPr/>
          <p:nvPr/>
        </p:nvSpPr>
        <p:spPr>
          <a:xfrm>
            <a:off x="3253187" y="211574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1A24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24" name="Shape 31">
            <a:extLst>
              <a:ext uri="{FF2B5EF4-FFF2-40B4-BE49-F238E27FC236}">
                <a16:creationId xmlns:a16="http://schemas.microsoft.com/office/drawing/2014/main" id="{9F472D9B-8B2F-A136-5CEC-B9B932198276}"/>
              </a:ext>
            </a:extLst>
          </p:cNvPr>
          <p:cNvSpPr/>
          <p:nvPr/>
        </p:nvSpPr>
        <p:spPr>
          <a:xfrm>
            <a:off x="3253187" y="467606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1A24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26" name="Text 32">
            <a:extLst>
              <a:ext uri="{FF2B5EF4-FFF2-40B4-BE49-F238E27FC236}">
                <a16:creationId xmlns:a16="http://schemas.microsoft.com/office/drawing/2014/main" id="{B87F9F08-9580-7DF6-27E5-8CC093DF1E9A}"/>
              </a:ext>
            </a:extLst>
          </p:cNvPr>
          <p:cNvSpPr/>
          <p:nvPr/>
        </p:nvSpPr>
        <p:spPr>
          <a:xfrm>
            <a:off x="3402571" y="1208964"/>
            <a:ext cx="217805" cy="31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48" b="1" i="1" dirty="0">
                <a:solidFill>
                  <a:srgbClr val="1A2456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μ</a:t>
            </a:r>
            <a:endParaRPr lang="en-US" sz="1848" dirty="0"/>
          </a:p>
        </p:txBody>
      </p:sp>
      <p:sp>
        <p:nvSpPr>
          <p:cNvPr id="2528" name="Shape 33">
            <a:extLst>
              <a:ext uri="{FF2B5EF4-FFF2-40B4-BE49-F238E27FC236}">
                <a16:creationId xmlns:a16="http://schemas.microsoft.com/office/drawing/2014/main" id="{91EFA6DC-6DAF-7CFA-F5C2-2CEA408EE5D3}"/>
              </a:ext>
            </a:extLst>
          </p:cNvPr>
          <p:cNvSpPr/>
          <p:nvPr/>
        </p:nvSpPr>
        <p:spPr>
          <a:xfrm rot="7061999">
            <a:off x="2576642" y="2109807"/>
            <a:ext cx="661416" cy="4267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30" name="Shape 34">
            <a:extLst>
              <a:ext uri="{FF2B5EF4-FFF2-40B4-BE49-F238E27FC236}">
                <a16:creationId xmlns:a16="http://schemas.microsoft.com/office/drawing/2014/main" id="{48362596-67C5-AC3A-9412-CD285A050CA6}"/>
              </a:ext>
            </a:extLst>
          </p:cNvPr>
          <p:cNvSpPr/>
          <p:nvPr/>
        </p:nvSpPr>
        <p:spPr>
          <a:xfrm rot="7061999">
            <a:off x="808992" y="3563163"/>
            <a:ext cx="2667001" cy="42672"/>
          </a:xfrm>
          <a:prstGeom prst="rect">
            <a:avLst/>
          </a:prstGeom>
          <a:solidFill>
            <a:srgbClr val="C9A227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32" name="Shape 35">
            <a:extLst>
              <a:ext uri="{FF2B5EF4-FFF2-40B4-BE49-F238E27FC236}">
                <a16:creationId xmlns:a16="http://schemas.microsoft.com/office/drawing/2014/main" id="{68D0AE67-DA17-BBF8-BA41-58BC76C8B973}"/>
              </a:ext>
            </a:extLst>
          </p:cNvPr>
          <p:cNvSpPr/>
          <p:nvPr/>
        </p:nvSpPr>
        <p:spPr>
          <a:xfrm rot="7061999">
            <a:off x="816009" y="5145027"/>
            <a:ext cx="938784" cy="4267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34" name="Image 2" descr="preencoded.png">
            <a:extLst>
              <a:ext uri="{FF2B5EF4-FFF2-40B4-BE49-F238E27FC236}">
                <a16:creationId xmlns:a16="http://schemas.microsoft.com/office/drawing/2014/main" id="{E5B773DF-87EF-343B-F126-88D37934A5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523" y="5326781"/>
            <a:ext cx="469424" cy="490696"/>
          </a:xfrm>
          <a:prstGeom prst="rect">
            <a:avLst/>
          </a:prstGeom>
        </p:spPr>
      </p:pic>
      <p:sp>
        <p:nvSpPr>
          <p:cNvPr id="2536" name="Shape 36">
            <a:extLst>
              <a:ext uri="{FF2B5EF4-FFF2-40B4-BE49-F238E27FC236}">
                <a16:creationId xmlns:a16="http://schemas.microsoft.com/office/drawing/2014/main" id="{9ED3D55F-51C7-F43D-1687-836CECE3D5F3}"/>
              </a:ext>
            </a:extLst>
          </p:cNvPr>
          <p:cNvSpPr/>
          <p:nvPr/>
        </p:nvSpPr>
        <p:spPr>
          <a:xfrm>
            <a:off x="2709150" y="232910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38" name="Shape 37">
            <a:extLst>
              <a:ext uri="{FF2B5EF4-FFF2-40B4-BE49-F238E27FC236}">
                <a16:creationId xmlns:a16="http://schemas.microsoft.com/office/drawing/2014/main" id="{E806FDDF-5073-075A-C8F9-BCC593E737ED}"/>
              </a:ext>
            </a:extLst>
          </p:cNvPr>
          <p:cNvSpPr/>
          <p:nvPr/>
        </p:nvSpPr>
        <p:spPr>
          <a:xfrm>
            <a:off x="1450263" y="467606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40" name="Text 38">
            <a:extLst>
              <a:ext uri="{FF2B5EF4-FFF2-40B4-BE49-F238E27FC236}">
                <a16:creationId xmlns:a16="http://schemas.microsoft.com/office/drawing/2014/main" id="{A7AEBF27-3F6C-1DC2-155D-BB740A416C55}"/>
              </a:ext>
            </a:extLst>
          </p:cNvPr>
          <p:cNvSpPr/>
          <p:nvPr/>
        </p:nvSpPr>
        <p:spPr>
          <a:xfrm>
            <a:off x="2805035" y="1592980"/>
            <a:ext cx="217805" cy="31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48" b="1" i="1" dirty="0">
                <a:solidFill>
                  <a:srgbClr val="8A7218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μ</a:t>
            </a:r>
            <a:endParaRPr lang="en-US" sz="1848" dirty="0"/>
          </a:p>
        </p:txBody>
      </p:sp>
      <p:sp>
        <p:nvSpPr>
          <p:cNvPr id="2556" name="Shape 45">
            <a:extLst>
              <a:ext uri="{FF2B5EF4-FFF2-40B4-BE49-F238E27FC236}">
                <a16:creationId xmlns:a16="http://schemas.microsoft.com/office/drawing/2014/main" id="{FF8F4D0C-5AC1-26AE-DA00-4A21489EFD0F}"/>
              </a:ext>
            </a:extLst>
          </p:cNvPr>
          <p:cNvSpPr/>
          <p:nvPr/>
        </p:nvSpPr>
        <p:spPr>
          <a:xfrm>
            <a:off x="1503603" y="6137517"/>
            <a:ext cx="2880360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58" name="Shape 46">
            <a:extLst>
              <a:ext uri="{FF2B5EF4-FFF2-40B4-BE49-F238E27FC236}">
                <a16:creationId xmlns:a16="http://schemas.microsoft.com/office/drawing/2014/main" id="{BA0B58B9-00F0-96F6-DECB-4DC2712F2EFF}"/>
              </a:ext>
            </a:extLst>
          </p:cNvPr>
          <p:cNvSpPr/>
          <p:nvPr/>
        </p:nvSpPr>
        <p:spPr>
          <a:xfrm>
            <a:off x="1503603" y="6073540"/>
            <a:ext cx="10636" cy="138747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0" name="Shape 47">
            <a:extLst>
              <a:ext uri="{FF2B5EF4-FFF2-40B4-BE49-F238E27FC236}">
                <a16:creationId xmlns:a16="http://schemas.microsoft.com/office/drawing/2014/main" id="{2CEBAA2D-D5B5-C697-7DEE-44E2304670BF}"/>
              </a:ext>
            </a:extLst>
          </p:cNvPr>
          <p:cNvSpPr/>
          <p:nvPr/>
        </p:nvSpPr>
        <p:spPr>
          <a:xfrm>
            <a:off x="4383963" y="6073540"/>
            <a:ext cx="10636" cy="138747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2" name="Text 48">
            <a:extLst>
              <a:ext uri="{FF2B5EF4-FFF2-40B4-BE49-F238E27FC236}">
                <a16:creationId xmlns:a16="http://schemas.microsoft.com/office/drawing/2014/main" id="{3DDE4C58-5098-81F3-DD67-C98DC49B353D}"/>
              </a:ext>
            </a:extLst>
          </p:cNvPr>
          <p:cNvSpPr/>
          <p:nvPr/>
        </p:nvSpPr>
        <p:spPr>
          <a:xfrm>
            <a:off x="1359585" y="6244197"/>
            <a:ext cx="3168396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344" b="1" dirty="0">
                <a:solidFill>
                  <a:srgbClr val="2230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6.4 mm</a:t>
            </a:r>
            <a:endParaRPr lang="en-US" sz="1344" dirty="0"/>
          </a:p>
        </p:txBody>
      </p:sp>
      <p:sp>
        <p:nvSpPr>
          <p:cNvPr id="2564" name="Shape 49">
            <a:extLst>
              <a:ext uri="{FF2B5EF4-FFF2-40B4-BE49-F238E27FC236}">
                <a16:creationId xmlns:a16="http://schemas.microsoft.com/office/drawing/2014/main" id="{29160369-EE25-501E-0D0F-E5EF3D339AE9}"/>
              </a:ext>
            </a:extLst>
          </p:cNvPr>
          <p:cNvSpPr/>
          <p:nvPr/>
        </p:nvSpPr>
        <p:spPr>
          <a:xfrm>
            <a:off x="5109450" y="2169084"/>
            <a:ext cx="10636" cy="2346960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6" name="Shape 50">
            <a:extLst>
              <a:ext uri="{FF2B5EF4-FFF2-40B4-BE49-F238E27FC236}">
                <a16:creationId xmlns:a16="http://schemas.microsoft.com/office/drawing/2014/main" id="{CBF04998-28DA-1121-FAF4-ECDD744A1A2F}"/>
              </a:ext>
            </a:extLst>
          </p:cNvPr>
          <p:cNvSpPr/>
          <p:nvPr/>
        </p:nvSpPr>
        <p:spPr>
          <a:xfrm>
            <a:off x="5045316" y="2169084"/>
            <a:ext cx="138747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8" name="Shape 51">
            <a:extLst>
              <a:ext uri="{FF2B5EF4-FFF2-40B4-BE49-F238E27FC236}">
                <a16:creationId xmlns:a16="http://schemas.microsoft.com/office/drawing/2014/main" id="{36019475-4B4B-BC9C-E535-1981F520A7CE}"/>
              </a:ext>
            </a:extLst>
          </p:cNvPr>
          <p:cNvSpPr/>
          <p:nvPr/>
        </p:nvSpPr>
        <p:spPr>
          <a:xfrm>
            <a:off x="5045316" y="4516044"/>
            <a:ext cx="138747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70" name="Text 52">
            <a:extLst>
              <a:ext uri="{FF2B5EF4-FFF2-40B4-BE49-F238E27FC236}">
                <a16:creationId xmlns:a16="http://schemas.microsoft.com/office/drawing/2014/main" id="{22D82E65-DEC9-6BB7-7892-B87F3A5D53F0}"/>
              </a:ext>
            </a:extLst>
          </p:cNvPr>
          <p:cNvSpPr/>
          <p:nvPr/>
        </p:nvSpPr>
        <p:spPr>
          <a:xfrm>
            <a:off x="5248040" y="3257156"/>
            <a:ext cx="664686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44" b="1" dirty="0">
                <a:solidFill>
                  <a:srgbClr val="2230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6.4 mm</a:t>
            </a:r>
            <a:endParaRPr lang="en-US" sz="1344" dirty="0"/>
          </a:p>
        </p:txBody>
      </p:sp>
      <p:sp>
        <p:nvSpPr>
          <p:cNvPr id="2572" name="Shape 53">
            <a:extLst>
              <a:ext uri="{FF2B5EF4-FFF2-40B4-BE49-F238E27FC236}">
                <a16:creationId xmlns:a16="http://schemas.microsoft.com/office/drawing/2014/main" id="{14DC629E-90B9-C5E8-6BE7-6AEDE5886AF0}"/>
              </a:ext>
            </a:extLst>
          </p:cNvPr>
          <p:cNvSpPr/>
          <p:nvPr/>
        </p:nvSpPr>
        <p:spPr>
          <a:xfrm>
            <a:off x="4405235" y="4750676"/>
            <a:ext cx="234632" cy="1063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74" name="Text 54">
            <a:extLst>
              <a:ext uri="{FF2B5EF4-FFF2-40B4-BE49-F238E27FC236}">
                <a16:creationId xmlns:a16="http://schemas.microsoft.com/office/drawing/2014/main" id="{BA77A4EF-2EDA-6109-B715-A071C969EF22}"/>
              </a:ext>
            </a:extLst>
          </p:cNvPr>
          <p:cNvSpPr/>
          <p:nvPr/>
        </p:nvSpPr>
        <p:spPr>
          <a:xfrm>
            <a:off x="4632992" y="4655958"/>
            <a:ext cx="622459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111111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100 µm</a:t>
            </a:r>
            <a:endParaRPr lang="en-US" sz="1260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857C5BAF-1287-C1ED-4337-2D59B3F978A7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Muon Tracks Arise when Muons Cross the Camera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AC1FAF-968E-FDE3-0A67-1A67EAEB9365}"/>
              </a:ext>
            </a:extLst>
          </p:cNvPr>
          <p:cNvSpPr txBox="1"/>
          <p:nvPr/>
        </p:nvSpPr>
        <p:spPr>
          <a:xfrm>
            <a:off x="4219814" y="5136260"/>
            <a:ext cx="4441665" cy="954107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2177 Muon Tracks Events </a:t>
            </a:r>
          </a:p>
          <a:p>
            <a:r>
              <a:rPr lang="en-US" sz="2800" dirty="0">
                <a:solidFill>
                  <a:schemeClr val="bg1"/>
                </a:solidFill>
              </a:rPr>
              <a:t>3.9 ± 0.1 event per hour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B01E4A-E71B-68C9-A128-E9F90F92B51B}"/>
              </a:ext>
            </a:extLst>
          </p:cNvPr>
          <p:cNvSpPr/>
          <p:nvPr/>
        </p:nvSpPr>
        <p:spPr>
          <a:xfrm>
            <a:off x="4394440" y="2847699"/>
            <a:ext cx="459256" cy="1543431"/>
          </a:xfrm>
          <a:prstGeom prst="rect">
            <a:avLst/>
          </a:prstGeom>
          <a:solidFill>
            <a:srgbClr val="151515"/>
          </a:solidFill>
          <a:ln w="9525">
            <a:solidFill>
              <a:srgbClr val="15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EC667-548B-98A1-8AFB-435E146C2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EE69865-1C12-B3D8-888F-FE1CA3AEEF7C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2B9A8E3D-C2D9-0D86-93C5-55E892EE9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F93B94F8-937E-1F34-F63F-37329A98902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37" name="Image 0" descr="preencoded.png">
            <a:extLst>
              <a:ext uri="{FF2B5EF4-FFF2-40B4-BE49-F238E27FC236}">
                <a16:creationId xmlns:a16="http://schemas.microsoft.com/office/drawing/2014/main" id="{EE312508-A848-1962-AFC6-3136182046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92053" y="365757"/>
            <a:ext cx="8207893" cy="4265173"/>
          </a:xfrm>
          <a:prstGeom prst="rect">
            <a:avLst/>
          </a:prstGeom>
        </p:spPr>
      </p:pic>
      <p:sp>
        <p:nvSpPr>
          <p:cNvPr id="39" name="object 2">
            <a:extLst>
              <a:ext uri="{FF2B5EF4-FFF2-40B4-BE49-F238E27FC236}">
                <a16:creationId xmlns:a16="http://schemas.microsoft.com/office/drawing/2014/main" id="{B5E222E0-2EB5-C56D-1535-96CE0C9D3513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Cherenkov Light from Muons Also Survives 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DE01092-EA81-8080-E3E2-E050DE38007B}"/>
              </a:ext>
            </a:extLst>
          </p:cNvPr>
          <p:cNvSpPr txBox="1"/>
          <p:nvPr/>
        </p:nvSpPr>
        <p:spPr>
          <a:xfrm>
            <a:off x="4010026" y="3975976"/>
            <a:ext cx="112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1A69"/>
                </a:solidFill>
              </a:rPr>
              <a:t>~50 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B5BBA23-A8B9-8BF8-30A0-FC2CB27E4B9E}"/>
              </a:ext>
            </a:extLst>
          </p:cNvPr>
          <p:cNvSpPr txBox="1"/>
          <p:nvPr/>
        </p:nvSpPr>
        <p:spPr>
          <a:xfrm>
            <a:off x="7155154" y="3975976"/>
            <a:ext cx="112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1A69"/>
                </a:solidFill>
              </a:rPr>
              <a:t>1.48 m</a:t>
            </a:r>
          </a:p>
        </p:txBody>
      </p:sp>
    </p:spTree>
    <p:extLst>
      <p:ext uri="{BB962C8B-B14F-4D97-AF65-F5344CB8AC3E}">
        <p14:creationId xmlns:p14="http://schemas.microsoft.com/office/powerpoint/2010/main" val="662605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C3F14-6DB7-C3C4-CAD8-FA81BA5F3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57D28A78-AC22-CF34-33C7-8F087A03E50E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Neutrino Astronomy has made great progress over the last decade…</a:t>
            </a: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C07A0107-77DE-2946-76DC-F6933BF4BEBC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B8E24A-6028-D2BD-B3A1-EE230B617896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1BFFD70A-D464-8C3B-3010-E881D003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5AD99C-A730-BBD8-2DF8-BB777294E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860" y="726519"/>
            <a:ext cx="8536279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91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D0DBD-B55B-5EDF-AAF2-0BA71D479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1E2F2B-FBAD-1026-416F-8687725CAF44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DFAAF4F0-8C3D-A7A3-7804-E42976589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1AA1A656-4AAE-62DC-EE59-97B01539175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37" name="Image 0" descr="preencoded.png">
            <a:extLst>
              <a:ext uri="{FF2B5EF4-FFF2-40B4-BE49-F238E27FC236}">
                <a16:creationId xmlns:a16="http://schemas.microsoft.com/office/drawing/2014/main" id="{49146DF3-8075-BC0E-C804-09A7DCCA09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92053" y="365757"/>
            <a:ext cx="8207893" cy="4265173"/>
          </a:xfrm>
          <a:prstGeom prst="rect">
            <a:avLst/>
          </a:prstGeom>
        </p:spPr>
      </p:pic>
      <p:sp>
        <p:nvSpPr>
          <p:cNvPr id="39" name="object 2">
            <a:extLst>
              <a:ext uri="{FF2B5EF4-FFF2-40B4-BE49-F238E27FC236}">
                <a16:creationId xmlns:a16="http://schemas.microsoft.com/office/drawing/2014/main" id="{3FAC106F-8372-9E5A-6E08-272026F0F326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Cherenkov Light from Muons Also Survives 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Placeholder 13">
            <a:extLst>
              <a:ext uri="{FF2B5EF4-FFF2-40B4-BE49-F238E27FC236}">
                <a16:creationId xmlns:a16="http://schemas.microsoft.com/office/drawing/2014/main" id="{6950CE7E-AC72-B7B7-9623-30CBA213D0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" r="-708"/>
          <a:stretch>
            <a:fillRect/>
          </a:stretch>
        </p:blipFill>
        <p:spPr>
          <a:xfrm>
            <a:off x="680644" y="3857262"/>
            <a:ext cx="2776242" cy="2499088"/>
          </a:xfrm>
          <a:prstGeom prst="rect">
            <a:avLst/>
          </a:prstGeom>
        </p:spPr>
      </p:pic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FDAFCA23-2494-8C05-9FB0-D4F334A00E9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4768295" y="3857263"/>
            <a:ext cx="2776241" cy="24990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D98F0-68D9-0573-0664-5C0D03A4DE3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EF3F6"/>
              </a:clrFrom>
              <a:clrTo>
                <a:srgbClr val="EEF3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96274" y="3857263"/>
            <a:ext cx="2854462" cy="249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55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48BE6-974F-21BE-204C-B44E74F44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C74D16-C9C2-C86C-D36B-21C31144D09B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FBA491E1-4013-E6C8-5CEF-3AB5002A9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F85F671C-2818-6768-C98A-62F371023B6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C9BD0728-6288-CAA2-D049-ED0AB57D28CD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Cherenkov Light from Muons Also Survives 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" name="Picture Placeholder 13">
            <a:extLst>
              <a:ext uri="{FF2B5EF4-FFF2-40B4-BE49-F238E27FC236}">
                <a16:creationId xmlns:a16="http://schemas.microsoft.com/office/drawing/2014/main" id="{1D9894E1-4DAC-84E2-4B74-4EA91EBE30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" r="-708"/>
          <a:stretch>
            <a:fillRect/>
          </a:stretch>
        </p:blipFill>
        <p:spPr>
          <a:xfrm>
            <a:off x="680643" y="3533497"/>
            <a:ext cx="3135913" cy="2822853"/>
          </a:xfrm>
          <a:prstGeom prst="rect">
            <a:avLst/>
          </a:prstGeom>
        </p:spPr>
      </p:pic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179E39ED-3200-DE16-9E01-3C9358C37B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4508413" y="3533497"/>
            <a:ext cx="3135913" cy="28228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A31F50-4453-25EC-A540-3EB7208C7FE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F3F6"/>
              </a:clrFrom>
              <a:clrTo>
                <a:srgbClr val="EEF3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6183" y="3593387"/>
            <a:ext cx="3155862" cy="27629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CEB517-D89A-40EA-0B08-9F5F3F48C11D}"/>
              </a:ext>
            </a:extLst>
          </p:cNvPr>
          <p:cNvSpPr txBox="1"/>
          <p:nvPr/>
        </p:nvSpPr>
        <p:spPr>
          <a:xfrm>
            <a:off x="2240056" y="1698288"/>
            <a:ext cx="7711887" cy="954107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16 Isolated Muon Cherenkov Candidate Events</a:t>
            </a:r>
          </a:p>
          <a:p>
            <a:r>
              <a:rPr lang="en-US" sz="2800" dirty="0">
                <a:solidFill>
                  <a:schemeClr val="bg1"/>
                </a:solidFill>
              </a:rPr>
              <a:t>1.0 ± 0.1 event per 34 hours</a:t>
            </a:r>
          </a:p>
        </p:txBody>
      </p:sp>
    </p:spTree>
    <p:extLst>
      <p:ext uri="{BB962C8B-B14F-4D97-AF65-F5344CB8AC3E}">
        <p14:creationId xmlns:p14="http://schemas.microsoft.com/office/powerpoint/2010/main" val="3746540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B646A-D25E-4FEC-BB01-B5950ECE3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40A21E2-3FF6-CD73-27B1-2B266293552D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CDED524C-3983-D3A6-ED35-0E4CF47BD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4EFBC1E3-5536-6C82-0343-104F51844ED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6220CFAE-4A25-3362-674F-D5D833F8D315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Muon Cherenkov Events are Consistent with Simulations</a:t>
            </a:r>
          </a:p>
        </p:txBody>
      </p:sp>
      <p:pic>
        <p:nvPicPr>
          <p:cNvPr id="41" name="Picture Placeholder 8">
            <a:extLst>
              <a:ext uri="{FF2B5EF4-FFF2-40B4-BE49-F238E27FC236}">
                <a16:creationId xmlns:a16="http://schemas.microsoft.com/office/drawing/2014/main" id="{C6617550-AF37-A8C1-2D3F-7AE432B650A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" t="7345" r="4824"/>
          <a:stretch>
            <a:fillRect/>
          </a:stretch>
        </p:blipFill>
        <p:spPr>
          <a:xfrm>
            <a:off x="839416" y="846347"/>
            <a:ext cx="3461747" cy="2765280"/>
          </a:xfrm>
          <a:prstGeom prst="rect">
            <a:avLst/>
          </a:prstGeom>
        </p:spPr>
      </p:pic>
      <p:pic>
        <p:nvPicPr>
          <p:cNvPr id="43" name="Picture Placeholder 10">
            <a:extLst>
              <a:ext uri="{FF2B5EF4-FFF2-40B4-BE49-F238E27FC236}">
                <a16:creationId xmlns:a16="http://schemas.microsoft.com/office/drawing/2014/main" id="{5BC73893-9A6E-5F84-4ED1-3C9CD3F15B5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3" t="7291" r="4823"/>
          <a:stretch>
            <a:fillRect/>
          </a:stretch>
        </p:blipFill>
        <p:spPr>
          <a:xfrm>
            <a:off x="1012452" y="3657325"/>
            <a:ext cx="3306323" cy="275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60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7440E-038D-ECDF-9504-89AD70B24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8EB2D09-C388-B3AE-3B43-7225970F2172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27935E04-F8B9-3607-F172-C097CACA2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55EAA35C-2C0D-C3E7-B1A6-D197D992461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F80A6270-D53E-72A2-462B-6BBC0DDF856D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Muon Cherenkov Events are Consistent with Simulations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327FA4-2814-F38A-F8F3-9144118947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3ECF7"/>
              </a:clrFrom>
              <a:clrTo>
                <a:srgbClr val="E3ECF7">
                  <a:alpha val="0"/>
                </a:srgbClr>
              </a:clrTo>
            </a:clrChange>
          </a:blip>
          <a:srcRect l="766" r="383" b="2195"/>
          <a:stretch>
            <a:fillRect/>
          </a:stretch>
        </p:blipFill>
        <p:spPr>
          <a:xfrm>
            <a:off x="5661385" y="1084259"/>
            <a:ext cx="6046035" cy="468948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C8EF3A-E008-5A05-BD45-073C584A0986}"/>
              </a:ext>
            </a:extLst>
          </p:cNvPr>
          <p:cNvSpPr>
            <a:spLocks noGrp="1"/>
          </p:cNvSpPr>
          <p:nvPr/>
        </p:nvSpPr>
        <p:spPr>
          <a:xfrm>
            <a:off x="4824275" y="5864495"/>
            <a:ext cx="7159178" cy="5520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solidFill>
                  <a:schemeClr val="tx1"/>
                </a:solidFill>
                <a:latin typeface="Helvetica"/>
                <a:cs typeface="Helvetica"/>
              </a:rPr>
              <a:t>Simulated observed muon rate is </a:t>
            </a:r>
            <a:r>
              <a:rPr lang="en-US" sz="1800" b="1" dirty="0">
                <a:solidFill>
                  <a:schemeClr val="tx1"/>
                </a:solidFill>
                <a:latin typeface="Helvetica"/>
                <a:cs typeface="Helvetica"/>
              </a:rPr>
              <a:t>0.01</a:t>
            </a:r>
            <a:r>
              <a:rPr lang="en-US" sz="1800" b="1" baseline="-25000" dirty="0">
                <a:solidFill>
                  <a:schemeClr val="tx1"/>
                </a:solidFill>
                <a:latin typeface="Helvetica"/>
                <a:cs typeface="Helvetica"/>
              </a:rPr>
              <a:t>-0.003</a:t>
            </a:r>
            <a:r>
              <a:rPr lang="en-US" sz="1800" b="1" baseline="30000" dirty="0">
                <a:solidFill>
                  <a:schemeClr val="tx1"/>
                </a:solidFill>
                <a:latin typeface="Helvetica"/>
                <a:cs typeface="Helvetica"/>
              </a:rPr>
              <a:t>+0.02</a:t>
            </a:r>
            <a:r>
              <a:rPr lang="en-US" sz="1800" baseline="30000" dirty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Helvetica"/>
                <a:cs typeface="Helvetica"/>
              </a:rPr>
              <a:t>event/hour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/>
              </a:solidFill>
              <a:latin typeface="Helvetica"/>
              <a:cs typeface="Helvetica"/>
            </a:endParaRP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pic>
        <p:nvPicPr>
          <p:cNvPr id="41" name="Picture Placeholder 8">
            <a:extLst>
              <a:ext uri="{FF2B5EF4-FFF2-40B4-BE49-F238E27FC236}">
                <a16:creationId xmlns:a16="http://schemas.microsoft.com/office/drawing/2014/main" id="{A5B62C5A-6080-1F1F-F397-4D758992C72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" t="7345" r="4824"/>
          <a:stretch>
            <a:fillRect/>
          </a:stretch>
        </p:blipFill>
        <p:spPr>
          <a:xfrm>
            <a:off x="839416" y="846347"/>
            <a:ext cx="3461747" cy="2765280"/>
          </a:xfrm>
          <a:prstGeom prst="rect">
            <a:avLst/>
          </a:prstGeom>
        </p:spPr>
      </p:pic>
      <p:pic>
        <p:nvPicPr>
          <p:cNvPr id="43" name="Picture Placeholder 10">
            <a:extLst>
              <a:ext uri="{FF2B5EF4-FFF2-40B4-BE49-F238E27FC236}">
                <a16:creationId xmlns:a16="http://schemas.microsoft.com/office/drawing/2014/main" id="{D0108755-3DD6-6DBE-1381-EEFF4D7827E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3" t="7291" r="4823"/>
          <a:stretch>
            <a:fillRect/>
          </a:stretch>
        </p:blipFill>
        <p:spPr>
          <a:xfrm>
            <a:off x="1012452" y="3657325"/>
            <a:ext cx="3306323" cy="275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27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49C38-57E5-6FEE-B81A-5452CE717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D7146B-0311-E523-28B5-029C30DDD901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249B3CE2-722C-A51D-55A4-A5A8D7AB9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1C93203A-5ABF-C8C3-9F6A-EBA3AB0F6B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8A41466D-1552-5C07-EE14-8D7C42357A03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Tau Neutrino Simulation Chain</a:t>
            </a:r>
          </a:p>
        </p:txBody>
      </p:sp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9BD18B84-9CBC-5BD0-2159-C894B8FB36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8923" y="3176358"/>
            <a:ext cx="6750518" cy="299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76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3644F-1C21-770D-4663-0AD22E96E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1412F8E-D5F7-8699-61A1-A1CDE5A1E3BA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84F6BEA6-AD14-BCDE-9153-028296869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A05C0B8F-8102-8B09-A961-EE9AE5ADB0B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1837F93-BB04-9DA2-B5F1-CFDF2E4CEB02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Tau Neutrino Simulation Chain: </a:t>
            </a: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ISOG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96521970-3CB4-EF12-0547-25C80E0E13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8923" y="3176358"/>
            <a:ext cx="6750518" cy="299277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B472E7-79AD-2EA2-A151-07321C565D91}"/>
              </a:ext>
            </a:extLst>
          </p:cNvPr>
          <p:cNvSpPr/>
          <p:nvPr/>
        </p:nvSpPr>
        <p:spPr>
          <a:xfrm>
            <a:off x="198922" y="5269217"/>
            <a:ext cx="2679031" cy="952239"/>
          </a:xfrm>
          <a:prstGeom prst="rect">
            <a:avLst/>
          </a:prstGeom>
          <a:noFill/>
          <a:ln w="57150">
            <a:solidFill>
              <a:srgbClr val="E35D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31FBBD-A148-A7EB-EA85-9FCC11CD2E6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165" t="52679" r="23041" b="26178"/>
          <a:stretch>
            <a:fillRect/>
          </a:stretch>
        </p:blipFill>
        <p:spPr>
          <a:xfrm>
            <a:off x="572108" y="342653"/>
            <a:ext cx="4125020" cy="4152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68AB4D-7B5B-93E7-DF9D-F58371F8FA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6667" b="50000"/>
          <a:stretch>
            <a:fillRect/>
          </a:stretch>
        </p:blipFill>
        <p:spPr>
          <a:xfrm>
            <a:off x="6676030" y="811113"/>
            <a:ext cx="5317047" cy="26460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8316F13-3A40-0A3C-B347-03FC8CA625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3193" y="3510940"/>
            <a:ext cx="5336133" cy="275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73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05932-5B1C-A06E-C961-C51B9ACBD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5D833EB-0549-927F-DF30-2FE84519BD53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7A001D30-3B7A-982E-03D4-4247119EB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E5DADED5-E07B-AAEE-30E6-852597F79FC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7869C703-9F12-6DF2-4E83-2A1F62D713C4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Tau Neutrino Simulation Chain: </a:t>
            </a: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CHASM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080E09FE-7643-EBD3-C6AD-0DF9A55359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8923" y="3176358"/>
            <a:ext cx="6750518" cy="299277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B7C6FA-E9DE-079C-C4F2-DDB6EB754183}"/>
              </a:ext>
            </a:extLst>
          </p:cNvPr>
          <p:cNvSpPr/>
          <p:nvPr/>
        </p:nvSpPr>
        <p:spPr>
          <a:xfrm>
            <a:off x="3048000" y="3773103"/>
            <a:ext cx="2756034" cy="1471721"/>
          </a:xfrm>
          <a:prstGeom prst="rect">
            <a:avLst/>
          </a:prstGeom>
          <a:noFill/>
          <a:ln w="57150">
            <a:solidFill>
              <a:srgbClr val="E35D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8B9F43-DB55-09C7-FEF9-E42851F9B004}"/>
              </a:ext>
            </a:extLst>
          </p:cNvPr>
          <p:cNvSpPr txBox="1"/>
          <p:nvPr/>
        </p:nvSpPr>
        <p:spPr>
          <a:xfrm>
            <a:off x="0" y="3773103"/>
            <a:ext cx="3073668" cy="1015663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Energy: 1 </a:t>
            </a:r>
            <a:r>
              <a:rPr lang="en-US" sz="2000" dirty="0" err="1">
                <a:solidFill>
                  <a:schemeClr val="bg1"/>
                </a:solidFill>
              </a:rPr>
              <a:t>EeV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Distance: 50 km</a:t>
            </a:r>
          </a:p>
          <a:p>
            <a:r>
              <a:rPr lang="en-US" sz="2000" dirty="0">
                <a:solidFill>
                  <a:schemeClr val="bg1"/>
                </a:solidFill>
              </a:rPr>
              <a:t>Viewing angle: 6 degrees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904021-889F-5A84-B287-5E494D58C0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12" t="9150"/>
          <a:stretch>
            <a:fillRect/>
          </a:stretch>
        </p:blipFill>
        <p:spPr>
          <a:xfrm>
            <a:off x="6609522" y="746159"/>
            <a:ext cx="5582478" cy="57597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928617-D7BB-37E9-BBAF-C0BAC6C5C0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6" t="26983" r="45466" b="11092"/>
          <a:stretch>
            <a:fillRect/>
          </a:stretch>
        </p:blipFill>
        <p:spPr>
          <a:xfrm>
            <a:off x="1536834" y="810758"/>
            <a:ext cx="3720966" cy="276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02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D67B0-8402-573F-DAD0-AA8C2C348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69F2448-622C-1B14-7713-5DF51EC5F6C6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13BBBFC9-032B-546D-CB24-90F97890F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DE73191E-60DA-7052-D083-8367795C9EF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DF6A70D3-7632-BA2E-C940-AC432A70027A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Tau Neutrino Simulation Chain: </a:t>
            </a:r>
            <a:r>
              <a:rPr lang="en-US" sz="3000" dirty="0" err="1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GrOptics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1" name="Content Placeholder 12">
            <a:extLst>
              <a:ext uri="{FF2B5EF4-FFF2-40B4-BE49-F238E27FC236}">
                <a16:creationId xmlns:a16="http://schemas.microsoft.com/office/drawing/2014/main" id="{F5D3976E-43B2-1594-2F52-0B2C736BE3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8923" y="3176358"/>
            <a:ext cx="6750518" cy="299277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9ADD8E1-5CA2-90D7-A4AE-F7D0D34EC26C}"/>
              </a:ext>
            </a:extLst>
          </p:cNvPr>
          <p:cNvSpPr/>
          <p:nvPr/>
        </p:nvSpPr>
        <p:spPr>
          <a:xfrm>
            <a:off x="5168766" y="5062888"/>
            <a:ext cx="635268" cy="181936"/>
          </a:xfrm>
          <a:prstGeom prst="rect">
            <a:avLst/>
          </a:prstGeom>
          <a:noFill/>
          <a:ln w="57150">
            <a:solidFill>
              <a:srgbClr val="E35D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pic>
        <p:nvPicPr>
          <p:cNvPr id="19" name="Picture 18" descr="A hexagon shaped object with many round objects&#10;&#10;AI-generated content may be incorrect.">
            <a:extLst>
              <a:ext uri="{FF2B5EF4-FFF2-40B4-BE49-F238E27FC236}">
                <a16:creationId xmlns:a16="http://schemas.microsoft.com/office/drawing/2014/main" id="{EA09044A-8D6B-6758-4243-CBBBFCC24A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7" t="8525" r="32502"/>
          <a:stretch>
            <a:fillRect/>
          </a:stretch>
        </p:blipFill>
        <p:spPr>
          <a:xfrm rot="5400000">
            <a:off x="7390477" y="3164325"/>
            <a:ext cx="2401462" cy="36081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748E75-60BF-C1EC-EE72-8329A1F19D7D}"/>
              </a:ext>
            </a:extLst>
          </p:cNvPr>
          <p:cNvSpPr txBox="1"/>
          <p:nvPr/>
        </p:nvSpPr>
        <p:spPr>
          <a:xfrm>
            <a:off x="0" y="3773103"/>
            <a:ext cx="3073668" cy="1015663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Energy: 1 </a:t>
            </a:r>
            <a:r>
              <a:rPr lang="en-US" sz="2000" dirty="0" err="1">
                <a:solidFill>
                  <a:schemeClr val="bg1"/>
                </a:solidFill>
              </a:rPr>
              <a:t>EeV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Distance: 50 km</a:t>
            </a:r>
          </a:p>
          <a:p>
            <a:r>
              <a:rPr lang="en-US" sz="2000" dirty="0">
                <a:solidFill>
                  <a:schemeClr val="bg1"/>
                </a:solidFill>
              </a:rPr>
              <a:t>Viewing angle: 6 degrees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15DBB4-E09A-2BCA-6626-8F939E27F7D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9"/>
          <a:stretch>
            <a:fillRect/>
          </a:stretch>
        </p:blipFill>
        <p:spPr>
          <a:xfrm>
            <a:off x="572108" y="560419"/>
            <a:ext cx="11386868" cy="321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85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BA680-CAB2-A9A1-E01F-8642A704E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5146E5-B6E3-D10A-FD49-114A57F88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760" y="511645"/>
            <a:ext cx="8216766" cy="61625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1533C78-3571-E9EC-B815-B83FAD1380B5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3CFB90C8-AFA1-C829-3660-8427C5748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059B4E75-F92D-44D5-85CF-0D129EC170E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4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726EA531-BA3E-D382-4BE2-441B573140F8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Effective Area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390556-5235-5F68-D672-62B1AF25E4DA}"/>
              </a:ext>
            </a:extLst>
          </p:cNvPr>
          <p:cNvSpPr txBox="1"/>
          <p:nvPr/>
        </p:nvSpPr>
        <p:spPr>
          <a:xfrm>
            <a:off x="5619750" y="3294545"/>
            <a:ext cx="3404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E35D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Preliminary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2C4F4C-15B3-183C-DD8F-1CB684D5D215}"/>
              </a:ext>
            </a:extLst>
          </p:cNvPr>
          <p:cNvSpPr txBox="1"/>
          <p:nvPr/>
        </p:nvSpPr>
        <p:spPr>
          <a:xfrm>
            <a:off x="7495" y="3710043"/>
            <a:ext cx="1600200" cy="2554545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Pointing:</a:t>
            </a:r>
          </a:p>
          <a:p>
            <a:r>
              <a:rPr lang="en-US" sz="2000" dirty="0">
                <a:solidFill>
                  <a:schemeClr val="bg1"/>
                </a:solidFill>
              </a:rPr>
              <a:t>90 degree zenith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Maximum Distance:</a:t>
            </a:r>
          </a:p>
          <a:p>
            <a:r>
              <a:rPr lang="en-US" sz="2000" dirty="0">
                <a:solidFill>
                  <a:schemeClr val="bg1"/>
                </a:solidFill>
              </a:rPr>
              <a:t>~150 km (horizon)</a:t>
            </a:r>
          </a:p>
        </p:txBody>
      </p:sp>
    </p:spTree>
    <p:extLst>
      <p:ext uri="{BB962C8B-B14F-4D97-AF65-F5344CB8AC3E}">
        <p14:creationId xmlns:p14="http://schemas.microsoft.com/office/powerpoint/2010/main" val="14911723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0874B-A7DF-B276-9FC6-50D0BE39C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33C806-D79D-D032-6280-5B1CCC79E568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C6CFB984-254A-59EE-1A7D-DE3C952CC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FA3956E4-AD1F-D372-6D15-40AA20CCBB85}"/>
              </a:ext>
            </a:extLst>
          </p:cNvPr>
          <p:cNvSpPr/>
          <p:nvPr/>
        </p:nvSpPr>
        <p:spPr>
          <a:xfrm>
            <a:off x="521854" y="5549466"/>
            <a:ext cx="11148291" cy="634517"/>
          </a:xfrm>
          <a:prstGeom prst="rightArrow">
            <a:avLst/>
          </a:prstGeom>
          <a:solidFill>
            <a:srgbClr val="131A69"/>
          </a:solidFill>
          <a:ln w="1905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7F4CA8-8DF5-CF1D-134D-5B361829DF37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Demonstrator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EA5F689-34CC-E4CB-9E6D-2800EAFF66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9" t="23838" r="16240" b="30100"/>
          <a:stretch>
            <a:fillRect/>
          </a:stretch>
        </p:blipFill>
        <p:spPr bwMode="auto">
          <a:xfrm>
            <a:off x="763107" y="1317483"/>
            <a:ext cx="3042275" cy="262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truck with a large antenna&#10;&#10;AI-generated content may be incorrect.">
            <a:extLst>
              <a:ext uri="{FF2B5EF4-FFF2-40B4-BE49-F238E27FC236}">
                <a16:creationId xmlns:a16="http://schemas.microsoft.com/office/drawing/2014/main" id="{6B456393-C93B-B4D9-AF3E-802223D503C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6" r="23185"/>
          <a:stretch>
            <a:fillRect/>
          </a:stretch>
        </p:blipFill>
        <p:spPr>
          <a:xfrm>
            <a:off x="4274127" y="1135513"/>
            <a:ext cx="3042275" cy="2830945"/>
          </a:xfrm>
          <a:prstGeom prst="rect">
            <a:avLst/>
          </a:prstGeom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24CA3ED4-83EF-F99C-7731-E91F935B8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546" y="1225054"/>
            <a:ext cx="2737982" cy="273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89B99B76-E17D-8561-0B53-1410732DA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33758">
            <a:off x="7952182" y="2047298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381114A8-9F69-A1F4-333B-94D3049D8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70285">
            <a:off x="7946105" y="2949137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E57A2E0-5D63-6DB4-BC32-A249E1CAA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744546" y="3407434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4AA1443D-96C2-0063-9E06-8270B8B79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86697">
            <a:off x="9522236" y="2979210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05E752BB-D219-6407-BC2B-EC9D02458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6644">
            <a:off x="9520005" y="2036561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A98AD1E7-5315-8718-072D-F0919C879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699" y="1595487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F06392CC-1AF2-7741-9AFF-CF46E24E2C7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7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64989-05F7-1596-0DD0-9A8299054CC9}"/>
              </a:ext>
            </a:extLst>
          </p:cNvPr>
          <p:cNvSpPr txBox="1"/>
          <p:nvPr/>
        </p:nvSpPr>
        <p:spPr>
          <a:xfrm>
            <a:off x="521854" y="4116486"/>
            <a:ext cx="3463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Area -&gt; 1 sq meter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Field of View -&gt; 3.87°x3.87°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Resolution -&gt; 0.24 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Taking data since October 2023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B9175E7-0D83-96E8-75D3-95F6296F3374}"/>
              </a:ext>
            </a:extLst>
          </p:cNvPr>
          <p:cNvSpPr/>
          <p:nvPr/>
        </p:nvSpPr>
        <p:spPr>
          <a:xfrm>
            <a:off x="4152947" y="5562900"/>
            <a:ext cx="7517197" cy="634517"/>
          </a:xfrm>
          <a:prstGeom prst="rightArrow">
            <a:avLst/>
          </a:prstGeom>
          <a:solidFill>
            <a:srgbClr val="131A69"/>
          </a:solidFill>
          <a:ln w="1905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B9767F-6DE7-BD32-FE78-66C0D9737132}"/>
              </a:ext>
            </a:extLst>
          </p:cNvPr>
          <p:cNvSpPr txBox="1"/>
          <p:nvPr/>
        </p:nvSpPr>
        <p:spPr>
          <a:xfrm>
            <a:off x="4274127" y="5725907"/>
            <a:ext cx="11805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Trinity 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76B33A-1C35-7778-8548-52AC57C41924}"/>
              </a:ext>
            </a:extLst>
          </p:cNvPr>
          <p:cNvSpPr txBox="1"/>
          <p:nvPr/>
        </p:nvSpPr>
        <p:spPr>
          <a:xfrm>
            <a:off x="4063131" y="4096874"/>
            <a:ext cx="37523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Area -&gt; </a:t>
            </a:r>
            <a:r>
              <a:rPr lang="en-US" sz="16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60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sq meter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Field of View -&gt; 60°x5°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Resolution -&gt; 0.3 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Construction starting next year. (?)</a:t>
            </a: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F4EF2BD2-CEEB-3290-941A-31160CCEF1EC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The path towards </a:t>
            </a: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Trinity Observatory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is ready</a:t>
            </a:r>
          </a:p>
        </p:txBody>
      </p:sp>
    </p:spTree>
    <p:extLst>
      <p:ext uri="{BB962C8B-B14F-4D97-AF65-F5344CB8AC3E}">
        <p14:creationId xmlns:p14="http://schemas.microsoft.com/office/powerpoint/2010/main" val="385358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F8D3A-CF79-C2C0-C908-01458EC83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FB9B23B4-2C57-FF29-F269-C4637997F0C9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Neutrino Astronomy has made great progress over the last decade…</a:t>
            </a: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B2FEC715-170D-ED20-124D-47F50197F55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CFE06-99A3-EF6B-C4D7-4F8951CE025D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FBEB9C90-B586-C505-A8C8-809B0B6F4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17A7B3-4723-D7A8-0B5A-85A7559E0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860" y="726519"/>
            <a:ext cx="8536279" cy="5772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890B96-444F-1E00-2689-8235AF59D27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7860" y="726518"/>
            <a:ext cx="8536279" cy="57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383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19EE8-F74B-926F-269C-F85C411C5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C7DDA16-C7B4-6439-18D4-4EDF709AD6BD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E567AE7A-3D49-CA0C-87D5-E25CA62D7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283C87BF-6D7B-A2D1-00DA-8C0B652C6C8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22" name="Picture 21" descr="A black and white diagram of a planet&#10;&#10;AI-generated content may be incorrect.">
            <a:extLst>
              <a:ext uri="{FF2B5EF4-FFF2-40B4-BE49-F238E27FC236}">
                <a16:creationId xmlns:a16="http://schemas.microsoft.com/office/drawing/2014/main" id="{DDB18009-7511-BE69-BF88-45D2149186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8" y="916429"/>
            <a:ext cx="4752403" cy="2673227"/>
          </a:xfrm>
          <a:prstGeom prst="rect">
            <a:avLst/>
          </a:prstGeom>
        </p:spPr>
      </p:pic>
      <p:pic>
        <p:nvPicPr>
          <p:cNvPr id="24" name="Picture 23" descr="A black and white diagram of a globe&#10;&#10;AI-generated content may be incorrect.">
            <a:extLst>
              <a:ext uri="{FF2B5EF4-FFF2-40B4-BE49-F238E27FC236}">
                <a16:creationId xmlns:a16="http://schemas.microsoft.com/office/drawing/2014/main" id="{17550B84-763F-32B2-E941-8A899C4432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78" y="3553432"/>
            <a:ext cx="4492041" cy="2526773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D38E86A4-6F31-9F96-3743-788D60597351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Trinity-One will have very deep point source sensitivity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0AEC2A-9479-F5C1-E4C3-B535AE2C9C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2547" y="1014932"/>
            <a:ext cx="6327633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194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32CA-4CAE-AFEC-DA47-9ACE539EE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48BB43C-3AF8-B58C-211C-EDA72E29796F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1AD97B36-A565-9F9F-65DC-A68ACA111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2EDEB0F0-2759-EC1D-CE62-7770979C697A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22" name="Picture 21" descr="A black and white diagram of a planet&#10;&#10;AI-generated content may be incorrect.">
            <a:extLst>
              <a:ext uri="{FF2B5EF4-FFF2-40B4-BE49-F238E27FC236}">
                <a16:creationId xmlns:a16="http://schemas.microsoft.com/office/drawing/2014/main" id="{86B2300A-E039-1F02-B8C0-883BBCB11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8" y="916429"/>
            <a:ext cx="4752403" cy="2673227"/>
          </a:xfrm>
          <a:prstGeom prst="rect">
            <a:avLst/>
          </a:prstGeom>
        </p:spPr>
      </p:pic>
      <p:pic>
        <p:nvPicPr>
          <p:cNvPr id="24" name="Picture 23" descr="A black and white diagram of a globe&#10;&#10;AI-generated content may be incorrect.">
            <a:extLst>
              <a:ext uri="{FF2B5EF4-FFF2-40B4-BE49-F238E27FC236}">
                <a16:creationId xmlns:a16="http://schemas.microsoft.com/office/drawing/2014/main" id="{C863161E-FB03-E8CA-B0F6-9FD4C13631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78" y="3553432"/>
            <a:ext cx="4492041" cy="2526773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B80A55B6-58A9-E1AC-1938-7983D76B7A05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Trinity-One will have very deep point source sensitivity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  <p:pic>
        <p:nvPicPr>
          <p:cNvPr id="5" name="Picture 4" descr="A graph of a line&#10;&#10;AI-generated content may be incorrect.">
            <a:extLst>
              <a:ext uri="{FF2B5EF4-FFF2-40B4-BE49-F238E27FC236}">
                <a16:creationId xmlns:a16="http://schemas.microsoft.com/office/drawing/2014/main" id="{C1D03D36-74DF-CBF1-EA9B-EA75F6AEA19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963" y="1103272"/>
            <a:ext cx="6201939" cy="465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692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4BB3C-B86C-4360-9673-07EA5F7C3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77F7FD-0AB2-599E-6BB0-470669BD0028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1763B187-C2F7-850C-5B80-DB5516221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2BDDBEDD-AD90-0481-E3D1-5AE0B5FD61A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22" name="Picture 21" descr="A black and white diagram of a planet&#10;&#10;AI-generated content may be incorrect.">
            <a:extLst>
              <a:ext uri="{FF2B5EF4-FFF2-40B4-BE49-F238E27FC236}">
                <a16:creationId xmlns:a16="http://schemas.microsoft.com/office/drawing/2014/main" id="{6A5A181B-4528-2ACD-CBBE-ABC15DE3A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8" y="916429"/>
            <a:ext cx="4752403" cy="2673227"/>
          </a:xfrm>
          <a:prstGeom prst="rect">
            <a:avLst/>
          </a:prstGeom>
        </p:spPr>
      </p:pic>
      <p:pic>
        <p:nvPicPr>
          <p:cNvPr id="24" name="Picture 23" descr="A black and white diagram of a globe&#10;&#10;AI-generated content may be incorrect.">
            <a:extLst>
              <a:ext uri="{FF2B5EF4-FFF2-40B4-BE49-F238E27FC236}">
                <a16:creationId xmlns:a16="http://schemas.microsoft.com/office/drawing/2014/main" id="{81F19B96-31D2-0230-DE64-9667EC2BEB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78" y="3553432"/>
            <a:ext cx="4492041" cy="2526773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B97DAADF-4E6B-E4AA-BEB3-4F6FBE3AA5FA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Azimuth rotation will enable source follow-ups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927CEC-532A-51F5-D9E7-4668F6FEAB51}"/>
              </a:ext>
            </a:extLst>
          </p:cNvPr>
          <p:cNvSpPr txBox="1"/>
          <p:nvPr/>
        </p:nvSpPr>
        <p:spPr>
          <a:xfrm>
            <a:off x="4665719" y="2884714"/>
            <a:ext cx="2354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Accessible sky with repointing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BE027B7-DA2D-48B8-003D-B088BC3F3938}"/>
              </a:ext>
            </a:extLst>
          </p:cNvPr>
          <p:cNvCxnSpPr>
            <a:cxnSpLocks/>
          </p:cNvCxnSpPr>
          <p:nvPr/>
        </p:nvCxnSpPr>
        <p:spPr>
          <a:xfrm>
            <a:off x="4318129" y="1942217"/>
            <a:ext cx="262973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4346159-C7B6-A2D4-AE83-89E4B6E2724C}"/>
              </a:ext>
            </a:extLst>
          </p:cNvPr>
          <p:cNvCxnSpPr>
            <a:cxnSpLocks/>
          </p:cNvCxnSpPr>
          <p:nvPr/>
        </p:nvCxnSpPr>
        <p:spPr>
          <a:xfrm>
            <a:off x="4318129" y="4636649"/>
            <a:ext cx="262973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diagram of a curved line&#10;&#10;AI-generated content may be incorrect.">
            <a:extLst>
              <a:ext uri="{FF2B5EF4-FFF2-40B4-BE49-F238E27FC236}">
                <a16:creationId xmlns:a16="http://schemas.microsoft.com/office/drawing/2014/main" id="{9CA4F576-F45C-5FFA-3C95-909BD3D2A8A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459" y="741889"/>
            <a:ext cx="4975767" cy="2798869"/>
          </a:xfrm>
          <a:prstGeom prst="rect">
            <a:avLst/>
          </a:prstGeom>
        </p:spPr>
      </p:pic>
      <p:pic>
        <p:nvPicPr>
          <p:cNvPr id="15" name="Picture 14" descr="A diagram of a curve&#10;&#10;AI-generated content may be incorrect.">
            <a:extLst>
              <a:ext uri="{FF2B5EF4-FFF2-40B4-BE49-F238E27FC236}">
                <a16:creationId xmlns:a16="http://schemas.microsoft.com/office/drawing/2014/main" id="{B2DD2654-ABBE-980A-9527-FFDFD92178A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014" y="3429000"/>
            <a:ext cx="4975769" cy="279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0487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86182-561C-1A4B-EDCF-DC7B270CA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diagram of a graph of a number of different angles&#10;&#10;AI-generated content may be incorrect.">
            <a:extLst>
              <a:ext uri="{FF2B5EF4-FFF2-40B4-BE49-F238E27FC236}">
                <a16:creationId xmlns:a16="http://schemas.microsoft.com/office/drawing/2014/main" id="{C7EE2BEB-4C41-4591-0DFB-8D5190F116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50639"/>
            <a:ext cx="5256393" cy="29567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9594DD1-7675-5B2F-3947-05876516EC75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3BFD0AB6-F112-0C7A-C0EE-9EEDF6702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1151C361-1CA2-B738-494F-DBCC6CAB2A8C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4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0BFCDC-D079-A832-B78F-CAAAD2CABD97}"/>
              </a:ext>
            </a:extLst>
          </p:cNvPr>
          <p:cNvSpPr/>
          <p:nvPr/>
        </p:nvSpPr>
        <p:spPr>
          <a:xfrm>
            <a:off x="9410170" y="2016592"/>
            <a:ext cx="1586204" cy="509213"/>
          </a:xfrm>
          <a:prstGeom prst="rect">
            <a:avLst/>
          </a:prstGeom>
          <a:solidFill>
            <a:srgbClr val="131A69"/>
          </a:solidFill>
          <a:ln w="3810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day</a:t>
            </a:r>
          </a:p>
        </p:txBody>
      </p:sp>
      <p:pic>
        <p:nvPicPr>
          <p:cNvPr id="5" name="Picture 4" descr="A graph of a model&#10;&#10;AI-generated content may be incorrect.">
            <a:extLst>
              <a:ext uri="{FF2B5EF4-FFF2-40B4-BE49-F238E27FC236}">
                <a16:creationId xmlns:a16="http://schemas.microsoft.com/office/drawing/2014/main" id="{DA217E49-64E8-A434-2C01-4946C1F1FD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6" y="1528269"/>
            <a:ext cx="5013672" cy="3760254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1268D49E-3D24-DDEB-6D05-F2E5225F0DC1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1796574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Azimuth rotation also enhances long duration burst sensitivity	</a:t>
            </a:r>
          </a:p>
        </p:txBody>
      </p:sp>
    </p:spTree>
    <p:extLst>
      <p:ext uri="{BB962C8B-B14F-4D97-AF65-F5344CB8AC3E}">
        <p14:creationId xmlns:p14="http://schemas.microsoft.com/office/powerpoint/2010/main" val="1370416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6B2BC-BAEC-0BCF-B555-22359C9C5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9F668F1-BC0A-B605-31E1-02BB3544E896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05ADA482-C10F-80BF-6A0F-015162A03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C89BBF2F-26A3-8A3D-382F-E783E83C3D9A}"/>
              </a:ext>
            </a:extLst>
          </p:cNvPr>
          <p:cNvSpPr/>
          <p:nvPr/>
        </p:nvSpPr>
        <p:spPr>
          <a:xfrm>
            <a:off x="521854" y="5549466"/>
            <a:ext cx="11148291" cy="634517"/>
          </a:xfrm>
          <a:prstGeom prst="rightArrow">
            <a:avLst/>
          </a:prstGeom>
          <a:solidFill>
            <a:srgbClr val="131A69"/>
          </a:solidFill>
          <a:ln w="1905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7B0D0A-A57B-9762-A687-032B41BBB3C0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Demonstrator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4336874-E718-E804-3D02-B32F683E99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9" t="23838" r="16240" b="30100"/>
          <a:stretch>
            <a:fillRect/>
          </a:stretch>
        </p:blipFill>
        <p:spPr bwMode="auto">
          <a:xfrm>
            <a:off x="763107" y="1317483"/>
            <a:ext cx="3042275" cy="262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FE41F579-74D0-85E9-CFE9-AC49FD156111}"/>
              </a:ext>
            </a:extLst>
          </p:cNvPr>
          <p:cNvSpPr/>
          <p:nvPr/>
        </p:nvSpPr>
        <p:spPr>
          <a:xfrm>
            <a:off x="4152947" y="5562900"/>
            <a:ext cx="7517197" cy="634517"/>
          </a:xfrm>
          <a:prstGeom prst="rightArrow">
            <a:avLst/>
          </a:prstGeom>
          <a:solidFill>
            <a:srgbClr val="131A69"/>
          </a:solidFill>
          <a:ln w="1905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A51CD9-98FA-0862-74C6-42E81CA34610}"/>
              </a:ext>
            </a:extLst>
          </p:cNvPr>
          <p:cNvSpPr txBox="1"/>
          <p:nvPr/>
        </p:nvSpPr>
        <p:spPr>
          <a:xfrm>
            <a:off x="4274127" y="5725907"/>
            <a:ext cx="11805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Trinity One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DB1B3EC-B933-0C10-9F2F-EE5C436A1ECB}"/>
              </a:ext>
            </a:extLst>
          </p:cNvPr>
          <p:cNvSpPr/>
          <p:nvPr/>
        </p:nvSpPr>
        <p:spPr>
          <a:xfrm>
            <a:off x="7352145" y="5561267"/>
            <a:ext cx="4317999" cy="634517"/>
          </a:xfrm>
          <a:prstGeom prst="rightArrow">
            <a:avLst/>
          </a:prstGeom>
          <a:solidFill>
            <a:srgbClr val="131A69"/>
          </a:solidFill>
          <a:ln w="1905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56EBDC-45D5-FC3B-A044-5FD612D708B1}"/>
              </a:ext>
            </a:extLst>
          </p:cNvPr>
          <p:cNvSpPr txBox="1"/>
          <p:nvPr/>
        </p:nvSpPr>
        <p:spPr>
          <a:xfrm>
            <a:off x="7352144" y="5709999"/>
            <a:ext cx="1970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Trinity Observatory</a:t>
            </a:r>
          </a:p>
        </p:txBody>
      </p:sp>
      <p:pic>
        <p:nvPicPr>
          <p:cNvPr id="14" name="Picture 13" descr="A truck with a large antenna&#10;&#10;AI-generated content may be incorrect.">
            <a:extLst>
              <a:ext uri="{FF2B5EF4-FFF2-40B4-BE49-F238E27FC236}">
                <a16:creationId xmlns:a16="http://schemas.microsoft.com/office/drawing/2014/main" id="{893F7717-DE29-74B5-F1E0-5F058CE9255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6" r="23185"/>
          <a:stretch>
            <a:fillRect/>
          </a:stretch>
        </p:blipFill>
        <p:spPr>
          <a:xfrm>
            <a:off x="4274127" y="1135513"/>
            <a:ext cx="3042275" cy="2830945"/>
          </a:xfrm>
          <a:prstGeom prst="rect">
            <a:avLst/>
          </a:prstGeom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A3F5F845-CEB7-8E57-44C5-DBDC1199C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546" y="1225054"/>
            <a:ext cx="2737982" cy="273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DAE8238-DEEB-32E2-1286-D88A05AAA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33758">
            <a:off x="7952182" y="2047298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DC6492E5-940E-A185-7C8B-D86C0B2D8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70285">
            <a:off x="7946105" y="2949137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86473221-EBE6-BD29-0FE0-2459959A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86697">
            <a:off x="9522236" y="2979210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CFC26E31-D830-59B1-F9ED-3EB8BA060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6644">
            <a:off x="9520005" y="2036561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FC0A9E84-939B-977C-A896-8B2BC715A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699" y="1595487"/>
            <a:ext cx="1166340" cy="11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723EE246-0B6E-C1EF-78BE-4A151C8BB35A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7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AE18F-6FDD-1A18-4A7A-06E15F9504A5}"/>
              </a:ext>
            </a:extLst>
          </p:cNvPr>
          <p:cNvSpPr txBox="1"/>
          <p:nvPr/>
        </p:nvSpPr>
        <p:spPr>
          <a:xfrm>
            <a:off x="521854" y="4116486"/>
            <a:ext cx="3463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Area -&gt; 1 sq meter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Field of View -&gt; 3.87°x3.87°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Resolution -&gt; 0.24 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Taking data since October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031300-A1CE-293F-60A5-906DFABDD474}"/>
              </a:ext>
            </a:extLst>
          </p:cNvPr>
          <p:cNvSpPr txBox="1"/>
          <p:nvPr/>
        </p:nvSpPr>
        <p:spPr>
          <a:xfrm>
            <a:off x="4063131" y="4096874"/>
            <a:ext cx="37523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Area -&gt; </a:t>
            </a:r>
            <a:r>
              <a:rPr lang="en-US" sz="16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60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sq meter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Field of View -&gt; 60°x5°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Resolution -&gt; 0.3 °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Construction starting next year. (?)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D9277C-4BEA-44D8-2D1C-F88F4807AC9C}"/>
              </a:ext>
            </a:extLst>
          </p:cNvPr>
          <p:cNvSpPr txBox="1"/>
          <p:nvPr/>
        </p:nvSpPr>
        <p:spPr>
          <a:xfrm>
            <a:off x="7742987" y="4116486"/>
            <a:ext cx="3752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3 sites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6 telescopes per site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Linear increase in diffuse flux sensitivity with number of telescopes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C781166D-E3AF-E63E-34CF-33A992AEE53B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The path towards </a:t>
            </a: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Trinity Observatory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is ready</a:t>
            </a:r>
          </a:p>
        </p:txBody>
      </p:sp>
    </p:spTree>
    <p:extLst>
      <p:ext uri="{BB962C8B-B14F-4D97-AF65-F5344CB8AC3E}">
        <p14:creationId xmlns:p14="http://schemas.microsoft.com/office/powerpoint/2010/main" val="3503499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21C9E-9CB7-B0AD-D0C9-4185FA5C6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31BD053-20F6-1608-F21E-3CB2F2B45A33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Summary and Outlook</a:t>
            </a: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896241A4-5BD9-3375-0E6B-E1328FC90C3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01693C-C20E-86BD-6D07-F3964CB7E2B2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820788A2-E19D-AA9D-8764-51F9E9724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86957CE-E586-066E-6FB2-6E5CE53CEE24}"/>
              </a:ext>
            </a:extLst>
          </p:cNvPr>
          <p:cNvSpPr>
            <a:spLocks noGrp="1"/>
          </p:cNvSpPr>
          <p:nvPr/>
        </p:nvSpPr>
        <p:spPr>
          <a:xfrm>
            <a:off x="839416" y="1418006"/>
            <a:ext cx="10316264" cy="4021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1A6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Current Data Analysis Run Points to a Background Free Experiment.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Event discrimination and selection based on end-to-end Monte Carlo on the way!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Pretty good transient source sensitivity and follow up potential with repointing.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Limit on diffuse neutrino flux and some point sources soon!</a:t>
            </a:r>
          </a:p>
        </p:txBody>
      </p:sp>
    </p:spTree>
    <p:extLst>
      <p:ext uri="{BB962C8B-B14F-4D97-AF65-F5344CB8AC3E}">
        <p14:creationId xmlns:p14="http://schemas.microsoft.com/office/powerpoint/2010/main" val="2321716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8DB94-66E8-32E3-2A17-7237B40C2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1F3B1D55-674E-5E1B-55C1-A8D33E0D38C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85562A-23E7-2221-2B25-BEA032FC50FB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090964FB-F2FA-D7D7-1A83-CD579D1E5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4C6ADF2C-4660-1C1B-8871-81E46312E280}"/>
              </a:ext>
            </a:extLst>
          </p:cNvPr>
          <p:cNvSpPr txBox="1">
            <a:spLocks/>
          </p:cNvSpPr>
          <p:nvPr/>
        </p:nvSpPr>
        <p:spPr>
          <a:xfrm>
            <a:off x="1183465" y="-8845"/>
            <a:ext cx="2395441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Thank you!!</a:t>
            </a:r>
          </a:p>
        </p:txBody>
      </p:sp>
      <p:pic>
        <p:nvPicPr>
          <p:cNvPr id="5" name="Picture 4" descr="1Q0A1656.jpg">
            <a:extLst>
              <a:ext uri="{FF2B5EF4-FFF2-40B4-BE49-F238E27FC236}">
                <a16:creationId xmlns:a16="http://schemas.microsoft.com/office/drawing/2014/main" id="{99306209-FF90-79E0-92A8-86AEEAAC5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33" y="705860"/>
            <a:ext cx="4055790" cy="27072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EF783F-FA8C-65ED-211D-BD6758035A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33" y="3407713"/>
            <a:ext cx="4057222" cy="27037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B93CE6-0BCB-EAFA-844D-1438FA2F76A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505" t="28839" r="39979" b="890"/>
          <a:stretch>
            <a:fillRect/>
          </a:stretch>
        </p:blipFill>
        <p:spPr>
          <a:xfrm>
            <a:off x="10247498" y="1243642"/>
            <a:ext cx="1654706" cy="21005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9DFD89-D54E-6E92-0A4C-0B142B3E43E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316" t="38548" r="40506" b="27008"/>
          <a:stretch>
            <a:fillRect/>
          </a:stretch>
        </p:blipFill>
        <p:spPr>
          <a:xfrm>
            <a:off x="8028937" y="4160716"/>
            <a:ext cx="1654706" cy="21005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A7A1C3-47AD-C012-03AE-4B7CAB780E5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1825" t="36250" r="24976" b="12748"/>
          <a:stretch>
            <a:fillRect/>
          </a:stretch>
        </p:blipFill>
        <p:spPr>
          <a:xfrm>
            <a:off x="5645782" y="4169879"/>
            <a:ext cx="1654706" cy="21171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61B9E2-17C6-5B58-4071-DBA33D4201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2" t="29722" r="47070" b="33230"/>
          <a:stretch>
            <a:fillRect/>
          </a:stretch>
        </p:blipFill>
        <p:spPr>
          <a:xfrm>
            <a:off x="8025367" y="1243642"/>
            <a:ext cx="1654706" cy="21005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8FC35E2-B95E-FC8E-F7DB-6083D143890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7007" t="3710" r="7141"/>
          <a:stretch>
            <a:fillRect/>
          </a:stretch>
        </p:blipFill>
        <p:spPr>
          <a:xfrm>
            <a:off x="10273673" y="4160716"/>
            <a:ext cx="1654706" cy="21005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05D7A10-DFCD-83F1-0900-E3AF9345A6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1" t="55127" r="48266" b="26302"/>
          <a:stretch>
            <a:fillRect/>
          </a:stretch>
        </p:blipFill>
        <p:spPr>
          <a:xfrm>
            <a:off x="5576749" y="1263285"/>
            <a:ext cx="1792772" cy="210056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1DA750-B50A-1A7B-763D-DE4DE82C0128}"/>
              </a:ext>
            </a:extLst>
          </p:cNvPr>
          <p:cNvSpPr txBox="1"/>
          <p:nvPr/>
        </p:nvSpPr>
        <p:spPr>
          <a:xfrm rot="16200000">
            <a:off x="3953281" y="3368258"/>
            <a:ext cx="22525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</a:rPr>
              <a:t>Phenomenology </a:t>
            </a:r>
          </a:p>
          <a:p>
            <a:r>
              <a:rPr lang="en-US" sz="2000" b="1" dirty="0">
                <a:solidFill>
                  <a:srgbClr val="FFC000"/>
                </a:solidFill>
              </a:rPr>
              <a:t>and Science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7FDFBE-C1FA-4D01-1B5B-0B1EB4E5D10D}"/>
              </a:ext>
            </a:extLst>
          </p:cNvPr>
          <p:cNvSpPr txBox="1"/>
          <p:nvPr/>
        </p:nvSpPr>
        <p:spPr>
          <a:xfrm>
            <a:off x="5498172" y="776007"/>
            <a:ext cx="4381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Tau Simulations and Performance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CB66986-B913-AB16-36C5-EC8109A1D545}"/>
              </a:ext>
            </a:extLst>
          </p:cNvPr>
          <p:cNvSpPr txBox="1"/>
          <p:nvPr/>
        </p:nvSpPr>
        <p:spPr>
          <a:xfrm>
            <a:off x="10220932" y="615710"/>
            <a:ext cx="1760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Muon Simulations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D42819-9F68-C314-ECA4-B84024AE3D13}"/>
              </a:ext>
            </a:extLst>
          </p:cNvPr>
          <p:cNvSpPr txBox="1"/>
          <p:nvPr/>
        </p:nvSpPr>
        <p:spPr>
          <a:xfrm>
            <a:off x="7880513" y="3517847"/>
            <a:ext cx="1980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Analysis and Operations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CBAEEC-9A97-7029-E40E-D1E42E71ED31}"/>
              </a:ext>
            </a:extLst>
          </p:cNvPr>
          <p:cNvSpPr txBox="1"/>
          <p:nvPr/>
        </p:nvSpPr>
        <p:spPr>
          <a:xfrm>
            <a:off x="10220932" y="3517847"/>
            <a:ext cx="2110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Atmospheric</a:t>
            </a:r>
          </a:p>
          <a:p>
            <a:r>
              <a:rPr lang="en-US" sz="2000" b="1" dirty="0">
                <a:solidFill>
                  <a:srgbClr val="00B050"/>
                </a:solidFill>
              </a:rPr>
              <a:t>Calibration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F2ADA78-AC08-05DC-5686-BEC277269F18}"/>
              </a:ext>
            </a:extLst>
          </p:cNvPr>
          <p:cNvSpPr/>
          <p:nvPr/>
        </p:nvSpPr>
        <p:spPr>
          <a:xfrm>
            <a:off x="5371938" y="619125"/>
            <a:ext cx="4543587" cy="2888529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3D4ADDE-5987-AE14-67B6-C2C04D3529E8}"/>
              </a:ext>
            </a:extLst>
          </p:cNvPr>
          <p:cNvSpPr/>
          <p:nvPr/>
        </p:nvSpPr>
        <p:spPr>
          <a:xfrm>
            <a:off x="10022950" y="619126"/>
            <a:ext cx="2110571" cy="2860134"/>
          </a:xfrm>
          <a:prstGeom prst="round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D7F9508-DE7C-F27D-0B71-31824EE1634D}"/>
              </a:ext>
            </a:extLst>
          </p:cNvPr>
          <p:cNvSpPr/>
          <p:nvPr/>
        </p:nvSpPr>
        <p:spPr>
          <a:xfrm>
            <a:off x="4638675" y="619125"/>
            <a:ext cx="2942832" cy="5797444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D232121-62DE-8672-EC36-91764D06024E}"/>
              </a:ext>
            </a:extLst>
          </p:cNvPr>
          <p:cNvSpPr/>
          <p:nvPr/>
        </p:nvSpPr>
        <p:spPr>
          <a:xfrm>
            <a:off x="7675343" y="3562285"/>
            <a:ext cx="2240182" cy="2862021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rgbClr val="7030A0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F45B447-7232-6EEF-0BE3-D86DF41ABA0C}"/>
              </a:ext>
            </a:extLst>
          </p:cNvPr>
          <p:cNvSpPr/>
          <p:nvPr/>
        </p:nvSpPr>
        <p:spPr>
          <a:xfrm>
            <a:off x="9980935" y="3562285"/>
            <a:ext cx="2167567" cy="2862021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180355C-C4B1-67FD-7D53-15507AB00CBF}"/>
              </a:ext>
            </a:extLst>
          </p:cNvPr>
          <p:cNvSpPr txBox="1"/>
          <p:nvPr/>
        </p:nvSpPr>
        <p:spPr>
          <a:xfrm>
            <a:off x="5667247" y="2779078"/>
            <a:ext cx="1633241" cy="584775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David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 Raudales (me)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852E47-7ABB-36C6-69AC-B0936721CF8A}"/>
              </a:ext>
            </a:extLst>
          </p:cNvPr>
          <p:cNvSpPr txBox="1"/>
          <p:nvPr/>
        </p:nvSpPr>
        <p:spPr>
          <a:xfrm>
            <a:off x="8102784" y="2779078"/>
            <a:ext cx="1436342" cy="584775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Nathan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Rauch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2628846-11A4-CF0F-09DE-C946662BB097}"/>
              </a:ext>
            </a:extLst>
          </p:cNvPr>
          <p:cNvSpPr txBox="1"/>
          <p:nvPr/>
        </p:nvSpPr>
        <p:spPr>
          <a:xfrm>
            <a:off x="10382854" y="2952562"/>
            <a:ext cx="1436342" cy="338554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Kiet Tran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9C2DDC6-82B7-9BBA-6820-A68B831CD7A4}"/>
              </a:ext>
            </a:extLst>
          </p:cNvPr>
          <p:cNvSpPr txBox="1"/>
          <p:nvPr/>
        </p:nvSpPr>
        <p:spPr>
          <a:xfrm>
            <a:off x="5765696" y="5702277"/>
            <a:ext cx="1436342" cy="584775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Sameeksha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Saini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860331-2C94-ABC9-BBB4-6C63E2FE8F50}"/>
              </a:ext>
            </a:extLst>
          </p:cNvPr>
          <p:cNvSpPr txBox="1"/>
          <p:nvPr/>
        </p:nvSpPr>
        <p:spPr>
          <a:xfrm>
            <a:off x="8134549" y="5676509"/>
            <a:ext cx="1436342" cy="584775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Sofia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Stepanoff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C408FAE-D090-8C95-FF12-A8AB863A08A2}"/>
              </a:ext>
            </a:extLst>
          </p:cNvPr>
          <p:cNvSpPr txBox="1"/>
          <p:nvPr/>
        </p:nvSpPr>
        <p:spPr>
          <a:xfrm>
            <a:off x="10399716" y="5720947"/>
            <a:ext cx="1436342" cy="584775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Jake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McMillan</a:t>
            </a:r>
          </a:p>
        </p:txBody>
      </p:sp>
      <p:pic>
        <p:nvPicPr>
          <p:cNvPr id="52" name="Picture 2" descr="Trinity ">
            <a:extLst>
              <a:ext uri="{FF2B5EF4-FFF2-40B4-BE49-F238E27FC236}">
                <a16:creationId xmlns:a16="http://schemas.microsoft.com/office/drawing/2014/main" id="{1DF07EEC-6884-0F23-959F-6B198A18D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867" y="28995"/>
            <a:ext cx="1564887" cy="47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D31473E-EBC0-78DC-AB51-CE19FB586F50}"/>
              </a:ext>
            </a:extLst>
          </p:cNvPr>
          <p:cNvSpPr txBox="1"/>
          <p:nvPr/>
        </p:nvSpPr>
        <p:spPr>
          <a:xfrm>
            <a:off x="8374783" y="111802"/>
            <a:ext cx="24785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131A69"/>
                </a:solidFill>
              </a:rPr>
              <a:t>Graduate Students</a:t>
            </a:r>
          </a:p>
        </p:txBody>
      </p:sp>
    </p:spTree>
    <p:extLst>
      <p:ext uri="{BB962C8B-B14F-4D97-AF65-F5344CB8AC3E}">
        <p14:creationId xmlns:p14="http://schemas.microsoft.com/office/powerpoint/2010/main" val="25869475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5D3B8-BB2D-0D92-D4A4-14F3A9DC0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2B169432-6AAD-EBD5-5202-921C39BFAE8C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D2A18D-8577-776C-73ED-40727C363FC2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C4A2691F-91B3-AEDB-51A9-84D8B81F4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D0CB51A1-3FD9-0B9B-D8A5-673231EB3E5B}"/>
              </a:ext>
            </a:extLst>
          </p:cNvPr>
          <p:cNvSpPr txBox="1">
            <a:spLocks/>
          </p:cNvSpPr>
          <p:nvPr/>
        </p:nvSpPr>
        <p:spPr>
          <a:xfrm>
            <a:off x="5178589" y="3152963"/>
            <a:ext cx="183482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Backups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5802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E1E86-6B5C-A133-A4CB-B5A32A5D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4336C6-50CE-3A68-0844-7F5A015ACA1E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E7A72C50-6970-6C9C-69DC-6B2A434EB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A3E8239F-5D9B-A107-B115-FEC8224BAD5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688C0DE7-5D7B-2876-543C-F730006E538B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Images consistent with scintillator trigger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5733DA-0488-750F-3A68-D52D45B41A60}"/>
              </a:ext>
            </a:extLst>
          </p:cNvPr>
          <p:cNvSpPr txBox="1"/>
          <p:nvPr/>
        </p:nvSpPr>
        <p:spPr>
          <a:xfrm>
            <a:off x="2306703" y="1729875"/>
            <a:ext cx="292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Muon Track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78DE21-0934-B81D-8BE3-7E37AD8BD357}"/>
              </a:ext>
            </a:extLst>
          </p:cNvPr>
          <p:cNvSpPr txBox="1"/>
          <p:nvPr/>
        </p:nvSpPr>
        <p:spPr>
          <a:xfrm>
            <a:off x="8051065" y="1729875"/>
            <a:ext cx="29260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Isolated Muon Cherenkov Candidate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2" name="Picture 1" descr="A close-up of a machine&#10;&#10;Description automatically generated">
            <a:extLst>
              <a:ext uri="{FF2B5EF4-FFF2-40B4-BE49-F238E27FC236}">
                <a16:creationId xmlns:a16="http://schemas.microsoft.com/office/drawing/2014/main" id="{FAB35F2A-98D2-9C94-1398-275D2FEFA3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0" b="5580"/>
          <a:stretch/>
        </p:blipFill>
        <p:spPr>
          <a:xfrm>
            <a:off x="2215972" y="1231180"/>
            <a:ext cx="4928056" cy="512516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55E3C8F-9623-5573-2425-A2BF80ACE07B}"/>
              </a:ext>
            </a:extLst>
          </p:cNvPr>
          <p:cNvCxnSpPr>
            <a:cxnSpLocks/>
          </p:cNvCxnSpPr>
          <p:nvPr/>
        </p:nvCxnSpPr>
        <p:spPr>
          <a:xfrm flipH="1">
            <a:off x="1677275" y="1818469"/>
            <a:ext cx="3295715" cy="1745174"/>
          </a:xfrm>
          <a:prstGeom prst="straightConnector1">
            <a:avLst/>
          </a:prstGeom>
          <a:ln w="76200">
            <a:solidFill>
              <a:srgbClr val="131A6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E0ABBDD-78AC-4FFA-E2A5-416B907A5EEE}"/>
              </a:ext>
            </a:extLst>
          </p:cNvPr>
          <p:cNvCxnSpPr>
            <a:cxnSpLocks/>
          </p:cNvCxnSpPr>
          <p:nvPr/>
        </p:nvCxnSpPr>
        <p:spPr>
          <a:xfrm flipH="1" flipV="1">
            <a:off x="1721984" y="3989874"/>
            <a:ext cx="2049874" cy="1048925"/>
          </a:xfrm>
          <a:prstGeom prst="straightConnector1">
            <a:avLst/>
          </a:prstGeom>
          <a:ln w="76200">
            <a:solidFill>
              <a:srgbClr val="131A6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85B3F4C-292B-4F00-45A6-F5446E755D03}"/>
              </a:ext>
            </a:extLst>
          </p:cNvPr>
          <p:cNvSpPr txBox="1"/>
          <p:nvPr/>
        </p:nvSpPr>
        <p:spPr>
          <a:xfrm>
            <a:off x="552854" y="3307435"/>
            <a:ext cx="1896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1A69"/>
                </a:solidFill>
              </a:rPr>
              <a:t>Plastic Scintillator Detectors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15688D-1D02-9613-AA45-197A91E86F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4409" y="944573"/>
            <a:ext cx="3254353" cy="28491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9EC30A-818D-C5F6-A4A4-57B815F48B8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4411" y="3689721"/>
            <a:ext cx="3254351" cy="2849191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B36BE7A-6A3F-D40B-4F86-F680E4997095}"/>
              </a:ext>
            </a:extLst>
          </p:cNvPr>
          <p:cNvCxnSpPr>
            <a:cxnSpLocks/>
          </p:cNvCxnSpPr>
          <p:nvPr/>
        </p:nvCxnSpPr>
        <p:spPr>
          <a:xfrm flipV="1">
            <a:off x="1343238" y="1974602"/>
            <a:ext cx="2040966" cy="242598"/>
          </a:xfrm>
          <a:prstGeom prst="straightConnector1">
            <a:avLst/>
          </a:prstGeom>
          <a:ln w="76200">
            <a:solidFill>
              <a:srgbClr val="131A6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F81AD10-A7A2-3B03-0AD7-21570E0BD472}"/>
              </a:ext>
            </a:extLst>
          </p:cNvPr>
          <p:cNvSpPr txBox="1"/>
          <p:nvPr/>
        </p:nvSpPr>
        <p:spPr>
          <a:xfrm>
            <a:off x="280430" y="2270364"/>
            <a:ext cx="1896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1A69"/>
                </a:solidFill>
              </a:rPr>
              <a:t>Door Closed</a:t>
            </a:r>
          </a:p>
        </p:txBody>
      </p:sp>
    </p:spTree>
    <p:extLst>
      <p:ext uri="{BB962C8B-B14F-4D97-AF65-F5344CB8AC3E}">
        <p14:creationId xmlns:p14="http://schemas.microsoft.com/office/powerpoint/2010/main" val="8420183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56891-1430-B88E-8183-509E5E6C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01E2541-A066-D677-12EE-7FB2DF448180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831821A0-2289-75A7-73AD-5790FFE47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6D0AD456-A9EE-9313-033D-EF950FB47F2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CADE65-19BF-1195-6BD5-130152621DC6}"/>
              </a:ext>
            </a:extLst>
          </p:cNvPr>
          <p:cNvSpPr txBox="1"/>
          <p:nvPr/>
        </p:nvSpPr>
        <p:spPr>
          <a:xfrm>
            <a:off x="2306703" y="1729875"/>
            <a:ext cx="292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Muon Track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73ED9C-DA58-AFF6-9CB8-967FCA743166}"/>
              </a:ext>
            </a:extLst>
          </p:cNvPr>
          <p:cNvSpPr txBox="1"/>
          <p:nvPr/>
        </p:nvSpPr>
        <p:spPr>
          <a:xfrm>
            <a:off x="8051065" y="1729875"/>
            <a:ext cx="29260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Isolated Muon Cherenkov Candidate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2073" name="Picture Placeholder 10">
            <a:extLst>
              <a:ext uri="{FF2B5EF4-FFF2-40B4-BE49-F238E27FC236}">
                <a16:creationId xmlns:a16="http://schemas.microsoft.com/office/drawing/2014/main" id="{16FE9631-5B04-F301-66FC-D1405B9206E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6375509" y="1251386"/>
            <a:ext cx="2415955" cy="2211529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  <p:pic>
        <p:nvPicPr>
          <p:cNvPr id="2074" name="Picture Placeholder 14">
            <a:extLst>
              <a:ext uri="{FF2B5EF4-FFF2-40B4-BE49-F238E27FC236}">
                <a16:creationId xmlns:a16="http://schemas.microsoft.com/office/drawing/2014/main" id="{0C797C19-251C-E2AA-787F-C6B571FFE6D1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/>
          <a:stretch>
            <a:fillRect/>
          </a:stretch>
        </p:blipFill>
        <p:spPr>
          <a:xfrm>
            <a:off x="9326084" y="2619872"/>
            <a:ext cx="2671223" cy="2488574"/>
          </a:xfrm>
          <a:prstGeom prst="rect">
            <a:avLst/>
          </a:prstGeom>
          <a:ln w="76200">
            <a:solidFill>
              <a:srgbClr val="CEB43A"/>
            </a:solidFill>
          </a:ln>
        </p:spPr>
      </p:pic>
      <p:cxnSp>
        <p:nvCxnSpPr>
          <p:cNvPr id="2091" name="Straight Connector 2090">
            <a:extLst>
              <a:ext uri="{FF2B5EF4-FFF2-40B4-BE49-F238E27FC236}">
                <a16:creationId xmlns:a16="http://schemas.microsoft.com/office/drawing/2014/main" id="{E2ECE1FC-3F83-4900-DCF3-C7064BB52484}"/>
              </a:ext>
            </a:extLst>
          </p:cNvPr>
          <p:cNvCxnSpPr>
            <a:cxnSpLocks/>
          </p:cNvCxnSpPr>
          <p:nvPr/>
        </p:nvCxnSpPr>
        <p:spPr>
          <a:xfrm flipV="1">
            <a:off x="4698396" y="1914076"/>
            <a:ext cx="2606727" cy="328185"/>
          </a:xfrm>
          <a:prstGeom prst="line">
            <a:avLst/>
          </a:prstGeom>
          <a:ln w="57150">
            <a:solidFill>
              <a:srgbClr val="131A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2" name="Straight Connector 2091">
            <a:extLst>
              <a:ext uri="{FF2B5EF4-FFF2-40B4-BE49-F238E27FC236}">
                <a16:creationId xmlns:a16="http://schemas.microsoft.com/office/drawing/2014/main" id="{72206FC3-B8AC-B424-FCF3-9A1ADD268DFD}"/>
              </a:ext>
            </a:extLst>
          </p:cNvPr>
          <p:cNvCxnSpPr>
            <a:cxnSpLocks/>
          </p:cNvCxnSpPr>
          <p:nvPr/>
        </p:nvCxnSpPr>
        <p:spPr>
          <a:xfrm flipV="1">
            <a:off x="4736071" y="2338913"/>
            <a:ext cx="2552825" cy="2233505"/>
          </a:xfrm>
          <a:prstGeom prst="line">
            <a:avLst/>
          </a:prstGeom>
          <a:ln w="57150">
            <a:solidFill>
              <a:srgbClr val="131A6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06" name="Rectangle 2105">
            <a:extLst>
              <a:ext uri="{FF2B5EF4-FFF2-40B4-BE49-F238E27FC236}">
                <a16:creationId xmlns:a16="http://schemas.microsoft.com/office/drawing/2014/main" id="{E6B55E88-A5CE-84C3-6574-86F590C7B278}"/>
              </a:ext>
            </a:extLst>
          </p:cNvPr>
          <p:cNvSpPr/>
          <p:nvPr/>
        </p:nvSpPr>
        <p:spPr>
          <a:xfrm>
            <a:off x="7104913" y="1914076"/>
            <a:ext cx="439737" cy="438503"/>
          </a:xfrm>
          <a:prstGeom prst="rect">
            <a:avLst/>
          </a:prstGeom>
          <a:solidFill>
            <a:srgbClr val="EBF8FF">
              <a:alpha val="40000"/>
            </a:srgbClr>
          </a:solidFill>
          <a:ln>
            <a:solidFill>
              <a:srgbClr val="131A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0" name="Shape 1">
            <a:extLst>
              <a:ext uri="{FF2B5EF4-FFF2-40B4-BE49-F238E27FC236}">
                <a16:creationId xmlns:a16="http://schemas.microsoft.com/office/drawing/2014/main" id="{5E61793C-2C7F-EEB6-F286-68AB92D713FF}"/>
              </a:ext>
            </a:extLst>
          </p:cNvPr>
          <p:cNvSpPr/>
          <p:nvPr/>
        </p:nvSpPr>
        <p:spPr>
          <a:xfrm>
            <a:off x="863523" y="995604"/>
            <a:ext cx="2015649" cy="458788"/>
          </a:xfrm>
          <a:prstGeom prst="roundRect">
            <a:avLst>
              <a:gd name="adj" fmla="val 4651"/>
            </a:avLst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62" name="Text 2">
            <a:extLst>
              <a:ext uri="{FF2B5EF4-FFF2-40B4-BE49-F238E27FC236}">
                <a16:creationId xmlns:a16="http://schemas.microsoft.com/office/drawing/2014/main" id="{A767D84A-80C9-6DB6-047C-D81AD16363ED}"/>
              </a:ext>
            </a:extLst>
          </p:cNvPr>
          <p:cNvSpPr/>
          <p:nvPr/>
        </p:nvSpPr>
        <p:spPr>
          <a:xfrm>
            <a:off x="1076883" y="1102284"/>
            <a:ext cx="1665129" cy="2835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80" b="1" kern="0" spc="17" dirty="0">
                <a:solidFill>
                  <a:srgbClr val="FFFFFF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4×4 SiPM Array</a:t>
            </a:r>
            <a:endParaRPr lang="en-US" sz="1680" dirty="0"/>
          </a:p>
        </p:txBody>
      </p:sp>
      <p:pic>
        <p:nvPicPr>
          <p:cNvPr id="2464" name="Image 0" descr="preencoded.png">
            <a:extLst>
              <a:ext uri="{FF2B5EF4-FFF2-40B4-BE49-F238E27FC236}">
                <a16:creationId xmlns:a16="http://schemas.microsoft.com/office/drawing/2014/main" id="{DFB7B20D-CF58-7841-764B-EDE3E573F7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3603" y="2115744"/>
            <a:ext cx="3413760" cy="2667000"/>
          </a:xfrm>
          <a:prstGeom prst="rect">
            <a:avLst/>
          </a:prstGeom>
        </p:spPr>
      </p:pic>
      <p:sp>
        <p:nvSpPr>
          <p:cNvPr id="2466" name="Shape 3">
            <a:extLst>
              <a:ext uri="{FF2B5EF4-FFF2-40B4-BE49-F238E27FC236}">
                <a16:creationId xmlns:a16="http://schemas.microsoft.com/office/drawing/2014/main" id="{ED8B69CE-1F6C-6D8B-5BCE-6864DCAC2AD9}"/>
              </a:ext>
            </a:extLst>
          </p:cNvPr>
          <p:cNvSpPr/>
          <p:nvPr/>
        </p:nvSpPr>
        <p:spPr>
          <a:xfrm>
            <a:off x="1503603" y="2382444"/>
            <a:ext cx="2880360" cy="2346960"/>
          </a:xfrm>
          <a:prstGeom prst="rect">
            <a:avLst/>
          </a:prstGeom>
          <a:solidFill>
            <a:srgbClr val="C9C9C9"/>
          </a:solidFill>
          <a:ln w="21336">
            <a:solidFill>
              <a:srgbClr val="4A4A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68" name="Shape 4">
            <a:extLst>
              <a:ext uri="{FF2B5EF4-FFF2-40B4-BE49-F238E27FC236}">
                <a16:creationId xmlns:a16="http://schemas.microsoft.com/office/drawing/2014/main" id="{A79F4450-6CFE-E13F-B6FE-7C76A034321A}"/>
              </a:ext>
            </a:extLst>
          </p:cNvPr>
          <p:cNvSpPr/>
          <p:nvPr/>
        </p:nvSpPr>
        <p:spPr>
          <a:xfrm>
            <a:off x="1524876" y="2969152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0" name="Shape 5">
            <a:extLst>
              <a:ext uri="{FF2B5EF4-FFF2-40B4-BE49-F238E27FC236}">
                <a16:creationId xmlns:a16="http://schemas.microsoft.com/office/drawing/2014/main" id="{2E4AC93F-FDB6-26E2-FA3E-D2487843C5DE}"/>
              </a:ext>
            </a:extLst>
          </p:cNvPr>
          <p:cNvSpPr/>
          <p:nvPr/>
        </p:nvSpPr>
        <p:spPr>
          <a:xfrm>
            <a:off x="2223661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2" name="Shape 6">
            <a:extLst>
              <a:ext uri="{FF2B5EF4-FFF2-40B4-BE49-F238E27FC236}">
                <a16:creationId xmlns:a16="http://schemas.microsoft.com/office/drawing/2014/main" id="{E8E09C81-2D37-3C94-2D05-D43811661F5D}"/>
              </a:ext>
            </a:extLst>
          </p:cNvPr>
          <p:cNvSpPr/>
          <p:nvPr/>
        </p:nvSpPr>
        <p:spPr>
          <a:xfrm>
            <a:off x="2933115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4" name="Shape 7">
            <a:extLst>
              <a:ext uri="{FF2B5EF4-FFF2-40B4-BE49-F238E27FC236}">
                <a16:creationId xmlns:a16="http://schemas.microsoft.com/office/drawing/2014/main" id="{288E04BA-83C5-77BA-A427-2B8C19644D0D}"/>
              </a:ext>
            </a:extLst>
          </p:cNvPr>
          <p:cNvSpPr/>
          <p:nvPr/>
        </p:nvSpPr>
        <p:spPr>
          <a:xfrm>
            <a:off x="3642569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6" name="Shape 8">
            <a:extLst>
              <a:ext uri="{FF2B5EF4-FFF2-40B4-BE49-F238E27FC236}">
                <a16:creationId xmlns:a16="http://schemas.microsoft.com/office/drawing/2014/main" id="{3059B574-615D-A7ED-4827-A5BCAC311FD6}"/>
              </a:ext>
            </a:extLst>
          </p:cNvPr>
          <p:cNvSpPr/>
          <p:nvPr/>
        </p:nvSpPr>
        <p:spPr>
          <a:xfrm>
            <a:off x="4352023" y="2403717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78" name="Shape 9">
            <a:extLst>
              <a:ext uri="{FF2B5EF4-FFF2-40B4-BE49-F238E27FC236}">
                <a16:creationId xmlns:a16="http://schemas.microsoft.com/office/drawing/2014/main" id="{9669DC65-80D1-00F9-DDEF-94DAC0219ACE}"/>
              </a:ext>
            </a:extLst>
          </p:cNvPr>
          <p:cNvSpPr/>
          <p:nvPr/>
        </p:nvSpPr>
        <p:spPr>
          <a:xfrm>
            <a:off x="1524876" y="3545256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0" name="Shape 10">
            <a:extLst>
              <a:ext uri="{FF2B5EF4-FFF2-40B4-BE49-F238E27FC236}">
                <a16:creationId xmlns:a16="http://schemas.microsoft.com/office/drawing/2014/main" id="{61644AA5-9874-18CA-D21B-168B50A7557C}"/>
              </a:ext>
            </a:extLst>
          </p:cNvPr>
          <p:cNvSpPr/>
          <p:nvPr/>
        </p:nvSpPr>
        <p:spPr>
          <a:xfrm>
            <a:off x="2223661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2" name="Shape 11">
            <a:extLst>
              <a:ext uri="{FF2B5EF4-FFF2-40B4-BE49-F238E27FC236}">
                <a16:creationId xmlns:a16="http://schemas.microsoft.com/office/drawing/2014/main" id="{603F38E4-15E0-9B1E-2D6E-2710A5F421C4}"/>
              </a:ext>
            </a:extLst>
          </p:cNvPr>
          <p:cNvSpPr/>
          <p:nvPr/>
        </p:nvSpPr>
        <p:spPr>
          <a:xfrm>
            <a:off x="2933115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4" name="Shape 12">
            <a:extLst>
              <a:ext uri="{FF2B5EF4-FFF2-40B4-BE49-F238E27FC236}">
                <a16:creationId xmlns:a16="http://schemas.microsoft.com/office/drawing/2014/main" id="{980D5BFD-CC56-590E-5163-C6F54C165814}"/>
              </a:ext>
            </a:extLst>
          </p:cNvPr>
          <p:cNvSpPr/>
          <p:nvPr/>
        </p:nvSpPr>
        <p:spPr>
          <a:xfrm>
            <a:off x="3642569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6" name="Shape 13">
            <a:extLst>
              <a:ext uri="{FF2B5EF4-FFF2-40B4-BE49-F238E27FC236}">
                <a16:creationId xmlns:a16="http://schemas.microsoft.com/office/drawing/2014/main" id="{8336EC1F-CEA2-9882-FA10-2B38AC9CA887}"/>
              </a:ext>
            </a:extLst>
          </p:cNvPr>
          <p:cNvSpPr/>
          <p:nvPr/>
        </p:nvSpPr>
        <p:spPr>
          <a:xfrm>
            <a:off x="4352023" y="2979820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88" name="Shape 14">
            <a:extLst>
              <a:ext uri="{FF2B5EF4-FFF2-40B4-BE49-F238E27FC236}">
                <a16:creationId xmlns:a16="http://schemas.microsoft.com/office/drawing/2014/main" id="{A9217213-0CF2-195C-1FF9-F151460E2393}"/>
              </a:ext>
            </a:extLst>
          </p:cNvPr>
          <p:cNvSpPr/>
          <p:nvPr/>
        </p:nvSpPr>
        <p:spPr>
          <a:xfrm>
            <a:off x="1524876" y="4121360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0" name="Shape 15">
            <a:extLst>
              <a:ext uri="{FF2B5EF4-FFF2-40B4-BE49-F238E27FC236}">
                <a16:creationId xmlns:a16="http://schemas.microsoft.com/office/drawing/2014/main" id="{448B336A-37A2-E210-9C57-C6610322EF6E}"/>
              </a:ext>
            </a:extLst>
          </p:cNvPr>
          <p:cNvSpPr/>
          <p:nvPr/>
        </p:nvSpPr>
        <p:spPr>
          <a:xfrm>
            <a:off x="2223661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2" name="Shape 16">
            <a:extLst>
              <a:ext uri="{FF2B5EF4-FFF2-40B4-BE49-F238E27FC236}">
                <a16:creationId xmlns:a16="http://schemas.microsoft.com/office/drawing/2014/main" id="{CDE61B70-F6DC-B21D-B6D0-E211935EBB1B}"/>
              </a:ext>
            </a:extLst>
          </p:cNvPr>
          <p:cNvSpPr/>
          <p:nvPr/>
        </p:nvSpPr>
        <p:spPr>
          <a:xfrm>
            <a:off x="2933115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4" name="Shape 17">
            <a:extLst>
              <a:ext uri="{FF2B5EF4-FFF2-40B4-BE49-F238E27FC236}">
                <a16:creationId xmlns:a16="http://schemas.microsoft.com/office/drawing/2014/main" id="{9382DB77-48AD-0842-5E50-7D67FF19EA27}"/>
              </a:ext>
            </a:extLst>
          </p:cNvPr>
          <p:cNvSpPr/>
          <p:nvPr/>
        </p:nvSpPr>
        <p:spPr>
          <a:xfrm>
            <a:off x="3642569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6" name="Shape 18">
            <a:extLst>
              <a:ext uri="{FF2B5EF4-FFF2-40B4-BE49-F238E27FC236}">
                <a16:creationId xmlns:a16="http://schemas.microsoft.com/office/drawing/2014/main" id="{89F5464A-4D30-7E52-2ED0-A13D3BB089C5}"/>
              </a:ext>
            </a:extLst>
          </p:cNvPr>
          <p:cNvSpPr/>
          <p:nvPr/>
        </p:nvSpPr>
        <p:spPr>
          <a:xfrm>
            <a:off x="4352023" y="3555924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98" name="Shape 19">
            <a:extLst>
              <a:ext uri="{FF2B5EF4-FFF2-40B4-BE49-F238E27FC236}">
                <a16:creationId xmlns:a16="http://schemas.microsoft.com/office/drawing/2014/main" id="{2C262AE4-EF1D-0349-5C6E-1E8798E3F078}"/>
              </a:ext>
            </a:extLst>
          </p:cNvPr>
          <p:cNvSpPr/>
          <p:nvPr/>
        </p:nvSpPr>
        <p:spPr>
          <a:xfrm>
            <a:off x="1524876" y="4697464"/>
            <a:ext cx="2837656" cy="106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0" name="Shape 20">
            <a:extLst>
              <a:ext uri="{FF2B5EF4-FFF2-40B4-BE49-F238E27FC236}">
                <a16:creationId xmlns:a16="http://schemas.microsoft.com/office/drawing/2014/main" id="{587FB552-D37E-DFDC-632F-F37403E53279}"/>
              </a:ext>
            </a:extLst>
          </p:cNvPr>
          <p:cNvSpPr/>
          <p:nvPr/>
        </p:nvSpPr>
        <p:spPr>
          <a:xfrm>
            <a:off x="2223661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2" name="Shape 21">
            <a:extLst>
              <a:ext uri="{FF2B5EF4-FFF2-40B4-BE49-F238E27FC236}">
                <a16:creationId xmlns:a16="http://schemas.microsoft.com/office/drawing/2014/main" id="{26020BD2-9B1F-ECF7-0D72-DB4D657A002A}"/>
              </a:ext>
            </a:extLst>
          </p:cNvPr>
          <p:cNvSpPr/>
          <p:nvPr/>
        </p:nvSpPr>
        <p:spPr>
          <a:xfrm>
            <a:off x="2933115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4" name="Shape 22">
            <a:extLst>
              <a:ext uri="{FF2B5EF4-FFF2-40B4-BE49-F238E27FC236}">
                <a16:creationId xmlns:a16="http://schemas.microsoft.com/office/drawing/2014/main" id="{0E085DCB-D61D-ACF3-0BDB-8DBA2C7B452A}"/>
              </a:ext>
            </a:extLst>
          </p:cNvPr>
          <p:cNvSpPr/>
          <p:nvPr/>
        </p:nvSpPr>
        <p:spPr>
          <a:xfrm>
            <a:off x="3642569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6" name="Shape 23">
            <a:extLst>
              <a:ext uri="{FF2B5EF4-FFF2-40B4-BE49-F238E27FC236}">
                <a16:creationId xmlns:a16="http://schemas.microsoft.com/office/drawing/2014/main" id="{093243ED-88C5-BE83-0471-0BAA5A20B2EE}"/>
              </a:ext>
            </a:extLst>
          </p:cNvPr>
          <p:cNvSpPr/>
          <p:nvPr/>
        </p:nvSpPr>
        <p:spPr>
          <a:xfrm>
            <a:off x="4352023" y="4132028"/>
            <a:ext cx="10668" cy="565468"/>
          </a:xfrm>
          <a:prstGeom prst="rect">
            <a:avLst/>
          </a:prstGeom>
          <a:solidFill>
            <a:srgbClr val="8F8F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08" name="Shape 24">
            <a:extLst>
              <a:ext uri="{FF2B5EF4-FFF2-40B4-BE49-F238E27FC236}">
                <a16:creationId xmlns:a16="http://schemas.microsoft.com/office/drawing/2014/main" id="{AA81EEAF-3DF5-0454-075B-CE856907D127}"/>
              </a:ext>
            </a:extLst>
          </p:cNvPr>
          <p:cNvSpPr/>
          <p:nvPr/>
        </p:nvSpPr>
        <p:spPr>
          <a:xfrm>
            <a:off x="2229091" y="2393080"/>
            <a:ext cx="704056" cy="565468"/>
          </a:xfrm>
          <a:prstGeom prst="rect">
            <a:avLst/>
          </a:prstGeom>
          <a:solidFill>
            <a:srgbClr val="C9A227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2" name="Shape 26">
            <a:extLst>
              <a:ext uri="{FF2B5EF4-FFF2-40B4-BE49-F238E27FC236}">
                <a16:creationId xmlns:a16="http://schemas.microsoft.com/office/drawing/2014/main" id="{40471470-490E-D7E5-034E-B73130BFA2C3}"/>
              </a:ext>
            </a:extLst>
          </p:cNvPr>
          <p:cNvSpPr/>
          <p:nvPr/>
        </p:nvSpPr>
        <p:spPr>
          <a:xfrm>
            <a:off x="1514240" y="4153300"/>
            <a:ext cx="704056" cy="565468"/>
          </a:xfrm>
          <a:prstGeom prst="rect">
            <a:avLst/>
          </a:prstGeom>
          <a:solidFill>
            <a:srgbClr val="C9A227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4" name="Shape 27">
            <a:extLst>
              <a:ext uri="{FF2B5EF4-FFF2-40B4-BE49-F238E27FC236}">
                <a16:creationId xmlns:a16="http://schemas.microsoft.com/office/drawing/2014/main" id="{BFDDEFE4-3380-CEC6-DDB0-3032527B5FD0}"/>
              </a:ext>
            </a:extLst>
          </p:cNvPr>
          <p:cNvSpPr/>
          <p:nvPr/>
        </p:nvSpPr>
        <p:spPr>
          <a:xfrm>
            <a:off x="3285095" y="1208964"/>
            <a:ext cx="42704" cy="960120"/>
          </a:xfrm>
          <a:prstGeom prst="rect">
            <a:avLst/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6" name="Shape 28">
            <a:extLst>
              <a:ext uri="{FF2B5EF4-FFF2-40B4-BE49-F238E27FC236}">
                <a16:creationId xmlns:a16="http://schemas.microsoft.com/office/drawing/2014/main" id="{433D9C0C-32DA-2297-DB6E-271D39877958}"/>
              </a:ext>
            </a:extLst>
          </p:cNvPr>
          <p:cNvSpPr/>
          <p:nvPr/>
        </p:nvSpPr>
        <p:spPr>
          <a:xfrm>
            <a:off x="3285095" y="2169084"/>
            <a:ext cx="42704" cy="2560320"/>
          </a:xfrm>
          <a:prstGeom prst="rect">
            <a:avLst/>
          </a:prstGeom>
          <a:solidFill>
            <a:srgbClr val="1A2456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18" name="Shape 29">
            <a:extLst>
              <a:ext uri="{FF2B5EF4-FFF2-40B4-BE49-F238E27FC236}">
                <a16:creationId xmlns:a16="http://schemas.microsoft.com/office/drawing/2014/main" id="{830B61E1-1801-AF09-7014-24A58103AE26}"/>
              </a:ext>
            </a:extLst>
          </p:cNvPr>
          <p:cNvSpPr/>
          <p:nvPr/>
        </p:nvSpPr>
        <p:spPr>
          <a:xfrm>
            <a:off x="3285095" y="4729404"/>
            <a:ext cx="42704" cy="1066800"/>
          </a:xfrm>
          <a:prstGeom prst="rect">
            <a:avLst/>
          </a:prstGeom>
          <a:solidFill>
            <a:srgbClr val="1A245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20" name="Image 1" descr="preencoded.png">
            <a:extLst>
              <a:ext uri="{FF2B5EF4-FFF2-40B4-BE49-F238E27FC236}">
                <a16:creationId xmlns:a16="http://schemas.microsoft.com/office/drawing/2014/main" id="{417A1B11-124F-B78F-705F-352C6B5704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3803" y="5689524"/>
            <a:ext cx="426720" cy="426720"/>
          </a:xfrm>
          <a:prstGeom prst="rect">
            <a:avLst/>
          </a:prstGeom>
        </p:spPr>
      </p:pic>
      <p:sp>
        <p:nvSpPr>
          <p:cNvPr id="2522" name="Shape 30">
            <a:extLst>
              <a:ext uri="{FF2B5EF4-FFF2-40B4-BE49-F238E27FC236}">
                <a16:creationId xmlns:a16="http://schemas.microsoft.com/office/drawing/2014/main" id="{D1E2A855-81A6-04B0-48E5-20CAB6DB4F52}"/>
              </a:ext>
            </a:extLst>
          </p:cNvPr>
          <p:cNvSpPr/>
          <p:nvPr/>
        </p:nvSpPr>
        <p:spPr>
          <a:xfrm>
            <a:off x="3253187" y="211574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1A24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24" name="Shape 31">
            <a:extLst>
              <a:ext uri="{FF2B5EF4-FFF2-40B4-BE49-F238E27FC236}">
                <a16:creationId xmlns:a16="http://schemas.microsoft.com/office/drawing/2014/main" id="{54D2D715-BB35-6308-CC24-290C15DC082D}"/>
              </a:ext>
            </a:extLst>
          </p:cNvPr>
          <p:cNvSpPr/>
          <p:nvPr/>
        </p:nvSpPr>
        <p:spPr>
          <a:xfrm>
            <a:off x="3253187" y="467606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1A245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26" name="Text 32">
            <a:extLst>
              <a:ext uri="{FF2B5EF4-FFF2-40B4-BE49-F238E27FC236}">
                <a16:creationId xmlns:a16="http://schemas.microsoft.com/office/drawing/2014/main" id="{95427659-2E44-BC22-AFAB-9B8136EA5466}"/>
              </a:ext>
            </a:extLst>
          </p:cNvPr>
          <p:cNvSpPr/>
          <p:nvPr/>
        </p:nvSpPr>
        <p:spPr>
          <a:xfrm>
            <a:off x="3402571" y="1208964"/>
            <a:ext cx="217805" cy="31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48" b="1" i="1" dirty="0">
                <a:solidFill>
                  <a:srgbClr val="1A2456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μ</a:t>
            </a:r>
            <a:endParaRPr lang="en-US" sz="1848" dirty="0"/>
          </a:p>
        </p:txBody>
      </p:sp>
      <p:sp>
        <p:nvSpPr>
          <p:cNvPr id="2528" name="Shape 33">
            <a:extLst>
              <a:ext uri="{FF2B5EF4-FFF2-40B4-BE49-F238E27FC236}">
                <a16:creationId xmlns:a16="http://schemas.microsoft.com/office/drawing/2014/main" id="{812D827C-911E-D410-C891-FAC17B3AF8E7}"/>
              </a:ext>
            </a:extLst>
          </p:cNvPr>
          <p:cNvSpPr/>
          <p:nvPr/>
        </p:nvSpPr>
        <p:spPr>
          <a:xfrm rot="7061999">
            <a:off x="2576642" y="2109807"/>
            <a:ext cx="661416" cy="4267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30" name="Shape 34">
            <a:extLst>
              <a:ext uri="{FF2B5EF4-FFF2-40B4-BE49-F238E27FC236}">
                <a16:creationId xmlns:a16="http://schemas.microsoft.com/office/drawing/2014/main" id="{B7AE48AA-CEB8-D4F1-DAE7-C3BA347E4DDD}"/>
              </a:ext>
            </a:extLst>
          </p:cNvPr>
          <p:cNvSpPr/>
          <p:nvPr/>
        </p:nvSpPr>
        <p:spPr>
          <a:xfrm rot="7061999">
            <a:off x="808992" y="3563163"/>
            <a:ext cx="2667001" cy="42672"/>
          </a:xfrm>
          <a:prstGeom prst="rect">
            <a:avLst/>
          </a:prstGeom>
          <a:solidFill>
            <a:srgbClr val="C9A227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32" name="Shape 35">
            <a:extLst>
              <a:ext uri="{FF2B5EF4-FFF2-40B4-BE49-F238E27FC236}">
                <a16:creationId xmlns:a16="http://schemas.microsoft.com/office/drawing/2014/main" id="{63BDF725-52F9-46E3-0435-C7C4D8CF3E67}"/>
              </a:ext>
            </a:extLst>
          </p:cNvPr>
          <p:cNvSpPr/>
          <p:nvPr/>
        </p:nvSpPr>
        <p:spPr>
          <a:xfrm rot="7061999">
            <a:off x="816009" y="5145027"/>
            <a:ext cx="938784" cy="4267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34" name="Image 2" descr="preencoded.png">
            <a:extLst>
              <a:ext uri="{FF2B5EF4-FFF2-40B4-BE49-F238E27FC236}">
                <a16:creationId xmlns:a16="http://schemas.microsoft.com/office/drawing/2014/main" id="{4415239E-C549-C041-D24D-D81BA2EC47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523" y="5326781"/>
            <a:ext cx="469424" cy="490696"/>
          </a:xfrm>
          <a:prstGeom prst="rect">
            <a:avLst/>
          </a:prstGeom>
        </p:spPr>
      </p:pic>
      <p:sp>
        <p:nvSpPr>
          <p:cNvPr id="2536" name="Shape 36">
            <a:extLst>
              <a:ext uri="{FF2B5EF4-FFF2-40B4-BE49-F238E27FC236}">
                <a16:creationId xmlns:a16="http://schemas.microsoft.com/office/drawing/2014/main" id="{390E7064-5306-7087-A6D2-20A7C4BDBFFF}"/>
              </a:ext>
            </a:extLst>
          </p:cNvPr>
          <p:cNvSpPr/>
          <p:nvPr/>
        </p:nvSpPr>
        <p:spPr>
          <a:xfrm>
            <a:off x="2709150" y="232910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38" name="Shape 37">
            <a:extLst>
              <a:ext uri="{FF2B5EF4-FFF2-40B4-BE49-F238E27FC236}">
                <a16:creationId xmlns:a16="http://schemas.microsoft.com/office/drawing/2014/main" id="{11643DB0-A734-B0F6-C30A-B5A365F731AB}"/>
              </a:ext>
            </a:extLst>
          </p:cNvPr>
          <p:cNvSpPr/>
          <p:nvPr/>
        </p:nvSpPr>
        <p:spPr>
          <a:xfrm>
            <a:off x="1450263" y="4676064"/>
            <a:ext cx="106680" cy="106680"/>
          </a:xfrm>
          <a:prstGeom prst="ellipse">
            <a:avLst/>
          </a:prstGeom>
          <a:solidFill>
            <a:srgbClr val="FFFFFF"/>
          </a:solidFill>
          <a:ln w="21336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40" name="Text 38">
            <a:extLst>
              <a:ext uri="{FF2B5EF4-FFF2-40B4-BE49-F238E27FC236}">
                <a16:creationId xmlns:a16="http://schemas.microsoft.com/office/drawing/2014/main" id="{085A5828-CD9E-E261-1C36-A83559D7B591}"/>
              </a:ext>
            </a:extLst>
          </p:cNvPr>
          <p:cNvSpPr/>
          <p:nvPr/>
        </p:nvSpPr>
        <p:spPr>
          <a:xfrm>
            <a:off x="2805035" y="1592980"/>
            <a:ext cx="217805" cy="31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48" b="1" i="1" dirty="0">
                <a:solidFill>
                  <a:srgbClr val="8A7218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μ</a:t>
            </a:r>
            <a:endParaRPr lang="en-US" sz="1848" dirty="0"/>
          </a:p>
        </p:txBody>
      </p:sp>
      <p:sp>
        <p:nvSpPr>
          <p:cNvPr id="2556" name="Shape 45">
            <a:extLst>
              <a:ext uri="{FF2B5EF4-FFF2-40B4-BE49-F238E27FC236}">
                <a16:creationId xmlns:a16="http://schemas.microsoft.com/office/drawing/2014/main" id="{E749C1FD-BF25-9960-D60D-E7DC33B3A925}"/>
              </a:ext>
            </a:extLst>
          </p:cNvPr>
          <p:cNvSpPr/>
          <p:nvPr/>
        </p:nvSpPr>
        <p:spPr>
          <a:xfrm>
            <a:off x="1503603" y="6137517"/>
            <a:ext cx="2880360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58" name="Shape 46">
            <a:extLst>
              <a:ext uri="{FF2B5EF4-FFF2-40B4-BE49-F238E27FC236}">
                <a16:creationId xmlns:a16="http://schemas.microsoft.com/office/drawing/2014/main" id="{DD25F29F-E55E-81C2-B2CE-1525435E8809}"/>
              </a:ext>
            </a:extLst>
          </p:cNvPr>
          <p:cNvSpPr/>
          <p:nvPr/>
        </p:nvSpPr>
        <p:spPr>
          <a:xfrm>
            <a:off x="1503603" y="6073540"/>
            <a:ext cx="10636" cy="138747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0" name="Shape 47">
            <a:extLst>
              <a:ext uri="{FF2B5EF4-FFF2-40B4-BE49-F238E27FC236}">
                <a16:creationId xmlns:a16="http://schemas.microsoft.com/office/drawing/2014/main" id="{3B3E6724-75BA-A96D-C8CF-7AB71F470F4F}"/>
              </a:ext>
            </a:extLst>
          </p:cNvPr>
          <p:cNvSpPr/>
          <p:nvPr/>
        </p:nvSpPr>
        <p:spPr>
          <a:xfrm>
            <a:off x="4383963" y="6073540"/>
            <a:ext cx="10636" cy="138747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2" name="Text 48">
            <a:extLst>
              <a:ext uri="{FF2B5EF4-FFF2-40B4-BE49-F238E27FC236}">
                <a16:creationId xmlns:a16="http://schemas.microsoft.com/office/drawing/2014/main" id="{D1BA971A-48FB-B738-4A3E-8C7B5D9119E0}"/>
              </a:ext>
            </a:extLst>
          </p:cNvPr>
          <p:cNvSpPr/>
          <p:nvPr/>
        </p:nvSpPr>
        <p:spPr>
          <a:xfrm>
            <a:off x="1359585" y="6244197"/>
            <a:ext cx="3168396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344" b="1" dirty="0">
                <a:solidFill>
                  <a:srgbClr val="2230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6.4 mm</a:t>
            </a:r>
            <a:endParaRPr lang="en-US" sz="1344" dirty="0"/>
          </a:p>
        </p:txBody>
      </p:sp>
      <p:sp>
        <p:nvSpPr>
          <p:cNvPr id="2564" name="Shape 49">
            <a:extLst>
              <a:ext uri="{FF2B5EF4-FFF2-40B4-BE49-F238E27FC236}">
                <a16:creationId xmlns:a16="http://schemas.microsoft.com/office/drawing/2014/main" id="{B5092F5F-3D7D-C290-4D0B-6ED3F01E50F4}"/>
              </a:ext>
            </a:extLst>
          </p:cNvPr>
          <p:cNvSpPr/>
          <p:nvPr/>
        </p:nvSpPr>
        <p:spPr>
          <a:xfrm>
            <a:off x="5109450" y="2169084"/>
            <a:ext cx="10636" cy="2346960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6" name="Shape 50">
            <a:extLst>
              <a:ext uri="{FF2B5EF4-FFF2-40B4-BE49-F238E27FC236}">
                <a16:creationId xmlns:a16="http://schemas.microsoft.com/office/drawing/2014/main" id="{097700CD-85CE-7F80-FCBC-41FBCD5EFC08}"/>
              </a:ext>
            </a:extLst>
          </p:cNvPr>
          <p:cNvSpPr/>
          <p:nvPr/>
        </p:nvSpPr>
        <p:spPr>
          <a:xfrm>
            <a:off x="5045316" y="2169084"/>
            <a:ext cx="138747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68" name="Shape 51">
            <a:extLst>
              <a:ext uri="{FF2B5EF4-FFF2-40B4-BE49-F238E27FC236}">
                <a16:creationId xmlns:a16="http://schemas.microsoft.com/office/drawing/2014/main" id="{EB888361-50A8-22A5-4127-C8DCD84FC74C}"/>
              </a:ext>
            </a:extLst>
          </p:cNvPr>
          <p:cNvSpPr/>
          <p:nvPr/>
        </p:nvSpPr>
        <p:spPr>
          <a:xfrm>
            <a:off x="5045316" y="4516044"/>
            <a:ext cx="138747" cy="10636"/>
          </a:xfrm>
          <a:prstGeom prst="rect">
            <a:avLst/>
          </a:prstGeom>
          <a:solidFill>
            <a:srgbClr val="3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70" name="Text 52">
            <a:extLst>
              <a:ext uri="{FF2B5EF4-FFF2-40B4-BE49-F238E27FC236}">
                <a16:creationId xmlns:a16="http://schemas.microsoft.com/office/drawing/2014/main" id="{A639C330-06C6-EBD7-3FC6-91D72A00BCAF}"/>
              </a:ext>
            </a:extLst>
          </p:cNvPr>
          <p:cNvSpPr/>
          <p:nvPr/>
        </p:nvSpPr>
        <p:spPr>
          <a:xfrm>
            <a:off x="5248040" y="3257156"/>
            <a:ext cx="664686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344" b="1" dirty="0">
                <a:solidFill>
                  <a:srgbClr val="2230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6.4 mm</a:t>
            </a:r>
            <a:endParaRPr lang="en-US" sz="1344" dirty="0"/>
          </a:p>
        </p:txBody>
      </p:sp>
      <p:sp>
        <p:nvSpPr>
          <p:cNvPr id="2572" name="Shape 53">
            <a:extLst>
              <a:ext uri="{FF2B5EF4-FFF2-40B4-BE49-F238E27FC236}">
                <a16:creationId xmlns:a16="http://schemas.microsoft.com/office/drawing/2014/main" id="{C0E3503A-706A-CF36-50B3-B0E4ABB73CDD}"/>
              </a:ext>
            </a:extLst>
          </p:cNvPr>
          <p:cNvSpPr/>
          <p:nvPr/>
        </p:nvSpPr>
        <p:spPr>
          <a:xfrm>
            <a:off x="4405235" y="4750676"/>
            <a:ext cx="234632" cy="1063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74" name="Text 54">
            <a:extLst>
              <a:ext uri="{FF2B5EF4-FFF2-40B4-BE49-F238E27FC236}">
                <a16:creationId xmlns:a16="http://schemas.microsoft.com/office/drawing/2014/main" id="{8FA6590F-8741-03AD-0856-7B882B84B719}"/>
              </a:ext>
            </a:extLst>
          </p:cNvPr>
          <p:cNvSpPr/>
          <p:nvPr/>
        </p:nvSpPr>
        <p:spPr>
          <a:xfrm>
            <a:off x="4632992" y="4655958"/>
            <a:ext cx="622459" cy="2301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111111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100 µm</a:t>
            </a:r>
            <a:endParaRPr lang="en-US" sz="1260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B0BFB553-8C51-5A47-3997-1BCE13C25C9A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Muon Tracks Arise when Muons Cross the Camera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2088AB-013A-8D9A-EA41-6BCAF699C8C7}"/>
              </a:ext>
            </a:extLst>
          </p:cNvPr>
          <p:cNvSpPr txBox="1"/>
          <p:nvPr/>
        </p:nvSpPr>
        <p:spPr>
          <a:xfrm>
            <a:off x="4219814" y="5136260"/>
            <a:ext cx="4441665" cy="954107"/>
          </a:xfrm>
          <a:prstGeom prst="rect">
            <a:avLst/>
          </a:prstGeom>
          <a:solidFill>
            <a:srgbClr val="131A69"/>
          </a:solidFill>
          <a:ln w="57150">
            <a:solidFill>
              <a:srgbClr val="E35D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238 Door Closed Hours</a:t>
            </a:r>
          </a:p>
          <a:p>
            <a:r>
              <a:rPr lang="en-US" sz="2800" dirty="0">
                <a:solidFill>
                  <a:schemeClr val="bg1"/>
                </a:solidFill>
              </a:rPr>
              <a:t>4.4 ± 0.1 event per hour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3EBBD8-0BF3-1DF7-3972-6706343E4D8E}"/>
              </a:ext>
            </a:extLst>
          </p:cNvPr>
          <p:cNvSpPr/>
          <p:nvPr/>
        </p:nvSpPr>
        <p:spPr>
          <a:xfrm>
            <a:off x="4394440" y="2847699"/>
            <a:ext cx="459256" cy="1543431"/>
          </a:xfrm>
          <a:prstGeom prst="rect">
            <a:avLst/>
          </a:prstGeom>
          <a:solidFill>
            <a:srgbClr val="151515"/>
          </a:solidFill>
          <a:ln w="9525">
            <a:solidFill>
              <a:srgbClr val="15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468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235C4-B460-1933-3FB8-99F02F30B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C7EEFF7F-8A30-1CA3-078B-BDB79DF459DF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Neutrino Astronomy has made great progress over the last decade…</a:t>
            </a: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E92267D5-D4FD-4769-4C59-BC5FA63DD26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DBB570-D3D0-50F9-5514-54D578EFF3B7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C0820686-62AA-730D-3D9C-737CEE15C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54F93-E542-9E5F-672B-2E16D608D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860" y="726519"/>
            <a:ext cx="8536279" cy="5772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E121C0-F696-1C00-FE30-D3E9B3D8A3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7861" y="726519"/>
            <a:ext cx="8536278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432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79FCE-28CD-3123-0CA1-F7E479841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6F1ED633-C21F-DEBB-2A4F-07331B31499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72E7AD-C75F-4C94-4338-DB6D123ABBDC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65EA9BCB-5BAB-DCF8-DC16-97CEBB116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F13AD73-D1C2-9FE0-F6FE-F334E0F6630B}"/>
              </a:ext>
            </a:extLst>
          </p:cNvPr>
          <p:cNvCxnSpPr/>
          <p:nvPr/>
        </p:nvCxnSpPr>
        <p:spPr>
          <a:xfrm>
            <a:off x="395426" y="877639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5E75C78-F798-65A6-45CC-8DB405763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26" y="1630021"/>
            <a:ext cx="6515100" cy="44958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7CD89B-CDBF-E9D9-25EF-4E41BEC8B1B2}"/>
              </a:ext>
            </a:extLst>
          </p:cNvPr>
          <p:cNvSpPr/>
          <p:nvPr/>
        </p:nvSpPr>
        <p:spPr>
          <a:xfrm>
            <a:off x="3797559" y="1966823"/>
            <a:ext cx="1399592" cy="3700730"/>
          </a:xfrm>
          <a:prstGeom prst="rect">
            <a:avLst/>
          </a:prstGeom>
          <a:solidFill>
            <a:srgbClr val="FF6666">
              <a:alpha val="18000"/>
            </a:srgbClr>
          </a:solidFill>
          <a:ln w="9525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38F440-B5F1-B7C9-98B3-A24F67D201E7}"/>
              </a:ext>
            </a:extLst>
          </p:cNvPr>
          <p:cNvSpPr txBox="1"/>
          <p:nvPr/>
        </p:nvSpPr>
        <p:spPr>
          <a:xfrm>
            <a:off x="3881534" y="2034073"/>
            <a:ext cx="1315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RADIO</a:t>
            </a:r>
            <a:endParaRPr kumimoji="0" lang="en-US" sz="24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1D747C-4DD4-51C5-82AE-351187A48D03}"/>
              </a:ext>
            </a:extLst>
          </p:cNvPr>
          <p:cNvSpPr/>
          <p:nvPr/>
        </p:nvSpPr>
        <p:spPr>
          <a:xfrm>
            <a:off x="1073021" y="1966823"/>
            <a:ext cx="2043404" cy="3700730"/>
          </a:xfrm>
          <a:prstGeom prst="rect">
            <a:avLst/>
          </a:prstGeom>
          <a:solidFill>
            <a:srgbClr val="131A69">
              <a:alpha val="18000"/>
            </a:srgbClr>
          </a:solidFill>
          <a:ln w="9525">
            <a:solidFill>
              <a:srgbClr val="131A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EF188D-9CA5-7A45-1465-9DFD89887F3A}"/>
              </a:ext>
            </a:extLst>
          </p:cNvPr>
          <p:cNvSpPr txBox="1"/>
          <p:nvPr/>
        </p:nvSpPr>
        <p:spPr>
          <a:xfrm>
            <a:off x="1073021" y="4766314"/>
            <a:ext cx="2332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24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ICE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/WATER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BBF1F3-4AD6-573A-2AE5-85B8651987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5140" y="2713174"/>
            <a:ext cx="5346860" cy="20106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714D3A-547D-E97E-981F-45B31C729240}"/>
              </a:ext>
            </a:extLst>
          </p:cNvPr>
          <p:cNvSpPr txBox="1"/>
          <p:nvPr/>
        </p:nvSpPr>
        <p:spPr>
          <a:xfrm>
            <a:off x="7102145" y="4554546"/>
            <a:ext cx="5089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Esteban, </a:t>
            </a:r>
            <a:r>
              <a:rPr lang="en-US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Prohira</a:t>
            </a: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, Beacom, Phys. Rev. D 106, 023021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7FF267D0-662B-E76D-8A79-272BDFE24158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Neutrino Telescopes Landscape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EF9DBB-225C-8B5E-1647-2E3534E8B995}"/>
              </a:ext>
            </a:extLst>
          </p:cNvPr>
          <p:cNvSpPr txBox="1"/>
          <p:nvPr/>
        </p:nvSpPr>
        <p:spPr>
          <a:xfrm>
            <a:off x="572108" y="6078015"/>
            <a:ext cx="5634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Ackermann, M. </a:t>
            </a:r>
            <a:r>
              <a:rPr lang="en-US" sz="1600" i="1" dirty="0"/>
              <a:t>et al.</a:t>
            </a:r>
            <a:r>
              <a:rPr lang="en-US" sz="1600" dirty="0"/>
              <a:t>, Snowmass, </a:t>
            </a:r>
            <a:r>
              <a:rPr lang="en-US" sz="1600" b="1" dirty="0" err="1"/>
              <a:t>JHEAp</a:t>
            </a:r>
            <a:r>
              <a:rPr lang="en-US" sz="1600" dirty="0"/>
              <a:t> 36 (2022) 55–110</a:t>
            </a: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8632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6D920-29D6-332C-F9B4-D3022DCB0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45E1038F-8329-7FF0-57B3-11590B072385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9D6F06-F6D8-02BE-C3EA-EC60FDBECCE8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0F3E49BE-C6D4-2D00-66EB-621463053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DB2B70C-0F2D-9B69-737C-38CB07A79220}"/>
              </a:ext>
            </a:extLst>
          </p:cNvPr>
          <p:cNvCxnSpPr/>
          <p:nvPr/>
        </p:nvCxnSpPr>
        <p:spPr>
          <a:xfrm>
            <a:off x="395426" y="877639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94E4517-3DF7-4F57-76CD-DC5E99E1B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26" y="1630021"/>
            <a:ext cx="6515100" cy="4495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95307C-6A85-DFDE-2BFF-4C4BAF739953}"/>
              </a:ext>
            </a:extLst>
          </p:cNvPr>
          <p:cNvSpPr txBox="1"/>
          <p:nvPr/>
        </p:nvSpPr>
        <p:spPr>
          <a:xfrm>
            <a:off x="7259217" y="2059288"/>
            <a:ext cx="4441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Closes the gap between ice/water Cherenkov telescopes and radio detectors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504AF4-7C6A-80CE-ECAD-E80374E28A9E}"/>
              </a:ext>
            </a:extLst>
          </p:cNvPr>
          <p:cNvSpPr/>
          <p:nvPr/>
        </p:nvSpPr>
        <p:spPr>
          <a:xfrm>
            <a:off x="1242570" y="4546712"/>
            <a:ext cx="1586204" cy="509213"/>
          </a:xfrm>
          <a:prstGeom prst="rect">
            <a:avLst/>
          </a:prstGeom>
          <a:solidFill>
            <a:srgbClr val="131A69"/>
          </a:solidFill>
          <a:ln w="3810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Astrophysical Neutrinos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6792E-EF56-59C7-A256-CCF8F2693346}"/>
              </a:ext>
            </a:extLst>
          </p:cNvPr>
          <p:cNvSpPr/>
          <p:nvPr/>
        </p:nvSpPr>
        <p:spPr>
          <a:xfrm>
            <a:off x="4907153" y="5055925"/>
            <a:ext cx="1586204" cy="509213"/>
          </a:xfrm>
          <a:prstGeom prst="rect">
            <a:avLst/>
          </a:prstGeom>
          <a:solidFill>
            <a:srgbClr val="131A69"/>
          </a:solidFill>
          <a:ln w="3810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Cosmogenic Neutrinos</a:t>
            </a: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45B580F7-2556-DA22-372F-1E524CF6E83A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Neutrino Telescopes Landscape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D47C8A-6DA0-17FA-01B3-68749976E469}"/>
              </a:ext>
            </a:extLst>
          </p:cNvPr>
          <p:cNvSpPr txBox="1"/>
          <p:nvPr/>
        </p:nvSpPr>
        <p:spPr>
          <a:xfrm>
            <a:off x="572108" y="6078015"/>
            <a:ext cx="5634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Ackermann, M. </a:t>
            </a:r>
            <a:r>
              <a:rPr lang="en-US" sz="1600" i="1" dirty="0"/>
              <a:t>et al.</a:t>
            </a:r>
            <a:r>
              <a:rPr lang="en-US" sz="1600" dirty="0"/>
              <a:t>, Snowmass, </a:t>
            </a:r>
            <a:r>
              <a:rPr lang="en-US" sz="1600" b="1" dirty="0" err="1"/>
              <a:t>JHEAp</a:t>
            </a:r>
            <a:r>
              <a:rPr lang="en-US" sz="1600" dirty="0"/>
              <a:t> 36 (2022) 55–110</a:t>
            </a: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2019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89F47-5685-6572-84C5-EC027515F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A32BF85A-1E00-05B1-8542-7CEE0AEF444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F904A5-31C0-B5B7-B29E-35460845FF65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656D5BA0-656D-1019-6711-F5FA0B1E9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76DB20-4389-5C1C-BE07-B9FD8703BCA0}"/>
              </a:ext>
            </a:extLst>
          </p:cNvPr>
          <p:cNvCxnSpPr/>
          <p:nvPr/>
        </p:nvCxnSpPr>
        <p:spPr>
          <a:xfrm>
            <a:off x="395426" y="877639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4FAFD82-4311-7413-4948-E5B5327F1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26" y="1630021"/>
            <a:ext cx="6515100" cy="4495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D9D33C-D3EF-013A-95F1-424385AD1F23}"/>
              </a:ext>
            </a:extLst>
          </p:cNvPr>
          <p:cNvSpPr txBox="1"/>
          <p:nvPr/>
        </p:nvSpPr>
        <p:spPr>
          <a:xfrm>
            <a:off x="7259217" y="2059288"/>
            <a:ext cx="44413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Closes the gap between ice/water Cherenkov telescopes and radio detectors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lvl="0" indent="-285750" defTabSz="4572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Overlap with </a:t>
            </a:r>
            <a:r>
              <a:rPr lang="en-US" sz="1600" dirty="0" err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IceCube</a:t>
            </a:r>
            <a:r>
              <a:rPr lang="en-US" sz="16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ensures neutrino detection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FB45AF-8290-2CE4-F0A8-A15EC10AC97B}"/>
              </a:ext>
            </a:extLst>
          </p:cNvPr>
          <p:cNvSpPr/>
          <p:nvPr/>
        </p:nvSpPr>
        <p:spPr>
          <a:xfrm>
            <a:off x="2340865" y="1966823"/>
            <a:ext cx="557784" cy="3700730"/>
          </a:xfrm>
          <a:prstGeom prst="rect">
            <a:avLst/>
          </a:prstGeom>
          <a:solidFill>
            <a:srgbClr val="131A69">
              <a:alpha val="18000"/>
            </a:srgbClr>
          </a:solidFill>
          <a:ln w="9525">
            <a:solidFill>
              <a:srgbClr val="131A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3555BB3-5828-172D-C8BA-6145995235AD}"/>
                  </a:ext>
                </a:extLst>
              </p14:cNvPr>
              <p14:cNvContentPartPr/>
              <p14:nvPr/>
            </p14:nvContentPartPr>
            <p14:xfrm>
              <a:off x="2406916" y="3942272"/>
              <a:ext cx="3093840" cy="1089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3555BB3-5828-172D-C8BA-6145995235A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43916" y="3879293"/>
                <a:ext cx="3219480" cy="1214598"/>
              </a:xfrm>
              <a:prstGeom prst="rect">
                <a:avLst/>
              </a:prstGeom>
            </p:spPr>
          </p:pic>
        </mc:Fallback>
      </mc:AlternateContent>
      <p:sp>
        <p:nvSpPr>
          <p:cNvPr id="9" name="object 2">
            <a:extLst>
              <a:ext uri="{FF2B5EF4-FFF2-40B4-BE49-F238E27FC236}">
                <a16:creationId xmlns:a16="http://schemas.microsoft.com/office/drawing/2014/main" id="{B219B6D8-8DB4-C665-967D-91BE356486FF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Neutrino Telescopes Landscape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74C19C-A801-D34A-CACA-282D1B8E6EEB}"/>
              </a:ext>
            </a:extLst>
          </p:cNvPr>
          <p:cNvSpPr txBox="1"/>
          <p:nvPr/>
        </p:nvSpPr>
        <p:spPr>
          <a:xfrm>
            <a:off x="572108" y="6078015"/>
            <a:ext cx="5634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Ackermann, M. </a:t>
            </a:r>
            <a:r>
              <a:rPr lang="en-US" sz="1600" i="1" dirty="0"/>
              <a:t>et al.</a:t>
            </a:r>
            <a:r>
              <a:rPr lang="en-US" sz="1600" dirty="0"/>
              <a:t>, Snowmass, </a:t>
            </a:r>
            <a:r>
              <a:rPr lang="en-US" sz="1600" b="1" dirty="0" err="1"/>
              <a:t>JHEAp</a:t>
            </a:r>
            <a:r>
              <a:rPr lang="en-US" sz="1600" dirty="0"/>
              <a:t> 36 (2022) 55–110</a:t>
            </a:r>
            <a:endParaRPr lang="en-US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7712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5904-1DC6-045F-74E3-83B4059FB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0D50981E-2456-C3EC-26C3-29C7A3A55EFD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What is the past, present and future of Trinity?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1815FA-8AAF-B5CE-0590-7A9E0E49D3CE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02293410-291F-7654-D03E-A2FD93405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F4E1377-C1A4-F651-1684-7F1BEBF14C45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187917F-A044-96A2-B61B-2026FED5D3A5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A4053F8A-908E-1B40-E3B2-D425B02A9AB8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F0DC30-53C0-4483-81EA-949F19810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684" y="1373185"/>
            <a:ext cx="9278926" cy="479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485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8C925-B4F5-B56D-00D3-DE5DDEA2A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C08A1FF-CF74-DE5B-8C54-7CAF34369F1F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Commissioning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FCD251-386A-DB0B-1364-E9C77A7933EB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01105B4A-55C7-841A-E839-2D6E5FD1F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3BDC5D-40AA-7027-1033-FF85D2125F78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1B17CB-14DB-DA93-0FCE-5B15ADD0DC60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AADC90D8-3257-2651-BABE-A2E84E09416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C42B6E8-A371-142B-A06B-6F7502AD8E34}"/>
              </a:ext>
            </a:extLst>
          </p:cNvPr>
          <p:cNvSpPr txBox="1">
            <a:spLocks/>
          </p:cNvSpPr>
          <p:nvPr/>
        </p:nvSpPr>
        <p:spPr>
          <a:xfrm>
            <a:off x="643034" y="1441861"/>
            <a:ext cx="10658950" cy="23492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Aligning optics</a:t>
            </a:r>
          </a:p>
          <a:p>
            <a:r>
              <a:rPr lang="en-US" dirty="0">
                <a:latin typeface="Helvetica" panose="020B0604020202020204" pitchFamily="34" charset="0"/>
                <a:ea typeface="Calibri"/>
                <a:cs typeface="Helvetica" panose="020B0604020202020204" pitchFamily="34" charset="0"/>
              </a:rPr>
              <a:t>Signal calibration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Trigger calibration</a:t>
            </a:r>
          </a:p>
          <a:p>
            <a:r>
              <a:rPr lang="en-US" dirty="0">
                <a:latin typeface="Helvetica" panose="020B0604020202020204" pitchFamily="34" charset="0"/>
                <a:ea typeface="Calibri"/>
                <a:cs typeface="Helvetica" panose="020B0604020202020204" pitchFamily="34" charset="0"/>
              </a:rPr>
              <a:t>Remote operation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CDEFE61-5F79-10BB-2E49-5C0C50DA8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991" y="1257047"/>
            <a:ext cx="5172877" cy="387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E020EA-DE02-27B0-7D5A-2B876CAA1354}"/>
              </a:ext>
            </a:extLst>
          </p:cNvPr>
          <p:cNvSpPr txBox="1"/>
          <p:nvPr/>
        </p:nvSpPr>
        <p:spPr>
          <a:xfrm>
            <a:off x="7730836" y="5386151"/>
            <a:ext cx="42541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dirty="0">
                <a:latin typeface="Helvetica" panose="020B0604020202020204" pitchFamily="34" charset="0"/>
                <a:cs typeface="Helvetica" panose="020B0604020202020204" pitchFamily="34" charset="0"/>
              </a:rPr>
              <a:t>Commissioning paper:</a:t>
            </a:r>
          </a:p>
          <a:p>
            <a:r>
              <a:rPr lang="da-DK" b="1" dirty="0">
                <a:latin typeface="Helvetica" panose="020B0604020202020204" pitchFamily="34" charset="0"/>
                <a:cs typeface="Helvetica" panose="020B0604020202020204" pitchFamily="34" charset="0"/>
              </a:rPr>
              <a:t>Bagheri et al., Nucl. Instrum. Meth. A 1080, 170769 (2025)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0146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D08B1-DCA5-EAEA-7800-E06C52CE6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00B6B173-9C5F-3A08-220A-F726AEDB385C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Event Cleaning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601937-B2C4-0BF4-35EB-8B10B4A0F0B3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6BBFB41E-B355-090D-B560-838B0CCFB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16AA742-976A-0DBB-5000-472F1FC57BC0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419C791-FE2A-F512-13E0-E399E4899387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573E404E-3FE5-5EBB-7CB3-70FA1CB1EE3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B4F99FB-DD8D-5467-6C6E-F4022755B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3588433"/>
            <a:ext cx="24352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06" name="Picture 10">
            <a:extLst>
              <a:ext uri="{FF2B5EF4-FFF2-40B4-BE49-F238E27FC236}">
                <a16:creationId xmlns:a16="http://schemas.microsoft.com/office/drawing/2014/main" id="{2E4E03EE-0614-85BB-CC6B-65880DE0E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407" y="1875968"/>
            <a:ext cx="5344885" cy="468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>
            <a:extLst>
              <a:ext uri="{FF2B5EF4-FFF2-40B4-BE49-F238E27FC236}">
                <a16:creationId xmlns:a16="http://schemas.microsoft.com/office/drawing/2014/main" id="{8C016985-4185-AB65-7C42-EED0E483C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0" y="1897479"/>
            <a:ext cx="5344885" cy="467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2">
            <a:extLst>
              <a:ext uri="{FF2B5EF4-FFF2-40B4-BE49-F238E27FC236}">
                <a16:creationId xmlns:a16="http://schemas.microsoft.com/office/drawing/2014/main" id="{49CEBA0C-4D06-DD2B-861A-1957446177E0}"/>
              </a:ext>
            </a:extLst>
          </p:cNvPr>
          <p:cNvSpPr txBox="1"/>
          <p:nvPr/>
        </p:nvSpPr>
        <p:spPr>
          <a:xfrm>
            <a:off x="5954642" y="1504461"/>
            <a:ext cx="6385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Expected Camera Response</a:t>
            </a: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9AD3E37F-AEDD-6F54-8A6E-8625FBB113DA}"/>
              </a:ext>
            </a:extLst>
          </p:cNvPr>
          <p:cNvSpPr txBox="1"/>
          <p:nvPr/>
        </p:nvSpPr>
        <p:spPr>
          <a:xfrm>
            <a:off x="187992" y="1406808"/>
            <a:ext cx="6385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Simulated Gold-Plated Event</a:t>
            </a:r>
          </a:p>
          <a:p>
            <a:pPr algn="ctr"/>
            <a:r>
              <a:rPr lang="en-US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Energy: 414 </a:t>
            </a:r>
            <a:r>
              <a:rPr lang="en-US" dirty="0" err="1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PeV</a:t>
            </a:r>
            <a:r>
              <a:rPr lang="en-US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Distance: 170 km, Emergence Angle: 1.75</a:t>
            </a:r>
            <a:r>
              <a:rPr lang="el-GR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̊</a:t>
            </a:r>
            <a:r>
              <a:rPr lang="en-US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81717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1B70D-1694-1192-F37C-69E192FAC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72BF06-5DB3-3871-F193-D343A95249EC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70FDDB0C-CEFF-D62B-D0EB-A6BEF57A8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2B5507-7E63-ACA9-B669-F87235F99361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48284AE-B6E0-F841-D48C-EBA54FE9EC98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DB85E543-AC12-3B77-7A0D-CFB84CC8DC0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9406F77B-847C-3260-431B-35A589DF4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3588433"/>
            <a:ext cx="24352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5D225AA-63E7-1666-DCFF-03D53F0C2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8" y="645208"/>
            <a:ext cx="672465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BF8CF488-6513-1692-072B-9A6C418E2DFA}"/>
              </a:ext>
            </a:extLst>
          </p:cNvPr>
          <p:cNvSpPr txBox="1"/>
          <p:nvPr/>
        </p:nvSpPr>
        <p:spPr>
          <a:xfrm>
            <a:off x="-126519" y="3213930"/>
            <a:ext cx="5834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Core Pixel Selection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34A876-4FC7-5F64-5CD7-7C1EF19167CA}"/>
              </a:ext>
            </a:extLst>
          </p:cNvPr>
          <p:cNvSpPr/>
          <p:nvPr/>
        </p:nvSpPr>
        <p:spPr>
          <a:xfrm>
            <a:off x="6581775" y="5095402"/>
            <a:ext cx="219075" cy="21954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B38FF2-F88C-B9F9-C996-45AF1549F887}"/>
              </a:ext>
            </a:extLst>
          </p:cNvPr>
          <p:cNvSpPr/>
          <p:nvPr/>
        </p:nvSpPr>
        <p:spPr>
          <a:xfrm>
            <a:off x="6276730" y="5391150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B52A80-AE63-3E22-894D-3AE2637FEACC}"/>
              </a:ext>
            </a:extLst>
          </p:cNvPr>
          <p:cNvSpPr/>
          <p:nvPr/>
        </p:nvSpPr>
        <p:spPr>
          <a:xfrm>
            <a:off x="6562480" y="5391150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E57625-0CC3-2914-5182-6351868CEF3A}"/>
              </a:ext>
            </a:extLst>
          </p:cNvPr>
          <p:cNvSpPr/>
          <p:nvPr/>
        </p:nvSpPr>
        <p:spPr>
          <a:xfrm>
            <a:off x="6572127" y="5677767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17291F-FD25-D5C0-BF10-833E01A98B72}"/>
              </a:ext>
            </a:extLst>
          </p:cNvPr>
          <p:cNvSpPr/>
          <p:nvPr/>
        </p:nvSpPr>
        <p:spPr>
          <a:xfrm>
            <a:off x="6867133" y="5099280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FF3C86-3B17-59DF-2C5F-A01F7CC4B12A}"/>
              </a:ext>
            </a:extLst>
          </p:cNvPr>
          <p:cNvSpPr/>
          <p:nvPr/>
        </p:nvSpPr>
        <p:spPr>
          <a:xfrm>
            <a:off x="6867133" y="5378344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FD6FE-08F1-93C8-800E-485208D5EFAC}"/>
              </a:ext>
            </a:extLst>
          </p:cNvPr>
          <p:cNvSpPr/>
          <p:nvPr/>
        </p:nvSpPr>
        <p:spPr>
          <a:xfrm>
            <a:off x="7143603" y="4788385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4911A4-C063-9CE7-014A-D59807511B65}"/>
              </a:ext>
            </a:extLst>
          </p:cNvPr>
          <p:cNvSpPr/>
          <p:nvPr/>
        </p:nvSpPr>
        <p:spPr>
          <a:xfrm>
            <a:off x="7143603" y="5099280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6ADADD4-3748-D2E5-45E6-08AE006FBAE6}"/>
              </a:ext>
            </a:extLst>
          </p:cNvPr>
          <p:cNvSpPr/>
          <p:nvPr/>
        </p:nvSpPr>
        <p:spPr>
          <a:xfrm>
            <a:off x="7162653" y="5378343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98F30B-BA89-E42B-E565-73208005879B}"/>
              </a:ext>
            </a:extLst>
          </p:cNvPr>
          <p:cNvSpPr/>
          <p:nvPr/>
        </p:nvSpPr>
        <p:spPr>
          <a:xfrm>
            <a:off x="7448256" y="4788385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2FB7F9-1CF0-0453-9A1B-396633072D31}"/>
              </a:ext>
            </a:extLst>
          </p:cNvPr>
          <p:cNvSpPr/>
          <p:nvPr/>
        </p:nvSpPr>
        <p:spPr>
          <a:xfrm>
            <a:off x="7448256" y="4496391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C18E05B-E259-E103-F95B-359F2E2ABCBD}"/>
              </a:ext>
            </a:extLst>
          </p:cNvPr>
          <p:cNvSpPr/>
          <p:nvPr/>
        </p:nvSpPr>
        <p:spPr>
          <a:xfrm>
            <a:off x="7740116" y="4496391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A54E495C-C92C-EBEE-A958-79D3973D78DA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Event Cleaning</a:t>
            </a:r>
          </a:p>
        </p:txBody>
      </p:sp>
    </p:spTree>
    <p:extLst>
      <p:ext uri="{BB962C8B-B14F-4D97-AF65-F5344CB8AC3E}">
        <p14:creationId xmlns:p14="http://schemas.microsoft.com/office/powerpoint/2010/main" val="2695780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4EEE1-F2CF-CE83-AD65-FD00EBBD8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>
            <a:extLst>
              <a:ext uri="{FF2B5EF4-FFF2-40B4-BE49-F238E27FC236}">
                <a16:creationId xmlns:a16="http://schemas.microsoft.com/office/drawing/2014/main" id="{E1E485E2-5A2A-6F0B-82BF-85F37A91B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8" y="645208"/>
            <a:ext cx="672465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5045D-25D2-0A3B-0E33-31C2871D67D3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226514D0-DC1D-8DAE-76EC-0AC0A4AB8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F1382C6-C54A-76E7-DF87-EA5AB776CF64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0B78715-BE4F-1130-F39C-39CB0D1AD053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BEABD34A-4404-1240-7060-1D1632310992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4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B6D46D9-531C-7DDC-1D08-49E90F75E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3588433"/>
            <a:ext cx="24352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CBF72E-42CD-A8B1-96C4-96A2DBC9ACDF}"/>
              </a:ext>
            </a:extLst>
          </p:cNvPr>
          <p:cNvSpPr/>
          <p:nvPr/>
        </p:nvSpPr>
        <p:spPr>
          <a:xfrm>
            <a:off x="6894030" y="4809507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090A23B-F788-32D5-0D11-92A0EE8EEDA7}"/>
              </a:ext>
            </a:extLst>
          </p:cNvPr>
          <p:cNvSpPr/>
          <p:nvPr/>
        </p:nvSpPr>
        <p:spPr>
          <a:xfrm>
            <a:off x="7419975" y="5059969"/>
            <a:ext cx="310861" cy="2658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8F59A19-23E9-9E61-D657-B851814C53F6}"/>
              </a:ext>
            </a:extLst>
          </p:cNvPr>
          <p:cNvSpPr/>
          <p:nvPr/>
        </p:nvSpPr>
        <p:spPr>
          <a:xfrm>
            <a:off x="7730837" y="4171117"/>
            <a:ext cx="238370" cy="2658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98278A3-D810-60C3-EE8E-D31786DF1FC9}"/>
              </a:ext>
            </a:extLst>
          </p:cNvPr>
          <p:cNvSpPr/>
          <p:nvPr/>
        </p:nvSpPr>
        <p:spPr>
          <a:xfrm>
            <a:off x="8040363" y="4171115"/>
            <a:ext cx="238370" cy="26582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84400F0-76EB-2858-9DD6-74BA03F9D179}"/>
              </a:ext>
            </a:extLst>
          </p:cNvPr>
          <p:cNvSpPr/>
          <p:nvPr/>
        </p:nvSpPr>
        <p:spPr>
          <a:xfrm>
            <a:off x="6276730" y="5677767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E224B9-5A24-019F-406F-E79D16D34F33}"/>
              </a:ext>
            </a:extLst>
          </p:cNvPr>
          <p:cNvSpPr/>
          <p:nvPr/>
        </p:nvSpPr>
        <p:spPr>
          <a:xfrm>
            <a:off x="6894030" y="5677767"/>
            <a:ext cx="238370" cy="23812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 err="1">
              <a:solidFill>
                <a:schemeClr val="tx1"/>
              </a:solidFill>
            </a:endParaRP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37D70FD9-3CBA-3A78-FDF3-981B1F6E0CCA}"/>
              </a:ext>
            </a:extLst>
          </p:cNvPr>
          <p:cNvSpPr txBox="1"/>
          <p:nvPr/>
        </p:nvSpPr>
        <p:spPr>
          <a:xfrm>
            <a:off x="-126519" y="3213930"/>
            <a:ext cx="5834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Boundary Pixel Selection</a:t>
            </a: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52244627-A984-A708-ED76-9A492C49F5DA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Event Cleaning</a:t>
            </a:r>
          </a:p>
        </p:txBody>
      </p:sp>
    </p:spTree>
    <p:extLst>
      <p:ext uri="{BB962C8B-B14F-4D97-AF65-F5344CB8AC3E}">
        <p14:creationId xmlns:p14="http://schemas.microsoft.com/office/powerpoint/2010/main" val="815575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E717F-E94A-8B92-AD23-140B22DB3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56055CFE-D561-15A7-0D3A-2F319A696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7" y="617508"/>
            <a:ext cx="6756293" cy="591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050F25-C4A1-32C6-C1B8-6F396A0433CA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D553CD11-AC15-B5B9-55C9-FE6E726E8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D7F453A-F79D-F7A3-0AFD-20DA483CBAB7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DEFD963-AD84-EB1C-E419-879FA618421C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D6345958-A6D4-B813-5EDD-69536DAABCC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4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C6463E7-4E23-30AE-34E7-215D633B3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3588433"/>
            <a:ext cx="24352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5CCDF7A-E83C-EE2A-4916-5029F4211DA6}"/>
              </a:ext>
            </a:extLst>
          </p:cNvPr>
          <p:cNvSpPr txBox="1"/>
          <p:nvPr/>
        </p:nvSpPr>
        <p:spPr>
          <a:xfrm>
            <a:off x="-126519" y="3213930"/>
            <a:ext cx="5834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Cleaned Event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9310137-DE60-60DA-DAA4-EF30F152F582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Event Cleaning</a:t>
            </a:r>
          </a:p>
        </p:txBody>
      </p:sp>
    </p:spTree>
    <p:extLst>
      <p:ext uri="{BB962C8B-B14F-4D97-AF65-F5344CB8AC3E}">
        <p14:creationId xmlns:p14="http://schemas.microsoft.com/office/powerpoint/2010/main" val="5907565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4FC23-8F1D-7BFE-77C7-BFE9290AA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7B99A8D8-5764-BC79-4300-0B09CE6C29B7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Distribution of Cleaned Events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E872C9-A449-6A1E-2348-3AFB28C502D7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8EF2FCCC-36F8-0C73-2482-C98702117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CEA7AF1-DDA9-8632-8B64-DF9B2EF6E081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AADBCD2-6880-6628-E08D-66B2BE221E77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E1D9FAB0-EBE8-61E0-E3FA-C40E6392E9B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6EAF753-D701-78E3-D214-C6EB83454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3588433"/>
            <a:ext cx="24352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2DBE48B9-EBAB-B9A2-BB52-5E7337644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80" y="2960036"/>
            <a:ext cx="4317345" cy="359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3">
            <a:extLst>
              <a:ext uri="{FF2B5EF4-FFF2-40B4-BE49-F238E27FC236}">
                <a16:creationId xmlns:a16="http://schemas.microsoft.com/office/drawing/2014/main" id="{5F8AC4CF-CB00-26D8-19A4-479250362038}"/>
              </a:ext>
            </a:extLst>
          </p:cNvPr>
          <p:cNvSpPr txBox="1"/>
          <p:nvPr/>
        </p:nvSpPr>
        <p:spPr>
          <a:xfrm>
            <a:off x="2912056" y="1130553"/>
            <a:ext cx="2526468" cy="1569660"/>
          </a:xfrm>
          <a:prstGeom prst="rect">
            <a:avLst/>
          </a:prstGeom>
          <a:noFill/>
          <a:ln w="28575">
            <a:solidFill>
              <a:srgbClr val="F55557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u="sng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Size: </a:t>
            </a:r>
          </a:p>
          <a:p>
            <a:r>
              <a:rPr lang="en-US" sz="24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Sum signal of all pixels in the cleaned image</a:t>
            </a: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4622D249-6982-0165-9415-C1F5C19C0DB7}"/>
              </a:ext>
            </a:extLst>
          </p:cNvPr>
          <p:cNvSpPr txBox="1"/>
          <p:nvPr/>
        </p:nvSpPr>
        <p:spPr>
          <a:xfrm>
            <a:off x="839416" y="1130553"/>
            <a:ext cx="2072640" cy="1569660"/>
          </a:xfrm>
          <a:prstGeom prst="rect">
            <a:avLst/>
          </a:prstGeom>
          <a:noFill/>
          <a:ln w="28575">
            <a:solidFill>
              <a:srgbClr val="F55557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u="sng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Image Pixels: </a:t>
            </a:r>
          </a:p>
          <a:p>
            <a:r>
              <a:rPr lang="en-US" sz="24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Pixels in the cleaned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E95969-2AEB-B7B3-5982-E14D0C97B068}"/>
              </a:ext>
            </a:extLst>
          </p:cNvPr>
          <p:cNvSpPr/>
          <p:nvPr/>
        </p:nvSpPr>
        <p:spPr>
          <a:xfrm>
            <a:off x="1582852" y="3588433"/>
            <a:ext cx="2793760" cy="858942"/>
          </a:xfrm>
          <a:prstGeom prst="rect">
            <a:avLst/>
          </a:prstGeom>
          <a:solidFill>
            <a:srgbClr val="343A7F"/>
          </a:solidFill>
          <a:ln w="28575">
            <a:solidFill>
              <a:srgbClr val="F555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Size = 2520 PE</a:t>
            </a:r>
          </a:p>
          <a:p>
            <a:pPr algn="ctr"/>
            <a:r>
              <a:rPr lang="en-US" dirty="0"/>
              <a:t>Image Pixel = 18</a:t>
            </a:r>
          </a:p>
        </p:txBody>
      </p:sp>
    </p:spTree>
    <p:extLst>
      <p:ext uri="{BB962C8B-B14F-4D97-AF65-F5344CB8AC3E}">
        <p14:creationId xmlns:p14="http://schemas.microsoft.com/office/powerpoint/2010/main" val="2350460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5EA32-5881-85AD-A082-7BB82B366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02CDE49C-9029-F976-2996-E6B26A0EB734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Neutrino Astronomy has made great progress over the last decade…</a:t>
            </a:r>
          </a:p>
        </p:txBody>
      </p:sp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C34AA645-07D5-17F4-1302-015A32BAB46B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E2F4CE-CEF0-ED32-C897-22B4F8147088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2B34334E-33F6-7A2A-5507-C08F006CE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3C189-6EE8-B727-7F1A-A9E2BC7B6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860" y="726519"/>
            <a:ext cx="8536279" cy="5772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3CFF04-8151-13AF-7EAD-7367D7C6236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7859" y="726518"/>
            <a:ext cx="8536280" cy="57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858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2B878-4AB6-C444-5E05-67B00C55C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2E9372-9932-DBAE-219B-B75F6110CF15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93BCA4BF-2B7C-EE21-214C-AACEF707A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2055C0-BF90-97A3-88C9-136CFF301170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0E7C36E-E01E-F012-645D-2C6F0C79ED28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DACC4917-1F7A-4E3E-F594-EC54571C4D0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68A12E9-B368-F9B3-155E-422959029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3588433"/>
            <a:ext cx="24352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7E66E47-7300-F0B5-04D9-4B90E3CBE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050183"/>
            <a:ext cx="6292589" cy="550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30169474-0DA5-D0F7-1F68-0052DA1AA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80" y="2960036"/>
            <a:ext cx="4317345" cy="359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3">
            <a:extLst>
              <a:ext uri="{FF2B5EF4-FFF2-40B4-BE49-F238E27FC236}">
                <a16:creationId xmlns:a16="http://schemas.microsoft.com/office/drawing/2014/main" id="{DDF3C7BE-C840-2E88-E698-1B8E80C98965}"/>
              </a:ext>
            </a:extLst>
          </p:cNvPr>
          <p:cNvSpPr txBox="1"/>
          <p:nvPr/>
        </p:nvSpPr>
        <p:spPr>
          <a:xfrm>
            <a:off x="2912056" y="1130553"/>
            <a:ext cx="2526468" cy="1569660"/>
          </a:xfrm>
          <a:prstGeom prst="rect">
            <a:avLst/>
          </a:prstGeom>
          <a:noFill/>
          <a:ln w="28575">
            <a:solidFill>
              <a:srgbClr val="F55557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u="sng" dirty="0">
                <a:solidFill>
                  <a:srgbClr val="131A69"/>
                </a:solidFill>
              </a:rPr>
              <a:t>Size: </a:t>
            </a:r>
          </a:p>
          <a:p>
            <a:r>
              <a:rPr lang="en-US" sz="2400" dirty="0">
                <a:solidFill>
                  <a:srgbClr val="131A69"/>
                </a:solidFill>
              </a:rPr>
              <a:t>Sum signal of all pixels in the cleaned image</a:t>
            </a: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C2F61868-A37B-69AC-E710-CAE4C6EDA01C}"/>
              </a:ext>
            </a:extLst>
          </p:cNvPr>
          <p:cNvSpPr txBox="1"/>
          <p:nvPr/>
        </p:nvSpPr>
        <p:spPr>
          <a:xfrm>
            <a:off x="839416" y="1130553"/>
            <a:ext cx="2072640" cy="1569660"/>
          </a:xfrm>
          <a:prstGeom prst="rect">
            <a:avLst/>
          </a:prstGeom>
          <a:noFill/>
          <a:ln w="28575">
            <a:solidFill>
              <a:srgbClr val="F55557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u="sng" dirty="0">
                <a:solidFill>
                  <a:srgbClr val="131A69"/>
                </a:solidFill>
              </a:rPr>
              <a:t>Image Pixels: </a:t>
            </a:r>
          </a:p>
          <a:p>
            <a:r>
              <a:rPr lang="en-US" sz="2400" dirty="0">
                <a:solidFill>
                  <a:srgbClr val="131A69"/>
                </a:solidFill>
              </a:rPr>
              <a:t>Pixels in the cleaned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217474-D684-9FE3-0182-28416702C28B}"/>
              </a:ext>
            </a:extLst>
          </p:cNvPr>
          <p:cNvSpPr/>
          <p:nvPr/>
        </p:nvSpPr>
        <p:spPr>
          <a:xfrm>
            <a:off x="1582852" y="3588433"/>
            <a:ext cx="2793760" cy="858942"/>
          </a:xfrm>
          <a:prstGeom prst="rect">
            <a:avLst/>
          </a:prstGeom>
          <a:solidFill>
            <a:srgbClr val="343A7F"/>
          </a:solidFill>
          <a:ln w="28575">
            <a:solidFill>
              <a:srgbClr val="F555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Size = 2520 PE</a:t>
            </a:r>
          </a:p>
          <a:p>
            <a:pPr algn="ctr"/>
            <a:r>
              <a:rPr lang="en-US" dirty="0"/>
              <a:t>Image Pixel = 18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081A302-E36C-D369-CEAE-F806980CA26B}"/>
              </a:ext>
            </a:extLst>
          </p:cNvPr>
          <p:cNvCxnSpPr>
            <a:cxnSpLocks/>
          </p:cNvCxnSpPr>
          <p:nvPr/>
        </p:nvCxnSpPr>
        <p:spPr>
          <a:xfrm flipV="1">
            <a:off x="3348824" y="2238375"/>
            <a:ext cx="5814226" cy="2721251"/>
          </a:xfrm>
          <a:prstGeom prst="straightConnector1">
            <a:avLst/>
          </a:prstGeom>
          <a:ln w="57150">
            <a:solidFill>
              <a:srgbClr val="CEB43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bject 2">
            <a:extLst>
              <a:ext uri="{FF2B5EF4-FFF2-40B4-BE49-F238E27FC236}">
                <a16:creationId xmlns:a16="http://schemas.microsoft.com/office/drawing/2014/main" id="{3ED6876E-BD47-ABBC-6517-BED09F7DAA2B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Distribution of Cleaned Events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590747-292C-217B-FDAE-519C11CA5DAB}"/>
              </a:ext>
            </a:extLst>
          </p:cNvPr>
          <p:cNvSpPr/>
          <p:nvPr/>
        </p:nvSpPr>
        <p:spPr>
          <a:xfrm>
            <a:off x="8178511" y="1030895"/>
            <a:ext cx="2793760" cy="858942"/>
          </a:xfrm>
          <a:prstGeom prst="rect">
            <a:avLst/>
          </a:prstGeom>
          <a:solidFill>
            <a:srgbClr val="343A7F"/>
          </a:solidFill>
          <a:ln w="28575">
            <a:solidFill>
              <a:srgbClr val="F555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497 events</a:t>
            </a:r>
          </a:p>
          <a:p>
            <a:pPr algn="ctr"/>
            <a:r>
              <a:rPr lang="en-US" dirty="0"/>
              <a:t>1 event per 1.4 hours</a:t>
            </a:r>
          </a:p>
        </p:txBody>
      </p:sp>
    </p:spTree>
    <p:extLst>
      <p:ext uri="{BB962C8B-B14F-4D97-AF65-F5344CB8AC3E}">
        <p14:creationId xmlns:p14="http://schemas.microsoft.com/office/powerpoint/2010/main" val="280746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4CCE3-2289-DD8D-2BDE-0447B99CB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BACBA8-109D-0E13-AF29-73D536AD48FA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3F75C0F5-E466-41C8-527A-205DC4C19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699E38D-494A-10D9-B75F-EA931FD16EF7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949E2EC-D5B2-73F9-B302-A93A9203E849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D3BEC84F-ABE8-D2F6-4601-FCB34CED794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2" name="Picture Placeholder 15">
            <a:extLst>
              <a:ext uri="{FF2B5EF4-FFF2-40B4-BE49-F238E27FC236}">
                <a16:creationId xmlns:a16="http://schemas.microsoft.com/office/drawing/2014/main" id="{E8B25004-087D-6CF2-77C2-5D51F04C974A}"/>
              </a:ext>
            </a:extLst>
          </p:cNvPr>
          <p:cNvPicPr>
            <a:picLocks/>
          </p:cNvPicPr>
          <p:nvPr/>
        </p:nvPicPr>
        <p:blipFill>
          <a:blip r:embed="rId4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 b="2414"/>
          <a:stretch/>
        </p:blipFill>
        <p:spPr>
          <a:xfrm>
            <a:off x="1146321" y="2724150"/>
            <a:ext cx="4054329" cy="3378200"/>
          </a:xfrm>
          <a:prstGeom prst="rect">
            <a:avLst/>
          </a:prstGeom>
        </p:spPr>
      </p:pic>
      <p:pic>
        <p:nvPicPr>
          <p:cNvPr id="5" name="Picture 4" descr="A metal box with many small squares&#10;&#10;AI-generated content may be incorrect.">
            <a:extLst>
              <a:ext uri="{FF2B5EF4-FFF2-40B4-BE49-F238E27FC236}">
                <a16:creationId xmlns:a16="http://schemas.microsoft.com/office/drawing/2014/main" id="{AD123F2F-F06E-E0DD-1BEE-854B24EEB2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0" t="26633" r="31200" b="19242"/>
          <a:stretch>
            <a:fillRect/>
          </a:stretch>
        </p:blipFill>
        <p:spPr>
          <a:xfrm>
            <a:off x="6827521" y="1680052"/>
            <a:ext cx="3244056" cy="414136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023FE2-E340-D958-2955-8BB5C64E77A6}"/>
              </a:ext>
            </a:extLst>
          </p:cNvPr>
          <p:cNvSpPr/>
          <p:nvPr/>
        </p:nvSpPr>
        <p:spPr>
          <a:xfrm>
            <a:off x="395426" y="1303466"/>
            <a:ext cx="5008935" cy="1242202"/>
          </a:xfrm>
          <a:prstGeom prst="rect">
            <a:avLst/>
          </a:prstGeom>
          <a:solidFill>
            <a:srgbClr val="343A7F"/>
          </a:solidFill>
          <a:ln w="28575">
            <a:solidFill>
              <a:srgbClr val="F555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/>
              <a:t>19 events in one glitching camera module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8FCCE66E-4130-1988-FF84-DFEDB4D98465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Event Taxonomy</a:t>
            </a:r>
          </a:p>
        </p:txBody>
      </p:sp>
    </p:spTree>
    <p:extLst>
      <p:ext uri="{BB962C8B-B14F-4D97-AF65-F5344CB8AC3E}">
        <p14:creationId xmlns:p14="http://schemas.microsoft.com/office/powerpoint/2010/main" val="4262648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57911-025C-9785-5AAA-7C154FAE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253087AF-8A89-AB8F-1671-255E35DC4BA0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</a:rPr>
              <a:t>Trinity Is Effectively Background Free!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2B29B3-E05F-C579-21E9-C7F147706F14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1FB471F2-6788-B0DF-E270-A7751860C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EBADDED-5FF8-3A1D-F7D7-20D7AEF40453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4A60AD2-DF0A-A704-2E59-4482F32B7975}"/>
              </a:ext>
            </a:extLst>
          </p:cNvPr>
          <p:cNvSpPr txBox="1"/>
          <p:nvPr/>
        </p:nvSpPr>
        <p:spPr>
          <a:xfrm>
            <a:off x="643034" y="5721051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Demonstrator</a:t>
            </a:r>
          </a:p>
        </p:txBody>
      </p:sp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4F09796D-D772-5224-5F89-8F5F2D6D29C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8FC8D2-0484-8595-8C7D-32F79B9216B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6626" y="3590688"/>
            <a:ext cx="3209715" cy="28101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CCEF08-BE12-61DE-8E22-71A1E6E0F2C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6847" y="3592521"/>
            <a:ext cx="3209715" cy="28101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73B467-069E-5D71-3BA9-52F9C7C0FB85}"/>
              </a:ext>
            </a:extLst>
          </p:cNvPr>
          <p:cNvSpPr txBox="1"/>
          <p:nvPr/>
        </p:nvSpPr>
        <p:spPr>
          <a:xfrm>
            <a:off x="791916" y="4324740"/>
            <a:ext cx="3446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31A69"/>
                </a:solidFill>
              </a:rPr>
              <a:t>Gold Plated Simulation Event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C3E322-AE26-4172-C882-5E74D65046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916" y="1424374"/>
            <a:ext cx="3211556" cy="2811724"/>
          </a:xfrm>
          <a:prstGeom prst="rect">
            <a:avLst/>
          </a:prstGeom>
          <a:ln w="76200" cap="sq">
            <a:solidFill>
              <a:srgbClr val="CEB43A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D6A421-7538-D908-1F11-C42FD4AF606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7212" y="1094233"/>
            <a:ext cx="3211557" cy="28117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720A860-AA77-770F-19CB-D32679B4E0FB}"/>
              </a:ext>
            </a:extLst>
          </p:cNvPr>
          <p:cNvSpPr txBox="1"/>
          <p:nvPr/>
        </p:nvSpPr>
        <p:spPr>
          <a:xfrm>
            <a:off x="7821319" y="3913104"/>
            <a:ext cx="292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Spill Over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F083F0-4969-53C8-7561-3BDA6AE63334}"/>
              </a:ext>
            </a:extLst>
          </p:cNvPr>
          <p:cNvSpPr/>
          <p:nvPr/>
        </p:nvSpPr>
        <p:spPr>
          <a:xfrm>
            <a:off x="5055815" y="3090263"/>
            <a:ext cx="1967071" cy="506507"/>
          </a:xfrm>
          <a:prstGeom prst="rect">
            <a:avLst/>
          </a:prstGeom>
          <a:solidFill>
            <a:srgbClr val="343A7F"/>
          </a:solidFill>
          <a:ln>
            <a:solidFill>
              <a:srgbClr val="F555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F55557"/>
                </a:solidFill>
              </a:rPr>
              <a:t>1 event per hour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CB8ED9-CED3-B1BE-66D4-EF4C9B54AE20}"/>
              </a:ext>
            </a:extLst>
          </p:cNvPr>
          <p:cNvSpPr/>
          <p:nvPr/>
        </p:nvSpPr>
        <p:spPr>
          <a:xfrm>
            <a:off x="5055815" y="3873822"/>
            <a:ext cx="1630735" cy="506507"/>
          </a:xfrm>
          <a:prstGeom prst="rect">
            <a:avLst/>
          </a:prstGeom>
          <a:solidFill>
            <a:srgbClr val="343A7F"/>
          </a:solidFill>
          <a:ln>
            <a:solidFill>
              <a:srgbClr val="F555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55557"/>
                </a:solidFill>
              </a:rPr>
              <a:t>1 event per 173 hours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D2151A-6D05-A9E5-377E-7D95A54C128E}"/>
              </a:ext>
            </a:extLst>
          </p:cNvPr>
          <p:cNvSpPr/>
          <p:nvPr/>
        </p:nvSpPr>
        <p:spPr>
          <a:xfrm>
            <a:off x="8752114" y="5563585"/>
            <a:ext cx="1566400" cy="506507"/>
          </a:xfrm>
          <a:prstGeom prst="rect">
            <a:avLst/>
          </a:prstGeom>
          <a:solidFill>
            <a:srgbClr val="343A7F"/>
          </a:solidFill>
          <a:ln>
            <a:solidFill>
              <a:srgbClr val="F555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55557"/>
                </a:solidFill>
              </a:rPr>
              <a:t>1 event per 23 hours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6C5C41-F591-4C32-3F0F-EC66D95016C2}"/>
              </a:ext>
            </a:extLst>
          </p:cNvPr>
          <p:cNvSpPr txBox="1"/>
          <p:nvPr/>
        </p:nvSpPr>
        <p:spPr>
          <a:xfrm>
            <a:off x="7953835" y="1670663"/>
            <a:ext cx="361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131A69"/>
                </a:solidFill>
              </a:rPr>
              <a:t>Background events are caused by muons hitting the camera.</a:t>
            </a:r>
          </a:p>
        </p:txBody>
      </p:sp>
    </p:spTree>
    <p:extLst>
      <p:ext uri="{BB962C8B-B14F-4D97-AF65-F5344CB8AC3E}">
        <p14:creationId xmlns:p14="http://schemas.microsoft.com/office/powerpoint/2010/main" val="3826224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134B6-929F-6010-2803-7403C9E97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DE123D6-31EA-96DF-880E-8740FD2AD5F7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C7A825D5-7D89-5A18-2A2A-FCBC2C613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3EB92502-1975-A102-FF0F-8A027C7719E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4" name="Picture 3" descr="A diagram of a graph of a number of different angles&#10;&#10;AI-generated content may be incorrect.">
            <a:extLst>
              <a:ext uri="{FF2B5EF4-FFF2-40B4-BE49-F238E27FC236}">
                <a16:creationId xmlns:a16="http://schemas.microsoft.com/office/drawing/2014/main" id="{A075701A-374F-F06E-7319-D614CEBCF53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60967"/>
            <a:ext cx="5256393" cy="2956721"/>
          </a:xfrm>
          <a:prstGeom prst="rect">
            <a:avLst/>
          </a:prstGeom>
        </p:spPr>
      </p:pic>
      <p:pic>
        <p:nvPicPr>
          <p:cNvPr id="7" name="Picture 6" descr="A diagram of a curved line&#10;&#10;AI-generated content may be incorrect.">
            <a:extLst>
              <a:ext uri="{FF2B5EF4-FFF2-40B4-BE49-F238E27FC236}">
                <a16:creationId xmlns:a16="http://schemas.microsoft.com/office/drawing/2014/main" id="{34FAAAE0-65DB-1591-16B5-8DBB0661473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81" y="957437"/>
            <a:ext cx="5374954" cy="302341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0BD499-7C64-94CE-D33E-B3580D6E8152}"/>
              </a:ext>
            </a:extLst>
          </p:cNvPr>
          <p:cNvSpPr/>
          <p:nvPr/>
        </p:nvSpPr>
        <p:spPr>
          <a:xfrm>
            <a:off x="3433665" y="1203648"/>
            <a:ext cx="1586204" cy="509213"/>
          </a:xfrm>
          <a:prstGeom prst="rect">
            <a:avLst/>
          </a:prstGeom>
          <a:solidFill>
            <a:srgbClr val="131A69"/>
          </a:solidFill>
          <a:ln w="3810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Instantaneous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17A22B-9FAD-3E36-91A3-827E6003C9A6}"/>
              </a:ext>
            </a:extLst>
          </p:cNvPr>
          <p:cNvSpPr/>
          <p:nvPr/>
        </p:nvSpPr>
        <p:spPr>
          <a:xfrm>
            <a:off x="9410170" y="1126920"/>
            <a:ext cx="1586204" cy="509213"/>
          </a:xfrm>
          <a:prstGeom prst="rect">
            <a:avLst/>
          </a:prstGeom>
          <a:solidFill>
            <a:srgbClr val="131A69"/>
          </a:solidFill>
          <a:ln w="3810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day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595EDE-AC6F-3457-5464-57F3561FC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8614" y="4734507"/>
            <a:ext cx="5781147" cy="919845"/>
          </a:xfrm>
          <a:prstGeom prst="rect">
            <a:avLst/>
          </a:prstGeom>
        </p:spPr>
      </p:pic>
      <p:sp>
        <p:nvSpPr>
          <p:cNvPr id="14" name="object 2">
            <a:extLst>
              <a:ext uri="{FF2B5EF4-FFF2-40B4-BE49-F238E27FC236}">
                <a16:creationId xmlns:a16="http://schemas.microsoft.com/office/drawing/2014/main" id="{961FDBA4-D297-2923-3B30-5DE6D44CFDE8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	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6C24BF-1A83-FA71-C04F-6866B2A638CA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ject 2">
            <a:extLst>
              <a:ext uri="{FF2B5EF4-FFF2-40B4-BE49-F238E27FC236}">
                <a16:creationId xmlns:a16="http://schemas.microsoft.com/office/drawing/2014/main" id="{B6DABCB4-9CC4-912A-9225-73CE874156D2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1589474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Daily Effective Area	</a:t>
            </a:r>
          </a:p>
        </p:txBody>
      </p:sp>
    </p:spTree>
    <p:extLst>
      <p:ext uri="{BB962C8B-B14F-4D97-AF65-F5344CB8AC3E}">
        <p14:creationId xmlns:p14="http://schemas.microsoft.com/office/powerpoint/2010/main" val="19653379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87A44-27B6-43C5-F1E4-1F8E3390D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C58F4E-8CD4-F160-A9E0-32C3A2DF0FAE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7C154C39-46C0-691E-6793-BFA6623F6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40FB663A-C1E6-0C10-BC3D-1336347D81B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3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4" name="Picture 3" descr="A diagram of the earth&#10;&#10;AI-generated content may be incorrect.">
            <a:extLst>
              <a:ext uri="{FF2B5EF4-FFF2-40B4-BE49-F238E27FC236}">
                <a16:creationId xmlns:a16="http://schemas.microsoft.com/office/drawing/2014/main" id="{30546AD3-1425-7940-9974-429B2ECCE4E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607" y="1759759"/>
            <a:ext cx="7342786" cy="413031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897A6D-7530-7733-3B57-82544F3CB6EA}"/>
              </a:ext>
            </a:extLst>
          </p:cNvPr>
          <p:cNvSpPr/>
          <p:nvPr/>
        </p:nvSpPr>
        <p:spPr>
          <a:xfrm>
            <a:off x="6937734" y="1975349"/>
            <a:ext cx="1586204" cy="509213"/>
          </a:xfrm>
          <a:prstGeom prst="rect">
            <a:avLst/>
          </a:prstGeom>
          <a:solidFill>
            <a:srgbClr val="131A69"/>
          </a:solidFill>
          <a:ln w="3810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year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0B5DF08B-B251-D724-4B5A-118DBA6865BB}"/>
              </a:ext>
            </a:extLst>
          </p:cNvPr>
          <p:cNvSpPr/>
          <p:nvPr/>
        </p:nvSpPr>
        <p:spPr>
          <a:xfrm rot="21021979">
            <a:off x="1695561" y="4515403"/>
            <a:ext cx="1769228" cy="201864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EB3F13-8355-6EAD-4E47-4A84E0457D42}"/>
              </a:ext>
            </a:extLst>
          </p:cNvPr>
          <p:cNvSpPr txBox="1"/>
          <p:nvPr/>
        </p:nvSpPr>
        <p:spPr>
          <a:xfrm>
            <a:off x="616814" y="4616335"/>
            <a:ext cx="104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20% duty cycle</a:t>
            </a: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8C05CC9B-B00C-E578-C867-F15C452CE196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	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6876AD2-8D8F-48A4-E1DB-9DFE34679E63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ject 2">
            <a:extLst>
              <a:ext uri="{FF2B5EF4-FFF2-40B4-BE49-F238E27FC236}">
                <a16:creationId xmlns:a16="http://schemas.microsoft.com/office/drawing/2014/main" id="{3FD622EC-9AC8-F2B8-B6EF-549359D5FF28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1796574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Acceptance	</a:t>
            </a:r>
          </a:p>
        </p:txBody>
      </p:sp>
    </p:spTree>
    <p:extLst>
      <p:ext uri="{BB962C8B-B14F-4D97-AF65-F5344CB8AC3E}">
        <p14:creationId xmlns:p14="http://schemas.microsoft.com/office/powerpoint/2010/main" val="27640148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23AC4-6633-BE9A-CA18-2B1429F38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boat&#10;&#10;AI-generated content may be incorrect.">
            <a:extLst>
              <a:ext uri="{FF2B5EF4-FFF2-40B4-BE49-F238E27FC236}">
                <a16:creationId xmlns:a16="http://schemas.microsoft.com/office/drawing/2014/main" id="{D18E9BEE-BEAF-00AD-7230-71EC75972F2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805" y="1092844"/>
            <a:ext cx="5613212" cy="420990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C80D44-40ED-66FC-2187-0BAE9205C249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6DABD6B8-EFF4-A969-1A94-ACC446689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FD399E4A-31FE-12D2-38B0-80B4A68F49E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4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5" name="Picture 4" descr="A black oval with a rainbow colored line&#10;&#10;AI-generated content may be incorrect.">
            <a:extLst>
              <a:ext uri="{FF2B5EF4-FFF2-40B4-BE49-F238E27FC236}">
                <a16:creationId xmlns:a16="http://schemas.microsoft.com/office/drawing/2014/main" id="{565B0227-D71C-F126-B05B-31C2C31D47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5" y="1764603"/>
            <a:ext cx="6057861" cy="34075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10A9662-9BFA-66DA-DDC2-50673D0EEC88}"/>
              </a:ext>
            </a:extLst>
          </p:cNvPr>
          <p:cNvSpPr/>
          <p:nvPr/>
        </p:nvSpPr>
        <p:spPr>
          <a:xfrm>
            <a:off x="3849417" y="1522942"/>
            <a:ext cx="2130139" cy="776958"/>
          </a:xfrm>
          <a:prstGeom prst="rect">
            <a:avLst/>
          </a:prstGeom>
          <a:solidFill>
            <a:srgbClr val="131A69"/>
          </a:solidFill>
          <a:ln w="3810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BOAT-like GRB IS Model 10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GPc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208681-8BB1-9925-DFA8-E75ED445700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671" y="5222124"/>
            <a:ext cx="5464885" cy="10016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BC4C7E-77E7-0BD5-EF37-89597A915D0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3286" y="5413811"/>
            <a:ext cx="5613211" cy="580833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553EAAA7-6872-71C4-7463-8A5145741692}"/>
              </a:ext>
            </a:extLst>
          </p:cNvPr>
          <p:cNvSpPr/>
          <p:nvPr/>
        </p:nvSpPr>
        <p:spPr>
          <a:xfrm>
            <a:off x="5975581" y="5629545"/>
            <a:ext cx="473730" cy="186841"/>
          </a:xfrm>
          <a:prstGeom prst="rightArrow">
            <a:avLst/>
          </a:prstGeom>
          <a:solidFill>
            <a:srgbClr val="B2A268"/>
          </a:solidFill>
          <a:ln w="9525">
            <a:solidFill>
              <a:srgbClr val="092F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7E87926-35D0-2A1D-E63E-C2E77FDC569F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">
            <a:extLst>
              <a:ext uri="{FF2B5EF4-FFF2-40B4-BE49-F238E27FC236}">
                <a16:creationId xmlns:a16="http://schemas.microsoft.com/office/drawing/2014/main" id="{C76BD8F5-E3B5-DC37-3786-04490A36160B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What Can We Expect from Transient Sources?</a:t>
            </a:r>
          </a:p>
        </p:txBody>
      </p:sp>
    </p:spTree>
    <p:extLst>
      <p:ext uri="{BB962C8B-B14F-4D97-AF65-F5344CB8AC3E}">
        <p14:creationId xmlns:p14="http://schemas.microsoft.com/office/powerpoint/2010/main" val="190815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92824-D8B1-DE1A-22A0-79793DF3A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line&#10;&#10;AI-generated content may be incorrect.">
            <a:extLst>
              <a:ext uri="{FF2B5EF4-FFF2-40B4-BE49-F238E27FC236}">
                <a16:creationId xmlns:a16="http://schemas.microsoft.com/office/drawing/2014/main" id="{6AB81E56-10B4-55B3-8287-DB1E7D76B18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359" y="1231382"/>
            <a:ext cx="5419981" cy="4064986"/>
          </a:xfrm>
          <a:prstGeom prst="rect">
            <a:avLst/>
          </a:prstGeom>
        </p:spPr>
      </p:pic>
      <p:pic>
        <p:nvPicPr>
          <p:cNvPr id="2" name="Picture 1" descr="A black oval with a rainbow colored line&#10;&#10;AI-generated content may be incorrect.">
            <a:extLst>
              <a:ext uri="{FF2B5EF4-FFF2-40B4-BE49-F238E27FC236}">
                <a16:creationId xmlns:a16="http://schemas.microsoft.com/office/drawing/2014/main" id="{BD5CA2DC-3562-3EA4-D3DF-533630CD1DD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12" y="1718226"/>
            <a:ext cx="6078699" cy="34192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9C3CFAD-8B23-E184-1292-9C45463E3C95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D4DFCE72-8953-015D-F567-74C946F74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1ED8BB7E-39F3-F986-6080-295ABD82D83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5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8CE415-DC1B-5836-A123-A41B0B034DA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671" y="5222124"/>
            <a:ext cx="5464885" cy="10016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A67E12-1AF0-7947-43A7-937DABD5A3C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3286" y="5413811"/>
            <a:ext cx="5613211" cy="580833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F6D0CB5D-1FDB-90C3-02A7-D55E9E979194}"/>
              </a:ext>
            </a:extLst>
          </p:cNvPr>
          <p:cNvSpPr/>
          <p:nvPr/>
        </p:nvSpPr>
        <p:spPr>
          <a:xfrm>
            <a:off x="5975581" y="5629545"/>
            <a:ext cx="473730" cy="186841"/>
          </a:xfrm>
          <a:prstGeom prst="rightArrow">
            <a:avLst/>
          </a:prstGeom>
          <a:solidFill>
            <a:srgbClr val="B2A268"/>
          </a:solidFill>
          <a:ln w="9525">
            <a:solidFill>
              <a:srgbClr val="092F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7B3D88-06F8-6F33-0A02-97D5BEEE484D}"/>
              </a:ext>
            </a:extLst>
          </p:cNvPr>
          <p:cNvSpPr/>
          <p:nvPr/>
        </p:nvSpPr>
        <p:spPr>
          <a:xfrm>
            <a:off x="4063131" y="1500267"/>
            <a:ext cx="2130139" cy="776958"/>
          </a:xfrm>
          <a:prstGeom prst="rect">
            <a:avLst/>
          </a:prstGeom>
          <a:solidFill>
            <a:srgbClr val="131A69"/>
          </a:solidFill>
          <a:ln w="38100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sGRB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Extended Emission 40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MPc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251102-C5A8-18F9-6BF6-809EB1C2602E}"/>
              </a:ext>
            </a:extLst>
          </p:cNvPr>
          <p:cNvCxnSpPr/>
          <p:nvPr/>
        </p:nvCxnSpPr>
        <p:spPr>
          <a:xfrm>
            <a:off x="395426" y="942108"/>
            <a:ext cx="7335410" cy="0"/>
          </a:xfrm>
          <a:prstGeom prst="line">
            <a:avLst/>
          </a:prstGeom>
          <a:ln w="57150">
            <a:solidFill>
              <a:srgbClr val="FF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">
            <a:extLst>
              <a:ext uri="{FF2B5EF4-FFF2-40B4-BE49-F238E27FC236}">
                <a16:creationId xmlns:a16="http://schemas.microsoft.com/office/drawing/2014/main" id="{18CD1F47-5808-5DB7-BAEB-02C60116C23D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0991442" cy="552074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What Can We Expect from Transient Sources?</a:t>
            </a:r>
          </a:p>
        </p:txBody>
      </p:sp>
    </p:spTree>
    <p:extLst>
      <p:ext uri="{BB962C8B-B14F-4D97-AF65-F5344CB8AC3E}">
        <p14:creationId xmlns:p14="http://schemas.microsoft.com/office/powerpoint/2010/main" val="1238327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E83A6-5B92-E6B6-FFA9-87DBD8BBD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3076B3FE-8183-522E-9FA6-29B1258C9236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D82E13-A6BC-7E61-ED68-7EDDF75FB689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80CB8FBF-4209-7903-39E0-375F923F7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45D305-D378-32AC-6DCD-19BB11B40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860" y="726519"/>
            <a:ext cx="8536279" cy="5772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7B3374-CE42-268E-D0E8-04B079035B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7859" y="726518"/>
            <a:ext cx="8536280" cy="5772151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F4A49C9D-6731-A653-C686-7D1DA278DC16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… but there </a:t>
            </a:r>
            <a:r>
              <a:rPr lang="en-US" sz="28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are still gaps to be filled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822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F67C0-BF1C-A4E0-C964-730A1FD64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5C5125DA-0444-D9C0-C974-2A2C06FE049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0A31D9-5B1E-7BEB-0987-F83E13A7CD83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BB1D8698-FE6D-6160-7B8B-0D578749E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1B358B-4AB8-74E3-2EA4-AAF77C243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860" y="726519"/>
            <a:ext cx="8536279" cy="5772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F4A824-4E37-306A-0B18-19F8E23B51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7859" y="726518"/>
            <a:ext cx="8536280" cy="57721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7384DBB-5F00-597B-5465-259D8A94DFD4}"/>
              </a:ext>
            </a:extLst>
          </p:cNvPr>
          <p:cNvSpPr/>
          <p:nvPr/>
        </p:nvSpPr>
        <p:spPr>
          <a:xfrm>
            <a:off x="2697850" y="1050190"/>
            <a:ext cx="2489329" cy="4907366"/>
          </a:xfrm>
          <a:prstGeom prst="rect">
            <a:avLst/>
          </a:prstGeom>
          <a:solidFill>
            <a:srgbClr val="131A69">
              <a:alpha val="18000"/>
            </a:srgbClr>
          </a:solidFill>
          <a:ln w="9525">
            <a:solidFill>
              <a:srgbClr val="131A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0A6A0A-EEFD-9EF5-C398-E82E428422DC}"/>
              </a:ext>
            </a:extLst>
          </p:cNvPr>
          <p:cNvSpPr txBox="1"/>
          <p:nvPr/>
        </p:nvSpPr>
        <p:spPr>
          <a:xfrm>
            <a:off x="2844670" y="5346145"/>
            <a:ext cx="3048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24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ICE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/WATER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7CD9BB-42DD-8305-5E7A-E450B22A7407}"/>
              </a:ext>
            </a:extLst>
          </p:cNvPr>
          <p:cNvSpPr/>
          <p:nvPr/>
        </p:nvSpPr>
        <p:spPr>
          <a:xfrm>
            <a:off x="6410324" y="1050190"/>
            <a:ext cx="3648076" cy="4907366"/>
          </a:xfrm>
          <a:prstGeom prst="rect">
            <a:avLst/>
          </a:prstGeom>
          <a:solidFill>
            <a:srgbClr val="FF6666">
              <a:alpha val="18000"/>
            </a:srgbClr>
          </a:solidFill>
          <a:ln w="9525">
            <a:solidFill>
              <a:srgbClr val="FF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955927-14A8-D092-E3EA-D781BAACA8DE}"/>
              </a:ext>
            </a:extLst>
          </p:cNvPr>
          <p:cNvSpPr txBox="1"/>
          <p:nvPr/>
        </p:nvSpPr>
        <p:spPr>
          <a:xfrm>
            <a:off x="7636443" y="1319698"/>
            <a:ext cx="1315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H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RADIO</a:t>
            </a:r>
            <a:endParaRPr kumimoji="0" lang="en-US" sz="24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0169A248-3470-B37F-FE3A-D8EA5DF889C9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… but there </a:t>
            </a:r>
            <a:r>
              <a:rPr lang="en-US" sz="28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are still gaps to be filled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68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F2D32-1154-8707-4841-1B0AAD505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F6EDE955-8E77-E6AF-7109-6060B6F0F61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FC29B4-15B6-B3A9-B1D1-094EE284AA3F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3423751B-C86A-D8F3-60D1-CF6926DED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123BDA-A779-7EFC-EA16-94436CB6B0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860" y="726519"/>
            <a:ext cx="8536279" cy="577215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BCFFB8FE-3032-408A-42E9-52D3BBBB4187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… but there </a:t>
            </a:r>
            <a:r>
              <a:rPr lang="en-US" sz="2800" dirty="0">
                <a:solidFill>
                  <a:srgbClr val="131A69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are still gaps to be filled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31A69"/>
              </a:solidFill>
              <a:effectLst/>
              <a:uLnTx/>
              <a:uFillTx/>
              <a:latin typeface="Helvetica" panose="020B0604020202020204" pitchFamily="34" charset="0"/>
              <a:ea typeface="+mj-ea"/>
              <a:cs typeface="Helvetica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56671D-0708-AB73-2C4E-BB6B5860E22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7858" y="726518"/>
            <a:ext cx="8536281" cy="577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37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FD45C-3F89-3B28-AD03-A9B16362F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>
            <a:extLst>
              <a:ext uri="{FF2B5EF4-FFF2-40B4-BE49-F238E27FC236}">
                <a16:creationId xmlns:a16="http://schemas.microsoft.com/office/drawing/2014/main" id="{4A39A53E-0E2B-48D6-1C6F-65A217C3625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326181" y="6559357"/>
            <a:ext cx="9901099" cy="186841"/>
          </a:xfrm>
        </p:spPr>
        <p:txBody>
          <a:bodyPr/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  <a:hlinkClick r:id="rId2"/>
              </a:rPr>
              <a:t>draudales@gatech.edu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/>
              </a:rPr>
              <a:t>							     trinity-observatory.org</a:t>
            </a:r>
            <a:endParaRPr kumimoji="0" lang="en-US" sz="10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93A53C-6AE9-6F0A-2F2D-4F01D49EF3DF}"/>
              </a:ext>
            </a:extLst>
          </p:cNvPr>
          <p:cNvSpPr/>
          <p:nvPr/>
        </p:nvSpPr>
        <p:spPr>
          <a:xfrm>
            <a:off x="304800" y="6580800"/>
            <a:ext cx="534616" cy="18684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 descr="Trinity ">
            <a:extLst>
              <a:ext uri="{FF2B5EF4-FFF2-40B4-BE49-F238E27FC236}">
                <a16:creationId xmlns:a16="http://schemas.microsoft.com/office/drawing/2014/main" id="{4F9E50BF-B1F2-7C37-550A-83B03005C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" y="6416569"/>
            <a:ext cx="1199072" cy="36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1E8E47-8D01-A06D-873E-6214761685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08" y="208786"/>
            <a:ext cx="11036060" cy="6207783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E86F164A-F548-66DA-83AC-BB11813BF24C}"/>
              </a:ext>
            </a:extLst>
          </p:cNvPr>
          <p:cNvSpPr txBox="1">
            <a:spLocks/>
          </p:cNvSpPr>
          <p:nvPr/>
        </p:nvSpPr>
        <p:spPr>
          <a:xfrm>
            <a:off x="395426" y="205222"/>
            <a:ext cx="12195862" cy="521297"/>
          </a:xfrm>
          <a:prstGeom prst="rect">
            <a:avLst/>
          </a:prstGeom>
        </p:spPr>
        <p:txBody>
          <a:bodyPr vert="horz" wrap="square" lIns="0" tIns="89535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rgbClr val="007AC7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1A69"/>
                </a:solidFill>
                <a:effectLst/>
                <a:uLnTx/>
                <a:uFillTx/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Trinity looks for Earth-Skimming Tau Neutrinos</a:t>
            </a:r>
          </a:p>
        </p:txBody>
      </p:sp>
    </p:spTree>
    <p:extLst>
      <p:ext uri="{BB962C8B-B14F-4D97-AF65-F5344CB8AC3E}">
        <p14:creationId xmlns:p14="http://schemas.microsoft.com/office/powerpoint/2010/main" val="34504320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ESY">
  <a:themeElements>
    <a:clrScheme name="Benutzerdefiniert 30">
      <a:dk1>
        <a:sysClr val="windowText" lastClr="000000"/>
      </a:dk1>
      <a:lt1>
        <a:sysClr val="window" lastClr="FFFFFF"/>
      </a:lt1>
      <a:dk2>
        <a:srgbClr val="898D8D"/>
      </a:dk2>
      <a:lt2>
        <a:srgbClr val="B2B4B2"/>
      </a:lt2>
      <a:accent1>
        <a:srgbClr val="007BC8"/>
      </a:accent1>
      <a:accent2>
        <a:srgbClr val="EB6E0F"/>
      </a:accent2>
      <a:accent3>
        <a:srgbClr val="004B7D"/>
      </a:accent3>
      <a:accent4>
        <a:srgbClr val="898D8D"/>
      </a:accent4>
      <a:accent5>
        <a:srgbClr val="B2B4B2"/>
      </a:accent5>
      <a:accent6>
        <a:srgbClr val="375E77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>
      <a:srgbClr val="8B6EC9"/>
    </a:custClr>
    <a:custClr>
      <a:srgbClr val="E35D50"/>
    </a:custClr>
    <a:custClr>
      <a:srgbClr val="5BC5F1"/>
    </a:custClr>
    <a:custClr>
      <a:srgbClr val="00AA92"/>
    </a:custClr>
  </a:custClrLst>
  <a:extLst>
    <a:ext uri="{05A4C25C-085E-4340-85A3-A5531E510DB2}">
      <thm15:themeFamily xmlns:thm15="http://schemas.microsoft.com/office/thememl/2012/main" name="DESY_PowerPoint_16x9_en_2022" id="{17417353-F29F-0A4B-83F7-29687F17E628}" vid="{93F30902-AA21-1949-BB7A-58A21D924294}"/>
    </a:ext>
  </a:extLst>
</a:theme>
</file>

<file path=ppt/theme/theme3.xml><?xml version="1.0" encoding="utf-8"?>
<a:theme xmlns:a="http://schemas.openxmlformats.org/drawingml/2006/main" name="1_DESY">
  <a:themeElements>
    <a:clrScheme name="Benutzerdefiniert 30">
      <a:dk1>
        <a:sysClr val="windowText" lastClr="000000"/>
      </a:dk1>
      <a:lt1>
        <a:sysClr val="window" lastClr="FFFFFF"/>
      </a:lt1>
      <a:dk2>
        <a:srgbClr val="898D8D"/>
      </a:dk2>
      <a:lt2>
        <a:srgbClr val="B2B4B2"/>
      </a:lt2>
      <a:accent1>
        <a:srgbClr val="007BC8"/>
      </a:accent1>
      <a:accent2>
        <a:srgbClr val="EB6E0F"/>
      </a:accent2>
      <a:accent3>
        <a:srgbClr val="004B7D"/>
      </a:accent3>
      <a:accent4>
        <a:srgbClr val="898D8D"/>
      </a:accent4>
      <a:accent5>
        <a:srgbClr val="B2B4B2"/>
      </a:accent5>
      <a:accent6>
        <a:srgbClr val="375E77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>
      <a:srgbClr val="8B6EC9"/>
    </a:custClr>
    <a:custClr>
      <a:srgbClr val="E35D50"/>
    </a:custClr>
    <a:custClr>
      <a:srgbClr val="5BC5F1"/>
    </a:custClr>
    <a:custClr>
      <a:srgbClr val="00AA92"/>
    </a:custClr>
  </a:custClrLst>
  <a:extLst>
    <a:ext uri="{05A4C25C-085E-4340-85A3-A5531E510DB2}">
      <thm15:themeFamily xmlns:thm15="http://schemas.microsoft.com/office/thememl/2012/main" name="DESY_PowerPoint_16x9_en_2022" id="{17417353-F29F-0A4B-83F7-29687F17E628}" vid="{93F30902-AA21-1949-BB7A-58A21D92429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Neutrinos_from_home</Template>
  <TotalTime>14546</TotalTime>
  <Words>2025</Words>
  <Application>Microsoft Office PowerPoint</Application>
  <PresentationFormat>Widescreen</PresentationFormat>
  <Paragraphs>332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Aptos</vt:lpstr>
      <vt:lpstr>Aptos Display</vt:lpstr>
      <vt:lpstr>Arial</vt:lpstr>
      <vt:lpstr>Arial MT</vt:lpstr>
      <vt:lpstr>Calibri</vt:lpstr>
      <vt:lpstr>Georgia</vt:lpstr>
      <vt:lpstr>Helvetica</vt:lpstr>
      <vt:lpstr>1_Office Theme</vt:lpstr>
      <vt:lpstr>DESY</vt:lpstr>
      <vt:lpstr>1_DESY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Raudales Oseguera, David A</dc:creator>
  <cp:lastModifiedBy>Raudales Oseguera, David A</cp:lastModifiedBy>
  <cp:revision>3</cp:revision>
  <dcterms:created xsi:type="dcterms:W3CDTF">2026-08-19T23:24:16Z</dcterms:created>
  <dcterms:modified xsi:type="dcterms:W3CDTF">2026-09-02T00:51:26Z</dcterms:modified>
</cp:coreProperties>
</file>